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8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E0155-7F49-4C0E-9196-36D09BABCDF1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1E34-A920-45B6-BFF3-408970378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5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E0155-7F49-4C0E-9196-36D09BABCDF1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1E34-A920-45B6-BFF3-408970378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75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E0155-7F49-4C0E-9196-36D09BABCDF1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1E34-A920-45B6-BFF3-408970378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64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E0155-7F49-4C0E-9196-36D09BABCDF1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1E34-A920-45B6-BFF3-408970378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00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E0155-7F49-4C0E-9196-36D09BABCDF1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1E34-A920-45B6-BFF3-408970378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32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E0155-7F49-4C0E-9196-36D09BABCDF1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1E34-A920-45B6-BFF3-408970378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38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E0155-7F49-4C0E-9196-36D09BABCDF1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1E34-A920-45B6-BFF3-408970378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23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E0155-7F49-4C0E-9196-36D09BABCDF1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1E34-A920-45B6-BFF3-408970378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32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E0155-7F49-4C0E-9196-36D09BABCDF1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1E34-A920-45B6-BFF3-408970378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70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E0155-7F49-4C0E-9196-36D09BABCDF1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1E34-A920-45B6-BFF3-408970378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46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E0155-7F49-4C0E-9196-36D09BABCDF1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1E34-A920-45B6-BFF3-408970378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61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E0155-7F49-4C0E-9196-36D09BABCDF1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21E34-A920-45B6-BFF3-408970378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830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6B6EA-2169-4F66-B8E5-C59B4ADA79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TA’s Feedback for HW1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D5B6C7-2147-42F5-AF3B-EFDF4B783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4788" y="5202238"/>
            <a:ext cx="6858000" cy="1655762"/>
          </a:xfrm>
        </p:spPr>
        <p:txBody>
          <a:bodyPr/>
          <a:lstStyle/>
          <a:p>
            <a:r>
              <a:rPr lang="en-US" altLang="zh-CN" dirty="0"/>
              <a:t>TA:   WANG Cong   cong_wang@sutd.edu.sg</a:t>
            </a:r>
          </a:p>
          <a:p>
            <a:r>
              <a:rPr lang="en-US" altLang="zh-CN" dirty="0"/>
              <a:t>          WANG Peng   peng_wang@sutd.edu.sg</a:t>
            </a:r>
          </a:p>
        </p:txBody>
      </p:sp>
    </p:spTree>
    <p:extLst>
      <p:ext uri="{BB962C8B-B14F-4D97-AF65-F5344CB8AC3E}">
        <p14:creationId xmlns:p14="http://schemas.microsoft.com/office/powerpoint/2010/main" val="401972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6B6EA-2169-4F66-B8E5-C59B4ADA7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772400" cy="1133619"/>
          </a:xfrm>
        </p:spPr>
        <p:txBody>
          <a:bodyPr/>
          <a:lstStyle/>
          <a:p>
            <a:r>
              <a:rPr lang="en-US" altLang="zh-CN" dirty="0"/>
              <a:t>Some common issues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A4F2181-80E8-4072-A71A-6EB65FFD9C17}"/>
              </a:ext>
            </a:extLst>
          </p:cNvPr>
          <p:cNvCxnSpPr>
            <a:cxnSpLocks/>
          </p:cNvCxnSpPr>
          <p:nvPr/>
        </p:nvCxnSpPr>
        <p:spPr>
          <a:xfrm>
            <a:off x="0" y="118817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D8EC154-DB0D-470E-9E50-258BBE6A78E5}"/>
              </a:ext>
            </a:extLst>
          </p:cNvPr>
          <p:cNvSpPr txBox="1"/>
          <p:nvPr/>
        </p:nvSpPr>
        <p:spPr>
          <a:xfrm>
            <a:off x="361380" y="1582405"/>
            <a:ext cx="839386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/>
              <a:t>Most of you guys have done a great job. But there are some submissions that are a little difficult for TA to understand.  If possible, please use </a:t>
            </a:r>
            <a:r>
              <a:rPr lang="en-US" altLang="zh-CN" sz="2400" b="1" dirty="0"/>
              <a:t>Word</a:t>
            </a:r>
            <a:r>
              <a:rPr lang="en-US" altLang="zh-CN" sz="2400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sz="2400" dirty="0"/>
              <a:t>The maximum point is 10. The grading standard is that if you give wrong answer </a:t>
            </a:r>
            <a:r>
              <a:rPr lang="en-US" altLang="zh-CN" sz="2400" b="1" dirty="0"/>
              <a:t>for calculation question</a:t>
            </a:r>
            <a:r>
              <a:rPr lang="en-US" altLang="zh-CN" sz="2400" dirty="0"/>
              <a:t>, we will subtract 0.5 point. For instance, if you give a wrong answer for 6.1, you will lose 0.5 point.  </a:t>
            </a:r>
            <a:r>
              <a:rPr lang="en-US" altLang="zh-CN" sz="2400" b="1" dirty="0"/>
              <a:t>And for other questions</a:t>
            </a:r>
            <a:r>
              <a:rPr lang="en-US" altLang="zh-CN" sz="2400" dirty="0"/>
              <a:t>, if your answer is not sufficient, TA will deduct 0.1-0.5 points</a:t>
            </a:r>
            <a:r>
              <a:rPr lang="zh-CN" altLang="en-US" sz="2400" dirty="0"/>
              <a:t> </a:t>
            </a:r>
            <a:r>
              <a:rPr lang="en-US" altLang="zh-CN" sz="2400" dirty="0"/>
              <a:t>depending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your</a:t>
            </a:r>
            <a:r>
              <a:rPr lang="zh-CN" altLang="en-US" sz="2400" dirty="0"/>
              <a:t> </a:t>
            </a:r>
            <a:r>
              <a:rPr lang="en-US" altLang="zh-CN" sz="2400" dirty="0"/>
              <a:t>answer.</a:t>
            </a:r>
            <a:r>
              <a:rPr lang="zh-CN" altLang="en-US" sz="2400" dirty="0"/>
              <a:t>  </a:t>
            </a:r>
            <a:r>
              <a:rPr lang="en-US" altLang="zh-CN" sz="2400" b="1" dirty="0"/>
              <a:t>For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late submissions</a:t>
            </a:r>
            <a:r>
              <a:rPr lang="en-US" altLang="zh-CN" sz="2400" dirty="0"/>
              <a:t>, we will also deduct some points depending on duration from the deadline to the date when you submit the HW.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140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A4F2181-80E8-4072-A71A-6EB65FFD9C17}"/>
              </a:ext>
            </a:extLst>
          </p:cNvPr>
          <p:cNvCxnSpPr>
            <a:cxnSpLocks/>
          </p:cNvCxnSpPr>
          <p:nvPr/>
        </p:nvCxnSpPr>
        <p:spPr>
          <a:xfrm>
            <a:off x="0" y="118817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>
            <a:extLst>
              <a:ext uri="{FF2B5EF4-FFF2-40B4-BE49-F238E27FC236}">
                <a16:creationId xmlns:a16="http://schemas.microsoft.com/office/drawing/2014/main" id="{BB1CAF6E-083A-46E7-942C-E7BCB0918101}"/>
              </a:ext>
            </a:extLst>
          </p:cNvPr>
          <p:cNvSpPr txBox="1">
            <a:spLocks/>
          </p:cNvSpPr>
          <p:nvPr/>
        </p:nvSpPr>
        <p:spPr>
          <a:xfrm>
            <a:off x="0" y="457067"/>
            <a:ext cx="8873067" cy="63239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4. (textbook problem chapter 2, problem 4)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8EFD94-FF84-4254-81FE-4799FE896023}"/>
              </a:ext>
            </a:extLst>
          </p:cNvPr>
          <p:cNvSpPr txBox="1"/>
          <p:nvPr/>
        </p:nvSpPr>
        <p:spPr>
          <a:xfrm>
            <a:off x="189653" y="1349591"/>
            <a:ext cx="8852747" cy="1857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GET /cs453/index.html HTTP/1.1&lt;</a:t>
            </a:r>
            <a:r>
              <a:rPr lang="en-US" altLang="zh-CN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cr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&gt;&lt;</a:t>
            </a:r>
            <a:r>
              <a:rPr lang="en-US" altLang="zh-CN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lf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&gt;Host: gaia.cs.umass.edu&lt;</a:t>
            </a:r>
            <a:r>
              <a:rPr lang="en-US" altLang="zh-CN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cr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&gt;&lt;</a:t>
            </a:r>
            <a:r>
              <a:rPr lang="en-US" altLang="zh-CN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lf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&gt;User-Agent: Mozilla/5.0 (</a:t>
            </a:r>
            <a:r>
              <a:rPr lang="en-US" altLang="zh-CN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Windows;U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; Windows NT 5.1; </a:t>
            </a:r>
            <a:r>
              <a:rPr lang="en-US" altLang="zh-CN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en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-US; rv:1.7.2) Gecko/20040804 Netscape/7.2 (ax) &lt;</a:t>
            </a:r>
            <a:r>
              <a:rPr lang="en-US" altLang="zh-CN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cr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&gt;&lt;</a:t>
            </a:r>
            <a:r>
              <a:rPr lang="en-US" altLang="zh-CN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lf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Accept:ext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/xml, application/xml, application/</a:t>
            </a:r>
            <a:r>
              <a:rPr lang="en-US" altLang="zh-CN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xhtml+xml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text/</a:t>
            </a:r>
            <a:r>
              <a:rPr lang="en-US" altLang="zh-CN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html;q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=0.9, text/</a:t>
            </a:r>
            <a:r>
              <a:rPr lang="en-US" altLang="zh-CN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plain;q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=0.8, image/</a:t>
            </a:r>
            <a:r>
              <a:rPr lang="en-US" altLang="zh-CN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png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,*/*;q=0.5&lt;</a:t>
            </a:r>
            <a:r>
              <a:rPr lang="en-US" altLang="zh-CN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cr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&gt;&lt;</a:t>
            </a:r>
            <a:r>
              <a:rPr lang="en-US" altLang="zh-CN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lf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&gt;Accept-Language: </a:t>
            </a:r>
            <a:r>
              <a:rPr lang="en-US" altLang="zh-CN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en-us,en;q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=0.5&lt;</a:t>
            </a:r>
            <a:r>
              <a:rPr lang="en-US" altLang="zh-CN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cr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&gt;&lt;</a:t>
            </a:r>
            <a:r>
              <a:rPr lang="en-US" altLang="zh-CN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lf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&gt;Accept-Encoding: </a:t>
            </a:r>
            <a:r>
              <a:rPr lang="en-US" altLang="zh-CN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zip,deflate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cr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&gt;&lt;</a:t>
            </a:r>
            <a:r>
              <a:rPr lang="en-US" altLang="zh-CN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lf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&gt;Accept-Charset: ISO-8859-1,utf-8;q=0.7,*;q=0.7&lt;</a:t>
            </a:r>
            <a:r>
              <a:rPr lang="en-US" altLang="zh-CN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cr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&gt;&lt;</a:t>
            </a:r>
            <a:r>
              <a:rPr lang="en-US" altLang="zh-CN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lf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&gt;Keep-Alive: 300&lt;</a:t>
            </a:r>
            <a:r>
              <a:rPr lang="en-US" altLang="zh-CN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cr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&gt;&lt;</a:t>
            </a:r>
            <a:r>
              <a:rPr lang="en-US" altLang="zh-CN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lf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Connection:keep-alive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cr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&gt;&lt;</a:t>
            </a:r>
            <a:r>
              <a:rPr lang="en-US" altLang="zh-CN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lf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&gt;&lt;</a:t>
            </a:r>
            <a:r>
              <a:rPr lang="en-US" altLang="zh-CN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cr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&gt;&lt;</a:t>
            </a:r>
            <a:r>
              <a:rPr lang="en-US" altLang="zh-CN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lf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4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55C8C8-28B1-40FF-9C18-635F5FD6E1C3}"/>
              </a:ext>
            </a:extLst>
          </p:cNvPr>
          <p:cNvSpPr txBox="1"/>
          <p:nvPr/>
        </p:nvSpPr>
        <p:spPr>
          <a:xfrm>
            <a:off x="189653" y="3275490"/>
            <a:ext cx="652610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a. What is the URL of the document requested by the browser?</a:t>
            </a:r>
            <a:endParaRPr lang="zh-CN" altLang="zh-CN" sz="14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54D6E69-1974-4E8C-B32B-6E30BB61416E}"/>
              </a:ext>
            </a:extLst>
          </p:cNvPr>
          <p:cNvSpPr txBox="1"/>
          <p:nvPr/>
        </p:nvSpPr>
        <p:spPr>
          <a:xfrm>
            <a:off x="257387" y="3700266"/>
            <a:ext cx="8785013" cy="773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  <a:tabLst>
                <a:tab pos="228600" algn="l"/>
              </a:tabLst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The document request was http://gaia.cs.umass.edu/cs453/index.html. </a:t>
            </a:r>
          </a:p>
          <a:p>
            <a:pPr lvl="0">
              <a:spcAft>
                <a:spcPts val="800"/>
              </a:spcAft>
              <a:tabLst>
                <a:tab pos="228600" algn="l"/>
              </a:tabLst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The Host: field indicates the server's name and /cs453/index.html indicates the file name.</a:t>
            </a:r>
            <a:endParaRPr lang="zh-CN" altLang="zh-CN" dirty="0">
              <a:solidFill>
                <a:srgbClr val="0070C0"/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0B1ABE8-0BCB-45F8-992E-6A7C83715ADA}"/>
              </a:ext>
            </a:extLst>
          </p:cNvPr>
          <p:cNvSpPr txBox="1"/>
          <p:nvPr/>
        </p:nvSpPr>
        <p:spPr>
          <a:xfrm>
            <a:off x="189653" y="4473298"/>
            <a:ext cx="794512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d. What is the IP address of the host on which the browser is running?</a:t>
            </a:r>
            <a:endParaRPr lang="zh-CN" altLang="zh-CN" sz="14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5CF041A-7883-4660-8A82-9351BF3E3F63}"/>
              </a:ext>
            </a:extLst>
          </p:cNvPr>
          <p:cNvSpPr txBox="1"/>
          <p:nvPr/>
        </p:nvSpPr>
        <p:spPr>
          <a:xfrm>
            <a:off x="257387" y="4848850"/>
            <a:ext cx="8077200" cy="1855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  <a:tabLst>
                <a:tab pos="228600" algn="l"/>
              </a:tabLst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This is a trick question. </a:t>
            </a:r>
          </a:p>
          <a:p>
            <a:pPr>
              <a:lnSpc>
                <a:spcPct val="106000"/>
              </a:lnSpc>
              <a:spcAft>
                <a:spcPts val="800"/>
              </a:spcAft>
              <a:tabLst>
                <a:tab pos="228600" algn="l"/>
              </a:tabLst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This information is not contained in an HTTP message anywhere. </a:t>
            </a:r>
          </a:p>
          <a:p>
            <a:pPr>
              <a:lnSpc>
                <a:spcPct val="106000"/>
              </a:lnSpc>
              <a:spcAft>
                <a:spcPts val="800"/>
              </a:spcAft>
              <a:tabLst>
                <a:tab pos="228600" algn="l"/>
              </a:tabLst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So there is no way to tell this from looking at the exchange of HTTP messages alone. </a:t>
            </a:r>
          </a:p>
          <a:p>
            <a:pPr>
              <a:lnSpc>
                <a:spcPct val="106000"/>
              </a:lnSpc>
              <a:spcAft>
                <a:spcPts val="800"/>
              </a:spcAft>
              <a:tabLst>
                <a:tab pos="228600" algn="l"/>
              </a:tabLst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One would need information from the IP datagrams (that carried the TCP segment that carried the HTTP GET request) to answer this question.</a:t>
            </a:r>
            <a:endParaRPr lang="zh-CN" altLang="zh-CN" dirty="0">
              <a:solidFill>
                <a:srgbClr val="0070C0"/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456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8131239-34D9-400A-8A5C-9C6A68952BF1}"/>
              </a:ext>
            </a:extLst>
          </p:cNvPr>
          <p:cNvSpPr txBox="1"/>
          <p:nvPr/>
        </p:nvSpPr>
        <p:spPr>
          <a:xfrm>
            <a:off x="131232" y="567331"/>
            <a:ext cx="8881535" cy="1561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Recall the simple model for HTTP streaming shown in the Figure below. Let B denote the size of the client’s application buffer, and let Q denote the number of bits that must be buffered before the client application begins playout. Also, let r denote the video consumption rate. Assume that the server sends bits at a constant rate x whenever the client buffer is not full. </a:t>
            </a:r>
            <a:endParaRPr lang="zh-CN" altLang="zh-CN" sz="14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1275185886" descr="Chart&#10;&#10;Description automatically generated">
            <a:extLst>
              <a:ext uri="{FF2B5EF4-FFF2-40B4-BE49-F238E27FC236}">
                <a16:creationId xmlns:a16="http://schemas.microsoft.com/office/drawing/2014/main" id="{6B09E407-6649-4828-9E58-C8EF514ED55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1"/>
          <a:stretch/>
        </p:blipFill>
        <p:spPr>
          <a:xfrm>
            <a:off x="2843108" y="1774614"/>
            <a:ext cx="5638800" cy="250412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5037325-87E9-4333-A7E8-0B99A3EAF1AE}"/>
              </a:ext>
            </a:extLst>
          </p:cNvPr>
          <p:cNvSpPr txBox="1"/>
          <p:nvPr/>
        </p:nvSpPr>
        <p:spPr>
          <a:xfrm>
            <a:off x="156633" y="4449402"/>
            <a:ext cx="871643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6.2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Now suppose that x &gt; r. At what time does the client application buffer become full?</a:t>
            </a:r>
            <a:endParaRPr lang="zh-CN" altLang="zh-CN" sz="14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A74959-A300-4200-971C-1A162819E28B}"/>
              </a:ext>
            </a:extLst>
          </p:cNvPr>
          <p:cNvSpPr txBox="1"/>
          <p:nvPr/>
        </p:nvSpPr>
        <p:spPr>
          <a:xfrm>
            <a:off x="470747" y="4995621"/>
            <a:ext cx="8199120" cy="1165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  <a:tabLst>
                <a:tab pos="228600" algn="l"/>
              </a:tabLst>
            </a:pPr>
            <a:r>
              <a:rPr lang="en-SG" altLang="zh-CN" dirty="0">
                <a:solidFill>
                  <a:srgbClr val="0070C0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Time until buffer has Q bits is Q/x seconds. </a:t>
            </a:r>
          </a:p>
          <a:p>
            <a:pPr>
              <a:lnSpc>
                <a:spcPct val="106000"/>
              </a:lnSpc>
              <a:spcAft>
                <a:spcPts val="800"/>
              </a:spcAft>
              <a:tabLst>
                <a:tab pos="228600" algn="l"/>
              </a:tabLst>
            </a:pPr>
            <a:r>
              <a:rPr lang="en-SG" altLang="zh-CN" dirty="0">
                <a:solidFill>
                  <a:srgbClr val="0070C0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Time to add additional B - Q bits is (B - Q)/(x - r) seconds. </a:t>
            </a:r>
          </a:p>
          <a:p>
            <a:pPr>
              <a:lnSpc>
                <a:spcPct val="106000"/>
              </a:lnSpc>
              <a:spcAft>
                <a:spcPts val="800"/>
              </a:spcAft>
              <a:tabLst>
                <a:tab pos="228600" algn="l"/>
              </a:tabLst>
            </a:pPr>
            <a:r>
              <a:rPr lang="en-SG" altLang="zh-CN" dirty="0">
                <a:solidFill>
                  <a:srgbClr val="0070C0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Thus the time until the application buffer becomes full is Q/x + (B - Q)/(x - r) seconds.</a:t>
            </a:r>
            <a:endParaRPr lang="zh-CN" altLang="en-US" dirty="0">
              <a:solidFill>
                <a:srgbClr val="0070C0"/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132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904D4D29B8C27747B23A75A063D82942" ma:contentTypeVersion="4" ma:contentTypeDescription="新建文档。" ma:contentTypeScope="" ma:versionID="c18c66d151add8002c12510997d39422">
  <xsd:schema xmlns:xsd="http://www.w3.org/2001/XMLSchema" xmlns:xs="http://www.w3.org/2001/XMLSchema" xmlns:p="http://schemas.microsoft.com/office/2006/metadata/properties" xmlns:ns2="82aa9c55-8de2-449b-b435-fa1d2606b6d9" targetNamespace="http://schemas.microsoft.com/office/2006/metadata/properties" ma:root="true" ma:fieldsID="3385fe4bd3c5658d9278bcbc8ed5baac" ns2:_="">
    <xsd:import namespace="82aa9c55-8de2-449b-b435-fa1d2606b6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aa9c55-8de2-449b-b435-fa1d2606b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1AC1172-95BD-49C2-ADD2-EC06E212BDD1}"/>
</file>

<file path=customXml/itemProps2.xml><?xml version="1.0" encoding="utf-8"?>
<ds:datastoreItem xmlns:ds="http://schemas.openxmlformats.org/officeDocument/2006/customXml" ds:itemID="{4A406E25-BA35-45E2-BD6D-F3F9F3B59B07}"/>
</file>

<file path=customXml/itemProps3.xml><?xml version="1.0" encoding="utf-8"?>
<ds:datastoreItem xmlns:ds="http://schemas.openxmlformats.org/officeDocument/2006/customXml" ds:itemID="{3C72B8DD-9831-4417-8F6C-246456830460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618</Words>
  <Application>Microsoft Office PowerPoint</Application>
  <PresentationFormat>全屏显示(4:3)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主题​​</vt:lpstr>
      <vt:lpstr>TA’s Feedback for HW1</vt:lpstr>
      <vt:lpstr>Some common issues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TA’s Feedback for HW1</dc:title>
  <dc:creator>Wang Peng</dc:creator>
  <cp:lastModifiedBy>Wang Peng</cp:lastModifiedBy>
  <cp:revision>12</cp:revision>
  <dcterms:created xsi:type="dcterms:W3CDTF">2021-10-08T01:16:50Z</dcterms:created>
  <dcterms:modified xsi:type="dcterms:W3CDTF">2021-10-12T01:55:51Z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0x010100904D4D29B8C27747B23A75A063D82942</vt:lpwstr>
  </property>
</Properties>
</file>