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303" r:id="rId9"/>
    <p:sldId id="281" r:id="rId10"/>
    <p:sldId id="282" r:id="rId11"/>
    <p:sldId id="283" r:id="rId12"/>
    <p:sldId id="284" r:id="rId13"/>
    <p:sldId id="285" r:id="rId14"/>
    <p:sldId id="286" r:id="rId15"/>
    <p:sldId id="30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30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7108" autoAdjust="0"/>
  </p:normalViewPr>
  <p:slideViewPr>
    <p:cSldViewPr>
      <p:cViewPr varScale="1">
        <p:scale>
          <a:sx n="87" d="100"/>
          <a:sy n="87" d="100"/>
        </p:scale>
        <p:origin x="23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4A86-12BE-4A97-AAFD-4675EF621E21}" type="datetimeFigureOut">
              <a:rPr lang="en-SG" smtClean="0"/>
              <a:t>28/9/21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DA3F8-B3D6-4AFB-8F9E-8C5B4A0BA6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7825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FEEFF-DFF1-CC47-8810-B4821A2498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2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0101-72AF-854D-A9D5-E6EAAFDB7A26}" type="datetime1">
              <a:rPr lang="en-SG" smtClean="0"/>
              <a:t>28/9/21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BEE4-1BCF-6F42-BD31-5B5A7FBAF06D}" type="datetime1">
              <a:rPr lang="en-SG" smtClean="0"/>
              <a:t>28/9/21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964E-186D-404C-AE13-80BC452CB5C4}" type="datetime1">
              <a:rPr lang="en-SG" smtClean="0"/>
              <a:t>28/9/21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E9AD-82C1-F64B-A23D-A5BB945D7050}" type="datetime1">
              <a:rPr lang="en-SG" smtClean="0"/>
              <a:t>28/9/21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8071-B340-844A-BC8E-A3B680E9CF21}" type="datetime1">
              <a:rPr lang="en-SG" smtClean="0"/>
              <a:t>28/9/21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7A92-D6B4-EC4E-8C5B-D41364D549A7}" type="datetime1">
              <a:rPr lang="en-SG" smtClean="0"/>
              <a:t>28/9/21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3EC6-A235-2242-9D3B-44DFB636B5CA}" type="datetime1">
              <a:rPr lang="en-SG" smtClean="0"/>
              <a:t>28/9/21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F69E-75B1-4B4F-BCF8-399138DF6EF4}" type="datetime1">
              <a:rPr lang="en-SG" smtClean="0"/>
              <a:t>28/9/21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2D4E-3159-DF47-85CB-89C7DC80546F}" type="datetime1">
              <a:rPr lang="en-SG" smtClean="0"/>
              <a:t>28/9/21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EB3F-2658-9F4C-975D-CF0DFF3EDCC7}" type="datetime1">
              <a:rPr lang="en-SG" smtClean="0"/>
              <a:t>28/9/21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6A60-545D-9F49-ABE7-86BDCE01854F}" type="datetime1">
              <a:rPr lang="en-SG" smtClean="0"/>
              <a:t>28/9/21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B9CEA-734F-F14A-A2A2-FA9450A2DD6E}" type="datetime1">
              <a:rPr lang="en-SG" smtClean="0"/>
              <a:t>28/9/21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830190"/>
          </a:xfrm>
        </p:spPr>
        <p:txBody>
          <a:bodyPr>
            <a:normAutofit/>
          </a:bodyPr>
          <a:lstStyle/>
          <a:p>
            <a:r>
              <a:rPr lang="en-US" dirty="0"/>
              <a:t>50.012 Networks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Lecture 5: Reliable Data Transfer – Part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7215"/>
            <a:ext cx="6502400" cy="1773436"/>
          </a:xfrm>
        </p:spPr>
        <p:txBody>
          <a:bodyPr>
            <a:normAutofit/>
          </a:bodyPr>
          <a:lstStyle/>
          <a:p>
            <a:r>
              <a:rPr lang="en-US" dirty="0"/>
              <a:t>20</a:t>
            </a:r>
            <a:r>
              <a:rPr lang="en-US" altLang="zh-CN" dirty="0"/>
              <a:t>21</a:t>
            </a:r>
            <a:r>
              <a:rPr lang="en-US" dirty="0"/>
              <a:t> Term 6</a:t>
            </a:r>
          </a:p>
          <a:p>
            <a:endParaRPr lang="en-US" dirty="0"/>
          </a:p>
          <a:p>
            <a:r>
              <a:rPr lang="en-US" sz="2000" dirty="0"/>
              <a:t>Assoc. Prof. CHEN Binbin</a:t>
            </a:r>
          </a:p>
          <a:p>
            <a:pPr algn="l"/>
            <a:endParaRPr lang="en-US" sz="1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97168"/>
            <a:ext cx="2355987" cy="9188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0031F-D9DE-7E46-BC21-852F0B66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8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66838"/>
            <a:ext cx="7896225" cy="44481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underlying channel may flip bits in packet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checksum to detect bit errors</a:t>
            </a:r>
          </a:p>
          <a:p>
            <a:pPr>
              <a:lnSpc>
                <a:spcPct val="75000"/>
              </a:lnSpc>
              <a:buFont typeface="Wingdings" charset="2"/>
              <a:buChar char="§"/>
              <a:defRPr/>
            </a:pPr>
            <a:r>
              <a:rPr lang="en-US" i="1">
                <a:ea typeface="ＭＳ Ｐゴシック" charset="0"/>
                <a:cs typeface="+mn-cs"/>
              </a:rPr>
              <a:t>the</a:t>
            </a:r>
            <a:r>
              <a:rPr lang="en-US">
                <a:ea typeface="ＭＳ Ｐゴシック" charset="0"/>
                <a:cs typeface="+mn-cs"/>
              </a:rPr>
              <a:t> question: how to recover from errors: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</a:rPr>
              <a:t>acknowledgements (ACKs):</a:t>
            </a:r>
            <a:r>
              <a:rPr lang="en-US">
                <a:ea typeface="ＭＳ Ｐゴシック" charset="0"/>
              </a:rPr>
              <a:t> receiver explicitly tells sender that pkt received OK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</a:rPr>
              <a:t>negative acknowledgements (NAKs):</a:t>
            </a:r>
            <a:r>
              <a:rPr lang="en-US">
                <a:ea typeface="ＭＳ Ｐゴシック" charset="0"/>
              </a:rPr>
              <a:t> receiver explicitly tells sender that pkt had errors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sender retransmits pkt on receipt of NAK</a:t>
            </a:r>
          </a:p>
          <a:p>
            <a:pPr>
              <a:lnSpc>
                <a:spcPct val="75000"/>
              </a:lnSpc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new mechanisms in </a:t>
            </a:r>
            <a:r>
              <a:rPr lang="en-US" sz="2400" b="1">
                <a:latin typeface="Courier New" charset="0"/>
                <a:ea typeface="ＭＳ Ｐゴシック" charset="0"/>
                <a:cs typeface="+mn-cs"/>
              </a:rPr>
              <a:t>rdt2.0</a:t>
            </a:r>
            <a:r>
              <a:rPr lang="en-US">
                <a:ea typeface="ＭＳ Ｐゴシック" charset="0"/>
                <a:cs typeface="+mn-cs"/>
              </a:rPr>
              <a:t> (beyond </a:t>
            </a:r>
            <a:r>
              <a:rPr lang="en-US" sz="2400" b="1">
                <a:latin typeface="Courier New" charset="0"/>
                <a:ea typeface="ＭＳ Ｐゴシック" charset="0"/>
                <a:cs typeface="+mn-cs"/>
              </a:rPr>
              <a:t>rdt1.0</a:t>
            </a:r>
            <a:r>
              <a:rPr lang="en-US">
                <a:ea typeface="ＭＳ Ｐゴシック" charset="0"/>
                <a:cs typeface="+mn-cs"/>
              </a:rPr>
              <a:t>):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error detection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receiver feedback: control msgs (ACK,NAK) rcvr-&gt;sender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8001000" cy="9969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rdt2.0: channel with bit errors</a:t>
            </a:r>
          </a:p>
        </p:txBody>
      </p:sp>
      <p:sp>
        <p:nvSpPr>
          <p:cNvPr id="31751" name="Rectangle 9"/>
          <p:cNvSpPr>
            <a:spLocks noChangeArrowheads="1"/>
          </p:cNvSpPr>
          <p:nvPr/>
        </p:nvSpPr>
        <p:spPr bwMode="auto">
          <a:xfrm>
            <a:off x="11113" y="2516188"/>
            <a:ext cx="9144000" cy="3786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1752" name="Text Box 10"/>
          <p:cNvSpPr txBox="1">
            <a:spLocks noChangeArrowheads="1"/>
          </p:cNvSpPr>
          <p:nvPr/>
        </p:nvSpPr>
        <p:spPr bwMode="auto">
          <a:xfrm>
            <a:off x="1735138" y="3678238"/>
            <a:ext cx="60848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CC0000"/>
                </a:solidFill>
              </a:rPr>
              <a:t>How do humans recover from </a:t>
            </a:r>
            <a:r>
              <a:rPr lang="ja-JP" altLang="en-US" i="1">
                <a:solidFill>
                  <a:srgbClr val="CC0000"/>
                </a:solidFill>
              </a:rPr>
              <a:t>“</a:t>
            </a:r>
            <a:r>
              <a:rPr lang="en-US" altLang="ja-JP" i="1">
                <a:solidFill>
                  <a:srgbClr val="CC0000"/>
                </a:solidFill>
              </a:rPr>
              <a:t>errors</a:t>
            </a:r>
            <a:r>
              <a:rPr lang="ja-JP" altLang="en-US" i="1">
                <a:solidFill>
                  <a:srgbClr val="CC0000"/>
                </a:solidFill>
              </a:rPr>
              <a:t>”</a:t>
            </a:r>
            <a:endParaRPr lang="en-US" altLang="ja-JP" i="1">
              <a:solidFill>
                <a:srgbClr val="CC0000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CC0000"/>
                </a:solidFill>
              </a:rPr>
              <a:t>during conversation?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F95CB-9CB9-E546-BCA9-ACE3D139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6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66838"/>
            <a:ext cx="7896225" cy="4448175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underlying channel may flip bits in packet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checksum to detect bit errors</a:t>
            </a:r>
          </a:p>
          <a:p>
            <a:pPr>
              <a:lnSpc>
                <a:spcPct val="75000"/>
              </a:lnSpc>
              <a:buFont typeface="Wingdings" charset="2"/>
              <a:buChar char="§"/>
              <a:defRPr/>
            </a:pPr>
            <a:r>
              <a:rPr lang="en-US" i="1">
                <a:ea typeface="ＭＳ Ｐゴシック" charset="0"/>
                <a:cs typeface="+mn-cs"/>
              </a:rPr>
              <a:t>the</a:t>
            </a:r>
            <a:r>
              <a:rPr lang="en-US">
                <a:ea typeface="ＭＳ Ｐゴシック" charset="0"/>
                <a:cs typeface="+mn-cs"/>
              </a:rPr>
              <a:t> question: how to recover from errors:</a:t>
            </a:r>
          </a:p>
          <a:p>
            <a:pPr lvl="1">
              <a:spcBef>
                <a:spcPct val="45000"/>
              </a:spcBef>
              <a:buFont typeface="Arial"/>
              <a:buChar char="•"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</a:rPr>
              <a:t>acknowledgements (ACKs):</a:t>
            </a:r>
            <a:r>
              <a:rPr lang="en-US">
                <a:ea typeface="ＭＳ Ｐゴシック" charset="0"/>
              </a:rPr>
              <a:t> receiver explicitly tells sender that pkt received OK</a:t>
            </a:r>
          </a:p>
          <a:p>
            <a:pPr lvl="1">
              <a:buFont typeface="Arial"/>
              <a:buChar char="•"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</a:rPr>
              <a:t>negative acknowledgements (NAKs):</a:t>
            </a:r>
            <a:r>
              <a:rPr lang="en-US">
                <a:ea typeface="ＭＳ Ｐゴシック" charset="0"/>
              </a:rPr>
              <a:t> receiver explicitly tells sender that pkt had errors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sender retransmits pkt on receipt of NAK</a:t>
            </a:r>
          </a:p>
          <a:p>
            <a:pPr>
              <a:lnSpc>
                <a:spcPct val="75000"/>
              </a:lnSpc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new mechanisms in </a:t>
            </a:r>
            <a:r>
              <a:rPr lang="en-US" sz="2400" b="1">
                <a:latin typeface="Courier New" charset="0"/>
                <a:ea typeface="ＭＳ Ｐゴシック" charset="0"/>
                <a:cs typeface="+mn-cs"/>
              </a:rPr>
              <a:t>rdt2.0</a:t>
            </a:r>
            <a:r>
              <a:rPr lang="en-US">
                <a:ea typeface="ＭＳ Ｐゴシック" charset="0"/>
                <a:cs typeface="+mn-cs"/>
              </a:rPr>
              <a:t> (beyond </a:t>
            </a:r>
            <a:r>
              <a:rPr lang="en-US" sz="2400" b="1">
                <a:latin typeface="Courier New" charset="0"/>
                <a:ea typeface="ＭＳ Ｐゴシック" charset="0"/>
                <a:cs typeface="+mn-cs"/>
              </a:rPr>
              <a:t>rdt1.0</a:t>
            </a:r>
            <a:r>
              <a:rPr lang="en-US">
                <a:ea typeface="ＭＳ Ｐゴシック" charset="0"/>
                <a:cs typeface="+mn-cs"/>
              </a:rPr>
              <a:t>):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error detection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feedback: control msgs (ACK,NAK) from receiver to sender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8001000" cy="9969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rdt2.0: channel with bit errors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19EA25-0F44-7940-A0FF-9A1A7BA2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2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1288"/>
            <a:ext cx="7772400" cy="1030287"/>
          </a:xfrm>
        </p:spPr>
        <p:txBody>
          <a:bodyPr/>
          <a:lstStyle/>
          <a:p>
            <a:r>
              <a:rPr lang="en-US" altLang="en-US" sz="4000"/>
              <a:t>rdt2.0: FSM specification</a:t>
            </a:r>
            <a:endParaRPr lang="en-US" altLang="en-US"/>
          </a:p>
        </p:txBody>
      </p:sp>
      <p:sp>
        <p:nvSpPr>
          <p:cNvPr id="33798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Wait for call from above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3800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sndpkt = make_pkt(data, checksum)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udt_send(sndpkt)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3801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extract(rcvpkt,data)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deliver_data(data)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udt_send(ACK)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3803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&amp;&amp;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   notcorrupt(rcvpkt)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3804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&amp;&amp; isACK(rcvpkt)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3808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6 h 1080"/>
              <a:gd name="T2" fmla="*/ 0 w 735"/>
              <a:gd name="T3" fmla="*/ 2147483646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udt_send(sndpkt)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3811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&amp;&amp;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   isNAK(rcvpkt)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3812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13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33828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udt_send(NAK)</a:t>
              </a:r>
              <a:endParaRPr lang="en-US" altLang="en-US" sz="1600">
                <a:latin typeface="Times New Roman" pitchFamily="18" charset="0"/>
              </a:endParaRPr>
            </a:p>
          </p:txBody>
        </p:sp>
        <p:sp>
          <p:nvSpPr>
            <p:cNvPr id="33829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rdt_rcv(rcvpkt) &amp;&amp;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  corrupt(rcvpkt)</a:t>
              </a:r>
              <a:endParaRPr lang="en-US" altLang="en-US" sz="1600">
                <a:latin typeface="Times New Roman" pitchFamily="18" charset="0"/>
              </a:endParaRPr>
            </a:p>
          </p:txBody>
        </p:sp>
        <p:sp>
          <p:nvSpPr>
            <p:cNvPr id="33830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14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3826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33827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Wait for ACK or NAK</a:t>
              </a:r>
              <a:endParaRPr lang="en-US" altLang="en-US" sz="1600">
                <a:latin typeface="Times New Roman" pitchFamily="18" charset="0"/>
              </a:endParaRPr>
            </a:p>
          </p:txBody>
        </p:sp>
      </p:grpSp>
      <p:sp>
        <p:nvSpPr>
          <p:cNvPr id="33815" name="Line 25"/>
          <p:cNvSpPr>
            <a:spLocks noChangeShapeType="1"/>
          </p:cNvSpPr>
          <p:nvPr/>
        </p:nvSpPr>
        <p:spPr bwMode="auto">
          <a:xfrm>
            <a:off x="6334125" y="34972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Freeform 26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6 w 1500"/>
              <a:gd name="T1" fmla="*/ 2147483646 h 740"/>
              <a:gd name="T2" fmla="*/ 2147483646 w 1500"/>
              <a:gd name="T3" fmla="*/ 2147483646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17" name="Group 27"/>
          <p:cNvGrpSpPr>
            <a:grpSpLocks/>
          </p:cNvGrpSpPr>
          <p:nvPr/>
        </p:nvGrpSpPr>
        <p:grpSpPr bwMode="auto">
          <a:xfrm>
            <a:off x="6677025" y="3568700"/>
            <a:ext cx="1200150" cy="962025"/>
            <a:chOff x="1335" y="3347"/>
            <a:chExt cx="756" cy="606"/>
          </a:xfrm>
        </p:grpSpPr>
        <p:sp>
          <p:nvSpPr>
            <p:cNvPr id="33824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33825" name="Text Box 29"/>
            <p:cNvSpPr txBox="1">
              <a:spLocks noChangeArrowheads="1"/>
            </p:cNvSpPr>
            <p:nvPr/>
          </p:nvSpPr>
          <p:spPr bwMode="auto">
            <a:xfrm>
              <a:off x="1335" y="3400"/>
              <a:ext cx="7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Wait for call from below</a:t>
              </a:r>
              <a:endParaRPr lang="en-US" altLang="en-US" sz="1600">
                <a:latin typeface="Times New Roman" pitchFamily="18" charset="0"/>
              </a:endParaRPr>
            </a:p>
          </p:txBody>
        </p:sp>
      </p:grpSp>
      <p:sp>
        <p:nvSpPr>
          <p:cNvPr id="33818" name="Freeform 30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6 w 1500"/>
              <a:gd name="T1" fmla="*/ 2147483646 h 740"/>
              <a:gd name="T2" fmla="*/ 2147483646 w 1500"/>
              <a:gd name="T3" fmla="*/ 2147483646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9" name="Text Box 31"/>
          <p:cNvSpPr txBox="1">
            <a:spLocks noChangeArrowheads="1"/>
          </p:cNvSpPr>
          <p:nvPr/>
        </p:nvSpPr>
        <p:spPr bwMode="auto">
          <a:xfrm>
            <a:off x="896938" y="4154488"/>
            <a:ext cx="108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Tahoma" pitchFamily="34" charset="0"/>
              </a:rPr>
              <a:t>sender</a:t>
            </a:r>
          </a:p>
        </p:txBody>
      </p:sp>
      <p:sp>
        <p:nvSpPr>
          <p:cNvPr id="33820" name="Text Box 32"/>
          <p:cNvSpPr txBox="1">
            <a:spLocks noChangeArrowheads="1"/>
          </p:cNvSpPr>
          <p:nvPr/>
        </p:nvSpPr>
        <p:spPr bwMode="auto">
          <a:xfrm>
            <a:off x="6972300" y="1466850"/>
            <a:ext cx="1247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Tahoma" pitchFamily="34" charset="0"/>
              </a:rPr>
              <a:t>receiver</a:t>
            </a:r>
          </a:p>
        </p:txBody>
      </p:sp>
      <p:sp>
        <p:nvSpPr>
          <p:cNvPr id="33821" name="Line 33"/>
          <p:cNvSpPr>
            <a:spLocks noChangeShapeType="1"/>
          </p:cNvSpPr>
          <p:nvPr/>
        </p:nvSpPr>
        <p:spPr bwMode="auto">
          <a:xfrm>
            <a:off x="349250" y="216693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Text Box 34"/>
          <p:cNvSpPr txBox="1">
            <a:spLocks noChangeArrowheads="1"/>
          </p:cNvSpPr>
          <p:nvPr/>
        </p:nvSpPr>
        <p:spPr bwMode="auto">
          <a:xfrm>
            <a:off x="1031875" y="1212850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rdt_send(data)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3823" name="Text Box 35"/>
          <p:cNvSpPr txBox="1">
            <a:spLocks noChangeArrowheads="1"/>
          </p:cNvSpPr>
          <p:nvPr/>
        </p:nvSpPr>
        <p:spPr bwMode="auto">
          <a:xfrm>
            <a:off x="1462088" y="378618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itchFamily="18" charset="2"/>
              </a:rPr>
              <a:t>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77FBD7-7E82-954D-9C10-2BE273E8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2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85738"/>
            <a:ext cx="7772400" cy="828675"/>
          </a:xfrm>
        </p:spPr>
        <p:txBody>
          <a:bodyPr/>
          <a:lstStyle/>
          <a:p>
            <a:r>
              <a:rPr lang="en-US" altLang="en-US" sz="4000"/>
              <a:t>rdt2.0: operation with no errors</a:t>
            </a:r>
            <a:endParaRPr lang="en-US" altLang="en-US"/>
          </a:p>
        </p:txBody>
      </p:sp>
      <p:sp>
        <p:nvSpPr>
          <p:cNvPr id="34822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Wait for call from above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4824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snkpkt = make_pkt(data, checksum)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udt_send(sndpkt)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4825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extract(rcvpkt,data)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deliver_data(data)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udt_send(ACK)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4827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&amp;&amp;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   notcorrupt(rcvpkt)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4828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&amp;&amp; isACK(rcvpkt)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4832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6 h 1080"/>
              <a:gd name="T2" fmla="*/ 0 w 735"/>
              <a:gd name="T3" fmla="*/ 2147483646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udt_send(sndpkt)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4835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&amp;&amp;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   isNAK(rcvpkt)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4836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37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34865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udt_send(NAK)</a:t>
              </a:r>
              <a:endParaRPr lang="en-US" altLang="en-US" sz="1600">
                <a:latin typeface="Times New Roman" pitchFamily="18" charset="0"/>
              </a:endParaRPr>
            </a:p>
          </p:txBody>
        </p:sp>
        <p:sp>
          <p:nvSpPr>
            <p:cNvPr id="34866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rdt_rcv(rcvpkt) &amp;&amp;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  corrupt(rcvpkt)</a:t>
              </a:r>
              <a:endParaRPr lang="en-US" altLang="en-US" sz="1600">
                <a:latin typeface="Times New Roman" pitchFamily="18" charset="0"/>
              </a:endParaRPr>
            </a:p>
          </p:txBody>
        </p:sp>
        <p:sp>
          <p:nvSpPr>
            <p:cNvPr id="34867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38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4863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34864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Wait for ACK or NAK</a:t>
              </a:r>
              <a:endParaRPr lang="en-US" altLang="en-US" sz="1600">
                <a:latin typeface="Times New Roman" pitchFamily="18" charset="0"/>
              </a:endParaRPr>
            </a:p>
          </p:txBody>
        </p:sp>
      </p:grpSp>
      <p:sp>
        <p:nvSpPr>
          <p:cNvPr id="34839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6 w 1500"/>
              <a:gd name="T1" fmla="*/ 2147483646 h 740"/>
              <a:gd name="T2" fmla="*/ 2147483646 w 1500"/>
              <a:gd name="T3" fmla="*/ 2147483646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sp>
        <p:nvSpPr>
          <p:cNvPr id="34841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Wait for call from below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4842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6 w 1500"/>
              <a:gd name="T1" fmla="*/ 2147483646 h 740"/>
              <a:gd name="T2" fmla="*/ 2147483646 w 1500"/>
              <a:gd name="T3" fmla="*/ 2147483646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8797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34861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</p:grpSp>
      <p:grpSp>
        <p:nvGrpSpPr>
          <p:cNvPr id="288800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34859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</p:grpSp>
      <p:sp>
        <p:nvSpPr>
          <p:cNvPr id="34845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rdt_send(data)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288804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05" name="Freeform 37"/>
          <p:cNvSpPr>
            <a:spLocks/>
          </p:cNvSpPr>
          <p:nvPr/>
        </p:nvSpPr>
        <p:spPr bwMode="auto">
          <a:xfrm>
            <a:off x="1011238" y="2006600"/>
            <a:ext cx="6697662" cy="3060700"/>
          </a:xfrm>
          <a:custGeom>
            <a:avLst/>
            <a:gdLst>
              <a:gd name="T0" fmla="*/ 0 w 4219"/>
              <a:gd name="T1" fmla="*/ 2147483646 h 1928"/>
              <a:gd name="T2" fmla="*/ 2147483646 w 4219"/>
              <a:gd name="T3" fmla="*/ 0 h 1928"/>
              <a:gd name="T4" fmla="*/ 2147483646 w 4219"/>
              <a:gd name="T5" fmla="*/ 2147483646 h 1928"/>
              <a:gd name="T6" fmla="*/ 2147483646 w 4219"/>
              <a:gd name="T7" fmla="*/ 2147483646 h 19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8806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4857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</p:grpSp>
      <p:sp>
        <p:nvSpPr>
          <p:cNvPr id="288809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sp>
        <p:nvSpPr>
          <p:cNvPr id="288810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11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6 w 4200"/>
              <a:gd name="T1" fmla="*/ 2147483646 h 1424"/>
              <a:gd name="T2" fmla="*/ 2147483646 w 4200"/>
              <a:gd name="T3" fmla="*/ 2147483646 h 1424"/>
              <a:gd name="T4" fmla="*/ 2147483646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8812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4855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</p:grpSp>
      <p:sp>
        <p:nvSpPr>
          <p:cNvPr id="288815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sp>
        <p:nvSpPr>
          <p:cNvPr id="34854" name="Text Box 48"/>
          <p:cNvSpPr txBox="1">
            <a:spLocks noChangeArrowheads="1"/>
          </p:cNvSpPr>
          <p:nvPr/>
        </p:nvSpPr>
        <p:spPr bwMode="auto">
          <a:xfrm>
            <a:off x="1409700" y="38544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itchFamily="18" charset="2"/>
              </a:rPr>
              <a:t>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B1783F-5148-1F48-85B5-4467DB78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8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8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4" grpId="0" animBg="1"/>
      <p:bldP spid="288805" grpId="0" animBg="1"/>
      <p:bldP spid="288809" grpId="0" animBg="1"/>
      <p:bldP spid="288810" grpId="0" animBg="1"/>
      <p:bldP spid="288811" grpId="0" animBg="1"/>
      <p:bldP spid="288815" grpId="0" animBg="1"/>
      <p:bldP spid="2888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85738"/>
            <a:ext cx="7772400" cy="885825"/>
          </a:xfrm>
        </p:spPr>
        <p:txBody>
          <a:bodyPr/>
          <a:lstStyle/>
          <a:p>
            <a:r>
              <a:rPr lang="en-US" altLang="en-US" sz="4000"/>
              <a:t>rdt2.0: error scenario</a:t>
            </a:r>
            <a:endParaRPr lang="en-US" altLang="en-US"/>
          </a:p>
        </p:txBody>
      </p:sp>
      <p:sp>
        <p:nvSpPr>
          <p:cNvPr id="35845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Wait for call from above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snkpkt = make_pkt(data, checksum)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udt_send(sndpkt)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5848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extract(rcvpkt,data)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deliver_data(data)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udt_send(ACK)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5850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&amp;&amp;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   notcorrupt(rcvpkt)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5851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&amp;&amp; isACK(rcvpkt)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5855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6 h 1080"/>
              <a:gd name="T2" fmla="*/ 0 w 735"/>
              <a:gd name="T3" fmla="*/ 2147483646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udt_send(sndpkt)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5858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&amp;&amp;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   isNAK(rcvpkt)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5859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60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35893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udt_send(NAK)</a:t>
              </a:r>
              <a:endParaRPr lang="en-US" altLang="en-US" sz="1600">
                <a:latin typeface="Times New Roman" pitchFamily="18" charset="0"/>
              </a:endParaRPr>
            </a:p>
          </p:txBody>
        </p:sp>
        <p:sp>
          <p:nvSpPr>
            <p:cNvPr id="35894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rdt_rcv(rcvpkt) &amp;&amp;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  corrupt(rcvpkt)</a:t>
              </a:r>
              <a:endParaRPr lang="en-US" altLang="en-US" sz="1600">
                <a:latin typeface="Times New Roman" pitchFamily="18" charset="0"/>
              </a:endParaRPr>
            </a:p>
          </p:txBody>
        </p:sp>
        <p:sp>
          <p:nvSpPr>
            <p:cNvPr id="35895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61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5891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35892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Wait for ACK or NAK</a:t>
              </a:r>
              <a:endParaRPr lang="en-US" altLang="en-US" sz="1600">
                <a:latin typeface="Times New Roman" pitchFamily="18" charset="0"/>
              </a:endParaRPr>
            </a:p>
          </p:txBody>
        </p:sp>
      </p:grpSp>
      <p:sp>
        <p:nvSpPr>
          <p:cNvPr id="35862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6 w 1500"/>
              <a:gd name="T1" fmla="*/ 2147483646 h 740"/>
              <a:gd name="T2" fmla="*/ 2147483646 w 1500"/>
              <a:gd name="T3" fmla="*/ 2147483646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sp>
        <p:nvSpPr>
          <p:cNvPr id="35864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Wait for call from below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5865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6 w 1500"/>
              <a:gd name="T1" fmla="*/ 2147483646 h 740"/>
              <a:gd name="T2" fmla="*/ 2147483646 w 1500"/>
              <a:gd name="T3" fmla="*/ 2147483646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9821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35889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0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</p:grpSp>
      <p:grpSp>
        <p:nvGrpSpPr>
          <p:cNvPr id="289824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35887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8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</p:grpSp>
      <p:sp>
        <p:nvSpPr>
          <p:cNvPr id="35868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rdt_send(data)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289828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29" name="Freeform 37"/>
          <p:cNvSpPr>
            <a:spLocks/>
          </p:cNvSpPr>
          <p:nvPr/>
        </p:nvSpPr>
        <p:spPr bwMode="auto">
          <a:xfrm>
            <a:off x="1011238" y="2006600"/>
            <a:ext cx="6940550" cy="654050"/>
          </a:xfrm>
          <a:custGeom>
            <a:avLst/>
            <a:gdLst>
              <a:gd name="T0" fmla="*/ 0 w 4372"/>
              <a:gd name="T1" fmla="*/ 2147483646 h 412"/>
              <a:gd name="T2" fmla="*/ 2147483646 w 4372"/>
              <a:gd name="T3" fmla="*/ 0 h 412"/>
              <a:gd name="T4" fmla="*/ 2147483646 w 4372"/>
              <a:gd name="T5" fmla="*/ 2147483646 h 412"/>
              <a:gd name="T6" fmla="*/ 2147483646 w 4372"/>
              <a:gd name="T7" fmla="*/ 2147483646 h 4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9830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5885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</p:grpSp>
      <p:sp>
        <p:nvSpPr>
          <p:cNvPr id="289833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sp>
        <p:nvSpPr>
          <p:cNvPr id="289834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35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6 w 4200"/>
              <a:gd name="T1" fmla="*/ 2147483646 h 1424"/>
              <a:gd name="T2" fmla="*/ 2147483646 w 4200"/>
              <a:gd name="T3" fmla="*/ 2147483646 h 1424"/>
              <a:gd name="T4" fmla="*/ 2147483646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9836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5883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</p:grpSp>
      <p:sp>
        <p:nvSpPr>
          <p:cNvPr id="289839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sp>
        <p:nvSpPr>
          <p:cNvPr id="289840" name="Line 48"/>
          <p:cNvSpPr>
            <a:spLocks noChangeShapeType="1"/>
          </p:cNvSpPr>
          <p:nvPr/>
        </p:nvSpPr>
        <p:spPr bwMode="auto">
          <a:xfrm>
            <a:off x="6553200" y="2493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41" name="Freeform 49"/>
          <p:cNvSpPr>
            <a:spLocks/>
          </p:cNvSpPr>
          <p:nvPr/>
        </p:nvSpPr>
        <p:spPr bwMode="auto">
          <a:xfrm>
            <a:off x="3657600" y="2216150"/>
            <a:ext cx="4378325" cy="1025525"/>
          </a:xfrm>
          <a:custGeom>
            <a:avLst/>
            <a:gdLst>
              <a:gd name="T0" fmla="*/ 2147483646 w 2758"/>
              <a:gd name="T1" fmla="*/ 2147483646 h 646"/>
              <a:gd name="T2" fmla="*/ 2147483646 w 2758"/>
              <a:gd name="T3" fmla="*/ 2147483646 h 646"/>
              <a:gd name="T4" fmla="*/ 2147483646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42" name="Line 50"/>
          <p:cNvSpPr>
            <a:spLocks noChangeShapeType="1"/>
          </p:cNvSpPr>
          <p:nvPr/>
        </p:nvSpPr>
        <p:spPr bwMode="auto">
          <a:xfrm>
            <a:off x="3548063" y="2090738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43" name="Freeform 51"/>
          <p:cNvSpPr>
            <a:spLocks/>
          </p:cNvSpPr>
          <p:nvPr/>
        </p:nvSpPr>
        <p:spPr bwMode="auto">
          <a:xfrm>
            <a:off x="3643313" y="2951163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2147483646 w 2566"/>
              <a:gd name="T3" fmla="*/ 0 h 1344"/>
              <a:gd name="T4" fmla="*/ 2147483646 w 2566"/>
              <a:gd name="T5" fmla="*/ 2147483646 h 1344"/>
              <a:gd name="T6" fmla="*/ 2147483646 w 2566"/>
              <a:gd name="T7" fmla="*/ 2147483646 h 13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1" name="Text Box 52"/>
          <p:cNvSpPr txBox="1">
            <a:spLocks noChangeArrowheads="1"/>
          </p:cNvSpPr>
          <p:nvPr/>
        </p:nvSpPr>
        <p:spPr bwMode="auto">
          <a:xfrm>
            <a:off x="1435100" y="386873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itchFamily="18" charset="2"/>
              </a:rPr>
              <a:t>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7E347C-0988-E248-A9AB-727DC06B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9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9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9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9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89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9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89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28" grpId="0" animBg="1"/>
      <p:bldP spid="289829" grpId="0" animBg="1"/>
      <p:bldP spid="289833" grpId="0" animBg="1"/>
      <p:bldP spid="289834" grpId="0" animBg="1"/>
      <p:bldP spid="289835" grpId="0" animBg="1"/>
      <p:bldP spid="289839" grpId="0" animBg="1"/>
      <p:bldP spid="289839" grpId="1" animBg="1"/>
      <p:bldP spid="289840" grpId="0" animBg="1"/>
      <p:bldP spid="289841" grpId="0" animBg="1"/>
      <p:bldP spid="289842" grpId="0" animBg="1"/>
      <p:bldP spid="2898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185738"/>
            <a:ext cx="7772400" cy="10191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 has a fatal flaw!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2438400"/>
            <a:ext cx="5737225" cy="3417888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4000" dirty="0">
                <a:solidFill>
                  <a:srgbClr val="CC0000"/>
                </a:solidFill>
              </a:rPr>
              <a:t>What is that?</a:t>
            </a:r>
          </a:p>
          <a:p>
            <a:pPr>
              <a:lnSpc>
                <a:spcPct val="8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CB43CE-D5F1-3C4D-A830-5775C881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2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185738"/>
            <a:ext cx="7772400" cy="10191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 has a fatal flaw!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1175" y="1589088"/>
            <a:ext cx="38100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what happens if ACK/NAK corrupted?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sender doesn</a:t>
            </a:r>
            <a:r>
              <a:rPr lang="ja-JP" altLang="en-US" sz="2400"/>
              <a:t>’</a:t>
            </a:r>
            <a:r>
              <a:rPr lang="en-US" altLang="ja-JP" sz="2400"/>
              <a:t>t know what happened at receiver!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can</a:t>
            </a:r>
            <a:r>
              <a:rPr lang="ja-JP" altLang="en-US" sz="2400"/>
              <a:t>’</a:t>
            </a:r>
            <a:r>
              <a:rPr lang="en-US" altLang="ja-JP" sz="2400"/>
              <a:t>t just retransmit: possible duplicate</a:t>
            </a:r>
            <a:endParaRPr lang="en-US" altLang="ja-JP"/>
          </a:p>
          <a:p>
            <a:pPr>
              <a:lnSpc>
                <a:spcPct val="8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3810000" cy="25622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CC0000"/>
                </a:solidFill>
              </a:rPr>
              <a:t>handling duplicates</a:t>
            </a:r>
            <a:r>
              <a:rPr lang="en-US" altLang="en-US" sz="3200">
                <a:solidFill>
                  <a:srgbClr val="FF0000"/>
                </a:solidFill>
              </a:rPr>
              <a:t>: </a:t>
            </a:r>
          </a:p>
          <a:p>
            <a:r>
              <a:rPr lang="en-US" altLang="en-US" sz="2400"/>
              <a:t>sender retransmits current pkt if ACK/NAK corrupted</a:t>
            </a:r>
          </a:p>
          <a:p>
            <a:r>
              <a:rPr lang="en-US" altLang="en-US" sz="2400"/>
              <a:t>sender adds </a:t>
            </a:r>
            <a:r>
              <a:rPr lang="en-US" altLang="en-US" sz="2400" i="1">
                <a:solidFill>
                  <a:srgbClr val="000099"/>
                </a:solidFill>
              </a:rPr>
              <a:t>sequence number</a:t>
            </a:r>
            <a:r>
              <a:rPr lang="en-US" altLang="en-US" sz="2400"/>
              <a:t> to each pkt</a:t>
            </a:r>
          </a:p>
          <a:p>
            <a:r>
              <a:rPr lang="en-US" altLang="en-US" sz="2400"/>
              <a:t>receiver discards (doesn</a:t>
            </a:r>
            <a:r>
              <a:rPr lang="ja-JP" altLang="en-US" sz="2400"/>
              <a:t>’</a:t>
            </a:r>
            <a:r>
              <a:rPr lang="en-US" altLang="ja-JP" sz="2400"/>
              <a:t>t deliver up) duplicate pkt</a:t>
            </a:r>
            <a:endParaRPr lang="en-US" altLang="en-US" sz="2400"/>
          </a:p>
        </p:txBody>
      </p:sp>
      <p:grpSp>
        <p:nvGrpSpPr>
          <p:cNvPr id="347149" name="Group 13"/>
          <p:cNvGrpSpPr>
            <a:grpSpLocks/>
          </p:cNvGrpSpPr>
          <p:nvPr/>
        </p:nvGrpSpPr>
        <p:grpSpPr bwMode="auto">
          <a:xfrm>
            <a:off x="2463800" y="4445000"/>
            <a:ext cx="4092575" cy="1603375"/>
            <a:chOff x="1552" y="2800"/>
            <a:chExt cx="2578" cy="1010"/>
          </a:xfrm>
        </p:grpSpPr>
        <p:sp>
          <p:nvSpPr>
            <p:cNvPr id="36873" name="Rectangle 7"/>
            <p:cNvSpPr>
              <a:spLocks noChangeArrowheads="1"/>
            </p:cNvSpPr>
            <p:nvPr/>
          </p:nvSpPr>
          <p:spPr bwMode="auto">
            <a:xfrm>
              <a:off x="1552" y="2974"/>
              <a:ext cx="2578" cy="8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74" name="Rectangle 9"/>
            <p:cNvSpPr>
              <a:spLocks noChangeArrowheads="1"/>
            </p:cNvSpPr>
            <p:nvPr/>
          </p:nvSpPr>
          <p:spPr bwMode="auto">
            <a:xfrm>
              <a:off x="2226" y="2913"/>
              <a:ext cx="1038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75" name="Text Box 10"/>
            <p:cNvSpPr txBox="1">
              <a:spLocks noChangeArrowheads="1"/>
            </p:cNvSpPr>
            <p:nvPr/>
          </p:nvSpPr>
          <p:spPr bwMode="auto">
            <a:xfrm>
              <a:off x="1724" y="2800"/>
              <a:ext cx="134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rgbClr val="CC0000"/>
                  </a:solidFill>
                </a:rPr>
                <a:t>stop and wait</a:t>
              </a:r>
            </a:p>
          </p:txBody>
        </p:sp>
        <p:sp>
          <p:nvSpPr>
            <p:cNvPr id="36876" name="Text Box 6"/>
            <p:cNvSpPr txBox="1">
              <a:spLocks noChangeArrowheads="1"/>
            </p:cNvSpPr>
            <p:nvPr/>
          </p:nvSpPr>
          <p:spPr bwMode="auto">
            <a:xfrm>
              <a:off x="1665" y="3052"/>
              <a:ext cx="2452" cy="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/>
                <a:t>sender sends one packet,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/>
                <a:t>then waits for receiver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/>
                <a:t>response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A1BC08-9F61-EE4F-815B-CAA139DF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6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61925"/>
            <a:ext cx="8277225" cy="974725"/>
          </a:xfrm>
        </p:spPr>
        <p:txBody>
          <a:bodyPr/>
          <a:lstStyle/>
          <a:p>
            <a:r>
              <a:rPr lang="en-US" altLang="en-US" sz="3600" dirty="0"/>
              <a:t>rdt2.1: sender, handles garbled ACK/NAKs</a:t>
            </a:r>
            <a:endParaRPr lang="en-US" altLang="en-US" dirty="0"/>
          </a:p>
        </p:txBody>
      </p:sp>
      <p:sp>
        <p:nvSpPr>
          <p:cNvPr id="37894" name="Oval 3"/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2816225" y="2395538"/>
            <a:ext cx="1090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Wait for call 0 from above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37896" name="Text Box 5"/>
          <p:cNvSpPr txBox="1">
            <a:spLocks noChangeArrowheads="1"/>
          </p:cNvSpPr>
          <p:nvPr/>
        </p:nvSpPr>
        <p:spPr bwMode="auto">
          <a:xfrm>
            <a:off x="3124200" y="1577975"/>
            <a:ext cx="369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sndpkt = make_pkt(0, data, checksum)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udt_send(sndpkt)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7897" name="Text Box 6"/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rdt_send(data)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7898" name="Line 7"/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8"/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Freeform 9"/>
          <p:cNvSpPr>
            <a:spLocks/>
          </p:cNvSpPr>
          <p:nvPr/>
        </p:nvSpPr>
        <p:spPr bwMode="auto">
          <a:xfrm rot="-6989453">
            <a:off x="2179638" y="4603750"/>
            <a:ext cx="952500" cy="469900"/>
          </a:xfrm>
          <a:custGeom>
            <a:avLst/>
            <a:gdLst>
              <a:gd name="T0" fmla="*/ 2147483646 w 1500"/>
              <a:gd name="T1" fmla="*/ 2147483646 h 740"/>
              <a:gd name="T2" fmla="*/ 2147483646 w 1500"/>
              <a:gd name="T3" fmla="*/ 2147483646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901" name="Group 10"/>
          <p:cNvGrpSpPr>
            <a:grpSpLocks/>
          </p:cNvGrpSpPr>
          <p:nvPr/>
        </p:nvGrpSpPr>
        <p:grpSpPr bwMode="auto"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37928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37929" name="Text Box 12"/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Wait for ACK or NAK 0</a:t>
              </a:r>
              <a:endParaRPr lang="en-US" altLang="en-US" sz="1400">
                <a:latin typeface="Times New Roman" pitchFamily="18" charset="0"/>
              </a:endParaRPr>
            </a:p>
          </p:txBody>
        </p:sp>
      </p:grpSp>
      <p:sp>
        <p:nvSpPr>
          <p:cNvPr id="37902" name="Freeform 13"/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Freeform 14"/>
          <p:cNvSpPr>
            <a:spLocks/>
          </p:cNvSpPr>
          <p:nvPr/>
        </p:nvSpPr>
        <p:spPr bwMode="auto">
          <a:xfrm rot="-1357180">
            <a:off x="5589588" y="2116138"/>
            <a:ext cx="466725" cy="685800"/>
          </a:xfrm>
          <a:custGeom>
            <a:avLst/>
            <a:gdLst>
              <a:gd name="T0" fmla="*/ 0 w 735"/>
              <a:gd name="T1" fmla="*/ 2147483646 h 1080"/>
              <a:gd name="T2" fmla="*/ 0 w 735"/>
              <a:gd name="T3" fmla="*/ 2147483646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Text Box 15"/>
          <p:cNvSpPr txBox="1">
            <a:spLocks noChangeArrowheads="1"/>
          </p:cNvSpPr>
          <p:nvPr/>
        </p:nvSpPr>
        <p:spPr bwMode="auto">
          <a:xfrm>
            <a:off x="5913438" y="2678113"/>
            <a:ext cx="2262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udt_send(sndpkt)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7905" name="Text Box 16"/>
          <p:cNvSpPr txBox="1">
            <a:spLocks noChangeArrowheads="1"/>
          </p:cNvSpPr>
          <p:nvPr/>
        </p:nvSpPr>
        <p:spPr bwMode="auto">
          <a:xfrm>
            <a:off x="5875338" y="1920875"/>
            <a:ext cx="25638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&amp;&amp;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( corrupt(rcvpkt) ||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isNAK(rcvpkt) 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7906" name="Line 17"/>
          <p:cNvSpPr>
            <a:spLocks noChangeShapeType="1"/>
          </p:cNvSpPr>
          <p:nvPr/>
        </p:nvSpPr>
        <p:spPr bwMode="auto">
          <a:xfrm>
            <a:off x="6045200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Freeform 18"/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Freeform 19"/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Freeform 20"/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Text Box 21"/>
          <p:cNvSpPr txBox="1">
            <a:spLocks noChangeArrowheads="1"/>
          </p:cNvSpPr>
          <p:nvPr/>
        </p:nvSpPr>
        <p:spPr bwMode="auto">
          <a:xfrm>
            <a:off x="3365500" y="5364163"/>
            <a:ext cx="376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sndpkt = make_pkt(1, data, checksum)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udt_send(sndpkt)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rdt_send(data)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7912" name="Line 23"/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Text Box 24"/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&amp;&amp; notcorrupt(rcvpkt)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&amp;&amp; isACK(rcvpkt) </a:t>
            </a:r>
          </a:p>
        </p:txBody>
      </p:sp>
      <p:sp>
        <p:nvSpPr>
          <p:cNvPr id="37914" name="Line 25"/>
          <p:cNvSpPr>
            <a:spLocks noChangeShapeType="1"/>
          </p:cNvSpPr>
          <p:nvPr/>
        </p:nvSpPr>
        <p:spPr bwMode="auto">
          <a:xfrm>
            <a:off x="5821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Text Box 26"/>
          <p:cNvSpPr txBox="1">
            <a:spLocks noChangeArrowheads="1"/>
          </p:cNvSpPr>
          <p:nvPr/>
        </p:nvSpPr>
        <p:spPr bwMode="auto">
          <a:xfrm>
            <a:off x="720725" y="5435600"/>
            <a:ext cx="181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udt_send(sndpkt)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7916" name="Text Box 27"/>
          <p:cNvSpPr txBox="1">
            <a:spLocks noChangeArrowheads="1"/>
          </p:cNvSpPr>
          <p:nvPr/>
        </p:nvSpPr>
        <p:spPr bwMode="auto">
          <a:xfrm>
            <a:off x="695325" y="4618038"/>
            <a:ext cx="20113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&amp;&amp;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( corrupt(rcvpkt) ||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isNAK(rcvpkt) 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7917" name="Line 28"/>
          <p:cNvSpPr>
            <a:spLocks noChangeShapeType="1"/>
          </p:cNvSpPr>
          <p:nvPr/>
        </p:nvSpPr>
        <p:spPr bwMode="auto">
          <a:xfrm>
            <a:off x="811213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8" name="Text Box 29"/>
          <p:cNvSpPr txBox="1">
            <a:spLocks noChangeArrowheads="1"/>
          </p:cNvSpPr>
          <p:nvPr/>
        </p:nvSpPr>
        <p:spPr bwMode="auto">
          <a:xfrm>
            <a:off x="638175" y="3016250"/>
            <a:ext cx="21097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rdt_rcv(rcvpkt)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&amp;&amp; notcorrupt(rcvpkt)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&amp;&amp; isACK(rcvpkt)</a:t>
            </a:r>
            <a:r>
              <a:rPr lang="en-US" altLang="en-US" sz="1000">
                <a:latin typeface="Arial" charset="0"/>
              </a:rPr>
              <a:t>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19" name="Line 30"/>
          <p:cNvSpPr>
            <a:spLocks noChangeShapeType="1"/>
          </p:cNvSpPr>
          <p:nvPr/>
        </p:nvSpPr>
        <p:spPr bwMode="auto">
          <a:xfrm>
            <a:off x="782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920" name="Group 31"/>
          <p:cNvGrpSpPr>
            <a:grpSpLocks/>
          </p:cNvGrpSpPr>
          <p:nvPr/>
        </p:nvGrpSpPr>
        <p:grpSpPr bwMode="auto"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37926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37927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Wait for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 call 1 from above</a:t>
              </a:r>
              <a:endParaRPr lang="en-US" altLang="en-US" sz="1400">
                <a:latin typeface="Times New Roman" pitchFamily="18" charset="0"/>
              </a:endParaRPr>
            </a:p>
          </p:txBody>
        </p:sp>
      </p:grpSp>
      <p:grpSp>
        <p:nvGrpSpPr>
          <p:cNvPr id="37921" name="Group 34"/>
          <p:cNvGrpSpPr>
            <a:grpSpLocks/>
          </p:cNvGrpSpPr>
          <p:nvPr/>
        </p:nvGrpSpPr>
        <p:grpSpPr bwMode="auto"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37924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37925" name="Text Box 36"/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Wait for ACK or NAK 1</a:t>
              </a:r>
              <a:endParaRPr lang="en-US" altLang="en-US" sz="1400">
                <a:latin typeface="Times New Roman" pitchFamily="18" charset="0"/>
              </a:endParaRPr>
            </a:p>
          </p:txBody>
        </p:sp>
      </p:grpSp>
      <p:sp>
        <p:nvSpPr>
          <p:cNvPr id="37922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itchFamily="18" charset="2"/>
              </a:rPr>
              <a:t>L</a:t>
            </a:r>
          </a:p>
        </p:txBody>
      </p:sp>
      <p:sp>
        <p:nvSpPr>
          <p:cNvPr id="37923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itchFamily="18" charset="2"/>
              </a:rPr>
              <a:t>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F2485-E711-0E4D-A76B-1A6ACBAB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4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6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38947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38948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Wait for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0 from below</a:t>
              </a:r>
              <a:endParaRPr lang="en-US" altLang="en-US" sz="1400">
                <a:latin typeface="Times New Roman" pitchFamily="18" charset="0"/>
              </a:endParaRPr>
            </a:p>
          </p:txBody>
        </p:sp>
      </p:grpSp>
      <p:sp>
        <p:nvSpPr>
          <p:cNvPr id="38917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sndpkt = make_pkt(NAK, chksum)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udt_send(sndpkt)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38920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 &amp;&amp;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   not corrupt(rcvpkt) &amp;&amp;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   has_seq0(rcvpkt)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8921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 &amp;&amp; notcorrupt(rcvpkt)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  &amp;&amp; has_seq1(rcvpkt)</a:t>
            </a:r>
            <a:r>
              <a:rPr lang="en-US" altLang="en-US" sz="1600">
                <a:latin typeface="Arial" charset="0"/>
              </a:rPr>
              <a:t> 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8924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extract(rcvpkt,data)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deliver_data(data)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sndpkt = make_pkt(ACK, chksum)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udt_send(sndpkt)</a:t>
            </a:r>
            <a:endParaRPr lang="en-US" altLang="en-US" sz="1400">
              <a:latin typeface="Times New Roman" pitchFamily="18" charset="0"/>
            </a:endParaRPr>
          </a:p>
        </p:txBody>
      </p:sp>
      <p:grpSp>
        <p:nvGrpSpPr>
          <p:cNvPr id="38926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38945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38946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Wait for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1 from below</a:t>
              </a:r>
              <a:endParaRPr lang="en-US" altLang="en-US" sz="1400">
                <a:latin typeface="Times New Roman" pitchFamily="18" charset="0"/>
              </a:endParaRPr>
            </a:p>
          </p:txBody>
        </p:sp>
      </p:grpSp>
      <p:sp>
        <p:nvSpPr>
          <p:cNvPr id="38927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 &amp;&amp; notcorrupt(rcvpkt)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  &amp;&amp; has_seq0(rcvpkt) 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38929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extract(rcvpkt,data)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deliver_data(data)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sndpkt = make_pkt(ACK, chksum)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udt_send(sndpkt)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38931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 &amp;&amp; (corrupt(rcvpkt)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38933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sndpkt = make_pkt(ACK, chksum)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udt_send(sndpkt)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38935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 &amp;&amp;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   not corrupt(rcvpkt) &amp;&amp;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   has_seq1(rcvpkt)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8936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7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 &amp;&amp; (corrupt(rcvpkt)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38938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9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sndpkt = make_pkt(ACK, chksum)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udt_send(sndpkt)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38940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sndpkt = make_pkt(NAK, chksum)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udt_send(sndpkt)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38941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2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85738"/>
            <a:ext cx="8324850" cy="941387"/>
          </a:xfrm>
        </p:spPr>
        <p:txBody>
          <a:bodyPr/>
          <a:lstStyle/>
          <a:p>
            <a:r>
              <a:rPr lang="en-US" altLang="en-US" sz="3600"/>
              <a:t>rdt2.1: receiver, handles garbled </a:t>
            </a:r>
            <a:r>
              <a:rPr lang="en-US" altLang="en-US" sz="3200"/>
              <a:t>ACK/NAKs</a:t>
            </a:r>
            <a:endParaRPr lang="en-US" altLang="en-US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4323F1-4DD1-E549-9D9A-252AE600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35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rdt2.1: discussion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42672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 dirty="0">
                <a:solidFill>
                  <a:srgbClr val="CC0000"/>
                </a:solidFill>
              </a:rPr>
              <a:t>sender:</a:t>
            </a:r>
            <a:endParaRPr lang="en-US" altLang="en-US" dirty="0">
              <a:solidFill>
                <a:srgbClr val="CC0000"/>
              </a:solidFill>
            </a:endParaRPr>
          </a:p>
          <a:p>
            <a:r>
              <a:rPr lang="en-US" altLang="en-US" dirty="0"/>
              <a:t>seq # added to pkt</a:t>
            </a:r>
          </a:p>
          <a:p>
            <a:r>
              <a:rPr lang="en-US" altLang="en-US" dirty="0"/>
              <a:t>two seq. #</a:t>
            </a:r>
            <a:r>
              <a:rPr lang="ja-JP" altLang="en-US"/>
              <a:t>’</a:t>
            </a:r>
            <a:r>
              <a:rPr lang="en-US" altLang="ja-JP" dirty="0"/>
              <a:t>s (0,1) will suffice.  Why?</a:t>
            </a:r>
          </a:p>
          <a:p>
            <a:r>
              <a:rPr lang="en-US" altLang="en-US" dirty="0"/>
              <a:t>must check if received ACK/NAK corrupted </a:t>
            </a:r>
          </a:p>
          <a:p>
            <a:r>
              <a:rPr lang="en-US" altLang="en-US" dirty="0"/>
              <a:t>twice as many states</a:t>
            </a:r>
          </a:p>
          <a:p>
            <a:pPr lvl="1"/>
            <a:r>
              <a:rPr lang="en-US" altLang="en-US" dirty="0"/>
              <a:t>state must </a:t>
            </a:r>
            <a:r>
              <a:rPr lang="ja-JP" altLang="en-US"/>
              <a:t>“</a:t>
            </a:r>
            <a:r>
              <a:rPr lang="en-US" altLang="ja-JP" dirty="0"/>
              <a:t>remember</a:t>
            </a:r>
            <a:r>
              <a:rPr lang="ja-JP" altLang="en-US"/>
              <a:t>”</a:t>
            </a:r>
            <a:r>
              <a:rPr lang="en-US" altLang="ja-JP" dirty="0"/>
              <a:t> whether </a:t>
            </a:r>
            <a:r>
              <a:rPr lang="ja-JP" altLang="en-US"/>
              <a:t>“</a:t>
            </a:r>
            <a:r>
              <a:rPr lang="en-US" altLang="ja-JP" dirty="0"/>
              <a:t>expected</a:t>
            </a:r>
            <a:r>
              <a:rPr lang="ja-JP" altLang="en-US"/>
              <a:t>”</a:t>
            </a:r>
            <a:r>
              <a:rPr lang="en-US" altLang="ja-JP" dirty="0"/>
              <a:t> pkt should have seq # of 0 or 1 </a:t>
            </a:r>
          </a:p>
          <a:p>
            <a:endParaRPr lang="en-US" altLang="en-US" dirty="0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 dirty="0">
                <a:solidFill>
                  <a:srgbClr val="CC0000"/>
                </a:solidFill>
              </a:rPr>
              <a:t>receiver:</a:t>
            </a:r>
            <a:endParaRPr lang="en-US" altLang="en-US" dirty="0">
              <a:solidFill>
                <a:srgbClr val="CC0000"/>
              </a:solidFill>
            </a:endParaRPr>
          </a:p>
          <a:p>
            <a:r>
              <a:rPr lang="en-US" altLang="en-US" dirty="0"/>
              <a:t>must check if received packet is duplicate</a:t>
            </a:r>
          </a:p>
          <a:p>
            <a:pPr lvl="1"/>
            <a:r>
              <a:rPr lang="en-US" altLang="en-US" dirty="0"/>
              <a:t>state indicates whether 0 or 1 is expected pkt seq #</a:t>
            </a:r>
          </a:p>
          <a:p>
            <a:r>
              <a:rPr lang="en-US" altLang="en-US" dirty="0"/>
              <a:t>note: receiver </a:t>
            </a:r>
            <a:r>
              <a:rPr lang="en-US" altLang="en-US" i="1" dirty="0">
                <a:solidFill>
                  <a:srgbClr val="FF0000"/>
                </a:solidFill>
              </a:rPr>
              <a:t>cannot</a:t>
            </a:r>
            <a:r>
              <a:rPr lang="en-US" altLang="en-US" dirty="0"/>
              <a:t> know if its last ACK/NAK received OK at sender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78F342-FAD8-914D-8E78-9CB83864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5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Learning Goal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9388"/>
            <a:ext cx="8001000" cy="4648200"/>
          </a:xfrm>
        </p:spPr>
        <p:txBody>
          <a:bodyPr/>
          <a:lstStyle/>
          <a:p>
            <a:r>
              <a:rPr lang="en-US" altLang="en-US" dirty="0"/>
              <a:t>Understand principles behind reliable data transfer</a:t>
            </a:r>
          </a:p>
          <a:p>
            <a:pPr lvl="1"/>
            <a:r>
              <a:rPr lang="en-US" dirty="0"/>
              <a:t>Read textbook Section 3.4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Gentle reminder:</a:t>
            </a:r>
          </a:p>
          <a:p>
            <a:pPr lvl="1"/>
            <a:r>
              <a:rPr lang="en-US" altLang="en-US" dirty="0"/>
              <a:t>Lab 1 due 28 Sep (Tue) 23:59</a:t>
            </a:r>
          </a:p>
          <a:p>
            <a:pPr lvl="1"/>
            <a:r>
              <a:rPr lang="en-US" altLang="en-US" dirty="0"/>
              <a:t>Quiz 1: this Friday 1 Oct 9am</a:t>
            </a:r>
          </a:p>
          <a:p>
            <a:pPr lvl="2"/>
            <a:r>
              <a:rPr lang="en-US" altLang="en-US" dirty="0"/>
              <a:t>Cover the topics from week 1 and 2</a:t>
            </a:r>
          </a:p>
          <a:p>
            <a:pPr lvl="2"/>
            <a:r>
              <a:rPr lang="en-US" altLang="en-US" dirty="0"/>
              <a:t>True/false and MCQ</a:t>
            </a:r>
          </a:p>
          <a:p>
            <a:pPr lvl="2"/>
            <a:r>
              <a:rPr lang="en-US" altLang="en-US" dirty="0"/>
              <a:t>25 minutes</a:t>
            </a:r>
          </a:p>
          <a:p>
            <a:pPr lvl="2"/>
            <a:r>
              <a:rPr lang="en-US" altLang="en-US" dirty="0"/>
              <a:t>Open book, but no peer-to-peer discussion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B7003A-2FF3-7B4F-81CD-B430E3FE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69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30188"/>
            <a:ext cx="7772400" cy="985837"/>
          </a:xfrm>
        </p:spPr>
        <p:txBody>
          <a:bodyPr/>
          <a:lstStyle/>
          <a:p>
            <a:r>
              <a:rPr lang="en-US" altLang="en-US" sz="4000"/>
              <a:t>rdt2.2: a NAK-free protocol</a:t>
            </a:r>
            <a:endParaRPr lang="en-US" altLang="en-US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581150"/>
            <a:ext cx="8064500" cy="2749550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same functionality as rdt2.1, using ACKs only</a:t>
            </a:r>
          </a:p>
          <a:p>
            <a:r>
              <a:rPr lang="en-US" altLang="en-US"/>
              <a:t>instead of NAK, receiver sends ACK for last pkt received OK</a:t>
            </a:r>
          </a:p>
          <a:p>
            <a:pPr lvl="1"/>
            <a:r>
              <a:rPr lang="en-US" altLang="en-US"/>
              <a:t>receiver must </a:t>
            </a:r>
            <a:r>
              <a:rPr lang="en-US" altLang="en-US" i="1"/>
              <a:t>explicitly</a:t>
            </a:r>
            <a:r>
              <a:rPr lang="en-US" altLang="en-US"/>
              <a:t> include seq # of pkt being ACKed </a:t>
            </a:r>
          </a:p>
          <a:p>
            <a:r>
              <a:rPr lang="en-US" altLang="en-US"/>
              <a:t>duplicate ACK at sender results in same action as NAK: </a:t>
            </a:r>
            <a:r>
              <a:rPr lang="en-US" altLang="en-US" i="1"/>
              <a:t>retransmit current pkt</a:t>
            </a: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42CA1E-D362-874E-80C5-CD75C780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4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74625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rdt2.2: sender, receiver fragments</a:t>
            </a:r>
          </a:p>
        </p:txBody>
      </p:sp>
      <p:grpSp>
        <p:nvGrpSpPr>
          <p:cNvPr id="41990" name="Group 3"/>
          <p:cNvGrpSpPr>
            <a:grpSpLocks/>
          </p:cNvGrpSpPr>
          <p:nvPr/>
        </p:nvGrpSpPr>
        <p:grpSpPr bwMode="auto">
          <a:xfrm>
            <a:off x="2427288" y="1238250"/>
            <a:ext cx="6508750" cy="2841625"/>
            <a:chOff x="1529" y="780"/>
            <a:chExt cx="4100" cy="1790"/>
          </a:xfrm>
        </p:grpSpPr>
        <p:grpSp>
          <p:nvGrpSpPr>
            <p:cNvPr id="42008" name="Group 4"/>
            <p:cNvGrpSpPr>
              <a:grpSpLocks/>
            </p:cNvGrpSpPr>
            <p:nvPr/>
          </p:nvGrpSpPr>
          <p:grpSpPr bwMode="auto">
            <a:xfrm>
              <a:off x="1651" y="1399"/>
              <a:ext cx="669" cy="528"/>
              <a:chOff x="1441" y="2062"/>
              <a:chExt cx="669" cy="528"/>
            </a:xfrm>
          </p:grpSpPr>
          <p:sp>
            <p:nvSpPr>
              <p:cNvPr id="42025" name="Oval 5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itchFamily="34" charset="0"/>
                </a:endParaRPr>
              </a:p>
            </p:txBody>
          </p:sp>
          <p:sp>
            <p:nvSpPr>
              <p:cNvPr id="42026" name="Text Box 6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charset="0"/>
                  </a:rPr>
                  <a:t>Wait for call 0 from above</a:t>
                </a:r>
                <a:endParaRPr lang="en-US" altLang="en-US" sz="1400">
                  <a:latin typeface="Times New Roman" pitchFamily="18" charset="0"/>
                </a:endParaRPr>
              </a:p>
            </p:txBody>
          </p:sp>
        </p:grpSp>
        <p:sp>
          <p:nvSpPr>
            <p:cNvPr id="42009" name="Text Box 7"/>
            <p:cNvSpPr txBox="1">
              <a:spLocks noChangeArrowheads="1"/>
            </p:cNvSpPr>
            <p:nvPr/>
          </p:nvSpPr>
          <p:spPr bwMode="auto">
            <a:xfrm>
              <a:off x="1863" y="957"/>
              <a:ext cx="234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sndpkt = make_pkt(0, data, checksum)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udt_send(sndpkt)</a:t>
              </a:r>
              <a:endParaRPr lang="en-US" altLang="en-US" sz="1600">
                <a:latin typeface="Times New Roman" pitchFamily="18" charset="0"/>
              </a:endParaRPr>
            </a:p>
          </p:txBody>
        </p:sp>
        <p:sp>
          <p:nvSpPr>
            <p:cNvPr id="42010" name="Text Box 8"/>
            <p:cNvSpPr txBox="1">
              <a:spLocks noChangeArrowheads="1"/>
            </p:cNvSpPr>
            <p:nvPr/>
          </p:nvSpPr>
          <p:spPr bwMode="auto">
            <a:xfrm>
              <a:off x="1871" y="780"/>
              <a:ext cx="108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rdt_send(data)</a:t>
              </a:r>
              <a:endParaRPr lang="en-US" altLang="en-US" sz="1600">
                <a:latin typeface="Times New Roman" pitchFamily="18" charset="0"/>
              </a:endParaRPr>
            </a:p>
          </p:txBody>
        </p:sp>
        <p:sp>
          <p:nvSpPr>
            <p:cNvPr id="42011" name="Line 9"/>
            <p:cNvSpPr>
              <a:spLocks noChangeShapeType="1"/>
            </p:cNvSpPr>
            <p:nvPr/>
          </p:nvSpPr>
          <p:spPr bwMode="auto">
            <a:xfrm>
              <a:off x="1910" y="992"/>
              <a:ext cx="22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Line 10"/>
            <p:cNvSpPr>
              <a:spLocks noChangeShapeType="1"/>
            </p:cNvSpPr>
            <p:nvPr/>
          </p:nvSpPr>
          <p:spPr bwMode="auto">
            <a:xfrm>
              <a:off x="1529" y="1313"/>
              <a:ext cx="264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3" name="Freeform 11"/>
            <p:cNvSpPr>
              <a:spLocks/>
            </p:cNvSpPr>
            <p:nvPr/>
          </p:nvSpPr>
          <p:spPr bwMode="auto">
            <a:xfrm flipV="1">
              <a:off x="2096" y="1272"/>
              <a:ext cx="1195" cy="130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4" name="Freeform 12"/>
            <p:cNvSpPr>
              <a:spLocks/>
            </p:cNvSpPr>
            <p:nvPr/>
          </p:nvSpPr>
          <p:spPr bwMode="auto">
            <a:xfrm rot="-1357180">
              <a:off x="3655" y="1225"/>
              <a:ext cx="285" cy="542"/>
            </a:xfrm>
            <a:custGeom>
              <a:avLst/>
              <a:gdLst>
                <a:gd name="T0" fmla="*/ 0 w 735"/>
                <a:gd name="T1" fmla="*/ 1 h 1080"/>
                <a:gd name="T2" fmla="*/ 0 w 735"/>
                <a:gd name="T3" fmla="*/ 1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5" name="Text Box 13"/>
            <p:cNvSpPr txBox="1">
              <a:spLocks noChangeArrowheads="1"/>
            </p:cNvSpPr>
            <p:nvPr/>
          </p:nvSpPr>
          <p:spPr bwMode="auto">
            <a:xfrm>
              <a:off x="3978" y="1670"/>
              <a:ext cx="1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charset="0"/>
                </a:rPr>
                <a:t>udt_send(sndpkt)</a:t>
              </a:r>
              <a:endParaRPr lang="en-US" altLang="en-US" sz="16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42016" name="Text Box 14"/>
            <p:cNvSpPr txBox="1">
              <a:spLocks noChangeArrowheads="1"/>
            </p:cNvSpPr>
            <p:nvPr/>
          </p:nvSpPr>
          <p:spPr bwMode="auto">
            <a:xfrm>
              <a:off x="3917" y="1174"/>
              <a:ext cx="171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rdt_rcv(rcvpkt) &amp;&amp; 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( corrupt(rcvpkt) ||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  </a:t>
              </a:r>
              <a:r>
                <a:rPr lang="en-US" altLang="en-US" sz="1600" b="1">
                  <a:solidFill>
                    <a:srgbClr val="FF0000"/>
                  </a:solidFill>
                  <a:latin typeface="Arial" charset="0"/>
                </a:rPr>
                <a:t>isACK(rcvpkt,1)</a:t>
              </a:r>
              <a:r>
                <a:rPr lang="en-US" altLang="en-US" sz="1600">
                  <a:latin typeface="Arial" charset="0"/>
                </a:rPr>
                <a:t> )</a:t>
              </a:r>
              <a:endParaRPr lang="en-US" altLang="en-US" sz="1600">
                <a:latin typeface="Times New Roman" pitchFamily="18" charset="0"/>
              </a:endParaRPr>
            </a:p>
          </p:txBody>
        </p:sp>
        <p:sp>
          <p:nvSpPr>
            <p:cNvPr id="42017" name="Line 15"/>
            <p:cNvSpPr>
              <a:spLocks noChangeShapeType="1"/>
            </p:cNvSpPr>
            <p:nvPr/>
          </p:nvSpPr>
          <p:spPr bwMode="auto">
            <a:xfrm flipV="1">
              <a:off x="4043" y="1666"/>
              <a:ext cx="8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8" name="Freeform 16"/>
            <p:cNvSpPr>
              <a:spLocks/>
            </p:cNvSpPr>
            <p:nvPr/>
          </p:nvSpPr>
          <p:spPr bwMode="auto">
            <a:xfrm>
              <a:off x="3747" y="1792"/>
              <a:ext cx="128" cy="774"/>
            </a:xfrm>
            <a:custGeom>
              <a:avLst/>
              <a:gdLst>
                <a:gd name="T0" fmla="*/ 67 w 128"/>
                <a:gd name="T1" fmla="*/ 774 h 774"/>
                <a:gd name="T2" fmla="*/ 0 w 128"/>
                <a:gd name="T3" fmla="*/ 0 h 7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8" h="774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9" name="Text Box 17"/>
            <p:cNvSpPr txBox="1">
              <a:spLocks noChangeArrowheads="1"/>
            </p:cNvSpPr>
            <p:nvPr/>
          </p:nvSpPr>
          <p:spPr bwMode="auto">
            <a:xfrm>
              <a:off x="3838" y="2051"/>
              <a:ext cx="15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rdt_rcv(rcvpkt)  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&amp;&amp; notcorrupt(rcvpkt)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&amp;&amp; </a:t>
              </a:r>
              <a:r>
                <a:rPr lang="en-US" altLang="en-US" sz="1600" b="1">
                  <a:solidFill>
                    <a:srgbClr val="FF0000"/>
                  </a:solidFill>
                  <a:latin typeface="Arial" charset="0"/>
                </a:rPr>
                <a:t>isACK(rcvpkt,0)</a:t>
              </a:r>
              <a:r>
                <a:rPr lang="en-US" altLang="en-US" sz="1000">
                  <a:latin typeface="Arial" charset="0"/>
                </a:rPr>
                <a:t> 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42020" name="Line 18"/>
            <p:cNvSpPr>
              <a:spLocks noChangeShapeType="1"/>
            </p:cNvSpPr>
            <p:nvPr/>
          </p:nvSpPr>
          <p:spPr bwMode="auto">
            <a:xfrm>
              <a:off x="3894" y="2570"/>
              <a:ext cx="1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021" name="Group 19"/>
            <p:cNvGrpSpPr>
              <a:grpSpLocks/>
            </p:cNvGrpSpPr>
            <p:nvPr/>
          </p:nvGrpSpPr>
          <p:grpSpPr bwMode="auto">
            <a:xfrm>
              <a:off x="3135" y="1365"/>
              <a:ext cx="669" cy="528"/>
              <a:chOff x="1441" y="2062"/>
              <a:chExt cx="669" cy="528"/>
            </a:xfrm>
          </p:grpSpPr>
          <p:sp>
            <p:nvSpPr>
              <p:cNvPr id="42023" name="Oval 20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itchFamily="34" charset="0"/>
                </a:endParaRPr>
              </a:p>
            </p:txBody>
          </p:sp>
          <p:sp>
            <p:nvSpPr>
              <p:cNvPr id="42024" name="Text Box 21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charset="0"/>
                  </a:rPr>
                  <a:t>Wait for ACK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charset="0"/>
                  </a:rPr>
                  <a:t>0</a:t>
                </a:r>
                <a:endParaRPr lang="en-US" altLang="en-US" sz="1400">
                  <a:latin typeface="Times New Roman" pitchFamily="18" charset="0"/>
                </a:endParaRPr>
              </a:p>
            </p:txBody>
          </p:sp>
        </p:grpSp>
        <p:sp>
          <p:nvSpPr>
            <p:cNvPr id="42022" name="Text Box 22"/>
            <p:cNvSpPr txBox="1">
              <a:spLocks noChangeArrowheads="1"/>
            </p:cNvSpPr>
            <p:nvPr/>
          </p:nvSpPr>
          <p:spPr bwMode="auto">
            <a:xfrm>
              <a:off x="2363" y="1810"/>
              <a:ext cx="93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99"/>
                  </a:solidFill>
                  <a:latin typeface="Tahoma" pitchFamily="34" charset="0"/>
                </a:rPr>
                <a:t>sender FSM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99"/>
                  </a:solidFill>
                  <a:latin typeface="Tahoma" pitchFamily="34" charset="0"/>
                </a:rPr>
                <a:t>fragment</a:t>
              </a:r>
            </a:p>
          </p:txBody>
        </p:sp>
      </p:grpSp>
      <p:sp>
        <p:nvSpPr>
          <p:cNvPr id="41991" name="Line 23"/>
          <p:cNvSpPr>
            <a:spLocks noChangeShapeType="1"/>
          </p:cNvSpPr>
          <p:nvPr/>
        </p:nvSpPr>
        <p:spPr bwMode="auto">
          <a:xfrm>
            <a:off x="665163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6136" name="Group 24"/>
          <p:cNvGrpSpPr>
            <a:grpSpLocks/>
          </p:cNvGrpSpPr>
          <p:nvPr/>
        </p:nvGrpSpPr>
        <p:grpSpPr bwMode="auto">
          <a:xfrm>
            <a:off x="0" y="3824288"/>
            <a:ext cx="7234238" cy="2535237"/>
            <a:chOff x="0" y="2409"/>
            <a:chExt cx="4557" cy="1597"/>
          </a:xfrm>
        </p:grpSpPr>
        <p:sp>
          <p:nvSpPr>
            <p:cNvPr id="41993" name="Text Box 25"/>
            <p:cNvSpPr txBox="1">
              <a:spLocks noChangeArrowheads="1"/>
            </p:cNvSpPr>
            <p:nvPr/>
          </p:nvSpPr>
          <p:spPr bwMode="auto">
            <a:xfrm>
              <a:off x="1849" y="3217"/>
              <a:ext cx="248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rdt_rcv(rcvpkt) &amp;&amp; notcorrupt(rcvpkt)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  &amp;&amp; has_seq1(rcvpkt) </a:t>
              </a:r>
              <a:endParaRPr lang="en-US" altLang="en-US" sz="1600">
                <a:latin typeface="Times New Roman" pitchFamily="18" charset="0"/>
              </a:endParaRPr>
            </a:p>
          </p:txBody>
        </p:sp>
        <p:sp>
          <p:nvSpPr>
            <p:cNvPr id="41994" name="Text Box 26"/>
            <p:cNvSpPr txBox="1">
              <a:spLocks noChangeArrowheads="1"/>
            </p:cNvSpPr>
            <p:nvPr/>
          </p:nvSpPr>
          <p:spPr bwMode="auto">
            <a:xfrm>
              <a:off x="1829" y="3568"/>
              <a:ext cx="26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Arial" charset="0"/>
                </a:rPr>
                <a:t>extract(</a:t>
              </a:r>
              <a:r>
                <a:rPr lang="en-US" altLang="en-US" sz="1600" dirty="0" err="1">
                  <a:latin typeface="Arial" charset="0"/>
                </a:rPr>
                <a:t>rcvpkt,data</a:t>
              </a:r>
              <a:r>
                <a:rPr lang="en-US" altLang="en-US" sz="1600" dirty="0">
                  <a:latin typeface="Arial" charset="0"/>
                </a:rPr>
                <a:t>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>
                  <a:latin typeface="Arial" charset="0"/>
                </a:rPr>
                <a:t>deliver_data</a:t>
              </a:r>
              <a:r>
                <a:rPr lang="en-US" altLang="en-US" sz="1600" dirty="0">
                  <a:latin typeface="Arial" charset="0"/>
                </a:rPr>
                <a:t>(data)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FF0000"/>
                  </a:solidFill>
                  <a:latin typeface="Arial" charset="0"/>
                </a:rPr>
                <a:t>sndpkt</a:t>
              </a:r>
              <a:r>
                <a:rPr lang="en-US" altLang="en-US" sz="1600" b="1" dirty="0">
                  <a:solidFill>
                    <a:srgbClr val="FF0000"/>
                  </a:solidFill>
                  <a:latin typeface="Arial" charset="0"/>
                </a:rPr>
                <a:t> = </a:t>
              </a:r>
              <a:r>
                <a:rPr lang="en-US" altLang="en-US" sz="1600" b="1" dirty="0" err="1">
                  <a:solidFill>
                    <a:srgbClr val="FF0000"/>
                  </a:solidFill>
                  <a:latin typeface="Arial" charset="0"/>
                </a:rPr>
                <a:t>make_pkt</a:t>
              </a:r>
              <a:r>
                <a:rPr lang="en-US" altLang="en-US" sz="1600" b="1" dirty="0">
                  <a:solidFill>
                    <a:srgbClr val="FF0000"/>
                  </a:solidFill>
                  <a:latin typeface="Arial" charset="0"/>
                </a:rPr>
                <a:t>(ACK1, </a:t>
              </a:r>
              <a:r>
                <a:rPr lang="en-US" altLang="en-US" sz="1600" b="1" dirty="0" err="1">
                  <a:solidFill>
                    <a:srgbClr val="FF0000"/>
                  </a:solidFill>
                  <a:latin typeface="Arial" charset="0"/>
                </a:rPr>
                <a:t>chksum</a:t>
              </a:r>
              <a:r>
                <a:rPr lang="en-US" altLang="en-US" sz="1600" b="1" dirty="0">
                  <a:solidFill>
                    <a:srgbClr val="FF0000"/>
                  </a:solidFill>
                  <a:latin typeface="Arial" charset="0"/>
                </a:rPr>
                <a:t>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>
                  <a:latin typeface="Arial" charset="0"/>
                </a:rPr>
                <a:t>udt_send</a:t>
              </a:r>
              <a:r>
                <a:rPr lang="en-US" altLang="en-US" sz="1600" dirty="0">
                  <a:latin typeface="Arial" charset="0"/>
                </a:rPr>
                <a:t>(</a:t>
              </a:r>
              <a:r>
                <a:rPr lang="en-US" altLang="en-US" sz="1600" dirty="0" err="1">
                  <a:latin typeface="Arial" charset="0"/>
                </a:rPr>
                <a:t>sndpkt</a:t>
              </a:r>
              <a:r>
                <a:rPr lang="en-US" altLang="en-US" sz="1600" dirty="0">
                  <a:latin typeface="Arial" charset="0"/>
                </a:rPr>
                <a:t>)</a:t>
              </a:r>
              <a:endParaRPr lang="en-US" altLang="en-US" sz="1600" dirty="0">
                <a:latin typeface="Times New Roman" pitchFamily="18" charset="0"/>
              </a:endParaRPr>
            </a:p>
          </p:txBody>
        </p:sp>
        <p:grpSp>
          <p:nvGrpSpPr>
            <p:cNvPr id="41995" name="Group 27"/>
            <p:cNvGrpSpPr>
              <a:grpSpLocks/>
            </p:cNvGrpSpPr>
            <p:nvPr/>
          </p:nvGrpSpPr>
          <p:grpSpPr bwMode="auto">
            <a:xfrm>
              <a:off x="0" y="2409"/>
              <a:ext cx="3510" cy="1168"/>
              <a:chOff x="0" y="2409"/>
              <a:chExt cx="3510" cy="1168"/>
            </a:xfrm>
          </p:grpSpPr>
          <p:grpSp>
            <p:nvGrpSpPr>
              <p:cNvPr id="41997" name="Group 28"/>
              <p:cNvGrpSpPr>
                <a:grpSpLocks/>
              </p:cNvGrpSpPr>
              <p:nvPr/>
            </p:nvGrpSpPr>
            <p:grpSpPr bwMode="auto">
              <a:xfrm>
                <a:off x="1529" y="2687"/>
                <a:ext cx="534" cy="501"/>
                <a:chOff x="3570" y="3063"/>
                <a:chExt cx="534" cy="501"/>
              </a:xfrm>
            </p:grpSpPr>
            <p:sp>
              <p:nvSpPr>
                <p:cNvPr id="42006" name="Oval 29"/>
                <p:cNvSpPr>
                  <a:spLocks noChangeArrowheads="1"/>
                </p:cNvSpPr>
                <p:nvPr/>
              </p:nvSpPr>
              <p:spPr bwMode="auto">
                <a:xfrm>
                  <a:off x="3570" y="3063"/>
                  <a:ext cx="534" cy="501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itchFamily="34" charset="0"/>
                  </a:endParaRPr>
                </a:p>
              </p:txBody>
            </p:sp>
            <p:sp>
              <p:nvSpPr>
                <p:cNvPr id="42007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597" y="3085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>
                      <a:latin typeface="Arial" charset="0"/>
                    </a:rPr>
                    <a:t>Wait for </a:t>
                  </a: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>
                      <a:latin typeface="Arial" charset="0"/>
                    </a:rPr>
                    <a:t>0 from below</a:t>
                  </a:r>
                  <a:endParaRPr lang="en-US" altLang="en-US" sz="14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1998" name="Freeform 31"/>
              <p:cNvSpPr>
                <a:spLocks/>
              </p:cNvSpPr>
              <p:nvPr/>
            </p:nvSpPr>
            <p:spPr bwMode="auto">
              <a:xfrm>
                <a:off x="1925" y="2618"/>
                <a:ext cx="520" cy="117"/>
              </a:xfrm>
              <a:custGeom>
                <a:avLst/>
                <a:gdLst>
                  <a:gd name="T0" fmla="*/ 0 w 520"/>
                  <a:gd name="T1" fmla="*/ 117 h 117"/>
                  <a:gd name="T2" fmla="*/ 520 w 520"/>
                  <a:gd name="T3" fmla="*/ 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0" h="117">
                    <a:moveTo>
                      <a:pt x="0" y="117"/>
                    </a:moveTo>
                    <a:cubicBezTo>
                      <a:pt x="136" y="17"/>
                      <a:pt x="276" y="0"/>
                      <a:pt x="520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99" name="Freeform 32"/>
              <p:cNvSpPr>
                <a:spLocks/>
              </p:cNvSpPr>
              <p:nvPr/>
            </p:nvSpPr>
            <p:spPr bwMode="auto">
              <a:xfrm>
                <a:off x="1996" y="3125"/>
                <a:ext cx="1514" cy="130"/>
              </a:xfrm>
              <a:custGeom>
                <a:avLst/>
                <a:gdLst>
                  <a:gd name="T0" fmla="*/ 0 w 1514"/>
                  <a:gd name="T1" fmla="*/ 0 h 130"/>
                  <a:gd name="T2" fmla="*/ 1514 w 1514"/>
                  <a:gd name="T3" fmla="*/ 17 h 1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14" h="130">
                    <a:moveTo>
                      <a:pt x="0" y="0"/>
                    </a:moveTo>
                    <a:cubicBezTo>
                      <a:pt x="266" y="130"/>
                      <a:pt x="1322" y="113"/>
                      <a:pt x="1514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0" name="Line 33"/>
              <p:cNvSpPr>
                <a:spLocks noChangeShapeType="1"/>
              </p:cNvSpPr>
              <p:nvPr/>
            </p:nvSpPr>
            <p:spPr bwMode="auto">
              <a:xfrm>
                <a:off x="1919" y="3577"/>
                <a:ext cx="120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1" name="Freeform 34"/>
              <p:cNvSpPr>
                <a:spLocks/>
              </p:cNvSpPr>
              <p:nvPr/>
            </p:nvSpPr>
            <p:spPr bwMode="auto">
              <a:xfrm flipH="1">
                <a:off x="1237" y="2468"/>
                <a:ext cx="309" cy="856"/>
              </a:xfrm>
              <a:custGeom>
                <a:avLst/>
                <a:gdLst>
                  <a:gd name="T0" fmla="*/ 0 w 619"/>
                  <a:gd name="T1" fmla="*/ 0 h 1815"/>
                  <a:gd name="T2" fmla="*/ 0 w 619"/>
                  <a:gd name="T3" fmla="*/ 0 h 18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2" name="Line 35"/>
              <p:cNvSpPr>
                <a:spLocks noChangeShapeType="1"/>
              </p:cNvSpPr>
              <p:nvPr/>
            </p:nvSpPr>
            <p:spPr bwMode="auto">
              <a:xfrm>
                <a:off x="57" y="2936"/>
                <a:ext cx="12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3" name="Text Box 36"/>
              <p:cNvSpPr txBox="1">
                <a:spLocks noChangeArrowheads="1"/>
              </p:cNvSpPr>
              <p:nvPr/>
            </p:nvSpPr>
            <p:spPr bwMode="auto">
              <a:xfrm>
                <a:off x="6" y="2409"/>
                <a:ext cx="1487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charset="0"/>
                  </a:rPr>
                  <a:t>rdt_rcv(rcvpkt) &amp;&amp;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charset="0"/>
                  </a:rPr>
                  <a:t>   (corrupt(rcvpkt) ||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charset="0"/>
                  </a:rPr>
                  <a:t>     </a:t>
                </a:r>
                <a:r>
                  <a:rPr lang="en-US" altLang="en-US" sz="1600" b="1">
                    <a:solidFill>
                      <a:srgbClr val="FF0000"/>
                    </a:solidFill>
                    <a:latin typeface="Arial" charset="0"/>
                  </a:rPr>
                  <a:t>has_seq1(rcvpkt))</a:t>
                </a:r>
                <a:endParaRPr lang="en-US" altLang="en-US" sz="1600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004" name="Text Box 37"/>
              <p:cNvSpPr txBox="1">
                <a:spLocks noChangeArrowheads="1"/>
              </p:cNvSpPr>
              <p:nvPr/>
            </p:nvSpPr>
            <p:spPr bwMode="auto">
              <a:xfrm>
                <a:off x="0" y="2954"/>
                <a:ext cx="128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solidFill>
                      <a:srgbClr val="FF0000"/>
                    </a:solidFill>
                    <a:latin typeface="Arial" charset="0"/>
                  </a:rPr>
                  <a:t>udt_send(sndpkt)</a:t>
                </a:r>
                <a:endParaRPr lang="en-US" altLang="en-US" sz="1600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005" name="Text Box 38"/>
              <p:cNvSpPr txBox="1">
                <a:spLocks noChangeArrowheads="1"/>
              </p:cNvSpPr>
              <p:nvPr/>
            </p:nvSpPr>
            <p:spPr bwMode="auto">
              <a:xfrm>
                <a:off x="2166" y="2709"/>
                <a:ext cx="1020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000099"/>
                    </a:solidFill>
                    <a:latin typeface="Tahoma" pitchFamily="34" charset="0"/>
                  </a:rPr>
                  <a:t>receiver FSM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000099"/>
                    </a:solidFill>
                    <a:latin typeface="Tahoma" pitchFamily="34" charset="0"/>
                  </a:rPr>
                  <a:t>fragment</a:t>
                </a:r>
              </a:p>
            </p:txBody>
          </p:sp>
        </p:grpSp>
        <p:sp>
          <p:nvSpPr>
            <p:cNvPr id="41996" name="Text Box 39"/>
            <p:cNvSpPr txBox="1">
              <a:spLocks noChangeArrowheads="1"/>
            </p:cNvSpPr>
            <p:nvPr/>
          </p:nvSpPr>
          <p:spPr bwMode="auto">
            <a:xfrm>
              <a:off x="4318" y="2585"/>
              <a:ext cx="23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Symbol" pitchFamily="18" charset="2"/>
                </a:rPr>
                <a:t>L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1A539D-051F-7046-9D8F-1EE4D3EB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8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19075"/>
            <a:ext cx="7772400" cy="963613"/>
          </a:xfrm>
        </p:spPr>
        <p:txBody>
          <a:bodyPr/>
          <a:lstStyle/>
          <a:p>
            <a:r>
              <a:rPr lang="en-US" altLang="en-US" sz="3600"/>
              <a:t>rdt3.0: channels with errors </a:t>
            </a:r>
            <a:r>
              <a:rPr lang="en-US" altLang="en-US" sz="3600" i="1"/>
              <a:t>and</a:t>
            </a:r>
            <a:r>
              <a:rPr lang="en-US" altLang="en-US" sz="3600"/>
              <a:t> loss</a:t>
            </a:r>
            <a:endParaRPr lang="en-US" altLang="en-US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CC0000"/>
                </a:solidFill>
              </a:rPr>
              <a:t>new assumption:</a:t>
            </a:r>
            <a:r>
              <a:rPr lang="en-US" altLang="en-US"/>
              <a:t> underlying channel can also lose packets (data, ACKs)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checksum, seq. #, ACKs, retransmissions will be of help … but not enough</a:t>
            </a:r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95750" cy="4648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CC0000"/>
                </a:solidFill>
              </a:rPr>
              <a:t>approach:</a:t>
            </a:r>
            <a:r>
              <a:rPr lang="en-US" altLang="en-US"/>
              <a:t> sender waits </a:t>
            </a:r>
            <a:r>
              <a:rPr lang="ja-JP" altLang="en-US"/>
              <a:t>“</a:t>
            </a:r>
            <a:r>
              <a:rPr lang="en-US" altLang="ja-JP"/>
              <a:t>reasonable</a:t>
            </a:r>
            <a:r>
              <a:rPr lang="ja-JP" altLang="en-US"/>
              <a:t>”</a:t>
            </a:r>
            <a:r>
              <a:rPr lang="en-US" altLang="ja-JP"/>
              <a:t> amount of time for ACK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retransmits if no ACK received in this time</a:t>
            </a:r>
          </a:p>
          <a:p>
            <a:pPr>
              <a:lnSpc>
                <a:spcPct val="70000"/>
              </a:lnSpc>
            </a:pPr>
            <a:r>
              <a:rPr lang="en-US" altLang="en-US" sz="2400"/>
              <a:t>if pkt (or ACK) just delayed (not lost):</a:t>
            </a:r>
          </a:p>
          <a:p>
            <a:pPr lvl="1"/>
            <a:r>
              <a:rPr lang="en-US" altLang="en-US"/>
              <a:t>retransmission will be  duplicate, but seq. #</a:t>
            </a:r>
            <a:r>
              <a:rPr lang="ja-JP" altLang="en-US"/>
              <a:t>’</a:t>
            </a:r>
            <a:r>
              <a:rPr lang="en-US" altLang="ja-JP"/>
              <a:t>s already handles this</a:t>
            </a:r>
            <a:endParaRPr lang="en-US" altLang="ja-JP" sz="2000"/>
          </a:p>
          <a:p>
            <a:pPr lvl="1"/>
            <a:r>
              <a:rPr lang="en-US" altLang="en-US"/>
              <a:t>receiver must specify seq # of pkt being ACKed</a:t>
            </a:r>
            <a:endParaRPr lang="en-US" altLang="en-US" sz="2000"/>
          </a:p>
          <a:p>
            <a:pPr>
              <a:lnSpc>
                <a:spcPct val="70000"/>
              </a:lnSpc>
            </a:pPr>
            <a:r>
              <a:rPr lang="en-US" altLang="en-US" sz="2400"/>
              <a:t>requires countdown timer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751A9E-166D-4F49-B20C-AF1D1473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5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42888"/>
            <a:ext cx="3560763" cy="893762"/>
          </a:xfrm>
        </p:spPr>
        <p:txBody>
          <a:bodyPr/>
          <a:lstStyle/>
          <a:p>
            <a:r>
              <a:rPr lang="en-US" altLang="en-US" sz="4000"/>
              <a:t>rdt3.0 sender</a:t>
            </a:r>
            <a:endParaRPr lang="en-US" altLang="en-US"/>
          </a:p>
        </p:txBody>
      </p:sp>
      <p:sp>
        <p:nvSpPr>
          <p:cNvPr id="44037" name="Text Box 3"/>
          <p:cNvSpPr txBox="1">
            <a:spLocks noChangeArrowheads="1"/>
          </p:cNvSpPr>
          <p:nvPr/>
        </p:nvSpPr>
        <p:spPr bwMode="auto">
          <a:xfrm>
            <a:off x="3019425" y="1384300"/>
            <a:ext cx="3860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sndpkt = make_pkt(0, data, checksum)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udt_send(sndpkt)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start_timer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3060700" y="1090613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rdt_send(data)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44039" name="Line 5"/>
          <p:cNvSpPr>
            <a:spLocks noChangeShapeType="1"/>
          </p:cNvSpPr>
          <p:nvPr/>
        </p:nvSpPr>
        <p:spPr bwMode="auto">
          <a:xfrm>
            <a:off x="3162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6"/>
          <p:cNvSpPr>
            <a:spLocks noChangeShapeType="1"/>
          </p:cNvSpPr>
          <p:nvPr/>
        </p:nvSpPr>
        <p:spPr bwMode="auto">
          <a:xfrm>
            <a:off x="2749550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41" name="Group 7"/>
          <p:cNvGrpSpPr>
            <a:grpSpLocks/>
          </p:cNvGrpSpPr>
          <p:nvPr/>
        </p:nvGrpSpPr>
        <p:grpSpPr bwMode="auto"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44089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44090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Wait for ACK0</a:t>
              </a:r>
              <a:endParaRPr lang="en-US" altLang="en-US" sz="1400">
                <a:latin typeface="Times New Roman" pitchFamily="18" charset="0"/>
              </a:endParaRPr>
            </a:p>
          </p:txBody>
        </p:sp>
      </p:grpSp>
      <p:sp>
        <p:nvSpPr>
          <p:cNvPr id="44042" name="Freeform 10"/>
          <p:cNvSpPr>
            <a:spLocks/>
          </p:cNvSpPr>
          <p:nvPr/>
        </p:nvSpPr>
        <p:spPr bwMode="auto">
          <a:xfrm flipV="1">
            <a:off x="3384550" y="2071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Freeform 11"/>
          <p:cNvSpPr>
            <a:spLocks/>
          </p:cNvSpPr>
          <p:nvPr/>
        </p:nvSpPr>
        <p:spPr bwMode="auto">
          <a:xfrm>
            <a:off x="6069013" y="1674813"/>
            <a:ext cx="871537" cy="666750"/>
          </a:xfrm>
          <a:custGeom>
            <a:avLst/>
            <a:gdLst>
              <a:gd name="T0" fmla="*/ 0 w 549"/>
              <a:gd name="T1" fmla="*/ 2147483646 h 420"/>
              <a:gd name="T2" fmla="*/ 2147483646 w 549"/>
              <a:gd name="T3" fmla="*/ 2147483646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6481763" y="1196975"/>
            <a:ext cx="17049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 &amp;&amp;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( corrupt(rcvpkt) ||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isACK(rcvpkt,1) )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6691313" y="1898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46" name="Group 14"/>
          <p:cNvGrpSpPr>
            <a:grpSpLocks/>
          </p:cNvGrpSpPr>
          <p:nvPr/>
        </p:nvGrpSpPr>
        <p:grpSpPr bwMode="auto"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44087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44088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Wait for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call 1 from above</a:t>
              </a:r>
              <a:endParaRPr lang="en-US" altLang="en-US" sz="1400">
                <a:latin typeface="Times New Roman" pitchFamily="18" charset="0"/>
              </a:endParaRPr>
            </a:p>
          </p:txBody>
        </p:sp>
      </p:grpSp>
      <p:sp>
        <p:nvSpPr>
          <p:cNvPr id="44047" name="Freeform 17"/>
          <p:cNvSpPr>
            <a:spLocks/>
          </p:cNvSpPr>
          <p:nvPr/>
        </p:nvSpPr>
        <p:spPr bwMode="auto">
          <a:xfrm rot="16200000" flipV="1">
            <a:off x="2140744" y="3402806"/>
            <a:ext cx="1254125" cy="150813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Freeform 18"/>
          <p:cNvSpPr>
            <a:spLocks/>
          </p:cNvSpPr>
          <p:nvPr/>
        </p:nvSpPr>
        <p:spPr bwMode="auto">
          <a:xfrm>
            <a:off x="3370263" y="4738688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Freeform 19"/>
          <p:cNvSpPr>
            <a:spLocks/>
          </p:cNvSpPr>
          <p:nvPr/>
        </p:nvSpPr>
        <p:spPr bwMode="auto">
          <a:xfrm rot="5400000" flipH="1" flipV="1">
            <a:off x="5611019" y="3328194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Text Box 20"/>
          <p:cNvSpPr txBox="1">
            <a:spLocks noChangeArrowheads="1"/>
          </p:cNvSpPr>
          <p:nvPr/>
        </p:nvSpPr>
        <p:spPr bwMode="auto">
          <a:xfrm>
            <a:off x="3316288" y="5224463"/>
            <a:ext cx="34448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sndpkt = make_pkt(1, data, checksum)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udt_send(sndpkt)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start_timer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44051" name="Text Box 21"/>
          <p:cNvSpPr txBox="1">
            <a:spLocks noChangeArrowheads="1"/>
          </p:cNvSpPr>
          <p:nvPr/>
        </p:nvSpPr>
        <p:spPr bwMode="auto">
          <a:xfrm>
            <a:off x="3316288" y="4941888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rdt_send(data)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44052" name="Line 22"/>
          <p:cNvSpPr>
            <a:spLocks noChangeShapeType="1"/>
          </p:cNvSpPr>
          <p:nvPr/>
        </p:nvSpPr>
        <p:spPr bwMode="auto">
          <a:xfrm>
            <a:off x="3435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Text Box 23"/>
          <p:cNvSpPr txBox="1">
            <a:spLocks noChangeArrowheads="1"/>
          </p:cNvSpPr>
          <p:nvPr/>
        </p:nvSpPr>
        <p:spPr bwMode="auto">
          <a:xfrm>
            <a:off x="6280150" y="3106738"/>
            <a:ext cx="214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&amp;&amp; notcorrupt(rcvpkt)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&amp;&amp; isACK(rcvpkt,0)</a:t>
            </a:r>
            <a:r>
              <a:rPr lang="en-US" altLang="en-US" sz="1000">
                <a:latin typeface="Arial" charset="0"/>
              </a:rPr>
              <a:t>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4054" name="Line 24"/>
          <p:cNvSpPr>
            <a:spLocks noChangeShapeType="1"/>
          </p:cNvSpPr>
          <p:nvPr/>
        </p:nvSpPr>
        <p:spPr bwMode="auto">
          <a:xfrm>
            <a:off x="6396038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Text Box 25"/>
          <p:cNvSpPr txBox="1">
            <a:spLocks noChangeArrowheads="1"/>
          </p:cNvSpPr>
          <p:nvPr/>
        </p:nvSpPr>
        <p:spPr bwMode="auto">
          <a:xfrm>
            <a:off x="1290638" y="5062538"/>
            <a:ext cx="1622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 &amp;&amp;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( corrupt(rcvpkt) ||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isACK(rcvpkt,0) )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44056" name="Line 26"/>
          <p:cNvSpPr>
            <a:spLocks noChangeShapeType="1"/>
          </p:cNvSpPr>
          <p:nvPr/>
        </p:nvSpPr>
        <p:spPr bwMode="auto">
          <a:xfrm>
            <a:off x="1393825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Text Box 27"/>
          <p:cNvSpPr txBox="1">
            <a:spLocks noChangeArrowheads="1"/>
          </p:cNvSpPr>
          <p:nvPr/>
        </p:nvSpPr>
        <p:spPr bwMode="auto">
          <a:xfrm>
            <a:off x="908050" y="2865438"/>
            <a:ext cx="1912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&amp;&amp; notcorrupt(rcvpkt)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&amp;&amp; isACK(rcvpkt,1)</a:t>
            </a:r>
            <a:r>
              <a:rPr lang="en-US" altLang="en-US" sz="1000">
                <a:latin typeface="Arial" charset="0"/>
              </a:rPr>
              <a:t>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4058" name="Line 28"/>
          <p:cNvSpPr>
            <a:spLocks noChangeShapeType="1"/>
          </p:cNvSpPr>
          <p:nvPr/>
        </p:nvSpPr>
        <p:spPr bwMode="auto">
          <a:xfrm>
            <a:off x="1035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Text Box 29"/>
          <p:cNvSpPr txBox="1">
            <a:spLocks noChangeArrowheads="1"/>
          </p:cNvSpPr>
          <p:nvPr/>
        </p:nvSpPr>
        <p:spPr bwMode="auto">
          <a:xfrm>
            <a:off x="6300788" y="3798888"/>
            <a:ext cx="1514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stop_timer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44060" name="Text Box 30"/>
          <p:cNvSpPr txBox="1">
            <a:spLocks noChangeArrowheads="1"/>
          </p:cNvSpPr>
          <p:nvPr/>
        </p:nvSpPr>
        <p:spPr bwMode="auto">
          <a:xfrm>
            <a:off x="900113" y="3578225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stop_timer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44061" name="Freeform 31"/>
          <p:cNvSpPr>
            <a:spLocks/>
          </p:cNvSpPr>
          <p:nvPr/>
        </p:nvSpPr>
        <p:spPr bwMode="auto">
          <a:xfrm>
            <a:off x="6238875" y="2338388"/>
            <a:ext cx="461963" cy="682625"/>
          </a:xfrm>
          <a:custGeom>
            <a:avLst/>
            <a:gdLst>
              <a:gd name="T0" fmla="*/ 0 w 291"/>
              <a:gd name="T1" fmla="*/ 2147483646 h 430"/>
              <a:gd name="T2" fmla="*/ 2147483646 w 291"/>
              <a:gd name="T3" fmla="*/ 2147483646 h 4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Text Box 32"/>
          <p:cNvSpPr txBox="1">
            <a:spLocks noChangeArrowheads="1"/>
          </p:cNvSpPr>
          <p:nvPr/>
        </p:nvSpPr>
        <p:spPr bwMode="auto">
          <a:xfrm>
            <a:off x="6570663" y="2516188"/>
            <a:ext cx="21161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udt_send(sndpkt)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start_timer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44063" name="Text Box 33"/>
          <p:cNvSpPr txBox="1">
            <a:spLocks noChangeArrowheads="1"/>
          </p:cNvSpPr>
          <p:nvPr/>
        </p:nvSpPr>
        <p:spPr bwMode="auto">
          <a:xfrm>
            <a:off x="6592888" y="2279650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timeout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44064" name="Line 34"/>
          <p:cNvSpPr>
            <a:spLocks noChangeShapeType="1"/>
          </p:cNvSpPr>
          <p:nvPr/>
        </p:nvSpPr>
        <p:spPr bwMode="auto">
          <a:xfrm>
            <a:off x="6681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Freeform 35"/>
          <p:cNvSpPr>
            <a:spLocks/>
          </p:cNvSpPr>
          <p:nvPr/>
        </p:nvSpPr>
        <p:spPr bwMode="auto">
          <a:xfrm>
            <a:off x="2230438" y="4702175"/>
            <a:ext cx="692150" cy="631825"/>
          </a:xfrm>
          <a:custGeom>
            <a:avLst/>
            <a:gdLst>
              <a:gd name="T0" fmla="*/ 2147483646 w 436"/>
              <a:gd name="T1" fmla="*/ 2147483646 h 398"/>
              <a:gd name="T2" fmla="*/ 2147483646 w 436"/>
              <a:gd name="T3" fmla="*/ 0 h 3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6" name="Freeform 36"/>
          <p:cNvSpPr>
            <a:spLocks/>
          </p:cNvSpPr>
          <p:nvPr/>
        </p:nvSpPr>
        <p:spPr bwMode="auto">
          <a:xfrm>
            <a:off x="2030413" y="4413250"/>
            <a:ext cx="571500" cy="420688"/>
          </a:xfrm>
          <a:custGeom>
            <a:avLst/>
            <a:gdLst>
              <a:gd name="T0" fmla="*/ 2147483646 w 900"/>
              <a:gd name="T1" fmla="*/ 2147483646 h 662"/>
              <a:gd name="T2" fmla="*/ 2147483646 w 900"/>
              <a:gd name="T3" fmla="*/ 2147483646 h 66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7" name="Text Box 37"/>
          <p:cNvSpPr txBox="1">
            <a:spLocks noChangeArrowheads="1"/>
          </p:cNvSpPr>
          <p:nvPr/>
        </p:nvSpPr>
        <p:spPr bwMode="auto">
          <a:xfrm>
            <a:off x="628650" y="4460875"/>
            <a:ext cx="18240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udt_send(sndpkt)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start_timer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44068" name="Text Box 38"/>
          <p:cNvSpPr txBox="1">
            <a:spLocks noChangeArrowheads="1"/>
          </p:cNvSpPr>
          <p:nvPr/>
        </p:nvSpPr>
        <p:spPr bwMode="auto">
          <a:xfrm>
            <a:off x="642938" y="4206875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timeout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44069" name="Line 39"/>
          <p:cNvSpPr>
            <a:spLocks noChangeShapeType="1"/>
          </p:cNvSpPr>
          <p:nvPr/>
        </p:nvSpPr>
        <p:spPr bwMode="auto">
          <a:xfrm>
            <a:off x="746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0" name="Freeform 40"/>
          <p:cNvSpPr>
            <a:spLocks/>
          </p:cNvSpPr>
          <p:nvPr/>
        </p:nvSpPr>
        <p:spPr bwMode="auto">
          <a:xfrm>
            <a:off x="6426200" y="4373563"/>
            <a:ext cx="579438" cy="890587"/>
          </a:xfrm>
          <a:custGeom>
            <a:avLst/>
            <a:gdLst>
              <a:gd name="T0" fmla="*/ 2147483646 w 322"/>
              <a:gd name="T1" fmla="*/ 2147483646 h 483"/>
              <a:gd name="T2" fmla="*/ 0 w 322"/>
              <a:gd name="T3" fmla="*/ 2147483646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1" name="Text Box 41"/>
          <p:cNvSpPr txBox="1">
            <a:spLocks noChangeArrowheads="1"/>
          </p:cNvSpPr>
          <p:nvPr/>
        </p:nvSpPr>
        <p:spPr bwMode="auto">
          <a:xfrm>
            <a:off x="1036638" y="1874838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</a:t>
            </a:r>
            <a:endParaRPr lang="en-US" altLang="en-US" sz="1400">
              <a:latin typeface="Times New Roman" pitchFamily="18" charset="0"/>
            </a:endParaRPr>
          </a:p>
        </p:txBody>
      </p:sp>
      <p:grpSp>
        <p:nvGrpSpPr>
          <p:cNvPr id="44072" name="Group 42"/>
          <p:cNvGrpSpPr>
            <a:grpSpLocks/>
          </p:cNvGrpSpPr>
          <p:nvPr/>
        </p:nvGrpSpPr>
        <p:grpSpPr bwMode="auto"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44085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44086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Wait for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call 0from above</a:t>
              </a:r>
              <a:endParaRPr lang="en-US" altLang="en-US" sz="1400">
                <a:latin typeface="Times New Roman" pitchFamily="18" charset="0"/>
              </a:endParaRPr>
            </a:p>
          </p:txBody>
        </p:sp>
      </p:grpSp>
      <p:sp>
        <p:nvSpPr>
          <p:cNvPr id="44073" name="Line 45"/>
          <p:cNvSpPr>
            <a:spLocks noChangeShapeType="1"/>
          </p:cNvSpPr>
          <p:nvPr/>
        </p:nvSpPr>
        <p:spPr bwMode="auto">
          <a:xfrm>
            <a:off x="1123950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74" name="Group 46"/>
          <p:cNvGrpSpPr>
            <a:grpSpLocks/>
          </p:cNvGrpSpPr>
          <p:nvPr/>
        </p:nvGrpSpPr>
        <p:grpSpPr bwMode="auto"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44083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44084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charset="0"/>
                </a:rPr>
                <a:t>Wait for ACK1</a:t>
              </a:r>
              <a:endParaRPr lang="en-US" altLang="en-US" sz="1400">
                <a:latin typeface="Times New Roman" pitchFamily="18" charset="0"/>
              </a:endParaRPr>
            </a:p>
          </p:txBody>
        </p:sp>
      </p:grpSp>
      <p:sp>
        <p:nvSpPr>
          <p:cNvPr id="44075" name="Freeform 49"/>
          <p:cNvSpPr>
            <a:spLocks/>
          </p:cNvSpPr>
          <p:nvPr/>
        </p:nvSpPr>
        <p:spPr bwMode="auto">
          <a:xfrm flipH="1" flipV="1">
            <a:off x="2006600" y="1782763"/>
            <a:ext cx="579438" cy="890587"/>
          </a:xfrm>
          <a:custGeom>
            <a:avLst/>
            <a:gdLst>
              <a:gd name="T0" fmla="*/ 2147483646 w 322"/>
              <a:gd name="T1" fmla="*/ 2147483646 h 483"/>
              <a:gd name="T2" fmla="*/ 0 w 322"/>
              <a:gd name="T3" fmla="*/ 2147483646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6" name="Text Box 50"/>
          <p:cNvSpPr txBox="1">
            <a:spLocks noChangeArrowheads="1"/>
          </p:cNvSpPr>
          <p:nvPr/>
        </p:nvSpPr>
        <p:spPr bwMode="auto">
          <a:xfrm>
            <a:off x="7224713" y="485298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itchFamily="18" charset="2"/>
              </a:rPr>
              <a:t>L</a:t>
            </a:r>
          </a:p>
        </p:txBody>
      </p:sp>
      <p:sp>
        <p:nvSpPr>
          <p:cNvPr id="44077" name="Text Box 51"/>
          <p:cNvSpPr txBox="1">
            <a:spLocks noChangeArrowheads="1"/>
          </p:cNvSpPr>
          <p:nvPr/>
        </p:nvSpPr>
        <p:spPr bwMode="auto">
          <a:xfrm>
            <a:off x="6757988" y="4603750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charset="0"/>
              </a:rPr>
              <a:t>rdt_rcv(rcvpkt)</a:t>
            </a: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44078" name="Line 52"/>
          <p:cNvSpPr>
            <a:spLocks noChangeShapeType="1"/>
          </p:cNvSpPr>
          <p:nvPr/>
        </p:nvSpPr>
        <p:spPr bwMode="auto">
          <a:xfrm>
            <a:off x="6845300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9" name="Text Box 53"/>
          <p:cNvSpPr txBox="1">
            <a:spLocks noChangeArrowheads="1"/>
          </p:cNvSpPr>
          <p:nvPr/>
        </p:nvSpPr>
        <p:spPr bwMode="auto">
          <a:xfrm>
            <a:off x="7127875" y="18478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itchFamily="18" charset="2"/>
              </a:rPr>
              <a:t>L</a:t>
            </a:r>
          </a:p>
        </p:txBody>
      </p:sp>
      <p:sp>
        <p:nvSpPr>
          <p:cNvPr id="44080" name="Text Box 54"/>
          <p:cNvSpPr txBox="1">
            <a:spLocks noChangeArrowheads="1"/>
          </p:cNvSpPr>
          <p:nvPr/>
        </p:nvSpPr>
        <p:spPr bwMode="auto">
          <a:xfrm>
            <a:off x="1476375" y="21240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itchFamily="18" charset="2"/>
              </a:rPr>
              <a:t>L</a:t>
            </a:r>
          </a:p>
        </p:txBody>
      </p:sp>
      <p:sp>
        <p:nvSpPr>
          <p:cNvPr id="44081" name="Text Box 55"/>
          <p:cNvSpPr txBox="1">
            <a:spLocks noChangeArrowheads="1"/>
          </p:cNvSpPr>
          <p:nvPr/>
        </p:nvSpPr>
        <p:spPr bwMode="auto">
          <a:xfrm>
            <a:off x="1879600" y="57943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itchFamily="18" charset="2"/>
              </a:rPr>
              <a:t>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4ED3BA-CF7D-CB4D-AFB9-D12538D2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95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371475" y="133032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itchFamily="34" charset="0"/>
              </a:rPr>
              <a:t>sender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2811463" y="1325563"/>
            <a:ext cx="1071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itchFamily="34" charset="0"/>
              </a:rPr>
              <a:t>receiver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2814638" y="2949575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rcv pkt1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2820988" y="3805238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rcv pkt0</a:t>
            </a:r>
          </a:p>
        </p:txBody>
      </p: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2817813" y="2263775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send ack0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2814638" y="3175000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send ack1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2814638" y="4000500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send ack0</a:t>
            </a:r>
          </a:p>
        </p:txBody>
      </p:sp>
      <p:sp>
        <p:nvSpPr>
          <p:cNvPr id="368654" name="Text Box 14"/>
          <p:cNvSpPr txBox="1">
            <a:spLocks noChangeArrowheads="1"/>
          </p:cNvSpPr>
          <p:nvPr/>
        </p:nvSpPr>
        <p:spPr bwMode="auto">
          <a:xfrm>
            <a:off x="300038" y="2513013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rcv ack0</a:t>
            </a:r>
          </a:p>
        </p:txBody>
      </p:sp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144463" y="3606800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send pkt0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144463" y="2732088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send pkt1</a:t>
            </a:r>
          </a:p>
        </p:txBody>
      </p:sp>
      <p:sp>
        <p:nvSpPr>
          <p:cNvPr id="368658" name="Text Box 18"/>
          <p:cNvSpPr txBox="1">
            <a:spLocks noChangeArrowheads="1"/>
          </p:cNvSpPr>
          <p:nvPr/>
        </p:nvSpPr>
        <p:spPr bwMode="auto">
          <a:xfrm>
            <a:off x="288925" y="336708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rcv ack1</a:t>
            </a:r>
          </a:p>
        </p:txBody>
      </p:sp>
      <p:sp>
        <p:nvSpPr>
          <p:cNvPr id="45071" name="Text Box 7"/>
          <p:cNvSpPr txBox="1">
            <a:spLocks noChangeArrowheads="1"/>
          </p:cNvSpPr>
          <p:nvPr/>
        </p:nvSpPr>
        <p:spPr bwMode="auto">
          <a:xfrm>
            <a:off x="133350" y="177006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send pkt0</a:t>
            </a:r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2809875" y="2052638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rcv pkt0</a:t>
            </a:r>
          </a:p>
        </p:txBody>
      </p:sp>
      <p:grpSp>
        <p:nvGrpSpPr>
          <p:cNvPr id="368677" name="Group 37"/>
          <p:cNvGrpSpPr>
            <a:grpSpLocks/>
          </p:cNvGrpSpPr>
          <p:nvPr/>
        </p:nvGrpSpPr>
        <p:grpSpPr bwMode="auto">
          <a:xfrm>
            <a:off x="1349375" y="1839913"/>
            <a:ext cx="1471613" cy="512762"/>
            <a:chOff x="850" y="1159"/>
            <a:chExt cx="927" cy="323"/>
          </a:xfrm>
        </p:grpSpPr>
        <p:sp>
          <p:nvSpPr>
            <p:cNvPr id="45136" name="Line 19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37" name="Text Box 28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683" name="Group 43"/>
          <p:cNvGrpSpPr>
            <a:grpSpLocks/>
          </p:cNvGrpSpPr>
          <p:nvPr/>
        </p:nvGrpSpPr>
        <p:grpSpPr bwMode="auto">
          <a:xfrm>
            <a:off x="1343025" y="3576638"/>
            <a:ext cx="1471613" cy="487362"/>
            <a:chOff x="846" y="2253"/>
            <a:chExt cx="927" cy="307"/>
          </a:xfrm>
        </p:grpSpPr>
        <p:sp>
          <p:nvSpPr>
            <p:cNvPr id="45134" name="Line 24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35" name="Text Box 29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679" name="Group 39"/>
          <p:cNvGrpSpPr>
            <a:grpSpLocks/>
          </p:cNvGrpSpPr>
          <p:nvPr/>
        </p:nvGrpSpPr>
        <p:grpSpPr bwMode="auto">
          <a:xfrm>
            <a:off x="1357313" y="2714625"/>
            <a:ext cx="1471612" cy="504825"/>
            <a:chOff x="855" y="1710"/>
            <a:chExt cx="927" cy="318"/>
          </a:xfrm>
        </p:grpSpPr>
        <p:sp>
          <p:nvSpPr>
            <p:cNvPr id="45132" name="Line 23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33" name="Text Box 3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8680" name="Group 40"/>
          <p:cNvGrpSpPr>
            <a:grpSpLocks/>
          </p:cNvGrpSpPr>
          <p:nvPr/>
        </p:nvGrpSpPr>
        <p:grpSpPr bwMode="auto">
          <a:xfrm>
            <a:off x="1343025" y="3179763"/>
            <a:ext cx="1471613" cy="471487"/>
            <a:chOff x="846" y="2003"/>
            <a:chExt cx="927" cy="297"/>
          </a:xfrm>
        </p:grpSpPr>
        <p:sp>
          <p:nvSpPr>
            <p:cNvPr id="45130" name="Line 2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31" name="Text Box 31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8678" name="Group 38"/>
          <p:cNvGrpSpPr>
            <a:grpSpLocks/>
          </p:cNvGrpSpPr>
          <p:nvPr/>
        </p:nvGrpSpPr>
        <p:grpSpPr bwMode="auto">
          <a:xfrm>
            <a:off x="1335088" y="2339975"/>
            <a:ext cx="1471612" cy="455613"/>
            <a:chOff x="841" y="1474"/>
            <a:chExt cx="927" cy="287"/>
          </a:xfrm>
        </p:grpSpPr>
        <p:sp>
          <p:nvSpPr>
            <p:cNvPr id="45128" name="Line 25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9" name="Text Box 3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8684" name="Group 44"/>
          <p:cNvGrpSpPr>
            <a:grpSpLocks/>
          </p:cNvGrpSpPr>
          <p:nvPr/>
        </p:nvGrpSpPr>
        <p:grpSpPr bwMode="auto">
          <a:xfrm>
            <a:off x="1328738" y="4032250"/>
            <a:ext cx="1471612" cy="461963"/>
            <a:chOff x="837" y="2540"/>
            <a:chExt cx="927" cy="291"/>
          </a:xfrm>
        </p:grpSpPr>
        <p:sp>
          <p:nvSpPr>
            <p:cNvPr id="45126" name="Line 27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7" name="Text Box 3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5079" name="Text Box 45"/>
          <p:cNvSpPr txBox="1">
            <a:spLocks noChangeArrowheads="1"/>
          </p:cNvSpPr>
          <p:nvPr/>
        </p:nvSpPr>
        <p:spPr bwMode="auto">
          <a:xfrm>
            <a:off x="1636713" y="5111750"/>
            <a:ext cx="1252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(a) no loss</a:t>
            </a:r>
          </a:p>
        </p:txBody>
      </p:sp>
      <p:sp>
        <p:nvSpPr>
          <p:cNvPr id="45080" name="Text Box 46"/>
          <p:cNvSpPr txBox="1">
            <a:spLocks noChangeArrowheads="1"/>
          </p:cNvSpPr>
          <p:nvPr/>
        </p:nvSpPr>
        <p:spPr bwMode="auto">
          <a:xfrm>
            <a:off x="4929188" y="132715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itchFamily="34" charset="0"/>
              </a:rPr>
              <a:t>sender</a:t>
            </a:r>
          </a:p>
        </p:txBody>
      </p:sp>
      <p:sp>
        <p:nvSpPr>
          <p:cNvPr id="45081" name="Text Box 47"/>
          <p:cNvSpPr txBox="1">
            <a:spLocks noChangeArrowheads="1"/>
          </p:cNvSpPr>
          <p:nvPr/>
        </p:nvSpPr>
        <p:spPr bwMode="auto">
          <a:xfrm>
            <a:off x="7369175" y="1322388"/>
            <a:ext cx="1071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itchFamily="34" charset="0"/>
              </a:rPr>
              <a:t>receiver</a:t>
            </a:r>
          </a:p>
        </p:txBody>
      </p:sp>
      <p:sp>
        <p:nvSpPr>
          <p:cNvPr id="368688" name="Text Box 48"/>
          <p:cNvSpPr txBox="1">
            <a:spLocks noChangeArrowheads="1"/>
          </p:cNvSpPr>
          <p:nvPr/>
        </p:nvSpPr>
        <p:spPr bwMode="auto">
          <a:xfrm>
            <a:off x="7370763" y="4238625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rcv pkt1</a:t>
            </a:r>
          </a:p>
        </p:txBody>
      </p:sp>
      <p:sp>
        <p:nvSpPr>
          <p:cNvPr id="368689" name="Text Box 49"/>
          <p:cNvSpPr txBox="1">
            <a:spLocks noChangeArrowheads="1"/>
          </p:cNvSpPr>
          <p:nvPr/>
        </p:nvSpPr>
        <p:spPr bwMode="auto">
          <a:xfrm>
            <a:off x="7378700" y="5080000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rcv pkt0</a:t>
            </a:r>
          </a:p>
        </p:txBody>
      </p:sp>
      <p:sp>
        <p:nvSpPr>
          <p:cNvPr id="368690" name="Text Box 50"/>
          <p:cNvSpPr txBox="1">
            <a:spLocks noChangeArrowheads="1"/>
          </p:cNvSpPr>
          <p:nvPr/>
        </p:nvSpPr>
        <p:spPr bwMode="auto">
          <a:xfrm>
            <a:off x="7375525" y="2260600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send ack0</a:t>
            </a:r>
          </a:p>
        </p:txBody>
      </p:sp>
      <p:sp>
        <p:nvSpPr>
          <p:cNvPr id="368691" name="Text Box 51"/>
          <p:cNvSpPr txBox="1">
            <a:spLocks noChangeArrowheads="1"/>
          </p:cNvSpPr>
          <p:nvPr/>
        </p:nvSpPr>
        <p:spPr bwMode="auto">
          <a:xfrm>
            <a:off x="7372350" y="444976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send ack1</a:t>
            </a:r>
          </a:p>
        </p:txBody>
      </p:sp>
      <p:sp>
        <p:nvSpPr>
          <p:cNvPr id="368692" name="Text Box 52"/>
          <p:cNvSpPr txBox="1">
            <a:spLocks noChangeArrowheads="1"/>
          </p:cNvSpPr>
          <p:nvPr/>
        </p:nvSpPr>
        <p:spPr bwMode="auto">
          <a:xfrm>
            <a:off x="7372350" y="527526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send ack0</a:t>
            </a:r>
          </a:p>
        </p:txBody>
      </p:sp>
      <p:sp>
        <p:nvSpPr>
          <p:cNvPr id="368693" name="Text Box 53"/>
          <p:cNvSpPr txBox="1">
            <a:spLocks noChangeArrowheads="1"/>
          </p:cNvSpPr>
          <p:nvPr/>
        </p:nvSpPr>
        <p:spPr bwMode="auto">
          <a:xfrm>
            <a:off x="4857750" y="25098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rcv ack0</a:t>
            </a:r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4702175" y="488156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send pkt0</a:t>
            </a:r>
          </a:p>
        </p:txBody>
      </p:sp>
      <p:sp>
        <p:nvSpPr>
          <p:cNvPr id="368695" name="Text Box 55"/>
          <p:cNvSpPr txBox="1">
            <a:spLocks noChangeArrowheads="1"/>
          </p:cNvSpPr>
          <p:nvPr/>
        </p:nvSpPr>
        <p:spPr bwMode="auto">
          <a:xfrm>
            <a:off x="4702175" y="272891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send pkt1</a:t>
            </a:r>
          </a:p>
        </p:txBody>
      </p:sp>
      <p:sp>
        <p:nvSpPr>
          <p:cNvPr id="368696" name="Text Box 56"/>
          <p:cNvSpPr txBox="1">
            <a:spLocks noChangeArrowheads="1"/>
          </p:cNvSpPr>
          <p:nvPr/>
        </p:nvSpPr>
        <p:spPr bwMode="auto">
          <a:xfrm>
            <a:off x="4846638" y="4641850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rcv ack1</a:t>
            </a:r>
          </a:p>
        </p:txBody>
      </p:sp>
      <p:sp>
        <p:nvSpPr>
          <p:cNvPr id="45091" name="Text Box 57"/>
          <p:cNvSpPr txBox="1">
            <a:spLocks noChangeArrowheads="1"/>
          </p:cNvSpPr>
          <p:nvPr/>
        </p:nvSpPr>
        <p:spPr bwMode="auto">
          <a:xfrm>
            <a:off x="4691063" y="1766888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send pkt0</a:t>
            </a:r>
          </a:p>
        </p:txBody>
      </p:sp>
      <p:sp>
        <p:nvSpPr>
          <p:cNvPr id="368698" name="Text Box 58"/>
          <p:cNvSpPr txBox="1">
            <a:spLocks noChangeArrowheads="1"/>
          </p:cNvSpPr>
          <p:nvPr/>
        </p:nvSpPr>
        <p:spPr bwMode="auto">
          <a:xfrm>
            <a:off x="7367588" y="2049463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rcv pkt0</a:t>
            </a:r>
          </a:p>
        </p:txBody>
      </p:sp>
      <p:grpSp>
        <p:nvGrpSpPr>
          <p:cNvPr id="368699" name="Group 59"/>
          <p:cNvGrpSpPr>
            <a:grpSpLocks/>
          </p:cNvGrpSpPr>
          <p:nvPr/>
        </p:nvGrpSpPr>
        <p:grpSpPr bwMode="auto">
          <a:xfrm>
            <a:off x="5907088" y="1836738"/>
            <a:ext cx="1471612" cy="512762"/>
            <a:chOff x="850" y="1159"/>
            <a:chExt cx="927" cy="323"/>
          </a:xfrm>
        </p:grpSpPr>
        <p:sp>
          <p:nvSpPr>
            <p:cNvPr id="45124" name="Line 6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5" name="Text Box 6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702" name="Group 62"/>
          <p:cNvGrpSpPr>
            <a:grpSpLocks/>
          </p:cNvGrpSpPr>
          <p:nvPr/>
        </p:nvGrpSpPr>
        <p:grpSpPr bwMode="auto">
          <a:xfrm>
            <a:off x="5900738" y="4851400"/>
            <a:ext cx="1471612" cy="487363"/>
            <a:chOff x="846" y="2253"/>
            <a:chExt cx="927" cy="307"/>
          </a:xfrm>
        </p:grpSpPr>
        <p:sp>
          <p:nvSpPr>
            <p:cNvPr id="45122" name="Line 6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3" name="Text Box 6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708" name="Group 68"/>
          <p:cNvGrpSpPr>
            <a:grpSpLocks/>
          </p:cNvGrpSpPr>
          <p:nvPr/>
        </p:nvGrpSpPr>
        <p:grpSpPr bwMode="auto">
          <a:xfrm>
            <a:off x="5900738" y="4454525"/>
            <a:ext cx="1471612" cy="471488"/>
            <a:chOff x="846" y="2003"/>
            <a:chExt cx="927" cy="297"/>
          </a:xfrm>
        </p:grpSpPr>
        <p:sp>
          <p:nvSpPr>
            <p:cNvPr id="45120" name="Line 69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1" name="Text Box 70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8711" name="Group 71"/>
          <p:cNvGrpSpPr>
            <a:grpSpLocks/>
          </p:cNvGrpSpPr>
          <p:nvPr/>
        </p:nvGrpSpPr>
        <p:grpSpPr bwMode="auto">
          <a:xfrm>
            <a:off x="5892800" y="2336800"/>
            <a:ext cx="1471613" cy="455613"/>
            <a:chOff x="841" y="1474"/>
            <a:chExt cx="927" cy="287"/>
          </a:xfrm>
        </p:grpSpPr>
        <p:sp>
          <p:nvSpPr>
            <p:cNvPr id="45118" name="Line 72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19" name="Text Box 73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8714" name="Group 74"/>
          <p:cNvGrpSpPr>
            <a:grpSpLocks/>
          </p:cNvGrpSpPr>
          <p:nvPr/>
        </p:nvGrpSpPr>
        <p:grpSpPr bwMode="auto">
          <a:xfrm>
            <a:off x="5886450" y="5302250"/>
            <a:ext cx="1471613" cy="466725"/>
            <a:chOff x="837" y="2537"/>
            <a:chExt cx="927" cy="294"/>
          </a:xfrm>
        </p:grpSpPr>
        <p:sp>
          <p:nvSpPr>
            <p:cNvPr id="45116" name="Line 75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17" name="Text Box 76"/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Tahoma" pitchFamily="34" charset="0"/>
                </a:rPr>
                <a:t>ack0</a:t>
              </a:r>
            </a:p>
          </p:txBody>
        </p:sp>
      </p:grpSp>
      <p:sp>
        <p:nvSpPr>
          <p:cNvPr id="45098" name="Text Box 78"/>
          <p:cNvSpPr txBox="1">
            <a:spLocks noChangeArrowheads="1"/>
          </p:cNvSpPr>
          <p:nvPr/>
        </p:nvSpPr>
        <p:spPr bwMode="auto">
          <a:xfrm>
            <a:off x="5980113" y="6019800"/>
            <a:ext cx="1671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(b) packet loss</a:t>
            </a:r>
          </a:p>
        </p:txBody>
      </p:sp>
      <p:grpSp>
        <p:nvGrpSpPr>
          <p:cNvPr id="368721" name="Group 81"/>
          <p:cNvGrpSpPr>
            <a:grpSpLocks/>
          </p:cNvGrpSpPr>
          <p:nvPr/>
        </p:nvGrpSpPr>
        <p:grpSpPr bwMode="auto">
          <a:xfrm>
            <a:off x="5915025" y="2711450"/>
            <a:ext cx="1157288" cy="738188"/>
            <a:chOff x="3726" y="1687"/>
            <a:chExt cx="729" cy="465"/>
          </a:xfrm>
        </p:grpSpPr>
        <p:sp>
          <p:nvSpPr>
            <p:cNvPr id="45112" name="Line 66"/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13" name="Text Box 67"/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  <p:sp>
          <p:nvSpPr>
            <p:cNvPr id="45114" name="Text Box 79"/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45115" name="Text Box 80"/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FF0000"/>
                  </a:solidFill>
                  <a:latin typeface="Tahoma" pitchFamily="34" charset="0"/>
                </a:rPr>
                <a:t>loss</a:t>
              </a:r>
            </a:p>
          </p:txBody>
        </p:sp>
      </p:grpSp>
      <p:grpSp>
        <p:nvGrpSpPr>
          <p:cNvPr id="368726" name="Group 86"/>
          <p:cNvGrpSpPr>
            <a:grpSpLocks/>
          </p:cNvGrpSpPr>
          <p:nvPr/>
        </p:nvGrpSpPr>
        <p:grpSpPr bwMode="auto">
          <a:xfrm>
            <a:off x="5795963" y="3014663"/>
            <a:ext cx="122237" cy="1033462"/>
            <a:chOff x="3651" y="1878"/>
            <a:chExt cx="78" cy="963"/>
          </a:xfrm>
        </p:grpSpPr>
        <p:sp>
          <p:nvSpPr>
            <p:cNvPr id="45109" name="Line 82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10" name="Line 8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11" name="Line 8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8728" name="Group 88"/>
          <p:cNvGrpSpPr>
            <a:grpSpLocks/>
          </p:cNvGrpSpPr>
          <p:nvPr/>
        </p:nvGrpSpPr>
        <p:grpSpPr bwMode="auto">
          <a:xfrm>
            <a:off x="5924550" y="4003675"/>
            <a:ext cx="1471613" cy="504825"/>
            <a:chOff x="855" y="1710"/>
            <a:chExt cx="927" cy="318"/>
          </a:xfrm>
        </p:grpSpPr>
        <p:sp>
          <p:nvSpPr>
            <p:cNvPr id="45107" name="Line 89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08" name="Text Box 9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8732" name="Group 92"/>
          <p:cNvGrpSpPr>
            <a:grpSpLocks/>
          </p:cNvGrpSpPr>
          <p:nvPr/>
        </p:nvGrpSpPr>
        <p:grpSpPr bwMode="auto">
          <a:xfrm>
            <a:off x="4492625" y="3627438"/>
            <a:ext cx="1377950" cy="731837"/>
            <a:chOff x="2802" y="2348"/>
            <a:chExt cx="868" cy="461"/>
          </a:xfrm>
        </p:grpSpPr>
        <p:pic>
          <p:nvPicPr>
            <p:cNvPr id="45105" name="Picture 87" descr="alarm_clock_ring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106" name="Text Box 9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FF0000"/>
                  </a:solidFill>
                  <a:latin typeface="Tahoma" pitchFamily="34" charset="0"/>
                </a:rPr>
                <a:t>timeout</a:t>
              </a:r>
            </a:p>
            <a:p>
              <a:pPr algn="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resend pkt1</a:t>
              </a:r>
            </a:p>
          </p:txBody>
        </p:sp>
      </p:grpSp>
      <p:sp>
        <p:nvSpPr>
          <p:cNvPr id="41007" name="Rectangle 95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rdt3.0 in 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19C411-213D-C143-AC36-8F484A0C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5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3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6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36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0" grpId="0"/>
      <p:bldP spid="368651" grpId="0"/>
      <p:bldP spid="368652" grpId="0"/>
      <p:bldP spid="368654" grpId="0"/>
      <p:bldP spid="368655" grpId="0"/>
      <p:bldP spid="368657" grpId="0"/>
      <p:bldP spid="368658" grpId="0"/>
      <p:bldP spid="368689" grpId="0"/>
      <p:bldP spid="368690" grpId="0"/>
      <p:bldP spid="368691" grpId="0"/>
      <p:bldP spid="368693" grpId="0"/>
      <p:bldP spid="368694" grpId="0"/>
      <p:bldP spid="368695" grpId="0"/>
      <p:bldP spid="36869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rdt3.0 in action</a:t>
            </a:r>
            <a:endParaRPr lang="en-US" altLang="en-US"/>
          </a:p>
        </p:txBody>
      </p:sp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2892425" y="2713038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rcv pkt1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2892425" y="293846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send ack1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2873375" y="4129088"/>
            <a:ext cx="156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itchFamily="34" charset="0"/>
              </a:rPr>
              <a:t>(detect duplicate)</a:t>
            </a:r>
          </a:p>
        </p:txBody>
      </p:sp>
      <p:grpSp>
        <p:nvGrpSpPr>
          <p:cNvPr id="369687" name="Group 23"/>
          <p:cNvGrpSpPr>
            <a:grpSpLocks/>
          </p:cNvGrpSpPr>
          <p:nvPr/>
        </p:nvGrpSpPr>
        <p:grpSpPr bwMode="auto">
          <a:xfrm>
            <a:off x="1423988" y="2486025"/>
            <a:ext cx="1471612" cy="504825"/>
            <a:chOff x="855" y="1710"/>
            <a:chExt cx="927" cy="318"/>
          </a:xfrm>
        </p:grpSpPr>
        <p:sp>
          <p:nvSpPr>
            <p:cNvPr id="46199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200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6090" name="Text Box 36"/>
          <p:cNvSpPr txBox="1">
            <a:spLocks noChangeArrowheads="1"/>
          </p:cNvSpPr>
          <p:nvPr/>
        </p:nvSpPr>
        <p:spPr bwMode="auto">
          <a:xfrm>
            <a:off x="436563" y="110490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itchFamily="34" charset="0"/>
              </a:rPr>
              <a:t>sender</a:t>
            </a:r>
          </a:p>
        </p:txBody>
      </p:sp>
      <p:sp>
        <p:nvSpPr>
          <p:cNvPr id="46091" name="Text Box 37"/>
          <p:cNvSpPr txBox="1">
            <a:spLocks noChangeArrowheads="1"/>
          </p:cNvSpPr>
          <p:nvPr/>
        </p:nvSpPr>
        <p:spPr bwMode="auto">
          <a:xfrm>
            <a:off x="2876550" y="1100138"/>
            <a:ext cx="1071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itchFamily="34" charset="0"/>
              </a:rPr>
              <a:t>receiver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2889250" y="3860800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rcv pkt1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2886075" y="4857750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rcv pkt0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2882900" y="2038350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send ack0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2901950" y="4283075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send ack1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2879725" y="505301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send ack0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365125" y="228758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rcv ack0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09550" y="465931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send pkt0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209550" y="250666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send pkt1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354013" y="4419600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rcv ack1</a:t>
            </a:r>
          </a:p>
        </p:txBody>
      </p:sp>
      <p:sp>
        <p:nvSpPr>
          <p:cNvPr id="46101" name="Text Box 47"/>
          <p:cNvSpPr txBox="1">
            <a:spLocks noChangeArrowheads="1"/>
          </p:cNvSpPr>
          <p:nvPr/>
        </p:nvSpPr>
        <p:spPr bwMode="auto">
          <a:xfrm>
            <a:off x="198438" y="1544638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send pkt0</a:t>
            </a:r>
          </a:p>
        </p:txBody>
      </p:sp>
      <p:sp>
        <p:nvSpPr>
          <p:cNvPr id="369712" name="Text Box 48"/>
          <p:cNvSpPr txBox="1">
            <a:spLocks noChangeArrowheads="1"/>
          </p:cNvSpPr>
          <p:nvPr/>
        </p:nvSpPr>
        <p:spPr bwMode="auto">
          <a:xfrm>
            <a:off x="2874963" y="1827213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rcv pkt0</a:t>
            </a:r>
          </a:p>
        </p:txBody>
      </p:sp>
      <p:grpSp>
        <p:nvGrpSpPr>
          <p:cNvPr id="369713" name="Group 49"/>
          <p:cNvGrpSpPr>
            <a:grpSpLocks/>
          </p:cNvGrpSpPr>
          <p:nvPr/>
        </p:nvGrpSpPr>
        <p:grpSpPr bwMode="auto">
          <a:xfrm>
            <a:off x="1414463" y="1614488"/>
            <a:ext cx="1471612" cy="512762"/>
            <a:chOff x="850" y="1159"/>
            <a:chExt cx="927" cy="323"/>
          </a:xfrm>
        </p:grpSpPr>
        <p:sp>
          <p:nvSpPr>
            <p:cNvPr id="46197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98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6" name="Group 52"/>
          <p:cNvGrpSpPr>
            <a:grpSpLocks/>
          </p:cNvGrpSpPr>
          <p:nvPr/>
        </p:nvGrpSpPr>
        <p:grpSpPr bwMode="auto">
          <a:xfrm>
            <a:off x="1408113" y="4629150"/>
            <a:ext cx="1471612" cy="487363"/>
            <a:chOff x="846" y="2253"/>
            <a:chExt cx="927" cy="307"/>
          </a:xfrm>
        </p:grpSpPr>
        <p:sp>
          <p:nvSpPr>
            <p:cNvPr id="46195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96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9" name="Group 55"/>
          <p:cNvGrpSpPr>
            <a:grpSpLocks/>
          </p:cNvGrpSpPr>
          <p:nvPr/>
        </p:nvGrpSpPr>
        <p:grpSpPr bwMode="auto">
          <a:xfrm>
            <a:off x="1408113" y="4232275"/>
            <a:ext cx="1471612" cy="471488"/>
            <a:chOff x="846" y="2003"/>
            <a:chExt cx="927" cy="297"/>
          </a:xfrm>
        </p:grpSpPr>
        <p:sp>
          <p:nvSpPr>
            <p:cNvPr id="46193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94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9722" name="Group 58"/>
          <p:cNvGrpSpPr>
            <a:grpSpLocks/>
          </p:cNvGrpSpPr>
          <p:nvPr/>
        </p:nvGrpSpPr>
        <p:grpSpPr bwMode="auto">
          <a:xfrm>
            <a:off x="1400175" y="2114550"/>
            <a:ext cx="1471613" cy="455613"/>
            <a:chOff x="841" y="1474"/>
            <a:chExt cx="927" cy="287"/>
          </a:xfrm>
        </p:grpSpPr>
        <p:sp>
          <p:nvSpPr>
            <p:cNvPr id="46191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92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9725" name="Group 61"/>
          <p:cNvGrpSpPr>
            <a:grpSpLocks/>
          </p:cNvGrpSpPr>
          <p:nvPr/>
        </p:nvGrpSpPr>
        <p:grpSpPr bwMode="auto">
          <a:xfrm>
            <a:off x="1393825" y="5084763"/>
            <a:ext cx="1471613" cy="461962"/>
            <a:chOff x="837" y="2540"/>
            <a:chExt cx="927" cy="291"/>
          </a:xfrm>
        </p:grpSpPr>
        <p:sp>
          <p:nvSpPr>
            <p:cNvPr id="46189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90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6108" name="Text Box 64"/>
          <p:cNvSpPr txBox="1">
            <a:spLocks noChangeArrowheads="1"/>
          </p:cNvSpPr>
          <p:nvPr/>
        </p:nvSpPr>
        <p:spPr bwMode="auto">
          <a:xfrm>
            <a:off x="1192213" y="5797550"/>
            <a:ext cx="1393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(c) ACK loss</a:t>
            </a:r>
          </a:p>
        </p:txBody>
      </p:sp>
      <p:grpSp>
        <p:nvGrpSpPr>
          <p:cNvPr id="369745" name="Group 81"/>
          <p:cNvGrpSpPr>
            <a:grpSpLocks/>
          </p:cNvGrpSpPr>
          <p:nvPr/>
        </p:nvGrpSpPr>
        <p:grpSpPr bwMode="auto">
          <a:xfrm>
            <a:off x="1679575" y="2886075"/>
            <a:ext cx="1212850" cy="719138"/>
            <a:chOff x="1324" y="1931"/>
            <a:chExt cx="764" cy="453"/>
          </a:xfrm>
        </p:grpSpPr>
        <p:sp>
          <p:nvSpPr>
            <p:cNvPr id="46185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86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6187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46188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FF0000"/>
                  </a:solidFill>
                  <a:latin typeface="Tahoma" pitchFamily="34" charset="0"/>
                </a:rPr>
                <a:t>loss</a:t>
              </a:r>
            </a:p>
          </p:txBody>
        </p:sp>
      </p:grpSp>
      <p:grpSp>
        <p:nvGrpSpPr>
          <p:cNvPr id="369734" name="Group 70"/>
          <p:cNvGrpSpPr>
            <a:grpSpLocks/>
          </p:cNvGrpSpPr>
          <p:nvPr/>
        </p:nvGrpSpPr>
        <p:grpSpPr bwMode="auto">
          <a:xfrm>
            <a:off x="1303338" y="2792413"/>
            <a:ext cx="122237" cy="1033462"/>
            <a:chOff x="3651" y="1878"/>
            <a:chExt cx="78" cy="963"/>
          </a:xfrm>
        </p:grpSpPr>
        <p:sp>
          <p:nvSpPr>
            <p:cNvPr id="46182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83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84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9738" name="Group 74"/>
          <p:cNvGrpSpPr>
            <a:grpSpLocks/>
          </p:cNvGrpSpPr>
          <p:nvPr/>
        </p:nvGrpSpPr>
        <p:grpSpPr bwMode="auto">
          <a:xfrm>
            <a:off x="1431925" y="3781425"/>
            <a:ext cx="1471613" cy="504825"/>
            <a:chOff x="855" y="1710"/>
            <a:chExt cx="927" cy="318"/>
          </a:xfrm>
        </p:grpSpPr>
        <p:sp>
          <p:nvSpPr>
            <p:cNvPr id="46180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81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41" name="Group 77"/>
          <p:cNvGrpSpPr>
            <a:grpSpLocks/>
          </p:cNvGrpSpPr>
          <p:nvPr/>
        </p:nvGrpSpPr>
        <p:grpSpPr bwMode="auto">
          <a:xfrm>
            <a:off x="0" y="3405188"/>
            <a:ext cx="1377950" cy="731837"/>
            <a:chOff x="2802" y="2348"/>
            <a:chExt cx="868" cy="461"/>
          </a:xfrm>
        </p:grpSpPr>
        <p:pic>
          <p:nvPicPr>
            <p:cNvPr id="46178" name="Picture 78" descr="alarm_clock_ring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179" name="Text Box 79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FF0000"/>
                  </a:solidFill>
                  <a:latin typeface="Tahoma" pitchFamily="34" charset="0"/>
                </a:rPr>
                <a:t>timeout</a:t>
              </a:r>
            </a:p>
            <a:p>
              <a:pPr algn="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resend pkt1</a:t>
              </a:r>
            </a:p>
          </p:txBody>
        </p:sp>
      </p:grpSp>
      <p:sp>
        <p:nvSpPr>
          <p:cNvPr id="369746" name="Text Box 82"/>
          <p:cNvSpPr txBox="1">
            <a:spLocks noChangeArrowheads="1"/>
          </p:cNvSpPr>
          <p:nvPr/>
        </p:nvSpPr>
        <p:spPr bwMode="auto">
          <a:xfrm>
            <a:off x="7594600" y="2374900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rcv pkt1</a:t>
            </a:r>
          </a:p>
        </p:txBody>
      </p:sp>
      <p:sp>
        <p:nvSpPr>
          <p:cNvPr id="369747" name="Text Box 83"/>
          <p:cNvSpPr txBox="1">
            <a:spLocks noChangeArrowheads="1"/>
          </p:cNvSpPr>
          <p:nvPr/>
        </p:nvSpPr>
        <p:spPr bwMode="auto">
          <a:xfrm>
            <a:off x="7594600" y="2600325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send ack1</a:t>
            </a:r>
          </a:p>
        </p:txBody>
      </p:sp>
      <p:sp>
        <p:nvSpPr>
          <p:cNvPr id="369748" name="Text Box 84"/>
          <p:cNvSpPr txBox="1">
            <a:spLocks noChangeArrowheads="1"/>
          </p:cNvSpPr>
          <p:nvPr/>
        </p:nvSpPr>
        <p:spPr bwMode="auto">
          <a:xfrm>
            <a:off x="7556500" y="3810000"/>
            <a:ext cx="156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itchFamily="34" charset="0"/>
              </a:rPr>
              <a:t>(detect duplicate)</a:t>
            </a:r>
          </a:p>
        </p:txBody>
      </p:sp>
      <p:grpSp>
        <p:nvGrpSpPr>
          <p:cNvPr id="369749" name="Group 85"/>
          <p:cNvGrpSpPr>
            <a:grpSpLocks/>
          </p:cNvGrpSpPr>
          <p:nvPr/>
        </p:nvGrpSpPr>
        <p:grpSpPr bwMode="auto">
          <a:xfrm>
            <a:off x="6126163" y="2147888"/>
            <a:ext cx="1471612" cy="504825"/>
            <a:chOff x="855" y="1710"/>
            <a:chExt cx="927" cy="318"/>
          </a:xfrm>
        </p:grpSpPr>
        <p:sp>
          <p:nvSpPr>
            <p:cNvPr id="46176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77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6117" name="Text Box 88"/>
          <p:cNvSpPr txBox="1">
            <a:spLocks noChangeArrowheads="1"/>
          </p:cNvSpPr>
          <p:nvPr/>
        </p:nvSpPr>
        <p:spPr bwMode="auto">
          <a:xfrm>
            <a:off x="5138738" y="76676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itchFamily="34" charset="0"/>
              </a:rPr>
              <a:t>sender</a:t>
            </a:r>
          </a:p>
        </p:txBody>
      </p:sp>
      <p:sp>
        <p:nvSpPr>
          <p:cNvPr id="46118" name="Text Box 89"/>
          <p:cNvSpPr txBox="1">
            <a:spLocks noChangeArrowheads="1"/>
          </p:cNvSpPr>
          <p:nvPr/>
        </p:nvSpPr>
        <p:spPr bwMode="auto">
          <a:xfrm>
            <a:off x="7578725" y="762000"/>
            <a:ext cx="1071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itchFamily="34" charset="0"/>
              </a:rPr>
              <a:t>receiver</a:t>
            </a:r>
          </a:p>
        </p:txBody>
      </p:sp>
      <p:sp>
        <p:nvSpPr>
          <p:cNvPr id="369754" name="Text Box 90"/>
          <p:cNvSpPr txBox="1">
            <a:spLocks noChangeArrowheads="1"/>
          </p:cNvSpPr>
          <p:nvPr/>
        </p:nvSpPr>
        <p:spPr bwMode="auto">
          <a:xfrm>
            <a:off x="7572375" y="3541713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rcv pkt1</a:t>
            </a:r>
          </a:p>
        </p:txBody>
      </p:sp>
      <p:sp>
        <p:nvSpPr>
          <p:cNvPr id="369756" name="Text Box 92"/>
          <p:cNvSpPr txBox="1">
            <a:spLocks noChangeArrowheads="1"/>
          </p:cNvSpPr>
          <p:nvPr/>
        </p:nvSpPr>
        <p:spPr bwMode="auto">
          <a:xfrm>
            <a:off x="7585075" y="170021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send ack0</a:t>
            </a:r>
          </a:p>
        </p:txBody>
      </p:sp>
      <p:sp>
        <p:nvSpPr>
          <p:cNvPr id="369759" name="Text Box 95"/>
          <p:cNvSpPr txBox="1">
            <a:spLocks noChangeArrowheads="1"/>
          </p:cNvSpPr>
          <p:nvPr/>
        </p:nvSpPr>
        <p:spPr bwMode="auto">
          <a:xfrm>
            <a:off x="5067300" y="1949450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rcv ack0</a:t>
            </a:r>
          </a:p>
        </p:txBody>
      </p:sp>
      <p:sp>
        <p:nvSpPr>
          <p:cNvPr id="369761" name="Text Box 97"/>
          <p:cNvSpPr txBox="1">
            <a:spLocks noChangeArrowheads="1"/>
          </p:cNvSpPr>
          <p:nvPr/>
        </p:nvSpPr>
        <p:spPr bwMode="auto">
          <a:xfrm>
            <a:off x="4911725" y="2168525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send pkt1</a:t>
            </a:r>
          </a:p>
        </p:txBody>
      </p:sp>
      <p:sp>
        <p:nvSpPr>
          <p:cNvPr id="46123" name="Text Box 99"/>
          <p:cNvSpPr txBox="1">
            <a:spLocks noChangeArrowheads="1"/>
          </p:cNvSpPr>
          <p:nvPr/>
        </p:nvSpPr>
        <p:spPr bwMode="auto">
          <a:xfrm>
            <a:off x="4900613" y="1206500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send pkt0</a:t>
            </a:r>
          </a:p>
        </p:txBody>
      </p:sp>
      <p:sp>
        <p:nvSpPr>
          <p:cNvPr id="369764" name="Text Box 100"/>
          <p:cNvSpPr txBox="1">
            <a:spLocks noChangeArrowheads="1"/>
          </p:cNvSpPr>
          <p:nvPr/>
        </p:nvSpPr>
        <p:spPr bwMode="auto">
          <a:xfrm>
            <a:off x="7577138" y="1489075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rcv pkt0</a:t>
            </a:r>
          </a:p>
        </p:txBody>
      </p:sp>
      <p:grpSp>
        <p:nvGrpSpPr>
          <p:cNvPr id="369765" name="Group 101"/>
          <p:cNvGrpSpPr>
            <a:grpSpLocks/>
          </p:cNvGrpSpPr>
          <p:nvPr/>
        </p:nvGrpSpPr>
        <p:grpSpPr bwMode="auto">
          <a:xfrm>
            <a:off x="6116638" y="1276350"/>
            <a:ext cx="1471612" cy="512763"/>
            <a:chOff x="850" y="1159"/>
            <a:chExt cx="927" cy="323"/>
          </a:xfrm>
        </p:grpSpPr>
        <p:sp>
          <p:nvSpPr>
            <p:cNvPr id="46174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75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74" name="Group 110"/>
          <p:cNvGrpSpPr>
            <a:grpSpLocks/>
          </p:cNvGrpSpPr>
          <p:nvPr/>
        </p:nvGrpSpPr>
        <p:grpSpPr bwMode="auto">
          <a:xfrm>
            <a:off x="6102350" y="1776413"/>
            <a:ext cx="1471613" cy="455612"/>
            <a:chOff x="841" y="1474"/>
            <a:chExt cx="927" cy="287"/>
          </a:xfrm>
        </p:grpSpPr>
        <p:sp>
          <p:nvSpPr>
            <p:cNvPr id="46172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73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6127" name="Text Box 116"/>
          <p:cNvSpPr txBox="1">
            <a:spLocks noChangeArrowheads="1"/>
          </p:cNvSpPr>
          <p:nvPr/>
        </p:nvSpPr>
        <p:spPr bwMode="auto">
          <a:xfrm>
            <a:off x="4757738" y="5764213"/>
            <a:ext cx="386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(d) premature timeout/ delayed ACK</a:t>
            </a:r>
          </a:p>
        </p:txBody>
      </p:sp>
      <p:grpSp>
        <p:nvGrpSpPr>
          <p:cNvPr id="369786" name="Group 122"/>
          <p:cNvGrpSpPr>
            <a:grpSpLocks/>
          </p:cNvGrpSpPr>
          <p:nvPr/>
        </p:nvGrpSpPr>
        <p:grpSpPr bwMode="auto">
          <a:xfrm>
            <a:off x="6005513" y="2454275"/>
            <a:ext cx="122237" cy="1033463"/>
            <a:chOff x="3651" y="1878"/>
            <a:chExt cx="78" cy="963"/>
          </a:xfrm>
        </p:grpSpPr>
        <p:sp>
          <p:nvSpPr>
            <p:cNvPr id="46169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70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71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9790" name="Group 126"/>
          <p:cNvGrpSpPr>
            <a:grpSpLocks/>
          </p:cNvGrpSpPr>
          <p:nvPr/>
        </p:nvGrpSpPr>
        <p:grpSpPr bwMode="auto">
          <a:xfrm>
            <a:off x="6134100" y="3443288"/>
            <a:ext cx="1471613" cy="504825"/>
            <a:chOff x="855" y="1710"/>
            <a:chExt cx="927" cy="318"/>
          </a:xfrm>
        </p:grpSpPr>
        <p:sp>
          <p:nvSpPr>
            <p:cNvPr id="46167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68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93" name="Group 129"/>
          <p:cNvGrpSpPr>
            <a:grpSpLocks/>
          </p:cNvGrpSpPr>
          <p:nvPr/>
        </p:nvGrpSpPr>
        <p:grpSpPr bwMode="auto">
          <a:xfrm>
            <a:off x="4702175" y="3067050"/>
            <a:ext cx="1377950" cy="731838"/>
            <a:chOff x="2802" y="2348"/>
            <a:chExt cx="868" cy="461"/>
          </a:xfrm>
        </p:grpSpPr>
        <p:pic>
          <p:nvPicPr>
            <p:cNvPr id="46165" name="Picture 130" descr="alarm_clock_ring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166" name="Text Box 13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FF0000"/>
                  </a:solidFill>
                  <a:latin typeface="Tahoma" pitchFamily="34" charset="0"/>
                </a:rPr>
                <a:t>timeout</a:t>
              </a:r>
            </a:p>
            <a:p>
              <a:pPr algn="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resend pkt1</a:t>
              </a:r>
            </a:p>
          </p:txBody>
        </p:sp>
      </p:grpSp>
      <p:grpSp>
        <p:nvGrpSpPr>
          <p:cNvPr id="369797" name="Group 133"/>
          <p:cNvGrpSpPr>
            <a:grpSpLocks/>
          </p:cNvGrpSpPr>
          <p:nvPr/>
        </p:nvGrpSpPr>
        <p:grpSpPr bwMode="auto">
          <a:xfrm>
            <a:off x="6523038" y="2706688"/>
            <a:ext cx="1071562" cy="752475"/>
            <a:chOff x="4081" y="1705"/>
            <a:chExt cx="703" cy="453"/>
          </a:xfrm>
        </p:grpSpPr>
        <p:sp>
          <p:nvSpPr>
            <p:cNvPr id="46162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63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6164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9800" name="Line 136"/>
          <p:cNvSpPr>
            <a:spLocks noChangeShapeType="1"/>
          </p:cNvSpPr>
          <p:nvPr/>
        </p:nvSpPr>
        <p:spPr bwMode="auto">
          <a:xfrm flipH="1">
            <a:off x="6024563" y="3251200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69817" name="Group 153"/>
          <p:cNvGrpSpPr>
            <a:grpSpLocks/>
          </p:cNvGrpSpPr>
          <p:nvPr/>
        </p:nvGrpSpPr>
        <p:grpSpPr bwMode="auto">
          <a:xfrm>
            <a:off x="4892675" y="3738563"/>
            <a:ext cx="4227513" cy="1752600"/>
            <a:chOff x="3082" y="2355"/>
            <a:chExt cx="2663" cy="1104"/>
          </a:xfrm>
        </p:grpSpPr>
        <p:sp>
          <p:nvSpPr>
            <p:cNvPr id="46134" name="Text Box 93"/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send ack1</a:t>
              </a:r>
            </a:p>
          </p:txBody>
        </p:sp>
        <p:sp>
          <p:nvSpPr>
            <p:cNvPr id="46135" name="Text Box 96"/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send pkt0</a:t>
              </a:r>
            </a:p>
          </p:txBody>
        </p:sp>
        <p:sp>
          <p:nvSpPr>
            <p:cNvPr id="46136" name="Text Box 98"/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rcv ack1</a:t>
              </a:r>
            </a:p>
          </p:txBody>
        </p:sp>
        <p:grpSp>
          <p:nvGrpSpPr>
            <p:cNvPr id="46137" name="Group 148"/>
            <p:cNvGrpSpPr>
              <a:grpSpLocks/>
            </p:cNvGrpSpPr>
            <p:nvPr/>
          </p:nvGrpSpPr>
          <p:grpSpPr bwMode="auto"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46160" name="Line 105"/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61" name="Text Box 106"/>
              <p:cNvSpPr txBox="1">
                <a:spLocks noChangeArrowheads="1"/>
              </p:cNvSpPr>
              <p:nvPr/>
            </p:nvSpPr>
            <p:spPr bwMode="auto">
              <a:xfrm>
                <a:off x="4334" y="288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46138" name="Group 150"/>
            <p:cNvGrpSpPr>
              <a:grpSpLocks/>
            </p:cNvGrpSpPr>
            <p:nvPr/>
          </p:nvGrpSpPr>
          <p:grpSpPr bwMode="auto"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46158" name="Line 108"/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59" name="Text Box 109"/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8000"/>
                    </a:solidFill>
                    <a:latin typeface="Arial" charset="0"/>
                  </a:rPr>
                  <a:t>ack1</a:t>
                </a:r>
              </a:p>
            </p:txBody>
          </p:sp>
        </p:grpSp>
        <p:grpSp>
          <p:nvGrpSpPr>
            <p:cNvPr id="46139" name="Group 113"/>
            <p:cNvGrpSpPr>
              <a:grpSpLocks/>
            </p:cNvGrpSpPr>
            <p:nvPr/>
          </p:nvGrpSpPr>
          <p:grpSpPr bwMode="auto"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46156" name="Line 114"/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57" name="Text Box 115"/>
              <p:cNvSpPr txBox="1">
                <a:spLocks noChangeArrowheads="1"/>
              </p:cNvSpPr>
              <p:nvPr/>
            </p:nvSpPr>
            <p:spPr bwMode="auto">
              <a:xfrm>
                <a:off x="1086" y="2540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46140" name="Group 137"/>
            <p:cNvGrpSpPr>
              <a:grpSpLocks/>
            </p:cNvGrpSpPr>
            <p:nvPr/>
          </p:nvGrpSpPr>
          <p:grpSpPr bwMode="auto">
            <a:xfrm>
              <a:off x="3121" y="2355"/>
              <a:ext cx="740" cy="375"/>
              <a:chOff x="2839" y="3285"/>
              <a:chExt cx="740" cy="375"/>
            </a:xfrm>
          </p:grpSpPr>
          <p:sp>
            <p:nvSpPr>
              <p:cNvPr id="46154" name="Text Box 134"/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itchFamily="34" charset="0"/>
                  </a:rPr>
                  <a:t>send pkt0</a:t>
                </a:r>
              </a:p>
            </p:txBody>
          </p:sp>
          <p:sp>
            <p:nvSpPr>
              <p:cNvPr id="46155" name="Text Box 135"/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itchFamily="34" charset="0"/>
                  </a:rPr>
                  <a:t>rcv ack1</a:t>
                </a:r>
              </a:p>
            </p:txBody>
          </p:sp>
        </p:grpSp>
        <p:grpSp>
          <p:nvGrpSpPr>
            <p:cNvPr id="46141" name="Group 138"/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46152" name="Line 13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53" name="Text Box 140"/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46142" name="Group 142"/>
            <p:cNvGrpSpPr>
              <a:grpSpLocks/>
            </p:cNvGrpSpPr>
            <p:nvPr/>
          </p:nvGrpSpPr>
          <p:grpSpPr bwMode="auto"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46150" name="Text Box 143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itchFamily="34" charset="0"/>
                  </a:rPr>
                  <a:t>rcv pkt0</a:t>
                </a:r>
              </a:p>
            </p:txBody>
          </p:sp>
          <p:sp>
            <p:nvSpPr>
              <p:cNvPr id="46151" name="Text Box 144"/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itchFamily="34" charset="0"/>
                  </a:rPr>
                  <a:t>send ack0</a:t>
                </a:r>
              </a:p>
            </p:txBody>
          </p:sp>
        </p:grpSp>
        <p:grpSp>
          <p:nvGrpSpPr>
            <p:cNvPr id="46143" name="Group 149"/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46148" name="Line 146"/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49" name="Text Box 147"/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46144" name="Group 152"/>
            <p:cNvGrpSpPr>
              <a:grpSpLocks/>
            </p:cNvGrpSpPr>
            <p:nvPr/>
          </p:nvGrpSpPr>
          <p:grpSpPr bwMode="auto"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46145" name="Text Box 91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itchFamily="34" charset="0"/>
                  </a:rPr>
                  <a:t>rcv pkt0</a:t>
                </a:r>
              </a:p>
            </p:txBody>
          </p:sp>
          <p:sp>
            <p:nvSpPr>
              <p:cNvPr id="46146" name="Text Box 94"/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itchFamily="34" charset="0"/>
                  </a:rPr>
                  <a:t>send ack0</a:t>
                </a:r>
              </a:p>
            </p:txBody>
          </p:sp>
          <p:sp>
            <p:nvSpPr>
              <p:cNvPr id="46147" name="Text Box 151"/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ahoma" pitchFamily="34" charset="0"/>
                  </a:rPr>
                  <a:t>(detect duplicate)</a:t>
                </a: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0A79B3-584D-0B45-AE9A-C62AE745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6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6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6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6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6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6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36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6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6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6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3" grpId="0"/>
      <p:bldP spid="369678" grpId="0"/>
      <p:bldP spid="369703" grpId="0"/>
      <p:bldP spid="369704" grpId="0"/>
      <p:bldP spid="369705" grpId="0"/>
      <p:bldP spid="369707" grpId="0"/>
      <p:bldP spid="369708" grpId="0"/>
      <p:bldP spid="369709" grpId="0"/>
      <p:bldP spid="369710" grpId="0"/>
      <p:bldP spid="369747" grpId="0"/>
      <p:bldP spid="369748" grpId="0"/>
      <p:bldP spid="369756" grpId="0"/>
      <p:bldP spid="369759" grpId="0"/>
      <p:bldP spid="369761" grpId="0"/>
      <p:bldP spid="36980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Performance of rdt3.0</a:t>
            </a:r>
            <a:endParaRPr lang="en-US" altLang="en-US" dirty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5738"/>
            <a:ext cx="8372475" cy="9906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rdt3.0 is correct, but performance stinks</a:t>
            </a:r>
          </a:p>
          <a:p>
            <a:r>
              <a:rPr lang="en-US" altLang="en-US" dirty="0"/>
              <a:t>e.g.: 1 Gbps link, 15 </a:t>
            </a:r>
            <a:r>
              <a:rPr lang="en-US" altLang="en-US" dirty="0" err="1"/>
              <a:t>ms</a:t>
            </a:r>
            <a:r>
              <a:rPr lang="en-US" altLang="en-US" dirty="0"/>
              <a:t> prop. delay, 8000-bit packet:</a:t>
            </a:r>
          </a:p>
          <a:p>
            <a:endParaRPr lang="en-US" altLang="en-US" dirty="0"/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457200" y="3513138"/>
            <a:ext cx="8372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6889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lvl="1">
              <a:buFont typeface="Wingdings" pitchFamily="2" charset="2"/>
              <a:buChar char="§"/>
            </a:pPr>
            <a:r>
              <a:rPr lang="en-US" altLang="en-US" sz="2400"/>
              <a:t>U </a:t>
            </a:r>
            <a:r>
              <a:rPr lang="en-US" altLang="en-US" sz="2400" baseline="-25000"/>
              <a:t>sender</a:t>
            </a:r>
            <a:r>
              <a:rPr lang="en-US" altLang="en-US" sz="2400"/>
              <a:t>: </a:t>
            </a:r>
            <a:r>
              <a:rPr lang="en-US" altLang="en-US" sz="2400" i="1">
                <a:solidFill>
                  <a:srgbClr val="CC0000"/>
                </a:solidFill>
              </a:rPr>
              <a:t>utilization</a:t>
            </a:r>
            <a:r>
              <a:rPr lang="en-US" altLang="en-US" sz="2400"/>
              <a:t> – fraction of time sender busy sending</a:t>
            </a:r>
          </a:p>
        </p:txBody>
      </p:sp>
      <p:graphicFrame>
        <p:nvGraphicFramePr>
          <p:cNvPr id="47111" name="Object 5"/>
          <p:cNvGraphicFramePr>
            <a:graphicFrameLocks noChangeAspect="1"/>
          </p:cNvGraphicFramePr>
          <p:nvPr/>
        </p:nvGraphicFramePr>
        <p:xfrm>
          <a:off x="1690688" y="3970338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Picture" r:id="rId3" imgW="3581400" imgH="495300" progId="Word.Picture.8">
                  <p:embed/>
                </p:oleObj>
              </mc:Choice>
              <mc:Fallback>
                <p:oleObj name="Picture" r:id="rId3" imgW="3581400" imgH="4953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970338"/>
                        <a:ext cx="67484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533400" y="4960938"/>
            <a:ext cx="8372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688975" indent="-231775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lvl="1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400">
                <a:latin typeface="Gill Sans MT" pitchFamily="34" charset="0"/>
              </a:rPr>
              <a:t>if RTT=30 msec, 1KB pkt every 30 msec: 33kB/sec thruput over 1 Gbps link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>
                <a:latin typeface="Gill Sans MT" pitchFamily="34" charset="0"/>
              </a:rPr>
              <a:t>network protocol limits use of physical resources!</a:t>
            </a:r>
          </a:p>
        </p:txBody>
      </p:sp>
      <p:grpSp>
        <p:nvGrpSpPr>
          <p:cNvPr id="47114" name="Group 24"/>
          <p:cNvGrpSpPr>
            <a:grpSpLocks/>
          </p:cNvGrpSpPr>
          <p:nvPr/>
        </p:nvGrpSpPr>
        <p:grpSpPr bwMode="auto">
          <a:xfrm>
            <a:off x="1789113" y="2438400"/>
            <a:ext cx="5903912" cy="812800"/>
            <a:chOff x="137" y="1675"/>
            <a:chExt cx="3719" cy="512"/>
          </a:xfrm>
        </p:grpSpPr>
        <p:sp>
          <p:nvSpPr>
            <p:cNvPr id="47115" name="Text Box 10"/>
            <p:cNvSpPr txBox="1">
              <a:spLocks noChangeArrowheads="1"/>
            </p:cNvSpPr>
            <p:nvPr/>
          </p:nvSpPr>
          <p:spPr bwMode="auto">
            <a:xfrm>
              <a:off x="137" y="1795"/>
              <a:ext cx="7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Arial" charset="0"/>
                </a:rPr>
                <a:t>D</a:t>
              </a:r>
              <a:r>
                <a:rPr lang="en-US" altLang="en-US" sz="2400" i="1" baseline="-25000">
                  <a:latin typeface="Arial" charset="0"/>
                </a:rPr>
                <a:t>trans</a:t>
              </a:r>
              <a:r>
                <a:rPr lang="en-US" altLang="en-US" sz="2400" i="1">
                  <a:latin typeface="Arial" charset="0"/>
                </a:rPr>
                <a:t> =</a:t>
              </a:r>
            </a:p>
          </p:txBody>
        </p:sp>
        <p:grpSp>
          <p:nvGrpSpPr>
            <p:cNvPr id="47116" name="Group 14"/>
            <p:cNvGrpSpPr>
              <a:grpSpLocks/>
            </p:cNvGrpSpPr>
            <p:nvPr/>
          </p:nvGrpSpPr>
          <p:grpSpPr bwMode="auto">
            <a:xfrm>
              <a:off x="827" y="1677"/>
              <a:ext cx="255" cy="496"/>
              <a:chOff x="155" y="2937"/>
              <a:chExt cx="255" cy="496"/>
            </a:xfrm>
          </p:grpSpPr>
          <p:sp>
            <p:nvSpPr>
              <p:cNvPr id="47125" name="Text Box 11"/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>
                    <a:latin typeface="Tahoma" pitchFamily="34" charset="0"/>
                  </a:rPr>
                  <a:t>L</a:t>
                </a:r>
              </a:p>
            </p:txBody>
          </p:sp>
          <p:sp>
            <p:nvSpPr>
              <p:cNvPr id="47126" name="Text Box 12"/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>
                    <a:latin typeface="Arial" charset="0"/>
                  </a:rPr>
                  <a:t>R</a:t>
                </a:r>
              </a:p>
            </p:txBody>
          </p:sp>
          <p:sp>
            <p:nvSpPr>
              <p:cNvPr id="47127" name="Line 13"/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7117" name="Group 19"/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47121" name="Text Box 6"/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Comic Sans MS" pitchFamily="66" charset="0"/>
                  </a:rPr>
                  <a:t> 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47122" name="Text Box 16"/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>
                    <a:latin typeface="Arial" charset="0"/>
                  </a:rPr>
                  <a:t>8000 bits</a:t>
                </a:r>
              </a:p>
            </p:txBody>
          </p:sp>
          <p:sp>
            <p:nvSpPr>
              <p:cNvPr id="47123" name="Text Box 17"/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>
                    <a:latin typeface="Tahoma" pitchFamily="34" charset="0"/>
                  </a:rPr>
                  <a:t>10</a:t>
                </a:r>
                <a:r>
                  <a:rPr lang="en-US" altLang="en-US" sz="2400" i="1" baseline="30000">
                    <a:latin typeface="Tahoma" pitchFamily="34" charset="0"/>
                  </a:rPr>
                  <a:t>9 </a:t>
                </a:r>
                <a:r>
                  <a:rPr lang="en-US" altLang="en-US" sz="2400" i="1">
                    <a:latin typeface="Tahoma" pitchFamily="34" charset="0"/>
                  </a:rPr>
                  <a:t>bits/sec</a:t>
                </a:r>
              </a:p>
            </p:txBody>
          </p:sp>
          <p:sp>
            <p:nvSpPr>
              <p:cNvPr id="47124" name="Line 18"/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7118" name="Text Box 20"/>
            <p:cNvSpPr txBox="1">
              <a:spLocks noChangeArrowheads="1"/>
            </p:cNvSpPr>
            <p:nvPr/>
          </p:nvSpPr>
          <p:spPr bwMode="auto">
            <a:xfrm>
              <a:off x="1093" y="1789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charset="0"/>
                </a:rPr>
                <a:t>=</a:t>
              </a:r>
            </a:p>
          </p:txBody>
        </p:sp>
        <p:sp>
          <p:nvSpPr>
            <p:cNvPr id="47119" name="Text Box 22"/>
            <p:cNvSpPr txBox="1">
              <a:spLocks noChangeArrowheads="1"/>
            </p:cNvSpPr>
            <p:nvPr/>
          </p:nvSpPr>
          <p:spPr bwMode="auto">
            <a:xfrm>
              <a:off x="2509" y="1789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charset="0"/>
                </a:rPr>
                <a:t>=</a:t>
              </a:r>
            </a:p>
          </p:txBody>
        </p:sp>
        <p:sp>
          <p:nvSpPr>
            <p:cNvPr id="47120" name="Text Box 23"/>
            <p:cNvSpPr txBox="1">
              <a:spLocks noChangeArrowheads="1"/>
            </p:cNvSpPr>
            <p:nvPr/>
          </p:nvSpPr>
          <p:spPr bwMode="auto">
            <a:xfrm>
              <a:off x="2715" y="1777"/>
              <a:ext cx="11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Arial" charset="0"/>
                </a:rPr>
                <a:t>8 microsecs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ED8911-D9CC-E04B-860F-3AEAD972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62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3525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rdt3.0: stop-and-wait operation</a:t>
            </a:r>
          </a:p>
        </p:txBody>
      </p:sp>
      <p:sp>
        <p:nvSpPr>
          <p:cNvPr id="48134" name="Line 3"/>
          <p:cNvSpPr>
            <a:spLocks noChangeShapeType="1"/>
          </p:cNvSpPr>
          <p:nvPr/>
        </p:nvSpPr>
        <p:spPr bwMode="auto">
          <a:xfrm>
            <a:off x="3557588" y="2001838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5" name="Text Box 4"/>
          <p:cNvSpPr txBox="1">
            <a:spLocks noChangeArrowheads="1"/>
          </p:cNvSpPr>
          <p:nvPr/>
        </p:nvSpPr>
        <p:spPr bwMode="auto">
          <a:xfrm>
            <a:off x="233363" y="1797050"/>
            <a:ext cx="323215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first packet bit transmitted, t = 0</a:t>
            </a:r>
          </a:p>
        </p:txBody>
      </p:sp>
      <p:sp>
        <p:nvSpPr>
          <p:cNvPr id="48136" name="Line 5"/>
          <p:cNvSpPr>
            <a:spLocks noChangeShapeType="1"/>
          </p:cNvSpPr>
          <p:nvPr/>
        </p:nvSpPr>
        <p:spPr bwMode="auto">
          <a:xfrm>
            <a:off x="3546475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6"/>
          <p:cNvSpPr>
            <a:spLocks noChangeShapeType="1"/>
          </p:cNvSpPr>
          <p:nvPr/>
        </p:nvSpPr>
        <p:spPr bwMode="auto">
          <a:xfrm>
            <a:off x="5773738" y="1795463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Text Box 7"/>
          <p:cNvSpPr txBox="1">
            <a:spLocks noChangeArrowheads="1"/>
          </p:cNvSpPr>
          <p:nvPr/>
        </p:nvSpPr>
        <p:spPr bwMode="auto"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sender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48139" name="Text Box 8"/>
          <p:cNvSpPr txBox="1">
            <a:spLocks noChangeArrowheads="1"/>
          </p:cNvSpPr>
          <p:nvPr/>
        </p:nvSpPr>
        <p:spPr bwMode="auto"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receiver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48140" name="Line 9"/>
          <p:cNvSpPr>
            <a:spLocks noChangeShapeType="1"/>
          </p:cNvSpPr>
          <p:nvPr/>
        </p:nvSpPr>
        <p:spPr bwMode="auto">
          <a:xfrm>
            <a:off x="3570288" y="199707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0"/>
          <p:cNvSpPr>
            <a:spLocks noChangeShapeType="1"/>
          </p:cNvSpPr>
          <p:nvPr/>
        </p:nvSpPr>
        <p:spPr bwMode="auto">
          <a:xfrm>
            <a:off x="3575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Line 11"/>
          <p:cNvSpPr>
            <a:spLocks noChangeShapeType="1"/>
          </p:cNvSpPr>
          <p:nvPr/>
        </p:nvSpPr>
        <p:spPr bwMode="auto">
          <a:xfrm flipV="1">
            <a:off x="3575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Freeform 12"/>
          <p:cNvSpPr>
            <a:spLocks/>
          </p:cNvSpPr>
          <p:nvPr/>
        </p:nvSpPr>
        <p:spPr bwMode="auto">
          <a:xfrm>
            <a:off x="3552825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4" name="Line 13"/>
          <p:cNvSpPr>
            <a:spLocks noChangeShapeType="1"/>
          </p:cNvSpPr>
          <p:nvPr/>
        </p:nvSpPr>
        <p:spPr bwMode="auto">
          <a:xfrm flipH="1">
            <a:off x="3408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Line 14"/>
          <p:cNvSpPr>
            <a:spLocks noChangeShapeType="1"/>
          </p:cNvSpPr>
          <p:nvPr/>
        </p:nvSpPr>
        <p:spPr bwMode="auto">
          <a:xfrm flipH="1">
            <a:off x="3408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Line 15"/>
          <p:cNvSpPr>
            <a:spLocks noChangeShapeType="1"/>
          </p:cNvSpPr>
          <p:nvPr/>
        </p:nvSpPr>
        <p:spPr bwMode="auto">
          <a:xfrm flipH="1">
            <a:off x="3419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7" name="Text Box 16"/>
          <p:cNvSpPr txBox="1">
            <a:spLocks noChangeArrowheads="1"/>
          </p:cNvSpPr>
          <p:nvPr/>
        </p:nvSpPr>
        <p:spPr bwMode="auto">
          <a:xfrm>
            <a:off x="2755900" y="2968625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charset="0"/>
              </a:rPr>
              <a:t>RTT</a:t>
            </a:r>
            <a:r>
              <a:rPr lang="en-US" altLang="en-US" sz="1000">
                <a:latin typeface="Arial" charset="0"/>
              </a:rPr>
              <a:t>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8148" name="Line 17"/>
          <p:cNvSpPr>
            <a:spLocks noChangeShapeType="1"/>
          </p:cNvSpPr>
          <p:nvPr/>
        </p:nvSpPr>
        <p:spPr bwMode="auto">
          <a:xfrm>
            <a:off x="3443288" y="3276600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9" name="Line 18"/>
          <p:cNvSpPr>
            <a:spLocks noChangeShapeType="1"/>
          </p:cNvSpPr>
          <p:nvPr/>
        </p:nvSpPr>
        <p:spPr bwMode="auto">
          <a:xfrm flipV="1">
            <a:off x="3448050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0" name="Text Box 19"/>
          <p:cNvSpPr txBox="1">
            <a:spLocks noChangeArrowheads="1"/>
          </p:cNvSpPr>
          <p:nvPr/>
        </p:nvSpPr>
        <p:spPr bwMode="auto">
          <a:xfrm>
            <a:off x="0" y="2074863"/>
            <a:ext cx="34655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last packet bit transmitted, </a:t>
            </a:r>
            <a:r>
              <a:rPr lang="en-US" altLang="en-US" sz="1600">
                <a:solidFill>
                  <a:srgbClr val="CC0000"/>
                </a:solidFill>
                <a:latin typeface="Arial" charset="0"/>
              </a:rPr>
              <a:t>t = L / R</a:t>
            </a:r>
            <a:endParaRPr lang="en-US" altLang="en-US" sz="16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51" name="Line 20"/>
          <p:cNvSpPr>
            <a:spLocks noChangeShapeType="1"/>
          </p:cNvSpPr>
          <p:nvPr/>
        </p:nvSpPr>
        <p:spPr bwMode="auto">
          <a:xfrm flipH="1">
            <a:off x="5761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Text Box 21"/>
          <p:cNvSpPr txBox="1">
            <a:spLocks noChangeArrowheads="1"/>
          </p:cNvSpPr>
          <p:nvPr/>
        </p:nvSpPr>
        <p:spPr bwMode="auto">
          <a:xfrm>
            <a:off x="5842000" y="2733675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first packet bit arrives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48153" name="Line 22"/>
          <p:cNvSpPr>
            <a:spLocks noChangeShapeType="1"/>
          </p:cNvSpPr>
          <p:nvPr/>
        </p:nvSpPr>
        <p:spPr bwMode="auto">
          <a:xfrm>
            <a:off x="5784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4" name="Text Box 23"/>
          <p:cNvSpPr txBox="1">
            <a:spLocks noChangeArrowheads="1"/>
          </p:cNvSpPr>
          <p:nvPr/>
        </p:nvSpPr>
        <p:spPr bwMode="auto">
          <a:xfrm>
            <a:off x="5848350" y="2986088"/>
            <a:ext cx="31146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last packet bit arrives, send ACK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48155" name="Text Box 24"/>
          <p:cNvSpPr txBox="1">
            <a:spLocks noChangeArrowheads="1"/>
          </p:cNvSpPr>
          <p:nvPr/>
        </p:nvSpPr>
        <p:spPr bwMode="auto">
          <a:xfrm>
            <a:off x="825500" y="3768725"/>
            <a:ext cx="2686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ACK arrives, send next 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packet, </a:t>
            </a:r>
            <a:r>
              <a:rPr lang="en-US" altLang="en-US" sz="1600">
                <a:solidFill>
                  <a:srgbClr val="CC0000"/>
                </a:solidFill>
                <a:latin typeface="Arial" charset="0"/>
              </a:rPr>
              <a:t>t = RTT + L / R</a:t>
            </a:r>
            <a:endParaRPr lang="en-US" altLang="en-US" sz="16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56" name="Freeform 25"/>
          <p:cNvSpPr>
            <a:spLocks/>
          </p:cNvSpPr>
          <p:nvPr/>
        </p:nvSpPr>
        <p:spPr bwMode="auto">
          <a:xfrm>
            <a:off x="3570288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6 w 1845"/>
              <a:gd name="T3" fmla="*/ 2147483646 h 592"/>
              <a:gd name="T4" fmla="*/ 2147483646 w 1845"/>
              <a:gd name="T5" fmla="*/ 2147483646 h 592"/>
              <a:gd name="T6" fmla="*/ 0 w 1845"/>
              <a:gd name="T7" fmla="*/ 2147483646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157" name="Group 26"/>
          <p:cNvGrpSpPr>
            <a:grpSpLocks/>
          </p:cNvGrpSpPr>
          <p:nvPr/>
        </p:nvGrpSpPr>
        <p:grpSpPr bwMode="auto"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48161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2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58" name="Line 29"/>
          <p:cNvSpPr>
            <a:spLocks noChangeShapeType="1"/>
          </p:cNvSpPr>
          <p:nvPr/>
        </p:nvSpPr>
        <p:spPr bwMode="auto">
          <a:xfrm>
            <a:off x="3563938" y="433705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9" name="Line 30"/>
          <p:cNvSpPr>
            <a:spLocks noChangeShapeType="1"/>
          </p:cNvSpPr>
          <p:nvPr/>
        </p:nvSpPr>
        <p:spPr bwMode="auto">
          <a:xfrm>
            <a:off x="3887788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8160" name="Object 35"/>
          <p:cNvGraphicFramePr>
            <a:graphicFrameLocks noChangeAspect="1"/>
          </p:cNvGraphicFramePr>
          <p:nvPr/>
        </p:nvGraphicFramePr>
        <p:xfrm>
          <a:off x="1255713" y="4862513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Picture" r:id="rId3" imgW="3581400" imgH="495300" progId="Word.Picture.8">
                  <p:embed/>
                </p:oleObj>
              </mc:Choice>
              <mc:Fallback>
                <p:oleObj name="Picture" r:id="rId3" imgW="3581400" imgH="4953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4862513"/>
                        <a:ext cx="67484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931A4-F27C-9E4B-8EF2-EA28C5AF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00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3" name="Rectangle 28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Reliable data transfer: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336353"/>
              </p:ext>
            </p:extLst>
          </p:nvPr>
        </p:nvGraphicFramePr>
        <p:xfrm>
          <a:off x="201930" y="1371600"/>
          <a:ext cx="8915400" cy="489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767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rdt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Assumptions about underlying channel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#State (sender/ receiver)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Mechanism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767">
                <a:tc>
                  <a:txBody>
                    <a:bodyPr/>
                    <a:lstStyle/>
                    <a:p>
                      <a:r>
                        <a:rPr lang="en-US" sz="24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a typeface="ＭＳ Ｐゴシック" charset="0"/>
                          <a:cs typeface="+mn-cs"/>
                        </a:rPr>
                        <a:t>perfectly reliable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 /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767">
                <a:tc>
                  <a:txBody>
                    <a:bodyPr/>
                    <a:lstStyle/>
                    <a:p>
                      <a:r>
                        <a:rPr lang="en-US" sz="2400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Data packet</a:t>
                      </a:r>
                      <a:r>
                        <a:rPr lang="en-US" sz="2200" baseline="0" dirty="0"/>
                        <a:t> corrupted w</a:t>
                      </a:r>
                      <a:r>
                        <a:rPr lang="en-US" sz="2200" dirty="0"/>
                        <a:t>ith bit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 /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Checksum</a:t>
                      </a:r>
                    </a:p>
                    <a:p>
                      <a:r>
                        <a:rPr lang="en-US" sz="2200" dirty="0"/>
                        <a:t>ACK/NAK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767">
                <a:tc>
                  <a:txBody>
                    <a:bodyPr/>
                    <a:lstStyle/>
                    <a:p>
                      <a:r>
                        <a:rPr lang="en-US" sz="2400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Both data &amp; ACK corrupted with bit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 /</a:t>
                      </a:r>
                      <a:r>
                        <a:rPr lang="en-US" sz="2200" baseline="0" dirty="0"/>
                        <a:t> 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Seq.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767">
                <a:tc>
                  <a:txBody>
                    <a:bodyPr/>
                    <a:lstStyle/>
                    <a:p>
                      <a:r>
                        <a:rPr lang="en-US" sz="240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Same as 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Remove NAK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767">
                <a:tc>
                  <a:txBody>
                    <a:bodyPr/>
                    <a:lstStyle/>
                    <a:p>
                      <a:r>
                        <a:rPr lang="en-US" sz="24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With both error and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Countdown 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5561A4-4DB8-C14C-ABE5-3D684A60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3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Principles of reliable data transfer</a:t>
            </a:r>
            <a:endParaRPr lang="en-US" altLang="en-US" sz="480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important in application, transport, link layers</a:t>
            </a:r>
          </a:p>
          <a:p>
            <a:pPr lvl="1"/>
            <a:r>
              <a:rPr lang="en-US" altLang="en-US"/>
              <a:t>top-10 list of important networking topics!</a:t>
            </a:r>
          </a:p>
          <a:p>
            <a:endParaRPr lang="en-US" altLang="en-US" sz="3200"/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sz="2400"/>
              <a:t>characteristics of unreliable channel will determine complexity of reliable data transfer protocol (rdt)</a:t>
            </a:r>
            <a:endParaRPr lang="en-US" altLang="en-US"/>
          </a:p>
        </p:txBody>
      </p:sp>
      <p:pic>
        <p:nvPicPr>
          <p:cNvPr id="25608" name="Picture 5" descr="rdt_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9" name="Rectangle 7"/>
          <p:cNvSpPr>
            <a:spLocks noChangeArrowheads="1"/>
          </p:cNvSpPr>
          <p:nvPr/>
        </p:nvSpPr>
        <p:spPr bwMode="auto">
          <a:xfrm>
            <a:off x="3962400" y="3276600"/>
            <a:ext cx="48006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D6AE1A-1E0F-A54E-95B1-969B0233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sz="2400"/>
              <a:t>characteristics of unreliable channel will determine complexity of reliable data transfer protocol (rdt)</a:t>
            </a:r>
            <a:endParaRPr lang="en-US" altLang="en-US"/>
          </a:p>
        </p:txBody>
      </p:sp>
      <p:pic>
        <p:nvPicPr>
          <p:cNvPr id="26629" name="Picture 5" descr="rdt_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962400" y="3352800"/>
            <a:ext cx="4648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36" name="Rectangle 10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</a:p>
        </p:txBody>
      </p:sp>
      <p:sp>
        <p:nvSpPr>
          <p:cNvPr id="22537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important in application, transport, link layers</a:t>
            </a:r>
          </a:p>
          <a:p>
            <a:pPr lvl="1"/>
            <a:r>
              <a:rPr lang="en-US" altLang="en-US"/>
              <a:t>top-10 list of important networking topics!</a:t>
            </a:r>
          </a:p>
          <a:p>
            <a:endParaRPr lang="en-US" altLang="en-US" sz="3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2251B3-7FF5-154A-A18C-C2251B97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sz="2400"/>
              <a:t>characteristics of unreliable channel will determine complexity of reliable data transfer protocol (rdt)</a:t>
            </a:r>
            <a:endParaRPr lang="en-US" altLang="en-US"/>
          </a:p>
        </p:txBody>
      </p:sp>
      <p:pic>
        <p:nvPicPr>
          <p:cNvPr id="27653" name="Picture 5" descr="rdt_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important in application, transport, link layers</a:t>
            </a:r>
          </a:p>
          <a:p>
            <a:pPr lvl="1"/>
            <a:r>
              <a:rPr lang="en-US" altLang="en-US"/>
              <a:t>top-10 list of important networking topics!</a:t>
            </a:r>
          </a:p>
          <a:p>
            <a:endParaRPr lang="en-US" altLang="en-US" sz="3200"/>
          </a:p>
        </p:txBody>
      </p:sp>
      <p:sp>
        <p:nvSpPr>
          <p:cNvPr id="23560" name="Rectangle 15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60DF98-A3E2-FF43-9CF3-4FDC9AB3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2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/>
          <a:lstStyle/>
          <a:p>
            <a:r>
              <a:rPr lang="en-US" altLang="en-US" sz="3600"/>
              <a:t>Reliable data transfer: getting started</a:t>
            </a:r>
            <a:endParaRPr lang="en-US" altLang="en-US"/>
          </a:p>
        </p:txBody>
      </p:sp>
      <p:pic>
        <p:nvPicPr>
          <p:cNvPr id="28678" name="Picture 3" descr="rdt_par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1017588" y="3106738"/>
            <a:ext cx="8461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9"/>
                </a:solidFill>
                <a:latin typeface="Arial" charset="0"/>
              </a:rPr>
              <a:t>send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sp>
        <p:nvSpPr>
          <p:cNvPr id="28680" name="Text Box 5"/>
          <p:cNvSpPr txBox="1">
            <a:spLocks noChangeArrowheads="1"/>
          </p:cNvSpPr>
          <p:nvPr/>
        </p:nvSpPr>
        <p:spPr bwMode="auto">
          <a:xfrm>
            <a:off x="7192963" y="3116263"/>
            <a:ext cx="116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9"/>
                </a:solidFill>
                <a:latin typeface="Arial" charset="0"/>
              </a:rPr>
              <a:t>receive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grpSp>
        <p:nvGrpSpPr>
          <p:cNvPr id="283654" name="Group 6"/>
          <p:cNvGrpSpPr>
            <a:grpSpLocks/>
          </p:cNvGrpSpPr>
          <p:nvPr/>
        </p:nvGrpSpPr>
        <p:grpSpPr bwMode="auto"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28697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Courier New" pitchFamily="49" charset="0"/>
                </a:rPr>
                <a:t>rdt_send():</a:t>
              </a:r>
              <a:r>
                <a:rPr lang="en-US" altLang="en-US" sz="1800">
                  <a:latin typeface="Times New Roman" pitchFamily="18" charset="0"/>
                </a:rPr>
                <a:t> </a:t>
              </a:r>
              <a:r>
                <a:rPr lang="en-US" altLang="en-US" sz="1800">
                  <a:latin typeface="Tahoma" pitchFamily="34" charset="0"/>
                </a:rPr>
                <a:t>called from above, (e.g., by app.). Passed data to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deliver to receiver upper layer</a:t>
              </a:r>
              <a:endParaRPr lang="en-US" altLang="en-US" sz="2400">
                <a:latin typeface="Tahoma" pitchFamily="34" charset="0"/>
              </a:endParaRPr>
            </a:p>
          </p:txBody>
        </p:sp>
        <p:grpSp>
          <p:nvGrpSpPr>
            <p:cNvPr id="28698" name="Group 8"/>
            <p:cNvGrpSpPr>
              <a:grpSpLocks/>
            </p:cNvGrpSpPr>
            <p:nvPr/>
          </p:nvGrpSpPr>
          <p:grpSpPr bwMode="auto">
            <a:xfrm>
              <a:off x="240" y="930"/>
              <a:ext cx="2370" cy="882"/>
              <a:chOff x="240" y="942"/>
              <a:chExt cx="2370" cy="882"/>
            </a:xfrm>
          </p:grpSpPr>
          <p:sp>
            <p:nvSpPr>
              <p:cNvPr id="28699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10"/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283659" name="Group 11"/>
          <p:cNvGrpSpPr>
            <a:grpSpLocks/>
          </p:cNvGrpSpPr>
          <p:nvPr/>
        </p:nvGrpSpPr>
        <p:grpSpPr bwMode="auto"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28693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Courier New" pitchFamily="49" charset="0"/>
                </a:rPr>
                <a:t>udt_send():</a:t>
              </a:r>
              <a:r>
                <a:rPr lang="en-US" altLang="en-US" sz="1800">
                  <a:latin typeface="Times New Roman" pitchFamily="18" charset="0"/>
                </a:rPr>
                <a:t> </a:t>
              </a:r>
              <a:r>
                <a:rPr lang="en-US" altLang="en-US" sz="1800">
                  <a:latin typeface="Tahoma" pitchFamily="34" charset="0"/>
                </a:rPr>
                <a:t>called by rdt,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to transfer packet over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unreliable channel to receiver</a:t>
              </a:r>
              <a:endParaRPr lang="en-US" altLang="en-US" sz="2400">
                <a:latin typeface="Tahoma" pitchFamily="34" charset="0"/>
              </a:endParaRPr>
            </a:p>
          </p:txBody>
        </p:sp>
        <p:grpSp>
          <p:nvGrpSpPr>
            <p:cNvPr id="28694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28695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283664" name="Group 16"/>
          <p:cNvGrpSpPr>
            <a:grpSpLocks/>
          </p:cNvGrpSpPr>
          <p:nvPr/>
        </p:nvGrpSpPr>
        <p:grpSpPr bwMode="auto">
          <a:xfrm>
            <a:off x="4922838" y="4362450"/>
            <a:ext cx="3965575" cy="1647825"/>
            <a:chOff x="3101" y="2748"/>
            <a:chExt cx="2498" cy="1038"/>
          </a:xfrm>
        </p:grpSpPr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Courier New" pitchFamily="49" charset="0"/>
                </a:rPr>
                <a:t>rdt_rcv():</a:t>
              </a:r>
              <a:r>
                <a:rPr lang="en-US" altLang="en-US" sz="1800">
                  <a:latin typeface="Times New Roman" pitchFamily="18" charset="0"/>
                </a:rPr>
                <a:t> </a:t>
              </a:r>
              <a:r>
                <a:rPr lang="en-US" altLang="en-US" sz="1800">
                  <a:latin typeface="Tahoma" pitchFamily="34" charset="0"/>
                </a:rPr>
                <a:t>called when packet arrives on rcv-side of channel</a:t>
              </a:r>
              <a:endParaRPr lang="en-US" altLang="en-US" sz="2400">
                <a:latin typeface="Tahoma" pitchFamily="34" charset="0"/>
              </a:endParaRPr>
            </a:p>
          </p:txBody>
        </p:sp>
        <p:grpSp>
          <p:nvGrpSpPr>
            <p:cNvPr id="28690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038"/>
              <a:chOff x="3162" y="2748"/>
              <a:chExt cx="2370" cy="1038"/>
            </a:xfrm>
          </p:grpSpPr>
          <p:sp>
            <p:nvSpPr>
              <p:cNvPr id="28691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2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283669" name="Group 21"/>
          <p:cNvGrpSpPr>
            <a:grpSpLocks/>
          </p:cNvGrpSpPr>
          <p:nvPr/>
        </p:nvGrpSpPr>
        <p:grpSpPr bwMode="auto"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28685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Courier New" pitchFamily="49" charset="0"/>
                </a:rPr>
                <a:t>deliver_data():</a:t>
              </a:r>
              <a:r>
                <a:rPr lang="en-US" altLang="en-US" sz="1800">
                  <a:latin typeface="Times New Roman" pitchFamily="18" charset="0"/>
                </a:rPr>
                <a:t> </a:t>
              </a:r>
              <a:r>
                <a:rPr lang="en-US" altLang="en-US" sz="1800">
                  <a:latin typeface="Tahoma" pitchFamily="34" charset="0"/>
                </a:rPr>
                <a:t>called by </a:t>
              </a:r>
              <a:r>
                <a:rPr lang="en-US" altLang="en-US" sz="1800" b="1">
                  <a:latin typeface="Tahoma" pitchFamily="34" charset="0"/>
                </a:rPr>
                <a:t>rdt</a:t>
              </a:r>
              <a:r>
                <a:rPr lang="en-US" altLang="en-US" sz="1800">
                  <a:latin typeface="Tahoma" pitchFamily="34" charset="0"/>
                </a:rPr>
                <a:t> to deliver data to upper</a:t>
              </a:r>
              <a:endParaRPr lang="en-US" altLang="en-US" sz="2400">
                <a:latin typeface="Tahoma" pitchFamily="34" charset="0"/>
              </a:endParaRPr>
            </a:p>
          </p:txBody>
        </p:sp>
        <p:grpSp>
          <p:nvGrpSpPr>
            <p:cNvPr id="28686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28687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8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35251-AC85-784E-B4D2-3D7CCFC7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3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193800"/>
            <a:ext cx="7947025" cy="3352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we</a:t>
            </a:r>
            <a:r>
              <a:rPr lang="ja-JP" altLang="en-US">
                <a:solidFill>
                  <a:srgbClr val="CC0000"/>
                </a:solidFill>
              </a:rPr>
              <a:t>’</a:t>
            </a:r>
            <a:r>
              <a:rPr lang="en-US" altLang="ja-JP">
                <a:solidFill>
                  <a:srgbClr val="CC0000"/>
                </a:solidFill>
              </a:rPr>
              <a:t>ll:</a:t>
            </a:r>
          </a:p>
          <a:p>
            <a:r>
              <a:rPr lang="en-US" altLang="en-US"/>
              <a:t>incrementally develop sender, receiver sides of </a:t>
            </a:r>
            <a:r>
              <a:rPr lang="en-US" altLang="en-US" u="sng">
                <a:solidFill>
                  <a:srgbClr val="CC0000"/>
                </a:solidFill>
              </a:rPr>
              <a:t>r</a:t>
            </a:r>
            <a:r>
              <a:rPr lang="en-US" altLang="en-US"/>
              <a:t>eliable </a:t>
            </a:r>
            <a:r>
              <a:rPr lang="en-US" altLang="en-US" u="sng">
                <a:solidFill>
                  <a:srgbClr val="CC0000"/>
                </a:solidFill>
              </a:rPr>
              <a:t>d</a:t>
            </a:r>
            <a:r>
              <a:rPr lang="en-US" altLang="en-US"/>
              <a:t>ata </a:t>
            </a:r>
            <a:r>
              <a:rPr lang="en-US" altLang="en-US" u="sng">
                <a:solidFill>
                  <a:srgbClr val="CC0000"/>
                </a:solidFill>
              </a:rPr>
              <a:t>t</a:t>
            </a:r>
            <a:r>
              <a:rPr lang="en-US" altLang="en-US"/>
              <a:t>ransfer protocol (rdt)</a:t>
            </a:r>
          </a:p>
          <a:p>
            <a:r>
              <a:rPr lang="en-US" altLang="en-US"/>
              <a:t>consider only unidirectional data transfer</a:t>
            </a:r>
          </a:p>
          <a:p>
            <a:pPr lvl="1"/>
            <a:r>
              <a:rPr lang="en-US" altLang="en-US"/>
              <a:t>but control info will flow on both directions!</a:t>
            </a:r>
          </a:p>
          <a:p>
            <a:r>
              <a:rPr lang="en-US" altLang="en-US"/>
              <a:t>use finite state machines (FSM)  to specify sender, receiver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3160713" y="4652963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3095625" y="4686300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103563" y="4816475"/>
            <a:ext cx="735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itchFamily="34" charset="0"/>
              </a:rPr>
              <a:t>state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itchFamily="34" charset="0"/>
              </a:rPr>
              <a:t>1</a:t>
            </a:r>
          </a:p>
        </p:txBody>
      </p:sp>
      <p:sp>
        <p:nvSpPr>
          <p:cNvPr id="29704" name="Freeform 8"/>
          <p:cNvSpPr>
            <a:spLocks/>
          </p:cNvSpPr>
          <p:nvPr/>
        </p:nvSpPr>
        <p:spPr bwMode="auto">
          <a:xfrm>
            <a:off x="3981450" y="4638675"/>
            <a:ext cx="3952875" cy="285750"/>
          </a:xfrm>
          <a:custGeom>
            <a:avLst/>
            <a:gdLst>
              <a:gd name="T0" fmla="*/ 0 w 1446"/>
              <a:gd name="T1" fmla="*/ 2147483646 h 180"/>
              <a:gd name="T2" fmla="*/ 2147483646 w 1446"/>
              <a:gd name="T3" fmla="*/ 2147483646 h 1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10"/>
          <p:cNvSpPr>
            <a:spLocks noChangeArrowheads="1"/>
          </p:cNvSpPr>
          <p:nvPr/>
        </p:nvSpPr>
        <p:spPr bwMode="auto">
          <a:xfrm>
            <a:off x="7913688" y="4746625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9706" name="Oval 11"/>
          <p:cNvSpPr>
            <a:spLocks noChangeArrowheads="1"/>
          </p:cNvSpPr>
          <p:nvPr/>
        </p:nvSpPr>
        <p:spPr bwMode="auto">
          <a:xfrm>
            <a:off x="7848600" y="4791075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7856538" y="4921250"/>
            <a:ext cx="735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itchFamily="34" charset="0"/>
              </a:rPr>
              <a:t>state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itchFamily="34" charset="0"/>
              </a:rPr>
              <a:t>2</a:t>
            </a: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4211638" y="4003675"/>
            <a:ext cx="3152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ahoma" pitchFamily="34" charset="0"/>
              </a:rPr>
              <a:t>event causing state transition</a:t>
            </a:r>
            <a:endParaRPr lang="en-US" altLang="en-US" sz="2400">
              <a:solidFill>
                <a:srgbClr val="CC0000"/>
              </a:solidFill>
              <a:latin typeface="Tahoma" pitchFamily="34" charset="0"/>
            </a:endParaRPr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4138613" y="4298950"/>
            <a:ext cx="3421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ahoma" pitchFamily="34" charset="0"/>
              </a:rPr>
              <a:t>actions taken on state transition</a:t>
            </a:r>
            <a:endParaRPr lang="en-US" altLang="en-US" sz="2400">
              <a:solidFill>
                <a:srgbClr val="CC0000"/>
              </a:solidFill>
              <a:latin typeface="Tahoma" pitchFamily="34" charset="0"/>
            </a:endParaRPr>
          </a:p>
        </p:txBody>
      </p:sp>
      <p:sp>
        <p:nvSpPr>
          <p:cNvPr id="29710" name="Line 15"/>
          <p:cNvSpPr>
            <a:spLocks noChangeShapeType="1"/>
          </p:cNvSpPr>
          <p:nvPr/>
        </p:nvSpPr>
        <p:spPr bwMode="auto">
          <a:xfrm>
            <a:off x="4105275" y="4352925"/>
            <a:ext cx="33813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123825" y="4686300"/>
            <a:ext cx="27717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>
              <a:buSzPct val="65000"/>
              <a:buFont typeface="Wingdings" pitchFamily="2" charset="2"/>
              <a:buNone/>
            </a:pPr>
            <a:r>
              <a:rPr lang="en-US" altLang="en-US" sz="1800">
                <a:solidFill>
                  <a:srgbClr val="CC0000"/>
                </a:solidFill>
                <a:latin typeface="Tahoma" pitchFamily="34" charset="0"/>
              </a:rPr>
              <a:t>state:</a:t>
            </a:r>
            <a:r>
              <a:rPr lang="en-US" altLang="en-US" sz="1800">
                <a:latin typeface="Tahoma" pitchFamily="34" charset="0"/>
              </a:rPr>
              <a:t> when in this </a:t>
            </a:r>
            <a:r>
              <a:rPr lang="ja-JP" altLang="en-US" sz="1800">
                <a:latin typeface="Tahoma" pitchFamily="34" charset="0"/>
              </a:rPr>
              <a:t>“</a:t>
            </a:r>
            <a:r>
              <a:rPr lang="en-US" altLang="ja-JP" sz="1800">
                <a:latin typeface="Tahoma" pitchFamily="34" charset="0"/>
              </a:rPr>
              <a:t>state</a:t>
            </a:r>
            <a:r>
              <a:rPr lang="ja-JP" altLang="en-US" sz="1800">
                <a:latin typeface="Tahoma" pitchFamily="34" charset="0"/>
              </a:rPr>
              <a:t>”</a:t>
            </a:r>
            <a:r>
              <a:rPr lang="en-US" altLang="ja-JP" sz="1800">
                <a:latin typeface="Tahoma" pitchFamily="34" charset="0"/>
              </a:rPr>
              <a:t> next state uniquely determined by next event</a:t>
            </a:r>
            <a:endParaRPr lang="en-US" altLang="en-US" sz="1800">
              <a:latin typeface="Tahoma" pitchFamily="34" charset="0"/>
            </a:endParaRPr>
          </a:p>
        </p:txBody>
      </p:sp>
      <p:sp>
        <p:nvSpPr>
          <p:cNvPr id="29712" name="Freeform 17"/>
          <p:cNvSpPr>
            <a:spLocks/>
          </p:cNvSpPr>
          <p:nvPr/>
        </p:nvSpPr>
        <p:spPr bwMode="auto">
          <a:xfrm>
            <a:off x="3381375" y="5562600"/>
            <a:ext cx="95250" cy="581025"/>
          </a:xfrm>
          <a:custGeom>
            <a:avLst/>
            <a:gdLst>
              <a:gd name="T0" fmla="*/ 2147483646 w 60"/>
              <a:gd name="T1" fmla="*/ 2147483646 h 366"/>
              <a:gd name="T2" fmla="*/ 2147483646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Freeform 18"/>
          <p:cNvSpPr>
            <a:spLocks/>
          </p:cNvSpPr>
          <p:nvPr/>
        </p:nvSpPr>
        <p:spPr bwMode="auto">
          <a:xfrm flipH="1" flipV="1">
            <a:off x="8524875" y="5600700"/>
            <a:ext cx="95250" cy="581025"/>
          </a:xfrm>
          <a:custGeom>
            <a:avLst/>
            <a:gdLst>
              <a:gd name="T0" fmla="*/ 2147483646 w 60"/>
              <a:gd name="T1" fmla="*/ 2147483646 h 366"/>
              <a:gd name="T2" fmla="*/ 2147483646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19"/>
          <p:cNvSpPr>
            <a:spLocks noChangeShapeType="1"/>
          </p:cNvSpPr>
          <p:nvPr/>
        </p:nvSpPr>
        <p:spPr bwMode="auto">
          <a:xfrm>
            <a:off x="3905250" y="5305425"/>
            <a:ext cx="1571625" cy="7524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21"/>
          <p:cNvSpPr txBox="1">
            <a:spLocks noChangeArrowheads="1"/>
          </p:cNvSpPr>
          <p:nvPr/>
        </p:nvSpPr>
        <p:spPr bwMode="auto">
          <a:xfrm>
            <a:off x="4672013" y="5099050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ahoma" pitchFamily="34" charset="0"/>
              </a:rPr>
              <a:t>event</a:t>
            </a:r>
            <a:endParaRPr lang="en-US" altLang="en-US" sz="2400">
              <a:solidFill>
                <a:srgbClr val="CC0000"/>
              </a:solidFill>
              <a:latin typeface="Tahoma" pitchFamily="34" charset="0"/>
            </a:endParaRPr>
          </a:p>
        </p:txBody>
      </p:sp>
      <p:sp>
        <p:nvSpPr>
          <p:cNvPr id="29716" name="Text Box 22"/>
          <p:cNvSpPr txBox="1">
            <a:spLocks noChangeArrowheads="1"/>
          </p:cNvSpPr>
          <p:nvPr/>
        </p:nvSpPr>
        <p:spPr bwMode="auto">
          <a:xfrm>
            <a:off x="4632325" y="5403850"/>
            <a:ext cx="890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ahoma" pitchFamily="34" charset="0"/>
              </a:rPr>
              <a:t>actions</a:t>
            </a:r>
            <a:endParaRPr lang="en-US" altLang="en-US" sz="2400">
              <a:solidFill>
                <a:srgbClr val="CC0000"/>
              </a:solidFill>
              <a:latin typeface="Tahoma" pitchFamily="34" charset="0"/>
            </a:endParaRPr>
          </a:p>
        </p:txBody>
      </p:sp>
      <p:sp>
        <p:nvSpPr>
          <p:cNvPr id="29717" name="Line 23"/>
          <p:cNvSpPr>
            <a:spLocks noChangeShapeType="1"/>
          </p:cNvSpPr>
          <p:nvPr/>
        </p:nvSpPr>
        <p:spPr bwMode="auto">
          <a:xfrm>
            <a:off x="4581525" y="5457825"/>
            <a:ext cx="9429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Rectangle 28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Reliable data transfer: getting started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A8B228-7DBA-A043-8222-318E9399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3" name="Rectangle 28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Reliable data transfer: roadmap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318192"/>
              </p:ext>
            </p:extLst>
          </p:nvPr>
        </p:nvGraphicFramePr>
        <p:xfrm>
          <a:off x="201930" y="1371600"/>
          <a:ext cx="8915400" cy="489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767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rdt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Assumptions about underlying channel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#State (sender/ receiver)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Mechanism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767">
                <a:tc>
                  <a:txBody>
                    <a:bodyPr/>
                    <a:lstStyle/>
                    <a:p>
                      <a:r>
                        <a:rPr lang="en-US" sz="24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a typeface="ＭＳ Ｐゴシック" charset="0"/>
                          <a:cs typeface="+mn-cs"/>
                        </a:rPr>
                        <a:t>perfectly reliable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 /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767">
                <a:tc>
                  <a:txBody>
                    <a:bodyPr/>
                    <a:lstStyle/>
                    <a:p>
                      <a:r>
                        <a:rPr lang="en-US" sz="2400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Data packet</a:t>
                      </a:r>
                      <a:r>
                        <a:rPr lang="en-US" sz="2200" baseline="0" dirty="0"/>
                        <a:t> corrupted w</a:t>
                      </a:r>
                      <a:r>
                        <a:rPr lang="en-US" sz="2200" dirty="0"/>
                        <a:t>ith bit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 /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Checksum</a:t>
                      </a:r>
                    </a:p>
                    <a:p>
                      <a:r>
                        <a:rPr lang="en-US" sz="2200" dirty="0"/>
                        <a:t>ACK/NAK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767">
                <a:tc>
                  <a:txBody>
                    <a:bodyPr/>
                    <a:lstStyle/>
                    <a:p>
                      <a:r>
                        <a:rPr lang="en-US" sz="2400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Both data &amp; ACK corrupted with bit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 /</a:t>
                      </a:r>
                      <a:r>
                        <a:rPr lang="en-US" sz="2200" baseline="0" dirty="0"/>
                        <a:t> 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Seq.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767">
                <a:tc>
                  <a:txBody>
                    <a:bodyPr/>
                    <a:lstStyle/>
                    <a:p>
                      <a:r>
                        <a:rPr lang="en-US" sz="240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Same as 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Remove NAK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767">
                <a:tc>
                  <a:txBody>
                    <a:bodyPr/>
                    <a:lstStyle/>
                    <a:p>
                      <a:r>
                        <a:rPr lang="en-US" sz="24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With both error and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Countdown 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E9AC51-5820-6641-966F-145BA5AD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0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88913"/>
            <a:ext cx="8001000" cy="1004887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rdt1.0: </a:t>
            </a:r>
            <a:r>
              <a:rPr lang="en-US" sz="3200">
                <a:ea typeface="ＭＳ Ｐゴシック" charset="0"/>
                <a:cs typeface="+mj-cs"/>
              </a:rPr>
              <a:t>reliable transfer over a reliable channel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331913"/>
            <a:ext cx="7896225" cy="30194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underlying channel perfectly reliable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no bit errors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no loss of packets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separate FSMs for sender, receiver: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sender sends data into underlying channel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receiver reads data from underlying channel</a:t>
            </a:r>
          </a:p>
        </p:txBody>
      </p:sp>
      <p:sp>
        <p:nvSpPr>
          <p:cNvPr id="30726" name="Oval 4"/>
          <p:cNvSpPr>
            <a:spLocks noChangeArrowheads="1"/>
          </p:cNvSpPr>
          <p:nvPr/>
        </p:nvSpPr>
        <p:spPr bwMode="auto">
          <a:xfrm>
            <a:off x="808038" y="4246563"/>
            <a:ext cx="955675" cy="10112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744538" y="4332288"/>
            <a:ext cx="109855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Wait for call from above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0728" name="Freeform 6"/>
          <p:cNvSpPr>
            <a:spLocks/>
          </p:cNvSpPr>
          <p:nvPr/>
        </p:nvSpPr>
        <p:spPr bwMode="auto">
          <a:xfrm>
            <a:off x="1617663" y="4230688"/>
            <a:ext cx="611187" cy="1027112"/>
          </a:xfrm>
          <a:custGeom>
            <a:avLst/>
            <a:gdLst>
              <a:gd name="T0" fmla="*/ 0 w 735"/>
              <a:gd name="T1" fmla="*/ 2147483646 h 1080"/>
              <a:gd name="T2" fmla="*/ 0 w 735"/>
              <a:gd name="T3" fmla="*/ 2147483646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2070100" y="4754563"/>
            <a:ext cx="26828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packet = make_pkt(data)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udt_send(packet)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0730" name="Text Box 8"/>
          <p:cNvSpPr txBox="1">
            <a:spLocks noChangeArrowheads="1"/>
          </p:cNvSpPr>
          <p:nvPr/>
        </p:nvSpPr>
        <p:spPr bwMode="auto">
          <a:xfrm>
            <a:off x="2028825" y="4287838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rdt_send(data)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0731" name="Line 9"/>
          <p:cNvSpPr>
            <a:spLocks noChangeShapeType="1"/>
          </p:cNvSpPr>
          <p:nvPr/>
        </p:nvSpPr>
        <p:spPr bwMode="auto">
          <a:xfrm>
            <a:off x="2128838" y="4630738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0"/>
          <p:cNvSpPr>
            <a:spLocks noChangeShapeType="1"/>
          </p:cNvSpPr>
          <p:nvPr/>
        </p:nvSpPr>
        <p:spPr bwMode="auto">
          <a:xfrm>
            <a:off x="484188" y="4230688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Text Box 11"/>
          <p:cNvSpPr txBox="1">
            <a:spLocks noChangeArrowheads="1"/>
          </p:cNvSpPr>
          <p:nvPr/>
        </p:nvSpPr>
        <p:spPr bwMode="auto">
          <a:xfrm>
            <a:off x="6335713" y="4613275"/>
            <a:ext cx="24876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extract (packet,data)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deliver_data(data)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0734" name="Oval 12"/>
          <p:cNvSpPr>
            <a:spLocks noChangeArrowheads="1"/>
          </p:cNvSpPr>
          <p:nvPr/>
        </p:nvSpPr>
        <p:spPr bwMode="auto">
          <a:xfrm>
            <a:off x="5116513" y="4232275"/>
            <a:ext cx="955675" cy="1011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sp>
        <p:nvSpPr>
          <p:cNvPr id="30735" name="Text Box 13"/>
          <p:cNvSpPr txBox="1">
            <a:spLocks noChangeArrowheads="1"/>
          </p:cNvSpPr>
          <p:nvPr/>
        </p:nvSpPr>
        <p:spPr bwMode="auto">
          <a:xfrm>
            <a:off x="5053013" y="4318000"/>
            <a:ext cx="109855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Wait for call from below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0736" name="Freeform 14"/>
          <p:cNvSpPr>
            <a:spLocks/>
          </p:cNvSpPr>
          <p:nvPr/>
        </p:nvSpPr>
        <p:spPr bwMode="auto">
          <a:xfrm>
            <a:off x="5926138" y="4216400"/>
            <a:ext cx="611187" cy="1027113"/>
          </a:xfrm>
          <a:custGeom>
            <a:avLst/>
            <a:gdLst>
              <a:gd name="T0" fmla="*/ 0 w 735"/>
              <a:gd name="T1" fmla="*/ 2147483646 h 1080"/>
              <a:gd name="T2" fmla="*/ 0 w 735"/>
              <a:gd name="T3" fmla="*/ 2147483646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Text Box 15"/>
          <p:cNvSpPr txBox="1">
            <a:spLocks noChangeArrowheads="1"/>
          </p:cNvSpPr>
          <p:nvPr/>
        </p:nvSpPr>
        <p:spPr bwMode="auto">
          <a:xfrm>
            <a:off x="6337300" y="4273550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30738" name="Line 16"/>
          <p:cNvSpPr>
            <a:spLocks noChangeShapeType="1"/>
          </p:cNvSpPr>
          <p:nvPr/>
        </p:nvSpPr>
        <p:spPr bwMode="auto">
          <a:xfrm>
            <a:off x="6437313" y="4616450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Line 17"/>
          <p:cNvSpPr>
            <a:spLocks noChangeShapeType="1"/>
          </p:cNvSpPr>
          <p:nvPr/>
        </p:nvSpPr>
        <p:spPr bwMode="auto">
          <a:xfrm>
            <a:off x="4792663" y="4216400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Rectangle 18"/>
          <p:cNvSpPr>
            <a:spLocks noChangeArrowheads="1"/>
          </p:cNvSpPr>
          <p:nvPr/>
        </p:nvSpPr>
        <p:spPr bwMode="auto">
          <a:xfrm>
            <a:off x="6351588" y="4292600"/>
            <a:ext cx="1541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charset="0"/>
              </a:rPr>
              <a:t>rdt_rcv(packet)</a:t>
            </a:r>
          </a:p>
        </p:txBody>
      </p:sp>
      <p:sp>
        <p:nvSpPr>
          <p:cNvPr id="30741" name="Text Box 19"/>
          <p:cNvSpPr txBox="1">
            <a:spLocks noChangeArrowheads="1"/>
          </p:cNvSpPr>
          <p:nvPr/>
        </p:nvSpPr>
        <p:spPr bwMode="auto">
          <a:xfrm>
            <a:off x="2116138" y="5540375"/>
            <a:ext cx="108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Tahoma" pitchFamily="34" charset="0"/>
              </a:rPr>
              <a:t>sender</a:t>
            </a:r>
          </a:p>
        </p:txBody>
      </p:sp>
      <p:sp>
        <p:nvSpPr>
          <p:cNvPr id="30742" name="Text Box 20"/>
          <p:cNvSpPr txBox="1">
            <a:spLocks noChangeArrowheads="1"/>
          </p:cNvSpPr>
          <p:nvPr/>
        </p:nvSpPr>
        <p:spPr bwMode="auto">
          <a:xfrm>
            <a:off x="5961063" y="5537200"/>
            <a:ext cx="1247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Tahoma" pitchFamily="34" charset="0"/>
              </a:rPr>
              <a:t>receiver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C554F7-4A3B-124E-98BC-6A1D3E72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9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2545</Words>
  <Application>Microsoft Macintosh PowerPoint</Application>
  <PresentationFormat>On-screen Show (4:3)</PresentationFormat>
  <Paragraphs>544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ＭＳ Ｐゴシック</vt:lpstr>
      <vt:lpstr>Arial</vt:lpstr>
      <vt:lpstr>Calibri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Office Theme</vt:lpstr>
      <vt:lpstr>Picture</vt:lpstr>
      <vt:lpstr>50.012 Networks Lecture 5: Reliable Data Transfer – Part I</vt:lpstr>
      <vt:lpstr>Learning Goal</vt:lpstr>
      <vt:lpstr>Principles of reliable data transfer</vt:lpstr>
      <vt:lpstr>Principles of reliable data transfer</vt:lpstr>
      <vt:lpstr>Principles of reliable data transfer</vt:lpstr>
      <vt:lpstr>Reliable data transfer: getting started</vt:lpstr>
      <vt:lpstr>Reliable data transfer: getting started</vt:lpstr>
      <vt:lpstr>Reliable data transfer: roadmap</vt:lpstr>
      <vt:lpstr>rdt1.0: reliable transfer over a reliable channel</vt:lpstr>
      <vt:lpstr>rdt2.0: channel with bit errors</vt:lpstr>
      <vt:lpstr>rdt2.0: channel with bit errors</vt:lpstr>
      <vt:lpstr>rdt2.0: FSM specification</vt:lpstr>
      <vt:lpstr>rdt2.0: operation with no errors</vt:lpstr>
      <vt:lpstr>rdt2.0: error scenario</vt:lpstr>
      <vt:lpstr>rdt2.0 has a fatal flaw!</vt:lpstr>
      <vt:lpstr>rdt2.0 has a fatal flaw!</vt:lpstr>
      <vt:lpstr>rdt2.1: sender, handles garbled ACK/NAKs</vt:lpstr>
      <vt:lpstr>rdt2.1: receiver, handles garbled ACK/NAKs</vt:lpstr>
      <vt:lpstr>rdt2.1: discussion</vt:lpstr>
      <vt:lpstr>rdt2.2: a NAK-free protocol</vt:lpstr>
      <vt:lpstr>rdt2.2: sender, receiver fragments</vt:lpstr>
      <vt:lpstr>rdt3.0: channels with errors and loss</vt:lpstr>
      <vt:lpstr>rdt3.0 sender</vt:lpstr>
      <vt:lpstr>rdt3.0 in action</vt:lpstr>
      <vt:lpstr>rdt3.0 in action</vt:lpstr>
      <vt:lpstr>Performance of rdt3.0</vt:lpstr>
      <vt:lpstr>rdt3.0: stop-and-wait operation</vt:lpstr>
      <vt:lpstr>Reliable data transfer: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50.012 Networks Lecture 6: CDN and P2P</dc:title>
  <dc:creator>Binbin Chen</dc:creator>
  <cp:lastModifiedBy>Chen Binbin</cp:lastModifiedBy>
  <cp:revision>51</cp:revision>
  <dcterms:created xsi:type="dcterms:W3CDTF">2006-08-16T00:00:00Z</dcterms:created>
  <dcterms:modified xsi:type="dcterms:W3CDTF">2021-09-28T07:11:15Z</dcterms:modified>
</cp:coreProperties>
</file>