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2FC9FB-88D7-4582-83A4-83E85D124388}">
  <a:tblStyle styleId="{B72FC9FB-88D7-4582-83A4-83E85D12438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9777AC-C5DF-44EF-B1BA-05D9096B63B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Good morning Prof SJ, our team is called Jia Shuyi fanclub, named after Jia Shuyi himself, and our other team members are Victoria and Praveen.</a:t>
            </a:r>
            <a:endParaRPr sz="1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3cce7d6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3cce7d6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Before moving on to the different models, these are the main evaluation </a:t>
            </a:r>
            <a:r>
              <a:rPr lang="en-GB" sz="1700"/>
              <a:t>methodologies</a:t>
            </a:r>
            <a:r>
              <a:rPr lang="en-GB" sz="1700"/>
              <a:t> we used. These metrics were produced </a:t>
            </a:r>
            <a:r>
              <a:rPr lang="en-GB" sz="1700"/>
              <a:t>easily using the classification report module within scikit-learn.</a:t>
            </a:r>
            <a:endParaRPr sz="17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3cce7d6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3cce7d6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To recap on the preliminary models presented previously, we first set the baseline accuracy at 21.1%, as that would be the performance of a naive model predicting everyone to be INFP. With the multi-class preprocessing described just now, we explored a few sklearn models to set a more reasonable baseline, and the results were not too bad. In particular, linearSVM had a respectable accuracy of 66.2%. From here on, we will aim to beat a baseline accuracy of 66.2%.</a:t>
            </a:r>
            <a:endParaRPr sz="1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d5bbaa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d5bbaa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We began with unsupervised learning with Doc2vec and </a:t>
            </a:r>
            <a:r>
              <a:rPr lang="en-GB" sz="1700"/>
              <a:t>logistic</a:t>
            </a:r>
            <a:r>
              <a:rPr lang="en-GB" sz="1700"/>
              <a:t> regression. D</a:t>
            </a:r>
            <a:r>
              <a:rPr lang="en-GB" sz="1700">
                <a:solidFill>
                  <a:schemeClr val="dk1"/>
                </a:solidFill>
              </a:rPr>
              <a:t>oc2vec basically represents </a:t>
            </a:r>
            <a:r>
              <a:rPr lang="en-GB" sz="1700">
                <a:solidFill>
                  <a:schemeClr val="dk1"/>
                </a:solidFill>
              </a:rPr>
              <a:t>documents as vectors via unsupervised learning of features in the text of each social media post. There are 2 possible models, DBOW and DM. In our case, DBOW was more appropriate as it predicts multiple randomly sampled words from the documents, and this would pave a more confident classification of personality.</a:t>
            </a:r>
            <a:endParaRPr sz="17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3cce7d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3cce7d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We trained both multi-label and multi-class classification models. Within the 2 models, multi-class had a better overall accuracy but worse F1 scores. Both models performed worse than LinearSVM. The F1 scores for the multi-label model was encouraging as it showed that we were headed in the right direction. Effectively, we were able to accurately predict each label, but fell short </a:t>
            </a:r>
            <a:r>
              <a:rPr lang="en-GB" sz="1700"/>
              <a:t>only</a:t>
            </a:r>
            <a:r>
              <a:rPr lang="en-GB" sz="1700"/>
              <a:t> when the predicted labels were </a:t>
            </a:r>
            <a:r>
              <a:rPr lang="en-GB" sz="1700"/>
              <a:t>concatenated</a:t>
            </a:r>
            <a:r>
              <a:rPr lang="en-GB" sz="1700"/>
              <a:t> and compared against the actual personalities. This means that for overall accuracy to improve, every label must be predicted accurately. </a:t>
            </a:r>
            <a:endParaRPr sz="17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3cce7d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3cce7d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In comparison, the multi-class model had pretty lacklustre F1 scores. It was evident that the overall </a:t>
            </a:r>
            <a:r>
              <a:rPr lang="en-GB" sz="1700"/>
              <a:t>accuracy</a:t>
            </a:r>
            <a:r>
              <a:rPr lang="en-GB" sz="1700"/>
              <a:t> was skewed as the prediction accuracies were better only for the more populated classes, and quite terrible for the under-represented classes highlighted in yellow.</a:t>
            </a:r>
            <a:endParaRPr sz="1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3cce7d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3cce7d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Having narrowed down to multi-label models, we set out to use neural networks to better capture semantic meaning of the </a:t>
            </a:r>
            <a:r>
              <a:rPr lang="en-GB" sz="1700"/>
              <a:t>texts and improve overall accuracy of the models. For the 2 models we chose, LSTM and BERT, we had to do a bit more pre-processing such as tokenization, which also includes positional embeddings for BERT. On the training side, which was expected to take noticeably longer, we made use of learning rate scheduler to speed up training, and fine-tuned the parameters in BERT to suit our multi-label target.</a:t>
            </a:r>
            <a:endParaRPr sz="17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3cce7d6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3cce7d6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Firstly, we looked at LSTMs due to their used internal states to decide how much info to pass on the next recurrent steps and hidden states. Gating mechanisms were used to dictate the control of info, and these included forget, input and output gates.</a:t>
            </a:r>
            <a:endParaRPr sz="17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3cce7d6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3cce7d6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In comparison to vanilla recurrent neural networks, LSTMs were better equipped to handle the problem of vanishing and exploding gradients. As previously mentioned, we saw that Doc2vec worked better with multi-label, so we only built multi-label </a:t>
            </a:r>
            <a:r>
              <a:rPr lang="en-GB" sz="1700"/>
              <a:t>classification</a:t>
            </a:r>
            <a:r>
              <a:rPr lang="en-GB" sz="1700"/>
              <a:t> models with LSTM, and also BERT later on.</a:t>
            </a:r>
            <a:endParaRPr sz="17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3cce7d6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3cce7d6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results were much better, and the F1 scores were on par with Doc2vec. However, the is_J variable, which classifies someone as either judging or perceiving, had a noticeably worse F1 score, </a:t>
            </a:r>
            <a:r>
              <a:rPr lang="en-GB" sz="1700"/>
              <a:t>presumably</a:t>
            </a:r>
            <a:r>
              <a:rPr lang="en-GB" sz="1700"/>
              <a:t> due to the lower number of observations. </a:t>
            </a:r>
            <a:endParaRPr sz="17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3cce7d6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3cce7d6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To address this issue, we used BERT, which was pre-trained on a large corpus, which includes the whole of Wikipedia and even more. BERT is bidirectional, and with </a:t>
            </a:r>
            <a:r>
              <a:rPr lang="en-GB" sz="1700"/>
              <a:t>positional</a:t>
            </a:r>
            <a:r>
              <a:rPr lang="en-GB" sz="1700"/>
              <a:t> embeddings, it is even better at learning semantic meanings. For example, the word bank has different </a:t>
            </a:r>
            <a:r>
              <a:rPr lang="en-GB" sz="1700"/>
              <a:t>meanings</a:t>
            </a:r>
            <a:r>
              <a:rPr lang="en-GB" sz="1700"/>
              <a:t> as you could be referring to river banks or normal financial banks. BERT is able to learn this difference.</a:t>
            </a:r>
            <a:endParaRPr sz="17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4b04b6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4b04b6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We would first like to introduce the Myers Briggs Type Indicator, also known as MBTI, which is a popular personality </a:t>
            </a:r>
            <a:r>
              <a:rPr lang="en-GB" sz="1700"/>
              <a:t>indicator</a:t>
            </a:r>
            <a:r>
              <a:rPr lang="en-GB" sz="1700"/>
              <a:t> of the 4 primary human psychological functions. Within each function, the classification is binary which results in a total of 16 classes. The 4 functions are:</a:t>
            </a:r>
            <a:endParaRPr sz="1700"/>
          </a:p>
          <a:p>
            <a:pPr indent="0" lvl="0" marL="0" rtl="0" algn="l">
              <a:spcBef>
                <a:spcPts val="0"/>
              </a:spcBef>
              <a:spcAft>
                <a:spcPts val="0"/>
              </a:spcAft>
              <a:buNone/>
            </a:pPr>
            <a:r>
              <a:t/>
            </a:r>
            <a:endParaRPr sz="1700"/>
          </a:p>
          <a:p>
            <a:pPr indent="-317500" lvl="0" marL="457200" rtl="0" algn="l">
              <a:lnSpc>
                <a:spcPct val="150000"/>
              </a:lnSpc>
              <a:spcBef>
                <a:spcPts val="0"/>
              </a:spcBef>
              <a:spcAft>
                <a:spcPts val="0"/>
              </a:spcAft>
              <a:buClr>
                <a:srgbClr val="595959"/>
              </a:buClr>
              <a:buSzPts val="1400"/>
              <a:buFont typeface="Arial"/>
              <a:buChar char="●"/>
            </a:pPr>
            <a:r>
              <a:rPr lang="en-GB" sz="1400">
                <a:solidFill>
                  <a:srgbClr val="595959"/>
                </a:solidFill>
              </a:rPr>
              <a:t>Extroverted (E) vs Introverted (I)</a:t>
            </a:r>
            <a:endParaRPr sz="1400">
              <a:solidFill>
                <a:srgbClr val="595959"/>
              </a:solidFill>
            </a:endParaRPr>
          </a:p>
          <a:p>
            <a:pPr indent="-317500" lvl="0" marL="457200" rtl="0" algn="l">
              <a:lnSpc>
                <a:spcPct val="150000"/>
              </a:lnSpc>
              <a:spcBef>
                <a:spcPts val="0"/>
              </a:spcBef>
              <a:spcAft>
                <a:spcPts val="0"/>
              </a:spcAft>
              <a:buClr>
                <a:srgbClr val="595959"/>
              </a:buClr>
              <a:buSzPts val="1400"/>
              <a:buFont typeface="Arial"/>
              <a:buChar char="●"/>
            </a:pPr>
            <a:r>
              <a:rPr lang="en-GB" sz="1400">
                <a:solidFill>
                  <a:srgbClr val="595959"/>
                </a:solidFill>
              </a:rPr>
              <a:t>Intuition (N) vs Sensing (S)</a:t>
            </a:r>
            <a:endParaRPr sz="1400">
              <a:solidFill>
                <a:srgbClr val="595959"/>
              </a:solidFill>
            </a:endParaRPr>
          </a:p>
          <a:p>
            <a:pPr indent="-317500" lvl="0" marL="457200" rtl="0" algn="l">
              <a:lnSpc>
                <a:spcPct val="150000"/>
              </a:lnSpc>
              <a:spcBef>
                <a:spcPts val="0"/>
              </a:spcBef>
              <a:spcAft>
                <a:spcPts val="0"/>
              </a:spcAft>
              <a:buClr>
                <a:srgbClr val="595959"/>
              </a:buClr>
              <a:buSzPts val="1400"/>
              <a:buFont typeface="Arial"/>
              <a:buChar char="●"/>
            </a:pPr>
            <a:r>
              <a:rPr lang="en-GB" sz="1400">
                <a:solidFill>
                  <a:srgbClr val="595959"/>
                </a:solidFill>
              </a:rPr>
              <a:t>Feeling (F) vs Thinking (T)</a:t>
            </a:r>
            <a:endParaRPr sz="1400">
              <a:solidFill>
                <a:srgbClr val="595959"/>
              </a:solidFill>
            </a:endParaRPr>
          </a:p>
          <a:p>
            <a:pPr indent="-317500" lvl="0" marL="457200" rtl="0" algn="l">
              <a:lnSpc>
                <a:spcPct val="150000"/>
              </a:lnSpc>
              <a:spcBef>
                <a:spcPts val="0"/>
              </a:spcBef>
              <a:spcAft>
                <a:spcPts val="0"/>
              </a:spcAft>
              <a:buClr>
                <a:srgbClr val="595959"/>
              </a:buClr>
              <a:buSzPts val="1400"/>
              <a:buFont typeface="Arial"/>
              <a:buChar char="●"/>
            </a:pPr>
            <a:r>
              <a:rPr lang="en-GB" sz="1400">
                <a:solidFill>
                  <a:srgbClr val="595959"/>
                </a:solidFill>
              </a:rPr>
              <a:t>Judging (J) vs Perceiving (P)</a:t>
            </a:r>
            <a:endParaRPr sz="17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3cce7d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3cce7d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To </a:t>
            </a:r>
            <a:r>
              <a:rPr lang="en-GB" sz="1700"/>
              <a:t>facilitate</a:t>
            </a:r>
            <a:r>
              <a:rPr lang="en-GB" sz="1700"/>
              <a:t> our binary multi-label </a:t>
            </a:r>
            <a:r>
              <a:rPr lang="en-GB" sz="1700"/>
              <a:t>classification</a:t>
            </a:r>
            <a:r>
              <a:rPr lang="en-GB" sz="1700"/>
              <a:t>, we finetuned BERT by adding a linear layer. The training period was </a:t>
            </a:r>
            <a:r>
              <a:rPr lang="en-GB" sz="1700"/>
              <a:t>expected to take several hours, so we used learning rate schedulers to speed up the process.</a:t>
            </a:r>
            <a:endParaRPr sz="17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3cce7d6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3cce7d6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overall accuracy once again improved! Unfortunately, the F1 score for the is_J variable worsened even </a:t>
            </a:r>
            <a:r>
              <a:rPr lang="en-GB" sz="1700"/>
              <a:t>further, as there were several false negatives in this classification. </a:t>
            </a:r>
            <a:endParaRPr sz="17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3cce7d6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3cce7d6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Nevertheless, the pretrained BERT had the best accuracy among all of our models.</a:t>
            </a:r>
            <a:endParaRPr sz="17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3cce7d6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3cce7d6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F1 scores were a strong for Doc2vec and LSTM, and also </a:t>
            </a:r>
            <a:r>
              <a:rPr lang="en-GB" sz="1700"/>
              <a:t>reasonably strong for BERT except for is_J.</a:t>
            </a:r>
            <a:endParaRPr sz="17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3cce7d6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3cce7d6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Which brings us to implications. All models were noticeably worse in </a:t>
            </a:r>
            <a:r>
              <a:rPr lang="en-GB" sz="1700"/>
              <a:t>classifying</a:t>
            </a:r>
            <a:r>
              <a:rPr lang="en-GB" sz="1700"/>
              <a:t> the 4th </a:t>
            </a:r>
            <a:r>
              <a:rPr lang="en-GB" sz="1700"/>
              <a:t>psychological function. On the MBTI website, this function is classified based on how a person likes to live their outer life, and the behaviours that others tend to see. It is possible that the social media posts were not great at depicting this aspect of an individual, as we all may have seen news reports that on social media, people tend to portray themselves more favourably, even if that is not their true self. </a:t>
            </a:r>
            <a:endParaRPr sz="17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3cce7d6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63cce7d6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Nevertheless, all 3 of the models, Doc2vec DBOW, LSTM and BERT can still be used to individually predict the other 3 psychological functions with a high confidence. The choice of the model would boil down to the use case: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If accurate classification of each label is more important, then we can choose between LSTM or Doc2vec. LSTM is slower, but on data outside of the corpus, it is more </a:t>
            </a:r>
            <a:r>
              <a:rPr lang="en-GB" sz="1700"/>
              <a:t>likely</a:t>
            </a:r>
            <a:r>
              <a:rPr lang="en-GB" sz="1700"/>
              <a:t> to return an accurate prediction. Doc2vec is faster to train, but likely to have a poor performance on a document outside of the corpus.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If the overall accuracy is more important, BERT is the way to go, but users must be weary of the weakness in </a:t>
            </a:r>
            <a:r>
              <a:rPr lang="en-GB" sz="1700"/>
              <a:t>classifying</a:t>
            </a:r>
            <a:r>
              <a:rPr lang="en-GB" sz="1700"/>
              <a:t> between J and P.</a:t>
            </a:r>
            <a:endParaRPr sz="17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63cce7d6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63cce7d6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In conclusion, if we take all metrics into account, we strongly recommend BERT. But LSTM can still be considered for some use cases, such as medical diagnosis where specific classifications may be more important.</a:t>
            </a:r>
            <a:endParaRPr sz="17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a939bb36ada2df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a939bb36ada2df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b4b04b6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b4b04b6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3cce7d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3cce7d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Having come across a related dataset, we set out to </a:t>
            </a:r>
            <a:r>
              <a:rPr lang="en-GB" sz="1700"/>
              <a:t>predict the MBTI personality of an individual user their social media posts. The general idea for our predictive framework consists of preprocessing a string of texts from the social media posts, and passing the preprocessed texts through a predictive model, to obtain the personality of the individual.</a:t>
            </a:r>
            <a:endParaRPr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b4b04b6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b4b04b6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dataset was obtained from Kaggle and contains 8675 instances. Each row contains 2 columns; firstly the MBTI personality represented by 4 letters. The second column contains the last 50 social media posts written by the individual.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We can see an example on the right of a person with the INFJ personality, with 4 of their social media posts. Some </a:t>
            </a:r>
            <a:r>
              <a:rPr lang="en-GB" sz="1700"/>
              <a:t>things to pay attention to are highlighted in red, such as the random digits. There are also some colloquial or informal expressions such as so with many Os and Guh (these expression are indicators of intensity, which might be useful in some models). In addition, spelling errors are also a common occurrence. </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b4b04b63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b4b04b63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There are 8675 instances in total. The most frequent category, INFP alone makes up 22.1% of records with 1832 observations.</a:t>
            </a:r>
            <a:r>
              <a:rPr lang="en-GB" sz="1700"/>
              <a:t> In fact, the 4 most common personalities are all introverted personalities. One possible reason could be that introverted individuals are more likely to share their thoughts on the internet as compared to extroverts. Nevertheless, we still have close to 2000 records in total for extroverted individuals.</a:t>
            </a:r>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6faa27b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6faa27b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rPr>
              <a:t>Th</a:t>
            </a:r>
            <a:r>
              <a:rPr lang="en-GB" sz="1700">
                <a:solidFill>
                  <a:schemeClr val="dk1"/>
                </a:solidFill>
              </a:rPr>
              <a:t>e dataset is noticeably skewed towards introverted individuals, who make up 77% of the records.</a:t>
            </a:r>
            <a:r>
              <a:rPr lang="en-GB" sz="1700"/>
              <a:t> </a:t>
            </a:r>
            <a:r>
              <a:rPr lang="en-GB" sz="1700"/>
              <a:t>There are also more observations for intuition at 86%, versus sensing which only makes up about 14%. </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3cce7d6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3cce7d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solidFill>
                  <a:schemeClr val="dk1"/>
                </a:solidFill>
              </a:rPr>
              <a:t>The remaining traits are reasonably balanced.</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859bf7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859bf7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After looking at those visualisations, planned to build both multi-class and multi-label </a:t>
            </a:r>
            <a:r>
              <a:rPr lang="en-GB" sz="1700"/>
              <a:t>classification</a:t>
            </a:r>
            <a:r>
              <a:rPr lang="en-GB" sz="1700"/>
              <a:t> models. For multi-class, we conducted some preprocessing on the data to remove urls, special symbols, and convert texts to lower casing. WordNet lemmatizer was also used to convert words to their base forms and also spell corrected any misspelled words. The 16 target classes were tagged with integer labels using Label Encoder. Finally, we transformed both the test and training </a:t>
            </a:r>
            <a:r>
              <a:rPr lang="en-GB" sz="1700"/>
              <a:t>sets using the tf-idf vectorizer.</a:t>
            </a:r>
            <a:endParaRPr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3cce7d6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3cce7d6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For multi-label, we again conducted cleaning by removing urls and symbols, and performing spell correction, but the target vector was converted to a matrix with 4 binary labels. Here you can see an example of how the different personalities are represented.</a:t>
            </a:r>
            <a:endParaRPr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MBTI Personality Classification </a:t>
            </a:r>
            <a:endParaRPr/>
          </a:p>
        </p:txBody>
      </p:sp>
      <p:sp>
        <p:nvSpPr>
          <p:cNvPr id="87" name="Google Shape;87;p13"/>
          <p:cNvSpPr txBox="1"/>
          <p:nvPr>
            <p:ph idx="1" type="subTitle"/>
          </p:nvPr>
        </p:nvSpPr>
        <p:spPr>
          <a:xfrm>
            <a:off x="729625" y="3172900"/>
            <a:ext cx="7688100" cy="145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400">
                <a:solidFill>
                  <a:schemeClr val="dk2"/>
                </a:solidFill>
                <a:latin typeface="Raleway"/>
                <a:ea typeface="Raleway"/>
                <a:cs typeface="Raleway"/>
                <a:sym typeface="Raleway"/>
              </a:rPr>
              <a:t>JiaShuyi Fanclub</a:t>
            </a:r>
            <a:endParaRPr sz="2400">
              <a:solidFill>
                <a:schemeClr val="dk2"/>
              </a:solidFill>
              <a:latin typeface="Raleway"/>
              <a:ea typeface="Raleway"/>
              <a:cs typeface="Raleway"/>
              <a:sym typeface="Raleway"/>
            </a:endParaRPr>
          </a:p>
          <a:p>
            <a:pPr indent="0" lvl="0" marL="0" rtl="0" algn="l">
              <a:spcBef>
                <a:spcPts val="0"/>
              </a:spcBef>
              <a:spcAft>
                <a:spcPts val="0"/>
              </a:spcAft>
              <a:buNone/>
            </a:pPr>
            <a:r>
              <a:t/>
            </a:r>
            <a:endParaRPr sz="2400">
              <a:solidFill>
                <a:schemeClr val="dk2"/>
              </a:solidFill>
              <a:latin typeface="Raleway"/>
              <a:ea typeface="Raleway"/>
              <a:cs typeface="Raleway"/>
              <a:sym typeface="Raleway"/>
            </a:endParaRPr>
          </a:p>
          <a:p>
            <a:pPr indent="0" lvl="0" marL="0" rtl="0" algn="l">
              <a:spcBef>
                <a:spcPts val="0"/>
              </a:spcBef>
              <a:spcAft>
                <a:spcPts val="0"/>
              </a:spcAft>
              <a:buNone/>
            </a:pPr>
            <a:r>
              <a:rPr lang="en-GB" sz="1217">
                <a:solidFill>
                  <a:schemeClr val="dk2"/>
                </a:solidFill>
                <a:latin typeface="Raleway"/>
                <a:ea typeface="Raleway"/>
                <a:cs typeface="Raleway"/>
                <a:sym typeface="Raleway"/>
              </a:rPr>
              <a:t>Team members: Jia Shuyi, Victoria Yong, Praveen</a:t>
            </a:r>
            <a:endParaRPr sz="1217">
              <a:solidFill>
                <a:schemeClr val="dk2"/>
              </a:solidFill>
              <a:latin typeface="Raleway"/>
              <a:ea typeface="Raleway"/>
              <a:cs typeface="Raleway"/>
              <a:sym typeface="Raleway"/>
            </a:endParaRPr>
          </a:p>
          <a:p>
            <a:pPr indent="0" lvl="0" marL="0" rtl="0" algn="l">
              <a:spcBef>
                <a:spcPts val="0"/>
              </a:spcBef>
              <a:spcAft>
                <a:spcPts val="0"/>
              </a:spcAft>
              <a:buNone/>
            </a:pPr>
            <a:r>
              <a:t/>
            </a:r>
            <a:endParaRPr sz="42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Methodologies</a:t>
            </a:r>
            <a:endParaRPr/>
          </a:p>
        </p:txBody>
      </p:sp>
      <p:pic>
        <p:nvPicPr>
          <p:cNvPr id="159" name="Google Shape;159;p22"/>
          <p:cNvPicPr preferRelativeResize="0"/>
          <p:nvPr/>
        </p:nvPicPr>
        <p:blipFill>
          <a:blip r:embed="rId3">
            <a:alphaModFix/>
          </a:blip>
          <a:stretch>
            <a:fillRect/>
          </a:stretch>
        </p:blipFill>
        <p:spPr>
          <a:xfrm>
            <a:off x="846338" y="2032495"/>
            <a:ext cx="3971575" cy="21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40"/>
              <a:t>Recap - Preliminary Models using SKLEARN</a:t>
            </a:r>
            <a:endParaRPr sz="2540"/>
          </a:p>
        </p:txBody>
      </p:sp>
      <p:sp>
        <p:nvSpPr>
          <p:cNvPr id="165" name="Google Shape;165;p23"/>
          <p:cNvSpPr txBox="1"/>
          <p:nvPr>
            <p:ph idx="1" type="body"/>
          </p:nvPr>
        </p:nvSpPr>
        <p:spPr>
          <a:xfrm>
            <a:off x="729325" y="2078875"/>
            <a:ext cx="46032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Base accuracy: </a:t>
            </a:r>
            <a:r>
              <a:rPr b="1" lang="en-GB" sz="1400" u="sng"/>
              <a:t>21.1%</a:t>
            </a:r>
            <a:r>
              <a:rPr lang="en-GB" sz="1400"/>
              <a:t> (by predicting that everyone is INFP - most common personality)</a:t>
            </a:r>
            <a:endParaRPr sz="1400"/>
          </a:p>
          <a:p>
            <a:pPr indent="-317500" lvl="0" marL="457200" rtl="0" algn="l">
              <a:lnSpc>
                <a:spcPct val="150000"/>
              </a:lnSpc>
              <a:spcBef>
                <a:spcPts val="0"/>
              </a:spcBef>
              <a:spcAft>
                <a:spcPts val="0"/>
              </a:spcAft>
              <a:buSzPts val="1400"/>
              <a:buChar char="●"/>
            </a:pPr>
            <a:r>
              <a:rPr lang="en-GB" sz="1400"/>
              <a:t>Explored sklearn models to attain baseline accuracy</a:t>
            </a:r>
            <a:endParaRPr sz="1400"/>
          </a:p>
          <a:p>
            <a:pPr indent="-317500" lvl="0" marL="457200" rtl="0" algn="l">
              <a:lnSpc>
                <a:spcPct val="150000"/>
              </a:lnSpc>
              <a:spcBef>
                <a:spcPts val="0"/>
              </a:spcBef>
              <a:spcAft>
                <a:spcPts val="0"/>
              </a:spcAft>
              <a:buSzPts val="1400"/>
              <a:buChar char="●"/>
            </a:pPr>
            <a:r>
              <a:rPr lang="en-GB" sz="1400"/>
              <a:t>Among models tested, </a:t>
            </a:r>
            <a:r>
              <a:rPr b="1" lang="en-GB" sz="1400" u="sng"/>
              <a:t>linear SVM</a:t>
            </a:r>
            <a:r>
              <a:rPr lang="en-GB" sz="1400"/>
              <a:t> with default parameters resulted in test accuracy of </a:t>
            </a:r>
            <a:r>
              <a:rPr b="1" lang="en-GB" sz="1400" u="sng"/>
              <a:t>66.2%</a:t>
            </a:r>
            <a:endParaRPr sz="1400"/>
          </a:p>
        </p:txBody>
      </p:sp>
      <p:graphicFrame>
        <p:nvGraphicFramePr>
          <p:cNvPr id="166" name="Google Shape;166;p23"/>
          <p:cNvGraphicFramePr/>
          <p:nvPr/>
        </p:nvGraphicFramePr>
        <p:xfrm>
          <a:off x="5795825" y="2078900"/>
          <a:ext cx="3000000" cy="3000000"/>
        </p:xfrm>
        <a:graphic>
          <a:graphicData uri="http://schemas.openxmlformats.org/drawingml/2006/table">
            <a:tbl>
              <a:tblPr>
                <a:noFill/>
                <a:tableStyleId>{BC9777AC-C5DF-44EF-B1BA-05D9096B63B2}</a:tableStyleId>
              </a:tblPr>
              <a:tblGrid>
                <a:gridCol w="2190350"/>
                <a:gridCol w="993400"/>
              </a:tblGrid>
              <a:tr h="467975">
                <a:tc>
                  <a:txBody>
                    <a:bodyPr/>
                    <a:lstStyle/>
                    <a:p>
                      <a:pPr indent="0" lvl="0" marL="0" rtl="0" algn="ctr">
                        <a:spcBef>
                          <a:spcPts val="0"/>
                        </a:spcBef>
                        <a:spcAft>
                          <a:spcPts val="0"/>
                        </a:spcAft>
                        <a:buNone/>
                      </a:pPr>
                      <a:r>
                        <a:rPr lang="en-GB">
                          <a:latin typeface="Lato"/>
                          <a:ea typeface="Lato"/>
                          <a:cs typeface="Lato"/>
                          <a:sym typeface="Lato"/>
                        </a:rPr>
                        <a:t>Model</a:t>
                      </a:r>
                      <a:endParaRPr>
                        <a:latin typeface="Lato"/>
                        <a:ea typeface="Lato"/>
                        <a:cs typeface="Lato"/>
                        <a:sym typeface="Lato"/>
                      </a:endParaRPr>
                    </a:p>
                  </a:txBody>
                  <a:tcPr marT="91425" marB="91425" marR="91425" marL="91425">
                    <a:solidFill>
                      <a:srgbClr val="B7B7B7"/>
                    </a:solidFill>
                  </a:tcPr>
                </a:tc>
                <a:tc>
                  <a:txBody>
                    <a:bodyPr/>
                    <a:lstStyle/>
                    <a:p>
                      <a:pPr indent="0" lvl="0" marL="0" rtl="0" algn="ctr">
                        <a:spcBef>
                          <a:spcPts val="0"/>
                        </a:spcBef>
                        <a:spcAft>
                          <a:spcPts val="0"/>
                        </a:spcAft>
                        <a:buNone/>
                      </a:pPr>
                      <a:r>
                        <a:rPr lang="en-GB">
                          <a:latin typeface="Lato"/>
                          <a:ea typeface="Lato"/>
                          <a:cs typeface="Lato"/>
                          <a:sym typeface="Lato"/>
                        </a:rPr>
                        <a:t>Accuracy</a:t>
                      </a:r>
                      <a:endParaRPr>
                        <a:latin typeface="Lato"/>
                        <a:ea typeface="Lato"/>
                        <a:cs typeface="Lato"/>
                        <a:sym typeface="Lato"/>
                      </a:endParaRPr>
                    </a:p>
                  </a:txBody>
                  <a:tcPr marT="91425" marB="91425" marR="91425" marL="91425">
                    <a:solidFill>
                      <a:srgbClr val="B7B7B7"/>
                    </a:solidFill>
                  </a:tcPr>
                </a:tc>
              </a:tr>
              <a:tr h="415050">
                <a:tc>
                  <a:txBody>
                    <a:bodyPr/>
                    <a:lstStyle/>
                    <a:p>
                      <a:pPr indent="0" lvl="0" marL="0" rtl="0" algn="ctr">
                        <a:spcBef>
                          <a:spcPts val="0"/>
                        </a:spcBef>
                        <a:spcAft>
                          <a:spcPts val="0"/>
                        </a:spcAft>
                        <a:buNone/>
                      </a:pPr>
                      <a:r>
                        <a:rPr lang="en-GB">
                          <a:latin typeface="Lato"/>
                          <a:ea typeface="Lato"/>
                          <a:cs typeface="Lato"/>
                          <a:sym typeface="Lato"/>
                        </a:rPr>
                        <a:t>Linear SVM</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0.662</a:t>
                      </a:r>
                      <a:endParaRPr>
                        <a:latin typeface="Lato"/>
                        <a:ea typeface="Lato"/>
                        <a:cs typeface="Lato"/>
                        <a:sym typeface="Lato"/>
                      </a:endParaRPr>
                    </a:p>
                  </a:txBody>
                  <a:tcPr marT="91425" marB="91425" marR="91425" marL="91425"/>
                </a:tc>
              </a:tr>
              <a:tr h="415050">
                <a:tc>
                  <a:txBody>
                    <a:bodyPr/>
                    <a:lstStyle/>
                    <a:p>
                      <a:pPr indent="0" lvl="0" marL="0" rtl="0" algn="ctr">
                        <a:spcBef>
                          <a:spcPts val="0"/>
                        </a:spcBef>
                        <a:spcAft>
                          <a:spcPts val="0"/>
                        </a:spcAft>
                        <a:buNone/>
                      </a:pPr>
                      <a:r>
                        <a:rPr lang="en-GB">
                          <a:latin typeface="Lato"/>
                          <a:ea typeface="Lato"/>
                          <a:cs typeface="Lato"/>
                          <a:sym typeface="Lato"/>
                        </a:rPr>
                        <a:t>Logistic Regression</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0.624</a:t>
                      </a:r>
                      <a:endParaRPr>
                        <a:latin typeface="Lato"/>
                        <a:ea typeface="Lato"/>
                        <a:cs typeface="Lato"/>
                        <a:sym typeface="Lato"/>
                      </a:endParaRPr>
                    </a:p>
                  </a:txBody>
                  <a:tcPr marT="91425" marB="91425" marR="91425" marL="91425"/>
                </a:tc>
              </a:tr>
              <a:tr h="415050">
                <a:tc>
                  <a:txBody>
                    <a:bodyPr/>
                    <a:lstStyle/>
                    <a:p>
                      <a:pPr indent="0" lvl="0" marL="0" rtl="0" algn="ctr">
                        <a:spcBef>
                          <a:spcPts val="0"/>
                        </a:spcBef>
                        <a:spcAft>
                          <a:spcPts val="0"/>
                        </a:spcAft>
                        <a:buNone/>
                      </a:pPr>
                      <a:r>
                        <a:rPr lang="en-GB">
                          <a:latin typeface="Lato"/>
                          <a:ea typeface="Lato"/>
                          <a:cs typeface="Lato"/>
                          <a:sym typeface="Lato"/>
                        </a:rPr>
                        <a:t>Decision Tree</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0.500</a:t>
                      </a:r>
                      <a:endParaRPr>
                        <a:latin typeface="Lato"/>
                        <a:ea typeface="Lato"/>
                        <a:cs typeface="Lato"/>
                        <a:sym typeface="Lato"/>
                      </a:endParaRPr>
                    </a:p>
                  </a:txBody>
                  <a:tcPr marT="91425" marB="91425" marR="91425" marL="91425"/>
                </a:tc>
              </a:tr>
              <a:tr h="415050">
                <a:tc>
                  <a:txBody>
                    <a:bodyPr/>
                    <a:lstStyle/>
                    <a:p>
                      <a:pPr indent="0" lvl="0" marL="0" rtl="0" algn="ctr">
                        <a:spcBef>
                          <a:spcPts val="0"/>
                        </a:spcBef>
                        <a:spcAft>
                          <a:spcPts val="0"/>
                        </a:spcAft>
                        <a:buNone/>
                      </a:pPr>
                      <a:r>
                        <a:rPr lang="en-GB">
                          <a:latin typeface="Lato"/>
                          <a:ea typeface="Lato"/>
                          <a:cs typeface="Lato"/>
                          <a:sym typeface="Lato"/>
                        </a:rPr>
                        <a:t>Random Forest</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0.488</a:t>
                      </a:r>
                      <a:endParaRPr>
                        <a:latin typeface="Lato"/>
                        <a:ea typeface="Lato"/>
                        <a:cs typeface="Lato"/>
                        <a:sym typeface="Lato"/>
                      </a:endParaRPr>
                    </a:p>
                  </a:txBody>
                  <a:tcPr marT="91425" marB="91425" marR="91425" marL="91425"/>
                </a:tc>
              </a:tr>
              <a:tr h="415050">
                <a:tc>
                  <a:txBody>
                    <a:bodyPr/>
                    <a:lstStyle/>
                    <a:p>
                      <a:pPr indent="0" lvl="0" marL="0" rtl="0" algn="ctr">
                        <a:spcBef>
                          <a:spcPts val="0"/>
                        </a:spcBef>
                        <a:spcAft>
                          <a:spcPts val="0"/>
                        </a:spcAft>
                        <a:buNone/>
                      </a:pPr>
                      <a:r>
                        <a:rPr lang="en-GB">
                          <a:latin typeface="Lato"/>
                          <a:ea typeface="Lato"/>
                          <a:cs typeface="Lato"/>
                          <a:sym typeface="Lato"/>
                        </a:rPr>
                        <a:t>Multinomial Naive Bayes</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0.376</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325" y="5331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Doc2Vec + Logistic Regression</a:t>
            </a:r>
            <a:endParaRPr sz="2640"/>
          </a:p>
        </p:txBody>
      </p:sp>
      <p:sp>
        <p:nvSpPr>
          <p:cNvPr id="172" name="Google Shape;172;p24"/>
          <p:cNvSpPr txBox="1"/>
          <p:nvPr>
            <p:ph idx="1" type="body"/>
          </p:nvPr>
        </p:nvSpPr>
        <p:spPr>
          <a:xfrm>
            <a:off x="729325" y="1442950"/>
            <a:ext cx="7688400" cy="3354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400"/>
              <a:t>Represent documents as vectors via unsupervised learning of features in the text of each social media post</a:t>
            </a:r>
            <a:endParaRPr sz="1400"/>
          </a:p>
          <a:p>
            <a:pPr indent="-317500" lvl="0" marL="457200" rtl="0" algn="l">
              <a:lnSpc>
                <a:spcPct val="150000"/>
              </a:lnSpc>
              <a:spcBef>
                <a:spcPts val="0"/>
              </a:spcBef>
              <a:spcAft>
                <a:spcPts val="0"/>
              </a:spcAft>
              <a:buSzPts val="1400"/>
              <a:buChar char="●"/>
            </a:pPr>
            <a:r>
              <a:rPr lang="en-GB" sz="1400"/>
              <a:t>2 possible models to learn document and paragraph embeddings</a:t>
            </a:r>
            <a:endParaRPr sz="1400"/>
          </a:p>
          <a:p>
            <a:pPr indent="-317500" lvl="1" marL="914400" rtl="0" algn="l">
              <a:lnSpc>
                <a:spcPct val="150000"/>
              </a:lnSpc>
              <a:spcBef>
                <a:spcPts val="0"/>
              </a:spcBef>
              <a:spcAft>
                <a:spcPts val="0"/>
              </a:spcAft>
              <a:buSzPts val="1400"/>
              <a:buChar char="○"/>
            </a:pPr>
            <a:r>
              <a:rPr lang="en-GB" sz="1400"/>
              <a:t>Distributed Bag-of-Words (DBOW) - use of document IDs to predict randomly sampled words from the documents</a:t>
            </a:r>
            <a:endParaRPr sz="1400"/>
          </a:p>
          <a:p>
            <a:pPr indent="-317500" lvl="1" marL="914400" rtl="0" algn="l">
              <a:lnSpc>
                <a:spcPct val="150000"/>
              </a:lnSpc>
              <a:spcBef>
                <a:spcPts val="0"/>
              </a:spcBef>
              <a:spcAft>
                <a:spcPts val="0"/>
              </a:spcAft>
              <a:buSzPts val="1400"/>
              <a:buChar char="○"/>
            </a:pPr>
            <a:r>
              <a:rPr lang="en-GB" sz="1400"/>
              <a:t>Distributed Memory (DM) - use of documents IDs and context words to guess the output words</a:t>
            </a:r>
            <a:endParaRPr sz="1400"/>
          </a:p>
          <a:p>
            <a:pPr indent="-317500" lvl="0" marL="457200" rtl="0" algn="l">
              <a:lnSpc>
                <a:spcPct val="150000"/>
              </a:lnSpc>
              <a:spcBef>
                <a:spcPts val="0"/>
              </a:spcBef>
              <a:spcAft>
                <a:spcPts val="0"/>
              </a:spcAft>
              <a:buSzPts val="1400"/>
              <a:buChar char="●"/>
            </a:pPr>
            <a:r>
              <a:rPr b="1" lang="en-GB" sz="1400"/>
              <a:t>DBOW was more appropriate</a:t>
            </a:r>
            <a:r>
              <a:rPr lang="en-GB" sz="1400"/>
              <a:t> - multiple predicted words would allow a more confident classification of personality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729325" y="1433575"/>
            <a:ext cx="7688400" cy="3354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Used DBOW to train both multi-label and multi-class classification models</a:t>
            </a:r>
            <a:endParaRPr sz="1400"/>
          </a:p>
        </p:txBody>
      </p:sp>
      <p:sp>
        <p:nvSpPr>
          <p:cNvPr id="178" name="Google Shape;178;p25"/>
          <p:cNvSpPr txBox="1"/>
          <p:nvPr>
            <p:ph type="title"/>
          </p:nvPr>
        </p:nvSpPr>
        <p:spPr>
          <a:xfrm>
            <a:off x="729325" y="5331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Doc2Vec + MultiLogistic Regression</a:t>
            </a:r>
            <a:endParaRPr sz="2640"/>
          </a:p>
        </p:txBody>
      </p:sp>
      <p:graphicFrame>
        <p:nvGraphicFramePr>
          <p:cNvPr id="179" name="Google Shape;179;p25"/>
          <p:cNvGraphicFramePr/>
          <p:nvPr/>
        </p:nvGraphicFramePr>
        <p:xfrm>
          <a:off x="1753625" y="1977443"/>
          <a:ext cx="3000000" cy="3000000"/>
        </p:xfrm>
        <a:graphic>
          <a:graphicData uri="http://schemas.openxmlformats.org/drawingml/2006/table">
            <a:tbl>
              <a:tblPr>
                <a:noFill/>
                <a:tableStyleId>{BC9777AC-C5DF-44EF-B1BA-05D9096B63B2}</a:tableStyleId>
              </a:tblPr>
              <a:tblGrid>
                <a:gridCol w="1667950"/>
                <a:gridCol w="1667950"/>
                <a:gridCol w="2303875"/>
              </a:tblGrid>
              <a:tr h="363475">
                <a:tc>
                  <a:txBody>
                    <a:bodyPr/>
                    <a:lstStyle/>
                    <a:p>
                      <a:pPr indent="0" lvl="0" marL="0" rtl="0" algn="l">
                        <a:spcBef>
                          <a:spcPts val="0"/>
                        </a:spcBef>
                        <a:spcAft>
                          <a:spcPts val="0"/>
                        </a:spcAft>
                        <a:buNone/>
                      </a:pPr>
                      <a:r>
                        <a:rPr b="1" lang="en-GB">
                          <a:latin typeface="Lato"/>
                          <a:ea typeface="Lato"/>
                          <a:cs typeface="Lato"/>
                          <a:sym typeface="Lato"/>
                        </a:rPr>
                        <a:t>Classifier</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GB">
                          <a:latin typeface="Lato"/>
                          <a:ea typeface="Lato"/>
                          <a:cs typeface="Lato"/>
                          <a:sym typeface="Lato"/>
                        </a:rPr>
                        <a:t>Accuracy</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GB">
                          <a:latin typeface="Lato"/>
                          <a:ea typeface="Lato"/>
                          <a:cs typeface="Lato"/>
                          <a:sym typeface="Lato"/>
                        </a:rPr>
                        <a:t>F1-scores range</a:t>
                      </a:r>
                      <a:endParaRPr b="1">
                        <a:latin typeface="Lato"/>
                        <a:ea typeface="Lato"/>
                        <a:cs typeface="Lato"/>
                        <a:sym typeface="Lato"/>
                      </a:endParaRPr>
                    </a:p>
                  </a:txBody>
                  <a:tcPr marT="91425" marB="91425" marR="91425" marL="91425"/>
                </a:tc>
              </a:tr>
              <a:tr h="363475">
                <a:tc>
                  <a:txBody>
                    <a:bodyPr/>
                    <a:lstStyle/>
                    <a:p>
                      <a:pPr indent="0" lvl="0" marL="0" rtl="0" algn="l">
                        <a:spcBef>
                          <a:spcPts val="0"/>
                        </a:spcBef>
                        <a:spcAft>
                          <a:spcPts val="0"/>
                        </a:spcAft>
                        <a:buNone/>
                      </a:pPr>
                      <a:r>
                        <a:rPr lang="en-GB">
                          <a:latin typeface="Lato"/>
                          <a:ea typeface="Lato"/>
                          <a:cs typeface="Lato"/>
                          <a:sym typeface="Lato"/>
                        </a:rPr>
                        <a:t>Multi-Class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a:latin typeface="Lato"/>
                          <a:ea typeface="Lato"/>
                          <a:cs typeface="Lato"/>
                          <a:sym typeface="Lato"/>
                        </a:rPr>
                        <a:t>0.534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a:latin typeface="Lato"/>
                          <a:ea typeface="Lato"/>
                          <a:cs typeface="Lato"/>
                          <a:sym typeface="Lato"/>
                        </a:rPr>
                        <a:t>0.06 - 0.75</a:t>
                      </a:r>
                      <a:endParaRPr>
                        <a:latin typeface="Lato"/>
                        <a:ea typeface="Lato"/>
                        <a:cs typeface="Lato"/>
                        <a:sym typeface="Lato"/>
                      </a:endParaRPr>
                    </a:p>
                  </a:txBody>
                  <a:tcPr marT="91425" marB="91425" marR="91425" marL="91425"/>
                </a:tc>
              </a:tr>
              <a:tr h="363475">
                <a:tc>
                  <a:txBody>
                    <a:bodyPr/>
                    <a:lstStyle/>
                    <a:p>
                      <a:pPr indent="0" lvl="0" marL="0" rtl="0" algn="l">
                        <a:spcBef>
                          <a:spcPts val="0"/>
                        </a:spcBef>
                        <a:spcAft>
                          <a:spcPts val="0"/>
                        </a:spcAft>
                        <a:buNone/>
                      </a:pPr>
                      <a:r>
                        <a:rPr lang="en-GB">
                          <a:latin typeface="Lato"/>
                          <a:ea typeface="Lato"/>
                          <a:cs typeface="Lato"/>
                          <a:sym typeface="Lato"/>
                        </a:rPr>
                        <a:t>Multi-Label</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a:latin typeface="Lato"/>
                          <a:ea typeface="Lato"/>
                          <a:cs typeface="Lato"/>
                          <a:sym typeface="Lato"/>
                        </a:rPr>
                        <a:t>0.472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a:latin typeface="Lato"/>
                          <a:ea typeface="Lato"/>
                          <a:cs typeface="Lato"/>
                          <a:sym typeface="Lato"/>
                        </a:rPr>
                        <a:t>0.66 - 0.94</a:t>
                      </a:r>
                      <a:endParaRPr>
                        <a:latin typeface="Lato"/>
                        <a:ea typeface="Lato"/>
                        <a:cs typeface="Lato"/>
                        <a:sym typeface="Lato"/>
                      </a:endParaRPr>
                    </a:p>
                  </a:txBody>
                  <a:tcPr marT="91425" marB="91425" marR="91425" marL="91425"/>
                </a:tc>
              </a:tr>
            </a:tbl>
          </a:graphicData>
        </a:graphic>
      </p:graphicFrame>
      <p:graphicFrame>
        <p:nvGraphicFramePr>
          <p:cNvPr id="180" name="Google Shape;180;p25"/>
          <p:cNvGraphicFramePr/>
          <p:nvPr/>
        </p:nvGraphicFramePr>
        <p:xfrm>
          <a:off x="1713425" y="3392825"/>
          <a:ext cx="3000000" cy="3000000"/>
        </p:xfrm>
        <a:graphic>
          <a:graphicData uri="http://schemas.openxmlformats.org/drawingml/2006/table">
            <a:tbl>
              <a:tblPr>
                <a:noFill/>
                <a:tableStyleId>{B72FC9FB-88D7-4582-83A4-83E85D124388}</a:tableStyleId>
              </a:tblPr>
              <a:tblGrid>
                <a:gridCol w="564150"/>
                <a:gridCol w="1288250"/>
                <a:gridCol w="1288250"/>
                <a:gridCol w="1288250"/>
                <a:gridCol w="1288250"/>
              </a:tblGrid>
              <a:tr h="302775">
                <a:tc>
                  <a:txBody>
                    <a:bodyPr/>
                    <a:lstStyle/>
                    <a:p>
                      <a:pPr indent="0" lvl="0" marL="0" rtl="0" algn="l">
                        <a:spcBef>
                          <a:spcPts val="0"/>
                        </a:spcBef>
                        <a:spcAft>
                          <a:spcPts val="0"/>
                        </a:spcAft>
                        <a:buNone/>
                      </a:pPr>
                      <a:r>
                        <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sz="1200">
                          <a:solidFill>
                            <a:srgbClr val="212121"/>
                          </a:solidFill>
                          <a:latin typeface="Lato"/>
                          <a:ea typeface="Lato"/>
                          <a:cs typeface="Lato"/>
                          <a:sym typeface="Lato"/>
                        </a:rPr>
                        <a:t>Precision</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sz="1200">
                          <a:solidFill>
                            <a:srgbClr val="212121"/>
                          </a:solidFill>
                          <a:latin typeface="Lato"/>
                          <a:ea typeface="Lato"/>
                          <a:cs typeface="Lato"/>
                          <a:sym typeface="Lato"/>
                        </a:rPr>
                        <a:t>Recall</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sz="1200">
                          <a:solidFill>
                            <a:srgbClr val="212121"/>
                          </a:solidFill>
                          <a:latin typeface="Lato"/>
                          <a:ea typeface="Lato"/>
                          <a:cs typeface="Lato"/>
                          <a:sym typeface="Lato"/>
                        </a:rPr>
                        <a:t>f1-score</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sz="1200">
                          <a:solidFill>
                            <a:srgbClr val="212121"/>
                          </a:solidFill>
                          <a:latin typeface="Lato"/>
                          <a:ea typeface="Lato"/>
                          <a:cs typeface="Lato"/>
                          <a:sym typeface="Lato"/>
                        </a:rPr>
                        <a:t>Support</a:t>
                      </a:r>
                      <a:endParaRPr b="1" sz="1200">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is_I</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0.85</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0.92</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0.89</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2017</a:t>
                      </a:r>
                      <a:endParaRPr sz="1000">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is_N</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0.91</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0.97</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0.94</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2264</a:t>
                      </a:r>
                      <a:endParaRPr sz="1000">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is_T</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0.81</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0.80</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0.81</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1195</a:t>
                      </a:r>
                      <a:endParaRPr sz="1000">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is_J</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0.70</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0.62</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0.66</a:t>
                      </a:r>
                      <a:endParaRPr sz="10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1054</a:t>
                      </a:r>
                      <a:endParaRPr sz="1000">
                        <a:solidFill>
                          <a:srgbClr val="212121"/>
                        </a:solidFill>
                        <a:latin typeface="Lato"/>
                        <a:ea typeface="Lato"/>
                        <a:cs typeface="Lato"/>
                        <a:sym typeface="Lato"/>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6"/>
          <p:cNvGraphicFramePr/>
          <p:nvPr/>
        </p:nvGraphicFramePr>
        <p:xfrm>
          <a:off x="693138" y="196850"/>
          <a:ext cx="3000000" cy="3000000"/>
        </p:xfrm>
        <a:graphic>
          <a:graphicData uri="http://schemas.openxmlformats.org/drawingml/2006/table">
            <a:tbl>
              <a:tblPr>
                <a:noFill/>
                <a:tableStyleId>{B72FC9FB-88D7-4582-83A4-83E85D124388}</a:tableStyleId>
              </a:tblPr>
              <a:tblGrid>
                <a:gridCol w="1562750"/>
                <a:gridCol w="1562750"/>
                <a:gridCol w="1562750"/>
                <a:gridCol w="1562750"/>
                <a:gridCol w="1562750"/>
              </a:tblGrid>
              <a:tr h="12700">
                <a:tc>
                  <a:txBody>
                    <a:bodyPr/>
                    <a:lstStyle/>
                    <a:p>
                      <a:pPr indent="0" lvl="0" marL="0" rtl="0" algn="l">
                        <a:spcBef>
                          <a:spcPts val="0"/>
                        </a:spcBef>
                        <a:spcAft>
                          <a:spcPts val="0"/>
                        </a:spcAft>
                        <a:buNone/>
                      </a:pPr>
                      <a:r>
                        <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just">
                        <a:spcBef>
                          <a:spcPts val="0"/>
                        </a:spcBef>
                        <a:spcAft>
                          <a:spcPts val="0"/>
                        </a:spcAft>
                        <a:buNone/>
                      </a:pPr>
                      <a:r>
                        <a:rPr b="1" lang="en-GB" sz="1000">
                          <a:solidFill>
                            <a:srgbClr val="212121"/>
                          </a:solidFill>
                          <a:latin typeface="Lato"/>
                          <a:ea typeface="Lato"/>
                          <a:cs typeface="Lato"/>
                          <a:sym typeface="Lato"/>
                        </a:rPr>
                        <a:t>Precision</a:t>
                      </a:r>
                      <a:endParaRPr b="1"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just">
                        <a:spcBef>
                          <a:spcPts val="0"/>
                        </a:spcBef>
                        <a:spcAft>
                          <a:spcPts val="0"/>
                        </a:spcAft>
                        <a:buNone/>
                      </a:pPr>
                      <a:r>
                        <a:rPr b="1" lang="en-GB" sz="1000">
                          <a:solidFill>
                            <a:srgbClr val="212121"/>
                          </a:solidFill>
                          <a:latin typeface="Lato"/>
                          <a:ea typeface="Lato"/>
                          <a:cs typeface="Lato"/>
                          <a:sym typeface="Lato"/>
                        </a:rPr>
                        <a:t>Recall</a:t>
                      </a:r>
                      <a:endParaRPr b="1"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just">
                        <a:spcBef>
                          <a:spcPts val="0"/>
                        </a:spcBef>
                        <a:spcAft>
                          <a:spcPts val="0"/>
                        </a:spcAft>
                        <a:buNone/>
                      </a:pPr>
                      <a:r>
                        <a:rPr b="1" lang="en-GB" sz="1000">
                          <a:solidFill>
                            <a:srgbClr val="212121"/>
                          </a:solidFill>
                          <a:latin typeface="Lato"/>
                          <a:ea typeface="Lato"/>
                          <a:cs typeface="Lato"/>
                          <a:sym typeface="Lato"/>
                        </a:rPr>
                        <a:t>f1-score</a:t>
                      </a:r>
                      <a:endParaRPr b="1"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just">
                        <a:spcBef>
                          <a:spcPts val="0"/>
                        </a:spcBef>
                        <a:spcAft>
                          <a:spcPts val="0"/>
                        </a:spcAft>
                        <a:buNone/>
                      </a:pPr>
                      <a:r>
                        <a:rPr b="1" lang="en-GB" sz="1000">
                          <a:solidFill>
                            <a:srgbClr val="212121"/>
                          </a:solidFill>
                          <a:latin typeface="Lato"/>
                          <a:ea typeface="Lato"/>
                          <a:cs typeface="Lato"/>
                          <a:sym typeface="Lato"/>
                        </a:rPr>
                        <a:t>Support</a:t>
                      </a:r>
                      <a:endParaRPr b="1"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ENFJ</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0.29</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53</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ENFP</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0.53</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0.52</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0.52</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201</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ENTJ</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0.34</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0.37</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0.35</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60</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ENTP</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0.57</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0.45</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206</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ESFJ</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0.12</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0.06</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0.08</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17</a:t>
                      </a:r>
                      <a:endParaRPr sz="1000">
                        <a:solidFill>
                          <a:srgbClr val="212121"/>
                        </a:solidFill>
                        <a:latin typeface="Lato"/>
                        <a:ea typeface="Lato"/>
                        <a:cs typeface="Lato"/>
                        <a:sym typeface="Lato"/>
                      </a:endParaRPr>
                    </a:p>
                  </a:txBody>
                  <a:tcPr marT="63500" marB="63500" marR="63500" marL="63500">
                    <a:solidFill>
                      <a:srgbClr val="FFE599"/>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ESFP</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0.05</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0.07</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0.06</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FF0000"/>
                          </a:solidFill>
                          <a:latin typeface="Lato"/>
                          <a:ea typeface="Lato"/>
                          <a:cs typeface="Lato"/>
                          <a:sym typeface="Lato"/>
                        </a:rPr>
                        <a:t>14</a:t>
                      </a:r>
                      <a:endParaRPr sz="1000">
                        <a:solidFill>
                          <a:srgbClr val="FF0000"/>
                        </a:solidFill>
                        <a:latin typeface="Lato"/>
                        <a:ea typeface="Lato"/>
                        <a:cs typeface="Lato"/>
                        <a:sym typeface="Lato"/>
                      </a:endParaRPr>
                    </a:p>
                  </a:txBody>
                  <a:tcPr marT="63500" marB="63500" marR="63500" marL="63500">
                    <a:solidFill>
                      <a:srgbClr val="FFE599"/>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ESTJ</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0.15</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0.20</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0.17</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FF0000"/>
                          </a:solidFill>
                          <a:latin typeface="Lato"/>
                          <a:ea typeface="Lato"/>
                          <a:cs typeface="Lato"/>
                          <a:sym typeface="Lato"/>
                        </a:rPr>
                        <a:t>10</a:t>
                      </a:r>
                      <a:endParaRPr sz="1000">
                        <a:solidFill>
                          <a:srgbClr val="FF0000"/>
                        </a:solidFill>
                        <a:latin typeface="Lato"/>
                        <a:ea typeface="Lato"/>
                        <a:cs typeface="Lato"/>
                        <a:sym typeface="Lato"/>
                      </a:endParaRPr>
                    </a:p>
                  </a:txBody>
                  <a:tcPr marT="63500" marB="63500" marR="63500" marL="63500">
                    <a:solidFill>
                      <a:srgbClr val="FFE599"/>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ESTP</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0.12</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0.12</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0.12</a:t>
                      </a:r>
                      <a:endParaRPr sz="1000">
                        <a:solidFill>
                          <a:srgbClr val="212121"/>
                        </a:solidFill>
                        <a:latin typeface="Lato"/>
                        <a:ea typeface="Lato"/>
                        <a:cs typeface="Lato"/>
                        <a:sym typeface="Lato"/>
                      </a:endParaRPr>
                    </a:p>
                  </a:txBody>
                  <a:tcPr marT="63500" marB="63500" marR="63500" marL="63500">
                    <a:solidFill>
                      <a:srgbClr val="FFE599"/>
                    </a:solidFill>
                  </a:tcPr>
                </a:tc>
                <a:tc>
                  <a:txBody>
                    <a:bodyPr/>
                    <a:lstStyle/>
                    <a:p>
                      <a:pPr indent="0" lvl="0" marL="0" rtl="0" algn="l">
                        <a:spcBef>
                          <a:spcPts val="0"/>
                        </a:spcBef>
                        <a:spcAft>
                          <a:spcPts val="0"/>
                        </a:spcAft>
                        <a:buNone/>
                      </a:pPr>
                      <a:r>
                        <a:rPr lang="en-GB" sz="1000">
                          <a:solidFill>
                            <a:srgbClr val="FF0000"/>
                          </a:solidFill>
                          <a:latin typeface="Lato"/>
                          <a:ea typeface="Lato"/>
                          <a:cs typeface="Lato"/>
                          <a:sym typeface="Lato"/>
                        </a:rPr>
                        <a:t>25</a:t>
                      </a:r>
                      <a:endParaRPr sz="1000">
                        <a:solidFill>
                          <a:srgbClr val="FF0000"/>
                        </a:solidFill>
                        <a:latin typeface="Lato"/>
                        <a:ea typeface="Lato"/>
                        <a:cs typeface="Lato"/>
                        <a:sym typeface="Lato"/>
                      </a:endParaRPr>
                    </a:p>
                  </a:txBody>
                  <a:tcPr marT="63500" marB="63500" marR="63500" marL="63500">
                    <a:solidFill>
                      <a:srgbClr val="FFE599"/>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INFJ</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0.63</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0.67</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0.65</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450</a:t>
                      </a:r>
                      <a:endParaRPr sz="1000">
                        <a:solidFill>
                          <a:srgbClr val="212121"/>
                        </a:solidFill>
                        <a:latin typeface="Lato"/>
                        <a:ea typeface="Lato"/>
                        <a:cs typeface="Lato"/>
                        <a:sym typeface="Lato"/>
                      </a:endParaRPr>
                    </a:p>
                  </a:txBody>
                  <a:tcPr marT="63500" marB="63500" marR="63500" marL="63500">
                    <a:solidFill>
                      <a:srgbClr val="B6D7A8"/>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INFP</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0.69</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0.72</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0.70</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542</a:t>
                      </a:r>
                      <a:endParaRPr sz="1000">
                        <a:solidFill>
                          <a:srgbClr val="212121"/>
                        </a:solidFill>
                        <a:latin typeface="Lato"/>
                        <a:ea typeface="Lato"/>
                        <a:cs typeface="Lato"/>
                        <a:sym typeface="Lato"/>
                      </a:endParaRPr>
                    </a:p>
                  </a:txBody>
                  <a:tcPr marT="63500" marB="63500" marR="63500" marL="63500">
                    <a:solidFill>
                      <a:srgbClr val="B6D7A8"/>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INTJ</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0.63</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0.52</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0.75</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355</a:t>
                      </a:r>
                      <a:endParaRPr sz="1000">
                        <a:solidFill>
                          <a:srgbClr val="212121"/>
                        </a:solidFill>
                        <a:latin typeface="Lato"/>
                        <a:ea typeface="Lato"/>
                        <a:cs typeface="Lato"/>
                        <a:sym typeface="Lato"/>
                      </a:endParaRPr>
                    </a:p>
                  </a:txBody>
                  <a:tcPr marT="63500" marB="63500" marR="63500" marL="63500">
                    <a:solidFill>
                      <a:srgbClr val="B6D7A8"/>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INTP</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0.61</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0.68</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0.64</a:t>
                      </a:r>
                      <a:endParaRPr sz="1000">
                        <a:solidFill>
                          <a:srgbClr val="212121"/>
                        </a:solidFill>
                        <a:latin typeface="Lato"/>
                        <a:ea typeface="Lato"/>
                        <a:cs typeface="Lato"/>
                        <a:sym typeface="Lato"/>
                      </a:endParaRPr>
                    </a:p>
                  </a:txBody>
                  <a:tcPr marT="63500" marB="63500" marR="63500" marL="63500">
                    <a:solidFill>
                      <a:srgbClr val="B6D7A8"/>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397</a:t>
                      </a:r>
                      <a:endParaRPr sz="1000">
                        <a:solidFill>
                          <a:srgbClr val="212121"/>
                        </a:solidFill>
                        <a:latin typeface="Lato"/>
                        <a:ea typeface="Lato"/>
                        <a:cs typeface="Lato"/>
                        <a:sym typeface="Lato"/>
                      </a:endParaRPr>
                    </a:p>
                  </a:txBody>
                  <a:tcPr marT="63500" marB="63500" marR="63500" marL="63500">
                    <a:solidFill>
                      <a:srgbClr val="B6D7A8"/>
                    </a:solidFill>
                  </a:tcPr>
                </a:tc>
              </a:tr>
              <a:tr h="12700">
                <a:tc>
                  <a:txBody>
                    <a:bodyPr/>
                    <a:lstStyle/>
                    <a:p>
                      <a:pPr indent="0" lvl="0" marL="0" rtl="0" algn="just">
                        <a:spcBef>
                          <a:spcPts val="0"/>
                        </a:spcBef>
                        <a:spcAft>
                          <a:spcPts val="0"/>
                        </a:spcAft>
                        <a:buNone/>
                      </a:pPr>
                      <a:r>
                        <a:rPr lang="en-GB" sz="1000">
                          <a:solidFill>
                            <a:srgbClr val="212121"/>
                          </a:solidFill>
                          <a:latin typeface="Lato"/>
                          <a:ea typeface="Lato"/>
                          <a:cs typeface="Lato"/>
                          <a:sym typeface="Lato"/>
                        </a:rPr>
                        <a:t>ISFJ</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0.29</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0.32</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53</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ISFP</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0.40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0.32</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0.35</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78</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ISTJ</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0.24</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0.29</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0.26</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56</a:t>
                      </a:r>
                      <a:endParaRPr sz="1000">
                        <a:solidFill>
                          <a:srgbClr val="212121"/>
                        </a:solidFill>
                        <a:latin typeface="Lato"/>
                        <a:ea typeface="Lato"/>
                        <a:cs typeface="Lato"/>
                        <a:sym typeface="Lato"/>
                      </a:endParaRPr>
                    </a:p>
                  </a:txBody>
                  <a:tcPr marT="63500" marB="63500" marR="63500" marL="63500">
                    <a:solidFill>
                      <a:schemeClr val="lt1"/>
                    </a:solidFill>
                  </a:tcPr>
                </a:tc>
              </a:tr>
              <a:tr h="12700">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ISTP</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0.49</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0.51</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0.50</a:t>
                      </a:r>
                      <a:endParaRPr sz="1000">
                        <a:solidFill>
                          <a:srgbClr val="212121"/>
                        </a:solidFill>
                        <a:latin typeface="Lato"/>
                        <a:ea typeface="Lato"/>
                        <a:cs typeface="Lato"/>
                        <a:sym typeface="Lato"/>
                      </a:endParaRPr>
                    </a:p>
                  </a:txBody>
                  <a:tcPr marT="63500" marB="63500" marR="63500" marL="63500">
                    <a:solidFill>
                      <a:schemeClr val="lt1"/>
                    </a:solidFill>
                  </a:tcPr>
                </a:tc>
                <a:tc>
                  <a:txBody>
                    <a:bodyPr/>
                    <a:lstStyle/>
                    <a:p>
                      <a:pPr indent="0" lvl="0" marL="0" rtl="0" algn="l">
                        <a:spcBef>
                          <a:spcPts val="0"/>
                        </a:spcBef>
                        <a:spcAft>
                          <a:spcPts val="0"/>
                        </a:spcAft>
                        <a:buNone/>
                      </a:pPr>
                      <a:r>
                        <a:rPr lang="en-GB" sz="1000">
                          <a:solidFill>
                            <a:srgbClr val="212121"/>
                          </a:solidFill>
                          <a:latin typeface="Lato"/>
                          <a:ea typeface="Lato"/>
                          <a:cs typeface="Lato"/>
                          <a:sym typeface="Lato"/>
                        </a:rPr>
                        <a:t>86</a:t>
                      </a:r>
                      <a:endParaRPr sz="1000">
                        <a:solidFill>
                          <a:srgbClr val="212121"/>
                        </a:solidFill>
                        <a:latin typeface="Lato"/>
                        <a:ea typeface="Lato"/>
                        <a:cs typeface="Lato"/>
                        <a:sym typeface="Lato"/>
                      </a:endParaRPr>
                    </a:p>
                  </a:txBody>
                  <a:tcPr marT="63500" marB="63500" marR="63500" marL="63500">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body"/>
          </p:nvPr>
        </p:nvSpPr>
        <p:spPr>
          <a:xfrm>
            <a:off x="729325" y="2078875"/>
            <a:ext cx="7743300" cy="279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400"/>
              <a:t>Additional preprocessing and training steps:</a:t>
            </a:r>
            <a:endParaRPr sz="1400"/>
          </a:p>
          <a:p>
            <a:pPr indent="-311150" lvl="0" marL="457200" rtl="0" algn="l">
              <a:lnSpc>
                <a:spcPct val="150000"/>
              </a:lnSpc>
              <a:spcBef>
                <a:spcPts val="1200"/>
              </a:spcBef>
              <a:spcAft>
                <a:spcPts val="0"/>
              </a:spcAft>
              <a:buSzPts val="1300"/>
              <a:buChar char="●"/>
            </a:pPr>
            <a:r>
              <a:rPr lang="en-GB" sz="1400"/>
              <a:t>Preprocessing</a:t>
            </a:r>
            <a:endParaRPr sz="1400"/>
          </a:p>
          <a:p>
            <a:pPr indent="-317500" lvl="1" marL="914400" rtl="0" algn="l">
              <a:lnSpc>
                <a:spcPct val="150000"/>
              </a:lnSpc>
              <a:spcBef>
                <a:spcPts val="0"/>
              </a:spcBef>
              <a:spcAft>
                <a:spcPts val="0"/>
              </a:spcAft>
              <a:buSzPts val="1400"/>
              <a:buChar char="○"/>
            </a:pPr>
            <a:r>
              <a:rPr lang="en-GB" sz="1400"/>
              <a:t>Tokenize texts</a:t>
            </a:r>
            <a:endParaRPr sz="1400"/>
          </a:p>
          <a:p>
            <a:pPr indent="-317500" lvl="1" marL="914400" rtl="0" algn="l">
              <a:lnSpc>
                <a:spcPct val="150000"/>
              </a:lnSpc>
              <a:spcBef>
                <a:spcPts val="0"/>
              </a:spcBef>
              <a:spcAft>
                <a:spcPts val="0"/>
              </a:spcAft>
              <a:buSzPts val="1400"/>
              <a:buChar char="○"/>
            </a:pPr>
            <a:r>
              <a:rPr lang="en-GB" sz="1400"/>
              <a:t>Positional embeddings (for BERT)</a:t>
            </a:r>
            <a:endParaRPr sz="1400"/>
          </a:p>
          <a:p>
            <a:pPr indent="-311150" lvl="0" marL="457200" rtl="0" algn="l">
              <a:lnSpc>
                <a:spcPct val="150000"/>
              </a:lnSpc>
              <a:spcBef>
                <a:spcPts val="0"/>
              </a:spcBef>
              <a:spcAft>
                <a:spcPts val="0"/>
              </a:spcAft>
              <a:buSzPts val="1300"/>
              <a:buChar char="●"/>
            </a:pPr>
            <a:r>
              <a:rPr lang="en-GB" sz="1400"/>
              <a:t>Training</a:t>
            </a:r>
            <a:endParaRPr sz="1400"/>
          </a:p>
          <a:p>
            <a:pPr indent="-317500" lvl="1" marL="914400" rtl="0" algn="l">
              <a:lnSpc>
                <a:spcPct val="150000"/>
              </a:lnSpc>
              <a:spcBef>
                <a:spcPts val="0"/>
              </a:spcBef>
              <a:spcAft>
                <a:spcPts val="0"/>
              </a:spcAft>
              <a:buSzPts val="1400"/>
              <a:buChar char="○"/>
            </a:pPr>
            <a:r>
              <a:rPr lang="en-GB" sz="1400"/>
              <a:t>Fine-tuning of pretrained model (BERT)</a:t>
            </a:r>
            <a:endParaRPr sz="1400"/>
          </a:p>
          <a:p>
            <a:pPr indent="-317500" lvl="1" marL="914400" rtl="0" algn="l">
              <a:lnSpc>
                <a:spcPct val="150000"/>
              </a:lnSpc>
              <a:spcBef>
                <a:spcPts val="0"/>
              </a:spcBef>
              <a:spcAft>
                <a:spcPts val="0"/>
              </a:spcAft>
              <a:buSzPts val="1400"/>
              <a:buChar char="○"/>
            </a:pPr>
            <a:r>
              <a:rPr lang="en-GB" sz="1400"/>
              <a:t>Learning rate scheduling</a:t>
            </a:r>
            <a:endParaRPr sz="1400"/>
          </a:p>
        </p:txBody>
      </p:sp>
      <p:sp>
        <p:nvSpPr>
          <p:cNvPr id="191" name="Google Shape;191;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 Models - LSTM &amp; BERT</a:t>
            </a:r>
            <a:endParaRPr sz="264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idx="1" type="body"/>
          </p:nvPr>
        </p:nvSpPr>
        <p:spPr>
          <a:xfrm>
            <a:off x="729325" y="2078875"/>
            <a:ext cx="4050000" cy="27933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92857"/>
              <a:buChar char="●"/>
            </a:pPr>
            <a:r>
              <a:rPr lang="en-GB" sz="1400"/>
              <a:t>Use of internal states</a:t>
            </a:r>
            <a:endParaRPr sz="1400"/>
          </a:p>
          <a:p>
            <a:pPr indent="-293211" lvl="1" marL="914400" rtl="0" algn="l">
              <a:lnSpc>
                <a:spcPct val="150000"/>
              </a:lnSpc>
              <a:spcBef>
                <a:spcPts val="0"/>
              </a:spcBef>
              <a:spcAft>
                <a:spcPts val="0"/>
              </a:spcAft>
              <a:buSzPct val="78571"/>
              <a:buChar char="○"/>
            </a:pPr>
            <a:r>
              <a:rPr lang="en-GB" sz="1400"/>
              <a:t>Pass info linearly to next recurrent step</a:t>
            </a:r>
            <a:endParaRPr sz="1400"/>
          </a:p>
          <a:p>
            <a:pPr indent="-310832" lvl="1" marL="914400" rtl="0" algn="l">
              <a:lnSpc>
                <a:spcPct val="150000"/>
              </a:lnSpc>
              <a:spcBef>
                <a:spcPts val="0"/>
              </a:spcBef>
              <a:spcAft>
                <a:spcPts val="0"/>
              </a:spcAft>
              <a:buSzPct val="100000"/>
              <a:buChar char="○"/>
            </a:pPr>
            <a:r>
              <a:rPr lang="en-GB" sz="1400"/>
              <a:t>Pass info non-linearly to hidden states</a:t>
            </a:r>
            <a:endParaRPr sz="1400"/>
          </a:p>
          <a:p>
            <a:pPr indent="-304958" lvl="0" marL="457200" rtl="0" algn="l">
              <a:lnSpc>
                <a:spcPct val="150000"/>
              </a:lnSpc>
              <a:spcBef>
                <a:spcPts val="0"/>
              </a:spcBef>
              <a:spcAft>
                <a:spcPts val="0"/>
              </a:spcAft>
              <a:buSzPct val="92857"/>
              <a:buChar char="●"/>
            </a:pPr>
            <a:r>
              <a:rPr lang="en-GB" sz="1400"/>
              <a:t>Gating mechanisms to control flow of info</a:t>
            </a:r>
            <a:endParaRPr sz="1400"/>
          </a:p>
          <a:p>
            <a:pPr indent="-310832" lvl="1" marL="914400" rtl="0" algn="l">
              <a:lnSpc>
                <a:spcPct val="150000"/>
              </a:lnSpc>
              <a:spcBef>
                <a:spcPts val="0"/>
              </a:spcBef>
              <a:spcAft>
                <a:spcPts val="0"/>
              </a:spcAft>
              <a:buSzPct val="100000"/>
              <a:buChar char="○"/>
            </a:pPr>
            <a:r>
              <a:rPr lang="en-GB" sz="1400"/>
              <a:t>Forget gate: how much info from previous internal state to leave out</a:t>
            </a:r>
            <a:endParaRPr sz="1400"/>
          </a:p>
          <a:p>
            <a:pPr indent="-310832" lvl="1" marL="914400" rtl="0" algn="l">
              <a:lnSpc>
                <a:spcPct val="150000"/>
              </a:lnSpc>
              <a:spcBef>
                <a:spcPts val="0"/>
              </a:spcBef>
              <a:spcAft>
                <a:spcPts val="0"/>
              </a:spcAft>
              <a:buSzPct val="100000"/>
              <a:buChar char="○"/>
            </a:pPr>
            <a:r>
              <a:rPr lang="en-GB" sz="1400"/>
              <a:t>Input gate: how much info from current state to retain</a:t>
            </a:r>
            <a:endParaRPr sz="1400"/>
          </a:p>
          <a:p>
            <a:pPr indent="-310832" lvl="1" marL="914400" rtl="0" algn="l">
              <a:lnSpc>
                <a:spcPct val="150000"/>
              </a:lnSpc>
              <a:spcBef>
                <a:spcPts val="0"/>
              </a:spcBef>
              <a:spcAft>
                <a:spcPts val="0"/>
              </a:spcAft>
              <a:buSzPct val="100000"/>
              <a:buChar char="○"/>
            </a:pPr>
            <a:r>
              <a:rPr lang="en-GB" sz="1400"/>
              <a:t>Output gate: how much info from current state to pass to hidden state</a:t>
            </a:r>
            <a:endParaRPr sz="1400"/>
          </a:p>
        </p:txBody>
      </p:sp>
      <p:sp>
        <p:nvSpPr>
          <p:cNvPr id="197" name="Google Shape;197;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 Models - LSTM</a:t>
            </a:r>
            <a:endParaRPr sz="2640"/>
          </a:p>
        </p:txBody>
      </p:sp>
      <p:pic>
        <p:nvPicPr>
          <p:cNvPr id="198" name="Google Shape;198;p28"/>
          <p:cNvPicPr preferRelativeResize="0"/>
          <p:nvPr/>
        </p:nvPicPr>
        <p:blipFill rotWithShape="1">
          <a:blip r:embed="rId3">
            <a:alphaModFix/>
          </a:blip>
          <a:srcRect b="0" l="0" r="0" t="21482"/>
          <a:stretch/>
        </p:blipFill>
        <p:spPr>
          <a:xfrm>
            <a:off x="4931725" y="2331288"/>
            <a:ext cx="3762375" cy="228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729325" y="2078875"/>
            <a:ext cx="7688400" cy="279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400"/>
              <a:t>LSTM networks are an improvement over recurrent neural networks (RNNs) which were plagued by the vanishing/exploding gradients issue</a:t>
            </a:r>
            <a:endParaRPr sz="1400"/>
          </a:p>
          <a:p>
            <a:pPr indent="0" lvl="0" marL="0" rtl="0" algn="l">
              <a:lnSpc>
                <a:spcPct val="150000"/>
              </a:lnSpc>
              <a:spcBef>
                <a:spcPts val="1200"/>
              </a:spcBef>
              <a:spcAft>
                <a:spcPts val="1200"/>
              </a:spcAft>
              <a:buNone/>
            </a:pPr>
            <a:r>
              <a:rPr lang="en-GB" sz="1400"/>
              <a:t>As unsupervised learning with Doc2Vec worked better with multi-label classification, we only trained a </a:t>
            </a:r>
            <a:r>
              <a:rPr b="1" lang="en-GB" sz="1400"/>
              <a:t>multi-label classification</a:t>
            </a:r>
            <a:r>
              <a:rPr lang="en-GB" sz="1400"/>
              <a:t> model with LSTM</a:t>
            </a:r>
            <a:endParaRPr sz="1400"/>
          </a:p>
        </p:txBody>
      </p:sp>
      <p:sp>
        <p:nvSpPr>
          <p:cNvPr id="204" name="Google Shape;204;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 Models - LSTM</a:t>
            </a:r>
            <a:endParaRPr sz="26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729325" y="2078875"/>
            <a:ext cx="7688400" cy="279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400"/>
              <a:t>Overall validation accuracy: </a:t>
            </a:r>
            <a:r>
              <a:rPr b="1" lang="en-GB" sz="1400"/>
              <a:t>73.3%</a:t>
            </a:r>
            <a:r>
              <a:rPr lang="en-GB" sz="1400"/>
              <a:t> - improvement over scikit-learn and DBOW models 😎</a:t>
            </a:r>
            <a:endParaRPr sz="1400"/>
          </a:p>
        </p:txBody>
      </p:sp>
      <p:sp>
        <p:nvSpPr>
          <p:cNvPr id="210" name="Google Shape;210;p3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Results</a:t>
            </a:r>
            <a:r>
              <a:rPr lang="en-GB" sz="2640"/>
              <a:t> - LSTM</a:t>
            </a:r>
            <a:endParaRPr sz="2640"/>
          </a:p>
        </p:txBody>
      </p:sp>
      <p:graphicFrame>
        <p:nvGraphicFramePr>
          <p:cNvPr id="211" name="Google Shape;211;p30"/>
          <p:cNvGraphicFramePr/>
          <p:nvPr/>
        </p:nvGraphicFramePr>
        <p:xfrm>
          <a:off x="1149238" y="2738225"/>
          <a:ext cx="3000000" cy="3000000"/>
        </p:xfrm>
        <a:graphic>
          <a:graphicData uri="http://schemas.openxmlformats.org/drawingml/2006/table">
            <a:tbl>
              <a:tblPr>
                <a:noFill/>
                <a:tableStyleId>{B72FC9FB-88D7-4582-83A4-83E85D124388}</a:tableStyleId>
              </a:tblPr>
              <a:tblGrid>
                <a:gridCol w="869925"/>
                <a:gridCol w="1494725"/>
                <a:gridCol w="1494725"/>
                <a:gridCol w="1494725"/>
                <a:gridCol w="1494725"/>
              </a:tblGrid>
              <a:tr h="340350">
                <a:tc>
                  <a:txBody>
                    <a:bodyPr/>
                    <a:lstStyle/>
                    <a:p>
                      <a:pPr indent="0" lvl="0" marL="0" rtl="0" algn="l">
                        <a:spcBef>
                          <a:spcPts val="0"/>
                        </a:spcBef>
                        <a:spcAft>
                          <a:spcPts val="0"/>
                        </a:spcAft>
                        <a:buNone/>
                      </a:pPr>
                      <a:r>
                        <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Precision</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Recall</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f1-score</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Support</a:t>
                      </a:r>
                      <a:endParaRPr b="1">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is_I</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0.85</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0.95</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0.90</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2017</a:t>
                      </a:r>
                      <a:endParaRPr>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is_N</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0.89</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0.99</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0.94</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2264</a:t>
                      </a:r>
                      <a:endParaRPr>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is_T</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0.85</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0.85</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0.85</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1195</a:t>
                      </a:r>
                      <a:endParaRPr>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is_J</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0.63</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0.46</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a:solidFill>
                            <a:srgbClr val="FF0000"/>
                          </a:solidFill>
                          <a:latin typeface="Lato"/>
                          <a:ea typeface="Lato"/>
                          <a:cs typeface="Lato"/>
                          <a:sym typeface="Lato"/>
                        </a:rPr>
                        <a:t>0.53</a:t>
                      </a:r>
                      <a:endParaRPr b="1">
                        <a:solidFill>
                          <a:srgbClr val="FF0000"/>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FF0000"/>
                          </a:solidFill>
                          <a:latin typeface="Lato"/>
                          <a:ea typeface="Lato"/>
                          <a:cs typeface="Lato"/>
                          <a:sym typeface="Lato"/>
                        </a:rPr>
                        <a:t>1054</a:t>
                      </a:r>
                      <a:endParaRPr>
                        <a:solidFill>
                          <a:srgbClr val="FF0000"/>
                        </a:solidFill>
                        <a:latin typeface="Lato"/>
                        <a:ea typeface="Lato"/>
                        <a:cs typeface="Lato"/>
                        <a:sym typeface="Lato"/>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729325" y="2078875"/>
            <a:ext cx="4844400" cy="279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400"/>
              <a:t>Pre-trained on a large corpus (including the whole of Wikipedia and much more) to achieve better classification results</a:t>
            </a:r>
            <a:endParaRPr sz="1400"/>
          </a:p>
          <a:p>
            <a:pPr indent="-317500" lvl="0" marL="457200" rtl="0" algn="l">
              <a:lnSpc>
                <a:spcPct val="150000"/>
              </a:lnSpc>
              <a:spcBef>
                <a:spcPts val="0"/>
              </a:spcBef>
              <a:spcAft>
                <a:spcPts val="0"/>
              </a:spcAft>
              <a:buSzPts val="1400"/>
              <a:buChar char="●"/>
            </a:pPr>
            <a:r>
              <a:rPr lang="en-GB" sz="1400"/>
              <a:t>BERT is bidirectional, and features </a:t>
            </a:r>
            <a:r>
              <a:rPr lang="en-GB" sz="1400"/>
              <a:t>positional</a:t>
            </a:r>
            <a:r>
              <a:rPr lang="en-GB" sz="1400"/>
              <a:t> embeddings (in addition to token embeddings) - even better at learning semantic meaning of words in different contexts</a:t>
            </a:r>
            <a:endParaRPr sz="1400"/>
          </a:p>
          <a:p>
            <a:pPr indent="-317500" lvl="1" marL="914400" rtl="0" algn="l">
              <a:lnSpc>
                <a:spcPct val="150000"/>
              </a:lnSpc>
              <a:spcBef>
                <a:spcPts val="0"/>
              </a:spcBef>
              <a:spcAft>
                <a:spcPts val="0"/>
              </a:spcAft>
              <a:buSzPts val="1400"/>
              <a:buChar char="○"/>
            </a:pPr>
            <a:r>
              <a:rPr lang="en-GB" sz="1400"/>
              <a:t>E.g. “Bank”</a:t>
            </a:r>
            <a:endParaRPr sz="1400"/>
          </a:p>
        </p:txBody>
      </p:sp>
      <p:sp>
        <p:nvSpPr>
          <p:cNvPr id="217" name="Google Shape;217;p3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 Models - BERT</a:t>
            </a:r>
            <a:endParaRPr sz="2640"/>
          </a:p>
        </p:txBody>
      </p:sp>
      <p:pic>
        <p:nvPicPr>
          <p:cNvPr id="218" name="Google Shape;218;p31"/>
          <p:cNvPicPr preferRelativeResize="0"/>
          <p:nvPr/>
        </p:nvPicPr>
        <p:blipFill>
          <a:blip r:embed="rId3">
            <a:alphaModFix/>
          </a:blip>
          <a:stretch>
            <a:fillRect/>
          </a:stretch>
        </p:blipFill>
        <p:spPr>
          <a:xfrm>
            <a:off x="5735975" y="1983100"/>
            <a:ext cx="2977369"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93" name="Google Shape;93;p14"/>
          <p:cNvSpPr txBox="1"/>
          <p:nvPr>
            <p:ph idx="1" type="body"/>
          </p:nvPr>
        </p:nvSpPr>
        <p:spPr>
          <a:xfrm>
            <a:off x="729450" y="1915800"/>
            <a:ext cx="8138400" cy="268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500"/>
              <a:t>The </a:t>
            </a:r>
            <a:r>
              <a:rPr b="1" lang="en-GB" sz="1500"/>
              <a:t>Myers Briggs Type Indicator</a:t>
            </a:r>
            <a:r>
              <a:rPr lang="en-GB" sz="1500"/>
              <a:t> (MBTI) is a popular personality indicator representing the 4 different human psychological functions. Within each function, the </a:t>
            </a:r>
            <a:r>
              <a:rPr lang="en-GB" sz="1500"/>
              <a:t>classification</a:t>
            </a:r>
            <a:r>
              <a:rPr lang="en-GB" sz="1500"/>
              <a:t> is binary which leads to 16 different classes:</a:t>
            </a:r>
            <a:endParaRPr sz="1500"/>
          </a:p>
          <a:p>
            <a:pPr indent="-317500" lvl="0" marL="457200" rtl="0" algn="l">
              <a:lnSpc>
                <a:spcPct val="150000"/>
              </a:lnSpc>
              <a:spcBef>
                <a:spcPts val="1200"/>
              </a:spcBef>
              <a:spcAft>
                <a:spcPts val="0"/>
              </a:spcAft>
              <a:buSzPts val="1400"/>
              <a:buChar char="●"/>
            </a:pPr>
            <a:r>
              <a:rPr lang="en-GB" sz="1400"/>
              <a:t>Extroverted (E) vs Introverted (I)</a:t>
            </a:r>
            <a:endParaRPr sz="1400"/>
          </a:p>
          <a:p>
            <a:pPr indent="-317500" lvl="0" marL="457200" rtl="0" algn="l">
              <a:lnSpc>
                <a:spcPct val="150000"/>
              </a:lnSpc>
              <a:spcBef>
                <a:spcPts val="0"/>
              </a:spcBef>
              <a:spcAft>
                <a:spcPts val="0"/>
              </a:spcAft>
              <a:buSzPts val="1400"/>
              <a:buChar char="●"/>
            </a:pPr>
            <a:r>
              <a:rPr lang="en-GB" sz="1400"/>
              <a:t>Intuition (N) vs Sensing (S)</a:t>
            </a:r>
            <a:endParaRPr sz="1400"/>
          </a:p>
          <a:p>
            <a:pPr indent="-317500" lvl="0" marL="457200" rtl="0" algn="l">
              <a:lnSpc>
                <a:spcPct val="150000"/>
              </a:lnSpc>
              <a:spcBef>
                <a:spcPts val="0"/>
              </a:spcBef>
              <a:spcAft>
                <a:spcPts val="0"/>
              </a:spcAft>
              <a:buSzPts val="1400"/>
              <a:buChar char="●"/>
            </a:pPr>
            <a:r>
              <a:rPr lang="en-GB" sz="1400"/>
              <a:t>Feeling (F) vs Thinking (T)</a:t>
            </a:r>
            <a:endParaRPr sz="1400"/>
          </a:p>
          <a:p>
            <a:pPr indent="-317500" lvl="0" marL="457200" rtl="0" algn="l">
              <a:lnSpc>
                <a:spcPct val="150000"/>
              </a:lnSpc>
              <a:spcBef>
                <a:spcPts val="0"/>
              </a:spcBef>
              <a:spcAft>
                <a:spcPts val="0"/>
              </a:spcAft>
              <a:buSzPts val="1400"/>
              <a:buChar char="●"/>
            </a:pPr>
            <a:r>
              <a:rPr lang="en-GB" sz="1400"/>
              <a:t>Judging (J) vs Perceiving (P)</a:t>
            </a:r>
            <a:endParaRPr sz="1500"/>
          </a:p>
        </p:txBody>
      </p:sp>
      <p:pic>
        <p:nvPicPr>
          <p:cNvPr id="94" name="Google Shape;94;p14"/>
          <p:cNvPicPr preferRelativeResize="0"/>
          <p:nvPr/>
        </p:nvPicPr>
        <p:blipFill>
          <a:blip r:embed="rId3">
            <a:alphaModFix/>
          </a:blip>
          <a:stretch>
            <a:fillRect/>
          </a:stretch>
        </p:blipFill>
        <p:spPr>
          <a:xfrm>
            <a:off x="4833874" y="2684651"/>
            <a:ext cx="4034076" cy="2111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body"/>
          </p:nvPr>
        </p:nvSpPr>
        <p:spPr>
          <a:xfrm>
            <a:off x="729325" y="2078875"/>
            <a:ext cx="7855800" cy="279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400"/>
              <a:t>Added a linear layer to convert BERT representations for a binary classification task</a:t>
            </a:r>
            <a:endParaRPr sz="1400"/>
          </a:p>
          <a:p>
            <a:pPr indent="-317500" lvl="0" marL="457200" rtl="0" algn="l">
              <a:lnSpc>
                <a:spcPct val="150000"/>
              </a:lnSpc>
              <a:spcBef>
                <a:spcPts val="0"/>
              </a:spcBef>
              <a:spcAft>
                <a:spcPts val="0"/>
              </a:spcAft>
              <a:buSzPts val="1400"/>
              <a:buChar char="●"/>
            </a:pPr>
            <a:r>
              <a:rPr lang="en-GB" sz="1400"/>
              <a:t>Long training period - use of learning rate schedulers to speed up the process</a:t>
            </a:r>
            <a:endParaRPr sz="1400"/>
          </a:p>
        </p:txBody>
      </p:sp>
      <p:sp>
        <p:nvSpPr>
          <p:cNvPr id="224" name="Google Shape;224;p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 Models - BERT</a:t>
            </a:r>
            <a:endParaRPr sz="26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idx="1" type="body"/>
          </p:nvPr>
        </p:nvSpPr>
        <p:spPr>
          <a:xfrm>
            <a:off x="729325" y="2078875"/>
            <a:ext cx="7688400" cy="279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400"/>
              <a:t>Overall validation accuracy: </a:t>
            </a:r>
            <a:r>
              <a:rPr b="1" lang="en-GB" sz="1400"/>
              <a:t>77.2%</a:t>
            </a:r>
            <a:r>
              <a:rPr lang="en-GB" sz="1400"/>
              <a:t> - even better! 😎</a:t>
            </a:r>
            <a:endParaRPr sz="1400"/>
          </a:p>
        </p:txBody>
      </p:sp>
      <p:sp>
        <p:nvSpPr>
          <p:cNvPr id="230" name="Google Shape;230;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Results - BERT</a:t>
            </a:r>
            <a:endParaRPr sz="2640"/>
          </a:p>
        </p:txBody>
      </p:sp>
      <p:graphicFrame>
        <p:nvGraphicFramePr>
          <p:cNvPr id="231" name="Google Shape;231;p33"/>
          <p:cNvGraphicFramePr/>
          <p:nvPr/>
        </p:nvGraphicFramePr>
        <p:xfrm>
          <a:off x="1149238" y="2738225"/>
          <a:ext cx="3000000" cy="3000000"/>
        </p:xfrm>
        <a:graphic>
          <a:graphicData uri="http://schemas.openxmlformats.org/drawingml/2006/table">
            <a:tbl>
              <a:tblPr>
                <a:noFill/>
                <a:tableStyleId>{B72FC9FB-88D7-4582-83A4-83E85D124388}</a:tableStyleId>
              </a:tblPr>
              <a:tblGrid>
                <a:gridCol w="869925"/>
                <a:gridCol w="1494725"/>
                <a:gridCol w="1494725"/>
                <a:gridCol w="1494725"/>
                <a:gridCol w="1494725"/>
              </a:tblGrid>
              <a:tr h="340350">
                <a:tc>
                  <a:txBody>
                    <a:bodyPr/>
                    <a:lstStyle/>
                    <a:p>
                      <a:pPr indent="0" lvl="0" marL="0" rtl="0" algn="l">
                        <a:spcBef>
                          <a:spcPts val="0"/>
                        </a:spcBef>
                        <a:spcAft>
                          <a:spcPts val="0"/>
                        </a:spcAft>
                        <a:buNone/>
                      </a:pPr>
                      <a:r>
                        <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Precision</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Recall</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f1-score</a:t>
                      </a:r>
                      <a:endParaRPr b="1">
                        <a:solidFill>
                          <a:srgbClr val="21212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GB">
                          <a:solidFill>
                            <a:srgbClr val="212121"/>
                          </a:solidFill>
                          <a:latin typeface="Lato"/>
                          <a:ea typeface="Lato"/>
                          <a:cs typeface="Lato"/>
                          <a:sym typeface="Lato"/>
                        </a:rPr>
                        <a:t>Support</a:t>
                      </a:r>
                      <a:endParaRPr b="1">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is_I</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0.88</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0.86</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0.87</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2017</a:t>
                      </a:r>
                      <a:endParaRPr>
                        <a:solidFill>
                          <a:srgbClr val="212121"/>
                        </a:solidFill>
                        <a:latin typeface="Lato"/>
                        <a:ea typeface="Lato"/>
                        <a:cs typeface="Lato"/>
                        <a:sym typeface="Lato"/>
                      </a:endParaRPr>
                    </a:p>
                  </a:txBody>
                  <a:tcPr marT="63500" marB="63500" marR="63500" marL="63500"/>
                </a:tc>
              </a:tr>
              <a:tr h="302775">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is_N</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0.88</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0.99</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0.93</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2264</a:t>
                      </a:r>
                      <a:endParaRPr>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is_T</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0.80</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0.72</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0.76</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1195</a:t>
                      </a:r>
                      <a:endParaRPr>
                        <a:solidFill>
                          <a:srgbClr val="212121"/>
                        </a:solidFill>
                        <a:latin typeface="Lato"/>
                        <a:ea typeface="Lato"/>
                        <a:cs typeface="Lato"/>
                        <a:sym typeface="Lato"/>
                      </a:endParaRPr>
                    </a:p>
                  </a:txBody>
                  <a:tcPr marT="63500" marB="63500" marR="63500" marL="63500"/>
                </a:tc>
              </a:tr>
              <a:tr h="340350">
                <a:tc>
                  <a:txBody>
                    <a:bodyPr/>
                    <a:lstStyle/>
                    <a:p>
                      <a:pPr indent="0" lvl="0" marL="0" rtl="0" algn="l">
                        <a:spcBef>
                          <a:spcPts val="0"/>
                        </a:spcBef>
                        <a:spcAft>
                          <a:spcPts val="0"/>
                        </a:spcAft>
                        <a:buNone/>
                      </a:pPr>
                      <a:r>
                        <a:rPr lang="en-GB">
                          <a:solidFill>
                            <a:srgbClr val="212121"/>
                          </a:solidFill>
                          <a:latin typeface="Lato"/>
                          <a:ea typeface="Lato"/>
                          <a:cs typeface="Lato"/>
                          <a:sym typeface="Lato"/>
                        </a:rPr>
                        <a:t>is_J</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0.58</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212121"/>
                          </a:solidFill>
                          <a:latin typeface="Lato"/>
                          <a:ea typeface="Lato"/>
                          <a:cs typeface="Lato"/>
                          <a:sym typeface="Lato"/>
                        </a:rPr>
                        <a:t>0.13</a:t>
                      </a:r>
                      <a:endParaRPr>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a:solidFill>
                            <a:srgbClr val="FF0000"/>
                          </a:solidFill>
                          <a:latin typeface="Lato"/>
                          <a:ea typeface="Lato"/>
                          <a:cs typeface="Lato"/>
                          <a:sym typeface="Lato"/>
                        </a:rPr>
                        <a:t>0.22</a:t>
                      </a:r>
                      <a:endParaRPr b="1">
                        <a:solidFill>
                          <a:srgbClr val="FF0000"/>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a:solidFill>
                            <a:srgbClr val="FF0000"/>
                          </a:solidFill>
                          <a:latin typeface="Lato"/>
                          <a:ea typeface="Lato"/>
                          <a:cs typeface="Lato"/>
                          <a:sym typeface="Lato"/>
                        </a:rPr>
                        <a:t>1054</a:t>
                      </a:r>
                      <a:endParaRPr>
                        <a:solidFill>
                          <a:srgbClr val="FF0000"/>
                        </a:solidFill>
                        <a:latin typeface="Lato"/>
                        <a:ea typeface="Lato"/>
                        <a:cs typeface="Lato"/>
                        <a:sym typeface="Lato"/>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313" y="579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Results - Summary (Multi-label only)</a:t>
            </a:r>
            <a:endParaRPr sz="2640"/>
          </a:p>
        </p:txBody>
      </p:sp>
      <p:pic>
        <p:nvPicPr>
          <p:cNvPr id="237" name="Google Shape;237;p34"/>
          <p:cNvPicPr preferRelativeResize="0"/>
          <p:nvPr/>
        </p:nvPicPr>
        <p:blipFill>
          <a:blip r:embed="rId3">
            <a:alphaModFix/>
          </a:blip>
          <a:stretch>
            <a:fillRect/>
          </a:stretch>
        </p:blipFill>
        <p:spPr>
          <a:xfrm>
            <a:off x="2252663" y="1975025"/>
            <a:ext cx="4638675" cy="185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9313" y="579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Results - Summary (Multi-label only)</a:t>
            </a:r>
            <a:endParaRPr sz="2640"/>
          </a:p>
        </p:txBody>
      </p:sp>
      <p:pic>
        <p:nvPicPr>
          <p:cNvPr id="243" name="Google Shape;243;p35"/>
          <p:cNvPicPr preferRelativeResize="0"/>
          <p:nvPr/>
        </p:nvPicPr>
        <p:blipFill>
          <a:blip r:embed="rId3">
            <a:alphaModFix/>
          </a:blip>
          <a:stretch>
            <a:fillRect/>
          </a:stretch>
        </p:blipFill>
        <p:spPr>
          <a:xfrm>
            <a:off x="1809750" y="1744425"/>
            <a:ext cx="5524500" cy="222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727788" y="1354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Implications</a:t>
            </a:r>
            <a:endParaRPr sz="2640"/>
          </a:p>
        </p:txBody>
      </p:sp>
      <p:sp>
        <p:nvSpPr>
          <p:cNvPr id="249" name="Google Shape;249;p36"/>
          <p:cNvSpPr txBox="1"/>
          <p:nvPr>
            <p:ph idx="1" type="body"/>
          </p:nvPr>
        </p:nvSpPr>
        <p:spPr>
          <a:xfrm>
            <a:off x="729325" y="2078875"/>
            <a:ext cx="7855800" cy="2793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All models showcase poor accuracy in classifying a person as Judging (J) or Perceiving (P)</a:t>
            </a:r>
            <a:endParaRPr sz="1400"/>
          </a:p>
        </p:txBody>
      </p:sp>
      <p:pic>
        <p:nvPicPr>
          <p:cNvPr id="250" name="Google Shape;250;p36"/>
          <p:cNvPicPr preferRelativeResize="0"/>
          <p:nvPr/>
        </p:nvPicPr>
        <p:blipFill>
          <a:blip r:embed="rId3">
            <a:alphaModFix/>
          </a:blip>
          <a:stretch>
            <a:fillRect/>
          </a:stretch>
        </p:blipFill>
        <p:spPr>
          <a:xfrm>
            <a:off x="768500" y="2642336"/>
            <a:ext cx="7688399" cy="1666366"/>
          </a:xfrm>
          <a:prstGeom prst="rect">
            <a:avLst/>
          </a:prstGeom>
          <a:noFill/>
          <a:ln>
            <a:noFill/>
          </a:ln>
        </p:spPr>
      </p:pic>
      <p:sp>
        <p:nvSpPr>
          <p:cNvPr id="251" name="Google Shape;251;p36"/>
          <p:cNvSpPr/>
          <p:nvPr/>
        </p:nvSpPr>
        <p:spPr>
          <a:xfrm>
            <a:off x="3444550" y="2725775"/>
            <a:ext cx="3005700" cy="20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A9988"/>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7788" y="1354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Implications</a:t>
            </a:r>
            <a:endParaRPr sz="2640"/>
          </a:p>
        </p:txBody>
      </p:sp>
      <p:sp>
        <p:nvSpPr>
          <p:cNvPr id="257" name="Google Shape;257;p37"/>
          <p:cNvSpPr txBox="1"/>
          <p:nvPr>
            <p:ph idx="1" type="body"/>
          </p:nvPr>
        </p:nvSpPr>
        <p:spPr>
          <a:xfrm>
            <a:off x="729325" y="2078875"/>
            <a:ext cx="7855800" cy="2793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Models can still be used to </a:t>
            </a:r>
            <a:r>
              <a:rPr lang="en-GB" sz="1400"/>
              <a:t>classify</a:t>
            </a:r>
            <a:r>
              <a:rPr lang="en-GB" sz="1400"/>
              <a:t> the other 3 psychological functions with high confidence</a:t>
            </a:r>
            <a:endParaRPr sz="1400"/>
          </a:p>
          <a:p>
            <a:pPr indent="-317500" lvl="0" marL="457200" rtl="0" algn="l">
              <a:lnSpc>
                <a:spcPct val="150000"/>
              </a:lnSpc>
              <a:spcBef>
                <a:spcPts val="0"/>
              </a:spcBef>
              <a:spcAft>
                <a:spcPts val="0"/>
              </a:spcAft>
              <a:buSzPts val="1400"/>
              <a:buChar char="●"/>
            </a:pPr>
            <a:r>
              <a:rPr lang="en-GB" sz="1400"/>
              <a:t>Choice of model would depend on use case:</a:t>
            </a:r>
            <a:endParaRPr sz="1400"/>
          </a:p>
          <a:p>
            <a:pPr indent="-317500" lvl="1" marL="914400" rtl="0" algn="l">
              <a:lnSpc>
                <a:spcPct val="150000"/>
              </a:lnSpc>
              <a:spcBef>
                <a:spcPts val="0"/>
              </a:spcBef>
              <a:spcAft>
                <a:spcPts val="0"/>
              </a:spcAft>
              <a:buSzPts val="1400"/>
              <a:buChar char="○"/>
            </a:pPr>
            <a:r>
              <a:rPr lang="en-GB" sz="1400"/>
              <a:t>If </a:t>
            </a:r>
            <a:r>
              <a:rPr b="1" lang="en-GB" sz="1400"/>
              <a:t>accurate classification of each label</a:t>
            </a:r>
            <a:r>
              <a:rPr lang="en-GB" sz="1400"/>
              <a:t> is more important, can use:</a:t>
            </a:r>
            <a:endParaRPr sz="1400"/>
          </a:p>
          <a:p>
            <a:pPr indent="-317500" lvl="2" marL="1371600" rtl="0" algn="l">
              <a:lnSpc>
                <a:spcPct val="150000"/>
              </a:lnSpc>
              <a:spcBef>
                <a:spcPts val="0"/>
              </a:spcBef>
              <a:spcAft>
                <a:spcPts val="0"/>
              </a:spcAft>
              <a:buSzPts val="1400"/>
              <a:buChar char="■"/>
            </a:pPr>
            <a:r>
              <a:rPr lang="en-GB" sz="1400"/>
              <a:t>LSTM - slower to train, but more accurate with texts outside of corpus</a:t>
            </a:r>
            <a:endParaRPr sz="1400"/>
          </a:p>
          <a:p>
            <a:pPr indent="-317500" lvl="2" marL="1371600" rtl="0" algn="l">
              <a:lnSpc>
                <a:spcPct val="150000"/>
              </a:lnSpc>
              <a:spcBef>
                <a:spcPts val="0"/>
              </a:spcBef>
              <a:spcAft>
                <a:spcPts val="0"/>
              </a:spcAft>
              <a:buSzPts val="1400"/>
              <a:buChar char="■"/>
            </a:pPr>
            <a:r>
              <a:rPr lang="en-GB" sz="1400"/>
              <a:t>Doc2vec - faster to train, but likely poor accuracy on texts outside of corpus</a:t>
            </a:r>
            <a:endParaRPr sz="1400"/>
          </a:p>
          <a:p>
            <a:pPr indent="-317500" lvl="1" marL="914400" rtl="0" algn="l">
              <a:lnSpc>
                <a:spcPct val="150000"/>
              </a:lnSpc>
              <a:spcBef>
                <a:spcPts val="0"/>
              </a:spcBef>
              <a:spcAft>
                <a:spcPts val="0"/>
              </a:spcAft>
              <a:buSzPts val="1400"/>
              <a:buChar char="○"/>
            </a:pPr>
            <a:r>
              <a:rPr lang="en-GB" sz="1400"/>
              <a:t>If </a:t>
            </a:r>
            <a:r>
              <a:rPr b="1" lang="en-GB" sz="1400"/>
              <a:t>accurate classification of overall personality</a:t>
            </a:r>
            <a:r>
              <a:rPr lang="en-GB" sz="1400"/>
              <a:t> is more important, can use:</a:t>
            </a:r>
            <a:endParaRPr sz="1400"/>
          </a:p>
          <a:p>
            <a:pPr indent="-317500" lvl="2" marL="1371600" rtl="0" algn="l">
              <a:lnSpc>
                <a:spcPct val="150000"/>
              </a:lnSpc>
              <a:spcBef>
                <a:spcPts val="0"/>
              </a:spcBef>
              <a:spcAft>
                <a:spcPts val="0"/>
              </a:spcAft>
              <a:buSzPts val="1400"/>
              <a:buChar char="■"/>
            </a:pPr>
            <a:r>
              <a:rPr lang="en-GB" sz="1400"/>
              <a:t>BERT - however, “J vs P” classification is the worst with this model</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27788" y="13093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Conclusion</a:t>
            </a:r>
            <a:endParaRPr sz="2640"/>
          </a:p>
        </p:txBody>
      </p:sp>
      <p:sp>
        <p:nvSpPr>
          <p:cNvPr id="263" name="Google Shape;263;p38"/>
          <p:cNvSpPr txBox="1"/>
          <p:nvPr>
            <p:ph idx="1" type="body"/>
          </p:nvPr>
        </p:nvSpPr>
        <p:spPr>
          <a:xfrm>
            <a:off x="729325" y="2078875"/>
            <a:ext cx="7855800" cy="2793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Considering both accuracy and F1-scores, our team strongly recommends using transfer learning with BERT</a:t>
            </a:r>
            <a:endParaRPr sz="1400"/>
          </a:p>
          <a:p>
            <a:pPr indent="-317500" lvl="0" marL="457200" rtl="0" algn="l">
              <a:lnSpc>
                <a:spcPct val="150000"/>
              </a:lnSpc>
              <a:spcBef>
                <a:spcPts val="0"/>
              </a:spcBef>
              <a:spcAft>
                <a:spcPts val="0"/>
              </a:spcAft>
              <a:buSzPts val="1400"/>
              <a:buChar char="●"/>
            </a:pPr>
            <a:r>
              <a:rPr lang="en-GB" sz="1400"/>
              <a:t>However, for some use cases (e.g. medical diagnosis of specific psychological functions), the user can consider making use of LSTM</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ctrTitle"/>
          </p:nvPr>
        </p:nvSpPr>
        <p:spPr>
          <a:xfrm>
            <a:off x="727950" y="173939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4615"/>
              <a:buFont typeface="Arial"/>
              <a:buNone/>
            </a:pPr>
            <a:r>
              <a:rPr lang="en-GB"/>
              <a:t>For the initial check-o</a:t>
            </a:r>
            <a:br>
              <a:rPr lang="en-GB"/>
            </a:br>
            <a:r>
              <a:rPr lang="en-GB"/>
              <a:t> (Week 8), the teams should describe the type of dataset selected</a:t>
            </a:r>
            <a:endParaRPr/>
          </a:p>
          <a:p>
            <a:pPr indent="0" lvl="0" marL="0" rtl="0" algn="l">
              <a:spcBef>
                <a:spcPts val="1200"/>
              </a:spcBef>
              <a:spcAft>
                <a:spcPts val="0"/>
              </a:spcAft>
              <a:buClr>
                <a:schemeClr val="dk1"/>
              </a:buClr>
              <a:buSzPct val="84615"/>
              <a:buFont typeface="Arial"/>
              <a:buNone/>
            </a:pPr>
            <a:r>
              <a:rPr lang="en-GB"/>
              <a:t>or collected, the problem they aim to address, data visualisation, and a preliminary naive</a:t>
            </a:r>
            <a:endParaRPr/>
          </a:p>
          <a:p>
            <a:pPr indent="0" lvl="0" marL="0" rtl="0" algn="l">
              <a:spcBef>
                <a:spcPts val="1200"/>
              </a:spcBef>
              <a:spcAft>
                <a:spcPts val="0"/>
              </a:spcAft>
              <a:buClr>
                <a:schemeClr val="dk1"/>
              </a:buClr>
              <a:buSzPct val="84615"/>
              <a:buFont typeface="Arial"/>
              <a:buNone/>
            </a:pPr>
            <a:r>
              <a:rPr lang="en-GB"/>
              <a:t>model implemented based on one dataset.</a:t>
            </a:r>
            <a:endParaRPr/>
          </a:p>
          <a:p>
            <a:pPr indent="0" lvl="0" marL="0" rtl="0" algn="l">
              <a:spcBef>
                <a:spcPts val="1200"/>
              </a:spcBef>
              <a:spcAft>
                <a:spcPts val="0"/>
              </a:spcAft>
              <a:buClr>
                <a:schemeClr val="dk1"/>
              </a:buClr>
              <a:buSzPct val="84615"/>
              <a:buFont typeface="Arial"/>
              <a:buNone/>
            </a:pPr>
            <a:r>
              <a:rPr lang="en-GB"/>
              <a:t>An initial presentation as described in Section 3. This component serves to provide</a:t>
            </a:r>
            <a:endParaRPr/>
          </a:p>
          <a:p>
            <a:pPr indent="0" lvl="0" marL="0" rtl="0" algn="l">
              <a:spcBef>
                <a:spcPts val="1200"/>
              </a:spcBef>
              <a:spcAft>
                <a:spcPts val="0"/>
              </a:spcAft>
              <a:buClr>
                <a:schemeClr val="dk1"/>
              </a:buClr>
              <a:buSzPct val="84615"/>
              <a:buFont typeface="Arial"/>
              <a:buNone/>
            </a:pPr>
            <a:r>
              <a:rPr lang="en-GB"/>
              <a:t>feedback and check that there is progress. It is worth 5 marks.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1970400"/>
            <a:ext cx="7949100" cy="26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Predict the MBTI personality of an individual using their social media posts</a:t>
            </a:r>
            <a:endParaRPr sz="1500"/>
          </a:p>
          <a:p>
            <a:pPr indent="0" lvl="0" marL="0" rtl="0" algn="l">
              <a:lnSpc>
                <a:spcPct val="150000"/>
              </a:lnSpc>
              <a:spcBef>
                <a:spcPts val="1200"/>
              </a:spcBef>
              <a:spcAft>
                <a:spcPts val="0"/>
              </a:spcAft>
              <a:buNone/>
            </a:pPr>
            <a:r>
              <a:rPr lang="en-GB" sz="1500"/>
              <a:t>Overview of predictive framework:</a:t>
            </a:r>
            <a:endParaRPr sz="1500"/>
          </a:p>
        </p:txBody>
      </p:sp>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101" name="Google Shape;101;p15"/>
          <p:cNvSpPr/>
          <p:nvPr/>
        </p:nvSpPr>
        <p:spPr>
          <a:xfrm>
            <a:off x="4785913" y="3473925"/>
            <a:ext cx="2171700" cy="58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Predictive model</a:t>
            </a:r>
            <a:endParaRPr/>
          </a:p>
        </p:txBody>
      </p:sp>
      <p:sp>
        <p:nvSpPr>
          <p:cNvPr id="102" name="Google Shape;102;p15"/>
          <p:cNvSpPr txBox="1"/>
          <p:nvPr/>
        </p:nvSpPr>
        <p:spPr>
          <a:xfrm>
            <a:off x="7422788" y="3073725"/>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INTJ</a:t>
            </a:r>
            <a:endParaRPr>
              <a:latin typeface="Lato"/>
              <a:ea typeface="Lato"/>
              <a:cs typeface="Lato"/>
              <a:sym typeface="Lato"/>
            </a:endParaRPr>
          </a:p>
        </p:txBody>
      </p:sp>
      <p:sp>
        <p:nvSpPr>
          <p:cNvPr id="103" name="Google Shape;103;p15"/>
          <p:cNvSpPr txBox="1"/>
          <p:nvPr/>
        </p:nvSpPr>
        <p:spPr>
          <a:xfrm>
            <a:off x="7422788" y="3626063"/>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INTP</a:t>
            </a:r>
            <a:endParaRPr>
              <a:latin typeface="Lato"/>
              <a:ea typeface="Lato"/>
              <a:cs typeface="Lato"/>
              <a:sym typeface="Lato"/>
            </a:endParaRPr>
          </a:p>
        </p:txBody>
      </p:sp>
      <p:sp>
        <p:nvSpPr>
          <p:cNvPr id="104" name="Google Shape;104;p15"/>
          <p:cNvSpPr txBox="1"/>
          <p:nvPr/>
        </p:nvSpPr>
        <p:spPr>
          <a:xfrm>
            <a:off x="7422788" y="4178400"/>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ESFP</a:t>
            </a:r>
            <a:endParaRPr>
              <a:latin typeface="Lato"/>
              <a:ea typeface="Lato"/>
              <a:cs typeface="Lato"/>
              <a:sym typeface="Lato"/>
            </a:endParaRPr>
          </a:p>
        </p:txBody>
      </p:sp>
      <p:sp>
        <p:nvSpPr>
          <p:cNvPr id="105" name="Google Shape;105;p15"/>
          <p:cNvSpPr txBox="1"/>
          <p:nvPr/>
        </p:nvSpPr>
        <p:spPr>
          <a:xfrm rot="5400000">
            <a:off x="7452463" y="3370338"/>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
        <p:nvSpPr>
          <p:cNvPr id="106" name="Google Shape;106;p15"/>
          <p:cNvSpPr txBox="1"/>
          <p:nvPr/>
        </p:nvSpPr>
        <p:spPr>
          <a:xfrm rot="5400000">
            <a:off x="7452463" y="3885488"/>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cxnSp>
        <p:nvCxnSpPr>
          <p:cNvPr id="107" name="Google Shape;107;p15"/>
          <p:cNvCxnSpPr>
            <a:stCxn id="101" idx="3"/>
            <a:endCxn id="102" idx="1"/>
          </p:cNvCxnSpPr>
          <p:nvPr/>
        </p:nvCxnSpPr>
        <p:spPr>
          <a:xfrm flipH="1" rot="10800000">
            <a:off x="6957613" y="3273975"/>
            <a:ext cx="465300" cy="4911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5"/>
          <p:cNvCxnSpPr>
            <a:stCxn id="101" idx="3"/>
            <a:endCxn id="104" idx="1"/>
          </p:cNvCxnSpPr>
          <p:nvPr/>
        </p:nvCxnSpPr>
        <p:spPr>
          <a:xfrm>
            <a:off x="6957613" y="3765075"/>
            <a:ext cx="465300" cy="6135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5"/>
          <p:cNvCxnSpPr/>
          <p:nvPr/>
        </p:nvCxnSpPr>
        <p:spPr>
          <a:xfrm flipH="1">
            <a:off x="4245913" y="3753550"/>
            <a:ext cx="540000" cy="6600"/>
          </a:xfrm>
          <a:prstGeom prst="straightConnector1">
            <a:avLst/>
          </a:prstGeom>
          <a:noFill/>
          <a:ln cap="flat" cmpd="sng" w="9525">
            <a:solidFill>
              <a:schemeClr val="dk2"/>
            </a:solidFill>
            <a:prstDash val="solid"/>
            <a:round/>
            <a:headEnd len="med" w="med" type="triangle"/>
            <a:tailEnd len="med" w="med" type="none"/>
          </a:ln>
        </p:spPr>
      </p:cxnSp>
      <p:sp>
        <p:nvSpPr>
          <p:cNvPr id="110" name="Google Shape;110;p15"/>
          <p:cNvSpPr/>
          <p:nvPr/>
        </p:nvSpPr>
        <p:spPr>
          <a:xfrm>
            <a:off x="2234663" y="3485450"/>
            <a:ext cx="2011200" cy="58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Pre-processing</a:t>
            </a:r>
            <a:endParaRPr/>
          </a:p>
        </p:txBody>
      </p:sp>
      <p:cxnSp>
        <p:nvCxnSpPr>
          <p:cNvPr id="111" name="Google Shape;111;p15"/>
          <p:cNvCxnSpPr/>
          <p:nvPr/>
        </p:nvCxnSpPr>
        <p:spPr>
          <a:xfrm flipH="1">
            <a:off x="1155863" y="3793013"/>
            <a:ext cx="1078800" cy="6600"/>
          </a:xfrm>
          <a:prstGeom prst="straightConnector1">
            <a:avLst/>
          </a:prstGeom>
          <a:noFill/>
          <a:ln cap="flat" cmpd="sng" w="9525">
            <a:solidFill>
              <a:schemeClr val="dk2"/>
            </a:solidFill>
            <a:prstDash val="solid"/>
            <a:round/>
            <a:headEnd len="med" w="med" type="triangle"/>
            <a:tailEnd len="med" w="med" type="none"/>
          </a:ln>
        </p:spPr>
      </p:cxnSp>
      <p:sp>
        <p:nvSpPr>
          <p:cNvPr id="112" name="Google Shape;112;p15"/>
          <p:cNvSpPr txBox="1"/>
          <p:nvPr/>
        </p:nvSpPr>
        <p:spPr>
          <a:xfrm>
            <a:off x="960413" y="3462388"/>
            <a:ext cx="144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1300">
                <a:latin typeface="Lato"/>
                <a:ea typeface="Lato"/>
                <a:cs typeface="Lato"/>
                <a:sym typeface="Lato"/>
              </a:rPr>
              <a:t>String of texts</a:t>
            </a:r>
            <a:endParaRPr i="1"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30000" y="1318650"/>
            <a:ext cx="33009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118" name="Google Shape;118;p16"/>
          <p:cNvSpPr txBox="1"/>
          <p:nvPr>
            <p:ph idx="1" type="subTitle"/>
          </p:nvPr>
        </p:nvSpPr>
        <p:spPr>
          <a:xfrm>
            <a:off x="724950" y="1865850"/>
            <a:ext cx="3683700" cy="2602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Kaggle MBTI Dataset</a:t>
            </a:r>
            <a:endParaRPr/>
          </a:p>
          <a:p>
            <a:pPr indent="-330200" lvl="0" marL="457200" rtl="0" algn="l">
              <a:lnSpc>
                <a:spcPct val="150000"/>
              </a:lnSpc>
              <a:spcBef>
                <a:spcPts val="0"/>
              </a:spcBef>
              <a:spcAft>
                <a:spcPts val="0"/>
              </a:spcAft>
              <a:buSzPts val="1600"/>
              <a:buChar char="●"/>
            </a:pPr>
            <a:r>
              <a:rPr lang="en-GB"/>
              <a:t>8675 rows</a:t>
            </a:r>
            <a:endParaRPr/>
          </a:p>
          <a:p>
            <a:pPr indent="-330200" lvl="0" marL="457200" rtl="0" algn="l">
              <a:lnSpc>
                <a:spcPct val="150000"/>
              </a:lnSpc>
              <a:spcBef>
                <a:spcPts val="0"/>
              </a:spcBef>
              <a:spcAft>
                <a:spcPts val="0"/>
              </a:spcAft>
              <a:buSzPts val="1600"/>
              <a:buChar char="●"/>
            </a:pPr>
            <a:r>
              <a:rPr lang="en-GB"/>
              <a:t>Each row contains:</a:t>
            </a:r>
            <a:endParaRPr/>
          </a:p>
          <a:p>
            <a:pPr indent="-330200" lvl="1" marL="914400" rtl="0" algn="l">
              <a:lnSpc>
                <a:spcPct val="150000"/>
              </a:lnSpc>
              <a:spcBef>
                <a:spcPts val="0"/>
              </a:spcBef>
              <a:spcAft>
                <a:spcPts val="0"/>
              </a:spcAft>
              <a:buSzPts val="1600"/>
              <a:buChar char="○"/>
            </a:pPr>
            <a:r>
              <a:rPr lang="en-GB"/>
              <a:t>MBTI personality</a:t>
            </a:r>
            <a:endParaRPr/>
          </a:p>
          <a:p>
            <a:pPr indent="-330200" lvl="1" marL="914400" rtl="0" algn="l">
              <a:lnSpc>
                <a:spcPct val="150000"/>
              </a:lnSpc>
              <a:spcBef>
                <a:spcPts val="0"/>
              </a:spcBef>
              <a:spcAft>
                <a:spcPts val="0"/>
              </a:spcAft>
              <a:buSzPts val="1600"/>
              <a:buChar char="○"/>
            </a:pPr>
            <a:r>
              <a:rPr lang="en-GB"/>
              <a:t>L</a:t>
            </a:r>
            <a:r>
              <a:rPr lang="en-GB"/>
              <a:t>ast 50 social media posts</a:t>
            </a:r>
            <a:endParaRPr/>
          </a:p>
        </p:txBody>
      </p:sp>
      <p:sp>
        <p:nvSpPr>
          <p:cNvPr id="119" name="Google Shape;119;p16"/>
          <p:cNvSpPr txBox="1"/>
          <p:nvPr>
            <p:ph idx="2" type="body"/>
          </p:nvPr>
        </p:nvSpPr>
        <p:spPr>
          <a:xfrm>
            <a:off x="5174225" y="967325"/>
            <a:ext cx="3683700" cy="38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INFJ</a:t>
            </a:r>
            <a:endParaRPr/>
          </a:p>
          <a:p>
            <a:pPr indent="-311150" lvl="0" marL="457200" rtl="0" algn="l">
              <a:lnSpc>
                <a:spcPct val="115000"/>
              </a:lnSpc>
              <a:spcBef>
                <a:spcPts val="1200"/>
              </a:spcBef>
              <a:spcAft>
                <a:spcPts val="0"/>
              </a:spcAft>
              <a:buSzPts val="1300"/>
              <a:buChar char="●"/>
            </a:pPr>
            <a:r>
              <a:rPr lang="en-GB" sz="1200">
                <a:solidFill>
                  <a:srgbClr val="333333"/>
                </a:solidFill>
                <a:highlight>
                  <a:srgbClr val="FFFFFF"/>
                </a:highlight>
                <a:latin typeface="Open Sans"/>
                <a:ea typeface="Open Sans"/>
                <a:cs typeface="Open Sans"/>
                <a:sym typeface="Open Sans"/>
              </a:rPr>
              <a:t>I live near Seattle. Just north of it. I moved back here a few weeks ago. Originally from puyallup area but moved from Phoenix.</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0"/>
              </a:spcAft>
              <a:buClr>
                <a:srgbClr val="333333"/>
              </a:buClr>
              <a:buSzPts val="1200"/>
              <a:buFont typeface="Open Sans"/>
              <a:buChar char="●"/>
            </a:pPr>
            <a:r>
              <a:rPr lang="en-GB" sz="1200">
                <a:solidFill>
                  <a:srgbClr val="FF0000"/>
                </a:solidFill>
                <a:highlight>
                  <a:srgbClr val="FFFFFF"/>
                </a:highlight>
                <a:latin typeface="Open Sans"/>
                <a:ea typeface="Open Sans"/>
                <a:cs typeface="Open Sans"/>
                <a:sym typeface="Open Sans"/>
              </a:rPr>
              <a:t>83856</a:t>
            </a:r>
            <a:r>
              <a:rPr lang="en-GB" sz="1200">
                <a:solidFill>
                  <a:srgbClr val="333333"/>
                </a:solidFill>
                <a:highlight>
                  <a:srgbClr val="FFFFFF"/>
                </a:highlight>
                <a:latin typeface="Open Sans"/>
                <a:ea typeface="Open Sans"/>
                <a:cs typeface="Open Sans"/>
                <a:sym typeface="Open Sans"/>
              </a:rPr>
              <a:t> Me if I had a death wish</a:t>
            </a:r>
            <a:endParaRPr sz="1200">
              <a:solidFill>
                <a:srgbClr val="333333"/>
              </a:solidFill>
              <a:highlight>
                <a:srgbClr val="FFFFFF"/>
              </a:highlight>
              <a:latin typeface="Open Sans"/>
              <a:ea typeface="Open Sans"/>
              <a:cs typeface="Open Sans"/>
              <a:sym typeface="Open Sans"/>
            </a:endParaRPr>
          </a:p>
          <a:p>
            <a:pPr indent="-311150" lvl="0" marL="457200" rtl="0" algn="l">
              <a:lnSpc>
                <a:spcPct val="115000"/>
              </a:lnSpc>
              <a:spcBef>
                <a:spcPts val="1000"/>
              </a:spcBef>
              <a:spcAft>
                <a:spcPts val="0"/>
              </a:spcAft>
              <a:buSzPts val="1300"/>
              <a:buChar char="●"/>
            </a:pPr>
            <a:r>
              <a:rPr lang="en-GB" sz="1200">
                <a:solidFill>
                  <a:srgbClr val="333333"/>
                </a:solidFill>
                <a:highlight>
                  <a:srgbClr val="FFFFFF"/>
                </a:highlight>
                <a:latin typeface="Open Sans"/>
                <a:ea typeface="Open Sans"/>
                <a:cs typeface="Open Sans"/>
                <a:sym typeface="Open Sans"/>
              </a:rPr>
              <a:t>I am </a:t>
            </a:r>
            <a:r>
              <a:rPr lang="en-GB" sz="1200">
                <a:solidFill>
                  <a:srgbClr val="FF0000"/>
                </a:solidFill>
                <a:highlight>
                  <a:srgbClr val="FFFFFF"/>
                </a:highlight>
                <a:latin typeface="Open Sans"/>
                <a:ea typeface="Open Sans"/>
                <a:cs typeface="Open Sans"/>
                <a:sym typeface="Open Sans"/>
              </a:rPr>
              <a:t>soooo</a:t>
            </a:r>
            <a:r>
              <a:rPr lang="en-GB" sz="1200">
                <a:solidFill>
                  <a:srgbClr val="333333"/>
                </a:solidFill>
                <a:highlight>
                  <a:srgbClr val="FFFFFF"/>
                </a:highlight>
                <a:latin typeface="Open Sans"/>
                <a:ea typeface="Open Sans"/>
                <a:cs typeface="Open Sans"/>
                <a:sym typeface="Open Sans"/>
              </a:rPr>
              <a:t> freaking lonely! I cant stand whats going on in my head. Always my dreams shatter and are weaker than glass. </a:t>
            </a:r>
            <a:r>
              <a:rPr lang="en-GB" sz="1200">
                <a:solidFill>
                  <a:srgbClr val="FF0000"/>
                </a:solidFill>
                <a:highlight>
                  <a:srgbClr val="FFFFFF"/>
                </a:highlight>
                <a:latin typeface="Open Sans"/>
                <a:ea typeface="Open Sans"/>
                <a:cs typeface="Open Sans"/>
                <a:sym typeface="Open Sans"/>
              </a:rPr>
              <a:t>Guhhhhhhhh</a:t>
            </a:r>
            <a:r>
              <a:rPr lang="en-GB" sz="1200">
                <a:solidFill>
                  <a:srgbClr val="333333"/>
                </a:solidFill>
                <a:highlight>
                  <a:srgbClr val="FFFFFF"/>
                </a:highlight>
                <a:latin typeface="Open Sans"/>
                <a:ea typeface="Open Sans"/>
                <a:cs typeface="Open Sans"/>
                <a:sym typeface="Open Sans"/>
              </a:rPr>
              <a:t> hurt at my heart.</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0"/>
              </a:spcAft>
              <a:buClr>
                <a:srgbClr val="333333"/>
              </a:buClr>
              <a:buSzPts val="1200"/>
              <a:buFont typeface="Open Sans"/>
              <a:buChar char="●"/>
            </a:pPr>
            <a:r>
              <a:rPr lang="en-GB" sz="1200">
                <a:solidFill>
                  <a:srgbClr val="333333"/>
                </a:solidFill>
                <a:highlight>
                  <a:srgbClr val="FFFFFF"/>
                </a:highlight>
                <a:latin typeface="Open Sans"/>
                <a:ea typeface="Open Sans"/>
                <a:cs typeface="Open Sans"/>
                <a:sym typeface="Open Sans"/>
              </a:rPr>
              <a:t>Back to feeling lost inside, had some time where I thought i was ok. I had a girlfriend learned </a:t>
            </a:r>
            <a:r>
              <a:rPr lang="en-GB" sz="1200">
                <a:solidFill>
                  <a:srgbClr val="FF0000"/>
                </a:solidFill>
                <a:highlight>
                  <a:srgbClr val="FFFFFF"/>
                </a:highlight>
                <a:latin typeface="Open Sans"/>
                <a:ea typeface="Open Sans"/>
                <a:cs typeface="Open Sans"/>
                <a:sym typeface="Open Sans"/>
              </a:rPr>
              <a:t>alot</a:t>
            </a:r>
            <a:r>
              <a:rPr lang="en-GB" sz="1200">
                <a:solidFill>
                  <a:srgbClr val="333333"/>
                </a:solidFill>
                <a:highlight>
                  <a:srgbClr val="FFFFFF"/>
                </a:highlight>
                <a:latin typeface="Open Sans"/>
                <a:ea typeface="Open Sans"/>
                <a:cs typeface="Open Sans"/>
                <a:sym typeface="Open Sans"/>
              </a:rPr>
              <a:t> at work, I am very </a:t>
            </a:r>
            <a:r>
              <a:rPr lang="en-GB" sz="1200">
                <a:solidFill>
                  <a:srgbClr val="FF0000"/>
                </a:solidFill>
                <a:highlight>
                  <a:srgbClr val="FFFFFF"/>
                </a:highlight>
                <a:latin typeface="Open Sans"/>
                <a:ea typeface="Open Sans"/>
                <a:cs typeface="Open Sans"/>
                <a:sym typeface="Open Sans"/>
              </a:rPr>
              <a:t>ambisious</a:t>
            </a:r>
            <a:r>
              <a:rPr lang="en-GB" sz="1200">
                <a:solidFill>
                  <a:srgbClr val="333333"/>
                </a:solidFill>
                <a:highlight>
                  <a:srgbClr val="FFFFFF"/>
                </a:highlight>
                <a:latin typeface="Open Sans"/>
                <a:ea typeface="Open Sans"/>
                <a:cs typeface="Open Sans"/>
                <a:sym typeface="Open Sans"/>
              </a:rPr>
              <a:t>. I want to </a:t>
            </a:r>
            <a:r>
              <a:rPr lang="en-GB" sz="1200">
                <a:solidFill>
                  <a:srgbClr val="FF0000"/>
                </a:solidFill>
                <a:highlight>
                  <a:srgbClr val="FFFFFF"/>
                </a:highlight>
                <a:latin typeface="Open Sans"/>
                <a:ea typeface="Open Sans"/>
                <a:cs typeface="Open Sans"/>
                <a:sym typeface="Open Sans"/>
              </a:rPr>
              <a:t>suceed</a:t>
            </a:r>
            <a:r>
              <a:rPr lang="en-GB" sz="1200">
                <a:solidFill>
                  <a:srgbClr val="333333"/>
                </a:solidFill>
                <a:highlight>
                  <a:srgbClr val="FFFFFF"/>
                </a:highlight>
                <a:latin typeface="Open Sans"/>
                <a:ea typeface="Open Sans"/>
                <a:cs typeface="Open Sans"/>
                <a:sym typeface="Open Sans"/>
              </a:rPr>
              <a:t> but feel Im not. </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1000"/>
              </a:spcAft>
              <a:buClr>
                <a:srgbClr val="333333"/>
              </a:buClr>
              <a:buSzPts val="1200"/>
              <a:buFont typeface="Open Sans"/>
              <a:buChar char="●"/>
            </a:pPr>
            <a:r>
              <a:rPr lang="en-GB" sz="1200">
                <a:solidFill>
                  <a:srgbClr val="333333"/>
                </a:solidFill>
                <a:highlight>
                  <a:srgbClr val="FFFFFF"/>
                </a:highlight>
                <a:latin typeface="Open Sans"/>
                <a:ea typeface="Open Sans"/>
                <a:cs typeface="Open Sans"/>
                <a:sym typeface="Open Sans"/>
              </a:rPr>
              <a:t>...</a:t>
            </a:r>
            <a:endParaRPr sz="1200">
              <a:solidFill>
                <a:srgbClr val="333333"/>
              </a:solidFill>
              <a:highlight>
                <a:srgbClr val="FFFFFF"/>
              </a:highlight>
              <a:latin typeface="Open Sans"/>
              <a:ea typeface="Open Sans"/>
              <a:cs typeface="Open Sans"/>
              <a:sym typeface="Open Sans"/>
            </a:endParaRPr>
          </a:p>
        </p:txBody>
      </p:sp>
      <p:sp>
        <p:nvSpPr>
          <p:cNvPr id="120" name="Google Shape;120;p16"/>
          <p:cNvSpPr txBox="1"/>
          <p:nvPr/>
        </p:nvSpPr>
        <p:spPr>
          <a:xfrm>
            <a:off x="5174225" y="474350"/>
            <a:ext cx="1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An Example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9450" y="61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Visualising the dataset</a:t>
            </a:r>
            <a:endParaRPr/>
          </a:p>
        </p:txBody>
      </p:sp>
      <p:pic>
        <p:nvPicPr>
          <p:cNvPr id="126" name="Google Shape;126;p17"/>
          <p:cNvPicPr preferRelativeResize="0"/>
          <p:nvPr/>
        </p:nvPicPr>
        <p:blipFill>
          <a:blip r:embed="rId3">
            <a:alphaModFix/>
          </a:blip>
          <a:stretch>
            <a:fillRect/>
          </a:stretch>
        </p:blipFill>
        <p:spPr>
          <a:xfrm>
            <a:off x="383488" y="1455500"/>
            <a:ext cx="8380627" cy="340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9450" y="61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Visualising the dataset</a:t>
            </a:r>
            <a:endParaRPr/>
          </a:p>
        </p:txBody>
      </p:sp>
      <p:pic>
        <p:nvPicPr>
          <p:cNvPr id="132" name="Google Shape;132;p18"/>
          <p:cNvPicPr preferRelativeResize="0"/>
          <p:nvPr/>
        </p:nvPicPr>
        <p:blipFill>
          <a:blip r:embed="rId3">
            <a:alphaModFix/>
          </a:blip>
          <a:stretch>
            <a:fillRect/>
          </a:stretch>
        </p:blipFill>
        <p:spPr>
          <a:xfrm>
            <a:off x="590300" y="1564250"/>
            <a:ext cx="3960000" cy="3445201"/>
          </a:xfrm>
          <a:prstGeom prst="rect">
            <a:avLst/>
          </a:prstGeom>
          <a:noFill/>
          <a:ln>
            <a:noFill/>
          </a:ln>
        </p:spPr>
      </p:pic>
      <p:pic>
        <p:nvPicPr>
          <p:cNvPr id="133" name="Google Shape;133;p18"/>
          <p:cNvPicPr preferRelativeResize="0"/>
          <p:nvPr/>
        </p:nvPicPr>
        <p:blipFill>
          <a:blip r:embed="rId4">
            <a:alphaModFix/>
          </a:blip>
          <a:stretch>
            <a:fillRect/>
          </a:stretch>
        </p:blipFill>
        <p:spPr>
          <a:xfrm>
            <a:off x="4657950" y="1562513"/>
            <a:ext cx="3960000" cy="3445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61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Visualising the dataset</a:t>
            </a:r>
            <a:endParaRPr/>
          </a:p>
        </p:txBody>
      </p:sp>
      <p:pic>
        <p:nvPicPr>
          <p:cNvPr id="139" name="Google Shape;139;p19"/>
          <p:cNvPicPr preferRelativeResize="0"/>
          <p:nvPr/>
        </p:nvPicPr>
        <p:blipFill>
          <a:blip r:embed="rId3">
            <a:alphaModFix/>
          </a:blip>
          <a:stretch>
            <a:fillRect/>
          </a:stretch>
        </p:blipFill>
        <p:spPr>
          <a:xfrm>
            <a:off x="500850" y="1499925"/>
            <a:ext cx="3960000" cy="3445201"/>
          </a:xfrm>
          <a:prstGeom prst="rect">
            <a:avLst/>
          </a:prstGeom>
          <a:noFill/>
          <a:ln>
            <a:noFill/>
          </a:ln>
        </p:spPr>
      </p:pic>
      <p:pic>
        <p:nvPicPr>
          <p:cNvPr id="140" name="Google Shape;140;p19"/>
          <p:cNvPicPr preferRelativeResize="0"/>
          <p:nvPr/>
        </p:nvPicPr>
        <p:blipFill>
          <a:blip r:embed="rId4">
            <a:alphaModFix/>
          </a:blip>
          <a:stretch>
            <a:fillRect/>
          </a:stretch>
        </p:blipFill>
        <p:spPr>
          <a:xfrm>
            <a:off x="4657949" y="1499925"/>
            <a:ext cx="3960000" cy="3445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Data-Preprocessing</a:t>
            </a:r>
            <a:r>
              <a:rPr lang="en-GB"/>
              <a:t> (Multi-class)</a:t>
            </a:r>
            <a:endParaRPr/>
          </a:p>
        </p:txBody>
      </p:sp>
      <p:sp>
        <p:nvSpPr>
          <p:cNvPr id="146" name="Google Shape;146;p20"/>
          <p:cNvSpPr txBox="1"/>
          <p:nvPr>
            <p:ph idx="1" type="body"/>
          </p:nvPr>
        </p:nvSpPr>
        <p:spPr>
          <a:xfrm>
            <a:off x="729450" y="1973900"/>
            <a:ext cx="7688400" cy="2550300"/>
          </a:xfrm>
          <a:prstGeom prst="rect">
            <a:avLst/>
          </a:prstGeom>
        </p:spPr>
        <p:txBody>
          <a:bodyPr anchorCtr="0" anchor="t" bIns="91425" lIns="91425" spcFirstLastPara="1" rIns="91425" wrap="square" tIns="91425">
            <a:normAutofit lnSpcReduction="20000"/>
          </a:bodyPr>
          <a:lstStyle/>
          <a:p>
            <a:pPr indent="-318015" lvl="0" marL="457200" rtl="0" algn="l">
              <a:lnSpc>
                <a:spcPct val="150000"/>
              </a:lnSpc>
              <a:spcBef>
                <a:spcPts val="0"/>
              </a:spcBef>
              <a:spcAft>
                <a:spcPts val="0"/>
              </a:spcAft>
              <a:buSzPts val="1408"/>
              <a:buChar char="●"/>
            </a:pPr>
            <a:r>
              <a:rPr lang="en-GB" sz="1508"/>
              <a:t>Conducted to facilitate 2 types of model: multi-class and multi-label (binary)</a:t>
            </a:r>
            <a:endParaRPr sz="1508"/>
          </a:p>
          <a:p>
            <a:pPr indent="-324365" lvl="0" marL="457200" rtl="0" algn="l">
              <a:lnSpc>
                <a:spcPct val="150000"/>
              </a:lnSpc>
              <a:spcBef>
                <a:spcPts val="0"/>
              </a:spcBef>
              <a:spcAft>
                <a:spcPts val="0"/>
              </a:spcAft>
              <a:buSzPts val="1508"/>
              <a:buChar char="●"/>
            </a:pPr>
            <a:r>
              <a:rPr lang="en-GB" sz="1508"/>
              <a:t>For multi-class:</a:t>
            </a:r>
            <a:endParaRPr sz="1508"/>
          </a:p>
          <a:p>
            <a:pPr indent="-318015" lvl="1" marL="914400" rtl="0" algn="l">
              <a:lnSpc>
                <a:spcPct val="150000"/>
              </a:lnSpc>
              <a:spcBef>
                <a:spcPts val="0"/>
              </a:spcBef>
              <a:spcAft>
                <a:spcPts val="0"/>
              </a:spcAft>
              <a:buSzPts val="1408"/>
              <a:buChar char="○"/>
            </a:pPr>
            <a:r>
              <a:rPr lang="en-GB" sz="1408"/>
              <a:t>Removed all urls, special symbols + converted to lower casing</a:t>
            </a:r>
            <a:endParaRPr sz="1408"/>
          </a:p>
          <a:p>
            <a:pPr indent="-318015" lvl="1" marL="914400" rtl="0" algn="l">
              <a:lnSpc>
                <a:spcPct val="150000"/>
              </a:lnSpc>
              <a:spcBef>
                <a:spcPts val="0"/>
              </a:spcBef>
              <a:spcAft>
                <a:spcPts val="0"/>
              </a:spcAft>
              <a:buSzPts val="1408"/>
              <a:buChar char="○"/>
            </a:pPr>
            <a:r>
              <a:rPr lang="en-GB" sz="1408"/>
              <a:t>Used WordNet lemmatizer to convert words to their base forms (for Scikit-learn models only)</a:t>
            </a:r>
            <a:endParaRPr sz="1408"/>
          </a:p>
          <a:p>
            <a:pPr indent="-318015" lvl="1" marL="914400" rtl="0" algn="l">
              <a:lnSpc>
                <a:spcPct val="150000"/>
              </a:lnSpc>
              <a:spcBef>
                <a:spcPts val="0"/>
              </a:spcBef>
              <a:spcAft>
                <a:spcPts val="0"/>
              </a:spcAft>
              <a:buSzPts val="1408"/>
              <a:buChar char="○"/>
            </a:pPr>
            <a:r>
              <a:rPr lang="en-GB" sz="1408"/>
              <a:t>Spell correction on social media posts</a:t>
            </a:r>
            <a:endParaRPr sz="1408"/>
          </a:p>
          <a:p>
            <a:pPr indent="-305315" lvl="1" marL="914400" rtl="0" algn="l">
              <a:lnSpc>
                <a:spcPct val="150000"/>
              </a:lnSpc>
              <a:spcBef>
                <a:spcPts val="0"/>
              </a:spcBef>
              <a:spcAft>
                <a:spcPts val="0"/>
              </a:spcAft>
              <a:buSzPts val="1208"/>
              <a:buChar char="○"/>
            </a:pPr>
            <a:r>
              <a:rPr lang="en-GB" sz="1408"/>
              <a:t>Label encoded target classes (16 MBTI personalities)</a:t>
            </a:r>
            <a:endParaRPr sz="1408"/>
          </a:p>
          <a:p>
            <a:pPr indent="-318015" lvl="1" marL="914400" rtl="0" algn="l">
              <a:lnSpc>
                <a:spcPct val="150000"/>
              </a:lnSpc>
              <a:spcBef>
                <a:spcPts val="0"/>
              </a:spcBef>
              <a:spcAft>
                <a:spcPts val="0"/>
              </a:spcAft>
              <a:buSzPts val="1408"/>
              <a:buChar char="○"/>
            </a:pPr>
            <a:r>
              <a:rPr lang="en-GB" sz="1408"/>
              <a:t>TF-IDF vectorizer on training and test sets (for scikit-learn models)</a:t>
            </a:r>
            <a:endParaRPr sz="1508"/>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7800" y="1946300"/>
            <a:ext cx="7688400" cy="2550300"/>
          </a:xfrm>
          <a:prstGeom prst="rect">
            <a:avLst/>
          </a:prstGeom>
        </p:spPr>
        <p:txBody>
          <a:bodyPr anchorCtr="0" anchor="t" bIns="91425" lIns="91425" spcFirstLastPara="1" rIns="91425" wrap="square" tIns="91425">
            <a:normAutofit/>
          </a:bodyPr>
          <a:lstStyle/>
          <a:p>
            <a:pPr indent="-324365" lvl="0" marL="457200" rtl="0" algn="l">
              <a:lnSpc>
                <a:spcPct val="150000"/>
              </a:lnSpc>
              <a:spcBef>
                <a:spcPts val="0"/>
              </a:spcBef>
              <a:spcAft>
                <a:spcPts val="0"/>
              </a:spcAft>
              <a:buSzPts val="1508"/>
              <a:buChar char="●"/>
            </a:pPr>
            <a:r>
              <a:rPr lang="en-GB" sz="1508"/>
              <a:t>For multi-label (binary):</a:t>
            </a:r>
            <a:endParaRPr sz="1508"/>
          </a:p>
          <a:p>
            <a:pPr indent="-318015" lvl="1" marL="914400" rtl="0" algn="l">
              <a:lnSpc>
                <a:spcPct val="150000"/>
              </a:lnSpc>
              <a:spcBef>
                <a:spcPts val="0"/>
              </a:spcBef>
              <a:spcAft>
                <a:spcPts val="0"/>
              </a:spcAft>
              <a:buSzPts val="1408"/>
              <a:buChar char="○"/>
            </a:pPr>
            <a:r>
              <a:rPr lang="en-GB" sz="1408"/>
              <a:t>Removed all urls, special symbols + converted to lower casing</a:t>
            </a:r>
            <a:endParaRPr sz="1408"/>
          </a:p>
          <a:p>
            <a:pPr indent="-318015" lvl="1" marL="914400" rtl="0" algn="l">
              <a:lnSpc>
                <a:spcPct val="150000"/>
              </a:lnSpc>
              <a:spcBef>
                <a:spcPts val="0"/>
              </a:spcBef>
              <a:spcAft>
                <a:spcPts val="0"/>
              </a:spcAft>
              <a:buSzPts val="1408"/>
              <a:buChar char="○"/>
            </a:pPr>
            <a:r>
              <a:rPr lang="en-GB" sz="1408"/>
              <a:t>Spell correction on social media posts</a:t>
            </a:r>
            <a:endParaRPr sz="1408"/>
          </a:p>
          <a:p>
            <a:pPr indent="-318015" lvl="1" marL="914400" rtl="0" algn="l">
              <a:lnSpc>
                <a:spcPct val="150000"/>
              </a:lnSpc>
              <a:spcBef>
                <a:spcPts val="0"/>
              </a:spcBef>
              <a:spcAft>
                <a:spcPts val="0"/>
              </a:spcAft>
              <a:buSzPts val="1408"/>
              <a:buChar char="○"/>
            </a:pPr>
            <a:r>
              <a:rPr lang="en-GB" sz="1408"/>
              <a:t>Target vector transformed to target matrix with binary encoding</a:t>
            </a:r>
            <a:endParaRPr sz="1508"/>
          </a:p>
        </p:txBody>
      </p:sp>
      <p:sp>
        <p:nvSpPr>
          <p:cNvPr id="152" name="Google Shape;152;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Data-Preprocessing (Multi-label)</a:t>
            </a:r>
            <a:endParaRPr/>
          </a:p>
        </p:txBody>
      </p:sp>
      <p:graphicFrame>
        <p:nvGraphicFramePr>
          <p:cNvPr id="153" name="Google Shape;153;p21"/>
          <p:cNvGraphicFramePr/>
          <p:nvPr/>
        </p:nvGraphicFramePr>
        <p:xfrm>
          <a:off x="1359575" y="3479925"/>
          <a:ext cx="3000000" cy="3000000"/>
        </p:xfrm>
        <a:graphic>
          <a:graphicData uri="http://schemas.openxmlformats.org/drawingml/2006/table">
            <a:tbl>
              <a:tblPr>
                <a:noFill/>
                <a:tableStyleId>{B72FC9FB-88D7-4582-83A4-83E85D124388}</a:tableStyleId>
              </a:tblPr>
              <a:tblGrid>
                <a:gridCol w="1344975"/>
                <a:gridCol w="1139925"/>
                <a:gridCol w="1139925"/>
                <a:gridCol w="1139925"/>
                <a:gridCol w="1139925"/>
              </a:tblGrid>
              <a:tr h="12700">
                <a:tc>
                  <a:txBody>
                    <a:bodyPr/>
                    <a:lstStyle/>
                    <a:p>
                      <a:pPr indent="0" lvl="0" marL="0" rtl="0" algn="l">
                        <a:spcBef>
                          <a:spcPts val="0"/>
                        </a:spcBef>
                        <a:spcAft>
                          <a:spcPts val="0"/>
                        </a:spcAft>
                        <a:buNone/>
                      </a:pPr>
                      <a:r>
                        <a:rPr b="1" lang="en-GB" sz="1200">
                          <a:solidFill>
                            <a:srgbClr val="212121"/>
                          </a:solidFill>
                          <a:latin typeface="Lato"/>
                          <a:ea typeface="Lato"/>
                          <a:cs typeface="Lato"/>
                          <a:sym typeface="Lato"/>
                        </a:rPr>
                        <a:t>Personality Type</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200">
                          <a:solidFill>
                            <a:srgbClr val="212121"/>
                          </a:solidFill>
                          <a:latin typeface="Lato"/>
                          <a:ea typeface="Lato"/>
                          <a:cs typeface="Lato"/>
                          <a:sym typeface="Lato"/>
                        </a:rPr>
                        <a:t>is_I</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200">
                          <a:solidFill>
                            <a:srgbClr val="212121"/>
                          </a:solidFill>
                          <a:latin typeface="Lato"/>
                          <a:ea typeface="Lato"/>
                          <a:cs typeface="Lato"/>
                          <a:sym typeface="Lato"/>
                        </a:rPr>
                        <a:t>is_N</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200">
                          <a:solidFill>
                            <a:srgbClr val="212121"/>
                          </a:solidFill>
                          <a:latin typeface="Lato"/>
                          <a:ea typeface="Lato"/>
                          <a:cs typeface="Lato"/>
                          <a:sym typeface="Lato"/>
                        </a:rPr>
                        <a:t>is_T</a:t>
                      </a:r>
                      <a:endParaRPr b="1"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200">
                          <a:solidFill>
                            <a:srgbClr val="212121"/>
                          </a:solidFill>
                          <a:latin typeface="Lato"/>
                          <a:ea typeface="Lato"/>
                          <a:cs typeface="Lato"/>
                          <a:sym typeface="Lato"/>
                        </a:rPr>
                        <a:t>is_J</a:t>
                      </a:r>
                      <a:endParaRPr b="1" sz="1200">
                        <a:solidFill>
                          <a:srgbClr val="212121"/>
                        </a:solidFill>
                        <a:latin typeface="Lato"/>
                        <a:ea typeface="Lato"/>
                        <a:cs typeface="Lato"/>
                        <a:sym typeface="Lato"/>
                      </a:endParaRPr>
                    </a:p>
                  </a:txBody>
                  <a:tcPr marT="63500" marB="63500" marR="63500" marL="63500"/>
                </a:tc>
              </a:tr>
              <a:tr h="12700">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ENFJ</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0</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1</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0</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1</a:t>
                      </a:r>
                      <a:endParaRPr sz="1200">
                        <a:solidFill>
                          <a:srgbClr val="212121"/>
                        </a:solidFill>
                        <a:latin typeface="Lato"/>
                        <a:ea typeface="Lato"/>
                        <a:cs typeface="Lato"/>
                        <a:sym typeface="Lato"/>
                      </a:endParaRPr>
                    </a:p>
                  </a:txBody>
                  <a:tcPr marT="63500" marB="63500" marR="63500" marL="63500"/>
                </a:tc>
              </a:tr>
              <a:tr h="12700">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ISTP</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1</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0</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1</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0</a:t>
                      </a:r>
                      <a:endParaRPr sz="1200">
                        <a:solidFill>
                          <a:srgbClr val="212121"/>
                        </a:solidFill>
                        <a:latin typeface="Lato"/>
                        <a:ea typeface="Lato"/>
                        <a:cs typeface="Lato"/>
                        <a:sym typeface="Lato"/>
                      </a:endParaRPr>
                    </a:p>
                  </a:txBody>
                  <a:tcPr marT="63500" marB="63500" marR="63500" marL="63500"/>
                </a:tc>
              </a:tr>
              <a:tr h="12700">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a:t>
                      </a:r>
                      <a:endParaRPr sz="1200">
                        <a:solidFill>
                          <a:srgbClr val="21212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200">
                          <a:solidFill>
                            <a:srgbClr val="212121"/>
                          </a:solidFill>
                          <a:latin typeface="Lato"/>
                          <a:ea typeface="Lato"/>
                          <a:cs typeface="Lato"/>
                          <a:sym typeface="Lato"/>
                        </a:rPr>
                        <a:t>...</a:t>
                      </a:r>
                      <a:endParaRPr sz="1200">
                        <a:solidFill>
                          <a:srgbClr val="212121"/>
                        </a:solidFill>
                        <a:latin typeface="Lato"/>
                        <a:ea typeface="Lato"/>
                        <a:cs typeface="Lato"/>
                        <a:sym typeface="Lato"/>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