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BBB2E6-4E20-4A18-A29B-4163A4DA89DE}">
  <a:tblStyle styleId="{53BBB2E6-4E20-4A18-A29B-4163A4DA89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OpenSans-regular.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Good afternoon Profs, our team is called Jia Shuyi fanclub, named after Jia Shuyi himself, and our other team members are Victoria and Praveen.</a:t>
            </a:r>
            <a:endParaRPr sz="17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d5bbaaf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d5bbaaf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We also tested a basic LSTM model with the depicted parameters. However, the accuracy was only 21.1%, which is no better than the base accuracy. </a:t>
            </a:r>
            <a:endParaRPr sz="17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b4b04b63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b4b04b63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Moving on, we still plan to use neural networks to tackle this classification problem. Some potential models </a:t>
            </a:r>
            <a:r>
              <a:rPr lang="en-GB" sz="1700"/>
              <a:t>include</a:t>
            </a:r>
            <a:r>
              <a:rPr lang="en-GB" sz="1700"/>
              <a:t> RNN, LSTM and transformer, which can also be coupled with pre-trained models such as BERT. While the current ML models we have extract features using Tf-idf, neural networks are able to extract the features by themselves</a:t>
            </a:r>
            <a:r>
              <a:rPr lang="en-GB" sz="1700"/>
              <a:t>, but we lose the interpretability of the models. The reason for continuing to use neural networks is because they can learn the positions and semantic meanings within the text, and we may be able to see a higher classification accuracy.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Normal - features extracted using Tf-idf</a:t>
            </a:r>
            <a:endParaRPr sz="1700"/>
          </a:p>
          <a:p>
            <a:pPr indent="0" lvl="0" marL="0" rtl="0" algn="l">
              <a:spcBef>
                <a:spcPts val="0"/>
              </a:spcBef>
              <a:spcAft>
                <a:spcPts val="0"/>
              </a:spcAft>
              <a:buNone/>
            </a:pPr>
            <a:r>
              <a:rPr lang="en-GB" sz="1700"/>
              <a:t>NN - let the NN itself learn the features (black-box method)</a:t>
            </a:r>
            <a:endParaRPr sz="17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a939bb36ada2dfd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a939bb36ada2dfd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b4b04b6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b4b04b6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b4b04b63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b4b04b63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 problem we are addressing is the prediction of the Myers Briggs Type Indicator personality, otherwise commonly known as the MBTI personality. The prediction of the personality of each person will be done using the text from their social media posts. </a:t>
            </a:r>
            <a:endParaRPr sz="1700"/>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GB" sz="1700">
                <a:solidFill>
                  <a:schemeClr val="dk1"/>
                </a:solidFill>
              </a:rPr>
              <a:t>There are 2 options for each of the 4 characteristics. They</a:t>
            </a:r>
            <a:r>
              <a:rPr lang="en-GB" sz="1700">
                <a:solidFill>
                  <a:schemeClr val="dk1"/>
                </a:solidFill>
              </a:rPr>
              <a:t> can be extroverted or introverted, intuition </a:t>
            </a:r>
            <a:r>
              <a:rPr lang="en-GB" sz="1700">
                <a:solidFill>
                  <a:srgbClr val="1A9988"/>
                </a:solidFill>
              </a:rPr>
              <a:t>or </a:t>
            </a:r>
            <a:r>
              <a:rPr lang="en-GB" sz="1700">
                <a:solidFill>
                  <a:schemeClr val="dk1"/>
                </a:solidFill>
              </a:rPr>
              <a:t>sensing, feeling </a:t>
            </a:r>
            <a:r>
              <a:rPr lang="en-GB" sz="1700">
                <a:solidFill>
                  <a:srgbClr val="1A9988"/>
                </a:solidFill>
              </a:rPr>
              <a:t>or </a:t>
            </a:r>
            <a:r>
              <a:rPr lang="en-GB" sz="1700">
                <a:solidFill>
                  <a:schemeClr val="dk1"/>
                </a:solidFill>
              </a:rPr>
              <a:t>thinking and lastly, judging </a:t>
            </a:r>
            <a:r>
              <a:rPr lang="en-GB" sz="1700">
                <a:solidFill>
                  <a:srgbClr val="1A9988"/>
                </a:solidFill>
              </a:rPr>
              <a:t>or</a:t>
            </a:r>
            <a:r>
              <a:rPr lang="en-GB" sz="1700">
                <a:solidFill>
                  <a:schemeClr val="dk1"/>
                </a:solidFill>
              </a:rPr>
              <a:t> perceiving. Hence, there are 16 possible personalities for each individual.</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The model would take the string of texts as an input, and the 4 letter personality code would be the output.</a:t>
            </a:r>
            <a:endParaRPr sz="17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d008a6d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d008a6d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There are several use cases for such a prediction model. One could be used by </a:t>
            </a:r>
            <a:r>
              <a:rPr lang="en-GB" sz="1700"/>
              <a:t>job or scholarship screeners to see if a candidate would be a good fit for a certain company or school. Or it can also be used to make compatibility predictions in dating apps, such as the ones we see on Tinder or Bumble.</a:t>
            </a:r>
            <a:endParaRPr sz="17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b4b04b63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b4b04b6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 dataset itself, was obtained from Kaggle and contains 8600 instances. Each row contains 2 columns; firstly the MBTI personality represented by 4 letters. The second column contains the last 50 social media posts written by the individual.</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We can see an example on the right of a person with the INFJ personality, with 4 of their social media posts. Some </a:t>
            </a:r>
            <a:r>
              <a:rPr lang="en-GB" sz="1700"/>
              <a:t>things to pay attention to are highlighted in red, such as the random digits. There are also some colloquial or informal expressions such as so with many Os and Guh (these expression are indicators of intensity, which might be useful in some models). In addition, spelling errors are also a common occurrence. </a:t>
            </a:r>
            <a:endParaRPr sz="1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b4b04b63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b4b04b63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There are 8600 instances in total, but the dataset is more skewed towards introverted individuals, who make up 77% of the records. In fact, the most frequent category, INFP alone makes up more than 20% of records with 1832 observations. One possible reason could be that introverted individuals are more likely to share their thoughts on the internet as compared to extroverts. Nevertheless, we still have close to 2000 records for extroverted individuals.</a:t>
            </a:r>
            <a:endParaRPr sz="17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6faa27b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6faa27b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For the remaining traits, there are more observation for intuition at 86%, versus sensing which only makes up about 14%. The other traits seem to be reasonably balanced.</a:t>
            </a:r>
            <a:endParaRPr sz="1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859bf77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859bf7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Moving on to the naive models, we conducted some preprocessing on the data to remove urls and special characters from the column containing the social media posts. WordNet lemmatizer was also used to convert words to their base forms; for example, the words runs, ran and running would all be converted to run for a more accurate analysis. The 16 target classes have been tagged with integer labels using Label Encoder. Finally, we transformed both the test and training </a:t>
            </a:r>
            <a:r>
              <a:rPr lang="en-GB" sz="1700"/>
              <a:t>sets using the tf-idf vectorizer.</a:t>
            </a:r>
            <a:endParaRPr sz="1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b4b04b63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b4b04b63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A naive </a:t>
            </a:r>
            <a:r>
              <a:rPr lang="en-GB" sz="1700"/>
              <a:t>model</a:t>
            </a:r>
            <a:r>
              <a:rPr lang="en-GB" sz="1700"/>
              <a:t> which predicts everyone to be INFP would have a base accuracy of 21.1%. We tested 5 naive models: linear SVM, logistic regression, decision trees, random forests and multinomial naive bayes. The most </a:t>
            </a:r>
            <a:r>
              <a:rPr lang="en-GB" sz="1700"/>
              <a:t>accurate model was linear SVM at 66.2%, which highly outperforms the base accuracy.</a:t>
            </a:r>
            <a:endParaRPr sz="17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d35e3a9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d35e3a9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There are some limitations and areas for improvement. The drawback of tf-idf is that it cannot capture the position of the words and their semantic meaning. The lemmatizer is ineffective on misspelled words which are not in the dictionary. Also, the </a:t>
            </a:r>
            <a:r>
              <a:rPr lang="en-GB" sz="1700"/>
              <a:t>semantic relations between different classes are lost when the different personalities are reduced to one-hot variables.</a:t>
            </a:r>
            <a:endParaRPr sz="1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MBTI Personality Classification </a:t>
            </a:r>
            <a:endParaRPr/>
          </a:p>
        </p:txBody>
      </p:sp>
      <p:sp>
        <p:nvSpPr>
          <p:cNvPr id="87" name="Google Shape;87;p13"/>
          <p:cNvSpPr txBox="1"/>
          <p:nvPr>
            <p:ph idx="1" type="subTitle"/>
          </p:nvPr>
        </p:nvSpPr>
        <p:spPr>
          <a:xfrm>
            <a:off x="729625" y="3172900"/>
            <a:ext cx="7688100" cy="1458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400">
                <a:solidFill>
                  <a:schemeClr val="dk2"/>
                </a:solidFill>
                <a:latin typeface="Raleway"/>
                <a:ea typeface="Raleway"/>
                <a:cs typeface="Raleway"/>
                <a:sym typeface="Raleway"/>
              </a:rPr>
              <a:t>JiaShuyi Fanclub</a:t>
            </a:r>
            <a:endParaRPr sz="2400">
              <a:solidFill>
                <a:schemeClr val="dk2"/>
              </a:solidFill>
              <a:latin typeface="Raleway"/>
              <a:ea typeface="Raleway"/>
              <a:cs typeface="Raleway"/>
              <a:sym typeface="Raleway"/>
            </a:endParaRPr>
          </a:p>
          <a:p>
            <a:pPr indent="0" lvl="0" marL="0" rtl="0" algn="l">
              <a:spcBef>
                <a:spcPts val="0"/>
              </a:spcBef>
              <a:spcAft>
                <a:spcPts val="0"/>
              </a:spcAft>
              <a:buNone/>
            </a:pPr>
            <a:r>
              <a:t/>
            </a:r>
            <a:endParaRPr sz="2400">
              <a:solidFill>
                <a:schemeClr val="dk2"/>
              </a:solidFill>
              <a:latin typeface="Raleway"/>
              <a:ea typeface="Raleway"/>
              <a:cs typeface="Raleway"/>
              <a:sym typeface="Raleway"/>
            </a:endParaRPr>
          </a:p>
          <a:p>
            <a:pPr indent="0" lvl="0" marL="0" rtl="0" algn="l">
              <a:spcBef>
                <a:spcPts val="0"/>
              </a:spcBef>
              <a:spcAft>
                <a:spcPts val="0"/>
              </a:spcAft>
              <a:buNone/>
            </a:pPr>
            <a:r>
              <a:rPr lang="en-GB" sz="1217">
                <a:solidFill>
                  <a:schemeClr val="dk2"/>
                </a:solidFill>
                <a:latin typeface="Raleway"/>
                <a:ea typeface="Raleway"/>
                <a:cs typeface="Raleway"/>
                <a:sym typeface="Raleway"/>
              </a:rPr>
              <a:t>Team members: Jia Shuyi, Victoria Yong, Praveen</a:t>
            </a:r>
            <a:endParaRPr sz="1217">
              <a:solidFill>
                <a:schemeClr val="dk2"/>
              </a:solidFill>
              <a:latin typeface="Raleway"/>
              <a:ea typeface="Raleway"/>
              <a:cs typeface="Raleway"/>
              <a:sym typeface="Raleway"/>
            </a:endParaRPr>
          </a:p>
          <a:p>
            <a:pPr indent="0" lvl="0" marL="0" rtl="0" algn="l">
              <a:spcBef>
                <a:spcPts val="0"/>
              </a:spcBef>
              <a:spcAft>
                <a:spcPts val="0"/>
              </a:spcAft>
              <a:buNone/>
            </a:pPr>
            <a:r>
              <a:t/>
            </a:r>
            <a:endParaRPr sz="4200">
              <a:solidFill>
                <a:schemeClr val="dk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Neural Network</a:t>
            </a:r>
            <a:r>
              <a:rPr lang="en-GB" sz="2640"/>
              <a:t> Models using PyTorch</a:t>
            </a:r>
            <a:endParaRPr sz="2640"/>
          </a:p>
        </p:txBody>
      </p:sp>
      <p:sp>
        <p:nvSpPr>
          <p:cNvPr id="161" name="Google Shape;161;p22"/>
          <p:cNvSpPr txBox="1"/>
          <p:nvPr>
            <p:ph idx="1" type="body"/>
          </p:nvPr>
        </p:nvSpPr>
        <p:spPr>
          <a:xfrm>
            <a:off x="729325" y="2078875"/>
            <a:ext cx="76884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sz="1400"/>
              <a:t>LSTM of fixed length inputs</a:t>
            </a:r>
            <a:endParaRPr sz="1400"/>
          </a:p>
          <a:p>
            <a:pPr indent="-317500" lvl="1" marL="914400" rtl="0" algn="l">
              <a:lnSpc>
                <a:spcPct val="150000"/>
              </a:lnSpc>
              <a:spcBef>
                <a:spcPts val="0"/>
              </a:spcBef>
              <a:spcAft>
                <a:spcPts val="0"/>
              </a:spcAft>
              <a:buSzPts val="1400"/>
              <a:buChar char="○"/>
            </a:pPr>
            <a:r>
              <a:rPr lang="en-GB" sz="1400"/>
              <a:t>Dropout = 0.3</a:t>
            </a:r>
            <a:endParaRPr sz="1400"/>
          </a:p>
          <a:p>
            <a:pPr indent="-317500" lvl="1" marL="914400" rtl="0" algn="l">
              <a:lnSpc>
                <a:spcPct val="150000"/>
              </a:lnSpc>
              <a:spcBef>
                <a:spcPts val="0"/>
              </a:spcBef>
              <a:spcAft>
                <a:spcPts val="0"/>
              </a:spcAft>
              <a:buSzPts val="1400"/>
              <a:buChar char="○"/>
            </a:pPr>
            <a:r>
              <a:rPr lang="en-GB" sz="1400"/>
              <a:t>Embedding dim = 200</a:t>
            </a:r>
            <a:endParaRPr sz="1400"/>
          </a:p>
          <a:p>
            <a:pPr indent="-317500" lvl="1" marL="914400" rtl="0" algn="l">
              <a:lnSpc>
                <a:spcPct val="150000"/>
              </a:lnSpc>
              <a:spcBef>
                <a:spcPts val="0"/>
              </a:spcBef>
              <a:spcAft>
                <a:spcPts val="0"/>
              </a:spcAft>
              <a:buSzPts val="1400"/>
              <a:buChar char="○"/>
            </a:pPr>
            <a:r>
              <a:rPr lang="en-GB" sz="1400"/>
              <a:t>Hidden dim = 200</a:t>
            </a:r>
            <a:endParaRPr sz="1400"/>
          </a:p>
          <a:p>
            <a:pPr indent="-317500" lvl="1" marL="914400" rtl="0" algn="l">
              <a:lnSpc>
                <a:spcPct val="150000"/>
              </a:lnSpc>
              <a:spcBef>
                <a:spcPts val="0"/>
              </a:spcBef>
              <a:spcAft>
                <a:spcPts val="0"/>
              </a:spcAft>
              <a:buSzPts val="1400"/>
              <a:buChar char="○"/>
            </a:pPr>
            <a:r>
              <a:rPr lang="en-GB" sz="1400"/>
              <a:t>Epochs = 20</a:t>
            </a:r>
            <a:endParaRPr sz="1400"/>
          </a:p>
          <a:p>
            <a:pPr indent="-317500" lvl="1" marL="914400" rtl="0" algn="l">
              <a:lnSpc>
                <a:spcPct val="150000"/>
              </a:lnSpc>
              <a:spcBef>
                <a:spcPts val="0"/>
              </a:spcBef>
              <a:spcAft>
                <a:spcPts val="0"/>
              </a:spcAft>
              <a:buSzPts val="1400"/>
              <a:buChar char="○"/>
            </a:pPr>
            <a:r>
              <a:rPr lang="en-GB" sz="1400"/>
              <a:t>Learning rate = 0.001</a:t>
            </a:r>
            <a:endParaRPr sz="1400"/>
          </a:p>
        </p:txBody>
      </p:sp>
      <p:graphicFrame>
        <p:nvGraphicFramePr>
          <p:cNvPr id="162" name="Google Shape;162;p22"/>
          <p:cNvGraphicFramePr/>
          <p:nvPr/>
        </p:nvGraphicFramePr>
        <p:xfrm>
          <a:off x="5124025" y="2078875"/>
          <a:ext cx="3000000" cy="3000000"/>
        </p:xfrm>
        <a:graphic>
          <a:graphicData uri="http://schemas.openxmlformats.org/drawingml/2006/table">
            <a:tbl>
              <a:tblPr>
                <a:noFill/>
                <a:tableStyleId>{53BBB2E6-4E20-4A18-A29B-4163A4DA89DE}</a:tableStyleId>
              </a:tblPr>
              <a:tblGrid>
                <a:gridCol w="2190350"/>
                <a:gridCol w="993400"/>
              </a:tblGrid>
              <a:tr h="446725">
                <a:tc>
                  <a:txBody>
                    <a:bodyPr/>
                    <a:lstStyle/>
                    <a:p>
                      <a:pPr indent="0" lvl="0" marL="0" rtl="0" algn="ctr">
                        <a:spcBef>
                          <a:spcPts val="0"/>
                        </a:spcBef>
                        <a:spcAft>
                          <a:spcPts val="0"/>
                        </a:spcAft>
                        <a:buNone/>
                      </a:pPr>
                      <a:r>
                        <a:rPr lang="en-GB"/>
                        <a:t>Model</a:t>
                      </a:r>
                      <a:endParaRPr/>
                    </a:p>
                  </a:txBody>
                  <a:tcPr marT="91425" marB="91425" marR="91425" marL="91425">
                    <a:solidFill>
                      <a:srgbClr val="B7B7B7"/>
                    </a:solidFill>
                  </a:tcPr>
                </a:tc>
                <a:tc>
                  <a:txBody>
                    <a:bodyPr/>
                    <a:lstStyle/>
                    <a:p>
                      <a:pPr indent="0" lvl="0" marL="0" rtl="0" algn="ctr">
                        <a:spcBef>
                          <a:spcPts val="0"/>
                        </a:spcBef>
                        <a:spcAft>
                          <a:spcPts val="0"/>
                        </a:spcAft>
                        <a:buNone/>
                      </a:pPr>
                      <a:r>
                        <a:rPr lang="en-GB"/>
                        <a:t>Accuracy</a:t>
                      </a:r>
                      <a:endParaRPr/>
                    </a:p>
                  </a:txBody>
                  <a:tcPr marT="91425" marB="91425" marR="91425" marL="91425">
                    <a:solidFill>
                      <a:srgbClr val="B7B7B7"/>
                    </a:solidFill>
                  </a:tcPr>
                </a:tc>
              </a:tr>
              <a:tr h="362875">
                <a:tc>
                  <a:txBody>
                    <a:bodyPr/>
                    <a:lstStyle/>
                    <a:p>
                      <a:pPr indent="0" lvl="0" marL="0" rtl="0" algn="ctr">
                        <a:spcBef>
                          <a:spcPts val="0"/>
                        </a:spcBef>
                        <a:spcAft>
                          <a:spcPts val="0"/>
                        </a:spcAft>
                        <a:buNone/>
                      </a:pPr>
                      <a:r>
                        <a:rPr lang="en-GB"/>
                        <a:t>LSTM (fixed length)</a:t>
                      </a:r>
                      <a:endParaRPr/>
                    </a:p>
                  </a:txBody>
                  <a:tcPr marT="91425" marB="91425" marR="91425" marL="91425"/>
                </a:tc>
                <a:tc>
                  <a:txBody>
                    <a:bodyPr/>
                    <a:lstStyle/>
                    <a:p>
                      <a:pPr indent="0" lvl="0" marL="0" rtl="0" algn="ctr">
                        <a:spcBef>
                          <a:spcPts val="0"/>
                        </a:spcBef>
                        <a:spcAft>
                          <a:spcPts val="0"/>
                        </a:spcAft>
                        <a:buNone/>
                      </a:pPr>
                      <a:r>
                        <a:rPr lang="en-GB"/>
                        <a:t>0.211</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Moving on...</a:t>
            </a:r>
            <a:endParaRPr sz="2640"/>
          </a:p>
        </p:txBody>
      </p:sp>
      <p:sp>
        <p:nvSpPr>
          <p:cNvPr id="168" name="Google Shape;16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GB" sz="1600"/>
              <a:t>Train data on different NN models</a:t>
            </a:r>
            <a:endParaRPr sz="1600"/>
          </a:p>
          <a:p>
            <a:pPr indent="-317500" lvl="1" marL="914400" rtl="0" algn="l">
              <a:lnSpc>
                <a:spcPct val="150000"/>
              </a:lnSpc>
              <a:spcBef>
                <a:spcPts val="0"/>
              </a:spcBef>
              <a:spcAft>
                <a:spcPts val="0"/>
              </a:spcAft>
              <a:buSzPts val="1400"/>
              <a:buChar char="○"/>
            </a:pPr>
            <a:r>
              <a:rPr lang="en-GB" sz="1400"/>
              <a:t>RNN, LSTM/GRU</a:t>
            </a:r>
            <a:endParaRPr sz="1400"/>
          </a:p>
          <a:p>
            <a:pPr indent="-317500" lvl="1" marL="914400" rtl="0" algn="l">
              <a:lnSpc>
                <a:spcPct val="150000"/>
              </a:lnSpc>
              <a:spcBef>
                <a:spcPts val="0"/>
              </a:spcBef>
              <a:spcAft>
                <a:spcPts val="0"/>
              </a:spcAft>
              <a:buSzPts val="1400"/>
              <a:buChar char="○"/>
            </a:pPr>
            <a:r>
              <a:rPr lang="en-GB" sz="1400"/>
              <a:t>Transformer</a:t>
            </a:r>
            <a:endParaRPr sz="1400"/>
          </a:p>
          <a:p>
            <a:pPr indent="-317500" lvl="1" marL="914400" rtl="0" algn="l">
              <a:lnSpc>
                <a:spcPct val="150000"/>
              </a:lnSpc>
              <a:spcBef>
                <a:spcPts val="0"/>
              </a:spcBef>
              <a:spcAft>
                <a:spcPts val="0"/>
              </a:spcAft>
              <a:buSzPts val="1400"/>
              <a:buChar char="○"/>
            </a:pPr>
            <a:r>
              <a:rPr lang="en-GB" sz="1400"/>
              <a:t>Pre-trained models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727950" y="173939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9" name="Google Shape;17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84615"/>
              <a:buFont typeface="Arial"/>
              <a:buNone/>
            </a:pPr>
            <a:r>
              <a:rPr lang="en-GB"/>
              <a:t>For the initial check-o</a:t>
            </a:r>
            <a:br>
              <a:rPr lang="en-GB"/>
            </a:br>
            <a:r>
              <a:rPr lang="en-GB"/>
              <a:t> (Week 8), the teams should describe the type of dataset selected</a:t>
            </a:r>
            <a:endParaRPr/>
          </a:p>
          <a:p>
            <a:pPr indent="0" lvl="0" marL="0" rtl="0" algn="l">
              <a:spcBef>
                <a:spcPts val="1200"/>
              </a:spcBef>
              <a:spcAft>
                <a:spcPts val="0"/>
              </a:spcAft>
              <a:buClr>
                <a:schemeClr val="dk1"/>
              </a:buClr>
              <a:buSzPct val="84615"/>
              <a:buFont typeface="Arial"/>
              <a:buNone/>
            </a:pPr>
            <a:r>
              <a:rPr lang="en-GB"/>
              <a:t>or collected, the problem they aim to address, data visualisation, and a preliminary naive</a:t>
            </a:r>
            <a:endParaRPr/>
          </a:p>
          <a:p>
            <a:pPr indent="0" lvl="0" marL="0" rtl="0" algn="l">
              <a:spcBef>
                <a:spcPts val="1200"/>
              </a:spcBef>
              <a:spcAft>
                <a:spcPts val="0"/>
              </a:spcAft>
              <a:buClr>
                <a:schemeClr val="dk1"/>
              </a:buClr>
              <a:buSzPct val="84615"/>
              <a:buFont typeface="Arial"/>
              <a:buNone/>
            </a:pPr>
            <a:r>
              <a:rPr lang="en-GB"/>
              <a:t>model implemented based on one dataset.</a:t>
            </a:r>
            <a:endParaRPr/>
          </a:p>
          <a:p>
            <a:pPr indent="0" lvl="0" marL="0" rtl="0" algn="l">
              <a:spcBef>
                <a:spcPts val="1200"/>
              </a:spcBef>
              <a:spcAft>
                <a:spcPts val="0"/>
              </a:spcAft>
              <a:buClr>
                <a:schemeClr val="dk1"/>
              </a:buClr>
              <a:buSzPct val="84615"/>
              <a:buFont typeface="Arial"/>
              <a:buNone/>
            </a:pPr>
            <a:r>
              <a:rPr lang="en-GB"/>
              <a:t>An initial presentation as described in Section 3. This component serves to provide</a:t>
            </a:r>
            <a:endParaRPr/>
          </a:p>
          <a:p>
            <a:pPr indent="0" lvl="0" marL="0" rtl="0" algn="l">
              <a:spcBef>
                <a:spcPts val="1200"/>
              </a:spcBef>
              <a:spcAft>
                <a:spcPts val="0"/>
              </a:spcAft>
              <a:buClr>
                <a:schemeClr val="dk1"/>
              </a:buClr>
              <a:buSzPct val="84615"/>
              <a:buFont typeface="Arial"/>
              <a:buNone/>
            </a:pPr>
            <a:r>
              <a:rPr lang="en-GB"/>
              <a:t>feedback and check that there is progress. It is worth 5 marks.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Problem Statement</a:t>
            </a:r>
            <a:endParaRPr/>
          </a:p>
        </p:txBody>
      </p:sp>
      <p:sp>
        <p:nvSpPr>
          <p:cNvPr id="93" name="Google Shape;93;p14"/>
          <p:cNvSpPr txBox="1"/>
          <p:nvPr>
            <p:ph idx="1" type="body"/>
          </p:nvPr>
        </p:nvSpPr>
        <p:spPr>
          <a:xfrm>
            <a:off x="729450" y="2078875"/>
            <a:ext cx="3409500" cy="268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500"/>
              <a:t>Predict MBTI (Myers Briggs Type Indicator) personality codes based on social media posts.</a:t>
            </a:r>
            <a:endParaRPr sz="1500"/>
          </a:p>
          <a:p>
            <a:pPr indent="0" lvl="0" marL="0" rtl="0" algn="l">
              <a:spcBef>
                <a:spcPts val="1200"/>
              </a:spcBef>
              <a:spcAft>
                <a:spcPts val="0"/>
              </a:spcAft>
              <a:buNone/>
            </a:pPr>
            <a:r>
              <a:t/>
            </a:r>
            <a:endParaRPr sz="1500"/>
          </a:p>
          <a:p>
            <a:pPr indent="0" lvl="0" marL="0" rtl="0" algn="l">
              <a:lnSpc>
                <a:spcPct val="150000"/>
              </a:lnSpc>
              <a:spcBef>
                <a:spcPts val="1200"/>
              </a:spcBef>
              <a:spcAft>
                <a:spcPts val="0"/>
              </a:spcAft>
              <a:buNone/>
            </a:pPr>
            <a:r>
              <a:rPr lang="en-GB" sz="1600"/>
              <a:t>16 classes (4-letter MBTI code)</a:t>
            </a:r>
            <a:endParaRPr sz="1600"/>
          </a:p>
          <a:p>
            <a:pPr indent="-310832" lvl="0" marL="457200" rtl="0" algn="l">
              <a:lnSpc>
                <a:spcPct val="150000"/>
              </a:lnSpc>
              <a:spcBef>
                <a:spcPts val="0"/>
              </a:spcBef>
              <a:spcAft>
                <a:spcPts val="0"/>
              </a:spcAft>
              <a:buSzPct val="100000"/>
              <a:buChar char="●"/>
            </a:pPr>
            <a:r>
              <a:rPr lang="en-GB" sz="1400"/>
              <a:t>Extroverted (E) vs Introverted (I)</a:t>
            </a:r>
            <a:endParaRPr sz="1400"/>
          </a:p>
          <a:p>
            <a:pPr indent="-310832" lvl="0" marL="457200" rtl="0" algn="l">
              <a:lnSpc>
                <a:spcPct val="150000"/>
              </a:lnSpc>
              <a:spcBef>
                <a:spcPts val="0"/>
              </a:spcBef>
              <a:spcAft>
                <a:spcPts val="0"/>
              </a:spcAft>
              <a:buSzPct val="100000"/>
              <a:buChar char="●"/>
            </a:pPr>
            <a:r>
              <a:rPr lang="en-GB" sz="1400"/>
              <a:t>Intuition (N) vs Sensing (S)</a:t>
            </a:r>
            <a:endParaRPr sz="1400"/>
          </a:p>
          <a:p>
            <a:pPr indent="-310832" lvl="0" marL="457200" rtl="0" algn="l">
              <a:lnSpc>
                <a:spcPct val="150000"/>
              </a:lnSpc>
              <a:spcBef>
                <a:spcPts val="0"/>
              </a:spcBef>
              <a:spcAft>
                <a:spcPts val="0"/>
              </a:spcAft>
              <a:buSzPct val="100000"/>
              <a:buChar char="●"/>
            </a:pPr>
            <a:r>
              <a:rPr lang="en-GB" sz="1400"/>
              <a:t>Feeling (F) vs Thinking (T)</a:t>
            </a:r>
            <a:endParaRPr sz="1400"/>
          </a:p>
          <a:p>
            <a:pPr indent="-310832" lvl="0" marL="457200" rtl="0" algn="l">
              <a:lnSpc>
                <a:spcPct val="150000"/>
              </a:lnSpc>
              <a:spcBef>
                <a:spcPts val="0"/>
              </a:spcBef>
              <a:spcAft>
                <a:spcPts val="0"/>
              </a:spcAft>
              <a:buSzPct val="100000"/>
              <a:buChar char="●"/>
            </a:pPr>
            <a:r>
              <a:rPr lang="en-GB" sz="1400"/>
              <a:t>Judging (J) vs Perceiving (P)</a:t>
            </a:r>
            <a:endParaRPr sz="1500"/>
          </a:p>
        </p:txBody>
      </p:sp>
      <p:sp>
        <p:nvSpPr>
          <p:cNvPr id="94" name="Google Shape;94;p14"/>
          <p:cNvSpPr/>
          <p:nvPr/>
        </p:nvSpPr>
        <p:spPr>
          <a:xfrm>
            <a:off x="6234275" y="3754650"/>
            <a:ext cx="1078800" cy="58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MODEL</a:t>
            </a:r>
            <a:endParaRPr/>
          </a:p>
        </p:txBody>
      </p:sp>
      <p:sp>
        <p:nvSpPr>
          <p:cNvPr id="95" name="Google Shape;95;p14"/>
          <p:cNvSpPr txBox="1"/>
          <p:nvPr/>
        </p:nvSpPr>
        <p:spPr>
          <a:xfrm>
            <a:off x="7778275" y="3354450"/>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INTJ</a:t>
            </a:r>
            <a:endParaRPr>
              <a:latin typeface="Lato"/>
              <a:ea typeface="Lato"/>
              <a:cs typeface="Lato"/>
              <a:sym typeface="Lato"/>
            </a:endParaRPr>
          </a:p>
        </p:txBody>
      </p:sp>
      <p:sp>
        <p:nvSpPr>
          <p:cNvPr id="96" name="Google Shape;96;p14"/>
          <p:cNvSpPr txBox="1"/>
          <p:nvPr/>
        </p:nvSpPr>
        <p:spPr>
          <a:xfrm>
            <a:off x="7778275" y="3906788"/>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INTP</a:t>
            </a:r>
            <a:endParaRPr>
              <a:latin typeface="Lato"/>
              <a:ea typeface="Lato"/>
              <a:cs typeface="Lato"/>
              <a:sym typeface="Lato"/>
            </a:endParaRPr>
          </a:p>
        </p:txBody>
      </p:sp>
      <p:sp>
        <p:nvSpPr>
          <p:cNvPr id="97" name="Google Shape;97;p14"/>
          <p:cNvSpPr txBox="1"/>
          <p:nvPr/>
        </p:nvSpPr>
        <p:spPr>
          <a:xfrm>
            <a:off x="7778275" y="4459125"/>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ESFP</a:t>
            </a:r>
            <a:endParaRPr>
              <a:latin typeface="Lato"/>
              <a:ea typeface="Lato"/>
              <a:cs typeface="Lato"/>
              <a:sym typeface="Lato"/>
            </a:endParaRPr>
          </a:p>
        </p:txBody>
      </p:sp>
      <p:sp>
        <p:nvSpPr>
          <p:cNvPr id="98" name="Google Shape;98;p14"/>
          <p:cNvSpPr txBox="1"/>
          <p:nvPr/>
        </p:nvSpPr>
        <p:spPr>
          <a:xfrm rot="5400000">
            <a:off x="7807950" y="3651063"/>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a:t>
            </a:r>
            <a:endParaRPr>
              <a:latin typeface="Lato"/>
              <a:ea typeface="Lato"/>
              <a:cs typeface="Lato"/>
              <a:sym typeface="Lato"/>
            </a:endParaRPr>
          </a:p>
        </p:txBody>
      </p:sp>
      <p:sp>
        <p:nvSpPr>
          <p:cNvPr id="99" name="Google Shape;99;p14"/>
          <p:cNvSpPr txBox="1"/>
          <p:nvPr/>
        </p:nvSpPr>
        <p:spPr>
          <a:xfrm rot="5400000">
            <a:off x="7807950" y="4166213"/>
            <a:ext cx="68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a:t>
            </a:r>
            <a:endParaRPr>
              <a:latin typeface="Lato"/>
              <a:ea typeface="Lato"/>
              <a:cs typeface="Lato"/>
              <a:sym typeface="Lato"/>
            </a:endParaRPr>
          </a:p>
        </p:txBody>
      </p:sp>
      <p:cxnSp>
        <p:nvCxnSpPr>
          <p:cNvPr id="100" name="Google Shape;100;p14"/>
          <p:cNvCxnSpPr>
            <a:stCxn id="94" idx="3"/>
            <a:endCxn id="95" idx="1"/>
          </p:cNvCxnSpPr>
          <p:nvPr/>
        </p:nvCxnSpPr>
        <p:spPr>
          <a:xfrm flipH="1" rot="10800000">
            <a:off x="7313075" y="3554700"/>
            <a:ext cx="465300" cy="4911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4"/>
          <p:cNvCxnSpPr>
            <a:stCxn id="94" idx="3"/>
            <a:endCxn id="97" idx="1"/>
          </p:cNvCxnSpPr>
          <p:nvPr/>
        </p:nvCxnSpPr>
        <p:spPr>
          <a:xfrm>
            <a:off x="7313075" y="4045800"/>
            <a:ext cx="465300" cy="6135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4"/>
          <p:cNvCxnSpPr>
            <a:stCxn id="94" idx="1"/>
          </p:cNvCxnSpPr>
          <p:nvPr/>
        </p:nvCxnSpPr>
        <p:spPr>
          <a:xfrm flipH="1">
            <a:off x="5155475" y="4045800"/>
            <a:ext cx="1078800" cy="6600"/>
          </a:xfrm>
          <a:prstGeom prst="straightConnector1">
            <a:avLst/>
          </a:prstGeom>
          <a:noFill/>
          <a:ln cap="flat" cmpd="sng" w="9525">
            <a:solidFill>
              <a:schemeClr val="dk2"/>
            </a:solidFill>
            <a:prstDash val="solid"/>
            <a:round/>
            <a:headEnd len="med" w="med" type="triangle"/>
            <a:tailEnd len="med" w="med" type="none"/>
          </a:ln>
        </p:spPr>
      </p:cxnSp>
      <p:sp>
        <p:nvSpPr>
          <p:cNvPr id="103" name="Google Shape;103;p14"/>
          <p:cNvSpPr txBox="1"/>
          <p:nvPr/>
        </p:nvSpPr>
        <p:spPr>
          <a:xfrm>
            <a:off x="4993175" y="3754650"/>
            <a:ext cx="1317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1300">
                <a:latin typeface="Lato"/>
                <a:ea typeface="Lato"/>
                <a:cs typeface="Lato"/>
                <a:sym typeface="Lato"/>
              </a:rPr>
              <a:t>String of texts</a:t>
            </a:r>
            <a:endParaRPr i="1" sz="1300">
              <a:latin typeface="Lato"/>
              <a:ea typeface="Lato"/>
              <a:cs typeface="Lato"/>
              <a:sym typeface="Lato"/>
            </a:endParaRPr>
          </a:p>
        </p:txBody>
      </p:sp>
      <p:pic>
        <p:nvPicPr>
          <p:cNvPr id="104" name="Google Shape;104;p14"/>
          <p:cNvPicPr preferRelativeResize="0"/>
          <p:nvPr/>
        </p:nvPicPr>
        <p:blipFill>
          <a:blip r:embed="rId3">
            <a:alphaModFix/>
          </a:blip>
          <a:stretch>
            <a:fillRect/>
          </a:stretch>
        </p:blipFill>
        <p:spPr>
          <a:xfrm>
            <a:off x="4692525" y="1008975"/>
            <a:ext cx="4074624" cy="2132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Cases</a:t>
            </a:r>
            <a:endParaRPr/>
          </a:p>
        </p:txBody>
      </p:sp>
      <p:sp>
        <p:nvSpPr>
          <p:cNvPr id="110" name="Google Shape;110;p15"/>
          <p:cNvSpPr txBox="1"/>
          <p:nvPr>
            <p:ph idx="1" type="body"/>
          </p:nvPr>
        </p:nvSpPr>
        <p:spPr>
          <a:xfrm>
            <a:off x="729450" y="2078875"/>
            <a:ext cx="7790400" cy="2339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Prediction can be used in job/scholarship screenings - to see if a candidate would fit for company/school</a:t>
            </a:r>
            <a:endParaRPr sz="1500"/>
          </a:p>
          <a:p>
            <a:pPr indent="-323850" lvl="0" marL="457200" rtl="0" algn="l">
              <a:lnSpc>
                <a:spcPct val="150000"/>
              </a:lnSpc>
              <a:spcBef>
                <a:spcPts val="0"/>
              </a:spcBef>
              <a:spcAft>
                <a:spcPts val="0"/>
              </a:spcAft>
              <a:buSzPts val="1500"/>
              <a:buChar char="●"/>
            </a:pPr>
            <a:r>
              <a:rPr lang="en-GB" sz="1500"/>
              <a:t>Used to make compatibility predictions in dating apps (e.g. Tinder, Bumble)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30000" y="1318650"/>
            <a:ext cx="3300900" cy="54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Dataset</a:t>
            </a:r>
            <a:endParaRPr/>
          </a:p>
        </p:txBody>
      </p:sp>
      <p:sp>
        <p:nvSpPr>
          <p:cNvPr id="116" name="Google Shape;116;p16"/>
          <p:cNvSpPr txBox="1"/>
          <p:nvPr>
            <p:ph idx="1" type="subTitle"/>
          </p:nvPr>
        </p:nvSpPr>
        <p:spPr>
          <a:xfrm>
            <a:off x="724950" y="1865850"/>
            <a:ext cx="3683700" cy="26025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None/>
            </a:pPr>
            <a:r>
              <a:rPr lang="en-GB"/>
              <a:t>Kaggle MBTI Dataset</a:t>
            </a:r>
            <a:endParaRPr/>
          </a:p>
          <a:p>
            <a:pPr indent="-314960" lvl="0" marL="457200" rtl="0" algn="l">
              <a:lnSpc>
                <a:spcPct val="150000"/>
              </a:lnSpc>
              <a:spcBef>
                <a:spcPts val="0"/>
              </a:spcBef>
              <a:spcAft>
                <a:spcPts val="0"/>
              </a:spcAft>
              <a:buSzPct val="100000"/>
              <a:buChar char="●"/>
            </a:pPr>
            <a:r>
              <a:rPr lang="en-GB"/>
              <a:t>8600 rows</a:t>
            </a:r>
            <a:endParaRPr/>
          </a:p>
          <a:p>
            <a:pPr indent="-314960" lvl="0" marL="457200" rtl="0" algn="l">
              <a:lnSpc>
                <a:spcPct val="150000"/>
              </a:lnSpc>
              <a:spcBef>
                <a:spcPts val="0"/>
              </a:spcBef>
              <a:spcAft>
                <a:spcPts val="0"/>
              </a:spcAft>
              <a:buSzPct val="100000"/>
              <a:buChar char="●"/>
            </a:pPr>
            <a:r>
              <a:rPr lang="en-GB"/>
              <a:t>16 classes (4-letter MBTI code)</a:t>
            </a:r>
            <a:endParaRPr/>
          </a:p>
          <a:p>
            <a:pPr indent="-304165" lvl="1" marL="914400" rtl="0" algn="l">
              <a:lnSpc>
                <a:spcPct val="150000"/>
              </a:lnSpc>
              <a:spcBef>
                <a:spcPts val="0"/>
              </a:spcBef>
              <a:spcAft>
                <a:spcPts val="0"/>
              </a:spcAft>
              <a:buSzPct val="100000"/>
              <a:buChar char="○"/>
            </a:pPr>
            <a:r>
              <a:rPr lang="en-GB" sz="1400"/>
              <a:t>Extroverted (E) vs Introverted (I)</a:t>
            </a:r>
            <a:endParaRPr sz="1400"/>
          </a:p>
          <a:p>
            <a:pPr indent="-304165" lvl="1" marL="914400" rtl="0" algn="l">
              <a:lnSpc>
                <a:spcPct val="150000"/>
              </a:lnSpc>
              <a:spcBef>
                <a:spcPts val="0"/>
              </a:spcBef>
              <a:spcAft>
                <a:spcPts val="0"/>
              </a:spcAft>
              <a:buSzPct val="100000"/>
              <a:buChar char="○"/>
            </a:pPr>
            <a:r>
              <a:rPr lang="en-GB" sz="1400"/>
              <a:t>Intuition (N) vs Sensing (S)</a:t>
            </a:r>
            <a:endParaRPr sz="1400"/>
          </a:p>
          <a:p>
            <a:pPr indent="-304165" lvl="1" marL="914400" rtl="0" algn="l">
              <a:lnSpc>
                <a:spcPct val="150000"/>
              </a:lnSpc>
              <a:spcBef>
                <a:spcPts val="0"/>
              </a:spcBef>
              <a:spcAft>
                <a:spcPts val="0"/>
              </a:spcAft>
              <a:buSzPct val="100000"/>
              <a:buChar char="○"/>
            </a:pPr>
            <a:r>
              <a:rPr lang="en-GB" sz="1400"/>
              <a:t>Feeling (F) vs Thinking (T)</a:t>
            </a:r>
            <a:endParaRPr sz="1400"/>
          </a:p>
          <a:p>
            <a:pPr indent="-304165" lvl="1" marL="914400" rtl="0" algn="l">
              <a:lnSpc>
                <a:spcPct val="150000"/>
              </a:lnSpc>
              <a:spcBef>
                <a:spcPts val="0"/>
              </a:spcBef>
              <a:spcAft>
                <a:spcPts val="0"/>
              </a:spcAft>
              <a:buSzPct val="100000"/>
              <a:buChar char="○"/>
            </a:pPr>
            <a:r>
              <a:rPr lang="en-GB" sz="1400"/>
              <a:t>Judging (J) vs Perceiving (P)</a:t>
            </a:r>
            <a:endParaRPr sz="1400"/>
          </a:p>
          <a:p>
            <a:pPr indent="-314960" lvl="0" marL="457200" rtl="0" algn="l">
              <a:lnSpc>
                <a:spcPct val="150000"/>
              </a:lnSpc>
              <a:spcBef>
                <a:spcPts val="0"/>
              </a:spcBef>
              <a:spcAft>
                <a:spcPts val="0"/>
              </a:spcAft>
              <a:buSzPct val="100000"/>
              <a:buChar char="●"/>
            </a:pPr>
            <a:r>
              <a:rPr lang="en-GB"/>
              <a:t>Each row contains l</a:t>
            </a:r>
            <a:r>
              <a:rPr lang="en-GB"/>
              <a:t>ast 50 posts written by each individual </a:t>
            </a:r>
            <a:endParaRPr/>
          </a:p>
        </p:txBody>
      </p:sp>
      <p:sp>
        <p:nvSpPr>
          <p:cNvPr id="117" name="Google Shape;117;p16"/>
          <p:cNvSpPr txBox="1"/>
          <p:nvPr>
            <p:ph idx="2" type="body"/>
          </p:nvPr>
        </p:nvSpPr>
        <p:spPr>
          <a:xfrm>
            <a:off x="5174225" y="967325"/>
            <a:ext cx="3683700" cy="38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INFJ</a:t>
            </a:r>
            <a:endParaRPr/>
          </a:p>
          <a:p>
            <a:pPr indent="-311150" lvl="0" marL="457200" rtl="0" algn="l">
              <a:lnSpc>
                <a:spcPct val="115000"/>
              </a:lnSpc>
              <a:spcBef>
                <a:spcPts val="1200"/>
              </a:spcBef>
              <a:spcAft>
                <a:spcPts val="0"/>
              </a:spcAft>
              <a:buSzPts val="1300"/>
              <a:buChar char="●"/>
            </a:pPr>
            <a:r>
              <a:rPr lang="en-GB" sz="1200">
                <a:solidFill>
                  <a:srgbClr val="333333"/>
                </a:solidFill>
                <a:highlight>
                  <a:srgbClr val="FFFFFF"/>
                </a:highlight>
                <a:latin typeface="Open Sans"/>
                <a:ea typeface="Open Sans"/>
                <a:cs typeface="Open Sans"/>
                <a:sym typeface="Open Sans"/>
              </a:rPr>
              <a:t>I live near Seattle. Just north of it. I moved back here a few weeks ago. Originally from puyallup area but moved from Phoenix.</a:t>
            </a:r>
            <a:endParaRPr sz="1200">
              <a:solidFill>
                <a:srgbClr val="333333"/>
              </a:solidFill>
              <a:highlight>
                <a:srgbClr val="FFFFFF"/>
              </a:highlight>
              <a:latin typeface="Open Sans"/>
              <a:ea typeface="Open Sans"/>
              <a:cs typeface="Open Sans"/>
              <a:sym typeface="Open Sans"/>
            </a:endParaRPr>
          </a:p>
          <a:p>
            <a:pPr indent="-304800" lvl="0" marL="457200" rtl="0" algn="l">
              <a:lnSpc>
                <a:spcPct val="115000"/>
              </a:lnSpc>
              <a:spcBef>
                <a:spcPts val="1000"/>
              </a:spcBef>
              <a:spcAft>
                <a:spcPts val="0"/>
              </a:spcAft>
              <a:buClr>
                <a:srgbClr val="333333"/>
              </a:buClr>
              <a:buSzPts val="1200"/>
              <a:buFont typeface="Open Sans"/>
              <a:buChar char="●"/>
            </a:pPr>
            <a:r>
              <a:rPr lang="en-GB" sz="1200">
                <a:solidFill>
                  <a:srgbClr val="FF0000"/>
                </a:solidFill>
                <a:highlight>
                  <a:srgbClr val="FFFFFF"/>
                </a:highlight>
                <a:latin typeface="Open Sans"/>
                <a:ea typeface="Open Sans"/>
                <a:cs typeface="Open Sans"/>
                <a:sym typeface="Open Sans"/>
              </a:rPr>
              <a:t>83856</a:t>
            </a:r>
            <a:r>
              <a:rPr lang="en-GB" sz="1200">
                <a:solidFill>
                  <a:srgbClr val="333333"/>
                </a:solidFill>
                <a:highlight>
                  <a:srgbClr val="FFFFFF"/>
                </a:highlight>
                <a:latin typeface="Open Sans"/>
                <a:ea typeface="Open Sans"/>
                <a:cs typeface="Open Sans"/>
                <a:sym typeface="Open Sans"/>
              </a:rPr>
              <a:t> Me if I had a death wish</a:t>
            </a:r>
            <a:endParaRPr sz="1200">
              <a:solidFill>
                <a:srgbClr val="333333"/>
              </a:solidFill>
              <a:highlight>
                <a:srgbClr val="FFFFFF"/>
              </a:highlight>
              <a:latin typeface="Open Sans"/>
              <a:ea typeface="Open Sans"/>
              <a:cs typeface="Open Sans"/>
              <a:sym typeface="Open Sans"/>
            </a:endParaRPr>
          </a:p>
          <a:p>
            <a:pPr indent="-311150" lvl="0" marL="457200" rtl="0" algn="l">
              <a:lnSpc>
                <a:spcPct val="115000"/>
              </a:lnSpc>
              <a:spcBef>
                <a:spcPts val="1000"/>
              </a:spcBef>
              <a:spcAft>
                <a:spcPts val="0"/>
              </a:spcAft>
              <a:buSzPts val="1300"/>
              <a:buChar char="●"/>
            </a:pPr>
            <a:r>
              <a:rPr lang="en-GB" sz="1200">
                <a:solidFill>
                  <a:srgbClr val="333333"/>
                </a:solidFill>
                <a:highlight>
                  <a:srgbClr val="FFFFFF"/>
                </a:highlight>
                <a:latin typeface="Open Sans"/>
                <a:ea typeface="Open Sans"/>
                <a:cs typeface="Open Sans"/>
                <a:sym typeface="Open Sans"/>
              </a:rPr>
              <a:t>I am </a:t>
            </a:r>
            <a:r>
              <a:rPr lang="en-GB" sz="1200">
                <a:solidFill>
                  <a:srgbClr val="FF0000"/>
                </a:solidFill>
                <a:highlight>
                  <a:srgbClr val="FFFFFF"/>
                </a:highlight>
                <a:latin typeface="Open Sans"/>
                <a:ea typeface="Open Sans"/>
                <a:cs typeface="Open Sans"/>
                <a:sym typeface="Open Sans"/>
              </a:rPr>
              <a:t>soooo</a:t>
            </a:r>
            <a:r>
              <a:rPr lang="en-GB" sz="1200">
                <a:solidFill>
                  <a:srgbClr val="333333"/>
                </a:solidFill>
                <a:highlight>
                  <a:srgbClr val="FFFFFF"/>
                </a:highlight>
                <a:latin typeface="Open Sans"/>
                <a:ea typeface="Open Sans"/>
                <a:cs typeface="Open Sans"/>
                <a:sym typeface="Open Sans"/>
              </a:rPr>
              <a:t> freaking lonely! I cant stand whats going on in my head. Always my dreams shatter and are weaker than glass. </a:t>
            </a:r>
            <a:r>
              <a:rPr lang="en-GB" sz="1200">
                <a:solidFill>
                  <a:srgbClr val="FF0000"/>
                </a:solidFill>
                <a:highlight>
                  <a:srgbClr val="FFFFFF"/>
                </a:highlight>
                <a:latin typeface="Open Sans"/>
                <a:ea typeface="Open Sans"/>
                <a:cs typeface="Open Sans"/>
                <a:sym typeface="Open Sans"/>
              </a:rPr>
              <a:t>Guhhhhhhhh</a:t>
            </a:r>
            <a:r>
              <a:rPr lang="en-GB" sz="1200">
                <a:solidFill>
                  <a:srgbClr val="333333"/>
                </a:solidFill>
                <a:highlight>
                  <a:srgbClr val="FFFFFF"/>
                </a:highlight>
                <a:latin typeface="Open Sans"/>
                <a:ea typeface="Open Sans"/>
                <a:cs typeface="Open Sans"/>
                <a:sym typeface="Open Sans"/>
              </a:rPr>
              <a:t> hurt at my heart.</a:t>
            </a:r>
            <a:endParaRPr sz="1200">
              <a:solidFill>
                <a:srgbClr val="333333"/>
              </a:solidFill>
              <a:highlight>
                <a:srgbClr val="FFFFFF"/>
              </a:highlight>
              <a:latin typeface="Open Sans"/>
              <a:ea typeface="Open Sans"/>
              <a:cs typeface="Open Sans"/>
              <a:sym typeface="Open Sans"/>
            </a:endParaRPr>
          </a:p>
          <a:p>
            <a:pPr indent="-304800" lvl="0" marL="457200" rtl="0" algn="l">
              <a:lnSpc>
                <a:spcPct val="115000"/>
              </a:lnSpc>
              <a:spcBef>
                <a:spcPts val="1000"/>
              </a:spcBef>
              <a:spcAft>
                <a:spcPts val="0"/>
              </a:spcAft>
              <a:buClr>
                <a:srgbClr val="333333"/>
              </a:buClr>
              <a:buSzPts val="1200"/>
              <a:buFont typeface="Open Sans"/>
              <a:buChar char="●"/>
            </a:pPr>
            <a:r>
              <a:rPr lang="en-GB" sz="1200">
                <a:solidFill>
                  <a:srgbClr val="333333"/>
                </a:solidFill>
                <a:highlight>
                  <a:srgbClr val="FFFFFF"/>
                </a:highlight>
                <a:latin typeface="Open Sans"/>
                <a:ea typeface="Open Sans"/>
                <a:cs typeface="Open Sans"/>
                <a:sym typeface="Open Sans"/>
              </a:rPr>
              <a:t>Back to feeling lost inside, had some time where I thought i was ok. I had a girlfriend learned </a:t>
            </a:r>
            <a:r>
              <a:rPr lang="en-GB" sz="1200">
                <a:solidFill>
                  <a:srgbClr val="FF0000"/>
                </a:solidFill>
                <a:highlight>
                  <a:srgbClr val="FFFFFF"/>
                </a:highlight>
                <a:latin typeface="Open Sans"/>
                <a:ea typeface="Open Sans"/>
                <a:cs typeface="Open Sans"/>
                <a:sym typeface="Open Sans"/>
              </a:rPr>
              <a:t>alot</a:t>
            </a:r>
            <a:r>
              <a:rPr lang="en-GB" sz="1200">
                <a:solidFill>
                  <a:srgbClr val="333333"/>
                </a:solidFill>
                <a:highlight>
                  <a:srgbClr val="FFFFFF"/>
                </a:highlight>
                <a:latin typeface="Open Sans"/>
                <a:ea typeface="Open Sans"/>
                <a:cs typeface="Open Sans"/>
                <a:sym typeface="Open Sans"/>
              </a:rPr>
              <a:t> at work, I am very </a:t>
            </a:r>
            <a:r>
              <a:rPr lang="en-GB" sz="1200">
                <a:solidFill>
                  <a:srgbClr val="FF0000"/>
                </a:solidFill>
                <a:highlight>
                  <a:srgbClr val="FFFFFF"/>
                </a:highlight>
                <a:latin typeface="Open Sans"/>
                <a:ea typeface="Open Sans"/>
                <a:cs typeface="Open Sans"/>
                <a:sym typeface="Open Sans"/>
              </a:rPr>
              <a:t>ambisious</a:t>
            </a:r>
            <a:r>
              <a:rPr lang="en-GB" sz="1200">
                <a:solidFill>
                  <a:srgbClr val="333333"/>
                </a:solidFill>
                <a:highlight>
                  <a:srgbClr val="FFFFFF"/>
                </a:highlight>
                <a:latin typeface="Open Sans"/>
                <a:ea typeface="Open Sans"/>
                <a:cs typeface="Open Sans"/>
                <a:sym typeface="Open Sans"/>
              </a:rPr>
              <a:t>. I want to </a:t>
            </a:r>
            <a:r>
              <a:rPr lang="en-GB" sz="1200">
                <a:solidFill>
                  <a:srgbClr val="FF0000"/>
                </a:solidFill>
                <a:highlight>
                  <a:srgbClr val="FFFFFF"/>
                </a:highlight>
                <a:latin typeface="Open Sans"/>
                <a:ea typeface="Open Sans"/>
                <a:cs typeface="Open Sans"/>
                <a:sym typeface="Open Sans"/>
              </a:rPr>
              <a:t>suceed</a:t>
            </a:r>
            <a:r>
              <a:rPr lang="en-GB" sz="1200">
                <a:solidFill>
                  <a:srgbClr val="333333"/>
                </a:solidFill>
                <a:highlight>
                  <a:srgbClr val="FFFFFF"/>
                </a:highlight>
                <a:latin typeface="Open Sans"/>
                <a:ea typeface="Open Sans"/>
                <a:cs typeface="Open Sans"/>
                <a:sym typeface="Open Sans"/>
              </a:rPr>
              <a:t> but feel Im not. </a:t>
            </a:r>
            <a:endParaRPr sz="1200">
              <a:solidFill>
                <a:srgbClr val="333333"/>
              </a:solidFill>
              <a:highlight>
                <a:srgbClr val="FFFFFF"/>
              </a:highlight>
              <a:latin typeface="Open Sans"/>
              <a:ea typeface="Open Sans"/>
              <a:cs typeface="Open Sans"/>
              <a:sym typeface="Open Sans"/>
            </a:endParaRPr>
          </a:p>
          <a:p>
            <a:pPr indent="-304800" lvl="0" marL="457200" rtl="0" algn="l">
              <a:lnSpc>
                <a:spcPct val="115000"/>
              </a:lnSpc>
              <a:spcBef>
                <a:spcPts val="1000"/>
              </a:spcBef>
              <a:spcAft>
                <a:spcPts val="1000"/>
              </a:spcAft>
              <a:buClr>
                <a:srgbClr val="333333"/>
              </a:buClr>
              <a:buSzPts val="1200"/>
              <a:buFont typeface="Open Sans"/>
              <a:buChar char="●"/>
            </a:pPr>
            <a:r>
              <a:rPr lang="en-GB" sz="1200">
                <a:solidFill>
                  <a:srgbClr val="333333"/>
                </a:solidFill>
                <a:highlight>
                  <a:srgbClr val="FFFFFF"/>
                </a:highlight>
                <a:latin typeface="Open Sans"/>
                <a:ea typeface="Open Sans"/>
                <a:cs typeface="Open Sans"/>
                <a:sym typeface="Open Sans"/>
              </a:rPr>
              <a:t>...</a:t>
            </a:r>
            <a:endParaRPr sz="1200">
              <a:solidFill>
                <a:srgbClr val="333333"/>
              </a:solidFill>
              <a:highlight>
                <a:srgbClr val="FFFFFF"/>
              </a:highlight>
              <a:latin typeface="Open Sans"/>
              <a:ea typeface="Open Sans"/>
              <a:cs typeface="Open Sans"/>
              <a:sym typeface="Open Sans"/>
            </a:endParaRPr>
          </a:p>
        </p:txBody>
      </p:sp>
      <p:sp>
        <p:nvSpPr>
          <p:cNvPr id="118" name="Google Shape;118;p16"/>
          <p:cNvSpPr txBox="1"/>
          <p:nvPr/>
        </p:nvSpPr>
        <p:spPr>
          <a:xfrm>
            <a:off x="5174225" y="474350"/>
            <a:ext cx="19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An Example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Visualising the dataset</a:t>
            </a:r>
            <a:endParaRPr/>
          </a:p>
        </p:txBody>
      </p:sp>
      <p:pic>
        <p:nvPicPr>
          <p:cNvPr id="124" name="Google Shape;124;p17"/>
          <p:cNvPicPr preferRelativeResize="0"/>
          <p:nvPr/>
        </p:nvPicPr>
        <p:blipFill>
          <a:blip r:embed="rId3">
            <a:alphaModFix/>
          </a:blip>
          <a:stretch>
            <a:fillRect/>
          </a:stretch>
        </p:blipFill>
        <p:spPr>
          <a:xfrm>
            <a:off x="1153200" y="1961227"/>
            <a:ext cx="3412713" cy="2023559"/>
          </a:xfrm>
          <a:prstGeom prst="rect">
            <a:avLst/>
          </a:prstGeom>
          <a:noFill/>
          <a:ln>
            <a:noFill/>
          </a:ln>
        </p:spPr>
      </p:pic>
      <p:sp>
        <p:nvSpPr>
          <p:cNvPr id="125" name="Google Shape;125;p17"/>
          <p:cNvSpPr txBox="1"/>
          <p:nvPr>
            <p:ph idx="1" type="body"/>
          </p:nvPr>
        </p:nvSpPr>
        <p:spPr>
          <a:xfrm>
            <a:off x="729450" y="4092175"/>
            <a:ext cx="7688700" cy="62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GB"/>
              <a:t>The dataset contains 8600 instances in total. There are significantly more instances of Introversion (I) than Extroversion (E).</a:t>
            </a:r>
            <a:endParaRPr/>
          </a:p>
        </p:txBody>
      </p:sp>
      <p:pic>
        <p:nvPicPr>
          <p:cNvPr id="126" name="Google Shape;126;p17"/>
          <p:cNvPicPr preferRelativeResize="0"/>
          <p:nvPr/>
        </p:nvPicPr>
        <p:blipFill>
          <a:blip r:embed="rId4">
            <a:alphaModFix/>
          </a:blip>
          <a:stretch>
            <a:fillRect/>
          </a:stretch>
        </p:blipFill>
        <p:spPr>
          <a:xfrm>
            <a:off x="5387196" y="1961225"/>
            <a:ext cx="2603604" cy="2023550"/>
          </a:xfrm>
          <a:prstGeom prst="rect">
            <a:avLst/>
          </a:prstGeom>
          <a:noFill/>
          <a:ln>
            <a:noFill/>
          </a:ln>
        </p:spPr>
      </p:pic>
      <p:sp>
        <p:nvSpPr>
          <p:cNvPr id="127" name="Google Shape;127;p17"/>
          <p:cNvSpPr/>
          <p:nvPr/>
        </p:nvSpPr>
        <p:spPr>
          <a:xfrm>
            <a:off x="3165650" y="2314850"/>
            <a:ext cx="182400" cy="162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Visualising the dataset</a:t>
            </a:r>
            <a:endParaRPr/>
          </a:p>
        </p:txBody>
      </p:sp>
      <p:pic>
        <p:nvPicPr>
          <p:cNvPr id="133" name="Google Shape;133;p18"/>
          <p:cNvPicPr preferRelativeResize="0"/>
          <p:nvPr/>
        </p:nvPicPr>
        <p:blipFill>
          <a:blip r:embed="rId3">
            <a:alphaModFix/>
          </a:blip>
          <a:stretch>
            <a:fillRect/>
          </a:stretch>
        </p:blipFill>
        <p:spPr>
          <a:xfrm>
            <a:off x="250550" y="2006938"/>
            <a:ext cx="2590839" cy="1932150"/>
          </a:xfrm>
          <a:prstGeom prst="rect">
            <a:avLst/>
          </a:prstGeom>
          <a:noFill/>
          <a:ln>
            <a:noFill/>
          </a:ln>
        </p:spPr>
      </p:pic>
      <p:pic>
        <p:nvPicPr>
          <p:cNvPr id="134" name="Google Shape;134;p18"/>
          <p:cNvPicPr preferRelativeResize="0"/>
          <p:nvPr/>
        </p:nvPicPr>
        <p:blipFill>
          <a:blip r:embed="rId4">
            <a:alphaModFix/>
          </a:blip>
          <a:stretch>
            <a:fillRect/>
          </a:stretch>
        </p:blipFill>
        <p:spPr>
          <a:xfrm>
            <a:off x="3284956" y="2006938"/>
            <a:ext cx="2582461" cy="1932149"/>
          </a:xfrm>
          <a:prstGeom prst="rect">
            <a:avLst/>
          </a:prstGeom>
          <a:noFill/>
          <a:ln>
            <a:noFill/>
          </a:ln>
        </p:spPr>
      </p:pic>
      <p:pic>
        <p:nvPicPr>
          <p:cNvPr id="135" name="Google Shape;135;p18"/>
          <p:cNvPicPr preferRelativeResize="0"/>
          <p:nvPr/>
        </p:nvPicPr>
        <p:blipFill>
          <a:blip r:embed="rId5">
            <a:alphaModFix/>
          </a:blip>
          <a:stretch>
            <a:fillRect/>
          </a:stretch>
        </p:blipFill>
        <p:spPr>
          <a:xfrm>
            <a:off x="6310997" y="2006938"/>
            <a:ext cx="2582453" cy="1932149"/>
          </a:xfrm>
          <a:prstGeom prst="rect">
            <a:avLst/>
          </a:prstGeom>
          <a:noFill/>
          <a:ln>
            <a:noFill/>
          </a:ln>
        </p:spPr>
      </p:pic>
      <p:sp>
        <p:nvSpPr>
          <p:cNvPr id="136" name="Google Shape;136;p18"/>
          <p:cNvSpPr txBox="1"/>
          <p:nvPr>
            <p:ph idx="1" type="body"/>
          </p:nvPr>
        </p:nvSpPr>
        <p:spPr>
          <a:xfrm>
            <a:off x="729450" y="4092175"/>
            <a:ext cx="7688700" cy="62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GB"/>
              <a:t>For the remaining MBTI traits, there are more observations for Intuition (I) than Sensing (S). The other traits seem to be reasonably balanced in the number of </a:t>
            </a:r>
            <a:r>
              <a:rPr lang="en-GB"/>
              <a:t>occurrences</a:t>
            </a:r>
            <a:r>
              <a:rPr lang="en-GB"/>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Preliminary Models using SKLEARN</a:t>
            </a:r>
            <a:endParaRPr/>
          </a:p>
        </p:txBody>
      </p:sp>
      <p:sp>
        <p:nvSpPr>
          <p:cNvPr id="142" name="Google Shape;142;p19"/>
          <p:cNvSpPr txBox="1"/>
          <p:nvPr>
            <p:ph idx="1" type="body"/>
          </p:nvPr>
        </p:nvSpPr>
        <p:spPr>
          <a:xfrm>
            <a:off x="729325" y="2078875"/>
            <a:ext cx="76884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GB" sz="1508"/>
              <a:t>Data Preprocessing</a:t>
            </a:r>
            <a:endParaRPr sz="1508"/>
          </a:p>
          <a:p>
            <a:pPr indent="-311308" lvl="0" marL="457200" rtl="0" algn="l">
              <a:lnSpc>
                <a:spcPct val="150000"/>
              </a:lnSpc>
              <a:spcBef>
                <a:spcPts val="1200"/>
              </a:spcBef>
              <a:spcAft>
                <a:spcPts val="0"/>
              </a:spcAft>
              <a:buSzPct val="100000"/>
              <a:buChar char="●"/>
            </a:pPr>
            <a:r>
              <a:rPr lang="en-GB" sz="1408"/>
              <a:t>Removed all urls and </a:t>
            </a:r>
            <a:r>
              <a:rPr lang="en-GB" sz="1408"/>
              <a:t>special characters</a:t>
            </a:r>
            <a:endParaRPr sz="1408"/>
          </a:p>
          <a:p>
            <a:pPr indent="-311308" lvl="0" marL="457200" rtl="0" algn="l">
              <a:lnSpc>
                <a:spcPct val="150000"/>
              </a:lnSpc>
              <a:spcBef>
                <a:spcPts val="0"/>
              </a:spcBef>
              <a:spcAft>
                <a:spcPts val="0"/>
              </a:spcAft>
              <a:buSzPct val="100000"/>
              <a:buChar char="●"/>
            </a:pPr>
            <a:r>
              <a:rPr lang="en-GB" sz="1408"/>
              <a:t>Used WordNet lemmatizer to convert words to their base forms</a:t>
            </a:r>
            <a:endParaRPr sz="1408"/>
          </a:p>
          <a:p>
            <a:pPr indent="-299561" lvl="1" marL="914400" rtl="0" algn="l">
              <a:lnSpc>
                <a:spcPct val="150000"/>
              </a:lnSpc>
              <a:spcBef>
                <a:spcPts val="0"/>
              </a:spcBef>
              <a:spcAft>
                <a:spcPts val="0"/>
              </a:spcAft>
              <a:buSzPct val="100000"/>
              <a:buChar char="○"/>
            </a:pPr>
            <a:r>
              <a:rPr lang="en-GB" sz="1208"/>
              <a:t>E.g. “runs”, “ran”, “running” -&gt; “run”</a:t>
            </a:r>
            <a:endParaRPr sz="1208"/>
          </a:p>
          <a:p>
            <a:pPr indent="-311308" lvl="0" marL="457200" rtl="0" algn="l">
              <a:lnSpc>
                <a:spcPct val="150000"/>
              </a:lnSpc>
              <a:spcBef>
                <a:spcPts val="0"/>
              </a:spcBef>
              <a:spcAft>
                <a:spcPts val="0"/>
              </a:spcAft>
              <a:buSzPct val="100000"/>
              <a:buChar char="●"/>
            </a:pPr>
            <a:r>
              <a:rPr lang="en-GB" sz="1408"/>
              <a:t>Label encoded target classes (16 MBTI personalities)</a:t>
            </a:r>
            <a:endParaRPr sz="1408"/>
          </a:p>
          <a:p>
            <a:pPr indent="-311308" lvl="0" marL="457200" rtl="0" algn="l">
              <a:lnSpc>
                <a:spcPct val="150000"/>
              </a:lnSpc>
              <a:spcBef>
                <a:spcPts val="0"/>
              </a:spcBef>
              <a:spcAft>
                <a:spcPts val="0"/>
              </a:spcAft>
              <a:buSzPct val="100000"/>
              <a:buChar char="●"/>
            </a:pPr>
            <a:r>
              <a:rPr lang="en-GB" sz="1408"/>
              <a:t>80:20 stratified train/test split for naive models</a:t>
            </a:r>
            <a:endParaRPr sz="1408"/>
          </a:p>
          <a:p>
            <a:pPr indent="-311308" lvl="0" marL="457200" rtl="0" algn="l">
              <a:lnSpc>
                <a:spcPct val="150000"/>
              </a:lnSpc>
              <a:spcBef>
                <a:spcPts val="0"/>
              </a:spcBef>
              <a:spcAft>
                <a:spcPts val="0"/>
              </a:spcAft>
              <a:buSzPct val="100000"/>
              <a:buChar char="●"/>
            </a:pPr>
            <a:r>
              <a:rPr lang="en-GB" sz="1408"/>
              <a:t>Tf-idf vectorizer on training and test sets</a:t>
            </a:r>
            <a:endParaRPr sz="1408"/>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30000" y="1318650"/>
            <a:ext cx="7577700" cy="6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Performance</a:t>
            </a:r>
            <a:endParaRPr/>
          </a:p>
        </p:txBody>
      </p:sp>
      <p:sp>
        <p:nvSpPr>
          <p:cNvPr id="148" name="Google Shape;148;p20"/>
          <p:cNvSpPr txBox="1"/>
          <p:nvPr>
            <p:ph idx="1" type="body"/>
          </p:nvPr>
        </p:nvSpPr>
        <p:spPr>
          <a:xfrm>
            <a:off x="730000" y="2078875"/>
            <a:ext cx="3242400" cy="2300400"/>
          </a:xfrm>
          <a:prstGeom prst="rect">
            <a:avLst/>
          </a:prstGeom>
        </p:spPr>
        <p:txBody>
          <a:bodyPr anchorCtr="0" anchor="t" bIns="91425" lIns="91425" spcFirstLastPara="1" rIns="91425" wrap="square" tIns="91425">
            <a:normAutofit/>
          </a:bodyPr>
          <a:lstStyle/>
          <a:p>
            <a:pPr indent="-311150" lvl="0" marL="457200" marR="0" rtl="0" algn="l">
              <a:lnSpc>
                <a:spcPct val="150000"/>
              </a:lnSpc>
              <a:spcBef>
                <a:spcPts val="0"/>
              </a:spcBef>
              <a:spcAft>
                <a:spcPts val="0"/>
              </a:spcAft>
              <a:buSzPts val="1300"/>
              <a:buChar char="●"/>
            </a:pPr>
            <a:r>
              <a:rPr lang="en-GB"/>
              <a:t>Base accuracy: </a:t>
            </a:r>
            <a:r>
              <a:rPr b="1" lang="en-GB" u="sng"/>
              <a:t>21.1%</a:t>
            </a:r>
            <a:r>
              <a:rPr lang="en-GB"/>
              <a:t> (by predicting that everyone is INFP - most common personality)</a:t>
            </a:r>
            <a:endParaRPr/>
          </a:p>
          <a:p>
            <a:pPr indent="-311150" lvl="0" marL="457200" marR="0" rtl="0" algn="l">
              <a:lnSpc>
                <a:spcPct val="150000"/>
              </a:lnSpc>
              <a:spcBef>
                <a:spcPts val="0"/>
              </a:spcBef>
              <a:spcAft>
                <a:spcPts val="0"/>
              </a:spcAft>
              <a:buSzPts val="1300"/>
              <a:buChar char="●"/>
            </a:pPr>
            <a:r>
              <a:rPr lang="en-GB"/>
              <a:t>Among models tested, </a:t>
            </a:r>
            <a:r>
              <a:rPr b="1" lang="en-GB" u="sng"/>
              <a:t>linear SVM</a:t>
            </a:r>
            <a:r>
              <a:rPr lang="en-GB"/>
              <a:t> with default parameters resulted in test accuracy of </a:t>
            </a:r>
            <a:r>
              <a:rPr b="1" lang="en-GB" u="sng"/>
              <a:t>66.2%</a:t>
            </a:r>
            <a:endParaRPr/>
          </a:p>
        </p:txBody>
      </p:sp>
      <p:graphicFrame>
        <p:nvGraphicFramePr>
          <p:cNvPr id="149" name="Google Shape;149;p20"/>
          <p:cNvGraphicFramePr/>
          <p:nvPr/>
        </p:nvGraphicFramePr>
        <p:xfrm>
          <a:off x="5124025" y="2078875"/>
          <a:ext cx="3000000" cy="3000000"/>
        </p:xfrm>
        <a:graphic>
          <a:graphicData uri="http://schemas.openxmlformats.org/drawingml/2006/table">
            <a:tbl>
              <a:tblPr>
                <a:noFill/>
                <a:tableStyleId>{53BBB2E6-4E20-4A18-A29B-4163A4DA89DE}</a:tableStyleId>
              </a:tblPr>
              <a:tblGrid>
                <a:gridCol w="2190350"/>
                <a:gridCol w="993400"/>
              </a:tblGrid>
              <a:tr h="446725">
                <a:tc>
                  <a:txBody>
                    <a:bodyPr/>
                    <a:lstStyle/>
                    <a:p>
                      <a:pPr indent="0" lvl="0" marL="0" rtl="0" algn="ctr">
                        <a:spcBef>
                          <a:spcPts val="0"/>
                        </a:spcBef>
                        <a:spcAft>
                          <a:spcPts val="0"/>
                        </a:spcAft>
                        <a:buNone/>
                      </a:pPr>
                      <a:r>
                        <a:rPr lang="en-GB"/>
                        <a:t>Model</a:t>
                      </a:r>
                      <a:endParaRPr/>
                    </a:p>
                  </a:txBody>
                  <a:tcPr marT="91425" marB="91425" marR="91425" marL="91425">
                    <a:solidFill>
                      <a:srgbClr val="B7B7B7"/>
                    </a:solidFill>
                  </a:tcPr>
                </a:tc>
                <a:tc>
                  <a:txBody>
                    <a:bodyPr/>
                    <a:lstStyle/>
                    <a:p>
                      <a:pPr indent="0" lvl="0" marL="0" rtl="0" algn="ctr">
                        <a:spcBef>
                          <a:spcPts val="0"/>
                        </a:spcBef>
                        <a:spcAft>
                          <a:spcPts val="0"/>
                        </a:spcAft>
                        <a:buNone/>
                      </a:pPr>
                      <a:r>
                        <a:rPr lang="en-GB"/>
                        <a:t>Accuracy</a:t>
                      </a:r>
                      <a:endParaRPr/>
                    </a:p>
                  </a:txBody>
                  <a:tcPr marT="91425" marB="91425" marR="91425" marL="91425">
                    <a:solidFill>
                      <a:srgbClr val="B7B7B7"/>
                    </a:solidFill>
                  </a:tcPr>
                </a:tc>
              </a:tr>
              <a:tr h="362875">
                <a:tc>
                  <a:txBody>
                    <a:bodyPr/>
                    <a:lstStyle/>
                    <a:p>
                      <a:pPr indent="0" lvl="0" marL="0" rtl="0" algn="ctr">
                        <a:spcBef>
                          <a:spcPts val="0"/>
                        </a:spcBef>
                        <a:spcAft>
                          <a:spcPts val="0"/>
                        </a:spcAft>
                        <a:buNone/>
                      </a:pPr>
                      <a:r>
                        <a:rPr lang="en-GB"/>
                        <a:t>Linear SVM</a:t>
                      </a:r>
                      <a:endParaRPr/>
                    </a:p>
                  </a:txBody>
                  <a:tcPr marT="91425" marB="91425" marR="91425" marL="91425"/>
                </a:tc>
                <a:tc>
                  <a:txBody>
                    <a:bodyPr/>
                    <a:lstStyle/>
                    <a:p>
                      <a:pPr indent="0" lvl="0" marL="0" rtl="0" algn="ctr">
                        <a:spcBef>
                          <a:spcPts val="0"/>
                        </a:spcBef>
                        <a:spcAft>
                          <a:spcPts val="0"/>
                        </a:spcAft>
                        <a:buNone/>
                      </a:pPr>
                      <a:r>
                        <a:rPr lang="en-GB"/>
                        <a:t>0.662</a:t>
                      </a:r>
                      <a:endParaRPr/>
                    </a:p>
                  </a:txBody>
                  <a:tcPr marT="91425" marB="91425" marR="91425" marL="91425"/>
                </a:tc>
              </a:tr>
              <a:tr h="362875">
                <a:tc>
                  <a:txBody>
                    <a:bodyPr/>
                    <a:lstStyle/>
                    <a:p>
                      <a:pPr indent="0" lvl="0" marL="0" rtl="0" algn="ctr">
                        <a:spcBef>
                          <a:spcPts val="0"/>
                        </a:spcBef>
                        <a:spcAft>
                          <a:spcPts val="0"/>
                        </a:spcAft>
                        <a:buNone/>
                      </a:pPr>
                      <a:r>
                        <a:rPr lang="en-GB"/>
                        <a:t>Logistic Regression</a:t>
                      </a:r>
                      <a:endParaRPr/>
                    </a:p>
                  </a:txBody>
                  <a:tcPr marT="91425" marB="91425" marR="91425" marL="91425"/>
                </a:tc>
                <a:tc>
                  <a:txBody>
                    <a:bodyPr/>
                    <a:lstStyle/>
                    <a:p>
                      <a:pPr indent="0" lvl="0" marL="0" rtl="0" algn="ctr">
                        <a:spcBef>
                          <a:spcPts val="0"/>
                        </a:spcBef>
                        <a:spcAft>
                          <a:spcPts val="0"/>
                        </a:spcAft>
                        <a:buNone/>
                      </a:pPr>
                      <a:r>
                        <a:rPr lang="en-GB"/>
                        <a:t>0.624</a:t>
                      </a:r>
                      <a:endParaRPr/>
                    </a:p>
                  </a:txBody>
                  <a:tcPr marT="91425" marB="91425" marR="91425" marL="91425"/>
                </a:tc>
              </a:tr>
              <a:tr h="362875">
                <a:tc>
                  <a:txBody>
                    <a:bodyPr/>
                    <a:lstStyle/>
                    <a:p>
                      <a:pPr indent="0" lvl="0" marL="0" rtl="0" algn="ctr">
                        <a:spcBef>
                          <a:spcPts val="0"/>
                        </a:spcBef>
                        <a:spcAft>
                          <a:spcPts val="0"/>
                        </a:spcAft>
                        <a:buNone/>
                      </a:pPr>
                      <a:r>
                        <a:rPr lang="en-GB"/>
                        <a:t>Decision Tree</a:t>
                      </a:r>
                      <a:endParaRPr/>
                    </a:p>
                  </a:txBody>
                  <a:tcPr marT="91425" marB="91425" marR="91425" marL="91425"/>
                </a:tc>
                <a:tc>
                  <a:txBody>
                    <a:bodyPr/>
                    <a:lstStyle/>
                    <a:p>
                      <a:pPr indent="0" lvl="0" marL="0" rtl="0" algn="ctr">
                        <a:spcBef>
                          <a:spcPts val="0"/>
                        </a:spcBef>
                        <a:spcAft>
                          <a:spcPts val="0"/>
                        </a:spcAft>
                        <a:buNone/>
                      </a:pPr>
                      <a:r>
                        <a:rPr lang="en-GB"/>
                        <a:t>0.500</a:t>
                      </a:r>
                      <a:endParaRPr/>
                    </a:p>
                  </a:txBody>
                  <a:tcPr marT="91425" marB="91425" marR="91425" marL="91425"/>
                </a:tc>
              </a:tr>
              <a:tr h="362875">
                <a:tc>
                  <a:txBody>
                    <a:bodyPr/>
                    <a:lstStyle/>
                    <a:p>
                      <a:pPr indent="0" lvl="0" marL="0" rtl="0" algn="ctr">
                        <a:spcBef>
                          <a:spcPts val="0"/>
                        </a:spcBef>
                        <a:spcAft>
                          <a:spcPts val="0"/>
                        </a:spcAft>
                        <a:buNone/>
                      </a:pPr>
                      <a:r>
                        <a:rPr lang="en-GB"/>
                        <a:t>Random Forest</a:t>
                      </a:r>
                      <a:endParaRPr/>
                    </a:p>
                  </a:txBody>
                  <a:tcPr marT="91425" marB="91425" marR="91425" marL="91425"/>
                </a:tc>
                <a:tc>
                  <a:txBody>
                    <a:bodyPr/>
                    <a:lstStyle/>
                    <a:p>
                      <a:pPr indent="0" lvl="0" marL="0" rtl="0" algn="ctr">
                        <a:spcBef>
                          <a:spcPts val="0"/>
                        </a:spcBef>
                        <a:spcAft>
                          <a:spcPts val="0"/>
                        </a:spcAft>
                        <a:buNone/>
                      </a:pPr>
                      <a:r>
                        <a:rPr lang="en-GB"/>
                        <a:t>0.488</a:t>
                      </a:r>
                      <a:endParaRPr/>
                    </a:p>
                  </a:txBody>
                  <a:tcPr marT="91425" marB="91425" marR="91425" marL="91425"/>
                </a:tc>
              </a:tr>
              <a:tr h="362875">
                <a:tc>
                  <a:txBody>
                    <a:bodyPr/>
                    <a:lstStyle/>
                    <a:p>
                      <a:pPr indent="0" lvl="0" marL="0" rtl="0" algn="ctr">
                        <a:spcBef>
                          <a:spcPts val="0"/>
                        </a:spcBef>
                        <a:spcAft>
                          <a:spcPts val="0"/>
                        </a:spcAft>
                        <a:buNone/>
                      </a:pPr>
                      <a:r>
                        <a:rPr lang="en-GB"/>
                        <a:t>Multinomial Naive Bayes</a:t>
                      </a:r>
                      <a:endParaRPr/>
                    </a:p>
                  </a:txBody>
                  <a:tcPr marT="91425" marB="91425" marR="91425" marL="91425"/>
                </a:tc>
                <a:tc>
                  <a:txBody>
                    <a:bodyPr/>
                    <a:lstStyle/>
                    <a:p>
                      <a:pPr indent="0" lvl="0" marL="0" rtl="0" algn="ctr">
                        <a:spcBef>
                          <a:spcPts val="0"/>
                        </a:spcBef>
                        <a:spcAft>
                          <a:spcPts val="0"/>
                        </a:spcAft>
                        <a:buNone/>
                      </a:pPr>
                      <a:r>
                        <a:rPr lang="en-GB"/>
                        <a:t>0.376</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730000" y="1318650"/>
            <a:ext cx="7790400" cy="6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 of SKLEARN models</a:t>
            </a:r>
            <a:endParaRPr/>
          </a:p>
        </p:txBody>
      </p:sp>
      <p:sp>
        <p:nvSpPr>
          <p:cNvPr id="155" name="Google Shape;155;p21"/>
          <p:cNvSpPr txBox="1"/>
          <p:nvPr>
            <p:ph idx="1" type="body"/>
          </p:nvPr>
        </p:nvSpPr>
        <p:spPr>
          <a:xfrm>
            <a:off x="729450" y="2078875"/>
            <a:ext cx="7790400" cy="2339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Tf-idf does not catch position of words, semantic meanings of words</a:t>
            </a:r>
            <a:endParaRPr sz="1500"/>
          </a:p>
          <a:p>
            <a:pPr indent="-323850" lvl="0" marL="457200" rtl="0" algn="l">
              <a:lnSpc>
                <a:spcPct val="150000"/>
              </a:lnSpc>
              <a:spcBef>
                <a:spcPts val="0"/>
              </a:spcBef>
              <a:spcAft>
                <a:spcPts val="0"/>
              </a:spcAft>
              <a:buSzPts val="1500"/>
              <a:buChar char="●"/>
            </a:pPr>
            <a:r>
              <a:rPr lang="en-GB" sz="1500"/>
              <a:t>Lemmatizer is ineffective on records which contain several spelling errors</a:t>
            </a:r>
            <a:endParaRPr sz="1500"/>
          </a:p>
          <a:p>
            <a:pPr indent="-323850" lvl="0" marL="457200" rtl="0" algn="l">
              <a:lnSpc>
                <a:spcPct val="150000"/>
              </a:lnSpc>
              <a:spcBef>
                <a:spcPts val="0"/>
              </a:spcBef>
              <a:spcAft>
                <a:spcPts val="0"/>
              </a:spcAft>
              <a:buSzPts val="1500"/>
              <a:buChar char="●"/>
            </a:pPr>
            <a:r>
              <a:rPr lang="en-GB" sz="1500"/>
              <a:t>Semantic relations between different classes is lost when classes are label encoded using LabelEncoder</a:t>
            </a:r>
            <a:r>
              <a:rPr b="1" lang="en-GB" sz="1500"/>
              <a:t>(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