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20A6-CDB3-17DB-69DF-8674FA7FA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C562A-558F-CAC7-14F7-AA044035B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A3258-2F20-531A-B392-B736D6EED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3C47-DF54-4A0A-922B-F351196D4E23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EC967-7A02-3110-CBD4-5A879EFF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FE83B-E903-848D-CAD2-76E5B2E0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D8B4-8EC7-4FC5-ABA7-440D97184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B1C83-B8CA-A1D0-22BB-78D85709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A7709-0891-0148-B76D-E2BC2118D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814BF-9D7F-0CA0-81E5-C5843984B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3C47-DF54-4A0A-922B-F351196D4E23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3BC7C-5419-CCCC-C9AD-58F6E452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982A8-A6C1-4C7A-825F-759877BE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D8B4-8EC7-4FC5-ABA7-440D97184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3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8D98B-3107-AC18-B2D4-9A0EC37B1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DE0FE-C764-037D-5D90-AABBBE24E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39602-02C1-EF14-3247-6929A638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3C47-DF54-4A0A-922B-F351196D4E23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55760-6D67-50DE-BDD6-089B0C66F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2AE09-E4F9-0497-74A2-9035C1A5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D8B4-8EC7-4FC5-ABA7-440D97184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9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69B93-0A14-6491-6688-09EFB602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553E2-0A1E-E86E-0719-BBFF08C79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E7A75-30C5-19E7-9450-B00D7707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3C47-DF54-4A0A-922B-F351196D4E23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3339C-DE86-F414-8600-2EBC7131F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2C91F-0F51-BFAB-56C8-E4A08CA5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D8B4-8EC7-4FC5-ABA7-440D97184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4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786F-C79C-8AD3-B066-9C859C7C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A9A14-81EF-9F40-7ACC-5882BEB8A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18590-3D46-A93B-1044-4F902149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3C47-DF54-4A0A-922B-F351196D4E23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A1A97-DEA1-0388-09FF-402914C64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1D42F-42ED-E78F-C8B7-10988B24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D8B4-8EC7-4FC5-ABA7-440D97184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5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E4036-C5DD-747E-32C2-5F3417EA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DF7D1-5715-56FC-7FDC-3000518F3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31BEA-F734-1DBE-0EBC-203938310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0B218-4701-6792-7FC5-6CD918E1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3C47-DF54-4A0A-922B-F351196D4E23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5F498-CA6B-82B1-B207-93BD0A3B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F37AF-9E2E-8C7D-A127-B385D138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D8B4-8EC7-4FC5-ABA7-440D97184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2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ADC0-BAAE-D450-FB91-09CF4D886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6E9F7-DCDE-E0B6-9CE6-7BED3E308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B3063-CEFE-00BE-9567-7897FBA25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F28847-C5BC-8E2F-69C8-25DCC8A3B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1F090-5232-F4FD-74C3-B854D11C4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2ED1C-8692-3232-5F74-2AFE730B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3C47-DF54-4A0A-922B-F351196D4E23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1D0E6B-E576-4E66-BD28-22BD336F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43FBC-E1DB-4269-E6FA-3DC464DF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D8B4-8EC7-4FC5-ABA7-440D97184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7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ECB7-52C8-17D1-F699-2ACC39938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43CF7-2672-232A-AE29-D06329825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3C47-DF54-4A0A-922B-F351196D4E23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F5A25-889D-63E0-56BA-B88130A7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97BF4-A432-80C3-EFB3-D4D54FCC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D8B4-8EC7-4FC5-ABA7-440D97184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4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8A34B1-6BAA-83AB-4152-BE75BC9E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3C47-DF54-4A0A-922B-F351196D4E23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A94F42-A3E5-58BA-F3F0-66C689C8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641EF-7546-BDF0-65CF-EE0AAD95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D8B4-8EC7-4FC5-ABA7-440D97184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1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A2C3-4881-BC6C-25C6-C92DDC7C0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3C60-C445-1EFA-A616-12FF25485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AF0E1-965D-2EFD-B30E-3AD55084A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B4252-05FF-DBD7-DB4E-5B8F9B80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3C47-DF54-4A0A-922B-F351196D4E23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A81F9-22B4-18B0-953F-A9005528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B83A2-6F72-43C5-101F-AF3C78876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D8B4-8EC7-4FC5-ABA7-440D97184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9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4465-05C8-4AAF-16E9-DDB14DBA4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A8D4E1-70D9-141B-52D4-8A24D4A43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97743-D331-A610-70DE-3C51B4773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300A4-73DF-6F7A-53D7-CABAF3AA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3C47-DF54-4A0A-922B-F351196D4E23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74F5B-5827-8E02-CE23-38F9791A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883B9-C5E3-E774-C7E5-D636EE23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D8B4-8EC7-4FC5-ABA7-440D97184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4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AE6D73-93AC-8E0D-D8A2-7B25AF5EC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FE50B-D054-D471-8B03-FA84CC1F2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9EDFA-24AA-4A9A-EE6D-57DD8E84D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A53C47-DF54-4A0A-922B-F351196D4E23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5F1E7-6E2F-D3F2-430E-B2E0557E4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F73FF-EF1E-5386-5545-D36946306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71D8B4-8EC7-4FC5-ABA7-440D97184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3DA9-E661-67BD-634B-CBCD6E14D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62419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8E1EA-D90B-78A4-3A26-EA32E883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1CE10-7C85-3595-F295-EB99F41B3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Retrieval Augmented Generation (RAG) can be likened to a detective and storyteller duo. Imagine you are trying to solve a complex mystery. The detective's role is to gather clues, evidence, and historical records related to the case.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Once the detective has compiled this information, the storyteller designs a compelling narrative that weaves together the facts and presents a coherent story. In the context of AI, RAG operates similarly.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The Retriever Component acts as the detective, scouring databases, documents, and knowledge sources for relevant information and evidence. It compiles a comprehensive set of facts and data points.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The Generator Component assumes the role of the storyteller. Taking the collected information and transforming it into a coherent and engaging narrative, presenting a clear and detailed account of the mystery, much like a detective novel author.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5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1BCE5-C86B-BCE9-FD63-68B59EBE3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444181" cy="1219199"/>
          </a:xfrm>
        </p:spPr>
        <p:txBody>
          <a:bodyPr/>
          <a:lstStyle/>
          <a:p>
            <a:r>
              <a:rPr lang="en-US"/>
              <a:t>RAG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9F724-AD48-8590-8519-C11940AEF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5406"/>
            <a:ext cx="12192000" cy="6002594"/>
          </a:xfrm>
        </p:spPr>
        <p:txBody>
          <a:bodyPr>
            <a:normAutofit fontScale="92500" lnSpcReduction="10000"/>
          </a:bodyPr>
          <a:lstStyle/>
          <a:p>
            <a:r>
              <a:rPr lang="en-US" b="1" i="0">
                <a:solidFill>
                  <a:srgbClr val="000000"/>
                </a:solidFill>
                <a:effectLst/>
                <a:latin typeface="ui-sans-serif"/>
              </a:rPr>
              <a:t>External data:</a:t>
            </a: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The new data outside of the LLM's original training data set is called external data. It can come from multiple data sources, such as a APIs, databases, or document repositories. The data may exist in various formats like files, database records, or long-form text.</a:t>
            </a:r>
          </a:p>
          <a:p>
            <a:r>
              <a:rPr lang="en-US" b="1" i="0">
                <a:solidFill>
                  <a:srgbClr val="000000"/>
                </a:solidFill>
                <a:effectLst/>
                <a:latin typeface="ui-sans-serif"/>
              </a:rPr>
              <a:t>Vector embeddings:</a:t>
            </a: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ML models cannot interpret information intelligibly in their raw format and require numerical data as input. They use neural network embeddings to convert real-word information into numerical representations called vectors.</a:t>
            </a: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Vectors are numerical values that represent information in a multi-dimensional space</a:t>
            </a:r>
            <a:br>
              <a:rPr lang="en-US"/>
            </a:br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Embedding vectors encode non-numerical data into a series of values that ML models can understand and relate.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 Example: The Conference (Horror, 2023, Movie) The Conference (1.2, 2023, 20.0)</a:t>
            </a:r>
            <a:br>
              <a:rPr lang="en-US"/>
            </a:br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Tales from the Crypt (Horror, 1989, TV Show, Season 7)</a:t>
            </a:r>
            <a:br>
              <a:rPr lang="en-US"/>
            </a:br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Tales from the Crypt (1.2, 1989, 36.7)</a:t>
            </a:r>
            <a:br>
              <a:rPr lang="en-US"/>
            </a:br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The first number in the vector corresponds to a specific genre. An ML model would find that The Conference and Tales from the Crypt share the same genre. Likewise, the model will find more relationships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53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FE1EC756-41E9-4FD6-AD48-EF46A281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66F6371-9EA5-9354-29DC-1D07B921F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erson holding a button&#10;&#10;Description automatically generated with medium confidence">
            <a:extLst>
              <a:ext uri="{FF2B5EF4-FFF2-40B4-BE49-F238E27FC236}">
                <a16:creationId xmlns:a16="http://schemas.microsoft.com/office/drawing/2014/main" id="{86DAD130-F9A6-97DF-1668-FD08C4CE8F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6122" y="3483734"/>
            <a:ext cx="5804955" cy="15238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704B5-CB29-833D-A649-B5C306580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0509" y="2357888"/>
            <a:ext cx="4265370" cy="39026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 b="1" i="0">
                <a:effectLst/>
              </a:rPr>
              <a:t>Vector DB</a:t>
            </a:r>
          </a:p>
          <a:p>
            <a:pPr lvl="1"/>
            <a:r>
              <a:rPr lang="en-US" sz="1400" b="0" i="0">
                <a:effectLst/>
              </a:rPr>
              <a:t>Vector DB is a database that stores embeddings of words, phrases, or documents along with their corresponding identifiers ,It allows for fast and scalable retrieval of similar items based on their vector representations.</a:t>
            </a:r>
          </a:p>
          <a:p>
            <a:pPr lvl="1"/>
            <a:r>
              <a:rPr lang="en-US" sz="1400" b="0" i="0">
                <a:effectLst/>
              </a:rPr>
              <a:t>Vector DBS enable efficient retrieval of relevant information during the retrieval phase of RAG, improving the contextual relevance and quality of generated responses.</a:t>
            </a:r>
          </a:p>
          <a:p>
            <a:pPr lvl="1"/>
            <a:r>
              <a:rPr lang="en-US" sz="1400" b="0" i="0">
                <a:effectLst/>
              </a:rPr>
              <a:t>Data Chunking: Before the retrieval model can search through the data, it's typically divided into manageable "chunks" or segments.</a:t>
            </a:r>
          </a:p>
          <a:p>
            <a:pPr lvl="1"/>
            <a:r>
              <a:rPr lang="en-US" sz="1400" b="0" i="0">
                <a:effectLst/>
              </a:rPr>
              <a:t>Vector DB Examples: Chroma, Pinecone, Weaviate, Elasticsearch</a:t>
            </a: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931892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ackground">
            <a:extLst>
              <a:ext uri="{FF2B5EF4-FFF2-40B4-BE49-F238E27FC236}">
                <a16:creationId xmlns:a16="http://schemas.microsoft.com/office/drawing/2014/main" id="{7DE220E6-BA55-4F04-B3C4-F4985F3E7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tint">
            <a:extLst>
              <a:ext uri="{FF2B5EF4-FFF2-40B4-BE49-F238E27FC236}">
                <a16:creationId xmlns:a16="http://schemas.microsoft.com/office/drawing/2014/main" id="{5AE190BC-D2FD-433E-AB89-0DF68EFD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5644" y="0"/>
            <a:ext cx="1046356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6444" y="0"/>
            <a:ext cx="6075554" cy="6858000"/>
          </a:xfrm>
          <a:prstGeom prst="rect">
            <a:avLst/>
          </a:prstGeom>
          <a:ln>
            <a:noFill/>
          </a:ln>
          <a:effectLst>
            <a:outerShdw blurRad="508000" dist="190500" dir="5460000" sx="93000" sy="93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white rectangular card with a red and white logo&#10;&#10;Description automatically generated">
            <a:extLst>
              <a:ext uri="{FF2B5EF4-FFF2-40B4-BE49-F238E27FC236}">
                <a16:creationId xmlns:a16="http://schemas.microsoft.com/office/drawing/2014/main" id="{5A550773-255E-D1BA-62F9-942D64A3D2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1367" y="711178"/>
            <a:ext cx="4541003" cy="54356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531AF-608D-CD0A-312D-5DFD2A628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6432" y="2470244"/>
            <a:ext cx="4554680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300" b="1" i="0">
                <a:effectLst/>
              </a:rPr>
              <a:t>RAG Retriever</a:t>
            </a:r>
          </a:p>
          <a:p>
            <a:pPr lvl="1"/>
            <a:r>
              <a:rPr lang="en-US" sz="1300" b="0" i="0">
                <a:effectLst/>
              </a:rPr>
              <a:t>The next step is to perform a relevancy search. The user query is converted to a vector representation and matched with vector databases</a:t>
            </a:r>
          </a:p>
          <a:p>
            <a:pPr lvl="1"/>
            <a:r>
              <a:rPr lang="en-US" sz="1300" b="0" i="0">
                <a:effectLst/>
              </a:rPr>
              <a:t>The retriever component is responsible for efficiently identifying and extracting relevant information from a vast amount of data.</a:t>
            </a:r>
          </a:p>
          <a:p>
            <a:pPr lvl="1"/>
            <a:r>
              <a:rPr lang="en-US" sz="1300" b="0" i="0">
                <a:effectLst/>
              </a:rPr>
              <a:t>For example, consider a smart chatbot for human resource questions for an organization. If an employee searches, "How much annual leave do I have?" the system will retrieve annual leave policy documents alongside the individual employee's past leave record. These specific documents will be returned because they are highly-relevant to what the employee has input. The relevancy was calculated and established using mathematical vector calculations and representations</a:t>
            </a:r>
            <a:endParaRPr lang="en-US" sz="1300" b="1"/>
          </a:p>
        </p:txBody>
      </p:sp>
    </p:spTree>
    <p:extLst>
      <p:ext uri="{BB962C8B-B14F-4D97-AF65-F5344CB8AC3E}">
        <p14:creationId xmlns:p14="http://schemas.microsoft.com/office/powerpoint/2010/main" val="2697201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D2C42-5DE8-496C-94EB-904992BF0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0"/>
            <a:ext cx="6019800" cy="6858000"/>
          </a:xfrm>
        </p:spPr>
        <p:txBody>
          <a:bodyPr>
            <a:normAutofit/>
          </a:bodyPr>
          <a:lstStyle/>
          <a:p>
            <a:r>
              <a:rPr lang="en-US" b="1" i="0">
                <a:solidFill>
                  <a:srgbClr val="000000"/>
                </a:solidFill>
                <a:effectLst/>
                <a:latin typeface="ui-sans-serif"/>
              </a:rPr>
              <a:t>RAG Ranker</a:t>
            </a: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The RAG ranker component refines the retrieved information by assessing its relevance and importance. It assigns score. ranks to the retrieved data points, helping prioritize the most relevant ones.</a:t>
            </a:r>
            <a:br>
              <a:rPr lang="en-US"/>
            </a:br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• The retriever component is responsible for efficiently identifying and extracting relevant information from a vast amount of data.</a:t>
            </a: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For example, consider a smart chatbot that can answer human resource questions for an organization. If an employee searches, "How much annual leave do I have?" the system will retrieve annual leave policy documents alongside the individual employee's past leave record.</a:t>
            </a:r>
            <a:endParaRPr lang="en-US" b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F17DF-E0B6-0450-0644-3C28DA854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0"/>
            <a:ext cx="6172200" cy="6858000"/>
          </a:xfrm>
        </p:spPr>
        <p:txBody>
          <a:bodyPr>
            <a:normAutofit/>
          </a:bodyPr>
          <a:lstStyle/>
          <a:p>
            <a:r>
              <a:rPr lang="en-US" b="1" i="0">
                <a:solidFill>
                  <a:srgbClr val="000000"/>
                </a:solidFill>
                <a:effectLst/>
                <a:latin typeface="ui-sans-serif"/>
              </a:rPr>
              <a:t>Augment the LLM prompt</a:t>
            </a: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Next, the RAG model augments the user input (or prompts) by adding the relevant retrieved data in context. This step uses prompt engineering techniques to communicate effectively with the LLM.</a:t>
            </a: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The augmented prompt allows the large language models to generate an accurate answer to user queries.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43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E1BB7-179E-FE68-EACE-35B2FBD85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0"/>
            <a:ext cx="6019800" cy="6858000"/>
          </a:xfrm>
        </p:spPr>
        <p:txBody>
          <a:bodyPr>
            <a:normAutofit/>
          </a:bodyPr>
          <a:lstStyle/>
          <a:p>
            <a:r>
              <a:rPr lang="en-US" b="1" i="0">
                <a:solidFill>
                  <a:srgbClr val="000000"/>
                </a:solidFill>
                <a:effectLst/>
                <a:latin typeface="ui-sans-serif"/>
              </a:rPr>
              <a:t>RAG Generator</a:t>
            </a: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The RAG generator component is basically the LLM Model such a (GPT.</a:t>
            </a: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The RAG generator component is responsible for taking the retrieved and ranked information, along with the user's original query, and generating the final response or output.</a:t>
            </a: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The generator ensures that the response aligns with the user's query and incorporates the factual knowledge retrieved from external sources.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2A79A-B5FF-FB09-B86E-B51EC497C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0"/>
            <a:ext cx="6172200" cy="6858000"/>
          </a:xfrm>
        </p:spPr>
        <p:txBody>
          <a:bodyPr>
            <a:normAutofit/>
          </a:bodyPr>
          <a:lstStyle/>
          <a:p>
            <a:r>
              <a:rPr lang="en-US" b="1" i="0">
                <a:solidFill>
                  <a:srgbClr val="000000"/>
                </a:solidFill>
                <a:effectLst/>
                <a:latin typeface="ui-sans-serif"/>
              </a:rPr>
              <a:t>Update external data</a:t>
            </a: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To maintain current information for retrieval, asynchronously update the documents and update embedding representation of the documents.</a:t>
            </a: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Automated Real-time Processes: Updates to documents and embeddings occur in real-time as soon as new information becomes available. This ensures that the system always reflects the most recent data.</a:t>
            </a:r>
            <a:endParaRPr lang="en-US"/>
          </a:p>
          <a:p>
            <a:pPr lvl="1"/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Periodic Batch Processing: Updates are performed at regular intervals (e.g., daily, weekly) in batches. This approach may be more efficient for systems with large volumes of data or where real-time updates are not necessary.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4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7D37-8263-480E-F8E7-319252D1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13987" cy="1325563"/>
          </a:xfrm>
        </p:spPr>
        <p:txBody>
          <a:bodyPr/>
          <a:lstStyle/>
          <a:p>
            <a:r>
              <a:rPr lang="en-US"/>
              <a:t>RAG Based Chat Application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B2D216-C180-3FB8-244E-6E0518532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282" y="1838018"/>
            <a:ext cx="10107436" cy="4401164"/>
          </a:xfrm>
        </p:spPr>
      </p:pic>
    </p:spTree>
    <p:extLst>
      <p:ext uri="{BB962C8B-B14F-4D97-AF65-F5344CB8AC3E}">
        <p14:creationId xmlns:p14="http://schemas.microsoft.com/office/powerpoint/2010/main" val="1270507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1752A-DCE3-B4DC-55C7-58D785134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965290" cy="1325563"/>
          </a:xfrm>
        </p:spPr>
        <p:txBody>
          <a:bodyPr/>
          <a:lstStyle/>
          <a:p>
            <a:r>
              <a:rPr lang="en-US"/>
              <a:t>Understanding RAG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4438-E9BC-C8E1-67B3-65677553C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8864"/>
            <a:ext cx="12192000" cy="5619135"/>
          </a:xfrm>
        </p:spPr>
        <p:txBody>
          <a:bodyPr/>
          <a:lstStyle/>
          <a:p>
            <a:r>
              <a:rPr lang="en-US" b="1"/>
              <a:t>Step 1</a:t>
            </a:r>
            <a:r>
              <a:rPr lang="en-US"/>
              <a:t> : Process Begins when user sends message to chat application</a:t>
            </a:r>
          </a:p>
          <a:p>
            <a:r>
              <a:rPr lang="en-US" b="1" i="0">
                <a:solidFill>
                  <a:srgbClr val="000000"/>
                </a:solidFill>
                <a:effectLst/>
                <a:latin typeface="ui-sans-serif"/>
              </a:rPr>
              <a:t>Step 2 - Chat App forwards query</a:t>
            </a:r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: Upon receiving the user's query, the chat application (Chat App) forwards this query to the Retrieval Augmented Generation (RAG) model for processing.</a:t>
            </a:r>
          </a:p>
          <a:p>
            <a:r>
              <a:rPr lang="en-US" b="1" i="0">
                <a:solidFill>
                  <a:srgbClr val="000000"/>
                </a:solidFill>
                <a:effectLst/>
                <a:latin typeface="ui-sans-serif"/>
              </a:rPr>
              <a:t>Step 3 - RAG retrieves + generates response</a:t>
            </a:r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: The RAG model, which integrates retrieval and generation capabilities, processes the user's query. It first retrieves relevant information from a large corpus of data, using the LLM to generate a coherent and contextually relevant response based on the retrieved information and the user's query.</a:t>
            </a:r>
          </a:p>
          <a:p>
            <a:r>
              <a:rPr lang="en-US" b="1" i="0">
                <a:solidFill>
                  <a:srgbClr val="000000"/>
                </a:solidFill>
                <a:effectLst/>
                <a:latin typeface="ui-sans-serif"/>
              </a:rPr>
              <a:t>Step 4 - LLM returns response: </a:t>
            </a:r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Once the response is generated, the LLM sends it back to the chat application (Chat App).</a:t>
            </a:r>
          </a:p>
          <a:p>
            <a:r>
              <a:rPr lang="en-US" b="1" i="0">
                <a:solidFill>
                  <a:srgbClr val="000000"/>
                </a:solidFill>
                <a:effectLst/>
                <a:latin typeface="ui-sans-serif"/>
              </a:rPr>
              <a:t>Step 5 Chat App displays responses</a:t>
            </a:r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: Finally, the chat application displays the generated response to the user, completing the interaction.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13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3526-A63D-8B26-58EB-4296290F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3913239" cy="1325563"/>
          </a:xfrm>
        </p:spPr>
        <p:txBody>
          <a:bodyPr/>
          <a:lstStyle/>
          <a:p>
            <a:r>
              <a:rPr lang="en-US"/>
              <a:t>RAG Vs FineTuning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37812-DACB-B582-93F4-271FF2CCA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9032"/>
            <a:ext cx="12192000" cy="5628968"/>
          </a:xfrm>
        </p:spPr>
        <p:txBody>
          <a:bodyPr>
            <a:normAutofit fontScale="92500" lnSpcReduction="20000"/>
          </a:bodyPr>
          <a:lstStyle/>
          <a:p>
            <a:r>
              <a:rPr lang="en-US" b="1" i="0">
                <a:solidFill>
                  <a:srgbClr val="000000"/>
                </a:solidFill>
                <a:effectLst/>
                <a:latin typeface="ui-sans-serif"/>
              </a:rPr>
              <a:t>Objective</a:t>
            </a: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Fine-tuning aims to adapt a pre-trained LLM to a specific task or domain by adjusting its parameters based on specific data.</a:t>
            </a: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RAG focuses on improving the quality and relevance of generated text by incorporating retrieved information from ext sources during the generation process.</a:t>
            </a:r>
          </a:p>
          <a:p>
            <a:r>
              <a:rPr lang="en-US" b="1" i="0">
                <a:solidFill>
                  <a:srgbClr val="000000"/>
                </a:solidFill>
                <a:effectLst/>
                <a:latin typeface="ui-sans-serif"/>
              </a:rPr>
              <a:t>Training Data</a:t>
            </a: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 Fine-tuning requires task-specific labeled data /examples to update the model's parameters and optimize, leading to more time &amp; cost</a:t>
            </a: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RAG relies on a combination of pre-trained LLM and external knowledge bases</a:t>
            </a:r>
          </a:p>
          <a:p>
            <a:r>
              <a:rPr lang="en-US" b="1" i="0">
                <a:solidFill>
                  <a:srgbClr val="000000"/>
                </a:solidFill>
                <a:effectLst/>
                <a:latin typeface="ui-sans-serif"/>
              </a:rPr>
              <a:t>Adaptability</a:t>
            </a: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Fine-tuning makes the LLM more specialized and tailored to a specific task or domain</a:t>
            </a: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RAG maintains the generalizability of the pre-trained LLM by leveraging external knowledge allowing it to adapt to a wide range of tasks</a:t>
            </a:r>
          </a:p>
          <a:p>
            <a:r>
              <a:rPr lang="en-US" b="1" i="0">
                <a:solidFill>
                  <a:srgbClr val="000000"/>
                </a:solidFill>
                <a:effectLst/>
                <a:latin typeface="ui-sans-serif"/>
              </a:rPr>
              <a:t>Model Architecture</a:t>
            </a: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Fine-tuning typically involves modifying the parameters of the pre-trained LLM while keeping its architecture unchanged. </a:t>
            </a: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RAG combines the retrieval and generation components, with the standard LLM architecture to incorporate the retrieval mechanism.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75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EEDA-9F71-0331-6D14-2E765458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3470787" cy="1325563"/>
          </a:xfrm>
        </p:spPr>
        <p:txBody>
          <a:bodyPr/>
          <a:lstStyle/>
          <a:p>
            <a:r>
              <a:rPr lang="en-US"/>
              <a:t>RAG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17C5B-0AD9-4077-2A81-2A8494A98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3897"/>
            <a:ext cx="12192000" cy="5895848"/>
          </a:xfrm>
        </p:spPr>
        <p:txBody>
          <a:bodyPr>
            <a:normAutofit fontScale="77500" lnSpcReduction="20000"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Enhanced Relevance:</a:t>
            </a: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Incorporates external knowledge for more contextually relevant responses. 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ImprovedQuality:</a:t>
            </a: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Enhances the quality and accuracy of generated output.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Versatility:</a:t>
            </a: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Adaptable to various tasks and domains without task-specific fine-tuning.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Efficient Retrieval:</a:t>
            </a:r>
            <a:endParaRPr lang="en-US">
              <a:solidFill>
                <a:srgbClr val="000000"/>
              </a:solidFill>
              <a:latin typeface="ui-sans-serif"/>
            </a:endParaRP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Leverages existing knowledge bases, reducing the need for large labeled datasets.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Dynamic Updates:</a:t>
            </a:r>
            <a:endParaRPr lang="en-US">
              <a:solidFill>
                <a:srgbClr val="000000"/>
              </a:solidFill>
              <a:latin typeface="ui-sans-serif"/>
            </a:endParaRP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Allows for real-time or periodic updates to maintain current information.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Trust and Transparency:</a:t>
            </a: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Accurate and reliable responses, underpinned by current and authoritative data, significantly enhance user trust in Al-driven applications.</a:t>
            </a:r>
          </a:p>
          <a:p>
            <a:endParaRPr lang="en-US" b="0" i="0">
              <a:solidFill>
                <a:srgbClr val="000000"/>
              </a:solidFill>
              <a:effectLst/>
              <a:latin typeface="ui-sans-serif"/>
            </a:endParaRPr>
          </a:p>
          <a:p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Customization and Control:</a:t>
            </a: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Organizations can tailor the external sources RAG draws from, allowing control over the type and scope of information integrated into the model's responses</a:t>
            </a:r>
            <a:br>
              <a:rPr lang="en-US"/>
            </a:br>
            <a:endParaRPr lang="en-US"/>
          </a:p>
          <a:p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Cost Effective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0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BC57B-63F2-9BEE-ACBD-96B6BC86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LLM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389C7-3CEC-31F0-E685-B54B253C4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A large language model (LLM) is a type of artificial intelligence program that can recognize and generate text, among other tasks.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LLM are very large models that are pre-trained on vast amounts of data.</a:t>
            </a:r>
            <a:endParaRPr lang="en-US">
              <a:solidFill>
                <a:srgbClr val="000000"/>
              </a:solidFill>
              <a:latin typeface="ui-sans-serif"/>
            </a:endParaRPr>
          </a:p>
          <a:p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Built on transformer architecture is a set of neural network that consist of an encoder and a decoder with self-attention capabilities.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It can perform completely different tasks such as answering questions, summarizing documents, translating languages and completing sentences.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1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408DA-AA3B-0D74-A6DF-825C6C987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RAG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7968A-DD45-0737-1D02-83BEB56F0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/>
              <a:t>Conversational Al: </a:t>
            </a:r>
          </a:p>
          <a:p>
            <a:pPr lvl="1"/>
            <a:r>
              <a:rPr lang="en-US"/>
              <a:t>RAG enables chatbots to provide more accurate and contextually relevant responses to user queries.. </a:t>
            </a:r>
          </a:p>
          <a:p>
            <a:r>
              <a:rPr lang="en-US" b="1"/>
              <a:t>Advanced Question Answering: </a:t>
            </a:r>
          </a:p>
          <a:p>
            <a:pPr lvl="1"/>
            <a:r>
              <a:rPr lang="en-US"/>
              <a:t>RAG enhances question answering systems by retrieving relevant passages or documents containing answers to user quenes.</a:t>
            </a:r>
          </a:p>
          <a:p>
            <a:r>
              <a:rPr lang="en-US"/>
              <a:t> </a:t>
            </a:r>
            <a:r>
              <a:rPr lang="en-US" b="1"/>
              <a:t>Content Generation: </a:t>
            </a:r>
          </a:p>
          <a:p>
            <a:pPr lvl="1"/>
            <a:r>
              <a:rPr lang="en-US"/>
              <a:t>In content generation tasks such as summarization, article writing. and content recommendation. RAG can augment the generation process with retrieved information, incorporating relevant facts, statistics. and examples from external sources. </a:t>
            </a:r>
          </a:p>
          <a:p>
            <a:r>
              <a:rPr lang="en-US" b="1"/>
              <a:t>Healthcare:</a:t>
            </a:r>
            <a:r>
              <a:rPr lang="en-US"/>
              <a:t> </a:t>
            </a:r>
          </a:p>
          <a:p>
            <a:pPr lvl="1"/>
            <a:r>
              <a:rPr lang="en-US"/>
              <a:t>RAG can assist healthcare professionals in accessing relevant/latest medical literature, guidelines. </a:t>
            </a:r>
          </a:p>
        </p:txBody>
      </p:sp>
    </p:spTree>
    <p:extLst>
      <p:ext uri="{BB962C8B-B14F-4D97-AF65-F5344CB8AC3E}">
        <p14:creationId xmlns:p14="http://schemas.microsoft.com/office/powerpoint/2010/main" val="9968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FE1EC756-41E9-4FD6-AD48-EF46A281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66F6371-9EA5-9354-29DC-1D07B921F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1C233BAE-B9D3-5E95-A325-119257C49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295" y="2357888"/>
            <a:ext cx="3218608" cy="37754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91CA6-78A2-0988-D85D-E8CA0AA5A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509" y="2357888"/>
            <a:ext cx="4265370" cy="3902635"/>
          </a:xfrm>
        </p:spPr>
        <p:txBody>
          <a:bodyPr anchor="ctr">
            <a:normAutofit/>
          </a:bodyPr>
          <a:lstStyle/>
          <a:p>
            <a:r>
              <a:rPr lang="en-US" sz="2000" b="0" i="0">
                <a:effectLst/>
                <a:latin typeface="ui-sans-serif"/>
              </a:rPr>
              <a:t>In simpler terms, an LLM is a computer program that has been fed enough examples to be able to recognize and interpret human language or other types of complex data.</a:t>
            </a:r>
          </a:p>
          <a:p>
            <a:r>
              <a:rPr lang="en-US" sz="2000" b="0" i="0">
                <a:effectLst/>
                <a:latin typeface="ui-sans-serif"/>
              </a:rPr>
              <a:t>Quality of the samples impacts how well LLMs will learn natural language, so an LLM's programmers may use a more curated data set.</a:t>
            </a:r>
            <a:endParaRPr lang="en-US" sz="2000">
              <a:latin typeface="ui-sans-serif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85527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ED63-D2F7-5C58-2DB1-4628223B5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6007510" cy="1325563"/>
          </a:xfrm>
        </p:spPr>
        <p:txBody>
          <a:bodyPr/>
          <a:lstStyle/>
          <a:p>
            <a:r>
              <a:rPr lang="en-US"/>
              <a:t>LLM and its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FB947-5AF8-1AC4-191A-3A90BB6F3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70039"/>
            <a:ext cx="12192000" cy="5669705"/>
          </a:xfrm>
        </p:spPr>
        <p:txBody>
          <a:bodyPr>
            <a:normAutofit fontScale="70000" lnSpcReduction="20000"/>
          </a:bodyPr>
          <a:lstStyle/>
          <a:p>
            <a:r>
              <a:rPr lang="en-US">
                <a:latin typeface="ui-sans-serif"/>
              </a:rPr>
              <a:t>Not Updated to the latest information: Generative Al uses large language models to generate texts and these models have information only to date they are trained. If data is requested beyond that date, accuracy/output may be compromiser.</a:t>
            </a:r>
          </a:p>
          <a:p>
            <a:br>
              <a:rPr lang="en-US">
                <a:latin typeface="ui-sans-serif"/>
              </a:rPr>
            </a:br>
            <a:r>
              <a:rPr lang="en-US">
                <a:latin typeface="ui-sans-serif"/>
              </a:rPr>
              <a:t>Hallucinations: Hallucinations refer to the output which is factually incorrect or nonsensical. However, the output loo coherent and grammatically correct. This information could be misleading and could have a major impact on busine decision-making.</a:t>
            </a:r>
          </a:p>
          <a:p>
            <a:br>
              <a:rPr lang="en-US">
                <a:latin typeface="ui-sans-serif"/>
              </a:rPr>
            </a:br>
            <a:r>
              <a:rPr lang="en-US">
                <a:latin typeface="ui-sans-serif"/>
              </a:rPr>
              <a:t>Domain-specific most accurate information: LLM's output lacks accurate information many times when specificity is more important than generalized output. For instance, organizational HR policies tailored to specific employees may not be accurately addressed by LLM-based Al due to its tendency towards generic responses.</a:t>
            </a:r>
          </a:p>
          <a:p>
            <a:br>
              <a:rPr lang="en-US">
                <a:latin typeface="ui-sans-serif"/>
              </a:rPr>
            </a:br>
            <a:r>
              <a:rPr lang="en-US">
                <a:latin typeface="ui-sans-serif"/>
              </a:rPr>
              <a:t>Source Citations: In Generative Al responses, we don't know what source it is referring to generate a particular response. So citations become difficult and sometimes it is not ethically correct to not cite the source of information and give due credit.</a:t>
            </a:r>
          </a:p>
          <a:p>
            <a:br>
              <a:rPr lang="en-US">
                <a:latin typeface="ui-sans-serif"/>
              </a:rPr>
            </a:br>
            <a:r>
              <a:rPr lang="en-US">
                <a:latin typeface="ui-sans-serif"/>
              </a:rPr>
              <a:t>Updates take Long training time: information is changing very frequently and if you think to re-train those models with new information it requires huge resources and long training time which is a computationally intensive task.</a:t>
            </a:r>
          </a:p>
          <a:p>
            <a:br>
              <a:rPr lang="en-US">
                <a:latin typeface="ui-sans-serif"/>
              </a:rPr>
            </a:br>
            <a:r>
              <a:rPr lang="en-US">
                <a:latin typeface="ui-sans-serif"/>
              </a:rPr>
              <a:t>Presenting false information when it does not have the answer.</a:t>
            </a:r>
          </a:p>
        </p:txBody>
      </p:sp>
    </p:spTree>
    <p:extLst>
      <p:ext uri="{BB962C8B-B14F-4D97-AF65-F5344CB8AC3E}">
        <p14:creationId xmlns:p14="http://schemas.microsoft.com/office/powerpoint/2010/main" val="245184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2F7A-B64E-3C6A-FBFB-A10664C0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8255"/>
            <a:ext cx="3746090" cy="1325563"/>
          </a:xfrm>
        </p:spPr>
        <p:txBody>
          <a:bodyPr/>
          <a:lstStyle/>
          <a:p>
            <a:r>
              <a:rPr lang="en-US"/>
              <a:t>What is RAG?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16654-35FD-619C-8397-07A5330C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1884"/>
            <a:ext cx="12192000" cy="5796116"/>
          </a:xfrm>
        </p:spPr>
        <p:txBody>
          <a:bodyPr/>
          <a:lstStyle/>
          <a:p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RAG stands for Retrieval-Augmented Generation</a:t>
            </a:r>
            <a:br>
              <a:rPr lang="en-US"/>
            </a:br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It's an advanced technique used in Large Language Models (LLMs)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RAG combines retrieval and generation processes to enhance the capabilities of LLMs.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In RAG, the model retrieves relevant information from a knowledge base or external sources.This retrieved information is then used in conjunction with the model's internal knowledge to generate coherent and contextually relevant responses.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RAG enables LLMs to produce higher-quality and more context-aware outputs compared to traditional generation methods.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ui-sans-serif"/>
              </a:rPr>
              <a:t>Essentially, RAG empowers LLMs to leverage external knowledge for improved performance in various natural language processing tasks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6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FE1EC756-41E9-4FD6-AD48-EF46A281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66F6371-9EA5-9354-29DC-1D07B921F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CF14A-32B5-01B0-D7AC-4658BB741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>
            <a:normAutofit/>
          </a:bodyPr>
          <a:lstStyle/>
          <a:p>
            <a:r>
              <a:rPr lang="en-US" sz="4000"/>
              <a:t>Why is RAG Important</a:t>
            </a:r>
          </a:p>
        </p:txBody>
      </p:sp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1D3A9FEA-2F65-F622-6154-AE08E7412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22" y="3142694"/>
            <a:ext cx="5804955" cy="22058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7D1EC-4692-61AD-B836-6BFCC6DB9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509" y="2357888"/>
            <a:ext cx="4265370" cy="3902635"/>
          </a:xfrm>
        </p:spPr>
        <p:txBody>
          <a:bodyPr anchor="ctr">
            <a:normAutofit/>
          </a:bodyPr>
          <a:lstStyle/>
          <a:p>
            <a:r>
              <a:rPr lang="en-US" sz="1600" b="0" i="0">
                <a:effectLst/>
                <a:latin typeface="ui-sans-serif"/>
              </a:rPr>
              <a:t>You can think of the LLM as an over-enthusiastic new employee who refuses to stay informed with current events but will always answer every question with absolute confidence.</a:t>
            </a:r>
          </a:p>
          <a:p>
            <a:r>
              <a:rPr lang="en-US" sz="1600" b="0" i="0">
                <a:effectLst/>
                <a:latin typeface="ui-sans-serif"/>
              </a:rPr>
              <a:t>Unfortunately, such an attitude can negatively impact user trust and is not something you want your chatbots to emulate!</a:t>
            </a:r>
          </a:p>
          <a:p>
            <a:r>
              <a:rPr lang="en-US" sz="1600" b="0" i="0">
                <a:effectLst/>
                <a:latin typeface="ui-sans-serif"/>
              </a:rPr>
              <a:t>RAG is one approach to solving some of these challenges. It redirects the LLM to retrieve relevant information from authoritative, pre-determined knowledge sources.</a:t>
            </a:r>
          </a:p>
          <a:p>
            <a:r>
              <a:rPr lang="en-US" sz="1600" b="0" i="0">
                <a:effectLst/>
                <a:latin typeface="ui-sans-serif"/>
              </a:rPr>
              <a:t>Organizations have greater control over the generated text output, and users gain insights into how the LLM generates the response.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66910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AAE57-9A9A-B293-2229-894795776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RAG Architecture</a:t>
            </a:r>
          </a:p>
        </p:txBody>
      </p:sp>
    </p:spTree>
    <p:extLst>
      <p:ext uri="{BB962C8B-B14F-4D97-AF65-F5344CB8AC3E}">
        <p14:creationId xmlns:p14="http://schemas.microsoft.com/office/powerpoint/2010/main" val="1818983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1FBF6-29E5-FDC1-2C1E-442EDAE37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Generalized RAG Approach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E36DE6-E13D-EB41-7F79-DFF5FAC64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805" y="1085222"/>
            <a:ext cx="7490024" cy="437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9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04642-1EF5-1F3C-9EE3-67D4B8CA74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How Does RAG Work</a:t>
            </a:r>
          </a:p>
        </p:txBody>
      </p:sp>
    </p:spTree>
    <p:extLst>
      <p:ext uri="{BB962C8B-B14F-4D97-AF65-F5344CB8AC3E}">
        <p14:creationId xmlns:p14="http://schemas.microsoft.com/office/powerpoint/2010/main" val="150176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2037</Words>
  <Application>Microsoft Office PowerPoint</Application>
  <PresentationFormat>Widescreen</PresentationFormat>
  <Paragraphs>110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ui-sans-serif</vt:lpstr>
      <vt:lpstr>Office Theme</vt:lpstr>
      <vt:lpstr>Introduction</vt:lpstr>
      <vt:lpstr>What is LLM</vt:lpstr>
      <vt:lpstr>PowerPoint Presentation</vt:lpstr>
      <vt:lpstr>LLM and its Limitations</vt:lpstr>
      <vt:lpstr>What is RAG?</vt:lpstr>
      <vt:lpstr>Why is RAG Important</vt:lpstr>
      <vt:lpstr>RAG Architecture</vt:lpstr>
      <vt:lpstr>Generalized RAG Approach</vt:lpstr>
      <vt:lpstr>How Does RAG Work</vt:lpstr>
      <vt:lpstr>Overview</vt:lpstr>
      <vt:lpstr>RAG Components</vt:lpstr>
      <vt:lpstr>PowerPoint Presentation</vt:lpstr>
      <vt:lpstr>PowerPoint Presentation</vt:lpstr>
      <vt:lpstr>PowerPoint Presentation</vt:lpstr>
      <vt:lpstr>PowerPoint Presentation</vt:lpstr>
      <vt:lpstr>RAG Based Chat Application</vt:lpstr>
      <vt:lpstr>Understanding RAG Architecture</vt:lpstr>
      <vt:lpstr>RAG Vs FineTuning</vt:lpstr>
      <vt:lpstr>RAG Benefits</vt:lpstr>
      <vt:lpstr>RAG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hamza jafri</dc:creator>
  <cp:lastModifiedBy>hamza jafri</cp:lastModifiedBy>
  <cp:revision>1</cp:revision>
  <dcterms:created xsi:type="dcterms:W3CDTF">2024-12-31T19:01:17Z</dcterms:created>
  <dcterms:modified xsi:type="dcterms:W3CDTF">2024-12-31T20:15:31Z</dcterms:modified>
</cp:coreProperties>
</file>