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5" r:id="rId4"/>
    <p:sldId id="271" r:id="rId5"/>
    <p:sldId id="259" r:id="rId6"/>
    <p:sldId id="257" r:id="rId7"/>
    <p:sldId id="260" r:id="rId8"/>
    <p:sldId id="279" r:id="rId9"/>
    <p:sldId id="272" r:id="rId10"/>
    <p:sldId id="273" r:id="rId11"/>
    <p:sldId id="274" r:id="rId12"/>
    <p:sldId id="281" r:id="rId13"/>
    <p:sldId id="289" r:id="rId14"/>
    <p:sldId id="275" r:id="rId15"/>
    <p:sldId id="276" r:id="rId16"/>
    <p:sldId id="286" r:id="rId17"/>
    <p:sldId id="283" r:id="rId18"/>
    <p:sldId id="284" r:id="rId19"/>
    <p:sldId id="290" r:id="rId20"/>
    <p:sldId id="262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4B6"/>
    <a:srgbClr val="484A56"/>
    <a:srgbClr val="FEFC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3838" autoAdjust="0"/>
  </p:normalViewPr>
  <p:slideViewPr>
    <p:cSldViewPr snapToGrid="0">
      <p:cViewPr>
        <p:scale>
          <a:sx n="71" d="100"/>
          <a:sy n="71" d="100"/>
        </p:scale>
        <p:origin x="-690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85C8E6-76EB-4215-B7ED-8EBA8B611D8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EE0267-3B6D-4A17-8B73-E819AC23525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err="1" smtClean="0"/>
            <a:t>Komunikasi</a:t>
          </a:r>
          <a:endParaRPr lang="en-US" dirty="0"/>
        </a:p>
      </dgm:t>
    </dgm:pt>
    <dgm:pt modelId="{55F17656-4DAA-4ADB-B069-27B460809B4A}" type="parTrans" cxnId="{5D44B6E2-F7BC-4A45-8689-EA122F388BF1}">
      <dgm:prSet/>
      <dgm:spPr/>
      <dgm:t>
        <a:bodyPr/>
        <a:lstStyle/>
        <a:p>
          <a:endParaRPr lang="en-US"/>
        </a:p>
      </dgm:t>
    </dgm:pt>
    <dgm:pt modelId="{B33DB3A1-280D-4717-91BC-DC589CEBD541}" type="sibTrans" cxnId="{5D44B6E2-F7BC-4A45-8689-EA122F388BF1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044F59CC-BEAB-4D17-8DAB-72EB24C85D76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err="1" smtClean="0"/>
            <a:t>Perencanaan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cepat</a:t>
          </a:r>
          <a:endParaRPr lang="en-US" dirty="0"/>
        </a:p>
      </dgm:t>
    </dgm:pt>
    <dgm:pt modelId="{D3591769-04F9-4DD1-9AC7-04CB42E4CA3D}" type="parTrans" cxnId="{913DAFFB-3046-43AC-B10F-87ED0C6A57E1}">
      <dgm:prSet/>
      <dgm:spPr/>
      <dgm:t>
        <a:bodyPr/>
        <a:lstStyle/>
        <a:p>
          <a:endParaRPr lang="en-US"/>
        </a:p>
      </dgm:t>
    </dgm:pt>
    <dgm:pt modelId="{B73C9694-459E-4719-9355-BC3BF564F327}" type="sibTrans" cxnId="{913DAFFB-3046-43AC-B10F-87ED0C6A57E1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7FE34D84-5199-4F7A-9190-CC5EF2E53178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US" dirty="0" err="1" smtClean="0"/>
            <a:t>Pemodelan</a:t>
          </a:r>
          <a:r>
            <a:rPr lang="en-US" dirty="0" smtClean="0"/>
            <a:t> </a:t>
          </a:r>
          <a:r>
            <a:rPr lang="en-US" dirty="0" err="1" smtClean="0"/>
            <a:t>perancangan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cepat</a:t>
          </a:r>
          <a:endParaRPr lang="en-US" dirty="0"/>
        </a:p>
      </dgm:t>
    </dgm:pt>
    <dgm:pt modelId="{4B9CA5B7-3F8D-4447-9ADA-FA168389401B}" type="parTrans" cxnId="{4A2B1B04-F336-4FF1-A9F7-644D61F4C199}">
      <dgm:prSet/>
      <dgm:spPr/>
      <dgm:t>
        <a:bodyPr/>
        <a:lstStyle/>
        <a:p>
          <a:endParaRPr lang="en-US"/>
        </a:p>
      </dgm:t>
    </dgm:pt>
    <dgm:pt modelId="{E6B6D569-B2AA-473B-9B27-CF7CE1347FD9}" type="sibTrans" cxnId="{4A2B1B04-F336-4FF1-A9F7-644D61F4C199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12E3565B-64CB-4E21-81BF-CDAAA52BDAD5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err="1" smtClean="0"/>
            <a:t>Pembentukan</a:t>
          </a:r>
          <a:r>
            <a:rPr lang="en-US" dirty="0" smtClean="0"/>
            <a:t> </a:t>
          </a:r>
          <a:r>
            <a:rPr lang="en-US" dirty="0" err="1" smtClean="0"/>
            <a:t>prototipe</a:t>
          </a:r>
          <a:endParaRPr lang="en-US" dirty="0"/>
        </a:p>
      </dgm:t>
    </dgm:pt>
    <dgm:pt modelId="{D80F7EC5-3937-478F-BA62-CE2A716D211E}" type="parTrans" cxnId="{0A5E7A68-EC63-4DA8-B8B1-FEB43EF52F96}">
      <dgm:prSet/>
      <dgm:spPr/>
      <dgm:t>
        <a:bodyPr/>
        <a:lstStyle/>
        <a:p>
          <a:endParaRPr lang="en-US"/>
        </a:p>
      </dgm:t>
    </dgm:pt>
    <dgm:pt modelId="{A9B7FD95-6788-437A-B3F8-4296735FC4C0}" type="sibTrans" cxnId="{0A5E7A68-EC63-4DA8-B8B1-FEB43EF52F96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4A0FB697-CFE6-4704-97E6-9832CEA6F368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 smtClean="0"/>
            <a:t>Penyerahan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</a:t>
          </a:r>
          <a:r>
            <a:rPr lang="en-US" dirty="0" err="1" smtClean="0"/>
            <a:t>pengguna</a:t>
          </a:r>
          <a:r>
            <a:rPr lang="en-US" dirty="0" smtClean="0"/>
            <a:t> </a:t>
          </a:r>
          <a:r>
            <a:rPr lang="en-US" dirty="0" err="1" smtClean="0"/>
            <a:t>pengiriman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umpan</a:t>
          </a:r>
          <a:r>
            <a:rPr lang="en-US" dirty="0" smtClean="0"/>
            <a:t> </a:t>
          </a:r>
          <a:r>
            <a:rPr lang="en-US" dirty="0" err="1" smtClean="0"/>
            <a:t>balik</a:t>
          </a:r>
          <a:endParaRPr lang="en-US" dirty="0"/>
        </a:p>
      </dgm:t>
    </dgm:pt>
    <dgm:pt modelId="{477F5847-6BC8-49F5-A8C5-18B0C84D2DAD}" type="parTrans" cxnId="{F8D08FD8-45CC-4775-AD39-C2905627E042}">
      <dgm:prSet/>
      <dgm:spPr/>
      <dgm:t>
        <a:bodyPr/>
        <a:lstStyle/>
        <a:p>
          <a:endParaRPr lang="en-US"/>
        </a:p>
      </dgm:t>
    </dgm:pt>
    <dgm:pt modelId="{E0497C50-F2FE-4EF9-A091-50A4CEEA9F28}" type="sibTrans" cxnId="{F8D08FD8-45CC-4775-AD39-C2905627E042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F18BC6AD-0CDF-4D4F-9FEE-6B55ADC5B876}" type="pres">
      <dgm:prSet presAssocID="{2285C8E6-76EB-4215-B7ED-8EBA8B611D8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ACF9D0-233C-4D28-BFA1-E2C601C8E661}" type="pres">
      <dgm:prSet presAssocID="{BDEE0267-3B6D-4A17-8B73-E819AC23525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DF3DE-FF7E-4BB6-8692-F93863A5B16A}" type="pres">
      <dgm:prSet presAssocID="{B33DB3A1-280D-4717-91BC-DC589CEBD54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5C378A05-D128-468A-A9C1-5EBD669942D7}" type="pres">
      <dgm:prSet presAssocID="{B33DB3A1-280D-4717-91BC-DC589CEBD54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2435C618-BE88-4675-BFF7-23F773F9FE8F}" type="pres">
      <dgm:prSet presAssocID="{044F59CC-BEAB-4D17-8DAB-72EB24C85D7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A1C56C-45CD-4D38-B7DC-97DDF52B746D}" type="pres">
      <dgm:prSet presAssocID="{B73C9694-459E-4719-9355-BC3BF564F32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01FAD89-05F8-4714-AB02-48D8C6CB63C5}" type="pres">
      <dgm:prSet presAssocID="{B73C9694-459E-4719-9355-BC3BF564F32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C8965B0-904D-4BBD-A85D-8FB59BADBC1E}" type="pres">
      <dgm:prSet presAssocID="{7FE34D84-5199-4F7A-9190-CC5EF2E5317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D8A9F9-F51B-4A14-B720-1AE29F93018B}" type="pres">
      <dgm:prSet presAssocID="{E6B6D569-B2AA-473B-9B27-CF7CE1347FD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61EDB0F-FA0E-48B3-9463-6392BD6D6B27}" type="pres">
      <dgm:prSet presAssocID="{E6B6D569-B2AA-473B-9B27-CF7CE1347FD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8B7061AC-12FF-47D0-8187-6E9DBD8F053F}" type="pres">
      <dgm:prSet presAssocID="{12E3565B-64CB-4E21-81BF-CDAAA52BDAD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C8E9C-AE3E-4516-AF6A-5CE93C77E5CE}" type="pres">
      <dgm:prSet presAssocID="{A9B7FD95-6788-437A-B3F8-4296735FC4C0}" presName="sibTrans" presStyleLbl="sibTrans2D1" presStyleIdx="3" presStyleCnt="5"/>
      <dgm:spPr/>
      <dgm:t>
        <a:bodyPr/>
        <a:lstStyle/>
        <a:p>
          <a:endParaRPr lang="en-US"/>
        </a:p>
      </dgm:t>
    </dgm:pt>
    <dgm:pt modelId="{1296DA12-8EFD-42BA-8057-916A9DFFE0B1}" type="pres">
      <dgm:prSet presAssocID="{A9B7FD95-6788-437A-B3F8-4296735FC4C0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84DC4A5-6E12-44ED-8DD1-9C21E3EE4F38}" type="pres">
      <dgm:prSet presAssocID="{4A0FB697-CFE6-4704-97E6-9832CEA6F36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4F576-124A-402E-BEB7-68B15BFE2B44}" type="pres">
      <dgm:prSet presAssocID="{E0497C50-F2FE-4EF9-A091-50A4CEEA9F2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241A77BD-9AAE-495E-8CDE-60BDC589655F}" type="pres">
      <dgm:prSet presAssocID="{E0497C50-F2FE-4EF9-A091-50A4CEEA9F28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5D44B6E2-F7BC-4A45-8689-EA122F388BF1}" srcId="{2285C8E6-76EB-4215-B7ED-8EBA8B611D82}" destId="{BDEE0267-3B6D-4A17-8B73-E819AC235254}" srcOrd="0" destOrd="0" parTransId="{55F17656-4DAA-4ADB-B069-27B460809B4A}" sibTransId="{B33DB3A1-280D-4717-91BC-DC589CEBD541}"/>
    <dgm:cxn modelId="{25763671-D8B8-455F-9707-D292EE4F5EE7}" type="presOf" srcId="{4A0FB697-CFE6-4704-97E6-9832CEA6F368}" destId="{684DC4A5-6E12-44ED-8DD1-9C21E3EE4F38}" srcOrd="0" destOrd="0" presId="urn:microsoft.com/office/officeart/2005/8/layout/cycle2"/>
    <dgm:cxn modelId="{4ABA7B1A-B2B0-4871-A7D1-B8EE8F5E4DC4}" type="presOf" srcId="{A9B7FD95-6788-437A-B3F8-4296735FC4C0}" destId="{1296DA12-8EFD-42BA-8057-916A9DFFE0B1}" srcOrd="1" destOrd="0" presId="urn:microsoft.com/office/officeart/2005/8/layout/cycle2"/>
    <dgm:cxn modelId="{913DAFFB-3046-43AC-B10F-87ED0C6A57E1}" srcId="{2285C8E6-76EB-4215-B7ED-8EBA8B611D82}" destId="{044F59CC-BEAB-4D17-8DAB-72EB24C85D76}" srcOrd="1" destOrd="0" parTransId="{D3591769-04F9-4DD1-9AC7-04CB42E4CA3D}" sibTransId="{B73C9694-459E-4719-9355-BC3BF564F327}"/>
    <dgm:cxn modelId="{DD39F6A0-E0D2-4D05-95E2-549ABA7A6C2C}" type="presOf" srcId="{A9B7FD95-6788-437A-B3F8-4296735FC4C0}" destId="{2D0C8E9C-AE3E-4516-AF6A-5CE93C77E5CE}" srcOrd="0" destOrd="0" presId="urn:microsoft.com/office/officeart/2005/8/layout/cycle2"/>
    <dgm:cxn modelId="{F8D08FD8-45CC-4775-AD39-C2905627E042}" srcId="{2285C8E6-76EB-4215-B7ED-8EBA8B611D82}" destId="{4A0FB697-CFE6-4704-97E6-9832CEA6F368}" srcOrd="4" destOrd="0" parTransId="{477F5847-6BC8-49F5-A8C5-18B0C84D2DAD}" sibTransId="{E0497C50-F2FE-4EF9-A091-50A4CEEA9F28}"/>
    <dgm:cxn modelId="{A819974E-3DC8-47A2-8A91-02A4A0753E12}" type="presOf" srcId="{E0497C50-F2FE-4EF9-A091-50A4CEEA9F28}" destId="{B0D4F576-124A-402E-BEB7-68B15BFE2B44}" srcOrd="0" destOrd="0" presId="urn:microsoft.com/office/officeart/2005/8/layout/cycle2"/>
    <dgm:cxn modelId="{5AD4F34C-6638-4636-BA9E-F7FF97E1692B}" type="presOf" srcId="{E6B6D569-B2AA-473B-9B27-CF7CE1347FD9}" destId="{661EDB0F-FA0E-48B3-9463-6392BD6D6B27}" srcOrd="1" destOrd="0" presId="urn:microsoft.com/office/officeart/2005/8/layout/cycle2"/>
    <dgm:cxn modelId="{AD905AE9-0612-4F57-9E35-5F8C6CBA8170}" type="presOf" srcId="{044F59CC-BEAB-4D17-8DAB-72EB24C85D76}" destId="{2435C618-BE88-4675-BFF7-23F773F9FE8F}" srcOrd="0" destOrd="0" presId="urn:microsoft.com/office/officeart/2005/8/layout/cycle2"/>
    <dgm:cxn modelId="{4A2B1B04-F336-4FF1-A9F7-644D61F4C199}" srcId="{2285C8E6-76EB-4215-B7ED-8EBA8B611D82}" destId="{7FE34D84-5199-4F7A-9190-CC5EF2E53178}" srcOrd="2" destOrd="0" parTransId="{4B9CA5B7-3F8D-4447-9ADA-FA168389401B}" sibTransId="{E6B6D569-B2AA-473B-9B27-CF7CE1347FD9}"/>
    <dgm:cxn modelId="{E1CB1A08-47BC-4AB5-A4C4-1849ECB72456}" type="presOf" srcId="{2285C8E6-76EB-4215-B7ED-8EBA8B611D82}" destId="{F18BC6AD-0CDF-4D4F-9FEE-6B55ADC5B876}" srcOrd="0" destOrd="0" presId="urn:microsoft.com/office/officeart/2005/8/layout/cycle2"/>
    <dgm:cxn modelId="{0A5E7A68-EC63-4DA8-B8B1-FEB43EF52F96}" srcId="{2285C8E6-76EB-4215-B7ED-8EBA8B611D82}" destId="{12E3565B-64CB-4E21-81BF-CDAAA52BDAD5}" srcOrd="3" destOrd="0" parTransId="{D80F7EC5-3937-478F-BA62-CE2A716D211E}" sibTransId="{A9B7FD95-6788-437A-B3F8-4296735FC4C0}"/>
    <dgm:cxn modelId="{7FB899C5-C7DF-46FF-B05C-E00C72467B9E}" type="presOf" srcId="{B33DB3A1-280D-4717-91BC-DC589CEBD541}" destId="{5C378A05-D128-468A-A9C1-5EBD669942D7}" srcOrd="1" destOrd="0" presId="urn:microsoft.com/office/officeart/2005/8/layout/cycle2"/>
    <dgm:cxn modelId="{600DACB3-BDA6-440C-B664-69528C5B0AF2}" type="presOf" srcId="{12E3565B-64CB-4E21-81BF-CDAAA52BDAD5}" destId="{8B7061AC-12FF-47D0-8187-6E9DBD8F053F}" srcOrd="0" destOrd="0" presId="urn:microsoft.com/office/officeart/2005/8/layout/cycle2"/>
    <dgm:cxn modelId="{971E1252-E175-41A1-B130-3852711D9888}" type="presOf" srcId="{E0497C50-F2FE-4EF9-A091-50A4CEEA9F28}" destId="{241A77BD-9AAE-495E-8CDE-60BDC589655F}" srcOrd="1" destOrd="0" presId="urn:microsoft.com/office/officeart/2005/8/layout/cycle2"/>
    <dgm:cxn modelId="{BD2BEA4A-A887-4E58-B677-84518FF17930}" type="presOf" srcId="{7FE34D84-5199-4F7A-9190-CC5EF2E53178}" destId="{DC8965B0-904D-4BBD-A85D-8FB59BADBC1E}" srcOrd="0" destOrd="0" presId="urn:microsoft.com/office/officeart/2005/8/layout/cycle2"/>
    <dgm:cxn modelId="{56B60DC8-46EC-48CB-8F3F-F1DF65E1D89E}" type="presOf" srcId="{B33DB3A1-280D-4717-91BC-DC589CEBD541}" destId="{7FBDF3DE-FF7E-4BB6-8692-F93863A5B16A}" srcOrd="0" destOrd="0" presId="urn:microsoft.com/office/officeart/2005/8/layout/cycle2"/>
    <dgm:cxn modelId="{5C3E38A0-F0D3-4B19-895B-70813B0A9DD4}" type="presOf" srcId="{B73C9694-459E-4719-9355-BC3BF564F327}" destId="{7AA1C56C-45CD-4D38-B7DC-97DDF52B746D}" srcOrd="0" destOrd="0" presId="urn:microsoft.com/office/officeart/2005/8/layout/cycle2"/>
    <dgm:cxn modelId="{03D00501-0982-4D58-ACE7-2A21886C3DF5}" type="presOf" srcId="{BDEE0267-3B6D-4A17-8B73-E819AC235254}" destId="{2DACF9D0-233C-4D28-BFA1-E2C601C8E661}" srcOrd="0" destOrd="0" presId="urn:microsoft.com/office/officeart/2005/8/layout/cycle2"/>
    <dgm:cxn modelId="{6DAA0D12-7F65-4ED9-ABE3-A098F84C07B4}" type="presOf" srcId="{E6B6D569-B2AA-473B-9B27-CF7CE1347FD9}" destId="{28D8A9F9-F51B-4A14-B720-1AE29F93018B}" srcOrd="0" destOrd="0" presId="urn:microsoft.com/office/officeart/2005/8/layout/cycle2"/>
    <dgm:cxn modelId="{5638505D-0806-4485-9BF2-5F42B4530C90}" type="presOf" srcId="{B73C9694-459E-4719-9355-BC3BF564F327}" destId="{301FAD89-05F8-4714-AB02-48D8C6CB63C5}" srcOrd="1" destOrd="0" presId="urn:microsoft.com/office/officeart/2005/8/layout/cycle2"/>
    <dgm:cxn modelId="{AF9C6807-04E8-45AD-9D1E-6A0FB8EBB472}" type="presParOf" srcId="{F18BC6AD-0CDF-4D4F-9FEE-6B55ADC5B876}" destId="{2DACF9D0-233C-4D28-BFA1-E2C601C8E661}" srcOrd="0" destOrd="0" presId="urn:microsoft.com/office/officeart/2005/8/layout/cycle2"/>
    <dgm:cxn modelId="{7DA07C48-491D-41B4-86DF-E548B61A4E87}" type="presParOf" srcId="{F18BC6AD-0CDF-4D4F-9FEE-6B55ADC5B876}" destId="{7FBDF3DE-FF7E-4BB6-8692-F93863A5B16A}" srcOrd="1" destOrd="0" presId="urn:microsoft.com/office/officeart/2005/8/layout/cycle2"/>
    <dgm:cxn modelId="{DB8BDDC1-B33C-4BCA-AC4D-39FC64861666}" type="presParOf" srcId="{7FBDF3DE-FF7E-4BB6-8692-F93863A5B16A}" destId="{5C378A05-D128-468A-A9C1-5EBD669942D7}" srcOrd="0" destOrd="0" presId="urn:microsoft.com/office/officeart/2005/8/layout/cycle2"/>
    <dgm:cxn modelId="{FCDEA381-7CFE-446A-9E6F-D1B3092BE802}" type="presParOf" srcId="{F18BC6AD-0CDF-4D4F-9FEE-6B55ADC5B876}" destId="{2435C618-BE88-4675-BFF7-23F773F9FE8F}" srcOrd="2" destOrd="0" presId="urn:microsoft.com/office/officeart/2005/8/layout/cycle2"/>
    <dgm:cxn modelId="{6534BD5C-DAFE-497D-BC47-DA11975B9E6B}" type="presParOf" srcId="{F18BC6AD-0CDF-4D4F-9FEE-6B55ADC5B876}" destId="{7AA1C56C-45CD-4D38-B7DC-97DDF52B746D}" srcOrd="3" destOrd="0" presId="urn:microsoft.com/office/officeart/2005/8/layout/cycle2"/>
    <dgm:cxn modelId="{AA8097FA-5EE1-4F8A-8BDD-CA669B05AD1B}" type="presParOf" srcId="{7AA1C56C-45CD-4D38-B7DC-97DDF52B746D}" destId="{301FAD89-05F8-4714-AB02-48D8C6CB63C5}" srcOrd="0" destOrd="0" presId="urn:microsoft.com/office/officeart/2005/8/layout/cycle2"/>
    <dgm:cxn modelId="{D827CECF-D1B7-4421-BCF1-FBDBA1024DF6}" type="presParOf" srcId="{F18BC6AD-0CDF-4D4F-9FEE-6B55ADC5B876}" destId="{DC8965B0-904D-4BBD-A85D-8FB59BADBC1E}" srcOrd="4" destOrd="0" presId="urn:microsoft.com/office/officeart/2005/8/layout/cycle2"/>
    <dgm:cxn modelId="{E9435749-F021-41FA-BC34-4E2A8C390CE2}" type="presParOf" srcId="{F18BC6AD-0CDF-4D4F-9FEE-6B55ADC5B876}" destId="{28D8A9F9-F51B-4A14-B720-1AE29F93018B}" srcOrd="5" destOrd="0" presId="urn:microsoft.com/office/officeart/2005/8/layout/cycle2"/>
    <dgm:cxn modelId="{9FD37E02-1AE3-4514-9BB5-4AC1A1D650DF}" type="presParOf" srcId="{28D8A9F9-F51B-4A14-B720-1AE29F93018B}" destId="{661EDB0F-FA0E-48B3-9463-6392BD6D6B27}" srcOrd="0" destOrd="0" presId="urn:microsoft.com/office/officeart/2005/8/layout/cycle2"/>
    <dgm:cxn modelId="{AA0AF514-DCDD-4FB4-B18D-EBCD2AF2F23A}" type="presParOf" srcId="{F18BC6AD-0CDF-4D4F-9FEE-6B55ADC5B876}" destId="{8B7061AC-12FF-47D0-8187-6E9DBD8F053F}" srcOrd="6" destOrd="0" presId="urn:microsoft.com/office/officeart/2005/8/layout/cycle2"/>
    <dgm:cxn modelId="{AA158937-7D0A-464C-83DA-3718EE165D66}" type="presParOf" srcId="{F18BC6AD-0CDF-4D4F-9FEE-6B55ADC5B876}" destId="{2D0C8E9C-AE3E-4516-AF6A-5CE93C77E5CE}" srcOrd="7" destOrd="0" presId="urn:microsoft.com/office/officeart/2005/8/layout/cycle2"/>
    <dgm:cxn modelId="{6A155876-544C-4F9A-A9DB-1731DD1B81A9}" type="presParOf" srcId="{2D0C8E9C-AE3E-4516-AF6A-5CE93C77E5CE}" destId="{1296DA12-8EFD-42BA-8057-916A9DFFE0B1}" srcOrd="0" destOrd="0" presId="urn:microsoft.com/office/officeart/2005/8/layout/cycle2"/>
    <dgm:cxn modelId="{7595224D-6BC3-4816-A821-B0C3C8F88281}" type="presParOf" srcId="{F18BC6AD-0CDF-4D4F-9FEE-6B55ADC5B876}" destId="{684DC4A5-6E12-44ED-8DD1-9C21E3EE4F38}" srcOrd="8" destOrd="0" presId="urn:microsoft.com/office/officeart/2005/8/layout/cycle2"/>
    <dgm:cxn modelId="{96C506F8-567C-48BB-B211-C9156972A18E}" type="presParOf" srcId="{F18BC6AD-0CDF-4D4F-9FEE-6B55ADC5B876}" destId="{B0D4F576-124A-402E-BEB7-68B15BFE2B44}" srcOrd="9" destOrd="0" presId="urn:microsoft.com/office/officeart/2005/8/layout/cycle2"/>
    <dgm:cxn modelId="{7F9B8382-D281-4008-A4F3-67A52B15C50E}" type="presParOf" srcId="{B0D4F576-124A-402E-BEB7-68B15BFE2B44}" destId="{241A77BD-9AAE-495E-8CDE-60BDC589655F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8DAB0-2BD2-4489-938A-96CEFE89868A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7C759-F767-4FA2-AEF4-C4E9FD83D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704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Assalamualaikum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Alhamdulillahiraabilalamin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syukur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panjatkan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Tuhan</a:t>
            </a:r>
            <a:r>
              <a:rPr lang="en-US" baseline="0" dirty="0" smtClean="0"/>
              <a:t> YME, Allah SWT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rahmatnya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melaksanakan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Tugas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akhir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pertama</a:t>
            </a:r>
            <a:r>
              <a:rPr lang="en-US" baseline="0" dirty="0" smtClean="0"/>
              <a:t>-tama </a:t>
            </a:r>
            <a:r>
              <a:rPr lang="en-US" baseline="0" dirty="0" err="1" smtClean="0"/>
              <a:t>saya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ucapkan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terimakasih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bapak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syamsun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selaku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pembimbing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menyempatkan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hadir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disini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sofi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selaku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penguji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berkenan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hadir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Perkenalkan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rizka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dwi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utami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nim</a:t>
            </a:r>
            <a:r>
              <a:rPr lang="en-US" baseline="0" dirty="0" smtClean="0"/>
              <a:t> J3C213116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tugas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akhir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pembuatan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kalender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rumah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Tomatech</a:t>
            </a:r>
            <a:r>
              <a:rPr lang="en-US" baseline="0" dirty="0" smtClean="0"/>
              <a:t> Mobile Dev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7C759-F767-4FA2-AEF4-C4E9FD83D43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1693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analisis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kebutuhan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dirancang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pemodelan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agar </a:t>
            </a:r>
            <a:r>
              <a:rPr lang="en-US" baseline="0" dirty="0" err="1" smtClean="0"/>
              <a:t>rancangan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dihasilkan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dimengerti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</a:t>
            </a:r>
            <a:r>
              <a:rPr lang="en-US" baseline="0" dirty="0" smtClean="0"/>
              <a:t>.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Use</a:t>
            </a:r>
            <a:r>
              <a:rPr lang="en-US" baseline="0" dirty="0" smtClean="0"/>
              <a:t> case diagram 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merepresentasikan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aktivitas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.</a:t>
            </a:r>
          </a:p>
          <a:p>
            <a:pPr>
              <a:buFontTx/>
              <a:buChar char="-"/>
            </a:pPr>
            <a:r>
              <a:rPr lang="en-US" baseline="0" dirty="0" smtClean="0"/>
              <a:t>Activity diagram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menggambarkan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proses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Class diagram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menggambarkan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struktur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pendefinisian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kelas-kelas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dibangun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membangun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Perancangan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merupakaj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rancangan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menggambarkan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struktur</a:t>
            </a:r>
            <a:r>
              <a:rPr lang="en-US" baseline="0" dirty="0" smtClean="0"/>
              <a:t> database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database “</a:t>
            </a:r>
            <a:r>
              <a:rPr lang="en-US" baseline="0" dirty="0" err="1" smtClean="0"/>
              <a:t>db_neighborhood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mempunyai</a:t>
            </a:r>
            <a:r>
              <a:rPr lang="en-US" baseline="0" dirty="0" smtClean="0"/>
              <a:t> 33 </a:t>
            </a:r>
            <a:r>
              <a:rPr lang="en-US" baseline="0" dirty="0" err="1" smtClean="0"/>
              <a:t>tabel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memakai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tabel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prototipe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pertama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Antarmuka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terderpan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melayani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Perancangan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menentukan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keperluan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melalui</a:t>
            </a:r>
            <a:r>
              <a:rPr lang="en-US" baseline="0" dirty="0" smtClean="0"/>
              <a:t> form-form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Perancangan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alur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perancangan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menggambarkan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bisnis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bentuk</a:t>
            </a:r>
            <a:r>
              <a:rPr lang="en-US" baseline="0" dirty="0" smtClean="0"/>
              <a:t> activity diagram.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Perancangan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keluaran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perancangan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menampilkan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7C759-F767-4FA2-AEF4-C4E9FD83D4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180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Pembentukan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prototipe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pemrograman</a:t>
            </a:r>
            <a:r>
              <a:rPr lang="en-US" baseline="0" dirty="0" smtClean="0"/>
              <a:t> PHP hypertext </a:t>
            </a:r>
            <a:r>
              <a:rPr lang="en-US" baseline="0" dirty="0" err="1" smtClean="0"/>
              <a:t>Prepocessor</a:t>
            </a:r>
            <a:r>
              <a:rPr lang="en-US" baseline="0" dirty="0" smtClean="0"/>
              <a:t> (PHP) = </a:t>
            </a:r>
            <a:r>
              <a:rPr lang="en-US" baseline="0" dirty="0" err="1" smtClean="0"/>
              <a:t>bahasa</a:t>
            </a:r>
            <a:r>
              <a:rPr lang="en-US" baseline="0" dirty="0" smtClean="0"/>
              <a:t> HTML-scripting yang </a:t>
            </a:r>
            <a:r>
              <a:rPr lang="en-US" baseline="0" dirty="0" err="1" smtClean="0"/>
              <a:t>tertanam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lisesnsi</a:t>
            </a:r>
            <a:r>
              <a:rPr lang="en-US" baseline="0" dirty="0" smtClean="0"/>
              <a:t> gratis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pemrograman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populer</a:t>
            </a:r>
            <a:r>
              <a:rPr lang="en-US" baseline="0" dirty="0" smtClean="0"/>
              <a:t>. PHP </a:t>
            </a:r>
            <a:r>
              <a:rPr lang="en-US" baseline="0" dirty="0" err="1" smtClean="0"/>
              <a:t>ditunjukan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memungkinkan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pengembang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dinamis</a:t>
            </a:r>
            <a:r>
              <a:rPr lang="en-US" baseline="0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Framework =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</a:t>
            </a:r>
            <a:r>
              <a:rPr lang="en-US" baseline="0" dirty="0" smtClean="0"/>
              <a:t> program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ulang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sehingga</a:t>
            </a:r>
            <a:r>
              <a:rPr lang="en-US" baseline="0" dirty="0" smtClean="0"/>
              <a:t> programmer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skrip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tugas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kerangka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menyelesaikan</a:t>
            </a:r>
            <a:r>
              <a:rPr lang="en-US" baseline="0" dirty="0" smtClean="0"/>
              <a:t> modul2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dikembangkan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sehingga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mengeluarkan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sebuah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efisien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bersifat</a:t>
            </a:r>
            <a:r>
              <a:rPr lang="en-US" baseline="0" dirty="0" smtClean="0"/>
              <a:t> general.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Bootsrap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tools yang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situs</a:t>
            </a:r>
            <a:r>
              <a:rPr lang="en-US" baseline="0" dirty="0" smtClean="0"/>
              <a:t> web responsive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cepat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situs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berjalan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sempurna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browser-browser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Css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aturan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mengendalikan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sebuah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hingga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terstruktur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seragam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postgreSQL</a:t>
            </a:r>
            <a:r>
              <a:rPr lang="en-US" baseline="0" dirty="0" smtClean="0"/>
              <a:t> = object relational database management yang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lisesnsi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opensource</a:t>
            </a:r>
            <a:r>
              <a:rPr lang="en-US" baseline="0" dirty="0" smtClean="0"/>
              <a:t> liberal, </a:t>
            </a:r>
            <a:r>
              <a:rPr lang="en-US" baseline="0" dirty="0" err="1" smtClean="0"/>
              <a:t>lisensi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memberikan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kebebasan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memodifikasi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mendistribusikan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PostgreSQL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apapun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7C759-F767-4FA2-AEF4-C4E9FD83D4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9664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r>
              <a:rPr lang="en-US" dirty="0" smtClean="0"/>
              <a:t> black box </a:t>
            </a:r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demikan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pengujian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blck</a:t>
            </a:r>
            <a:r>
              <a:rPr lang="en-US" baseline="0" dirty="0" smtClean="0"/>
              <a:t> box </a:t>
            </a:r>
            <a:r>
              <a:rPr lang="en-US" baseline="0" dirty="0" err="1" smtClean="0"/>
              <a:t>memungkinkan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perekayasa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perangkat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lunak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kumpulan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kondisi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sepenuhnya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kebutuhan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fungsioanl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program. </a:t>
            </a:r>
            <a:r>
              <a:rPr lang="en-US" baseline="0" dirty="0" err="1" smtClean="0"/>
              <a:t>Pengujian</a:t>
            </a:r>
            <a:r>
              <a:rPr lang="en-US" baseline="0" dirty="0" smtClean="0"/>
              <a:t> black-box </a:t>
            </a:r>
            <a:r>
              <a:rPr lang="en-US" baseline="0" dirty="0" err="1" smtClean="0"/>
              <a:t>berusaha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menemuan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kesalahan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hilang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kesalahan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antarmuka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kesalahan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struktur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akses</a:t>
            </a:r>
            <a:r>
              <a:rPr lang="en-US" baseline="0" dirty="0" smtClean="0"/>
              <a:t> basis data </a:t>
            </a:r>
            <a:r>
              <a:rPr lang="en-US" baseline="0" dirty="0" err="1" smtClean="0"/>
              <a:t>eksternal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Kesalahan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perilaku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kinerja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kesalahan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inisialisasi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penghentian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7C759-F767-4FA2-AEF4-C4E9FD83D4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642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Tomatech</a:t>
            </a:r>
            <a:r>
              <a:rPr lang="en-US" baseline="0" dirty="0" smtClean="0"/>
              <a:t> Mobile Dev </a:t>
            </a:r>
            <a:r>
              <a:rPr lang="en-US" baseline="0" dirty="0" err="1" smtClean="0"/>
              <a:t>didirikan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Agustus</a:t>
            </a:r>
            <a:r>
              <a:rPr lang="en-US" baseline="0" dirty="0" smtClean="0"/>
              <a:t> 201, </a:t>
            </a:r>
            <a:r>
              <a:rPr lang="en-US" baseline="0" dirty="0" err="1" smtClean="0"/>
              <a:t>berdirinya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Tomatech</a:t>
            </a:r>
            <a:r>
              <a:rPr lang="en-US" baseline="0" dirty="0" smtClean="0"/>
              <a:t> Mobile dev </a:t>
            </a:r>
            <a:r>
              <a:rPr lang="en-US" baseline="0" dirty="0" err="1" smtClean="0"/>
              <a:t>diawali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tim-tim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orang-orang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berpengalaman</a:t>
            </a:r>
            <a:r>
              <a:rPr lang="en-US" baseline="0" dirty="0" smtClean="0"/>
              <a:t>.</a:t>
            </a:r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hingga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Tomatech</a:t>
            </a:r>
            <a:r>
              <a:rPr lang="en-US" baseline="0" dirty="0" smtClean="0"/>
              <a:t> Mobile dev </a:t>
            </a:r>
            <a:r>
              <a:rPr lang="en-US" baseline="0" dirty="0" err="1" smtClean="0"/>
              <a:t>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bekerjasama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negara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jepang</a:t>
            </a:r>
            <a:r>
              <a:rPr lang="en-US" baseline="0" dirty="0" smtClean="0"/>
              <a:t>, Australia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Singapura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layanan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membangun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ponsel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website.</a:t>
            </a:r>
          </a:p>
          <a:p>
            <a:pPr>
              <a:buFontTx/>
              <a:buChar char="-"/>
            </a:pPr>
            <a:r>
              <a:rPr lang="en-US" baseline="0" dirty="0" smtClean="0"/>
              <a:t>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7C759-F767-4FA2-AEF4-C4E9FD83D4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0364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organisasi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tomatech</a:t>
            </a:r>
            <a:r>
              <a:rPr lang="en-US" baseline="0" dirty="0" smtClean="0"/>
              <a:t> mobile dev </a:t>
            </a:r>
            <a:r>
              <a:rPr lang="en-US" baseline="0" dirty="0" err="1" smtClean="0"/>
              <a:t>yaitu</a:t>
            </a:r>
            <a:r>
              <a:rPr lang="en-US" baseline="0" dirty="0" smtClean="0"/>
              <a:t> 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7C759-F767-4FA2-AEF4-C4E9FD83D4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4873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Rumah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diperuntkan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mengelola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sebuah</a:t>
            </a:r>
            <a:r>
              <a:rPr lang="en-US" baseline="0" dirty="0" smtClean="0"/>
              <a:t> cluster,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terdapat</a:t>
            </a:r>
            <a:r>
              <a:rPr lang="en-US" baseline="0" dirty="0" smtClean="0"/>
              <a:t> 7 </a:t>
            </a: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didalamnya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tagihan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surat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belanja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penting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kalender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pesan</a:t>
            </a:r>
            <a:r>
              <a:rPr lang="en-US" baseline="0" dirty="0" smtClean="0"/>
              <a:t>. 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kalender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modul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memfasilitasi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membantu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mempublikasikan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kegiatan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acara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kegiatan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mengundang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tetangga</a:t>
            </a:r>
            <a:r>
              <a:rPr lang="en-US" baseline="0" dirty="0" smtClean="0"/>
              <a:t> lain. Di </a:t>
            </a:r>
            <a:r>
              <a:rPr lang="en-US" baseline="0" dirty="0" err="1" smtClean="0"/>
              <a:t>kalender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kegiatan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kegiatan-kegiatan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diselenggarakan</a:t>
            </a:r>
            <a:r>
              <a:rPr lang="en-US" baseline="0" dirty="0" smtClean="0"/>
              <a:t>.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memfasilitasi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berkomunikasi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lain.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7C759-F767-4FA2-AEF4-C4E9FD83D4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363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7C759-F767-4FA2-AEF4-C4E9FD83D4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442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7C759-F767-4FA2-AEF4-C4E9FD83D4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981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Metodelogi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pengembangan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metodelogi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prototipe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metode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prototipe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mendefinisikan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serangkaian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tujuan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peranngkat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lunak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menjabarkan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kebutuhan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firturnya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detail.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Pada</a:t>
            </a:r>
            <a:r>
              <a:rPr lang="en-US" baseline="0" dirty="0" smtClean="0"/>
              <a:t> model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terdapat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tahapan</a:t>
            </a:r>
            <a:r>
              <a:rPr lang="en-US" baseline="0" dirty="0" smtClean="0"/>
              <a:t> : 1. </a:t>
            </a:r>
            <a:r>
              <a:rPr lang="en-US" baseline="0" dirty="0" err="1" smtClean="0"/>
              <a:t>komunikasi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perencanaan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cepat</a:t>
            </a:r>
            <a:r>
              <a:rPr lang="en-US" baseline="0" dirty="0" smtClean="0"/>
              <a:t> 3. </a:t>
            </a:r>
            <a:r>
              <a:rPr lang="en-US" baseline="0" dirty="0" err="1" smtClean="0"/>
              <a:t>pemodelan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perancangan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cepat</a:t>
            </a:r>
            <a:r>
              <a:rPr lang="en-US" baseline="0" dirty="0" smtClean="0"/>
              <a:t> 4. </a:t>
            </a:r>
            <a:r>
              <a:rPr lang="en-US" baseline="0" dirty="0" err="1" smtClean="0"/>
              <a:t>pembentuka</a:t>
            </a:r>
            <a:r>
              <a:rPr lang="en-US" baseline="0" dirty="0" smtClean="0"/>
              <a:t> prototype 5. </a:t>
            </a:r>
            <a:r>
              <a:rPr lang="en-US" baseline="0" dirty="0" err="1" smtClean="0"/>
              <a:t>penyerahan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umpan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balik</a:t>
            </a:r>
            <a:endParaRPr lang="en-US" baseline="0" dirty="0" smtClean="0"/>
          </a:p>
          <a:p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pembuatan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kalender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terdapat</a:t>
            </a:r>
            <a:r>
              <a:rPr lang="en-US" baseline="0" dirty="0" smtClean="0"/>
              <a:t> 2 kali </a:t>
            </a:r>
            <a:r>
              <a:rPr lang="en-US" baseline="0" dirty="0" err="1" smtClean="0"/>
              <a:t>prototipe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7C759-F767-4FA2-AEF4-C4E9FD83D4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2715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Pembuatan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prototipe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dimulai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dilakukannya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komunikasi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antara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pengembang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perangkat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lunak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pelanggan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Tim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pengembang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perangkat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lunak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pertemuan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stakeholder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mendefinisikan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sasaran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keseluruhan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perangkat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lunak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mengidentifikasi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spesifikasi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kebutuhan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diketahui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menggambarkan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area-area yang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membutuhkan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pendefinisan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(Pressman 2012).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Diskusi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pembimbing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lapangan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membuat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kalender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berfungsi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kegiatan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berkomunikasi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antar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warga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Analisis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kebutuhan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dibangun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berbasis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framework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laravel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Analsiis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kebutuhan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menyediakan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kegiatan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disebuah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klaster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fasilitas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manipulasi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kegiatan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fasilitas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pribadi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antar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warga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7C759-F767-4FA2-AEF4-C4E9FD83D4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0041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Rencana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perangkat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lunak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mengartikan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kerja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rekayasa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perangkat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lunak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menggambarkan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tugas-tugas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teknis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dibutuhkan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produk-produk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kerja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dihasilkan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(Pressman 2012).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Iterasi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pembuatan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prototipe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direncanakan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cepat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pemodelan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rancangan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cepat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(Pressman 2012).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tahap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perencanaan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kebutuhan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pembuatan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kalender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rumah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warga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Kebutuhan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fungsional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login,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membuat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kegiatan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mengubah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kegiatan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menghapus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kegiatan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melihat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kalender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kegiatan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membalas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membaca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meneruskan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menghapus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7C759-F767-4FA2-AEF4-C4E9FD83D4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506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5474" y="145474"/>
            <a:ext cx="11921836" cy="389899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2">
                    <a:lumMod val="10000"/>
                  </a:schemeClr>
                </a:solidFill>
                <a:latin typeface="Berlin Sans FB Demi" pitchFamily="34" charset="0"/>
              </a:rPr>
              <a:t>PEMBUATAN MODUL KALENDER DAN PESAN PADA APLIKASI RUMAH WARGA DI TOMATECH MOBILE DEV</a:t>
            </a:r>
            <a:endParaRPr lang="en-US" sz="4800" dirty="0">
              <a:solidFill>
                <a:schemeClr val="bg2">
                  <a:lumMod val="10000"/>
                </a:schemeClr>
              </a:solidFill>
              <a:latin typeface="Berlin Sans FB Dem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694" y="5496853"/>
            <a:ext cx="1023095" cy="1023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2420" y="5554838"/>
            <a:ext cx="946673" cy="9466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Rounded Rectangle 10"/>
          <p:cNvSpPr/>
          <p:nvPr/>
        </p:nvSpPr>
        <p:spPr>
          <a:xfrm>
            <a:off x="3241963" y="4675909"/>
            <a:ext cx="6858000" cy="184958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Berlin Sans FB Demi" pitchFamily="34" charset="0"/>
              </a:rPr>
              <a:t>Rizka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Berlin Sans FB Demi" pitchFamily="34" charset="0"/>
              </a:rPr>
              <a:t>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Berlin Sans FB Demi" pitchFamily="34" charset="0"/>
              </a:rPr>
              <a:t>Dwi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Berlin Sans FB Demi" pitchFamily="34" charset="0"/>
              </a:rPr>
              <a:t>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Berlin Sans FB Demi" pitchFamily="34" charset="0"/>
              </a:rPr>
              <a:t>Utami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Berlin Sans FB Demi" pitchFamily="34" charset="0"/>
            </a:endParaRPr>
          </a:p>
          <a:p>
            <a:pPr algn="ctr"/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Berlin Sans FB Demi" pitchFamily="34" charset="0"/>
              </a:rPr>
              <a:t>J3C213116</a:t>
            </a:r>
          </a:p>
          <a:p>
            <a:pPr algn="ctr"/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Berlin Sans FB Demi" pitchFamily="34" charset="0"/>
              </a:rPr>
              <a:t>Pembimbing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Berlin Sans FB Demi" pitchFamily="34" charset="0"/>
              </a:rPr>
              <a:t> : Dr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Berlin Sans FB Demi" pitchFamily="34" charset="0"/>
              </a:rPr>
              <a:t>Ir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Berlin Sans FB Demi" pitchFamily="34" charset="0"/>
              </a:rPr>
              <a:t> Muhammad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Berlin Sans FB Demi" pitchFamily="34" charset="0"/>
              </a:rPr>
              <a:t>Syamsun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Berlin Sans FB Demi" pitchFamily="34" charset="0"/>
              </a:rPr>
              <a:t>,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Berlin Sans FB Demi" pitchFamily="34" charset="0"/>
              </a:rPr>
              <a:t>MSc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213765" y="4177145"/>
            <a:ext cx="498763" cy="374073"/>
          </a:xfrm>
          <a:prstGeom prst="downArrow">
            <a:avLst/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3559411"/>
      </p:ext>
    </p:extLst>
  </p:cSld>
  <p:clrMapOvr>
    <a:masterClrMapping/>
  </p:clrMapOvr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build="allAtOnce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PERENCANAAN SECARA CEPAT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  </a:t>
            </a:r>
            <a:r>
              <a:rPr lang="en-US" sz="3200" dirty="0" err="1" smtClean="0"/>
              <a:t>Kebutuhan</a:t>
            </a:r>
            <a:r>
              <a:rPr lang="en-US" sz="3200" dirty="0" smtClean="0"/>
              <a:t> </a:t>
            </a:r>
            <a:r>
              <a:rPr lang="en-US" sz="3200" dirty="0" err="1" smtClean="0"/>
              <a:t>perangkat</a:t>
            </a:r>
            <a:r>
              <a:rPr lang="en-US" sz="3200" dirty="0" smtClean="0"/>
              <a:t> </a:t>
            </a:r>
            <a:r>
              <a:rPr lang="en-US" sz="3200" dirty="0" err="1" smtClean="0"/>
              <a:t>keras</a:t>
            </a:r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  </a:t>
            </a:r>
            <a:r>
              <a:rPr lang="en-US" sz="3200" dirty="0" err="1" smtClean="0"/>
              <a:t>Kebutuhan</a:t>
            </a:r>
            <a:r>
              <a:rPr lang="en-US" sz="3200" dirty="0" smtClean="0"/>
              <a:t> </a:t>
            </a:r>
            <a:r>
              <a:rPr lang="en-US" sz="3200" dirty="0" err="1" smtClean="0"/>
              <a:t>perangkat</a:t>
            </a:r>
            <a:r>
              <a:rPr lang="en-US" sz="3200" dirty="0" smtClean="0"/>
              <a:t> </a:t>
            </a:r>
            <a:r>
              <a:rPr lang="en-US" sz="3200" dirty="0" err="1" smtClean="0"/>
              <a:t>lunak</a:t>
            </a:r>
            <a:r>
              <a:rPr lang="en-US" sz="32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  </a:t>
            </a:r>
            <a:r>
              <a:rPr lang="en-US" sz="3200" dirty="0" err="1" smtClean="0"/>
              <a:t>Kebutuhan</a:t>
            </a:r>
            <a:r>
              <a:rPr lang="en-US" sz="3200" dirty="0" smtClean="0"/>
              <a:t> </a:t>
            </a:r>
            <a:r>
              <a:rPr lang="en-US" sz="3200" dirty="0" err="1" smtClean="0"/>
              <a:t>fungsional</a:t>
            </a:r>
            <a:endParaRPr lang="en-US" sz="3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350" y="5680996"/>
            <a:ext cx="963644" cy="963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0994" y="5602748"/>
            <a:ext cx="1120140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24260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 Black" pitchFamily="34" charset="0"/>
              </a:rPr>
              <a:t>PEMODELAN PERANCANGAN SECARA CEPAT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769" y="2576946"/>
            <a:ext cx="5582715" cy="294310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Perancangan</a:t>
            </a:r>
            <a:r>
              <a:rPr lang="en-US" sz="2800" dirty="0" smtClean="0"/>
              <a:t> </a:t>
            </a:r>
            <a:r>
              <a:rPr lang="en-US" sz="2800" i="1" dirty="0" smtClean="0"/>
              <a:t>Use Case Diagram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Perancangan</a:t>
            </a:r>
            <a:r>
              <a:rPr lang="en-US" sz="2800" dirty="0" smtClean="0"/>
              <a:t> </a:t>
            </a:r>
            <a:r>
              <a:rPr lang="en-US" sz="2800" i="1" dirty="0" err="1" smtClean="0"/>
              <a:t>Acivity</a:t>
            </a:r>
            <a:r>
              <a:rPr lang="en-US" sz="2800" i="1" dirty="0" smtClean="0"/>
              <a:t> Diagram</a:t>
            </a:r>
          </a:p>
          <a:p>
            <a:pPr>
              <a:buFont typeface="Wingdings" pitchFamily="2" charset="2"/>
              <a:buChar char="Ø"/>
            </a:pPr>
            <a:r>
              <a:rPr lang="en-US" sz="2800" i="1" dirty="0" smtClean="0"/>
              <a:t> </a:t>
            </a:r>
            <a:r>
              <a:rPr lang="en-US" sz="2800" dirty="0" err="1" smtClean="0"/>
              <a:t>Perancangan</a:t>
            </a:r>
            <a:r>
              <a:rPr lang="en-US" sz="2800" dirty="0" smtClean="0"/>
              <a:t> </a:t>
            </a:r>
            <a:r>
              <a:rPr lang="en-US" sz="2800" i="1" dirty="0" smtClean="0"/>
              <a:t>Class Diagram</a:t>
            </a:r>
            <a:endParaRPr lang="en-US" sz="2800" i="1" dirty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Perancangan</a:t>
            </a:r>
            <a:r>
              <a:rPr lang="en-US" sz="2800" dirty="0" smtClean="0"/>
              <a:t> </a:t>
            </a:r>
            <a:r>
              <a:rPr lang="en-US" sz="2800" i="1" dirty="0" smtClean="0"/>
              <a:t>Database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350" y="5680996"/>
            <a:ext cx="963644" cy="963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0994" y="5602748"/>
            <a:ext cx="1120140" cy="112014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387937" y="2590798"/>
            <a:ext cx="4270664" cy="2708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Perancangan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Antarmuka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Perancangan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Masukan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Perancangan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Proses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Perancangan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Keluaran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20929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051963" y="1926090"/>
            <a:ext cx="4783926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USE CASE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7" name="Content Placeholder 6" descr="utsbi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33" y="972669"/>
            <a:ext cx="7311610" cy="4769225"/>
          </a:xfr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426" y="3364575"/>
            <a:ext cx="4783926" cy="156071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 </a:t>
            </a:r>
            <a:r>
              <a:rPr lang="en-US" i="1" dirty="0" smtClean="0">
                <a:latin typeface="Arial Black" pitchFamily="34" charset="0"/>
              </a:rPr>
              <a:t>CLASS </a:t>
            </a:r>
            <a:r>
              <a:rPr lang="en-US" dirty="0" smtClean="0">
                <a:latin typeface="Arial Black" pitchFamily="34" charset="0"/>
              </a:rPr>
              <a:t>DIAGRAM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6" name="Picture 5" descr="class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655" y="1129553"/>
            <a:ext cx="6904792" cy="4127445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PEMBENTUKAN PROTOTIPE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 	   </a:t>
            </a:r>
            <a:r>
              <a:rPr lang="en-US" sz="2800" dirty="0" err="1" smtClean="0"/>
              <a:t>Pembentukan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prototipe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mengimplementasikan</a:t>
            </a:r>
            <a:r>
              <a:rPr lang="en-US" sz="2800" dirty="0" smtClean="0"/>
              <a:t> </a:t>
            </a:r>
            <a:r>
              <a:rPr lang="en-US" sz="2800" dirty="0" err="1" smtClean="0"/>
              <a:t>rancangan-rancangan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800" dirty="0" smtClean="0"/>
              <a:t>PHP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800" dirty="0" err="1" smtClean="0"/>
              <a:t>Framewrok</a:t>
            </a:r>
            <a:r>
              <a:rPr lang="en-US" sz="2800" dirty="0" smtClean="0"/>
              <a:t> </a:t>
            </a:r>
            <a:r>
              <a:rPr lang="en-US" sz="2800" dirty="0" err="1" smtClean="0"/>
              <a:t>laravel</a:t>
            </a:r>
            <a:endParaRPr lang="en-US" sz="2800" dirty="0" smtClean="0"/>
          </a:p>
          <a:p>
            <a:pPr marL="514350" indent="-514350">
              <a:buFont typeface="Wingdings" pitchFamily="2" charset="2"/>
              <a:buChar char="v"/>
            </a:pPr>
            <a:r>
              <a:rPr lang="en-US" sz="2800" dirty="0" err="1" smtClean="0"/>
              <a:t>Bootsrap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CSS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800" dirty="0" err="1" smtClean="0"/>
              <a:t>PostgreSQL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350" y="5680996"/>
            <a:ext cx="963644" cy="963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0994" y="5602748"/>
            <a:ext cx="1120140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3242402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PEYERAHAN SISTEM DAN UMPAN BALIK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316480"/>
            <a:ext cx="8770571" cy="43281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 smtClean="0"/>
              <a:t>	</a:t>
            </a:r>
            <a:r>
              <a:rPr lang="en-US" sz="2800" dirty="0" err="1" smtClean="0"/>
              <a:t>Setelah</a:t>
            </a:r>
            <a:r>
              <a:rPr lang="en-US" sz="2800" dirty="0" smtClean="0"/>
              <a:t> </a:t>
            </a:r>
            <a:r>
              <a:rPr lang="en-US" sz="2800" dirty="0" err="1" smtClean="0"/>
              <a:t>selesai</a:t>
            </a:r>
            <a:r>
              <a:rPr lang="en-US" sz="2800" dirty="0" smtClean="0"/>
              <a:t> </a:t>
            </a:r>
            <a:r>
              <a:rPr lang="en-US" sz="2800" dirty="0" err="1" smtClean="0"/>
              <a:t>dibangun</a:t>
            </a:r>
            <a:r>
              <a:rPr lang="en-US" sz="2800" dirty="0" smtClean="0"/>
              <a:t> </a:t>
            </a:r>
            <a:r>
              <a:rPr lang="en-US" sz="2800" dirty="0" err="1" smtClean="0"/>
              <a:t>tim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</a:t>
            </a:r>
            <a:r>
              <a:rPr lang="en-US" sz="2800" dirty="0" smtClean="0"/>
              <a:t> men -</a:t>
            </a:r>
            <a:r>
              <a:rPr lang="en-US" sz="2800" dirty="0" err="1" smtClean="0"/>
              <a:t>demontrasikan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pihak</a:t>
            </a:r>
            <a:r>
              <a:rPr lang="en-US" sz="2800" dirty="0" smtClean="0"/>
              <a:t> </a:t>
            </a:r>
            <a:r>
              <a:rPr lang="en-US" sz="2800" dirty="0" err="1" smtClean="0"/>
              <a:t>Tomatech</a:t>
            </a:r>
            <a:r>
              <a:rPr lang="en-US" sz="2800" dirty="0" smtClean="0"/>
              <a:t> Mobile Dev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diuji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dievaluasi</a:t>
            </a:r>
            <a:r>
              <a:rPr lang="en-US" sz="2800" dirty="0" smtClean="0"/>
              <a:t> </a:t>
            </a:r>
            <a:r>
              <a:rPr lang="en-US" sz="2800" dirty="0" err="1" smtClean="0"/>
              <a:t>kelayakanya</a:t>
            </a:r>
            <a:r>
              <a:rPr lang="en-US" sz="2800" dirty="0" smtClean="0"/>
              <a:t>.</a:t>
            </a:r>
          </a:p>
          <a:p>
            <a:pPr marL="0" indent="0" algn="just">
              <a:buFont typeface="Wingdings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 smtClean="0"/>
              <a:t>Pengujian</a:t>
            </a:r>
            <a:r>
              <a:rPr lang="en-US" sz="2800" dirty="0" smtClean="0"/>
              <a:t> :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i="1" dirty="0" smtClean="0"/>
              <a:t>black box.</a:t>
            </a:r>
          </a:p>
          <a:p>
            <a:pPr marL="0" indent="0" algn="just">
              <a:buFont typeface="Wingdings" pitchFamily="2" charset="2"/>
              <a:buChar char="v"/>
            </a:pPr>
            <a:r>
              <a:rPr lang="en-US" sz="2800" i="1" dirty="0" smtClean="0"/>
              <a:t> </a:t>
            </a:r>
            <a:r>
              <a:rPr lang="en-US" sz="2800" dirty="0" err="1" smtClean="0"/>
              <a:t>Evaluasi</a:t>
            </a:r>
            <a:r>
              <a:rPr lang="en-US" sz="2800" dirty="0" smtClean="0"/>
              <a:t> :</a:t>
            </a:r>
            <a:r>
              <a:rPr lang="en-US" sz="2800" i="1" dirty="0"/>
              <a:t> </a:t>
            </a:r>
            <a:r>
              <a:rPr lang="en-US" sz="2800" dirty="0" err="1" smtClean="0"/>
              <a:t>Hak</a:t>
            </a:r>
            <a:r>
              <a:rPr lang="en-US" sz="2800" dirty="0" smtClean="0"/>
              <a:t> </a:t>
            </a:r>
            <a:r>
              <a:rPr lang="en-US" sz="2800" dirty="0" err="1" smtClean="0"/>
              <a:t>akses</a:t>
            </a:r>
            <a:r>
              <a:rPr lang="en-US" sz="2800" dirty="0" smtClean="0"/>
              <a:t> </a:t>
            </a:r>
            <a:r>
              <a:rPr lang="en-US" sz="2800" dirty="0" err="1" smtClean="0"/>
              <a:t>tambahan</a:t>
            </a:r>
            <a:r>
              <a:rPr lang="en-US" sz="2800" dirty="0" smtClean="0"/>
              <a:t> PJ </a:t>
            </a:r>
            <a:r>
              <a:rPr lang="en-US" sz="2800" dirty="0" err="1" smtClean="0"/>
              <a:t>lokasi</a:t>
            </a:r>
            <a:r>
              <a:rPr lang="en-US" sz="2800" dirty="0" smtClean="0"/>
              <a:t>,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lapor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350" y="5680996"/>
            <a:ext cx="963644" cy="963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0994" y="5602748"/>
            <a:ext cx="1120140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80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974273"/>
            <a:ext cx="12192000" cy="25769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0583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PROTOTIPE KEDUA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189985617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350" y="5680996"/>
            <a:ext cx="963644" cy="963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0994" y="5602748"/>
            <a:ext cx="1120140" cy="112014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/>
        </p:nvGraphicFramePr>
        <p:xfrm>
          <a:off x="2863273" y="649624"/>
          <a:ext cx="8961582" cy="6208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7873" y="2168546"/>
            <a:ext cx="3911089" cy="9902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i="1" dirty="0" smtClean="0"/>
              <a:t>Use Case </a:t>
            </a:r>
            <a:r>
              <a:rPr lang="en-US" sz="4000" dirty="0" smtClean="0"/>
              <a:t>Diagram</a:t>
            </a:r>
            <a:endParaRPr lang="en-US" sz="4000" dirty="0"/>
          </a:p>
        </p:txBody>
      </p:sp>
      <p:pic>
        <p:nvPicPr>
          <p:cNvPr id="8" name="Picture 7" descr="usu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84" y="895902"/>
            <a:ext cx="7857541" cy="4603945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h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017" y="919290"/>
            <a:ext cx="7917383" cy="440574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2154691"/>
            <a:ext cx="3911089" cy="9902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Diagram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855" y="533288"/>
            <a:ext cx="8770571" cy="156071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TOMATECH MOBILE DEV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" name="Block Arc 3"/>
          <p:cNvSpPr/>
          <p:nvPr/>
        </p:nvSpPr>
        <p:spPr>
          <a:xfrm>
            <a:off x="-3650250" y="494318"/>
            <a:ext cx="6370801" cy="6370801"/>
          </a:xfrm>
          <a:prstGeom prst="blockArc">
            <a:avLst>
              <a:gd name="adj1" fmla="val 18900000"/>
              <a:gd name="adj2" fmla="val 2700000"/>
              <a:gd name="adj3" fmla="val 339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2506210" y="1896796"/>
            <a:ext cx="9173172" cy="908749"/>
          </a:xfrm>
          <a:custGeom>
            <a:avLst/>
            <a:gdLst>
              <a:gd name="connsiteX0" fmla="*/ 0 w 8986849"/>
              <a:gd name="connsiteY0" fmla="*/ 0 h 727993"/>
              <a:gd name="connsiteX1" fmla="*/ 8986849 w 8986849"/>
              <a:gd name="connsiteY1" fmla="*/ 0 h 727993"/>
              <a:gd name="connsiteX2" fmla="*/ 8986849 w 8986849"/>
              <a:gd name="connsiteY2" fmla="*/ 727993 h 727993"/>
              <a:gd name="connsiteX3" fmla="*/ 0 w 8986849"/>
              <a:gd name="connsiteY3" fmla="*/ 727993 h 727993"/>
              <a:gd name="connsiteX4" fmla="*/ 0 w 8986849"/>
              <a:gd name="connsiteY4" fmla="*/ 0 h 72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6849" h="727993">
                <a:moveTo>
                  <a:pt x="0" y="0"/>
                </a:moveTo>
                <a:lnTo>
                  <a:pt x="8986849" y="0"/>
                </a:lnTo>
                <a:lnTo>
                  <a:pt x="8986849" y="727993"/>
                </a:lnTo>
                <a:lnTo>
                  <a:pt x="0" y="7279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577844" tIns="50800" rIns="50800" bIns="508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smtClean="0"/>
              <a:t>    </a:t>
            </a:r>
            <a:r>
              <a:rPr lang="en-US" sz="2600" kern="1200" dirty="0" err="1" smtClean="0"/>
              <a:t>Didirikan</a:t>
            </a:r>
            <a:r>
              <a:rPr lang="en-US" sz="2600" kern="1200" dirty="0" smtClean="0"/>
              <a:t> </a:t>
            </a:r>
            <a:r>
              <a:rPr lang="en-US" sz="2600" kern="1200" dirty="0" err="1" smtClean="0"/>
              <a:t>Sejak</a:t>
            </a:r>
            <a:r>
              <a:rPr lang="en-US" sz="2600" kern="1200" dirty="0" smtClean="0"/>
              <a:t> </a:t>
            </a:r>
            <a:r>
              <a:rPr lang="en-US" sz="2600" kern="1200" dirty="0" err="1" smtClean="0"/>
              <a:t>Agustus</a:t>
            </a:r>
            <a:r>
              <a:rPr lang="en-US" sz="2600" kern="1200" dirty="0" smtClean="0"/>
              <a:t> 2012</a:t>
            </a:r>
            <a:r>
              <a:rPr lang="en-US" sz="2200" kern="1200" dirty="0" smtClean="0"/>
              <a:t>.</a:t>
            </a:r>
            <a:endParaRPr lang="en-US" sz="2200" kern="1200" dirty="0"/>
          </a:p>
        </p:txBody>
      </p:sp>
      <p:sp>
        <p:nvSpPr>
          <p:cNvPr id="9" name="Oval 8"/>
          <p:cNvSpPr/>
          <p:nvPr/>
        </p:nvSpPr>
        <p:spPr>
          <a:xfrm>
            <a:off x="1926523" y="1805796"/>
            <a:ext cx="1107622" cy="108287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734809" y="3259138"/>
            <a:ext cx="8986849" cy="876444"/>
          </a:xfrm>
          <a:custGeom>
            <a:avLst/>
            <a:gdLst>
              <a:gd name="connsiteX0" fmla="*/ 0 w 8986849"/>
              <a:gd name="connsiteY0" fmla="*/ 0 h 727993"/>
              <a:gd name="connsiteX1" fmla="*/ 8986849 w 8986849"/>
              <a:gd name="connsiteY1" fmla="*/ 0 h 727993"/>
              <a:gd name="connsiteX2" fmla="*/ 8986849 w 8986849"/>
              <a:gd name="connsiteY2" fmla="*/ 727993 h 727993"/>
              <a:gd name="connsiteX3" fmla="*/ 0 w 8986849"/>
              <a:gd name="connsiteY3" fmla="*/ 727993 h 727993"/>
              <a:gd name="connsiteX4" fmla="*/ 0 w 8986849"/>
              <a:gd name="connsiteY4" fmla="*/ 0 h 72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6849" h="727993">
                <a:moveTo>
                  <a:pt x="0" y="0"/>
                </a:moveTo>
                <a:lnTo>
                  <a:pt x="8986849" y="0"/>
                </a:lnTo>
                <a:lnTo>
                  <a:pt x="8986849" y="727993"/>
                </a:lnTo>
                <a:lnTo>
                  <a:pt x="0" y="7279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577844" tIns="50800" rIns="50800" bIns="508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/>
              <a:t>Telah</a:t>
            </a:r>
            <a:r>
              <a:rPr lang="en-US" sz="2600" kern="1200" dirty="0" smtClean="0"/>
              <a:t> </a:t>
            </a:r>
            <a:r>
              <a:rPr lang="en-US" sz="2600" kern="1200" dirty="0" err="1" smtClean="0"/>
              <a:t>menjalin</a:t>
            </a:r>
            <a:r>
              <a:rPr lang="en-US" sz="2600" kern="1200" dirty="0" smtClean="0"/>
              <a:t> </a:t>
            </a:r>
            <a:r>
              <a:rPr lang="en-US" sz="2600" kern="1200" dirty="0" err="1" smtClean="0"/>
              <a:t>kerjasama</a:t>
            </a:r>
            <a:r>
              <a:rPr lang="en-US" sz="2600" kern="1200" dirty="0" smtClean="0"/>
              <a:t> </a:t>
            </a:r>
            <a:r>
              <a:rPr lang="en-US" sz="2600" kern="1200" dirty="0" err="1" smtClean="0"/>
              <a:t>dengan</a:t>
            </a:r>
            <a:r>
              <a:rPr lang="en-US" sz="2600" kern="1200" dirty="0" smtClean="0"/>
              <a:t> </a:t>
            </a:r>
            <a:r>
              <a:rPr lang="en-US" sz="2600" kern="1200" dirty="0" err="1" smtClean="0"/>
              <a:t>Jepang</a:t>
            </a:r>
            <a:r>
              <a:rPr lang="en-US" sz="2600" kern="1200" dirty="0" smtClean="0"/>
              <a:t>, Australia, </a:t>
            </a:r>
            <a:r>
              <a:rPr lang="en-US" sz="2600" kern="1200" dirty="0" err="1" smtClean="0"/>
              <a:t>dan</a:t>
            </a:r>
            <a:r>
              <a:rPr lang="en-US" sz="2600" kern="1200" dirty="0" smtClean="0"/>
              <a:t> Singapura </a:t>
            </a:r>
          </a:p>
        </p:txBody>
      </p:sp>
      <p:sp>
        <p:nvSpPr>
          <p:cNvPr id="11" name="Oval 10"/>
          <p:cNvSpPr/>
          <p:nvPr/>
        </p:nvSpPr>
        <p:spPr>
          <a:xfrm>
            <a:off x="1953492" y="3168139"/>
            <a:ext cx="1111624" cy="102978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2" name="Freeform 11"/>
          <p:cNvSpPr/>
          <p:nvPr/>
        </p:nvSpPr>
        <p:spPr>
          <a:xfrm>
            <a:off x="2338216" y="4455225"/>
            <a:ext cx="9404224" cy="1072739"/>
          </a:xfrm>
          <a:custGeom>
            <a:avLst/>
            <a:gdLst>
              <a:gd name="connsiteX0" fmla="*/ 0 w 9404224"/>
              <a:gd name="connsiteY0" fmla="*/ 0 h 727993"/>
              <a:gd name="connsiteX1" fmla="*/ 9404224 w 9404224"/>
              <a:gd name="connsiteY1" fmla="*/ 0 h 727993"/>
              <a:gd name="connsiteX2" fmla="*/ 9404224 w 9404224"/>
              <a:gd name="connsiteY2" fmla="*/ 727993 h 727993"/>
              <a:gd name="connsiteX3" fmla="*/ 0 w 9404224"/>
              <a:gd name="connsiteY3" fmla="*/ 727993 h 727993"/>
              <a:gd name="connsiteX4" fmla="*/ 0 w 9404224"/>
              <a:gd name="connsiteY4" fmla="*/ 0 h 72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4224" h="727993">
                <a:moveTo>
                  <a:pt x="0" y="0"/>
                </a:moveTo>
                <a:lnTo>
                  <a:pt x="9404224" y="0"/>
                </a:lnTo>
                <a:lnTo>
                  <a:pt x="9404224" y="727993"/>
                </a:lnTo>
                <a:lnTo>
                  <a:pt x="0" y="7279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577844" tIns="50800" rIns="50800" bIns="50800" numCol="1" spcCol="1270" anchor="ctr" anchorCtr="0">
            <a:noAutofit/>
          </a:bodyPr>
          <a:lstStyle/>
          <a:p>
            <a:pPr lvl="0" algn="just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smtClean="0"/>
              <a:t>     </a:t>
            </a:r>
            <a:r>
              <a:rPr lang="en-US" sz="2600" kern="1200" dirty="0" err="1" smtClean="0"/>
              <a:t>Layanan</a:t>
            </a:r>
            <a:r>
              <a:rPr lang="en-US" sz="2600" kern="1200" dirty="0" smtClean="0"/>
              <a:t> yang </a:t>
            </a:r>
            <a:r>
              <a:rPr lang="en-US" sz="2600" kern="1200" dirty="0" err="1" smtClean="0"/>
              <a:t>tersedia</a:t>
            </a:r>
            <a:r>
              <a:rPr lang="en-US" sz="2600" kern="1200" dirty="0" smtClean="0"/>
              <a:t> </a:t>
            </a:r>
            <a:r>
              <a:rPr lang="en-US" sz="2600" kern="1200" dirty="0" err="1" smtClean="0"/>
              <a:t>berupa</a:t>
            </a:r>
            <a:r>
              <a:rPr lang="en-US" sz="2600" kern="1200" dirty="0" smtClean="0"/>
              <a:t> </a:t>
            </a:r>
            <a:r>
              <a:rPr lang="en-US" sz="2600" kern="1200" dirty="0" err="1" smtClean="0"/>
              <a:t>pembuatan</a:t>
            </a:r>
            <a:r>
              <a:rPr lang="en-US" sz="2600" kern="1200" dirty="0" smtClean="0"/>
              <a:t> </a:t>
            </a:r>
            <a:r>
              <a:rPr lang="en-US" sz="2600" kern="1200" dirty="0" err="1" smtClean="0"/>
              <a:t>konsep</a:t>
            </a:r>
            <a:r>
              <a:rPr lang="en-US" sz="2600" kern="1200" dirty="0" smtClean="0"/>
              <a:t> </a:t>
            </a:r>
            <a:r>
              <a:rPr lang="en-US" sz="2600" kern="1200" dirty="0" err="1" smtClean="0"/>
              <a:t>desain</a:t>
            </a:r>
            <a:r>
              <a:rPr lang="en-US" sz="2600" kern="1200" dirty="0" smtClean="0"/>
              <a:t> </a:t>
            </a:r>
            <a:r>
              <a:rPr lang="en-US" sz="2600" kern="1200" dirty="0" err="1" smtClean="0"/>
              <a:t>dasar</a:t>
            </a:r>
            <a:r>
              <a:rPr lang="en-US" sz="2600" kern="1200" dirty="0" smtClean="0"/>
              <a:t> interface </a:t>
            </a:r>
            <a:r>
              <a:rPr lang="en-US" sz="2600" kern="1200" dirty="0" err="1" smtClean="0"/>
              <a:t>pengguna</a:t>
            </a:r>
            <a:r>
              <a:rPr lang="en-US" sz="2600" kern="1200" dirty="0" smtClean="0"/>
              <a:t>, </a:t>
            </a:r>
            <a:r>
              <a:rPr lang="en-US" sz="2600" kern="1200" dirty="0" err="1" smtClean="0"/>
              <a:t>membuat</a:t>
            </a:r>
            <a:r>
              <a:rPr lang="en-US" sz="2600" kern="1200" dirty="0" smtClean="0"/>
              <a:t> </a:t>
            </a:r>
            <a:r>
              <a:rPr lang="en-US" sz="2600" kern="1200" dirty="0" err="1" smtClean="0"/>
              <a:t>aplikasi</a:t>
            </a:r>
            <a:r>
              <a:rPr lang="en-US" sz="2600" kern="1200" dirty="0" smtClean="0"/>
              <a:t> </a:t>
            </a:r>
            <a:r>
              <a:rPr lang="en-US" sz="2600" dirty="0" err="1" smtClean="0"/>
              <a:t>berbasis</a:t>
            </a:r>
            <a:r>
              <a:rPr lang="en-US" sz="2600" dirty="0" smtClean="0"/>
              <a:t> </a:t>
            </a:r>
            <a:r>
              <a:rPr lang="en-US" sz="2600" dirty="0" err="1" smtClean="0"/>
              <a:t>lokasi</a:t>
            </a:r>
            <a:r>
              <a:rPr lang="en-US" sz="2600" dirty="0" smtClean="0"/>
              <a:t> (GIS) </a:t>
            </a:r>
            <a:r>
              <a:rPr lang="en-US" sz="2600" dirty="0" err="1" smtClean="0"/>
              <a:t>membuat</a:t>
            </a:r>
            <a:r>
              <a:rPr lang="en-US" sz="2600" dirty="0" smtClean="0"/>
              <a:t> website,  </a:t>
            </a:r>
            <a:r>
              <a:rPr lang="en-US" sz="2600" kern="1200" dirty="0" err="1" smtClean="0"/>
              <a:t>membuat</a:t>
            </a:r>
            <a:r>
              <a:rPr lang="en-US" sz="2600" kern="1200" dirty="0" smtClean="0"/>
              <a:t> </a:t>
            </a:r>
            <a:r>
              <a:rPr lang="en-US" sz="2600" kern="1200" dirty="0" err="1" smtClean="0"/>
              <a:t>aplikasi</a:t>
            </a:r>
            <a:r>
              <a:rPr lang="en-US" sz="2600" kern="1200" dirty="0" smtClean="0"/>
              <a:t> </a:t>
            </a:r>
            <a:r>
              <a:rPr lang="en-US" sz="2600" dirty="0" err="1" smtClean="0"/>
              <a:t>permainan</a:t>
            </a:r>
            <a:r>
              <a:rPr lang="en-US" sz="2600" dirty="0" smtClean="0"/>
              <a:t>.</a:t>
            </a:r>
            <a:endParaRPr lang="en-US" sz="2600" kern="1200" dirty="0" smtClean="0"/>
          </a:p>
        </p:txBody>
      </p:sp>
      <p:sp>
        <p:nvSpPr>
          <p:cNvPr id="13" name="Oval 12"/>
          <p:cNvSpPr/>
          <p:nvPr/>
        </p:nvSpPr>
        <p:spPr>
          <a:xfrm>
            <a:off x="1808018" y="4447355"/>
            <a:ext cx="1089103" cy="108060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45" y="5833490"/>
            <a:ext cx="997527" cy="9975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6772" y="5847371"/>
            <a:ext cx="1010629" cy="101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667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281" y="817727"/>
            <a:ext cx="6563591" cy="101107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SIMPULAN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718" y="1648691"/>
            <a:ext cx="9119755" cy="48144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endParaRPr lang="en-US" sz="2400" dirty="0" smtClean="0"/>
          </a:p>
          <a:p>
            <a:pPr lvl="0" algn="just"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Modul</a:t>
            </a:r>
            <a:r>
              <a:rPr lang="en-US" sz="2800" dirty="0" smtClean="0"/>
              <a:t> </a:t>
            </a:r>
            <a:r>
              <a:rPr lang="en-US" sz="2800" dirty="0" err="1" smtClean="0"/>
              <a:t>kalender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kegiatan-kegiatan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diselenggarakan</a:t>
            </a:r>
            <a:r>
              <a:rPr lang="en-US" sz="2800" dirty="0" smtClean="0"/>
              <a:t> </a:t>
            </a:r>
            <a:r>
              <a:rPr lang="en-US" sz="2800" dirty="0" err="1" smtClean="0"/>
              <a:t>disebuah</a:t>
            </a:r>
            <a:r>
              <a:rPr lang="en-US" sz="2800" dirty="0" smtClean="0"/>
              <a:t> </a:t>
            </a:r>
            <a:r>
              <a:rPr lang="en-US" sz="2800" dirty="0" err="1" smtClean="0"/>
              <a:t>klaster</a:t>
            </a:r>
            <a:r>
              <a:rPr lang="en-US" sz="2800" dirty="0" smtClean="0"/>
              <a:t>, </a:t>
            </a:r>
            <a:r>
              <a:rPr lang="en-US" sz="2800" dirty="0" err="1" smtClean="0"/>
              <a:t>modul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warga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mengundang</a:t>
            </a:r>
            <a:r>
              <a:rPr lang="en-US" sz="2800" dirty="0" smtClean="0"/>
              <a:t> </a:t>
            </a:r>
            <a:r>
              <a:rPr lang="en-US" sz="2800" dirty="0" err="1" smtClean="0"/>
              <a:t>tetangga</a:t>
            </a:r>
            <a:r>
              <a:rPr lang="en-US" sz="2800" dirty="0" smtClean="0"/>
              <a:t> lain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klaster</a:t>
            </a:r>
            <a:r>
              <a:rPr lang="en-US" sz="2800" dirty="0" smtClean="0"/>
              <a:t>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800" dirty="0" err="1" smtClean="0"/>
              <a:t>Modul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warga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fasilitas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berkomunikasi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tetangga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lain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klaster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350" y="5680996"/>
            <a:ext cx="963644" cy="963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0994" y="5602748"/>
            <a:ext cx="1120140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967933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974273"/>
            <a:ext cx="12192000" cy="25769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0583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DEMO PROGRAM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189985617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974273"/>
            <a:ext cx="12192000" cy="25769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0583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TERIMA KASIH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189985617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1973" y="505999"/>
            <a:ext cx="8770571" cy="156071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STRUKTUR ORGANISASI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 Black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34214" y="1348703"/>
            <a:ext cx="2002907" cy="854599"/>
            <a:chOff x="0" y="0"/>
            <a:chExt cx="2002971" cy="854619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1680519" cy="734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Bamb</a:t>
              </a:r>
              <a:r>
                <a:rPr lang="en-US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id-ID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ng </a:t>
              </a:r>
              <a:r>
                <a:rPr lang="id-ID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Hengky Rainanto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3028" y="566057"/>
              <a:ext cx="1719943" cy="2885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>
                <a:lnSpc>
                  <a:spcPct val="115000"/>
                </a:lnSpc>
                <a:spcAft>
                  <a:spcPts val="1000"/>
                </a:spcAft>
              </a:pPr>
              <a:endParaRPr lang="en-US" sz="11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>
                <a:lnSpc>
                  <a:spcPct val="115000"/>
                </a:lnSpc>
                <a:spcAft>
                  <a:spcPts val="1000"/>
                </a:spcAft>
              </a:pPr>
              <a:r>
                <a:rPr lang="id-ID" sz="1100" i="1" dirty="0" smtClean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Commissioner  </a:t>
              </a:r>
              <a:endPara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83923" y="5698180"/>
            <a:ext cx="2002726" cy="854055"/>
            <a:chOff x="0" y="0"/>
            <a:chExt cx="2002971" cy="854619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680519" cy="734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Achmad Cahya Aditya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3028" y="566057"/>
              <a:ext cx="1719943" cy="2885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1100" i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Programmer</a:t>
              </a:r>
              <a:endPara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6333930" y="2213656"/>
            <a:ext cx="0" cy="18069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53181" y="3090965"/>
            <a:ext cx="5878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75299" y="4005344"/>
            <a:ext cx="60958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048004" y="2893262"/>
            <a:ext cx="2002726" cy="854055"/>
            <a:chOff x="0" y="0"/>
            <a:chExt cx="2002971" cy="854619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680519" cy="734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Sandy Wibisono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3028" y="566057"/>
              <a:ext cx="1719943" cy="2885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1100" i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Director</a:t>
              </a:r>
              <a:endPara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2787654" y="4017701"/>
            <a:ext cx="0" cy="2609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010934" y="4301899"/>
            <a:ext cx="2002726" cy="854055"/>
            <a:chOff x="0" y="0"/>
            <a:chExt cx="2002971" cy="854619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680519" cy="734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Muhammad Zaki Alvan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3028" y="566057"/>
              <a:ext cx="1719943" cy="2885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1100" i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Program Analyst</a:t>
              </a:r>
              <a:endPara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5653" y="4301899"/>
            <a:ext cx="2002726" cy="854055"/>
            <a:chOff x="0" y="0"/>
            <a:chExt cx="2002971" cy="854619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680519" cy="734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Denny Dharmawan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3028" y="566057"/>
              <a:ext cx="1719943" cy="2885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1100" i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Marketing Manager</a:t>
              </a:r>
              <a:endPara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471579" y="4301899"/>
            <a:ext cx="2002726" cy="854055"/>
            <a:chOff x="0" y="0"/>
            <a:chExt cx="2002971" cy="854619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680519" cy="734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Muhammad Fahri 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3028" y="566057"/>
              <a:ext cx="1719943" cy="2885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11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1100" i="1" dirty="0" smtClean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Marketing </a:t>
              </a:r>
              <a:r>
                <a:rPr lang="id-ID" sz="1100" i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Manager</a:t>
              </a:r>
              <a:endPara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11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764672" y="4017701"/>
            <a:ext cx="0" cy="2609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38243" y="4017701"/>
            <a:ext cx="0" cy="2612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866984" y="4017701"/>
            <a:ext cx="0" cy="2612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754046" y="5710537"/>
            <a:ext cx="2002727" cy="854055"/>
            <a:chOff x="0" y="0"/>
            <a:chExt cx="2002972" cy="854619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680519" cy="734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Syahril Hermana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3028" y="566057"/>
              <a:ext cx="1719944" cy="2885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11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1100" i="1" dirty="0" smtClean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Programmer</a:t>
              </a:r>
              <a:endPara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97997" y="4314256"/>
            <a:ext cx="2002726" cy="854055"/>
            <a:chOff x="0" y="0"/>
            <a:chExt cx="2002971" cy="854619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680519" cy="734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Dita Oktavianita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028" y="566057"/>
              <a:ext cx="1719943" cy="2885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1100" i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Manager of Finance</a:t>
              </a:r>
              <a:endPara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234214" y="5166852"/>
            <a:ext cx="0" cy="259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80476" y="5451051"/>
            <a:ext cx="31261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492832" y="5438694"/>
            <a:ext cx="1" cy="2590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06635" y="5451051"/>
            <a:ext cx="0" cy="2590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350" y="5680996"/>
            <a:ext cx="963644" cy="96364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0994" y="5602748"/>
            <a:ext cx="1120140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902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722418"/>
            <a:ext cx="12192000" cy="41355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47900" y="1108674"/>
            <a:ext cx="8770571" cy="113576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DESKRIPSI SISTEM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9" name="Picture 8" descr="1-872ngtrZTXe6e-4rfXOx-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340" y="3228977"/>
            <a:ext cx="2954480" cy="2215860"/>
          </a:xfrm>
          <a:prstGeom prst="rect">
            <a:avLst/>
          </a:prstGeom>
        </p:spPr>
      </p:pic>
      <p:pic>
        <p:nvPicPr>
          <p:cNvPr id="10" name="Picture 9" descr="1194984495549320725tabella_architetto_franc_01.svg.h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259" y="3106103"/>
            <a:ext cx="2630686" cy="23179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16037" y="5818910"/>
            <a:ext cx="340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Modul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Kalender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83782" y="5867401"/>
            <a:ext cx="340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Modul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Pesan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694" y="5496853"/>
            <a:ext cx="1023095" cy="10230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2420" y="5554838"/>
            <a:ext cx="946673" cy="9466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11714531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027" y="651473"/>
            <a:ext cx="8770571" cy="1560716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LATAR BELAKANG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30392" y="3090592"/>
            <a:ext cx="2516076" cy="25165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Freeform 4"/>
          <p:cNvSpPr/>
          <p:nvPr/>
        </p:nvSpPr>
        <p:spPr>
          <a:xfrm>
            <a:off x="8512969" y="3153711"/>
            <a:ext cx="2348993" cy="2348742"/>
          </a:xfrm>
          <a:custGeom>
            <a:avLst/>
            <a:gdLst>
              <a:gd name="connsiteX0" fmla="*/ 0 w 2348993"/>
              <a:gd name="connsiteY0" fmla="*/ 1174371 h 2348742"/>
              <a:gd name="connsiteX1" fmla="*/ 1174497 w 2348993"/>
              <a:gd name="connsiteY1" fmla="*/ 0 h 2348742"/>
              <a:gd name="connsiteX2" fmla="*/ 2348994 w 2348993"/>
              <a:gd name="connsiteY2" fmla="*/ 1174371 h 2348742"/>
              <a:gd name="connsiteX3" fmla="*/ 1174497 w 2348993"/>
              <a:gd name="connsiteY3" fmla="*/ 2348742 h 2348742"/>
              <a:gd name="connsiteX4" fmla="*/ 0 w 2348993"/>
              <a:gd name="connsiteY4" fmla="*/ 1174371 h 234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8993" h="2348742">
                <a:moveTo>
                  <a:pt x="0" y="1174371"/>
                </a:moveTo>
                <a:cubicBezTo>
                  <a:pt x="0" y="525784"/>
                  <a:pt x="525840" y="0"/>
                  <a:pt x="1174497" y="0"/>
                </a:cubicBezTo>
                <a:cubicBezTo>
                  <a:pt x="1823154" y="0"/>
                  <a:pt x="2348994" y="525784"/>
                  <a:pt x="2348994" y="1174371"/>
                </a:cubicBezTo>
                <a:cubicBezTo>
                  <a:pt x="2348994" y="1822958"/>
                  <a:pt x="1823154" y="2348742"/>
                  <a:pt x="1174497" y="2348742"/>
                </a:cubicBezTo>
                <a:cubicBezTo>
                  <a:pt x="525840" y="2348742"/>
                  <a:pt x="0" y="1822958"/>
                  <a:pt x="0" y="1174371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6285" tIns="366078" rIns="366284" bIns="36607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Komunikasi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antarwarga</a:t>
            </a:r>
            <a:endParaRPr lang="en-US" sz="2400" kern="1200" dirty="0"/>
          </a:p>
        </p:txBody>
      </p:sp>
      <p:sp>
        <p:nvSpPr>
          <p:cNvPr id="7" name="Teardrop 6"/>
          <p:cNvSpPr/>
          <p:nvPr/>
        </p:nvSpPr>
        <p:spPr>
          <a:xfrm rot="2700000">
            <a:off x="5832985" y="3093634"/>
            <a:ext cx="2510016" cy="2510016"/>
          </a:xfrm>
          <a:prstGeom prst="teardrop">
            <a:avLst>
              <a:gd name="adj" fmla="val 10000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 7"/>
          <p:cNvSpPr/>
          <p:nvPr/>
        </p:nvSpPr>
        <p:spPr>
          <a:xfrm>
            <a:off x="5913497" y="3174492"/>
            <a:ext cx="2399230" cy="2348742"/>
          </a:xfrm>
          <a:custGeom>
            <a:avLst/>
            <a:gdLst>
              <a:gd name="connsiteX0" fmla="*/ 0 w 2348993"/>
              <a:gd name="connsiteY0" fmla="*/ 1174371 h 2348742"/>
              <a:gd name="connsiteX1" fmla="*/ 1174497 w 2348993"/>
              <a:gd name="connsiteY1" fmla="*/ 0 h 2348742"/>
              <a:gd name="connsiteX2" fmla="*/ 2348994 w 2348993"/>
              <a:gd name="connsiteY2" fmla="*/ 1174371 h 2348742"/>
              <a:gd name="connsiteX3" fmla="*/ 1174497 w 2348993"/>
              <a:gd name="connsiteY3" fmla="*/ 2348742 h 2348742"/>
              <a:gd name="connsiteX4" fmla="*/ 0 w 2348993"/>
              <a:gd name="connsiteY4" fmla="*/ 1174371 h 234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8993" h="2348742">
                <a:moveTo>
                  <a:pt x="0" y="1174371"/>
                </a:moveTo>
                <a:cubicBezTo>
                  <a:pt x="0" y="525784"/>
                  <a:pt x="525840" y="0"/>
                  <a:pt x="1174497" y="0"/>
                </a:cubicBezTo>
                <a:cubicBezTo>
                  <a:pt x="1823154" y="0"/>
                  <a:pt x="2348994" y="525784"/>
                  <a:pt x="2348994" y="1174371"/>
                </a:cubicBezTo>
                <a:cubicBezTo>
                  <a:pt x="2348994" y="1822958"/>
                  <a:pt x="1823154" y="2348742"/>
                  <a:pt x="1174497" y="2348742"/>
                </a:cubicBezTo>
                <a:cubicBezTo>
                  <a:pt x="525840" y="2348742"/>
                  <a:pt x="0" y="1822958"/>
                  <a:pt x="0" y="1174371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6284" tIns="366078" rIns="366285" bIns="36607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Sulit</a:t>
            </a:r>
            <a:r>
              <a:rPr lang="en-US" sz="2400" kern="1200" dirty="0" smtClean="0"/>
              <a:t> </a:t>
            </a:r>
            <a:r>
              <a:rPr lang="en-US" sz="2400" dirty="0" err="1" smtClean="0"/>
              <a:t>m</a:t>
            </a:r>
            <a:r>
              <a:rPr lang="en-US" sz="2400" kern="1200" dirty="0" err="1" smtClean="0"/>
              <a:t>engundang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tetangga</a:t>
            </a:r>
            <a:r>
              <a:rPr lang="en-US" sz="2400" kern="1200" dirty="0" smtClean="0"/>
              <a:t> lain</a:t>
            </a:r>
            <a:endParaRPr lang="en-US" sz="2400" kern="1200" dirty="0"/>
          </a:p>
        </p:txBody>
      </p:sp>
      <p:sp>
        <p:nvSpPr>
          <p:cNvPr id="9" name="Teardrop 8"/>
          <p:cNvSpPr/>
          <p:nvPr/>
        </p:nvSpPr>
        <p:spPr>
          <a:xfrm rot="2700000">
            <a:off x="3232548" y="3093634"/>
            <a:ext cx="2510016" cy="2510016"/>
          </a:xfrm>
          <a:prstGeom prst="teardrop">
            <a:avLst>
              <a:gd name="adj" fmla="val 10000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3313060" y="3174492"/>
            <a:ext cx="2348993" cy="2348742"/>
          </a:xfrm>
          <a:custGeom>
            <a:avLst/>
            <a:gdLst>
              <a:gd name="connsiteX0" fmla="*/ 0 w 2348993"/>
              <a:gd name="connsiteY0" fmla="*/ 1174371 h 2348742"/>
              <a:gd name="connsiteX1" fmla="*/ 1174497 w 2348993"/>
              <a:gd name="connsiteY1" fmla="*/ 0 h 2348742"/>
              <a:gd name="connsiteX2" fmla="*/ 2348994 w 2348993"/>
              <a:gd name="connsiteY2" fmla="*/ 1174371 h 2348742"/>
              <a:gd name="connsiteX3" fmla="*/ 1174497 w 2348993"/>
              <a:gd name="connsiteY3" fmla="*/ 2348742 h 2348742"/>
              <a:gd name="connsiteX4" fmla="*/ 0 w 2348993"/>
              <a:gd name="connsiteY4" fmla="*/ 1174371 h 234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8993" h="2348742">
                <a:moveTo>
                  <a:pt x="0" y="1174371"/>
                </a:moveTo>
                <a:cubicBezTo>
                  <a:pt x="0" y="525784"/>
                  <a:pt x="525840" y="0"/>
                  <a:pt x="1174497" y="0"/>
                </a:cubicBezTo>
                <a:cubicBezTo>
                  <a:pt x="1823154" y="0"/>
                  <a:pt x="2348994" y="525784"/>
                  <a:pt x="2348994" y="1174371"/>
                </a:cubicBezTo>
                <a:cubicBezTo>
                  <a:pt x="2348994" y="1822958"/>
                  <a:pt x="1823154" y="2348742"/>
                  <a:pt x="1174497" y="2348742"/>
                </a:cubicBezTo>
                <a:cubicBezTo>
                  <a:pt x="525840" y="2348742"/>
                  <a:pt x="0" y="1822958"/>
                  <a:pt x="0" y="1174371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6284" tIns="366078" rIns="366285" bIns="36607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Kesibukan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warga</a:t>
            </a:r>
            <a:endParaRPr lang="en-US" sz="2400" kern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350" y="5680996"/>
            <a:ext cx="963644" cy="9636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0994" y="5602748"/>
            <a:ext cx="1120140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4600911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508" y="921634"/>
            <a:ext cx="5569528" cy="99029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TUJUAN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2918" y="2043546"/>
            <a:ext cx="8770571" cy="41494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Menyediakan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fungsi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manipulasi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kegiatan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Menyediakan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informasi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kegiatan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dalam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bentuk</a:t>
            </a:r>
            <a:r>
              <a:rPr lang="en-US" sz="3600" dirty="0" smtClean="0">
                <a:solidFill>
                  <a:schemeClr val="tx1"/>
                </a:solidFill>
              </a:rPr>
              <a:t>    </a:t>
            </a:r>
            <a:r>
              <a:rPr lang="en-US" sz="3600" dirty="0" err="1" smtClean="0">
                <a:solidFill>
                  <a:schemeClr val="tx1"/>
                </a:solidFill>
              </a:rPr>
              <a:t>tampilan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kalender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kepada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pengguna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Menyediakan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fasilitas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pesan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untuk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warga</a:t>
            </a:r>
            <a:r>
              <a:rPr lang="en-US" sz="3600" dirty="0" smtClean="0">
                <a:solidFill>
                  <a:schemeClr val="tx1"/>
                </a:solidFill>
              </a:rPr>
              <a:t> agar </a:t>
            </a:r>
            <a:r>
              <a:rPr lang="en-US" sz="3600" dirty="0" err="1" smtClean="0">
                <a:solidFill>
                  <a:schemeClr val="tx1"/>
                </a:solidFill>
              </a:rPr>
              <a:t>dapat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berkomunikasi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satu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sama</a:t>
            </a:r>
            <a:r>
              <a:rPr lang="en-US" sz="3600" dirty="0" smtClean="0">
                <a:solidFill>
                  <a:schemeClr val="tx1"/>
                </a:solidFill>
              </a:rPr>
              <a:t> lain </a:t>
            </a:r>
            <a:r>
              <a:rPr lang="en-US" sz="3600" dirty="0" err="1" smtClean="0">
                <a:solidFill>
                  <a:schemeClr val="tx1"/>
                </a:solidFill>
              </a:rPr>
              <a:t>disebuah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klaster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350" y="5680996"/>
            <a:ext cx="963644" cy="9636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0994" y="5602748"/>
            <a:ext cx="1120140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375599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673852"/>
            <a:ext cx="8770571" cy="107182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METODE PROTOTIPE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6674" y="1624001"/>
            <a:ext cx="4790580" cy="4605310"/>
          </a:xfrm>
        </p:spPr>
      </p:pic>
      <p:sp>
        <p:nvSpPr>
          <p:cNvPr id="7" name="TextBox 6"/>
          <p:cNvSpPr txBox="1"/>
          <p:nvPr/>
        </p:nvSpPr>
        <p:spPr>
          <a:xfrm>
            <a:off x="8146474" y="5320145"/>
            <a:ext cx="2629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(Pressman 2012)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350" y="5680996"/>
            <a:ext cx="963644" cy="963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0994" y="5602748"/>
            <a:ext cx="1120140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969140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974273"/>
            <a:ext cx="12192000" cy="25769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0583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PROTOTIPE PERTAMA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189985617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KOMUNIKASI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err="1" smtClean="0"/>
              <a:t>Diskusi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pembimbing</a:t>
            </a:r>
            <a:r>
              <a:rPr lang="en-US" sz="3600" dirty="0" smtClean="0"/>
              <a:t> </a:t>
            </a:r>
            <a:r>
              <a:rPr lang="en-US" sz="3600" dirty="0" err="1" smtClean="0"/>
              <a:t>lapangan</a:t>
            </a:r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 </a:t>
            </a:r>
            <a:r>
              <a:rPr lang="en-US" sz="3600" dirty="0" err="1" smtClean="0"/>
              <a:t>Menganalisis</a:t>
            </a:r>
            <a:r>
              <a:rPr lang="en-US" sz="3600" dirty="0" smtClean="0"/>
              <a:t> </a:t>
            </a:r>
            <a:r>
              <a:rPr lang="en-US" sz="3600" dirty="0" err="1" smtClean="0"/>
              <a:t>kebutuhan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 </a:t>
            </a:r>
            <a:r>
              <a:rPr lang="en-US" sz="3600" dirty="0" err="1" smtClean="0"/>
              <a:t>Menganalisis</a:t>
            </a:r>
            <a:r>
              <a:rPr lang="en-US" sz="3600" dirty="0" smtClean="0"/>
              <a:t> </a:t>
            </a:r>
            <a:r>
              <a:rPr lang="en-US" sz="3600" dirty="0" err="1" smtClean="0"/>
              <a:t>kebutuhan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60819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5386</TotalTime>
  <Words>1232</Words>
  <Application>Microsoft Office PowerPoint</Application>
  <PresentationFormat>Custom</PresentationFormat>
  <Paragraphs>138</Paragraphs>
  <Slides>22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Feathered</vt:lpstr>
      <vt:lpstr>Slide 1</vt:lpstr>
      <vt:lpstr>TOMATECH MOBILE DEV</vt:lpstr>
      <vt:lpstr>STRUKTUR ORGANISASI</vt:lpstr>
      <vt:lpstr>DESKRIPSI SISTEM</vt:lpstr>
      <vt:lpstr>LATAR BELAKANG</vt:lpstr>
      <vt:lpstr>TUJUAN</vt:lpstr>
      <vt:lpstr>METODE PROTOTIPE</vt:lpstr>
      <vt:lpstr>Slide 8</vt:lpstr>
      <vt:lpstr>KOMUNIKASI</vt:lpstr>
      <vt:lpstr>PERENCANAAN SECARA CEPAT</vt:lpstr>
      <vt:lpstr>PEMODELAN PERANCANGAN SECARA CEPAT</vt:lpstr>
      <vt:lpstr>Slide 12</vt:lpstr>
      <vt:lpstr> CLASS DIAGRAM</vt:lpstr>
      <vt:lpstr>PEMBENTUKAN PROTOTIPE</vt:lpstr>
      <vt:lpstr>PEYERAHAN SISTEM DAN UMPAN BALIK</vt:lpstr>
      <vt:lpstr>Slide 16</vt:lpstr>
      <vt:lpstr>Slide 17</vt:lpstr>
      <vt:lpstr>Use Case Diagram</vt:lpstr>
      <vt:lpstr>Slide 19</vt:lpstr>
      <vt:lpstr>SIMPULAN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Modul Tagihan, Surat dan Nomor Penting Dalam Aplikasi Rumah Warga pada Tomatech Mobile Dev</dc:title>
  <dc:creator>Sekar Tyas Iswari</dc:creator>
  <cp:lastModifiedBy>rizkadwiu</cp:lastModifiedBy>
  <cp:revision>97</cp:revision>
  <dcterms:created xsi:type="dcterms:W3CDTF">2016-04-21T08:09:45Z</dcterms:created>
  <dcterms:modified xsi:type="dcterms:W3CDTF">2016-08-11T16:28:59Z</dcterms:modified>
</cp:coreProperties>
</file>