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4" r:id="rId6"/>
    <p:sldId id="271" r:id="rId7"/>
    <p:sldId id="285" r:id="rId8"/>
    <p:sldId id="286" r:id="rId9"/>
    <p:sldId id="287" r:id="rId10"/>
    <p:sldId id="288" r:id="rId11"/>
    <p:sldId id="289" r:id="rId12"/>
    <p:sldId id="290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Migration" id="{B9B51309-D148-4332-87C2-07BE32FBCA3B}">
          <p14:sldIdLst>
            <p14:sldId id="284"/>
            <p14:sldId id="271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References" id="{2CC34DB2-6590-42C0-AD4B-A04C6060184E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241" autoAdjust="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eQLPL3IMtA" TargetMode="External"/><Relationship Id="rId2" Type="http://schemas.openxmlformats.org/officeDocument/2006/relationships/hyperlink" Target="https://www.youtube.com/watch?v=shn3gL_UJ3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platform/support/policy/dotnet-core" TargetMode="External"/><Relationship Id="rId2" Type="http://schemas.openxmlformats.org/officeDocument/2006/relationships/hyperlink" Target="https://devblogs.microsoft.com/dotnet/announcing-net-core-3-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announcing-net-core-3-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e-de/dotnet/standard/analyzers/portability-analyzer" TargetMode="External"/><Relationship Id="rId2" Type="http://schemas.openxmlformats.org/officeDocument/2006/relationships/hyperlink" Target="https://github.com/microsoft/dotnet-apipo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marketplace.visualstudio.com/items?itemName=ConnieYau.NETPortabilityAnalyz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hvanbakel/CsprojToVs2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controllers/filters?view=aspnetcore-3.1" TargetMode="External"/><Relationship Id="rId7" Type="http://schemas.openxmlformats.org/officeDocument/2006/relationships/hyperlink" Target="https://docs.microsoft.com/en-us/aspnet/core/migration/http-modules?view=aspnetcore-2.2" TargetMode="External"/><Relationship Id="rId2" Type="http://schemas.openxmlformats.org/officeDocument/2006/relationships/hyperlink" Target="https://docs.microsoft.com/en-us/aspnet/core/mvc/controllers/routing?view=aspnetcore-2.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spnet/core/security/cors?view=aspnetcore-2.2" TargetMode="External"/><Relationship Id="rId5" Type="http://schemas.openxmlformats.org/officeDocument/2006/relationships/hyperlink" Target="https://docs.microsoft.com/en-us/aspnet/core/security/authentication/samples?view=aspnetcore-2.2" TargetMode="External"/><Relationship Id="rId4" Type="http://schemas.openxmlformats.org/officeDocument/2006/relationships/hyperlink" Target="https://docs.microsoft.com/en-us/aspnet/core/mvc/controllers/areas?view=aspnetcore-3.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Microsoft.AspNetCore.Mvc.WebApiCompatShi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Migrating to ASP.NET 3.1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The basic steps, those must be done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963DAB1-8C59-4F4B-B393-C3794A4DC40E}"/>
              </a:ext>
            </a:extLst>
          </p:cNvPr>
          <p:cNvSpPr txBox="1">
            <a:spLocks/>
          </p:cNvSpPr>
          <p:nvPr/>
        </p:nvSpPr>
        <p:spPr>
          <a:xfrm>
            <a:off x="582905" y="5428198"/>
            <a:ext cx="9582736" cy="822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bg1"/>
                </a:solidFill>
                <a:latin typeface="+mj-lt"/>
              </a:rPr>
              <a:t>28.01.2020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360730" cy="640080"/>
          </a:xfrm>
        </p:spPr>
        <p:txBody>
          <a:bodyPr>
            <a:noAutofit/>
          </a:bodyPr>
          <a:lstStyle/>
          <a:p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982767" y="1533437"/>
            <a:ext cx="9360729" cy="4658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Migrate your existing ASP.NET application to ASP.NET Core - BRK3180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1000" i="1" dirty="0"/>
              <a:t>	Jeffrey T. Fritz – or simply “Fritz” is a Program Manager for Microsoft on the ASP.NET and .NET Community Outreach teams.</a:t>
            </a:r>
          </a:p>
          <a:p>
            <a:r>
              <a:rPr lang="en-US" dirty="0"/>
              <a:t>Scott </a:t>
            </a:r>
            <a:r>
              <a:rPr lang="en-US" dirty="0" err="1"/>
              <a:t>Hansleman</a:t>
            </a:r>
            <a:r>
              <a:rPr lang="en-US" dirty="0"/>
              <a:t> – Web Developer - LIVE: Upgrading an older .NET SDK to .NET Core and .NET Standard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sz="1000" i="1" dirty="0"/>
              <a:t>	Scott </a:t>
            </a:r>
            <a:r>
              <a:rPr lang="en-US" sz="1000" i="1" dirty="0" err="1"/>
              <a:t>Hanselman</a:t>
            </a:r>
            <a:r>
              <a:rPr lang="en-US" sz="1000" i="1" dirty="0"/>
              <a:t> is a Web Developer, works in Open Source on ASP.NET and the Azure Cloud for Microsoft out of his home office in Portland, Oregon</a:t>
            </a:r>
            <a:br>
              <a:rPr lang="en-US" dirty="0"/>
            </a:br>
            <a:endParaRPr lang="en-US" dirty="0"/>
          </a:p>
          <a:p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67843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360730" cy="640080"/>
          </a:xfrm>
        </p:spPr>
        <p:txBody>
          <a:bodyPr>
            <a:noAutofit/>
          </a:bodyPr>
          <a:lstStyle/>
          <a:p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igrate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or not to Migrate </a:t>
            </a: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(If you don’t need to migrate to ASP.NET Core, don’t, 4.8 is out)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982768" y="1533437"/>
            <a:ext cx="4321704" cy="4658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Migrate to ASP.NET 3.1 if:</a:t>
            </a:r>
          </a:p>
          <a:p>
            <a:pPr>
              <a:spcAft>
                <a:spcPts val="600"/>
              </a:spcAft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Performance is a must (Kestrel delivers 7M requests/sec)</a:t>
            </a:r>
          </a:p>
          <a:p>
            <a:pPr>
              <a:spcAft>
                <a:spcPts val="600"/>
              </a:spcAft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Cross platform support is needed</a:t>
            </a:r>
          </a:p>
          <a:p>
            <a:pPr>
              <a:spcAft>
                <a:spcPts val="600"/>
              </a:spcAft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Multiple applications running on the same server, and different frameworks are used</a:t>
            </a:r>
          </a:p>
          <a:p>
            <a:pPr>
              <a:spcAft>
                <a:spcPts val="600"/>
              </a:spcAft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Your web application is MVC,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WebAPI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SignalR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You want to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take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 err="1"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 of C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# 8</a:t>
            </a:r>
          </a:p>
          <a:p>
            <a:pPr>
              <a:spcAft>
                <a:spcPts val="600"/>
              </a:spcAft>
              <a:defRPr/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ASP.NET 3.1: </a:t>
            </a: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, Service </a:t>
            </a: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Worker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, Windows Desktop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4F5905C6-7A37-4C3A-BFF6-0AED9DC68339}"/>
              </a:ext>
            </a:extLst>
          </p:cNvPr>
          <p:cNvSpPr txBox="1">
            <a:spLocks/>
          </p:cNvSpPr>
          <p:nvPr/>
        </p:nvSpPr>
        <p:spPr>
          <a:xfrm>
            <a:off x="6248400" y="1533437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 Not Migrate to ASP.NET 3.1 and stay with 4.8 if:</a:t>
            </a:r>
          </a:p>
          <a:p>
            <a:pPr>
              <a:spcAft>
                <a:spcPts val="600"/>
              </a:spcAft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Because the Cool Kids are using it</a:t>
            </a:r>
          </a:p>
          <a:p>
            <a:pPr>
              <a:spcAft>
                <a:spcPts val="600"/>
              </a:spcAft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Just because you heard Containers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Containers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Containers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(4.7.2, 4.8 works great in a windows based container)</a:t>
            </a:r>
          </a:p>
          <a:p>
            <a:pPr>
              <a:spcAft>
                <a:spcPts val="600"/>
              </a:spcAft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Just because you want the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Depedency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Injection (You can do it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WebForms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as well – Unity,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Ninject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Autofac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82A50A98-D947-4A4B-8E6F-77989A2F968C}"/>
              </a:ext>
            </a:extLst>
          </p:cNvPr>
          <p:cNvSpPr txBox="1">
            <a:spLocks/>
          </p:cNvSpPr>
          <p:nvPr/>
        </p:nvSpPr>
        <p:spPr>
          <a:xfrm>
            <a:off x="521207" y="4918322"/>
            <a:ext cx="4321704" cy="127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News in </a:t>
            </a: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ASP.Net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 Core 3.1: 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Link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Official LTS Support: 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Link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14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360730" cy="640080"/>
          </a:xfrm>
        </p:spPr>
        <p:txBody>
          <a:bodyPr>
            <a:noAutofit/>
          </a:bodyPr>
          <a:lstStyle/>
          <a:p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What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I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have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have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succesful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migration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DDDBDE94-CC2C-4B2F-BBB3-EDF0A3CA964E}"/>
              </a:ext>
            </a:extLst>
          </p:cNvPr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Steps:</a:t>
            </a:r>
          </a:p>
        </p:txBody>
      </p:sp>
      <p:grpSp>
        <p:nvGrpSpPr>
          <p:cNvPr id="10" name="Group 9" descr="Small circle with number 1 inside  indicating step 1">
            <a:extLst>
              <a:ext uri="{FF2B5EF4-FFF2-40B4-BE49-F238E27FC236}">
                <a16:creationId xmlns:a16="http://schemas.microsoft.com/office/drawing/2014/main" id="{144C6C41-DD86-480E-9781-F69668B607AA}"/>
              </a:ext>
            </a:extLst>
          </p:cNvPr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1" name="Oval 10" descr="Small circle">
              <a:extLst>
                <a:ext uri="{FF2B5EF4-FFF2-40B4-BE49-F238E27FC236}">
                  <a16:creationId xmlns:a16="http://schemas.microsoft.com/office/drawing/2014/main" id="{99191D79-6A8C-46A0-8320-6BD6507EF4A0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 descr="Number 1">
              <a:extLst>
                <a:ext uri="{FF2B5EF4-FFF2-40B4-BE49-F238E27FC236}">
                  <a16:creationId xmlns:a16="http://schemas.microsoft.com/office/drawing/2014/main" id="{D60E8BCE-69B9-42C9-BF77-2583CB9B2DCB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0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A3F276-6C63-4BAD-8BF1-C7644F902634}"/>
              </a:ext>
            </a:extLst>
          </p:cNvPr>
          <p:cNvSpPr/>
          <p:nvPr/>
        </p:nvSpPr>
        <p:spPr>
          <a:xfrm>
            <a:off x="1151317" y="17957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WebForms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a pitfall.</a:t>
            </a:r>
          </a:p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time to rewrite.</a:t>
            </a:r>
          </a:p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which version to migrate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differences between 2.1 and 3.1: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Link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676182" cy="640080"/>
          </a:xfrm>
        </p:spPr>
        <p:txBody>
          <a:bodyPr>
            <a:noAutofit/>
          </a:bodyPr>
          <a:lstStyle/>
          <a:p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What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I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have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have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succesful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migration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de-DE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</a:t>
            </a:r>
            <a:r>
              <a:rPr lang="de-D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de-D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not easy)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DDDBDE94-CC2C-4B2F-BBB3-EDF0A3CA964E}"/>
              </a:ext>
            </a:extLst>
          </p:cNvPr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Steps:</a:t>
            </a:r>
          </a:p>
        </p:txBody>
      </p:sp>
      <p:grpSp>
        <p:nvGrpSpPr>
          <p:cNvPr id="10" name="Group 9" descr="Small circle with number 1 inside  indicating step 1">
            <a:extLst>
              <a:ext uri="{FF2B5EF4-FFF2-40B4-BE49-F238E27FC236}">
                <a16:creationId xmlns:a16="http://schemas.microsoft.com/office/drawing/2014/main" id="{144C6C41-DD86-480E-9781-F69668B607AA}"/>
              </a:ext>
            </a:extLst>
          </p:cNvPr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1" name="Oval 10" descr="Small circle">
              <a:extLst>
                <a:ext uri="{FF2B5EF4-FFF2-40B4-BE49-F238E27FC236}">
                  <a16:creationId xmlns:a16="http://schemas.microsoft.com/office/drawing/2014/main" id="{99191D79-6A8C-46A0-8320-6BD6507EF4A0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 descr="Number 1">
              <a:extLst>
                <a:ext uri="{FF2B5EF4-FFF2-40B4-BE49-F238E27FC236}">
                  <a16:creationId xmlns:a16="http://schemas.microsoft.com/office/drawing/2014/main" id="{D60E8BCE-69B9-42C9-BF77-2583CB9B2DCB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A3F276-6C63-4BAD-8BF1-C7644F902634}"/>
              </a:ext>
            </a:extLst>
          </p:cNvPr>
          <p:cNvSpPr/>
          <p:nvPr/>
        </p:nvSpPr>
        <p:spPr>
          <a:xfrm>
            <a:off x="1151317" y="1795787"/>
            <a:ext cx="100460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Portability Analyzer</a:t>
            </a:r>
          </a:p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dirty="0"/>
              <a:t>The </a:t>
            </a:r>
            <a:r>
              <a:rPr lang="en-US" u="sng" dirty="0">
                <a:hlinkClick r:id="rId2"/>
              </a:rPr>
              <a:t>.NET Portability Analyzer</a:t>
            </a:r>
            <a:r>
              <a:rPr lang="en-US" dirty="0"/>
              <a:t> is a tool that analyzes assemblies and provides a detailed report on .NET APIs that are missing for the applications or libraries to be portable on your specified targeted .NET platforms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9E01158D-D94A-4569-A9B8-EE759B19DA7D}"/>
              </a:ext>
            </a:extLst>
          </p:cNvPr>
          <p:cNvSpPr txBox="1">
            <a:spLocks/>
          </p:cNvSpPr>
          <p:nvPr/>
        </p:nvSpPr>
        <p:spPr>
          <a:xfrm>
            <a:off x="521207" y="4918322"/>
            <a:ext cx="4321704" cy="127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Portability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 Analyzer MSDN: 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Link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Portability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 Analyzer Visual Studio Extension: 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Link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930C3C-7934-4626-88C7-9ED81B813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609" y="3434123"/>
            <a:ext cx="5973387" cy="18987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389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676182" cy="640080"/>
          </a:xfrm>
        </p:spPr>
        <p:txBody>
          <a:bodyPr>
            <a:noAutofit/>
          </a:bodyPr>
          <a:lstStyle/>
          <a:p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What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I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have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have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succesful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migration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de-DE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</a:t>
            </a:r>
            <a:r>
              <a:rPr lang="de-D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de-D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not easy)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DDDBDE94-CC2C-4B2F-BBB3-EDF0A3CA964E}"/>
              </a:ext>
            </a:extLst>
          </p:cNvPr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Steps:</a:t>
            </a:r>
          </a:p>
        </p:txBody>
      </p:sp>
      <p:grpSp>
        <p:nvGrpSpPr>
          <p:cNvPr id="10" name="Group 9" descr="Small circle with number 1 inside  indicating step 1">
            <a:extLst>
              <a:ext uri="{FF2B5EF4-FFF2-40B4-BE49-F238E27FC236}">
                <a16:creationId xmlns:a16="http://schemas.microsoft.com/office/drawing/2014/main" id="{144C6C41-DD86-480E-9781-F69668B607AA}"/>
              </a:ext>
            </a:extLst>
          </p:cNvPr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1" name="Oval 10" descr="Small circle">
              <a:extLst>
                <a:ext uri="{FF2B5EF4-FFF2-40B4-BE49-F238E27FC236}">
                  <a16:creationId xmlns:a16="http://schemas.microsoft.com/office/drawing/2014/main" id="{99191D79-6A8C-46A0-8320-6BD6507EF4A0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 descr="Number 1">
              <a:extLst>
                <a:ext uri="{FF2B5EF4-FFF2-40B4-BE49-F238E27FC236}">
                  <a16:creationId xmlns:a16="http://schemas.microsoft.com/office/drawing/2014/main" id="{D60E8BCE-69B9-42C9-BF77-2583CB9B2DCB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A3F276-6C63-4BAD-8BF1-C7644F902634}"/>
              </a:ext>
            </a:extLst>
          </p:cNvPr>
          <p:cNvSpPr/>
          <p:nvPr/>
        </p:nvSpPr>
        <p:spPr>
          <a:xfrm>
            <a:off x="1151317" y="1795787"/>
            <a:ext cx="100460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 referenced libraries to .NET Core or to .NET Standard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 3rd party NuGet packages for .NET Core/.NET Standard support</a:t>
            </a:r>
          </a:p>
          <a:p>
            <a:pPr algn="just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(If you use Nuget packages in your project, check whether they are compatible with .NET 	Core.)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for .NET Standard compatibility</a:t>
            </a:r>
          </a:p>
          <a:p>
            <a:pPr algn="just"/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19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676182" cy="640080"/>
          </a:xfrm>
        </p:spPr>
        <p:txBody>
          <a:bodyPr>
            <a:noAutofit/>
          </a:bodyPr>
          <a:lstStyle/>
          <a:p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What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I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have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have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succesful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migration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de-DE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</a:t>
            </a:r>
            <a:r>
              <a:rPr lang="de-D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de-D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not easy)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DDDBDE94-CC2C-4B2F-BBB3-EDF0A3CA964E}"/>
              </a:ext>
            </a:extLst>
          </p:cNvPr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Steps:</a:t>
            </a:r>
          </a:p>
        </p:txBody>
      </p:sp>
      <p:grpSp>
        <p:nvGrpSpPr>
          <p:cNvPr id="10" name="Group 9" descr="Small circle with number 1 inside  indicating step 1">
            <a:extLst>
              <a:ext uri="{FF2B5EF4-FFF2-40B4-BE49-F238E27FC236}">
                <a16:creationId xmlns:a16="http://schemas.microsoft.com/office/drawing/2014/main" id="{144C6C41-DD86-480E-9781-F69668B607AA}"/>
              </a:ext>
            </a:extLst>
          </p:cNvPr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1" name="Oval 10" descr="Small circle">
              <a:extLst>
                <a:ext uri="{FF2B5EF4-FFF2-40B4-BE49-F238E27FC236}">
                  <a16:creationId xmlns:a16="http://schemas.microsoft.com/office/drawing/2014/main" id="{99191D79-6A8C-46A0-8320-6BD6507EF4A0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 descr="Number 1">
              <a:extLst>
                <a:ext uri="{FF2B5EF4-FFF2-40B4-BE49-F238E27FC236}">
                  <a16:creationId xmlns:a16="http://schemas.microsoft.com/office/drawing/2014/main" id="{D60E8BCE-69B9-42C9-BF77-2583CB9B2DCB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A3F276-6C63-4BAD-8BF1-C7644F902634}"/>
              </a:ext>
            </a:extLst>
          </p:cNvPr>
          <p:cNvSpPr/>
          <p:nvPr/>
        </p:nvSpPr>
        <p:spPr>
          <a:xfrm>
            <a:off x="1151317" y="1795787"/>
            <a:ext cx="10046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Migrate to the new .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csproj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format (Using CsprojToVs2017 too could be helpful)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9E01158D-D94A-4569-A9B8-EE759B19DA7D}"/>
              </a:ext>
            </a:extLst>
          </p:cNvPr>
          <p:cNvSpPr txBox="1">
            <a:spLocks/>
          </p:cNvSpPr>
          <p:nvPr/>
        </p:nvSpPr>
        <p:spPr>
          <a:xfrm>
            <a:off x="521207" y="4918322"/>
            <a:ext cx="4321704" cy="127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hvannakel‘s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 CsprojToVs2017 Tool: </a:t>
            </a: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Link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D28DEB-6677-4AF7-8EC5-A75C127E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36" y="2424867"/>
            <a:ext cx="6331496" cy="1724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DC5FBF-9418-484B-9F13-140F69455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811" y="3426768"/>
            <a:ext cx="4259873" cy="24347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5082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676182" cy="640080"/>
          </a:xfrm>
        </p:spPr>
        <p:txBody>
          <a:bodyPr>
            <a:noAutofit/>
          </a:bodyPr>
          <a:lstStyle/>
          <a:p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What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I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have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have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succesful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migration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de-DE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</a:t>
            </a:r>
            <a:r>
              <a:rPr lang="de-D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de-D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not easy)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DDDBDE94-CC2C-4B2F-BBB3-EDF0A3CA964E}"/>
              </a:ext>
            </a:extLst>
          </p:cNvPr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Steps:</a:t>
            </a:r>
          </a:p>
        </p:txBody>
      </p:sp>
      <p:grpSp>
        <p:nvGrpSpPr>
          <p:cNvPr id="10" name="Group 9" descr="Small circle with number 1 inside  indicating step 1">
            <a:extLst>
              <a:ext uri="{FF2B5EF4-FFF2-40B4-BE49-F238E27FC236}">
                <a16:creationId xmlns:a16="http://schemas.microsoft.com/office/drawing/2014/main" id="{144C6C41-DD86-480E-9781-F69668B607AA}"/>
              </a:ext>
            </a:extLst>
          </p:cNvPr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1" name="Oval 10" descr="Small circle">
              <a:extLst>
                <a:ext uri="{FF2B5EF4-FFF2-40B4-BE49-F238E27FC236}">
                  <a16:creationId xmlns:a16="http://schemas.microsoft.com/office/drawing/2014/main" id="{99191D79-6A8C-46A0-8320-6BD6507EF4A0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 descr="Number 1">
              <a:extLst>
                <a:ext uri="{FF2B5EF4-FFF2-40B4-BE49-F238E27FC236}">
                  <a16:creationId xmlns:a16="http://schemas.microsoft.com/office/drawing/2014/main" id="{D60E8BCE-69B9-42C9-BF77-2583CB9B2DCB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A3F276-6C63-4BAD-8BF1-C7644F902634}"/>
              </a:ext>
            </a:extLst>
          </p:cNvPr>
          <p:cNvSpPr/>
          <p:nvPr/>
        </p:nvSpPr>
        <p:spPr>
          <a:xfrm>
            <a:off x="1161374" y="1917997"/>
            <a:ext cx="10046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Delete all uses of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System.Web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replace them with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Microsoft.AspNetCore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3" name="Group 12" descr="Small circle with number 1 inside  indicating step 1">
            <a:extLst>
              <a:ext uri="{FF2B5EF4-FFF2-40B4-BE49-F238E27FC236}">
                <a16:creationId xmlns:a16="http://schemas.microsoft.com/office/drawing/2014/main" id="{0C0D938C-1614-4E7A-8089-9A6F3BB302A7}"/>
              </a:ext>
            </a:extLst>
          </p:cNvPr>
          <p:cNvGrpSpPr/>
          <p:nvPr/>
        </p:nvGrpSpPr>
        <p:grpSpPr bwMode="blackWhite">
          <a:xfrm>
            <a:off x="521207" y="2684998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>
              <a:extLst>
                <a:ext uri="{FF2B5EF4-FFF2-40B4-BE49-F238E27FC236}">
                  <a16:creationId xmlns:a16="http://schemas.microsoft.com/office/drawing/2014/main" id="{314C8744-0476-4669-B71F-FAD4F9A48636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>
              <a:extLst>
                <a:ext uri="{FF2B5EF4-FFF2-40B4-BE49-F238E27FC236}">
                  <a16:creationId xmlns:a16="http://schemas.microsoft.com/office/drawing/2014/main" id="{CEE2F3F7-E715-407F-A2A8-8D8C8A6FA56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A6E02B9-CF51-4420-80AA-EF257CD93D5C}"/>
              </a:ext>
            </a:extLst>
          </p:cNvPr>
          <p:cNvSpPr/>
          <p:nvPr/>
        </p:nvSpPr>
        <p:spPr>
          <a:xfrm>
            <a:off x="1161374" y="2684998"/>
            <a:ext cx="100460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Configure the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Startup.cs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instead of using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Global.asax.cs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Configuring middleware for MVC and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requests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Configuring for: Exception Handling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MVC Routing (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Link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MVC/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filters (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Link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Areas (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Link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Authentication/Authorization (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Link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CORS – Cross Origin Resource Sharing (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Link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 descr="Small circle with number 1 inside  indicating step 1">
            <a:extLst>
              <a:ext uri="{FF2B5EF4-FFF2-40B4-BE49-F238E27FC236}">
                <a16:creationId xmlns:a16="http://schemas.microsoft.com/office/drawing/2014/main" id="{5BAE3A0F-E0C0-4677-A426-374C2C6B4E7B}"/>
              </a:ext>
            </a:extLst>
          </p:cNvPr>
          <p:cNvGrpSpPr/>
          <p:nvPr/>
        </p:nvGrpSpPr>
        <p:grpSpPr bwMode="blackWhite">
          <a:xfrm>
            <a:off x="518679" y="5668830"/>
            <a:ext cx="558179" cy="409838"/>
            <a:chOff x="6953426" y="711274"/>
            <a:chExt cx="558179" cy="409838"/>
          </a:xfrm>
        </p:grpSpPr>
        <p:sp>
          <p:nvSpPr>
            <p:cNvPr id="18" name="Oval 17" descr="Small circle">
              <a:extLst>
                <a:ext uri="{FF2B5EF4-FFF2-40B4-BE49-F238E27FC236}">
                  <a16:creationId xmlns:a16="http://schemas.microsoft.com/office/drawing/2014/main" id="{06C91B5E-BB9D-470D-9EF1-A9D4C23B6DB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 descr="Number 1">
              <a:extLst>
                <a:ext uri="{FF2B5EF4-FFF2-40B4-BE49-F238E27FC236}">
                  <a16:creationId xmlns:a16="http://schemas.microsoft.com/office/drawing/2014/main" id="{167ED3BE-90EF-4E86-9284-3D110195565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51E1720-F9FC-4FE8-BFCF-67C258B8672D}"/>
              </a:ext>
            </a:extLst>
          </p:cNvPr>
          <p:cNvSpPr/>
          <p:nvPr/>
        </p:nvSpPr>
        <p:spPr>
          <a:xfrm>
            <a:off x="1161374" y="5685120"/>
            <a:ext cx="10046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Migrate HTTP handlers and modules to ASP.NET Core middleware (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Link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0920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676182" cy="640080"/>
          </a:xfrm>
        </p:spPr>
        <p:txBody>
          <a:bodyPr>
            <a:noAutofit/>
          </a:bodyPr>
          <a:lstStyle/>
          <a:p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What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I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have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have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succesful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migration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de-DE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</a:t>
            </a:r>
            <a:r>
              <a:rPr lang="de-D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de-D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not easy)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DDDBDE94-CC2C-4B2F-BBB3-EDF0A3CA964E}"/>
              </a:ext>
            </a:extLst>
          </p:cNvPr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Steps:</a:t>
            </a:r>
          </a:p>
        </p:txBody>
      </p:sp>
      <p:grpSp>
        <p:nvGrpSpPr>
          <p:cNvPr id="10" name="Group 9" descr="Small circle with number 1 inside  indicating step 1">
            <a:extLst>
              <a:ext uri="{FF2B5EF4-FFF2-40B4-BE49-F238E27FC236}">
                <a16:creationId xmlns:a16="http://schemas.microsoft.com/office/drawing/2014/main" id="{144C6C41-DD86-480E-9781-F69668B607AA}"/>
              </a:ext>
            </a:extLst>
          </p:cNvPr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1" name="Oval 10" descr="Small circle">
              <a:extLst>
                <a:ext uri="{FF2B5EF4-FFF2-40B4-BE49-F238E27FC236}">
                  <a16:creationId xmlns:a16="http://schemas.microsoft.com/office/drawing/2014/main" id="{99191D79-6A8C-46A0-8320-6BD6507EF4A0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 descr="Number 1">
              <a:extLst>
                <a:ext uri="{FF2B5EF4-FFF2-40B4-BE49-F238E27FC236}">
                  <a16:creationId xmlns:a16="http://schemas.microsoft.com/office/drawing/2014/main" id="{D60E8BCE-69B9-42C9-BF77-2583CB9B2DCB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7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A3F276-6C63-4BAD-8BF1-C7644F902634}"/>
              </a:ext>
            </a:extLst>
          </p:cNvPr>
          <p:cNvSpPr/>
          <p:nvPr/>
        </p:nvSpPr>
        <p:spPr>
          <a:xfrm>
            <a:off x="1161374" y="1917997"/>
            <a:ext cx="10046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Built-in Dependency Injection </a:t>
            </a:r>
            <a:r>
              <a:rPr lang="en-US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(automatic assembly scan with </a:t>
            </a:r>
            <a:r>
              <a:rPr lang="en-US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Scrutor</a:t>
            </a:r>
            <a:r>
              <a:rPr lang="en-US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or </a:t>
            </a:r>
            <a:r>
              <a:rPr lang="en-US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Autofac</a:t>
            </a:r>
            <a:r>
              <a:rPr lang="en-US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13" name="Group 12" descr="Small circle with number 1 inside  indicating step 1">
            <a:extLst>
              <a:ext uri="{FF2B5EF4-FFF2-40B4-BE49-F238E27FC236}">
                <a16:creationId xmlns:a16="http://schemas.microsoft.com/office/drawing/2014/main" id="{0C0D938C-1614-4E7A-8089-9A6F3BB302A7}"/>
              </a:ext>
            </a:extLst>
          </p:cNvPr>
          <p:cNvGrpSpPr/>
          <p:nvPr/>
        </p:nvGrpSpPr>
        <p:grpSpPr bwMode="blackWhite">
          <a:xfrm>
            <a:off x="521207" y="254018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>
              <a:extLst>
                <a:ext uri="{FF2B5EF4-FFF2-40B4-BE49-F238E27FC236}">
                  <a16:creationId xmlns:a16="http://schemas.microsoft.com/office/drawing/2014/main" id="{314C8744-0476-4669-B71F-FAD4F9A48636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>
              <a:extLst>
                <a:ext uri="{FF2B5EF4-FFF2-40B4-BE49-F238E27FC236}">
                  <a16:creationId xmlns:a16="http://schemas.microsoft.com/office/drawing/2014/main" id="{CEE2F3F7-E715-407F-A2A8-8D8C8A6FA56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A6E02B9-CF51-4420-80AA-EF257CD93D5C}"/>
              </a:ext>
            </a:extLst>
          </p:cNvPr>
          <p:cNvSpPr/>
          <p:nvPr/>
        </p:nvSpPr>
        <p:spPr>
          <a:xfrm>
            <a:off x="1161374" y="2540187"/>
            <a:ext cx="100460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Compatiblity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Shim (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Nuget Link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Adds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ApiController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type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Enables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-style model binding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Extends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modle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binding so that controller actions can take parameters of type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HttpRequestMessage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Adds message formatters allowing actions to return results of type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HttpResponseMessage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/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 descr="Small circle with number 1 inside  indicating step 1">
            <a:extLst>
              <a:ext uri="{FF2B5EF4-FFF2-40B4-BE49-F238E27FC236}">
                <a16:creationId xmlns:a16="http://schemas.microsoft.com/office/drawing/2014/main" id="{5BAE3A0F-E0C0-4677-A426-374C2C6B4E7B}"/>
              </a:ext>
            </a:extLst>
          </p:cNvPr>
          <p:cNvGrpSpPr/>
          <p:nvPr/>
        </p:nvGrpSpPr>
        <p:grpSpPr bwMode="blackWhite">
          <a:xfrm>
            <a:off x="518679" y="4778493"/>
            <a:ext cx="558179" cy="409838"/>
            <a:chOff x="6953426" y="711274"/>
            <a:chExt cx="558179" cy="409838"/>
          </a:xfrm>
        </p:grpSpPr>
        <p:sp>
          <p:nvSpPr>
            <p:cNvPr id="18" name="Oval 17" descr="Small circle">
              <a:extLst>
                <a:ext uri="{FF2B5EF4-FFF2-40B4-BE49-F238E27FC236}">
                  <a16:creationId xmlns:a16="http://schemas.microsoft.com/office/drawing/2014/main" id="{06C91B5E-BB9D-470D-9EF1-A9D4C23B6DB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 descr="Number 1">
              <a:extLst>
                <a:ext uri="{FF2B5EF4-FFF2-40B4-BE49-F238E27FC236}">
                  <a16:creationId xmlns:a16="http://schemas.microsoft.com/office/drawing/2014/main" id="{167ED3BE-90EF-4E86-9284-3D110195565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9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51E1720-F9FC-4FE8-BFCF-67C258B8672D}"/>
              </a:ext>
            </a:extLst>
          </p:cNvPr>
          <p:cNvSpPr/>
          <p:nvPr/>
        </p:nvSpPr>
        <p:spPr>
          <a:xfrm>
            <a:off x="1161374" y="4794783"/>
            <a:ext cx="10046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Migrate Application Configuration into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appConfig.json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 descr="Small circle with number 1 inside  indicating step 1">
            <a:extLst>
              <a:ext uri="{FF2B5EF4-FFF2-40B4-BE49-F238E27FC236}">
                <a16:creationId xmlns:a16="http://schemas.microsoft.com/office/drawing/2014/main" id="{262308A4-1F85-4B97-9750-5E7F92BC657A}"/>
              </a:ext>
            </a:extLst>
          </p:cNvPr>
          <p:cNvGrpSpPr/>
          <p:nvPr/>
        </p:nvGrpSpPr>
        <p:grpSpPr bwMode="blackWhite">
          <a:xfrm>
            <a:off x="518679" y="5402509"/>
            <a:ext cx="558179" cy="409838"/>
            <a:chOff x="6953426" y="711274"/>
            <a:chExt cx="558179" cy="409838"/>
          </a:xfrm>
        </p:grpSpPr>
        <p:sp>
          <p:nvSpPr>
            <p:cNvPr id="22" name="Oval 21" descr="Small circle">
              <a:extLst>
                <a:ext uri="{FF2B5EF4-FFF2-40B4-BE49-F238E27FC236}">
                  <a16:creationId xmlns:a16="http://schemas.microsoft.com/office/drawing/2014/main" id="{01FCB2A4-9243-4FE6-B9E5-124BEEB8364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 descr="Number 1">
              <a:extLst>
                <a:ext uri="{FF2B5EF4-FFF2-40B4-BE49-F238E27FC236}">
                  <a16:creationId xmlns:a16="http://schemas.microsoft.com/office/drawing/2014/main" id="{AA6B12C1-033D-42C7-A8AE-9F868B81A1A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10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6845250-7BA9-4347-A0DB-182BF75A33CB}"/>
              </a:ext>
            </a:extLst>
          </p:cNvPr>
          <p:cNvSpPr/>
          <p:nvPr/>
        </p:nvSpPr>
        <p:spPr>
          <a:xfrm>
            <a:off x="1161374" y="5418799"/>
            <a:ext cx="10046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 any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HttpContext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references (e.g.: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HttpContext.Current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does not exist at all, use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HttpContextAccessor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instead)</a:t>
            </a:r>
          </a:p>
        </p:txBody>
      </p:sp>
    </p:spTree>
    <p:extLst>
      <p:ext uri="{BB962C8B-B14F-4D97-AF65-F5344CB8AC3E}">
        <p14:creationId xmlns:p14="http://schemas.microsoft.com/office/powerpoint/2010/main" val="296852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676182" cy="640080"/>
          </a:xfrm>
        </p:spPr>
        <p:txBody>
          <a:bodyPr>
            <a:noAutofit/>
          </a:bodyPr>
          <a:lstStyle/>
          <a:p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What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I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have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to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have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succesful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migration</a:t>
            </a: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de-DE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</a:t>
            </a:r>
            <a:r>
              <a:rPr lang="de-D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de-D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not easy)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DDDBDE94-CC2C-4B2F-BBB3-EDF0A3CA964E}"/>
              </a:ext>
            </a:extLst>
          </p:cNvPr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Steps (Others):</a:t>
            </a:r>
          </a:p>
        </p:txBody>
      </p:sp>
      <p:grpSp>
        <p:nvGrpSpPr>
          <p:cNvPr id="10" name="Group 9" descr="Small circle with number 1 inside  indicating step 1">
            <a:extLst>
              <a:ext uri="{FF2B5EF4-FFF2-40B4-BE49-F238E27FC236}">
                <a16:creationId xmlns:a16="http://schemas.microsoft.com/office/drawing/2014/main" id="{144C6C41-DD86-480E-9781-F69668B607AA}"/>
              </a:ext>
            </a:extLst>
          </p:cNvPr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1" name="Oval 10" descr="Small circle">
              <a:extLst>
                <a:ext uri="{FF2B5EF4-FFF2-40B4-BE49-F238E27FC236}">
                  <a16:creationId xmlns:a16="http://schemas.microsoft.com/office/drawing/2014/main" id="{99191D79-6A8C-46A0-8320-6BD6507EF4A0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 descr="Number 1">
              <a:extLst>
                <a:ext uri="{FF2B5EF4-FFF2-40B4-BE49-F238E27FC236}">
                  <a16:creationId xmlns:a16="http://schemas.microsoft.com/office/drawing/2014/main" id="{D60E8BCE-69B9-42C9-BF77-2583CB9B2DCB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11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A3F276-6C63-4BAD-8BF1-C7644F902634}"/>
              </a:ext>
            </a:extLst>
          </p:cNvPr>
          <p:cNvSpPr/>
          <p:nvPr/>
        </p:nvSpPr>
        <p:spPr>
          <a:xfrm>
            <a:off x="1161374" y="1917997"/>
            <a:ext cx="10046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 Static Content under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wwwroot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oup 12" descr="Small circle with number 1 inside  indicating step 1">
            <a:extLst>
              <a:ext uri="{FF2B5EF4-FFF2-40B4-BE49-F238E27FC236}">
                <a16:creationId xmlns:a16="http://schemas.microsoft.com/office/drawing/2014/main" id="{0C0D938C-1614-4E7A-8089-9A6F3BB302A7}"/>
              </a:ext>
            </a:extLst>
          </p:cNvPr>
          <p:cNvGrpSpPr/>
          <p:nvPr/>
        </p:nvGrpSpPr>
        <p:grpSpPr bwMode="blackWhite">
          <a:xfrm>
            <a:off x="518679" y="2551306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>
              <a:extLst>
                <a:ext uri="{FF2B5EF4-FFF2-40B4-BE49-F238E27FC236}">
                  <a16:creationId xmlns:a16="http://schemas.microsoft.com/office/drawing/2014/main" id="{314C8744-0476-4669-B71F-FAD4F9A48636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>
              <a:extLst>
                <a:ext uri="{FF2B5EF4-FFF2-40B4-BE49-F238E27FC236}">
                  <a16:creationId xmlns:a16="http://schemas.microsoft.com/office/drawing/2014/main" id="{CEE2F3F7-E715-407F-A2A8-8D8C8A6FA56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12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A6E02B9-CF51-4420-80AA-EF257CD93D5C}"/>
              </a:ext>
            </a:extLst>
          </p:cNvPr>
          <p:cNvSpPr/>
          <p:nvPr/>
        </p:nvSpPr>
        <p:spPr>
          <a:xfrm>
            <a:off x="1158846" y="2551306"/>
            <a:ext cx="10046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EntityFramework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References to EF Core</a:t>
            </a:r>
          </a:p>
          <a:p>
            <a:pPr algn="just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dotnet </a:t>
            </a:r>
            <a:r>
              <a:rPr lang="en-US" sz="1400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</a:t>
            </a: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dbcontext</a:t>
            </a: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scaffold "</a:t>
            </a:r>
            <a:r>
              <a:rPr lang="en-US" sz="1400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ConnectionString</a:t>
            </a: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 </a:t>
            </a:r>
            <a:r>
              <a:rPr lang="en-US" sz="1400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Microsoft.EntityFramework.SqlServer</a:t>
            </a: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-o Model</a:t>
            </a:r>
          </a:p>
        </p:txBody>
      </p:sp>
      <p:grpSp>
        <p:nvGrpSpPr>
          <p:cNvPr id="17" name="Group 16" descr="Small circle with number 1 inside  indicating step 1">
            <a:extLst>
              <a:ext uri="{FF2B5EF4-FFF2-40B4-BE49-F238E27FC236}">
                <a16:creationId xmlns:a16="http://schemas.microsoft.com/office/drawing/2014/main" id="{5BAE3A0F-E0C0-4677-A426-374C2C6B4E7B}"/>
              </a:ext>
            </a:extLst>
          </p:cNvPr>
          <p:cNvGrpSpPr/>
          <p:nvPr/>
        </p:nvGrpSpPr>
        <p:grpSpPr bwMode="blackWhite">
          <a:xfrm>
            <a:off x="531552" y="3404818"/>
            <a:ext cx="558179" cy="409838"/>
            <a:chOff x="6953426" y="711274"/>
            <a:chExt cx="558179" cy="409838"/>
          </a:xfrm>
        </p:grpSpPr>
        <p:sp>
          <p:nvSpPr>
            <p:cNvPr id="18" name="Oval 17" descr="Small circle">
              <a:extLst>
                <a:ext uri="{FF2B5EF4-FFF2-40B4-BE49-F238E27FC236}">
                  <a16:creationId xmlns:a16="http://schemas.microsoft.com/office/drawing/2014/main" id="{06C91B5E-BB9D-470D-9EF1-A9D4C23B6DB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 descr="Number 1">
              <a:extLst>
                <a:ext uri="{FF2B5EF4-FFF2-40B4-BE49-F238E27FC236}">
                  <a16:creationId xmlns:a16="http://schemas.microsoft.com/office/drawing/2014/main" id="{167ED3BE-90EF-4E86-9284-3D110195565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13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51E1720-F9FC-4FE8-BFCF-67C258B8672D}"/>
              </a:ext>
            </a:extLst>
          </p:cNvPr>
          <p:cNvSpPr/>
          <p:nvPr/>
        </p:nvSpPr>
        <p:spPr>
          <a:xfrm>
            <a:off x="1174247" y="3421108"/>
            <a:ext cx="10046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Authorization</a:t>
            </a:r>
          </a:p>
        </p:txBody>
      </p:sp>
      <p:grpSp>
        <p:nvGrpSpPr>
          <p:cNvPr id="21" name="Group 20" descr="Small circle with number 1 inside  indicating step 1">
            <a:extLst>
              <a:ext uri="{FF2B5EF4-FFF2-40B4-BE49-F238E27FC236}">
                <a16:creationId xmlns:a16="http://schemas.microsoft.com/office/drawing/2014/main" id="{262308A4-1F85-4B97-9750-5E7F92BC657A}"/>
              </a:ext>
            </a:extLst>
          </p:cNvPr>
          <p:cNvGrpSpPr/>
          <p:nvPr/>
        </p:nvGrpSpPr>
        <p:grpSpPr bwMode="blackWhite">
          <a:xfrm>
            <a:off x="541609" y="4038127"/>
            <a:ext cx="558179" cy="409838"/>
            <a:chOff x="6953426" y="711274"/>
            <a:chExt cx="558179" cy="409838"/>
          </a:xfrm>
        </p:grpSpPr>
        <p:sp>
          <p:nvSpPr>
            <p:cNvPr id="22" name="Oval 21" descr="Small circle">
              <a:extLst>
                <a:ext uri="{FF2B5EF4-FFF2-40B4-BE49-F238E27FC236}">
                  <a16:creationId xmlns:a16="http://schemas.microsoft.com/office/drawing/2014/main" id="{01FCB2A4-9243-4FE6-B9E5-124BEEB8364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 descr="Number 1">
              <a:extLst>
                <a:ext uri="{FF2B5EF4-FFF2-40B4-BE49-F238E27FC236}">
                  <a16:creationId xmlns:a16="http://schemas.microsoft.com/office/drawing/2014/main" id="{AA6B12C1-033D-42C7-A8AE-9F868B81A1A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14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6845250-7BA9-4347-A0DB-182BF75A33CB}"/>
              </a:ext>
            </a:extLst>
          </p:cNvPr>
          <p:cNvSpPr/>
          <p:nvPr/>
        </p:nvSpPr>
        <p:spPr>
          <a:xfrm>
            <a:off x="1184304" y="4054417"/>
            <a:ext cx="10046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 / CSS Updates</a:t>
            </a:r>
          </a:p>
        </p:txBody>
      </p:sp>
      <p:grpSp>
        <p:nvGrpSpPr>
          <p:cNvPr id="25" name="Group 24" descr="Small circle with number 1 inside  indicating step 1">
            <a:extLst>
              <a:ext uri="{FF2B5EF4-FFF2-40B4-BE49-F238E27FC236}">
                <a16:creationId xmlns:a16="http://schemas.microsoft.com/office/drawing/2014/main" id="{D2D721C9-8C85-4559-92DE-D4D0D74FAAE7}"/>
              </a:ext>
            </a:extLst>
          </p:cNvPr>
          <p:cNvGrpSpPr/>
          <p:nvPr/>
        </p:nvGrpSpPr>
        <p:grpSpPr bwMode="blackWhite">
          <a:xfrm>
            <a:off x="541609" y="4570672"/>
            <a:ext cx="558179" cy="409838"/>
            <a:chOff x="6953426" y="711274"/>
            <a:chExt cx="558179" cy="409838"/>
          </a:xfrm>
        </p:grpSpPr>
        <p:sp>
          <p:nvSpPr>
            <p:cNvPr id="26" name="Oval 25" descr="Small circle">
              <a:extLst>
                <a:ext uri="{FF2B5EF4-FFF2-40B4-BE49-F238E27FC236}">
                  <a16:creationId xmlns:a16="http://schemas.microsoft.com/office/drawing/2014/main" id="{07AC0442-8FC1-4E00-AB39-A6E393C301B0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 descr="Number 1">
              <a:extLst>
                <a:ext uri="{FF2B5EF4-FFF2-40B4-BE49-F238E27FC236}">
                  <a16:creationId xmlns:a16="http://schemas.microsoft.com/office/drawing/2014/main" id="{14EFCF93-ED7C-428D-812B-A5233F8E773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15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757BE3D-5D2B-4B66-98BB-6969C3E6CEB8}"/>
              </a:ext>
            </a:extLst>
          </p:cNvPr>
          <p:cNvSpPr/>
          <p:nvPr/>
        </p:nvSpPr>
        <p:spPr>
          <a:xfrm>
            <a:off x="1184304" y="4586962"/>
            <a:ext cx="10046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Migrate views</a:t>
            </a:r>
          </a:p>
        </p:txBody>
      </p:sp>
    </p:spTree>
    <p:extLst>
      <p:ext uri="{BB962C8B-B14F-4D97-AF65-F5344CB8AC3E}">
        <p14:creationId xmlns:p14="http://schemas.microsoft.com/office/powerpoint/2010/main" val="42372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633</Words>
  <Application>Microsoft Office PowerPoint</Application>
  <PresentationFormat>Widescreen</PresentationFormat>
  <Paragraphs>100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Segoe UI Semibold</vt:lpstr>
      <vt:lpstr>WelcomeDoc</vt:lpstr>
      <vt:lpstr>Migrating to ASP.NET 3.1</vt:lpstr>
      <vt:lpstr>Migrate or not to Migrate (If you don’t need to migrate to ASP.NET Core, don’t, 4.8 is out)</vt:lpstr>
      <vt:lpstr>What I have to done, to have a succesful migration</vt:lpstr>
      <vt:lpstr>What I have to done, to have a succesful migration (It is not easy)</vt:lpstr>
      <vt:lpstr>What I have to done, to have a succesful migration (It is not easy)</vt:lpstr>
      <vt:lpstr>What I have to done, to have a succesful migration (It is not easy)</vt:lpstr>
      <vt:lpstr>What I have to done, to have a succesful migration (It is not easy)</vt:lpstr>
      <vt:lpstr>What I have to done, to have a succesful migration (It is not easy)</vt:lpstr>
      <vt:lpstr>What I have to done, to have a succesful migration (It is not easy)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C_Restricted</cp:keywords>
  <cp:lastModifiedBy/>
  <cp:revision>1</cp:revision>
  <dcterms:created xsi:type="dcterms:W3CDTF">2020-01-27T07:08:30Z</dcterms:created>
  <dcterms:modified xsi:type="dcterms:W3CDTF">2020-01-27T10:41:17Z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Document Confidentiality">
    <vt:lpwstr>Restricted</vt:lpwstr>
  </property>
  <property fmtid="{D5CDD505-2E9C-101B-9397-08002B2CF9AE}" pid="4" name="sodocoClasLang">
    <vt:lpwstr>Restricted</vt:lpwstr>
  </property>
  <property fmtid="{D5CDD505-2E9C-101B-9397-08002B2CF9AE}" pid="5" name="sodocoClasLangId">
    <vt:i4>0</vt:i4>
  </property>
  <property fmtid="{D5CDD505-2E9C-101B-9397-08002B2CF9AE}" pid="6" name="sodocoClasId">
    <vt:i4>1</vt:i4>
  </property>
</Properties>
</file>