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61" r:id="rId3"/>
    <p:sldId id="268" r:id="rId4"/>
    <p:sldId id="282" r:id="rId5"/>
    <p:sldId id="283" r:id="rId6"/>
    <p:sldId id="279" r:id="rId7"/>
    <p:sldId id="284" r:id="rId8"/>
    <p:sldId id="285" r:id="rId9"/>
    <p:sldId id="286" r:id="rId10"/>
    <p:sldId id="287" r:id="rId11"/>
    <p:sldId id="273" r:id="rId12"/>
    <p:sldId id="280" r:id="rId13"/>
    <p:sldId id="288" r:id="rId14"/>
    <p:sldId id="281" r:id="rId15"/>
    <p:sldId id="269" r:id="rId16"/>
  </p:sldIdLst>
  <p:sldSz cx="9144000" cy="5143500" type="screen16x9"/>
  <p:notesSz cx="6858000" cy="9144000"/>
  <p:embeddedFontLst>
    <p:embeddedFont>
      <p:font typeface="Aldrich" panose="020B0604020202020204" charset="0"/>
      <p:regular r:id="rId18"/>
    </p:embeddedFont>
    <p:embeddedFont>
      <p:font typeface="Didact Gothic" panose="00000500000000000000" pitchFamily="2" charset="0"/>
      <p:regular r:id="rId19"/>
    </p:embeddedFont>
    <p:embeddedFont>
      <p:font typeface="SVN-Helvetica Neue Heavy" panose="02040603050506020204" pitchFamily="18" charset="0"/>
      <p:bold r:id="rId20"/>
    </p:embeddedFont>
    <p:embeddedFont>
      <p:font typeface="SVN-Russell" panose="02040603050506020204" pitchFamily="18"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FC4056-E462-4ADB-BB71-2675BCD09539}">
  <a:tblStyle styleId="{23FC4056-E462-4ADB-BB71-2675BCD095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8"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581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79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040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897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6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320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36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45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3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948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59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92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31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lvl1pPr marL="457200" lvl="0" indent="-368300">
              <a:lnSpc>
                <a:spcPct val="100000"/>
              </a:lnSpc>
              <a:spcBef>
                <a:spcPts val="0"/>
              </a:spcBef>
              <a:spcAft>
                <a:spcPts val="0"/>
              </a:spcAft>
              <a:buSzPts val="22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5" name="Google Shape;115;p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4"/>
          <p:cNvSpPr/>
          <p:nvPr/>
        </p:nvSpPr>
        <p:spPr>
          <a:xfrm>
            <a:off x="806725"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4"/>
          <p:cNvCxnSpPr/>
          <p:nvPr/>
        </p:nvCxnSpPr>
        <p:spPr>
          <a:xfrm rot="10800000">
            <a:off x="7381950" y="4895850"/>
            <a:ext cx="1133400" cy="0"/>
          </a:xfrm>
          <a:prstGeom prst="straightConnector1">
            <a:avLst/>
          </a:prstGeom>
          <a:noFill/>
          <a:ln w="28575" cap="flat" cmpd="sng">
            <a:solidFill>
              <a:schemeClr val="accent5"/>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9" r:id="rId4"/>
    <p:sldLayoutId id="2147483668" r:id="rId5"/>
    <p:sldLayoutId id="2147483669"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subTitle" idx="1"/>
          </p:nvPr>
        </p:nvSpPr>
        <p:spPr>
          <a:xfrm>
            <a:off x="1842808" y="2804053"/>
            <a:ext cx="5351399" cy="12906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5"/>
                </a:solidFill>
                <a:latin typeface="SVN-Russell" panose="02040603050506020204" pitchFamily="18" charset="0"/>
                <a:ea typeface="Roboto" pitchFamily="2" charset="0"/>
                <a:cs typeface="Century Gothic"/>
                <a:sym typeface="Century Gothic"/>
              </a:rPr>
              <a:t>21127386 – Nguyễn Thị Cẩm Nhung</a:t>
            </a:r>
          </a:p>
          <a:p>
            <a:pPr marL="0" lvl="0" indent="0" algn="ctr" rtl="0">
              <a:spcBef>
                <a:spcPts val="0"/>
              </a:spcBef>
              <a:spcAft>
                <a:spcPts val="0"/>
              </a:spcAft>
              <a:buNone/>
            </a:pPr>
            <a:r>
              <a:rPr lang="en" dirty="0">
                <a:latin typeface="SVN-Russell" panose="02040603050506020204" pitchFamily="18" charset="0"/>
                <a:ea typeface="Roboto" pitchFamily="2" charset="0"/>
                <a:cs typeface="Century Gothic"/>
                <a:sym typeface="Century Gothic"/>
              </a:rPr>
              <a:t>21127398 – Bành Minh Phương</a:t>
            </a:r>
          </a:p>
          <a:p>
            <a:pPr marL="0" lvl="0" indent="0" algn="ctr" rtl="0">
              <a:spcBef>
                <a:spcPts val="0"/>
              </a:spcBef>
              <a:spcAft>
                <a:spcPts val="0"/>
              </a:spcAft>
              <a:buNone/>
            </a:pPr>
            <a:r>
              <a:rPr lang="en" dirty="0">
                <a:solidFill>
                  <a:schemeClr val="accent5"/>
                </a:solidFill>
                <a:latin typeface="SVN-Russell" panose="02040603050506020204" pitchFamily="18" charset="0"/>
                <a:ea typeface="Roboto" pitchFamily="2" charset="0"/>
                <a:cs typeface="Century Gothic"/>
                <a:sym typeface="Century Gothic"/>
              </a:rPr>
              <a:t>2</a:t>
            </a:r>
            <a:r>
              <a:rPr lang="en" dirty="0">
                <a:latin typeface="SVN-Russell" panose="02040603050506020204" pitchFamily="18" charset="0"/>
                <a:ea typeface="Roboto" pitchFamily="2" charset="0"/>
                <a:cs typeface="Century Gothic"/>
                <a:sym typeface="Century Gothic"/>
              </a:rPr>
              <a:t>1127466 – Hoàng Anh Tú</a:t>
            </a:r>
          </a:p>
          <a:p>
            <a:pPr marL="0" lvl="0" indent="0" algn="ctr" rtl="0">
              <a:spcBef>
                <a:spcPts val="0"/>
              </a:spcBef>
              <a:spcAft>
                <a:spcPts val="0"/>
              </a:spcAft>
              <a:buNone/>
            </a:pPr>
            <a:r>
              <a:rPr lang="en" dirty="0">
                <a:solidFill>
                  <a:schemeClr val="accent5"/>
                </a:solidFill>
                <a:latin typeface="SVN-Russell" panose="02040603050506020204" pitchFamily="18" charset="0"/>
                <a:ea typeface="Roboto" pitchFamily="2" charset="0"/>
                <a:cs typeface="Century Gothic"/>
                <a:sym typeface="Century Gothic"/>
              </a:rPr>
              <a:t>211275</a:t>
            </a:r>
            <a:r>
              <a:rPr lang="en" dirty="0">
                <a:latin typeface="SVN-Russell" panose="02040603050506020204" pitchFamily="18" charset="0"/>
                <a:ea typeface="Roboto" pitchFamily="2" charset="0"/>
                <a:cs typeface="Century Gothic"/>
                <a:sym typeface="Century Gothic"/>
              </a:rPr>
              <a:t>98 – Phạm Tiến Đức </a:t>
            </a:r>
            <a:endParaRPr dirty="0">
              <a:solidFill>
                <a:schemeClr val="accent5"/>
              </a:solidFill>
              <a:latin typeface="SVN-Russell" panose="02040603050506020204" pitchFamily="18" charset="0"/>
              <a:ea typeface="Roboto" pitchFamily="2" charset="0"/>
              <a:cs typeface="Century Gothic"/>
              <a:sym typeface="Century Gothic"/>
            </a:endParaRPr>
          </a:p>
        </p:txBody>
      </p:sp>
      <p:sp>
        <p:nvSpPr>
          <p:cNvPr id="498" name="Google Shape;498;p27"/>
          <p:cNvSpPr txBox="1">
            <a:spLocks noGrp="1"/>
          </p:cNvSpPr>
          <p:nvPr>
            <p:ph type="ctrTitle"/>
          </p:nvPr>
        </p:nvSpPr>
        <p:spPr>
          <a:xfrm>
            <a:off x="1796318" y="779503"/>
            <a:ext cx="5716266" cy="13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dirty="0">
                <a:latin typeface="SVN-Russell" panose="02040603050506020204" pitchFamily="18" charset="0"/>
              </a:rPr>
              <a:t>BRIDGE DESIGN PATTERN</a:t>
            </a:r>
            <a:endParaRPr sz="3400" dirty="0">
              <a:latin typeface="SVN-Russell" panose="02040603050506020204" pitchFamily="18" charset="0"/>
            </a:endParaRPr>
          </a:p>
        </p:txBody>
      </p:sp>
      <p:grpSp>
        <p:nvGrpSpPr>
          <p:cNvPr id="499" name="Google Shape;499;p27"/>
          <p:cNvGrpSpPr/>
          <p:nvPr/>
        </p:nvGrpSpPr>
        <p:grpSpPr>
          <a:xfrm flipH="1">
            <a:off x="1783208" y="704857"/>
            <a:ext cx="864824" cy="693028"/>
            <a:chOff x="10049025" y="922900"/>
            <a:chExt cx="537625" cy="430800"/>
          </a:xfrm>
        </p:grpSpPr>
        <p:sp>
          <p:nvSpPr>
            <p:cNvPr id="500" name="Google Shape;500;p27"/>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7"/>
          <p:cNvGrpSpPr/>
          <p:nvPr/>
        </p:nvGrpSpPr>
        <p:grpSpPr>
          <a:xfrm rot="1628208">
            <a:off x="6744184" y="3137142"/>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98;p27">
            <a:extLst>
              <a:ext uri="{FF2B5EF4-FFF2-40B4-BE49-F238E27FC236}">
                <a16:creationId xmlns:a16="http://schemas.microsoft.com/office/drawing/2014/main" id="{93EE19CA-D0F9-C77C-C732-9FC617A27CAC}"/>
              </a:ext>
            </a:extLst>
          </p:cNvPr>
          <p:cNvSpPr txBox="1">
            <a:spLocks/>
          </p:cNvSpPr>
          <p:nvPr/>
        </p:nvSpPr>
        <p:spPr>
          <a:xfrm>
            <a:off x="948150" y="1917686"/>
            <a:ext cx="7247700" cy="1370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5200"/>
              <a:buFont typeface="Aldrich"/>
              <a:buNone/>
              <a:defRPr sz="4500" b="0" i="0" u="none" strike="noStrike" cap="none">
                <a:solidFill>
                  <a:schemeClr val="accent5"/>
                </a:solidFill>
                <a:latin typeface="Aldrich"/>
                <a:ea typeface="Aldrich"/>
                <a:cs typeface="Aldrich"/>
                <a:sym typeface="Aldrich"/>
              </a:defRPr>
            </a:lvl1pPr>
            <a:lvl2pPr marR="0" lvl="1"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9pPr>
          </a:lstStyle>
          <a:p>
            <a:endParaRPr lang="en-US" sz="2000" dirty="0">
              <a:latin typeface="SVN-Helvetica Neue Heavy" panose="02040603050506020204" pitchFamily="18" charset="0"/>
            </a:endParaRPr>
          </a:p>
        </p:txBody>
      </p:sp>
      <p:sp>
        <p:nvSpPr>
          <p:cNvPr id="5" name="Google Shape;497;p27">
            <a:extLst>
              <a:ext uri="{FF2B5EF4-FFF2-40B4-BE49-F238E27FC236}">
                <a16:creationId xmlns:a16="http://schemas.microsoft.com/office/drawing/2014/main" id="{EC2192F6-1C82-A006-D7DC-E64921062D45}"/>
              </a:ext>
            </a:extLst>
          </p:cNvPr>
          <p:cNvSpPr txBox="1">
            <a:spLocks/>
          </p:cNvSpPr>
          <p:nvPr/>
        </p:nvSpPr>
        <p:spPr>
          <a:xfrm>
            <a:off x="2157167" y="2147631"/>
            <a:ext cx="46359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dirty="0" err="1">
                <a:latin typeface="SVN-Russell" panose="02040603050506020204" pitchFamily="18" charset="0"/>
              </a:rPr>
              <a:t>Giáo</a:t>
            </a:r>
            <a:r>
              <a:rPr lang="en-US" dirty="0">
                <a:latin typeface="SVN-Russell" panose="02040603050506020204" pitchFamily="18" charset="0"/>
              </a:rPr>
              <a:t> </a:t>
            </a:r>
            <a:r>
              <a:rPr lang="en-US" dirty="0" err="1">
                <a:latin typeface="SVN-Russell" panose="02040603050506020204" pitchFamily="18" charset="0"/>
              </a:rPr>
              <a:t>viên</a:t>
            </a:r>
            <a:r>
              <a:rPr lang="en-US" dirty="0">
                <a:latin typeface="SVN-Russell" panose="02040603050506020204" pitchFamily="18" charset="0"/>
              </a:rPr>
              <a:t>: </a:t>
            </a:r>
            <a:r>
              <a:rPr lang="en-US" dirty="0" err="1">
                <a:latin typeface="SVN-Russell" panose="02040603050506020204" pitchFamily="18" charset="0"/>
              </a:rPr>
              <a:t>Đỗ</a:t>
            </a:r>
            <a:r>
              <a:rPr lang="en-US" dirty="0">
                <a:latin typeface="SVN-Russell" panose="02040603050506020204" pitchFamily="18" charset="0"/>
              </a:rPr>
              <a:t> </a:t>
            </a:r>
            <a:r>
              <a:rPr lang="en-US" dirty="0" err="1">
                <a:latin typeface="SVN-Russell" panose="02040603050506020204" pitchFamily="18" charset="0"/>
              </a:rPr>
              <a:t>Nguyên</a:t>
            </a:r>
            <a:r>
              <a:rPr lang="en-US" dirty="0">
                <a:latin typeface="SVN-Russell" panose="02040603050506020204" pitchFamily="18" charset="0"/>
              </a:rPr>
              <a:t> Kha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4" name="Google Shape;497;p27">
            <a:extLst>
              <a:ext uri="{FF2B5EF4-FFF2-40B4-BE49-F238E27FC236}">
                <a16:creationId xmlns:a16="http://schemas.microsoft.com/office/drawing/2014/main" id="{186D5DAC-44E7-FF98-ABFB-72496D4AEAE4}"/>
              </a:ext>
            </a:extLst>
          </p:cNvPr>
          <p:cNvSpPr txBox="1">
            <a:spLocks/>
          </p:cNvSpPr>
          <p:nvPr/>
        </p:nvSpPr>
        <p:spPr>
          <a:xfrm>
            <a:off x="0" y="45245"/>
            <a:ext cx="499574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GIẢI QUYẾT</a:t>
            </a:r>
            <a:endParaRPr lang="en-US" sz="2400" dirty="0">
              <a:latin typeface="SVN-Russell" panose="02040603050506020204" pitchFamily="18" charset="0"/>
            </a:endParaRPr>
          </a:p>
        </p:txBody>
      </p:sp>
      <p:sp>
        <p:nvSpPr>
          <p:cNvPr id="2" name="Rectangle 1">
            <a:extLst>
              <a:ext uri="{FF2B5EF4-FFF2-40B4-BE49-F238E27FC236}">
                <a16:creationId xmlns:a16="http://schemas.microsoft.com/office/drawing/2014/main" id="{F445B31A-B25E-0B93-517A-2E09EC9E9BC2}"/>
              </a:ext>
            </a:extLst>
          </p:cNvPr>
          <p:cNvSpPr/>
          <p:nvPr/>
        </p:nvSpPr>
        <p:spPr>
          <a:xfrm>
            <a:off x="1937780" y="695396"/>
            <a:ext cx="1473054" cy="14730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A6474DE-D63D-4FB5-AD6E-797C401D03F6}"/>
              </a:ext>
            </a:extLst>
          </p:cNvPr>
          <p:cNvSpPr/>
          <p:nvPr/>
        </p:nvSpPr>
        <p:spPr>
          <a:xfrm>
            <a:off x="5798090" y="695396"/>
            <a:ext cx="1473054" cy="147305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CE49F01-1647-FEA6-DB5D-A6ED3C415169}"/>
              </a:ext>
            </a:extLst>
          </p:cNvPr>
          <p:cNvCxnSpPr>
            <a:cxnSpLocks/>
            <a:stCxn id="2" idx="2"/>
          </p:cNvCxnSpPr>
          <p:nvPr/>
        </p:nvCxnSpPr>
        <p:spPr>
          <a:xfrm>
            <a:off x="2674307" y="2168450"/>
            <a:ext cx="547" cy="400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75630BB-D77F-D281-402D-EF93BA41ADD3}"/>
              </a:ext>
            </a:extLst>
          </p:cNvPr>
          <p:cNvSpPr/>
          <p:nvPr/>
        </p:nvSpPr>
        <p:spPr>
          <a:xfrm>
            <a:off x="1051979" y="2401336"/>
            <a:ext cx="3273255" cy="591211"/>
          </a:xfrm>
          <a:prstGeom prst="roundRect">
            <a:avLst>
              <a:gd name="adj" fmla="val 18912"/>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Box 8">
            <a:extLst>
              <a:ext uri="{FF2B5EF4-FFF2-40B4-BE49-F238E27FC236}">
                <a16:creationId xmlns:a16="http://schemas.microsoft.com/office/drawing/2014/main" id="{E91A1F51-BBC1-9F6B-F42B-AEE540B75E87}"/>
              </a:ext>
            </a:extLst>
          </p:cNvPr>
          <p:cNvSpPr txBox="1"/>
          <p:nvPr/>
        </p:nvSpPr>
        <p:spPr>
          <a:xfrm>
            <a:off x="1283879" y="2470503"/>
            <a:ext cx="3041355" cy="400110"/>
          </a:xfrm>
          <a:prstGeom prst="rect">
            <a:avLst/>
          </a:prstGeom>
          <a:noFill/>
        </p:spPr>
        <p:txBody>
          <a:bodyPr wrap="square" rtlCol="0">
            <a:spAutoFit/>
          </a:bodyPr>
          <a:lstStyle/>
          <a:p>
            <a:r>
              <a:rPr lang="en-US" sz="2000" dirty="0" err="1">
                <a:latin typeface="SVN-Russell" panose="02040603050506020204" pitchFamily="18" charset="0"/>
              </a:rPr>
              <a:t>Trừu</a:t>
            </a:r>
            <a:r>
              <a:rPr lang="en-US" sz="2000" dirty="0">
                <a:latin typeface="SVN-Russell" panose="02040603050506020204" pitchFamily="18" charset="0"/>
              </a:rPr>
              <a:t> </a:t>
            </a:r>
            <a:r>
              <a:rPr lang="en-US" sz="2000" dirty="0" err="1">
                <a:latin typeface="SVN-Russell" panose="02040603050506020204" pitchFamily="18" charset="0"/>
              </a:rPr>
              <a:t>tượng</a:t>
            </a:r>
            <a:r>
              <a:rPr lang="en-US" sz="2000" dirty="0">
                <a:latin typeface="SVN-Russell" panose="02040603050506020204" pitchFamily="18" charset="0"/>
              </a:rPr>
              <a:t> (Abstraction)</a:t>
            </a:r>
          </a:p>
        </p:txBody>
      </p:sp>
      <p:cxnSp>
        <p:nvCxnSpPr>
          <p:cNvPr id="11" name="Straight Connector 10">
            <a:extLst>
              <a:ext uri="{FF2B5EF4-FFF2-40B4-BE49-F238E27FC236}">
                <a16:creationId xmlns:a16="http://schemas.microsoft.com/office/drawing/2014/main" id="{9FE09E4A-6DA6-FA2A-AED7-C4084C437962}"/>
              </a:ext>
            </a:extLst>
          </p:cNvPr>
          <p:cNvCxnSpPr>
            <a:cxnSpLocks/>
          </p:cNvCxnSpPr>
          <p:nvPr/>
        </p:nvCxnSpPr>
        <p:spPr>
          <a:xfrm>
            <a:off x="6597214" y="2168450"/>
            <a:ext cx="547" cy="400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86CAE795-3630-745E-6B6F-F9A2F04DDE5E}"/>
              </a:ext>
            </a:extLst>
          </p:cNvPr>
          <p:cNvSpPr/>
          <p:nvPr/>
        </p:nvSpPr>
        <p:spPr>
          <a:xfrm>
            <a:off x="4803900" y="2401336"/>
            <a:ext cx="3504608" cy="591211"/>
          </a:xfrm>
          <a:prstGeom prst="roundRect">
            <a:avLst>
              <a:gd name="adj" fmla="val 18912"/>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TextBox 12">
            <a:extLst>
              <a:ext uri="{FF2B5EF4-FFF2-40B4-BE49-F238E27FC236}">
                <a16:creationId xmlns:a16="http://schemas.microsoft.com/office/drawing/2014/main" id="{0799AF72-0B6A-B574-67A6-E5ECA8C97CB5}"/>
              </a:ext>
            </a:extLst>
          </p:cNvPr>
          <p:cNvSpPr txBox="1"/>
          <p:nvPr/>
        </p:nvSpPr>
        <p:spPr>
          <a:xfrm>
            <a:off x="4905550" y="2470503"/>
            <a:ext cx="3403505" cy="400110"/>
          </a:xfrm>
          <a:prstGeom prst="rect">
            <a:avLst/>
          </a:prstGeom>
          <a:noFill/>
        </p:spPr>
        <p:txBody>
          <a:bodyPr wrap="square" rtlCol="0">
            <a:spAutoFit/>
          </a:bodyPr>
          <a:lstStyle/>
          <a:p>
            <a:r>
              <a:rPr lang="en-US" sz="2000" dirty="0" err="1">
                <a:latin typeface="SVN-Russell" panose="02040603050506020204" pitchFamily="18" charset="0"/>
              </a:rPr>
              <a:t>Hiện</a:t>
            </a:r>
            <a:r>
              <a:rPr lang="en-US" sz="2000" dirty="0">
                <a:latin typeface="SVN-Russell" panose="02040603050506020204" pitchFamily="18" charset="0"/>
              </a:rPr>
              <a:t> </a:t>
            </a:r>
            <a:r>
              <a:rPr lang="en-US" sz="2000" dirty="0" err="1">
                <a:latin typeface="SVN-Russell" panose="02040603050506020204" pitchFamily="18" charset="0"/>
              </a:rPr>
              <a:t>thực</a:t>
            </a:r>
            <a:r>
              <a:rPr lang="en-US" sz="2000" dirty="0">
                <a:latin typeface="SVN-Russell" panose="02040603050506020204" pitchFamily="18" charset="0"/>
              </a:rPr>
              <a:t> (Implementation)</a:t>
            </a:r>
          </a:p>
        </p:txBody>
      </p:sp>
      <p:sp>
        <p:nvSpPr>
          <p:cNvPr id="14" name="Rectangle: Rounded Corners 13">
            <a:extLst>
              <a:ext uri="{FF2B5EF4-FFF2-40B4-BE49-F238E27FC236}">
                <a16:creationId xmlns:a16="http://schemas.microsoft.com/office/drawing/2014/main" id="{7025D282-5232-B02B-B88B-CDAEE7A4FD87}"/>
              </a:ext>
            </a:extLst>
          </p:cNvPr>
          <p:cNvSpPr/>
          <p:nvPr/>
        </p:nvSpPr>
        <p:spPr>
          <a:xfrm>
            <a:off x="2049686" y="3061714"/>
            <a:ext cx="1249242" cy="48552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Shape</a:t>
            </a:r>
          </a:p>
        </p:txBody>
      </p:sp>
      <p:sp>
        <p:nvSpPr>
          <p:cNvPr id="15" name="Rectangle: Rounded Corners 14">
            <a:extLst>
              <a:ext uri="{FF2B5EF4-FFF2-40B4-BE49-F238E27FC236}">
                <a16:creationId xmlns:a16="http://schemas.microsoft.com/office/drawing/2014/main" id="{F94E827B-B187-45FE-170A-518C6C19D0A1}"/>
              </a:ext>
            </a:extLst>
          </p:cNvPr>
          <p:cNvSpPr/>
          <p:nvPr/>
        </p:nvSpPr>
        <p:spPr>
          <a:xfrm>
            <a:off x="5972593" y="3061714"/>
            <a:ext cx="1249242" cy="48552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Color</a:t>
            </a:r>
          </a:p>
        </p:txBody>
      </p:sp>
      <p:sp>
        <p:nvSpPr>
          <p:cNvPr id="5" name="Rectangle: Rounded Corners 4">
            <a:extLst>
              <a:ext uri="{FF2B5EF4-FFF2-40B4-BE49-F238E27FC236}">
                <a16:creationId xmlns:a16="http://schemas.microsoft.com/office/drawing/2014/main" id="{B64FF30C-7A7A-4DD6-5CFF-A7DF0B195A27}"/>
              </a:ext>
            </a:extLst>
          </p:cNvPr>
          <p:cNvSpPr/>
          <p:nvPr/>
        </p:nvSpPr>
        <p:spPr>
          <a:xfrm>
            <a:off x="1397619" y="3823636"/>
            <a:ext cx="6348761" cy="624468"/>
          </a:xfrm>
          <a:prstGeom prst="roundRect">
            <a:avLst/>
          </a:prstGeom>
          <a:solidFill>
            <a:schemeClr val="accent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Từ đó có </a:t>
            </a:r>
            <a:r>
              <a:rPr lang="en-US" sz="2000" dirty="0" err="1">
                <a:solidFill>
                  <a:schemeClr val="tx1"/>
                </a:solidFill>
                <a:latin typeface="SVN-Russell" panose="02040603050506020204" pitchFamily="18" charset="0"/>
              </a:rPr>
              <a:t>thể</a:t>
            </a:r>
            <a:r>
              <a:rPr lang="en-US" sz="2000" dirty="0">
                <a:solidFill>
                  <a:schemeClr val="tx1"/>
                </a:solidFill>
                <a:latin typeface="SVN-Russell" panose="02040603050506020204" pitchFamily="18" charset="0"/>
              </a:rPr>
              <a:t> dễ </a:t>
            </a:r>
            <a:r>
              <a:rPr lang="en-US" sz="2000" dirty="0" err="1">
                <a:solidFill>
                  <a:schemeClr val="tx1"/>
                </a:solidFill>
                <a:latin typeface="SVN-Russell" panose="02040603050506020204" pitchFamily="18" charset="0"/>
              </a:rPr>
              <a:t>dàng</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chỉnh</a:t>
            </a:r>
            <a:r>
              <a:rPr lang="en-US" sz="2000" dirty="0">
                <a:solidFill>
                  <a:schemeClr val="tx1"/>
                </a:solidFill>
                <a:latin typeface="SVN-Russell" panose="02040603050506020204" pitchFamily="18" charset="0"/>
              </a:rPr>
              <a:t> sửa </a:t>
            </a:r>
            <a:r>
              <a:rPr lang="en-US" sz="2000" dirty="0" err="1">
                <a:solidFill>
                  <a:schemeClr val="tx1"/>
                </a:solidFill>
                <a:latin typeface="SVN-Russell" panose="02040603050506020204" pitchFamily="18" charset="0"/>
              </a:rPr>
              <a:t>hoặc</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thay</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thế</a:t>
            </a:r>
            <a:endParaRPr lang="en-US" sz="2000" dirty="0">
              <a:solidFill>
                <a:schemeClr val="tx1"/>
              </a:solidFill>
              <a:latin typeface="SVN-Russell" panose="02040603050506020204" pitchFamily="18" charset="0"/>
            </a:endParaRPr>
          </a:p>
        </p:txBody>
      </p:sp>
    </p:spTree>
    <p:extLst>
      <p:ext uri="{BB962C8B-B14F-4D97-AF65-F5344CB8AC3E}">
        <p14:creationId xmlns:p14="http://schemas.microsoft.com/office/powerpoint/2010/main" val="3012780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 name="Google Shape;497;p27">
            <a:extLst>
              <a:ext uri="{FF2B5EF4-FFF2-40B4-BE49-F238E27FC236}">
                <a16:creationId xmlns:a16="http://schemas.microsoft.com/office/drawing/2014/main" id="{467ED55A-3736-6E68-44C9-F3F55D44C647}"/>
              </a:ext>
            </a:extLst>
          </p:cNvPr>
          <p:cNvSpPr txBox="1">
            <a:spLocks/>
          </p:cNvSpPr>
          <p:nvPr/>
        </p:nvSpPr>
        <p:spPr>
          <a:xfrm>
            <a:off x="133815" y="268270"/>
            <a:ext cx="499574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CÀI ĐẶT</a:t>
            </a:r>
            <a:endParaRPr lang="en-US" sz="2400" dirty="0">
              <a:latin typeface="SVN-Russell" panose="02040603050506020204" pitchFamily="18" charset="0"/>
            </a:endParaRPr>
          </a:p>
        </p:txBody>
      </p:sp>
      <p:pic>
        <p:nvPicPr>
          <p:cNvPr id="4" name="Picture 3" descr="Diagram&#10;&#10;Description automatically generated">
            <a:extLst>
              <a:ext uri="{FF2B5EF4-FFF2-40B4-BE49-F238E27FC236}">
                <a16:creationId xmlns:a16="http://schemas.microsoft.com/office/drawing/2014/main" id="{C08F3DE6-608A-58BD-A364-70C84FC88E00}"/>
              </a:ext>
            </a:extLst>
          </p:cNvPr>
          <p:cNvPicPr>
            <a:picLocks noChangeAspect="1"/>
          </p:cNvPicPr>
          <p:nvPr/>
        </p:nvPicPr>
        <p:blipFill>
          <a:blip r:embed="rId3"/>
          <a:stretch>
            <a:fillRect/>
          </a:stretch>
        </p:blipFill>
        <p:spPr>
          <a:xfrm>
            <a:off x="2368853" y="915083"/>
            <a:ext cx="4406293" cy="3652392"/>
          </a:xfrm>
          <a:prstGeom prst="rect">
            <a:avLst/>
          </a:prstGeom>
        </p:spPr>
      </p:pic>
    </p:spTree>
    <p:extLst>
      <p:ext uri="{BB962C8B-B14F-4D97-AF65-F5344CB8AC3E}">
        <p14:creationId xmlns:p14="http://schemas.microsoft.com/office/powerpoint/2010/main" val="503899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6" name="Google Shape;497;p27">
            <a:extLst>
              <a:ext uri="{FF2B5EF4-FFF2-40B4-BE49-F238E27FC236}">
                <a16:creationId xmlns:a16="http://schemas.microsoft.com/office/drawing/2014/main" id="{003D3DCA-3AE6-5204-5524-D6ECE73D23ED}"/>
              </a:ext>
            </a:extLst>
          </p:cNvPr>
          <p:cNvSpPr txBox="1">
            <a:spLocks/>
          </p:cNvSpPr>
          <p:nvPr/>
        </p:nvSpPr>
        <p:spPr>
          <a:xfrm>
            <a:off x="-297479" y="36663"/>
            <a:ext cx="5590592"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800" dirty="0">
                <a:solidFill>
                  <a:schemeClr val="tx1"/>
                </a:solidFill>
                <a:latin typeface="SVN-Russell" panose="02040603050506020204" pitchFamily="18" charset="0"/>
              </a:rPr>
              <a:t>BRIDGE PATTERN: SỬ DỤNG</a:t>
            </a:r>
            <a:endParaRPr lang="en-US" sz="2800" dirty="0">
              <a:latin typeface="SVN-Russell" panose="02040603050506020204" pitchFamily="18" charset="0"/>
            </a:endParaRPr>
          </a:p>
        </p:txBody>
      </p:sp>
      <p:sp>
        <p:nvSpPr>
          <p:cNvPr id="4" name="Rectangle: Rounded Corners 3">
            <a:extLst>
              <a:ext uri="{FF2B5EF4-FFF2-40B4-BE49-F238E27FC236}">
                <a16:creationId xmlns:a16="http://schemas.microsoft.com/office/drawing/2014/main" id="{49975399-784C-F3DF-938A-5367AD4777EA}"/>
              </a:ext>
            </a:extLst>
          </p:cNvPr>
          <p:cNvSpPr/>
          <p:nvPr/>
        </p:nvSpPr>
        <p:spPr>
          <a:xfrm>
            <a:off x="381463" y="1070624"/>
            <a:ext cx="3273255" cy="591211"/>
          </a:xfrm>
          <a:prstGeom prst="roundRect">
            <a:avLst>
              <a:gd name="adj" fmla="val 18912"/>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1AB7AB5E-D41F-F9CC-EE9C-65F8B9B50C57}"/>
              </a:ext>
            </a:extLst>
          </p:cNvPr>
          <p:cNvSpPr txBox="1"/>
          <p:nvPr/>
        </p:nvSpPr>
        <p:spPr>
          <a:xfrm>
            <a:off x="613363" y="1139791"/>
            <a:ext cx="3041355" cy="400110"/>
          </a:xfrm>
          <a:prstGeom prst="rect">
            <a:avLst/>
          </a:prstGeom>
          <a:noFill/>
        </p:spPr>
        <p:txBody>
          <a:bodyPr wrap="square" rtlCol="0">
            <a:spAutoFit/>
          </a:bodyPr>
          <a:lstStyle/>
          <a:p>
            <a:r>
              <a:rPr lang="en-US" sz="2000" dirty="0" err="1">
                <a:latin typeface="SVN-Russell" panose="02040603050506020204" pitchFamily="18" charset="0"/>
              </a:rPr>
              <a:t>Trừu</a:t>
            </a:r>
            <a:r>
              <a:rPr lang="en-US" sz="2000" dirty="0">
                <a:latin typeface="SVN-Russell" panose="02040603050506020204" pitchFamily="18" charset="0"/>
              </a:rPr>
              <a:t> </a:t>
            </a:r>
            <a:r>
              <a:rPr lang="en-US" sz="2000" dirty="0" err="1">
                <a:latin typeface="SVN-Russell" panose="02040603050506020204" pitchFamily="18" charset="0"/>
              </a:rPr>
              <a:t>tượng</a:t>
            </a:r>
            <a:r>
              <a:rPr lang="en-US" sz="2000" dirty="0">
                <a:latin typeface="SVN-Russell" panose="02040603050506020204" pitchFamily="18" charset="0"/>
              </a:rPr>
              <a:t> (Abstraction)</a:t>
            </a:r>
          </a:p>
        </p:txBody>
      </p:sp>
      <p:sp>
        <p:nvSpPr>
          <p:cNvPr id="7" name="Rectangle: Rounded Corners 6">
            <a:extLst>
              <a:ext uri="{FF2B5EF4-FFF2-40B4-BE49-F238E27FC236}">
                <a16:creationId xmlns:a16="http://schemas.microsoft.com/office/drawing/2014/main" id="{A78B9E3D-FEA0-D645-4134-CFBE62F3AFA6}"/>
              </a:ext>
            </a:extLst>
          </p:cNvPr>
          <p:cNvSpPr/>
          <p:nvPr/>
        </p:nvSpPr>
        <p:spPr>
          <a:xfrm>
            <a:off x="5489284" y="1070624"/>
            <a:ext cx="3504608" cy="591211"/>
          </a:xfrm>
          <a:prstGeom prst="roundRect">
            <a:avLst>
              <a:gd name="adj" fmla="val 18912"/>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extBox 7">
            <a:extLst>
              <a:ext uri="{FF2B5EF4-FFF2-40B4-BE49-F238E27FC236}">
                <a16:creationId xmlns:a16="http://schemas.microsoft.com/office/drawing/2014/main" id="{DE50FDEF-EB2B-F176-F674-D1AE618E94FB}"/>
              </a:ext>
            </a:extLst>
          </p:cNvPr>
          <p:cNvSpPr txBox="1"/>
          <p:nvPr/>
        </p:nvSpPr>
        <p:spPr>
          <a:xfrm>
            <a:off x="5590934" y="1139791"/>
            <a:ext cx="3403505" cy="400110"/>
          </a:xfrm>
          <a:prstGeom prst="rect">
            <a:avLst/>
          </a:prstGeom>
          <a:noFill/>
        </p:spPr>
        <p:txBody>
          <a:bodyPr wrap="square" rtlCol="0">
            <a:spAutoFit/>
          </a:bodyPr>
          <a:lstStyle/>
          <a:p>
            <a:r>
              <a:rPr lang="en-US" sz="2000" dirty="0" err="1">
                <a:latin typeface="SVN-Russell" panose="02040603050506020204" pitchFamily="18" charset="0"/>
              </a:rPr>
              <a:t>Hiện</a:t>
            </a:r>
            <a:r>
              <a:rPr lang="en-US" sz="2000" dirty="0">
                <a:latin typeface="SVN-Russell" panose="02040603050506020204" pitchFamily="18" charset="0"/>
              </a:rPr>
              <a:t> </a:t>
            </a:r>
            <a:r>
              <a:rPr lang="en-US" sz="2000" dirty="0" err="1">
                <a:latin typeface="SVN-Russell" panose="02040603050506020204" pitchFamily="18" charset="0"/>
              </a:rPr>
              <a:t>thực</a:t>
            </a:r>
            <a:r>
              <a:rPr lang="en-US" sz="2000" dirty="0">
                <a:latin typeface="SVN-Russell" panose="02040603050506020204" pitchFamily="18" charset="0"/>
              </a:rPr>
              <a:t> (Implementation)</a:t>
            </a:r>
          </a:p>
        </p:txBody>
      </p:sp>
      <p:sp>
        <p:nvSpPr>
          <p:cNvPr id="9" name="Arrow: Left-Right 8">
            <a:extLst>
              <a:ext uri="{FF2B5EF4-FFF2-40B4-BE49-F238E27FC236}">
                <a16:creationId xmlns:a16="http://schemas.microsoft.com/office/drawing/2014/main" id="{C2A678B2-EA46-A687-B757-000E25F0BAA3}"/>
              </a:ext>
            </a:extLst>
          </p:cNvPr>
          <p:cNvSpPr/>
          <p:nvPr/>
        </p:nvSpPr>
        <p:spPr>
          <a:xfrm>
            <a:off x="3806284" y="1070624"/>
            <a:ext cx="1531434" cy="591211"/>
          </a:xfrm>
          <a:prstGeom prst="lef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E93B984-5C80-B948-3DE9-F8B73F216464}"/>
              </a:ext>
            </a:extLst>
          </p:cNvPr>
          <p:cNvSpPr txBox="1"/>
          <p:nvPr/>
        </p:nvSpPr>
        <p:spPr>
          <a:xfrm>
            <a:off x="4188234" y="1139791"/>
            <a:ext cx="766505" cy="400110"/>
          </a:xfrm>
          <a:prstGeom prst="rect">
            <a:avLst/>
          </a:prstGeom>
          <a:noFill/>
        </p:spPr>
        <p:txBody>
          <a:bodyPr wrap="square" rtlCol="0">
            <a:spAutoFit/>
          </a:bodyPr>
          <a:lstStyle/>
          <a:p>
            <a:r>
              <a:rPr lang="en-US" sz="2000" dirty="0" err="1">
                <a:latin typeface="SVN-Russell" panose="02040603050506020204" pitchFamily="18" charset="0"/>
              </a:rPr>
              <a:t>Tách</a:t>
            </a:r>
            <a:endParaRPr lang="en-US" sz="2000" dirty="0">
              <a:latin typeface="SVN-Russell" panose="02040603050506020204" pitchFamily="18" charset="0"/>
            </a:endParaRPr>
          </a:p>
        </p:txBody>
      </p:sp>
      <p:sp>
        <p:nvSpPr>
          <p:cNvPr id="19" name="Rectangle: Rounded Corners 18">
            <a:extLst>
              <a:ext uri="{FF2B5EF4-FFF2-40B4-BE49-F238E27FC236}">
                <a16:creationId xmlns:a16="http://schemas.microsoft.com/office/drawing/2014/main" id="{356459EC-0076-18EE-B25F-73E254361A52}"/>
              </a:ext>
            </a:extLst>
          </p:cNvPr>
          <p:cNvSpPr/>
          <p:nvPr/>
        </p:nvSpPr>
        <p:spPr>
          <a:xfrm>
            <a:off x="381463" y="1989510"/>
            <a:ext cx="3273255" cy="798295"/>
          </a:xfrm>
          <a:prstGeom prst="roundRect">
            <a:avLst>
              <a:gd name="adj" fmla="val 18912"/>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ectangle: Rounded Corners 20">
            <a:extLst>
              <a:ext uri="{FF2B5EF4-FFF2-40B4-BE49-F238E27FC236}">
                <a16:creationId xmlns:a16="http://schemas.microsoft.com/office/drawing/2014/main" id="{AA9535B7-587D-2398-62FC-E3DC7313108F}"/>
              </a:ext>
            </a:extLst>
          </p:cNvPr>
          <p:cNvSpPr/>
          <p:nvPr/>
        </p:nvSpPr>
        <p:spPr>
          <a:xfrm>
            <a:off x="486981" y="2145896"/>
            <a:ext cx="1423593" cy="48552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Subclass</a:t>
            </a:r>
          </a:p>
        </p:txBody>
      </p:sp>
      <p:sp>
        <p:nvSpPr>
          <p:cNvPr id="25" name="Rectangle: Rounded Corners 24">
            <a:extLst>
              <a:ext uri="{FF2B5EF4-FFF2-40B4-BE49-F238E27FC236}">
                <a16:creationId xmlns:a16="http://schemas.microsoft.com/office/drawing/2014/main" id="{61EF0619-3017-A339-52A4-4187DBBC0972}"/>
              </a:ext>
            </a:extLst>
          </p:cNvPr>
          <p:cNvSpPr/>
          <p:nvPr/>
        </p:nvSpPr>
        <p:spPr>
          <a:xfrm>
            <a:off x="2070849" y="2145896"/>
            <a:ext cx="1423593" cy="48552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Subclass</a:t>
            </a:r>
          </a:p>
        </p:txBody>
      </p:sp>
      <p:sp>
        <p:nvSpPr>
          <p:cNvPr id="26" name="Rectangle: Rounded Corners 25">
            <a:extLst>
              <a:ext uri="{FF2B5EF4-FFF2-40B4-BE49-F238E27FC236}">
                <a16:creationId xmlns:a16="http://schemas.microsoft.com/office/drawing/2014/main" id="{8DCD01AE-09CD-709B-8B62-7C89304A39E6}"/>
              </a:ext>
            </a:extLst>
          </p:cNvPr>
          <p:cNvSpPr/>
          <p:nvPr/>
        </p:nvSpPr>
        <p:spPr>
          <a:xfrm>
            <a:off x="5590934" y="1989510"/>
            <a:ext cx="3273255" cy="798295"/>
          </a:xfrm>
          <a:prstGeom prst="roundRect">
            <a:avLst>
              <a:gd name="adj" fmla="val 18912"/>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Rectangle: Rounded Corners 26">
            <a:extLst>
              <a:ext uri="{FF2B5EF4-FFF2-40B4-BE49-F238E27FC236}">
                <a16:creationId xmlns:a16="http://schemas.microsoft.com/office/drawing/2014/main" id="{6AD61B26-D192-3D7B-F75A-FA5AA1AED266}"/>
              </a:ext>
            </a:extLst>
          </p:cNvPr>
          <p:cNvSpPr/>
          <p:nvPr/>
        </p:nvSpPr>
        <p:spPr>
          <a:xfrm>
            <a:off x="5696452" y="2145896"/>
            <a:ext cx="1423593" cy="48552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Subclass</a:t>
            </a:r>
          </a:p>
        </p:txBody>
      </p:sp>
      <p:sp>
        <p:nvSpPr>
          <p:cNvPr id="28" name="Rectangle: Rounded Corners 27">
            <a:extLst>
              <a:ext uri="{FF2B5EF4-FFF2-40B4-BE49-F238E27FC236}">
                <a16:creationId xmlns:a16="http://schemas.microsoft.com/office/drawing/2014/main" id="{61E572B2-0727-339B-01B9-F91A81B616EF}"/>
              </a:ext>
            </a:extLst>
          </p:cNvPr>
          <p:cNvSpPr/>
          <p:nvPr/>
        </p:nvSpPr>
        <p:spPr>
          <a:xfrm>
            <a:off x="7280320" y="2145896"/>
            <a:ext cx="1423593" cy="48552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Subclass</a:t>
            </a:r>
          </a:p>
        </p:txBody>
      </p:sp>
      <p:sp>
        <p:nvSpPr>
          <p:cNvPr id="29" name="Rectangle: Rounded Corners 28">
            <a:extLst>
              <a:ext uri="{FF2B5EF4-FFF2-40B4-BE49-F238E27FC236}">
                <a16:creationId xmlns:a16="http://schemas.microsoft.com/office/drawing/2014/main" id="{0396528C-7DC9-5655-C061-F50644073FC4}"/>
              </a:ext>
            </a:extLst>
          </p:cNvPr>
          <p:cNvSpPr/>
          <p:nvPr/>
        </p:nvSpPr>
        <p:spPr>
          <a:xfrm>
            <a:off x="437216" y="3204452"/>
            <a:ext cx="7438540" cy="798295"/>
          </a:xfrm>
          <a:prstGeom prst="roundRect">
            <a:avLst>
              <a:gd name="adj" fmla="val 18912"/>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TextBox 29">
            <a:extLst>
              <a:ext uri="{FF2B5EF4-FFF2-40B4-BE49-F238E27FC236}">
                <a16:creationId xmlns:a16="http://schemas.microsoft.com/office/drawing/2014/main" id="{588AD8F8-C68A-1401-B45E-4A96471F4A9C}"/>
              </a:ext>
            </a:extLst>
          </p:cNvPr>
          <p:cNvSpPr txBox="1"/>
          <p:nvPr/>
        </p:nvSpPr>
        <p:spPr>
          <a:xfrm>
            <a:off x="972475" y="3244835"/>
            <a:ext cx="6903281" cy="707886"/>
          </a:xfrm>
          <a:prstGeom prst="rect">
            <a:avLst/>
          </a:prstGeom>
          <a:noFill/>
        </p:spPr>
        <p:txBody>
          <a:bodyPr wrap="square" rtlCol="0">
            <a:spAutoFit/>
          </a:bodyPr>
          <a:lstStyle/>
          <a:p>
            <a:pPr algn="ctr"/>
            <a:r>
              <a:rPr lang="vi-VN" sz="2000" dirty="0">
                <a:latin typeface="SVN-Russell" panose="02040603050506020204" pitchFamily="18" charset="0"/>
              </a:rPr>
              <a:t>Thay đổi trong thành phần được bổ sung thêm của một Abstraction</a:t>
            </a:r>
            <a:endParaRPr lang="en-US" sz="2000" dirty="0">
              <a:latin typeface="SVN-Russell" panose="02040603050506020204" pitchFamily="18" charset="0"/>
            </a:endParaRPr>
          </a:p>
        </p:txBody>
      </p:sp>
    </p:spTree>
    <p:extLst>
      <p:ext uri="{BB962C8B-B14F-4D97-AF65-F5344CB8AC3E}">
        <p14:creationId xmlns:p14="http://schemas.microsoft.com/office/powerpoint/2010/main" val="913550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anim calcmode="lin" valueType="num">
                                      <p:cBhvr>
                                        <p:cTn id="45" dur="500" fill="hold"/>
                                        <p:tgtEl>
                                          <p:spTgt spid="21"/>
                                        </p:tgtEl>
                                        <p:attrNameLst>
                                          <p:attrName>ppt_x</p:attrName>
                                        </p:attrNameLst>
                                      </p:cBhvr>
                                      <p:tavLst>
                                        <p:tav tm="0">
                                          <p:val>
                                            <p:strVal val="#ppt_x"/>
                                          </p:val>
                                        </p:tav>
                                        <p:tav tm="100000">
                                          <p:val>
                                            <p:strVal val="#ppt_x"/>
                                          </p:val>
                                        </p:tav>
                                      </p:tavLst>
                                    </p:anim>
                                    <p:anim calcmode="lin" valueType="num">
                                      <p:cBhvr>
                                        <p:cTn id="46" dur="5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anim calcmode="lin" valueType="num">
                                      <p:cBhvr>
                                        <p:cTn id="50" dur="500" fill="hold"/>
                                        <p:tgtEl>
                                          <p:spTgt spid="25"/>
                                        </p:tgtEl>
                                        <p:attrNameLst>
                                          <p:attrName>ppt_x</p:attrName>
                                        </p:attrNameLst>
                                      </p:cBhvr>
                                      <p:tavLst>
                                        <p:tav tm="0">
                                          <p:val>
                                            <p:strVal val="#ppt_x"/>
                                          </p:val>
                                        </p:tav>
                                        <p:tav tm="100000">
                                          <p:val>
                                            <p:strVal val="#ppt_x"/>
                                          </p:val>
                                        </p:tav>
                                      </p:tavLst>
                                    </p:anim>
                                    <p:anim calcmode="lin" valueType="num">
                                      <p:cBhvr>
                                        <p:cTn id="51" dur="50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anim calcmode="lin" valueType="num">
                                      <p:cBhvr>
                                        <p:cTn id="55" dur="500" fill="hold"/>
                                        <p:tgtEl>
                                          <p:spTgt spid="26"/>
                                        </p:tgtEl>
                                        <p:attrNameLst>
                                          <p:attrName>ppt_x</p:attrName>
                                        </p:attrNameLst>
                                      </p:cBhvr>
                                      <p:tavLst>
                                        <p:tav tm="0">
                                          <p:val>
                                            <p:strVal val="#ppt_x"/>
                                          </p:val>
                                        </p:tav>
                                        <p:tav tm="100000">
                                          <p:val>
                                            <p:strVal val="#ppt_x"/>
                                          </p:val>
                                        </p:tav>
                                      </p:tavLst>
                                    </p:anim>
                                    <p:anim calcmode="lin" valueType="num">
                                      <p:cBhvr>
                                        <p:cTn id="56" dur="500" fill="hold"/>
                                        <p:tgtEl>
                                          <p:spTgt spid="2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anim calcmode="lin" valueType="num">
                                      <p:cBhvr>
                                        <p:cTn id="60" dur="500" fill="hold"/>
                                        <p:tgtEl>
                                          <p:spTgt spid="27"/>
                                        </p:tgtEl>
                                        <p:attrNameLst>
                                          <p:attrName>ppt_x</p:attrName>
                                        </p:attrNameLst>
                                      </p:cBhvr>
                                      <p:tavLst>
                                        <p:tav tm="0">
                                          <p:val>
                                            <p:strVal val="#ppt_x"/>
                                          </p:val>
                                        </p:tav>
                                        <p:tav tm="100000">
                                          <p:val>
                                            <p:strVal val="#ppt_x"/>
                                          </p:val>
                                        </p:tav>
                                      </p:tavLst>
                                    </p:anim>
                                    <p:anim calcmode="lin" valueType="num">
                                      <p:cBhvr>
                                        <p:cTn id="61" dur="500" fill="hold"/>
                                        <p:tgtEl>
                                          <p:spTgt spid="2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anim calcmode="lin" valueType="num">
                                      <p:cBhvr>
                                        <p:cTn id="65" dur="500" fill="hold"/>
                                        <p:tgtEl>
                                          <p:spTgt spid="28"/>
                                        </p:tgtEl>
                                        <p:attrNameLst>
                                          <p:attrName>ppt_x</p:attrName>
                                        </p:attrNameLst>
                                      </p:cBhvr>
                                      <p:tavLst>
                                        <p:tav tm="0">
                                          <p:val>
                                            <p:strVal val="#ppt_x"/>
                                          </p:val>
                                        </p:tav>
                                        <p:tav tm="100000">
                                          <p:val>
                                            <p:strVal val="#ppt_x"/>
                                          </p:val>
                                        </p:tav>
                                      </p:tavLst>
                                    </p:anim>
                                    <p:anim calcmode="lin" valueType="num">
                                      <p:cBhvr>
                                        <p:cTn id="6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anim calcmode="lin" valueType="num">
                                      <p:cBhvr>
                                        <p:cTn id="72" dur="500" fill="hold"/>
                                        <p:tgtEl>
                                          <p:spTgt spid="29"/>
                                        </p:tgtEl>
                                        <p:attrNameLst>
                                          <p:attrName>ppt_x</p:attrName>
                                        </p:attrNameLst>
                                      </p:cBhvr>
                                      <p:tavLst>
                                        <p:tav tm="0">
                                          <p:val>
                                            <p:strVal val="#ppt_x"/>
                                          </p:val>
                                        </p:tav>
                                        <p:tav tm="100000">
                                          <p:val>
                                            <p:strVal val="#ppt_x"/>
                                          </p:val>
                                        </p:tav>
                                      </p:tavLst>
                                    </p:anim>
                                    <p:anim calcmode="lin" valueType="num">
                                      <p:cBhvr>
                                        <p:cTn id="73" dur="500" fill="hold"/>
                                        <p:tgtEl>
                                          <p:spTgt spid="2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anim calcmode="lin" valueType="num">
                                      <p:cBhvr>
                                        <p:cTn id="77" dur="500" fill="hold"/>
                                        <p:tgtEl>
                                          <p:spTgt spid="30"/>
                                        </p:tgtEl>
                                        <p:attrNameLst>
                                          <p:attrName>ppt_x</p:attrName>
                                        </p:attrNameLst>
                                      </p:cBhvr>
                                      <p:tavLst>
                                        <p:tav tm="0">
                                          <p:val>
                                            <p:strVal val="#ppt_x"/>
                                          </p:val>
                                        </p:tav>
                                        <p:tav tm="100000">
                                          <p:val>
                                            <p:strVal val="#ppt_x"/>
                                          </p:val>
                                        </p:tav>
                                      </p:tavLst>
                                    </p:anim>
                                    <p:anim calcmode="lin" valueType="num">
                                      <p:cBhvr>
                                        <p:cTn id="7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9" grpId="0" animBg="1"/>
      <p:bldP spid="10" grpId="0"/>
      <p:bldP spid="19" grpId="0" animBg="1"/>
      <p:bldP spid="21" grpId="0" animBg="1"/>
      <p:bldP spid="25" grpId="0" animBg="1"/>
      <p:bldP spid="26" grpId="0" animBg="1"/>
      <p:bldP spid="27" grpId="0" animBg="1"/>
      <p:bldP spid="28" grpId="0" animBg="1"/>
      <p:bldP spid="29"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 name="Google Shape;497;p27">
            <a:extLst>
              <a:ext uri="{FF2B5EF4-FFF2-40B4-BE49-F238E27FC236}">
                <a16:creationId xmlns:a16="http://schemas.microsoft.com/office/drawing/2014/main" id="{467ED55A-3736-6E68-44C9-F3F55D44C647}"/>
              </a:ext>
            </a:extLst>
          </p:cNvPr>
          <p:cNvSpPr txBox="1">
            <a:spLocks/>
          </p:cNvSpPr>
          <p:nvPr/>
        </p:nvSpPr>
        <p:spPr>
          <a:xfrm>
            <a:off x="52040" y="448396"/>
            <a:ext cx="499574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ƯU ĐIỂM</a:t>
            </a:r>
            <a:endParaRPr lang="en-US" sz="2400" dirty="0">
              <a:latin typeface="SVN-Russell" panose="02040603050506020204" pitchFamily="18" charset="0"/>
            </a:endParaRPr>
          </a:p>
        </p:txBody>
      </p:sp>
      <p:sp>
        <p:nvSpPr>
          <p:cNvPr id="3" name="Rectangle: Rounded Corners 2">
            <a:extLst>
              <a:ext uri="{FF2B5EF4-FFF2-40B4-BE49-F238E27FC236}">
                <a16:creationId xmlns:a16="http://schemas.microsoft.com/office/drawing/2014/main" id="{F8E31093-697B-A6C0-2D1F-C645160A8DEC}"/>
              </a:ext>
            </a:extLst>
          </p:cNvPr>
          <p:cNvSpPr/>
          <p:nvPr/>
        </p:nvSpPr>
        <p:spPr>
          <a:xfrm>
            <a:off x="899531" y="1154682"/>
            <a:ext cx="6965796" cy="624468"/>
          </a:xfrm>
          <a:prstGeom prst="roundRect">
            <a:avLst/>
          </a:prstGeom>
          <a:solidFill>
            <a:srgbClr val="FFFFCC"/>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solidFill>
                  <a:schemeClr val="tx1"/>
                </a:solidFill>
                <a:latin typeface="SVN-Russell" panose="02040603050506020204" pitchFamily="18" charset="0"/>
              </a:rPr>
              <a:t>+</a:t>
            </a:r>
            <a:r>
              <a:rPr lang="en-US" sz="2000" dirty="0">
                <a:solidFill>
                  <a:schemeClr val="tx1"/>
                </a:solidFill>
                <a:latin typeface="SVN-Russell" panose="02040603050506020204" pitchFamily="18" charset="0"/>
              </a:rPr>
              <a:t> </a:t>
            </a:r>
            <a:r>
              <a:rPr lang="vi-VN" sz="2000" dirty="0">
                <a:solidFill>
                  <a:schemeClr val="tx1"/>
                </a:solidFill>
                <a:latin typeface="SVN-Russell" panose="02040603050506020204" pitchFamily="18" charset="0"/>
              </a:rPr>
              <a:t>Giảm số lượng lớp con không cần thiết</a:t>
            </a:r>
            <a:endParaRPr lang="en-US" sz="2000" dirty="0">
              <a:solidFill>
                <a:schemeClr val="tx1"/>
              </a:solidFill>
              <a:latin typeface="SVN-Russell" panose="02040603050506020204" pitchFamily="18" charset="0"/>
            </a:endParaRPr>
          </a:p>
        </p:txBody>
      </p:sp>
      <p:sp>
        <p:nvSpPr>
          <p:cNvPr id="5" name="Rectangle: Rounded Corners 4">
            <a:extLst>
              <a:ext uri="{FF2B5EF4-FFF2-40B4-BE49-F238E27FC236}">
                <a16:creationId xmlns:a16="http://schemas.microsoft.com/office/drawing/2014/main" id="{93D9B5AD-7AE8-5E88-BC22-A66BD55FF01A}"/>
              </a:ext>
            </a:extLst>
          </p:cNvPr>
          <p:cNvSpPr/>
          <p:nvPr/>
        </p:nvSpPr>
        <p:spPr>
          <a:xfrm>
            <a:off x="899531" y="1947282"/>
            <a:ext cx="6965796" cy="624468"/>
          </a:xfrm>
          <a:prstGeom prst="roundRect">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solidFill>
                  <a:schemeClr val="tx1"/>
                </a:solidFill>
                <a:latin typeface="SVN-Russell" panose="02040603050506020204" pitchFamily="18" charset="0"/>
              </a:rPr>
              <a:t>+</a:t>
            </a:r>
            <a:r>
              <a:rPr lang="en-US" sz="2000" dirty="0">
                <a:solidFill>
                  <a:schemeClr val="tx1"/>
                </a:solidFill>
                <a:latin typeface="SVN-Russell" panose="02040603050506020204" pitchFamily="18" charset="0"/>
              </a:rPr>
              <a:t> </a:t>
            </a:r>
            <a:r>
              <a:rPr lang="vi-VN" sz="2000" dirty="0">
                <a:solidFill>
                  <a:schemeClr val="tx1"/>
                </a:solidFill>
                <a:latin typeface="SVN-Russell" panose="02040603050506020204" pitchFamily="18" charset="0"/>
              </a:rPr>
              <a:t>Code sẽ gọn gàng và kích thước ứng dụng sẽ nhỏ hơn</a:t>
            </a:r>
            <a:endParaRPr lang="en-US" sz="2000" dirty="0">
              <a:solidFill>
                <a:schemeClr val="tx1"/>
              </a:solidFill>
              <a:latin typeface="SVN-Russell" panose="02040603050506020204" pitchFamily="18" charset="0"/>
            </a:endParaRPr>
          </a:p>
        </p:txBody>
      </p:sp>
      <p:sp>
        <p:nvSpPr>
          <p:cNvPr id="6" name="Rectangle: Rounded Corners 5">
            <a:extLst>
              <a:ext uri="{FF2B5EF4-FFF2-40B4-BE49-F238E27FC236}">
                <a16:creationId xmlns:a16="http://schemas.microsoft.com/office/drawing/2014/main" id="{27C57AF3-C597-D555-62C5-1480FBA745C1}"/>
              </a:ext>
            </a:extLst>
          </p:cNvPr>
          <p:cNvSpPr/>
          <p:nvPr/>
        </p:nvSpPr>
        <p:spPr>
          <a:xfrm>
            <a:off x="899531" y="2739882"/>
            <a:ext cx="6965796" cy="624468"/>
          </a:xfrm>
          <a:prstGeom prst="roundRect">
            <a:avLst/>
          </a:prstGeom>
          <a:solidFill>
            <a:srgbClr val="FFFFCC"/>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SVN-Russell" panose="02040603050506020204" pitchFamily="18" charset="0"/>
              </a:rPr>
              <a:t>+Dễ </a:t>
            </a:r>
            <a:r>
              <a:rPr lang="en-US" sz="2000" dirty="0" err="1">
                <a:solidFill>
                  <a:schemeClr val="tx1"/>
                </a:solidFill>
                <a:latin typeface="SVN-Russell" panose="02040603050506020204" pitchFamily="18" charset="0"/>
              </a:rPr>
              <a:t>dàng</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bảo</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trì</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và</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phát</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triển</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về</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sau</a:t>
            </a:r>
            <a:endParaRPr lang="en-US" sz="2000" dirty="0">
              <a:solidFill>
                <a:schemeClr val="tx1"/>
              </a:solidFill>
              <a:latin typeface="SVN-Russell" panose="02040603050506020204" pitchFamily="18" charset="0"/>
            </a:endParaRPr>
          </a:p>
        </p:txBody>
      </p:sp>
      <p:sp>
        <p:nvSpPr>
          <p:cNvPr id="7" name="Rectangle: Rounded Corners 6">
            <a:extLst>
              <a:ext uri="{FF2B5EF4-FFF2-40B4-BE49-F238E27FC236}">
                <a16:creationId xmlns:a16="http://schemas.microsoft.com/office/drawing/2014/main" id="{F5CC8EAE-6C3A-6C17-E81D-9D0A2B06F120}"/>
              </a:ext>
            </a:extLst>
          </p:cNvPr>
          <p:cNvSpPr/>
          <p:nvPr/>
        </p:nvSpPr>
        <p:spPr>
          <a:xfrm>
            <a:off x="899531" y="3532482"/>
            <a:ext cx="6965796" cy="624468"/>
          </a:xfrm>
          <a:prstGeom prst="roundRect">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Giảm</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sự</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phụ</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thuộc</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giữa</a:t>
            </a:r>
            <a:r>
              <a:rPr lang="en-US" sz="2000" dirty="0">
                <a:solidFill>
                  <a:schemeClr val="tx1"/>
                </a:solidFill>
                <a:latin typeface="SVN-Russell" panose="02040603050506020204" pitchFamily="18" charset="0"/>
              </a:rPr>
              <a:t> Abstraction </a:t>
            </a:r>
            <a:r>
              <a:rPr lang="en-US" sz="2000" dirty="0" err="1">
                <a:solidFill>
                  <a:schemeClr val="tx1"/>
                </a:solidFill>
                <a:latin typeface="SVN-Russell" panose="02040603050506020204" pitchFamily="18" charset="0"/>
              </a:rPr>
              <a:t>và</a:t>
            </a:r>
            <a:r>
              <a:rPr lang="en-US" sz="2000" dirty="0">
                <a:solidFill>
                  <a:schemeClr val="tx1"/>
                </a:solidFill>
                <a:latin typeface="SVN-Russell" panose="02040603050506020204" pitchFamily="18" charset="0"/>
              </a:rPr>
              <a:t> Implementation</a:t>
            </a:r>
          </a:p>
        </p:txBody>
      </p:sp>
    </p:spTree>
    <p:extLst>
      <p:ext uri="{BB962C8B-B14F-4D97-AF65-F5344CB8AC3E}">
        <p14:creationId xmlns:p14="http://schemas.microsoft.com/office/powerpoint/2010/main" val="2642427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4" name="Google Shape;497;p27">
            <a:extLst>
              <a:ext uri="{FF2B5EF4-FFF2-40B4-BE49-F238E27FC236}">
                <a16:creationId xmlns:a16="http://schemas.microsoft.com/office/drawing/2014/main" id="{93DB7CB7-E898-524D-D5C2-99DFAD322F3E}"/>
              </a:ext>
            </a:extLst>
          </p:cNvPr>
          <p:cNvSpPr txBox="1">
            <a:spLocks/>
          </p:cNvSpPr>
          <p:nvPr/>
        </p:nvSpPr>
        <p:spPr>
          <a:xfrm>
            <a:off x="0" y="98991"/>
            <a:ext cx="499574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NHƯỢC ĐIỂM</a:t>
            </a:r>
            <a:endParaRPr lang="en-US" sz="2400" dirty="0">
              <a:latin typeface="SVN-Russell" panose="02040603050506020204" pitchFamily="18" charset="0"/>
            </a:endParaRPr>
          </a:p>
        </p:txBody>
      </p:sp>
      <p:sp>
        <p:nvSpPr>
          <p:cNvPr id="5" name="Rectangle: Rounded Corners 4">
            <a:extLst>
              <a:ext uri="{FF2B5EF4-FFF2-40B4-BE49-F238E27FC236}">
                <a16:creationId xmlns:a16="http://schemas.microsoft.com/office/drawing/2014/main" id="{80A08F3B-8B88-75E9-9C05-73F5B3AB683E}"/>
              </a:ext>
            </a:extLst>
          </p:cNvPr>
          <p:cNvSpPr/>
          <p:nvPr/>
        </p:nvSpPr>
        <p:spPr>
          <a:xfrm>
            <a:off x="564995" y="977497"/>
            <a:ext cx="6965796" cy="904577"/>
          </a:xfrm>
          <a:prstGeom prst="roundRect">
            <a:avLst/>
          </a:prstGeom>
          <a:solidFill>
            <a:srgbClr val="FFFFCC"/>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solidFill>
                  <a:schemeClr val="tx1"/>
                </a:solidFill>
                <a:latin typeface="SVN-Russell" panose="02040603050506020204" pitchFamily="18" charset="0"/>
              </a:rPr>
              <a:t>+</a:t>
            </a:r>
            <a:r>
              <a:rPr lang="en-US" sz="2000" dirty="0">
                <a:solidFill>
                  <a:schemeClr val="tx1"/>
                </a:solidFill>
                <a:latin typeface="SVN-Russell" panose="02040603050506020204" pitchFamily="18" charset="0"/>
              </a:rPr>
              <a:t> </a:t>
            </a:r>
            <a:r>
              <a:rPr lang="vi-VN" sz="2000" dirty="0">
                <a:solidFill>
                  <a:schemeClr val="tx1"/>
                </a:solidFill>
                <a:latin typeface="SVN-Russell" panose="02040603050506020204" pitchFamily="18" charset="0"/>
              </a:rPr>
              <a:t>Có thể trở nên phức tạp hơn khi áp dụng cho những lớp cần có tính liên kết</a:t>
            </a:r>
            <a:endParaRPr lang="en-US" sz="2000" dirty="0">
              <a:solidFill>
                <a:schemeClr val="tx1"/>
              </a:solidFill>
              <a:latin typeface="SVN-Russell" panose="02040603050506020204" pitchFamily="18" charset="0"/>
            </a:endParaRPr>
          </a:p>
        </p:txBody>
      </p:sp>
      <p:sp>
        <p:nvSpPr>
          <p:cNvPr id="7" name="Rectangle: Rounded Corners 6">
            <a:extLst>
              <a:ext uri="{FF2B5EF4-FFF2-40B4-BE49-F238E27FC236}">
                <a16:creationId xmlns:a16="http://schemas.microsoft.com/office/drawing/2014/main" id="{CCFD0A81-E5AF-7839-1E57-F4881A7B62CF}"/>
              </a:ext>
            </a:extLst>
          </p:cNvPr>
          <p:cNvSpPr/>
          <p:nvPr/>
        </p:nvSpPr>
        <p:spPr>
          <a:xfrm>
            <a:off x="564995" y="2014189"/>
            <a:ext cx="6965796" cy="904576"/>
          </a:xfrm>
          <a:prstGeom prst="roundRect">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solidFill>
                  <a:schemeClr val="tx1"/>
                </a:solidFill>
                <a:latin typeface="SVN-Russell" panose="02040603050506020204" pitchFamily="18" charset="0"/>
              </a:rPr>
              <a:t>+</a:t>
            </a:r>
            <a:r>
              <a:rPr lang="en-US" sz="2000" dirty="0">
                <a:solidFill>
                  <a:schemeClr val="tx1"/>
                </a:solidFill>
                <a:latin typeface="SVN-Russell" panose="02040603050506020204" pitchFamily="18" charset="0"/>
              </a:rPr>
              <a:t> </a:t>
            </a:r>
            <a:r>
              <a:rPr lang="vi-VN" sz="2000" dirty="0">
                <a:solidFill>
                  <a:schemeClr val="tx1"/>
                </a:solidFill>
                <a:latin typeface="SVN-Russell" panose="02040603050506020204" pitchFamily="18" charset="0"/>
              </a:rPr>
              <a:t>Dễ bị lạm dụng quá nhiều dẫn đến việc phức tạp hóa các vấn đề đơn giản một cách không cần thiết</a:t>
            </a:r>
            <a:endParaRPr lang="en-US" sz="2000" dirty="0">
              <a:solidFill>
                <a:schemeClr val="tx1"/>
              </a:solidFill>
              <a:latin typeface="SVN-Russell" panose="02040603050506020204" pitchFamily="18" charset="0"/>
            </a:endParaRPr>
          </a:p>
        </p:txBody>
      </p:sp>
    </p:spTree>
    <p:extLst>
      <p:ext uri="{BB962C8B-B14F-4D97-AF65-F5344CB8AC3E}">
        <p14:creationId xmlns:p14="http://schemas.microsoft.com/office/powerpoint/2010/main" val="237685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27"/>
          <p:cNvSpPr txBox="1">
            <a:spLocks noGrp="1"/>
          </p:cNvSpPr>
          <p:nvPr>
            <p:ph type="ctrTitle"/>
          </p:nvPr>
        </p:nvSpPr>
        <p:spPr>
          <a:xfrm>
            <a:off x="1494560" y="1847464"/>
            <a:ext cx="6154880" cy="4392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SVN-Russell" panose="02040603050506020204" pitchFamily="18" charset="0"/>
              </a:rPr>
              <a:t>Cảm ơn Thầy và các bạn đã lắng nghe</a:t>
            </a:r>
            <a:endParaRPr sz="2400" dirty="0">
              <a:latin typeface="SVN-Russell" panose="02040603050506020204" pitchFamily="18" charset="0"/>
            </a:endParaRPr>
          </a:p>
        </p:txBody>
      </p:sp>
      <p:grpSp>
        <p:nvGrpSpPr>
          <p:cNvPr id="499" name="Google Shape;499;p27"/>
          <p:cNvGrpSpPr/>
          <p:nvPr/>
        </p:nvGrpSpPr>
        <p:grpSpPr>
          <a:xfrm flipH="1">
            <a:off x="1783208" y="704857"/>
            <a:ext cx="864824" cy="693028"/>
            <a:chOff x="10049025" y="922900"/>
            <a:chExt cx="537625" cy="430800"/>
          </a:xfrm>
        </p:grpSpPr>
        <p:sp>
          <p:nvSpPr>
            <p:cNvPr id="500" name="Google Shape;500;p27"/>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7"/>
          <p:cNvGrpSpPr/>
          <p:nvPr/>
        </p:nvGrpSpPr>
        <p:grpSpPr>
          <a:xfrm rot="1628208">
            <a:off x="6744184" y="3137142"/>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498;p27">
            <a:extLst>
              <a:ext uri="{FF2B5EF4-FFF2-40B4-BE49-F238E27FC236}">
                <a16:creationId xmlns:a16="http://schemas.microsoft.com/office/drawing/2014/main" id="{CEF9E088-CFB9-CA52-D435-7FF0E91680A7}"/>
              </a:ext>
            </a:extLst>
          </p:cNvPr>
          <p:cNvSpPr txBox="1">
            <a:spLocks/>
          </p:cNvSpPr>
          <p:nvPr/>
        </p:nvSpPr>
        <p:spPr>
          <a:xfrm>
            <a:off x="1494560" y="2313802"/>
            <a:ext cx="6154880" cy="4392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5200"/>
              <a:buFont typeface="Aldrich"/>
              <a:buNone/>
              <a:defRPr sz="4500" b="0" i="0" u="none" strike="noStrike" cap="none">
                <a:solidFill>
                  <a:schemeClr val="accent5"/>
                </a:solidFill>
                <a:latin typeface="Aldrich"/>
                <a:ea typeface="Aldrich"/>
                <a:cs typeface="Aldrich"/>
                <a:sym typeface="Aldrich"/>
              </a:defRPr>
            </a:lvl1pPr>
            <a:lvl2pPr marR="0" lvl="1"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5200"/>
              <a:buFont typeface="Arial"/>
              <a:buNone/>
              <a:defRPr sz="5200" b="0" i="0" u="none" strike="noStrike" cap="none">
                <a:solidFill>
                  <a:schemeClr val="accent5"/>
                </a:solidFill>
                <a:latin typeface="Arial"/>
                <a:ea typeface="Arial"/>
                <a:cs typeface="Arial"/>
                <a:sym typeface="Arial"/>
              </a:defRPr>
            </a:lvl9pPr>
          </a:lstStyle>
          <a:p>
            <a:r>
              <a:rPr lang="en-US" sz="2400" dirty="0">
                <a:latin typeface="SVN-Russell" panose="02040603050506020204" pitchFamily="18" charset="0"/>
              </a:rPr>
              <a:t>Xin </a:t>
            </a:r>
            <a:r>
              <a:rPr lang="en-US" sz="2400" dirty="0" err="1">
                <a:latin typeface="SVN-Russell" panose="02040603050506020204" pitchFamily="18" charset="0"/>
              </a:rPr>
              <a:t>mời</a:t>
            </a:r>
            <a:r>
              <a:rPr lang="en-US" sz="2400" dirty="0">
                <a:latin typeface="SVN-Russell" panose="02040603050506020204" pitchFamily="18" charset="0"/>
              </a:rPr>
              <a:t> </a:t>
            </a:r>
            <a:r>
              <a:rPr lang="en-US" sz="2400" dirty="0" err="1">
                <a:latin typeface="SVN-Russell" panose="02040603050506020204" pitchFamily="18" charset="0"/>
              </a:rPr>
              <a:t>đặt</a:t>
            </a:r>
            <a:r>
              <a:rPr lang="en-US" sz="2400" dirty="0">
                <a:latin typeface="SVN-Russell" panose="02040603050506020204" pitchFamily="18" charset="0"/>
              </a:rPr>
              <a:t> </a:t>
            </a:r>
            <a:r>
              <a:rPr lang="en-US" sz="2400" dirty="0" err="1">
                <a:latin typeface="SVN-Russell" panose="02040603050506020204" pitchFamily="18" charset="0"/>
              </a:rPr>
              <a:t>câu</a:t>
            </a:r>
            <a:r>
              <a:rPr lang="en-US" sz="2400" dirty="0">
                <a:latin typeface="SVN-Russell" panose="02040603050506020204" pitchFamily="18" charset="0"/>
              </a:rPr>
              <a:t> hỏi</a:t>
            </a:r>
            <a:endParaRPr lang="vi-VN" sz="2400" dirty="0">
              <a:latin typeface="SVN-Russell" panose="02040603050506020204" pitchFamily="18" charset="0"/>
            </a:endParaRPr>
          </a:p>
        </p:txBody>
      </p:sp>
    </p:spTree>
    <p:extLst>
      <p:ext uri="{BB962C8B-B14F-4D97-AF65-F5344CB8AC3E}">
        <p14:creationId xmlns:p14="http://schemas.microsoft.com/office/powerpoint/2010/main" val="84920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8" name="Google Shape;497;p27">
            <a:extLst>
              <a:ext uri="{FF2B5EF4-FFF2-40B4-BE49-F238E27FC236}">
                <a16:creationId xmlns:a16="http://schemas.microsoft.com/office/drawing/2014/main" id="{744EC0F9-0C14-8DD0-82DF-CFD2F4F09CE5}"/>
              </a:ext>
            </a:extLst>
          </p:cNvPr>
          <p:cNvSpPr txBox="1">
            <a:spLocks/>
          </p:cNvSpPr>
          <p:nvPr/>
        </p:nvSpPr>
        <p:spPr>
          <a:xfrm>
            <a:off x="-481955" y="624469"/>
            <a:ext cx="46359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latin typeface="SVN-Russell" panose="02040603050506020204" pitchFamily="18" charset="0"/>
              </a:rPr>
              <a:t>NỘI DUNG</a:t>
            </a:r>
          </a:p>
        </p:txBody>
      </p:sp>
      <p:sp>
        <p:nvSpPr>
          <p:cNvPr id="3" name="Rectangle: Rounded Corners 2">
            <a:extLst>
              <a:ext uri="{FF2B5EF4-FFF2-40B4-BE49-F238E27FC236}">
                <a16:creationId xmlns:a16="http://schemas.microsoft.com/office/drawing/2014/main" id="{9DBAA933-83E6-D268-D840-2D2C19AE628C}"/>
              </a:ext>
            </a:extLst>
          </p:cNvPr>
          <p:cNvSpPr/>
          <p:nvPr/>
        </p:nvSpPr>
        <p:spPr>
          <a:xfrm>
            <a:off x="1397619" y="1263805"/>
            <a:ext cx="6348761" cy="624468"/>
          </a:xfrm>
          <a:prstGeom prst="roundRect">
            <a:avLst/>
          </a:prstGeom>
          <a:solidFill>
            <a:schemeClr val="accent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GIỚI THIỆU VỀ DESIGN PATTERN</a:t>
            </a:r>
          </a:p>
        </p:txBody>
      </p:sp>
      <p:sp>
        <p:nvSpPr>
          <p:cNvPr id="5" name="Rectangle: Rounded Corners 4">
            <a:extLst>
              <a:ext uri="{FF2B5EF4-FFF2-40B4-BE49-F238E27FC236}">
                <a16:creationId xmlns:a16="http://schemas.microsoft.com/office/drawing/2014/main" id="{8B5ACBCD-FB1D-1DFA-23F2-1FD2686F2BD8}"/>
              </a:ext>
            </a:extLst>
          </p:cNvPr>
          <p:cNvSpPr/>
          <p:nvPr/>
        </p:nvSpPr>
        <p:spPr>
          <a:xfrm>
            <a:off x="1397619" y="2056405"/>
            <a:ext cx="6348761" cy="624468"/>
          </a:xfrm>
          <a:prstGeom prst="roundRect">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BRIDGE PATTERN: VẤN ĐỀ VÀ GIẢI QUYẾT</a:t>
            </a:r>
          </a:p>
        </p:txBody>
      </p:sp>
      <p:sp>
        <p:nvSpPr>
          <p:cNvPr id="6" name="Rectangle: Rounded Corners 5">
            <a:extLst>
              <a:ext uri="{FF2B5EF4-FFF2-40B4-BE49-F238E27FC236}">
                <a16:creationId xmlns:a16="http://schemas.microsoft.com/office/drawing/2014/main" id="{CB58B911-C6F9-E76A-F67A-760912A94EF5}"/>
              </a:ext>
            </a:extLst>
          </p:cNvPr>
          <p:cNvSpPr/>
          <p:nvPr/>
        </p:nvSpPr>
        <p:spPr>
          <a:xfrm>
            <a:off x="1397619" y="2849005"/>
            <a:ext cx="6348761" cy="624468"/>
          </a:xfrm>
          <a:prstGeom prst="roundRect">
            <a:avLst/>
          </a:prstGeom>
          <a:solidFill>
            <a:schemeClr val="accent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BRIDGE PATTERN: CÀI ĐẶT VÀ SỬ DỤNG</a:t>
            </a:r>
          </a:p>
        </p:txBody>
      </p:sp>
      <p:sp>
        <p:nvSpPr>
          <p:cNvPr id="7" name="Rectangle: Rounded Corners 6">
            <a:extLst>
              <a:ext uri="{FF2B5EF4-FFF2-40B4-BE49-F238E27FC236}">
                <a16:creationId xmlns:a16="http://schemas.microsoft.com/office/drawing/2014/main" id="{FE393744-4598-0080-535A-358333C11326}"/>
              </a:ext>
            </a:extLst>
          </p:cNvPr>
          <p:cNvSpPr/>
          <p:nvPr/>
        </p:nvSpPr>
        <p:spPr>
          <a:xfrm>
            <a:off x="1397619" y="3641605"/>
            <a:ext cx="6348761" cy="624468"/>
          </a:xfrm>
          <a:prstGeom prst="roundRect">
            <a:avLst/>
          </a:prstGeom>
          <a:solidFill>
            <a:schemeClr val="accent1">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BRIDGE PATTERN: ƯU VÀ NHƯỢC ĐIỂM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8E9C78C-71A6-F816-D6C0-80628AED314E}"/>
              </a:ext>
            </a:extLst>
          </p:cNvPr>
          <p:cNvSpPr/>
          <p:nvPr/>
        </p:nvSpPr>
        <p:spPr>
          <a:xfrm>
            <a:off x="176189" y="848761"/>
            <a:ext cx="5051131" cy="1530969"/>
          </a:xfrm>
          <a:prstGeom prst="roundRect">
            <a:avLst>
              <a:gd name="adj" fmla="val 18912"/>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Google Shape;497;p27">
            <a:extLst>
              <a:ext uri="{FF2B5EF4-FFF2-40B4-BE49-F238E27FC236}">
                <a16:creationId xmlns:a16="http://schemas.microsoft.com/office/drawing/2014/main" id="{003D3DCA-3AE6-5204-5524-D6ECE73D23ED}"/>
              </a:ext>
            </a:extLst>
          </p:cNvPr>
          <p:cNvSpPr txBox="1">
            <a:spLocks/>
          </p:cNvSpPr>
          <p:nvPr/>
        </p:nvSpPr>
        <p:spPr>
          <a:xfrm>
            <a:off x="-356952" y="111512"/>
            <a:ext cx="620762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800" dirty="0">
                <a:latin typeface="SVN-Russell" panose="02040603050506020204" pitchFamily="18" charset="0"/>
              </a:rPr>
              <a:t>GIỚI THIỆU DESIGN PATTERN</a:t>
            </a:r>
          </a:p>
        </p:txBody>
      </p:sp>
      <p:sp>
        <p:nvSpPr>
          <p:cNvPr id="8" name="Rectangle: Rounded Corners 7">
            <a:extLst>
              <a:ext uri="{FF2B5EF4-FFF2-40B4-BE49-F238E27FC236}">
                <a16:creationId xmlns:a16="http://schemas.microsoft.com/office/drawing/2014/main" id="{0E79F9F4-4B81-353F-E3D1-8A1AE80A3BEA}"/>
              </a:ext>
            </a:extLst>
          </p:cNvPr>
          <p:cNvSpPr/>
          <p:nvPr/>
        </p:nvSpPr>
        <p:spPr>
          <a:xfrm>
            <a:off x="3684780" y="2646723"/>
            <a:ext cx="5051131" cy="1802130"/>
          </a:xfrm>
          <a:prstGeom prst="roundRect">
            <a:avLst>
              <a:gd name="adj" fmla="val 18912"/>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p>
        </p:txBody>
      </p:sp>
      <p:sp>
        <p:nvSpPr>
          <p:cNvPr id="4" name="TextBox 3">
            <a:extLst>
              <a:ext uri="{FF2B5EF4-FFF2-40B4-BE49-F238E27FC236}">
                <a16:creationId xmlns:a16="http://schemas.microsoft.com/office/drawing/2014/main" id="{173C8973-45EC-DFAC-CA88-EE62A98D65CE}"/>
              </a:ext>
            </a:extLst>
          </p:cNvPr>
          <p:cNvSpPr txBox="1"/>
          <p:nvPr/>
        </p:nvSpPr>
        <p:spPr>
          <a:xfrm>
            <a:off x="408089" y="952840"/>
            <a:ext cx="4411303" cy="1015663"/>
          </a:xfrm>
          <a:prstGeom prst="rect">
            <a:avLst/>
          </a:prstGeom>
          <a:noFill/>
        </p:spPr>
        <p:txBody>
          <a:bodyPr wrap="square" rtlCol="0">
            <a:spAutoFit/>
          </a:bodyPr>
          <a:lstStyle/>
          <a:p>
            <a:r>
              <a:rPr lang="en-US" sz="2000" dirty="0">
                <a:latin typeface="SVN-Russell" panose="02040603050506020204" pitchFamily="18" charset="0"/>
              </a:rPr>
              <a:t>- Là </a:t>
            </a:r>
            <a:r>
              <a:rPr lang="en-US" sz="2000" dirty="0" err="1">
                <a:latin typeface="SVN-Russell" panose="02040603050506020204" pitchFamily="18" charset="0"/>
              </a:rPr>
              <a:t>mẫu</a:t>
            </a:r>
            <a:r>
              <a:rPr lang="en-US" sz="2000" dirty="0">
                <a:latin typeface="SVN-Russell" panose="02040603050506020204" pitchFamily="18" charset="0"/>
              </a:rPr>
              <a:t> </a:t>
            </a:r>
            <a:r>
              <a:rPr lang="en-US" sz="2000" dirty="0" err="1">
                <a:latin typeface="SVN-Russell" panose="02040603050506020204" pitchFamily="18" charset="0"/>
              </a:rPr>
              <a:t>thiết</a:t>
            </a:r>
            <a:r>
              <a:rPr lang="en-US" sz="2000" dirty="0">
                <a:latin typeface="SVN-Russell" panose="02040603050506020204" pitchFamily="18" charset="0"/>
              </a:rPr>
              <a:t> </a:t>
            </a:r>
            <a:r>
              <a:rPr lang="en-US" sz="2000" dirty="0" err="1">
                <a:latin typeface="SVN-Russell" panose="02040603050506020204" pitchFamily="18" charset="0"/>
              </a:rPr>
              <a:t>kế</a:t>
            </a:r>
            <a:r>
              <a:rPr lang="en-US" sz="2000" dirty="0">
                <a:latin typeface="SVN-Russell" panose="02040603050506020204" pitchFamily="18" charset="0"/>
              </a:rPr>
              <a:t>, để </a:t>
            </a:r>
            <a:r>
              <a:rPr lang="en-US" sz="2000" dirty="0" err="1">
                <a:latin typeface="SVN-Russell" panose="02040603050506020204" pitchFamily="18" charset="0"/>
              </a:rPr>
              <a:t>giải</a:t>
            </a:r>
            <a:r>
              <a:rPr lang="en-US" sz="2000" dirty="0">
                <a:latin typeface="SVN-Russell" panose="02040603050506020204" pitchFamily="18" charset="0"/>
              </a:rPr>
              <a:t> </a:t>
            </a:r>
            <a:r>
              <a:rPr lang="en-US" sz="2000" dirty="0" err="1">
                <a:latin typeface="SVN-Russell" panose="02040603050506020204" pitchFamily="18" charset="0"/>
              </a:rPr>
              <a:t>quyết</a:t>
            </a:r>
            <a:r>
              <a:rPr lang="en-US" sz="2000" dirty="0">
                <a:latin typeface="SVN-Russell" panose="02040603050506020204" pitchFamily="18" charset="0"/>
              </a:rPr>
              <a:t> </a:t>
            </a:r>
            <a:r>
              <a:rPr lang="en-US" sz="2000" dirty="0" err="1">
                <a:latin typeface="SVN-Russell" panose="02040603050506020204" pitchFamily="18" charset="0"/>
              </a:rPr>
              <a:t>cho</a:t>
            </a:r>
            <a:r>
              <a:rPr lang="en-US" sz="2000" dirty="0">
                <a:latin typeface="SVN-Russell" panose="02040603050506020204" pitchFamily="18" charset="0"/>
              </a:rPr>
              <a:t> </a:t>
            </a:r>
            <a:r>
              <a:rPr lang="en-US" sz="2000" dirty="0" err="1">
                <a:latin typeface="SVN-Russell" panose="02040603050506020204" pitchFamily="18" charset="0"/>
              </a:rPr>
              <a:t>một</a:t>
            </a:r>
            <a:r>
              <a:rPr lang="en-US" sz="2000" dirty="0">
                <a:latin typeface="SVN-Russell" panose="02040603050506020204" pitchFamily="18" charset="0"/>
              </a:rPr>
              <a:t> </a:t>
            </a:r>
            <a:r>
              <a:rPr lang="en-US" sz="2000" dirty="0" err="1">
                <a:latin typeface="SVN-Russell" panose="02040603050506020204" pitchFamily="18" charset="0"/>
              </a:rPr>
              <a:t>vấn</a:t>
            </a:r>
            <a:r>
              <a:rPr lang="en-US" sz="2000" dirty="0">
                <a:latin typeface="SVN-Russell" panose="02040603050506020204" pitchFamily="18" charset="0"/>
              </a:rPr>
              <a:t> </a:t>
            </a:r>
            <a:r>
              <a:rPr lang="en-US" sz="2000" dirty="0" err="1">
                <a:latin typeface="SVN-Russell" panose="02040603050506020204" pitchFamily="18" charset="0"/>
              </a:rPr>
              <a:t>đề</a:t>
            </a:r>
            <a:r>
              <a:rPr lang="en-US" sz="2000" dirty="0">
                <a:latin typeface="SVN-Russell" panose="02040603050506020204" pitchFamily="18" charset="0"/>
              </a:rPr>
              <a:t> </a:t>
            </a:r>
            <a:r>
              <a:rPr lang="en-US" sz="2000" dirty="0" err="1">
                <a:latin typeface="SVN-Russell" panose="02040603050506020204" pitchFamily="18" charset="0"/>
              </a:rPr>
              <a:t>một</a:t>
            </a:r>
            <a:r>
              <a:rPr lang="en-US" sz="2000" dirty="0">
                <a:latin typeface="SVN-Russell" panose="02040603050506020204" pitchFamily="18" charset="0"/>
              </a:rPr>
              <a:t> </a:t>
            </a:r>
            <a:r>
              <a:rPr lang="en-US" sz="2000" dirty="0" err="1">
                <a:latin typeface="SVN-Russell" panose="02040603050506020204" pitchFamily="18" charset="0"/>
              </a:rPr>
              <a:t>cách</a:t>
            </a:r>
            <a:r>
              <a:rPr lang="en-US" sz="2000" dirty="0">
                <a:latin typeface="SVN-Russell" panose="02040603050506020204" pitchFamily="18" charset="0"/>
              </a:rPr>
              <a:t> tối </a:t>
            </a:r>
            <a:r>
              <a:rPr lang="en-US" sz="2000" dirty="0" err="1">
                <a:latin typeface="SVN-Russell" panose="02040603050506020204" pitchFamily="18" charset="0"/>
              </a:rPr>
              <a:t>ưu</a:t>
            </a:r>
            <a:r>
              <a:rPr lang="en-US" sz="2000" dirty="0">
                <a:latin typeface="SVN-Russell" panose="02040603050506020204" pitchFamily="18" charset="0"/>
              </a:rPr>
              <a:t> có </a:t>
            </a:r>
            <a:r>
              <a:rPr lang="en-US" sz="2000" dirty="0" err="1">
                <a:latin typeface="SVN-Russell" panose="02040603050506020204" pitchFamily="18" charset="0"/>
              </a:rPr>
              <a:t>thể</a:t>
            </a:r>
            <a:r>
              <a:rPr lang="en-US" sz="2000" dirty="0">
                <a:latin typeface="SVN-Russell" panose="02040603050506020204" pitchFamily="18" charset="0"/>
              </a:rPr>
              <a:t> </a:t>
            </a:r>
            <a:r>
              <a:rPr lang="en-US" sz="2000" dirty="0" err="1">
                <a:latin typeface="SVN-Russell" panose="02040603050506020204" pitchFamily="18" charset="0"/>
              </a:rPr>
              <a:t>sử</a:t>
            </a:r>
            <a:r>
              <a:rPr lang="en-US" sz="2000" dirty="0">
                <a:latin typeface="SVN-Russell" panose="02040603050506020204" pitchFamily="18" charset="0"/>
              </a:rPr>
              <a:t> </a:t>
            </a:r>
            <a:r>
              <a:rPr lang="en-US" sz="2000" dirty="0" err="1">
                <a:latin typeface="SVN-Russell" panose="02040603050506020204" pitchFamily="18" charset="0"/>
              </a:rPr>
              <a:t>dụng</a:t>
            </a:r>
            <a:r>
              <a:rPr lang="en-US" sz="2000" dirty="0">
                <a:latin typeface="SVN-Russell" panose="02040603050506020204" pitchFamily="18" charset="0"/>
              </a:rPr>
              <a:t> lại</a:t>
            </a:r>
          </a:p>
        </p:txBody>
      </p:sp>
      <p:sp>
        <p:nvSpPr>
          <p:cNvPr id="7" name="TextBox 6">
            <a:extLst>
              <a:ext uri="{FF2B5EF4-FFF2-40B4-BE49-F238E27FC236}">
                <a16:creationId xmlns:a16="http://schemas.microsoft.com/office/drawing/2014/main" id="{882A148F-5225-79E8-288C-29DE19315E2E}"/>
              </a:ext>
            </a:extLst>
          </p:cNvPr>
          <p:cNvSpPr txBox="1"/>
          <p:nvPr/>
        </p:nvSpPr>
        <p:spPr>
          <a:xfrm>
            <a:off x="3835462" y="2838743"/>
            <a:ext cx="4900449" cy="1323439"/>
          </a:xfrm>
          <a:prstGeom prst="rect">
            <a:avLst/>
          </a:prstGeom>
          <a:noFill/>
        </p:spPr>
        <p:txBody>
          <a:bodyPr wrap="square" rtlCol="0">
            <a:spAutoFit/>
          </a:bodyPr>
          <a:lstStyle/>
          <a:p>
            <a:r>
              <a:rPr lang="en-US" sz="2000" dirty="0">
                <a:latin typeface="SVN-Russell" panose="02040603050506020204" pitchFamily="18" charset="0"/>
              </a:rPr>
              <a:t>- </a:t>
            </a:r>
            <a:r>
              <a:rPr lang="en-US" sz="2000" dirty="0" err="1">
                <a:latin typeface="SVN-Russell" panose="02040603050506020204" pitchFamily="18" charset="0"/>
              </a:rPr>
              <a:t>Thường</a:t>
            </a:r>
            <a:r>
              <a:rPr lang="en-US" sz="2000" dirty="0">
                <a:latin typeface="SVN-Russell" panose="02040603050506020204" pitchFamily="18" charset="0"/>
              </a:rPr>
              <a:t> </a:t>
            </a:r>
            <a:r>
              <a:rPr lang="vi-VN" sz="2000" dirty="0">
                <a:latin typeface="SVN-Russell" panose="02040603050506020204" pitchFamily="18" charset="0"/>
              </a:rPr>
              <a:t>được chia thành 3 nhóm gồm:</a:t>
            </a:r>
          </a:p>
          <a:p>
            <a:r>
              <a:rPr lang="vi-VN" sz="2000" dirty="0">
                <a:latin typeface="SVN-Russell" panose="02040603050506020204" pitchFamily="18" charset="0"/>
              </a:rPr>
              <a:t>+</a:t>
            </a:r>
            <a:r>
              <a:rPr lang="en-US" sz="2000" dirty="0">
                <a:latin typeface="SVN-Russell" panose="02040603050506020204" pitchFamily="18" charset="0"/>
              </a:rPr>
              <a:t> </a:t>
            </a:r>
            <a:r>
              <a:rPr lang="vi-VN" sz="2000" dirty="0">
                <a:latin typeface="SVN-Russell" panose="02040603050506020204" pitchFamily="18" charset="0"/>
              </a:rPr>
              <a:t>Nhóm khởi tạo (Creational pattern)</a:t>
            </a:r>
          </a:p>
          <a:p>
            <a:r>
              <a:rPr lang="vi-VN" sz="2000" dirty="0">
                <a:latin typeface="SVN-Russell" panose="02040603050506020204" pitchFamily="18" charset="0"/>
              </a:rPr>
              <a:t>+</a:t>
            </a:r>
            <a:r>
              <a:rPr lang="en-US" sz="2000" dirty="0">
                <a:latin typeface="SVN-Russell" panose="02040603050506020204" pitchFamily="18" charset="0"/>
              </a:rPr>
              <a:t> </a:t>
            </a:r>
            <a:r>
              <a:rPr lang="vi-VN" sz="2000" dirty="0">
                <a:latin typeface="SVN-Russell" panose="02040603050506020204" pitchFamily="18" charset="0"/>
              </a:rPr>
              <a:t>Nhóm cấu trúc (Structural pattern)</a:t>
            </a:r>
          </a:p>
          <a:p>
            <a:r>
              <a:rPr lang="vi-VN" sz="2000" dirty="0">
                <a:latin typeface="SVN-Russell" panose="02040603050506020204" pitchFamily="18" charset="0"/>
              </a:rPr>
              <a:t>+</a:t>
            </a:r>
            <a:r>
              <a:rPr lang="en-US" sz="2000" dirty="0">
                <a:latin typeface="SVN-Russell" panose="02040603050506020204" pitchFamily="18" charset="0"/>
              </a:rPr>
              <a:t> </a:t>
            </a:r>
            <a:r>
              <a:rPr lang="vi-VN" sz="2000" dirty="0">
                <a:latin typeface="SVN-Russell" panose="02040603050506020204" pitchFamily="18" charset="0"/>
              </a:rPr>
              <a:t>Nhóm tương tác (Behavioral pattern)</a:t>
            </a:r>
          </a:p>
        </p:txBody>
      </p:sp>
      <p:pic>
        <p:nvPicPr>
          <p:cNvPr id="13" name="Picture 12" descr="Application&#10;&#10;Description automatically generated with low confidence">
            <a:extLst>
              <a:ext uri="{FF2B5EF4-FFF2-40B4-BE49-F238E27FC236}">
                <a16:creationId xmlns:a16="http://schemas.microsoft.com/office/drawing/2014/main" id="{C62F6F51-1556-DF38-5E78-2EB067F2B196}"/>
              </a:ext>
            </a:extLst>
          </p:cNvPr>
          <p:cNvPicPr>
            <a:picLocks noChangeAspect="1"/>
          </p:cNvPicPr>
          <p:nvPr/>
        </p:nvPicPr>
        <p:blipFill>
          <a:blip r:embed="rId3"/>
          <a:stretch>
            <a:fillRect/>
          </a:stretch>
        </p:blipFill>
        <p:spPr>
          <a:xfrm>
            <a:off x="5604091" y="694647"/>
            <a:ext cx="3131820" cy="1700001"/>
          </a:xfrm>
          <a:prstGeom prst="rect">
            <a:avLst/>
          </a:prstGeom>
        </p:spPr>
      </p:pic>
      <p:pic>
        <p:nvPicPr>
          <p:cNvPr id="15" name="Picture 14" descr="Diagram&#10;&#10;Description automatically generated">
            <a:extLst>
              <a:ext uri="{FF2B5EF4-FFF2-40B4-BE49-F238E27FC236}">
                <a16:creationId xmlns:a16="http://schemas.microsoft.com/office/drawing/2014/main" id="{20F14C46-D45A-2B96-C8DC-B8016B4B83F0}"/>
              </a:ext>
            </a:extLst>
          </p:cNvPr>
          <p:cNvPicPr>
            <a:picLocks noChangeAspect="1"/>
          </p:cNvPicPr>
          <p:nvPr/>
        </p:nvPicPr>
        <p:blipFill>
          <a:blip r:embed="rId4"/>
          <a:stretch>
            <a:fillRect/>
          </a:stretch>
        </p:blipFill>
        <p:spPr>
          <a:xfrm>
            <a:off x="88208" y="2483809"/>
            <a:ext cx="3521231" cy="1530970"/>
          </a:xfrm>
          <a:prstGeom prst="rect">
            <a:avLst/>
          </a:prstGeom>
        </p:spPr>
      </p:pic>
      <p:sp>
        <p:nvSpPr>
          <p:cNvPr id="16" name="Rectangle: Rounded Corners 15">
            <a:extLst>
              <a:ext uri="{FF2B5EF4-FFF2-40B4-BE49-F238E27FC236}">
                <a16:creationId xmlns:a16="http://schemas.microsoft.com/office/drawing/2014/main" id="{6DB9D00A-CDF6-7818-D2EC-075B2EEEA4E2}"/>
              </a:ext>
            </a:extLst>
          </p:cNvPr>
          <p:cNvSpPr/>
          <p:nvPr/>
        </p:nvSpPr>
        <p:spPr>
          <a:xfrm>
            <a:off x="176189" y="4045741"/>
            <a:ext cx="3370060" cy="57296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BRIDGE DESIGN PATTERN</a:t>
            </a:r>
          </a:p>
        </p:txBody>
      </p:sp>
    </p:spTree>
    <p:extLst>
      <p:ext uri="{BB962C8B-B14F-4D97-AF65-F5344CB8AC3E}">
        <p14:creationId xmlns:p14="http://schemas.microsoft.com/office/powerpoint/2010/main" val="256085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anim calcmode="lin" valueType="num">
                                      <p:cBhvr>
                                        <p:cTn id="30" dur="500" fill="hold"/>
                                        <p:tgtEl>
                                          <p:spTgt spid="7"/>
                                        </p:tgtEl>
                                        <p:attrNameLst>
                                          <p:attrName>ppt_x</p:attrName>
                                        </p:attrNameLst>
                                      </p:cBhvr>
                                      <p:tavLst>
                                        <p:tav tm="0">
                                          <p:val>
                                            <p:strVal val="#ppt_x"/>
                                          </p:val>
                                        </p:tav>
                                        <p:tav tm="100000">
                                          <p:val>
                                            <p:strVal val="#ppt_x"/>
                                          </p:val>
                                        </p:tav>
                                      </p:tavLst>
                                    </p:anim>
                                    <p:anim calcmode="lin" valueType="num">
                                      <p:cBhvr>
                                        <p:cTn id="31" dur="5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anim calcmode="lin" valueType="num">
                                      <p:cBhvr>
                                        <p:cTn id="35" dur="500" fill="hold"/>
                                        <p:tgtEl>
                                          <p:spTgt spid="15"/>
                                        </p:tgtEl>
                                        <p:attrNameLst>
                                          <p:attrName>ppt_x</p:attrName>
                                        </p:attrNameLst>
                                      </p:cBhvr>
                                      <p:tavLst>
                                        <p:tav tm="0">
                                          <p:val>
                                            <p:strVal val="#ppt_x"/>
                                          </p:val>
                                        </p:tav>
                                        <p:tav tm="100000">
                                          <p:val>
                                            <p:strVal val="#ppt_x"/>
                                          </p:val>
                                        </p:tav>
                                      </p:tavLst>
                                    </p:anim>
                                    <p:anim calcmode="lin" valueType="num">
                                      <p:cBhvr>
                                        <p:cTn id="36" dur="5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4" grpId="0"/>
      <p:bldP spid="7"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3" name="Google Shape;497;p27">
            <a:extLst>
              <a:ext uri="{FF2B5EF4-FFF2-40B4-BE49-F238E27FC236}">
                <a16:creationId xmlns:a16="http://schemas.microsoft.com/office/drawing/2014/main" id="{E95A0F7D-084F-0F3C-8273-8FF9ED04BBE3}"/>
              </a:ext>
            </a:extLst>
          </p:cNvPr>
          <p:cNvSpPr txBox="1">
            <a:spLocks/>
          </p:cNvSpPr>
          <p:nvPr/>
        </p:nvSpPr>
        <p:spPr>
          <a:xfrm>
            <a:off x="389808" y="362972"/>
            <a:ext cx="4182192"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VẤN ĐỀ</a:t>
            </a:r>
            <a:endParaRPr lang="en-US" sz="2400" dirty="0">
              <a:latin typeface="SVN-Russell" panose="02040603050506020204" pitchFamily="18" charset="0"/>
            </a:endParaRPr>
          </a:p>
        </p:txBody>
      </p:sp>
      <p:sp>
        <p:nvSpPr>
          <p:cNvPr id="6" name="Rectangle 5">
            <a:extLst>
              <a:ext uri="{FF2B5EF4-FFF2-40B4-BE49-F238E27FC236}">
                <a16:creationId xmlns:a16="http://schemas.microsoft.com/office/drawing/2014/main" id="{7FFCEAD1-D27A-AC85-B5E9-38C24C6DF4AC}"/>
              </a:ext>
            </a:extLst>
          </p:cNvPr>
          <p:cNvSpPr/>
          <p:nvPr/>
        </p:nvSpPr>
        <p:spPr>
          <a:xfrm>
            <a:off x="3032039" y="1405054"/>
            <a:ext cx="802888" cy="8028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667ADC4-D5CD-2E44-B408-7EA88AC3D88C}"/>
              </a:ext>
            </a:extLst>
          </p:cNvPr>
          <p:cNvSpPr/>
          <p:nvPr/>
        </p:nvSpPr>
        <p:spPr>
          <a:xfrm>
            <a:off x="4725469" y="1360361"/>
            <a:ext cx="894199" cy="89419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0BE5264A-C282-0C2D-162C-53C2B31312AD}"/>
              </a:ext>
            </a:extLst>
          </p:cNvPr>
          <p:cNvSpPr/>
          <p:nvPr/>
        </p:nvSpPr>
        <p:spPr>
          <a:xfrm>
            <a:off x="6510211" y="1360361"/>
            <a:ext cx="944136" cy="81391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12E272C-1F01-6847-AB06-E60266AF304F}"/>
              </a:ext>
            </a:extLst>
          </p:cNvPr>
          <p:cNvSpPr/>
          <p:nvPr/>
        </p:nvSpPr>
        <p:spPr>
          <a:xfrm>
            <a:off x="3032039" y="2642373"/>
            <a:ext cx="802888" cy="468351"/>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0E7031F-5689-1E4A-AF67-A4C692202BC5}"/>
              </a:ext>
            </a:extLst>
          </p:cNvPr>
          <p:cNvSpPr/>
          <p:nvPr/>
        </p:nvSpPr>
        <p:spPr>
          <a:xfrm>
            <a:off x="4771124" y="2642375"/>
            <a:ext cx="802888" cy="468351"/>
          </a:xfrm>
          <a:prstGeom prst="roundRect">
            <a:avLst/>
          </a:prstGeom>
          <a:solidFill>
            <a:schemeClr val="accent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E15A680-94FE-DA80-2EBE-C15B5949CAF3}"/>
              </a:ext>
            </a:extLst>
          </p:cNvPr>
          <p:cNvSpPr/>
          <p:nvPr/>
        </p:nvSpPr>
        <p:spPr>
          <a:xfrm>
            <a:off x="6580835" y="2642374"/>
            <a:ext cx="802888" cy="468351"/>
          </a:xfrm>
          <a:prstGeom prst="round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FD66248-A276-2072-7B01-0D1182B50066}"/>
              </a:ext>
            </a:extLst>
          </p:cNvPr>
          <p:cNvSpPr/>
          <p:nvPr/>
        </p:nvSpPr>
        <p:spPr>
          <a:xfrm>
            <a:off x="892097" y="1479396"/>
            <a:ext cx="1533535" cy="624468"/>
          </a:xfrm>
          <a:prstGeom prst="roundRect">
            <a:avLst/>
          </a:prstGeom>
          <a:solidFill>
            <a:schemeClr val="accent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SVN-Russell" panose="02040603050506020204" pitchFamily="18" charset="0"/>
              </a:rPr>
              <a:t>Các</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khối</a:t>
            </a:r>
            <a:endParaRPr lang="en-US" sz="2000" dirty="0">
              <a:solidFill>
                <a:schemeClr val="tx1"/>
              </a:solidFill>
              <a:latin typeface="SVN-Russell" panose="02040603050506020204" pitchFamily="18" charset="0"/>
            </a:endParaRPr>
          </a:p>
        </p:txBody>
      </p:sp>
      <p:sp>
        <p:nvSpPr>
          <p:cNvPr id="15" name="Rectangle: Rounded Corners 14">
            <a:extLst>
              <a:ext uri="{FF2B5EF4-FFF2-40B4-BE49-F238E27FC236}">
                <a16:creationId xmlns:a16="http://schemas.microsoft.com/office/drawing/2014/main" id="{83095C7E-EB1B-F4BD-FCFB-DD8609290399}"/>
              </a:ext>
            </a:extLst>
          </p:cNvPr>
          <p:cNvSpPr/>
          <p:nvPr/>
        </p:nvSpPr>
        <p:spPr>
          <a:xfrm>
            <a:off x="892097" y="2486256"/>
            <a:ext cx="1533535" cy="624468"/>
          </a:xfrm>
          <a:prstGeom prst="roundRect">
            <a:avLst/>
          </a:prstGeom>
          <a:solidFill>
            <a:schemeClr val="accent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SVN-Russell" panose="02040603050506020204" pitchFamily="18" charset="0"/>
              </a:rPr>
              <a:t>Các</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màu</a:t>
            </a:r>
            <a:endParaRPr lang="en-US" sz="2000" dirty="0">
              <a:solidFill>
                <a:schemeClr val="tx1"/>
              </a:solidFill>
              <a:latin typeface="SVN-Russell" panose="02040603050506020204" pitchFamily="18" charset="0"/>
            </a:endParaRPr>
          </a:p>
        </p:txBody>
      </p:sp>
      <p:sp>
        <p:nvSpPr>
          <p:cNvPr id="16" name="Rectangle: Rounded Corners 15">
            <a:extLst>
              <a:ext uri="{FF2B5EF4-FFF2-40B4-BE49-F238E27FC236}">
                <a16:creationId xmlns:a16="http://schemas.microsoft.com/office/drawing/2014/main" id="{02E919F8-3FB1-81DA-5167-367C4C6F5B65}"/>
              </a:ext>
            </a:extLst>
          </p:cNvPr>
          <p:cNvSpPr/>
          <p:nvPr/>
        </p:nvSpPr>
        <p:spPr>
          <a:xfrm>
            <a:off x="1798449" y="3666599"/>
            <a:ext cx="5183830" cy="57296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Với </a:t>
            </a:r>
            <a:r>
              <a:rPr lang="en-US" sz="2000" dirty="0" err="1">
                <a:solidFill>
                  <a:schemeClr val="tx1"/>
                </a:solidFill>
                <a:latin typeface="SVN-Russell" panose="02040603050506020204" pitchFamily="18" charset="0"/>
              </a:rPr>
              <a:t>mỗi</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khối</a:t>
            </a:r>
            <a:r>
              <a:rPr lang="en-US" sz="2000" dirty="0">
                <a:solidFill>
                  <a:schemeClr val="tx1"/>
                </a:solidFill>
                <a:latin typeface="SVN-Russell" panose="02040603050506020204" pitchFamily="18" charset="0"/>
              </a:rPr>
              <a:t> ta có </a:t>
            </a:r>
            <a:r>
              <a:rPr lang="en-US" sz="2000" dirty="0" err="1">
                <a:solidFill>
                  <a:schemeClr val="tx1"/>
                </a:solidFill>
                <a:latin typeface="SVN-Russell" panose="02040603050506020204" pitchFamily="18" charset="0"/>
              </a:rPr>
              <a:t>thể</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lựa</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chọn</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một</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màu</a:t>
            </a:r>
            <a:endParaRPr lang="en-US" sz="2000" dirty="0">
              <a:solidFill>
                <a:schemeClr val="tx1"/>
              </a:solidFill>
              <a:latin typeface="SVN-Russell" panose="02040603050506020204" pitchFamily="18" charset="0"/>
            </a:endParaRPr>
          </a:p>
        </p:txBody>
      </p:sp>
    </p:spTree>
    <p:extLst>
      <p:ext uri="{BB962C8B-B14F-4D97-AF65-F5344CB8AC3E}">
        <p14:creationId xmlns:p14="http://schemas.microsoft.com/office/powerpoint/2010/main" val="2051395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anim calcmode="lin" valueType="num">
                                      <p:cBhvr>
                                        <p:cTn id="30" dur="500" fill="hold"/>
                                        <p:tgtEl>
                                          <p:spTgt spid="11"/>
                                        </p:tgtEl>
                                        <p:attrNameLst>
                                          <p:attrName>ppt_x</p:attrName>
                                        </p:attrNameLst>
                                      </p:cBhvr>
                                      <p:tavLst>
                                        <p:tav tm="0">
                                          <p:val>
                                            <p:strVal val="#ppt_x"/>
                                          </p:val>
                                        </p:tav>
                                        <p:tav tm="100000">
                                          <p:val>
                                            <p:strVal val="#ppt_x"/>
                                          </p:val>
                                        </p:tav>
                                      </p:tavLst>
                                    </p:anim>
                                    <p:anim calcmode="lin" valueType="num">
                                      <p:cBhvr>
                                        <p:cTn id="31" dur="5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anim calcmode="lin" valueType="num">
                                      <p:cBhvr>
                                        <p:cTn id="52" dur="500" fill="hold"/>
                                        <p:tgtEl>
                                          <p:spTgt spid="16"/>
                                        </p:tgtEl>
                                        <p:attrNameLst>
                                          <p:attrName>ppt_x</p:attrName>
                                        </p:attrNameLst>
                                      </p:cBhvr>
                                      <p:tavLst>
                                        <p:tav tm="0">
                                          <p:val>
                                            <p:strVal val="#ppt_x"/>
                                          </p:val>
                                        </p:tav>
                                        <p:tav tm="100000">
                                          <p:val>
                                            <p:strVal val="#ppt_x"/>
                                          </p:val>
                                        </p:tav>
                                      </p:tavLst>
                                    </p:anim>
                                    <p:anim calcmode="lin" valueType="num">
                                      <p:cBhvr>
                                        <p:cTn id="5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3" name="Google Shape;497;p27">
            <a:extLst>
              <a:ext uri="{FF2B5EF4-FFF2-40B4-BE49-F238E27FC236}">
                <a16:creationId xmlns:a16="http://schemas.microsoft.com/office/drawing/2014/main" id="{E95A0F7D-084F-0F3C-8273-8FF9ED04BBE3}"/>
              </a:ext>
            </a:extLst>
          </p:cNvPr>
          <p:cNvSpPr txBox="1">
            <a:spLocks/>
          </p:cNvSpPr>
          <p:nvPr/>
        </p:nvSpPr>
        <p:spPr>
          <a:xfrm>
            <a:off x="389808" y="362972"/>
            <a:ext cx="4182192"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VẤN ĐỀ</a:t>
            </a:r>
            <a:endParaRPr lang="en-US" sz="2400" dirty="0">
              <a:latin typeface="SVN-Russell" panose="02040603050506020204" pitchFamily="18" charset="0"/>
            </a:endParaRPr>
          </a:p>
        </p:txBody>
      </p:sp>
      <p:sp>
        <p:nvSpPr>
          <p:cNvPr id="6" name="Rectangle 5">
            <a:extLst>
              <a:ext uri="{FF2B5EF4-FFF2-40B4-BE49-F238E27FC236}">
                <a16:creationId xmlns:a16="http://schemas.microsoft.com/office/drawing/2014/main" id="{7FFCEAD1-D27A-AC85-B5E9-38C24C6DF4AC}"/>
              </a:ext>
            </a:extLst>
          </p:cNvPr>
          <p:cNvSpPr/>
          <p:nvPr/>
        </p:nvSpPr>
        <p:spPr>
          <a:xfrm>
            <a:off x="3032039" y="1405054"/>
            <a:ext cx="802888" cy="8028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667ADC4-D5CD-2E44-B408-7EA88AC3D88C}"/>
              </a:ext>
            </a:extLst>
          </p:cNvPr>
          <p:cNvSpPr/>
          <p:nvPr/>
        </p:nvSpPr>
        <p:spPr>
          <a:xfrm>
            <a:off x="4725469" y="1360361"/>
            <a:ext cx="894199" cy="89419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0BE5264A-C282-0C2D-162C-53C2B31312AD}"/>
              </a:ext>
            </a:extLst>
          </p:cNvPr>
          <p:cNvSpPr/>
          <p:nvPr/>
        </p:nvSpPr>
        <p:spPr>
          <a:xfrm>
            <a:off x="6510211" y="1360361"/>
            <a:ext cx="944136" cy="81391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12E272C-1F01-6847-AB06-E60266AF304F}"/>
              </a:ext>
            </a:extLst>
          </p:cNvPr>
          <p:cNvSpPr/>
          <p:nvPr/>
        </p:nvSpPr>
        <p:spPr>
          <a:xfrm>
            <a:off x="3032039" y="2642373"/>
            <a:ext cx="802888" cy="468351"/>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0E7031F-5689-1E4A-AF67-A4C692202BC5}"/>
              </a:ext>
            </a:extLst>
          </p:cNvPr>
          <p:cNvSpPr/>
          <p:nvPr/>
        </p:nvSpPr>
        <p:spPr>
          <a:xfrm>
            <a:off x="4771124" y="2642375"/>
            <a:ext cx="802888" cy="468351"/>
          </a:xfrm>
          <a:prstGeom prst="roundRect">
            <a:avLst/>
          </a:prstGeom>
          <a:solidFill>
            <a:schemeClr val="accent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E15A680-94FE-DA80-2EBE-C15B5949CAF3}"/>
              </a:ext>
            </a:extLst>
          </p:cNvPr>
          <p:cNvSpPr/>
          <p:nvPr/>
        </p:nvSpPr>
        <p:spPr>
          <a:xfrm>
            <a:off x="6580835" y="2642374"/>
            <a:ext cx="802888" cy="468351"/>
          </a:xfrm>
          <a:prstGeom prst="round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FD66248-A276-2072-7B01-0D1182B50066}"/>
              </a:ext>
            </a:extLst>
          </p:cNvPr>
          <p:cNvSpPr/>
          <p:nvPr/>
        </p:nvSpPr>
        <p:spPr>
          <a:xfrm>
            <a:off x="892097" y="1479396"/>
            <a:ext cx="1533535" cy="624468"/>
          </a:xfrm>
          <a:prstGeom prst="roundRect">
            <a:avLst/>
          </a:prstGeom>
          <a:solidFill>
            <a:schemeClr val="accent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SVN-Russell" panose="02040603050506020204" pitchFamily="18" charset="0"/>
              </a:rPr>
              <a:t>Các</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khối</a:t>
            </a:r>
            <a:endParaRPr lang="en-US" sz="2000" dirty="0">
              <a:solidFill>
                <a:schemeClr val="tx1"/>
              </a:solidFill>
              <a:latin typeface="SVN-Russell" panose="02040603050506020204" pitchFamily="18" charset="0"/>
            </a:endParaRPr>
          </a:p>
        </p:txBody>
      </p:sp>
      <p:sp>
        <p:nvSpPr>
          <p:cNvPr id="15" name="Rectangle: Rounded Corners 14">
            <a:extLst>
              <a:ext uri="{FF2B5EF4-FFF2-40B4-BE49-F238E27FC236}">
                <a16:creationId xmlns:a16="http://schemas.microsoft.com/office/drawing/2014/main" id="{83095C7E-EB1B-F4BD-FCFB-DD8609290399}"/>
              </a:ext>
            </a:extLst>
          </p:cNvPr>
          <p:cNvSpPr/>
          <p:nvPr/>
        </p:nvSpPr>
        <p:spPr>
          <a:xfrm>
            <a:off x="892097" y="2486256"/>
            <a:ext cx="1533535" cy="624468"/>
          </a:xfrm>
          <a:prstGeom prst="roundRect">
            <a:avLst/>
          </a:prstGeom>
          <a:solidFill>
            <a:schemeClr val="accent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SVN-Russell" panose="02040603050506020204" pitchFamily="18" charset="0"/>
              </a:rPr>
              <a:t>Các</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màu</a:t>
            </a:r>
            <a:endParaRPr lang="en-US" sz="2000" dirty="0">
              <a:solidFill>
                <a:schemeClr val="tx1"/>
              </a:solidFill>
              <a:latin typeface="SVN-Russell" panose="02040603050506020204" pitchFamily="18" charset="0"/>
            </a:endParaRPr>
          </a:p>
        </p:txBody>
      </p:sp>
      <p:sp>
        <p:nvSpPr>
          <p:cNvPr id="16" name="Rectangle: Rounded Corners 15">
            <a:extLst>
              <a:ext uri="{FF2B5EF4-FFF2-40B4-BE49-F238E27FC236}">
                <a16:creationId xmlns:a16="http://schemas.microsoft.com/office/drawing/2014/main" id="{02E919F8-3FB1-81DA-5167-367C4C6F5B65}"/>
              </a:ext>
            </a:extLst>
          </p:cNvPr>
          <p:cNvSpPr/>
          <p:nvPr/>
        </p:nvSpPr>
        <p:spPr>
          <a:xfrm>
            <a:off x="1244912" y="3747386"/>
            <a:ext cx="6654175" cy="57296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SVN-Russell" panose="02040603050506020204" pitchFamily="18" charset="0"/>
              </a:rPr>
              <a:t>Cần</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đến</a:t>
            </a:r>
            <a:r>
              <a:rPr lang="en-US" sz="2000" dirty="0">
                <a:solidFill>
                  <a:schemeClr val="tx1"/>
                </a:solidFill>
                <a:latin typeface="SVN-Russell" panose="02040603050506020204" pitchFamily="18" charset="0"/>
              </a:rPr>
              <a:t> 9 </a:t>
            </a:r>
            <a:r>
              <a:rPr lang="en-US" sz="2000" dirty="0" err="1">
                <a:solidFill>
                  <a:schemeClr val="tx1"/>
                </a:solidFill>
                <a:latin typeface="SVN-Russell" panose="02040603050506020204" pitchFamily="18" charset="0"/>
              </a:rPr>
              <a:t>lớp</a:t>
            </a:r>
            <a:r>
              <a:rPr lang="en-US" sz="2000" dirty="0">
                <a:solidFill>
                  <a:schemeClr val="tx1"/>
                </a:solidFill>
                <a:latin typeface="SVN-Russell" panose="02040603050506020204" pitchFamily="18" charset="0"/>
              </a:rPr>
              <a:t> đối </a:t>
            </a:r>
            <a:r>
              <a:rPr lang="en-US" sz="2000" dirty="0" err="1">
                <a:solidFill>
                  <a:schemeClr val="tx1"/>
                </a:solidFill>
                <a:latin typeface="SVN-Russell" panose="02040603050506020204" pitchFamily="18" charset="0"/>
              </a:rPr>
              <a:t>tượng</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redSquare</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yellowCircle</a:t>
            </a:r>
            <a:r>
              <a:rPr lang="en-US" sz="2000" dirty="0">
                <a:solidFill>
                  <a:schemeClr val="tx1"/>
                </a:solidFill>
                <a:latin typeface="SVN-Russell" panose="02040603050506020204" pitchFamily="18" charset="0"/>
              </a:rPr>
              <a:t>, …</a:t>
            </a:r>
          </a:p>
        </p:txBody>
      </p:sp>
      <p:cxnSp>
        <p:nvCxnSpPr>
          <p:cNvPr id="4" name="Straight Connector 3">
            <a:extLst>
              <a:ext uri="{FF2B5EF4-FFF2-40B4-BE49-F238E27FC236}">
                <a16:creationId xmlns:a16="http://schemas.microsoft.com/office/drawing/2014/main" id="{FF237097-9EA3-A52E-EE85-6EC0528DD196}"/>
              </a:ext>
            </a:extLst>
          </p:cNvPr>
          <p:cNvCxnSpPr>
            <a:cxnSpLocks/>
            <a:stCxn id="6" idx="2"/>
            <a:endCxn id="11" idx="0"/>
          </p:cNvCxnSpPr>
          <p:nvPr/>
        </p:nvCxnSpPr>
        <p:spPr>
          <a:xfrm>
            <a:off x="3433483" y="2207942"/>
            <a:ext cx="0" cy="4344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4F0104F-10DE-ABCA-443C-DAD129D8A563}"/>
              </a:ext>
            </a:extLst>
          </p:cNvPr>
          <p:cNvCxnSpPr>
            <a:cxnSpLocks/>
            <a:stCxn id="8" idx="4"/>
            <a:endCxn id="11" idx="0"/>
          </p:cNvCxnSpPr>
          <p:nvPr/>
        </p:nvCxnSpPr>
        <p:spPr>
          <a:xfrm flipH="1">
            <a:off x="3433483" y="2254560"/>
            <a:ext cx="1739086" cy="387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20FEA7-2D84-D29D-4C0D-847ABB529B9B}"/>
              </a:ext>
            </a:extLst>
          </p:cNvPr>
          <p:cNvCxnSpPr>
            <a:cxnSpLocks/>
            <a:stCxn id="9" idx="3"/>
            <a:endCxn id="11" idx="0"/>
          </p:cNvCxnSpPr>
          <p:nvPr/>
        </p:nvCxnSpPr>
        <p:spPr>
          <a:xfrm flipH="1">
            <a:off x="3433483" y="2174271"/>
            <a:ext cx="3548796" cy="4681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990554-07AB-5872-9F4B-7A0EFDFD735E}"/>
              </a:ext>
            </a:extLst>
          </p:cNvPr>
          <p:cNvCxnSpPr>
            <a:cxnSpLocks/>
            <a:stCxn id="12" idx="0"/>
            <a:endCxn id="6" idx="2"/>
          </p:cNvCxnSpPr>
          <p:nvPr/>
        </p:nvCxnSpPr>
        <p:spPr>
          <a:xfrm flipH="1" flipV="1">
            <a:off x="3433483" y="2207942"/>
            <a:ext cx="1739085" cy="434433"/>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131CEF1B-47DF-3AFB-7A57-EDAC242000BE}"/>
              </a:ext>
            </a:extLst>
          </p:cNvPr>
          <p:cNvCxnSpPr>
            <a:cxnSpLocks/>
            <a:stCxn id="12" idx="0"/>
            <a:endCxn id="8" idx="4"/>
          </p:cNvCxnSpPr>
          <p:nvPr/>
        </p:nvCxnSpPr>
        <p:spPr>
          <a:xfrm flipV="1">
            <a:off x="5172568" y="2254560"/>
            <a:ext cx="1" cy="387815"/>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C06E2A45-8DBC-EB62-1CE9-276E255CB65B}"/>
              </a:ext>
            </a:extLst>
          </p:cNvPr>
          <p:cNvCxnSpPr>
            <a:cxnSpLocks/>
            <a:stCxn id="12" idx="0"/>
            <a:endCxn id="9" idx="3"/>
          </p:cNvCxnSpPr>
          <p:nvPr/>
        </p:nvCxnSpPr>
        <p:spPr>
          <a:xfrm flipV="1">
            <a:off x="5172568" y="2174271"/>
            <a:ext cx="1809711" cy="468104"/>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6B030CD2-BF4B-6E0A-F200-B5ECAA50DBA7}"/>
              </a:ext>
            </a:extLst>
          </p:cNvPr>
          <p:cNvCxnSpPr>
            <a:cxnSpLocks/>
            <a:endCxn id="13" idx="0"/>
          </p:cNvCxnSpPr>
          <p:nvPr/>
        </p:nvCxnSpPr>
        <p:spPr>
          <a:xfrm>
            <a:off x="6982279" y="2174271"/>
            <a:ext cx="0" cy="4681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25CF61-EEA6-F298-C276-3E0AD1755E5C}"/>
              </a:ext>
            </a:extLst>
          </p:cNvPr>
          <p:cNvCxnSpPr>
            <a:cxnSpLocks/>
            <a:stCxn id="8" idx="4"/>
            <a:endCxn id="13" idx="0"/>
          </p:cNvCxnSpPr>
          <p:nvPr/>
        </p:nvCxnSpPr>
        <p:spPr>
          <a:xfrm>
            <a:off x="5172569" y="2254560"/>
            <a:ext cx="1809710" cy="3878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E3BD7B6-2645-CA70-AFC3-810C14B5E060}"/>
              </a:ext>
            </a:extLst>
          </p:cNvPr>
          <p:cNvCxnSpPr>
            <a:cxnSpLocks/>
            <a:endCxn id="13" idx="0"/>
          </p:cNvCxnSpPr>
          <p:nvPr/>
        </p:nvCxnSpPr>
        <p:spPr>
          <a:xfrm>
            <a:off x="3387828" y="2202542"/>
            <a:ext cx="3594451" cy="43983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23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par>
                                <p:cTn id="14" presetID="22" presetClass="entr" presetSubtype="4"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par>
                                <p:cTn id="17" presetID="2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par>
                                <p:cTn id="20" presetID="2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par>
                                <p:cTn id="23" presetID="2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par>
                                <p:cTn id="26" presetID="22" presetClass="entr" presetSubtype="4"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par>
                                <p:cTn id="29" presetID="22" presetClass="entr" presetSubtype="4"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anim calcmode="lin" valueType="num">
                                      <p:cBhvr>
                                        <p:cTn id="37" dur="500" fill="hold"/>
                                        <p:tgtEl>
                                          <p:spTgt spid="16"/>
                                        </p:tgtEl>
                                        <p:attrNameLst>
                                          <p:attrName>ppt_x</p:attrName>
                                        </p:attrNameLst>
                                      </p:cBhvr>
                                      <p:tavLst>
                                        <p:tav tm="0">
                                          <p:val>
                                            <p:strVal val="#ppt_x"/>
                                          </p:val>
                                        </p:tav>
                                        <p:tav tm="100000">
                                          <p:val>
                                            <p:strVal val="#ppt_x"/>
                                          </p:val>
                                        </p:tav>
                                      </p:tavLst>
                                    </p:anim>
                                    <p:anim calcmode="lin" valueType="num">
                                      <p:cBhvr>
                                        <p:cTn id="3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4" name="Google Shape;497;p27">
            <a:extLst>
              <a:ext uri="{FF2B5EF4-FFF2-40B4-BE49-F238E27FC236}">
                <a16:creationId xmlns:a16="http://schemas.microsoft.com/office/drawing/2014/main" id="{186D5DAC-44E7-FF98-ABFB-72496D4AEAE4}"/>
              </a:ext>
            </a:extLst>
          </p:cNvPr>
          <p:cNvSpPr txBox="1">
            <a:spLocks/>
          </p:cNvSpPr>
          <p:nvPr/>
        </p:nvSpPr>
        <p:spPr>
          <a:xfrm>
            <a:off x="0" y="45245"/>
            <a:ext cx="499574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GIẢI QUYẾT</a:t>
            </a:r>
            <a:endParaRPr lang="en-US" sz="2400" dirty="0">
              <a:latin typeface="SVN-Russell" panose="02040603050506020204" pitchFamily="18" charset="0"/>
            </a:endParaRPr>
          </a:p>
        </p:txBody>
      </p:sp>
      <p:sp>
        <p:nvSpPr>
          <p:cNvPr id="5" name="Rectangle: Rounded Corners 4">
            <a:extLst>
              <a:ext uri="{FF2B5EF4-FFF2-40B4-BE49-F238E27FC236}">
                <a16:creationId xmlns:a16="http://schemas.microsoft.com/office/drawing/2014/main" id="{ADC8438F-CBA0-39D4-BF46-001768956AFD}"/>
              </a:ext>
            </a:extLst>
          </p:cNvPr>
          <p:cNvSpPr/>
          <p:nvPr/>
        </p:nvSpPr>
        <p:spPr>
          <a:xfrm>
            <a:off x="1298745" y="639565"/>
            <a:ext cx="6403031" cy="1364701"/>
          </a:xfrm>
          <a:prstGeom prst="roundRect">
            <a:avLst>
              <a:gd name="adj" fmla="val 18912"/>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TextBox 6">
            <a:extLst>
              <a:ext uri="{FF2B5EF4-FFF2-40B4-BE49-F238E27FC236}">
                <a16:creationId xmlns:a16="http://schemas.microsoft.com/office/drawing/2014/main" id="{A3BC4BF7-80EA-E725-60C3-6AEA8FF654FD}"/>
              </a:ext>
            </a:extLst>
          </p:cNvPr>
          <p:cNvSpPr txBox="1"/>
          <p:nvPr/>
        </p:nvSpPr>
        <p:spPr>
          <a:xfrm>
            <a:off x="1530645" y="814083"/>
            <a:ext cx="6171131" cy="1015663"/>
          </a:xfrm>
          <a:prstGeom prst="rect">
            <a:avLst/>
          </a:prstGeom>
          <a:noFill/>
        </p:spPr>
        <p:txBody>
          <a:bodyPr wrap="square" rtlCol="0">
            <a:spAutoFit/>
          </a:bodyPr>
          <a:lstStyle/>
          <a:p>
            <a:r>
              <a:rPr lang="en-US" sz="2000" dirty="0">
                <a:latin typeface="SVN-Russell" panose="02040603050506020204" pitchFamily="18" charset="0"/>
              </a:rPr>
              <a:t>V</a:t>
            </a:r>
            <a:r>
              <a:rPr lang="vi-VN" sz="2000" dirty="0">
                <a:latin typeface="SVN-Russell" panose="02040603050506020204" pitchFamily="18" charset="0"/>
              </a:rPr>
              <a:t>iệc liên tục tạo ra các lớp đối tượng như vậy sẽ khiến code của chúng ta trở nên rất thiếu tổ chức và sẽ rất khó để có thể bảo trì sau này</a:t>
            </a:r>
            <a:endParaRPr lang="en-US" sz="2000" dirty="0">
              <a:latin typeface="SVN-Russell" panose="02040603050506020204" pitchFamily="18" charset="0"/>
            </a:endParaRPr>
          </a:p>
        </p:txBody>
      </p:sp>
      <p:pic>
        <p:nvPicPr>
          <p:cNvPr id="9" name="Picture 8">
            <a:extLst>
              <a:ext uri="{FF2B5EF4-FFF2-40B4-BE49-F238E27FC236}">
                <a16:creationId xmlns:a16="http://schemas.microsoft.com/office/drawing/2014/main" id="{5CA3026D-74FD-66F4-C7EF-31DBA3F80265}"/>
              </a:ext>
            </a:extLst>
          </p:cNvPr>
          <p:cNvPicPr>
            <a:picLocks noChangeAspect="1"/>
          </p:cNvPicPr>
          <p:nvPr/>
        </p:nvPicPr>
        <p:blipFill>
          <a:blip r:embed="rId3"/>
          <a:stretch>
            <a:fillRect/>
          </a:stretch>
        </p:blipFill>
        <p:spPr>
          <a:xfrm>
            <a:off x="2152687" y="2066818"/>
            <a:ext cx="4838623" cy="1890956"/>
          </a:xfrm>
          <a:prstGeom prst="rect">
            <a:avLst/>
          </a:prstGeom>
        </p:spPr>
      </p:pic>
      <p:sp>
        <p:nvSpPr>
          <p:cNvPr id="10" name="Rectangle: Rounded Corners 9">
            <a:extLst>
              <a:ext uri="{FF2B5EF4-FFF2-40B4-BE49-F238E27FC236}">
                <a16:creationId xmlns:a16="http://schemas.microsoft.com/office/drawing/2014/main" id="{6F7E4FFC-C101-0997-A15D-2CD18EF2C28A}"/>
              </a:ext>
            </a:extLst>
          </p:cNvPr>
          <p:cNvSpPr/>
          <p:nvPr/>
        </p:nvSpPr>
        <p:spPr>
          <a:xfrm>
            <a:off x="1244912" y="4069742"/>
            <a:ext cx="6654175" cy="706286"/>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Để </a:t>
            </a:r>
            <a:r>
              <a:rPr lang="en-US" sz="2000" dirty="0" err="1">
                <a:solidFill>
                  <a:schemeClr val="tx1"/>
                </a:solidFill>
                <a:latin typeface="SVN-Russell" panose="02040603050506020204" pitchFamily="18" charset="0"/>
              </a:rPr>
              <a:t>giải</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quyết</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vấn</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đề</a:t>
            </a:r>
            <a:r>
              <a:rPr lang="en-US" sz="2000" dirty="0">
                <a:solidFill>
                  <a:schemeClr val="tx1"/>
                </a:solidFill>
                <a:latin typeface="SVN-Russell" panose="02040603050506020204" pitchFamily="18" charset="0"/>
              </a:rPr>
              <a:t> trên, </a:t>
            </a:r>
            <a:r>
              <a:rPr lang="en-US" sz="2000" dirty="0" err="1">
                <a:solidFill>
                  <a:schemeClr val="tx1"/>
                </a:solidFill>
                <a:latin typeface="SVN-Russell" panose="02040603050506020204" pitchFamily="18" charset="0"/>
              </a:rPr>
              <a:t>chúng</a:t>
            </a:r>
            <a:r>
              <a:rPr lang="en-US" sz="2000" dirty="0">
                <a:solidFill>
                  <a:schemeClr val="tx1"/>
                </a:solidFill>
                <a:latin typeface="SVN-Russell" panose="02040603050506020204" pitchFamily="18" charset="0"/>
              </a:rPr>
              <a:t> ta có </a:t>
            </a:r>
            <a:r>
              <a:rPr lang="en-US" sz="2000" dirty="0" err="1">
                <a:solidFill>
                  <a:schemeClr val="tx1"/>
                </a:solidFill>
                <a:latin typeface="SVN-Russell" panose="02040603050506020204" pitchFamily="18" charset="0"/>
              </a:rPr>
              <a:t>thể</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sử</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dụng</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đến</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mẫu</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thiết</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kế</a:t>
            </a:r>
            <a:r>
              <a:rPr lang="en-US" sz="2000" dirty="0">
                <a:solidFill>
                  <a:schemeClr val="tx1"/>
                </a:solidFill>
                <a:latin typeface="SVN-Russell" panose="02040603050506020204" pitchFamily="18" charset="0"/>
              </a:rPr>
              <a:t> Bridge</a:t>
            </a:r>
          </a:p>
        </p:txBody>
      </p:sp>
    </p:spTree>
    <p:extLst>
      <p:ext uri="{BB962C8B-B14F-4D97-AF65-F5344CB8AC3E}">
        <p14:creationId xmlns:p14="http://schemas.microsoft.com/office/powerpoint/2010/main" val="317897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4" name="Google Shape;497;p27">
            <a:extLst>
              <a:ext uri="{FF2B5EF4-FFF2-40B4-BE49-F238E27FC236}">
                <a16:creationId xmlns:a16="http://schemas.microsoft.com/office/drawing/2014/main" id="{186D5DAC-44E7-FF98-ABFB-72496D4AEAE4}"/>
              </a:ext>
            </a:extLst>
          </p:cNvPr>
          <p:cNvSpPr txBox="1">
            <a:spLocks/>
          </p:cNvSpPr>
          <p:nvPr/>
        </p:nvSpPr>
        <p:spPr>
          <a:xfrm>
            <a:off x="0" y="45245"/>
            <a:ext cx="499574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GIẢI QUYẾT</a:t>
            </a:r>
            <a:endParaRPr lang="en-US" sz="2400" dirty="0">
              <a:latin typeface="SVN-Russell" panose="02040603050506020204" pitchFamily="18" charset="0"/>
            </a:endParaRPr>
          </a:p>
        </p:txBody>
      </p:sp>
      <p:sp>
        <p:nvSpPr>
          <p:cNvPr id="10" name="Rectangle: Rounded Corners 9">
            <a:extLst>
              <a:ext uri="{FF2B5EF4-FFF2-40B4-BE49-F238E27FC236}">
                <a16:creationId xmlns:a16="http://schemas.microsoft.com/office/drawing/2014/main" id="{6F7E4FFC-C101-0997-A15D-2CD18EF2C28A}"/>
              </a:ext>
            </a:extLst>
          </p:cNvPr>
          <p:cNvSpPr/>
          <p:nvPr/>
        </p:nvSpPr>
        <p:spPr>
          <a:xfrm>
            <a:off x="1244912" y="751531"/>
            <a:ext cx="6654175" cy="706286"/>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Để </a:t>
            </a:r>
            <a:r>
              <a:rPr lang="en-US" sz="2000" dirty="0" err="1">
                <a:solidFill>
                  <a:schemeClr val="tx1"/>
                </a:solidFill>
                <a:latin typeface="SVN-Russell" panose="02040603050506020204" pitchFamily="18" charset="0"/>
              </a:rPr>
              <a:t>giải</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quyết</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vấn</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đề</a:t>
            </a:r>
            <a:r>
              <a:rPr lang="en-US" sz="2000" dirty="0">
                <a:solidFill>
                  <a:schemeClr val="tx1"/>
                </a:solidFill>
                <a:latin typeface="SVN-Russell" panose="02040603050506020204" pitchFamily="18" charset="0"/>
              </a:rPr>
              <a:t> trên, </a:t>
            </a:r>
            <a:r>
              <a:rPr lang="en-US" sz="2000" dirty="0" err="1">
                <a:solidFill>
                  <a:schemeClr val="tx1"/>
                </a:solidFill>
                <a:latin typeface="SVN-Russell" panose="02040603050506020204" pitchFamily="18" charset="0"/>
              </a:rPr>
              <a:t>chúng</a:t>
            </a:r>
            <a:r>
              <a:rPr lang="en-US" sz="2000" dirty="0">
                <a:solidFill>
                  <a:schemeClr val="tx1"/>
                </a:solidFill>
                <a:latin typeface="SVN-Russell" panose="02040603050506020204" pitchFamily="18" charset="0"/>
              </a:rPr>
              <a:t> ta có </a:t>
            </a:r>
            <a:r>
              <a:rPr lang="en-US" sz="2000" dirty="0" err="1">
                <a:solidFill>
                  <a:schemeClr val="tx1"/>
                </a:solidFill>
                <a:latin typeface="SVN-Russell" panose="02040603050506020204" pitchFamily="18" charset="0"/>
              </a:rPr>
              <a:t>thể</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sử</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dụng</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đến</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mẫu</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thiết</a:t>
            </a:r>
            <a:r>
              <a:rPr lang="en-US" sz="2000" dirty="0">
                <a:solidFill>
                  <a:schemeClr val="tx1"/>
                </a:solidFill>
                <a:latin typeface="SVN-Russell" panose="02040603050506020204" pitchFamily="18" charset="0"/>
              </a:rPr>
              <a:t> </a:t>
            </a:r>
            <a:r>
              <a:rPr lang="en-US" sz="2000" dirty="0" err="1">
                <a:solidFill>
                  <a:schemeClr val="tx1"/>
                </a:solidFill>
                <a:latin typeface="SVN-Russell" panose="02040603050506020204" pitchFamily="18" charset="0"/>
              </a:rPr>
              <a:t>kế</a:t>
            </a:r>
            <a:r>
              <a:rPr lang="en-US" sz="2000" dirty="0">
                <a:solidFill>
                  <a:schemeClr val="tx1"/>
                </a:solidFill>
                <a:latin typeface="SVN-Russell" panose="02040603050506020204" pitchFamily="18" charset="0"/>
              </a:rPr>
              <a:t> Bridge</a:t>
            </a:r>
          </a:p>
        </p:txBody>
      </p:sp>
      <p:pic>
        <p:nvPicPr>
          <p:cNvPr id="3" name="Picture 2" descr="Diagram&#10;&#10;Description automatically generated">
            <a:extLst>
              <a:ext uri="{FF2B5EF4-FFF2-40B4-BE49-F238E27FC236}">
                <a16:creationId xmlns:a16="http://schemas.microsoft.com/office/drawing/2014/main" id="{1F905ECE-7D56-BFB7-C86D-E7C8F55629F5}"/>
              </a:ext>
            </a:extLst>
          </p:cNvPr>
          <p:cNvPicPr>
            <a:picLocks noChangeAspect="1"/>
          </p:cNvPicPr>
          <p:nvPr/>
        </p:nvPicPr>
        <p:blipFill>
          <a:blip r:embed="rId3"/>
          <a:stretch>
            <a:fillRect/>
          </a:stretch>
        </p:blipFill>
        <p:spPr>
          <a:xfrm>
            <a:off x="1704574" y="1643287"/>
            <a:ext cx="5734850" cy="1752845"/>
          </a:xfrm>
          <a:prstGeom prst="rect">
            <a:avLst/>
          </a:prstGeom>
        </p:spPr>
      </p:pic>
      <p:sp>
        <p:nvSpPr>
          <p:cNvPr id="6" name="Rectangle: Rounded Corners 5">
            <a:extLst>
              <a:ext uri="{FF2B5EF4-FFF2-40B4-BE49-F238E27FC236}">
                <a16:creationId xmlns:a16="http://schemas.microsoft.com/office/drawing/2014/main" id="{52045DA0-2257-3B9F-EC74-49E658ADD739}"/>
              </a:ext>
            </a:extLst>
          </p:cNvPr>
          <p:cNvSpPr/>
          <p:nvPr/>
        </p:nvSpPr>
        <p:spPr>
          <a:xfrm>
            <a:off x="1298745" y="3616516"/>
            <a:ext cx="6403031" cy="890486"/>
          </a:xfrm>
          <a:prstGeom prst="roundRect">
            <a:avLst>
              <a:gd name="adj" fmla="val 18912"/>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extBox 7">
            <a:extLst>
              <a:ext uri="{FF2B5EF4-FFF2-40B4-BE49-F238E27FC236}">
                <a16:creationId xmlns:a16="http://schemas.microsoft.com/office/drawing/2014/main" id="{5D6F0BB3-647D-6B60-5356-70AD2CF23DE7}"/>
              </a:ext>
            </a:extLst>
          </p:cNvPr>
          <p:cNvSpPr txBox="1"/>
          <p:nvPr/>
        </p:nvSpPr>
        <p:spPr>
          <a:xfrm>
            <a:off x="1530645" y="3685683"/>
            <a:ext cx="5908779" cy="707886"/>
          </a:xfrm>
          <a:prstGeom prst="rect">
            <a:avLst/>
          </a:prstGeom>
          <a:noFill/>
        </p:spPr>
        <p:txBody>
          <a:bodyPr wrap="square" rtlCol="0">
            <a:spAutoFit/>
          </a:bodyPr>
          <a:lstStyle/>
          <a:p>
            <a:r>
              <a:rPr lang="en-US" sz="2000" dirty="0" err="1">
                <a:latin typeface="SVN-Russell" panose="02040603050506020204" pitchFamily="18" charset="0"/>
              </a:rPr>
              <a:t>Mẫu</a:t>
            </a:r>
            <a:r>
              <a:rPr lang="en-US" sz="2000" dirty="0">
                <a:latin typeface="SVN-Russell" panose="02040603050506020204" pitchFamily="18" charset="0"/>
              </a:rPr>
              <a:t> </a:t>
            </a:r>
            <a:r>
              <a:rPr lang="en-US" sz="2000" dirty="0" err="1">
                <a:latin typeface="SVN-Russell" panose="02040603050506020204" pitchFamily="18" charset="0"/>
              </a:rPr>
              <a:t>thiết</a:t>
            </a:r>
            <a:r>
              <a:rPr lang="en-US" sz="2000" dirty="0">
                <a:latin typeface="SVN-Russell" panose="02040603050506020204" pitchFamily="18" charset="0"/>
              </a:rPr>
              <a:t> </a:t>
            </a:r>
            <a:r>
              <a:rPr lang="en-US" sz="2000" dirty="0" err="1">
                <a:latin typeface="SVN-Russell" panose="02040603050506020204" pitchFamily="18" charset="0"/>
              </a:rPr>
              <a:t>kế</a:t>
            </a:r>
            <a:r>
              <a:rPr lang="en-US" sz="2000" dirty="0">
                <a:latin typeface="SVN-Russell" panose="02040603050506020204" pitchFamily="18" charset="0"/>
              </a:rPr>
              <a:t> Bridge là </a:t>
            </a:r>
            <a:r>
              <a:rPr lang="en-US" sz="2000" dirty="0" err="1">
                <a:latin typeface="SVN-Russell" panose="02040603050506020204" pitchFamily="18" charset="0"/>
              </a:rPr>
              <a:t>một</a:t>
            </a:r>
            <a:r>
              <a:rPr lang="en-US" sz="2000" dirty="0">
                <a:latin typeface="SVN-Russell" panose="02040603050506020204" pitchFamily="18" charset="0"/>
              </a:rPr>
              <a:t> </a:t>
            </a:r>
            <a:r>
              <a:rPr lang="en-US" sz="2000" dirty="0" err="1">
                <a:latin typeface="SVN-Russell" panose="02040603050506020204" pitchFamily="18" charset="0"/>
              </a:rPr>
              <a:t>trong</a:t>
            </a:r>
            <a:r>
              <a:rPr lang="en-US" sz="2000" dirty="0">
                <a:latin typeface="SVN-Russell" panose="02040603050506020204" pitchFamily="18" charset="0"/>
              </a:rPr>
              <a:t> </a:t>
            </a:r>
            <a:r>
              <a:rPr lang="en-US" sz="2000" dirty="0" err="1">
                <a:latin typeface="SVN-Russell" panose="02040603050506020204" pitchFamily="18" charset="0"/>
              </a:rPr>
              <a:t>các</a:t>
            </a:r>
            <a:r>
              <a:rPr lang="en-US" sz="2000" dirty="0">
                <a:latin typeface="SVN-Russell" panose="02040603050506020204" pitchFamily="18" charset="0"/>
              </a:rPr>
              <a:t> </a:t>
            </a:r>
            <a:r>
              <a:rPr lang="en-US" sz="2000" dirty="0" err="1">
                <a:latin typeface="SVN-Russell" panose="02040603050506020204" pitchFamily="18" charset="0"/>
              </a:rPr>
              <a:t>mẫu</a:t>
            </a:r>
            <a:r>
              <a:rPr lang="en-US" sz="2000" dirty="0">
                <a:latin typeface="SVN-Russell" panose="02040603050506020204" pitchFamily="18" charset="0"/>
              </a:rPr>
              <a:t> </a:t>
            </a:r>
            <a:r>
              <a:rPr lang="en-US" sz="2000" dirty="0" err="1">
                <a:latin typeface="SVN-Russell" panose="02040603050506020204" pitchFamily="18" charset="0"/>
              </a:rPr>
              <a:t>thiết</a:t>
            </a:r>
            <a:r>
              <a:rPr lang="en-US" sz="2000" dirty="0">
                <a:latin typeface="SVN-Russell" panose="02040603050506020204" pitchFamily="18" charset="0"/>
              </a:rPr>
              <a:t> </a:t>
            </a:r>
            <a:r>
              <a:rPr lang="en-US" sz="2000" dirty="0" err="1">
                <a:latin typeface="SVN-Russell" panose="02040603050506020204" pitchFamily="18" charset="0"/>
              </a:rPr>
              <a:t>kế</a:t>
            </a:r>
            <a:r>
              <a:rPr lang="en-US" sz="2000" dirty="0">
                <a:latin typeface="SVN-Russell" panose="02040603050506020204" pitchFamily="18" charset="0"/>
              </a:rPr>
              <a:t> </a:t>
            </a:r>
            <a:r>
              <a:rPr lang="en-US" sz="2000" dirty="0" err="1">
                <a:latin typeface="SVN-Russell" panose="02040603050506020204" pitchFamily="18" charset="0"/>
              </a:rPr>
              <a:t>thuộc</a:t>
            </a:r>
            <a:r>
              <a:rPr lang="en-US" sz="2000" dirty="0">
                <a:latin typeface="SVN-Russell" panose="02040603050506020204" pitchFamily="18" charset="0"/>
              </a:rPr>
              <a:t> </a:t>
            </a:r>
            <a:r>
              <a:rPr lang="en-US" sz="2000" dirty="0" err="1">
                <a:latin typeface="SVN-Russell" panose="02040603050506020204" pitchFamily="18" charset="0"/>
              </a:rPr>
              <a:t>nhóm</a:t>
            </a:r>
            <a:r>
              <a:rPr lang="en-US" sz="2000" dirty="0">
                <a:latin typeface="SVN-Russell" panose="02040603050506020204" pitchFamily="18" charset="0"/>
              </a:rPr>
              <a:t> </a:t>
            </a:r>
            <a:r>
              <a:rPr lang="en-US" sz="2000" dirty="0" err="1">
                <a:latin typeface="SVN-Russell" panose="02040603050506020204" pitchFamily="18" charset="0"/>
              </a:rPr>
              <a:t>cấu</a:t>
            </a:r>
            <a:r>
              <a:rPr lang="en-US" sz="2000" dirty="0">
                <a:latin typeface="SVN-Russell" panose="02040603050506020204" pitchFamily="18" charset="0"/>
              </a:rPr>
              <a:t> </a:t>
            </a:r>
            <a:r>
              <a:rPr lang="en-US" sz="2000" dirty="0" err="1">
                <a:latin typeface="SVN-Russell" panose="02040603050506020204" pitchFamily="18" charset="0"/>
              </a:rPr>
              <a:t>trúc</a:t>
            </a:r>
            <a:r>
              <a:rPr lang="en-US" sz="2000" dirty="0">
                <a:latin typeface="SVN-Russell" panose="02040603050506020204" pitchFamily="18" charset="0"/>
              </a:rPr>
              <a:t> (</a:t>
            </a:r>
            <a:r>
              <a:rPr lang="vi-VN" sz="2000" dirty="0">
                <a:latin typeface="SVN-Russell" panose="02040603050506020204" pitchFamily="18" charset="0"/>
              </a:rPr>
              <a:t>Structural pattern</a:t>
            </a:r>
            <a:r>
              <a:rPr lang="en-US" sz="2000" dirty="0">
                <a:latin typeface="SVN-Russell" panose="02040603050506020204" pitchFamily="18" charset="0"/>
              </a:rPr>
              <a:t>)</a:t>
            </a:r>
          </a:p>
        </p:txBody>
      </p:sp>
    </p:spTree>
    <p:extLst>
      <p:ext uri="{BB962C8B-B14F-4D97-AF65-F5344CB8AC3E}">
        <p14:creationId xmlns:p14="http://schemas.microsoft.com/office/powerpoint/2010/main" val="3850659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4" name="Google Shape;497;p27">
            <a:extLst>
              <a:ext uri="{FF2B5EF4-FFF2-40B4-BE49-F238E27FC236}">
                <a16:creationId xmlns:a16="http://schemas.microsoft.com/office/drawing/2014/main" id="{186D5DAC-44E7-FF98-ABFB-72496D4AEAE4}"/>
              </a:ext>
            </a:extLst>
          </p:cNvPr>
          <p:cNvSpPr txBox="1">
            <a:spLocks/>
          </p:cNvSpPr>
          <p:nvPr/>
        </p:nvSpPr>
        <p:spPr>
          <a:xfrm>
            <a:off x="0" y="45245"/>
            <a:ext cx="499574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GIẢI QUYẾT</a:t>
            </a:r>
            <a:endParaRPr lang="en-US" sz="2400" dirty="0">
              <a:latin typeface="SVN-Russell" panose="02040603050506020204" pitchFamily="18" charset="0"/>
            </a:endParaRPr>
          </a:p>
        </p:txBody>
      </p:sp>
      <p:sp>
        <p:nvSpPr>
          <p:cNvPr id="10" name="Rectangle: Rounded Corners 9">
            <a:extLst>
              <a:ext uri="{FF2B5EF4-FFF2-40B4-BE49-F238E27FC236}">
                <a16:creationId xmlns:a16="http://schemas.microsoft.com/office/drawing/2014/main" id="{6F7E4FFC-C101-0997-A15D-2CD18EF2C28A}"/>
              </a:ext>
            </a:extLst>
          </p:cNvPr>
          <p:cNvSpPr/>
          <p:nvPr/>
        </p:nvSpPr>
        <p:spPr>
          <a:xfrm>
            <a:off x="516367" y="751531"/>
            <a:ext cx="5847264" cy="706286"/>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SVN-Russell" panose="02040603050506020204" pitchFamily="18" charset="0"/>
              </a:rPr>
              <a:t>Ý tưởng của mẫu Bridge là tách tính trừu tượng ra khỏi tính hiện thực</a:t>
            </a:r>
            <a:endParaRPr lang="en-US" sz="2000" dirty="0">
              <a:solidFill>
                <a:schemeClr val="tx1"/>
              </a:solidFill>
              <a:latin typeface="SVN-Russell" panose="02040603050506020204" pitchFamily="18" charset="0"/>
            </a:endParaRPr>
          </a:p>
        </p:txBody>
      </p:sp>
      <p:sp>
        <p:nvSpPr>
          <p:cNvPr id="11" name="Rectangle 10">
            <a:extLst>
              <a:ext uri="{FF2B5EF4-FFF2-40B4-BE49-F238E27FC236}">
                <a16:creationId xmlns:a16="http://schemas.microsoft.com/office/drawing/2014/main" id="{B923F162-A787-4266-3D92-253854A86001}"/>
              </a:ext>
            </a:extLst>
          </p:cNvPr>
          <p:cNvSpPr/>
          <p:nvPr/>
        </p:nvSpPr>
        <p:spPr>
          <a:xfrm>
            <a:off x="3709095" y="1684138"/>
            <a:ext cx="1473054" cy="147305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B05879-EFCC-018D-F811-B9B43097F820}"/>
              </a:ext>
            </a:extLst>
          </p:cNvPr>
          <p:cNvSpPr/>
          <p:nvPr/>
        </p:nvSpPr>
        <p:spPr>
          <a:xfrm>
            <a:off x="3709095" y="1684138"/>
            <a:ext cx="1473054" cy="14730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490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4" name="Google Shape;497;p27">
            <a:extLst>
              <a:ext uri="{FF2B5EF4-FFF2-40B4-BE49-F238E27FC236}">
                <a16:creationId xmlns:a16="http://schemas.microsoft.com/office/drawing/2014/main" id="{186D5DAC-44E7-FF98-ABFB-72496D4AEAE4}"/>
              </a:ext>
            </a:extLst>
          </p:cNvPr>
          <p:cNvSpPr txBox="1">
            <a:spLocks/>
          </p:cNvSpPr>
          <p:nvPr/>
        </p:nvSpPr>
        <p:spPr>
          <a:xfrm>
            <a:off x="0" y="45245"/>
            <a:ext cx="4995746" cy="706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6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r>
              <a:rPr lang="en-US" sz="2400" dirty="0">
                <a:solidFill>
                  <a:schemeClr val="tx1"/>
                </a:solidFill>
                <a:latin typeface="SVN-Russell" panose="02040603050506020204" pitchFamily="18" charset="0"/>
              </a:rPr>
              <a:t>BRIDGE PATTERN: GIẢI QUYẾT</a:t>
            </a:r>
            <a:endParaRPr lang="en-US" sz="2400" dirty="0">
              <a:latin typeface="SVN-Russell" panose="02040603050506020204" pitchFamily="18" charset="0"/>
            </a:endParaRPr>
          </a:p>
        </p:txBody>
      </p:sp>
      <p:sp>
        <p:nvSpPr>
          <p:cNvPr id="10" name="Rectangle: Rounded Corners 9">
            <a:extLst>
              <a:ext uri="{FF2B5EF4-FFF2-40B4-BE49-F238E27FC236}">
                <a16:creationId xmlns:a16="http://schemas.microsoft.com/office/drawing/2014/main" id="{6F7E4FFC-C101-0997-A15D-2CD18EF2C28A}"/>
              </a:ext>
            </a:extLst>
          </p:cNvPr>
          <p:cNvSpPr/>
          <p:nvPr/>
        </p:nvSpPr>
        <p:spPr>
          <a:xfrm>
            <a:off x="516367" y="751531"/>
            <a:ext cx="5847264" cy="706286"/>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SVN-Russell" panose="02040603050506020204" pitchFamily="18" charset="0"/>
              </a:rPr>
              <a:t>Ý tưởng của mẫu Bridge là tách tính trừu tượng ra khỏi tính hiện thực</a:t>
            </a:r>
            <a:endParaRPr lang="en-US" sz="2000" dirty="0">
              <a:solidFill>
                <a:schemeClr val="tx1"/>
              </a:solidFill>
              <a:latin typeface="SVN-Russell" panose="02040603050506020204" pitchFamily="18" charset="0"/>
            </a:endParaRPr>
          </a:p>
        </p:txBody>
      </p:sp>
      <p:sp>
        <p:nvSpPr>
          <p:cNvPr id="2" name="Rectangle 1">
            <a:extLst>
              <a:ext uri="{FF2B5EF4-FFF2-40B4-BE49-F238E27FC236}">
                <a16:creationId xmlns:a16="http://schemas.microsoft.com/office/drawing/2014/main" id="{F445B31A-B25E-0B93-517A-2E09EC9E9BC2}"/>
              </a:ext>
            </a:extLst>
          </p:cNvPr>
          <p:cNvSpPr/>
          <p:nvPr/>
        </p:nvSpPr>
        <p:spPr>
          <a:xfrm>
            <a:off x="1937780" y="1684138"/>
            <a:ext cx="1473054" cy="14730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A6474DE-D63D-4FB5-AD6E-797C401D03F6}"/>
              </a:ext>
            </a:extLst>
          </p:cNvPr>
          <p:cNvSpPr/>
          <p:nvPr/>
        </p:nvSpPr>
        <p:spPr>
          <a:xfrm>
            <a:off x="5798090" y="1684138"/>
            <a:ext cx="1473054" cy="147305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CE49F01-1647-FEA6-DB5D-A6ED3C415169}"/>
              </a:ext>
            </a:extLst>
          </p:cNvPr>
          <p:cNvCxnSpPr>
            <a:cxnSpLocks/>
            <a:stCxn id="2" idx="2"/>
          </p:cNvCxnSpPr>
          <p:nvPr/>
        </p:nvCxnSpPr>
        <p:spPr>
          <a:xfrm>
            <a:off x="2674307" y="3157192"/>
            <a:ext cx="547" cy="400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75630BB-D77F-D281-402D-EF93BA41ADD3}"/>
              </a:ext>
            </a:extLst>
          </p:cNvPr>
          <p:cNvSpPr/>
          <p:nvPr/>
        </p:nvSpPr>
        <p:spPr>
          <a:xfrm>
            <a:off x="1051979" y="3390078"/>
            <a:ext cx="3273255" cy="591211"/>
          </a:xfrm>
          <a:prstGeom prst="roundRect">
            <a:avLst>
              <a:gd name="adj" fmla="val 18912"/>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Box 8">
            <a:extLst>
              <a:ext uri="{FF2B5EF4-FFF2-40B4-BE49-F238E27FC236}">
                <a16:creationId xmlns:a16="http://schemas.microsoft.com/office/drawing/2014/main" id="{E91A1F51-BBC1-9F6B-F42B-AEE540B75E87}"/>
              </a:ext>
            </a:extLst>
          </p:cNvPr>
          <p:cNvSpPr txBox="1"/>
          <p:nvPr/>
        </p:nvSpPr>
        <p:spPr>
          <a:xfrm>
            <a:off x="1283879" y="3459245"/>
            <a:ext cx="3041355" cy="400110"/>
          </a:xfrm>
          <a:prstGeom prst="rect">
            <a:avLst/>
          </a:prstGeom>
          <a:noFill/>
        </p:spPr>
        <p:txBody>
          <a:bodyPr wrap="square" rtlCol="0">
            <a:spAutoFit/>
          </a:bodyPr>
          <a:lstStyle/>
          <a:p>
            <a:r>
              <a:rPr lang="en-US" sz="2000" dirty="0" err="1">
                <a:latin typeface="SVN-Russell" panose="02040603050506020204" pitchFamily="18" charset="0"/>
              </a:rPr>
              <a:t>Trừu</a:t>
            </a:r>
            <a:r>
              <a:rPr lang="en-US" sz="2000" dirty="0">
                <a:latin typeface="SVN-Russell" panose="02040603050506020204" pitchFamily="18" charset="0"/>
              </a:rPr>
              <a:t> </a:t>
            </a:r>
            <a:r>
              <a:rPr lang="en-US" sz="2000" dirty="0" err="1">
                <a:latin typeface="SVN-Russell" panose="02040603050506020204" pitchFamily="18" charset="0"/>
              </a:rPr>
              <a:t>tượng</a:t>
            </a:r>
            <a:r>
              <a:rPr lang="en-US" sz="2000" dirty="0">
                <a:latin typeface="SVN-Russell" panose="02040603050506020204" pitchFamily="18" charset="0"/>
              </a:rPr>
              <a:t> (Abstraction)</a:t>
            </a:r>
          </a:p>
        </p:txBody>
      </p:sp>
      <p:cxnSp>
        <p:nvCxnSpPr>
          <p:cNvPr id="11" name="Straight Connector 10">
            <a:extLst>
              <a:ext uri="{FF2B5EF4-FFF2-40B4-BE49-F238E27FC236}">
                <a16:creationId xmlns:a16="http://schemas.microsoft.com/office/drawing/2014/main" id="{9FE09E4A-6DA6-FA2A-AED7-C4084C437962}"/>
              </a:ext>
            </a:extLst>
          </p:cNvPr>
          <p:cNvCxnSpPr>
            <a:cxnSpLocks/>
          </p:cNvCxnSpPr>
          <p:nvPr/>
        </p:nvCxnSpPr>
        <p:spPr>
          <a:xfrm>
            <a:off x="6597214" y="3157192"/>
            <a:ext cx="547" cy="400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86CAE795-3630-745E-6B6F-F9A2F04DDE5E}"/>
              </a:ext>
            </a:extLst>
          </p:cNvPr>
          <p:cNvSpPr/>
          <p:nvPr/>
        </p:nvSpPr>
        <p:spPr>
          <a:xfrm>
            <a:off x="4803900" y="3390078"/>
            <a:ext cx="3504608" cy="591211"/>
          </a:xfrm>
          <a:prstGeom prst="roundRect">
            <a:avLst>
              <a:gd name="adj" fmla="val 18912"/>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TextBox 12">
            <a:extLst>
              <a:ext uri="{FF2B5EF4-FFF2-40B4-BE49-F238E27FC236}">
                <a16:creationId xmlns:a16="http://schemas.microsoft.com/office/drawing/2014/main" id="{0799AF72-0B6A-B574-67A6-E5ECA8C97CB5}"/>
              </a:ext>
            </a:extLst>
          </p:cNvPr>
          <p:cNvSpPr txBox="1"/>
          <p:nvPr/>
        </p:nvSpPr>
        <p:spPr>
          <a:xfrm>
            <a:off x="4905550" y="3459245"/>
            <a:ext cx="3403505" cy="400110"/>
          </a:xfrm>
          <a:prstGeom prst="rect">
            <a:avLst/>
          </a:prstGeom>
          <a:noFill/>
        </p:spPr>
        <p:txBody>
          <a:bodyPr wrap="square" rtlCol="0">
            <a:spAutoFit/>
          </a:bodyPr>
          <a:lstStyle/>
          <a:p>
            <a:r>
              <a:rPr lang="en-US" sz="2000" dirty="0" err="1">
                <a:latin typeface="SVN-Russell" panose="02040603050506020204" pitchFamily="18" charset="0"/>
              </a:rPr>
              <a:t>Hiện</a:t>
            </a:r>
            <a:r>
              <a:rPr lang="en-US" sz="2000" dirty="0">
                <a:latin typeface="SVN-Russell" panose="02040603050506020204" pitchFamily="18" charset="0"/>
              </a:rPr>
              <a:t> </a:t>
            </a:r>
            <a:r>
              <a:rPr lang="en-US" sz="2000" dirty="0" err="1">
                <a:latin typeface="SVN-Russell" panose="02040603050506020204" pitchFamily="18" charset="0"/>
              </a:rPr>
              <a:t>thực</a:t>
            </a:r>
            <a:r>
              <a:rPr lang="en-US" sz="2000" dirty="0">
                <a:latin typeface="SVN-Russell" panose="02040603050506020204" pitchFamily="18" charset="0"/>
              </a:rPr>
              <a:t> (Implementation)</a:t>
            </a:r>
          </a:p>
        </p:txBody>
      </p:sp>
      <p:sp>
        <p:nvSpPr>
          <p:cNvPr id="14" name="Rectangle: Rounded Corners 13">
            <a:extLst>
              <a:ext uri="{FF2B5EF4-FFF2-40B4-BE49-F238E27FC236}">
                <a16:creationId xmlns:a16="http://schemas.microsoft.com/office/drawing/2014/main" id="{7025D282-5232-B02B-B88B-CDAEE7A4FD87}"/>
              </a:ext>
            </a:extLst>
          </p:cNvPr>
          <p:cNvSpPr/>
          <p:nvPr/>
        </p:nvSpPr>
        <p:spPr>
          <a:xfrm>
            <a:off x="2049686" y="4050456"/>
            <a:ext cx="1249242" cy="48552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Shape</a:t>
            </a:r>
          </a:p>
        </p:txBody>
      </p:sp>
      <p:sp>
        <p:nvSpPr>
          <p:cNvPr id="15" name="Rectangle: Rounded Corners 14">
            <a:extLst>
              <a:ext uri="{FF2B5EF4-FFF2-40B4-BE49-F238E27FC236}">
                <a16:creationId xmlns:a16="http://schemas.microsoft.com/office/drawing/2014/main" id="{F94E827B-B187-45FE-170A-518C6C19D0A1}"/>
              </a:ext>
            </a:extLst>
          </p:cNvPr>
          <p:cNvSpPr/>
          <p:nvPr/>
        </p:nvSpPr>
        <p:spPr>
          <a:xfrm>
            <a:off x="5972593" y="4050456"/>
            <a:ext cx="1249242" cy="48552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SVN-Russell" panose="02040603050506020204" pitchFamily="18" charset="0"/>
              </a:rPr>
              <a:t>Color</a:t>
            </a:r>
          </a:p>
        </p:txBody>
      </p:sp>
    </p:spTree>
    <p:extLst>
      <p:ext uri="{BB962C8B-B14F-4D97-AF65-F5344CB8AC3E}">
        <p14:creationId xmlns:p14="http://schemas.microsoft.com/office/powerpoint/2010/main" val="3015560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486</Words>
  <Application>Microsoft Office PowerPoint</Application>
  <PresentationFormat>On-screen Show (16:9)</PresentationFormat>
  <Paragraphs>66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SVN-Russell</vt:lpstr>
      <vt:lpstr>SVN-Helvetica Neue Heavy</vt:lpstr>
      <vt:lpstr>Didact Gothic</vt:lpstr>
      <vt:lpstr>Aldrich</vt:lpstr>
      <vt:lpstr>Arial</vt:lpstr>
      <vt:lpstr>Virtual Slides for Education Day by Slidesgo</vt:lpstr>
      <vt:lpstr>BRIDGE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CARO</dc:title>
  <dc:creator>NHUNG1899</dc:creator>
  <cp:lastModifiedBy>Nhung Nguyen</cp:lastModifiedBy>
  <cp:revision>16</cp:revision>
  <dcterms:modified xsi:type="dcterms:W3CDTF">2022-12-22T07:07:32Z</dcterms:modified>
</cp:coreProperties>
</file>