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9"/>
  </p:notesMasterIdLst>
  <p:sldIdLst>
    <p:sldId id="277" r:id="rId2"/>
    <p:sldId id="278" r:id="rId3"/>
    <p:sldId id="282" r:id="rId4"/>
    <p:sldId id="312" r:id="rId5"/>
    <p:sldId id="336" r:id="rId6"/>
    <p:sldId id="338" r:id="rId7"/>
    <p:sldId id="280" r:id="rId8"/>
    <p:sldId id="310" r:id="rId9"/>
    <p:sldId id="279" r:id="rId10"/>
    <p:sldId id="283" r:id="rId11"/>
    <p:sldId id="268" r:id="rId12"/>
    <p:sldId id="270" r:id="rId13"/>
    <p:sldId id="271" r:id="rId14"/>
    <p:sldId id="272" r:id="rId15"/>
    <p:sldId id="273" r:id="rId16"/>
    <p:sldId id="274" r:id="rId17"/>
    <p:sldId id="275" r:id="rId18"/>
    <p:sldId id="276" r:id="rId19"/>
    <p:sldId id="311" r:id="rId20"/>
    <p:sldId id="304" r:id="rId21"/>
    <p:sldId id="305" r:id="rId22"/>
    <p:sldId id="306" r:id="rId23"/>
    <p:sldId id="307" r:id="rId24"/>
    <p:sldId id="308" r:id="rId25"/>
    <p:sldId id="309" r:id="rId26"/>
    <p:sldId id="578" r:id="rId27"/>
    <p:sldId id="5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62" autoAdjust="0"/>
  </p:normalViewPr>
  <p:slideViewPr>
    <p:cSldViewPr snapToGrid="0">
      <p:cViewPr varScale="1">
        <p:scale>
          <a:sx n="61" d="100"/>
          <a:sy n="61" d="100"/>
        </p:scale>
        <p:origin x="8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27FF2E1-B694-46EB-88CB-A15FB75CABC9}" type="datetimeFigureOut">
              <a:rPr lang="zh-CN" altLang="en-US"/>
              <a:pPr>
                <a:defRPr/>
              </a:pPr>
              <a:t>2023/2/19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E7CADC1-AA49-4F34-98D1-359C9059419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a:defRPr>
    </a:lvl1pPr>
    <a:lvl2pPr marL="457200" algn="l" rtl="0" eaLnBrk="0" fontAlgn="base" hangingPunct="0">
      <a:spcBef>
        <a:spcPct val="30000"/>
      </a:spcBef>
      <a:spcAft>
        <a:spcPct val="0"/>
      </a:spcAft>
      <a:defRPr sz="1200" kern="1200">
        <a:solidFill>
          <a:schemeClr val="tx1"/>
        </a:solidFill>
        <a:latin typeface="+mn-lt"/>
        <a:ea typeface="+mn-ea"/>
        <a:cs typeface="等线"/>
      </a:defRPr>
    </a:lvl2pPr>
    <a:lvl3pPr marL="914400" algn="l" rtl="0" eaLnBrk="0" fontAlgn="base" hangingPunct="0">
      <a:spcBef>
        <a:spcPct val="30000"/>
      </a:spcBef>
      <a:spcAft>
        <a:spcPct val="0"/>
      </a:spcAft>
      <a:defRPr sz="1200" kern="1200">
        <a:solidFill>
          <a:schemeClr val="tx1"/>
        </a:solidFill>
        <a:latin typeface="+mn-lt"/>
        <a:ea typeface="+mn-ea"/>
        <a:cs typeface="等线"/>
      </a:defRPr>
    </a:lvl3pPr>
    <a:lvl4pPr marL="1371600" algn="l" rtl="0" eaLnBrk="0" fontAlgn="base" hangingPunct="0">
      <a:spcBef>
        <a:spcPct val="30000"/>
      </a:spcBef>
      <a:spcAft>
        <a:spcPct val="0"/>
      </a:spcAft>
      <a:defRPr sz="1200" kern="1200">
        <a:solidFill>
          <a:schemeClr val="tx1"/>
        </a:solidFill>
        <a:latin typeface="+mn-lt"/>
        <a:ea typeface="+mn-ea"/>
        <a:cs typeface="等线"/>
      </a:defRPr>
    </a:lvl4pPr>
    <a:lvl5pPr marL="1828800" algn="l" rtl="0" eaLnBrk="0" fontAlgn="base" hangingPunct="0">
      <a:spcBef>
        <a:spcPct val="30000"/>
      </a:spcBef>
      <a:spcAft>
        <a:spcPct val="0"/>
      </a:spcAft>
      <a:defRPr sz="1200" kern="1200">
        <a:solidFill>
          <a:schemeClr val="tx1"/>
        </a:solidFill>
        <a:latin typeface="+mn-lt"/>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indent="266700" algn="l"/>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8E7CADC1-AA49-4F34-98D1-359C90594195}" type="slidenum">
              <a:rPr lang="zh-CN" altLang="en-US" smtClean="0"/>
              <a:pPr>
                <a:defRPr/>
              </a:pPr>
              <a:t>5</a:t>
            </a:fld>
            <a:endParaRPr lang="zh-CN" altLang="en-US"/>
          </a:p>
        </p:txBody>
      </p:sp>
    </p:spTree>
    <p:extLst>
      <p:ext uri="{BB962C8B-B14F-4D97-AF65-F5344CB8AC3E}">
        <p14:creationId xmlns:p14="http://schemas.microsoft.com/office/powerpoint/2010/main" val="163274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92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065F28-B90A-4749-80A6-41200BFB0242}" type="slidenum">
              <a:rPr lang="zh-CN" altLang="en-US">
                <a:cs typeface="等线"/>
              </a:rPr>
              <a:pPr fontAlgn="base">
                <a:spcBef>
                  <a:spcPct val="0"/>
                </a:spcBef>
                <a:spcAft>
                  <a:spcPct val="0"/>
                </a:spcAft>
                <a:defRPr/>
              </a:pPr>
              <a:t>11</a:t>
            </a:fld>
            <a:endParaRPr lang="en-US" altLang="zh-CN">
              <a:cs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22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42170C-01D0-4CFB-92D4-9719377053D6}" type="slidenum">
              <a:rPr lang="zh-CN" altLang="en-US">
                <a:cs typeface="等线"/>
              </a:rPr>
              <a:pPr fontAlgn="base">
                <a:spcBef>
                  <a:spcPct val="0"/>
                </a:spcBef>
                <a:spcAft>
                  <a:spcPct val="0"/>
                </a:spcAft>
                <a:defRPr/>
              </a:pPr>
              <a:t>12</a:t>
            </a:fld>
            <a:endParaRPr lang="en-US" altLang="zh-CN">
              <a:cs typeface="等线"/>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43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445495-FCF7-4379-A9EA-A0CD9C2C1198}" type="slidenum">
              <a:rPr lang="zh-CN" altLang="en-US">
                <a:cs typeface="等线"/>
              </a:rPr>
              <a:pPr fontAlgn="base">
                <a:spcBef>
                  <a:spcPct val="0"/>
                </a:spcBef>
                <a:spcAft>
                  <a:spcPct val="0"/>
                </a:spcAft>
                <a:defRPr/>
              </a:pPr>
              <a:t>13</a:t>
            </a:fld>
            <a:endParaRPr lang="en-US" altLang="zh-CN">
              <a:cs typeface="等线"/>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D1DE6C-4D3E-4790-A4A9-6F9A360CEE27}" type="slidenum">
              <a:rPr lang="zh-CN" altLang="en-US">
                <a:cs typeface="等线"/>
              </a:rPr>
              <a:pPr fontAlgn="base">
                <a:spcBef>
                  <a:spcPct val="0"/>
                </a:spcBef>
                <a:spcAft>
                  <a:spcPct val="0"/>
                </a:spcAft>
                <a:defRPr/>
              </a:pPr>
              <a:t>14</a:t>
            </a:fld>
            <a:endParaRPr lang="en-US" altLang="zh-CN">
              <a:cs typeface="等线"/>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84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016066-6262-4479-9CC4-0647E309C3F7}" type="slidenum">
              <a:rPr lang="zh-CN" altLang="en-US">
                <a:cs typeface="等线"/>
              </a:rPr>
              <a:pPr fontAlgn="base">
                <a:spcBef>
                  <a:spcPct val="0"/>
                </a:spcBef>
                <a:spcAft>
                  <a:spcPct val="0"/>
                </a:spcAft>
                <a:defRPr/>
              </a:pPr>
              <a:t>15</a:t>
            </a:fld>
            <a:endParaRPr lang="en-US" altLang="zh-CN">
              <a:cs typeface="等线"/>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xfrm>
            <a:off x="685800" y="1143000"/>
            <a:ext cx="5486400" cy="3086100"/>
          </a:xfrm>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04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2E2F3E-CDB7-4B2A-9420-FC33E104FFB0}" type="slidenum">
              <a:rPr lang="zh-CN" altLang="en-US">
                <a:cs typeface="等线"/>
              </a:rPr>
              <a:pPr fontAlgn="base">
                <a:spcBef>
                  <a:spcPct val="0"/>
                </a:spcBef>
                <a:spcAft>
                  <a:spcPct val="0"/>
                </a:spcAft>
                <a:defRPr/>
              </a:pPr>
              <a:t>16</a:t>
            </a:fld>
            <a:endParaRPr lang="en-US" altLang="zh-CN">
              <a:cs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5842" name="备注占位符 2"/>
          <p:cNvSpPr>
            <a:spLocks noGrp="1"/>
          </p:cNvSpPr>
          <p:nvPr>
            <p:ph type="body" idx="1"/>
          </p:nvPr>
        </p:nvSpPr>
        <p:spPr bwMode="auto">
          <a:xfrm>
            <a:off x="685800" y="4343400"/>
            <a:ext cx="5486400" cy="4114800"/>
          </a:xfrm>
          <a:noFill/>
        </p:spPr>
        <p:txBody>
          <a:bodyPr wrap="square" numCol="1" anchor="t" anchorCtr="0" compatLnSpc="1">
            <a:prstTxWarp prst="textNoShape">
              <a:avLst/>
            </a:prstTxWarp>
          </a:bodyPr>
          <a:lstStyle/>
          <a:p>
            <a:pPr eaLnBrk="1" hangingPunct="1"/>
            <a:endParaRPr lang="zh-CN" altLang="en-US"/>
          </a:p>
        </p:txBody>
      </p:sp>
      <p:sp>
        <p:nvSpPr>
          <p:cNvPr id="35843"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7130C9-F14D-4F1C-9A56-A299FD96AC72}" type="slidenum">
              <a:rPr kumimoji="1" lang="en-US" altLang="zh-CN" sz="1200">
                <a:latin typeface="Times New Roman" pitchFamily="18" charset="0"/>
                <a:ea typeface="华文行楷"/>
                <a:cs typeface="华文行楷"/>
              </a:rPr>
              <a:pPr algn="r"/>
              <a:t>22</a:t>
            </a:fld>
            <a:endParaRPr kumimoji="1" lang="en-US" altLang="zh-CN" sz="1200">
              <a:latin typeface="Times New Roman" pitchFamily="18" charset="0"/>
              <a:ea typeface="华文行楷"/>
              <a:cs typeface="华文行楷"/>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9938" name="备注占位符 2"/>
          <p:cNvSpPr>
            <a:spLocks noGrp="1"/>
          </p:cNvSpPr>
          <p:nvPr>
            <p:ph type="body" idx="1"/>
          </p:nvPr>
        </p:nvSpPr>
        <p:spPr bwMode="auto">
          <a:xfrm>
            <a:off x="685800" y="4343400"/>
            <a:ext cx="5486400" cy="4114800"/>
          </a:xfrm>
          <a:noFill/>
        </p:spPr>
        <p:txBody>
          <a:bodyPr wrap="square" numCol="1" anchor="t" anchorCtr="0" compatLnSpc="1">
            <a:prstTxWarp prst="textNoShape">
              <a:avLst/>
            </a:prstTxWarp>
          </a:bodyPr>
          <a:lstStyle/>
          <a:p>
            <a:pPr eaLnBrk="1" hangingPunct="1"/>
            <a:endParaRPr lang="zh-CN" altLang="en-US"/>
          </a:p>
        </p:txBody>
      </p:sp>
      <p:sp>
        <p:nvSpPr>
          <p:cNvPr id="39939"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F9110E3-142F-4339-BF6F-8E5FCEC6E79C}" type="slidenum">
              <a:rPr kumimoji="1" lang="en-US" altLang="zh-CN" sz="1200">
                <a:latin typeface="Times New Roman" pitchFamily="18" charset="0"/>
                <a:ea typeface="华文行楷"/>
                <a:cs typeface="华文行楷"/>
              </a:rPr>
              <a:pPr algn="r"/>
              <a:t>25</a:t>
            </a:fld>
            <a:endParaRPr kumimoji="1" lang="en-US" altLang="zh-CN" sz="1200">
              <a:latin typeface="Times New Roman" pitchFamily="18" charset="0"/>
              <a:ea typeface="华文行楷"/>
              <a:cs typeface="华文行楷"/>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18703056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22795448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10092920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矩形 8"/>
          <p:cNvSpPr/>
          <p:nvPr userDrawn="1"/>
        </p:nvSpPr>
        <p:spPr>
          <a:xfrm>
            <a:off x="516467" y="6545264"/>
            <a:ext cx="11675533" cy="7143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文本占位符 10"/>
          <p:cNvSpPr>
            <a:spLocks noGrp="1"/>
          </p:cNvSpPr>
          <p:nvPr>
            <p:ph type="body" sz="quarter" idx="13"/>
          </p:nvPr>
        </p:nvSpPr>
        <p:spPr>
          <a:xfrm>
            <a:off x="-664143" y="261275"/>
            <a:ext cx="9683013" cy="864000"/>
          </a:xfrm>
          <a:prstGeom prst="roundRect">
            <a:avLst>
              <a:gd name="adj" fmla="val 50000"/>
            </a:avLst>
          </a:prstGeom>
          <a:solidFill>
            <a:schemeClr val="accent5">
              <a:lumMod val="40000"/>
              <a:lumOff val="60000"/>
            </a:schemeClr>
          </a:solidFill>
        </p:spPr>
        <p:txBody>
          <a:bodyPr lIns="1080000" anchor="ctr">
            <a:noAutofit/>
          </a:bodyPr>
          <a:lstStyle>
            <a:lvl1pPr marL="0" indent="0">
              <a:lnSpc>
                <a:spcPct val="100000"/>
              </a:lnSpc>
              <a:spcBef>
                <a:spcPts val="0"/>
              </a:spcBef>
              <a:buNone/>
              <a:defRPr sz="3200">
                <a:solidFill>
                  <a:schemeClr val="accent1">
                    <a:lumMod val="50000"/>
                  </a:schemeClr>
                </a:solidFill>
              </a:defRPr>
            </a:lvl1pPr>
          </a:lstStyle>
          <a:p>
            <a:pPr lvl="0"/>
            <a:r>
              <a:rPr lang="zh-CN" altLang="en-US" dirty="0"/>
              <a:t>单击此处编辑母版文本样式</a:t>
            </a:r>
          </a:p>
        </p:txBody>
      </p:sp>
      <p:sp>
        <p:nvSpPr>
          <p:cNvPr id="4" name="灯片编号占位符 4"/>
          <p:cNvSpPr>
            <a:spLocks noGrp="1"/>
          </p:cNvSpPr>
          <p:nvPr>
            <p:ph type="sldNum" sz="quarter" idx="14"/>
          </p:nvPr>
        </p:nvSpPr>
        <p:spPr>
          <a:xfrm>
            <a:off x="0" y="6399214"/>
            <a:ext cx="516467" cy="365125"/>
          </a:xfrm>
        </p:spPr>
        <p:txBody>
          <a:bodyPr/>
          <a:lstStyle>
            <a:lvl1pPr>
              <a:defRPr/>
            </a:lvl1pPr>
          </a:lstStyle>
          <a:p>
            <a:pPr>
              <a:defRPr/>
            </a:pPr>
            <a:fld id="{6C4A7B9A-D175-443F-9105-9B17B1E326D0}" type="slidenum">
              <a:rPr lang="zh-CN" altLang="en-US"/>
              <a:pPr>
                <a:defRPr/>
              </a:pPr>
              <a:t>‹#›</a:t>
            </a:fld>
            <a:endParaRPr lang="zh-CN" altLang="en-US"/>
          </a:p>
        </p:txBody>
      </p:sp>
    </p:spTree>
    <p:extLst>
      <p:ext uri="{BB962C8B-B14F-4D97-AF65-F5344CB8AC3E}">
        <p14:creationId xmlns:p14="http://schemas.microsoft.com/office/powerpoint/2010/main" val="227214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srcRect l="16470" r="16470" b="9467"/>
          <a:stretch>
            <a:fillRect/>
          </a:stretch>
        </p:blipFill>
        <p:spPr bwMode="auto">
          <a:xfrm>
            <a:off x="0" y="0"/>
            <a:ext cx="12192000" cy="6858000"/>
          </a:xfrm>
          <a:prstGeom prst="rect">
            <a:avLst/>
          </a:prstGeom>
          <a:noFill/>
          <a:ln w="9525">
            <a:noFill/>
            <a:miter lim="800000"/>
            <a:headEnd/>
            <a:tailEnd/>
          </a:ln>
        </p:spPr>
      </p:pic>
      <p:sp>
        <p:nvSpPr>
          <p:cNvPr id="3" name="文本框 7"/>
          <p:cNvSpPr txBox="1"/>
          <p:nvPr userDrawn="1"/>
        </p:nvSpPr>
        <p:spPr>
          <a:xfrm>
            <a:off x="516467" y="1735139"/>
            <a:ext cx="7740651" cy="3277820"/>
          </a:xfrm>
          <a:prstGeom prst="rect">
            <a:avLst/>
          </a:prstGeom>
          <a:noFill/>
        </p:spPr>
        <p:txBody>
          <a:bodyPr>
            <a:spAutoFit/>
          </a:bodyPr>
          <a:lstStyle/>
          <a:p>
            <a:pPr algn="ctr" fontAlgn="auto">
              <a:spcBef>
                <a:spcPts val="0"/>
              </a:spcBef>
              <a:spcAft>
                <a:spcPts val="0"/>
              </a:spcAft>
              <a:defRPr/>
            </a:pPr>
            <a:r>
              <a:rPr lang="zh-CN" altLang="en-US" sz="3200" b="1" dirty="0">
                <a:solidFill>
                  <a:schemeClr val="accent1">
                    <a:lumMod val="50000"/>
                  </a:schemeClr>
                </a:solidFill>
                <a:latin typeface="+mn-ea"/>
                <a:ea typeface="+mn-ea"/>
              </a:rPr>
              <a:t>武汉理工大学</a:t>
            </a:r>
            <a:endParaRPr lang="en-US" altLang="zh-CN" sz="3200" b="1" dirty="0">
              <a:solidFill>
                <a:schemeClr val="accent1">
                  <a:lumMod val="50000"/>
                </a:schemeClr>
              </a:solidFill>
              <a:latin typeface="+mn-ea"/>
              <a:ea typeface="+mn-ea"/>
            </a:endParaRPr>
          </a:p>
          <a:p>
            <a:pPr algn="ctr" fontAlgn="auto">
              <a:spcBef>
                <a:spcPts val="1800"/>
              </a:spcBef>
              <a:spcAft>
                <a:spcPts val="0"/>
              </a:spcAft>
              <a:defRPr/>
            </a:pPr>
            <a:r>
              <a:rPr lang="zh-CN" altLang="en-US" sz="8000" b="1" dirty="0">
                <a:solidFill>
                  <a:schemeClr val="accent1">
                    <a:lumMod val="50000"/>
                  </a:schemeClr>
                </a:solidFill>
                <a:latin typeface="+mn-ea"/>
                <a:ea typeface="+mn-ea"/>
              </a:rPr>
              <a:t>算法设计与分析</a:t>
            </a:r>
            <a:endParaRPr lang="en-US" altLang="zh-CN" sz="8000" b="1" dirty="0">
              <a:solidFill>
                <a:schemeClr val="accent1">
                  <a:lumMod val="50000"/>
                </a:schemeClr>
              </a:solidFill>
              <a:latin typeface="+mn-ea"/>
              <a:ea typeface="+mn-ea"/>
            </a:endParaRPr>
          </a:p>
          <a:p>
            <a:pPr algn="ctr" fontAlgn="auto">
              <a:spcBef>
                <a:spcPts val="0"/>
              </a:spcBef>
              <a:spcAft>
                <a:spcPts val="2400"/>
              </a:spcAft>
              <a:defRPr/>
            </a:pPr>
            <a:r>
              <a:rPr lang="en-US" altLang="zh-CN" sz="2400" b="1" dirty="0">
                <a:solidFill>
                  <a:schemeClr val="accent1">
                    <a:lumMod val="50000"/>
                  </a:schemeClr>
                </a:solidFill>
                <a:latin typeface="+mn-ea"/>
                <a:ea typeface="+mn-ea"/>
              </a:rPr>
              <a:t>Design and Analysis of Computer Algorithms </a:t>
            </a:r>
          </a:p>
          <a:p>
            <a:pPr algn="ctr" fontAlgn="auto">
              <a:spcBef>
                <a:spcPts val="0"/>
              </a:spcBef>
              <a:spcAft>
                <a:spcPts val="0"/>
              </a:spcAft>
              <a:defRPr/>
            </a:pPr>
            <a:r>
              <a:rPr lang="zh-CN" altLang="en-US" sz="3600" b="1" dirty="0">
                <a:solidFill>
                  <a:schemeClr val="accent1">
                    <a:lumMod val="50000"/>
                  </a:schemeClr>
                </a:solidFill>
                <a:latin typeface="+mn-ea"/>
                <a:ea typeface="+mn-ea"/>
              </a:rPr>
              <a:t>计算机科学与技术学院</a:t>
            </a:r>
          </a:p>
        </p:txBody>
      </p:sp>
      <p:pic>
        <p:nvPicPr>
          <p:cNvPr id="4" name="Picture 2" descr="https://timgsa.baidu.com/timg?image&amp;quality=80&amp;size=b9999_10000&amp;sec=1544802657462&amp;di=d90068cd898642c1763153e0ce8f64e6&amp;imgtype=0&amp;src=http%3A%2F%2Fpic23.photophoto.cn%2F20120616%2F0007019875414028_b.jpg"/>
          <p:cNvPicPr>
            <a:picLocks noChangeAspect="1" noChangeArrowheads="1"/>
          </p:cNvPicPr>
          <p:nvPr userDrawn="1"/>
        </p:nvPicPr>
        <p:blipFill>
          <a:blip r:embed="rId3">
            <a:clrChange>
              <a:clrFrom>
                <a:srgbClr val="FFFFFF"/>
              </a:clrFrom>
              <a:clrTo>
                <a:srgbClr val="FFFFFF">
                  <a:alpha val="0"/>
                </a:srgbClr>
              </a:clrTo>
            </a:clrChange>
          </a:blip>
          <a:srcRect b="18889"/>
          <a:stretch>
            <a:fillRect/>
          </a:stretch>
        </p:blipFill>
        <p:spPr bwMode="auto">
          <a:xfrm>
            <a:off x="3498851" y="438150"/>
            <a:ext cx="1773767" cy="1296988"/>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1524000" y="76200"/>
            <a:ext cx="10668000" cy="9144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27589490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13894681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9485481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35752529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21784570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240087372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10875900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364E7EAA-FFB7-4E6B-B591-A8F0DE6B4FFD}" type="datetime1">
              <a:rPr lang="zh-CN" altLang="en-US" smtClean="0"/>
              <a:pPr>
                <a:defRPr/>
              </a:pPr>
              <a:t>2023/2/19</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35240151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4E7EAA-FFB7-4E6B-B591-A8F0DE6B4FFD}" type="datetime1">
              <a:rPr lang="zh-CN" altLang="en-US" smtClean="0"/>
              <a:pPr>
                <a:defRPr/>
              </a:pPr>
              <a:t>2023/2/19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3FC2B84-E1B0-4F81-9C27-46B2179AAA75}" type="slidenum">
              <a:rPr lang="zh-CN" altLang="en-US" smtClean="0"/>
              <a:pPr>
                <a:defRPr/>
              </a:pPr>
              <a:t>‹#›</a:t>
            </a:fld>
            <a:endParaRPr lang="zh-CN" altLang="en-US"/>
          </a:p>
        </p:txBody>
      </p:sp>
    </p:spTree>
    <p:extLst>
      <p:ext uri="{BB962C8B-B14F-4D97-AF65-F5344CB8AC3E}">
        <p14:creationId xmlns:p14="http://schemas.microsoft.com/office/powerpoint/2010/main" val="14546438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52" r:id="rId13"/>
    <p:sldLayoutId id="214748365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luogu.com.cn/training/list" TargetMode="External"/><Relationship Id="rId2" Type="http://schemas.openxmlformats.org/officeDocument/2006/relationships/hyperlink" Target="https://leetcode-cn.com/"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p:cNvSpPr txBox="1">
            <a:spLocks noChangeArrowheads="1"/>
          </p:cNvSpPr>
          <p:nvPr/>
        </p:nvSpPr>
        <p:spPr bwMode="auto">
          <a:xfrm>
            <a:off x="3125788" y="1314450"/>
            <a:ext cx="6019800" cy="1569660"/>
          </a:xfrm>
          <a:prstGeom prst="rect">
            <a:avLst/>
          </a:prstGeom>
          <a:noFill/>
          <a:ln w="9525">
            <a:noFill/>
            <a:miter lim="800000"/>
            <a:headEnd/>
            <a:tailEnd/>
          </a:ln>
        </p:spPr>
        <p:txBody>
          <a:bodyPr>
            <a:spAutoFit/>
          </a:bodyPr>
          <a:lstStyle/>
          <a:p>
            <a:pPr algn="ctr">
              <a:spcBef>
                <a:spcPct val="50000"/>
              </a:spcBef>
            </a:pPr>
            <a:r>
              <a:rPr kumimoji="1" lang="zh-CN" altLang="en-US" sz="6000" b="1" dirty="0">
                <a:solidFill>
                  <a:srgbClr val="0000FF"/>
                </a:solidFill>
                <a:latin typeface="华文新魏" panose="02010800040101010101" pitchFamily="2" charset="-122"/>
                <a:ea typeface="华文新魏" panose="02010800040101010101" pitchFamily="2" charset="-122"/>
                <a:cs typeface="华文行楷"/>
              </a:rPr>
              <a:t>算法设计与分析</a:t>
            </a:r>
            <a:endParaRPr kumimoji="1" lang="zh-CN" altLang="en-US" sz="2400" b="1" dirty="0">
              <a:solidFill>
                <a:srgbClr val="0000FF"/>
              </a:solidFill>
              <a:latin typeface="华文新魏" panose="02010800040101010101" pitchFamily="2" charset="-122"/>
              <a:ea typeface="华文新魏" panose="02010800040101010101" pitchFamily="2" charset="-122"/>
              <a:cs typeface="华文行楷"/>
            </a:endParaRPr>
          </a:p>
          <a:p>
            <a:pPr>
              <a:spcBef>
                <a:spcPct val="50000"/>
              </a:spcBef>
            </a:pPr>
            <a:endParaRPr kumimoji="1" lang="en-US" altLang="zh-CN" sz="2400" b="1" dirty="0">
              <a:solidFill>
                <a:srgbClr val="0000FF"/>
              </a:solidFill>
              <a:latin typeface="华文新魏" panose="02010800040101010101" pitchFamily="2" charset="-122"/>
              <a:ea typeface="华文新魏" panose="02010800040101010101" pitchFamily="2" charset="-122"/>
              <a:cs typeface="华文行楷"/>
            </a:endParaRPr>
          </a:p>
        </p:txBody>
      </p:sp>
      <p:sp>
        <p:nvSpPr>
          <p:cNvPr id="7" name="Rectangle 11"/>
          <p:cNvSpPr>
            <a:spLocks noChangeArrowheads="1"/>
          </p:cNvSpPr>
          <p:nvPr/>
        </p:nvSpPr>
        <p:spPr bwMode="auto">
          <a:xfrm>
            <a:off x="714833" y="3429000"/>
            <a:ext cx="10762333" cy="1905000"/>
          </a:xfrm>
          <a:prstGeom prst="rect">
            <a:avLst/>
          </a:prstGeom>
          <a:noFill/>
          <a:ln>
            <a:noFill/>
          </a:ln>
          <a:effectLst/>
        </p:spPr>
        <p:txBody>
          <a:bodyPr lIns="92075" tIns="46038" rIns="92075" bIns="46038" anchor="b"/>
          <a:lstStyle/>
          <a:p>
            <a:pPr algn="ctr">
              <a:lnSpc>
                <a:spcPct val="95000"/>
              </a:lnSpc>
              <a:defRPr/>
            </a:pPr>
            <a:r>
              <a:rPr lang="en-US" altLang="zh-CN" sz="6000" b="1" dirty="0">
                <a:solidFill>
                  <a:schemeClr val="accent2"/>
                </a:solidFill>
                <a:effectLst>
                  <a:outerShdw blurRad="38100" dist="38100" dir="2700000" algn="tl">
                    <a:srgbClr val="C0C0C0"/>
                  </a:outerShdw>
                </a:effectLst>
                <a:latin typeface="Monotype Corsiva" pitchFamily="66" charset="0"/>
                <a:ea typeface="黑体" pitchFamily="49" charset="-122"/>
              </a:rPr>
              <a:t>  Design  and  Analysis of Algorithms</a:t>
            </a:r>
            <a:r>
              <a:rPr lang="en-US" altLang="zh-CN" sz="5400" b="1" dirty="0">
                <a:solidFill>
                  <a:srgbClr val="FF6600"/>
                </a:solidFill>
                <a:effectLst>
                  <a:outerShdw blurRad="38100" dist="38100" dir="2700000" algn="tl">
                    <a:srgbClr val="C0C0C0"/>
                  </a:outerShdw>
                </a:effectLst>
                <a:latin typeface="楷体_GB2312" pitchFamily="49" charset="-122"/>
                <a:ea typeface="楷体_GB2312" pitchFamily="49" charset="-122"/>
              </a:rPr>
              <a:t> </a:t>
            </a:r>
          </a:p>
          <a:p>
            <a:pPr algn="ctr">
              <a:lnSpc>
                <a:spcPct val="95000"/>
              </a:lnSpc>
              <a:defRPr/>
            </a:pPr>
            <a:endParaRPr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endParaRPr>
          </a:p>
          <a:p>
            <a:pPr algn="ctr">
              <a:lnSpc>
                <a:spcPct val="95000"/>
              </a:lnSpc>
              <a:defRPr/>
            </a:pPr>
            <a:endParaRPr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endParaRPr>
          </a:p>
          <a:p>
            <a:pPr algn="ctr">
              <a:lnSpc>
                <a:spcPct val="95000"/>
              </a:lnSpc>
              <a:defRPr/>
            </a:pPr>
            <a:endParaRPr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endParaRPr>
          </a:p>
          <a:p>
            <a:pPr algn="ctr">
              <a:lnSpc>
                <a:spcPct val="95000"/>
              </a:lnSpc>
              <a:defRPr/>
            </a:pPr>
            <a:r>
              <a:rPr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李晓红</a:t>
            </a:r>
            <a:endParaRPr lang="en-US" altLang="zh-CN" sz="2800" b="1" dirty="0">
              <a:solidFill>
                <a:srgbClr val="0000FF"/>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6225" y="1600200"/>
            <a:ext cx="4319588"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1.1 </a:t>
            </a:r>
            <a:r>
              <a:rPr lang="zh-CN" altLang="en-US"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算法的概念</a:t>
            </a:r>
            <a:endParaRPr lang="zh-CN"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endParaRPr>
          </a:p>
        </p:txBody>
      </p:sp>
      <p:sp>
        <p:nvSpPr>
          <p:cNvPr id="5" name="TextBox 4"/>
          <p:cNvSpPr txBox="1"/>
          <p:nvPr/>
        </p:nvSpPr>
        <p:spPr>
          <a:xfrm>
            <a:off x="2816225" y="2324100"/>
            <a:ext cx="4319588"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1.2 </a:t>
            </a:r>
            <a:r>
              <a:rPr lang="zh-CN" altLang="en-US"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算法描述方法</a:t>
            </a:r>
            <a:endParaRPr lang="zh-CN"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endParaRPr>
          </a:p>
        </p:txBody>
      </p:sp>
      <p:sp>
        <p:nvSpPr>
          <p:cNvPr id="6" name="TextBox 5"/>
          <p:cNvSpPr txBox="1"/>
          <p:nvPr/>
        </p:nvSpPr>
        <p:spPr>
          <a:xfrm>
            <a:off x="2816225" y="3038475"/>
            <a:ext cx="4319588"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US"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1.3 </a:t>
            </a:r>
            <a:r>
              <a:rPr lang="zh-CN" altLang="en-US" sz="2400" dirty="0">
                <a:solidFill>
                  <a:schemeClr val="tx1"/>
                </a:solidFill>
                <a:latin typeface="微软雅黑" panose="020B0503020204020204" pitchFamily="34" charset="-122"/>
                <a:ea typeface="微软雅黑" panose="020B0503020204020204" pitchFamily="34" charset="-122"/>
                <a:cs typeface="华文楷体" panose="02010600040101010101" charset="-122"/>
              </a:rPr>
              <a:t>算法设计的一般过程</a:t>
            </a:r>
            <a:endParaRPr lang="zh-CN" altLang="zh-CN" sz="2400" dirty="0">
              <a:solidFill>
                <a:schemeClr val="tx1"/>
              </a:solidFill>
              <a:latin typeface="微软雅黑" panose="020B0503020204020204" pitchFamily="34" charset="-122"/>
              <a:ea typeface="微软雅黑" panose="020B0503020204020204" pitchFamily="34" charset="-122"/>
              <a:cs typeface="华文楷体" panose="02010600040101010101" charset="-122"/>
            </a:endParaRPr>
          </a:p>
        </p:txBody>
      </p:sp>
      <p:sp>
        <p:nvSpPr>
          <p:cNvPr id="2" name="TextBox 5"/>
          <p:cNvSpPr txBox="1"/>
          <p:nvPr/>
        </p:nvSpPr>
        <p:spPr>
          <a:xfrm>
            <a:off x="2854325" y="3775075"/>
            <a:ext cx="4319588" cy="46166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2400">
                <a:solidFill>
                  <a:schemeClr val="tx1"/>
                </a:solidFill>
                <a:latin typeface="微软雅黑" panose="020B0503020204020204" pitchFamily="34" charset="-122"/>
                <a:ea typeface="微软雅黑" panose="020B0503020204020204" pitchFamily="34" charset="-122"/>
                <a:cs typeface="华文楷体"/>
              </a:rPr>
              <a:t>1.4 </a:t>
            </a:r>
            <a:r>
              <a:rPr lang="zh-CN" altLang="en-US" sz="2400">
                <a:solidFill>
                  <a:schemeClr val="tx1"/>
                </a:solidFill>
                <a:latin typeface="微软雅黑" panose="020B0503020204020204" pitchFamily="34" charset="-122"/>
                <a:ea typeface="微软雅黑" panose="020B0503020204020204" pitchFamily="34" charset="-122"/>
                <a:cs typeface="华文楷体"/>
              </a:rPr>
              <a:t>重要问题类型</a:t>
            </a:r>
            <a:endParaRPr lang="zh-CN" altLang="zh-CN" sz="2400">
              <a:solidFill>
                <a:schemeClr val="tx1"/>
              </a:solidFill>
              <a:latin typeface="微软雅黑" panose="020B0503020204020204" pitchFamily="34" charset="-122"/>
              <a:ea typeface="微软雅黑" panose="020B0503020204020204" pitchFamily="34" charset="-122"/>
              <a:cs typeface="华文楷体"/>
            </a:endParaRPr>
          </a:p>
        </p:txBody>
      </p:sp>
      <p:sp>
        <p:nvSpPr>
          <p:cNvPr id="3" name="文本占位符 2">
            <a:extLst>
              <a:ext uri="{FF2B5EF4-FFF2-40B4-BE49-F238E27FC236}">
                <a16:creationId xmlns:a16="http://schemas.microsoft.com/office/drawing/2014/main" id="{FB17F4EC-D0E8-612A-4CFC-124EFC1E1870}"/>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章 算法设计方法基础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4D66F23-A746-07C4-F659-824E320269A3}"/>
              </a:ext>
            </a:extLst>
          </p:cNvPr>
          <p:cNvSpPr>
            <a:spLocks noGrp="1"/>
          </p:cNvSpPr>
          <p:nvPr>
            <p:ph type="body" sz="quarter" idx="13"/>
          </p:nvPr>
        </p:nvSpPr>
        <p:spPr/>
        <p:txBody>
          <a:bodyPr/>
          <a:lstStyle/>
          <a:p>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算法的概念</a:t>
            </a:r>
          </a:p>
        </p:txBody>
      </p:sp>
      <p:sp>
        <p:nvSpPr>
          <p:cNvPr id="3" name="灯片编号占位符 2"/>
          <p:cNvSpPr>
            <a:spLocks noGrp="1"/>
          </p:cNvSpPr>
          <p:nvPr>
            <p:ph type="sldNum" sz="quarter" idx="14"/>
          </p:nvPr>
        </p:nvSpPr>
        <p:spPr/>
        <p:txBody>
          <a:bodyPr wrap="square" numCol="1" anchorCtr="0" compatLnSpc="1">
            <a:prstTxWarp prst="textNoShape">
              <a:avLst/>
            </a:prstTxWarp>
          </a:bodyPr>
          <a:lstStyle/>
          <a:p>
            <a:pPr fontAlgn="base">
              <a:spcBef>
                <a:spcPct val="0"/>
              </a:spcBef>
              <a:spcAft>
                <a:spcPct val="0"/>
              </a:spcAft>
            </a:pPr>
            <a:fld id="{9ED9DE1D-0D4C-42D4-931C-9CA99B24EA6F}" type="slidenum">
              <a:rPr lang="zh-CN" altLang="en-US" b="0" smtClean="0">
                <a:solidFill>
                  <a:srgbClr val="898989"/>
                </a:solidFill>
              </a:rPr>
              <a:pPr fontAlgn="base">
                <a:spcBef>
                  <a:spcPct val="0"/>
                </a:spcBef>
                <a:spcAft>
                  <a:spcPct val="0"/>
                </a:spcAft>
              </a:pPr>
              <a:t>11</a:t>
            </a:fld>
            <a:endParaRPr lang="en-US" altLang="zh-CN" b="0">
              <a:solidFill>
                <a:srgbClr val="898989"/>
              </a:solidFill>
            </a:endParaRPr>
          </a:p>
        </p:txBody>
      </p:sp>
      <p:sp>
        <p:nvSpPr>
          <p:cNvPr id="4" name="矩形 3"/>
          <p:cNvSpPr/>
          <p:nvPr/>
        </p:nvSpPr>
        <p:spPr>
          <a:xfrm>
            <a:off x="552523" y="1292562"/>
            <a:ext cx="11086954" cy="5047023"/>
          </a:xfrm>
          <a:prstGeom prst="rect">
            <a:avLst/>
          </a:prstGeom>
        </p:spPr>
        <p:txBody>
          <a:bodyPr wrap="square">
            <a:spAutoFit/>
          </a:bodyPr>
          <a:lstStyle/>
          <a:p>
            <a:pPr>
              <a:lnSpc>
                <a:spcPct val="120000"/>
              </a:lnSpc>
              <a:spcBef>
                <a:spcPts val="1200"/>
              </a:spcBef>
            </a:pPr>
            <a:r>
              <a:rPr lang="zh-CN" altLang="en-US" sz="2000" dirty="0">
                <a:solidFill>
                  <a:srgbClr val="0000FF"/>
                </a:solidFill>
                <a:latin typeface="微软雅黑" pitchFamily="34" charset="-122"/>
                <a:ea typeface="微软雅黑" pitchFamily="34" charset="-122"/>
              </a:rPr>
              <a:t>一、算法的定义 </a:t>
            </a:r>
            <a:endParaRPr lang="en-US" altLang="zh-CN" sz="2000" dirty="0">
              <a:solidFill>
                <a:srgbClr val="0000FF"/>
              </a:solidFill>
              <a:latin typeface="微软雅黑" pitchFamily="34" charset="-122"/>
              <a:ea typeface="微软雅黑" pitchFamily="34" charset="-122"/>
            </a:endParaRPr>
          </a:p>
          <a:p>
            <a:pPr>
              <a:lnSpc>
                <a:spcPct val="120000"/>
              </a:lnSpc>
              <a:spcBef>
                <a:spcPts val="1200"/>
              </a:spcBef>
              <a:buClr>
                <a:srgbClr val="203864"/>
              </a:buClr>
            </a:pPr>
            <a:r>
              <a:rPr lang="zh-CN" altLang="en-US" sz="2000" b="1" dirty="0">
                <a:solidFill>
                  <a:srgbClr val="FF0000"/>
                </a:solidFill>
                <a:latin typeface="微软雅黑" pitchFamily="34" charset="-122"/>
                <a:ea typeface="微软雅黑" pitchFamily="34" charset="-122"/>
              </a:rPr>
              <a:t>算法（</a:t>
            </a:r>
            <a:r>
              <a:rPr lang="en-US" altLang="zh-CN" sz="2000" b="1" dirty="0">
                <a:solidFill>
                  <a:srgbClr val="FF0000"/>
                </a:solidFill>
                <a:latin typeface="微软雅黑" pitchFamily="34" charset="-122"/>
                <a:ea typeface="微软雅黑" pitchFamily="34" charset="-122"/>
              </a:rPr>
              <a:t>Algorithm</a:t>
            </a:r>
            <a:r>
              <a:rPr lang="zh-CN" altLang="en-US" sz="2000" b="1" dirty="0">
                <a:solidFill>
                  <a:srgbClr val="FF0000"/>
                </a:solidFill>
                <a:latin typeface="微软雅黑" pitchFamily="34" charset="-122"/>
                <a:ea typeface="微软雅黑" pitchFamily="34" charset="-122"/>
              </a:rPr>
              <a:t>）</a:t>
            </a:r>
            <a:r>
              <a:rPr lang="zh-CN" altLang="en-US" sz="2000" dirty="0">
                <a:latin typeface="微软雅黑" pitchFamily="34" charset="-122"/>
                <a:ea typeface="微软雅黑" pitchFamily="34" charset="-122"/>
              </a:rPr>
              <a:t>：对特定问题求解步骤的一种描述，是为解决一个或一类问题给出的一个确定的、有限长的操作序列。</a:t>
            </a:r>
            <a:endParaRPr lang="en-US" altLang="zh-CN" sz="2000" dirty="0">
              <a:latin typeface="微软雅黑" pitchFamily="34" charset="-122"/>
              <a:ea typeface="微软雅黑" pitchFamily="34" charset="-122"/>
            </a:endParaRPr>
          </a:p>
          <a:p>
            <a:pPr>
              <a:lnSpc>
                <a:spcPct val="120000"/>
              </a:lnSpc>
              <a:spcBef>
                <a:spcPts val="1200"/>
              </a:spcBef>
              <a:buClr>
                <a:srgbClr val="203864"/>
              </a:buClr>
            </a:pPr>
            <a:r>
              <a:rPr lang="zh-CN" altLang="en-US" sz="2000" dirty="0">
                <a:solidFill>
                  <a:srgbClr val="0000FF"/>
                </a:solidFill>
                <a:latin typeface="微软雅黑" pitchFamily="34" charset="-122"/>
                <a:ea typeface="微软雅黑" pitchFamily="34" charset="-122"/>
              </a:rPr>
              <a:t>二、数据结构、算法与程序的区别与联系</a:t>
            </a:r>
          </a:p>
          <a:p>
            <a:pPr>
              <a:lnSpc>
                <a:spcPct val="120000"/>
              </a:lnSpc>
              <a:spcBef>
                <a:spcPts val="1200"/>
              </a:spcBef>
              <a:buClr>
                <a:srgbClr val="203864"/>
              </a:buClr>
            </a:pPr>
            <a:endParaRPr lang="zh-CN" altLang="en-US" sz="2000" dirty="0">
              <a:latin typeface="微软雅黑" pitchFamily="34" charset="-122"/>
              <a:ea typeface="微软雅黑" pitchFamily="34" charset="-122"/>
            </a:endParaRPr>
          </a:p>
          <a:p>
            <a:pPr>
              <a:lnSpc>
                <a:spcPct val="120000"/>
              </a:lnSpc>
              <a:spcBef>
                <a:spcPts val="600"/>
              </a:spcBef>
              <a:buFont typeface="Wingdings" pitchFamily="2" charset="2"/>
              <a:buChar char="Ø"/>
            </a:pPr>
            <a:r>
              <a:rPr lang="zh-CN" altLang="en-US" sz="2000" dirty="0">
                <a:latin typeface="微软雅黑" pitchFamily="34" charset="-122"/>
                <a:ea typeface="微软雅黑" pitchFamily="34" charset="-122"/>
              </a:rPr>
              <a:t>程序：是算法用某种编程语言的具体实现，能直接在机器上运行。</a:t>
            </a:r>
          </a:p>
          <a:p>
            <a:pPr>
              <a:lnSpc>
                <a:spcPct val="120000"/>
              </a:lnSpc>
              <a:spcBef>
                <a:spcPts val="600"/>
              </a:spcBef>
              <a:buFont typeface="Wingdings" pitchFamily="2" charset="2"/>
              <a:buChar char="Ø"/>
            </a:pPr>
            <a:r>
              <a:rPr lang="zh-CN" altLang="en-US" sz="2000" dirty="0">
                <a:latin typeface="微软雅黑" pitchFamily="34" charset="-122"/>
                <a:ea typeface="微软雅黑" pitchFamily="34" charset="-122"/>
              </a:rPr>
              <a:t>算法：与特定的语言无关，可用任何语言实现 ，甚至可以用自然语言实现。</a:t>
            </a:r>
          </a:p>
          <a:p>
            <a:pPr>
              <a:lnSpc>
                <a:spcPct val="120000"/>
              </a:lnSpc>
              <a:spcBef>
                <a:spcPts val="1200"/>
              </a:spcBef>
            </a:pPr>
            <a:r>
              <a:rPr lang="zh-CN" altLang="en-US" sz="2000" dirty="0">
                <a:latin typeface="微软雅黑" pitchFamily="34" charset="-122"/>
                <a:ea typeface="微软雅黑" pitchFamily="34" charset="-122"/>
              </a:rPr>
              <a:t> </a:t>
            </a:r>
            <a:endParaRPr lang="en-US" altLang="zh-CN" sz="2000" dirty="0">
              <a:latin typeface="微软雅黑" pitchFamily="34" charset="-122"/>
              <a:ea typeface="微软雅黑" pitchFamily="34" charset="-122"/>
            </a:endParaRPr>
          </a:p>
          <a:p>
            <a:pPr>
              <a:lnSpc>
                <a:spcPct val="120000"/>
              </a:lnSpc>
              <a:spcBef>
                <a:spcPts val="1200"/>
              </a:spcBef>
            </a:pPr>
            <a:r>
              <a:rPr lang="zh-CN" altLang="en-US" sz="2000" dirty="0">
                <a:latin typeface="微软雅黑" pitchFamily="34" charset="-122"/>
                <a:ea typeface="微软雅黑" pitchFamily="34" charset="-122"/>
              </a:rPr>
              <a:t>数据结构是算法实现的基础，算法总是要依赖于某种数据结构来实现的。算法的操作对象是数据结构，算法设计的实质就是对实际问题要处理的数据选择一种恰当的存储结构，并在选定的存储结构上设计一个好的算法。不同的数据结构的设计将导致差异很大的算法。</a:t>
            </a:r>
          </a:p>
        </p:txBody>
      </p:sp>
      <p:sp>
        <p:nvSpPr>
          <p:cNvPr id="17414" name="矩形 6"/>
          <p:cNvSpPr>
            <a:spLocks noChangeArrowheads="1"/>
          </p:cNvSpPr>
          <p:nvPr/>
        </p:nvSpPr>
        <p:spPr bwMode="auto">
          <a:xfrm>
            <a:off x="2033589" y="3458436"/>
            <a:ext cx="184731" cy="400110"/>
          </a:xfrm>
          <a:prstGeom prst="rect">
            <a:avLst/>
          </a:prstGeom>
          <a:noFill/>
          <a:ln w="9525">
            <a:noFill/>
            <a:miter lim="800000"/>
            <a:headEnd/>
            <a:tailEnd/>
          </a:ln>
        </p:spPr>
        <p:txBody>
          <a:bodyPr wrap="none">
            <a:spAutoFit/>
          </a:bodyPr>
          <a:lstStyle/>
          <a:p>
            <a:endParaRPr lang="zh-CN" altLang="en-US" sz="2000" dirty="0">
              <a:solidFill>
                <a:srgbClr val="FF0000"/>
              </a:solidFill>
              <a:latin typeface="微软雅黑" pitchFamily="34" charset="-122"/>
              <a:ea typeface="微软雅黑" pitchFamily="34" charset="-122"/>
            </a:endParaRPr>
          </a:p>
        </p:txBody>
      </p:sp>
      <p:sp>
        <p:nvSpPr>
          <p:cNvPr id="5" name="矩形 6">
            <a:extLst>
              <a:ext uri="{FF2B5EF4-FFF2-40B4-BE49-F238E27FC236}">
                <a16:creationId xmlns:a16="http://schemas.microsoft.com/office/drawing/2014/main" id="{9DE4448D-D913-4DF4-6F13-7530ACA908C2}"/>
              </a:ext>
            </a:extLst>
          </p:cNvPr>
          <p:cNvSpPr>
            <a:spLocks noChangeArrowheads="1"/>
          </p:cNvSpPr>
          <p:nvPr/>
        </p:nvSpPr>
        <p:spPr bwMode="auto">
          <a:xfrm>
            <a:off x="566209" y="4704505"/>
            <a:ext cx="946150" cy="400110"/>
          </a:xfrm>
          <a:prstGeom prst="rect">
            <a:avLst/>
          </a:prstGeom>
          <a:noFill/>
          <a:ln w="9525">
            <a:noFill/>
            <a:miter lim="800000"/>
            <a:headEnd/>
            <a:tailEnd/>
          </a:ln>
        </p:spPr>
        <p:txBody>
          <a:bodyPr wrap="square">
            <a:spAutoFit/>
          </a:bodyPr>
          <a:lstStyle/>
          <a:p>
            <a:r>
              <a:rPr lang="zh-CN" altLang="en-US" sz="2000" dirty="0">
                <a:solidFill>
                  <a:srgbClr val="FF0000"/>
                </a:solidFill>
                <a:latin typeface="微软雅黑" pitchFamily="34" charset="-122"/>
                <a:ea typeface="微软雅黑" pitchFamily="34" charset="-122"/>
              </a:rPr>
              <a:t>联系：</a:t>
            </a:r>
          </a:p>
        </p:txBody>
      </p:sp>
      <p:sp>
        <p:nvSpPr>
          <p:cNvPr id="6" name="矩形 5">
            <a:extLst>
              <a:ext uri="{FF2B5EF4-FFF2-40B4-BE49-F238E27FC236}">
                <a16:creationId xmlns:a16="http://schemas.microsoft.com/office/drawing/2014/main" id="{D6333F9B-C5E1-32CC-E9D7-C937A32432A0}"/>
              </a:ext>
            </a:extLst>
          </p:cNvPr>
          <p:cNvSpPr>
            <a:spLocks noChangeArrowheads="1"/>
          </p:cNvSpPr>
          <p:nvPr/>
        </p:nvSpPr>
        <p:spPr bwMode="auto">
          <a:xfrm>
            <a:off x="557615" y="3182282"/>
            <a:ext cx="954107" cy="400110"/>
          </a:xfrm>
          <a:prstGeom prst="rect">
            <a:avLst/>
          </a:prstGeom>
          <a:noFill/>
          <a:ln w="9525">
            <a:noFill/>
            <a:miter lim="800000"/>
            <a:headEnd/>
            <a:tailEnd/>
          </a:ln>
        </p:spPr>
        <p:txBody>
          <a:bodyPr wrap="square">
            <a:spAutoFit/>
          </a:bodyPr>
          <a:lstStyle/>
          <a:p>
            <a:r>
              <a:rPr lang="zh-CN" altLang="en-US" sz="2000" dirty="0">
                <a:solidFill>
                  <a:srgbClr val="FF0000"/>
                </a:solidFill>
                <a:latin typeface="微软雅黑" pitchFamily="34" charset="-122"/>
                <a:ea typeface="微软雅黑" pitchFamily="34" charset="-122"/>
              </a:rPr>
              <a:t>区别：</a:t>
            </a:r>
          </a:p>
        </p:txBody>
      </p:sp>
      <p:sp>
        <p:nvSpPr>
          <p:cNvPr id="9" name="文本框 8">
            <a:extLst>
              <a:ext uri="{FF2B5EF4-FFF2-40B4-BE49-F238E27FC236}">
                <a16:creationId xmlns:a16="http://schemas.microsoft.com/office/drawing/2014/main" id="{C9DD9196-4301-7E51-2A0C-77E69568108E}"/>
              </a:ext>
            </a:extLst>
          </p:cNvPr>
          <p:cNvSpPr txBox="1"/>
          <p:nvPr/>
        </p:nvSpPr>
        <p:spPr>
          <a:xfrm>
            <a:off x="1511722" y="4700734"/>
            <a:ext cx="4901608" cy="396583"/>
          </a:xfrm>
          <a:prstGeom prst="rect">
            <a:avLst/>
          </a:prstGeom>
          <a:noFill/>
        </p:spPr>
        <p:txBody>
          <a:bodyPr wrap="square">
            <a:spAutoFit/>
          </a:bodyPr>
          <a:lstStyle/>
          <a:p>
            <a:pPr>
              <a:lnSpc>
                <a:spcPct val="120000"/>
              </a:lnSpc>
              <a:spcBef>
                <a:spcPts val="1200"/>
              </a:spcBef>
            </a:pPr>
            <a:r>
              <a:rPr lang="zh-CN" altLang="en-US" dirty="0">
                <a:latin typeface="微软雅黑" pitchFamily="34" charset="-122"/>
                <a:ea typeface="微软雅黑" pitchFamily="34" charset="-122"/>
              </a:rPr>
              <a:t>程序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算法</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数据结构（</a:t>
            </a:r>
            <a:r>
              <a:rPr lang="en-US" altLang="zh-CN" dirty="0" err="1">
                <a:latin typeface="微软雅黑" pitchFamily="34" charset="-122"/>
                <a:ea typeface="微软雅黑" pitchFamily="34" charset="-122"/>
              </a:rPr>
              <a:t>N.Wirth</a:t>
            </a:r>
            <a:r>
              <a:rPr lang="zh-CN" altLang="en-US" dirty="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6" dur="500"/>
                                        <p:tgtEl>
                                          <p:spTgt spid="4">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p:txBody>
          <a:bodyPr wrap="square" numCol="1" anchorCtr="0" compatLnSpc="1">
            <a:prstTxWarp prst="textNoShape">
              <a:avLst/>
            </a:prstTxWarp>
          </a:bodyPr>
          <a:lstStyle/>
          <a:p>
            <a:pPr fontAlgn="base">
              <a:spcBef>
                <a:spcPct val="0"/>
              </a:spcBef>
              <a:spcAft>
                <a:spcPct val="0"/>
              </a:spcAft>
            </a:pPr>
            <a:fld id="{8FE07211-A534-4D45-9018-EC52F71ACA68}" type="slidenum">
              <a:rPr lang="zh-CN" altLang="en-US" b="0" smtClean="0">
                <a:solidFill>
                  <a:schemeClr val="tx1"/>
                </a:solidFill>
              </a:rPr>
              <a:pPr fontAlgn="base">
                <a:spcBef>
                  <a:spcPct val="0"/>
                </a:spcBef>
                <a:spcAft>
                  <a:spcPct val="0"/>
                </a:spcAft>
              </a:pPr>
              <a:t>12</a:t>
            </a:fld>
            <a:endParaRPr lang="en-US" altLang="zh-CN" b="0">
              <a:solidFill>
                <a:schemeClr val="tx1"/>
              </a:solidFill>
            </a:endParaRPr>
          </a:p>
        </p:txBody>
      </p:sp>
      <p:sp>
        <p:nvSpPr>
          <p:cNvPr id="4" name="内容占位符 2"/>
          <p:cNvSpPr txBox="1">
            <a:spLocks/>
          </p:cNvSpPr>
          <p:nvPr/>
        </p:nvSpPr>
        <p:spPr>
          <a:xfrm>
            <a:off x="777766" y="1417639"/>
            <a:ext cx="10731061" cy="4892675"/>
          </a:xfrm>
          <a:prstGeom prst="rect">
            <a:avLst/>
          </a:prstGeom>
        </p:spPr>
        <p:txBody>
          <a:bodyPr/>
          <a:lstStyle/>
          <a:p>
            <a:pPr>
              <a:lnSpc>
                <a:spcPct val="120000"/>
              </a:lnSpc>
              <a:spcBef>
                <a:spcPts val="1200"/>
              </a:spcBef>
            </a:pPr>
            <a:r>
              <a:rPr lang="zh-CN" altLang="en-US" sz="2400" dirty="0">
                <a:solidFill>
                  <a:srgbClr val="0000FF"/>
                </a:solidFill>
                <a:latin typeface="微软雅黑" pitchFamily="34" charset="-122"/>
                <a:ea typeface="微软雅黑" pitchFamily="34" charset="-122"/>
              </a:rPr>
              <a:t>三、算法的基本特点</a:t>
            </a:r>
            <a:endParaRPr lang="en-US" altLang="zh-CN" sz="2400" dirty="0">
              <a:solidFill>
                <a:srgbClr val="0000FF"/>
              </a:solidFill>
              <a:latin typeface="微软雅黑" pitchFamily="34" charset="-122"/>
              <a:ea typeface="微软雅黑" pitchFamily="34" charset="-122"/>
            </a:endParaRPr>
          </a:p>
          <a:p>
            <a:pPr>
              <a:lnSpc>
                <a:spcPct val="120000"/>
              </a:lnSpc>
              <a:spcBef>
                <a:spcPts val="1200"/>
              </a:spcBef>
            </a:pPr>
            <a:r>
              <a:rPr kumimoji="1" lang="en-US" altLang="zh-CN" sz="2000" dirty="0">
                <a:latin typeface="微软雅黑" pitchFamily="34" charset="-122"/>
                <a:ea typeface="微软雅黑" pitchFamily="34" charset="-122"/>
                <a:cs typeface="Times New Roman" pitchFamily="18" charset="0"/>
              </a:rPr>
              <a:t>1</a:t>
            </a:r>
            <a:r>
              <a:rPr kumimoji="1" lang="zh-CN" altLang="en-US" sz="2000" dirty="0">
                <a:latin typeface="微软雅黑" pitchFamily="34" charset="-122"/>
                <a:ea typeface="微软雅黑" pitchFamily="34" charset="-122"/>
                <a:cs typeface="Times New Roman" pitchFamily="18" charset="0"/>
              </a:rPr>
              <a:t>、输入：有零个或多个输入。</a:t>
            </a:r>
          </a:p>
          <a:p>
            <a:pPr>
              <a:lnSpc>
                <a:spcPct val="120000"/>
              </a:lnSpc>
              <a:spcBef>
                <a:spcPts val="1200"/>
              </a:spcBef>
            </a:pPr>
            <a:r>
              <a:rPr kumimoji="1" lang="en-US" altLang="zh-CN" sz="2000" dirty="0">
                <a:latin typeface="微软雅黑" pitchFamily="34" charset="-122"/>
                <a:ea typeface="微软雅黑" pitchFamily="34" charset="-122"/>
                <a:cs typeface="Times New Roman" pitchFamily="18" charset="0"/>
              </a:rPr>
              <a:t>2</a:t>
            </a:r>
            <a:r>
              <a:rPr kumimoji="1" lang="zh-CN" altLang="en-US" sz="2000" dirty="0">
                <a:latin typeface="微软雅黑" pitchFamily="34" charset="-122"/>
                <a:ea typeface="微软雅黑" pitchFamily="34" charset="-122"/>
                <a:cs typeface="Times New Roman" pitchFamily="18" charset="0"/>
              </a:rPr>
              <a:t>、输出：有一个或多个输出。</a:t>
            </a:r>
          </a:p>
          <a:p>
            <a:pPr>
              <a:lnSpc>
                <a:spcPct val="120000"/>
              </a:lnSpc>
              <a:spcBef>
                <a:spcPts val="1200"/>
              </a:spcBef>
            </a:pPr>
            <a:r>
              <a:rPr kumimoji="1" lang="en-US" altLang="zh-CN" sz="2000" dirty="0">
                <a:latin typeface="微软雅黑" pitchFamily="34" charset="-122"/>
                <a:ea typeface="微软雅黑" pitchFamily="34" charset="-122"/>
                <a:cs typeface="Times New Roman" pitchFamily="18" charset="0"/>
              </a:rPr>
              <a:t>3</a:t>
            </a:r>
            <a:r>
              <a:rPr kumimoji="1" lang="zh-CN" altLang="en-US" sz="2000" dirty="0">
                <a:latin typeface="微软雅黑" pitchFamily="34" charset="-122"/>
                <a:ea typeface="微软雅黑" pitchFamily="34" charset="-122"/>
                <a:cs typeface="Times New Roman" pitchFamily="18" charset="0"/>
              </a:rPr>
              <a:t>、确定性：算法必须是没有歧义的。</a:t>
            </a:r>
            <a:endParaRPr kumimoji="1" lang="en-US" altLang="zh-CN" sz="2000" dirty="0">
              <a:latin typeface="微软雅黑" pitchFamily="34" charset="-122"/>
              <a:ea typeface="微软雅黑" pitchFamily="34" charset="-122"/>
              <a:cs typeface="Times New Roman" pitchFamily="18" charset="0"/>
            </a:endParaRPr>
          </a:p>
          <a:p>
            <a:pPr>
              <a:lnSpc>
                <a:spcPct val="120000"/>
              </a:lnSpc>
              <a:spcBef>
                <a:spcPts val="1200"/>
              </a:spcBef>
            </a:pPr>
            <a:r>
              <a:rPr kumimoji="1" lang="en-US" altLang="zh-CN" sz="2000" dirty="0">
                <a:latin typeface="微软雅黑" pitchFamily="34" charset="-122"/>
                <a:ea typeface="微软雅黑" pitchFamily="34" charset="-122"/>
                <a:cs typeface="Times New Roman" pitchFamily="18" charset="0"/>
              </a:rPr>
              <a:t>4</a:t>
            </a:r>
            <a:r>
              <a:rPr kumimoji="1" lang="zh-CN" altLang="en-US" sz="2000" dirty="0">
                <a:latin typeface="微软雅黑" pitchFamily="34" charset="-122"/>
                <a:ea typeface="微软雅黑" pitchFamily="34" charset="-122"/>
                <a:cs typeface="Times New Roman" pitchFamily="18" charset="0"/>
              </a:rPr>
              <a:t>、有穷性：算法必须在有限个计算步骤后终止。（程序可以无限循环，不满足有穷性）。</a:t>
            </a:r>
          </a:p>
          <a:p>
            <a:pPr>
              <a:lnSpc>
                <a:spcPct val="120000"/>
              </a:lnSpc>
              <a:spcBef>
                <a:spcPts val="1200"/>
              </a:spcBef>
            </a:pPr>
            <a:r>
              <a:rPr kumimoji="1" lang="en-US" altLang="zh-CN" sz="2000" dirty="0">
                <a:latin typeface="微软雅黑" pitchFamily="34" charset="-122"/>
                <a:ea typeface="微软雅黑" pitchFamily="34" charset="-122"/>
                <a:cs typeface="Times New Roman" pitchFamily="18" charset="0"/>
              </a:rPr>
              <a:t>5</a:t>
            </a:r>
            <a:r>
              <a:rPr kumimoji="1" lang="zh-CN" altLang="en-US" sz="2000" dirty="0">
                <a:latin typeface="微软雅黑" pitchFamily="34" charset="-122"/>
                <a:ea typeface="微软雅黑" pitchFamily="34" charset="-122"/>
                <a:cs typeface="Times New Roman" pitchFamily="18" charset="0"/>
              </a:rPr>
              <a:t>、可行性：算法描述的操作可以通过已经实现的基本操作执行有限次完成。</a:t>
            </a:r>
          </a:p>
        </p:txBody>
      </p:sp>
      <p:sp>
        <p:nvSpPr>
          <p:cNvPr id="5" name="文本占位符 4">
            <a:extLst>
              <a:ext uri="{FF2B5EF4-FFF2-40B4-BE49-F238E27FC236}">
                <a16:creationId xmlns:a16="http://schemas.microsoft.com/office/drawing/2014/main" id="{BF2A73E2-0EA4-F9C3-014E-3B164FD499DC}"/>
              </a:ext>
            </a:extLst>
          </p:cNvPr>
          <p:cNvSpPr>
            <a:spLocks noGrp="1"/>
          </p:cNvSpPr>
          <p:nvPr>
            <p:ph type="body" sz="quarter" idx="13"/>
          </p:nvPr>
        </p:nvSpPr>
        <p:spPr/>
        <p:txBody>
          <a:bodyPr/>
          <a:lstStyle/>
          <a:p>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算法的概念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p:txBody>
          <a:bodyPr wrap="square" numCol="1" anchorCtr="0" compatLnSpc="1">
            <a:prstTxWarp prst="textNoShape">
              <a:avLst/>
            </a:prstTxWarp>
          </a:bodyPr>
          <a:lstStyle/>
          <a:p>
            <a:pPr fontAlgn="base">
              <a:spcBef>
                <a:spcPct val="0"/>
              </a:spcBef>
              <a:spcAft>
                <a:spcPct val="0"/>
              </a:spcAft>
            </a:pPr>
            <a:fld id="{6A9B1FE5-543B-4B98-9DA2-F5FBC1A22CF8}" type="slidenum">
              <a:rPr lang="zh-CN" altLang="en-US" sz="1000" b="0">
                <a:solidFill>
                  <a:schemeClr val="tx1"/>
                </a:solidFill>
              </a:rPr>
              <a:pPr fontAlgn="base">
                <a:spcBef>
                  <a:spcPct val="0"/>
                </a:spcBef>
                <a:spcAft>
                  <a:spcPct val="0"/>
                </a:spcAft>
              </a:pPr>
              <a:t>13</a:t>
            </a:fld>
            <a:endParaRPr lang="en-US" altLang="zh-CN" sz="1000" b="0">
              <a:solidFill>
                <a:schemeClr val="tx1"/>
              </a:solidFill>
            </a:endParaRPr>
          </a:p>
        </p:txBody>
      </p:sp>
      <p:sp>
        <p:nvSpPr>
          <p:cNvPr id="4" name="矩形 3"/>
          <p:cNvSpPr/>
          <p:nvPr/>
        </p:nvSpPr>
        <p:spPr>
          <a:xfrm>
            <a:off x="756745" y="1499497"/>
            <a:ext cx="10920248" cy="3489673"/>
          </a:xfrm>
          <a:prstGeom prst="rect">
            <a:avLst/>
          </a:prstGeom>
        </p:spPr>
        <p:txBody>
          <a:bodyPr wrap="square">
            <a:spAutoFit/>
          </a:bodyPr>
          <a:lstStyle/>
          <a:p>
            <a:pPr>
              <a:lnSpc>
                <a:spcPct val="120000"/>
              </a:lnSpc>
              <a:spcBef>
                <a:spcPts val="1200"/>
              </a:spcBef>
            </a:pPr>
            <a:r>
              <a:rPr lang="zh-CN" altLang="en-US" sz="2400" dirty="0">
                <a:solidFill>
                  <a:srgbClr val="0000FF"/>
                </a:solidFill>
                <a:latin typeface="微软雅黑" pitchFamily="34" charset="-122"/>
                <a:ea typeface="微软雅黑" pitchFamily="34" charset="-122"/>
              </a:rPr>
              <a:t>四、有效算法的五大特征：</a:t>
            </a:r>
            <a:endParaRPr lang="en-US" altLang="zh-CN" sz="2400" dirty="0">
              <a:solidFill>
                <a:srgbClr val="0000FF"/>
              </a:solidFill>
              <a:latin typeface="微软雅黑" pitchFamily="34" charset="-122"/>
              <a:ea typeface="微软雅黑" pitchFamily="34" charset="-122"/>
            </a:endParaRPr>
          </a:p>
          <a:p>
            <a:pPr>
              <a:lnSpc>
                <a:spcPct val="120000"/>
              </a:lnSpc>
              <a:spcBef>
                <a:spcPts val="1200"/>
              </a:spcBef>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正确性</a:t>
            </a:r>
            <a:r>
              <a:rPr lang="zh-CN" altLang="en-US" sz="2000" dirty="0">
                <a:latin typeface="微软雅黑" pitchFamily="34" charset="-122"/>
                <a:ea typeface="微软雅黑" pitchFamily="34" charset="-122"/>
              </a:rPr>
              <a:t>：能满足具体问题的需求，对于任何合法的输入，算法都会得出正确的结果；</a:t>
            </a:r>
          </a:p>
          <a:p>
            <a:pPr>
              <a:lnSpc>
                <a:spcPct val="120000"/>
              </a:lnSpc>
              <a:spcBef>
                <a:spcPts val="1200"/>
              </a:spcBef>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健壮性</a:t>
            </a:r>
            <a:r>
              <a:rPr lang="zh-CN" altLang="en-US" sz="2000" dirty="0">
                <a:latin typeface="微软雅黑" pitchFamily="34" charset="-122"/>
                <a:ea typeface="微软雅黑" pitchFamily="34" charset="-122"/>
              </a:rPr>
              <a:t>：对非法输入的抵抗能力，即对于错误的输入，算法应能识别并做出相应处理，而不是产生错误结果或陷入瘫痪；</a:t>
            </a:r>
          </a:p>
          <a:p>
            <a:pPr>
              <a:lnSpc>
                <a:spcPct val="120000"/>
              </a:lnSpc>
              <a:spcBef>
                <a:spcPts val="1200"/>
              </a:spcBef>
            </a:pP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可读性</a:t>
            </a:r>
            <a:r>
              <a:rPr lang="zh-CN" altLang="en-US" sz="2000" dirty="0">
                <a:latin typeface="微软雅黑" pitchFamily="34" charset="-122"/>
                <a:ea typeface="微软雅黑" pitchFamily="34" charset="-122"/>
              </a:rPr>
              <a:t>：容易理解和实现。</a:t>
            </a:r>
          </a:p>
          <a:p>
            <a:pPr>
              <a:lnSpc>
                <a:spcPct val="120000"/>
              </a:lnSpc>
              <a:spcBef>
                <a:spcPts val="1200"/>
              </a:spcBef>
            </a:pP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时间效率高</a:t>
            </a:r>
            <a:r>
              <a:rPr lang="zh-CN" altLang="en-US" sz="2000" dirty="0">
                <a:latin typeface="微软雅黑" pitchFamily="34" charset="-122"/>
                <a:ea typeface="微软雅黑" pitchFamily="34" charset="-122"/>
              </a:rPr>
              <a:t>：运行时间短。   </a:t>
            </a:r>
          </a:p>
          <a:p>
            <a:pPr>
              <a:lnSpc>
                <a:spcPct val="120000"/>
              </a:lnSpc>
              <a:spcBef>
                <a:spcPts val="1200"/>
              </a:spcBef>
            </a:pPr>
            <a:r>
              <a:rPr lang="en-US" altLang="zh-CN" sz="2000" dirty="0">
                <a:latin typeface="微软雅黑" pitchFamily="34" charset="-122"/>
                <a:ea typeface="微软雅黑" pitchFamily="34" charset="-122"/>
              </a:rPr>
              <a:t>5</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空间效率高</a:t>
            </a:r>
            <a:r>
              <a:rPr lang="zh-CN" altLang="en-US" sz="2000" dirty="0">
                <a:latin typeface="微软雅黑" pitchFamily="34" charset="-122"/>
                <a:ea typeface="微软雅黑" pitchFamily="34" charset="-122"/>
              </a:rPr>
              <a:t>：占用的存储空间尽量少。</a:t>
            </a:r>
          </a:p>
        </p:txBody>
      </p:sp>
      <p:sp>
        <p:nvSpPr>
          <p:cNvPr id="6" name="文本占位符 5">
            <a:extLst>
              <a:ext uri="{FF2B5EF4-FFF2-40B4-BE49-F238E27FC236}">
                <a16:creationId xmlns:a16="http://schemas.microsoft.com/office/drawing/2014/main" id="{AE38161B-503B-89DF-6933-B56D5C362D7F}"/>
              </a:ext>
            </a:extLst>
          </p:cNvPr>
          <p:cNvSpPr>
            <a:spLocks noGrp="1"/>
          </p:cNvSpPr>
          <p:nvPr>
            <p:ph type="body" sz="quarter" idx="13"/>
          </p:nvPr>
        </p:nvSpPr>
        <p:spPr/>
        <p:txBody>
          <a:bodyPr/>
          <a:lstStyle/>
          <a:p>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算法的概念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879225" y="2397948"/>
            <a:ext cx="4481896" cy="32696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defPPr>
              <a:defRPr lang="zh-CN"/>
            </a:defPPr>
            <a:lvl1pPr algn="just">
              <a:lnSpc>
                <a:spcPct val="150000"/>
              </a:lnSpc>
              <a:defRPr kumimoji="1" sz="20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a:t>① </a:t>
            </a:r>
            <a:r>
              <a:rPr lang="zh-CN" altLang="en-US"/>
              <a:t>输入</a:t>
            </a:r>
            <a:r>
              <a:rPr lang="en-US" altLang="zh-CN" dirty="0"/>
              <a:t>m </a:t>
            </a:r>
            <a:r>
              <a:rPr lang="zh-CN" altLang="en-US"/>
              <a:t>和 </a:t>
            </a:r>
            <a:r>
              <a:rPr lang="en-US" altLang="zh-CN" dirty="0"/>
              <a:t>n</a:t>
            </a:r>
            <a:r>
              <a:rPr lang="zh-CN" altLang="en-US"/>
              <a:t>，如果</a:t>
            </a:r>
            <a:r>
              <a:rPr lang="en-US" altLang="zh-CN" dirty="0"/>
              <a:t>m&lt;n</a:t>
            </a:r>
            <a:r>
              <a:rPr lang="en-US" altLang="zh-CN"/>
              <a:t>,</a:t>
            </a:r>
            <a:r>
              <a:rPr lang="zh-CN" altLang="en-US"/>
              <a:t>则</a:t>
            </a:r>
            <a:r>
              <a:rPr lang="en-US" altLang="zh-CN"/>
              <a:t>m</a:t>
            </a:r>
            <a:r>
              <a:rPr lang="zh-CN" altLang="en-US"/>
              <a:t>、</a:t>
            </a:r>
            <a:r>
              <a:rPr lang="en-US" altLang="zh-CN" dirty="0"/>
              <a:t>n</a:t>
            </a:r>
            <a:r>
              <a:rPr lang="zh-CN" altLang="en-US" dirty="0"/>
              <a:t>互换；</a:t>
            </a:r>
          </a:p>
          <a:p>
            <a:r>
              <a:rPr lang="zh-CN" altLang="en-US"/>
              <a:t>② 求</a:t>
            </a:r>
            <a:r>
              <a:rPr lang="en-US" altLang="zh-CN" dirty="0"/>
              <a:t>m</a:t>
            </a:r>
            <a:r>
              <a:rPr lang="zh-CN" altLang="en-US"/>
              <a:t>除以</a:t>
            </a:r>
            <a:r>
              <a:rPr lang="en-US" altLang="zh-CN" dirty="0"/>
              <a:t>n</a:t>
            </a:r>
            <a:r>
              <a:rPr lang="zh-CN" altLang="en-US"/>
              <a:t>的余数</a:t>
            </a:r>
            <a:r>
              <a:rPr lang="en-US" altLang="zh-CN" dirty="0"/>
              <a:t>r</a:t>
            </a:r>
            <a:r>
              <a:rPr lang="zh-CN" altLang="en-US" dirty="0"/>
              <a:t>；</a:t>
            </a:r>
          </a:p>
          <a:p>
            <a:r>
              <a:rPr lang="zh-CN" altLang="en-US"/>
              <a:t>③ 若</a:t>
            </a:r>
            <a:r>
              <a:rPr lang="en-US" altLang="zh-CN"/>
              <a:t>r</a:t>
            </a:r>
            <a:r>
              <a:rPr lang="zh-CN" altLang="en-US"/>
              <a:t>等于</a:t>
            </a:r>
            <a:r>
              <a:rPr lang="en-US" altLang="zh-CN" dirty="0"/>
              <a:t>0</a:t>
            </a:r>
            <a:r>
              <a:rPr lang="zh-CN" altLang="en-US"/>
              <a:t>，则</a:t>
            </a:r>
            <a:r>
              <a:rPr lang="en-US" altLang="zh-CN" dirty="0"/>
              <a:t>n</a:t>
            </a:r>
            <a:r>
              <a:rPr lang="zh-CN" altLang="en-US" dirty="0"/>
              <a:t>为最大公约数，算法结束；否则执行第④步；</a:t>
            </a:r>
          </a:p>
          <a:p>
            <a:r>
              <a:rPr lang="zh-CN" altLang="en-US"/>
              <a:t>④ 将</a:t>
            </a:r>
            <a:r>
              <a:rPr lang="en-US" altLang="zh-CN" dirty="0"/>
              <a:t>n</a:t>
            </a:r>
            <a:r>
              <a:rPr lang="zh-CN" altLang="en-US" dirty="0"/>
              <a:t>的值</a:t>
            </a:r>
            <a:r>
              <a:rPr lang="zh-CN" altLang="en-US"/>
              <a:t>放在</a:t>
            </a:r>
            <a:r>
              <a:rPr lang="en-US" altLang="zh-CN" dirty="0"/>
              <a:t>m</a:t>
            </a:r>
            <a:r>
              <a:rPr lang="zh-CN" altLang="en-US" dirty="0"/>
              <a:t>中</a:t>
            </a:r>
            <a:r>
              <a:rPr lang="zh-CN" altLang="en-US"/>
              <a:t>，将</a:t>
            </a:r>
            <a:r>
              <a:rPr lang="en-US" altLang="zh-CN" dirty="0"/>
              <a:t>r</a:t>
            </a:r>
            <a:r>
              <a:rPr lang="zh-CN" altLang="en-US" dirty="0"/>
              <a:t>的值</a:t>
            </a:r>
            <a:r>
              <a:rPr lang="zh-CN" altLang="en-US"/>
              <a:t>放在</a:t>
            </a:r>
            <a:r>
              <a:rPr lang="en-US" altLang="zh-CN" dirty="0"/>
              <a:t>n</a:t>
            </a:r>
            <a:r>
              <a:rPr lang="zh-CN" altLang="en-US" dirty="0"/>
              <a:t>中；</a:t>
            </a:r>
          </a:p>
          <a:p>
            <a:r>
              <a:rPr lang="zh-CN" altLang="en-US" dirty="0"/>
              <a:t>⑤ 重新执行第②步。</a:t>
            </a:r>
          </a:p>
        </p:txBody>
      </p:sp>
      <p:sp>
        <p:nvSpPr>
          <p:cNvPr id="6" name="Text Box 5"/>
          <p:cNvSpPr txBox="1">
            <a:spLocks noChangeArrowheads="1"/>
          </p:cNvSpPr>
          <p:nvPr/>
        </p:nvSpPr>
        <p:spPr bwMode="auto">
          <a:xfrm>
            <a:off x="2025651" y="1779588"/>
            <a:ext cx="3940175" cy="2519408"/>
          </a:xfrm>
          <a:prstGeom prst="rect">
            <a:avLst/>
          </a:prstGeom>
          <a:noFill/>
          <a:ln w="9525">
            <a:noFill/>
            <a:miter lim="800000"/>
            <a:headEnd/>
            <a:tailEnd/>
          </a:ln>
        </p:spPr>
        <p:txBody>
          <a:bodyPr>
            <a:spAutoFit/>
          </a:bodyPr>
          <a:lstStyle/>
          <a:p>
            <a:pPr>
              <a:lnSpc>
                <a:spcPct val="125000"/>
              </a:lnSpc>
            </a:pPr>
            <a:r>
              <a:rPr kumimoji="1" lang="en-US" altLang="zh-CN" sz="2400" b="1" dirty="0">
                <a:solidFill>
                  <a:srgbClr val="0000FF"/>
                </a:solidFill>
                <a:latin typeface="微软雅黑" pitchFamily="34" charset="-122"/>
                <a:ea typeface="微软雅黑" pitchFamily="34" charset="-122"/>
                <a:cs typeface="Consolas" pitchFamily="49" charset="0"/>
              </a:rPr>
              <a:t>1</a:t>
            </a:r>
            <a:r>
              <a:rPr kumimoji="1" lang="zh-CN" altLang="en-US" sz="2400" b="1" dirty="0">
                <a:solidFill>
                  <a:srgbClr val="0000FF"/>
                </a:solidFill>
                <a:latin typeface="微软雅黑" pitchFamily="34" charset="-122"/>
                <a:ea typeface="微软雅黑" pitchFamily="34" charset="-122"/>
                <a:cs typeface="Consolas" pitchFamily="49" charset="0"/>
              </a:rPr>
              <a:t>、自然语言</a:t>
            </a:r>
            <a:endParaRPr kumimoji="1" lang="en-US" altLang="zh-CN" sz="2400" b="1" dirty="0">
              <a:solidFill>
                <a:srgbClr val="0000FF"/>
              </a:solidFill>
              <a:latin typeface="微软雅黑" pitchFamily="34" charset="-122"/>
              <a:ea typeface="微软雅黑" pitchFamily="34" charset="-122"/>
              <a:cs typeface="Consolas" pitchFamily="49" charset="0"/>
            </a:endParaRPr>
          </a:p>
          <a:p>
            <a:pPr>
              <a:lnSpc>
                <a:spcPct val="125000"/>
              </a:lnSpc>
            </a:pPr>
            <a:endParaRPr kumimoji="1" lang="zh-CN" altLang="en-US" sz="2400" b="1" dirty="0">
              <a:solidFill>
                <a:srgbClr val="FF0000"/>
              </a:solidFill>
              <a:latin typeface="微软雅黑" pitchFamily="34" charset="-122"/>
              <a:ea typeface="微软雅黑" pitchFamily="34" charset="-122"/>
              <a:cs typeface="Consolas" pitchFamily="49" charset="0"/>
            </a:endParaRPr>
          </a:p>
          <a:p>
            <a:pPr>
              <a:lnSpc>
                <a:spcPct val="125000"/>
              </a:lnSpc>
            </a:pPr>
            <a:r>
              <a:rPr kumimoji="1" lang="zh-CN" altLang="en-US" sz="2000" dirty="0">
                <a:latin typeface="微软雅黑" pitchFamily="34" charset="-122"/>
                <a:ea typeface="微软雅黑" pitchFamily="34" charset="-122"/>
                <a:cs typeface="Consolas" pitchFamily="49" charset="0"/>
              </a:rPr>
              <a:t>优点：容易理解</a:t>
            </a:r>
          </a:p>
          <a:p>
            <a:pPr>
              <a:lnSpc>
                <a:spcPct val="125000"/>
              </a:lnSpc>
            </a:pPr>
            <a:r>
              <a:rPr kumimoji="1" lang="zh-CN" altLang="en-US" sz="2000" dirty="0">
                <a:latin typeface="微软雅黑" pitchFamily="34" charset="-122"/>
                <a:ea typeface="微软雅黑" pitchFamily="34" charset="-122"/>
                <a:cs typeface="Consolas" pitchFamily="49" charset="0"/>
              </a:rPr>
              <a:t>缺点：冗长、二义性</a:t>
            </a:r>
          </a:p>
          <a:p>
            <a:pPr>
              <a:lnSpc>
                <a:spcPct val="125000"/>
              </a:lnSpc>
            </a:pPr>
            <a:r>
              <a:rPr kumimoji="1" lang="zh-CN" altLang="en-US" sz="2000" dirty="0">
                <a:latin typeface="微软雅黑" pitchFamily="34" charset="-122"/>
                <a:ea typeface="微软雅黑" pitchFamily="34" charset="-122"/>
                <a:cs typeface="Consolas" pitchFamily="49" charset="0"/>
              </a:rPr>
              <a:t>使用方法：粗线条描述算法思想 </a:t>
            </a:r>
          </a:p>
          <a:p>
            <a:pPr>
              <a:lnSpc>
                <a:spcPct val="125000"/>
              </a:lnSpc>
            </a:pPr>
            <a:r>
              <a:rPr kumimoji="1" lang="zh-CN" altLang="en-US" sz="2000" dirty="0">
                <a:latin typeface="微软雅黑" pitchFamily="34" charset="-122"/>
                <a:ea typeface="微软雅黑" pitchFamily="34" charset="-122"/>
                <a:cs typeface="Consolas" pitchFamily="49" charset="0"/>
              </a:rPr>
              <a:t>注意事项：避免写成自然段</a:t>
            </a:r>
          </a:p>
        </p:txBody>
      </p:sp>
      <p:sp>
        <p:nvSpPr>
          <p:cNvPr id="2" name="文本框 1">
            <a:extLst>
              <a:ext uri="{FF2B5EF4-FFF2-40B4-BE49-F238E27FC236}">
                <a16:creationId xmlns:a16="http://schemas.microsoft.com/office/drawing/2014/main" id="{946B11EE-4118-CEC0-4CA2-67D95369C56F}"/>
              </a:ext>
            </a:extLst>
          </p:cNvPr>
          <p:cNvSpPr txBox="1"/>
          <p:nvPr/>
        </p:nvSpPr>
        <p:spPr>
          <a:xfrm>
            <a:off x="5784631" y="5793284"/>
            <a:ext cx="4481896" cy="400110"/>
          </a:xfrm>
          <a:prstGeom prst="rect">
            <a:avLst/>
          </a:prstGeom>
          <a:noFill/>
        </p:spPr>
        <p:txBody>
          <a:bodyPr wrap="square" rtlCol="0">
            <a:spAutoFit/>
          </a:bodyPr>
          <a:lstStyle/>
          <a:p>
            <a:r>
              <a:rPr lang="zh-CN" altLang="en-US" sz="2000" dirty="0">
                <a:solidFill>
                  <a:srgbClr val="0000FF"/>
                </a:solidFill>
                <a:latin typeface="微软雅黑" panose="020B0503020204020204" pitchFamily="34" charset="-122"/>
                <a:ea typeface="微软雅黑" panose="020B0503020204020204" pitchFamily="34" charset="-122"/>
              </a:rPr>
              <a:t>辗转相除法求最大公约数的算法描述</a:t>
            </a:r>
            <a:r>
              <a:rPr lang="en-US" altLang="zh-CN" sz="2000" dirty="0">
                <a:solidFill>
                  <a:srgbClr val="0000FF"/>
                </a:solidFill>
                <a:latin typeface="微软雅黑" panose="020B0503020204020204" pitchFamily="34" charset="-122"/>
                <a:ea typeface="微软雅黑" panose="020B0503020204020204" pitchFamily="34" charset="-122"/>
              </a:rPr>
              <a:t>1</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14D34AF0-2F04-C41B-5452-0160BB29DABC}"/>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算法描述方法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173288" y="1633538"/>
            <a:ext cx="3992562" cy="2442464"/>
          </a:xfrm>
          <a:prstGeom prst="rect">
            <a:avLst/>
          </a:prstGeom>
          <a:noFill/>
          <a:ln w="9525">
            <a:noFill/>
            <a:miter lim="800000"/>
            <a:headEnd/>
            <a:tailEnd/>
          </a:ln>
        </p:spPr>
        <p:txBody>
          <a:bodyPr>
            <a:spAutoFit/>
          </a:bodyPr>
          <a:lstStyle/>
          <a:p>
            <a:pPr>
              <a:lnSpc>
                <a:spcPct val="125000"/>
              </a:lnSpc>
            </a:pPr>
            <a:r>
              <a:rPr kumimoji="1" lang="en-US" altLang="zh-CN" sz="2400" b="1" dirty="0">
                <a:solidFill>
                  <a:srgbClr val="0000FF"/>
                </a:solidFill>
                <a:latin typeface="微软雅黑" pitchFamily="34" charset="-122"/>
                <a:ea typeface="微软雅黑" pitchFamily="34" charset="-122"/>
              </a:rPr>
              <a:t>2</a:t>
            </a:r>
            <a:r>
              <a:rPr kumimoji="1" lang="zh-CN" altLang="en-US" sz="2400" b="1" dirty="0">
                <a:solidFill>
                  <a:srgbClr val="0000FF"/>
                </a:solidFill>
                <a:latin typeface="微软雅黑" pitchFamily="34" charset="-122"/>
                <a:ea typeface="微软雅黑" pitchFamily="34" charset="-122"/>
              </a:rPr>
              <a:t>、程序流程图 </a:t>
            </a:r>
            <a:endParaRPr kumimoji="1" lang="en-US" altLang="zh-CN" sz="2400" b="1" dirty="0">
              <a:solidFill>
                <a:srgbClr val="0000FF"/>
              </a:solidFill>
              <a:latin typeface="微软雅黑" pitchFamily="34" charset="-122"/>
              <a:ea typeface="微软雅黑" pitchFamily="34" charset="-122"/>
            </a:endParaRPr>
          </a:p>
          <a:p>
            <a:pPr>
              <a:lnSpc>
                <a:spcPct val="125000"/>
              </a:lnSpc>
            </a:pPr>
            <a:endParaRPr kumimoji="1" lang="zh-CN" altLang="en-US" sz="2000" dirty="0">
              <a:solidFill>
                <a:srgbClr val="FF0000"/>
              </a:solidFill>
              <a:latin typeface="微软雅黑" pitchFamily="34" charset="-122"/>
              <a:ea typeface="微软雅黑" pitchFamily="34" charset="-122"/>
            </a:endParaRPr>
          </a:p>
          <a:p>
            <a:pPr>
              <a:lnSpc>
                <a:spcPct val="125000"/>
              </a:lnSpc>
            </a:pPr>
            <a:r>
              <a:rPr kumimoji="1" lang="zh-CN" altLang="en-US" sz="2000" dirty="0">
                <a:latin typeface="微软雅黑" pitchFamily="34" charset="-122"/>
                <a:ea typeface="微软雅黑" pitchFamily="34" charset="-122"/>
              </a:rPr>
              <a:t>优点：流程直观 </a:t>
            </a:r>
          </a:p>
          <a:p>
            <a:pPr>
              <a:lnSpc>
                <a:spcPct val="125000"/>
              </a:lnSpc>
            </a:pPr>
            <a:r>
              <a:rPr kumimoji="1" lang="zh-CN" altLang="en-US" sz="2000" dirty="0">
                <a:latin typeface="微软雅黑" pitchFamily="34" charset="-122"/>
                <a:ea typeface="微软雅黑" pitchFamily="34" charset="-122"/>
              </a:rPr>
              <a:t>缺点：缺少严密性、灵活性</a:t>
            </a:r>
          </a:p>
          <a:p>
            <a:pPr>
              <a:lnSpc>
                <a:spcPct val="125000"/>
              </a:lnSpc>
            </a:pPr>
            <a:r>
              <a:rPr kumimoji="1" lang="zh-CN" altLang="en-US" sz="2000" dirty="0">
                <a:latin typeface="微软雅黑" pitchFamily="34" charset="-122"/>
                <a:ea typeface="微软雅黑" pitchFamily="34" charset="-122"/>
              </a:rPr>
              <a:t>使用方法：描述简单算法</a:t>
            </a:r>
          </a:p>
          <a:p>
            <a:pPr>
              <a:lnSpc>
                <a:spcPct val="125000"/>
              </a:lnSpc>
            </a:pPr>
            <a:r>
              <a:rPr kumimoji="1" lang="zh-CN" altLang="en-US" sz="2000" dirty="0">
                <a:latin typeface="微软雅黑" pitchFamily="34" charset="-122"/>
                <a:ea typeface="微软雅黑" pitchFamily="34" charset="-122"/>
              </a:rPr>
              <a:t>注意事项：注意抽象层次</a:t>
            </a:r>
          </a:p>
        </p:txBody>
      </p:sp>
      <p:grpSp>
        <p:nvGrpSpPr>
          <p:cNvPr id="26627" name="Group 32"/>
          <p:cNvGrpSpPr>
            <a:grpSpLocks/>
          </p:cNvGrpSpPr>
          <p:nvPr/>
        </p:nvGrpSpPr>
        <p:grpSpPr bwMode="auto">
          <a:xfrm>
            <a:off x="6630989" y="1262064"/>
            <a:ext cx="3133122" cy="4297909"/>
            <a:chOff x="1474" y="391"/>
            <a:chExt cx="3084" cy="3694"/>
          </a:xfrm>
        </p:grpSpPr>
        <p:sp>
          <p:nvSpPr>
            <p:cNvPr id="9" name="Text Box 5"/>
            <p:cNvSpPr txBox="1">
              <a:spLocks noChangeArrowheads="1"/>
            </p:cNvSpPr>
            <p:nvPr/>
          </p:nvSpPr>
          <p:spPr bwMode="auto">
            <a:xfrm>
              <a:off x="3257" y="2319"/>
              <a:ext cx="185" cy="218"/>
            </a:xfrm>
            <a:prstGeom prst="rect">
              <a:avLst/>
            </a:prstGeom>
            <a:noFill/>
            <a:ln>
              <a:noFill/>
            </a:ln>
          </p:spPr>
          <p:txBody>
            <a:bodyPr lIns="0" tIns="0" rIns="0" bIns="0"/>
            <a:lstStyle/>
            <a:p>
              <a:pPr eaLnBrk="0" fontAlgn="ctr" hangingPunct="0"/>
              <a:r>
                <a:rPr lang="en-US" altLang="zh-CN" sz="2000">
                  <a:latin typeface="微软雅黑" pitchFamily="34" charset="-122"/>
                  <a:ea typeface="微软雅黑" pitchFamily="34" charset="-122"/>
                </a:rPr>
                <a:t>N</a:t>
              </a:r>
            </a:p>
          </p:txBody>
        </p:sp>
        <p:sp>
          <p:nvSpPr>
            <p:cNvPr id="10" name="AutoShape 6"/>
            <p:cNvSpPr>
              <a:spLocks noChangeArrowheads="1"/>
            </p:cNvSpPr>
            <p:nvPr/>
          </p:nvSpPr>
          <p:spPr bwMode="auto">
            <a:xfrm>
              <a:off x="2557" y="391"/>
              <a:ext cx="857" cy="264"/>
            </a:xfrm>
            <a:prstGeom prst="flowChartAlternateProcess">
              <a:avLst/>
            </a:prstGeom>
            <a:noFill/>
            <a:ln w="25400">
              <a:solidFill>
                <a:srgbClr val="000000"/>
              </a:solidFill>
              <a:miter lim="800000"/>
              <a:headEnd/>
              <a:tailEnd/>
            </a:ln>
          </p:spPr>
          <p:txBody>
            <a:bodyPr lIns="54000" tIns="0" rIns="54000" bIns="0"/>
            <a:lstStyle/>
            <a:p>
              <a:pPr eaLnBrk="0" fontAlgn="ctr" hangingPunct="0">
                <a:lnSpc>
                  <a:spcPct val="85000"/>
                </a:lnSpc>
              </a:pPr>
              <a:r>
                <a:rPr lang="zh-CN" altLang="en-US" sz="2000">
                  <a:latin typeface="微软雅黑" pitchFamily="34" charset="-122"/>
                  <a:ea typeface="微软雅黑" pitchFamily="34" charset="-122"/>
                </a:rPr>
                <a:t>开始</a:t>
              </a:r>
            </a:p>
          </p:txBody>
        </p:sp>
        <p:sp>
          <p:nvSpPr>
            <p:cNvPr id="11" name="AutoShape 7"/>
            <p:cNvSpPr>
              <a:spLocks noChangeArrowheads="1"/>
            </p:cNvSpPr>
            <p:nvPr/>
          </p:nvSpPr>
          <p:spPr bwMode="auto">
            <a:xfrm>
              <a:off x="1945" y="910"/>
              <a:ext cx="2143" cy="265"/>
            </a:xfrm>
            <a:prstGeom prst="flowChartInputOutput">
              <a:avLst/>
            </a:prstGeom>
            <a:noFill/>
            <a:ln w="25400">
              <a:solidFill>
                <a:srgbClr val="000000"/>
              </a:solidFill>
              <a:miter lim="800000"/>
              <a:headEnd/>
              <a:tailEnd/>
            </a:ln>
          </p:spPr>
          <p:txBody>
            <a:bodyPr lIns="18000" tIns="0" rIns="18000" bIns="0"/>
            <a:lstStyle/>
            <a:p>
              <a:pPr eaLnBrk="0" fontAlgn="ctr" hangingPunct="0">
                <a:lnSpc>
                  <a:spcPct val="90000"/>
                </a:lnSpc>
              </a:pPr>
              <a:r>
                <a:rPr lang="zh-CN" altLang="en-US" sz="2000">
                  <a:latin typeface="微软雅黑" pitchFamily="34" charset="-122"/>
                  <a:ea typeface="微软雅黑" pitchFamily="34" charset="-122"/>
                </a:rPr>
                <a:t>输入</a:t>
              </a:r>
              <a:r>
                <a:rPr lang="en-US" altLang="zh-CN" sz="2000">
                  <a:latin typeface="微软雅黑" pitchFamily="34" charset="-122"/>
                  <a:ea typeface="微软雅黑" pitchFamily="34" charset="-122"/>
                </a:rPr>
                <a:t>m</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n</a:t>
              </a:r>
            </a:p>
          </p:txBody>
        </p:sp>
        <p:sp>
          <p:nvSpPr>
            <p:cNvPr id="12" name="AutoShape 8"/>
            <p:cNvSpPr>
              <a:spLocks noChangeArrowheads="1"/>
            </p:cNvSpPr>
            <p:nvPr/>
          </p:nvSpPr>
          <p:spPr bwMode="auto">
            <a:xfrm>
              <a:off x="2065" y="1434"/>
              <a:ext cx="1850" cy="287"/>
            </a:xfrm>
            <a:prstGeom prst="flowChartProcess">
              <a:avLst/>
            </a:prstGeom>
            <a:noFill/>
            <a:ln w="25400">
              <a:solidFill>
                <a:srgbClr val="000000"/>
              </a:solidFill>
              <a:miter lim="800000"/>
              <a:headEnd/>
              <a:tailEnd/>
            </a:ln>
          </p:spPr>
          <p:txBody>
            <a:bodyPr lIns="18000" tIns="0" rIns="18000" bIns="0"/>
            <a:lstStyle/>
            <a:p>
              <a:pPr eaLnBrk="0" fontAlgn="ctr" hangingPunct="0"/>
              <a:r>
                <a:rPr lang="en-US" altLang="zh-CN" sz="2000">
                  <a:latin typeface="微软雅黑" pitchFamily="34" charset="-122"/>
                  <a:ea typeface="微软雅黑" pitchFamily="34" charset="-122"/>
                </a:rPr>
                <a:t>    r=m % n</a:t>
              </a:r>
            </a:p>
          </p:txBody>
        </p:sp>
        <p:sp>
          <p:nvSpPr>
            <p:cNvPr id="13" name="AutoShape 9"/>
            <p:cNvSpPr>
              <a:spLocks noChangeArrowheads="1"/>
            </p:cNvSpPr>
            <p:nvPr/>
          </p:nvSpPr>
          <p:spPr bwMode="auto">
            <a:xfrm>
              <a:off x="2006" y="1990"/>
              <a:ext cx="2000" cy="396"/>
            </a:xfrm>
            <a:prstGeom prst="flowChartDecision">
              <a:avLst/>
            </a:prstGeom>
            <a:noFill/>
            <a:ln w="25400">
              <a:solidFill>
                <a:srgbClr val="000000"/>
              </a:solidFill>
              <a:miter lim="800000"/>
              <a:headEnd/>
              <a:tailEnd/>
            </a:ln>
          </p:spPr>
          <p:txBody>
            <a:bodyPr lIns="54000" tIns="0" rIns="54000" bIns="0"/>
            <a:lstStyle/>
            <a:p>
              <a:pPr eaLnBrk="0" fontAlgn="ctr" hangingPunct="0"/>
              <a:endParaRPr lang="zh-CN" altLang="zh-CN" sz="2000">
                <a:latin typeface="微软雅黑" pitchFamily="34" charset="-122"/>
                <a:ea typeface="微软雅黑" pitchFamily="34" charset="-122"/>
              </a:endParaRPr>
            </a:p>
          </p:txBody>
        </p:sp>
        <p:sp>
          <p:nvSpPr>
            <p:cNvPr id="14" name="Rectangle 10"/>
            <p:cNvSpPr>
              <a:spLocks noChangeArrowheads="1"/>
            </p:cNvSpPr>
            <p:nvPr/>
          </p:nvSpPr>
          <p:spPr bwMode="auto">
            <a:xfrm>
              <a:off x="2823" y="2056"/>
              <a:ext cx="664" cy="213"/>
            </a:xfrm>
            <a:prstGeom prst="rect">
              <a:avLst/>
            </a:prstGeom>
            <a:noFill/>
            <a:ln>
              <a:noFill/>
            </a:ln>
          </p:spPr>
          <p:txBody>
            <a:bodyPr lIns="0" tIns="0" rIns="0" bIns="0"/>
            <a:lstStyle/>
            <a:p>
              <a:pPr eaLnBrk="0" fontAlgn="ctr" hangingPunct="0"/>
              <a:r>
                <a:rPr lang="en-US" altLang="zh-CN" sz="2000">
                  <a:latin typeface="微软雅黑" pitchFamily="34" charset="-122"/>
                  <a:ea typeface="微软雅黑" pitchFamily="34" charset="-122"/>
                </a:rPr>
                <a:t>r=0</a:t>
              </a:r>
            </a:p>
          </p:txBody>
        </p:sp>
        <p:sp>
          <p:nvSpPr>
            <p:cNvPr id="15" name="AutoShape 11"/>
            <p:cNvSpPr>
              <a:spLocks noChangeArrowheads="1"/>
            </p:cNvSpPr>
            <p:nvPr/>
          </p:nvSpPr>
          <p:spPr bwMode="auto">
            <a:xfrm>
              <a:off x="2251" y="2626"/>
              <a:ext cx="1572" cy="397"/>
            </a:xfrm>
            <a:prstGeom prst="flowChartProcess">
              <a:avLst/>
            </a:prstGeom>
            <a:noFill/>
            <a:ln w="25400">
              <a:solidFill>
                <a:srgbClr val="000000"/>
              </a:solidFill>
              <a:miter lim="800000"/>
              <a:headEnd/>
              <a:tailEnd/>
            </a:ln>
          </p:spPr>
          <p:txBody>
            <a:bodyPr tIns="108000" bIns="0"/>
            <a:lstStyle/>
            <a:p>
              <a:pPr eaLnBrk="0" fontAlgn="ctr" hangingPunct="0">
                <a:lnSpc>
                  <a:spcPct val="80000"/>
                </a:lnSpc>
              </a:pPr>
              <a:r>
                <a:rPr lang="en-US" altLang="zh-CN" sz="2000">
                  <a:latin typeface="微软雅黑" pitchFamily="34" charset="-122"/>
                  <a:ea typeface="微软雅黑" pitchFamily="34" charset="-122"/>
                </a:rPr>
                <a:t>m=n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n=r</a:t>
              </a:r>
            </a:p>
          </p:txBody>
        </p:sp>
        <p:sp>
          <p:nvSpPr>
            <p:cNvPr id="16" name="AutoShape 12"/>
            <p:cNvSpPr>
              <a:spLocks noChangeArrowheads="1"/>
            </p:cNvSpPr>
            <p:nvPr/>
          </p:nvSpPr>
          <p:spPr bwMode="auto">
            <a:xfrm>
              <a:off x="1905" y="3273"/>
              <a:ext cx="2143" cy="293"/>
            </a:xfrm>
            <a:prstGeom prst="flowChartInputOutput">
              <a:avLst/>
            </a:prstGeom>
            <a:noFill/>
            <a:ln w="25400">
              <a:solidFill>
                <a:srgbClr val="000000"/>
              </a:solidFill>
              <a:miter lim="800000"/>
              <a:headEnd/>
              <a:tailEnd/>
            </a:ln>
          </p:spPr>
          <p:txBody>
            <a:bodyPr lIns="54000" tIns="0" rIns="54000" bIns="0"/>
            <a:lstStyle/>
            <a:p>
              <a:pPr eaLnBrk="0" fontAlgn="ctr" hangingPunct="0"/>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输出</a:t>
              </a:r>
              <a:r>
                <a:rPr lang="en-US" altLang="zh-CN" sz="2000">
                  <a:latin typeface="微软雅黑" pitchFamily="34" charset="-122"/>
                  <a:ea typeface="微软雅黑" pitchFamily="34" charset="-122"/>
                </a:rPr>
                <a:t>n</a:t>
              </a:r>
            </a:p>
          </p:txBody>
        </p:sp>
        <p:sp>
          <p:nvSpPr>
            <p:cNvPr id="17" name="AutoShape 13"/>
            <p:cNvSpPr>
              <a:spLocks noChangeArrowheads="1"/>
            </p:cNvSpPr>
            <p:nvPr/>
          </p:nvSpPr>
          <p:spPr bwMode="auto">
            <a:xfrm>
              <a:off x="2557" y="3822"/>
              <a:ext cx="857" cy="263"/>
            </a:xfrm>
            <a:prstGeom prst="flowChartAlternateProcess">
              <a:avLst/>
            </a:prstGeom>
            <a:noFill/>
            <a:ln w="25400">
              <a:solidFill>
                <a:srgbClr val="000000"/>
              </a:solidFill>
              <a:miter lim="800000"/>
              <a:headEnd/>
              <a:tailEnd/>
            </a:ln>
          </p:spPr>
          <p:txBody>
            <a:bodyPr lIns="54000" tIns="0" rIns="54000" bIns="0"/>
            <a:lstStyle/>
            <a:p>
              <a:pPr eaLnBrk="0" fontAlgn="ctr" hangingPunct="0">
                <a:lnSpc>
                  <a:spcPct val="85000"/>
                </a:lnSpc>
              </a:pPr>
              <a:r>
                <a:rPr lang="zh-CN" altLang="en-US" sz="2000">
                  <a:latin typeface="微软雅黑" pitchFamily="34" charset="-122"/>
                  <a:ea typeface="微软雅黑" pitchFamily="34" charset="-122"/>
                </a:rPr>
                <a:t>结束</a:t>
              </a:r>
            </a:p>
          </p:txBody>
        </p:sp>
        <p:sp>
          <p:nvSpPr>
            <p:cNvPr id="18" name="Line 14"/>
            <p:cNvSpPr>
              <a:spLocks noChangeShapeType="1"/>
            </p:cNvSpPr>
            <p:nvPr/>
          </p:nvSpPr>
          <p:spPr bwMode="auto">
            <a:xfrm>
              <a:off x="2984" y="658"/>
              <a:ext cx="0" cy="264"/>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19" name="Line 15"/>
            <p:cNvSpPr>
              <a:spLocks noChangeShapeType="1"/>
            </p:cNvSpPr>
            <p:nvPr/>
          </p:nvSpPr>
          <p:spPr bwMode="auto">
            <a:xfrm>
              <a:off x="2984" y="1177"/>
              <a:ext cx="0" cy="264"/>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20" name="Line 16"/>
            <p:cNvSpPr>
              <a:spLocks noChangeShapeType="1"/>
            </p:cNvSpPr>
            <p:nvPr/>
          </p:nvSpPr>
          <p:spPr bwMode="auto">
            <a:xfrm>
              <a:off x="2984" y="1731"/>
              <a:ext cx="0" cy="263"/>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21" name="Line 17"/>
            <p:cNvSpPr>
              <a:spLocks noChangeShapeType="1"/>
            </p:cNvSpPr>
            <p:nvPr/>
          </p:nvSpPr>
          <p:spPr bwMode="auto">
            <a:xfrm>
              <a:off x="3006" y="2376"/>
              <a:ext cx="0" cy="249"/>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22" name="Line 18"/>
            <p:cNvSpPr>
              <a:spLocks noChangeShapeType="1"/>
            </p:cNvSpPr>
            <p:nvPr/>
          </p:nvSpPr>
          <p:spPr bwMode="auto">
            <a:xfrm>
              <a:off x="2984" y="3558"/>
              <a:ext cx="0" cy="264"/>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23" name="Line 19"/>
            <p:cNvSpPr>
              <a:spLocks noChangeShapeType="1"/>
            </p:cNvSpPr>
            <p:nvPr/>
          </p:nvSpPr>
          <p:spPr bwMode="auto">
            <a:xfrm>
              <a:off x="3997" y="2191"/>
              <a:ext cx="549" cy="0"/>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24" name="Line 20"/>
            <p:cNvSpPr>
              <a:spLocks noChangeShapeType="1"/>
            </p:cNvSpPr>
            <p:nvPr/>
          </p:nvSpPr>
          <p:spPr bwMode="auto">
            <a:xfrm>
              <a:off x="4558" y="2191"/>
              <a:ext cx="0" cy="910"/>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25" name="Line 21"/>
            <p:cNvSpPr>
              <a:spLocks noChangeShapeType="1"/>
            </p:cNvSpPr>
            <p:nvPr/>
          </p:nvSpPr>
          <p:spPr bwMode="auto">
            <a:xfrm>
              <a:off x="3231" y="3116"/>
              <a:ext cx="3" cy="157"/>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26" name="Line 22"/>
            <p:cNvSpPr>
              <a:spLocks noChangeShapeType="1"/>
            </p:cNvSpPr>
            <p:nvPr/>
          </p:nvSpPr>
          <p:spPr bwMode="auto">
            <a:xfrm>
              <a:off x="3231" y="3103"/>
              <a:ext cx="1327" cy="0"/>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27" name="Line 23"/>
            <p:cNvSpPr>
              <a:spLocks noChangeShapeType="1"/>
            </p:cNvSpPr>
            <p:nvPr/>
          </p:nvSpPr>
          <p:spPr bwMode="auto">
            <a:xfrm>
              <a:off x="2984" y="3021"/>
              <a:ext cx="0" cy="133"/>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28" name="Line 24"/>
            <p:cNvSpPr>
              <a:spLocks noChangeShapeType="1"/>
            </p:cNvSpPr>
            <p:nvPr/>
          </p:nvSpPr>
          <p:spPr bwMode="auto">
            <a:xfrm flipH="1">
              <a:off x="1476" y="3154"/>
              <a:ext cx="1490" cy="0"/>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29" name="Line 25"/>
            <p:cNvSpPr>
              <a:spLocks noChangeShapeType="1"/>
            </p:cNvSpPr>
            <p:nvPr/>
          </p:nvSpPr>
          <p:spPr bwMode="auto">
            <a:xfrm flipV="1">
              <a:off x="1474" y="1278"/>
              <a:ext cx="2" cy="1862"/>
            </a:xfrm>
            <a:prstGeom prst="line">
              <a:avLst/>
            </a:prstGeom>
            <a:noFill/>
            <a:ln w="25400">
              <a:solidFill>
                <a:srgbClr val="000000"/>
              </a:solidFill>
              <a:round/>
              <a:headEnd/>
              <a:tailEnd/>
            </a:ln>
          </p:spPr>
          <p:txBody>
            <a:bodyPr/>
            <a:lstStyle/>
            <a:p>
              <a:pPr fontAlgn="auto">
                <a:spcBef>
                  <a:spcPts val="0"/>
                </a:spcBef>
                <a:spcAft>
                  <a:spcPts val="0"/>
                </a:spcAft>
                <a:defRPr/>
              </a:pPr>
              <a:endParaRPr lang="zh-CN" altLang="en-US" sz="2400">
                <a:latin typeface="+mn-ea"/>
                <a:ea typeface="+mn-ea"/>
              </a:endParaRPr>
            </a:p>
          </p:txBody>
        </p:sp>
        <p:sp>
          <p:nvSpPr>
            <p:cNvPr id="30" name="Line 26"/>
            <p:cNvSpPr>
              <a:spLocks noChangeShapeType="1"/>
            </p:cNvSpPr>
            <p:nvPr/>
          </p:nvSpPr>
          <p:spPr bwMode="auto">
            <a:xfrm>
              <a:off x="1479" y="1270"/>
              <a:ext cx="1470" cy="0"/>
            </a:xfrm>
            <a:prstGeom prst="line">
              <a:avLst/>
            </a:prstGeom>
            <a:noFill/>
            <a:ln w="25400">
              <a:solidFill>
                <a:srgbClr val="000000"/>
              </a:solidFill>
              <a:round/>
              <a:headEnd/>
              <a:tailEnd type="stealth" w="lg" len="lg"/>
            </a:ln>
          </p:spPr>
          <p:txBody>
            <a:bodyPr/>
            <a:lstStyle/>
            <a:p>
              <a:pPr fontAlgn="auto">
                <a:spcBef>
                  <a:spcPts val="0"/>
                </a:spcBef>
                <a:spcAft>
                  <a:spcPts val="0"/>
                </a:spcAft>
                <a:defRPr/>
              </a:pPr>
              <a:endParaRPr lang="zh-CN" altLang="en-US" sz="2400">
                <a:latin typeface="+mn-ea"/>
                <a:ea typeface="+mn-ea"/>
              </a:endParaRPr>
            </a:p>
          </p:txBody>
        </p:sp>
        <p:sp>
          <p:nvSpPr>
            <p:cNvPr id="31" name="Text Box 28"/>
            <p:cNvSpPr txBox="1">
              <a:spLocks noChangeArrowheads="1"/>
            </p:cNvSpPr>
            <p:nvPr/>
          </p:nvSpPr>
          <p:spPr bwMode="auto">
            <a:xfrm>
              <a:off x="4153" y="1916"/>
              <a:ext cx="306" cy="216"/>
            </a:xfrm>
            <a:prstGeom prst="rect">
              <a:avLst/>
            </a:prstGeom>
            <a:noFill/>
            <a:ln>
              <a:noFill/>
            </a:ln>
          </p:spPr>
          <p:txBody>
            <a:bodyPr lIns="0" tIns="0" rIns="0" bIns="0"/>
            <a:lstStyle/>
            <a:p>
              <a:pPr eaLnBrk="0" fontAlgn="ctr" hangingPunct="0"/>
              <a:r>
                <a:rPr lang="en-US" altLang="zh-CN" sz="2000">
                  <a:latin typeface="微软雅黑" pitchFamily="34" charset="-122"/>
                  <a:ea typeface="微软雅黑" pitchFamily="34" charset="-122"/>
                </a:rPr>
                <a:t>Y</a:t>
              </a:r>
            </a:p>
          </p:txBody>
        </p:sp>
      </p:grpSp>
      <p:sp>
        <p:nvSpPr>
          <p:cNvPr id="2" name="文本框 1">
            <a:extLst>
              <a:ext uri="{FF2B5EF4-FFF2-40B4-BE49-F238E27FC236}">
                <a16:creationId xmlns:a16="http://schemas.microsoft.com/office/drawing/2014/main" id="{FD0394E7-B14F-D1EC-088A-7B5F008774DB}"/>
              </a:ext>
            </a:extLst>
          </p:cNvPr>
          <p:cNvSpPr txBox="1"/>
          <p:nvPr/>
        </p:nvSpPr>
        <p:spPr>
          <a:xfrm>
            <a:off x="6047390" y="5791396"/>
            <a:ext cx="4481896" cy="369332"/>
          </a:xfrm>
          <a:prstGeom prst="rect">
            <a:avLst/>
          </a:prstGeom>
          <a:noFill/>
        </p:spPr>
        <p:txBody>
          <a:bodyPr wrap="squar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辗转相除法求最大公约数的算法描述</a:t>
            </a:r>
            <a:r>
              <a:rPr lang="en-US" altLang="zh-CN" dirty="0">
                <a:solidFill>
                  <a:srgbClr val="0000FF"/>
                </a:solidFill>
                <a:latin typeface="微软雅黑" panose="020B0503020204020204" pitchFamily="34" charset="-122"/>
                <a:ea typeface="微软雅黑" panose="020B0503020204020204" pitchFamily="34" charset="-122"/>
              </a:rPr>
              <a:t>2</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 name="文本占位符 3">
            <a:extLst>
              <a:ext uri="{FF2B5EF4-FFF2-40B4-BE49-F238E27FC236}">
                <a16:creationId xmlns:a16="http://schemas.microsoft.com/office/drawing/2014/main" id="{C0868B44-D01B-0AA2-2A65-977AC2D6B396}"/>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算法描述方法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5"/>
          <p:cNvSpPr txBox="1">
            <a:spLocks noChangeArrowheads="1"/>
          </p:cNvSpPr>
          <p:nvPr/>
        </p:nvSpPr>
        <p:spPr bwMode="auto">
          <a:xfrm>
            <a:off x="1995488" y="1427163"/>
            <a:ext cx="3979862" cy="3981346"/>
          </a:xfrm>
          <a:prstGeom prst="rect">
            <a:avLst/>
          </a:prstGeom>
          <a:noFill/>
          <a:ln>
            <a:noFill/>
          </a:ln>
          <a:effectLst/>
        </p:spPr>
        <p:txBody>
          <a:bodyPr>
            <a:spAutoFit/>
          </a:bodyPr>
          <a:lstStyle/>
          <a:p>
            <a:pPr>
              <a:lnSpc>
                <a:spcPct val="125000"/>
              </a:lnSpc>
            </a:pPr>
            <a:r>
              <a:rPr kumimoji="1" lang="en-US" altLang="zh-CN" sz="2400" b="1" dirty="0">
                <a:solidFill>
                  <a:srgbClr val="0000FF"/>
                </a:solidFill>
                <a:latin typeface="微软雅黑" pitchFamily="34" charset="-122"/>
                <a:ea typeface="微软雅黑" pitchFamily="34" charset="-122"/>
              </a:rPr>
              <a:t>3</a:t>
            </a:r>
            <a:r>
              <a:rPr kumimoji="1" lang="zh-CN" altLang="en-US" sz="2400" b="1" dirty="0">
                <a:solidFill>
                  <a:srgbClr val="0000FF"/>
                </a:solidFill>
                <a:latin typeface="微软雅黑" pitchFamily="34" charset="-122"/>
                <a:ea typeface="微软雅黑" pitchFamily="34" charset="-122"/>
              </a:rPr>
              <a:t>、伪代码</a:t>
            </a:r>
            <a:r>
              <a:rPr kumimoji="1" lang="en-US" altLang="zh-CN" sz="2400" b="1" dirty="0">
                <a:solidFill>
                  <a:srgbClr val="0000FF"/>
                </a:solidFill>
                <a:latin typeface="微软雅黑" pitchFamily="34" charset="-122"/>
                <a:ea typeface="微软雅黑" pitchFamily="34" charset="-122"/>
              </a:rPr>
              <a:t>——</a:t>
            </a:r>
            <a:r>
              <a:rPr kumimoji="1" lang="zh-CN" altLang="en-US" sz="2400" b="1" dirty="0">
                <a:solidFill>
                  <a:srgbClr val="0000FF"/>
                </a:solidFill>
                <a:latin typeface="微软雅黑" pitchFamily="34" charset="-122"/>
                <a:ea typeface="微软雅黑" pitchFamily="34" charset="-122"/>
              </a:rPr>
              <a:t>算法语言</a:t>
            </a:r>
            <a:endParaRPr kumimoji="1" lang="en-US" altLang="zh-CN" sz="2400" b="1" dirty="0">
              <a:solidFill>
                <a:srgbClr val="0000FF"/>
              </a:solidFill>
              <a:latin typeface="微软雅黑" pitchFamily="34" charset="-122"/>
              <a:ea typeface="微软雅黑" pitchFamily="34" charset="-122"/>
            </a:endParaRPr>
          </a:p>
          <a:p>
            <a:pPr>
              <a:lnSpc>
                <a:spcPct val="125000"/>
              </a:lnSpc>
            </a:pPr>
            <a:endParaRPr kumimoji="1" lang="zh-CN" altLang="en-US" sz="2000" dirty="0">
              <a:solidFill>
                <a:srgbClr val="FF0000"/>
              </a:solidFill>
              <a:latin typeface="微软雅黑" pitchFamily="34" charset="-122"/>
              <a:ea typeface="微软雅黑" pitchFamily="34" charset="-122"/>
            </a:endParaRPr>
          </a:p>
          <a:p>
            <a:pPr marL="342900" indent="-342900">
              <a:lnSpc>
                <a:spcPct val="125000"/>
              </a:lnSpc>
              <a:buFont typeface="Wingdings" panose="05000000000000000000" pitchFamily="2" charset="2"/>
              <a:buChar char="u"/>
            </a:pPr>
            <a:r>
              <a:rPr kumimoji="1" lang="zh-CN" altLang="en-US" sz="2000" dirty="0">
                <a:latin typeface="微软雅黑" pitchFamily="34" charset="-122"/>
                <a:ea typeface="微软雅黑" pitchFamily="34" charset="-122"/>
              </a:rPr>
              <a:t>介于自然语言和程序设计语言之间，它采用某一程序设计语言的基本语法，操作指令可以结合自然语言设计。</a:t>
            </a:r>
          </a:p>
          <a:p>
            <a:pPr marL="342900" indent="-342900">
              <a:lnSpc>
                <a:spcPct val="125000"/>
              </a:lnSpc>
              <a:buFont typeface="Wingdings" panose="05000000000000000000" pitchFamily="2" charset="2"/>
              <a:buChar char="u"/>
            </a:pPr>
            <a:r>
              <a:rPr kumimoji="1" lang="zh-CN" altLang="en-US" sz="2000" dirty="0">
                <a:latin typeface="微软雅黑" pitchFamily="34" charset="-122"/>
                <a:ea typeface="微软雅黑" pitchFamily="34" charset="-122"/>
              </a:rPr>
              <a:t>优点：表达能力强，抽象性强，容易理解</a:t>
            </a:r>
          </a:p>
          <a:p>
            <a:pPr marL="342900" indent="-342900">
              <a:lnSpc>
                <a:spcPct val="125000"/>
              </a:lnSpc>
              <a:buFont typeface="Wingdings" panose="05000000000000000000" pitchFamily="2" charset="2"/>
              <a:buChar char="u"/>
            </a:pPr>
            <a:r>
              <a:rPr kumimoji="1" lang="zh-CN" altLang="en-US" sz="2000" dirty="0">
                <a:latin typeface="微软雅黑" pitchFamily="34" charset="-122"/>
                <a:ea typeface="微软雅黑" pitchFamily="34" charset="-122"/>
              </a:rPr>
              <a:t>使用方法：自然语言</a:t>
            </a:r>
            <a:r>
              <a:rPr kumimoji="1" lang="en-US" altLang="zh-CN" sz="2000" dirty="0">
                <a:latin typeface="微软雅黑" pitchFamily="34" charset="-122"/>
                <a:ea typeface="微软雅黑" pitchFamily="34" charset="-122"/>
              </a:rPr>
              <a:t>+</a:t>
            </a:r>
            <a:r>
              <a:rPr kumimoji="1" lang="zh-CN" altLang="en-US" sz="2000" dirty="0">
                <a:latin typeface="微软雅黑" pitchFamily="34" charset="-122"/>
                <a:ea typeface="微软雅黑" pitchFamily="34" charset="-122"/>
              </a:rPr>
              <a:t>程序设计语言</a:t>
            </a:r>
            <a:endParaRPr kumimoji="1" lang="en-US" altLang="zh-CN" sz="2000" dirty="0">
              <a:latin typeface="微软雅黑" pitchFamily="34" charset="-122"/>
              <a:ea typeface="微软雅黑" pitchFamily="34" charset="-122"/>
            </a:endParaRPr>
          </a:p>
        </p:txBody>
      </p:sp>
      <p:sp>
        <p:nvSpPr>
          <p:cNvPr id="28675" name="Text Box 5"/>
          <p:cNvSpPr txBox="1">
            <a:spLocks noChangeArrowheads="1"/>
          </p:cNvSpPr>
          <p:nvPr/>
        </p:nvSpPr>
        <p:spPr bwMode="auto">
          <a:xfrm>
            <a:off x="6316281" y="2582222"/>
            <a:ext cx="3724275" cy="280794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defPPr>
              <a:defRPr lang="zh-CN"/>
            </a:defPPr>
            <a:lvl1pPr algn="just">
              <a:lnSpc>
                <a:spcPct val="95000"/>
              </a:lnSpc>
              <a:defRPr kumimoji="1">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nSpc>
                <a:spcPct val="150000"/>
              </a:lnSpc>
            </a:pPr>
            <a:r>
              <a:rPr lang="en-US" altLang="zh-CN" sz="2000"/>
              <a:t>1. r = m % n;</a:t>
            </a:r>
          </a:p>
          <a:p>
            <a:pPr>
              <a:lnSpc>
                <a:spcPct val="150000"/>
              </a:lnSpc>
            </a:pPr>
            <a:r>
              <a:rPr lang="en-US" altLang="zh-CN" sz="2000"/>
              <a:t>2. </a:t>
            </a:r>
            <a:r>
              <a:rPr lang="zh-CN" altLang="en-US" sz="2000"/>
              <a:t>循环直到 </a:t>
            </a:r>
            <a:r>
              <a:rPr lang="en-US" altLang="zh-CN" sz="2000"/>
              <a:t>r </a:t>
            </a:r>
            <a:r>
              <a:rPr lang="zh-CN" altLang="en-US" sz="2000"/>
              <a:t>等于</a:t>
            </a:r>
            <a:r>
              <a:rPr lang="en-US" altLang="zh-CN" sz="2000"/>
              <a:t>0</a:t>
            </a:r>
          </a:p>
          <a:p>
            <a:pPr>
              <a:lnSpc>
                <a:spcPct val="150000"/>
              </a:lnSpc>
            </a:pPr>
            <a:r>
              <a:rPr lang="en-US" altLang="zh-CN" sz="2000"/>
              <a:t>     2.1  m = n;</a:t>
            </a:r>
          </a:p>
          <a:p>
            <a:pPr>
              <a:lnSpc>
                <a:spcPct val="150000"/>
              </a:lnSpc>
            </a:pPr>
            <a:r>
              <a:rPr lang="en-US" altLang="zh-CN" sz="2000"/>
              <a:t>     2.2  n = r;</a:t>
            </a:r>
          </a:p>
          <a:p>
            <a:pPr>
              <a:lnSpc>
                <a:spcPct val="150000"/>
              </a:lnSpc>
            </a:pPr>
            <a:r>
              <a:rPr lang="en-US" altLang="zh-CN" sz="2000"/>
              <a:t>     2.3  r = m % n;</a:t>
            </a:r>
          </a:p>
          <a:p>
            <a:pPr>
              <a:lnSpc>
                <a:spcPct val="150000"/>
              </a:lnSpc>
            </a:pPr>
            <a:r>
              <a:rPr lang="en-US" altLang="zh-CN" sz="2000"/>
              <a:t>3. </a:t>
            </a:r>
            <a:r>
              <a:rPr lang="zh-CN" altLang="en-US" sz="2000"/>
              <a:t>输出 </a:t>
            </a:r>
            <a:r>
              <a:rPr lang="en-US" altLang="zh-CN" sz="2000"/>
              <a:t>n ;</a:t>
            </a:r>
          </a:p>
        </p:txBody>
      </p:sp>
      <p:sp>
        <p:nvSpPr>
          <p:cNvPr id="2" name="文本框 1">
            <a:extLst>
              <a:ext uri="{FF2B5EF4-FFF2-40B4-BE49-F238E27FC236}">
                <a16:creationId xmlns:a16="http://schemas.microsoft.com/office/drawing/2014/main" id="{DCBFA03C-A09E-C7B8-56AB-AB2569A46C2A}"/>
              </a:ext>
            </a:extLst>
          </p:cNvPr>
          <p:cNvSpPr txBox="1"/>
          <p:nvPr/>
        </p:nvSpPr>
        <p:spPr>
          <a:xfrm>
            <a:off x="6186104" y="5521659"/>
            <a:ext cx="4481896" cy="369332"/>
          </a:xfrm>
          <a:prstGeom prst="rect">
            <a:avLst/>
          </a:prstGeom>
          <a:noFill/>
        </p:spPr>
        <p:txBody>
          <a:bodyPr wrap="squar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辗转相除法求最大公约数的算法描述</a:t>
            </a:r>
            <a:r>
              <a:rPr lang="en-US" altLang="zh-CN" dirty="0">
                <a:solidFill>
                  <a:srgbClr val="0000FF"/>
                </a:solidFill>
                <a:latin typeface="微软雅黑" panose="020B0503020204020204" pitchFamily="34" charset="-122"/>
                <a:ea typeface="微软雅黑" panose="020B0503020204020204" pitchFamily="34" charset="-122"/>
              </a:rPr>
              <a:t>3</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6" name="文本占位符 3">
            <a:extLst>
              <a:ext uri="{FF2B5EF4-FFF2-40B4-BE49-F238E27FC236}">
                <a16:creationId xmlns:a16="http://schemas.microsoft.com/office/drawing/2014/main" id="{30200BD2-AA64-ADC9-AD21-267F972B7154}"/>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算法描述方法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4"/>
          <p:cNvSpPr txBox="1">
            <a:spLocks noChangeArrowheads="1"/>
          </p:cNvSpPr>
          <p:nvPr/>
        </p:nvSpPr>
        <p:spPr bwMode="auto">
          <a:xfrm>
            <a:off x="1885950" y="1638300"/>
            <a:ext cx="4046538" cy="3200876"/>
          </a:xfrm>
          <a:prstGeom prst="rect">
            <a:avLst/>
          </a:prstGeom>
          <a:noFill/>
          <a:ln w="9525">
            <a:noFill/>
            <a:miter lim="800000"/>
            <a:headEnd/>
            <a:tailEnd/>
          </a:ln>
        </p:spPr>
        <p:txBody>
          <a:bodyPr wrap="square">
            <a:spAutoFit/>
          </a:bodyPr>
          <a:lstStyle/>
          <a:p>
            <a:pPr>
              <a:lnSpc>
                <a:spcPct val="125000"/>
              </a:lnSpc>
            </a:pPr>
            <a:r>
              <a:rPr kumimoji="1" lang="en-US" altLang="zh-CN" sz="2400" b="1" dirty="0">
                <a:solidFill>
                  <a:srgbClr val="0000FF"/>
                </a:solidFill>
                <a:latin typeface="微软雅黑" pitchFamily="34" charset="-122"/>
                <a:ea typeface="微软雅黑" pitchFamily="34" charset="-122"/>
              </a:rPr>
              <a:t>4</a:t>
            </a:r>
            <a:r>
              <a:rPr kumimoji="1" lang="zh-CN" altLang="en-US" sz="2400" b="1" dirty="0">
                <a:solidFill>
                  <a:srgbClr val="0000FF"/>
                </a:solidFill>
                <a:latin typeface="微软雅黑" pitchFamily="34" charset="-122"/>
                <a:ea typeface="微软雅黑" pitchFamily="34" charset="-122"/>
              </a:rPr>
              <a:t>、程序设计语言</a:t>
            </a:r>
            <a:endParaRPr kumimoji="1" lang="en-US" altLang="zh-CN" sz="2400" b="1" dirty="0">
              <a:solidFill>
                <a:srgbClr val="0000FF"/>
              </a:solidFill>
              <a:latin typeface="微软雅黑" pitchFamily="34" charset="-122"/>
              <a:ea typeface="微软雅黑" pitchFamily="34" charset="-122"/>
            </a:endParaRPr>
          </a:p>
          <a:p>
            <a:pPr>
              <a:lnSpc>
                <a:spcPct val="125000"/>
              </a:lnSpc>
            </a:pPr>
            <a:endParaRPr kumimoji="1" lang="zh-CN" altLang="en-US" sz="2400" b="1" dirty="0">
              <a:solidFill>
                <a:srgbClr val="0000FF"/>
              </a:solidFill>
              <a:latin typeface="微软雅黑" pitchFamily="34" charset="-122"/>
              <a:ea typeface="微软雅黑" pitchFamily="34" charset="-122"/>
            </a:endParaRPr>
          </a:p>
          <a:p>
            <a:pPr>
              <a:lnSpc>
                <a:spcPct val="90000"/>
              </a:lnSpc>
              <a:spcBef>
                <a:spcPct val="50000"/>
              </a:spcBef>
            </a:pPr>
            <a:r>
              <a:rPr kumimoji="1" lang="zh-CN" altLang="en-US" sz="2000" dirty="0">
                <a:latin typeface="微软雅黑" pitchFamily="34" charset="-122"/>
                <a:ea typeface="微软雅黑" pitchFamily="34" charset="-122"/>
              </a:rPr>
              <a:t>优点：能由计算机执行 </a:t>
            </a:r>
          </a:p>
          <a:p>
            <a:pPr>
              <a:lnSpc>
                <a:spcPct val="90000"/>
              </a:lnSpc>
              <a:spcBef>
                <a:spcPct val="50000"/>
              </a:spcBef>
            </a:pPr>
            <a:r>
              <a:rPr kumimoji="1" lang="zh-CN" altLang="en-US" sz="2000" dirty="0">
                <a:latin typeface="微软雅黑" pitchFamily="34" charset="-122"/>
                <a:ea typeface="微软雅黑" pitchFamily="34" charset="-122"/>
              </a:rPr>
              <a:t>缺点：抽象性差，对语言要求高</a:t>
            </a:r>
          </a:p>
          <a:p>
            <a:pPr>
              <a:lnSpc>
                <a:spcPct val="90000"/>
              </a:lnSpc>
              <a:spcBef>
                <a:spcPct val="50000"/>
              </a:spcBef>
            </a:pPr>
            <a:r>
              <a:rPr kumimoji="1" lang="zh-CN" altLang="en-US" sz="2000" dirty="0">
                <a:latin typeface="微软雅黑" pitchFamily="34" charset="-122"/>
                <a:ea typeface="微软雅黑" pitchFamily="34" charset="-122"/>
              </a:rPr>
              <a:t>使用方法：算法需要验证</a:t>
            </a:r>
          </a:p>
          <a:p>
            <a:pPr>
              <a:lnSpc>
                <a:spcPct val="90000"/>
              </a:lnSpc>
              <a:spcBef>
                <a:spcPct val="50000"/>
              </a:spcBef>
            </a:pPr>
            <a:r>
              <a:rPr kumimoji="1" lang="zh-CN" altLang="en-US" sz="2000" dirty="0">
                <a:latin typeface="微软雅黑" pitchFamily="34" charset="-122"/>
                <a:ea typeface="微软雅黑" pitchFamily="34" charset="-122"/>
              </a:rPr>
              <a:t>注意事项：将算法写成子函数</a:t>
            </a:r>
          </a:p>
          <a:p>
            <a:pPr>
              <a:spcBef>
                <a:spcPct val="50000"/>
              </a:spcBef>
            </a:pPr>
            <a:endParaRPr kumimoji="1" lang="zh-CN" altLang="en-US" sz="2000" dirty="0">
              <a:solidFill>
                <a:srgbClr val="3907F1"/>
              </a:solidFill>
              <a:latin typeface="微软雅黑" pitchFamily="34" charset="-122"/>
              <a:ea typeface="微软雅黑" pitchFamily="34" charset="-122"/>
            </a:endParaRPr>
          </a:p>
        </p:txBody>
      </p:sp>
      <p:sp>
        <p:nvSpPr>
          <p:cNvPr id="31746" name="Text Box 4"/>
          <p:cNvSpPr txBox="1">
            <a:spLocks noChangeArrowheads="1"/>
          </p:cNvSpPr>
          <p:nvPr/>
        </p:nvSpPr>
        <p:spPr bwMode="auto">
          <a:xfrm>
            <a:off x="5932488" y="1911102"/>
            <a:ext cx="4046538" cy="330859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95000"/>
              </a:lnSpc>
            </a:pPr>
            <a:r>
              <a:rPr kumimoji="1" lang="en-US" altLang="zh-CN" sz="2000">
                <a:solidFill>
                  <a:schemeClr val="tx1"/>
                </a:solidFill>
              </a:rPr>
              <a:t>int CommonFactor(int m, int n)</a:t>
            </a:r>
          </a:p>
          <a:p>
            <a:pPr algn="just">
              <a:lnSpc>
                <a:spcPct val="95000"/>
              </a:lnSpc>
            </a:pPr>
            <a:r>
              <a:rPr kumimoji="1" lang="en-US" altLang="zh-CN" sz="2000">
                <a:solidFill>
                  <a:schemeClr val="tx1"/>
                </a:solidFill>
              </a:rPr>
              <a:t>{</a:t>
            </a:r>
          </a:p>
          <a:p>
            <a:pPr algn="just">
              <a:lnSpc>
                <a:spcPct val="95000"/>
              </a:lnSpc>
            </a:pPr>
            <a:r>
              <a:rPr kumimoji="1" lang="en-US" altLang="zh-CN" sz="2000">
                <a:solidFill>
                  <a:schemeClr val="tx1"/>
                </a:solidFill>
              </a:rPr>
              <a:t>      int r=m % n;</a:t>
            </a:r>
          </a:p>
          <a:p>
            <a:pPr>
              <a:lnSpc>
                <a:spcPct val="95000"/>
              </a:lnSpc>
            </a:pPr>
            <a:r>
              <a:rPr kumimoji="1" lang="en-US" altLang="zh-CN" sz="2000">
                <a:solidFill>
                  <a:schemeClr val="tx1"/>
                </a:solidFill>
              </a:rPr>
              <a:t>      while (r!=0) </a:t>
            </a:r>
          </a:p>
          <a:p>
            <a:pPr algn="just">
              <a:lnSpc>
                <a:spcPct val="95000"/>
              </a:lnSpc>
            </a:pPr>
            <a:r>
              <a:rPr kumimoji="1" lang="en-US" altLang="zh-CN" sz="2000">
                <a:solidFill>
                  <a:schemeClr val="tx1"/>
                </a:solidFill>
              </a:rPr>
              <a:t>      {</a:t>
            </a:r>
          </a:p>
          <a:p>
            <a:pPr>
              <a:lnSpc>
                <a:spcPct val="95000"/>
              </a:lnSpc>
            </a:pPr>
            <a:r>
              <a:rPr kumimoji="1" lang="en-US" altLang="zh-CN" sz="2000">
                <a:solidFill>
                  <a:schemeClr val="tx1"/>
                </a:solidFill>
              </a:rPr>
              <a:t>          m=n;</a:t>
            </a:r>
          </a:p>
          <a:p>
            <a:pPr>
              <a:lnSpc>
                <a:spcPct val="95000"/>
              </a:lnSpc>
            </a:pPr>
            <a:r>
              <a:rPr kumimoji="1" lang="en-US" altLang="zh-CN" sz="2000">
                <a:solidFill>
                  <a:schemeClr val="tx1"/>
                </a:solidFill>
              </a:rPr>
              <a:t>          n=r;</a:t>
            </a:r>
          </a:p>
          <a:p>
            <a:pPr>
              <a:lnSpc>
                <a:spcPct val="95000"/>
              </a:lnSpc>
            </a:pPr>
            <a:r>
              <a:rPr kumimoji="1" lang="en-US" altLang="zh-CN" sz="2000">
                <a:solidFill>
                  <a:schemeClr val="tx1"/>
                </a:solidFill>
              </a:rPr>
              <a:t>          r=m % n;</a:t>
            </a:r>
          </a:p>
          <a:p>
            <a:pPr>
              <a:lnSpc>
                <a:spcPct val="95000"/>
              </a:lnSpc>
            </a:pPr>
            <a:r>
              <a:rPr kumimoji="1" lang="en-US" altLang="zh-CN" sz="2000">
                <a:solidFill>
                  <a:schemeClr val="tx1"/>
                </a:solidFill>
              </a:rPr>
              <a:t>      }</a:t>
            </a:r>
          </a:p>
          <a:p>
            <a:pPr>
              <a:lnSpc>
                <a:spcPct val="95000"/>
              </a:lnSpc>
            </a:pPr>
            <a:r>
              <a:rPr kumimoji="1" lang="en-US" altLang="zh-CN" sz="2000">
                <a:solidFill>
                  <a:schemeClr val="tx1"/>
                </a:solidFill>
              </a:rPr>
              <a:t>      return n;</a:t>
            </a:r>
          </a:p>
          <a:p>
            <a:pPr>
              <a:lnSpc>
                <a:spcPct val="95000"/>
              </a:lnSpc>
            </a:pPr>
            <a:r>
              <a:rPr kumimoji="1" lang="en-US" altLang="zh-CN" sz="2000">
                <a:solidFill>
                  <a:schemeClr val="tx1"/>
                </a:solidFill>
              </a:rPr>
              <a:t>}</a:t>
            </a:r>
          </a:p>
        </p:txBody>
      </p:sp>
      <p:sp>
        <p:nvSpPr>
          <p:cNvPr id="2" name="文本框 1">
            <a:extLst>
              <a:ext uri="{FF2B5EF4-FFF2-40B4-BE49-F238E27FC236}">
                <a16:creationId xmlns:a16="http://schemas.microsoft.com/office/drawing/2014/main" id="{9EE6BBD6-6837-50DA-35F0-F287B68D1D96}"/>
              </a:ext>
            </a:extLst>
          </p:cNvPr>
          <p:cNvSpPr txBox="1"/>
          <p:nvPr/>
        </p:nvSpPr>
        <p:spPr>
          <a:xfrm>
            <a:off x="5803133" y="5411558"/>
            <a:ext cx="4481896" cy="369332"/>
          </a:xfrm>
          <a:prstGeom prst="rect">
            <a:avLst/>
          </a:prstGeom>
          <a:noFill/>
        </p:spPr>
        <p:txBody>
          <a:bodyPr wrap="square" rtlCol="0">
            <a:spAutoFit/>
          </a:bodyPr>
          <a:lstStyle/>
          <a:p>
            <a:r>
              <a:rPr lang="zh-CN" altLang="en-US" dirty="0">
                <a:solidFill>
                  <a:srgbClr val="0000FF"/>
                </a:solidFill>
                <a:latin typeface="微软雅黑" panose="020B0503020204020204" pitchFamily="34" charset="-122"/>
                <a:ea typeface="微软雅黑" panose="020B0503020204020204" pitchFamily="34" charset="-122"/>
              </a:rPr>
              <a:t>辗转相除法求最大公约数的算法描述</a:t>
            </a:r>
            <a:r>
              <a:rPr lang="en-US" altLang="zh-CN" dirty="0">
                <a:solidFill>
                  <a:srgbClr val="0000FF"/>
                </a:solidFill>
                <a:latin typeface="微软雅黑" panose="020B0503020204020204" pitchFamily="34" charset="-122"/>
                <a:ea typeface="微软雅黑" panose="020B0503020204020204" pitchFamily="34" charset="-122"/>
              </a:rPr>
              <a:t>4</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5" name="文本占位符 3">
            <a:extLst>
              <a:ext uri="{FF2B5EF4-FFF2-40B4-BE49-F238E27FC236}">
                <a16:creationId xmlns:a16="http://schemas.microsoft.com/office/drawing/2014/main" id="{6CD45CBB-69C0-0876-9298-6B64F9C4086A}"/>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1.2 </a:t>
            </a:r>
            <a:r>
              <a:rPr lang="zh-CN" altLang="en-US" b="1" dirty="0">
                <a:latin typeface="微软雅黑" panose="020B0503020204020204" pitchFamily="34" charset="-122"/>
                <a:ea typeface="微软雅黑" panose="020B0503020204020204" pitchFamily="34" charset="-122"/>
              </a:rPr>
              <a:t>算法描述方法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a:xfrm>
            <a:off x="1524000" y="6492876"/>
            <a:ext cx="387350" cy="365125"/>
          </a:xfrm>
        </p:spPr>
        <p:txBody>
          <a:bodyPr/>
          <a:lstStyle/>
          <a:p>
            <a:pPr>
              <a:defRPr/>
            </a:pPr>
            <a:fld id="{01F75AF8-93D0-4222-8E68-63810DFC6566}" type="slidenum">
              <a:rPr lang="zh-CN" altLang="en-US"/>
              <a:pPr>
                <a:defRPr/>
              </a:pPr>
              <a:t>18</a:t>
            </a:fld>
            <a:endParaRPr lang="zh-CN" altLang="en-US"/>
          </a:p>
        </p:txBody>
      </p:sp>
      <p:pic>
        <p:nvPicPr>
          <p:cNvPr id="31747" name="图片 4"/>
          <p:cNvPicPr>
            <a:picLocks noChangeAspect="1"/>
          </p:cNvPicPr>
          <p:nvPr/>
        </p:nvPicPr>
        <p:blipFill>
          <a:blip r:embed="rId2"/>
          <a:srcRect/>
          <a:stretch>
            <a:fillRect/>
          </a:stretch>
        </p:blipFill>
        <p:spPr bwMode="auto">
          <a:xfrm>
            <a:off x="4645026" y="1187450"/>
            <a:ext cx="4321175" cy="5614988"/>
          </a:xfrm>
          <a:prstGeom prst="rect">
            <a:avLst/>
          </a:prstGeom>
          <a:noFill/>
          <a:ln w="9525">
            <a:noFill/>
            <a:miter lim="800000"/>
            <a:headEnd/>
            <a:tailEnd/>
          </a:ln>
        </p:spPr>
      </p:pic>
      <p:grpSp>
        <p:nvGrpSpPr>
          <p:cNvPr id="4" name="组合 5"/>
          <p:cNvGrpSpPr>
            <a:grpSpLocks/>
          </p:cNvGrpSpPr>
          <p:nvPr/>
        </p:nvGrpSpPr>
        <p:grpSpPr bwMode="auto">
          <a:xfrm>
            <a:off x="2701925" y="5681663"/>
            <a:ext cx="7620000" cy="520700"/>
            <a:chOff x="2545080" y="5681554"/>
            <a:chExt cx="7620000" cy="521126"/>
          </a:xfrm>
        </p:grpSpPr>
        <p:cxnSp>
          <p:nvCxnSpPr>
            <p:cNvPr id="7" name="直接连接符 6"/>
            <p:cNvCxnSpPr/>
            <p:nvPr/>
          </p:nvCxnSpPr>
          <p:spPr>
            <a:xfrm flipV="1">
              <a:off x="2697480" y="6148661"/>
              <a:ext cx="7467600" cy="54019"/>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757" name="文本框 4"/>
            <p:cNvSpPr txBox="1">
              <a:spLocks noChangeArrowheads="1"/>
            </p:cNvSpPr>
            <p:nvPr/>
          </p:nvSpPr>
          <p:spPr bwMode="auto">
            <a:xfrm>
              <a:off x="2545080" y="5681554"/>
              <a:ext cx="1722120" cy="36933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分析</a:t>
              </a:r>
            </a:p>
          </p:txBody>
        </p:sp>
      </p:grpSp>
      <p:grpSp>
        <p:nvGrpSpPr>
          <p:cNvPr id="6" name="组合 8"/>
          <p:cNvGrpSpPr>
            <a:grpSpLocks/>
          </p:cNvGrpSpPr>
          <p:nvPr/>
        </p:nvGrpSpPr>
        <p:grpSpPr bwMode="auto">
          <a:xfrm>
            <a:off x="2649538" y="4035425"/>
            <a:ext cx="7535862" cy="484188"/>
            <a:chOff x="2545080" y="3995051"/>
            <a:chExt cx="7536180" cy="485509"/>
          </a:xfrm>
        </p:grpSpPr>
        <p:cxnSp>
          <p:nvCxnSpPr>
            <p:cNvPr id="10" name="直接连接符 9"/>
            <p:cNvCxnSpPr/>
            <p:nvPr/>
          </p:nvCxnSpPr>
          <p:spPr>
            <a:xfrm flipV="1">
              <a:off x="2613345" y="4426438"/>
              <a:ext cx="7467915" cy="54122"/>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755" name="文本框 34"/>
            <p:cNvSpPr txBox="1">
              <a:spLocks noChangeArrowheads="1"/>
            </p:cNvSpPr>
            <p:nvPr/>
          </p:nvSpPr>
          <p:spPr bwMode="auto">
            <a:xfrm>
              <a:off x="2545080" y="3995051"/>
              <a:ext cx="1722120" cy="36933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设计</a:t>
              </a:r>
            </a:p>
          </p:txBody>
        </p:sp>
      </p:grpSp>
      <p:grpSp>
        <p:nvGrpSpPr>
          <p:cNvPr id="9" name="组合 11"/>
          <p:cNvGrpSpPr>
            <a:grpSpLocks/>
          </p:cNvGrpSpPr>
          <p:nvPr/>
        </p:nvGrpSpPr>
        <p:grpSpPr bwMode="auto">
          <a:xfrm>
            <a:off x="2664871" y="2617151"/>
            <a:ext cx="7564345" cy="384811"/>
            <a:chOff x="2516915" y="2617413"/>
            <a:chExt cx="7564345" cy="384234"/>
          </a:xfrm>
        </p:grpSpPr>
        <p:cxnSp>
          <p:nvCxnSpPr>
            <p:cNvPr id="13" name="直接连接符 12"/>
            <p:cNvCxnSpPr/>
            <p:nvPr/>
          </p:nvCxnSpPr>
          <p:spPr>
            <a:xfrm flipV="1">
              <a:off x="2613660" y="2949338"/>
              <a:ext cx="7467600" cy="52309"/>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753" name="文本框 35"/>
            <p:cNvSpPr txBox="1">
              <a:spLocks noChangeArrowheads="1"/>
            </p:cNvSpPr>
            <p:nvPr/>
          </p:nvSpPr>
          <p:spPr bwMode="auto">
            <a:xfrm>
              <a:off x="2516915" y="2617413"/>
              <a:ext cx="1722120" cy="369332"/>
            </a:xfrm>
            <a:prstGeom prst="rect">
              <a:avLst/>
            </a:prstGeom>
            <a:noFill/>
            <a:ln w="9525">
              <a:noFill/>
              <a:miter lim="800000"/>
              <a:headEnd/>
              <a:tailEnd/>
            </a:ln>
          </p:spPr>
          <p:txBody>
            <a:bodyPr>
              <a:spAutoFit/>
            </a:bodyPr>
            <a:lstStyle/>
            <a:p>
              <a:r>
                <a:rPr lang="zh-CN" altLang="en-US" dirty="0">
                  <a:latin typeface="微软雅黑" pitchFamily="34" charset="-122"/>
                  <a:ea typeface="微软雅黑" pitchFamily="34" charset="-122"/>
                </a:rPr>
                <a:t>理解</a:t>
              </a:r>
            </a:p>
          </p:txBody>
        </p:sp>
      </p:grpSp>
      <p:sp>
        <p:nvSpPr>
          <p:cNvPr id="15" name="文本框 36"/>
          <p:cNvSpPr txBox="1">
            <a:spLocks noChangeArrowheads="1"/>
          </p:cNvSpPr>
          <p:nvPr/>
        </p:nvSpPr>
        <p:spPr bwMode="auto">
          <a:xfrm>
            <a:off x="2701925" y="6424614"/>
            <a:ext cx="1722438"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实现</a:t>
            </a:r>
          </a:p>
        </p:txBody>
      </p:sp>
      <p:sp>
        <p:nvSpPr>
          <p:cNvPr id="8" name="文本占位符 7">
            <a:extLst>
              <a:ext uri="{FF2B5EF4-FFF2-40B4-BE49-F238E27FC236}">
                <a16:creationId xmlns:a16="http://schemas.microsoft.com/office/drawing/2014/main" id="{3E4F4924-7945-CB4A-3D79-B05A253B2BC1}"/>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1.3 </a:t>
            </a:r>
            <a:r>
              <a:rPr lang="zh-CN" altLang="en-US" b="1" dirty="0">
                <a:latin typeface="微软雅黑" panose="020B0503020204020204" pitchFamily="34" charset="-122"/>
                <a:ea typeface="微软雅黑" panose="020B0503020204020204" pitchFamily="34" charset="-122"/>
              </a:rPr>
              <a:t>算法设计的一般过程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4"/>
          </p:nvPr>
        </p:nvSpPr>
        <p:spPr>
          <a:xfrm>
            <a:off x="1524000" y="6492876"/>
            <a:ext cx="387350" cy="365125"/>
          </a:xfrm>
        </p:spPr>
        <p:txBody>
          <a:bodyPr/>
          <a:lstStyle/>
          <a:p>
            <a:pPr>
              <a:defRPr/>
            </a:pPr>
            <a:fld id="{01F75AF8-93D0-4222-8E68-63810DFC6566}" type="slidenum">
              <a:rPr lang="zh-CN" altLang="en-US"/>
              <a:pPr>
                <a:defRPr/>
              </a:pPr>
              <a:t>19</a:t>
            </a:fld>
            <a:endParaRPr lang="zh-CN" altLang="en-US"/>
          </a:p>
        </p:txBody>
      </p:sp>
      <p:sp>
        <p:nvSpPr>
          <p:cNvPr id="16" name="文本框 15">
            <a:extLst>
              <a:ext uri="{FF2B5EF4-FFF2-40B4-BE49-F238E27FC236}">
                <a16:creationId xmlns:a16="http://schemas.microsoft.com/office/drawing/2014/main" id="{EBA11E63-3F2C-45DD-B477-B8F01117F4C9}"/>
              </a:ext>
            </a:extLst>
          </p:cNvPr>
          <p:cNvSpPr txBox="1"/>
          <p:nvPr/>
        </p:nvSpPr>
        <p:spPr>
          <a:xfrm>
            <a:off x="2231231" y="1485316"/>
            <a:ext cx="7552849" cy="3269613"/>
          </a:xfrm>
          <a:prstGeom prst="rect">
            <a:avLst/>
          </a:prstGeom>
          <a:noFill/>
        </p:spPr>
        <p:txBody>
          <a:bodyPr wrap="square">
            <a:spAutoFit/>
          </a:bodyPr>
          <a:lstStyle/>
          <a:p>
            <a:pPr>
              <a:lnSpc>
                <a:spcPct val="150000"/>
              </a:lnSpc>
            </a:pPr>
            <a:r>
              <a:rPr lang="zh-CN" altLang="en-US" sz="2000" b="1" dirty="0">
                <a:solidFill>
                  <a:srgbClr val="0000FF"/>
                </a:solidFill>
                <a:latin typeface="+mn-ea"/>
                <a:ea typeface="+mn-ea"/>
              </a:rPr>
              <a:t>问题：</a:t>
            </a:r>
            <a:endParaRPr lang="en-US" altLang="zh-CN" sz="2000" b="1" dirty="0">
              <a:solidFill>
                <a:srgbClr val="0000FF"/>
              </a:solidFill>
              <a:latin typeface="+mn-ea"/>
              <a:ea typeface="+mn-ea"/>
            </a:endParaRPr>
          </a:p>
          <a:p>
            <a:pPr>
              <a:lnSpc>
                <a:spcPct val="150000"/>
              </a:lnSpc>
            </a:pPr>
            <a:r>
              <a:rPr lang="zh-CN" altLang="en-US" sz="2000" dirty="0">
                <a:latin typeface="+mn-ea"/>
                <a:ea typeface="+mn-ea"/>
              </a:rPr>
              <a:t>算法设计的基本步骤是(   )。</a:t>
            </a:r>
            <a:endParaRPr lang="en-US" altLang="zh-CN" sz="2000" dirty="0">
              <a:latin typeface="+mn-ea"/>
              <a:ea typeface="+mn-ea"/>
            </a:endParaRPr>
          </a:p>
          <a:p>
            <a:pPr>
              <a:lnSpc>
                <a:spcPct val="150000"/>
              </a:lnSpc>
            </a:pPr>
            <a:r>
              <a:rPr lang="zh-CN" altLang="en-US" sz="2000" dirty="0">
                <a:latin typeface="+mn-ea"/>
                <a:ea typeface="+mn-ea"/>
              </a:rPr>
              <a:t>(1)算法设计(2)算法实现(3)数学建模</a:t>
            </a:r>
            <a:r>
              <a:rPr lang="en-US" altLang="zh-CN" sz="2000" dirty="0">
                <a:latin typeface="+mn-ea"/>
                <a:ea typeface="+mn-ea"/>
              </a:rPr>
              <a:t>(4)</a:t>
            </a:r>
            <a:r>
              <a:rPr lang="zh-CN" altLang="en-US" sz="2000" dirty="0">
                <a:latin typeface="+mn-ea"/>
                <a:ea typeface="+mn-ea"/>
              </a:rPr>
              <a:t>算法分析</a:t>
            </a:r>
            <a:r>
              <a:rPr lang="en-US" altLang="zh-CN" sz="2000" dirty="0">
                <a:latin typeface="+mn-ea"/>
                <a:ea typeface="+mn-ea"/>
              </a:rPr>
              <a:t>(5)</a:t>
            </a:r>
            <a:r>
              <a:rPr lang="zh-CN" altLang="en-US" sz="2000" dirty="0">
                <a:latin typeface="+mn-ea"/>
                <a:ea typeface="+mn-ea"/>
              </a:rPr>
              <a:t>正确性证明</a:t>
            </a:r>
            <a:endParaRPr lang="en-US" altLang="zh-CN" sz="2000" dirty="0">
              <a:latin typeface="+mn-ea"/>
              <a:ea typeface="+mn-ea"/>
            </a:endParaRPr>
          </a:p>
          <a:p>
            <a:pPr>
              <a:lnSpc>
                <a:spcPct val="150000"/>
              </a:lnSpc>
            </a:pPr>
            <a:r>
              <a:rPr lang="en-US" altLang="zh-CN" sz="2000" dirty="0">
                <a:latin typeface="+mn-ea"/>
                <a:ea typeface="+mn-ea"/>
              </a:rPr>
              <a:t>A</a:t>
            </a:r>
            <a:r>
              <a:rPr lang="zh-CN" altLang="en-US" sz="2000" dirty="0">
                <a:latin typeface="+mn-ea"/>
                <a:ea typeface="+mn-ea"/>
              </a:rPr>
              <a:t>、</a:t>
            </a:r>
            <a:r>
              <a:rPr lang="en-US" altLang="zh-CN" sz="2000" dirty="0">
                <a:latin typeface="+mn-ea"/>
                <a:ea typeface="+mn-ea"/>
              </a:rPr>
              <a:t>(3)(1)(4)(5)(2)</a:t>
            </a:r>
          </a:p>
          <a:p>
            <a:pPr>
              <a:lnSpc>
                <a:spcPct val="150000"/>
              </a:lnSpc>
            </a:pPr>
            <a:r>
              <a:rPr lang="en-US" altLang="zh-CN" sz="2000" dirty="0">
                <a:latin typeface="+mn-ea"/>
                <a:ea typeface="+mn-ea"/>
              </a:rPr>
              <a:t>B</a:t>
            </a:r>
            <a:r>
              <a:rPr lang="zh-CN" altLang="en-US" sz="2000" dirty="0">
                <a:latin typeface="+mn-ea"/>
                <a:ea typeface="+mn-ea"/>
              </a:rPr>
              <a:t>、</a:t>
            </a:r>
            <a:r>
              <a:rPr lang="en-US" altLang="zh-CN" sz="2000" dirty="0">
                <a:latin typeface="+mn-ea"/>
                <a:ea typeface="+mn-ea"/>
              </a:rPr>
              <a:t>(3)(4)(1)(5)(2)</a:t>
            </a:r>
          </a:p>
          <a:p>
            <a:pPr>
              <a:lnSpc>
                <a:spcPct val="150000"/>
              </a:lnSpc>
            </a:pPr>
            <a:r>
              <a:rPr lang="en-US" altLang="zh-CN" sz="2000" dirty="0">
                <a:latin typeface="+mn-ea"/>
                <a:ea typeface="+mn-ea"/>
              </a:rPr>
              <a:t>C</a:t>
            </a:r>
            <a:r>
              <a:rPr lang="zh-CN" altLang="en-US" sz="2000" dirty="0">
                <a:latin typeface="+mn-ea"/>
                <a:ea typeface="+mn-ea"/>
              </a:rPr>
              <a:t>、</a:t>
            </a:r>
            <a:r>
              <a:rPr lang="en-US" altLang="zh-CN" sz="2000" dirty="0">
                <a:latin typeface="+mn-ea"/>
                <a:ea typeface="+mn-ea"/>
              </a:rPr>
              <a:t>(3)(1)(5)(4)(2)</a:t>
            </a:r>
          </a:p>
          <a:p>
            <a:pPr>
              <a:lnSpc>
                <a:spcPct val="150000"/>
              </a:lnSpc>
            </a:pPr>
            <a:r>
              <a:rPr lang="en-US" altLang="zh-CN" sz="2000" dirty="0">
                <a:latin typeface="+mn-ea"/>
                <a:ea typeface="+mn-ea"/>
              </a:rPr>
              <a:t>D</a:t>
            </a:r>
            <a:r>
              <a:rPr lang="zh-CN" altLang="en-US" sz="2000" dirty="0">
                <a:latin typeface="+mn-ea"/>
                <a:ea typeface="+mn-ea"/>
              </a:rPr>
              <a:t>、</a:t>
            </a:r>
            <a:r>
              <a:rPr lang="en-US" altLang="zh-CN" sz="2000" dirty="0">
                <a:latin typeface="+mn-ea"/>
                <a:ea typeface="+mn-ea"/>
              </a:rPr>
              <a:t>(1)(2)(3)(4)(5)</a:t>
            </a:r>
          </a:p>
        </p:txBody>
      </p:sp>
      <p:sp>
        <p:nvSpPr>
          <p:cNvPr id="18" name="文本框 17">
            <a:extLst>
              <a:ext uri="{FF2B5EF4-FFF2-40B4-BE49-F238E27FC236}">
                <a16:creationId xmlns:a16="http://schemas.microsoft.com/office/drawing/2014/main" id="{DE5CD8CE-0F17-4BB4-ACE8-71170CDC665E}"/>
              </a:ext>
            </a:extLst>
          </p:cNvPr>
          <p:cNvSpPr txBox="1"/>
          <p:nvPr/>
        </p:nvSpPr>
        <p:spPr>
          <a:xfrm>
            <a:off x="2330669" y="5050614"/>
            <a:ext cx="4826000" cy="458908"/>
          </a:xfrm>
          <a:prstGeom prst="rect">
            <a:avLst/>
          </a:prstGeom>
          <a:solidFill>
            <a:schemeClr val="accent4">
              <a:lumMod val="20000"/>
              <a:lumOff val="80000"/>
            </a:schemeClr>
          </a:solidFill>
        </p:spPr>
        <p:txBody>
          <a:bodyPr wrap="square">
            <a:spAutoFit/>
          </a:bodyPr>
          <a:lstStyle/>
          <a:p>
            <a:pPr>
              <a:lnSpc>
                <a:spcPct val="150000"/>
              </a:lnSpc>
            </a:pPr>
            <a:r>
              <a:rPr lang="zh-CN" altLang="en-US" dirty="0">
                <a:latin typeface="+mn-ea"/>
                <a:ea typeface="+mn-ea"/>
              </a:rPr>
              <a:t>答案：</a:t>
            </a:r>
            <a:r>
              <a:rPr lang="en-US" altLang="zh-CN" dirty="0">
                <a:latin typeface="+mn-ea"/>
                <a:ea typeface="+mn-ea"/>
              </a:rPr>
              <a:t>C</a:t>
            </a:r>
            <a:endParaRPr lang="zh-CN" altLang="en-US" dirty="0">
              <a:latin typeface="+mn-ea"/>
              <a:ea typeface="+mn-ea"/>
            </a:endParaRPr>
          </a:p>
        </p:txBody>
      </p:sp>
      <p:sp>
        <p:nvSpPr>
          <p:cNvPr id="5" name="文本占位符 4">
            <a:extLst>
              <a:ext uri="{FF2B5EF4-FFF2-40B4-BE49-F238E27FC236}">
                <a16:creationId xmlns:a16="http://schemas.microsoft.com/office/drawing/2014/main" id="{48F00584-7A99-DA75-5961-6F9553404F6A}"/>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en-US" altLang="zh-CN" b="1" dirty="0">
                <a:latin typeface="微软雅黑" panose="020B0503020204020204" pitchFamily="34" charset="-122"/>
                <a:ea typeface="微软雅黑" panose="020B0503020204020204" pitchFamily="34" charset="-122"/>
              </a:rPr>
              <a:t>1.3 </a:t>
            </a:r>
            <a:r>
              <a:rPr lang="zh-CN" altLang="en-US" b="1" dirty="0">
                <a:latin typeface="微软雅黑" panose="020B0503020204020204" pitchFamily="34" charset="-122"/>
                <a:ea typeface="微软雅黑" panose="020B0503020204020204" pitchFamily="34" charset="-122"/>
              </a:rPr>
              <a:t>算法设计的一般过程</a:t>
            </a:r>
          </a:p>
        </p:txBody>
      </p:sp>
    </p:spTree>
    <p:extLst>
      <p:ext uri="{BB962C8B-B14F-4D97-AF65-F5344CB8AC3E}">
        <p14:creationId xmlns:p14="http://schemas.microsoft.com/office/powerpoint/2010/main" val="41643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85939" y="3518219"/>
            <a:ext cx="6110287" cy="2561727"/>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dirty="0">
                <a:solidFill>
                  <a:srgbClr val="FF0000"/>
                </a:solidFill>
                <a:latin typeface="微软雅黑" pitchFamily="34" charset="-122"/>
                <a:ea typeface="微软雅黑" pitchFamily="34" charset="-122"/>
                <a:cs typeface="楷体_GB2312"/>
              </a:rPr>
              <a:t>参考书目：</a:t>
            </a:r>
          </a:p>
          <a:p>
            <a:pPr>
              <a:lnSpc>
                <a:spcPct val="150000"/>
              </a:lnSpc>
              <a:spcBef>
                <a:spcPct val="20000"/>
              </a:spcBef>
              <a:buClr>
                <a:schemeClr val="hlink"/>
              </a:buClr>
              <a:buSzPct val="70000"/>
              <a:buFont typeface="Wingdings" pitchFamily="2" charset="2"/>
              <a:buChar char="u"/>
            </a:pPr>
            <a:r>
              <a:rPr lang="zh-CN" altLang="zh-CN" sz="2000" dirty="0">
                <a:latin typeface="微软雅黑" pitchFamily="34" charset="-122"/>
                <a:ea typeface="微软雅黑" pitchFamily="34" charset="-122"/>
                <a:cs typeface="华文行楷"/>
              </a:rPr>
              <a:t>《算法设计与分析（第</a:t>
            </a:r>
            <a:r>
              <a:rPr lang="en-US" altLang="zh-CN" sz="2000" dirty="0">
                <a:latin typeface="微软雅黑" pitchFamily="34" charset="-122"/>
                <a:ea typeface="微软雅黑" pitchFamily="34" charset="-122"/>
                <a:cs typeface="华文行楷"/>
              </a:rPr>
              <a:t>5</a:t>
            </a:r>
            <a:r>
              <a:rPr lang="zh-CN" altLang="zh-CN" sz="2000" dirty="0">
                <a:latin typeface="微软雅黑" pitchFamily="34" charset="-122"/>
                <a:ea typeface="微软雅黑" pitchFamily="34" charset="-122"/>
                <a:cs typeface="华文行楷"/>
              </a:rPr>
              <a:t>版）》</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主编：王晓东</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出版社：</a:t>
            </a:r>
            <a:r>
              <a:rPr lang="zh-CN" altLang="en-US" sz="2000" dirty="0">
                <a:latin typeface="微软雅黑" pitchFamily="34" charset="-122"/>
                <a:ea typeface="微软雅黑" pitchFamily="34" charset="-122"/>
                <a:cs typeface="华文行楷"/>
              </a:rPr>
              <a:t>电子工业</a:t>
            </a:r>
            <a:r>
              <a:rPr lang="zh-CN" altLang="zh-CN" sz="2000" dirty="0">
                <a:latin typeface="微软雅黑" pitchFamily="34" charset="-122"/>
                <a:ea typeface="微软雅黑" pitchFamily="34" charset="-122"/>
                <a:cs typeface="华文行楷"/>
              </a:rPr>
              <a:t>出版社</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出版或修订时间：</a:t>
            </a:r>
            <a:r>
              <a:rPr lang="en-US" altLang="zh-CN" sz="2000" dirty="0">
                <a:latin typeface="微软雅黑" pitchFamily="34" charset="-122"/>
                <a:ea typeface="微软雅黑" pitchFamily="34" charset="-122"/>
                <a:cs typeface="华文行楷"/>
              </a:rPr>
              <a:t>2018</a:t>
            </a:r>
            <a:r>
              <a:rPr lang="zh-CN" altLang="zh-CN" sz="2000" dirty="0">
                <a:latin typeface="微软雅黑" pitchFamily="34" charset="-122"/>
                <a:ea typeface="微软雅黑" pitchFamily="34" charset="-122"/>
                <a:cs typeface="华文行楷"/>
              </a:rPr>
              <a:t>年</a:t>
            </a:r>
            <a:endParaRPr lang="en-US" altLang="zh-CN" sz="2000" dirty="0">
              <a:latin typeface="微软雅黑" pitchFamily="34" charset="-122"/>
              <a:ea typeface="微软雅黑" pitchFamily="34" charset="-122"/>
              <a:cs typeface="华文行楷"/>
            </a:endParaRPr>
          </a:p>
          <a:p>
            <a:pPr>
              <a:lnSpc>
                <a:spcPct val="150000"/>
              </a:lnSpc>
              <a:spcBef>
                <a:spcPct val="20000"/>
              </a:spcBef>
              <a:buClr>
                <a:schemeClr val="hlink"/>
              </a:buClr>
              <a:buSzPct val="70000"/>
              <a:buFont typeface="Wingdings" pitchFamily="2" charset="2"/>
              <a:buChar char="u"/>
            </a:pPr>
            <a:r>
              <a:rPr lang="zh-CN" altLang="zh-CN" sz="2000" dirty="0">
                <a:latin typeface="微软雅黑" pitchFamily="34" charset="-122"/>
                <a:ea typeface="微软雅黑" pitchFamily="34" charset="-122"/>
                <a:cs typeface="华文行楷"/>
              </a:rPr>
              <a:t>《算法导论</a:t>
            </a:r>
            <a:r>
              <a:rPr lang="en-US" altLang="zh-CN" sz="2000" dirty="0">
                <a:latin typeface="微软雅黑" pitchFamily="34" charset="-122"/>
                <a:ea typeface="微软雅黑" pitchFamily="34" charset="-122"/>
                <a:cs typeface="华文行楷"/>
              </a:rPr>
              <a:t>(</a:t>
            </a:r>
            <a:r>
              <a:rPr lang="zh-CN" altLang="zh-CN" sz="2000" dirty="0">
                <a:latin typeface="微软雅黑" pitchFamily="34" charset="-122"/>
                <a:ea typeface="微软雅黑" pitchFamily="34" charset="-122"/>
                <a:cs typeface="华文行楷"/>
              </a:rPr>
              <a:t>第三版</a:t>
            </a:r>
            <a:r>
              <a:rPr lang="en-US" altLang="zh-CN" sz="2000" dirty="0">
                <a:latin typeface="微软雅黑" pitchFamily="34" charset="-122"/>
                <a:ea typeface="微软雅黑" pitchFamily="34" charset="-122"/>
                <a:cs typeface="华文行楷"/>
              </a:rPr>
              <a:t>)</a:t>
            </a:r>
            <a:r>
              <a:rPr lang="zh-CN" altLang="zh-CN" sz="2000" dirty="0">
                <a:latin typeface="微软雅黑" pitchFamily="34" charset="-122"/>
                <a:ea typeface="微软雅黑" pitchFamily="34" charset="-122"/>
                <a:cs typeface="华文行楷"/>
              </a:rPr>
              <a:t>》</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作者</a:t>
            </a:r>
            <a:r>
              <a:rPr lang="en-US" altLang="zh-CN" sz="2000" dirty="0">
                <a:latin typeface="微软雅黑" pitchFamily="34" charset="-122"/>
                <a:ea typeface="微软雅黑" pitchFamily="34" charset="-122"/>
                <a:cs typeface="华文行楷"/>
              </a:rPr>
              <a:t>: Thomas H. </a:t>
            </a:r>
            <a:r>
              <a:rPr lang="en-US" altLang="zh-CN" sz="2000" dirty="0" err="1">
                <a:latin typeface="微软雅黑" pitchFamily="34" charset="-122"/>
                <a:ea typeface="微软雅黑" pitchFamily="34" charset="-122"/>
                <a:cs typeface="华文行楷"/>
              </a:rPr>
              <a:t>Cormen</a:t>
            </a:r>
            <a:r>
              <a:rPr lang="en-US" altLang="zh-CN" sz="2000" dirty="0">
                <a:latin typeface="微软雅黑" pitchFamily="34" charset="-122"/>
                <a:ea typeface="微软雅黑" pitchFamily="34" charset="-122"/>
                <a:cs typeface="华文行楷"/>
              </a:rPr>
              <a:t>.</a:t>
            </a:r>
            <a:r>
              <a:rPr lang="zh-CN" altLang="zh-CN" sz="2000" dirty="0">
                <a:latin typeface="微软雅黑" pitchFamily="34" charset="-122"/>
                <a:ea typeface="微软雅黑" pitchFamily="34" charset="-122"/>
                <a:cs typeface="华文行楷"/>
              </a:rPr>
              <a:t>出版社：机械工业出版社</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出版时间：</a:t>
            </a:r>
            <a:r>
              <a:rPr lang="en-US" altLang="zh-CN" sz="2000" dirty="0">
                <a:latin typeface="微软雅黑" pitchFamily="34" charset="-122"/>
                <a:ea typeface="微软雅黑" pitchFamily="34" charset="-122"/>
                <a:cs typeface="华文行楷"/>
              </a:rPr>
              <a:t>2016.</a:t>
            </a:r>
            <a:endParaRPr lang="zh-CN" altLang="zh-CN" sz="2000" dirty="0">
              <a:latin typeface="微软雅黑" pitchFamily="34" charset="-122"/>
              <a:ea typeface="微软雅黑" pitchFamily="34" charset="-122"/>
              <a:cs typeface="华文行楷"/>
            </a:endParaRPr>
          </a:p>
        </p:txBody>
      </p:sp>
      <p:pic>
        <p:nvPicPr>
          <p:cNvPr id="7170" name="Picture 4"/>
          <p:cNvPicPr>
            <a:picLocks noChangeAspect="1" noChangeArrowheads="1"/>
          </p:cNvPicPr>
          <p:nvPr/>
        </p:nvPicPr>
        <p:blipFill>
          <a:blip r:embed="rId2"/>
          <a:srcRect/>
          <a:stretch>
            <a:fillRect/>
          </a:stretch>
        </p:blipFill>
        <p:spPr bwMode="auto">
          <a:xfrm>
            <a:off x="9382125" y="3518219"/>
            <a:ext cx="1123950" cy="1557337"/>
          </a:xfrm>
          <a:prstGeom prst="rect">
            <a:avLst/>
          </a:prstGeom>
          <a:noFill/>
          <a:ln w="9525">
            <a:noFill/>
            <a:miter lim="800000"/>
            <a:headEnd/>
            <a:tailEnd/>
          </a:ln>
        </p:spPr>
      </p:pic>
      <p:sp>
        <p:nvSpPr>
          <p:cNvPr id="7171" name="AutoShape 5"/>
          <p:cNvSpPr>
            <a:spLocks noChangeArrowheads="1"/>
          </p:cNvSpPr>
          <p:nvPr/>
        </p:nvSpPr>
        <p:spPr bwMode="auto">
          <a:xfrm>
            <a:off x="7896226" y="5075556"/>
            <a:ext cx="1782763" cy="665163"/>
          </a:xfrm>
          <a:prstGeom prst="wedgeRoundRectCallout">
            <a:avLst>
              <a:gd name="adj1" fmla="val 43884"/>
              <a:gd name="adj2" fmla="val -129370"/>
              <a:gd name="adj3" fmla="val 16667"/>
            </a:avLst>
          </a:prstGeom>
          <a:solidFill>
            <a:srgbClr val="7030A0"/>
          </a:solidFill>
          <a:ln w="28575">
            <a:solidFill>
              <a:srgbClr val="FFFFFF"/>
            </a:solidFill>
            <a:miter lim="800000"/>
            <a:headEnd/>
            <a:tailEnd/>
          </a:ln>
        </p:spPr>
        <p:txBody>
          <a:bodyPr lIns="18000" tIns="0" rIns="18000" bIns="0"/>
          <a:lstStyle/>
          <a:p>
            <a:pPr algn="ctr"/>
            <a:r>
              <a:rPr lang="en-US" altLang="zh-CN" sz="2000" b="1">
                <a:solidFill>
                  <a:schemeClr val="bg1"/>
                </a:solidFill>
                <a:latin typeface="微软雅黑" pitchFamily="34" charset="-122"/>
                <a:ea typeface="微软雅黑" pitchFamily="34" charset="-122"/>
                <a:cs typeface="华文行楷"/>
              </a:rPr>
              <a:t>“</a:t>
            </a:r>
            <a:r>
              <a:rPr lang="zh-CN" altLang="en-US" sz="2000" b="1">
                <a:solidFill>
                  <a:schemeClr val="bg1"/>
                </a:solidFill>
                <a:latin typeface="微软雅黑" pitchFamily="34" charset="-122"/>
                <a:ea typeface="微软雅黑" pitchFamily="34" charset="-122"/>
                <a:cs typeface="华文行楷"/>
              </a:rPr>
              <a:t>计算机算法的圣经”</a:t>
            </a:r>
          </a:p>
        </p:txBody>
      </p:sp>
      <p:sp>
        <p:nvSpPr>
          <p:cNvPr id="7172" name="矩形 6"/>
          <p:cNvSpPr>
            <a:spLocks noChangeArrowheads="1"/>
          </p:cNvSpPr>
          <p:nvPr/>
        </p:nvSpPr>
        <p:spPr bwMode="auto">
          <a:xfrm>
            <a:off x="1730375" y="1873569"/>
            <a:ext cx="8351838" cy="1355243"/>
          </a:xfrm>
          <a:prstGeom prst="rect">
            <a:avLst/>
          </a:prstGeom>
          <a:noFill/>
          <a:ln w="9525">
            <a:noFill/>
            <a:miter lim="800000"/>
            <a:headEnd/>
            <a:tailEnd/>
          </a:ln>
        </p:spPr>
        <p:txBody>
          <a:bodyPr>
            <a:spAutoFit/>
          </a:bodyPr>
          <a:lstStyle/>
          <a:p>
            <a:pPr>
              <a:lnSpc>
                <a:spcPct val="90000"/>
              </a:lnSpc>
              <a:spcBef>
                <a:spcPct val="50000"/>
              </a:spcBef>
            </a:pPr>
            <a:r>
              <a:rPr kumimoji="1" lang="zh-CN" altLang="en-US" sz="2400" dirty="0">
                <a:solidFill>
                  <a:srgbClr val="FF0000"/>
                </a:solidFill>
                <a:latin typeface="微软雅黑" pitchFamily="34" charset="-122"/>
                <a:ea typeface="微软雅黑" pitchFamily="34" charset="-122"/>
                <a:cs typeface="楷体_GB2312"/>
              </a:rPr>
              <a:t>教材：</a:t>
            </a:r>
            <a:endParaRPr kumimoji="1" lang="en-US" altLang="zh-CN" sz="2400" dirty="0">
              <a:solidFill>
                <a:srgbClr val="FF0000"/>
              </a:solidFill>
              <a:latin typeface="微软雅黑" pitchFamily="34" charset="-122"/>
              <a:ea typeface="微软雅黑" pitchFamily="34" charset="-122"/>
              <a:cs typeface="楷体_GB2312"/>
            </a:endParaRPr>
          </a:p>
          <a:p>
            <a:pPr>
              <a:lnSpc>
                <a:spcPct val="150000"/>
              </a:lnSpc>
              <a:spcBef>
                <a:spcPct val="20000"/>
              </a:spcBef>
              <a:buClr>
                <a:schemeClr val="hlink"/>
              </a:buClr>
              <a:buSzPct val="70000"/>
              <a:buFont typeface="Wingdings" pitchFamily="2" charset="2"/>
              <a:buChar char="u"/>
            </a:pPr>
            <a:r>
              <a:rPr lang="zh-CN" altLang="zh-CN" sz="2000" dirty="0">
                <a:latin typeface="微软雅黑" pitchFamily="34" charset="-122"/>
                <a:ea typeface="微软雅黑" pitchFamily="34" charset="-122"/>
                <a:cs typeface="华文行楷"/>
              </a:rPr>
              <a:t>《算法设计与分析（第</a:t>
            </a:r>
            <a:r>
              <a:rPr lang="en-US" altLang="zh-CN" sz="2000" dirty="0">
                <a:latin typeface="微软雅黑" pitchFamily="34" charset="-122"/>
                <a:ea typeface="微软雅黑" pitchFamily="34" charset="-122"/>
                <a:cs typeface="华文行楷"/>
              </a:rPr>
              <a:t>2</a:t>
            </a:r>
            <a:r>
              <a:rPr lang="zh-CN" altLang="zh-CN" sz="2000" dirty="0">
                <a:latin typeface="微软雅黑" pitchFamily="34" charset="-122"/>
                <a:ea typeface="微软雅黑" pitchFamily="34" charset="-122"/>
                <a:cs typeface="华文行楷"/>
              </a:rPr>
              <a:t>版）》</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主编：王红梅</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出版社：清华大学出版社</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出版或修订时间：</a:t>
            </a:r>
            <a:r>
              <a:rPr lang="en-US" altLang="zh-CN" sz="2000" dirty="0">
                <a:latin typeface="微软雅黑" pitchFamily="34" charset="-122"/>
                <a:ea typeface="微软雅黑" pitchFamily="34" charset="-122"/>
                <a:cs typeface="华文行楷"/>
              </a:rPr>
              <a:t>2014</a:t>
            </a:r>
            <a:r>
              <a:rPr lang="zh-CN" altLang="zh-CN" sz="2000" dirty="0">
                <a:latin typeface="微软雅黑" pitchFamily="34" charset="-122"/>
                <a:ea typeface="微软雅黑" pitchFamily="34" charset="-122"/>
                <a:cs typeface="华文行楷"/>
              </a:rPr>
              <a:t>年</a:t>
            </a:r>
            <a:r>
              <a:rPr lang="en-US" altLang="zh-CN" sz="2000" dirty="0">
                <a:latin typeface="微软雅黑" pitchFamily="34" charset="-122"/>
                <a:ea typeface="微软雅黑" pitchFamily="34" charset="-122"/>
                <a:cs typeface="华文行楷"/>
              </a:rPr>
              <a:t>.</a:t>
            </a:r>
            <a:endParaRPr lang="zh-CN" altLang="en-US" sz="2000" dirty="0">
              <a:latin typeface="微软雅黑" pitchFamily="34" charset="-122"/>
              <a:ea typeface="微软雅黑" pitchFamily="34" charset="-122"/>
              <a:cs typeface="华文行楷"/>
            </a:endParaRPr>
          </a:p>
        </p:txBody>
      </p:sp>
      <p:sp>
        <p:nvSpPr>
          <p:cNvPr id="2" name="文本占位符 1">
            <a:extLst>
              <a:ext uri="{FF2B5EF4-FFF2-40B4-BE49-F238E27FC236}">
                <a16:creationId xmlns:a16="http://schemas.microsoft.com/office/drawing/2014/main" id="{5B0A2E51-6AE8-4552-9890-FD844BFCA2BC}"/>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教材及参考资料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5"/>
          <p:cNvSpPr txBox="1">
            <a:spLocks noChangeArrowheads="1"/>
          </p:cNvSpPr>
          <p:nvPr/>
        </p:nvSpPr>
        <p:spPr bwMode="auto">
          <a:xfrm>
            <a:off x="2000579" y="1878177"/>
            <a:ext cx="2895600" cy="2677656"/>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微软雅黑" panose="020B0503020204020204" pitchFamily="34" charset="-122"/>
                <a:ea typeface="微软雅黑" panose="020B0503020204020204" pitchFamily="34" charset="-122"/>
                <a:cs typeface="华文行楷"/>
              </a:rPr>
              <a:t>1. </a:t>
            </a:r>
            <a:r>
              <a:rPr kumimoji="1" lang="zh-CN" altLang="en-US" sz="2400" dirty="0">
                <a:latin typeface="微软雅黑" panose="020B0503020204020204" pitchFamily="34" charset="-122"/>
                <a:ea typeface="微软雅黑" panose="020B0503020204020204" pitchFamily="34" charset="-122"/>
                <a:cs typeface="华文行楷"/>
              </a:rPr>
              <a:t>查找问题</a:t>
            </a:r>
          </a:p>
          <a:p>
            <a:pPr algn="just">
              <a:spcBef>
                <a:spcPct val="50000"/>
              </a:spcBef>
            </a:pPr>
            <a:r>
              <a:rPr kumimoji="1" lang="en-US" altLang="zh-CN" sz="2400" dirty="0">
                <a:latin typeface="微软雅黑" panose="020B0503020204020204" pitchFamily="34" charset="-122"/>
                <a:ea typeface="微软雅黑" panose="020B0503020204020204" pitchFamily="34" charset="-122"/>
                <a:cs typeface="华文行楷"/>
              </a:rPr>
              <a:t>2. </a:t>
            </a:r>
            <a:r>
              <a:rPr kumimoji="1" lang="zh-CN" altLang="en-US" sz="2400" dirty="0">
                <a:latin typeface="微软雅黑" panose="020B0503020204020204" pitchFamily="34" charset="-122"/>
                <a:ea typeface="微软雅黑" panose="020B0503020204020204" pitchFamily="34" charset="-122"/>
                <a:cs typeface="华文行楷"/>
              </a:rPr>
              <a:t>排序问题</a:t>
            </a:r>
          </a:p>
          <a:p>
            <a:pPr>
              <a:spcBef>
                <a:spcPct val="50000"/>
              </a:spcBef>
            </a:pPr>
            <a:r>
              <a:rPr kumimoji="1" lang="en-US" altLang="zh-CN" sz="2400" dirty="0">
                <a:latin typeface="微软雅黑" panose="020B0503020204020204" pitchFamily="34" charset="-122"/>
                <a:ea typeface="微软雅黑" panose="020B0503020204020204" pitchFamily="34" charset="-122"/>
                <a:cs typeface="华文行楷"/>
              </a:rPr>
              <a:t>3. </a:t>
            </a:r>
            <a:r>
              <a:rPr kumimoji="1" lang="zh-CN" altLang="en-US" sz="2400" dirty="0">
                <a:latin typeface="微软雅黑" panose="020B0503020204020204" pitchFamily="34" charset="-122"/>
                <a:ea typeface="微软雅黑" panose="020B0503020204020204" pitchFamily="34" charset="-122"/>
                <a:cs typeface="华文行楷"/>
              </a:rPr>
              <a:t>图问题 </a:t>
            </a:r>
          </a:p>
          <a:p>
            <a:pPr>
              <a:spcBef>
                <a:spcPct val="50000"/>
              </a:spcBef>
            </a:pPr>
            <a:r>
              <a:rPr kumimoji="1" lang="en-US" altLang="zh-CN" sz="2400" dirty="0">
                <a:latin typeface="微软雅黑" panose="020B0503020204020204" pitchFamily="34" charset="-122"/>
                <a:ea typeface="微软雅黑" panose="020B0503020204020204" pitchFamily="34" charset="-122"/>
                <a:cs typeface="华文行楷"/>
              </a:rPr>
              <a:t>4. </a:t>
            </a:r>
            <a:r>
              <a:rPr kumimoji="1" lang="zh-CN" altLang="en-US" sz="2400" dirty="0">
                <a:latin typeface="微软雅黑" panose="020B0503020204020204" pitchFamily="34" charset="-122"/>
                <a:ea typeface="微软雅黑" panose="020B0503020204020204" pitchFamily="34" charset="-122"/>
                <a:cs typeface="华文行楷"/>
              </a:rPr>
              <a:t>组合问题 </a:t>
            </a:r>
          </a:p>
          <a:p>
            <a:pPr algn="just">
              <a:spcBef>
                <a:spcPct val="50000"/>
              </a:spcBef>
            </a:pPr>
            <a:r>
              <a:rPr kumimoji="1" lang="en-US" altLang="zh-CN" sz="2400" dirty="0">
                <a:latin typeface="微软雅黑" panose="020B0503020204020204" pitchFamily="34" charset="-122"/>
                <a:ea typeface="微软雅黑" panose="020B0503020204020204" pitchFamily="34" charset="-122"/>
                <a:cs typeface="华文行楷"/>
              </a:rPr>
              <a:t>5. </a:t>
            </a:r>
            <a:r>
              <a:rPr kumimoji="1" lang="zh-CN" altLang="en-US" sz="2400" dirty="0">
                <a:latin typeface="微软雅黑" panose="020B0503020204020204" pitchFamily="34" charset="-122"/>
                <a:ea typeface="微软雅黑" panose="020B0503020204020204" pitchFamily="34" charset="-122"/>
                <a:cs typeface="华文行楷"/>
              </a:rPr>
              <a:t>几何问题</a:t>
            </a:r>
          </a:p>
        </p:txBody>
      </p:sp>
      <p:sp>
        <p:nvSpPr>
          <p:cNvPr id="4" name="文本占位符 3">
            <a:extLst>
              <a:ext uri="{FF2B5EF4-FFF2-40B4-BE49-F238E27FC236}">
                <a16:creationId xmlns:a16="http://schemas.microsoft.com/office/drawing/2014/main" id="{EA9FAE32-9285-72DE-B5F4-288471EB04BC}"/>
              </a:ext>
            </a:extLst>
          </p:cNvPr>
          <p:cNvSpPr>
            <a:spLocks noGrp="1"/>
          </p:cNvSpPr>
          <p:nvPr>
            <p:ph type="body" sz="quarter" idx="13"/>
          </p:nvPr>
        </p:nvSpPr>
        <p:spPr/>
        <p:txBody>
          <a:bodyPr/>
          <a:lstStyle/>
          <a:p>
            <a:r>
              <a:rPr lang="en-US" altLang="zh-CN" sz="3200" b="1" dirty="0">
                <a:solidFill>
                  <a:srgbClr val="203864"/>
                </a:solidFill>
                <a:latin typeface="微软雅黑" pitchFamily="34" charset="-122"/>
                <a:ea typeface="微软雅黑" pitchFamily="34" charset="-122"/>
              </a:rPr>
              <a:t>1.4 </a:t>
            </a:r>
            <a:r>
              <a:rPr lang="zh-CN" altLang="en-US" sz="3200" b="1" dirty="0">
                <a:solidFill>
                  <a:srgbClr val="203864"/>
                </a:solidFill>
                <a:latin typeface="微软雅黑" pitchFamily="34" charset="-122"/>
                <a:ea typeface="微软雅黑" pitchFamily="34" charset="-122"/>
              </a:rPr>
              <a:t>重要问题类型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2"/>
          <p:cNvSpPr txBox="1">
            <a:spLocks noChangeArrowheads="1"/>
          </p:cNvSpPr>
          <p:nvPr/>
        </p:nvSpPr>
        <p:spPr bwMode="auto">
          <a:xfrm>
            <a:off x="541339" y="1368460"/>
            <a:ext cx="4876800" cy="461665"/>
          </a:xfrm>
          <a:prstGeom prst="rect">
            <a:avLst/>
          </a:prstGeom>
          <a:solidFill>
            <a:schemeClr val="accent4">
              <a:lumMod val="20000"/>
              <a:lumOff val="80000"/>
            </a:schemeClr>
          </a:solidFill>
          <a:ln w="9525">
            <a:noFill/>
            <a:miter lim="800000"/>
            <a:headEnd/>
            <a:tailEnd/>
          </a:ln>
        </p:spPr>
        <p:txBody>
          <a:bodyPr wrap="square">
            <a:spAutoFit/>
          </a:bodyPr>
          <a:lstStyle/>
          <a:p>
            <a:r>
              <a:rPr kumimoji="1" lang="zh-CN" altLang="en-US" sz="2400" dirty="0">
                <a:latin typeface="微软雅黑" pitchFamily="34" charset="-122"/>
                <a:ea typeface="微软雅黑" pitchFamily="34" charset="-122"/>
                <a:cs typeface="华文行楷"/>
              </a:rPr>
              <a:t>一、查找问题</a:t>
            </a:r>
            <a:r>
              <a:rPr kumimoji="1" lang="en-US" altLang="zh-CN" sz="2400" dirty="0">
                <a:latin typeface="微软雅黑" pitchFamily="34" charset="-122"/>
                <a:ea typeface="微软雅黑" pitchFamily="34" charset="-122"/>
                <a:cs typeface="华文行楷"/>
              </a:rPr>
              <a:t>search</a:t>
            </a:r>
            <a:endParaRPr lang="zh-CN" altLang="en-US" sz="2400" dirty="0">
              <a:latin typeface="微软雅黑" pitchFamily="34" charset="-122"/>
              <a:ea typeface="微软雅黑" pitchFamily="34" charset="-122"/>
              <a:cs typeface="华文行楷"/>
            </a:endParaRPr>
          </a:p>
        </p:txBody>
      </p:sp>
      <p:pic>
        <p:nvPicPr>
          <p:cNvPr id="33794" name="Picture 3"/>
          <p:cNvPicPr>
            <a:picLocks noChangeAspect="1" noChangeArrowheads="1"/>
          </p:cNvPicPr>
          <p:nvPr/>
        </p:nvPicPr>
        <p:blipFill>
          <a:blip r:embed="rId2"/>
          <a:srcRect/>
          <a:stretch>
            <a:fillRect/>
          </a:stretch>
        </p:blipFill>
        <p:spPr bwMode="auto">
          <a:xfrm>
            <a:off x="1991767" y="2103969"/>
            <a:ext cx="3152775" cy="1190625"/>
          </a:xfrm>
          <a:prstGeom prst="rect">
            <a:avLst/>
          </a:prstGeom>
          <a:noFill/>
          <a:ln w="9525">
            <a:noFill/>
            <a:miter lim="800000"/>
            <a:headEnd/>
            <a:tailEnd/>
          </a:ln>
        </p:spPr>
      </p:pic>
      <p:pic>
        <p:nvPicPr>
          <p:cNvPr id="33795" name="Picture 4"/>
          <p:cNvPicPr>
            <a:picLocks noChangeAspect="1" noChangeArrowheads="1"/>
          </p:cNvPicPr>
          <p:nvPr/>
        </p:nvPicPr>
        <p:blipFill>
          <a:blip r:embed="rId3"/>
          <a:srcRect/>
          <a:stretch>
            <a:fillRect/>
          </a:stretch>
        </p:blipFill>
        <p:spPr bwMode="auto">
          <a:xfrm>
            <a:off x="1563470" y="3180524"/>
            <a:ext cx="4319587" cy="1354138"/>
          </a:xfrm>
          <a:prstGeom prst="rect">
            <a:avLst/>
          </a:prstGeom>
          <a:noFill/>
          <a:ln w="9525">
            <a:noFill/>
            <a:miter lim="800000"/>
            <a:headEnd/>
            <a:tailEnd/>
          </a:ln>
        </p:spPr>
      </p:pic>
      <p:pic>
        <p:nvPicPr>
          <p:cNvPr id="33796" name="Picture 5"/>
          <p:cNvPicPr>
            <a:picLocks noChangeAspect="1" noChangeArrowheads="1"/>
          </p:cNvPicPr>
          <p:nvPr/>
        </p:nvPicPr>
        <p:blipFill>
          <a:blip r:embed="rId4"/>
          <a:srcRect/>
          <a:stretch>
            <a:fillRect/>
          </a:stretch>
        </p:blipFill>
        <p:spPr bwMode="auto">
          <a:xfrm>
            <a:off x="6773863" y="1204880"/>
            <a:ext cx="4267200" cy="3248025"/>
          </a:xfrm>
          <a:prstGeom prst="rect">
            <a:avLst/>
          </a:prstGeom>
          <a:noFill/>
          <a:ln w="9525">
            <a:noFill/>
            <a:miter lim="800000"/>
            <a:headEnd/>
            <a:tailEnd/>
          </a:ln>
        </p:spPr>
      </p:pic>
      <p:sp>
        <p:nvSpPr>
          <p:cNvPr id="2" name="TextBox 1"/>
          <p:cNvSpPr txBox="1"/>
          <p:nvPr/>
        </p:nvSpPr>
        <p:spPr>
          <a:xfrm>
            <a:off x="541339" y="4892079"/>
            <a:ext cx="11293309" cy="1616075"/>
          </a:xfrm>
          <a:prstGeom prst="rect">
            <a:avLst/>
          </a:prstGeom>
          <a:noFill/>
        </p:spPr>
        <p:txBody>
          <a:bodyPr wrap="square">
            <a:spAutoFit/>
          </a:bodyPr>
          <a:lstStyle/>
          <a:p>
            <a:r>
              <a:rPr lang="zh-CN" altLang="en-US" sz="2000" dirty="0">
                <a:latin typeface="宋体" charset="-122"/>
                <a:ea typeface="微软雅黑" pitchFamily="34" charset="-122"/>
                <a:cs typeface="华文行楷"/>
              </a:rPr>
              <a:t>没有一种查找算法对于任何情况都是合适的，必须在时间、空间、动态、静态操作等各方面需求之间达到一个平衡。</a:t>
            </a:r>
            <a:endParaRPr lang="en-US" altLang="zh-CN" sz="2000" dirty="0">
              <a:latin typeface="宋体" charset="-122"/>
              <a:ea typeface="微软雅黑" pitchFamily="34" charset="-122"/>
              <a:cs typeface="华文行楷"/>
            </a:endParaRPr>
          </a:p>
          <a:p>
            <a:r>
              <a:rPr lang="zh-CN" altLang="en-US" sz="2000" dirty="0">
                <a:latin typeface="宋体" charset="-122"/>
                <a:ea typeface="微软雅黑" pitchFamily="34" charset="-122"/>
                <a:cs typeface="华文行楷"/>
              </a:rPr>
              <a:t>在实际应用中，如何在特大型数据集合上进行高效查找具有非常重要的意义。例如，搜索引擎通常是在百万级的数据规模上进行查找操作，而且需要频繁调用查找算法，因此查找算法的一次执行时间因积累显得更加重要。</a:t>
            </a:r>
          </a:p>
        </p:txBody>
      </p:sp>
      <p:sp>
        <p:nvSpPr>
          <p:cNvPr id="3" name="文本占位符 2">
            <a:extLst>
              <a:ext uri="{FF2B5EF4-FFF2-40B4-BE49-F238E27FC236}">
                <a16:creationId xmlns:a16="http://schemas.microsoft.com/office/drawing/2014/main" id="{711C9867-0218-4741-3C59-13768F570BAA}"/>
              </a:ext>
            </a:extLst>
          </p:cNvPr>
          <p:cNvSpPr>
            <a:spLocks noGrp="1"/>
          </p:cNvSpPr>
          <p:nvPr>
            <p:ph type="body" sz="quarter" idx="13"/>
          </p:nvPr>
        </p:nvSpPr>
        <p:spPr/>
        <p:txBody>
          <a:bodyPr/>
          <a:lstStyle/>
          <a:p>
            <a:r>
              <a:rPr lang="en-US" altLang="zh-CN" sz="3200" b="1" dirty="0">
                <a:solidFill>
                  <a:srgbClr val="203864"/>
                </a:solidFill>
                <a:latin typeface="微软雅黑" pitchFamily="34" charset="-122"/>
                <a:ea typeface="微软雅黑" pitchFamily="34" charset="-122"/>
              </a:rPr>
              <a:t>1.4 </a:t>
            </a:r>
            <a:r>
              <a:rPr lang="zh-CN" altLang="en-US" sz="3200" b="1" dirty="0">
                <a:solidFill>
                  <a:srgbClr val="203864"/>
                </a:solidFill>
                <a:latin typeface="微软雅黑" pitchFamily="34" charset="-122"/>
                <a:ea typeface="微软雅黑" pitchFamily="34" charset="-122"/>
              </a:rPr>
              <a:t>重要问题类型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1"/>
          <p:cNvPicPr>
            <a:picLocks noChangeAspect="1"/>
          </p:cNvPicPr>
          <p:nvPr/>
        </p:nvPicPr>
        <p:blipFill>
          <a:blip r:embed="rId3"/>
          <a:srcRect/>
          <a:stretch>
            <a:fillRect/>
          </a:stretch>
        </p:blipFill>
        <p:spPr bwMode="auto">
          <a:xfrm>
            <a:off x="3571876" y="817563"/>
            <a:ext cx="2638425" cy="2540000"/>
          </a:xfrm>
          <a:prstGeom prst="rect">
            <a:avLst/>
          </a:prstGeom>
          <a:noFill/>
          <a:ln w="9525">
            <a:noFill/>
            <a:miter lim="800000"/>
            <a:headEnd/>
            <a:tailEnd/>
          </a:ln>
        </p:spPr>
      </p:pic>
      <p:sp>
        <p:nvSpPr>
          <p:cNvPr id="34818" name="Text Box 237"/>
          <p:cNvSpPr txBox="1">
            <a:spLocks noChangeArrowheads="1"/>
          </p:cNvSpPr>
          <p:nvPr/>
        </p:nvSpPr>
        <p:spPr bwMode="auto">
          <a:xfrm>
            <a:off x="343667" y="123998"/>
            <a:ext cx="4643438" cy="461665"/>
          </a:xfrm>
          <a:prstGeom prst="rect">
            <a:avLst/>
          </a:prstGeom>
          <a:solidFill>
            <a:schemeClr val="accent4">
              <a:lumMod val="20000"/>
              <a:lumOff val="80000"/>
            </a:schemeClr>
          </a:solidFill>
          <a:ln w="9525">
            <a:noFill/>
            <a:miter lim="800000"/>
            <a:headEnd/>
            <a:tailEnd/>
          </a:ln>
        </p:spPr>
        <p:txBody>
          <a:bodyPr>
            <a:spAutoFit/>
          </a:bodyPr>
          <a:lstStyle/>
          <a:p>
            <a:pPr>
              <a:tabLst>
                <a:tab pos="92075" algn="l"/>
                <a:tab pos="985838" algn="l"/>
              </a:tabLst>
            </a:pPr>
            <a:r>
              <a:rPr kumimoji="1" lang="zh-CN" altLang="en-US" sz="2400" dirty="0">
                <a:latin typeface="微软雅黑" pitchFamily="34" charset="-122"/>
                <a:ea typeface="微软雅黑" pitchFamily="34" charset="-122"/>
                <a:cs typeface="华文行楷"/>
              </a:rPr>
              <a:t>二、排序问题</a:t>
            </a:r>
            <a:r>
              <a:rPr kumimoji="1" lang="en-US" altLang="zh-CN" sz="2400" dirty="0">
                <a:latin typeface="微软雅黑" pitchFamily="34" charset="-122"/>
                <a:ea typeface="微软雅黑" pitchFamily="34" charset="-122"/>
                <a:cs typeface="华文行楷"/>
              </a:rPr>
              <a:t>sort</a:t>
            </a:r>
            <a:endParaRPr lang="zh-CN" altLang="en-US" sz="2400" dirty="0">
              <a:latin typeface="微软雅黑" pitchFamily="34" charset="-122"/>
              <a:ea typeface="微软雅黑" pitchFamily="34" charset="-122"/>
              <a:cs typeface="华文行楷"/>
            </a:endParaRPr>
          </a:p>
        </p:txBody>
      </p:sp>
      <p:pic>
        <p:nvPicPr>
          <p:cNvPr id="34819" name="图片 8"/>
          <p:cNvPicPr>
            <a:picLocks noChangeAspect="1"/>
          </p:cNvPicPr>
          <p:nvPr/>
        </p:nvPicPr>
        <p:blipFill>
          <a:blip r:embed="rId4"/>
          <a:srcRect/>
          <a:stretch>
            <a:fillRect/>
          </a:stretch>
        </p:blipFill>
        <p:spPr bwMode="auto">
          <a:xfrm>
            <a:off x="6654801" y="968376"/>
            <a:ext cx="2879725" cy="2447925"/>
          </a:xfrm>
          <a:prstGeom prst="rect">
            <a:avLst/>
          </a:prstGeom>
          <a:noFill/>
          <a:ln w="9525">
            <a:noFill/>
            <a:miter lim="800000"/>
            <a:headEnd/>
            <a:tailEnd/>
          </a:ln>
        </p:spPr>
      </p:pic>
      <p:pic>
        <p:nvPicPr>
          <p:cNvPr id="34820" name="图片 22"/>
          <p:cNvPicPr>
            <a:picLocks noChangeAspect="1"/>
          </p:cNvPicPr>
          <p:nvPr/>
        </p:nvPicPr>
        <p:blipFill>
          <a:blip r:embed="rId5"/>
          <a:srcRect/>
          <a:stretch>
            <a:fillRect/>
          </a:stretch>
        </p:blipFill>
        <p:spPr bwMode="auto">
          <a:xfrm>
            <a:off x="3605213" y="3417889"/>
            <a:ext cx="2667000" cy="2459037"/>
          </a:xfrm>
          <a:prstGeom prst="rect">
            <a:avLst/>
          </a:prstGeom>
          <a:noFill/>
          <a:ln w="9525">
            <a:noFill/>
            <a:miter lim="800000"/>
            <a:headEnd/>
            <a:tailEnd/>
          </a:ln>
        </p:spPr>
      </p:pic>
      <p:pic>
        <p:nvPicPr>
          <p:cNvPr id="34821" name="图片 29"/>
          <p:cNvPicPr>
            <a:picLocks noChangeAspect="1"/>
          </p:cNvPicPr>
          <p:nvPr/>
        </p:nvPicPr>
        <p:blipFill>
          <a:blip r:embed="rId6"/>
          <a:srcRect/>
          <a:stretch>
            <a:fillRect/>
          </a:stretch>
        </p:blipFill>
        <p:spPr bwMode="auto">
          <a:xfrm>
            <a:off x="6605588" y="3416300"/>
            <a:ext cx="2913062" cy="2312988"/>
          </a:xfrm>
          <a:prstGeom prst="rect">
            <a:avLst/>
          </a:prstGeom>
          <a:noFill/>
          <a:ln w="9525">
            <a:noFill/>
            <a:miter lim="800000"/>
            <a:headEnd/>
            <a:tailEnd/>
          </a:ln>
        </p:spPr>
      </p:pic>
      <p:sp>
        <p:nvSpPr>
          <p:cNvPr id="34822" name="Text Box 2"/>
          <p:cNvSpPr txBox="1">
            <a:spLocks noChangeArrowheads="1"/>
          </p:cNvSpPr>
          <p:nvPr/>
        </p:nvSpPr>
        <p:spPr bwMode="auto">
          <a:xfrm>
            <a:off x="476908" y="6193087"/>
            <a:ext cx="11466785" cy="369332"/>
          </a:xfrm>
          <a:prstGeom prst="rect">
            <a:avLst/>
          </a:prstGeom>
          <a:noFill/>
          <a:ln w="9525">
            <a:noFill/>
            <a:miter lim="800000"/>
            <a:headEnd/>
            <a:tailEnd/>
          </a:ln>
        </p:spPr>
        <p:txBody>
          <a:bodyPr wrap="square">
            <a:spAutoFit/>
          </a:bodyPr>
          <a:lstStyle/>
          <a:p>
            <a:pPr algn="just">
              <a:lnSpc>
                <a:spcPct val="90000"/>
              </a:lnSpc>
              <a:spcBef>
                <a:spcPct val="20000"/>
              </a:spcBef>
              <a:buSzPct val="85000"/>
            </a:pPr>
            <a:r>
              <a:rPr lang="zh-CN" altLang="en-US" sz="2000" dirty="0">
                <a:latin typeface="Times New Roman" pitchFamily="18" charset="0"/>
                <a:ea typeface="微软雅黑" pitchFamily="34" charset="-122"/>
                <a:cs typeface="华文行楷"/>
              </a:rPr>
              <a:t>迄今为止，已经发明的排序算法不下几十种，没有一种排序算法在任何情况下都是最好的解决方案。</a:t>
            </a:r>
            <a:endParaRPr lang="en-US" altLang="zh-CN" sz="2000" dirty="0">
              <a:latin typeface="Times New Roman" pitchFamily="18" charset="0"/>
              <a:ea typeface="微软雅黑" pitchFamily="34" charset="-122"/>
              <a:cs typeface="华文行楷"/>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p:cNvPicPr>
            <a:picLocks noChangeAspect="1" noChangeArrowheads="1"/>
          </p:cNvPicPr>
          <p:nvPr/>
        </p:nvPicPr>
        <p:blipFill>
          <a:blip r:embed="rId2"/>
          <a:srcRect/>
          <a:stretch>
            <a:fillRect/>
          </a:stretch>
        </p:blipFill>
        <p:spPr bwMode="auto">
          <a:xfrm>
            <a:off x="2765426" y="1398588"/>
            <a:ext cx="2957513" cy="2252662"/>
          </a:xfrm>
          <a:prstGeom prst="rect">
            <a:avLst/>
          </a:prstGeom>
          <a:noFill/>
          <a:ln w="9525">
            <a:noFill/>
            <a:miter lim="800000"/>
            <a:headEnd/>
            <a:tailEnd/>
          </a:ln>
        </p:spPr>
      </p:pic>
      <p:sp>
        <p:nvSpPr>
          <p:cNvPr id="36866" name="Text Box 3"/>
          <p:cNvSpPr txBox="1">
            <a:spLocks noChangeArrowheads="1"/>
          </p:cNvSpPr>
          <p:nvPr/>
        </p:nvSpPr>
        <p:spPr bwMode="auto">
          <a:xfrm>
            <a:off x="500699" y="377825"/>
            <a:ext cx="5222240" cy="461665"/>
          </a:xfrm>
          <a:prstGeom prst="rect">
            <a:avLst/>
          </a:prstGeom>
          <a:solidFill>
            <a:schemeClr val="accent4">
              <a:lumMod val="20000"/>
              <a:lumOff val="80000"/>
            </a:schemeClr>
          </a:solidFill>
          <a:ln w="9525">
            <a:noFill/>
            <a:miter lim="800000"/>
            <a:headEnd/>
            <a:tailEnd/>
          </a:ln>
        </p:spPr>
        <p:txBody>
          <a:bodyPr wrap="square">
            <a:spAutoFit/>
          </a:bodyPr>
          <a:lstStyle/>
          <a:p>
            <a:r>
              <a:rPr kumimoji="1" lang="zh-CN" altLang="en-US" sz="2400" dirty="0">
                <a:latin typeface="微软雅黑" pitchFamily="34" charset="-122"/>
                <a:ea typeface="微软雅黑" pitchFamily="34" charset="-122"/>
                <a:cs typeface="华文行楷"/>
              </a:rPr>
              <a:t>三、图问题</a:t>
            </a:r>
            <a:r>
              <a:rPr kumimoji="1" lang="en-US" altLang="zh-CN" sz="2400" dirty="0">
                <a:latin typeface="微软雅黑" pitchFamily="34" charset="-122"/>
                <a:ea typeface="微软雅黑" pitchFamily="34" charset="-122"/>
                <a:cs typeface="华文行楷"/>
              </a:rPr>
              <a:t>graph problem</a:t>
            </a:r>
            <a:endParaRPr kumimoji="1" lang="zh-CN" altLang="en-US" sz="2400" dirty="0">
              <a:latin typeface="微软雅黑" pitchFamily="34" charset="-122"/>
              <a:ea typeface="微软雅黑" pitchFamily="34" charset="-122"/>
              <a:cs typeface="华文行楷"/>
            </a:endParaRPr>
          </a:p>
        </p:txBody>
      </p:sp>
      <p:pic>
        <p:nvPicPr>
          <p:cNvPr id="36867" name="Picture 4"/>
          <p:cNvPicPr>
            <a:picLocks noChangeAspect="1" noChangeArrowheads="1"/>
          </p:cNvPicPr>
          <p:nvPr/>
        </p:nvPicPr>
        <p:blipFill>
          <a:blip r:embed="rId3"/>
          <a:srcRect/>
          <a:stretch>
            <a:fillRect/>
          </a:stretch>
        </p:blipFill>
        <p:spPr bwMode="auto">
          <a:xfrm>
            <a:off x="6886575" y="3571875"/>
            <a:ext cx="3041650" cy="2116138"/>
          </a:xfrm>
          <a:prstGeom prst="rect">
            <a:avLst/>
          </a:prstGeom>
          <a:noFill/>
          <a:ln w="9525">
            <a:noFill/>
            <a:miter lim="800000"/>
            <a:headEnd/>
            <a:tailEnd/>
          </a:ln>
        </p:spPr>
      </p:pic>
      <p:pic>
        <p:nvPicPr>
          <p:cNvPr id="36868" name="Picture 5"/>
          <p:cNvPicPr>
            <a:picLocks noChangeAspect="1" noChangeArrowheads="1"/>
          </p:cNvPicPr>
          <p:nvPr/>
        </p:nvPicPr>
        <p:blipFill>
          <a:blip r:embed="rId4"/>
          <a:srcRect/>
          <a:stretch>
            <a:fillRect/>
          </a:stretch>
        </p:blipFill>
        <p:spPr bwMode="auto">
          <a:xfrm>
            <a:off x="6804025" y="1376363"/>
            <a:ext cx="3206750" cy="2201862"/>
          </a:xfrm>
          <a:prstGeom prst="rect">
            <a:avLst/>
          </a:prstGeom>
          <a:noFill/>
          <a:ln w="9525">
            <a:noFill/>
            <a:miter lim="800000"/>
            <a:headEnd/>
            <a:tailEnd/>
          </a:ln>
        </p:spPr>
      </p:pic>
      <p:pic>
        <p:nvPicPr>
          <p:cNvPr id="36869" name="Picture 6"/>
          <p:cNvPicPr>
            <a:picLocks noChangeAspect="1" noChangeArrowheads="1"/>
          </p:cNvPicPr>
          <p:nvPr/>
        </p:nvPicPr>
        <p:blipFill>
          <a:blip r:embed="rId5"/>
          <a:srcRect/>
          <a:stretch>
            <a:fillRect/>
          </a:stretch>
        </p:blipFill>
        <p:spPr bwMode="auto">
          <a:xfrm>
            <a:off x="3035300" y="3578225"/>
            <a:ext cx="3441700" cy="2165350"/>
          </a:xfrm>
          <a:prstGeom prst="rect">
            <a:avLst/>
          </a:prstGeom>
          <a:noFill/>
          <a:ln w="9525">
            <a:noFill/>
            <a:miter lim="800000"/>
            <a:headEnd/>
            <a:tailEnd/>
          </a:ln>
        </p:spPr>
      </p:pic>
      <p:sp>
        <p:nvSpPr>
          <p:cNvPr id="36870" name="Text Box 2"/>
          <p:cNvSpPr txBox="1">
            <a:spLocks noChangeArrowheads="1"/>
          </p:cNvSpPr>
          <p:nvPr/>
        </p:nvSpPr>
        <p:spPr bwMode="auto">
          <a:xfrm>
            <a:off x="311513" y="6110843"/>
            <a:ext cx="11806914" cy="369332"/>
          </a:xfrm>
          <a:prstGeom prst="rect">
            <a:avLst/>
          </a:prstGeom>
          <a:noFill/>
          <a:ln w="9525">
            <a:noFill/>
            <a:miter lim="800000"/>
            <a:headEnd/>
            <a:tailEnd/>
          </a:ln>
        </p:spPr>
        <p:txBody>
          <a:bodyPr wrap="square">
            <a:spAutoFit/>
          </a:bodyPr>
          <a:lstStyle/>
          <a:p>
            <a:pPr algn="just">
              <a:lnSpc>
                <a:spcPct val="90000"/>
              </a:lnSpc>
              <a:spcBef>
                <a:spcPct val="20000"/>
              </a:spcBef>
              <a:buSzPct val="85000"/>
            </a:pPr>
            <a:r>
              <a:rPr lang="zh-CN" altLang="en-US" sz="2000" dirty="0">
                <a:latin typeface="Times New Roman" pitchFamily="18" charset="0"/>
                <a:ea typeface="微软雅黑" pitchFamily="34" charset="-122"/>
                <a:cs typeface="华文行楷"/>
              </a:rPr>
              <a:t>算法中最古老也最令人感兴趣的领域是图问题，很多纷乱复杂的现实问题抽象出的数据模型都是图结构。</a:t>
            </a:r>
            <a:endParaRPr lang="en-US" altLang="zh-CN" sz="2000" dirty="0">
              <a:latin typeface="Times New Roman" pitchFamily="18" charset="0"/>
              <a:ea typeface="微软雅黑" pitchFamily="34" charset="-122"/>
              <a:cs typeface="华文行楷"/>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2"/>
          <p:cNvSpPr txBox="1">
            <a:spLocks noChangeArrowheads="1"/>
          </p:cNvSpPr>
          <p:nvPr/>
        </p:nvSpPr>
        <p:spPr bwMode="auto">
          <a:xfrm>
            <a:off x="378372" y="1564898"/>
            <a:ext cx="5717628" cy="461665"/>
          </a:xfrm>
          <a:prstGeom prst="rect">
            <a:avLst/>
          </a:prstGeom>
          <a:solidFill>
            <a:schemeClr val="accent4">
              <a:lumMod val="20000"/>
              <a:lumOff val="80000"/>
            </a:schemeClr>
          </a:solidFill>
          <a:ln w="9525">
            <a:noFill/>
            <a:miter lim="800000"/>
            <a:headEnd/>
            <a:tailEnd/>
          </a:ln>
        </p:spPr>
        <p:txBody>
          <a:bodyPr wrap="square">
            <a:spAutoFit/>
          </a:bodyPr>
          <a:lstStyle/>
          <a:p>
            <a:r>
              <a:rPr kumimoji="1" lang="zh-CN" altLang="en-US" sz="2400" dirty="0">
                <a:latin typeface="微软雅黑" pitchFamily="34" charset="-122"/>
                <a:ea typeface="微软雅黑" pitchFamily="34" charset="-122"/>
                <a:cs typeface="华文行楷"/>
              </a:rPr>
              <a:t>四、组合问题</a:t>
            </a:r>
            <a:r>
              <a:rPr kumimoji="1" lang="en-US" altLang="zh-CN" sz="2400" dirty="0">
                <a:latin typeface="微软雅黑" pitchFamily="34" charset="-122"/>
                <a:ea typeface="微软雅黑" pitchFamily="34" charset="-122"/>
                <a:cs typeface="华文行楷"/>
              </a:rPr>
              <a:t>combination problem</a:t>
            </a:r>
            <a:endParaRPr kumimoji="1" lang="zh-CN" altLang="en-US" sz="2400" dirty="0">
              <a:latin typeface="微软雅黑" pitchFamily="34" charset="-122"/>
              <a:ea typeface="微软雅黑" pitchFamily="34" charset="-122"/>
              <a:cs typeface="华文行楷"/>
            </a:endParaRPr>
          </a:p>
        </p:txBody>
      </p:sp>
      <p:pic>
        <p:nvPicPr>
          <p:cNvPr id="37890" name="Picture 3"/>
          <p:cNvPicPr>
            <a:picLocks noChangeAspect="1" noChangeArrowheads="1"/>
          </p:cNvPicPr>
          <p:nvPr/>
        </p:nvPicPr>
        <p:blipFill>
          <a:blip r:embed="rId2"/>
          <a:srcRect/>
          <a:stretch>
            <a:fillRect/>
          </a:stretch>
        </p:blipFill>
        <p:spPr bwMode="auto">
          <a:xfrm>
            <a:off x="7726330" y="1282700"/>
            <a:ext cx="2781300" cy="2146300"/>
          </a:xfrm>
          <a:prstGeom prst="rect">
            <a:avLst/>
          </a:prstGeom>
          <a:noFill/>
          <a:ln w="9525">
            <a:solidFill>
              <a:schemeClr val="tx1"/>
            </a:solidFill>
            <a:miter lim="800000"/>
            <a:headEnd/>
            <a:tailEnd/>
          </a:ln>
        </p:spPr>
      </p:pic>
      <p:sp>
        <p:nvSpPr>
          <p:cNvPr id="37891" name="TextBox 1"/>
          <p:cNvSpPr txBox="1">
            <a:spLocks noChangeArrowheads="1"/>
          </p:cNvSpPr>
          <p:nvPr/>
        </p:nvSpPr>
        <p:spPr bwMode="auto">
          <a:xfrm>
            <a:off x="631940" y="3588387"/>
            <a:ext cx="11181688" cy="2807948"/>
          </a:xfrm>
          <a:prstGeom prst="rect">
            <a:avLst/>
          </a:prstGeom>
          <a:noFill/>
          <a:ln w="9525">
            <a:noFill/>
            <a:miter lim="800000"/>
            <a:headEnd/>
            <a:tailEnd/>
          </a:ln>
        </p:spPr>
        <p:txBody>
          <a:bodyPr wrap="square">
            <a:spAutoFit/>
          </a:bodyPr>
          <a:lstStyle/>
          <a:p>
            <a:pPr marL="342900" indent="-342900">
              <a:lnSpc>
                <a:spcPct val="150000"/>
              </a:lnSpc>
              <a:buFont typeface="Wingdings" panose="05000000000000000000" pitchFamily="2" charset="2"/>
              <a:buChar char="p"/>
            </a:pPr>
            <a:r>
              <a:rPr lang="zh-CN" altLang="en-US" sz="2000" dirty="0">
                <a:latin typeface="微软雅黑" pitchFamily="34" charset="-122"/>
                <a:ea typeface="微软雅黑" pitchFamily="34" charset="-122"/>
                <a:cs typeface="华文行楷"/>
              </a:rPr>
              <a:t>组合问题一般都是</a:t>
            </a:r>
            <a:r>
              <a:rPr lang="zh-CN" altLang="en-US" sz="2000" dirty="0">
                <a:solidFill>
                  <a:srgbClr val="0000FF"/>
                </a:solidFill>
                <a:latin typeface="微软雅黑" pitchFamily="34" charset="-122"/>
                <a:ea typeface="微软雅黑" pitchFamily="34" charset="-122"/>
                <a:cs typeface="华文行楷"/>
              </a:rPr>
              <a:t>最优化问题</a:t>
            </a:r>
            <a:r>
              <a:rPr lang="zh-CN" altLang="en-US" sz="2000" dirty="0">
                <a:latin typeface="微软雅黑" pitchFamily="34" charset="-122"/>
                <a:ea typeface="微软雅黑" pitchFamily="34" charset="-122"/>
                <a:cs typeface="华文行楷"/>
              </a:rPr>
              <a:t>，即寻找一个组合对象，如一个排列、一个组合或一个子集，这个组合对象能够满足特定的约束条件并使得某个目标函数</a:t>
            </a:r>
            <a:r>
              <a:rPr lang="zh-CN" altLang="en-US" sz="2000" dirty="0">
                <a:solidFill>
                  <a:srgbClr val="0000FF"/>
                </a:solidFill>
                <a:latin typeface="微软雅黑" pitchFamily="34" charset="-122"/>
                <a:ea typeface="微软雅黑" pitchFamily="34" charset="-122"/>
                <a:cs typeface="华文行楷"/>
              </a:rPr>
              <a:t>取得极值</a:t>
            </a:r>
            <a:r>
              <a:rPr lang="zh-CN" altLang="en-US" sz="2000" dirty="0">
                <a:latin typeface="微软雅黑" pitchFamily="34" charset="-122"/>
                <a:ea typeface="微软雅黑" pitchFamily="34" charset="-122"/>
                <a:cs typeface="华文行楷"/>
              </a:rPr>
              <a:t>。</a:t>
            </a:r>
            <a:endParaRPr lang="en-US" altLang="zh-CN" sz="2000" dirty="0">
              <a:latin typeface="微软雅黑" pitchFamily="34" charset="-122"/>
              <a:ea typeface="微软雅黑" pitchFamily="34" charset="-122"/>
              <a:cs typeface="华文行楷"/>
            </a:endParaRPr>
          </a:p>
          <a:p>
            <a:pPr marL="342900" indent="-342900">
              <a:lnSpc>
                <a:spcPct val="150000"/>
              </a:lnSpc>
              <a:buFont typeface="Wingdings" panose="05000000000000000000" pitchFamily="2" charset="2"/>
              <a:buChar char="p"/>
            </a:pPr>
            <a:r>
              <a:rPr lang="zh-CN" altLang="en-US" sz="2000" dirty="0">
                <a:latin typeface="微软雅黑" pitchFamily="34" charset="-122"/>
                <a:ea typeface="微软雅黑" pitchFamily="34" charset="-122"/>
                <a:cs typeface="华文行楷"/>
              </a:rPr>
              <a:t>组合问题是计算领域</a:t>
            </a:r>
            <a:r>
              <a:rPr lang="zh-CN" altLang="en-US" sz="2000" dirty="0">
                <a:solidFill>
                  <a:srgbClr val="0000FF"/>
                </a:solidFill>
                <a:latin typeface="微软雅黑" pitchFamily="34" charset="-122"/>
                <a:ea typeface="微软雅黑" pitchFamily="34" charset="-122"/>
                <a:cs typeface="华文行楷"/>
              </a:rPr>
              <a:t>最难的一类问题</a:t>
            </a:r>
            <a:r>
              <a:rPr lang="zh-CN" altLang="en-US" sz="2000" dirty="0">
                <a:latin typeface="微软雅黑" pitchFamily="34" charset="-122"/>
                <a:ea typeface="微软雅黑" pitchFamily="34" charset="-122"/>
                <a:cs typeface="华文行楷"/>
              </a:rPr>
              <a:t>，原因是：</a:t>
            </a:r>
            <a:endParaRPr lang="en-US" altLang="zh-CN" sz="2000" dirty="0">
              <a:latin typeface="微软雅黑" pitchFamily="34" charset="-122"/>
              <a:ea typeface="微软雅黑" pitchFamily="34" charset="-122"/>
              <a:cs typeface="华文行楷"/>
            </a:endParaRPr>
          </a:p>
          <a:p>
            <a:pPr>
              <a:lnSpc>
                <a:spcPct val="150000"/>
              </a:lnSpc>
            </a:pPr>
            <a:r>
              <a:rPr lang="zh-CN" altLang="en-US" sz="2000" dirty="0">
                <a:latin typeface="微软雅黑" pitchFamily="34" charset="-122"/>
                <a:ea typeface="微软雅黑" pitchFamily="34" charset="-122"/>
                <a:cs typeface="华文行楷"/>
              </a:rPr>
              <a:t>（</a:t>
            </a:r>
            <a:r>
              <a:rPr lang="en-US" altLang="zh-CN" sz="2000" dirty="0">
                <a:latin typeface="微软雅黑" pitchFamily="34" charset="-122"/>
                <a:ea typeface="微软雅黑" pitchFamily="34" charset="-122"/>
                <a:cs typeface="华文行楷"/>
              </a:rPr>
              <a:t>1</a:t>
            </a:r>
            <a:r>
              <a:rPr lang="zh-CN" altLang="en-US" sz="2000" dirty="0">
                <a:latin typeface="微软雅黑" pitchFamily="34" charset="-122"/>
                <a:ea typeface="微软雅黑" pitchFamily="34" charset="-122"/>
                <a:cs typeface="华文行楷"/>
              </a:rPr>
              <a:t>）随着问题规模的增大，组合对象的数量增长极快，即使是中等大小的实例，其组合对象的数量也会达到不可思议的数量级，产生组合爆炸。</a:t>
            </a:r>
            <a:endParaRPr lang="en-US" altLang="zh-CN" sz="2000" dirty="0">
              <a:latin typeface="微软雅黑" pitchFamily="34" charset="-122"/>
              <a:ea typeface="微软雅黑" pitchFamily="34" charset="-122"/>
              <a:cs typeface="华文行楷"/>
            </a:endParaRPr>
          </a:p>
          <a:p>
            <a:pPr>
              <a:lnSpc>
                <a:spcPct val="150000"/>
              </a:lnSpc>
            </a:pPr>
            <a:r>
              <a:rPr lang="zh-CN" altLang="en-US" sz="2000" dirty="0">
                <a:latin typeface="微软雅黑" pitchFamily="34" charset="-122"/>
                <a:ea typeface="微软雅黑" pitchFamily="34" charset="-122"/>
                <a:cs typeface="华文行楷"/>
              </a:rPr>
              <a:t>（</a:t>
            </a:r>
            <a:r>
              <a:rPr lang="en-US" altLang="zh-CN" sz="2000" dirty="0">
                <a:latin typeface="微软雅黑" pitchFamily="34" charset="-122"/>
                <a:ea typeface="微软雅黑" pitchFamily="34" charset="-122"/>
                <a:cs typeface="华文行楷"/>
              </a:rPr>
              <a:t>2</a:t>
            </a:r>
            <a:r>
              <a:rPr lang="zh-CN" altLang="en-US" sz="2000" dirty="0">
                <a:latin typeface="微软雅黑" pitchFamily="34" charset="-122"/>
                <a:ea typeface="微软雅黑" pitchFamily="34" charset="-122"/>
                <a:cs typeface="华文行楷"/>
              </a:rPr>
              <a:t>）对于绝大多数组合问题，尚未找到有效的算法能在可接受的时间内实现正确求解。</a:t>
            </a:r>
            <a:r>
              <a:rPr lang="en-US" altLang="zh-CN" sz="2000" dirty="0">
                <a:latin typeface="微软雅黑" pitchFamily="34" charset="-122"/>
                <a:ea typeface="微软雅黑" pitchFamily="34" charset="-122"/>
                <a:cs typeface="华文行楷"/>
              </a:rPr>
              <a:t>    </a:t>
            </a:r>
            <a:endParaRPr lang="zh-CN" altLang="en-US" sz="2000" dirty="0">
              <a:latin typeface="微软雅黑" pitchFamily="34" charset="-122"/>
              <a:ea typeface="微软雅黑" pitchFamily="34" charset="-122"/>
              <a:cs typeface="华文行楷"/>
            </a:endParaRPr>
          </a:p>
        </p:txBody>
      </p:sp>
      <p:sp>
        <p:nvSpPr>
          <p:cNvPr id="2" name="文本占位符 1">
            <a:extLst>
              <a:ext uri="{FF2B5EF4-FFF2-40B4-BE49-F238E27FC236}">
                <a16:creationId xmlns:a16="http://schemas.microsoft.com/office/drawing/2014/main" id="{5392C74D-0950-1A75-1436-A837DAA05A65}"/>
              </a:ext>
            </a:extLst>
          </p:cNvPr>
          <p:cNvSpPr>
            <a:spLocks noGrp="1"/>
          </p:cNvSpPr>
          <p:nvPr>
            <p:ph type="body" sz="quarter" idx="13"/>
          </p:nvPr>
        </p:nvSpPr>
        <p:spPr/>
        <p:txBody>
          <a:bodyPr/>
          <a:lstStyle/>
          <a:p>
            <a:r>
              <a:rPr lang="en-US" altLang="zh-CN" sz="3200" b="1" dirty="0">
                <a:solidFill>
                  <a:srgbClr val="203864"/>
                </a:solidFill>
                <a:latin typeface="微软雅黑" pitchFamily="34" charset="-122"/>
                <a:ea typeface="微软雅黑" pitchFamily="34" charset="-122"/>
              </a:rPr>
              <a:t>1.4 </a:t>
            </a:r>
            <a:r>
              <a:rPr lang="zh-CN" altLang="en-US" sz="3200" b="1" dirty="0">
                <a:solidFill>
                  <a:srgbClr val="203864"/>
                </a:solidFill>
                <a:latin typeface="微软雅黑" pitchFamily="34" charset="-122"/>
                <a:ea typeface="微软雅黑" pitchFamily="34" charset="-122"/>
              </a:rPr>
              <a:t>重要问题类型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549284" y="1445436"/>
            <a:ext cx="4900665" cy="461665"/>
          </a:xfrm>
          <a:prstGeom prst="rect">
            <a:avLst/>
          </a:prstGeom>
          <a:solidFill>
            <a:schemeClr val="accent4">
              <a:lumMod val="20000"/>
              <a:lumOff val="80000"/>
            </a:schemeClr>
          </a:solidFill>
          <a:ln w="9525">
            <a:noFill/>
            <a:miter lim="800000"/>
            <a:headEnd/>
            <a:tailEnd/>
          </a:ln>
        </p:spPr>
        <p:txBody>
          <a:bodyPr wrap="square">
            <a:spAutoFit/>
          </a:bodyPr>
          <a:lstStyle/>
          <a:p>
            <a:r>
              <a:rPr kumimoji="1" lang="zh-CN" altLang="en-US" sz="2400">
                <a:latin typeface="微软雅黑" pitchFamily="34" charset="-122"/>
                <a:ea typeface="微软雅黑" pitchFamily="34" charset="-122"/>
                <a:cs typeface="华文行楷"/>
              </a:rPr>
              <a:t>五、几何问题</a:t>
            </a:r>
            <a:r>
              <a:rPr kumimoji="1" lang="en-US" altLang="zh-CN" sz="2400">
                <a:latin typeface="微软雅黑" pitchFamily="34" charset="-122"/>
                <a:ea typeface="微软雅黑" pitchFamily="34" charset="-122"/>
                <a:cs typeface="华文行楷"/>
              </a:rPr>
              <a:t>geometry problem</a:t>
            </a:r>
            <a:endParaRPr kumimoji="1" lang="zh-CN" altLang="en-US" sz="2400">
              <a:latin typeface="微软雅黑" pitchFamily="34" charset="-122"/>
              <a:ea typeface="微软雅黑" pitchFamily="34" charset="-122"/>
              <a:cs typeface="华文行楷"/>
            </a:endParaRPr>
          </a:p>
        </p:txBody>
      </p:sp>
      <p:pic>
        <p:nvPicPr>
          <p:cNvPr id="38914" name="Picture 3"/>
          <p:cNvPicPr>
            <a:picLocks noChangeAspect="1" noChangeArrowheads="1"/>
          </p:cNvPicPr>
          <p:nvPr/>
        </p:nvPicPr>
        <p:blipFill>
          <a:blip r:embed="rId3"/>
          <a:srcRect/>
          <a:stretch>
            <a:fillRect/>
          </a:stretch>
        </p:blipFill>
        <p:spPr bwMode="auto">
          <a:xfrm>
            <a:off x="5966605" y="2227263"/>
            <a:ext cx="4321175" cy="3732212"/>
          </a:xfrm>
          <a:prstGeom prst="rect">
            <a:avLst/>
          </a:prstGeom>
          <a:noFill/>
          <a:ln w="9525">
            <a:noFill/>
            <a:miter lim="800000"/>
            <a:headEnd/>
            <a:tailEnd/>
          </a:ln>
        </p:spPr>
      </p:pic>
      <p:sp>
        <p:nvSpPr>
          <p:cNvPr id="38915" name="Text Box 4"/>
          <p:cNvSpPr txBox="1">
            <a:spLocks noChangeArrowheads="1"/>
          </p:cNvSpPr>
          <p:nvPr/>
        </p:nvSpPr>
        <p:spPr bwMode="auto">
          <a:xfrm>
            <a:off x="6172202" y="5982270"/>
            <a:ext cx="4100512" cy="396875"/>
          </a:xfrm>
          <a:prstGeom prst="rect">
            <a:avLst/>
          </a:prstGeom>
          <a:noFill/>
          <a:ln w="9525">
            <a:noFill/>
            <a:miter lim="800000"/>
            <a:headEnd/>
            <a:tailEnd/>
          </a:ln>
        </p:spPr>
        <p:txBody>
          <a:bodyPr>
            <a:spAutoFit/>
          </a:bodyPr>
          <a:lstStyle/>
          <a:p>
            <a:pPr algn="ctr">
              <a:spcBef>
                <a:spcPct val="50000"/>
              </a:spcBef>
            </a:pPr>
            <a:r>
              <a:rPr lang="zh-CN" altLang="en-US" sz="2000" dirty="0">
                <a:latin typeface="微软雅黑" pitchFamily="34" charset="-122"/>
                <a:ea typeface="微软雅黑" pitchFamily="34" charset="-122"/>
                <a:cs typeface="华文行楷"/>
              </a:rPr>
              <a:t>怎么修围墙满足利用最大化？</a:t>
            </a:r>
          </a:p>
        </p:txBody>
      </p:sp>
      <p:sp>
        <p:nvSpPr>
          <p:cNvPr id="38916" name="Text Box 4"/>
          <p:cNvSpPr txBox="1">
            <a:spLocks noChangeArrowheads="1"/>
          </p:cNvSpPr>
          <p:nvPr/>
        </p:nvSpPr>
        <p:spPr bwMode="auto">
          <a:xfrm>
            <a:off x="549284" y="2420425"/>
            <a:ext cx="4900665" cy="2246769"/>
          </a:xfrm>
          <a:prstGeom prst="rect">
            <a:avLst/>
          </a:prstGeom>
          <a:noFill/>
          <a:ln w="9525">
            <a:noFill/>
            <a:miter lim="800000"/>
            <a:headEnd/>
            <a:tailEnd/>
          </a:ln>
        </p:spPr>
        <p:txBody>
          <a:bodyPr wrap="square">
            <a:spAutoFit/>
          </a:bodyPr>
          <a:lstStyle/>
          <a:p>
            <a:pPr>
              <a:spcBef>
                <a:spcPct val="50000"/>
              </a:spcBef>
            </a:pPr>
            <a:r>
              <a:rPr kumimoji="1" lang="zh-CN" altLang="en-US" sz="2000" dirty="0">
                <a:latin typeface="微软雅黑" pitchFamily="34" charset="-122"/>
                <a:ea typeface="微软雅黑" pitchFamily="34" charset="-122"/>
                <a:cs typeface="华文行楷"/>
              </a:rPr>
              <a:t>几何问题处理类似于点、线、面、体等几何对象。</a:t>
            </a:r>
            <a:endParaRPr kumimoji="1" lang="en-US" altLang="zh-CN" sz="2000" dirty="0">
              <a:latin typeface="微软雅黑" pitchFamily="34" charset="-122"/>
              <a:ea typeface="微软雅黑" pitchFamily="34" charset="-122"/>
              <a:cs typeface="华文行楷"/>
            </a:endParaRPr>
          </a:p>
          <a:p>
            <a:pPr>
              <a:spcBef>
                <a:spcPct val="50000"/>
              </a:spcBef>
            </a:pPr>
            <a:r>
              <a:rPr kumimoji="1" lang="zh-CN" altLang="en-US" sz="2000" dirty="0">
                <a:latin typeface="微软雅黑" pitchFamily="34" charset="-122"/>
                <a:ea typeface="微软雅黑" pitchFamily="34" charset="-122"/>
                <a:cs typeface="华文行楷"/>
              </a:rPr>
              <a:t>几何问题与其他问题的不同之处在于，哪怕最简单、最初等的几何问题有时也难以用符号化的方法去处理。</a:t>
            </a:r>
            <a:endParaRPr kumimoji="1" lang="en-US" altLang="zh-CN" sz="2000" dirty="0">
              <a:latin typeface="微软雅黑" pitchFamily="34" charset="-122"/>
              <a:ea typeface="微软雅黑" pitchFamily="34" charset="-122"/>
              <a:cs typeface="华文行楷"/>
            </a:endParaRPr>
          </a:p>
          <a:p>
            <a:pPr>
              <a:spcBef>
                <a:spcPct val="50000"/>
              </a:spcBef>
            </a:pPr>
            <a:r>
              <a:rPr kumimoji="1" lang="zh-CN" altLang="en-US" sz="2000" dirty="0">
                <a:latin typeface="微软雅黑" pitchFamily="34" charset="-122"/>
                <a:ea typeface="微软雅黑" pitchFamily="34" charset="-122"/>
                <a:cs typeface="华文行楷"/>
              </a:rPr>
              <a:t>例子：最近对问题；凸包问题。</a:t>
            </a:r>
            <a:endParaRPr lang="zh-CN" altLang="en-US" sz="2000" dirty="0">
              <a:latin typeface="微软雅黑" pitchFamily="34" charset="-122"/>
              <a:ea typeface="微软雅黑" pitchFamily="34" charset="-122"/>
              <a:cs typeface="华文行楷"/>
            </a:endParaRPr>
          </a:p>
        </p:txBody>
      </p:sp>
      <p:sp>
        <p:nvSpPr>
          <p:cNvPr id="2" name="文本占位符 1">
            <a:extLst>
              <a:ext uri="{FF2B5EF4-FFF2-40B4-BE49-F238E27FC236}">
                <a16:creationId xmlns:a16="http://schemas.microsoft.com/office/drawing/2014/main" id="{3ABB37D6-91AF-CF29-FE6A-6F18F2F53A11}"/>
              </a:ext>
            </a:extLst>
          </p:cNvPr>
          <p:cNvSpPr>
            <a:spLocks noGrp="1"/>
          </p:cNvSpPr>
          <p:nvPr>
            <p:ph type="body" sz="quarter" idx="13"/>
          </p:nvPr>
        </p:nvSpPr>
        <p:spPr/>
        <p:txBody>
          <a:bodyPr/>
          <a:lstStyle/>
          <a:p>
            <a:r>
              <a:rPr lang="en-US" altLang="zh-CN" sz="3200" b="1" dirty="0">
                <a:solidFill>
                  <a:srgbClr val="203864"/>
                </a:solidFill>
                <a:latin typeface="微软雅黑" pitchFamily="34" charset="-122"/>
                <a:ea typeface="微软雅黑" pitchFamily="34" charset="-122"/>
              </a:rPr>
              <a:t>1.4 </a:t>
            </a:r>
            <a:r>
              <a:rPr lang="zh-CN" altLang="en-US" sz="3200" b="1" dirty="0">
                <a:solidFill>
                  <a:srgbClr val="203864"/>
                </a:solidFill>
                <a:latin typeface="微软雅黑" pitchFamily="34" charset="-122"/>
                <a:ea typeface="微软雅黑" pitchFamily="34" charset="-122"/>
              </a:rPr>
              <a:t>重要问题类型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6"/>
          <p:cNvSpPr>
            <a:spLocks noChangeArrowheads="1"/>
          </p:cNvSpPr>
          <p:nvPr/>
        </p:nvSpPr>
        <p:spPr bwMode="auto">
          <a:xfrm>
            <a:off x="5113338" y="2119313"/>
            <a:ext cx="9144000" cy="400110"/>
          </a:xfrm>
          <a:prstGeom prst="rect">
            <a:avLst/>
          </a:prstGeom>
          <a:noFill/>
          <a:ln w="9525">
            <a:noFill/>
            <a:miter lim="800000"/>
          </a:ln>
        </p:spPr>
        <p:txBody>
          <a:bodyPr>
            <a:spAutoFit/>
          </a:bodyPr>
          <a:lstStyle/>
          <a:p>
            <a:pPr algn="ctr"/>
            <a:endParaRPr lang="zh-CN" altLang="en-US" sz="2000"/>
          </a:p>
        </p:txBody>
      </p:sp>
      <p:sp>
        <p:nvSpPr>
          <p:cNvPr id="3" name="矩形 2"/>
          <p:cNvSpPr>
            <a:spLocks noChangeArrowheads="1"/>
          </p:cNvSpPr>
          <p:nvPr/>
        </p:nvSpPr>
        <p:spPr bwMode="auto">
          <a:xfrm>
            <a:off x="893379" y="1171575"/>
            <a:ext cx="10562896" cy="5036122"/>
          </a:xfrm>
          <a:prstGeom prst="rect">
            <a:avLst/>
          </a:prstGeom>
          <a:noFill/>
          <a:ln>
            <a:noFill/>
          </a:ln>
        </p:spPr>
        <p:txBody>
          <a:bodyPr wrap="square">
            <a:spAutoFit/>
          </a:bodyPr>
          <a:lstStyle/>
          <a:p>
            <a:pPr algn="just">
              <a:lnSpc>
                <a:spcPct val="150000"/>
              </a:lnSpc>
              <a:defRPr/>
            </a:pPr>
            <a:r>
              <a:rPr lang="en-US" altLang="zh-CN" b="1" dirty="0">
                <a:latin typeface="+mn-ea"/>
                <a:ea typeface="+mn-ea"/>
              </a:rPr>
              <a:t>【</a:t>
            </a:r>
            <a:r>
              <a:rPr lang="zh-CN" altLang="en-US" b="1" dirty="0">
                <a:latin typeface="+mn-ea"/>
                <a:ea typeface="+mn-ea"/>
              </a:rPr>
              <a:t>问题描述</a:t>
            </a:r>
            <a:r>
              <a:rPr lang="en-US" altLang="zh-CN" b="1" dirty="0">
                <a:latin typeface="+mn-ea"/>
                <a:ea typeface="+mn-ea"/>
              </a:rPr>
              <a:t>】</a:t>
            </a:r>
            <a:r>
              <a:rPr lang="zh-CN" altLang="en-US" dirty="0">
                <a:latin typeface="+mn-ea"/>
                <a:ea typeface="+mn-ea"/>
              </a:rPr>
              <a:t>若一个正整数的质因数分解式逐位相加之和等于其本身逐位相加之和，则称这个数为</a:t>
            </a:r>
            <a:r>
              <a:rPr lang="en-US" altLang="zh-CN" dirty="0">
                <a:latin typeface="+mn-ea"/>
                <a:ea typeface="+mn-ea"/>
              </a:rPr>
              <a:t>Smith</a:t>
            </a:r>
            <a:r>
              <a:rPr lang="zh-CN" altLang="en-US" dirty="0">
                <a:latin typeface="+mn-ea"/>
                <a:ea typeface="+mn-ea"/>
              </a:rPr>
              <a:t>数。如</a:t>
            </a:r>
            <a:r>
              <a:rPr lang="en-US" altLang="zh-CN" dirty="0">
                <a:latin typeface="+mn-ea"/>
                <a:ea typeface="+mn-ea"/>
              </a:rPr>
              <a:t>4937775=3*5*5*65837</a:t>
            </a:r>
            <a:r>
              <a:rPr lang="zh-CN" altLang="en-US" dirty="0">
                <a:latin typeface="+mn-ea"/>
                <a:ea typeface="+mn-ea"/>
              </a:rPr>
              <a:t>，而 </a:t>
            </a:r>
            <a:r>
              <a:rPr lang="en-US" altLang="zh-CN" dirty="0">
                <a:latin typeface="+mn-ea"/>
                <a:ea typeface="+mn-ea"/>
              </a:rPr>
              <a:t>3+5+5+6+5+8+3+7=42</a:t>
            </a:r>
            <a:r>
              <a:rPr lang="zh-CN" altLang="en-US" dirty="0">
                <a:latin typeface="+mn-ea"/>
                <a:ea typeface="+mn-ea"/>
              </a:rPr>
              <a:t>，</a:t>
            </a:r>
            <a:r>
              <a:rPr lang="en-US" altLang="zh-CN" dirty="0">
                <a:latin typeface="+mn-ea"/>
                <a:ea typeface="+mn-ea"/>
              </a:rPr>
              <a:t>4+9+3+7+7+7+5=42</a:t>
            </a:r>
            <a:r>
              <a:rPr lang="zh-CN" altLang="en-US" dirty="0">
                <a:latin typeface="+mn-ea"/>
                <a:ea typeface="+mn-ea"/>
              </a:rPr>
              <a:t>，所以 </a:t>
            </a:r>
            <a:r>
              <a:rPr lang="en-US" altLang="zh-CN" dirty="0">
                <a:latin typeface="+mn-ea"/>
                <a:ea typeface="+mn-ea"/>
              </a:rPr>
              <a:t>4937775 </a:t>
            </a:r>
            <a:r>
              <a:rPr lang="zh-CN" altLang="en-US" dirty="0">
                <a:latin typeface="+mn-ea"/>
                <a:ea typeface="+mn-ea"/>
              </a:rPr>
              <a:t>是 </a:t>
            </a:r>
            <a:r>
              <a:rPr lang="en-US" altLang="zh-CN" dirty="0">
                <a:latin typeface="+mn-ea"/>
                <a:ea typeface="+mn-ea"/>
              </a:rPr>
              <a:t>Smith </a:t>
            </a:r>
            <a:r>
              <a:rPr lang="zh-CN" altLang="en-US" dirty="0">
                <a:latin typeface="+mn-ea"/>
                <a:ea typeface="+mn-ea"/>
              </a:rPr>
              <a:t>数。给定一个正整数 </a:t>
            </a:r>
            <a:r>
              <a:rPr lang="en-US" altLang="zh-CN" dirty="0">
                <a:latin typeface="+mn-ea"/>
                <a:ea typeface="+mn-ea"/>
              </a:rPr>
              <a:t>N</a:t>
            </a:r>
            <a:r>
              <a:rPr lang="zh-CN" altLang="en-US" dirty="0">
                <a:latin typeface="+mn-ea"/>
                <a:ea typeface="+mn-ea"/>
              </a:rPr>
              <a:t>，求大于 </a:t>
            </a:r>
            <a:r>
              <a:rPr lang="en-US" altLang="zh-CN" dirty="0">
                <a:latin typeface="+mn-ea"/>
                <a:ea typeface="+mn-ea"/>
              </a:rPr>
              <a:t>N </a:t>
            </a:r>
            <a:r>
              <a:rPr lang="zh-CN" altLang="en-US" dirty="0">
                <a:latin typeface="+mn-ea"/>
                <a:ea typeface="+mn-ea"/>
              </a:rPr>
              <a:t>的最小</a:t>
            </a:r>
            <a:r>
              <a:rPr lang="en-US" altLang="zh-CN" dirty="0">
                <a:latin typeface="+mn-ea"/>
                <a:ea typeface="+mn-ea"/>
              </a:rPr>
              <a:t>Smith </a:t>
            </a:r>
            <a:r>
              <a:rPr lang="zh-CN" altLang="en-US" dirty="0">
                <a:latin typeface="+mn-ea"/>
                <a:ea typeface="+mn-ea"/>
              </a:rPr>
              <a:t>数。</a:t>
            </a:r>
          </a:p>
          <a:p>
            <a:pPr algn="just">
              <a:lnSpc>
                <a:spcPct val="150000"/>
              </a:lnSpc>
              <a:defRPr/>
            </a:pPr>
            <a:r>
              <a:rPr lang="zh-CN" altLang="en-US" dirty="0">
                <a:solidFill>
                  <a:srgbClr val="0000FF"/>
                </a:solidFill>
                <a:latin typeface="+mn-ea"/>
                <a:ea typeface="+mn-ea"/>
              </a:rPr>
              <a:t>输入格式：若干个正整数，一行代表一个正整数 </a:t>
            </a:r>
            <a:r>
              <a:rPr lang="en-US" altLang="zh-CN" dirty="0">
                <a:solidFill>
                  <a:srgbClr val="0000FF"/>
                </a:solidFill>
                <a:latin typeface="+mn-ea"/>
                <a:ea typeface="+mn-ea"/>
              </a:rPr>
              <a:t>N</a:t>
            </a:r>
            <a:r>
              <a:rPr lang="zh-CN" altLang="en-US" dirty="0">
                <a:solidFill>
                  <a:srgbClr val="0000FF"/>
                </a:solidFill>
                <a:latin typeface="+mn-ea"/>
                <a:ea typeface="+mn-ea"/>
              </a:rPr>
              <a:t>，以输入 </a:t>
            </a:r>
            <a:r>
              <a:rPr lang="en-US" altLang="zh-CN" dirty="0">
                <a:solidFill>
                  <a:srgbClr val="0000FF"/>
                </a:solidFill>
                <a:latin typeface="+mn-ea"/>
                <a:ea typeface="+mn-ea"/>
              </a:rPr>
              <a:t>0 </a:t>
            </a:r>
            <a:r>
              <a:rPr lang="zh-CN" altLang="en-US" dirty="0">
                <a:solidFill>
                  <a:srgbClr val="0000FF"/>
                </a:solidFill>
                <a:latin typeface="+mn-ea"/>
                <a:ea typeface="+mn-ea"/>
              </a:rPr>
              <a:t>表示结束</a:t>
            </a:r>
          </a:p>
          <a:p>
            <a:pPr algn="just">
              <a:lnSpc>
                <a:spcPct val="150000"/>
              </a:lnSpc>
              <a:defRPr/>
            </a:pPr>
            <a:r>
              <a:rPr lang="zh-CN" altLang="en-US" dirty="0">
                <a:solidFill>
                  <a:srgbClr val="0000FF"/>
                </a:solidFill>
                <a:latin typeface="+mn-ea"/>
                <a:ea typeface="+mn-ea"/>
              </a:rPr>
              <a:t>输出格式：按行输出大于正整数</a:t>
            </a:r>
            <a:r>
              <a:rPr lang="en-US" altLang="zh-CN" dirty="0">
                <a:solidFill>
                  <a:srgbClr val="0000FF"/>
                </a:solidFill>
                <a:latin typeface="+mn-ea"/>
                <a:ea typeface="+mn-ea"/>
              </a:rPr>
              <a:t>N </a:t>
            </a:r>
            <a:r>
              <a:rPr lang="zh-CN" altLang="en-US" dirty="0">
                <a:solidFill>
                  <a:srgbClr val="0000FF"/>
                </a:solidFill>
                <a:latin typeface="+mn-ea"/>
                <a:ea typeface="+mn-ea"/>
              </a:rPr>
              <a:t>的最小 </a:t>
            </a:r>
            <a:r>
              <a:rPr lang="en-US" altLang="zh-CN" dirty="0">
                <a:solidFill>
                  <a:srgbClr val="0000FF"/>
                </a:solidFill>
                <a:latin typeface="+mn-ea"/>
                <a:ea typeface="+mn-ea"/>
              </a:rPr>
              <a:t>Smith </a:t>
            </a:r>
            <a:r>
              <a:rPr lang="zh-CN" altLang="en-US" dirty="0">
                <a:solidFill>
                  <a:srgbClr val="0000FF"/>
                </a:solidFill>
                <a:latin typeface="+mn-ea"/>
                <a:ea typeface="+mn-ea"/>
              </a:rPr>
              <a:t>数</a:t>
            </a:r>
          </a:p>
          <a:p>
            <a:pPr algn="just">
              <a:lnSpc>
                <a:spcPct val="150000"/>
              </a:lnSpc>
              <a:defRPr/>
            </a:pPr>
            <a:r>
              <a:rPr lang="zh-CN" altLang="en-US" dirty="0">
                <a:solidFill>
                  <a:srgbClr val="0000FF"/>
                </a:solidFill>
                <a:latin typeface="+mn-ea"/>
                <a:ea typeface="+mn-ea"/>
              </a:rPr>
              <a:t>输入样例：</a:t>
            </a:r>
          </a:p>
          <a:p>
            <a:pPr algn="just">
              <a:lnSpc>
                <a:spcPct val="150000"/>
              </a:lnSpc>
              <a:defRPr/>
            </a:pPr>
            <a:r>
              <a:rPr lang="en-US" altLang="zh-CN" dirty="0">
                <a:solidFill>
                  <a:srgbClr val="0000FF"/>
                </a:solidFill>
                <a:latin typeface="+mn-ea"/>
                <a:ea typeface="+mn-ea"/>
              </a:rPr>
              <a:t>4937774</a:t>
            </a:r>
          </a:p>
          <a:p>
            <a:pPr algn="just">
              <a:lnSpc>
                <a:spcPct val="150000"/>
              </a:lnSpc>
              <a:defRPr/>
            </a:pPr>
            <a:r>
              <a:rPr lang="en-US" altLang="zh-CN" dirty="0">
                <a:solidFill>
                  <a:srgbClr val="0000FF"/>
                </a:solidFill>
                <a:latin typeface="+mn-ea"/>
                <a:ea typeface="+mn-ea"/>
              </a:rPr>
              <a:t>200</a:t>
            </a:r>
          </a:p>
          <a:p>
            <a:pPr algn="just">
              <a:lnSpc>
                <a:spcPct val="150000"/>
              </a:lnSpc>
              <a:defRPr/>
            </a:pPr>
            <a:r>
              <a:rPr lang="en-US" altLang="zh-CN" dirty="0">
                <a:solidFill>
                  <a:srgbClr val="0000FF"/>
                </a:solidFill>
                <a:latin typeface="+mn-ea"/>
                <a:ea typeface="+mn-ea"/>
              </a:rPr>
              <a:t>0</a:t>
            </a:r>
          </a:p>
          <a:p>
            <a:pPr algn="just">
              <a:lnSpc>
                <a:spcPct val="150000"/>
              </a:lnSpc>
              <a:defRPr/>
            </a:pPr>
            <a:r>
              <a:rPr lang="zh-CN" altLang="en-US" dirty="0">
                <a:solidFill>
                  <a:srgbClr val="0000FF"/>
                </a:solidFill>
                <a:latin typeface="+mn-ea"/>
                <a:ea typeface="+mn-ea"/>
              </a:rPr>
              <a:t>输出样例：</a:t>
            </a:r>
          </a:p>
          <a:p>
            <a:pPr algn="just">
              <a:lnSpc>
                <a:spcPct val="150000"/>
              </a:lnSpc>
              <a:defRPr/>
            </a:pPr>
            <a:r>
              <a:rPr lang="en-US" altLang="zh-CN" dirty="0">
                <a:solidFill>
                  <a:srgbClr val="0000FF"/>
                </a:solidFill>
                <a:latin typeface="+mn-ea"/>
                <a:ea typeface="+mn-ea"/>
              </a:rPr>
              <a:t>4937775</a:t>
            </a:r>
          </a:p>
          <a:p>
            <a:pPr algn="just">
              <a:lnSpc>
                <a:spcPct val="150000"/>
              </a:lnSpc>
              <a:defRPr/>
            </a:pPr>
            <a:r>
              <a:rPr lang="en-US" altLang="zh-CN" dirty="0">
                <a:solidFill>
                  <a:srgbClr val="0000FF"/>
                </a:solidFill>
                <a:latin typeface="+mn-ea"/>
                <a:ea typeface="+mn-ea"/>
              </a:rPr>
              <a:t>202</a:t>
            </a:r>
          </a:p>
        </p:txBody>
      </p:sp>
      <p:sp>
        <p:nvSpPr>
          <p:cNvPr id="2" name="文本占位符 1">
            <a:extLst>
              <a:ext uri="{FF2B5EF4-FFF2-40B4-BE49-F238E27FC236}">
                <a16:creationId xmlns:a16="http://schemas.microsoft.com/office/drawing/2014/main" id="{DAA3CD08-DB22-CE0C-E5C9-26713324BC5E}"/>
              </a:ext>
            </a:extLst>
          </p:cNvPr>
          <p:cNvSpPr>
            <a:spLocks noGrp="1"/>
          </p:cNvSpPr>
          <p:nvPr>
            <p:ph type="body" sz="quarter" idx="13"/>
          </p:nvPr>
        </p:nvSpPr>
        <p:spPr/>
        <p:txBody>
          <a:bodyPr/>
          <a:lstStyle/>
          <a:p>
            <a:r>
              <a:rPr lang="en-US" altLang="zh-CN" b="1" dirty="0"/>
              <a:t>MOOC</a:t>
            </a:r>
            <a:r>
              <a:rPr lang="zh-CN" altLang="en-US" b="1" dirty="0"/>
              <a:t>在线测试题</a:t>
            </a:r>
            <a:r>
              <a:rPr lang="en-US" altLang="zh-CN" b="1" dirty="0"/>
              <a:t>——Smith</a:t>
            </a:r>
            <a:r>
              <a:rPr lang="zh-CN" altLang="en-US" b="1" dirty="0"/>
              <a:t>数问题</a:t>
            </a:r>
          </a:p>
        </p:txBody>
      </p:sp>
    </p:spTree>
    <p:extLst>
      <p:ext uri="{BB962C8B-B14F-4D97-AF65-F5344CB8AC3E}">
        <p14:creationId xmlns:p14="http://schemas.microsoft.com/office/powerpoint/2010/main" val="1633263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6"/>
          <p:cNvSpPr>
            <a:spLocks noChangeArrowheads="1"/>
          </p:cNvSpPr>
          <p:nvPr/>
        </p:nvSpPr>
        <p:spPr bwMode="auto">
          <a:xfrm>
            <a:off x="5113338" y="2119313"/>
            <a:ext cx="9144000" cy="400110"/>
          </a:xfrm>
          <a:prstGeom prst="rect">
            <a:avLst/>
          </a:prstGeom>
          <a:noFill/>
          <a:ln w="9525">
            <a:noFill/>
            <a:miter lim="800000"/>
          </a:ln>
        </p:spPr>
        <p:txBody>
          <a:bodyPr>
            <a:spAutoFit/>
          </a:bodyPr>
          <a:lstStyle/>
          <a:p>
            <a:pPr algn="ctr"/>
            <a:endParaRPr lang="zh-CN" altLang="en-US" sz="2000"/>
          </a:p>
        </p:txBody>
      </p:sp>
      <p:sp>
        <p:nvSpPr>
          <p:cNvPr id="3" name="矩形 2"/>
          <p:cNvSpPr>
            <a:spLocks noChangeArrowheads="1"/>
          </p:cNvSpPr>
          <p:nvPr/>
        </p:nvSpPr>
        <p:spPr bwMode="auto">
          <a:xfrm>
            <a:off x="624612" y="1591989"/>
            <a:ext cx="10942776" cy="4200445"/>
          </a:xfrm>
          <a:prstGeom prst="rect">
            <a:avLst/>
          </a:prstGeom>
          <a:noFill/>
          <a:ln>
            <a:noFill/>
          </a:ln>
        </p:spPr>
        <p:txBody>
          <a:bodyPr wrap="square">
            <a:spAutoFit/>
          </a:bodyPr>
          <a:lstStyle/>
          <a:p>
            <a:pPr algn="just">
              <a:lnSpc>
                <a:spcPct val="150000"/>
              </a:lnSpc>
              <a:defRPr/>
            </a:pPr>
            <a:r>
              <a:rPr lang="en-US" altLang="zh-CN" sz="2000" b="1" dirty="0">
                <a:latin typeface="+mn-ea"/>
                <a:ea typeface="+mn-ea"/>
              </a:rPr>
              <a:t>【</a:t>
            </a:r>
            <a:r>
              <a:rPr lang="zh-CN" altLang="en-US" sz="2000" b="1" dirty="0">
                <a:latin typeface="+mn-ea"/>
                <a:ea typeface="+mn-ea"/>
              </a:rPr>
              <a:t>问题描述</a:t>
            </a:r>
            <a:r>
              <a:rPr lang="en-US" altLang="zh-CN" sz="2000" b="1" dirty="0">
                <a:latin typeface="+mn-ea"/>
                <a:ea typeface="+mn-ea"/>
              </a:rPr>
              <a:t>】</a:t>
            </a:r>
            <a:r>
              <a:rPr lang="zh-CN" altLang="en-US" sz="2000" b="1" dirty="0">
                <a:latin typeface="+mn-ea"/>
                <a:ea typeface="+mn-ea"/>
              </a:rPr>
              <a:t>最接近数问题</a:t>
            </a:r>
            <a:endParaRPr lang="en-US" altLang="zh-CN" sz="2000" b="1" dirty="0">
              <a:latin typeface="+mn-ea"/>
              <a:ea typeface="+mn-ea"/>
            </a:endParaRPr>
          </a:p>
          <a:p>
            <a:pPr algn="just">
              <a:lnSpc>
                <a:spcPct val="150000"/>
              </a:lnSpc>
              <a:defRPr/>
            </a:pPr>
            <a:r>
              <a:rPr lang="zh-CN" altLang="en-US" sz="2000" dirty="0">
                <a:latin typeface="+mn-ea"/>
                <a:ea typeface="+mn-ea"/>
              </a:rPr>
              <a:t>设计算法找出整数数组</a:t>
            </a:r>
            <a:r>
              <a:rPr lang="en-US" altLang="zh-CN" sz="2000" dirty="0">
                <a:latin typeface="+mn-ea"/>
                <a:ea typeface="+mn-ea"/>
              </a:rPr>
              <a:t>a[n]</a:t>
            </a:r>
            <a:r>
              <a:rPr lang="zh-CN" altLang="en-US" sz="2000" dirty="0">
                <a:latin typeface="+mn-ea"/>
                <a:ea typeface="+mn-ea"/>
              </a:rPr>
              <a:t>（</a:t>
            </a:r>
            <a:r>
              <a:rPr lang="en-US" altLang="zh-CN" sz="2000" dirty="0">
                <a:latin typeface="+mn-ea"/>
                <a:ea typeface="+mn-ea"/>
              </a:rPr>
              <a:t>n&lt;=50</a:t>
            </a:r>
            <a:r>
              <a:rPr lang="zh-CN" altLang="en-US" sz="2000" dirty="0">
                <a:latin typeface="+mn-ea"/>
                <a:ea typeface="+mn-ea"/>
              </a:rPr>
              <a:t>）中相差最小的两个元素（称为最接近数）的差。</a:t>
            </a:r>
          </a:p>
          <a:p>
            <a:pPr algn="just">
              <a:lnSpc>
                <a:spcPct val="150000"/>
              </a:lnSpc>
              <a:defRPr/>
            </a:pPr>
            <a:r>
              <a:rPr lang="zh-CN" altLang="en-US" sz="2000" dirty="0">
                <a:solidFill>
                  <a:srgbClr val="0000FF"/>
                </a:solidFill>
                <a:latin typeface="+mn-ea"/>
                <a:ea typeface="+mn-ea"/>
              </a:rPr>
              <a:t>输入格式：第一行为数组大小</a:t>
            </a:r>
            <a:r>
              <a:rPr lang="en-US" altLang="zh-CN" sz="2000" dirty="0">
                <a:solidFill>
                  <a:srgbClr val="0000FF"/>
                </a:solidFill>
                <a:latin typeface="+mn-ea"/>
                <a:ea typeface="+mn-ea"/>
              </a:rPr>
              <a:t>n</a:t>
            </a:r>
            <a:r>
              <a:rPr lang="zh-CN" altLang="en-US" sz="2000" dirty="0">
                <a:solidFill>
                  <a:srgbClr val="0000FF"/>
                </a:solidFill>
                <a:latin typeface="+mn-ea"/>
                <a:ea typeface="+mn-ea"/>
              </a:rPr>
              <a:t>，第二行为</a:t>
            </a:r>
            <a:r>
              <a:rPr lang="en-US" altLang="zh-CN" sz="2000" dirty="0">
                <a:solidFill>
                  <a:srgbClr val="0000FF"/>
                </a:solidFill>
                <a:latin typeface="+mn-ea"/>
                <a:ea typeface="+mn-ea"/>
              </a:rPr>
              <a:t>n</a:t>
            </a:r>
            <a:r>
              <a:rPr lang="zh-CN" altLang="en-US" sz="2000" dirty="0">
                <a:solidFill>
                  <a:srgbClr val="0000FF"/>
                </a:solidFill>
                <a:latin typeface="+mn-ea"/>
                <a:ea typeface="+mn-ea"/>
              </a:rPr>
              <a:t>个数组元素，元素之间用空格分开</a:t>
            </a:r>
          </a:p>
          <a:p>
            <a:pPr algn="just">
              <a:lnSpc>
                <a:spcPct val="150000"/>
              </a:lnSpc>
              <a:defRPr/>
            </a:pPr>
            <a:r>
              <a:rPr lang="zh-CN" altLang="en-US" sz="2000" dirty="0">
                <a:solidFill>
                  <a:srgbClr val="0000FF"/>
                </a:solidFill>
                <a:latin typeface="+mn-ea"/>
                <a:ea typeface="+mn-ea"/>
              </a:rPr>
              <a:t>输出格式：最接近数的差</a:t>
            </a:r>
          </a:p>
          <a:p>
            <a:pPr algn="just">
              <a:lnSpc>
                <a:spcPct val="150000"/>
              </a:lnSpc>
              <a:defRPr/>
            </a:pPr>
            <a:r>
              <a:rPr lang="zh-CN" altLang="en-US" sz="2000" dirty="0">
                <a:solidFill>
                  <a:srgbClr val="0000FF"/>
                </a:solidFill>
                <a:latin typeface="+mn-ea"/>
                <a:ea typeface="+mn-ea"/>
              </a:rPr>
              <a:t> 输入样例：</a:t>
            </a:r>
          </a:p>
          <a:p>
            <a:pPr algn="just">
              <a:lnSpc>
                <a:spcPct val="150000"/>
              </a:lnSpc>
              <a:defRPr/>
            </a:pPr>
            <a:r>
              <a:rPr lang="en-US" altLang="zh-CN" sz="2000" dirty="0">
                <a:solidFill>
                  <a:srgbClr val="0000FF"/>
                </a:solidFill>
                <a:latin typeface="+mn-ea"/>
                <a:ea typeface="+mn-ea"/>
              </a:rPr>
              <a:t>5</a:t>
            </a:r>
          </a:p>
          <a:p>
            <a:pPr algn="just">
              <a:lnSpc>
                <a:spcPct val="150000"/>
              </a:lnSpc>
              <a:defRPr/>
            </a:pPr>
            <a:r>
              <a:rPr lang="en-US" altLang="zh-CN" sz="2000" dirty="0">
                <a:solidFill>
                  <a:srgbClr val="0000FF"/>
                </a:solidFill>
                <a:latin typeface="+mn-ea"/>
                <a:ea typeface="+mn-ea"/>
              </a:rPr>
              <a:t>65 38 26 75 40</a:t>
            </a:r>
          </a:p>
          <a:p>
            <a:pPr algn="just">
              <a:lnSpc>
                <a:spcPct val="150000"/>
              </a:lnSpc>
              <a:defRPr/>
            </a:pPr>
            <a:r>
              <a:rPr lang="zh-CN" altLang="en-US" sz="2000" dirty="0">
                <a:solidFill>
                  <a:srgbClr val="0000FF"/>
                </a:solidFill>
                <a:latin typeface="+mn-ea"/>
                <a:ea typeface="+mn-ea"/>
              </a:rPr>
              <a:t>输出样例：</a:t>
            </a:r>
          </a:p>
          <a:p>
            <a:pPr algn="just">
              <a:lnSpc>
                <a:spcPct val="150000"/>
              </a:lnSpc>
              <a:defRPr/>
            </a:pPr>
            <a:r>
              <a:rPr lang="en-US" altLang="zh-CN" sz="2000" dirty="0">
                <a:solidFill>
                  <a:srgbClr val="0000FF"/>
                </a:solidFill>
                <a:latin typeface="+mn-ea"/>
                <a:ea typeface="+mn-ea"/>
              </a:rPr>
              <a:t>2</a:t>
            </a:r>
            <a:endParaRPr lang="en-US" altLang="zh-CN" dirty="0">
              <a:solidFill>
                <a:srgbClr val="0000FF"/>
              </a:solidFill>
              <a:latin typeface="+mn-ea"/>
              <a:ea typeface="+mn-ea"/>
            </a:endParaRPr>
          </a:p>
        </p:txBody>
      </p:sp>
      <p:sp>
        <p:nvSpPr>
          <p:cNvPr id="2" name="文本占位符 1">
            <a:extLst>
              <a:ext uri="{FF2B5EF4-FFF2-40B4-BE49-F238E27FC236}">
                <a16:creationId xmlns:a16="http://schemas.microsoft.com/office/drawing/2014/main" id="{584EA148-CB3D-4932-FA80-085D5F9615AF}"/>
              </a:ext>
            </a:extLst>
          </p:cNvPr>
          <p:cNvSpPr>
            <a:spLocks noGrp="1"/>
          </p:cNvSpPr>
          <p:nvPr>
            <p:ph type="body" sz="quarter" idx="13"/>
          </p:nvPr>
        </p:nvSpPr>
        <p:spPr/>
        <p:txBody>
          <a:bodyPr/>
          <a:lstStyle/>
          <a:p>
            <a:r>
              <a:rPr lang="en-US" altLang="zh-CN" b="1" dirty="0"/>
              <a:t>MOOC</a:t>
            </a:r>
            <a:r>
              <a:rPr lang="zh-CN" altLang="en-US" b="1" dirty="0"/>
              <a:t>在线测试题</a:t>
            </a:r>
            <a:r>
              <a:rPr lang="en-US" altLang="zh-CN" b="1" dirty="0"/>
              <a:t>——</a:t>
            </a:r>
            <a:r>
              <a:rPr lang="zh-CN" altLang="en-US" b="1" dirty="0"/>
              <a:t>最接近数问题</a:t>
            </a:r>
          </a:p>
        </p:txBody>
      </p:sp>
    </p:spTree>
    <p:extLst>
      <p:ext uri="{BB962C8B-B14F-4D97-AF65-F5344CB8AC3E}">
        <p14:creationId xmlns:p14="http://schemas.microsoft.com/office/powerpoint/2010/main" val="186378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3"/>
          <p:cNvSpPr txBox="1">
            <a:spLocks noChangeArrowheads="1"/>
          </p:cNvSpPr>
          <p:nvPr/>
        </p:nvSpPr>
        <p:spPr bwMode="auto">
          <a:xfrm>
            <a:off x="1892301" y="1283970"/>
            <a:ext cx="7515225" cy="731838"/>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微软雅黑" pitchFamily="34" charset="-122"/>
                <a:ea typeface="微软雅黑" pitchFamily="34" charset="-122"/>
                <a:cs typeface="华文行楷"/>
              </a:rPr>
              <a:t>学  时  数：</a:t>
            </a:r>
          </a:p>
          <a:p>
            <a:pPr algn="ctr" eaLnBrk="0" hangingPunct="0"/>
            <a:r>
              <a:rPr lang="zh-CN" altLang="zh-CN" sz="2000" dirty="0">
                <a:latin typeface="微软雅黑" pitchFamily="34" charset="-122"/>
                <a:ea typeface="微软雅黑" pitchFamily="34" charset="-122"/>
                <a:cs typeface="华文行楷"/>
              </a:rPr>
              <a:t>总学时</a:t>
            </a:r>
            <a:r>
              <a:rPr lang="en-US" altLang="zh-CN" sz="2000" dirty="0">
                <a:latin typeface="微软雅黑" pitchFamily="34" charset="-122"/>
                <a:ea typeface="微软雅黑" pitchFamily="34" charset="-122"/>
                <a:cs typeface="华文行楷"/>
              </a:rPr>
              <a:t>32</a:t>
            </a:r>
            <a:r>
              <a:rPr lang="zh-CN" altLang="zh-CN" sz="2000" dirty="0">
                <a:latin typeface="微软雅黑" pitchFamily="34" charset="-122"/>
                <a:ea typeface="微软雅黑" pitchFamily="34" charset="-122"/>
                <a:cs typeface="华文行楷"/>
              </a:rPr>
              <a:t>＝理论学时</a:t>
            </a:r>
            <a:r>
              <a:rPr lang="en-US" altLang="zh-CN" sz="2000" dirty="0">
                <a:latin typeface="微软雅黑" pitchFamily="34" charset="-122"/>
                <a:ea typeface="微软雅黑" pitchFamily="34" charset="-122"/>
                <a:cs typeface="华文行楷"/>
              </a:rPr>
              <a:t>26</a:t>
            </a:r>
            <a:r>
              <a:rPr lang="zh-CN" altLang="zh-CN" sz="2000" dirty="0">
                <a:latin typeface="微软雅黑" pitchFamily="34" charset="-122"/>
                <a:ea typeface="微软雅黑" pitchFamily="34" charset="-122"/>
                <a:cs typeface="华文行楷"/>
              </a:rPr>
              <a:t>＋实验学时</a:t>
            </a:r>
            <a:r>
              <a:rPr lang="en-US" altLang="zh-CN" sz="2000" dirty="0">
                <a:latin typeface="微软雅黑" pitchFamily="34" charset="-122"/>
                <a:ea typeface="微软雅黑" pitchFamily="34" charset="-122"/>
                <a:cs typeface="华文行楷"/>
              </a:rPr>
              <a:t>6</a:t>
            </a:r>
            <a:endParaRPr lang="zh-CN" altLang="zh-CN" sz="2000" dirty="0">
              <a:latin typeface="微软雅黑" pitchFamily="34" charset="-122"/>
              <a:ea typeface="微软雅黑" pitchFamily="34" charset="-122"/>
              <a:cs typeface="华文行楷"/>
            </a:endParaRPr>
          </a:p>
        </p:txBody>
      </p:sp>
      <p:sp>
        <p:nvSpPr>
          <p:cNvPr id="11266" name="Text Box 5"/>
          <p:cNvSpPr txBox="1">
            <a:spLocks noChangeArrowheads="1"/>
          </p:cNvSpPr>
          <p:nvPr/>
        </p:nvSpPr>
        <p:spPr bwMode="auto">
          <a:xfrm>
            <a:off x="1892300" y="2242612"/>
            <a:ext cx="7575550" cy="338554"/>
          </a:xfrm>
          <a:prstGeom prst="rect">
            <a:avLst/>
          </a:prstGeom>
          <a:noFill/>
          <a:ln w="9525">
            <a:noFill/>
            <a:miter lim="800000"/>
            <a:headEnd/>
            <a:tailEnd/>
          </a:ln>
        </p:spPr>
        <p:txBody>
          <a:bodyPr lIns="0" tIns="0" rIns="0" bIns="0">
            <a:spAutoFit/>
          </a:bodyPr>
          <a:lstStyle/>
          <a:p>
            <a:pPr>
              <a:spcBef>
                <a:spcPct val="50000"/>
              </a:spcBef>
            </a:pPr>
            <a:r>
              <a:rPr lang="zh-CN" altLang="en-US" sz="2200">
                <a:solidFill>
                  <a:srgbClr val="0000FF"/>
                </a:solidFill>
                <a:latin typeface="微软雅黑" pitchFamily="34" charset="-122"/>
                <a:ea typeface="微软雅黑" pitchFamily="34" charset="-122"/>
                <a:cs typeface="华文行楷"/>
              </a:rPr>
              <a:t>成绩评定：</a:t>
            </a:r>
            <a:endParaRPr lang="en-US" altLang="zh-CN" sz="2200">
              <a:solidFill>
                <a:srgbClr val="0000FF"/>
              </a:solidFill>
              <a:latin typeface="微软雅黑" pitchFamily="34" charset="-122"/>
              <a:ea typeface="微软雅黑" pitchFamily="34" charset="-122"/>
              <a:cs typeface="华文行楷"/>
            </a:endParaRPr>
          </a:p>
        </p:txBody>
      </p:sp>
      <p:sp>
        <p:nvSpPr>
          <p:cNvPr id="11267" name="Text Box 6"/>
          <p:cNvSpPr txBox="1">
            <a:spLocks noChangeArrowheads="1"/>
          </p:cNvSpPr>
          <p:nvPr/>
        </p:nvSpPr>
        <p:spPr bwMode="auto">
          <a:xfrm>
            <a:off x="1892300" y="3974048"/>
            <a:ext cx="8775700" cy="2459456"/>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微软雅黑" pitchFamily="34" charset="-122"/>
                <a:ea typeface="微软雅黑" pitchFamily="34" charset="-122"/>
                <a:cs typeface="华文行楷"/>
              </a:rPr>
              <a:t>辅助练习平台</a:t>
            </a:r>
            <a:endParaRPr lang="en-US" altLang="zh-CN" sz="2200" dirty="0">
              <a:solidFill>
                <a:srgbClr val="0000FF"/>
              </a:solidFill>
              <a:latin typeface="微软雅黑" pitchFamily="34" charset="-122"/>
              <a:ea typeface="微软雅黑" pitchFamily="34" charset="-122"/>
              <a:cs typeface="华文行楷"/>
            </a:endParaRPr>
          </a:p>
          <a:p>
            <a:pPr algn="l">
              <a:lnSpc>
                <a:spcPct val="150000"/>
              </a:lnSpc>
            </a:pPr>
            <a:r>
              <a:rPr lang="zh-CN" altLang="zh-CN" kern="100" dirty="0">
                <a:effectLst/>
                <a:latin typeface="+mn-ea"/>
                <a:ea typeface="+mn-ea"/>
                <a:cs typeface="宋体" panose="02010600030101010101" pitchFamily="2" charset="-122"/>
              </a:rPr>
              <a:t>力扣</a:t>
            </a:r>
            <a:r>
              <a:rPr lang="en-US" altLang="zh-CN" u="sng" kern="100" dirty="0">
                <a:effectLst/>
                <a:latin typeface="+mn-ea"/>
                <a:ea typeface="+mn-ea"/>
                <a:cs typeface="宋体" panose="02010600030101010101" pitchFamily="2" charset="-122"/>
                <a:hlinkClick r:id="rId2">
                  <a:extLst>
                    <a:ext uri="{A12FA001-AC4F-418D-AE19-62706E023703}">
                      <ahyp:hlinkClr xmlns:ahyp="http://schemas.microsoft.com/office/drawing/2018/hyperlinkcolor" val="tx"/>
                    </a:ext>
                  </a:extLst>
                </a:hlinkClick>
              </a:rPr>
              <a:t>https://leetcode-cn.com/</a:t>
            </a:r>
            <a:endParaRPr lang="zh-CN" altLang="zh-CN" kern="100" dirty="0">
              <a:effectLst/>
              <a:latin typeface="+mn-ea"/>
              <a:ea typeface="+mn-ea"/>
              <a:cs typeface="Times New Roman" panose="02020603050405020304" pitchFamily="18" charset="0"/>
            </a:endParaRPr>
          </a:p>
          <a:p>
            <a:pPr algn="l">
              <a:lnSpc>
                <a:spcPct val="150000"/>
              </a:lnSpc>
            </a:pPr>
            <a:r>
              <a:rPr lang="zh-CN" altLang="zh-CN" kern="100" dirty="0">
                <a:effectLst/>
                <a:latin typeface="+mn-ea"/>
                <a:ea typeface="+mn-ea"/>
                <a:cs typeface="宋体" panose="02010600030101010101" pitchFamily="2" charset="-122"/>
              </a:rPr>
              <a:t>洛谷</a:t>
            </a:r>
            <a:r>
              <a:rPr lang="en-US" altLang="zh-CN" u="sng" kern="100" dirty="0">
                <a:effectLst/>
                <a:latin typeface="+mn-ea"/>
                <a:ea typeface="+mn-ea"/>
                <a:cs typeface="宋体" panose="02010600030101010101" pitchFamily="2" charset="-122"/>
                <a:hlinkClick r:id="rId3">
                  <a:extLst>
                    <a:ext uri="{A12FA001-AC4F-418D-AE19-62706E023703}">
                      <ahyp:hlinkClr xmlns:ahyp="http://schemas.microsoft.com/office/drawing/2018/hyperlinkcolor" val="tx"/>
                    </a:ext>
                  </a:extLst>
                </a:hlinkClick>
              </a:rPr>
              <a:t>https://www.luogu.com.cn/training/list</a:t>
            </a:r>
            <a:endParaRPr lang="zh-CN" altLang="zh-CN" kern="100" dirty="0">
              <a:effectLst/>
              <a:latin typeface="+mn-ea"/>
              <a:ea typeface="+mn-ea"/>
              <a:cs typeface="Times New Roman" panose="02020603050405020304" pitchFamily="18" charset="0"/>
            </a:endParaRPr>
          </a:p>
          <a:p>
            <a:pPr algn="l">
              <a:lnSpc>
                <a:spcPct val="150000"/>
              </a:lnSpc>
            </a:pPr>
            <a:r>
              <a:rPr lang="zh-CN" altLang="zh-CN" kern="100" dirty="0">
                <a:effectLst/>
                <a:latin typeface="+mn-ea"/>
                <a:ea typeface="+mn-ea"/>
                <a:cs typeface="宋体" panose="02010600030101010101" pitchFamily="2" charset="-122"/>
              </a:rPr>
              <a:t>百腾</a:t>
            </a:r>
            <a:r>
              <a:rPr lang="en-US" altLang="zh-CN" kern="100" dirty="0">
                <a:effectLst/>
                <a:latin typeface="+mn-ea"/>
                <a:ea typeface="+mn-ea"/>
                <a:cs typeface="宋体" panose="02010600030101010101" pitchFamily="2" charset="-122"/>
              </a:rPr>
              <a:t>https://pintia.cn/</a:t>
            </a:r>
            <a:endParaRPr lang="zh-CN" altLang="zh-CN" kern="100" dirty="0">
              <a:effectLst/>
              <a:latin typeface="+mn-ea"/>
              <a:ea typeface="+mn-ea"/>
              <a:cs typeface="Times New Roman" panose="02020603050405020304" pitchFamily="18" charset="0"/>
            </a:endParaRPr>
          </a:p>
          <a:p>
            <a:pPr algn="l">
              <a:lnSpc>
                <a:spcPct val="150000"/>
              </a:lnSpc>
            </a:pPr>
            <a:r>
              <a:rPr lang="zh-CN" altLang="zh-CN" kern="100" dirty="0">
                <a:effectLst/>
                <a:latin typeface="+mn-ea"/>
                <a:ea typeface="+mn-ea"/>
                <a:cs typeface="宋体" panose="02010600030101010101" pitchFamily="2" charset="-122"/>
              </a:rPr>
              <a:t>北大</a:t>
            </a:r>
            <a:r>
              <a:rPr lang="en-US" altLang="zh-CN" kern="100" dirty="0">
                <a:effectLst/>
                <a:latin typeface="+mn-ea"/>
                <a:ea typeface="+mn-ea"/>
                <a:cs typeface="宋体" panose="02010600030101010101" pitchFamily="2" charset="-122"/>
              </a:rPr>
              <a:t>http://poj.org/problemlist</a:t>
            </a:r>
            <a:endParaRPr lang="zh-CN" altLang="zh-CN" kern="100" dirty="0">
              <a:effectLst/>
              <a:latin typeface="+mn-ea"/>
              <a:ea typeface="+mn-ea"/>
              <a:cs typeface="Times New Roman" panose="02020603050405020304" pitchFamily="18" charset="0"/>
            </a:endParaRPr>
          </a:p>
          <a:p>
            <a:pPr algn="l">
              <a:lnSpc>
                <a:spcPct val="150000"/>
              </a:lnSpc>
            </a:pPr>
            <a:r>
              <a:rPr lang="zh-CN" altLang="zh-CN" kern="100" dirty="0">
                <a:effectLst/>
                <a:latin typeface="+mn-ea"/>
                <a:ea typeface="+mn-ea"/>
                <a:cs typeface="宋体" panose="02010600030101010101" pitchFamily="2" charset="-122"/>
              </a:rPr>
              <a:t>杭电</a:t>
            </a:r>
            <a:r>
              <a:rPr lang="en-US" altLang="zh-CN" kern="100" dirty="0">
                <a:effectLst/>
                <a:latin typeface="+mn-ea"/>
                <a:ea typeface="+mn-ea"/>
                <a:cs typeface="宋体" panose="02010600030101010101" pitchFamily="2" charset="-122"/>
              </a:rPr>
              <a:t>http://acm.hdu.edu.cn/</a:t>
            </a:r>
            <a:endParaRPr lang="zh-CN" altLang="zh-CN" kern="100" dirty="0">
              <a:effectLst/>
              <a:latin typeface="+mn-ea"/>
              <a:ea typeface="+mn-ea"/>
              <a:cs typeface="Times New Roman" panose="02020603050405020304" pitchFamily="18" charset="0"/>
            </a:endParaRPr>
          </a:p>
        </p:txBody>
      </p:sp>
      <p:sp>
        <p:nvSpPr>
          <p:cNvPr id="11268" name="Text Box 7"/>
          <p:cNvSpPr txBox="1">
            <a:spLocks noChangeArrowheads="1"/>
          </p:cNvSpPr>
          <p:nvPr/>
        </p:nvSpPr>
        <p:spPr bwMode="auto">
          <a:xfrm>
            <a:off x="2135189" y="2807970"/>
            <a:ext cx="7989887" cy="868956"/>
          </a:xfrm>
          <a:prstGeom prst="rect">
            <a:avLst/>
          </a:prstGeom>
          <a:noFill/>
          <a:ln w="9525">
            <a:noFill/>
            <a:miter lim="800000"/>
            <a:headEnd/>
            <a:tailEnd/>
          </a:ln>
        </p:spPr>
        <p:txBody>
          <a:bodyPr lIns="0" tIns="0" rIns="0" bIns="0">
            <a:spAutoFit/>
          </a:bodyPr>
          <a:lstStyle/>
          <a:p>
            <a:pPr eaLnBrk="0" hangingPunct="0">
              <a:lnSpc>
                <a:spcPct val="150000"/>
              </a:lnSpc>
            </a:pPr>
            <a:r>
              <a:rPr lang="zh-CN" altLang="zh-CN" sz="2000" dirty="0">
                <a:latin typeface="微软雅黑" pitchFamily="34" charset="-122"/>
                <a:ea typeface="微软雅黑" pitchFamily="34" charset="-122"/>
                <a:cs typeface="华文行楷"/>
              </a:rPr>
              <a:t>总评成绩</a:t>
            </a:r>
            <a:r>
              <a:rPr lang="en-US" altLang="zh-CN" sz="2000" dirty="0">
                <a:latin typeface="微软雅黑" pitchFamily="34" charset="-122"/>
                <a:ea typeface="微软雅黑" pitchFamily="34" charset="-122"/>
                <a:cs typeface="华文行楷"/>
              </a:rPr>
              <a:t> = </a:t>
            </a:r>
            <a:r>
              <a:rPr lang="zh-CN" altLang="zh-CN" sz="2000" dirty="0">
                <a:latin typeface="微软雅黑" pitchFamily="34" charset="-122"/>
                <a:ea typeface="微软雅黑" pitchFamily="34" charset="-122"/>
                <a:cs typeface="华文行楷"/>
              </a:rPr>
              <a:t>平时成绩（</a:t>
            </a:r>
            <a:r>
              <a:rPr lang="en-US" altLang="zh-CN" sz="2000" dirty="0">
                <a:latin typeface="微软雅黑" pitchFamily="34" charset="-122"/>
                <a:ea typeface="微软雅黑" pitchFamily="34" charset="-122"/>
                <a:cs typeface="华文行楷"/>
              </a:rPr>
              <a:t>30%</a:t>
            </a:r>
            <a:r>
              <a:rPr lang="zh-CN" altLang="zh-CN" sz="2000" dirty="0">
                <a:latin typeface="微软雅黑" pitchFamily="34" charset="-122"/>
                <a:ea typeface="微软雅黑" pitchFamily="34" charset="-122"/>
                <a:cs typeface="华文行楷"/>
              </a:rPr>
              <a:t>）</a:t>
            </a:r>
            <a:r>
              <a:rPr lang="en-US" altLang="zh-CN" sz="2000" dirty="0">
                <a:latin typeface="微软雅黑" pitchFamily="34" charset="-122"/>
                <a:ea typeface="微软雅黑" pitchFamily="34" charset="-122"/>
                <a:cs typeface="华文行楷"/>
              </a:rPr>
              <a:t>+ </a:t>
            </a:r>
            <a:r>
              <a:rPr lang="zh-CN" altLang="zh-CN" sz="2000" dirty="0">
                <a:latin typeface="微软雅黑" pitchFamily="34" charset="-122"/>
                <a:ea typeface="微软雅黑" pitchFamily="34" charset="-122"/>
                <a:cs typeface="华文行楷"/>
              </a:rPr>
              <a:t>期末</a:t>
            </a:r>
            <a:r>
              <a:rPr lang="zh-CN" altLang="en-US" sz="2000" dirty="0">
                <a:latin typeface="微软雅黑" pitchFamily="34" charset="-122"/>
                <a:ea typeface="微软雅黑" pitchFamily="34" charset="-122"/>
                <a:cs typeface="华文行楷"/>
              </a:rPr>
              <a:t>笔试</a:t>
            </a:r>
            <a:r>
              <a:rPr lang="zh-CN" altLang="zh-CN" sz="2000" dirty="0">
                <a:latin typeface="微软雅黑" pitchFamily="34" charset="-122"/>
                <a:ea typeface="微软雅黑" pitchFamily="34" charset="-122"/>
                <a:cs typeface="华文行楷"/>
              </a:rPr>
              <a:t>成绩（</a:t>
            </a:r>
            <a:r>
              <a:rPr lang="en-US" altLang="zh-CN" sz="2000" dirty="0">
                <a:latin typeface="微软雅黑" pitchFamily="34" charset="-122"/>
                <a:ea typeface="微软雅黑" pitchFamily="34" charset="-122"/>
                <a:cs typeface="华文行楷"/>
              </a:rPr>
              <a:t>70%</a:t>
            </a:r>
            <a:r>
              <a:rPr lang="zh-CN" altLang="zh-CN" sz="2000" dirty="0">
                <a:latin typeface="微软雅黑" pitchFamily="34" charset="-122"/>
                <a:ea typeface="微软雅黑" pitchFamily="34" charset="-122"/>
                <a:cs typeface="华文行楷"/>
              </a:rPr>
              <a:t>）</a:t>
            </a:r>
          </a:p>
          <a:p>
            <a:pPr eaLnBrk="0" hangingPunct="0">
              <a:lnSpc>
                <a:spcPct val="150000"/>
              </a:lnSpc>
            </a:pPr>
            <a:r>
              <a:rPr lang="zh-CN" altLang="zh-CN" sz="2000" dirty="0">
                <a:latin typeface="微软雅黑" pitchFamily="34" charset="-122"/>
                <a:ea typeface="微软雅黑" pitchFamily="34" charset="-122"/>
                <a:cs typeface="华文行楷"/>
              </a:rPr>
              <a:t>平时成绩</a:t>
            </a:r>
            <a:r>
              <a:rPr lang="en-US" altLang="zh-CN" sz="2000" dirty="0">
                <a:latin typeface="微软雅黑" pitchFamily="34" charset="-122"/>
                <a:ea typeface="微软雅黑" pitchFamily="34" charset="-122"/>
                <a:cs typeface="华文行楷"/>
              </a:rPr>
              <a:t> = MOOC+</a:t>
            </a:r>
            <a:r>
              <a:rPr lang="zh-CN" altLang="zh-CN" sz="2000" dirty="0">
                <a:latin typeface="微软雅黑" pitchFamily="34" charset="-122"/>
                <a:ea typeface="微软雅黑" pitchFamily="34" charset="-122"/>
                <a:cs typeface="华文行楷"/>
              </a:rPr>
              <a:t>实验</a:t>
            </a:r>
            <a:r>
              <a:rPr lang="en-US" altLang="zh-CN" sz="2000" dirty="0">
                <a:latin typeface="微软雅黑" pitchFamily="34" charset="-122"/>
                <a:ea typeface="微软雅黑" pitchFamily="34" charset="-122"/>
                <a:cs typeface="华文行楷"/>
              </a:rPr>
              <a:t>+</a:t>
            </a:r>
            <a:r>
              <a:rPr lang="zh-CN" altLang="zh-CN" sz="2000" dirty="0">
                <a:latin typeface="微软雅黑" pitchFamily="34" charset="-122"/>
                <a:ea typeface="微软雅黑" pitchFamily="34" charset="-122"/>
                <a:cs typeface="华文行楷"/>
              </a:rPr>
              <a:t>考勤</a:t>
            </a:r>
            <a:r>
              <a:rPr lang="en-US" altLang="zh-CN" sz="2000" dirty="0">
                <a:latin typeface="微软雅黑" pitchFamily="34" charset="-122"/>
                <a:ea typeface="微软雅黑" pitchFamily="34" charset="-122"/>
                <a:cs typeface="华文行楷"/>
              </a:rPr>
              <a:t>+</a:t>
            </a:r>
            <a:r>
              <a:rPr lang="zh-CN" altLang="en-US" sz="2000" dirty="0">
                <a:latin typeface="微软雅黑" pitchFamily="34" charset="-122"/>
                <a:ea typeface="微软雅黑" pitchFamily="34" charset="-122"/>
                <a:cs typeface="华文行楷"/>
              </a:rPr>
              <a:t>课堂练习</a:t>
            </a:r>
            <a:endParaRPr lang="zh-CN" altLang="zh-CN" sz="2000" dirty="0">
              <a:latin typeface="微软雅黑" pitchFamily="34" charset="-122"/>
              <a:ea typeface="微软雅黑" pitchFamily="34" charset="-122"/>
              <a:cs typeface="华文行楷"/>
            </a:endParaRPr>
          </a:p>
        </p:txBody>
      </p:sp>
      <p:sp>
        <p:nvSpPr>
          <p:cNvPr id="6" name="Rectangle 2"/>
          <p:cNvSpPr txBox="1">
            <a:spLocks noChangeArrowheads="1"/>
          </p:cNvSpPr>
          <p:nvPr/>
        </p:nvSpPr>
        <p:spPr>
          <a:xfrm>
            <a:off x="3267075" y="309563"/>
            <a:ext cx="5086350" cy="463550"/>
          </a:xfrm>
          <a:prstGeom prst="rect">
            <a:avLst/>
          </a:prstGeom>
          <a:noFill/>
          <a:ln/>
        </p:spPr>
        <p:txBody>
          <a:bodyPr/>
          <a:lstStyle/>
          <a:p>
            <a:pPr algn="ctr" defTabSz="685800">
              <a:lnSpc>
                <a:spcPct val="90000"/>
              </a:lnSpc>
              <a:spcBef>
                <a:spcPct val="50000"/>
              </a:spcBef>
            </a:pPr>
            <a:r>
              <a:rPr lang="zh-CN" altLang="en-US" sz="2800" b="1">
                <a:solidFill>
                  <a:srgbClr val="FF0000"/>
                </a:solidFill>
                <a:latin typeface="微软雅黑" pitchFamily="34" charset="-122"/>
                <a:ea typeface="微软雅黑" pitchFamily="34" charset="-122"/>
                <a:cs typeface="隶书"/>
              </a:rPr>
              <a:t>学时与成绩评定</a:t>
            </a:r>
          </a:p>
        </p:txBody>
      </p:sp>
      <p:sp>
        <p:nvSpPr>
          <p:cNvPr id="2" name="文本占位符 1">
            <a:extLst>
              <a:ext uri="{FF2B5EF4-FFF2-40B4-BE49-F238E27FC236}">
                <a16:creationId xmlns:a16="http://schemas.microsoft.com/office/drawing/2014/main" id="{05C111FE-D083-46DD-810D-42862A7A7E1C}"/>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成绩评定方法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641131" y="1496762"/>
            <a:ext cx="11088413" cy="4508222"/>
          </a:xfrm>
          <a:prstGeom prst="rect">
            <a:avLst/>
          </a:prstGeom>
          <a:noFill/>
          <a:ln w="9525">
            <a:noFill/>
            <a:miter lim="800000"/>
            <a:headEnd/>
            <a:tailEnd/>
          </a:ln>
        </p:spPr>
        <p:txBody>
          <a:bodyPr wrap="square">
            <a:spAutoFit/>
          </a:bodyPr>
          <a:lstStyle/>
          <a:p>
            <a:pPr marL="342900" indent="-342900">
              <a:lnSpc>
                <a:spcPct val="150000"/>
              </a:lnSpc>
              <a:spcBef>
                <a:spcPct val="50000"/>
              </a:spcBef>
              <a:buFont typeface="Wingdings" panose="05000000000000000000" pitchFamily="2" charset="2"/>
              <a:buChar char="p"/>
            </a:pPr>
            <a:r>
              <a:rPr lang="zh-CN" altLang="en-US" sz="2000" b="1" dirty="0">
                <a:solidFill>
                  <a:srgbClr val="0000FF"/>
                </a:solidFill>
                <a:latin typeface="+mn-ea"/>
                <a:ea typeface="+mn-ea"/>
              </a:rPr>
              <a:t>算法的地位</a:t>
            </a:r>
            <a:r>
              <a:rPr lang="zh-CN" altLang="en-US" sz="2000" dirty="0">
                <a:latin typeface="+mn-ea"/>
                <a:ea typeface="+mn-ea"/>
              </a:rPr>
              <a:t>：算法设计与分析课程是计算机专业的</a:t>
            </a:r>
            <a:r>
              <a:rPr lang="zh-CN" altLang="en-US" sz="2000" dirty="0">
                <a:solidFill>
                  <a:srgbClr val="FF0000"/>
                </a:solidFill>
                <a:latin typeface="+mn-ea"/>
                <a:ea typeface="+mn-ea"/>
              </a:rPr>
              <a:t>专业基础课</a:t>
            </a:r>
            <a:r>
              <a:rPr lang="zh-CN" altLang="en-US" sz="2000" dirty="0">
                <a:latin typeface="+mn-ea"/>
                <a:ea typeface="+mn-ea"/>
              </a:rPr>
              <a:t>，在国内外各大学计算机专业课中处于核心地位。在国外计算机学科最负盛名的 </a:t>
            </a:r>
            <a:r>
              <a:rPr lang="en-US" altLang="zh-CN" sz="2000" dirty="0">
                <a:latin typeface="+mn-ea"/>
                <a:ea typeface="+mn-ea"/>
              </a:rPr>
              <a:t>3 </a:t>
            </a:r>
            <a:r>
              <a:rPr lang="zh-CN" altLang="en-US" sz="2000" dirty="0">
                <a:latin typeface="+mn-ea"/>
                <a:ea typeface="+mn-ea"/>
              </a:rPr>
              <a:t>所大学中，卡内基梅隆大学、斯坦福大学和麻省理工学院分别将其列为必修课程，核心课程和先导课程。</a:t>
            </a:r>
            <a:endParaRPr lang="en-US" altLang="zh-CN" sz="2000" dirty="0">
              <a:latin typeface="+mn-ea"/>
              <a:ea typeface="+mn-ea"/>
            </a:endParaRPr>
          </a:p>
          <a:p>
            <a:pPr marL="342900" indent="-342900">
              <a:lnSpc>
                <a:spcPct val="150000"/>
              </a:lnSpc>
              <a:spcBef>
                <a:spcPct val="50000"/>
              </a:spcBef>
              <a:buFont typeface="Wingdings" panose="05000000000000000000" pitchFamily="2" charset="2"/>
              <a:buChar char="p"/>
            </a:pPr>
            <a:r>
              <a:rPr lang="zh-CN" altLang="en-US" sz="2000" b="1" dirty="0">
                <a:solidFill>
                  <a:srgbClr val="0000FF"/>
                </a:solidFill>
                <a:latin typeface="+mn-ea"/>
                <a:ea typeface="+mn-ea"/>
              </a:rPr>
              <a:t>课程内容</a:t>
            </a:r>
            <a:r>
              <a:rPr lang="zh-CN" altLang="en-US" sz="2000" dirty="0">
                <a:latin typeface="+mn-ea"/>
                <a:ea typeface="+mn-ea"/>
              </a:rPr>
              <a:t>：主要讲授算法设计和分析的</a:t>
            </a:r>
            <a:r>
              <a:rPr lang="zh-CN" altLang="en-US" sz="2000" dirty="0">
                <a:solidFill>
                  <a:srgbClr val="FF0000"/>
                </a:solidFill>
                <a:latin typeface="+mn-ea"/>
                <a:ea typeface="+mn-ea"/>
              </a:rPr>
              <a:t>基本原理、方法和技术</a:t>
            </a:r>
            <a:r>
              <a:rPr lang="zh-CN" altLang="en-US" sz="2000" dirty="0">
                <a:latin typeface="+mn-ea"/>
                <a:ea typeface="+mn-ea"/>
              </a:rPr>
              <a:t>；算法</a:t>
            </a:r>
            <a:r>
              <a:rPr lang="zh-CN" altLang="en-US" sz="2000" dirty="0">
                <a:solidFill>
                  <a:srgbClr val="FF0000"/>
                </a:solidFill>
                <a:latin typeface="+mn-ea"/>
                <a:ea typeface="+mn-ea"/>
              </a:rPr>
              <a:t>优化</a:t>
            </a:r>
            <a:r>
              <a:rPr lang="zh-CN" altLang="en-US" sz="2000" dirty="0">
                <a:latin typeface="+mn-ea"/>
                <a:ea typeface="+mn-ea"/>
              </a:rPr>
              <a:t>的基本方法和技巧；学习</a:t>
            </a:r>
            <a:r>
              <a:rPr lang="zh-CN" altLang="en-US" sz="2000" dirty="0">
                <a:solidFill>
                  <a:srgbClr val="FF0000"/>
                </a:solidFill>
                <a:latin typeface="+mn-ea"/>
                <a:ea typeface="+mn-ea"/>
              </a:rPr>
              <a:t>典型问题</a:t>
            </a:r>
            <a:r>
              <a:rPr lang="zh-CN" altLang="en-US" sz="2000" dirty="0">
                <a:latin typeface="+mn-ea"/>
                <a:ea typeface="+mn-ea"/>
              </a:rPr>
              <a:t>及其相应的求解算法和</a:t>
            </a:r>
            <a:r>
              <a:rPr lang="zh-CN" altLang="en-US" sz="2000" dirty="0">
                <a:solidFill>
                  <a:srgbClr val="FF0000"/>
                </a:solidFill>
                <a:latin typeface="+mn-ea"/>
                <a:ea typeface="+mn-ea"/>
              </a:rPr>
              <a:t>算法复杂性</a:t>
            </a:r>
            <a:r>
              <a:rPr lang="zh-CN" altLang="en-US" sz="2000" dirty="0">
                <a:latin typeface="+mn-ea"/>
                <a:ea typeface="+mn-ea"/>
              </a:rPr>
              <a:t>的分析方法。</a:t>
            </a:r>
            <a:endParaRPr lang="en-US" altLang="zh-CN" sz="2000" dirty="0">
              <a:latin typeface="+mn-ea"/>
              <a:ea typeface="+mn-ea"/>
            </a:endParaRPr>
          </a:p>
          <a:p>
            <a:pPr marL="342900" indent="-342900">
              <a:lnSpc>
                <a:spcPct val="150000"/>
              </a:lnSpc>
              <a:spcBef>
                <a:spcPct val="50000"/>
              </a:spcBef>
              <a:buFont typeface="Wingdings" panose="05000000000000000000" pitchFamily="2" charset="2"/>
              <a:buChar char="p"/>
            </a:pPr>
            <a:r>
              <a:rPr lang="zh-CN" altLang="en-US" sz="2000" b="1" i="0" dirty="0">
                <a:solidFill>
                  <a:srgbClr val="0000FF"/>
                </a:solidFill>
                <a:effectLst/>
                <a:latin typeface="+mn-ea"/>
                <a:ea typeface="+mn-ea"/>
              </a:rPr>
              <a:t>课程</a:t>
            </a:r>
            <a:r>
              <a:rPr lang="zh-CN" altLang="en-US" sz="2000" b="1" dirty="0">
                <a:solidFill>
                  <a:srgbClr val="0000FF"/>
                </a:solidFill>
                <a:latin typeface="+mn-ea"/>
                <a:ea typeface="+mn-ea"/>
              </a:rPr>
              <a:t>目标</a:t>
            </a:r>
            <a:r>
              <a:rPr lang="zh-CN" altLang="en-US" sz="2000" dirty="0">
                <a:latin typeface="+mn-ea"/>
                <a:ea typeface="+mn-ea"/>
              </a:rPr>
              <a:t>：面对各个应用领域的大量实际问题，最重要的是分析问题的性质并选择正确的求解思路，即找到一个好的算法。特别是在当前复杂、海量信息的大数据处理中，一个好的算法往往起到决定性的作用。因此本课程的</a:t>
            </a:r>
            <a:r>
              <a:rPr lang="zh-CN" altLang="en-US" sz="2000" b="0" i="0" dirty="0">
                <a:effectLst/>
                <a:latin typeface="+mn-ea"/>
                <a:ea typeface="+mn-ea"/>
              </a:rPr>
              <a:t>目的是通过</a:t>
            </a:r>
            <a:r>
              <a:rPr lang="zh-CN" altLang="en-US" sz="2000" b="0" i="0" dirty="0">
                <a:solidFill>
                  <a:srgbClr val="FF0000"/>
                </a:solidFill>
                <a:effectLst/>
                <a:latin typeface="+mn-ea"/>
                <a:ea typeface="+mn-ea"/>
              </a:rPr>
              <a:t>系统地学习算法设计的主要思想</a:t>
            </a:r>
            <a:r>
              <a:rPr lang="zh-CN" altLang="en-US" sz="2000" b="0" i="0" dirty="0">
                <a:effectLst/>
                <a:latin typeface="+mn-ea"/>
                <a:ea typeface="+mn-ea"/>
              </a:rPr>
              <a:t>，培养算法设计和分析的能力，为学生利用算法解决计算机及其他学科实际问题奠定基础。</a:t>
            </a:r>
            <a:endParaRPr lang="en-US" altLang="zh-CN" sz="2000" b="0" i="0" dirty="0">
              <a:effectLst/>
              <a:latin typeface="+mn-ea"/>
              <a:ea typeface="+mn-ea"/>
            </a:endParaRPr>
          </a:p>
        </p:txBody>
      </p:sp>
      <p:sp>
        <p:nvSpPr>
          <p:cNvPr id="5" name="Text Box 2">
            <a:extLst>
              <a:ext uri="{FF2B5EF4-FFF2-40B4-BE49-F238E27FC236}">
                <a16:creationId xmlns:a16="http://schemas.microsoft.com/office/drawing/2014/main" id="{12A2EEDB-2B7D-4F42-ABFE-593FA0F7FCA8}"/>
              </a:ext>
            </a:extLst>
          </p:cNvPr>
          <p:cNvSpPr txBox="1">
            <a:spLocks noChangeArrowheads="1"/>
          </p:cNvSpPr>
          <p:nvPr/>
        </p:nvSpPr>
        <p:spPr bwMode="auto">
          <a:xfrm>
            <a:off x="3252788" y="339688"/>
            <a:ext cx="5041900" cy="646331"/>
          </a:xfrm>
          <a:prstGeom prst="rect">
            <a:avLst/>
          </a:prstGeom>
          <a:noFill/>
          <a:ln w="9525">
            <a:noFill/>
            <a:miter lim="800000"/>
            <a:headEnd/>
            <a:tailEnd/>
          </a:ln>
        </p:spPr>
        <p:txBody>
          <a:bodyPr>
            <a:spAutoFit/>
          </a:bodyPr>
          <a:lstStyle/>
          <a:p>
            <a:pPr algn="ctr">
              <a:spcBef>
                <a:spcPct val="50000"/>
              </a:spcBef>
            </a:pPr>
            <a:r>
              <a:rPr lang="zh-CN" altLang="en-US" sz="3600" dirty="0">
                <a:solidFill>
                  <a:srgbClr val="FF0000"/>
                </a:solidFill>
                <a:latin typeface="微软雅黑" pitchFamily="34" charset="-122"/>
                <a:ea typeface="微软雅黑" pitchFamily="34" charset="-122"/>
                <a:cs typeface="隶书"/>
              </a:rPr>
              <a:t>课程简介</a:t>
            </a:r>
          </a:p>
        </p:txBody>
      </p:sp>
      <p:sp>
        <p:nvSpPr>
          <p:cNvPr id="2" name="文本占位符 1">
            <a:extLst>
              <a:ext uri="{FF2B5EF4-FFF2-40B4-BE49-F238E27FC236}">
                <a16:creationId xmlns:a16="http://schemas.microsoft.com/office/drawing/2014/main" id="{8B9AFAD3-8EA6-4F97-A97D-4822FC89301F}"/>
              </a:ext>
            </a:extLst>
          </p:cNvPr>
          <p:cNvSpPr>
            <a:spLocks noGrp="1"/>
          </p:cNvSpPr>
          <p:nvPr>
            <p:ph type="body" sz="quarter" idx="13"/>
          </p:nvPr>
        </p:nvSpPr>
        <p:spPr/>
        <p:txBody>
          <a:bodyPr/>
          <a:lstStyle/>
          <a:p>
            <a:r>
              <a:rPr lang="zh-CN" altLang="en-US" b="1" dirty="0">
                <a:latin typeface="微软雅黑" panose="020B0503020204020204" pitchFamily="34" charset="-122"/>
                <a:ea typeface="微软雅黑" panose="020B0503020204020204" pitchFamily="34" charset="-122"/>
              </a:rPr>
              <a:t>课程简介</a:t>
            </a:r>
          </a:p>
        </p:txBody>
      </p:sp>
    </p:spTree>
    <p:extLst>
      <p:ext uri="{BB962C8B-B14F-4D97-AF65-F5344CB8AC3E}">
        <p14:creationId xmlns:p14="http://schemas.microsoft.com/office/powerpoint/2010/main" val="317538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905FE2F-C5F2-4A37-A512-0FA9D160F4C2}"/>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算法的力量</a:t>
            </a:r>
          </a:p>
        </p:txBody>
      </p:sp>
      <p:sp>
        <p:nvSpPr>
          <p:cNvPr id="3" name="灯片编号占位符 2">
            <a:extLst>
              <a:ext uri="{FF2B5EF4-FFF2-40B4-BE49-F238E27FC236}">
                <a16:creationId xmlns:a16="http://schemas.microsoft.com/office/drawing/2014/main" id="{6EC29C25-FC99-4E59-B9FA-89478C2AC7C3}"/>
              </a:ext>
            </a:extLst>
          </p:cNvPr>
          <p:cNvSpPr>
            <a:spLocks noGrp="1"/>
          </p:cNvSpPr>
          <p:nvPr>
            <p:ph type="sldNum" sz="quarter" idx="14"/>
          </p:nvPr>
        </p:nvSpPr>
        <p:spPr/>
        <p:txBody>
          <a:bodyPr/>
          <a:lstStyle/>
          <a:p>
            <a:pPr>
              <a:defRPr/>
            </a:pPr>
            <a:fld id="{6C4A7B9A-D175-443F-9105-9B17B1E326D0}" type="slidenum">
              <a:rPr lang="zh-CN" altLang="en-US" smtClean="0"/>
              <a:pPr>
                <a:defRPr/>
              </a:pPr>
              <a:t>5</a:t>
            </a:fld>
            <a:endParaRPr lang="zh-CN" altLang="en-US"/>
          </a:p>
        </p:txBody>
      </p:sp>
      <p:sp>
        <p:nvSpPr>
          <p:cNvPr id="8" name="文本框 7">
            <a:extLst>
              <a:ext uri="{FF2B5EF4-FFF2-40B4-BE49-F238E27FC236}">
                <a16:creationId xmlns:a16="http://schemas.microsoft.com/office/drawing/2014/main" id="{8D2F0290-818C-4957-B18B-70F540413D8C}"/>
              </a:ext>
            </a:extLst>
          </p:cNvPr>
          <p:cNvSpPr txBox="1"/>
          <p:nvPr/>
        </p:nvSpPr>
        <p:spPr>
          <a:xfrm>
            <a:off x="639547" y="1877626"/>
            <a:ext cx="10659074" cy="1884618"/>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算法</a:t>
            </a:r>
            <a:r>
              <a:rPr lang="zh-CN" altLang="en-US" sz="2000" dirty="0">
                <a:latin typeface="微软雅黑" panose="020B0503020204020204" pitchFamily="34" charset="-122"/>
                <a:ea typeface="微软雅黑" panose="020B0503020204020204" pitchFamily="34" charset="-122"/>
              </a:rPr>
              <a:t>是计算机科学领域最重要的基石之一，但却受到了国内一些程序员的冷落。许多学生看到一些公司在招聘时要求的编程语言五花八门，就产生了一种误解，认为学计算机就是学各种编程语言。其实，大家被这些公司误导了。编程语言虽然该学，但是学习计算机算法和理论更重要，因为计算机语言和开发平台日新月异，但</a:t>
            </a:r>
            <a:r>
              <a:rPr lang="zh-CN" altLang="en-US" sz="2000" dirty="0">
                <a:solidFill>
                  <a:srgbClr val="0000FF"/>
                </a:solidFill>
                <a:latin typeface="微软雅黑" panose="020B0503020204020204" pitchFamily="34" charset="-122"/>
                <a:ea typeface="微软雅黑" panose="020B0503020204020204" pitchFamily="34" charset="-122"/>
              </a:rPr>
              <a:t>万变不离其宗的是那些算法和理论。</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224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FA6FCA8-B817-49D3-93C0-558B5E5617E6}"/>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如何学好算法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工匠精神</a:t>
            </a:r>
          </a:p>
        </p:txBody>
      </p:sp>
      <p:sp>
        <p:nvSpPr>
          <p:cNvPr id="3" name="灯片编号占位符 2">
            <a:extLst>
              <a:ext uri="{FF2B5EF4-FFF2-40B4-BE49-F238E27FC236}">
                <a16:creationId xmlns:a16="http://schemas.microsoft.com/office/drawing/2014/main" id="{0C0F9F27-A212-4F7E-87F6-0742B1D33BE1}"/>
              </a:ext>
            </a:extLst>
          </p:cNvPr>
          <p:cNvSpPr>
            <a:spLocks noGrp="1"/>
          </p:cNvSpPr>
          <p:nvPr>
            <p:ph type="sldNum" sz="quarter" idx="14"/>
          </p:nvPr>
        </p:nvSpPr>
        <p:spPr/>
        <p:txBody>
          <a:bodyPr/>
          <a:lstStyle/>
          <a:p>
            <a:pPr>
              <a:defRPr/>
            </a:pPr>
            <a:fld id="{6C4A7B9A-D175-443F-9105-9B17B1E326D0}" type="slidenum">
              <a:rPr lang="zh-CN" altLang="en-US" smtClean="0"/>
              <a:pPr>
                <a:defRPr/>
              </a:pPr>
              <a:t>6</a:t>
            </a:fld>
            <a:endParaRPr lang="zh-CN" altLang="en-US" dirty="0"/>
          </a:p>
        </p:txBody>
      </p:sp>
      <p:pic>
        <p:nvPicPr>
          <p:cNvPr id="4" name="图片 3">
            <a:extLst>
              <a:ext uri="{FF2B5EF4-FFF2-40B4-BE49-F238E27FC236}">
                <a16:creationId xmlns:a16="http://schemas.microsoft.com/office/drawing/2014/main" id="{3156165B-A18D-465A-A6AB-8883BCEC0AA1}"/>
              </a:ext>
            </a:extLst>
          </p:cNvPr>
          <p:cNvPicPr>
            <a:picLocks noChangeAspect="1"/>
          </p:cNvPicPr>
          <p:nvPr/>
        </p:nvPicPr>
        <p:blipFill>
          <a:blip r:embed="rId2"/>
          <a:stretch>
            <a:fillRect/>
          </a:stretch>
        </p:blipFill>
        <p:spPr>
          <a:xfrm>
            <a:off x="7070897" y="3830052"/>
            <a:ext cx="3715068" cy="2476712"/>
          </a:xfrm>
          <a:prstGeom prst="rect">
            <a:avLst/>
          </a:prstGeom>
        </p:spPr>
      </p:pic>
      <p:sp>
        <p:nvSpPr>
          <p:cNvPr id="6" name="文本框 5">
            <a:extLst>
              <a:ext uri="{FF2B5EF4-FFF2-40B4-BE49-F238E27FC236}">
                <a16:creationId xmlns:a16="http://schemas.microsoft.com/office/drawing/2014/main" id="{78686C50-72EC-4DF1-84C3-F3084627C890}"/>
              </a:ext>
            </a:extLst>
          </p:cNvPr>
          <p:cNvSpPr txBox="1"/>
          <p:nvPr/>
        </p:nvSpPr>
        <p:spPr>
          <a:xfrm>
            <a:off x="800188" y="2155178"/>
            <a:ext cx="5418155" cy="2246769"/>
          </a:xfrm>
          <a:prstGeom prst="rect">
            <a:avLst/>
          </a:prstGeom>
          <a:solidFill>
            <a:schemeClr val="accent6">
              <a:lumMod val="20000"/>
              <a:lumOff val="80000"/>
            </a:schemeClr>
          </a:solidFill>
        </p:spPr>
        <p:txBody>
          <a:bodyPr wrap="square">
            <a:spAutoFit/>
          </a:bodyPr>
          <a:lstStyle/>
          <a:p>
            <a:r>
              <a:rPr lang="zh-CN" altLang="en-US" sz="2000" dirty="0">
                <a:latin typeface="微软雅黑" panose="020B0503020204020204" pitchFamily="34" charset="-122"/>
                <a:ea typeface="微软雅黑" panose="020B0503020204020204" pitchFamily="34" charset="-122"/>
              </a:rPr>
              <a:t>敬业不易，精业更难。作家格拉德威尔在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异类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一书中提出“一万小时定律”。在他看来，天才之所以卓越非凡，并非天资超人一等，而是背后付出了持续不断的努力。要精通某个领域，需要</a:t>
            </a:r>
            <a:r>
              <a:rPr lang="en-US" altLang="zh-CN" sz="2000" dirty="0">
                <a:latin typeface="微软雅黑" panose="020B0503020204020204" pitchFamily="34" charset="-122"/>
                <a:ea typeface="微软雅黑" panose="020B0503020204020204" pitchFamily="34" charset="-122"/>
              </a:rPr>
              <a:t>10000</a:t>
            </a:r>
            <a:r>
              <a:rPr lang="zh-CN" altLang="en-US" sz="2000" dirty="0">
                <a:latin typeface="微软雅黑" panose="020B0503020204020204" pitchFamily="34" charset="-122"/>
                <a:ea typeface="微软雅黑" panose="020B0503020204020204" pitchFamily="34" charset="-122"/>
              </a:rPr>
              <a:t>小时，按比例计算，如果每天工作八个小时，一周工作五天，至少需要刻苦而专注地工作五年。</a:t>
            </a:r>
          </a:p>
        </p:txBody>
      </p:sp>
      <p:sp>
        <p:nvSpPr>
          <p:cNvPr id="8" name="文本框 7">
            <a:extLst>
              <a:ext uri="{FF2B5EF4-FFF2-40B4-BE49-F238E27FC236}">
                <a16:creationId xmlns:a16="http://schemas.microsoft.com/office/drawing/2014/main" id="{97AED4E1-C177-4260-8A26-F835DB66C23A}"/>
              </a:ext>
            </a:extLst>
          </p:cNvPr>
          <p:cNvSpPr txBox="1"/>
          <p:nvPr/>
        </p:nvSpPr>
        <p:spPr>
          <a:xfrm>
            <a:off x="6986694" y="1350747"/>
            <a:ext cx="3026410" cy="2346283"/>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职业精神的三个方面：</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职业的责任与操守</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职业的技能和知识</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职业的荣誉与理想</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即敬业、精业、乐业。</a:t>
            </a:r>
          </a:p>
        </p:txBody>
      </p:sp>
      <p:sp>
        <p:nvSpPr>
          <p:cNvPr id="12" name="文本框 11">
            <a:extLst>
              <a:ext uri="{FF2B5EF4-FFF2-40B4-BE49-F238E27FC236}">
                <a16:creationId xmlns:a16="http://schemas.microsoft.com/office/drawing/2014/main" id="{B4498B96-73EF-4E8A-8970-C5AB9178D49F}"/>
              </a:ext>
            </a:extLst>
          </p:cNvPr>
          <p:cNvSpPr txBox="1"/>
          <p:nvPr/>
        </p:nvSpPr>
        <p:spPr>
          <a:xfrm>
            <a:off x="800188" y="1232057"/>
            <a:ext cx="5418155" cy="499624"/>
          </a:xfrm>
          <a:prstGeom prst="rect">
            <a:avLst/>
          </a:prstGeom>
          <a:solidFill>
            <a:schemeClr val="accent4">
              <a:lumMod val="20000"/>
              <a:lumOff val="80000"/>
            </a:schemeClr>
          </a:solidFill>
        </p:spPr>
        <p:txBody>
          <a:bodyPr wrap="square">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算法能力的提高周期比较长</a:t>
            </a:r>
            <a:endParaRPr lang="en-US" altLang="zh-CN" dirty="0"/>
          </a:p>
        </p:txBody>
      </p:sp>
      <p:sp>
        <p:nvSpPr>
          <p:cNvPr id="11" name="文本框 10">
            <a:extLst>
              <a:ext uri="{FF2B5EF4-FFF2-40B4-BE49-F238E27FC236}">
                <a16:creationId xmlns:a16="http://schemas.microsoft.com/office/drawing/2014/main" id="{027752D6-99AB-147E-0E32-803312331C29}"/>
              </a:ext>
            </a:extLst>
          </p:cNvPr>
          <p:cNvSpPr txBox="1"/>
          <p:nvPr/>
        </p:nvSpPr>
        <p:spPr>
          <a:xfrm>
            <a:off x="800188" y="4825444"/>
            <a:ext cx="5418155" cy="961289"/>
          </a:xfrm>
          <a:prstGeom prst="rect">
            <a:avLst/>
          </a:prstGeom>
          <a:solidFill>
            <a:schemeClr val="accent4">
              <a:lumMod val="20000"/>
              <a:lumOff val="80000"/>
            </a:schemeClr>
          </a:solidFill>
        </p:spPr>
        <p:txBody>
          <a:bodyPr wrap="square">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结论：灵感和天分固然重要，但练习时间是区分成绩优劣的决定性因素。</a:t>
            </a:r>
          </a:p>
        </p:txBody>
      </p:sp>
    </p:spTree>
    <p:extLst>
      <p:ext uri="{BB962C8B-B14F-4D97-AF65-F5344CB8AC3E}">
        <p14:creationId xmlns:p14="http://schemas.microsoft.com/office/powerpoint/2010/main" val="368863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096D1DA-8848-4D0B-99CE-5F383C6FFC41}"/>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课程主要内容</a:t>
            </a:r>
          </a:p>
        </p:txBody>
      </p:sp>
      <p:sp>
        <p:nvSpPr>
          <p:cNvPr id="11" name="文本框 10">
            <a:extLst>
              <a:ext uri="{FF2B5EF4-FFF2-40B4-BE49-F238E27FC236}">
                <a16:creationId xmlns:a16="http://schemas.microsoft.com/office/drawing/2014/main" id="{87566E54-71E8-4659-B606-E7F4FDB0007D}"/>
              </a:ext>
            </a:extLst>
          </p:cNvPr>
          <p:cNvSpPr txBox="1"/>
          <p:nvPr/>
        </p:nvSpPr>
        <p:spPr>
          <a:xfrm>
            <a:off x="7018376" y="1843922"/>
            <a:ext cx="1802219" cy="369332"/>
          </a:xfrm>
          <a:prstGeom prst="rect">
            <a:avLst/>
          </a:prstGeom>
          <a:noFill/>
        </p:spPr>
        <p:txBody>
          <a:bodyPr wrap="square" rtlCol="0">
            <a:spAutoFit/>
          </a:bodyPr>
          <a:lstStyle/>
          <a:p>
            <a:endParaRPr lang="zh-CN" altLang="en-US" dirty="0"/>
          </a:p>
        </p:txBody>
      </p:sp>
      <p:sp>
        <p:nvSpPr>
          <p:cNvPr id="12" name="Rectangle 3">
            <a:extLst>
              <a:ext uri="{FF2B5EF4-FFF2-40B4-BE49-F238E27FC236}">
                <a16:creationId xmlns:a16="http://schemas.microsoft.com/office/drawing/2014/main" id="{FFECED2A-2907-498C-89D4-E57A952C97F8}"/>
              </a:ext>
            </a:extLst>
          </p:cNvPr>
          <p:cNvSpPr txBox="1">
            <a:spLocks noChangeArrowheads="1"/>
          </p:cNvSpPr>
          <p:nvPr/>
        </p:nvSpPr>
        <p:spPr>
          <a:xfrm>
            <a:off x="1225575" y="1604724"/>
            <a:ext cx="3850922" cy="4743524"/>
          </a:xfrm>
          <a:prstGeom prst="rect">
            <a:avLst/>
          </a:prstGeom>
          <a:noFill/>
          <a:ln>
            <a:noFill/>
          </a:ln>
        </p:spPr>
        <p:txBody>
          <a:bodyPr/>
          <a:lstStyle/>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Brute Force</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Divide and Conquer</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Decrease and Conquer</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Dynamic Programming</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Greedy Algorithms</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Backtracking </a:t>
            </a:r>
          </a:p>
          <a:p>
            <a:pPr marL="228600" indent="-228600" fontAlgn="auto">
              <a:lnSpc>
                <a:spcPct val="150000"/>
              </a:lnSpc>
              <a:spcBef>
                <a:spcPts val="1000"/>
              </a:spcBef>
              <a:spcAft>
                <a:spcPts val="0"/>
              </a:spcAft>
              <a:buClr>
                <a:srgbClr val="000099"/>
              </a:buClr>
              <a:buBlip>
                <a:blip r:embed="rId2"/>
              </a:buBlip>
              <a:defRPr/>
            </a:pPr>
            <a:r>
              <a:rPr lang="en-US" altLang="zh-CN" sz="2400" b="1" dirty="0">
                <a:solidFill>
                  <a:srgbClr val="FF0000"/>
                </a:solidFill>
                <a:latin typeface="Consolas" pitchFamily="49" charset="0"/>
                <a:ea typeface="华文楷体" panose="02010600040101010101" pitchFamily="2" charset="-122"/>
                <a:cs typeface="Consolas" pitchFamily="49" charset="0"/>
              </a:rPr>
              <a:t>Branch and Bound</a:t>
            </a:r>
          </a:p>
        </p:txBody>
      </p:sp>
      <p:sp>
        <p:nvSpPr>
          <p:cNvPr id="13" name="Rectangle 4">
            <a:extLst>
              <a:ext uri="{FF2B5EF4-FFF2-40B4-BE49-F238E27FC236}">
                <a16:creationId xmlns:a16="http://schemas.microsoft.com/office/drawing/2014/main" id="{4B098261-3B95-4247-B8D3-0113627A8B98}"/>
              </a:ext>
            </a:extLst>
          </p:cNvPr>
          <p:cNvSpPr>
            <a:spLocks noChangeArrowheads="1"/>
          </p:cNvSpPr>
          <p:nvPr/>
        </p:nvSpPr>
        <p:spPr bwMode="auto">
          <a:xfrm>
            <a:off x="6576131" y="3015973"/>
            <a:ext cx="4240213"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indent="-342900" eaLnBrk="0" hangingPunct="0">
              <a:lnSpc>
                <a:spcPct val="110000"/>
              </a:lnSpc>
              <a:spcBef>
                <a:spcPct val="20000"/>
              </a:spcBef>
              <a:buClr>
                <a:srgbClr val="000099"/>
              </a:buClr>
              <a:buBlip>
                <a:blip r:embed="rId2"/>
              </a:buBlip>
            </a:pPr>
            <a:r>
              <a:rPr lang="en-US" altLang="zh-CN" sz="2000" b="1" dirty="0">
                <a:latin typeface="Consolas" pitchFamily="49" charset="0"/>
                <a:ea typeface="华文楷体" panose="02010600040101010101" pitchFamily="2" charset="-122"/>
                <a:cs typeface="Consolas" pitchFamily="49" charset="0"/>
              </a:rPr>
              <a:t>Tree Searching Strategies</a:t>
            </a:r>
          </a:p>
          <a:p>
            <a:pPr marL="342900" indent="-342900" eaLnBrk="0" hangingPunct="0">
              <a:lnSpc>
                <a:spcPct val="110000"/>
              </a:lnSpc>
              <a:spcBef>
                <a:spcPct val="20000"/>
              </a:spcBef>
              <a:buClr>
                <a:srgbClr val="000099"/>
              </a:buClr>
              <a:buBlip>
                <a:blip r:embed="rId2"/>
              </a:buBlip>
            </a:pPr>
            <a:r>
              <a:rPr lang="en-US" altLang="zh-CN" sz="2000" b="1" dirty="0">
                <a:latin typeface="Consolas" pitchFamily="49" charset="0"/>
                <a:ea typeface="华文楷体" panose="02010600040101010101" pitchFamily="2" charset="-122"/>
                <a:cs typeface="Consolas" pitchFamily="49" charset="0"/>
              </a:rPr>
              <a:t>Approximation Algorithms</a:t>
            </a:r>
          </a:p>
          <a:p>
            <a:pPr marL="342900" indent="-342900" eaLnBrk="0" hangingPunct="0">
              <a:lnSpc>
                <a:spcPct val="110000"/>
              </a:lnSpc>
              <a:spcBef>
                <a:spcPct val="20000"/>
              </a:spcBef>
              <a:buClr>
                <a:srgbClr val="000099"/>
              </a:buClr>
              <a:buBlip>
                <a:blip r:embed="rId2"/>
              </a:buBlip>
            </a:pPr>
            <a:r>
              <a:rPr lang="en-US" altLang="zh-CN" sz="2000" b="1" dirty="0" err="1">
                <a:latin typeface="Consolas" pitchFamily="49" charset="0"/>
                <a:ea typeface="华文楷体" panose="02010600040101010101" pitchFamily="2" charset="-122"/>
                <a:cs typeface="Consolas" pitchFamily="49" charset="0"/>
              </a:rPr>
              <a:t>Randomlized</a:t>
            </a:r>
            <a:r>
              <a:rPr lang="en-US" altLang="zh-CN" sz="2000" b="1" dirty="0">
                <a:latin typeface="Consolas" pitchFamily="49" charset="0"/>
                <a:ea typeface="华文楷体" panose="02010600040101010101" pitchFamily="2" charset="-122"/>
                <a:cs typeface="Consolas" pitchFamily="49" charset="0"/>
              </a:rPr>
              <a:t> Algorithms</a:t>
            </a:r>
          </a:p>
          <a:p>
            <a:pPr marL="342900" indent="-342900" eaLnBrk="0" hangingPunct="0">
              <a:lnSpc>
                <a:spcPct val="110000"/>
              </a:lnSpc>
              <a:spcBef>
                <a:spcPct val="20000"/>
              </a:spcBef>
              <a:buClr>
                <a:srgbClr val="000099"/>
              </a:buClr>
              <a:buBlip>
                <a:blip r:embed="rId2"/>
              </a:buBlip>
            </a:pPr>
            <a:r>
              <a:rPr lang="en-US" altLang="zh-CN" sz="2000" b="1" dirty="0">
                <a:latin typeface="Consolas" pitchFamily="49" charset="0"/>
                <a:ea typeface="华文楷体" panose="02010600040101010101" pitchFamily="2" charset="-122"/>
                <a:cs typeface="Consolas" pitchFamily="49" charset="0"/>
              </a:rPr>
              <a:t>On-Line Algorithms</a:t>
            </a:r>
          </a:p>
          <a:p>
            <a:pPr marL="342900" indent="-342900" eaLnBrk="0" hangingPunct="0">
              <a:lnSpc>
                <a:spcPct val="110000"/>
              </a:lnSpc>
              <a:spcBef>
                <a:spcPct val="20000"/>
              </a:spcBef>
              <a:buClr>
                <a:srgbClr val="000099"/>
              </a:buClr>
              <a:buBlip>
                <a:blip r:embed="rId2"/>
              </a:buBlip>
            </a:pPr>
            <a:r>
              <a:rPr lang="en-US" altLang="zh-CN" sz="2000" b="1" dirty="0" err="1">
                <a:latin typeface="Consolas" pitchFamily="49" charset="0"/>
                <a:ea typeface="华文楷体" panose="02010600040101010101" pitchFamily="2" charset="-122"/>
                <a:cs typeface="Consolas" pitchFamily="49" charset="0"/>
              </a:rPr>
              <a:t>Parellel</a:t>
            </a:r>
            <a:r>
              <a:rPr lang="en-US" altLang="zh-CN" sz="2000" b="1" dirty="0">
                <a:latin typeface="Consolas" pitchFamily="49" charset="0"/>
                <a:ea typeface="华文楷体" panose="02010600040101010101" pitchFamily="2" charset="-122"/>
                <a:cs typeface="Consolas" pitchFamily="49" charset="0"/>
              </a:rPr>
              <a:t> Algorithms</a:t>
            </a:r>
          </a:p>
          <a:p>
            <a:pPr marL="342900" indent="-342900" eaLnBrk="0" hangingPunct="0">
              <a:lnSpc>
                <a:spcPct val="110000"/>
              </a:lnSpc>
              <a:spcBef>
                <a:spcPct val="20000"/>
              </a:spcBef>
              <a:buClr>
                <a:srgbClr val="000099"/>
              </a:buClr>
              <a:buBlip>
                <a:blip r:embed="rId2"/>
              </a:buBlip>
            </a:pPr>
            <a:endParaRPr lang="en-US" altLang="zh-CN" sz="2000" b="1" dirty="0">
              <a:latin typeface="Consolas" pitchFamily="49" charset="0"/>
              <a:ea typeface="华文楷体" panose="02010600040101010101" pitchFamily="2"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51101" y="2979739"/>
            <a:ext cx="2136775" cy="509587"/>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latin typeface="Calibri" pitchFamily="34" charset="0"/>
              <a:ea typeface="华文行楷"/>
              <a:cs typeface="华文行楷"/>
            </a:endParaRPr>
          </a:p>
        </p:txBody>
      </p:sp>
      <p:sp>
        <p:nvSpPr>
          <p:cNvPr id="2" name="矩形 1"/>
          <p:cNvSpPr/>
          <p:nvPr/>
        </p:nvSpPr>
        <p:spPr>
          <a:xfrm>
            <a:off x="6251258" y="3471864"/>
            <a:ext cx="3467100" cy="1618297"/>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latin typeface="Calibri" pitchFamily="34" charset="0"/>
              <a:ea typeface="华文行楷"/>
              <a:cs typeface="华文行楷"/>
            </a:endParaRPr>
          </a:p>
        </p:txBody>
      </p:sp>
      <p:sp>
        <p:nvSpPr>
          <p:cNvPr id="9222" name="Rectangle 3"/>
          <p:cNvSpPr txBox="1">
            <a:spLocks noChangeArrowheads="1"/>
          </p:cNvSpPr>
          <p:nvPr/>
        </p:nvSpPr>
        <p:spPr bwMode="auto">
          <a:xfrm>
            <a:off x="6275389" y="1814831"/>
            <a:ext cx="3870325" cy="3451225"/>
          </a:xfrm>
          <a:prstGeom prst="rect">
            <a:avLst/>
          </a:prstGeom>
          <a:noFill/>
          <a:ln w="9525">
            <a:noFill/>
            <a:miter lim="800000"/>
            <a:headEnd/>
            <a:tailEnd/>
          </a:ln>
        </p:spPr>
        <p:txBody>
          <a:bodyPr/>
          <a:lstStyle/>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 </a:t>
            </a:r>
            <a:r>
              <a:rPr lang="en-US" altLang="zh-CN" sz="2000" dirty="0">
                <a:latin typeface="微软雅黑" pitchFamily="34" charset="-122"/>
                <a:ea typeface="微软雅黑" pitchFamily="34" charset="-122"/>
                <a:cs typeface="华文行楷"/>
              </a:rPr>
              <a:t>7 </a:t>
            </a:r>
            <a:r>
              <a:rPr lang="zh-CN" altLang="en-US" sz="2000" dirty="0">
                <a:latin typeface="微软雅黑" pitchFamily="34" charset="-122"/>
                <a:ea typeface="微软雅黑" pitchFamily="34" charset="-122"/>
                <a:cs typeface="华文行楷"/>
              </a:rPr>
              <a:t>章   贪心法</a:t>
            </a:r>
          </a:p>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 </a:t>
            </a:r>
            <a:r>
              <a:rPr lang="en-US" altLang="zh-CN" sz="2000" dirty="0">
                <a:latin typeface="微软雅黑" pitchFamily="34" charset="-122"/>
                <a:ea typeface="微软雅黑" pitchFamily="34" charset="-122"/>
                <a:cs typeface="华文行楷"/>
              </a:rPr>
              <a:t>8 </a:t>
            </a:r>
            <a:r>
              <a:rPr lang="zh-CN" altLang="en-US" sz="2000" dirty="0">
                <a:latin typeface="微软雅黑" pitchFamily="34" charset="-122"/>
                <a:ea typeface="微软雅黑" pitchFamily="34" charset="-122"/>
                <a:cs typeface="华文行楷"/>
              </a:rPr>
              <a:t>章   回溯法</a:t>
            </a:r>
          </a:p>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 </a:t>
            </a:r>
            <a:r>
              <a:rPr lang="en-US" altLang="zh-CN" sz="2000" dirty="0">
                <a:latin typeface="微软雅黑" pitchFamily="34" charset="-122"/>
                <a:ea typeface="微软雅黑" pitchFamily="34" charset="-122"/>
                <a:cs typeface="华文行楷"/>
              </a:rPr>
              <a:t>9 </a:t>
            </a:r>
            <a:r>
              <a:rPr lang="zh-CN" altLang="en-US" sz="2000" dirty="0">
                <a:latin typeface="微软雅黑" pitchFamily="34" charset="-122"/>
                <a:ea typeface="微软雅黑" pitchFamily="34" charset="-122"/>
                <a:cs typeface="华文行楷"/>
              </a:rPr>
              <a:t>章   分支限界法</a:t>
            </a:r>
          </a:p>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a:t>
            </a:r>
            <a:r>
              <a:rPr lang="en-US" altLang="zh-CN" sz="2000" dirty="0">
                <a:latin typeface="微软雅黑" pitchFamily="34" charset="-122"/>
                <a:ea typeface="微软雅黑" pitchFamily="34" charset="-122"/>
                <a:cs typeface="华文行楷"/>
              </a:rPr>
              <a:t>10</a:t>
            </a:r>
            <a:r>
              <a:rPr lang="zh-CN" altLang="en-US" sz="2000" dirty="0">
                <a:latin typeface="微软雅黑" pitchFamily="34" charset="-122"/>
                <a:ea typeface="微软雅黑" pitchFamily="34" charset="-122"/>
                <a:cs typeface="华文行楷"/>
              </a:rPr>
              <a:t>章   概率算法</a:t>
            </a:r>
          </a:p>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a:t>
            </a:r>
            <a:r>
              <a:rPr lang="en-US" altLang="zh-CN" sz="2000" dirty="0">
                <a:latin typeface="微软雅黑" pitchFamily="34" charset="-122"/>
                <a:ea typeface="微软雅黑" pitchFamily="34" charset="-122"/>
                <a:cs typeface="华文行楷"/>
              </a:rPr>
              <a:t>11</a:t>
            </a:r>
            <a:r>
              <a:rPr lang="zh-CN" altLang="en-US" sz="2000" dirty="0">
                <a:latin typeface="微软雅黑" pitchFamily="34" charset="-122"/>
                <a:ea typeface="微软雅黑" pitchFamily="34" charset="-122"/>
                <a:cs typeface="华文行楷"/>
              </a:rPr>
              <a:t>章   近似算法</a:t>
            </a:r>
          </a:p>
          <a:p>
            <a:pPr marL="171450" indent="-171450" defTabSz="685800">
              <a:lnSpc>
                <a:spcPct val="150000"/>
              </a:lnSpc>
              <a:spcBef>
                <a:spcPts val="750"/>
              </a:spcBef>
            </a:pPr>
            <a:r>
              <a:rPr lang="zh-CN" altLang="en-US" sz="2000" dirty="0">
                <a:latin typeface="微软雅黑" pitchFamily="34" charset="-122"/>
                <a:ea typeface="微软雅黑" pitchFamily="34" charset="-122"/>
                <a:cs typeface="华文行楷"/>
              </a:rPr>
              <a:t>第</a:t>
            </a:r>
            <a:r>
              <a:rPr lang="en-US" altLang="zh-CN" sz="2000" dirty="0">
                <a:latin typeface="微软雅黑" pitchFamily="34" charset="-122"/>
                <a:ea typeface="微软雅黑" pitchFamily="34" charset="-122"/>
                <a:cs typeface="华文行楷"/>
              </a:rPr>
              <a:t>12</a:t>
            </a:r>
            <a:r>
              <a:rPr lang="zh-CN" altLang="en-US" sz="2000" dirty="0">
                <a:latin typeface="微软雅黑" pitchFamily="34" charset="-122"/>
                <a:ea typeface="微软雅黑" pitchFamily="34" charset="-122"/>
                <a:cs typeface="华文行楷"/>
              </a:rPr>
              <a:t>章   计算复杂性理论</a:t>
            </a:r>
          </a:p>
        </p:txBody>
      </p:sp>
      <p:sp>
        <p:nvSpPr>
          <p:cNvPr id="3" name="矩形标注 2"/>
          <p:cNvSpPr/>
          <p:nvPr/>
        </p:nvSpPr>
        <p:spPr>
          <a:xfrm>
            <a:off x="5366385" y="5361940"/>
            <a:ext cx="1125538" cy="539750"/>
          </a:xfrm>
          <a:prstGeom prst="wedgeRectCallout">
            <a:avLst>
              <a:gd name="adj1" fmla="val 121442"/>
              <a:gd name="adj2" fmla="val -8620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a:solidFill>
                  <a:srgbClr val="FFFFFF"/>
                </a:solidFill>
                <a:latin typeface="Calibri" pitchFamily="34" charset="0"/>
                <a:ea typeface="华文行楷"/>
                <a:cs typeface="华文行楷"/>
              </a:rPr>
              <a:t>自学</a:t>
            </a:r>
          </a:p>
        </p:txBody>
      </p:sp>
      <p:sp>
        <p:nvSpPr>
          <p:cNvPr id="9" name="矩形标注 8"/>
          <p:cNvSpPr/>
          <p:nvPr/>
        </p:nvSpPr>
        <p:spPr>
          <a:xfrm>
            <a:off x="5366385" y="5361940"/>
            <a:ext cx="1125538" cy="539750"/>
          </a:xfrm>
          <a:prstGeom prst="wedgeRectCallout">
            <a:avLst>
              <a:gd name="adj1" fmla="val -146175"/>
              <a:gd name="adj2" fmla="val -3895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a:solidFill>
                  <a:srgbClr val="FFFFFF"/>
                </a:solidFill>
                <a:latin typeface="Calibri" pitchFamily="34" charset="0"/>
                <a:ea typeface="华文行楷"/>
                <a:cs typeface="华文行楷"/>
              </a:rPr>
              <a:t>自学</a:t>
            </a:r>
          </a:p>
        </p:txBody>
      </p:sp>
      <p:sp>
        <p:nvSpPr>
          <p:cNvPr id="14" name="文本框 13">
            <a:extLst>
              <a:ext uri="{FF2B5EF4-FFF2-40B4-BE49-F238E27FC236}">
                <a16:creationId xmlns:a16="http://schemas.microsoft.com/office/drawing/2014/main" id="{761A1FD1-CE79-4012-B483-AB014E28CC41}"/>
              </a:ext>
            </a:extLst>
          </p:cNvPr>
          <p:cNvSpPr txBox="1"/>
          <p:nvPr/>
        </p:nvSpPr>
        <p:spPr>
          <a:xfrm>
            <a:off x="2372995" y="1812152"/>
            <a:ext cx="4572000" cy="2599686"/>
          </a:xfrm>
          <a:prstGeom prst="rect">
            <a:avLst/>
          </a:prstGeom>
          <a:noFill/>
          <a:ln w="9525">
            <a:noFill/>
            <a:miter lim="800000"/>
            <a:headEnd/>
            <a:tailEnd/>
          </a:ln>
        </p:spPr>
        <p:txBody>
          <a:bodyPr/>
          <a:lstStyle>
            <a:defPPr>
              <a:defRPr lang="zh-CN"/>
            </a:defPPr>
            <a:lvl1pPr marL="171450" indent="-171450" defTabSz="685800">
              <a:lnSpc>
                <a:spcPct val="90000"/>
              </a:lnSpc>
              <a:spcBef>
                <a:spcPts val="750"/>
              </a:spcBef>
              <a:buFont typeface="Wingdings" pitchFamily="2" charset="2"/>
              <a:buNone/>
              <a:defRPr sz="2400">
                <a:latin typeface="微软雅黑" pitchFamily="34" charset="-122"/>
                <a:ea typeface="微软雅黑" pitchFamily="34" charset="-122"/>
                <a:cs typeface="华文行楷"/>
              </a:defRPr>
            </a:lvl1pPr>
          </a:lstStyle>
          <a:p>
            <a:pPr>
              <a:lnSpc>
                <a:spcPct val="150000"/>
              </a:lnSpc>
            </a:pPr>
            <a:r>
              <a:rPr lang="zh-CN" altLang="en-US" sz="2000" dirty="0"/>
              <a:t>第 </a:t>
            </a:r>
            <a:r>
              <a:rPr lang="en-US" altLang="zh-CN" sz="2000" dirty="0"/>
              <a:t>1 </a:t>
            </a:r>
            <a:r>
              <a:rPr lang="zh-CN" altLang="en-US" sz="2000" dirty="0"/>
              <a:t>章   算法设计基础</a:t>
            </a:r>
          </a:p>
          <a:p>
            <a:pPr>
              <a:lnSpc>
                <a:spcPct val="150000"/>
              </a:lnSpc>
            </a:pPr>
            <a:r>
              <a:rPr lang="zh-CN" altLang="en-US" sz="2000" dirty="0"/>
              <a:t>第 </a:t>
            </a:r>
            <a:r>
              <a:rPr lang="en-US" altLang="zh-CN" sz="2000" dirty="0"/>
              <a:t>2 </a:t>
            </a:r>
            <a:r>
              <a:rPr lang="zh-CN" altLang="en-US" sz="2000" dirty="0"/>
              <a:t>章   算法分析基础</a:t>
            </a:r>
            <a:endParaRPr lang="en-US" altLang="zh-CN" sz="2000" dirty="0"/>
          </a:p>
          <a:p>
            <a:pPr>
              <a:lnSpc>
                <a:spcPct val="150000"/>
              </a:lnSpc>
            </a:pPr>
            <a:r>
              <a:rPr lang="zh-CN" altLang="en-US" sz="2000" dirty="0"/>
              <a:t>第 </a:t>
            </a:r>
            <a:r>
              <a:rPr lang="en-US" altLang="zh-CN" sz="2000" dirty="0"/>
              <a:t>3 </a:t>
            </a:r>
            <a:r>
              <a:rPr lang="zh-CN" altLang="en-US" sz="2000" dirty="0"/>
              <a:t>章   蛮力法</a:t>
            </a:r>
          </a:p>
          <a:p>
            <a:pPr>
              <a:lnSpc>
                <a:spcPct val="150000"/>
              </a:lnSpc>
            </a:pPr>
            <a:r>
              <a:rPr lang="zh-CN" altLang="en-US" sz="2000" dirty="0"/>
              <a:t>第 </a:t>
            </a:r>
            <a:r>
              <a:rPr lang="en-US" altLang="zh-CN" sz="2000" dirty="0"/>
              <a:t>4 </a:t>
            </a:r>
            <a:r>
              <a:rPr lang="zh-CN" altLang="en-US" sz="2000" dirty="0"/>
              <a:t>章   分治法</a:t>
            </a:r>
          </a:p>
          <a:p>
            <a:pPr>
              <a:lnSpc>
                <a:spcPct val="150000"/>
              </a:lnSpc>
            </a:pPr>
            <a:r>
              <a:rPr lang="zh-CN" altLang="en-US" sz="2000" dirty="0"/>
              <a:t>第 </a:t>
            </a:r>
            <a:r>
              <a:rPr lang="en-US" altLang="zh-CN" sz="2000" dirty="0"/>
              <a:t>5 </a:t>
            </a:r>
            <a:r>
              <a:rPr lang="zh-CN" altLang="en-US" sz="2000" dirty="0"/>
              <a:t>章   减治法</a:t>
            </a:r>
          </a:p>
          <a:p>
            <a:pPr>
              <a:lnSpc>
                <a:spcPct val="150000"/>
              </a:lnSpc>
            </a:pPr>
            <a:r>
              <a:rPr lang="zh-CN" altLang="en-US" sz="2000" dirty="0"/>
              <a:t>第 </a:t>
            </a:r>
            <a:r>
              <a:rPr lang="en-US" altLang="zh-CN" sz="2000" dirty="0"/>
              <a:t>6 </a:t>
            </a:r>
            <a:r>
              <a:rPr lang="zh-CN" altLang="en-US" sz="2000" dirty="0"/>
              <a:t>章   动态规划法 </a:t>
            </a:r>
          </a:p>
        </p:txBody>
      </p:sp>
      <p:sp>
        <p:nvSpPr>
          <p:cNvPr id="6" name="文本占位符 1">
            <a:extLst>
              <a:ext uri="{FF2B5EF4-FFF2-40B4-BE49-F238E27FC236}">
                <a16:creationId xmlns:a16="http://schemas.microsoft.com/office/drawing/2014/main" id="{4108BB99-370D-05B6-EFF5-7469D400DD00}"/>
              </a:ext>
            </a:extLst>
          </p:cNvPr>
          <p:cNvSpPr>
            <a:spLocks noGrp="1"/>
          </p:cNvSpPr>
          <p:nvPr>
            <p:ph type="body" sz="quarter" idx="13"/>
          </p:nvPr>
        </p:nvSpPr>
        <p:spPr>
          <a:xfrm>
            <a:off x="-664143" y="261275"/>
            <a:ext cx="9683013" cy="864000"/>
          </a:xfrm>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课程主要内容</a:t>
            </a:r>
          </a:p>
        </p:txBody>
      </p:sp>
    </p:spTree>
    <p:extLst>
      <p:ext uri="{BB962C8B-B14F-4D97-AF65-F5344CB8AC3E}">
        <p14:creationId xmlns:p14="http://schemas.microsoft.com/office/powerpoint/2010/main" val="345430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832431" y="1427564"/>
            <a:ext cx="8487092" cy="400110"/>
          </a:xfrm>
          <a:prstGeom prst="rect">
            <a:avLst/>
          </a:prstGeom>
          <a:solidFill>
            <a:schemeClr val="accent4">
              <a:lumMod val="20000"/>
              <a:lumOff val="80000"/>
            </a:schemeClr>
          </a:solidFill>
          <a:ln w="9525">
            <a:noFill/>
            <a:miter lim="800000"/>
            <a:headEnd/>
            <a:tailEnd/>
          </a:ln>
        </p:spPr>
        <p:txBody>
          <a:bodyPr wrap="square">
            <a:spAutoFit/>
          </a:bodyPr>
          <a:lstStyle/>
          <a:p>
            <a:pPr>
              <a:spcBef>
                <a:spcPct val="50000"/>
              </a:spcBef>
            </a:pPr>
            <a:r>
              <a:rPr lang="en-US" altLang="zh-CN" sz="2000" dirty="0">
                <a:latin typeface="微软雅黑" pitchFamily="34" charset="-122"/>
                <a:ea typeface="微软雅黑" pitchFamily="34" charset="-122"/>
                <a:cs typeface="华文行楷"/>
              </a:rPr>
              <a:t>“</a:t>
            </a:r>
            <a:r>
              <a:rPr lang="zh-CN" altLang="en-US" sz="2000" dirty="0">
                <a:latin typeface="微软雅黑" pitchFamily="34" charset="-122"/>
                <a:ea typeface="微软雅黑" pitchFamily="34" charset="-122"/>
                <a:cs typeface="华文行楷"/>
              </a:rPr>
              <a:t>算法设计与分析”课程是关于算法的方法论，讲授</a:t>
            </a:r>
            <a:r>
              <a:rPr kumimoji="1" lang="zh-CN" altLang="en-US" sz="2000" dirty="0">
                <a:latin typeface="微软雅黑" pitchFamily="34" charset="-122"/>
                <a:ea typeface="微软雅黑" pitchFamily="34" charset="-122"/>
                <a:cs typeface="华文行楷"/>
              </a:rPr>
              <a:t>算法理论的两大论题：</a:t>
            </a:r>
            <a:endParaRPr lang="en-US" altLang="zh-CN" sz="2000" dirty="0">
              <a:latin typeface="微软雅黑" pitchFamily="34" charset="-122"/>
              <a:ea typeface="微软雅黑" pitchFamily="34" charset="-122"/>
              <a:cs typeface="华文行楷"/>
            </a:endParaRPr>
          </a:p>
        </p:txBody>
      </p:sp>
      <p:sp>
        <p:nvSpPr>
          <p:cNvPr id="8194" name="Text Box 2"/>
          <p:cNvSpPr txBox="1">
            <a:spLocks noChangeArrowheads="1"/>
          </p:cNvSpPr>
          <p:nvPr/>
        </p:nvSpPr>
        <p:spPr bwMode="auto">
          <a:xfrm>
            <a:off x="3059748" y="452125"/>
            <a:ext cx="5041900" cy="584775"/>
          </a:xfrm>
          <a:prstGeom prst="rect">
            <a:avLst/>
          </a:prstGeom>
          <a:noFill/>
          <a:ln w="9525">
            <a:noFill/>
            <a:miter lim="800000"/>
            <a:headEnd/>
            <a:tailEnd/>
          </a:ln>
        </p:spPr>
        <p:txBody>
          <a:bodyPr>
            <a:spAutoFit/>
          </a:bodyPr>
          <a:lstStyle/>
          <a:p>
            <a:pPr algn="ctr">
              <a:spcBef>
                <a:spcPct val="50000"/>
              </a:spcBef>
            </a:pPr>
            <a:r>
              <a:rPr lang="zh-CN" altLang="en-US" sz="3200" dirty="0">
                <a:solidFill>
                  <a:srgbClr val="FF0000"/>
                </a:solidFill>
                <a:latin typeface="微软雅黑" pitchFamily="34" charset="-122"/>
                <a:ea typeface="微软雅黑" pitchFamily="34" charset="-122"/>
                <a:cs typeface="隶书"/>
              </a:rPr>
              <a:t>课程简介</a:t>
            </a:r>
          </a:p>
        </p:txBody>
      </p:sp>
      <p:sp>
        <p:nvSpPr>
          <p:cNvPr id="8195" name="Text Box 10"/>
          <p:cNvSpPr txBox="1">
            <a:spLocks noChangeArrowheads="1"/>
          </p:cNvSpPr>
          <p:nvPr/>
        </p:nvSpPr>
        <p:spPr bwMode="auto">
          <a:xfrm>
            <a:off x="1957388" y="2337435"/>
            <a:ext cx="8280400" cy="1785104"/>
          </a:xfrm>
          <a:prstGeom prst="rect">
            <a:avLst/>
          </a:prstGeom>
          <a:noFill/>
          <a:ln w="9525">
            <a:noFill/>
            <a:miter lim="800000"/>
            <a:headEnd/>
            <a:tailEnd/>
          </a:ln>
        </p:spPr>
        <p:txBody>
          <a:bodyPr>
            <a:spAutoFit/>
          </a:bodyPr>
          <a:lstStyle/>
          <a:p>
            <a:pPr>
              <a:spcBef>
                <a:spcPct val="50000"/>
              </a:spcBef>
            </a:pPr>
            <a:r>
              <a:rPr kumimoji="1" lang="en-US" altLang="zh-CN" sz="2000" dirty="0">
                <a:latin typeface="微软雅黑" pitchFamily="34" charset="-122"/>
                <a:ea typeface="微软雅黑" pitchFamily="34" charset="-122"/>
                <a:cs typeface="华文行楷"/>
              </a:rPr>
              <a:t>1.</a:t>
            </a:r>
            <a:r>
              <a:rPr kumimoji="1" lang="zh-CN" altLang="en-US" sz="2000" dirty="0">
                <a:latin typeface="微软雅黑" pitchFamily="34" charset="-122"/>
                <a:ea typeface="微软雅黑" pitchFamily="34" charset="-122"/>
                <a:cs typeface="华文行楷"/>
              </a:rPr>
              <a:t>算法设计</a:t>
            </a:r>
            <a:r>
              <a:rPr kumimoji="1" lang="en-US" altLang="zh-CN" sz="2000" dirty="0">
                <a:latin typeface="微软雅黑" pitchFamily="34" charset="-122"/>
                <a:ea typeface="微软雅黑" pitchFamily="34" charset="-122"/>
                <a:cs typeface="华文行楷"/>
              </a:rPr>
              <a:t>——</a:t>
            </a:r>
            <a:r>
              <a:rPr kumimoji="1" lang="zh-CN" altLang="en-US" sz="2000" dirty="0">
                <a:latin typeface="微软雅黑" pitchFamily="34" charset="-122"/>
                <a:ea typeface="微软雅黑" pitchFamily="34" charset="-122"/>
                <a:cs typeface="华文行楷"/>
              </a:rPr>
              <a:t>如何设计一个有效的算法</a:t>
            </a:r>
            <a:endParaRPr kumimoji="1" lang="en-US" altLang="zh-CN" sz="2000" dirty="0">
              <a:latin typeface="微软雅黑" pitchFamily="34" charset="-122"/>
              <a:ea typeface="微软雅黑" pitchFamily="34" charset="-122"/>
              <a:cs typeface="华文行楷"/>
            </a:endParaRPr>
          </a:p>
          <a:p>
            <a:pPr>
              <a:spcBef>
                <a:spcPct val="50000"/>
              </a:spcBef>
            </a:pPr>
            <a:r>
              <a:rPr lang="en-US" altLang="zh-CN" sz="2000" dirty="0">
                <a:solidFill>
                  <a:srgbClr val="0000FF"/>
                </a:solidFill>
                <a:latin typeface="微软雅黑" pitchFamily="34" charset="-122"/>
                <a:ea typeface="微软雅黑" pitchFamily="34" charset="-122"/>
                <a:cs typeface="华文行楷"/>
              </a:rPr>
              <a:t>How to design algorithms</a:t>
            </a:r>
          </a:p>
          <a:p>
            <a:pPr>
              <a:spcBef>
                <a:spcPct val="50000"/>
              </a:spcBef>
            </a:pPr>
            <a:r>
              <a:rPr kumimoji="1" lang="en-US" altLang="zh-CN" sz="2000" dirty="0">
                <a:latin typeface="微软雅黑" pitchFamily="34" charset="-122"/>
                <a:ea typeface="微软雅黑" pitchFamily="34" charset="-122"/>
                <a:cs typeface="华文行楷"/>
              </a:rPr>
              <a:t>2.</a:t>
            </a:r>
            <a:r>
              <a:rPr kumimoji="1" lang="zh-CN" altLang="en-US" sz="2000" dirty="0">
                <a:latin typeface="微软雅黑" pitchFamily="34" charset="-122"/>
                <a:ea typeface="微软雅黑" pitchFamily="34" charset="-122"/>
                <a:cs typeface="华文行楷"/>
              </a:rPr>
              <a:t>算法分析</a:t>
            </a:r>
            <a:r>
              <a:rPr kumimoji="1" lang="en-US" altLang="zh-CN" sz="2000" dirty="0">
                <a:latin typeface="微软雅黑" pitchFamily="34" charset="-122"/>
                <a:ea typeface="微软雅黑" pitchFamily="34" charset="-122"/>
                <a:cs typeface="华文行楷"/>
              </a:rPr>
              <a:t>——</a:t>
            </a:r>
            <a:r>
              <a:rPr kumimoji="1" lang="zh-CN" altLang="en-US" sz="2000" dirty="0">
                <a:latin typeface="微软雅黑" pitchFamily="34" charset="-122"/>
                <a:ea typeface="微软雅黑" pitchFamily="34" charset="-122"/>
                <a:cs typeface="华文行楷"/>
              </a:rPr>
              <a:t>对已设计的算法如何评价其优劣</a:t>
            </a:r>
            <a:endParaRPr kumimoji="1" lang="en-US" altLang="zh-CN" sz="2000" dirty="0">
              <a:latin typeface="微软雅黑" pitchFamily="34" charset="-122"/>
              <a:ea typeface="微软雅黑" pitchFamily="34" charset="-122"/>
              <a:cs typeface="华文行楷"/>
            </a:endParaRPr>
          </a:p>
          <a:p>
            <a:pPr>
              <a:spcBef>
                <a:spcPct val="50000"/>
              </a:spcBef>
            </a:pPr>
            <a:r>
              <a:rPr lang="en-US" altLang="zh-CN" sz="2000" dirty="0">
                <a:solidFill>
                  <a:srgbClr val="0000FF"/>
                </a:solidFill>
                <a:latin typeface="微软雅黑" pitchFamily="34" charset="-122"/>
                <a:ea typeface="微软雅黑" pitchFamily="34" charset="-122"/>
                <a:cs typeface="华文行楷"/>
              </a:rPr>
              <a:t>How to analyze algorithm efficiency</a:t>
            </a:r>
            <a:endParaRPr kumimoji="1" lang="zh-CN" altLang="en-US" sz="2000" dirty="0">
              <a:solidFill>
                <a:srgbClr val="0000FF"/>
              </a:solidFill>
              <a:latin typeface="微软雅黑" pitchFamily="34" charset="-122"/>
              <a:ea typeface="微软雅黑" pitchFamily="34" charset="-122"/>
              <a:cs typeface="华文行楷"/>
            </a:endParaRPr>
          </a:p>
        </p:txBody>
      </p:sp>
      <p:sp>
        <p:nvSpPr>
          <p:cNvPr id="8196" name="Text Box 10"/>
          <p:cNvSpPr txBox="1">
            <a:spLocks noChangeArrowheads="1"/>
          </p:cNvSpPr>
          <p:nvPr/>
        </p:nvSpPr>
        <p:spPr bwMode="auto">
          <a:xfrm>
            <a:off x="832431" y="4632300"/>
            <a:ext cx="8588692" cy="861774"/>
          </a:xfrm>
          <a:prstGeom prst="rect">
            <a:avLst/>
          </a:prstGeom>
          <a:solidFill>
            <a:schemeClr val="accent4">
              <a:lumMod val="20000"/>
              <a:lumOff val="80000"/>
            </a:schemeClr>
          </a:solidFill>
          <a:ln w="9525">
            <a:noFill/>
            <a:miter lim="800000"/>
            <a:headEnd/>
            <a:tailEnd/>
          </a:ln>
        </p:spPr>
        <p:txBody>
          <a:bodyPr wrap="square">
            <a:spAutoFit/>
          </a:bodyPr>
          <a:lstStyle/>
          <a:p>
            <a:pPr>
              <a:spcBef>
                <a:spcPct val="50000"/>
              </a:spcBef>
            </a:pPr>
            <a:r>
              <a:rPr kumimoji="1" lang="zh-CN" altLang="en-US" sz="2000" dirty="0">
                <a:solidFill>
                  <a:srgbClr val="3907F1"/>
                </a:solidFill>
                <a:latin typeface="微软雅黑" pitchFamily="34" charset="-122"/>
                <a:ea typeface="微软雅黑" pitchFamily="34" charset="-122"/>
                <a:cs typeface="华文行楷"/>
              </a:rPr>
              <a:t>二者相互依存：</a:t>
            </a:r>
            <a:endParaRPr kumimoji="1" lang="en-US" altLang="zh-CN" sz="2000" dirty="0">
              <a:solidFill>
                <a:srgbClr val="3907F1"/>
              </a:solidFill>
              <a:latin typeface="微软雅黑" pitchFamily="34" charset="-122"/>
              <a:ea typeface="微软雅黑" pitchFamily="34" charset="-122"/>
              <a:cs typeface="华文行楷"/>
            </a:endParaRPr>
          </a:p>
          <a:p>
            <a:pPr>
              <a:spcBef>
                <a:spcPct val="50000"/>
              </a:spcBef>
            </a:pPr>
            <a:r>
              <a:rPr kumimoji="1" lang="zh-CN" altLang="en-US" sz="2000" dirty="0">
                <a:latin typeface="微软雅黑" pitchFamily="34" charset="-122"/>
                <a:ea typeface="微软雅黑" pitchFamily="34" charset="-122"/>
                <a:cs typeface="华文行楷"/>
              </a:rPr>
              <a:t>设计出的算法需要检验和评价，对算法的分析反过来又将改进算法的设计</a:t>
            </a:r>
          </a:p>
        </p:txBody>
      </p:sp>
      <p:sp>
        <p:nvSpPr>
          <p:cNvPr id="2" name="文本占位符 1">
            <a:extLst>
              <a:ext uri="{FF2B5EF4-FFF2-40B4-BE49-F238E27FC236}">
                <a16:creationId xmlns:a16="http://schemas.microsoft.com/office/drawing/2014/main" id="{FC9EFA68-9536-435A-9875-31C2E08B5EC6}"/>
              </a:ext>
            </a:extLst>
          </p:cNvPr>
          <p:cNvSpPr>
            <a:spLocks noGrp="1"/>
          </p:cNvSpPr>
          <p:nvPr>
            <p:ph type="body" sz="quarter" idx="13"/>
          </p:nvPr>
        </p:nvSpPr>
        <p:spPr>
          <a:solidFill>
            <a:schemeClr val="accent5">
              <a:lumMod val="40000"/>
              <a:lumOff val="60000"/>
            </a:schemeClr>
          </a:solidFill>
        </p:spPr>
        <p:txBody>
          <a:bodyPr vert="horz" lIns="1080000" tIns="45720" rIns="91440" bIns="45720" rtlCol="0" anchor="ctr">
            <a:noAutofit/>
          </a:bodyPr>
          <a:lstStyle/>
          <a:p>
            <a:r>
              <a:rPr lang="zh-CN" altLang="en-US" b="1" dirty="0">
                <a:latin typeface="微软雅黑" panose="020B0503020204020204" pitchFamily="34" charset="-122"/>
                <a:ea typeface="微软雅黑" panose="020B0503020204020204" pitchFamily="34" charset="-122"/>
              </a:rPr>
              <a:t>算法理论的两大论题</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3741</TotalTime>
  <Words>2301</Words>
  <Application>Microsoft Office PowerPoint</Application>
  <PresentationFormat>宽屏</PresentationFormat>
  <Paragraphs>249</Paragraphs>
  <Slides>27</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等线</vt:lpstr>
      <vt:lpstr>华文新魏</vt:lpstr>
      <vt:lpstr>楷体_GB2312</vt:lpstr>
      <vt:lpstr>宋体</vt:lpstr>
      <vt:lpstr>微软雅黑</vt:lpstr>
      <vt:lpstr>Arial</vt:lpstr>
      <vt:lpstr>Calibri</vt:lpstr>
      <vt:lpstr>Calibri Light</vt:lpstr>
      <vt:lpstr>Consolas</vt:lpstr>
      <vt:lpstr>Monotype Corsiva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lxh</dc:creator>
  <cp:lastModifiedBy>aaa</cp:lastModifiedBy>
  <cp:revision>86</cp:revision>
  <dcterms:created xsi:type="dcterms:W3CDTF">2018-12-14T12:48:52Z</dcterms:created>
  <dcterms:modified xsi:type="dcterms:W3CDTF">2023-02-19T12:04:20Z</dcterms:modified>
</cp:coreProperties>
</file>