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67"/>
  </p:notesMasterIdLst>
  <p:sldIdLst>
    <p:sldId id="278" r:id="rId2"/>
    <p:sldId id="280" r:id="rId3"/>
    <p:sldId id="281" r:id="rId4"/>
    <p:sldId id="462" r:id="rId5"/>
    <p:sldId id="463" r:id="rId6"/>
    <p:sldId id="282" r:id="rId7"/>
    <p:sldId id="465" r:id="rId8"/>
    <p:sldId id="295" r:id="rId9"/>
    <p:sldId id="468" r:id="rId10"/>
    <p:sldId id="283" r:id="rId11"/>
    <p:sldId id="284" r:id="rId12"/>
    <p:sldId id="285" r:id="rId13"/>
    <p:sldId id="286" r:id="rId14"/>
    <p:sldId id="287" r:id="rId15"/>
    <p:sldId id="332" r:id="rId16"/>
    <p:sldId id="288" r:id="rId17"/>
    <p:sldId id="289" r:id="rId18"/>
    <p:sldId id="290" r:id="rId19"/>
    <p:sldId id="291" r:id="rId20"/>
    <p:sldId id="298" r:id="rId21"/>
    <p:sldId id="482" r:id="rId22"/>
    <p:sldId id="292" r:id="rId23"/>
    <p:sldId id="294" r:id="rId24"/>
    <p:sldId id="481" r:id="rId25"/>
    <p:sldId id="484" r:id="rId26"/>
    <p:sldId id="483" r:id="rId27"/>
    <p:sldId id="473" r:id="rId28"/>
    <p:sldId id="306" r:id="rId29"/>
    <p:sldId id="307" r:id="rId30"/>
    <p:sldId id="308" r:id="rId31"/>
    <p:sldId id="333" r:id="rId32"/>
    <p:sldId id="479" r:id="rId33"/>
    <p:sldId id="309" r:id="rId34"/>
    <p:sldId id="310" r:id="rId35"/>
    <p:sldId id="311" r:id="rId36"/>
    <p:sldId id="312" r:id="rId37"/>
    <p:sldId id="314" r:id="rId38"/>
    <p:sldId id="315" r:id="rId39"/>
    <p:sldId id="316" r:id="rId40"/>
    <p:sldId id="320" r:id="rId41"/>
    <p:sldId id="318" r:id="rId42"/>
    <p:sldId id="319" r:id="rId43"/>
    <p:sldId id="486" r:id="rId44"/>
    <p:sldId id="323" r:id="rId45"/>
    <p:sldId id="324" r:id="rId46"/>
    <p:sldId id="325" r:id="rId47"/>
    <p:sldId id="326" r:id="rId48"/>
    <p:sldId id="327" r:id="rId49"/>
    <p:sldId id="330" r:id="rId50"/>
    <p:sldId id="328" r:id="rId51"/>
    <p:sldId id="329" r:id="rId52"/>
    <p:sldId id="487" r:id="rId53"/>
    <p:sldId id="300" r:id="rId54"/>
    <p:sldId id="301" r:id="rId55"/>
    <p:sldId id="302" r:id="rId56"/>
    <p:sldId id="485" r:id="rId57"/>
    <p:sldId id="303" r:id="rId58"/>
    <p:sldId id="469" r:id="rId59"/>
    <p:sldId id="470" r:id="rId60"/>
    <p:sldId id="471" r:id="rId61"/>
    <p:sldId id="472" r:id="rId62"/>
    <p:sldId id="476" r:id="rId63"/>
    <p:sldId id="478" r:id="rId64"/>
    <p:sldId id="477" r:id="rId65"/>
    <p:sldId id="260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26" autoAdjust="0"/>
  </p:normalViewPr>
  <p:slideViewPr>
    <p:cSldViewPr snapToGrid="0">
      <p:cViewPr varScale="1">
        <p:scale>
          <a:sx n="64" d="100"/>
          <a:sy n="64" d="100"/>
        </p:scale>
        <p:origin x="72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0D816F-F31D-4B7E-B6DB-F95505476AA1}" type="doc">
      <dgm:prSet loTypeId="urn:microsoft.com/office/officeart/2005/8/layout/list1#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8446D54A-579E-4060-9D29-66E494F72784}">
      <dgm:prSet phldr="0" custT="1"/>
      <dgm:spPr/>
      <dgm:t>
        <a:bodyPr vert="horz" wrap="square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/>
            <a:t>2.1</a:t>
          </a:r>
          <a:r>
            <a:rPr lang="zh-CN" altLang="en-US" sz="2400" b="1"/>
            <a:t> 算法分析概述</a:t>
          </a:r>
          <a:endParaRPr lang="en-US" altLang="zh-CN" sz="2400" b="1" dirty="0"/>
        </a:p>
      </dgm:t>
    </dgm:pt>
    <dgm:pt modelId="{93AFEF5D-08DE-4ED6-BCB2-EE8F1740B334}" type="parTrans" cxnId="{EA969CA2-6DBF-4B88-AFD6-A3DBB5B5981B}">
      <dgm:prSet/>
      <dgm:spPr/>
      <dgm:t>
        <a:bodyPr/>
        <a:lstStyle/>
        <a:p>
          <a:endParaRPr lang="zh-CN" altLang="en-US" sz="2400" b="1">
            <a:solidFill>
              <a:schemeClr val="bg1"/>
            </a:solidFill>
          </a:endParaRPr>
        </a:p>
      </dgm:t>
    </dgm:pt>
    <dgm:pt modelId="{F0797B5E-C694-4BE8-83D6-75064EA0F9AE}" type="sibTrans" cxnId="{EA969CA2-6DBF-4B88-AFD6-A3DBB5B5981B}">
      <dgm:prSet/>
      <dgm:spPr/>
      <dgm:t>
        <a:bodyPr/>
        <a:lstStyle/>
        <a:p>
          <a:endParaRPr lang="zh-CN" altLang="en-US" sz="2400" b="1">
            <a:solidFill>
              <a:schemeClr val="bg1"/>
            </a:solidFill>
          </a:endParaRPr>
        </a:p>
      </dgm:t>
    </dgm:pt>
    <dgm:pt modelId="{87A67D4A-2B46-42FB-B0B2-7E44A1C89692}">
      <dgm:prSet phldr="0" custT="1"/>
      <dgm:spPr/>
      <dgm:t>
        <a:bodyPr vert="horz" wrap="square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dirty="0"/>
            <a:t>2.2</a:t>
          </a:r>
          <a:r>
            <a:rPr lang="zh-CN" altLang="en-US" sz="2400" b="1" dirty="0"/>
            <a:t> </a:t>
          </a:r>
          <a:r>
            <a:rPr lang="zh-CN" altLang="en-US" sz="2400" b="1" dirty="0">
              <a:latin typeface="+mn-ea"/>
              <a:cs typeface="宋体" panose="02010600030101010101" pitchFamily="2" charset="-122"/>
              <a:sym typeface="+mn-ea"/>
            </a:rPr>
            <a:t>渐近复杂度分析</a:t>
          </a:r>
          <a:endParaRPr lang="zh-CN" altLang="en-US" sz="2400" b="1" dirty="0"/>
        </a:p>
      </dgm:t>
    </dgm:pt>
    <dgm:pt modelId="{8FA0F792-D8AB-4E82-BF1E-8E439661AECA}" type="parTrans" cxnId="{4F418825-08FB-45DD-875A-B54F04411811}">
      <dgm:prSet/>
      <dgm:spPr/>
      <dgm:t>
        <a:bodyPr/>
        <a:lstStyle/>
        <a:p>
          <a:endParaRPr lang="zh-CN" altLang="en-US" sz="2400" b="1">
            <a:solidFill>
              <a:schemeClr val="bg1"/>
            </a:solidFill>
          </a:endParaRPr>
        </a:p>
      </dgm:t>
    </dgm:pt>
    <dgm:pt modelId="{8978246A-1C19-414E-ADC8-EFD040749CB9}" type="sibTrans" cxnId="{4F418825-08FB-45DD-875A-B54F04411811}">
      <dgm:prSet/>
      <dgm:spPr/>
      <dgm:t>
        <a:bodyPr/>
        <a:lstStyle/>
        <a:p>
          <a:endParaRPr lang="zh-CN" altLang="en-US" sz="2400" b="1">
            <a:solidFill>
              <a:schemeClr val="bg1"/>
            </a:solidFill>
          </a:endParaRPr>
        </a:p>
      </dgm:t>
    </dgm:pt>
    <dgm:pt modelId="{3A354A31-B576-4B33-B249-9AE3C1A07FE6}">
      <dgm:prSet phldr="0" custT="1"/>
      <dgm:spPr/>
      <dgm:t>
        <a:bodyPr vert="horz" wrap="square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dirty="0"/>
            <a:t>2.3 </a:t>
          </a:r>
          <a:r>
            <a:rPr lang="zh-CN" altLang="en-US" sz="2400" b="1" dirty="0"/>
            <a:t>渐近符号</a:t>
          </a:r>
        </a:p>
      </dgm:t>
    </dgm:pt>
    <dgm:pt modelId="{5EC8C559-ACC8-4C69-91CC-B37F6519A3E8}" type="parTrans" cxnId="{89598636-384C-413E-9734-9076D51373BC}">
      <dgm:prSet/>
      <dgm:spPr/>
      <dgm:t>
        <a:bodyPr/>
        <a:lstStyle/>
        <a:p>
          <a:endParaRPr lang="zh-CN" altLang="en-US"/>
        </a:p>
      </dgm:t>
    </dgm:pt>
    <dgm:pt modelId="{EA812704-1E1E-490B-BE01-0B097035E3BC}" type="sibTrans" cxnId="{89598636-384C-413E-9734-9076D51373BC}">
      <dgm:prSet/>
      <dgm:spPr/>
      <dgm:t>
        <a:bodyPr/>
        <a:lstStyle/>
        <a:p>
          <a:endParaRPr lang="zh-CN" altLang="en-US"/>
        </a:p>
      </dgm:t>
    </dgm:pt>
    <dgm:pt modelId="{27B8EF8A-B45F-4B80-94FF-362013FF5A25}">
      <dgm:prSet phldr="0" custT="1"/>
      <dgm:spPr/>
      <dgm:t>
        <a:bodyPr vert="horz" wrap="square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dirty="0"/>
            <a:t>2.5 </a:t>
          </a:r>
          <a:r>
            <a:rPr lang="zh-CN" altLang="en-US" sz="2400" b="1" dirty="0"/>
            <a:t>递归算法分析</a:t>
          </a:r>
        </a:p>
      </dgm:t>
    </dgm:pt>
    <dgm:pt modelId="{E5E1A3E6-0D62-4059-8FDF-FC54155F66AC}" type="parTrans" cxnId="{EEF88ACB-4544-4035-8819-ECB1A20A39E4}">
      <dgm:prSet/>
      <dgm:spPr/>
      <dgm:t>
        <a:bodyPr/>
        <a:lstStyle/>
        <a:p>
          <a:endParaRPr lang="zh-CN" altLang="en-US"/>
        </a:p>
      </dgm:t>
    </dgm:pt>
    <dgm:pt modelId="{7699FDB9-5835-469D-A88E-12B5D4EB96D2}" type="sibTrans" cxnId="{EEF88ACB-4544-4035-8819-ECB1A20A39E4}">
      <dgm:prSet/>
      <dgm:spPr/>
      <dgm:t>
        <a:bodyPr/>
        <a:lstStyle/>
        <a:p>
          <a:endParaRPr lang="zh-CN" altLang="en-US"/>
        </a:p>
      </dgm:t>
    </dgm:pt>
    <dgm:pt modelId="{E81FD020-A88B-446E-8F00-7EAFC1E312C6}">
      <dgm:prSet phldr="0" custT="1"/>
      <dgm:spPr/>
      <dgm:t>
        <a:bodyPr vert="horz" wrap="square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dirty="0"/>
            <a:t>2.6 </a:t>
          </a:r>
          <a:r>
            <a:rPr lang="zh-CN" altLang="en-US" sz="2400" b="1" dirty="0"/>
            <a:t>渐近空间复杂度分析</a:t>
          </a:r>
        </a:p>
      </dgm:t>
    </dgm:pt>
    <dgm:pt modelId="{D99D921E-50F7-4744-8537-E32727EF1CCA}" type="parTrans" cxnId="{75DDDE37-EC10-4C7A-8C40-49A05E376870}">
      <dgm:prSet/>
      <dgm:spPr/>
      <dgm:t>
        <a:bodyPr/>
        <a:lstStyle/>
        <a:p>
          <a:endParaRPr lang="zh-CN" altLang="en-US"/>
        </a:p>
      </dgm:t>
    </dgm:pt>
    <dgm:pt modelId="{E049B9FF-667D-4B19-9628-F3E2D9A9D13F}" type="sibTrans" cxnId="{75DDDE37-EC10-4C7A-8C40-49A05E376870}">
      <dgm:prSet/>
      <dgm:spPr/>
      <dgm:t>
        <a:bodyPr/>
        <a:lstStyle/>
        <a:p>
          <a:endParaRPr lang="zh-CN" altLang="en-US"/>
        </a:p>
      </dgm:t>
    </dgm:pt>
    <dgm:pt modelId="{9B4EE90E-3510-4A35-B185-B1E6D4FBCF30}">
      <dgm:prSet phldr="0" custT="1"/>
      <dgm:spPr/>
      <dgm:t>
        <a:bodyPr vert="horz" wrap="square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dirty="0"/>
            <a:t>2.4 </a:t>
          </a:r>
          <a:r>
            <a:rPr lang="zh-CN" altLang="en-US" sz="2400" b="1" dirty="0"/>
            <a:t>算法复杂性理论</a:t>
          </a:r>
        </a:p>
      </dgm:t>
    </dgm:pt>
    <dgm:pt modelId="{6E549586-5A20-47E3-BBA5-D87FE163FB00}" type="parTrans" cxnId="{AA8F8360-55EA-4252-969D-6BDD0EF1FCEF}">
      <dgm:prSet/>
      <dgm:spPr/>
      <dgm:t>
        <a:bodyPr/>
        <a:lstStyle/>
        <a:p>
          <a:endParaRPr lang="zh-CN" altLang="en-US"/>
        </a:p>
      </dgm:t>
    </dgm:pt>
    <dgm:pt modelId="{56AC91D6-8CF6-46F6-966E-82BA221EE0AF}" type="sibTrans" cxnId="{AA8F8360-55EA-4252-969D-6BDD0EF1FCEF}">
      <dgm:prSet/>
      <dgm:spPr/>
      <dgm:t>
        <a:bodyPr/>
        <a:lstStyle/>
        <a:p>
          <a:endParaRPr lang="zh-CN" altLang="en-US"/>
        </a:p>
      </dgm:t>
    </dgm:pt>
    <dgm:pt modelId="{A2844A49-1707-42CA-BDE2-59AE12CF1EAD}" type="pres">
      <dgm:prSet presAssocID="{B40D816F-F31D-4B7E-B6DB-F95505476AA1}" presName="linear" presStyleCnt="0">
        <dgm:presLayoutVars>
          <dgm:dir/>
          <dgm:animLvl val="lvl"/>
          <dgm:resizeHandles val="exact"/>
        </dgm:presLayoutVars>
      </dgm:prSet>
      <dgm:spPr/>
    </dgm:pt>
    <dgm:pt modelId="{AC248A0A-50D2-432A-B2C7-999544DAD9A6}" type="pres">
      <dgm:prSet presAssocID="{8446D54A-579E-4060-9D29-66E494F72784}" presName="parentLin" presStyleCnt="0"/>
      <dgm:spPr/>
    </dgm:pt>
    <dgm:pt modelId="{6351594F-A79E-44C3-A119-E689D4F1BDEB}" type="pres">
      <dgm:prSet presAssocID="{8446D54A-579E-4060-9D29-66E494F72784}" presName="parentLeftMargin" presStyleLbl="node1" presStyleIdx="0" presStyleCnt="6"/>
      <dgm:spPr/>
    </dgm:pt>
    <dgm:pt modelId="{B3B23232-3B8F-4261-A5BF-6EFA93F96C89}" type="pres">
      <dgm:prSet presAssocID="{8446D54A-579E-4060-9D29-66E494F72784}" presName="parentText" presStyleLbl="node1" presStyleIdx="0" presStyleCnt="6" custScaleY="91450">
        <dgm:presLayoutVars>
          <dgm:chMax val="0"/>
          <dgm:bulletEnabled val="1"/>
        </dgm:presLayoutVars>
      </dgm:prSet>
      <dgm:spPr/>
    </dgm:pt>
    <dgm:pt modelId="{D31C47B7-3469-4CF5-9454-84F00DFE3DE4}" type="pres">
      <dgm:prSet presAssocID="{8446D54A-579E-4060-9D29-66E494F72784}" presName="negativeSpace" presStyleCnt="0"/>
      <dgm:spPr/>
    </dgm:pt>
    <dgm:pt modelId="{041CCC1A-28F7-4CCC-A176-06E28DE61F30}" type="pres">
      <dgm:prSet presAssocID="{8446D54A-579E-4060-9D29-66E494F72784}" presName="childText" presStyleLbl="conFgAcc1" presStyleIdx="0" presStyleCnt="6" custScaleX="100000" custScaleY="90124" custLinFactNeighborY="-9800">
        <dgm:presLayoutVars>
          <dgm:bulletEnabled val="1"/>
        </dgm:presLayoutVars>
      </dgm:prSet>
      <dgm:spPr/>
    </dgm:pt>
    <dgm:pt modelId="{352B71D4-E5A4-41E9-AA7E-0F23152A6DD0}" type="pres">
      <dgm:prSet presAssocID="{F0797B5E-C694-4BE8-83D6-75064EA0F9AE}" presName="spaceBetweenRectangles" presStyleCnt="0"/>
      <dgm:spPr/>
    </dgm:pt>
    <dgm:pt modelId="{47C090FD-FBE5-46E4-BE47-4F9C473D3DAB}" type="pres">
      <dgm:prSet presAssocID="{87A67D4A-2B46-42FB-B0B2-7E44A1C89692}" presName="parentLin" presStyleCnt="0"/>
      <dgm:spPr/>
    </dgm:pt>
    <dgm:pt modelId="{A48AEE50-E726-48C2-9084-A587B4EB52B6}" type="pres">
      <dgm:prSet presAssocID="{87A67D4A-2B46-42FB-B0B2-7E44A1C89692}" presName="parentLeftMargin" presStyleLbl="node1" presStyleIdx="0" presStyleCnt="6"/>
      <dgm:spPr/>
    </dgm:pt>
    <dgm:pt modelId="{9BFAFDFD-778C-459A-81A4-695A501D67C5}" type="pres">
      <dgm:prSet presAssocID="{87A67D4A-2B46-42FB-B0B2-7E44A1C89692}" presName="parentText" presStyleLbl="node1" presStyleIdx="1" presStyleCnt="6" custScaleY="101827" custLinFactNeighborY="-2810">
        <dgm:presLayoutVars>
          <dgm:chMax val="0"/>
          <dgm:bulletEnabled val="1"/>
        </dgm:presLayoutVars>
      </dgm:prSet>
      <dgm:spPr/>
    </dgm:pt>
    <dgm:pt modelId="{DD53E7CF-68DF-4A10-9000-DD3E7BD2F87D}" type="pres">
      <dgm:prSet presAssocID="{87A67D4A-2B46-42FB-B0B2-7E44A1C89692}" presName="negativeSpace" presStyleCnt="0"/>
      <dgm:spPr/>
    </dgm:pt>
    <dgm:pt modelId="{F23376F4-0C04-477B-A7AE-A8F5C4643597}" type="pres">
      <dgm:prSet presAssocID="{87A67D4A-2B46-42FB-B0B2-7E44A1C89692}" presName="childText" presStyleLbl="conFgAcc1" presStyleIdx="1" presStyleCnt="6" custScaleX="100000" custLinFactNeighborY="-9800">
        <dgm:presLayoutVars>
          <dgm:bulletEnabled val="1"/>
        </dgm:presLayoutVars>
      </dgm:prSet>
      <dgm:spPr/>
    </dgm:pt>
    <dgm:pt modelId="{E7848CFB-54FD-4816-9F41-419A5468B429}" type="pres">
      <dgm:prSet presAssocID="{8978246A-1C19-414E-ADC8-EFD040749CB9}" presName="spaceBetweenRectangles" presStyleCnt="0"/>
      <dgm:spPr/>
    </dgm:pt>
    <dgm:pt modelId="{D3A3AEF6-D87A-4CDC-BF4F-EE9108A054B1}" type="pres">
      <dgm:prSet presAssocID="{3A354A31-B576-4B33-B249-9AE3C1A07FE6}" presName="parentLin" presStyleCnt="0"/>
      <dgm:spPr/>
    </dgm:pt>
    <dgm:pt modelId="{86B11A07-E88B-45E2-8101-762A27D61B9B}" type="pres">
      <dgm:prSet presAssocID="{3A354A31-B576-4B33-B249-9AE3C1A07FE6}" presName="parentLeftMargin" presStyleLbl="node1" presStyleIdx="1" presStyleCnt="6"/>
      <dgm:spPr/>
    </dgm:pt>
    <dgm:pt modelId="{3C8C90CE-6C72-431E-A682-77CC7329FD69}" type="pres">
      <dgm:prSet presAssocID="{3A354A31-B576-4B33-B249-9AE3C1A07FE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82C5F20-3392-4C11-AE57-073B3EC6E5B6}" type="pres">
      <dgm:prSet presAssocID="{3A354A31-B576-4B33-B249-9AE3C1A07FE6}" presName="negativeSpace" presStyleCnt="0"/>
      <dgm:spPr/>
    </dgm:pt>
    <dgm:pt modelId="{06C98167-9F22-4F7B-89AB-EC02D19919EE}" type="pres">
      <dgm:prSet presAssocID="{3A354A31-B576-4B33-B249-9AE3C1A07FE6}" presName="childText" presStyleLbl="conFgAcc1" presStyleIdx="2" presStyleCnt="6">
        <dgm:presLayoutVars>
          <dgm:bulletEnabled val="1"/>
        </dgm:presLayoutVars>
      </dgm:prSet>
      <dgm:spPr/>
    </dgm:pt>
    <dgm:pt modelId="{D8033CC2-1090-4ACD-8B2A-D76A8EE7AAB2}" type="pres">
      <dgm:prSet presAssocID="{EA812704-1E1E-490B-BE01-0B097035E3BC}" presName="spaceBetweenRectangles" presStyleCnt="0"/>
      <dgm:spPr/>
    </dgm:pt>
    <dgm:pt modelId="{FB0EFDC0-AB07-4AE9-BE53-890CE3EA3D23}" type="pres">
      <dgm:prSet presAssocID="{9B4EE90E-3510-4A35-B185-B1E6D4FBCF30}" presName="parentLin" presStyleCnt="0"/>
      <dgm:spPr/>
    </dgm:pt>
    <dgm:pt modelId="{11F45143-A589-47E4-B49D-EE8A2ADE473B}" type="pres">
      <dgm:prSet presAssocID="{9B4EE90E-3510-4A35-B185-B1E6D4FBCF30}" presName="parentLeftMargin" presStyleLbl="node1" presStyleIdx="2" presStyleCnt="6"/>
      <dgm:spPr/>
    </dgm:pt>
    <dgm:pt modelId="{5E202772-664F-450B-BAD6-EE17995070FC}" type="pres">
      <dgm:prSet presAssocID="{9B4EE90E-3510-4A35-B185-B1E6D4FBCF3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F775B48-7017-49E6-8C21-4CF42D77A5B9}" type="pres">
      <dgm:prSet presAssocID="{9B4EE90E-3510-4A35-B185-B1E6D4FBCF30}" presName="negativeSpace" presStyleCnt="0"/>
      <dgm:spPr/>
    </dgm:pt>
    <dgm:pt modelId="{BF71A813-4048-4006-A55A-5C7E9AF3DA74}" type="pres">
      <dgm:prSet presAssocID="{9B4EE90E-3510-4A35-B185-B1E6D4FBCF30}" presName="childText" presStyleLbl="conFgAcc1" presStyleIdx="3" presStyleCnt="6">
        <dgm:presLayoutVars>
          <dgm:bulletEnabled val="1"/>
        </dgm:presLayoutVars>
      </dgm:prSet>
      <dgm:spPr/>
    </dgm:pt>
    <dgm:pt modelId="{C9136BCA-7E4B-493C-8F6B-0BDF0001F5E9}" type="pres">
      <dgm:prSet presAssocID="{56AC91D6-8CF6-46F6-966E-82BA221EE0AF}" presName="spaceBetweenRectangles" presStyleCnt="0"/>
      <dgm:spPr/>
    </dgm:pt>
    <dgm:pt modelId="{CB21F04F-7622-440C-B53C-C0CC85545952}" type="pres">
      <dgm:prSet presAssocID="{27B8EF8A-B45F-4B80-94FF-362013FF5A25}" presName="parentLin" presStyleCnt="0"/>
      <dgm:spPr/>
    </dgm:pt>
    <dgm:pt modelId="{217EA17B-7FE8-4812-BCE0-1089B3BF824D}" type="pres">
      <dgm:prSet presAssocID="{27B8EF8A-B45F-4B80-94FF-362013FF5A25}" presName="parentLeftMargin" presStyleLbl="node1" presStyleIdx="3" presStyleCnt="6"/>
      <dgm:spPr/>
    </dgm:pt>
    <dgm:pt modelId="{50352735-F947-4FCC-8ABD-E012FE547B5A}" type="pres">
      <dgm:prSet presAssocID="{27B8EF8A-B45F-4B80-94FF-362013FF5A2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7FA6A11-64DC-4C4D-A332-2C47D5E42524}" type="pres">
      <dgm:prSet presAssocID="{27B8EF8A-B45F-4B80-94FF-362013FF5A25}" presName="negativeSpace" presStyleCnt="0"/>
      <dgm:spPr/>
    </dgm:pt>
    <dgm:pt modelId="{97970A43-C00E-412B-B79D-EE83BB1E1F66}" type="pres">
      <dgm:prSet presAssocID="{27B8EF8A-B45F-4B80-94FF-362013FF5A25}" presName="childText" presStyleLbl="conFgAcc1" presStyleIdx="4" presStyleCnt="6">
        <dgm:presLayoutVars>
          <dgm:bulletEnabled val="1"/>
        </dgm:presLayoutVars>
      </dgm:prSet>
      <dgm:spPr/>
    </dgm:pt>
    <dgm:pt modelId="{91BDD815-D7FA-4791-B319-20DAAD0EDCAD}" type="pres">
      <dgm:prSet presAssocID="{7699FDB9-5835-469D-A88E-12B5D4EB96D2}" presName="spaceBetweenRectangles" presStyleCnt="0"/>
      <dgm:spPr/>
    </dgm:pt>
    <dgm:pt modelId="{101090F5-5691-4564-B527-86D3D2EA9D45}" type="pres">
      <dgm:prSet presAssocID="{E81FD020-A88B-446E-8F00-7EAFC1E312C6}" presName="parentLin" presStyleCnt="0"/>
      <dgm:spPr/>
    </dgm:pt>
    <dgm:pt modelId="{E8370974-6536-44C0-B01C-216DA0D48939}" type="pres">
      <dgm:prSet presAssocID="{E81FD020-A88B-446E-8F00-7EAFC1E312C6}" presName="parentLeftMargin" presStyleLbl="node1" presStyleIdx="4" presStyleCnt="6"/>
      <dgm:spPr/>
    </dgm:pt>
    <dgm:pt modelId="{532A079C-2DAD-43CF-920D-ACF68D75F595}" type="pres">
      <dgm:prSet presAssocID="{E81FD020-A88B-446E-8F00-7EAFC1E312C6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D814FAA-5944-4540-BD23-17FA85EA64DD}" type="pres">
      <dgm:prSet presAssocID="{E81FD020-A88B-446E-8F00-7EAFC1E312C6}" presName="negativeSpace" presStyleCnt="0"/>
      <dgm:spPr/>
    </dgm:pt>
    <dgm:pt modelId="{AD69036B-0A77-406D-8875-91C65D0013A3}" type="pres">
      <dgm:prSet presAssocID="{E81FD020-A88B-446E-8F00-7EAFC1E312C6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EB213704-2A68-4D26-BA48-302526B2D47C}" type="presOf" srcId="{3A354A31-B576-4B33-B249-9AE3C1A07FE6}" destId="{3C8C90CE-6C72-431E-A682-77CC7329FD69}" srcOrd="1" destOrd="0" presId="urn:microsoft.com/office/officeart/2005/8/layout/list1#1"/>
    <dgm:cxn modelId="{D0243905-7E05-40FE-8B0D-184381B1A09E}" type="presOf" srcId="{87A67D4A-2B46-42FB-B0B2-7E44A1C89692}" destId="{A48AEE50-E726-48C2-9084-A587B4EB52B6}" srcOrd="0" destOrd="0" presId="urn:microsoft.com/office/officeart/2005/8/layout/list1#1"/>
    <dgm:cxn modelId="{8B270C06-B46F-4174-9AD7-0479F67FC1C7}" type="presOf" srcId="{E81FD020-A88B-446E-8F00-7EAFC1E312C6}" destId="{E8370974-6536-44C0-B01C-216DA0D48939}" srcOrd="0" destOrd="0" presId="urn:microsoft.com/office/officeart/2005/8/layout/list1#1"/>
    <dgm:cxn modelId="{16F3BC24-F4DD-4964-BFEC-BF384839B815}" type="presOf" srcId="{3A354A31-B576-4B33-B249-9AE3C1A07FE6}" destId="{86B11A07-E88B-45E2-8101-762A27D61B9B}" srcOrd="0" destOrd="0" presId="urn:microsoft.com/office/officeart/2005/8/layout/list1#1"/>
    <dgm:cxn modelId="{4F418825-08FB-45DD-875A-B54F04411811}" srcId="{B40D816F-F31D-4B7E-B6DB-F95505476AA1}" destId="{87A67D4A-2B46-42FB-B0B2-7E44A1C89692}" srcOrd="1" destOrd="0" parTransId="{8FA0F792-D8AB-4E82-BF1E-8E439661AECA}" sibTransId="{8978246A-1C19-414E-ADC8-EFD040749CB9}"/>
    <dgm:cxn modelId="{89598636-384C-413E-9734-9076D51373BC}" srcId="{B40D816F-F31D-4B7E-B6DB-F95505476AA1}" destId="{3A354A31-B576-4B33-B249-9AE3C1A07FE6}" srcOrd="2" destOrd="0" parTransId="{5EC8C559-ACC8-4C69-91CC-B37F6519A3E8}" sibTransId="{EA812704-1E1E-490B-BE01-0B097035E3BC}"/>
    <dgm:cxn modelId="{75DDDE37-EC10-4C7A-8C40-49A05E376870}" srcId="{B40D816F-F31D-4B7E-B6DB-F95505476AA1}" destId="{E81FD020-A88B-446E-8F00-7EAFC1E312C6}" srcOrd="5" destOrd="0" parTransId="{D99D921E-50F7-4744-8537-E32727EF1CCA}" sibTransId="{E049B9FF-667D-4B19-9628-F3E2D9A9D13F}"/>
    <dgm:cxn modelId="{E8461E40-FD52-43CB-9A58-B1BFD49C809F}" type="presOf" srcId="{27B8EF8A-B45F-4B80-94FF-362013FF5A25}" destId="{217EA17B-7FE8-4812-BCE0-1089B3BF824D}" srcOrd="0" destOrd="0" presId="urn:microsoft.com/office/officeart/2005/8/layout/list1#1"/>
    <dgm:cxn modelId="{AA8F8360-55EA-4252-969D-6BDD0EF1FCEF}" srcId="{B40D816F-F31D-4B7E-B6DB-F95505476AA1}" destId="{9B4EE90E-3510-4A35-B185-B1E6D4FBCF30}" srcOrd="3" destOrd="0" parTransId="{6E549586-5A20-47E3-BBA5-D87FE163FB00}" sibTransId="{56AC91D6-8CF6-46F6-966E-82BA221EE0AF}"/>
    <dgm:cxn modelId="{66FB3862-CC47-4D09-A6EB-87D93227CB13}" type="presOf" srcId="{E81FD020-A88B-446E-8F00-7EAFC1E312C6}" destId="{532A079C-2DAD-43CF-920D-ACF68D75F595}" srcOrd="1" destOrd="0" presId="urn:microsoft.com/office/officeart/2005/8/layout/list1#1"/>
    <dgm:cxn modelId="{FE9AF854-45F0-4EAA-8C30-A504E96D749C}" type="presOf" srcId="{B40D816F-F31D-4B7E-B6DB-F95505476AA1}" destId="{A2844A49-1707-42CA-BDE2-59AE12CF1EAD}" srcOrd="0" destOrd="0" presId="urn:microsoft.com/office/officeart/2005/8/layout/list1#1"/>
    <dgm:cxn modelId="{28CC7E55-CA31-438B-9830-99824CBF3534}" type="presOf" srcId="{27B8EF8A-B45F-4B80-94FF-362013FF5A25}" destId="{50352735-F947-4FCC-8ABD-E012FE547B5A}" srcOrd="1" destOrd="0" presId="urn:microsoft.com/office/officeart/2005/8/layout/list1#1"/>
    <dgm:cxn modelId="{BFF7AD7A-79EA-4E1C-83AA-C61A9FFF4116}" type="presOf" srcId="{87A67D4A-2B46-42FB-B0B2-7E44A1C89692}" destId="{9BFAFDFD-778C-459A-81A4-695A501D67C5}" srcOrd="1" destOrd="0" presId="urn:microsoft.com/office/officeart/2005/8/layout/list1#1"/>
    <dgm:cxn modelId="{EA969CA2-6DBF-4B88-AFD6-A3DBB5B5981B}" srcId="{B40D816F-F31D-4B7E-B6DB-F95505476AA1}" destId="{8446D54A-579E-4060-9D29-66E494F72784}" srcOrd="0" destOrd="0" parTransId="{93AFEF5D-08DE-4ED6-BCB2-EE8F1740B334}" sibTransId="{F0797B5E-C694-4BE8-83D6-75064EA0F9AE}"/>
    <dgm:cxn modelId="{B03B9CAC-EF97-448F-B587-75BBF66BBB95}" type="presOf" srcId="{9B4EE90E-3510-4A35-B185-B1E6D4FBCF30}" destId="{11F45143-A589-47E4-B49D-EE8A2ADE473B}" srcOrd="0" destOrd="0" presId="urn:microsoft.com/office/officeart/2005/8/layout/list1#1"/>
    <dgm:cxn modelId="{22F034B3-F6BB-4442-8DE4-5EC46255A1DF}" type="presOf" srcId="{8446D54A-579E-4060-9D29-66E494F72784}" destId="{6351594F-A79E-44C3-A119-E689D4F1BDEB}" srcOrd="0" destOrd="0" presId="urn:microsoft.com/office/officeart/2005/8/layout/list1#1"/>
    <dgm:cxn modelId="{EEF88ACB-4544-4035-8819-ECB1A20A39E4}" srcId="{B40D816F-F31D-4B7E-B6DB-F95505476AA1}" destId="{27B8EF8A-B45F-4B80-94FF-362013FF5A25}" srcOrd="4" destOrd="0" parTransId="{E5E1A3E6-0D62-4059-8FDF-FC54155F66AC}" sibTransId="{7699FDB9-5835-469D-A88E-12B5D4EB96D2}"/>
    <dgm:cxn modelId="{0475E6DD-EADF-4714-BCDE-D62D951C8F82}" type="presOf" srcId="{8446D54A-579E-4060-9D29-66E494F72784}" destId="{B3B23232-3B8F-4261-A5BF-6EFA93F96C89}" srcOrd="1" destOrd="0" presId="urn:microsoft.com/office/officeart/2005/8/layout/list1#1"/>
    <dgm:cxn modelId="{F1383CF9-347C-42E1-8C46-E9B8B0F1B321}" type="presOf" srcId="{9B4EE90E-3510-4A35-B185-B1E6D4FBCF30}" destId="{5E202772-664F-450B-BAD6-EE17995070FC}" srcOrd="1" destOrd="0" presId="urn:microsoft.com/office/officeart/2005/8/layout/list1#1"/>
    <dgm:cxn modelId="{3174344A-446A-4311-9A10-01BB410886CD}" type="presParOf" srcId="{A2844A49-1707-42CA-BDE2-59AE12CF1EAD}" destId="{AC248A0A-50D2-432A-B2C7-999544DAD9A6}" srcOrd="0" destOrd="0" presId="urn:microsoft.com/office/officeart/2005/8/layout/list1#1"/>
    <dgm:cxn modelId="{B2AF2EFF-ECF0-451A-B957-A27732A5D011}" type="presParOf" srcId="{AC248A0A-50D2-432A-B2C7-999544DAD9A6}" destId="{6351594F-A79E-44C3-A119-E689D4F1BDEB}" srcOrd="0" destOrd="0" presId="urn:microsoft.com/office/officeart/2005/8/layout/list1#1"/>
    <dgm:cxn modelId="{3336862C-A97D-4857-803D-64DFA0DB417B}" type="presParOf" srcId="{AC248A0A-50D2-432A-B2C7-999544DAD9A6}" destId="{B3B23232-3B8F-4261-A5BF-6EFA93F96C89}" srcOrd="1" destOrd="0" presId="urn:microsoft.com/office/officeart/2005/8/layout/list1#1"/>
    <dgm:cxn modelId="{3F2DA5E0-79C4-4083-ABB8-A52608FF71F7}" type="presParOf" srcId="{A2844A49-1707-42CA-BDE2-59AE12CF1EAD}" destId="{D31C47B7-3469-4CF5-9454-84F00DFE3DE4}" srcOrd="1" destOrd="0" presId="urn:microsoft.com/office/officeart/2005/8/layout/list1#1"/>
    <dgm:cxn modelId="{45D2333E-E623-4EF1-AA84-CFEA1C27B2C0}" type="presParOf" srcId="{A2844A49-1707-42CA-BDE2-59AE12CF1EAD}" destId="{041CCC1A-28F7-4CCC-A176-06E28DE61F30}" srcOrd="2" destOrd="0" presId="urn:microsoft.com/office/officeart/2005/8/layout/list1#1"/>
    <dgm:cxn modelId="{6B28D84A-DEFB-4ECC-ABCF-C00F43E80C28}" type="presParOf" srcId="{A2844A49-1707-42CA-BDE2-59AE12CF1EAD}" destId="{352B71D4-E5A4-41E9-AA7E-0F23152A6DD0}" srcOrd="3" destOrd="0" presId="urn:microsoft.com/office/officeart/2005/8/layout/list1#1"/>
    <dgm:cxn modelId="{3B9ACAD9-16A2-4BE6-896F-B0EB4699B744}" type="presParOf" srcId="{A2844A49-1707-42CA-BDE2-59AE12CF1EAD}" destId="{47C090FD-FBE5-46E4-BE47-4F9C473D3DAB}" srcOrd="4" destOrd="0" presId="urn:microsoft.com/office/officeart/2005/8/layout/list1#1"/>
    <dgm:cxn modelId="{BFC88B54-1821-4A96-BD03-E19E5F9FD79F}" type="presParOf" srcId="{47C090FD-FBE5-46E4-BE47-4F9C473D3DAB}" destId="{A48AEE50-E726-48C2-9084-A587B4EB52B6}" srcOrd="0" destOrd="0" presId="urn:microsoft.com/office/officeart/2005/8/layout/list1#1"/>
    <dgm:cxn modelId="{CF6784AF-3DB4-4083-B4C9-0B5904D017C2}" type="presParOf" srcId="{47C090FD-FBE5-46E4-BE47-4F9C473D3DAB}" destId="{9BFAFDFD-778C-459A-81A4-695A501D67C5}" srcOrd="1" destOrd="0" presId="urn:microsoft.com/office/officeart/2005/8/layout/list1#1"/>
    <dgm:cxn modelId="{C9350D1D-2C84-4257-AA7A-B3301ED179D3}" type="presParOf" srcId="{A2844A49-1707-42CA-BDE2-59AE12CF1EAD}" destId="{DD53E7CF-68DF-4A10-9000-DD3E7BD2F87D}" srcOrd="5" destOrd="0" presId="urn:microsoft.com/office/officeart/2005/8/layout/list1#1"/>
    <dgm:cxn modelId="{6F722771-BD56-4754-BB7F-B636A9CB4356}" type="presParOf" srcId="{A2844A49-1707-42CA-BDE2-59AE12CF1EAD}" destId="{F23376F4-0C04-477B-A7AE-A8F5C4643597}" srcOrd="6" destOrd="0" presId="urn:microsoft.com/office/officeart/2005/8/layout/list1#1"/>
    <dgm:cxn modelId="{6B16D04A-A750-4CAD-A912-1DAB60543EF9}" type="presParOf" srcId="{A2844A49-1707-42CA-BDE2-59AE12CF1EAD}" destId="{E7848CFB-54FD-4816-9F41-419A5468B429}" srcOrd="7" destOrd="0" presId="urn:microsoft.com/office/officeart/2005/8/layout/list1#1"/>
    <dgm:cxn modelId="{CD3199AD-58FC-4362-97DD-1B54C4BAD157}" type="presParOf" srcId="{A2844A49-1707-42CA-BDE2-59AE12CF1EAD}" destId="{D3A3AEF6-D87A-4CDC-BF4F-EE9108A054B1}" srcOrd="8" destOrd="0" presId="urn:microsoft.com/office/officeart/2005/8/layout/list1#1"/>
    <dgm:cxn modelId="{F98A2BD7-5688-466E-B21D-DC00A32FEBC9}" type="presParOf" srcId="{D3A3AEF6-D87A-4CDC-BF4F-EE9108A054B1}" destId="{86B11A07-E88B-45E2-8101-762A27D61B9B}" srcOrd="0" destOrd="0" presId="urn:microsoft.com/office/officeart/2005/8/layout/list1#1"/>
    <dgm:cxn modelId="{59384CFA-6507-41A2-A349-FA97316FE477}" type="presParOf" srcId="{D3A3AEF6-D87A-4CDC-BF4F-EE9108A054B1}" destId="{3C8C90CE-6C72-431E-A682-77CC7329FD69}" srcOrd="1" destOrd="0" presId="urn:microsoft.com/office/officeart/2005/8/layout/list1#1"/>
    <dgm:cxn modelId="{49E2A781-B404-49DE-B7FC-2C5500B660EA}" type="presParOf" srcId="{A2844A49-1707-42CA-BDE2-59AE12CF1EAD}" destId="{D82C5F20-3392-4C11-AE57-073B3EC6E5B6}" srcOrd="9" destOrd="0" presId="urn:microsoft.com/office/officeart/2005/8/layout/list1#1"/>
    <dgm:cxn modelId="{8FC7C3A1-74CB-4112-8668-1755ED7E524C}" type="presParOf" srcId="{A2844A49-1707-42CA-BDE2-59AE12CF1EAD}" destId="{06C98167-9F22-4F7B-89AB-EC02D19919EE}" srcOrd="10" destOrd="0" presId="urn:microsoft.com/office/officeart/2005/8/layout/list1#1"/>
    <dgm:cxn modelId="{1EEBFA4E-8401-4FC6-8B99-F009FD6093C5}" type="presParOf" srcId="{A2844A49-1707-42CA-BDE2-59AE12CF1EAD}" destId="{D8033CC2-1090-4ACD-8B2A-D76A8EE7AAB2}" srcOrd="11" destOrd="0" presId="urn:microsoft.com/office/officeart/2005/8/layout/list1#1"/>
    <dgm:cxn modelId="{30EBD113-7638-45BF-BD8B-F0880174FCD1}" type="presParOf" srcId="{A2844A49-1707-42CA-BDE2-59AE12CF1EAD}" destId="{FB0EFDC0-AB07-4AE9-BE53-890CE3EA3D23}" srcOrd="12" destOrd="0" presId="urn:microsoft.com/office/officeart/2005/8/layout/list1#1"/>
    <dgm:cxn modelId="{2FD31A86-52AF-4441-8CDE-855A0CD9EA67}" type="presParOf" srcId="{FB0EFDC0-AB07-4AE9-BE53-890CE3EA3D23}" destId="{11F45143-A589-47E4-B49D-EE8A2ADE473B}" srcOrd="0" destOrd="0" presId="urn:microsoft.com/office/officeart/2005/8/layout/list1#1"/>
    <dgm:cxn modelId="{D7F234A4-26DD-4711-A996-ACC39BEF391C}" type="presParOf" srcId="{FB0EFDC0-AB07-4AE9-BE53-890CE3EA3D23}" destId="{5E202772-664F-450B-BAD6-EE17995070FC}" srcOrd="1" destOrd="0" presId="urn:microsoft.com/office/officeart/2005/8/layout/list1#1"/>
    <dgm:cxn modelId="{0FACCAEB-DBC7-4F28-BED6-A4DA4A45CFEE}" type="presParOf" srcId="{A2844A49-1707-42CA-BDE2-59AE12CF1EAD}" destId="{4F775B48-7017-49E6-8C21-4CF42D77A5B9}" srcOrd="13" destOrd="0" presId="urn:microsoft.com/office/officeart/2005/8/layout/list1#1"/>
    <dgm:cxn modelId="{2A1AB643-1434-4370-89EC-01756CE1DAA6}" type="presParOf" srcId="{A2844A49-1707-42CA-BDE2-59AE12CF1EAD}" destId="{BF71A813-4048-4006-A55A-5C7E9AF3DA74}" srcOrd="14" destOrd="0" presId="urn:microsoft.com/office/officeart/2005/8/layout/list1#1"/>
    <dgm:cxn modelId="{1AB2B99A-29AF-4B07-A792-A53369A4C7B7}" type="presParOf" srcId="{A2844A49-1707-42CA-BDE2-59AE12CF1EAD}" destId="{C9136BCA-7E4B-493C-8F6B-0BDF0001F5E9}" srcOrd="15" destOrd="0" presId="urn:microsoft.com/office/officeart/2005/8/layout/list1#1"/>
    <dgm:cxn modelId="{BE82443D-6BFF-4410-A5E5-A96326F6B11E}" type="presParOf" srcId="{A2844A49-1707-42CA-BDE2-59AE12CF1EAD}" destId="{CB21F04F-7622-440C-B53C-C0CC85545952}" srcOrd="16" destOrd="0" presId="urn:microsoft.com/office/officeart/2005/8/layout/list1#1"/>
    <dgm:cxn modelId="{1E5B7C02-B076-4B2A-B7BA-C2CE3C23BF04}" type="presParOf" srcId="{CB21F04F-7622-440C-B53C-C0CC85545952}" destId="{217EA17B-7FE8-4812-BCE0-1089B3BF824D}" srcOrd="0" destOrd="0" presId="urn:microsoft.com/office/officeart/2005/8/layout/list1#1"/>
    <dgm:cxn modelId="{2602F651-2CEB-4989-936F-0826E7082737}" type="presParOf" srcId="{CB21F04F-7622-440C-B53C-C0CC85545952}" destId="{50352735-F947-4FCC-8ABD-E012FE547B5A}" srcOrd="1" destOrd="0" presId="urn:microsoft.com/office/officeart/2005/8/layout/list1#1"/>
    <dgm:cxn modelId="{3335C7AD-40F3-45D1-8895-858E4329F695}" type="presParOf" srcId="{A2844A49-1707-42CA-BDE2-59AE12CF1EAD}" destId="{47FA6A11-64DC-4C4D-A332-2C47D5E42524}" srcOrd="17" destOrd="0" presId="urn:microsoft.com/office/officeart/2005/8/layout/list1#1"/>
    <dgm:cxn modelId="{1983A91B-9B6D-4ACD-95C0-24EF60B7DCF2}" type="presParOf" srcId="{A2844A49-1707-42CA-BDE2-59AE12CF1EAD}" destId="{97970A43-C00E-412B-B79D-EE83BB1E1F66}" srcOrd="18" destOrd="0" presId="urn:microsoft.com/office/officeart/2005/8/layout/list1#1"/>
    <dgm:cxn modelId="{DCEF811A-A993-455E-B694-A41BA959DE74}" type="presParOf" srcId="{A2844A49-1707-42CA-BDE2-59AE12CF1EAD}" destId="{91BDD815-D7FA-4791-B319-20DAAD0EDCAD}" srcOrd="19" destOrd="0" presId="urn:microsoft.com/office/officeart/2005/8/layout/list1#1"/>
    <dgm:cxn modelId="{A1E22676-3531-46A4-A9F7-F4CCF7445F26}" type="presParOf" srcId="{A2844A49-1707-42CA-BDE2-59AE12CF1EAD}" destId="{101090F5-5691-4564-B527-86D3D2EA9D45}" srcOrd="20" destOrd="0" presId="urn:microsoft.com/office/officeart/2005/8/layout/list1#1"/>
    <dgm:cxn modelId="{069274ED-CFE3-42B1-BB44-D924F31DF4DF}" type="presParOf" srcId="{101090F5-5691-4564-B527-86D3D2EA9D45}" destId="{E8370974-6536-44C0-B01C-216DA0D48939}" srcOrd="0" destOrd="0" presId="urn:microsoft.com/office/officeart/2005/8/layout/list1#1"/>
    <dgm:cxn modelId="{07E413AE-0E3A-48F8-AA8A-F4AB30481739}" type="presParOf" srcId="{101090F5-5691-4564-B527-86D3D2EA9D45}" destId="{532A079C-2DAD-43CF-920D-ACF68D75F595}" srcOrd="1" destOrd="0" presId="urn:microsoft.com/office/officeart/2005/8/layout/list1#1"/>
    <dgm:cxn modelId="{D970A710-803A-482C-BB5A-C66CF34DE143}" type="presParOf" srcId="{A2844A49-1707-42CA-BDE2-59AE12CF1EAD}" destId="{9D814FAA-5944-4540-BD23-17FA85EA64DD}" srcOrd="21" destOrd="0" presId="urn:microsoft.com/office/officeart/2005/8/layout/list1#1"/>
    <dgm:cxn modelId="{10675CB1-61BF-4DF5-9148-680D55BDDDF1}" type="presParOf" srcId="{A2844A49-1707-42CA-BDE2-59AE12CF1EAD}" destId="{AD69036B-0A77-406D-8875-91C65D0013A3}" srcOrd="22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C834D1-B261-48F4-A63B-D180862EFFBE}" type="doc">
      <dgm:prSet loTypeId="urn:microsoft.com/office/officeart/2005/8/layout/hList6" loCatId="list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578450F9-82F4-42EF-B3A5-314365328776}">
      <dgm:prSet custT="1"/>
      <dgm:spPr>
        <a:solidFill>
          <a:srgbClr val="002060"/>
        </a:solidFill>
      </dgm:spPr>
      <dgm:t>
        <a:bodyPr/>
        <a:lstStyle/>
        <a:p>
          <a:r>
            <a:rPr lang="zh-CN" altLang="en-US" sz="2800" b="1" dirty="0"/>
            <a:t>迭代法</a:t>
          </a:r>
          <a:endParaRPr lang="zh-CN" altLang="en-US" sz="2800" dirty="0"/>
        </a:p>
      </dgm:t>
    </dgm:pt>
    <dgm:pt modelId="{8B2FF0E3-4631-42F3-99FA-63E25A434274}" type="parTrans" cxnId="{D0ACE4A5-CC96-4BDF-AF62-B3906E777C52}">
      <dgm:prSet/>
      <dgm:spPr/>
      <dgm:t>
        <a:bodyPr/>
        <a:lstStyle/>
        <a:p>
          <a:endParaRPr lang="zh-CN" altLang="en-US" sz="1100"/>
        </a:p>
      </dgm:t>
    </dgm:pt>
    <dgm:pt modelId="{8E2322A0-2A6D-43BC-A86B-F24DC441CE6D}" type="sibTrans" cxnId="{D0ACE4A5-CC96-4BDF-AF62-B3906E777C52}">
      <dgm:prSet/>
      <dgm:spPr/>
      <dgm:t>
        <a:bodyPr/>
        <a:lstStyle/>
        <a:p>
          <a:endParaRPr lang="zh-CN" altLang="en-US" sz="1100"/>
        </a:p>
      </dgm:t>
    </dgm:pt>
    <dgm:pt modelId="{0CD2A124-178B-40BB-856D-431B2B565536}">
      <dgm:prSet custT="1"/>
      <dgm:spPr>
        <a:solidFill>
          <a:srgbClr val="002060"/>
        </a:solidFill>
      </dgm:spPr>
      <dgm:t>
        <a:bodyPr/>
        <a:lstStyle/>
        <a:p>
          <a:r>
            <a:rPr lang="zh-CN" altLang="en-US" sz="3200" b="1" dirty="0"/>
            <a:t>代入法</a:t>
          </a:r>
          <a:endParaRPr lang="zh-CN" altLang="en-US" sz="3200" dirty="0"/>
        </a:p>
      </dgm:t>
    </dgm:pt>
    <dgm:pt modelId="{C44E3818-59DE-4BF5-A4FE-3B43958EC8D6}" type="parTrans" cxnId="{078B4FF2-F9DE-4D7E-872C-7F5903E0D08A}">
      <dgm:prSet/>
      <dgm:spPr/>
      <dgm:t>
        <a:bodyPr/>
        <a:lstStyle/>
        <a:p>
          <a:endParaRPr lang="zh-CN" altLang="en-US" sz="1100"/>
        </a:p>
      </dgm:t>
    </dgm:pt>
    <dgm:pt modelId="{CC60A7F3-ADC4-4079-A9EE-887959D019F8}" type="sibTrans" cxnId="{078B4FF2-F9DE-4D7E-872C-7F5903E0D08A}">
      <dgm:prSet/>
      <dgm:spPr/>
      <dgm:t>
        <a:bodyPr/>
        <a:lstStyle/>
        <a:p>
          <a:endParaRPr lang="zh-CN" altLang="en-US" sz="1100"/>
        </a:p>
      </dgm:t>
    </dgm:pt>
    <dgm:pt modelId="{D2FAB1D6-93A8-4CC9-8AA9-F3728B249BB7}">
      <dgm:prSet custT="1"/>
      <dgm:spPr>
        <a:solidFill>
          <a:srgbClr val="002060"/>
        </a:solidFill>
      </dgm:spPr>
      <dgm:t>
        <a:bodyPr/>
        <a:lstStyle/>
        <a:p>
          <a:r>
            <a:rPr lang="zh-CN" altLang="en-US" sz="3200" b="1" dirty="0"/>
            <a:t>递归树法</a:t>
          </a:r>
          <a:endParaRPr lang="zh-CN" altLang="en-US" sz="3200" dirty="0"/>
        </a:p>
      </dgm:t>
    </dgm:pt>
    <dgm:pt modelId="{70D3230F-30BD-4688-8FFA-B178DB539774}" type="parTrans" cxnId="{DC0D18FC-8E68-4E5A-89EF-827BE03066B5}">
      <dgm:prSet/>
      <dgm:spPr/>
      <dgm:t>
        <a:bodyPr/>
        <a:lstStyle/>
        <a:p>
          <a:endParaRPr lang="zh-CN" altLang="en-US" sz="1100"/>
        </a:p>
      </dgm:t>
    </dgm:pt>
    <dgm:pt modelId="{28DBCFB2-F3EE-41A9-9E2B-7EF855625827}" type="sibTrans" cxnId="{DC0D18FC-8E68-4E5A-89EF-827BE03066B5}">
      <dgm:prSet/>
      <dgm:spPr/>
      <dgm:t>
        <a:bodyPr/>
        <a:lstStyle/>
        <a:p>
          <a:endParaRPr lang="zh-CN" altLang="en-US" sz="1100"/>
        </a:p>
      </dgm:t>
    </dgm:pt>
    <dgm:pt modelId="{19BD997D-BAF4-443D-9F76-9B93C5B3F304}">
      <dgm:prSet custT="1"/>
      <dgm:spPr>
        <a:solidFill>
          <a:srgbClr val="002060"/>
        </a:solidFill>
      </dgm:spPr>
      <dgm:t>
        <a:bodyPr/>
        <a:lstStyle/>
        <a:p>
          <a:r>
            <a:rPr lang="zh-CN" altLang="en-US" sz="3200" b="1" dirty="0"/>
            <a:t>主方法</a:t>
          </a:r>
          <a:endParaRPr lang="zh-CN" altLang="en-US" sz="3200" dirty="0"/>
        </a:p>
      </dgm:t>
    </dgm:pt>
    <dgm:pt modelId="{A45EF9FE-C7AD-4739-A135-0FF164035E59}" type="parTrans" cxnId="{FB41B54A-D227-4158-8BAB-CC4B16FE2F96}">
      <dgm:prSet/>
      <dgm:spPr/>
      <dgm:t>
        <a:bodyPr/>
        <a:lstStyle/>
        <a:p>
          <a:endParaRPr lang="zh-CN" altLang="en-US" sz="1100"/>
        </a:p>
      </dgm:t>
    </dgm:pt>
    <dgm:pt modelId="{D85C135E-40D6-46C1-9EB0-C9F83A113F81}" type="sibTrans" cxnId="{FB41B54A-D227-4158-8BAB-CC4B16FE2F96}">
      <dgm:prSet/>
      <dgm:spPr/>
      <dgm:t>
        <a:bodyPr/>
        <a:lstStyle/>
        <a:p>
          <a:endParaRPr lang="zh-CN" altLang="en-US" sz="1100"/>
        </a:p>
      </dgm:t>
    </dgm:pt>
    <dgm:pt modelId="{F508FEAD-8B67-4BF0-B6C3-37FA1216E480}" type="pres">
      <dgm:prSet presAssocID="{69C834D1-B261-48F4-A63B-D180862EFFBE}" presName="Name0" presStyleCnt="0">
        <dgm:presLayoutVars>
          <dgm:dir/>
          <dgm:resizeHandles val="exact"/>
        </dgm:presLayoutVars>
      </dgm:prSet>
      <dgm:spPr/>
    </dgm:pt>
    <dgm:pt modelId="{7BC9FD38-2FE0-453A-B22A-BDAA12977647}" type="pres">
      <dgm:prSet presAssocID="{578450F9-82F4-42EF-B3A5-314365328776}" presName="node" presStyleLbl="node1" presStyleIdx="0" presStyleCnt="4">
        <dgm:presLayoutVars>
          <dgm:bulletEnabled val="1"/>
        </dgm:presLayoutVars>
      </dgm:prSet>
      <dgm:spPr/>
    </dgm:pt>
    <dgm:pt modelId="{3E3D337E-EBD7-4A84-8414-70174572B3F8}" type="pres">
      <dgm:prSet presAssocID="{8E2322A0-2A6D-43BC-A86B-F24DC441CE6D}" presName="sibTrans" presStyleCnt="0"/>
      <dgm:spPr/>
    </dgm:pt>
    <dgm:pt modelId="{436632EF-37B1-4E19-AB9D-91219F0747CD}" type="pres">
      <dgm:prSet presAssocID="{0CD2A124-178B-40BB-856D-431B2B565536}" presName="node" presStyleLbl="node1" presStyleIdx="1" presStyleCnt="4">
        <dgm:presLayoutVars>
          <dgm:bulletEnabled val="1"/>
        </dgm:presLayoutVars>
      </dgm:prSet>
      <dgm:spPr/>
    </dgm:pt>
    <dgm:pt modelId="{33899BAA-0F43-46F8-BEFF-4D8A9AE8111D}" type="pres">
      <dgm:prSet presAssocID="{CC60A7F3-ADC4-4079-A9EE-887959D019F8}" presName="sibTrans" presStyleCnt="0"/>
      <dgm:spPr/>
    </dgm:pt>
    <dgm:pt modelId="{1493D540-6D64-47D9-81DD-92C272000E19}" type="pres">
      <dgm:prSet presAssocID="{D2FAB1D6-93A8-4CC9-8AA9-F3728B249BB7}" presName="node" presStyleLbl="node1" presStyleIdx="2" presStyleCnt="4">
        <dgm:presLayoutVars>
          <dgm:bulletEnabled val="1"/>
        </dgm:presLayoutVars>
      </dgm:prSet>
      <dgm:spPr/>
    </dgm:pt>
    <dgm:pt modelId="{74B028F3-994B-4896-A082-9BAB97A00F15}" type="pres">
      <dgm:prSet presAssocID="{28DBCFB2-F3EE-41A9-9E2B-7EF855625827}" presName="sibTrans" presStyleCnt="0"/>
      <dgm:spPr/>
    </dgm:pt>
    <dgm:pt modelId="{7801E688-9936-4E59-81E6-624880F13E12}" type="pres">
      <dgm:prSet presAssocID="{19BD997D-BAF4-443D-9F76-9B93C5B3F304}" presName="node" presStyleLbl="node1" presStyleIdx="3" presStyleCnt="4">
        <dgm:presLayoutVars>
          <dgm:bulletEnabled val="1"/>
        </dgm:presLayoutVars>
      </dgm:prSet>
      <dgm:spPr/>
    </dgm:pt>
  </dgm:ptLst>
  <dgm:cxnLst>
    <dgm:cxn modelId="{32682413-82E7-4C99-9053-5585B782E893}" type="presOf" srcId="{19BD997D-BAF4-443D-9F76-9B93C5B3F304}" destId="{7801E688-9936-4E59-81E6-624880F13E12}" srcOrd="0" destOrd="0" presId="urn:microsoft.com/office/officeart/2005/8/layout/hList6"/>
    <dgm:cxn modelId="{A415AD39-0AC1-420E-ABEA-5D6DC5C395EB}" type="presOf" srcId="{0CD2A124-178B-40BB-856D-431B2B565536}" destId="{436632EF-37B1-4E19-AB9D-91219F0747CD}" srcOrd="0" destOrd="0" presId="urn:microsoft.com/office/officeart/2005/8/layout/hList6"/>
    <dgm:cxn modelId="{FB41B54A-D227-4158-8BAB-CC4B16FE2F96}" srcId="{69C834D1-B261-48F4-A63B-D180862EFFBE}" destId="{19BD997D-BAF4-443D-9F76-9B93C5B3F304}" srcOrd="3" destOrd="0" parTransId="{A45EF9FE-C7AD-4739-A135-0FF164035E59}" sibTransId="{D85C135E-40D6-46C1-9EB0-C9F83A113F81}"/>
    <dgm:cxn modelId="{FCA6F64D-906E-481C-AEC0-3CD829F5928F}" type="presOf" srcId="{578450F9-82F4-42EF-B3A5-314365328776}" destId="{7BC9FD38-2FE0-453A-B22A-BDAA12977647}" srcOrd="0" destOrd="0" presId="urn:microsoft.com/office/officeart/2005/8/layout/hList6"/>
    <dgm:cxn modelId="{5C3C9277-A398-4D16-8822-B02F0A827E51}" type="presOf" srcId="{69C834D1-B261-48F4-A63B-D180862EFFBE}" destId="{F508FEAD-8B67-4BF0-B6C3-37FA1216E480}" srcOrd="0" destOrd="0" presId="urn:microsoft.com/office/officeart/2005/8/layout/hList6"/>
    <dgm:cxn modelId="{BCC5087A-5BA1-4D2B-B77E-557638D5BA04}" type="presOf" srcId="{D2FAB1D6-93A8-4CC9-8AA9-F3728B249BB7}" destId="{1493D540-6D64-47D9-81DD-92C272000E19}" srcOrd="0" destOrd="0" presId="urn:microsoft.com/office/officeart/2005/8/layout/hList6"/>
    <dgm:cxn modelId="{D0ACE4A5-CC96-4BDF-AF62-B3906E777C52}" srcId="{69C834D1-B261-48F4-A63B-D180862EFFBE}" destId="{578450F9-82F4-42EF-B3A5-314365328776}" srcOrd="0" destOrd="0" parTransId="{8B2FF0E3-4631-42F3-99FA-63E25A434274}" sibTransId="{8E2322A0-2A6D-43BC-A86B-F24DC441CE6D}"/>
    <dgm:cxn modelId="{078B4FF2-F9DE-4D7E-872C-7F5903E0D08A}" srcId="{69C834D1-B261-48F4-A63B-D180862EFFBE}" destId="{0CD2A124-178B-40BB-856D-431B2B565536}" srcOrd="1" destOrd="0" parTransId="{C44E3818-59DE-4BF5-A4FE-3B43958EC8D6}" sibTransId="{CC60A7F3-ADC4-4079-A9EE-887959D019F8}"/>
    <dgm:cxn modelId="{DC0D18FC-8E68-4E5A-89EF-827BE03066B5}" srcId="{69C834D1-B261-48F4-A63B-D180862EFFBE}" destId="{D2FAB1D6-93A8-4CC9-8AA9-F3728B249BB7}" srcOrd="2" destOrd="0" parTransId="{70D3230F-30BD-4688-8FFA-B178DB539774}" sibTransId="{28DBCFB2-F3EE-41A9-9E2B-7EF855625827}"/>
    <dgm:cxn modelId="{CBF982BC-107F-478D-9D8E-ED585570B887}" type="presParOf" srcId="{F508FEAD-8B67-4BF0-B6C3-37FA1216E480}" destId="{7BC9FD38-2FE0-453A-B22A-BDAA12977647}" srcOrd="0" destOrd="0" presId="urn:microsoft.com/office/officeart/2005/8/layout/hList6"/>
    <dgm:cxn modelId="{54C41164-8F12-4932-9AD3-13CB4A92794E}" type="presParOf" srcId="{F508FEAD-8B67-4BF0-B6C3-37FA1216E480}" destId="{3E3D337E-EBD7-4A84-8414-70174572B3F8}" srcOrd="1" destOrd="0" presId="urn:microsoft.com/office/officeart/2005/8/layout/hList6"/>
    <dgm:cxn modelId="{4CD776A0-0B12-473D-B51A-F98F1761BB9C}" type="presParOf" srcId="{F508FEAD-8B67-4BF0-B6C3-37FA1216E480}" destId="{436632EF-37B1-4E19-AB9D-91219F0747CD}" srcOrd="2" destOrd="0" presId="urn:microsoft.com/office/officeart/2005/8/layout/hList6"/>
    <dgm:cxn modelId="{694C8B07-7F4C-4FE3-8D7A-1942BDC96108}" type="presParOf" srcId="{F508FEAD-8B67-4BF0-B6C3-37FA1216E480}" destId="{33899BAA-0F43-46F8-BEFF-4D8A9AE8111D}" srcOrd="3" destOrd="0" presId="urn:microsoft.com/office/officeart/2005/8/layout/hList6"/>
    <dgm:cxn modelId="{33D5DCDA-8E2C-48F9-8B47-59696FCDCBF9}" type="presParOf" srcId="{F508FEAD-8B67-4BF0-B6C3-37FA1216E480}" destId="{1493D540-6D64-47D9-81DD-92C272000E19}" srcOrd="4" destOrd="0" presId="urn:microsoft.com/office/officeart/2005/8/layout/hList6"/>
    <dgm:cxn modelId="{D829D48C-14F1-455B-8AB6-40FCFF43BB34}" type="presParOf" srcId="{F508FEAD-8B67-4BF0-B6C3-37FA1216E480}" destId="{74B028F3-994B-4896-A082-9BAB97A00F15}" srcOrd="5" destOrd="0" presId="urn:microsoft.com/office/officeart/2005/8/layout/hList6"/>
    <dgm:cxn modelId="{D2BEFB1E-E888-4F1D-8B4A-37B47DD086D5}" type="presParOf" srcId="{F508FEAD-8B67-4BF0-B6C3-37FA1216E480}" destId="{7801E688-9936-4E59-81E6-624880F13E12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CCC1A-28F7-4CCC-A176-06E28DE61F30}">
      <dsp:nvSpPr>
        <dsp:cNvPr id="0" name=""/>
        <dsp:cNvSpPr/>
      </dsp:nvSpPr>
      <dsp:spPr>
        <a:xfrm>
          <a:off x="0" y="216659"/>
          <a:ext cx="5134657" cy="3633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B23232-3B8F-4261-A5BF-6EFA93F96C89}">
      <dsp:nvSpPr>
        <dsp:cNvPr id="0" name=""/>
        <dsp:cNvSpPr/>
      </dsp:nvSpPr>
      <dsp:spPr>
        <a:xfrm>
          <a:off x="256732" y="29350"/>
          <a:ext cx="3594259" cy="4319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854" tIns="0" rIns="135854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/>
            <a:t>2.1</a:t>
          </a:r>
          <a:r>
            <a:rPr lang="zh-CN" altLang="en-US" sz="2400" b="1" kern="1200"/>
            <a:t> 算法分析概述</a:t>
          </a:r>
          <a:endParaRPr lang="en-US" altLang="zh-CN" sz="2400" b="1" kern="1200" dirty="0"/>
        </a:p>
      </dsp:txBody>
      <dsp:txXfrm>
        <a:off x="277817" y="50435"/>
        <a:ext cx="3552089" cy="389766"/>
      </dsp:txXfrm>
    </dsp:sp>
    <dsp:sp modelId="{F23376F4-0C04-477B-A7AE-A8F5C4643597}">
      <dsp:nvSpPr>
        <dsp:cNvPr id="0" name=""/>
        <dsp:cNvSpPr/>
      </dsp:nvSpPr>
      <dsp:spPr>
        <a:xfrm>
          <a:off x="0" y="911229"/>
          <a:ext cx="5134657" cy="403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AFDFD-778C-459A-81A4-695A501D67C5}">
      <dsp:nvSpPr>
        <dsp:cNvPr id="0" name=""/>
        <dsp:cNvSpPr/>
      </dsp:nvSpPr>
      <dsp:spPr>
        <a:xfrm>
          <a:off x="256732" y="661634"/>
          <a:ext cx="3594259" cy="4809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854" tIns="0" rIns="135854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2.2</a:t>
          </a:r>
          <a:r>
            <a:rPr lang="zh-CN" altLang="en-US" sz="2400" b="1" kern="1200" dirty="0"/>
            <a:t> </a:t>
          </a:r>
          <a:r>
            <a:rPr lang="zh-CN" altLang="en-US" sz="2400" b="1" kern="1200" dirty="0">
              <a:latin typeface="+mn-ea"/>
              <a:cs typeface="宋体" panose="02010600030101010101" pitchFamily="2" charset="-122"/>
              <a:sym typeface="+mn-ea"/>
            </a:rPr>
            <a:t>渐近复杂度分析</a:t>
          </a:r>
          <a:endParaRPr lang="zh-CN" altLang="en-US" sz="2400" b="1" kern="1200" dirty="0"/>
        </a:p>
      </dsp:txBody>
      <dsp:txXfrm>
        <a:off x="280210" y="685112"/>
        <a:ext cx="3547303" cy="433993"/>
      </dsp:txXfrm>
    </dsp:sp>
    <dsp:sp modelId="{06C98167-9F22-4F7B-89AB-EC02D19919EE}">
      <dsp:nvSpPr>
        <dsp:cNvPr id="0" name=""/>
        <dsp:cNvSpPr/>
      </dsp:nvSpPr>
      <dsp:spPr>
        <a:xfrm>
          <a:off x="0" y="1645456"/>
          <a:ext cx="5134657" cy="403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8C90CE-6C72-431E-A682-77CC7329FD69}">
      <dsp:nvSpPr>
        <dsp:cNvPr id="0" name=""/>
        <dsp:cNvSpPr/>
      </dsp:nvSpPr>
      <dsp:spPr>
        <a:xfrm>
          <a:off x="256732" y="1409296"/>
          <a:ext cx="3594259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854" tIns="0" rIns="135854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2.3 </a:t>
          </a:r>
          <a:r>
            <a:rPr lang="zh-CN" altLang="en-US" sz="2400" b="1" kern="1200" dirty="0"/>
            <a:t>渐近符号</a:t>
          </a:r>
        </a:p>
      </dsp:txBody>
      <dsp:txXfrm>
        <a:off x="279789" y="1432353"/>
        <a:ext cx="3548145" cy="426206"/>
      </dsp:txXfrm>
    </dsp:sp>
    <dsp:sp modelId="{BF71A813-4048-4006-A55A-5C7E9AF3DA74}">
      <dsp:nvSpPr>
        <dsp:cNvPr id="0" name=""/>
        <dsp:cNvSpPr/>
      </dsp:nvSpPr>
      <dsp:spPr>
        <a:xfrm>
          <a:off x="0" y="2371216"/>
          <a:ext cx="5134657" cy="403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02772-664F-450B-BAD6-EE17995070FC}">
      <dsp:nvSpPr>
        <dsp:cNvPr id="0" name=""/>
        <dsp:cNvSpPr/>
      </dsp:nvSpPr>
      <dsp:spPr>
        <a:xfrm>
          <a:off x="256732" y="2135056"/>
          <a:ext cx="3594259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854" tIns="0" rIns="135854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2.4 </a:t>
          </a:r>
          <a:r>
            <a:rPr lang="zh-CN" altLang="en-US" sz="2400" b="1" kern="1200" dirty="0"/>
            <a:t>算法复杂性理论</a:t>
          </a:r>
        </a:p>
      </dsp:txBody>
      <dsp:txXfrm>
        <a:off x="279789" y="2158113"/>
        <a:ext cx="3548145" cy="426206"/>
      </dsp:txXfrm>
    </dsp:sp>
    <dsp:sp modelId="{97970A43-C00E-412B-B79D-EE83BB1E1F66}">
      <dsp:nvSpPr>
        <dsp:cNvPr id="0" name=""/>
        <dsp:cNvSpPr/>
      </dsp:nvSpPr>
      <dsp:spPr>
        <a:xfrm>
          <a:off x="0" y="3096976"/>
          <a:ext cx="5134657" cy="403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52735-F947-4FCC-8ABD-E012FE547B5A}">
      <dsp:nvSpPr>
        <dsp:cNvPr id="0" name=""/>
        <dsp:cNvSpPr/>
      </dsp:nvSpPr>
      <dsp:spPr>
        <a:xfrm>
          <a:off x="256732" y="2860816"/>
          <a:ext cx="3594259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854" tIns="0" rIns="135854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2.5 </a:t>
          </a:r>
          <a:r>
            <a:rPr lang="zh-CN" altLang="en-US" sz="2400" b="1" kern="1200" dirty="0"/>
            <a:t>递归算法分析</a:t>
          </a:r>
        </a:p>
      </dsp:txBody>
      <dsp:txXfrm>
        <a:off x="279789" y="2883873"/>
        <a:ext cx="3548145" cy="426206"/>
      </dsp:txXfrm>
    </dsp:sp>
    <dsp:sp modelId="{AD69036B-0A77-406D-8875-91C65D0013A3}">
      <dsp:nvSpPr>
        <dsp:cNvPr id="0" name=""/>
        <dsp:cNvSpPr/>
      </dsp:nvSpPr>
      <dsp:spPr>
        <a:xfrm>
          <a:off x="0" y="3822736"/>
          <a:ext cx="5134657" cy="403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A079C-2DAD-43CF-920D-ACF68D75F595}">
      <dsp:nvSpPr>
        <dsp:cNvPr id="0" name=""/>
        <dsp:cNvSpPr/>
      </dsp:nvSpPr>
      <dsp:spPr>
        <a:xfrm>
          <a:off x="256732" y="3586576"/>
          <a:ext cx="3594259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854" tIns="0" rIns="135854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2.6 </a:t>
          </a:r>
          <a:r>
            <a:rPr lang="zh-CN" altLang="en-US" sz="2400" b="1" kern="1200" dirty="0"/>
            <a:t>渐近空间复杂度分析</a:t>
          </a:r>
        </a:p>
      </dsp:txBody>
      <dsp:txXfrm>
        <a:off x="279789" y="3609633"/>
        <a:ext cx="3548145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9FD38-2FE0-453A-B22A-BDAA12977647}">
      <dsp:nvSpPr>
        <dsp:cNvPr id="0" name=""/>
        <dsp:cNvSpPr/>
      </dsp:nvSpPr>
      <dsp:spPr>
        <a:xfrm rot="16200000">
          <a:off x="-382131" y="383541"/>
          <a:ext cx="2149750" cy="1382667"/>
        </a:xfrm>
        <a:prstGeom prst="flowChartManualOperati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迭代法</a:t>
          </a:r>
          <a:endParaRPr lang="zh-CN" altLang="en-US" sz="2800" kern="1200" dirty="0"/>
        </a:p>
      </dsp:txBody>
      <dsp:txXfrm rot="5400000">
        <a:off x="1411" y="429949"/>
        <a:ext cx="1382667" cy="1289850"/>
      </dsp:txXfrm>
    </dsp:sp>
    <dsp:sp modelId="{436632EF-37B1-4E19-AB9D-91219F0747CD}">
      <dsp:nvSpPr>
        <dsp:cNvPr id="0" name=""/>
        <dsp:cNvSpPr/>
      </dsp:nvSpPr>
      <dsp:spPr>
        <a:xfrm rot="16200000">
          <a:off x="1104236" y="383541"/>
          <a:ext cx="2149750" cy="1382667"/>
        </a:xfrm>
        <a:prstGeom prst="flowChartManualOperati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 dirty="0"/>
            <a:t>代入法</a:t>
          </a:r>
          <a:endParaRPr lang="zh-CN" altLang="en-US" sz="3200" kern="1200" dirty="0"/>
        </a:p>
      </dsp:txBody>
      <dsp:txXfrm rot="5400000">
        <a:off x="1487778" y="429949"/>
        <a:ext cx="1382667" cy="1289850"/>
      </dsp:txXfrm>
    </dsp:sp>
    <dsp:sp modelId="{1493D540-6D64-47D9-81DD-92C272000E19}">
      <dsp:nvSpPr>
        <dsp:cNvPr id="0" name=""/>
        <dsp:cNvSpPr/>
      </dsp:nvSpPr>
      <dsp:spPr>
        <a:xfrm rot="16200000">
          <a:off x="2590603" y="383541"/>
          <a:ext cx="2149750" cy="1382667"/>
        </a:xfrm>
        <a:prstGeom prst="flowChartManualOperati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 dirty="0"/>
            <a:t>递归树法</a:t>
          </a:r>
          <a:endParaRPr lang="zh-CN" altLang="en-US" sz="3200" kern="1200" dirty="0"/>
        </a:p>
      </dsp:txBody>
      <dsp:txXfrm rot="5400000">
        <a:off x="2974145" y="429949"/>
        <a:ext cx="1382667" cy="1289850"/>
      </dsp:txXfrm>
    </dsp:sp>
    <dsp:sp modelId="{7801E688-9936-4E59-81E6-624880F13E12}">
      <dsp:nvSpPr>
        <dsp:cNvPr id="0" name=""/>
        <dsp:cNvSpPr/>
      </dsp:nvSpPr>
      <dsp:spPr>
        <a:xfrm rot="16200000">
          <a:off x="4076971" y="383541"/>
          <a:ext cx="2149750" cy="1382667"/>
        </a:xfrm>
        <a:prstGeom prst="flowChartManualOperati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 dirty="0"/>
            <a:t>主方法</a:t>
          </a:r>
          <a:endParaRPr lang="zh-CN" altLang="en-US" sz="3200" kern="1200" dirty="0"/>
        </a:p>
      </dsp:txBody>
      <dsp:txXfrm rot="5400000">
        <a:off x="4460513" y="429949"/>
        <a:ext cx="1382667" cy="1289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B40EE-D363-4EEE-880C-1F4577936EEA}" type="datetimeFigureOut">
              <a:rPr lang="zh-CN" altLang="en-US" smtClean="0"/>
              <a:pPr/>
              <a:t>2023/2/25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119B0-3537-4126-B943-0AFAEAFA95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88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1E2EF4-146E-47B5-A412-FFD548A1AB6A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此处有改动，请检查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119B0-3537-4126-B943-0AFAEAFA955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119B0-3537-4126-B943-0AFAEAFA955C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1E2EF4-146E-47B5-A412-FFD548A1AB6A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601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119B0-3537-4126-B943-0AFAEAFA955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119B0-3537-4126-B943-0AFAEAFA955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119B0-3537-4126-B943-0AFAEAFA955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7CADC1-AA49-4F34-98D1-359C90594195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11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7CADC1-AA49-4F34-98D1-359C90594195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303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此处有改动，请检查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119B0-3537-4126-B943-0AFAEAFA955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此处有改动，请检查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119B0-3537-4126-B943-0AFAEAFA955C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4069-A07F-41AB-9065-ED863E2EC3CE}" type="datetime1">
              <a:rPr lang="zh-CN" altLang="en-US" smtClean="0"/>
              <a:pPr/>
              <a:t>2023/2/25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52184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4069-A07F-41AB-9065-ED863E2EC3CE}" type="datetime1">
              <a:rPr lang="zh-CN" altLang="en-US" smtClean="0"/>
              <a:pPr/>
              <a:t>2023/2/25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322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4069-A07F-41AB-9065-ED863E2EC3CE}" type="datetime1">
              <a:rPr lang="zh-CN" altLang="en-US" smtClean="0"/>
              <a:pPr/>
              <a:t>2023/2/25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49567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42896D6-0AA3-4B3B-AF7D-8B33ECBF94DD}"/>
              </a:ext>
            </a:extLst>
          </p:cNvPr>
          <p:cNvSpPr/>
          <p:nvPr userDrawn="1"/>
        </p:nvSpPr>
        <p:spPr>
          <a:xfrm>
            <a:off x="515938" y="6545178"/>
            <a:ext cx="11676063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5406333-780F-4814-AB1B-3EE4DF9C89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664143" y="261275"/>
            <a:ext cx="9683013" cy="86400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txBody>
          <a:bodyPr lIns="108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标题（无格式粘贴，无标题则删除本框）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31BC75-5F18-406F-ABE5-373C58D8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98617"/>
            <a:ext cx="515939" cy="365125"/>
          </a:xfrm>
        </p:spPr>
        <p:txBody>
          <a:bodyPr/>
          <a:lstStyle/>
          <a:p>
            <a:fld id="{2BF52340-23E5-4DE8-AD85-AB3A652D4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75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自然, 天空, 户外, 雨&#10;&#10;描述已自动生成">
            <a:extLst>
              <a:ext uri="{FF2B5EF4-FFF2-40B4-BE49-F238E27FC236}">
                <a16:creationId xmlns:a16="http://schemas.microsoft.com/office/drawing/2014/main" id="{F06F4947-B098-474E-996D-044502D43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032F00F-EE56-4529-AA49-55237B4BBFE4}"/>
              </a:ext>
            </a:extLst>
          </p:cNvPr>
          <p:cNvSpPr txBox="1"/>
          <p:nvPr userDrawn="1"/>
        </p:nvSpPr>
        <p:spPr>
          <a:xfrm>
            <a:off x="3010503" y="1736230"/>
            <a:ext cx="2421307" cy="16927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b="1" dirty="0">
                <a:solidFill>
                  <a:schemeClr val="accent1">
                    <a:lumMod val="50000"/>
                  </a:schemeClr>
                </a:solidFill>
                <a:effectLst/>
              </a:rPr>
              <a:t>谢谢！</a:t>
            </a:r>
            <a:endParaRPr lang="en-US" altLang="zh-CN" sz="8000" b="1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algn="r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effectLst/>
              </a:rPr>
              <a:t>  THANK YOU !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432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4069-A07F-41AB-9065-ED863E2EC3CE}" type="datetime1">
              <a:rPr lang="zh-CN" altLang="en-US" smtClean="0"/>
              <a:pPr/>
              <a:t>2023/2/25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80809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4069-A07F-41AB-9065-ED863E2EC3CE}" type="datetime1">
              <a:rPr lang="zh-CN" altLang="en-US" smtClean="0"/>
              <a:pPr/>
              <a:t>2023/2/25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84499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4069-A07F-41AB-9065-ED863E2EC3CE}" type="datetime1">
              <a:rPr lang="zh-CN" altLang="en-US" smtClean="0"/>
              <a:pPr/>
              <a:t>2023/2/25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255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4069-A07F-41AB-9065-ED863E2EC3CE}" type="datetime1">
              <a:rPr lang="zh-CN" altLang="en-US" smtClean="0"/>
              <a:pPr/>
              <a:t>2023/2/25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2294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4069-A07F-41AB-9065-ED863E2EC3CE}" type="datetime1">
              <a:rPr lang="zh-CN" altLang="en-US" smtClean="0"/>
              <a:pPr/>
              <a:t>2023/2/25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22161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4069-A07F-41AB-9065-ED863E2EC3CE}" type="datetime1">
              <a:rPr lang="zh-CN" altLang="en-US" smtClean="0"/>
              <a:pPr/>
              <a:t>2023/2/25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91723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4069-A07F-41AB-9065-ED863E2EC3CE}" type="datetime1">
              <a:rPr lang="zh-CN" altLang="en-US" smtClean="0"/>
              <a:pPr/>
              <a:t>2023/2/25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810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4069-A07F-41AB-9065-ED863E2EC3CE}" type="datetime1">
              <a:rPr lang="zh-CN" altLang="en-US" smtClean="0"/>
              <a:pPr/>
              <a:t>2023/2/25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73513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D4069-A07F-41AB-9065-ED863E2EC3CE}" type="datetime1">
              <a:rPr lang="zh-CN" altLang="en-US" smtClean="0"/>
              <a:pPr/>
              <a:t>2023/2/25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52340-23E5-4DE8-AD85-AB3A652D4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3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9" r:id="rId12"/>
    <p:sldLayoutId id="2147483670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35" userDrawn="1">
          <p15:clr>
            <a:srgbClr val="F26B43"/>
          </p15:clr>
        </p15:guide>
        <p15:guide id="2" pos="433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0.png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算法分析基础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900"/>
              <a:pPr/>
              <a:t>1</a:t>
            </a:fld>
            <a:endParaRPr lang="zh-CN" altLang="en-US" sz="90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960717942"/>
              </p:ext>
            </p:extLst>
          </p:nvPr>
        </p:nvGraphicFramePr>
        <p:xfrm>
          <a:off x="2349508" y="1777764"/>
          <a:ext cx="5134657" cy="425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渐近复杂度分析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79940" y="2348306"/>
            <a:ext cx="2340337" cy="434475"/>
          </a:xfrm>
          <a:prstGeom prst="foldedCorner">
            <a:avLst>
              <a:gd name="adj" fmla="val 12500"/>
            </a:avLst>
          </a:prstGeom>
          <a:noFill/>
          <a:ln w="2857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算法时间复杂度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79940" y="3247592"/>
            <a:ext cx="2340337" cy="9566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分析问题规模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，找出基本语句，求出其运行次数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f(n)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79940" y="4779666"/>
            <a:ext cx="2340337" cy="9566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用渐近符号</a:t>
            </a:r>
            <a:r>
              <a:rPr lang="en-US" altLang="zh-CN" dirty="0">
                <a:solidFill>
                  <a:srgbClr val="3907F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3907F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  <a:sym typeface="Symbol" panose="05050102010706020507" pitchFamily="18" charset="2"/>
              </a:rPr>
              <a:t>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表示其阶，分析相对增长率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851958" y="4336526"/>
            <a:ext cx="363770" cy="285927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15939" y="1278398"/>
            <a:ext cx="5106003" cy="461665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非递归算法</a:t>
            </a:r>
            <a:r>
              <a:rPr lang="en-US" altLang="zh-CN" sz="2400" b="1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复杂度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分析</a:t>
            </a:r>
            <a:r>
              <a:rPr lang="en-US" altLang="zh-CN" sz="2400" b="1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的一般步骤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</a:p>
        </p:txBody>
      </p:sp>
      <p:sp>
        <p:nvSpPr>
          <p:cNvPr id="4" name="AutoShape 8">
            <a:extLst>
              <a:ext uri="{FF2B5EF4-FFF2-40B4-BE49-F238E27FC236}">
                <a16:creationId xmlns:a16="http://schemas.microsoft.com/office/drawing/2014/main" id="{B2F8416C-C64E-FC73-79E9-4BF10665D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395" y="2839031"/>
            <a:ext cx="363770" cy="285927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6571D36C-01E3-DB4D-20B2-3AD9EAAA4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5093" y="1862697"/>
            <a:ext cx="7577095" cy="46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决定用哪个（或哪些）参数作为算法问题规模的度量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可以从问题的描述中得到。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找出算法中的基本语句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通常是最内层循环的循环体。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检查基本语句的执行次数是否只依赖于问题规模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如果基本语句的执行次数还依赖于其他一些特性，则需要分别研究最好情况、最坏情况和平均情况的效率。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建立基本语句执行次数的求和表达式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计算基本语句执行的次数，建立一个代表算法运行时间的求和表达式。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用渐近符号表示这个求和表达式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计算基本语句执行次数的数量级，用大</a:t>
            </a:r>
            <a:r>
              <a:rPr kumimoji="1"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O</a:t>
            </a:r>
            <a:r>
              <a:rPr kumimoji="1"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符号来描述算法增长率的上限。</a:t>
            </a:r>
          </a:p>
        </p:txBody>
      </p:sp>
    </p:spTree>
    <p:extLst>
      <p:ext uri="{BB962C8B-B14F-4D97-AF65-F5344CB8AC3E}">
        <p14:creationId xmlns:p14="http://schemas.microsoft.com/office/powerpoint/2010/main" val="341964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渐近符号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96143" y="6414162"/>
            <a:ext cx="386954" cy="365125"/>
          </a:xfrm>
        </p:spPr>
        <p:txBody>
          <a:bodyPr/>
          <a:lstStyle/>
          <a:p>
            <a:fld id="{2BF52340-23E5-4DE8-AD85-AB3A652D492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2558" y="1371123"/>
            <a:ext cx="4203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大〇符号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渐近上界记号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54358" y="1919647"/>
            <a:ext cx="9683013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如果存在两个正的常数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c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和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en-US" altLang="zh-CN" sz="2000" baseline="-30000" dirty="0">
                <a:latin typeface="Consolas" pitchFamily="49" charset="0"/>
                <a:ea typeface="+mn-ea"/>
                <a:cs typeface="Consolas" pitchFamily="49" charset="0"/>
              </a:rPr>
              <a:t>0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，对于任意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≥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en-US" altLang="zh-CN" sz="2000" baseline="-30000" dirty="0">
                <a:latin typeface="Consolas" pitchFamily="49" charset="0"/>
                <a:ea typeface="+mn-ea"/>
                <a:cs typeface="Consolas" pitchFamily="49" charset="0"/>
              </a:rPr>
              <a:t>0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，都有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f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)≤</a:t>
            </a:r>
            <a:r>
              <a:rPr kumimoji="1" lang="en-US" altLang="zh-CN" sz="2000" i="1" dirty="0" err="1">
                <a:latin typeface="Consolas" pitchFamily="49" charset="0"/>
                <a:ea typeface="+mn-ea"/>
                <a:cs typeface="Consolas" pitchFamily="49" charset="0"/>
              </a:rPr>
              <a:t>c</a:t>
            </a:r>
            <a:r>
              <a:rPr kumimoji="1" lang="en-US" altLang="zh-CN" sz="2000" dirty="0" err="1">
                <a:latin typeface="Consolas" pitchFamily="49" charset="0"/>
                <a:ea typeface="+mn-ea"/>
                <a:cs typeface="Consolas" pitchFamily="49" charset="0"/>
              </a:rPr>
              <a:t>×</a:t>
            </a:r>
            <a:r>
              <a:rPr kumimoji="1" lang="en-US" altLang="zh-CN" sz="2000" i="1" dirty="0" err="1">
                <a:latin typeface="Consolas" pitchFamily="49" charset="0"/>
                <a:ea typeface="+mn-ea"/>
                <a:cs typeface="Consolas" pitchFamily="49" charset="0"/>
              </a:rPr>
              <a:t>g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，则记为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f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)=</a:t>
            </a:r>
            <a:r>
              <a:rPr lang="en-US" altLang="zh-CN" sz="2000" dirty="0">
                <a:latin typeface="Consolas" pitchFamily="49" charset="0"/>
                <a:ea typeface="+mn-ea"/>
                <a:cs typeface="Consolas" pitchFamily="49" charset="0"/>
                <a:sym typeface="+mn-ea"/>
              </a:rPr>
              <a:t>O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g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)),</a:t>
            </a:r>
            <a:r>
              <a:rPr lang="zh-CN" altLang="en-US" sz="2000" dirty="0">
                <a:latin typeface="Consolas" pitchFamily="49" charset="0"/>
                <a:ea typeface="+mn-ea"/>
                <a:cs typeface="Consolas" pitchFamily="49" charset="0"/>
                <a:sym typeface="+mn-ea"/>
              </a:rPr>
              <a:t>即</a:t>
            </a:r>
            <a:r>
              <a:rPr lang="en-US" altLang="zh-CN" sz="2000" i="1" dirty="0">
                <a:latin typeface="Consolas" pitchFamily="49" charset="0"/>
                <a:ea typeface="+mn-ea"/>
                <a:cs typeface="Consolas" pitchFamily="49" charset="0"/>
                <a:sym typeface="+mn-ea"/>
              </a:rPr>
              <a:t>g</a:t>
            </a:r>
            <a:r>
              <a:rPr lang="en-US" altLang="zh-CN" sz="2000" dirty="0">
                <a:latin typeface="Consolas" pitchFamily="49" charset="0"/>
                <a:ea typeface="+mn-ea"/>
                <a:cs typeface="Consolas" pitchFamily="49" charset="0"/>
                <a:sym typeface="+mn-ea"/>
              </a:rPr>
              <a:t>(</a:t>
            </a:r>
            <a:r>
              <a:rPr lang="en-US" altLang="zh-CN" sz="2000" i="1" dirty="0">
                <a:latin typeface="Consolas" pitchFamily="49" charset="0"/>
                <a:ea typeface="+mn-ea"/>
                <a:cs typeface="Consolas" pitchFamily="49" charset="0"/>
                <a:sym typeface="+mn-ea"/>
              </a:rPr>
              <a:t>n</a:t>
            </a:r>
            <a:r>
              <a:rPr lang="en-US" altLang="zh-CN" sz="2000" dirty="0">
                <a:latin typeface="Consolas" pitchFamily="49" charset="0"/>
                <a:ea typeface="+mn-ea"/>
                <a:cs typeface="Consolas" pitchFamily="49" charset="0"/>
                <a:sym typeface="+mn-ea"/>
              </a:rPr>
              <a:t>)</a:t>
            </a:r>
            <a:r>
              <a:rPr lang="zh-CN" altLang="en-US" sz="2000" dirty="0">
                <a:latin typeface="Consolas" pitchFamily="49" charset="0"/>
                <a:ea typeface="+mn-ea"/>
                <a:cs typeface="Consolas" pitchFamily="49" charset="0"/>
                <a:sym typeface="+mn-ea"/>
              </a:rPr>
              <a:t>为</a:t>
            </a:r>
            <a:r>
              <a:rPr lang="en-US" altLang="zh-CN" sz="2000" i="1" dirty="0">
                <a:latin typeface="Consolas" pitchFamily="49" charset="0"/>
                <a:ea typeface="+mn-ea"/>
                <a:cs typeface="Consolas" pitchFamily="49" charset="0"/>
                <a:sym typeface="+mn-ea"/>
              </a:rPr>
              <a:t>f</a:t>
            </a:r>
            <a:r>
              <a:rPr lang="en-US" altLang="zh-CN" sz="2000" dirty="0">
                <a:latin typeface="Consolas" pitchFamily="49" charset="0"/>
                <a:ea typeface="+mn-ea"/>
                <a:cs typeface="Consolas" pitchFamily="49" charset="0"/>
                <a:sym typeface="+mn-ea"/>
              </a:rPr>
              <a:t>(</a:t>
            </a:r>
            <a:r>
              <a:rPr lang="en-US" altLang="zh-CN" sz="2000" i="1" dirty="0">
                <a:latin typeface="Consolas" pitchFamily="49" charset="0"/>
                <a:ea typeface="+mn-ea"/>
                <a:cs typeface="Consolas" pitchFamily="49" charset="0"/>
                <a:sym typeface="+mn-ea"/>
              </a:rPr>
              <a:t>n</a:t>
            </a:r>
            <a:r>
              <a:rPr lang="en-US" altLang="zh-CN" sz="2000" dirty="0">
                <a:latin typeface="Consolas" pitchFamily="49" charset="0"/>
                <a:ea typeface="+mn-ea"/>
                <a:cs typeface="Consolas" pitchFamily="49" charset="0"/>
                <a:sym typeface="+mn-ea"/>
              </a:rPr>
              <a:t>)</a:t>
            </a:r>
            <a:r>
              <a:rPr lang="zh-CN" altLang="en-US" sz="2000" dirty="0">
                <a:latin typeface="Consolas" pitchFamily="49" charset="0"/>
                <a:ea typeface="+mn-ea"/>
                <a:cs typeface="Consolas" pitchFamily="49" charset="0"/>
                <a:sym typeface="+mn-ea"/>
              </a:rPr>
              <a:t>的上界。</a:t>
            </a:r>
            <a:endParaRPr kumimoji="1" lang="zh-CN" altLang="en-US" sz="2000" dirty="0">
              <a:latin typeface="Consolas" pitchFamily="49" charset="0"/>
              <a:ea typeface="+mn-ea"/>
              <a:cs typeface="Consolas" pitchFamily="49" charset="0"/>
              <a:sym typeface="+mn-ea"/>
            </a:endParaRPr>
          </a:p>
        </p:txBody>
      </p:sp>
      <p:grpSp>
        <p:nvGrpSpPr>
          <p:cNvPr id="6" name="Group 48"/>
          <p:cNvGrpSpPr/>
          <p:nvPr/>
        </p:nvGrpSpPr>
        <p:grpSpPr bwMode="auto">
          <a:xfrm>
            <a:off x="3943463" y="3195997"/>
            <a:ext cx="4878229" cy="2514600"/>
            <a:chOff x="1200" y="1982"/>
            <a:chExt cx="3585" cy="2084"/>
          </a:xfrm>
        </p:grpSpPr>
        <p:sp>
          <p:nvSpPr>
            <p:cNvPr id="7" name="Text Box 34"/>
            <p:cNvSpPr txBox="1">
              <a:spLocks noChangeArrowheads="1"/>
            </p:cNvSpPr>
            <p:nvPr/>
          </p:nvSpPr>
          <p:spPr bwMode="auto">
            <a:xfrm>
              <a:off x="2234" y="3791"/>
              <a:ext cx="156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200" b="1" i="1">
                  <a:latin typeface="华文楷体" panose="02010600040101010101" charset="-122"/>
                  <a:ea typeface="华文楷体" panose="02010600040101010101" charset="-122"/>
                </a:rPr>
                <a:t>n</a:t>
              </a:r>
              <a:r>
                <a:rPr lang="en-US" altLang="zh-CN" sz="1200" b="1" baseline="-25000">
                  <a:latin typeface="华文楷体" panose="02010600040101010101" charset="-122"/>
                  <a:ea typeface="华文楷体" panose="02010600040101010101" charset="-122"/>
                </a:rPr>
                <a:t>0</a:t>
              </a:r>
              <a:endParaRPr lang="en-US" altLang="zh-CN" sz="1200" b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8" name="Line 35"/>
            <p:cNvSpPr>
              <a:spLocks noChangeShapeType="1"/>
            </p:cNvSpPr>
            <p:nvPr/>
          </p:nvSpPr>
          <p:spPr bwMode="auto">
            <a:xfrm>
              <a:off x="1446" y="3786"/>
              <a:ext cx="33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9" name="Line 36"/>
            <p:cNvSpPr>
              <a:spLocks noChangeShapeType="1"/>
            </p:cNvSpPr>
            <p:nvPr/>
          </p:nvSpPr>
          <p:spPr bwMode="auto">
            <a:xfrm flipV="1">
              <a:off x="1460" y="2011"/>
              <a:ext cx="0" cy="17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4025" y="3864"/>
              <a:ext cx="76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350" b="1">
                  <a:latin typeface="华文楷体" panose="02010600040101010101" charset="-122"/>
                  <a:ea typeface="华文楷体" panose="02010600040101010101" charset="-122"/>
                </a:rPr>
                <a:t>问题规模</a:t>
              </a:r>
              <a:r>
                <a:rPr lang="en-US" altLang="zh-CN" sz="1350" b="1" i="1">
                  <a:latin typeface="华文楷体" panose="02010600040101010101" charset="-122"/>
                  <a:ea typeface="华文楷体" panose="02010600040101010101" charset="-122"/>
                </a:rPr>
                <a:t>n</a:t>
              </a:r>
              <a:endParaRPr lang="en-US" altLang="zh-CN" sz="1350" b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" name="Text Box 38"/>
            <p:cNvSpPr txBox="1">
              <a:spLocks noChangeArrowheads="1"/>
            </p:cNvSpPr>
            <p:nvPr/>
          </p:nvSpPr>
          <p:spPr bwMode="auto">
            <a:xfrm>
              <a:off x="1200" y="2000"/>
              <a:ext cx="141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en-US" sz="1350" b="1">
                  <a:latin typeface="华文楷体" panose="02010600040101010101" charset="-122"/>
                  <a:ea typeface="华文楷体" panose="02010600040101010101" charset="-122"/>
                </a:rPr>
                <a:t>执行次数</a:t>
              </a:r>
            </a:p>
          </p:txBody>
        </p:sp>
        <p:sp>
          <p:nvSpPr>
            <p:cNvPr id="12" name="Line 40"/>
            <p:cNvSpPr>
              <a:spLocks noChangeShapeType="1"/>
            </p:cNvSpPr>
            <p:nvPr/>
          </p:nvSpPr>
          <p:spPr bwMode="auto">
            <a:xfrm>
              <a:off x="2271" y="2035"/>
              <a:ext cx="0" cy="175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3" name="Text Box 41"/>
            <p:cNvSpPr txBox="1">
              <a:spLocks noChangeArrowheads="1"/>
            </p:cNvSpPr>
            <p:nvPr/>
          </p:nvSpPr>
          <p:spPr bwMode="auto">
            <a:xfrm>
              <a:off x="1523" y="3131"/>
              <a:ext cx="642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1350" b="1" i="1" dirty="0">
                  <a:latin typeface="华文楷体" panose="02010600040101010101" charset="-122"/>
                  <a:ea typeface="华文楷体" panose="02010600040101010101" charset="-122"/>
                </a:rPr>
                <a:t>n</a:t>
              </a:r>
              <a:r>
                <a:rPr lang="en-US" altLang="zh-CN" sz="1350" b="1" baseline="-25000" dirty="0">
                  <a:latin typeface="华文楷体" panose="02010600040101010101" charset="-122"/>
                  <a:ea typeface="华文楷体" panose="02010600040101010101" charset="-122"/>
                </a:rPr>
                <a:t>0</a:t>
              </a:r>
              <a:r>
                <a:rPr lang="zh-CN" altLang="en-US" sz="1350" b="1" dirty="0">
                  <a:latin typeface="华文楷体" panose="02010600040101010101" charset="-122"/>
                  <a:ea typeface="华文楷体" panose="02010600040101010101" charset="-122"/>
                </a:rPr>
                <a:t>之前的情况无关紧要</a:t>
              </a:r>
            </a:p>
          </p:txBody>
        </p:sp>
        <p:sp>
          <p:nvSpPr>
            <p:cNvPr id="14" name="Freeform 42"/>
            <p:cNvSpPr/>
            <p:nvPr/>
          </p:nvSpPr>
          <p:spPr bwMode="auto">
            <a:xfrm>
              <a:off x="2271" y="2354"/>
              <a:ext cx="1818" cy="1243"/>
            </a:xfrm>
            <a:custGeom>
              <a:avLst/>
              <a:gdLst>
                <a:gd name="T0" fmla="*/ 0 w 2206"/>
                <a:gd name="T1" fmla="*/ 490 h 1696"/>
                <a:gd name="T2" fmla="*/ 173 w 2206"/>
                <a:gd name="T3" fmla="*/ 438 h 1696"/>
                <a:gd name="T4" fmla="*/ 312 w 2206"/>
                <a:gd name="T5" fmla="*/ 377 h 1696"/>
                <a:gd name="T6" fmla="*/ 505 w 2206"/>
                <a:gd name="T7" fmla="*/ 311 h 1696"/>
                <a:gd name="T8" fmla="*/ 741 w 2206"/>
                <a:gd name="T9" fmla="*/ 221 h 1696"/>
                <a:gd name="T10" fmla="*/ 879 w 2206"/>
                <a:gd name="T11" fmla="*/ 103 h 1696"/>
                <a:gd name="T12" fmla="*/ 963 w 2206"/>
                <a:gd name="T13" fmla="*/ 56 h 1696"/>
                <a:gd name="T14" fmla="*/ 1018 w 2206"/>
                <a:gd name="T15" fmla="*/ 0 h 16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06" h="1696">
                  <a:moveTo>
                    <a:pt x="0" y="1696"/>
                  </a:moveTo>
                  <a:cubicBezTo>
                    <a:pt x="63" y="1666"/>
                    <a:pt x="263" y="1580"/>
                    <a:pt x="376" y="1515"/>
                  </a:cubicBezTo>
                  <a:cubicBezTo>
                    <a:pt x="489" y="1455"/>
                    <a:pt x="556" y="1377"/>
                    <a:pt x="676" y="1305"/>
                  </a:cubicBezTo>
                  <a:cubicBezTo>
                    <a:pt x="796" y="1233"/>
                    <a:pt x="941" y="1170"/>
                    <a:pt x="1096" y="1080"/>
                  </a:cubicBezTo>
                  <a:cubicBezTo>
                    <a:pt x="1301" y="955"/>
                    <a:pt x="1471" y="885"/>
                    <a:pt x="1606" y="765"/>
                  </a:cubicBezTo>
                  <a:cubicBezTo>
                    <a:pt x="1741" y="645"/>
                    <a:pt x="1811" y="462"/>
                    <a:pt x="1906" y="360"/>
                  </a:cubicBezTo>
                  <a:cubicBezTo>
                    <a:pt x="1982" y="262"/>
                    <a:pt x="2036" y="255"/>
                    <a:pt x="2086" y="195"/>
                  </a:cubicBezTo>
                  <a:cubicBezTo>
                    <a:pt x="2136" y="135"/>
                    <a:pt x="2181" y="41"/>
                    <a:pt x="2206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5" name="Freeform 43"/>
            <p:cNvSpPr/>
            <p:nvPr/>
          </p:nvSpPr>
          <p:spPr bwMode="auto">
            <a:xfrm>
              <a:off x="2271" y="2189"/>
              <a:ext cx="1831" cy="1255"/>
            </a:xfrm>
            <a:custGeom>
              <a:avLst/>
              <a:gdLst>
                <a:gd name="T0" fmla="*/ 0 w 2130"/>
                <a:gd name="T1" fmla="*/ 617 h 1590"/>
                <a:gd name="T2" fmla="*/ 262 w 2130"/>
                <a:gd name="T3" fmla="*/ 553 h 1590"/>
                <a:gd name="T4" fmla="*/ 549 w 2130"/>
                <a:gd name="T5" fmla="*/ 418 h 1590"/>
                <a:gd name="T6" fmla="*/ 827 w 2130"/>
                <a:gd name="T7" fmla="*/ 256 h 1590"/>
                <a:gd name="T8" fmla="*/ 999 w 2130"/>
                <a:gd name="T9" fmla="*/ 140 h 1590"/>
                <a:gd name="T10" fmla="*/ 1163 w 2130"/>
                <a:gd name="T11" fmla="*/ 0 h 15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30" h="1590">
                  <a:moveTo>
                    <a:pt x="0" y="1590"/>
                  </a:moveTo>
                  <a:cubicBezTo>
                    <a:pt x="77" y="1563"/>
                    <a:pt x="313" y="1510"/>
                    <a:pt x="480" y="1425"/>
                  </a:cubicBezTo>
                  <a:cubicBezTo>
                    <a:pt x="643" y="1335"/>
                    <a:pt x="835" y="1215"/>
                    <a:pt x="1005" y="1080"/>
                  </a:cubicBezTo>
                  <a:cubicBezTo>
                    <a:pt x="1175" y="945"/>
                    <a:pt x="1340" y="840"/>
                    <a:pt x="1515" y="660"/>
                  </a:cubicBezTo>
                  <a:cubicBezTo>
                    <a:pt x="1656" y="521"/>
                    <a:pt x="1740" y="470"/>
                    <a:pt x="1830" y="360"/>
                  </a:cubicBezTo>
                  <a:cubicBezTo>
                    <a:pt x="1920" y="250"/>
                    <a:pt x="2067" y="75"/>
                    <a:pt x="213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6" name="Text Box 44"/>
            <p:cNvSpPr txBox="1">
              <a:spLocks noChangeArrowheads="1"/>
            </p:cNvSpPr>
            <p:nvPr/>
          </p:nvSpPr>
          <p:spPr bwMode="auto">
            <a:xfrm>
              <a:off x="4193" y="2302"/>
              <a:ext cx="375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350" b="1" i="1" dirty="0">
                  <a:latin typeface="华文楷体" panose="02010600040101010101" charset="-122"/>
                  <a:ea typeface="华文楷体" panose="02010600040101010101" charset="-122"/>
                </a:rPr>
                <a:t>f</a:t>
              </a:r>
              <a:r>
                <a:rPr lang="en-US" altLang="zh-CN" sz="1350" b="1" dirty="0">
                  <a:latin typeface="华文楷体" panose="02010600040101010101" charset="-122"/>
                  <a:ea typeface="华文楷体" panose="02010600040101010101" charset="-122"/>
                </a:rPr>
                <a:t>(</a:t>
              </a:r>
              <a:r>
                <a:rPr lang="en-US" altLang="zh-CN" sz="1350" b="1" i="1" dirty="0">
                  <a:latin typeface="华文楷体" panose="02010600040101010101" charset="-122"/>
                  <a:ea typeface="华文楷体" panose="02010600040101010101" charset="-122"/>
                </a:rPr>
                <a:t>n</a:t>
              </a:r>
              <a:r>
                <a:rPr lang="en-US" altLang="zh-CN" sz="1350" b="1" dirty="0">
                  <a:latin typeface="华文楷体" panose="02010600040101010101" charset="-122"/>
                  <a:ea typeface="华文楷体" panose="02010600040101010101" charset="-122"/>
                </a:rPr>
                <a:t>)</a:t>
              </a:r>
            </a:p>
          </p:txBody>
        </p:sp>
        <p:sp>
          <p:nvSpPr>
            <p:cNvPr id="17" name="Text Box 45"/>
            <p:cNvSpPr txBox="1">
              <a:spLocks noChangeArrowheads="1"/>
            </p:cNvSpPr>
            <p:nvPr/>
          </p:nvSpPr>
          <p:spPr bwMode="auto">
            <a:xfrm>
              <a:off x="4143" y="1982"/>
              <a:ext cx="52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350" b="1" i="1" dirty="0">
                  <a:latin typeface="华文楷体" panose="02010600040101010101" charset="-122"/>
                  <a:ea typeface="华文楷体" panose="02010600040101010101" charset="-122"/>
                </a:rPr>
                <a:t>c</a:t>
              </a:r>
              <a:r>
                <a:rPr lang="en-US" altLang="zh-CN" sz="1350" b="1" dirty="0">
                  <a:latin typeface="华文楷体" panose="02010600040101010101" charset="-122"/>
                  <a:ea typeface="华文楷体" panose="02010600040101010101" charset="-122"/>
                </a:rPr>
                <a:t>×</a:t>
              </a:r>
              <a:r>
                <a:rPr lang="en-US" altLang="zh-CN" sz="1350" b="1" i="1" dirty="0">
                  <a:latin typeface="华文楷体" panose="02010600040101010101" charset="-122"/>
                  <a:ea typeface="华文楷体" panose="02010600040101010101" charset="-122"/>
                </a:rPr>
                <a:t>g</a:t>
              </a:r>
              <a:r>
                <a:rPr lang="en-US" altLang="zh-CN" sz="1350" b="1" dirty="0">
                  <a:latin typeface="华文楷体" panose="02010600040101010101" charset="-122"/>
                  <a:ea typeface="华文楷体" panose="02010600040101010101" charset="-122"/>
                </a:rPr>
                <a:t>(</a:t>
              </a:r>
              <a:r>
                <a:rPr lang="en-US" altLang="zh-CN" sz="1350" b="1" i="1" dirty="0">
                  <a:latin typeface="华文楷体" panose="02010600040101010101" charset="-122"/>
                  <a:ea typeface="华文楷体" panose="02010600040101010101" charset="-122"/>
                </a:rPr>
                <a:t>n</a:t>
              </a:r>
              <a:r>
                <a:rPr lang="en-US" altLang="zh-CN" sz="1350" b="1" dirty="0">
                  <a:latin typeface="华文楷体" panose="02010600040101010101" charset="-122"/>
                  <a:ea typeface="华文楷体" panose="02010600040101010101" charset="-122"/>
                </a:rPr>
                <a:t>)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854358" y="5730657"/>
            <a:ext cx="107545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大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+mn-ea"/>
              </a:rPr>
              <a:t>O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符号用来描述增长率的上界，</a:t>
            </a:r>
            <a:r>
              <a:rPr kumimoji="1" lang="en-US" altLang="zh-CN" sz="2000" i="1" dirty="0">
                <a:latin typeface="Consolas" pitchFamily="49" charset="0"/>
                <a:cs typeface="Consolas" pitchFamily="49" charset="0"/>
              </a:rPr>
              <a:t> f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)=</a:t>
            </a:r>
            <a:r>
              <a:rPr lang="en-US" altLang="zh-CN" sz="2000" dirty="0">
                <a:latin typeface="Consolas" pitchFamily="49" charset="0"/>
                <a:cs typeface="Consolas" pitchFamily="49" charset="0"/>
                <a:sym typeface="+mn-ea"/>
              </a:rPr>
              <a:t>O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latin typeface="Consolas" pitchFamily="49" charset="0"/>
                <a:cs typeface="Consolas" pitchFamily="49" charset="0"/>
              </a:rPr>
              <a:t>g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))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表示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的增长率≤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的增长率。即当输入规模为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时，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g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为算法消耗时间的最大值。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渐近符号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9330" y="6420679"/>
            <a:ext cx="473409" cy="378722"/>
          </a:xfrm>
        </p:spPr>
        <p:txBody>
          <a:bodyPr/>
          <a:lstStyle/>
          <a:p>
            <a:fld id="{2BF52340-23E5-4DE8-AD85-AB3A652D4927}" type="slidenum">
              <a:rPr lang="zh-CN" altLang="en-US" sz="1000">
                <a:latin typeface="Consolas" pitchFamily="49" charset="0"/>
                <a:cs typeface="Consolas" pitchFamily="49" charset="0"/>
              </a:rPr>
              <a:pPr/>
              <a:t>12</a:t>
            </a:fld>
            <a:endParaRPr lang="zh-CN" altLang="en-US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244" y="1384151"/>
            <a:ext cx="4203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定义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1. 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大〇符号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渐近上界记号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335343" y="4955081"/>
            <a:ext cx="8892022" cy="803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上界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g(n)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的阶越低，评估越准确，结果越有价值，通常将这个最有价值的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g(n)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称之为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f(n)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的“</a:t>
            </a:r>
            <a:r>
              <a:rPr kumimoji="1" lang="zh-CN" altLang="en-US" sz="2000" b="1" dirty="0">
                <a:latin typeface="Consolas" pitchFamily="49" charset="0"/>
                <a:ea typeface="+mn-ea"/>
                <a:cs typeface="Consolas" pitchFamily="49" charset="0"/>
              </a:rPr>
              <a:t>紧凑上界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”或“</a:t>
            </a:r>
            <a:r>
              <a:rPr kumimoji="1" lang="zh-CN" altLang="en-US" sz="2000" b="1" dirty="0">
                <a:latin typeface="Consolas" pitchFamily="49" charset="0"/>
                <a:ea typeface="+mn-ea"/>
                <a:cs typeface="Consolas" pitchFamily="49" charset="0"/>
              </a:rPr>
              <a:t>紧确上界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”。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582739" y="1907330"/>
            <a:ext cx="7971185" cy="5069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cs typeface="Consolas" pitchFamily="49" charset="0"/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  <a:cs typeface="Consolas" pitchFamily="49" charset="0"/>
              </a:rPr>
              <a:t>例</a:t>
            </a:r>
            <a:r>
              <a:rPr lang="en-US" altLang="zh-CN" sz="2000" dirty="0">
                <a:solidFill>
                  <a:srgbClr val="FF0000"/>
                </a:solidFill>
                <a:cs typeface="Consolas" pitchFamily="49" charset="0"/>
              </a:rPr>
              <a:t>3】 </a:t>
            </a:r>
            <a:r>
              <a:rPr lang="zh-CN" altLang="en-US" sz="2000" dirty="0">
                <a:solidFill>
                  <a:srgbClr val="FF0000"/>
                </a:solidFill>
                <a:cs typeface="Consolas" pitchFamily="49" charset="0"/>
              </a:rPr>
              <a:t>求</a:t>
            </a:r>
            <a:r>
              <a:rPr lang="en-US" altLang="zh-CN" sz="2000" dirty="0">
                <a:solidFill>
                  <a:srgbClr val="FF0000"/>
                </a:solidFill>
                <a:cs typeface="Consolas" pitchFamily="49" charset="0"/>
              </a:rPr>
              <a:t>f(n)=3</a:t>
            </a:r>
            <a:r>
              <a:rPr lang="en-US" altLang="zh-CN" sz="2000" i="1" dirty="0">
                <a:solidFill>
                  <a:srgbClr val="FF0000"/>
                </a:solidFill>
                <a:cs typeface="Consolas" pitchFamily="49" charset="0"/>
              </a:rPr>
              <a:t>n</a:t>
            </a:r>
            <a:r>
              <a:rPr lang="en-US" altLang="zh-CN" sz="2000" baseline="30000" dirty="0">
                <a:solidFill>
                  <a:srgbClr val="FF0000"/>
                </a:solidFill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cs typeface="Consolas" pitchFamily="49" charset="0"/>
              </a:rPr>
              <a:t>+2</a:t>
            </a:r>
            <a:r>
              <a:rPr lang="en-US" altLang="zh-CN" sz="2000" i="1" dirty="0">
                <a:solidFill>
                  <a:srgbClr val="FF0000"/>
                </a:solidFill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cs typeface="Consolas" pitchFamily="49" charset="0"/>
              </a:rPr>
              <a:t>+4</a:t>
            </a:r>
            <a:r>
              <a:rPr lang="zh-CN" altLang="en-US" sz="2000" dirty="0">
                <a:solidFill>
                  <a:srgbClr val="FF0000"/>
                </a:solidFill>
                <a:cs typeface="Consolas" pitchFamily="49" charset="0"/>
              </a:rPr>
              <a:t>的渐近上界</a:t>
            </a:r>
            <a:r>
              <a:rPr lang="en-US" altLang="zh-CN" sz="2000" dirty="0">
                <a:solidFill>
                  <a:srgbClr val="FF0000"/>
                </a:solidFill>
                <a:cs typeface="Consolas" pitchFamily="49" charset="0"/>
              </a:rPr>
              <a:t>________________</a:t>
            </a:r>
            <a:endParaRPr lang="zh-CN" altLang="en-US" sz="2000" dirty="0">
              <a:solidFill>
                <a:srgbClr val="FF0000"/>
              </a:solidFill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45689" y="5953822"/>
            <a:ext cx="7554013" cy="4804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一般地</a:t>
            </a:r>
            <a:r>
              <a:rPr lang="zh-CN" altLang="pt-BR" sz="2000" dirty="0">
                <a:latin typeface="Consolas" pitchFamily="49" charset="0"/>
                <a:cs typeface="Consolas" pitchFamily="49" charset="0"/>
              </a:rPr>
              <a:t>，如果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f</a:t>
            </a:r>
            <a:r>
              <a:rPr lang="pt-BR" altLang="zh-CN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pt-BR" altLang="zh-CN" sz="2000" dirty="0">
                <a:latin typeface="Consolas" pitchFamily="49" charset="0"/>
                <a:cs typeface="Consolas" pitchFamily="49" charset="0"/>
              </a:rPr>
              <a:t>)=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i="1" baseline="-25000" dirty="0">
                <a:latin typeface="Consolas" pitchFamily="49" charset="0"/>
                <a:cs typeface="Consolas" pitchFamily="49" charset="0"/>
              </a:rPr>
              <a:t>m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pt-BR" altLang="zh-CN" sz="2000" i="1" baseline="30000" dirty="0">
                <a:latin typeface="Consolas" pitchFamily="49" charset="0"/>
                <a:cs typeface="Consolas" pitchFamily="49" charset="0"/>
              </a:rPr>
              <a:t>m</a:t>
            </a:r>
            <a:r>
              <a:rPr lang="pt-BR" altLang="zh-CN" sz="2000" dirty="0">
                <a:latin typeface="Consolas" pitchFamily="49" charset="0"/>
                <a:cs typeface="Consolas" pitchFamily="49" charset="0"/>
              </a:rPr>
              <a:t>+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i="1" baseline="-25000" dirty="0">
                <a:latin typeface="Consolas" pitchFamily="49" charset="0"/>
                <a:cs typeface="Consolas" pitchFamily="49" charset="0"/>
              </a:rPr>
              <a:t>m</a:t>
            </a:r>
            <a:r>
              <a:rPr lang="pt-BR" altLang="zh-CN" sz="2000" baseline="-25000" dirty="0">
                <a:latin typeface="Consolas" pitchFamily="49" charset="0"/>
                <a:cs typeface="Consolas" pitchFamily="49" charset="0"/>
              </a:rPr>
              <a:t>-1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pt-BR" altLang="zh-CN" sz="2000" i="1" baseline="30000" dirty="0">
                <a:latin typeface="Consolas" pitchFamily="49" charset="0"/>
                <a:cs typeface="Consolas" pitchFamily="49" charset="0"/>
              </a:rPr>
              <a:t>m</a:t>
            </a:r>
            <a:r>
              <a:rPr lang="pt-BR" altLang="zh-CN" sz="2000" baseline="30000" dirty="0">
                <a:latin typeface="Consolas" pitchFamily="49" charset="0"/>
                <a:cs typeface="Consolas" pitchFamily="49" charset="0"/>
              </a:rPr>
              <a:t>-1</a:t>
            </a:r>
            <a:r>
              <a:rPr lang="pt-BR" altLang="zh-CN" sz="2000" dirty="0">
                <a:latin typeface="Consolas" pitchFamily="49" charset="0"/>
                <a:cs typeface="Consolas" pitchFamily="49" charset="0"/>
              </a:rPr>
              <a:t>+…+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pt-BR" altLang="zh-CN" sz="2000" dirty="0">
                <a:latin typeface="Consolas" pitchFamily="49" charset="0"/>
                <a:cs typeface="Consolas" pitchFamily="49" charset="0"/>
              </a:rPr>
              <a:t>+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aseline="-25000" dirty="0"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pt-BR" sz="2000" dirty="0">
                <a:latin typeface="Consolas" pitchFamily="49" charset="0"/>
                <a:cs typeface="Consolas" pitchFamily="49" charset="0"/>
              </a:rPr>
              <a:t>，有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f</a:t>
            </a:r>
            <a:r>
              <a:rPr lang="pt-BR" altLang="zh-CN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pt-BR" altLang="zh-CN" sz="2000" dirty="0">
                <a:latin typeface="Consolas" pitchFamily="49" charset="0"/>
                <a:cs typeface="Consolas" pitchFamily="49" charset="0"/>
              </a:rPr>
              <a:t>)=O(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pt-BR" altLang="zh-CN" sz="2000" i="1" baseline="30000" dirty="0">
                <a:latin typeface="Consolas" pitchFamily="49" charset="0"/>
                <a:cs typeface="Consolas" pitchFamily="49" charset="0"/>
              </a:rPr>
              <a:t>m</a:t>
            </a:r>
            <a:r>
              <a:rPr lang="pt-BR" altLang="zh-CN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pt-BR" sz="2000" dirty="0">
                <a:latin typeface="Consolas" pitchFamily="49" charset="0"/>
                <a:cs typeface="Consolas" pitchFamily="49" charset="0"/>
              </a:rPr>
              <a:t>。</a:t>
            </a:r>
          </a:p>
        </p:txBody>
      </p:sp>
      <p:sp>
        <p:nvSpPr>
          <p:cNvPr id="12" name="矩形 11"/>
          <p:cNvSpPr/>
          <p:nvPr/>
        </p:nvSpPr>
        <p:spPr>
          <a:xfrm>
            <a:off x="582739" y="3605415"/>
            <a:ext cx="10924268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解： ∵  存在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2000" baseline="-30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=4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g(n)=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使得当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≥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2000" baseline="-30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时，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f(n)≤c×g(n)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即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+2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+4≤4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恒成立。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335343" y="4359848"/>
            <a:ext cx="39585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∴ 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f(n)=O(g(n))=O(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4" name="矩形 13"/>
          <p:cNvSpPr/>
          <p:nvPr/>
        </p:nvSpPr>
        <p:spPr>
          <a:xfrm>
            <a:off x="1335344" y="3083284"/>
            <a:ext cx="3421129" cy="5035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∴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 f(n)= O(g(n))= O(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5" name="矩形 14"/>
          <p:cNvSpPr/>
          <p:nvPr/>
        </p:nvSpPr>
        <p:spPr>
          <a:xfrm>
            <a:off x="582739" y="2542184"/>
            <a:ext cx="10813776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解    ∵  存在</a:t>
            </a:r>
            <a:r>
              <a:rPr kumimoji="1"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2000" baseline="-30000" dirty="0">
                <a:latin typeface="Consolas" pitchFamily="49" charset="0"/>
                <a:cs typeface="Consolas" pitchFamily="49" charset="0"/>
              </a:rPr>
              <a:t>0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=2</a:t>
            </a:r>
            <a:r>
              <a:rPr kumimoji="1" lang="zh-CN" altLang="en-US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pt-BR" altLang="zh-CN" sz="2000" dirty="0">
                <a:latin typeface="Consolas" pitchFamily="49" charset="0"/>
                <a:cs typeface="Consolas" pitchFamily="49" charset="0"/>
              </a:rPr>
              <a:t> g(n)=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,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使得当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≥</a:t>
            </a:r>
            <a:r>
              <a:rPr kumimoji="1"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2000" baseline="-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时，</a:t>
            </a:r>
            <a:r>
              <a:rPr lang="pt-BR" altLang="zh-CN" sz="2000" dirty="0">
                <a:latin typeface="Consolas" pitchFamily="49" charset="0"/>
                <a:cs typeface="Consolas" pitchFamily="49" charset="0"/>
              </a:rPr>
              <a:t> f(n)≤c×g(n)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即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+2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+4≤3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恒成立。</a:t>
            </a:r>
          </a:p>
        </p:txBody>
      </p:sp>
      <p:sp>
        <p:nvSpPr>
          <p:cNvPr id="16" name="矩形 15"/>
          <p:cNvSpPr/>
          <p:nvPr/>
        </p:nvSpPr>
        <p:spPr>
          <a:xfrm>
            <a:off x="4814639" y="1798074"/>
            <a:ext cx="1689886" cy="5045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f(n)=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anose="05050102010706020507" pitchFamily="18" charset="2"/>
              </a:rPr>
              <a:t> </a:t>
            </a:r>
            <a:r>
              <a:rPr lang="pt-BR" altLang="zh-C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(n</a:t>
            </a:r>
            <a:r>
              <a:rPr lang="en-US" altLang="zh-CN" sz="2000" b="1" baseline="30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5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8" grpId="0" bldLvl="0"/>
      <p:bldP spid="21" grpId="0" animBg="1"/>
      <p:bldP spid="12" grpId="0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渐近符号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68877" y="1312997"/>
            <a:ext cx="4158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Ω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渐近下界记号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35705" y="1831925"/>
            <a:ext cx="1038639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120000"/>
              </a:lnSpc>
              <a:spcBef>
                <a:spcPts val="1200"/>
              </a:spcBef>
              <a:defRPr kumimoji="1" sz="2000">
                <a:latin typeface="Consolas" pitchFamily="49" charset="0"/>
                <a:cs typeface="Consolas" pitchFamily="49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若存在两个正的常数</a:t>
            </a:r>
            <a:r>
              <a:rPr lang="en-US" altLang="zh-CN" dirty="0"/>
              <a:t>c </a:t>
            </a:r>
            <a:r>
              <a:rPr lang="zh-CN" altLang="en-US" dirty="0"/>
              <a:t>和</a:t>
            </a:r>
            <a:r>
              <a:rPr lang="en-US" altLang="zh-CN" dirty="0"/>
              <a:t>n0</a:t>
            </a:r>
            <a:r>
              <a:rPr lang="zh-CN" altLang="en-US" dirty="0"/>
              <a:t>，对于任意</a:t>
            </a:r>
            <a:r>
              <a:rPr lang="en-US" altLang="zh-CN" dirty="0"/>
              <a:t>n≥n0</a:t>
            </a:r>
            <a:r>
              <a:rPr lang="zh-CN" altLang="en-US" dirty="0"/>
              <a:t>，都有</a:t>
            </a:r>
            <a:r>
              <a:rPr lang="en-US" altLang="zh-CN" dirty="0"/>
              <a:t>f(n)≥</a:t>
            </a:r>
            <a:r>
              <a:rPr lang="en-US" altLang="zh-CN" dirty="0" err="1"/>
              <a:t>c×g</a:t>
            </a:r>
            <a:r>
              <a:rPr lang="en-US" altLang="zh-CN" dirty="0"/>
              <a:t>(n)</a:t>
            </a:r>
            <a:r>
              <a:rPr lang="zh-CN" altLang="en-US" dirty="0"/>
              <a:t>，则称</a:t>
            </a:r>
            <a:r>
              <a:rPr lang="en-US" altLang="zh-CN" dirty="0"/>
              <a:t>f(n)=</a:t>
            </a:r>
            <a:r>
              <a:rPr lang="el-GR" altLang="zh-CN" dirty="0"/>
              <a:t>Ω(</a:t>
            </a:r>
            <a:r>
              <a:rPr lang="en-US" altLang="zh-CN" dirty="0"/>
              <a:t>g(n)),</a:t>
            </a:r>
            <a:r>
              <a:rPr lang="zh-CN" altLang="en-US" dirty="0"/>
              <a:t>即</a:t>
            </a:r>
            <a:r>
              <a:rPr lang="en-US" altLang="zh-CN" dirty="0"/>
              <a:t>g(n)</a:t>
            </a:r>
            <a:r>
              <a:rPr lang="zh-CN" altLang="en-US" dirty="0"/>
              <a:t>为</a:t>
            </a:r>
            <a:r>
              <a:rPr lang="en-US" altLang="zh-CN" dirty="0"/>
              <a:t>f(n)</a:t>
            </a:r>
            <a:r>
              <a:rPr lang="zh-CN" altLang="en-US" dirty="0"/>
              <a:t>的下界。</a:t>
            </a:r>
          </a:p>
        </p:txBody>
      </p:sp>
      <p:grpSp>
        <p:nvGrpSpPr>
          <p:cNvPr id="6" name="Group 36"/>
          <p:cNvGrpSpPr/>
          <p:nvPr/>
        </p:nvGrpSpPr>
        <p:grpSpPr bwMode="auto">
          <a:xfrm>
            <a:off x="3083572" y="3025167"/>
            <a:ext cx="4954858" cy="2783623"/>
            <a:chOff x="1066" y="1797"/>
            <a:chExt cx="3810" cy="2313"/>
          </a:xfrm>
        </p:grpSpPr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165" y="3817"/>
              <a:ext cx="16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350" b="1" i="1">
                  <a:latin typeface="华文楷体" panose="02010600040101010101" charset="-122"/>
                  <a:ea typeface="华文楷体" panose="02010600040101010101" charset="-122"/>
                </a:rPr>
                <a:t>n</a:t>
              </a:r>
              <a:r>
                <a:rPr lang="en-US" altLang="zh-CN" sz="1350" b="1" baseline="-25000">
                  <a:latin typeface="华文楷体" panose="02010600040101010101" charset="-122"/>
                  <a:ea typeface="华文楷体" panose="02010600040101010101" charset="-122"/>
                </a:rPr>
                <a:t>0</a:t>
              </a:r>
              <a:endParaRPr lang="en-US" altLang="zh-CN" sz="1350" b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1328" y="3815"/>
              <a:ext cx="351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H="1" flipV="1">
              <a:off x="1329" y="1837"/>
              <a:ext cx="0" cy="19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4068" y="3897"/>
              <a:ext cx="8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350" b="1">
                  <a:latin typeface="华文楷体" panose="02010600040101010101" charset="-122"/>
                  <a:ea typeface="华文楷体" panose="02010600040101010101" charset="-122"/>
                </a:rPr>
                <a:t>问题规模</a:t>
              </a:r>
              <a:r>
                <a:rPr lang="en-US" altLang="zh-CN" sz="1350" b="1" i="1">
                  <a:latin typeface="华文楷体" panose="02010600040101010101" charset="-122"/>
                  <a:ea typeface="华文楷体" panose="02010600040101010101" charset="-122"/>
                </a:rPr>
                <a:t>n</a:t>
              </a:r>
              <a:endParaRPr lang="en-US" altLang="zh-CN" sz="1350" b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1066" y="1847"/>
              <a:ext cx="150" cy="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en-US" sz="1350" b="1">
                  <a:latin typeface="华文楷体" panose="02010600040101010101" charset="-122"/>
                  <a:ea typeface="华文楷体" panose="02010600040101010101" charset="-122"/>
                </a:rPr>
                <a:t>执行次数</a:t>
              </a: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 flipH="1">
              <a:off x="2204" y="1887"/>
              <a:ext cx="1" cy="19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1410" y="3120"/>
              <a:ext cx="682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1350" b="1" i="1">
                  <a:latin typeface="华文楷体" panose="02010600040101010101" charset="-122"/>
                  <a:ea typeface="华文楷体" panose="02010600040101010101" charset="-122"/>
                </a:rPr>
                <a:t>n</a:t>
              </a:r>
              <a:r>
                <a:rPr lang="en-US" altLang="zh-CN" sz="1350" b="1" baseline="-25000">
                  <a:latin typeface="华文楷体" panose="02010600040101010101" charset="-122"/>
                  <a:ea typeface="华文楷体" panose="02010600040101010101" charset="-122"/>
                </a:rPr>
                <a:t>0</a:t>
              </a:r>
              <a:r>
                <a:rPr lang="zh-CN" altLang="en-US" sz="1350" b="1">
                  <a:latin typeface="华文楷体" panose="02010600040101010101" charset="-122"/>
                  <a:ea typeface="华文楷体" panose="02010600040101010101" charset="-122"/>
                </a:rPr>
                <a:t>之前的情况无关紧要</a:t>
              </a:r>
            </a:p>
          </p:txBody>
        </p:sp>
        <p:sp>
          <p:nvSpPr>
            <p:cNvPr id="26" name="Freeform 29"/>
            <p:cNvSpPr/>
            <p:nvPr/>
          </p:nvSpPr>
          <p:spPr bwMode="auto">
            <a:xfrm>
              <a:off x="2204" y="1947"/>
              <a:ext cx="1932" cy="1317"/>
            </a:xfrm>
            <a:custGeom>
              <a:avLst/>
              <a:gdLst>
                <a:gd name="T0" fmla="*/ 0 w 2206"/>
                <a:gd name="T1" fmla="*/ 617 h 1696"/>
                <a:gd name="T2" fmla="*/ 221 w 2206"/>
                <a:gd name="T3" fmla="*/ 551 h 1696"/>
                <a:gd name="T4" fmla="*/ 398 w 2206"/>
                <a:gd name="T5" fmla="*/ 474 h 1696"/>
                <a:gd name="T6" fmla="*/ 645 w 2206"/>
                <a:gd name="T7" fmla="*/ 393 h 1696"/>
                <a:gd name="T8" fmla="*/ 945 w 2206"/>
                <a:gd name="T9" fmla="*/ 278 h 1696"/>
                <a:gd name="T10" fmla="*/ 1121 w 2206"/>
                <a:gd name="T11" fmla="*/ 131 h 1696"/>
                <a:gd name="T12" fmla="*/ 1227 w 2206"/>
                <a:gd name="T13" fmla="*/ 71 h 1696"/>
                <a:gd name="T14" fmla="*/ 1298 w 2206"/>
                <a:gd name="T15" fmla="*/ 0 h 16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06" h="1696">
                  <a:moveTo>
                    <a:pt x="0" y="1696"/>
                  </a:moveTo>
                  <a:cubicBezTo>
                    <a:pt x="63" y="1666"/>
                    <a:pt x="263" y="1580"/>
                    <a:pt x="376" y="1515"/>
                  </a:cubicBezTo>
                  <a:cubicBezTo>
                    <a:pt x="489" y="1455"/>
                    <a:pt x="556" y="1377"/>
                    <a:pt x="676" y="1305"/>
                  </a:cubicBezTo>
                  <a:cubicBezTo>
                    <a:pt x="796" y="1233"/>
                    <a:pt x="941" y="1170"/>
                    <a:pt x="1096" y="1080"/>
                  </a:cubicBezTo>
                  <a:cubicBezTo>
                    <a:pt x="1301" y="955"/>
                    <a:pt x="1471" y="885"/>
                    <a:pt x="1606" y="765"/>
                  </a:cubicBezTo>
                  <a:cubicBezTo>
                    <a:pt x="1741" y="645"/>
                    <a:pt x="1811" y="462"/>
                    <a:pt x="1906" y="360"/>
                  </a:cubicBezTo>
                  <a:cubicBezTo>
                    <a:pt x="1982" y="262"/>
                    <a:pt x="2036" y="255"/>
                    <a:pt x="2086" y="195"/>
                  </a:cubicBezTo>
                  <a:cubicBezTo>
                    <a:pt x="2136" y="135"/>
                    <a:pt x="2181" y="41"/>
                    <a:pt x="2206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7" name="Freeform 30"/>
            <p:cNvSpPr/>
            <p:nvPr/>
          </p:nvSpPr>
          <p:spPr bwMode="auto">
            <a:xfrm>
              <a:off x="2204" y="2135"/>
              <a:ext cx="1946" cy="1329"/>
            </a:xfrm>
            <a:custGeom>
              <a:avLst/>
              <a:gdLst>
                <a:gd name="T0" fmla="*/ 0 w 2130"/>
                <a:gd name="T1" fmla="*/ 777 h 1590"/>
                <a:gd name="T2" fmla="*/ 334 w 2130"/>
                <a:gd name="T3" fmla="*/ 695 h 1590"/>
                <a:gd name="T4" fmla="*/ 701 w 2130"/>
                <a:gd name="T5" fmla="*/ 527 h 1590"/>
                <a:gd name="T6" fmla="*/ 1055 w 2130"/>
                <a:gd name="T7" fmla="*/ 322 h 1590"/>
                <a:gd name="T8" fmla="*/ 1275 w 2130"/>
                <a:gd name="T9" fmla="*/ 176 h 1590"/>
                <a:gd name="T10" fmla="*/ 1484 w 2130"/>
                <a:gd name="T11" fmla="*/ 0 h 15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30" h="1590">
                  <a:moveTo>
                    <a:pt x="0" y="1590"/>
                  </a:moveTo>
                  <a:cubicBezTo>
                    <a:pt x="77" y="1563"/>
                    <a:pt x="313" y="1510"/>
                    <a:pt x="480" y="1425"/>
                  </a:cubicBezTo>
                  <a:cubicBezTo>
                    <a:pt x="643" y="1335"/>
                    <a:pt x="835" y="1215"/>
                    <a:pt x="1005" y="1080"/>
                  </a:cubicBezTo>
                  <a:cubicBezTo>
                    <a:pt x="1175" y="945"/>
                    <a:pt x="1340" y="840"/>
                    <a:pt x="1515" y="660"/>
                  </a:cubicBezTo>
                  <a:cubicBezTo>
                    <a:pt x="1656" y="521"/>
                    <a:pt x="1740" y="470"/>
                    <a:pt x="1830" y="360"/>
                  </a:cubicBezTo>
                  <a:cubicBezTo>
                    <a:pt x="1920" y="250"/>
                    <a:pt x="2067" y="75"/>
                    <a:pt x="213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4194" y="1797"/>
              <a:ext cx="39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350" b="1">
                  <a:latin typeface="华文楷体" panose="02010600040101010101" charset="-122"/>
                  <a:ea typeface="华文楷体" panose="02010600040101010101" charset="-122"/>
                </a:rPr>
                <a:t>f(</a:t>
              </a:r>
              <a:r>
                <a:rPr lang="en-US" altLang="zh-CN" sz="1350" b="1" i="1">
                  <a:latin typeface="华文楷体" panose="02010600040101010101" charset="-122"/>
                  <a:ea typeface="华文楷体" panose="02010600040101010101" charset="-122"/>
                </a:rPr>
                <a:t>n</a:t>
              </a:r>
              <a:r>
                <a:rPr lang="en-US" altLang="zh-CN" sz="1350" b="1">
                  <a:latin typeface="华文楷体" panose="02010600040101010101" charset="-122"/>
                  <a:ea typeface="华文楷体" panose="02010600040101010101" charset="-122"/>
                </a:rPr>
                <a:t>)</a:t>
              </a:r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4228" y="2083"/>
              <a:ext cx="581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350" b="1" i="1">
                  <a:latin typeface="华文楷体" panose="02010600040101010101" charset="-122"/>
                  <a:ea typeface="华文楷体" panose="02010600040101010101" charset="-122"/>
                </a:rPr>
                <a:t>c</a:t>
              </a:r>
              <a:r>
                <a:rPr lang="en-US" altLang="zh-CN" sz="1350" b="1">
                  <a:latin typeface="华文楷体" panose="02010600040101010101" charset="-122"/>
                  <a:ea typeface="华文楷体" panose="02010600040101010101" charset="-122"/>
                </a:rPr>
                <a:t>×</a:t>
              </a:r>
              <a:r>
                <a:rPr lang="en-US" altLang="zh-CN" sz="1350" b="1" i="1">
                  <a:latin typeface="华文楷体" panose="02010600040101010101" charset="-122"/>
                  <a:ea typeface="华文楷体" panose="02010600040101010101" charset="-122"/>
                </a:rPr>
                <a:t>g</a:t>
              </a:r>
              <a:r>
                <a:rPr lang="en-US" altLang="zh-CN" sz="1350" b="1">
                  <a:latin typeface="华文楷体" panose="02010600040101010101" charset="-122"/>
                  <a:ea typeface="华文楷体" panose="02010600040101010101" charset="-122"/>
                </a:rPr>
                <a:t>(</a:t>
              </a:r>
              <a:r>
                <a:rPr lang="en-US" altLang="zh-CN" sz="1350" b="1" i="1">
                  <a:latin typeface="华文楷体" panose="02010600040101010101" charset="-122"/>
                  <a:ea typeface="华文楷体" panose="02010600040101010101" charset="-122"/>
                </a:rPr>
                <a:t>n</a:t>
              </a:r>
              <a:r>
                <a:rPr lang="en-US" altLang="zh-CN" sz="1350" b="1">
                  <a:latin typeface="华文楷体" panose="02010600040101010101" charset="-122"/>
                  <a:ea typeface="华文楷体" panose="02010600040101010101" charset="-122"/>
                </a:rPr>
                <a:t>)</a:t>
              </a:r>
            </a:p>
          </p:txBody>
        </p:sp>
      </p:grpSp>
      <p:sp>
        <p:nvSpPr>
          <p:cNvPr id="30" name="矩形 29"/>
          <p:cNvSpPr/>
          <p:nvPr/>
        </p:nvSpPr>
        <p:spPr>
          <a:xfrm>
            <a:off x="755376" y="5795971"/>
            <a:ext cx="10266717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大</a:t>
            </a:r>
            <a:r>
              <a:rPr lang="en-US" altLang="zh-CN" sz="2000" dirty="0">
                <a:latin typeface="Consolas" pitchFamily="49" charset="0"/>
                <a:cs typeface="Consolas" pitchFamily="49" charset="0"/>
                <a:sym typeface="Symbol" panose="05050102010706020507"/>
              </a:rPr>
              <a:t>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符号用来描述增长率的下界，表示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的增长率≥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g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的增长率，即当输入规模为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时，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 g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为算法消耗时间的最小值。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渐近符号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82490" y="6414162"/>
            <a:ext cx="386954" cy="365125"/>
          </a:xfrm>
        </p:spPr>
        <p:txBody>
          <a:bodyPr/>
          <a:lstStyle/>
          <a:p>
            <a:fld id="{2BF52340-23E5-4DE8-AD85-AB3A652D4927}" type="slidenum">
              <a:rPr lang="zh-CN" altLang="en-US" sz="1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pPr/>
              <a:t>14</a:t>
            </a:fld>
            <a:endParaRPr lang="zh-CN" altLang="en-US" sz="1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9444" y="1310864"/>
            <a:ext cx="4158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定义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2. 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大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Ω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符号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渐近下界记号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262170" y="4847903"/>
            <a:ext cx="8765431" cy="799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120000"/>
              </a:lnSpc>
              <a:spcBef>
                <a:spcPts val="1200"/>
              </a:spcBef>
              <a:defRPr kumimoji="1" sz="2000">
                <a:latin typeface="Consolas" pitchFamily="49" charset="0"/>
                <a:cs typeface="Consolas" pitchFamily="49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下界</a:t>
            </a:r>
            <a:r>
              <a:rPr lang="en-US" altLang="zh-CN" dirty="0"/>
              <a:t>g(n)</a:t>
            </a:r>
            <a:r>
              <a:rPr lang="zh-CN" altLang="en-US" dirty="0"/>
              <a:t>的阶越高，评估越准确，结果越有价值，通常将这个最有价值的</a:t>
            </a:r>
            <a:r>
              <a:rPr lang="en-US" altLang="zh-CN" dirty="0"/>
              <a:t>g(n)</a:t>
            </a:r>
            <a:r>
              <a:rPr lang="zh-CN" altLang="en-US" dirty="0"/>
              <a:t>称为</a:t>
            </a:r>
            <a:r>
              <a:rPr lang="en-US" altLang="zh-CN" dirty="0"/>
              <a:t>f(n)</a:t>
            </a:r>
            <a:r>
              <a:rPr lang="zh-CN" altLang="en-US" dirty="0"/>
              <a:t>的“紧凑下界”或“紧确下界”。 </a:t>
            </a: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964979" y="2387581"/>
            <a:ext cx="8660834" cy="23537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【例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求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f(n)=3n</a:t>
            </a:r>
            <a:r>
              <a:rPr lang="en-US" altLang="zh-CN" sz="2000" baseline="30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+2n+4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的渐近下界</a:t>
            </a:r>
            <a:r>
              <a:rPr lang="en-US" altLang="zh-CN" sz="2000" dirty="0">
                <a:latin typeface="+mn-ea"/>
                <a:cs typeface="Consolas" pitchFamily="49" charset="0"/>
              </a:rPr>
              <a:t>_____________________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∵ 存在</a:t>
            </a:r>
            <a:r>
              <a:rPr kumimoji="1" lang="en-US" altLang="zh-CN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n</a:t>
            </a:r>
            <a:r>
              <a:rPr kumimoji="1" lang="en-US" altLang="zh-CN" sz="2000" baseline="-30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0</a:t>
            </a:r>
            <a:r>
              <a:rPr kumimoji="1" lang="en-US" altLang="zh-CN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=1</a:t>
            </a:r>
            <a:r>
              <a:rPr kumimoji="1" lang="zh-CN" altLang="en-US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c=2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，使得当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n≥1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时，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3n</a:t>
            </a:r>
            <a:r>
              <a:rPr lang="en-US" altLang="zh-CN" sz="2000" baseline="30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+2n+4≥2n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。  ∴ 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f(n)=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itchFamily="49" charset="0"/>
                <a:sym typeface="Symbol" panose="05050102010706020507" pitchFamily="18" charset="2"/>
              </a:rPr>
              <a:t> 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(n)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 </a:t>
            </a:r>
            <a:endParaRPr lang="en-US" altLang="zh-CN" sz="2000" dirty="0">
              <a:solidFill>
                <a:srgbClr val="0000FF"/>
              </a:solidFill>
              <a:latin typeface="+mn-ea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∵ 存在</a:t>
            </a:r>
            <a:r>
              <a:rPr kumimoji="1" lang="en-US" altLang="zh-CN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n</a:t>
            </a:r>
            <a:r>
              <a:rPr kumimoji="1" lang="en-US" altLang="zh-CN" sz="2000" baseline="-30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0</a:t>
            </a:r>
            <a:r>
              <a:rPr kumimoji="1" lang="en-US" altLang="zh-CN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=1</a:t>
            </a:r>
            <a:r>
              <a:rPr kumimoji="1" lang="zh-CN" altLang="en-US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c=1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，使得当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n≥1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时，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3n</a:t>
            </a:r>
            <a:r>
              <a:rPr lang="en-US" altLang="zh-CN" sz="2000" baseline="30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+2n+4≥n</a:t>
            </a:r>
            <a:r>
              <a:rPr lang="en-US" altLang="zh-CN" sz="2000" baseline="30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。   ∴ 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f(n)=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itchFamily="49" charset="0"/>
                <a:sym typeface="Symbol" panose="05050102010706020507" pitchFamily="18" charset="2"/>
              </a:rPr>
              <a:t> 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(n</a:t>
            </a:r>
            <a:r>
              <a:rPr lang="en-US" altLang="zh-CN" sz="2000" baseline="30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 </a:t>
            </a:r>
            <a:endParaRPr lang="en-US" altLang="zh-CN" sz="2000" dirty="0">
              <a:solidFill>
                <a:srgbClr val="0000FF"/>
              </a:solidFill>
              <a:latin typeface="+mn-ea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27202" y="5799661"/>
            <a:ext cx="8635369" cy="433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pt-BR" sz="2000" dirty="0">
                <a:latin typeface="Consolas" pitchFamily="49" charset="0"/>
                <a:cs typeface="Consolas" pitchFamily="49" charset="0"/>
              </a:rPr>
              <a:t>一般地，如果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f</a:t>
            </a:r>
            <a:r>
              <a:rPr lang="pt-BR" altLang="zh-CN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pt-BR" altLang="zh-CN" sz="2000" dirty="0">
                <a:latin typeface="Consolas" pitchFamily="49" charset="0"/>
                <a:cs typeface="Consolas" pitchFamily="49" charset="0"/>
              </a:rPr>
              <a:t>)=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i="1" baseline="-25000" dirty="0">
                <a:latin typeface="Consolas" pitchFamily="49" charset="0"/>
                <a:cs typeface="Consolas" pitchFamily="49" charset="0"/>
              </a:rPr>
              <a:t>m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pt-BR" altLang="zh-CN" sz="2000" i="1" baseline="30000" dirty="0">
                <a:latin typeface="Consolas" pitchFamily="49" charset="0"/>
                <a:cs typeface="Consolas" pitchFamily="49" charset="0"/>
              </a:rPr>
              <a:t>m</a:t>
            </a:r>
            <a:r>
              <a:rPr lang="pt-BR" altLang="zh-CN" sz="2000" dirty="0">
                <a:latin typeface="Consolas" pitchFamily="49" charset="0"/>
                <a:cs typeface="Consolas" pitchFamily="49" charset="0"/>
              </a:rPr>
              <a:t>+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i="1" baseline="-25000" dirty="0">
                <a:latin typeface="Consolas" pitchFamily="49" charset="0"/>
                <a:cs typeface="Consolas" pitchFamily="49" charset="0"/>
              </a:rPr>
              <a:t>m</a:t>
            </a:r>
            <a:r>
              <a:rPr lang="pt-BR" altLang="zh-CN" sz="2000" baseline="-25000" dirty="0">
                <a:latin typeface="Consolas" pitchFamily="49" charset="0"/>
                <a:cs typeface="Consolas" pitchFamily="49" charset="0"/>
              </a:rPr>
              <a:t>-1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pt-BR" altLang="zh-CN" sz="2000" i="1" baseline="30000" dirty="0">
                <a:latin typeface="Consolas" pitchFamily="49" charset="0"/>
                <a:cs typeface="Consolas" pitchFamily="49" charset="0"/>
              </a:rPr>
              <a:t>m</a:t>
            </a:r>
            <a:r>
              <a:rPr lang="pt-BR" altLang="zh-CN" sz="2000" baseline="30000" dirty="0">
                <a:latin typeface="Consolas" pitchFamily="49" charset="0"/>
                <a:cs typeface="Consolas" pitchFamily="49" charset="0"/>
              </a:rPr>
              <a:t>-1</a:t>
            </a:r>
            <a:r>
              <a:rPr lang="pt-BR" altLang="zh-CN" sz="2000" dirty="0">
                <a:latin typeface="Consolas" pitchFamily="49" charset="0"/>
                <a:cs typeface="Consolas" pitchFamily="49" charset="0"/>
              </a:rPr>
              <a:t>+…+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pt-BR" altLang="zh-CN" sz="2000" dirty="0">
                <a:latin typeface="Consolas" pitchFamily="49" charset="0"/>
                <a:cs typeface="Consolas" pitchFamily="49" charset="0"/>
              </a:rPr>
              <a:t>+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aseline="-25000" dirty="0"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pt-BR" sz="2000" dirty="0">
                <a:latin typeface="Consolas" pitchFamily="49" charset="0"/>
                <a:cs typeface="Consolas" pitchFamily="49" charset="0"/>
              </a:rPr>
              <a:t>，有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f</a:t>
            </a:r>
            <a:r>
              <a:rPr lang="pt-BR" altLang="zh-CN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pt-BR" altLang="zh-CN" sz="2000" dirty="0">
                <a:latin typeface="Consolas" pitchFamily="49" charset="0"/>
                <a:cs typeface="Consolas" pitchFamily="49" charset="0"/>
              </a:rPr>
              <a:t>)= </a:t>
            </a:r>
            <a:r>
              <a:rPr lang="en-US" altLang="zh-CN" sz="2000" dirty="0">
                <a:latin typeface="Consolas" pitchFamily="49" charset="0"/>
                <a:cs typeface="Consolas" pitchFamily="49" charset="0"/>
                <a:sym typeface="Symbol" panose="05050102010706020507" pitchFamily="18" charset="2"/>
              </a:rPr>
              <a:t></a:t>
            </a:r>
            <a:r>
              <a:rPr lang="pt-BR" altLang="zh-CN" sz="20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pt-BR" altLang="zh-CN" sz="2000" i="1" baseline="30000" dirty="0">
                <a:latin typeface="Consolas" pitchFamily="49" charset="0"/>
                <a:cs typeface="Consolas" pitchFamily="49" charset="0"/>
              </a:rPr>
              <a:t>m</a:t>
            </a:r>
            <a:r>
              <a:rPr lang="pt-BR" altLang="zh-CN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pt-BR" sz="2000" dirty="0">
                <a:latin typeface="Consolas" pitchFamily="49" charset="0"/>
                <a:cs typeface="Consolas" pitchFamily="49" charset="0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5447749" y="2281045"/>
            <a:ext cx="1745991" cy="502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f(n)=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anose="05050102010706020507" pitchFamily="18" charset="2"/>
              </a:rPr>
              <a:t> 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(n</a:t>
            </a:r>
            <a:r>
              <a:rPr lang="en-US" altLang="zh-CN" sz="2000" b="1" baseline="30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30" grpId="0" bldLvl="0"/>
      <p:bldP spid="31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84583" y="2494122"/>
            <a:ext cx="10585174" cy="32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如果我们能够知道一个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问题的计算复杂性下界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，也就是求解该问题的任何算法（包括尚未发现的算法）所需的时间下界，即求解这个问题的最少工作量，就可以较准确地评价该问题的各种算法的效率，进而确定已有的算法还有多少改进的余地。</a:t>
            </a:r>
            <a:endParaRPr kumimoji="1" lang="en-US" altLang="zh-CN" sz="20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  <a:sym typeface="+mn-ea"/>
              </a:rPr>
              <a:t>例如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+mn-ea"/>
              <a:cs typeface="Consolas" pitchFamily="49" charset="0"/>
              <a:sym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  <a:sym typeface="+mn-ea"/>
              </a:rPr>
              <a:t>排序问题的复杂性的下界是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  <a:sym typeface="+mn-ea"/>
              </a:rPr>
              <a:t>Ω(</a:t>
            </a:r>
            <a:r>
              <a:rPr lang="en-US" altLang="zh-CN" sz="2000" i="1" dirty="0">
                <a:latin typeface="Consolas" pitchFamily="49" charset="0"/>
                <a:ea typeface="+mn-ea"/>
                <a:cs typeface="Consolas" pitchFamily="49" charset="0"/>
                <a:sym typeface="+mn-ea"/>
              </a:rPr>
              <a:t>n</a:t>
            </a:r>
            <a:r>
              <a:rPr lang="en-US" altLang="zh-CN" sz="2000" dirty="0">
                <a:latin typeface="Consolas" pitchFamily="49" charset="0"/>
                <a:ea typeface="+mn-ea"/>
                <a:cs typeface="Consolas" pitchFamily="49" charset="0"/>
                <a:sym typeface="+mn-ea"/>
              </a:rPr>
              <a:t>log</a:t>
            </a:r>
            <a:r>
              <a:rPr lang="en-US" altLang="zh-CN" sz="2000" baseline="-25000" dirty="0">
                <a:latin typeface="Consolas" pitchFamily="49" charset="0"/>
                <a:ea typeface="+mn-ea"/>
                <a:cs typeface="Consolas" pitchFamily="49" charset="0"/>
                <a:sym typeface="+mn-ea"/>
              </a:rPr>
              <a:t>2</a:t>
            </a:r>
            <a:r>
              <a:rPr lang="en-US" altLang="zh-CN" sz="2000" i="1" dirty="0">
                <a:latin typeface="Consolas" pitchFamily="49" charset="0"/>
                <a:ea typeface="+mn-ea"/>
                <a:cs typeface="Consolas" pitchFamily="49" charset="0"/>
                <a:sym typeface="+mn-ea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  <a:sym typeface="+mn-ea"/>
              </a:rPr>
              <a:t>)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  <a:sym typeface="+mn-ea"/>
              </a:rPr>
              <a:t>；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  <a:sym typeface="+mn-ea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  <a:sym typeface="+mn-ea"/>
              </a:rPr>
              <a:t>任何生成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  <a:sym typeface="+mn-ea"/>
              </a:rPr>
              <a:t>n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  <a:sym typeface="+mn-ea"/>
              </a:rPr>
              <a:t>个不同元素的所有排列对象的算法是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  <a:sym typeface="+mn-ea"/>
              </a:rPr>
              <a:t>Ω(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  <a:sym typeface="+mn-ea"/>
              </a:rPr>
              <a:t>n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  <a:sym typeface="+mn-ea"/>
              </a:rPr>
              <a:t>！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  <a:sym typeface="+mn-ea"/>
              </a:rPr>
              <a:t>)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  <a:sym typeface="+mn-ea"/>
              </a:rPr>
              <a:t>。</a:t>
            </a:r>
            <a:endParaRPr kumimoji="1" lang="en-US" altLang="zh-CN" sz="200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351088" y="211139"/>
            <a:ext cx="60960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  </a:t>
            </a:r>
            <a:r>
              <a:rPr kumimoji="1"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最优算法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渐近符号</a:t>
            </a:r>
          </a:p>
        </p:txBody>
      </p:sp>
      <p:sp>
        <p:nvSpPr>
          <p:cNvPr id="7" name="矩形 6"/>
          <p:cNvSpPr/>
          <p:nvPr/>
        </p:nvSpPr>
        <p:spPr>
          <a:xfrm>
            <a:off x="695423" y="1125275"/>
            <a:ext cx="1413207" cy="5893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0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  <a:sym typeface="+mn-ea"/>
              </a:rPr>
              <a:t>最优算法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D39025-30BC-4D91-B066-9F31B3DE6775}"/>
              </a:ext>
            </a:extLst>
          </p:cNvPr>
          <p:cNvSpPr txBox="1"/>
          <p:nvPr/>
        </p:nvSpPr>
        <p:spPr>
          <a:xfrm>
            <a:off x="1283006" y="1953552"/>
            <a:ext cx="8055609" cy="4623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latin typeface="Consolas" pitchFamily="49" charset="0"/>
                <a:cs typeface="Consolas" pitchFamily="49" charset="0"/>
              </a:rPr>
              <a:t>能否确定某个算法是求解一个问题的最优算法？是否还存在更有效的算法？</a:t>
            </a:r>
            <a:endParaRPr kumimoji="1" lang="en-US" altLang="zh-CN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渐近符号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5939" y="1305920"/>
            <a:ext cx="406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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渐近紧界记号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96349" y="1905406"/>
            <a:ext cx="9014790" cy="804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120000"/>
              </a:lnSpc>
              <a:spcBef>
                <a:spcPts val="1200"/>
              </a:spcBef>
              <a:defRPr kumimoji="1" sz="2000">
                <a:latin typeface="Consolas" pitchFamily="49" charset="0"/>
                <a:cs typeface="Consolas" pitchFamily="49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若存在三个正的常数</a:t>
            </a:r>
            <a:r>
              <a:rPr lang="en-US" altLang="zh-CN" dirty="0"/>
              <a:t>c1</a:t>
            </a:r>
            <a:r>
              <a:rPr lang="zh-CN" altLang="en-US" dirty="0"/>
              <a:t>、</a:t>
            </a:r>
            <a:r>
              <a:rPr lang="en-US" altLang="zh-CN" dirty="0"/>
              <a:t>c2</a:t>
            </a:r>
            <a:r>
              <a:rPr lang="zh-CN" altLang="en-US" dirty="0"/>
              <a:t>和</a:t>
            </a:r>
            <a:r>
              <a:rPr lang="en-US" altLang="zh-CN" dirty="0"/>
              <a:t>n0</a:t>
            </a:r>
            <a:r>
              <a:rPr lang="zh-CN" altLang="en-US" dirty="0"/>
              <a:t>，对于任意</a:t>
            </a:r>
            <a:r>
              <a:rPr lang="en-US" altLang="zh-CN" dirty="0"/>
              <a:t>n≥n0</a:t>
            </a:r>
            <a:r>
              <a:rPr lang="zh-CN" altLang="en-US" dirty="0"/>
              <a:t>都有</a:t>
            </a:r>
            <a:r>
              <a:rPr lang="en-US" altLang="zh-CN" dirty="0"/>
              <a:t>c1×g(n)≥f(n)≥c2×g(n)</a:t>
            </a:r>
            <a:r>
              <a:rPr lang="zh-CN" altLang="en-US" dirty="0"/>
              <a:t>，则称</a:t>
            </a:r>
            <a:r>
              <a:rPr lang="en-US" altLang="zh-CN" dirty="0"/>
              <a:t>f(n)=</a:t>
            </a:r>
            <a:r>
              <a:rPr lang="zh-CN" altLang="en-US" dirty="0">
                <a:sym typeface="Symbol" panose="05050102010706020507" pitchFamily="18" charset="2"/>
              </a:rPr>
              <a:t></a:t>
            </a:r>
            <a:r>
              <a:rPr lang="en-US" altLang="zh-CN" dirty="0"/>
              <a:t>(g(n))</a:t>
            </a:r>
            <a:r>
              <a:rPr lang="zh-CN" altLang="en-US" dirty="0"/>
              <a:t>，即</a:t>
            </a:r>
            <a:r>
              <a:rPr lang="en-US" altLang="zh-CN" dirty="0"/>
              <a:t>g(n)</a:t>
            </a:r>
            <a:r>
              <a:rPr lang="zh-CN" altLang="en-US" dirty="0"/>
              <a:t>与</a:t>
            </a:r>
            <a:r>
              <a:rPr lang="en-US" altLang="zh-CN" dirty="0"/>
              <a:t>f(n)</a:t>
            </a:r>
            <a:r>
              <a:rPr lang="zh-CN" altLang="en-US" dirty="0"/>
              <a:t>同阶。 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115238" y="5906542"/>
            <a:ext cx="7239000" cy="502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>
                <a:solidFill>
                  <a:schemeClr val="dk1"/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altLang="zh-CN" dirty="0">
                <a:sym typeface="+mn-ea"/>
              </a:rPr>
              <a:t>f(n)=</a:t>
            </a:r>
            <a:r>
              <a:rPr lang="zh-CN" altLang="en-US" dirty="0">
                <a:sym typeface="Symbol" panose="05050102010706020507" pitchFamily="18" charset="2"/>
              </a:rPr>
              <a:t></a:t>
            </a:r>
            <a:r>
              <a:rPr lang="pt-BR" altLang="zh-CN" dirty="0">
                <a:sym typeface="+mn-ea"/>
              </a:rPr>
              <a:t>(g(n)</a:t>
            </a:r>
            <a:r>
              <a:rPr lang="en-US" altLang="pt-BR" dirty="0">
                <a:sym typeface="+mn-ea"/>
              </a:rPr>
              <a:t>)</a:t>
            </a:r>
            <a:r>
              <a:rPr lang="zh-CN" altLang="pt-BR" dirty="0">
                <a:sym typeface="+mn-ea"/>
              </a:rPr>
              <a:t>，当且仅当</a:t>
            </a:r>
            <a:r>
              <a:rPr lang="pt-BR" altLang="zh-CN" dirty="0">
                <a:sym typeface="+mn-ea"/>
              </a:rPr>
              <a:t>f(n)=</a:t>
            </a:r>
            <a:r>
              <a:rPr lang="en-US" altLang="zh-CN" dirty="0">
                <a:sym typeface="+mn-ea"/>
              </a:rPr>
              <a:t>O</a:t>
            </a:r>
            <a:r>
              <a:rPr lang="pt-BR" altLang="zh-CN" dirty="0">
                <a:sym typeface="+mn-ea"/>
              </a:rPr>
              <a:t>(g(n)</a:t>
            </a:r>
            <a:r>
              <a:rPr lang="en-US" altLang="pt-BR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，</a:t>
            </a:r>
            <a:r>
              <a:rPr lang="pt-BR" altLang="zh-CN" dirty="0">
                <a:sym typeface="+mn-ea"/>
              </a:rPr>
              <a:t>f(n)=</a:t>
            </a:r>
            <a:r>
              <a:rPr lang="en-US" altLang="zh-CN" dirty="0">
                <a:sym typeface="Symbol" panose="05050102010706020507"/>
              </a:rPr>
              <a:t></a:t>
            </a:r>
            <a:r>
              <a:rPr lang="pt-BR" altLang="zh-CN" dirty="0">
                <a:sym typeface="+mn-ea"/>
              </a:rPr>
              <a:t>(g(n)</a:t>
            </a:r>
            <a:r>
              <a:rPr lang="en-US" altLang="pt-BR" dirty="0">
                <a:sym typeface="+mn-ea"/>
              </a:rPr>
              <a:t>)</a:t>
            </a:r>
            <a:endParaRPr lang="zh-CN" altLang="pt-BR" dirty="0">
              <a:sym typeface="+mn-ea"/>
            </a:endParaRPr>
          </a:p>
        </p:txBody>
      </p:sp>
      <p:grpSp>
        <p:nvGrpSpPr>
          <p:cNvPr id="6" name="Group 1120"/>
          <p:cNvGrpSpPr/>
          <p:nvPr/>
        </p:nvGrpSpPr>
        <p:grpSpPr bwMode="auto">
          <a:xfrm>
            <a:off x="1848678" y="2909169"/>
            <a:ext cx="7238999" cy="2825885"/>
            <a:chOff x="1020" y="1797"/>
            <a:chExt cx="3852" cy="2382"/>
          </a:xfrm>
        </p:grpSpPr>
        <p:sp>
          <p:nvSpPr>
            <p:cNvPr id="32" name="Text Box 1103"/>
            <p:cNvSpPr txBox="1">
              <a:spLocks noChangeArrowheads="1"/>
            </p:cNvSpPr>
            <p:nvPr/>
          </p:nvSpPr>
          <p:spPr bwMode="auto">
            <a:xfrm>
              <a:off x="2120" y="3913"/>
              <a:ext cx="16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350" b="1" i="1">
                  <a:latin typeface="华文楷体" panose="02010600040101010101" charset="-122"/>
                  <a:ea typeface="华文楷体" panose="02010600040101010101" charset="-122"/>
                </a:rPr>
                <a:t>n</a:t>
              </a:r>
              <a:r>
                <a:rPr lang="en-US" altLang="zh-CN" sz="1350" b="1" baseline="-25000">
                  <a:latin typeface="华文楷体" panose="02010600040101010101" charset="-122"/>
                  <a:ea typeface="华文楷体" panose="02010600040101010101" charset="-122"/>
                </a:rPr>
                <a:t>0</a:t>
              </a:r>
              <a:endParaRPr lang="en-US" altLang="zh-CN" sz="1350" b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3" name="Line 1104"/>
            <p:cNvSpPr>
              <a:spLocks noChangeShapeType="1"/>
            </p:cNvSpPr>
            <p:nvPr/>
          </p:nvSpPr>
          <p:spPr bwMode="auto">
            <a:xfrm>
              <a:off x="1268" y="3907"/>
              <a:ext cx="35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4" name="Line 1105"/>
            <p:cNvSpPr>
              <a:spLocks noChangeShapeType="1"/>
            </p:cNvSpPr>
            <p:nvPr/>
          </p:nvSpPr>
          <p:spPr bwMode="auto">
            <a:xfrm flipH="1" flipV="1">
              <a:off x="1282" y="1797"/>
              <a:ext cx="1" cy="2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5" name="Text Box 1106"/>
            <p:cNvSpPr txBox="1">
              <a:spLocks noChangeArrowheads="1"/>
            </p:cNvSpPr>
            <p:nvPr/>
          </p:nvSpPr>
          <p:spPr bwMode="auto">
            <a:xfrm>
              <a:off x="4053" y="3983"/>
              <a:ext cx="8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350" b="1">
                  <a:latin typeface="华文楷体" panose="02010600040101010101" charset="-122"/>
                  <a:ea typeface="华文楷体" panose="02010600040101010101" charset="-122"/>
                </a:rPr>
                <a:t>问题规模</a:t>
              </a:r>
              <a:r>
                <a:rPr lang="en-US" altLang="zh-CN" sz="1350" b="1" i="1">
                  <a:latin typeface="华文楷体" panose="02010600040101010101" charset="-122"/>
                  <a:ea typeface="华文楷体" panose="02010600040101010101" charset="-122"/>
                </a:rPr>
                <a:t>n</a:t>
              </a:r>
              <a:endParaRPr lang="en-US" altLang="zh-CN" sz="1350" b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6" name="Text Box 1107"/>
            <p:cNvSpPr txBox="1">
              <a:spLocks noChangeArrowheads="1"/>
            </p:cNvSpPr>
            <p:nvPr/>
          </p:nvSpPr>
          <p:spPr bwMode="auto">
            <a:xfrm>
              <a:off x="1020" y="1867"/>
              <a:ext cx="152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en-US" sz="1350" b="1" dirty="0">
                  <a:latin typeface="华文楷体" panose="02010600040101010101" charset="-122"/>
                  <a:ea typeface="华文楷体" panose="02010600040101010101" charset="-122"/>
                </a:rPr>
                <a:t>执行次数</a:t>
              </a:r>
            </a:p>
          </p:txBody>
        </p:sp>
        <p:sp>
          <p:nvSpPr>
            <p:cNvPr id="37" name="Line 1109"/>
            <p:cNvSpPr>
              <a:spLocks noChangeShapeType="1"/>
            </p:cNvSpPr>
            <p:nvPr/>
          </p:nvSpPr>
          <p:spPr bwMode="auto">
            <a:xfrm>
              <a:off x="2150" y="1804"/>
              <a:ext cx="0" cy="21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8" name="Text Box 1110"/>
            <p:cNvSpPr txBox="1">
              <a:spLocks noChangeArrowheads="1"/>
            </p:cNvSpPr>
            <p:nvPr/>
          </p:nvSpPr>
          <p:spPr bwMode="auto">
            <a:xfrm>
              <a:off x="1352" y="3268"/>
              <a:ext cx="694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1350" b="1" i="1" dirty="0">
                  <a:latin typeface="华文楷体" panose="02010600040101010101" charset="-122"/>
                  <a:ea typeface="华文楷体" panose="02010600040101010101" charset="-122"/>
                </a:rPr>
                <a:t>n</a:t>
              </a:r>
              <a:r>
                <a:rPr lang="en-US" altLang="zh-CN" sz="1350" b="1" baseline="-25000" dirty="0">
                  <a:latin typeface="华文楷体" panose="02010600040101010101" charset="-122"/>
                  <a:ea typeface="华文楷体" panose="02010600040101010101" charset="-122"/>
                </a:rPr>
                <a:t>0</a:t>
              </a:r>
              <a:r>
                <a:rPr lang="zh-CN" altLang="en-US" sz="1350" b="1" dirty="0">
                  <a:latin typeface="华文楷体" panose="02010600040101010101" charset="-122"/>
                  <a:ea typeface="华文楷体" panose="02010600040101010101" charset="-122"/>
                </a:rPr>
                <a:t>之前的情况无关紧要</a:t>
              </a:r>
            </a:p>
          </p:txBody>
        </p:sp>
        <p:sp>
          <p:nvSpPr>
            <p:cNvPr id="39" name="Freeform 1111"/>
            <p:cNvSpPr/>
            <p:nvPr/>
          </p:nvSpPr>
          <p:spPr bwMode="auto">
            <a:xfrm>
              <a:off x="2159" y="2188"/>
              <a:ext cx="1961" cy="1213"/>
            </a:xfrm>
            <a:custGeom>
              <a:avLst/>
              <a:gdLst>
                <a:gd name="T0" fmla="*/ 0 w 2206"/>
                <a:gd name="T1" fmla="*/ 444 h 1696"/>
                <a:gd name="T2" fmla="*/ 235 w 2206"/>
                <a:gd name="T3" fmla="*/ 396 h 1696"/>
                <a:gd name="T4" fmla="*/ 422 w 2206"/>
                <a:gd name="T5" fmla="*/ 341 h 1696"/>
                <a:gd name="T6" fmla="*/ 684 w 2206"/>
                <a:gd name="T7" fmla="*/ 283 h 1696"/>
                <a:gd name="T8" fmla="*/ 1003 w 2206"/>
                <a:gd name="T9" fmla="*/ 200 h 1696"/>
                <a:gd name="T10" fmla="*/ 1190 w 2206"/>
                <a:gd name="T11" fmla="*/ 94 h 1696"/>
                <a:gd name="T12" fmla="*/ 1302 w 2206"/>
                <a:gd name="T13" fmla="*/ 51 h 1696"/>
                <a:gd name="T14" fmla="*/ 1377 w 2206"/>
                <a:gd name="T15" fmla="*/ 0 h 16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06" h="1696">
                  <a:moveTo>
                    <a:pt x="0" y="1696"/>
                  </a:moveTo>
                  <a:cubicBezTo>
                    <a:pt x="63" y="1666"/>
                    <a:pt x="263" y="1580"/>
                    <a:pt x="376" y="1515"/>
                  </a:cubicBezTo>
                  <a:cubicBezTo>
                    <a:pt x="489" y="1455"/>
                    <a:pt x="556" y="1377"/>
                    <a:pt x="676" y="1305"/>
                  </a:cubicBezTo>
                  <a:cubicBezTo>
                    <a:pt x="796" y="1233"/>
                    <a:pt x="941" y="1170"/>
                    <a:pt x="1096" y="1080"/>
                  </a:cubicBezTo>
                  <a:cubicBezTo>
                    <a:pt x="1301" y="955"/>
                    <a:pt x="1471" y="885"/>
                    <a:pt x="1606" y="765"/>
                  </a:cubicBezTo>
                  <a:cubicBezTo>
                    <a:pt x="1741" y="645"/>
                    <a:pt x="1811" y="462"/>
                    <a:pt x="1906" y="360"/>
                  </a:cubicBezTo>
                  <a:cubicBezTo>
                    <a:pt x="1982" y="262"/>
                    <a:pt x="2036" y="255"/>
                    <a:pt x="2086" y="195"/>
                  </a:cubicBezTo>
                  <a:cubicBezTo>
                    <a:pt x="2136" y="135"/>
                    <a:pt x="2181" y="41"/>
                    <a:pt x="2206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40" name="Freeform 1112"/>
            <p:cNvSpPr/>
            <p:nvPr/>
          </p:nvSpPr>
          <p:spPr bwMode="auto">
            <a:xfrm>
              <a:off x="2160" y="2361"/>
              <a:ext cx="1975" cy="1223"/>
            </a:xfrm>
            <a:custGeom>
              <a:avLst/>
              <a:gdLst>
                <a:gd name="T0" fmla="*/ 0 w 2130"/>
                <a:gd name="T1" fmla="*/ 557 h 1590"/>
                <a:gd name="T2" fmla="*/ 355 w 2130"/>
                <a:gd name="T3" fmla="*/ 498 h 1590"/>
                <a:gd name="T4" fmla="*/ 743 w 2130"/>
                <a:gd name="T5" fmla="*/ 378 h 1590"/>
                <a:gd name="T6" fmla="*/ 1120 w 2130"/>
                <a:gd name="T7" fmla="*/ 232 h 1590"/>
                <a:gd name="T8" fmla="*/ 1353 w 2130"/>
                <a:gd name="T9" fmla="*/ 126 h 1590"/>
                <a:gd name="T10" fmla="*/ 1574 w 2130"/>
                <a:gd name="T11" fmla="*/ 0 h 15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30" h="1590">
                  <a:moveTo>
                    <a:pt x="0" y="1590"/>
                  </a:moveTo>
                  <a:cubicBezTo>
                    <a:pt x="77" y="1563"/>
                    <a:pt x="313" y="1510"/>
                    <a:pt x="480" y="1425"/>
                  </a:cubicBezTo>
                  <a:cubicBezTo>
                    <a:pt x="643" y="1335"/>
                    <a:pt x="835" y="1215"/>
                    <a:pt x="1005" y="1080"/>
                  </a:cubicBezTo>
                  <a:cubicBezTo>
                    <a:pt x="1175" y="945"/>
                    <a:pt x="1340" y="840"/>
                    <a:pt x="1515" y="660"/>
                  </a:cubicBezTo>
                  <a:cubicBezTo>
                    <a:pt x="1656" y="521"/>
                    <a:pt x="1740" y="470"/>
                    <a:pt x="1830" y="360"/>
                  </a:cubicBezTo>
                  <a:cubicBezTo>
                    <a:pt x="1920" y="250"/>
                    <a:pt x="2067" y="75"/>
                    <a:pt x="213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41" name="Text Box 1113"/>
            <p:cNvSpPr txBox="1">
              <a:spLocks noChangeArrowheads="1"/>
            </p:cNvSpPr>
            <p:nvPr/>
          </p:nvSpPr>
          <p:spPr bwMode="auto">
            <a:xfrm>
              <a:off x="4197" y="2046"/>
              <a:ext cx="40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350" b="1" i="1">
                  <a:latin typeface="华文楷体" panose="02010600040101010101" charset="-122"/>
                  <a:ea typeface="华文楷体" panose="02010600040101010101" charset="-122"/>
                </a:rPr>
                <a:t>f</a:t>
              </a:r>
              <a:r>
                <a:rPr lang="en-US" altLang="zh-CN" sz="1350" b="1">
                  <a:latin typeface="华文楷体" panose="02010600040101010101" charset="-122"/>
                  <a:ea typeface="华文楷体" panose="02010600040101010101" charset="-122"/>
                </a:rPr>
                <a:t>(</a:t>
              </a:r>
              <a:r>
                <a:rPr lang="en-US" altLang="zh-CN" sz="1350" b="1" i="1">
                  <a:latin typeface="华文楷体" panose="02010600040101010101" charset="-122"/>
                  <a:ea typeface="华文楷体" panose="02010600040101010101" charset="-122"/>
                </a:rPr>
                <a:t>n</a:t>
              </a:r>
              <a:r>
                <a:rPr lang="en-US" altLang="zh-CN" sz="1350" b="1">
                  <a:latin typeface="华文楷体" panose="02010600040101010101" charset="-122"/>
                  <a:ea typeface="华文楷体" panose="02010600040101010101" charset="-122"/>
                </a:rPr>
                <a:t>)</a:t>
              </a:r>
            </a:p>
          </p:txBody>
        </p:sp>
        <p:sp>
          <p:nvSpPr>
            <p:cNvPr id="42" name="Text Box 1114"/>
            <p:cNvSpPr txBox="1">
              <a:spLocks noChangeArrowheads="1"/>
            </p:cNvSpPr>
            <p:nvPr/>
          </p:nvSpPr>
          <p:spPr bwMode="auto">
            <a:xfrm>
              <a:off x="4219" y="2268"/>
              <a:ext cx="63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350" b="1" i="1">
                  <a:latin typeface="华文楷体" panose="02010600040101010101" charset="-122"/>
                  <a:ea typeface="华文楷体" panose="02010600040101010101" charset="-122"/>
                </a:rPr>
                <a:t>c</a:t>
              </a:r>
              <a:r>
                <a:rPr lang="en-US" altLang="zh-CN" sz="1350" b="1" baseline="-25000">
                  <a:latin typeface="华文楷体" panose="02010600040101010101" charset="-122"/>
                  <a:ea typeface="华文楷体" panose="02010600040101010101" charset="-122"/>
                </a:rPr>
                <a:t>2</a:t>
              </a:r>
              <a:r>
                <a:rPr lang="en-US" altLang="zh-CN" sz="1350" b="1">
                  <a:latin typeface="华文楷体" panose="02010600040101010101" charset="-122"/>
                  <a:ea typeface="华文楷体" panose="02010600040101010101" charset="-122"/>
                </a:rPr>
                <a:t>×</a:t>
              </a:r>
              <a:r>
                <a:rPr lang="en-US" altLang="zh-CN" sz="1350" b="1" i="1">
                  <a:latin typeface="华文楷体" panose="02010600040101010101" charset="-122"/>
                  <a:ea typeface="华文楷体" panose="02010600040101010101" charset="-122"/>
                </a:rPr>
                <a:t>g</a:t>
              </a:r>
              <a:r>
                <a:rPr lang="en-US" altLang="zh-CN" sz="1350" b="1">
                  <a:latin typeface="华文楷体" panose="02010600040101010101" charset="-122"/>
                  <a:ea typeface="华文楷体" panose="02010600040101010101" charset="-122"/>
                </a:rPr>
                <a:t>(</a:t>
              </a:r>
              <a:r>
                <a:rPr lang="en-US" altLang="zh-CN" sz="1350" b="1" i="1">
                  <a:latin typeface="华文楷体" panose="02010600040101010101" charset="-122"/>
                  <a:ea typeface="华文楷体" panose="02010600040101010101" charset="-122"/>
                </a:rPr>
                <a:t>n</a:t>
              </a:r>
              <a:r>
                <a:rPr lang="en-US" altLang="zh-CN" sz="1350" b="1">
                  <a:latin typeface="华文楷体" panose="02010600040101010101" charset="-122"/>
                  <a:ea typeface="华文楷体" panose="02010600040101010101" charset="-122"/>
                </a:rPr>
                <a:t>)</a:t>
              </a:r>
            </a:p>
          </p:txBody>
        </p:sp>
        <p:sp>
          <p:nvSpPr>
            <p:cNvPr id="43" name="Freeform 1115"/>
            <p:cNvSpPr/>
            <p:nvPr/>
          </p:nvSpPr>
          <p:spPr bwMode="auto">
            <a:xfrm>
              <a:off x="2164" y="1960"/>
              <a:ext cx="1974" cy="1236"/>
            </a:xfrm>
            <a:custGeom>
              <a:avLst/>
              <a:gdLst>
                <a:gd name="T0" fmla="*/ 0 w 2130"/>
                <a:gd name="T1" fmla="*/ 581 h 1590"/>
                <a:gd name="T2" fmla="*/ 354 w 2130"/>
                <a:gd name="T3" fmla="*/ 520 h 1590"/>
                <a:gd name="T4" fmla="*/ 741 w 2130"/>
                <a:gd name="T5" fmla="*/ 395 h 1590"/>
                <a:gd name="T6" fmla="*/ 1118 w 2130"/>
                <a:gd name="T7" fmla="*/ 241 h 1590"/>
                <a:gd name="T8" fmla="*/ 1350 w 2130"/>
                <a:gd name="T9" fmla="*/ 131 h 1590"/>
                <a:gd name="T10" fmla="*/ 1571 w 2130"/>
                <a:gd name="T11" fmla="*/ 0 h 15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30" h="1590">
                  <a:moveTo>
                    <a:pt x="0" y="1590"/>
                  </a:moveTo>
                  <a:cubicBezTo>
                    <a:pt x="77" y="1563"/>
                    <a:pt x="313" y="1510"/>
                    <a:pt x="480" y="1425"/>
                  </a:cubicBezTo>
                  <a:cubicBezTo>
                    <a:pt x="643" y="1335"/>
                    <a:pt x="835" y="1215"/>
                    <a:pt x="1005" y="1080"/>
                  </a:cubicBezTo>
                  <a:cubicBezTo>
                    <a:pt x="1175" y="945"/>
                    <a:pt x="1340" y="840"/>
                    <a:pt x="1515" y="660"/>
                  </a:cubicBezTo>
                  <a:cubicBezTo>
                    <a:pt x="1656" y="521"/>
                    <a:pt x="1740" y="470"/>
                    <a:pt x="1830" y="360"/>
                  </a:cubicBezTo>
                  <a:cubicBezTo>
                    <a:pt x="1920" y="250"/>
                    <a:pt x="2067" y="75"/>
                    <a:pt x="213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44" name="Text Box 1116"/>
            <p:cNvSpPr txBox="1">
              <a:spLocks noChangeArrowheads="1"/>
            </p:cNvSpPr>
            <p:nvPr/>
          </p:nvSpPr>
          <p:spPr bwMode="auto">
            <a:xfrm>
              <a:off x="4188" y="1798"/>
              <a:ext cx="65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350" b="1" i="1">
                  <a:latin typeface="华文楷体" panose="02010600040101010101" charset="-122"/>
                  <a:ea typeface="华文楷体" panose="02010600040101010101" charset="-122"/>
                </a:rPr>
                <a:t>c</a:t>
              </a:r>
              <a:r>
                <a:rPr lang="en-US" altLang="zh-CN" sz="1350" b="1" baseline="-25000">
                  <a:latin typeface="华文楷体" panose="02010600040101010101" charset="-122"/>
                  <a:ea typeface="华文楷体" panose="02010600040101010101" charset="-122"/>
                </a:rPr>
                <a:t>1</a:t>
              </a:r>
              <a:r>
                <a:rPr lang="en-US" altLang="zh-CN" sz="1350" b="1">
                  <a:latin typeface="华文楷体" panose="02010600040101010101" charset="-122"/>
                  <a:ea typeface="华文楷体" panose="02010600040101010101" charset="-122"/>
                </a:rPr>
                <a:t>×</a:t>
              </a:r>
              <a:r>
                <a:rPr lang="en-US" altLang="zh-CN" sz="1350" b="1" i="1">
                  <a:latin typeface="华文楷体" panose="02010600040101010101" charset="-122"/>
                  <a:ea typeface="华文楷体" panose="02010600040101010101" charset="-122"/>
                </a:rPr>
                <a:t>g</a:t>
              </a:r>
              <a:r>
                <a:rPr lang="en-US" altLang="zh-CN" sz="1350" b="1">
                  <a:latin typeface="华文楷体" panose="02010600040101010101" charset="-122"/>
                  <a:ea typeface="华文楷体" panose="02010600040101010101" charset="-122"/>
                </a:rPr>
                <a:t>(</a:t>
              </a:r>
              <a:r>
                <a:rPr lang="en-US" altLang="zh-CN" sz="1350" b="1" i="1">
                  <a:latin typeface="华文楷体" panose="02010600040101010101" charset="-122"/>
                  <a:ea typeface="华文楷体" panose="02010600040101010101" charset="-122"/>
                </a:rPr>
                <a:t>n</a:t>
              </a:r>
              <a:r>
                <a:rPr lang="en-US" altLang="zh-CN" sz="1350" b="1">
                  <a:latin typeface="华文楷体" panose="02010600040101010101" charset="-122"/>
                  <a:ea typeface="华文楷体" panose="02010600040101010101" charset="-122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渐近符号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5939" y="1476387"/>
            <a:ext cx="406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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渐近紧界记号</a:t>
            </a:r>
          </a:p>
        </p:txBody>
      </p:sp>
      <p:sp>
        <p:nvSpPr>
          <p:cNvPr id="31" name="矩形 30"/>
          <p:cNvSpPr/>
          <p:nvPr/>
        </p:nvSpPr>
        <p:spPr>
          <a:xfrm>
            <a:off x="642169" y="2286000"/>
            <a:ext cx="9683012" cy="2195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【例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求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f(n) = 3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+2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+4 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的渐近紧界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_______________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∵存在</a:t>
            </a:r>
            <a:r>
              <a:rPr kumimoji="1"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2000" baseline="-30000" dirty="0">
                <a:latin typeface="Consolas" pitchFamily="49" charset="0"/>
                <a:cs typeface="Consolas" pitchFamily="49" charset="0"/>
              </a:rPr>
              <a:t>0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=4</a:t>
            </a:r>
            <a:r>
              <a:rPr kumimoji="1" lang="zh-CN" altLang="en-US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i="1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=4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，使得当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≥</a:t>
            </a:r>
            <a:r>
              <a:rPr kumimoji="1"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2000" baseline="-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时，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+2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+4≤4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。即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f(n)=</a:t>
            </a:r>
            <a:r>
              <a:rPr lang="en-US" altLang="zh-CN" sz="2000" dirty="0">
                <a:latin typeface="Consolas" pitchFamily="49" charset="0"/>
                <a:cs typeface="Consolas" pitchFamily="49" charset="0"/>
                <a:sym typeface="Symbol" panose="05050102010706020507" pitchFamily="18" charset="2"/>
              </a:rPr>
              <a:t> O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  </a:t>
            </a:r>
            <a:endParaRPr lang="en-US" altLang="zh-CN" sz="2000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∵存在</a:t>
            </a:r>
            <a:r>
              <a:rPr kumimoji="1"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2000" baseline="-30000" dirty="0">
                <a:latin typeface="Consolas" pitchFamily="49" charset="0"/>
                <a:cs typeface="Consolas" pitchFamily="49" charset="0"/>
              </a:rPr>
              <a:t>0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=4</a:t>
            </a:r>
            <a:r>
              <a:rPr kumimoji="1" lang="zh-CN" altLang="en-US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i="1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，使得当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≥</a:t>
            </a:r>
            <a:r>
              <a:rPr kumimoji="1"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2000" baseline="-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时，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+2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+4≥3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。即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f(n)=</a:t>
            </a:r>
            <a:r>
              <a:rPr lang="en-US" altLang="zh-CN" sz="2000" dirty="0">
                <a:latin typeface="Consolas" pitchFamily="49" charset="0"/>
                <a:cs typeface="Consolas" pitchFamily="49" charset="0"/>
                <a:sym typeface="Symbol" panose="05050102010706020507" pitchFamily="18" charset="2"/>
              </a:rPr>
              <a:t> 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∴ 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f(n)=</a:t>
            </a:r>
            <a:r>
              <a:rPr lang="en-US" altLang="zh-CN" sz="2000" dirty="0">
                <a:latin typeface="Consolas" pitchFamily="49" charset="0"/>
                <a:cs typeface="Consolas" pitchFamily="49" charset="0"/>
                <a:sym typeface="Symbol" panose="05050102010706020507" pitchFamily="18" charset="2"/>
              </a:rPr>
              <a:t> </a:t>
            </a:r>
            <a:r>
              <a:rPr lang="zh-CN" altLang="en-US" sz="2000" dirty="0">
                <a:latin typeface="Consolas" pitchFamily="49" charset="0"/>
                <a:cs typeface="Consolas" pitchFamily="49" charset="0"/>
                <a:sym typeface="Symbol" panose="05050102010706020507" pitchFamily="18" charset="2"/>
              </a:rPr>
              <a:t>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1610482" y="5390654"/>
            <a:ext cx="7746386" cy="502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pt-BR" sz="2000" dirty="0">
                <a:latin typeface="Consolas" pitchFamily="49" charset="0"/>
                <a:cs typeface="Consolas" pitchFamily="49" charset="0"/>
              </a:rPr>
              <a:t>一般地，如果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f</a:t>
            </a:r>
            <a:r>
              <a:rPr lang="pt-BR" altLang="zh-CN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pt-BR" altLang="zh-CN" sz="2000" dirty="0">
                <a:latin typeface="Consolas" pitchFamily="49" charset="0"/>
                <a:cs typeface="Consolas" pitchFamily="49" charset="0"/>
              </a:rPr>
              <a:t>)=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i="1" baseline="-25000" dirty="0">
                <a:latin typeface="Consolas" pitchFamily="49" charset="0"/>
                <a:cs typeface="Consolas" pitchFamily="49" charset="0"/>
              </a:rPr>
              <a:t>m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pt-BR" altLang="zh-CN" sz="2000" i="1" baseline="30000" dirty="0">
                <a:latin typeface="Consolas" pitchFamily="49" charset="0"/>
                <a:cs typeface="Consolas" pitchFamily="49" charset="0"/>
              </a:rPr>
              <a:t>m</a:t>
            </a:r>
            <a:r>
              <a:rPr lang="pt-BR" altLang="zh-CN" sz="2000" dirty="0">
                <a:latin typeface="Consolas" pitchFamily="49" charset="0"/>
                <a:cs typeface="Consolas" pitchFamily="49" charset="0"/>
              </a:rPr>
              <a:t>+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i="1" baseline="-25000" dirty="0">
                <a:latin typeface="Consolas" pitchFamily="49" charset="0"/>
                <a:cs typeface="Consolas" pitchFamily="49" charset="0"/>
              </a:rPr>
              <a:t>m</a:t>
            </a:r>
            <a:r>
              <a:rPr lang="pt-BR" altLang="zh-CN" sz="2000" baseline="-25000" dirty="0">
                <a:latin typeface="Consolas" pitchFamily="49" charset="0"/>
                <a:cs typeface="Consolas" pitchFamily="49" charset="0"/>
              </a:rPr>
              <a:t>-1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pt-BR" altLang="zh-CN" sz="2000" i="1" baseline="30000" dirty="0">
                <a:latin typeface="Consolas" pitchFamily="49" charset="0"/>
                <a:cs typeface="Consolas" pitchFamily="49" charset="0"/>
              </a:rPr>
              <a:t>m</a:t>
            </a:r>
            <a:r>
              <a:rPr lang="pt-BR" altLang="zh-CN" sz="2000" baseline="30000" dirty="0">
                <a:latin typeface="Consolas" pitchFamily="49" charset="0"/>
                <a:cs typeface="Consolas" pitchFamily="49" charset="0"/>
              </a:rPr>
              <a:t>-1</a:t>
            </a:r>
            <a:r>
              <a:rPr lang="pt-BR" altLang="zh-CN" sz="2000" dirty="0">
                <a:latin typeface="Consolas" pitchFamily="49" charset="0"/>
                <a:cs typeface="Consolas" pitchFamily="49" charset="0"/>
              </a:rPr>
              <a:t>+…+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pt-BR" altLang="zh-CN" sz="2000" dirty="0">
                <a:latin typeface="Consolas" pitchFamily="49" charset="0"/>
                <a:cs typeface="Consolas" pitchFamily="49" charset="0"/>
              </a:rPr>
              <a:t>+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aseline="-25000" dirty="0"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pt-BR" sz="2000" dirty="0">
                <a:latin typeface="Consolas" pitchFamily="49" charset="0"/>
                <a:cs typeface="Consolas" pitchFamily="49" charset="0"/>
              </a:rPr>
              <a:t>，有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f</a:t>
            </a:r>
            <a:r>
              <a:rPr lang="pt-BR" altLang="zh-CN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pt-BR" altLang="zh-CN" sz="2000" dirty="0">
                <a:latin typeface="Consolas" pitchFamily="49" charset="0"/>
                <a:cs typeface="Consolas" pitchFamily="49" charset="0"/>
              </a:rPr>
              <a:t>)=</a:t>
            </a:r>
            <a:r>
              <a:rPr lang="en-US" altLang="zh-CN" sz="2000" dirty="0">
                <a:latin typeface="Consolas" pitchFamily="49" charset="0"/>
                <a:cs typeface="Consolas" pitchFamily="49" charset="0"/>
                <a:sym typeface="Symbol" panose="05050102010706020507" pitchFamily="18" charset="2"/>
              </a:rPr>
              <a:t></a:t>
            </a:r>
            <a:r>
              <a:rPr lang="pt-BR" altLang="zh-CN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pt-BR" altLang="zh-CN" sz="2000" i="1" baseline="30000" dirty="0">
                <a:latin typeface="Consolas" pitchFamily="49" charset="0"/>
                <a:cs typeface="Consolas" pitchFamily="49" charset="0"/>
              </a:rPr>
              <a:t>m</a:t>
            </a:r>
            <a:r>
              <a:rPr lang="pt-BR" altLang="zh-CN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pt-BR" sz="2000" dirty="0">
                <a:latin typeface="Consolas" pitchFamily="49" charset="0"/>
                <a:cs typeface="Consolas" pitchFamily="49" charset="0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BAC999-0416-3111-C4D5-EA03C112DD1A}"/>
              </a:ext>
            </a:extLst>
          </p:cNvPr>
          <p:cNvSpPr txBox="1"/>
          <p:nvPr/>
        </p:nvSpPr>
        <p:spPr>
          <a:xfrm>
            <a:off x="5402746" y="2263084"/>
            <a:ext cx="1923222" cy="461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f(n)=</a:t>
            </a:r>
            <a:r>
              <a:rPr lang="en-US" altLang="zh-CN" sz="1800" dirty="0">
                <a:latin typeface="Consolas" pitchFamily="49" charset="0"/>
                <a:cs typeface="Consolas" pitchFamily="49" charset="0"/>
                <a:sym typeface="Symbol" panose="05050102010706020507" pitchFamily="18" charset="2"/>
              </a:rPr>
              <a:t> </a:t>
            </a:r>
            <a:r>
              <a:rPr lang="zh-CN" altLang="en-US" sz="1800" dirty="0">
                <a:latin typeface="Consolas" pitchFamily="49" charset="0"/>
                <a:cs typeface="Consolas" pitchFamily="49" charset="0"/>
                <a:sym typeface="Symbol" panose="05050102010706020507" pitchFamily="18" charset="2"/>
              </a:rPr>
              <a:t>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)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5"/>
          <p:cNvSpPr txBox="1">
            <a:spLocks noChangeArrowheads="1"/>
          </p:cNvSpPr>
          <p:nvPr/>
        </p:nvSpPr>
        <p:spPr bwMode="auto">
          <a:xfrm>
            <a:off x="1909763" y="2092309"/>
            <a:ext cx="807720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证明：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当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≥1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时，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5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en-US" altLang="zh-CN" sz="2000" baseline="30000" dirty="0">
                <a:latin typeface="Consolas" pitchFamily="49" charset="0"/>
                <a:ea typeface="+mn-ea"/>
                <a:cs typeface="Consolas" pitchFamily="49" charset="0"/>
              </a:rPr>
              <a:t>2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＋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8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＋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1 ≤ 5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en-US" altLang="zh-CN" sz="2000" baseline="30000" dirty="0">
                <a:latin typeface="Consolas" pitchFamily="49" charset="0"/>
                <a:ea typeface="+mn-ea"/>
                <a:cs typeface="Consolas" pitchFamily="49" charset="0"/>
              </a:rPr>
              <a:t>2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＋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8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＋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        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＝ 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5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en-US" altLang="zh-CN" sz="2000" baseline="30000" dirty="0">
                <a:latin typeface="Consolas" pitchFamily="49" charset="0"/>
                <a:ea typeface="+mn-ea"/>
                <a:cs typeface="Consolas" pitchFamily="49" charset="0"/>
              </a:rPr>
              <a:t>2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＋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9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n 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≤ 5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en-US" altLang="zh-CN" sz="2000" baseline="30000" dirty="0">
                <a:latin typeface="Consolas" pitchFamily="49" charset="0"/>
                <a:ea typeface="+mn-ea"/>
                <a:cs typeface="Consolas" pitchFamily="49" charset="0"/>
              </a:rPr>
              <a:t>2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＋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9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en-US" altLang="zh-CN" sz="2000" baseline="30000" dirty="0">
                <a:latin typeface="Consolas" pitchFamily="49" charset="0"/>
                <a:ea typeface="+mn-ea"/>
                <a:cs typeface="Consolas" pitchFamily="49" charset="0"/>
              </a:rPr>
              <a:t>2 </a:t>
            </a:r>
            <a:r>
              <a:rPr kumimoji="1" lang="en-US" altLang="zh-CN" sz="2000" b="1" dirty="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1" lang="en-US" altLang="zh-CN" sz="2000" b="1" dirty="0">
                <a:latin typeface="Consolas" pitchFamily="49" charset="0"/>
                <a:ea typeface="+mn-ea"/>
                <a:cs typeface="Consolas" pitchFamily="49" charset="0"/>
              </a:rPr>
              <a:t>14</a:t>
            </a:r>
            <a:r>
              <a:rPr kumimoji="1" lang="en-US" altLang="zh-CN" sz="2000" b="1" i="1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en-US" altLang="zh-CN" sz="2000" b="1" baseline="30000" dirty="0">
                <a:latin typeface="Consolas" pitchFamily="49" charset="0"/>
                <a:ea typeface="+mn-ea"/>
                <a:cs typeface="Consolas" pitchFamily="49" charset="0"/>
              </a:rPr>
              <a:t>2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＝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O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en-US" altLang="zh-CN" sz="2000" baseline="30000" dirty="0">
                <a:latin typeface="Consolas" pitchFamily="49" charset="0"/>
                <a:ea typeface="+mn-ea"/>
                <a:cs typeface="Consolas" pitchFamily="49" charset="0"/>
              </a:rPr>
              <a:t>2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当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≥1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时，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5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en-US" altLang="zh-CN" sz="2000" baseline="30000" dirty="0">
                <a:latin typeface="Consolas" pitchFamily="49" charset="0"/>
                <a:ea typeface="+mn-ea"/>
                <a:cs typeface="Consolas" pitchFamily="49" charset="0"/>
              </a:rPr>
              <a:t>2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＋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8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＋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1 </a:t>
            </a:r>
            <a:r>
              <a:rPr kumimoji="1" lang="en-US" altLang="zh-CN" sz="2000" b="1" dirty="0">
                <a:latin typeface="Consolas" pitchFamily="49" charset="0"/>
                <a:ea typeface="+mn-ea"/>
                <a:cs typeface="Consolas" pitchFamily="49" charset="0"/>
              </a:rPr>
              <a:t>≥ 5</a:t>
            </a:r>
            <a:r>
              <a:rPr kumimoji="1" lang="en-US" altLang="zh-CN" sz="2000" b="1" i="1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en-US" altLang="zh-CN" sz="2000" b="1" baseline="30000" dirty="0">
                <a:latin typeface="Consolas" pitchFamily="49" charset="0"/>
                <a:ea typeface="+mn-ea"/>
                <a:cs typeface="Consolas" pitchFamily="49" charset="0"/>
              </a:rPr>
              <a:t>2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＝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Ω(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en-US" altLang="zh-CN" sz="2000" baseline="30000" dirty="0">
                <a:latin typeface="Consolas" pitchFamily="49" charset="0"/>
                <a:ea typeface="+mn-ea"/>
                <a:cs typeface="Consolas" pitchFamily="49" charset="0"/>
              </a:rPr>
              <a:t>2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∴ 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当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≥1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时，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14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en-US" altLang="zh-CN" sz="2000" baseline="30000" dirty="0">
                <a:latin typeface="Consolas" pitchFamily="49" charset="0"/>
                <a:ea typeface="+mn-ea"/>
                <a:cs typeface="Consolas" pitchFamily="49" charset="0"/>
              </a:rPr>
              <a:t>2 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≥ 5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en-US" altLang="zh-CN" sz="2000" baseline="30000" dirty="0">
                <a:latin typeface="Consolas" pitchFamily="49" charset="0"/>
                <a:ea typeface="+mn-ea"/>
                <a:cs typeface="Consolas" pitchFamily="49" charset="0"/>
              </a:rPr>
              <a:t>2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＋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8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＋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1 ≥ 5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en-US" altLang="zh-CN" sz="2000" baseline="30000" dirty="0">
                <a:latin typeface="Consolas" pitchFamily="49" charset="0"/>
                <a:ea typeface="+mn-ea"/>
                <a:cs typeface="Consolas" pitchFamily="49" charset="0"/>
              </a:rPr>
              <a:t>2</a:t>
            </a:r>
            <a:endParaRPr kumimoji="1" lang="en-US" altLang="zh-CN" sz="20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则：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T(n) = 5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en-US" altLang="zh-CN" sz="2000" baseline="30000" dirty="0">
                <a:latin typeface="Consolas" pitchFamily="49" charset="0"/>
                <a:ea typeface="+mn-ea"/>
                <a:cs typeface="Consolas" pitchFamily="49" charset="0"/>
              </a:rPr>
              <a:t>2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＋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8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＋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＝</a:t>
            </a:r>
            <a:r>
              <a:rPr lang="zh-CN" altLang="en-US" sz="2000" dirty="0">
                <a:latin typeface="Consolas" pitchFamily="49" charset="0"/>
                <a:ea typeface="+mn-ea"/>
                <a:cs typeface="Consolas" pitchFamily="49" charset="0"/>
                <a:sym typeface="Symbol" panose="05050102010706020507" pitchFamily="18" charset="2"/>
              </a:rPr>
              <a:t> 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1" lang="en-US" altLang="zh-CN" sz="2000" i="1" dirty="0">
                <a:latin typeface="Consolas" pitchFamily="49" charset="0"/>
                <a:ea typeface="+mn-ea"/>
                <a:cs typeface="Consolas" pitchFamily="49" charset="0"/>
              </a:rPr>
              <a:t>n</a:t>
            </a:r>
            <a:r>
              <a:rPr kumimoji="1" lang="en-US" altLang="zh-CN" sz="2000" baseline="30000" dirty="0">
                <a:latin typeface="Consolas" pitchFamily="49" charset="0"/>
                <a:ea typeface="+mn-ea"/>
                <a:cs typeface="Consolas" pitchFamily="49" charset="0"/>
              </a:rPr>
              <a:t>2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)</a:t>
            </a:r>
          </a:p>
        </p:txBody>
      </p:sp>
      <p:sp>
        <p:nvSpPr>
          <p:cNvPr id="62467" name="Text Box 7"/>
          <p:cNvSpPr txBox="1">
            <a:spLocks noChangeArrowheads="1"/>
          </p:cNvSpPr>
          <p:nvPr/>
        </p:nvSpPr>
        <p:spPr bwMode="auto">
          <a:xfrm>
            <a:off x="914400" y="4995396"/>
            <a:ext cx="10267122" cy="9639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>
                <a:solidFill>
                  <a:schemeClr val="dk1"/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定理</a:t>
            </a:r>
            <a:r>
              <a:rPr lang="en-US" altLang="zh-CN" dirty="0"/>
              <a:t>2.1  </a:t>
            </a:r>
            <a:r>
              <a:rPr lang="zh-CN" altLang="en-US" dirty="0"/>
              <a:t>若</a:t>
            </a:r>
            <a:r>
              <a:rPr lang="en-US" altLang="zh-CN" dirty="0"/>
              <a:t>T(n)=</a:t>
            </a:r>
            <a:r>
              <a:rPr lang="pt-BR" altLang="zh-CN" i="1" dirty="0"/>
              <a:t> a</a:t>
            </a:r>
            <a:r>
              <a:rPr lang="pt-BR" altLang="zh-CN" i="1" baseline="-25000" dirty="0"/>
              <a:t>m</a:t>
            </a:r>
            <a:r>
              <a:rPr lang="pt-BR" altLang="zh-CN" i="1" dirty="0"/>
              <a:t>n</a:t>
            </a:r>
            <a:r>
              <a:rPr lang="pt-BR" altLang="zh-CN" i="1" baseline="30000" dirty="0"/>
              <a:t>m</a:t>
            </a:r>
            <a:r>
              <a:rPr lang="pt-BR" altLang="zh-CN" dirty="0"/>
              <a:t>+</a:t>
            </a:r>
            <a:r>
              <a:rPr lang="pt-BR" altLang="zh-CN" i="1" dirty="0"/>
              <a:t>a</a:t>
            </a:r>
            <a:r>
              <a:rPr lang="pt-BR" altLang="zh-CN" i="1" baseline="-25000" dirty="0"/>
              <a:t>m</a:t>
            </a:r>
            <a:r>
              <a:rPr lang="pt-BR" altLang="zh-CN" baseline="-25000" dirty="0"/>
              <a:t>-1</a:t>
            </a:r>
            <a:r>
              <a:rPr lang="pt-BR" altLang="zh-CN" i="1" dirty="0"/>
              <a:t>n</a:t>
            </a:r>
            <a:r>
              <a:rPr lang="pt-BR" altLang="zh-CN" i="1" baseline="30000" dirty="0"/>
              <a:t>m</a:t>
            </a:r>
            <a:r>
              <a:rPr lang="pt-BR" altLang="zh-CN" baseline="30000" dirty="0"/>
              <a:t>-1</a:t>
            </a:r>
            <a:r>
              <a:rPr lang="pt-BR" altLang="zh-CN" dirty="0"/>
              <a:t>+…+</a:t>
            </a:r>
            <a:r>
              <a:rPr lang="pt-BR" altLang="zh-CN" i="1" dirty="0"/>
              <a:t>a</a:t>
            </a:r>
            <a:r>
              <a:rPr lang="pt-BR" altLang="zh-CN" baseline="-25000" dirty="0"/>
              <a:t>1</a:t>
            </a:r>
            <a:r>
              <a:rPr lang="pt-BR" altLang="zh-CN" i="1" dirty="0"/>
              <a:t>n</a:t>
            </a:r>
            <a:r>
              <a:rPr lang="pt-BR" altLang="zh-CN" dirty="0"/>
              <a:t>+</a:t>
            </a:r>
            <a:r>
              <a:rPr lang="pt-BR" altLang="zh-CN" i="1" dirty="0"/>
              <a:t>a</a:t>
            </a:r>
            <a:r>
              <a:rPr lang="pt-BR" altLang="zh-CN" baseline="-25000" dirty="0"/>
              <a:t>0 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en-US" altLang="zh-CN" baseline="30000" dirty="0"/>
              <a:t>m</a:t>
            </a:r>
            <a:r>
              <a:rPr lang="en-US" altLang="zh-CN" dirty="0"/>
              <a:t>&gt;0</a:t>
            </a:r>
            <a:r>
              <a:rPr lang="zh-CN" altLang="en-US" dirty="0"/>
              <a:t>），则有</a:t>
            </a:r>
            <a:r>
              <a:rPr lang="en-US" altLang="zh-CN" dirty="0"/>
              <a:t>T(n)=O(n</a:t>
            </a:r>
            <a:r>
              <a:rPr lang="en-US" altLang="zh-CN" baseline="30000" dirty="0"/>
              <a:t>m</a:t>
            </a:r>
            <a:r>
              <a:rPr lang="en-US" altLang="zh-CN" dirty="0"/>
              <a:t>)</a:t>
            </a:r>
            <a:r>
              <a:rPr lang="zh-CN" altLang="en-US" dirty="0"/>
              <a:t>且</a:t>
            </a:r>
            <a:r>
              <a:rPr lang="en-US" altLang="zh-CN" dirty="0"/>
              <a:t>T(n)=Ω(n</a:t>
            </a:r>
            <a:r>
              <a:rPr lang="en-US" altLang="zh-CN" baseline="30000" dirty="0"/>
              <a:t>m</a:t>
            </a:r>
            <a:r>
              <a:rPr lang="en-US" altLang="zh-CN" dirty="0"/>
              <a:t>)</a:t>
            </a:r>
            <a:r>
              <a:rPr lang="zh-CN" altLang="en-US" dirty="0"/>
              <a:t>，因此，有</a:t>
            </a:r>
            <a:r>
              <a:rPr lang="en-US" altLang="zh-CN" dirty="0"/>
              <a:t>T(n)=</a:t>
            </a:r>
            <a:r>
              <a:rPr lang="zh-CN" altLang="en-US" dirty="0">
                <a:sym typeface="Symbol" panose="05050102010706020507" pitchFamily="18" charset="2"/>
              </a:rPr>
              <a:t></a:t>
            </a:r>
            <a:r>
              <a:rPr lang="en-US" altLang="zh-CN" dirty="0"/>
              <a:t>(n</a:t>
            </a:r>
            <a:r>
              <a:rPr lang="en-US" altLang="zh-CN" baseline="30000" dirty="0"/>
              <a:t>m</a:t>
            </a:r>
            <a:r>
              <a:rPr lang="en-US" altLang="zh-CN" dirty="0"/>
              <a:t>)</a:t>
            </a:r>
            <a:r>
              <a:rPr lang="zh-CN" altLang="en-US" dirty="0"/>
              <a:t>。 </a:t>
            </a:r>
          </a:p>
        </p:txBody>
      </p:sp>
      <p:sp>
        <p:nvSpPr>
          <p:cNvPr id="52226" name="Text Box 1026"/>
          <p:cNvSpPr txBox="1">
            <a:spLocks noChangeArrowheads="1"/>
          </p:cNvSpPr>
          <p:nvPr/>
        </p:nvSpPr>
        <p:spPr bwMode="auto">
          <a:xfrm>
            <a:off x="1725931" y="219710"/>
            <a:ext cx="7933055" cy="6258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spcCol="0" rtlCol="0" fromWordArt="0" anchor="t" anchorCtr="0" forceAA="0" compatLnSpc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定义3. </a:t>
            </a: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</a:t>
            </a: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符号——紧渐近界记号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3592" y="1412446"/>
            <a:ext cx="4988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+mn-ea"/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+mn-ea"/>
              </a:rPr>
              <a:t>例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+mn-ea"/>
              </a:rPr>
              <a:t>6】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+mn-ea"/>
              </a:rPr>
              <a:t> 证明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+mn-ea"/>
              </a:rPr>
              <a:t>T(n)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+mn-ea"/>
              </a:rPr>
              <a:t>＝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+mn-ea"/>
              </a:rPr>
              <a:t>5n</a:t>
            </a:r>
            <a:r>
              <a:rPr kumimoji="1" lang="en-US" altLang="zh-CN" sz="2000" baseline="30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+mn-ea"/>
              </a:rPr>
              <a:t>2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+mn-ea"/>
              </a:rPr>
              <a:t>＋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+mn-ea"/>
              </a:rPr>
              <a:t>8n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+mn-ea"/>
              </a:rPr>
              <a:t>＋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+mn-ea"/>
              </a:rPr>
              <a:t>1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+mn-ea"/>
              </a:rPr>
              <a:t>＝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anose="05050102010706020507" pitchFamily="18" charset="2"/>
              </a:rPr>
              <a:t> 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+mn-ea"/>
              </a:rPr>
              <a:t>(n</a:t>
            </a:r>
            <a:r>
              <a:rPr kumimoji="1" lang="en-US" altLang="zh-CN" sz="2000" baseline="30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+mn-ea"/>
              </a:rPr>
              <a:t>2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+mn-ea"/>
              </a:rPr>
              <a:t>)</a:t>
            </a:r>
            <a:endParaRPr kumimoji="1" lang="en-US" altLang="zh-CN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035591-481C-2A3F-E0E9-9F4FB7F8B5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渐近符号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渐近符号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2226" name="Text Box 1026"/>
          <p:cNvSpPr txBox="1">
            <a:spLocks noChangeArrowheads="1"/>
          </p:cNvSpPr>
          <p:nvPr/>
        </p:nvSpPr>
        <p:spPr bwMode="auto">
          <a:xfrm>
            <a:off x="1268730" y="1298396"/>
            <a:ext cx="43808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just" eaLnBrk="1" hangingPunct="1">
              <a:spcBef>
                <a:spcPct val="50000"/>
              </a:spcBef>
              <a:defRPr sz="3200" b="1">
                <a:solidFill>
                  <a:srgbClr val="3907F1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  <a:sym typeface="+mn-ea"/>
              </a:rPr>
              <a:t>渐近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记号性质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115820" y="1698506"/>
            <a:ext cx="7067550" cy="14217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000" b="1" i="1" kern="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b="1" i="1" kern="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</a:rPr>
              <a:t>) = </a:t>
            </a:r>
            <a:r>
              <a:rPr lang="en-US" altLang="zh-CN" sz="2000" b="1" i="1" kern="0" dirty="0">
                <a:latin typeface="Consolas" pitchFamily="49" charset="0"/>
                <a:cs typeface="Consolas" pitchFamily="49" charset="0"/>
                <a:sym typeface="Symbol" panose="05050102010706020507" pitchFamily="18" charset="2"/>
              </a:rPr>
              <a:t>O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b="1" i="1" kern="0" dirty="0">
                <a:latin typeface="Consolas" pitchFamily="49" charset="0"/>
                <a:cs typeface="Consolas" pitchFamily="49" charset="0"/>
              </a:rPr>
              <a:t>g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b="1" i="1" kern="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</a:rPr>
              <a:t>)) 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  <a:sym typeface="Symbol" panose="05050102010706020507" pitchFamily="18" charset="2"/>
              </a:rPr>
              <a:t>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b="1" i="1" kern="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b="1" i="1" kern="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  <a:sym typeface="Symbol" panose="05050102010706020507" pitchFamily="18" charset="2"/>
              </a:rPr>
              <a:t> </a:t>
            </a:r>
            <a:r>
              <a:rPr lang="en-US" altLang="zh-CN" sz="2000" b="1" i="1" kern="0" dirty="0">
                <a:latin typeface="Consolas" pitchFamily="49" charset="0"/>
                <a:cs typeface="Consolas" pitchFamily="49" charset="0"/>
              </a:rPr>
              <a:t>g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b="1" i="1" kern="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  <a:sym typeface="Symbol" panose="05050102010706020507" pitchFamily="18" charset="2"/>
              </a:rPr>
              <a:t>;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000" b="1" i="1" kern="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b="1" i="1" kern="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</a:rPr>
              <a:t>) = 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  <a:sym typeface="Symbol" panose="05050102010706020507" pitchFamily="18" charset="2"/>
              </a:rPr>
              <a:t>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b="1" i="1" kern="0" dirty="0">
                <a:latin typeface="Consolas" pitchFamily="49" charset="0"/>
                <a:cs typeface="Consolas" pitchFamily="49" charset="0"/>
              </a:rPr>
              <a:t>g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b="1" i="1" kern="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</a:rPr>
              <a:t>)) 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  <a:sym typeface="Symbol" panose="05050102010706020507" pitchFamily="18" charset="2"/>
              </a:rPr>
              <a:t>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b="1" i="1" kern="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b="1" i="1" kern="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  <a:sym typeface="Symbol" panose="05050102010706020507" pitchFamily="18" charset="2"/>
              </a:rPr>
              <a:t> </a:t>
            </a:r>
            <a:r>
              <a:rPr lang="en-US" altLang="zh-CN" sz="2000" b="1" i="1" kern="0" dirty="0">
                <a:latin typeface="Consolas" pitchFamily="49" charset="0"/>
                <a:cs typeface="Consolas" pitchFamily="49" charset="0"/>
              </a:rPr>
              <a:t>g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b="1" i="1" kern="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  <a:sym typeface="Symbol" panose="05050102010706020507" pitchFamily="18" charset="2"/>
              </a:rPr>
              <a:t>;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000" b="1" i="1" kern="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b="1" i="1" kern="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</a:rPr>
              <a:t>) = </a:t>
            </a:r>
            <a:r>
              <a:rPr lang="zh-CN" altLang="en-US" sz="2000" b="1" dirty="0">
                <a:latin typeface="Consolas" pitchFamily="49" charset="0"/>
                <a:cs typeface="Consolas" pitchFamily="49" charset="0"/>
                <a:sym typeface="Symbol" panose="05050102010706020507" pitchFamily="18" charset="2"/>
              </a:rPr>
              <a:t>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b="1" i="1" kern="0" dirty="0">
                <a:latin typeface="Consolas" pitchFamily="49" charset="0"/>
                <a:cs typeface="Consolas" pitchFamily="49" charset="0"/>
              </a:rPr>
              <a:t>g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b="1" i="1" kern="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</a:rPr>
              <a:t>)) 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  <a:sym typeface="Symbol" panose="05050102010706020507" pitchFamily="18" charset="2"/>
              </a:rPr>
              <a:t>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b="1" i="1" kern="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b="1" i="1" kern="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  <a:sym typeface="Symbol" panose="05050102010706020507" pitchFamily="18" charset="2"/>
              </a:rPr>
              <a:t>= </a:t>
            </a:r>
            <a:r>
              <a:rPr lang="en-US" altLang="zh-CN" sz="2000" b="1" i="1" kern="0" dirty="0">
                <a:latin typeface="Consolas" pitchFamily="49" charset="0"/>
                <a:cs typeface="Consolas" pitchFamily="49" charset="0"/>
              </a:rPr>
              <a:t>g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b="1" i="1" kern="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zh-CN" sz="2000" b="1" kern="0" dirty="0">
                <a:latin typeface="Consolas" pitchFamily="49" charset="0"/>
                <a:cs typeface="Consolas" pitchFamily="49" charset="0"/>
                <a:sym typeface="Symbol" panose="05050102010706020507" pitchFamily="18" charset="2"/>
              </a:rPr>
              <a:t>;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E1D0DB4-C472-40B2-BCBC-EF76C1B99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635" y="3232666"/>
            <a:ext cx="9386625" cy="173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spcBef>
                <a:spcPct val="50000"/>
              </a:spcBef>
              <a:defRPr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重要结论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法则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000" b="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(n)=O(f(n))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000" b="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(n)=O(g(n)),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endParaRPr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sz="20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        T</a:t>
            </a:r>
            <a:r>
              <a:rPr lang="en-US" altLang="zh-CN" sz="2000" b="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(n)+T</a:t>
            </a:r>
            <a:r>
              <a:rPr lang="en-US" altLang="zh-CN" sz="2000" b="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(n)= O(f(n)+g(n)) 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也可以写成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O(max(f(n),g(n)))</a:t>
            </a:r>
          </a:p>
          <a:p>
            <a:pPr lvl="1">
              <a:lnSpc>
                <a:spcPct val="150000"/>
              </a:lnSpc>
            </a:pPr>
            <a:r>
              <a:rPr lang="en-US" altLang="zh-CN" sz="20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(b)        </a:t>
            </a:r>
            <a:r>
              <a:rPr lang="en-US" altLang="zh-CN" sz="20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000" b="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(n)*T</a:t>
            </a:r>
            <a:r>
              <a:rPr lang="en-US" altLang="zh-CN" sz="2000" b="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(n)= O(f(n)*g(n)) </a:t>
            </a:r>
            <a:endParaRPr lang="en-US" altLang="zh-CN" b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F4C46CB3-D981-4143-9560-678E7C6D5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684" y="5309792"/>
            <a:ext cx="9386625" cy="4996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法则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2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：对任意常数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k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，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log</a:t>
            </a:r>
            <a:r>
              <a:rPr lang="en-US" altLang="zh-CN" sz="2000" kern="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2</a:t>
            </a:r>
            <a:r>
              <a:rPr lang="en-US" altLang="zh-CN" sz="2400" kern="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k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n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≤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 O(n)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。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  <a:sym typeface="Symbol" panose="05050102010706020507" pitchFamily="18" charset="2"/>
              </a:rPr>
              <a:t>（说明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  <a:sym typeface="Symbol" panose="05050102010706020507" pitchFamily="18" charset="2"/>
              </a:rPr>
              <a:t>n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  <a:sym typeface="Symbol" panose="05050102010706020507" pitchFamily="18" charset="2"/>
              </a:rPr>
              <a:t>的增长要快于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  <a:sym typeface="Symbol" panose="05050102010706020507" pitchFamily="18" charset="2"/>
              </a:rPr>
              <a:t>log</a:t>
            </a:r>
            <a:r>
              <a:rPr lang="en-US" altLang="zh-CN" sz="2000" kern="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  <a:sym typeface="Symbol" panose="05050102010706020507" pitchFamily="18" charset="2"/>
              </a:rPr>
              <a:t>2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  <a:sym typeface="Symbol" panose="05050102010706020507" pitchFamily="18" charset="2"/>
              </a:rPr>
              <a:t>n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  <a:sym typeface="Symbol" panose="05050102010706020507" pitchFamily="18" charset="2"/>
              </a:rPr>
              <a:t>的任意次幂）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/>
      <p:bldP spid="7" grpId="0" bldLvl="0"/>
      <p:bldP spid="8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算法分析概述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73898" y="1517644"/>
            <a:ext cx="6096000" cy="8766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什么是算法分析</a:t>
            </a:r>
          </a:p>
          <a:p>
            <a:pPr marL="268605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分析算法占用的计算机资源的情况</a:t>
            </a:r>
          </a:p>
        </p:txBody>
      </p:sp>
      <p:sp>
        <p:nvSpPr>
          <p:cNvPr id="6" name="矩形 5"/>
          <p:cNvSpPr/>
          <p:nvPr/>
        </p:nvSpPr>
        <p:spPr>
          <a:xfrm>
            <a:off x="1895839" y="2792883"/>
            <a:ext cx="7680209" cy="1322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算法分析的两个方面</a:t>
            </a:r>
          </a:p>
          <a:p>
            <a:pPr marL="713105" indent="-374650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算法运行所需要的时间资源的量</a:t>
            </a:r>
          </a:p>
          <a:p>
            <a:pPr marL="713105" indent="-374650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空间复杂度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算法运行所需要的空间资源的量</a:t>
            </a:r>
          </a:p>
        </p:txBody>
      </p:sp>
      <p:sp>
        <p:nvSpPr>
          <p:cNvPr id="7" name="矩形 6"/>
          <p:cNvSpPr/>
          <p:nvPr/>
        </p:nvSpPr>
        <p:spPr>
          <a:xfrm>
            <a:off x="1973898" y="4574653"/>
            <a:ext cx="7602149" cy="1322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算法分析的目的</a:t>
            </a:r>
          </a:p>
          <a:p>
            <a:pPr marL="621030" indent="-371475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设计算法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设计出复杂性尽可能低的算法</a:t>
            </a:r>
          </a:p>
          <a:p>
            <a:pPr marL="621030" indent="-371475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选择算法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在多种算法中选择复杂性最低的算法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渐近符号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10" name="object 3"/>
          <p:cNvSpPr txBox="1"/>
          <p:nvPr/>
        </p:nvSpPr>
        <p:spPr>
          <a:xfrm>
            <a:off x="2653748" y="1321229"/>
            <a:ext cx="4417942" cy="892893"/>
          </a:xfrm>
          <a:prstGeom prst="rect">
            <a:avLst/>
          </a:prstGeom>
        </p:spPr>
        <p:txBody>
          <a:bodyPr vert="horz" wrap="square" lIns="0" tIns="23706" rIns="0" bIns="0" rtlCol="0">
            <a:spAutoFit/>
          </a:bodyPr>
          <a:lstStyle/>
          <a:p>
            <a:pPr marL="12700" marR="317500">
              <a:lnSpc>
                <a:spcPct val="150000"/>
              </a:lnSpc>
              <a:spcBef>
                <a:spcPts val="140"/>
              </a:spcBef>
              <a:tabLst>
                <a:tab pos="354965" algn="l"/>
                <a:tab pos="355600" algn="l"/>
              </a:tabLs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为什么复杂度通常用渐近上界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O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符号，即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T</a:t>
            </a:r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(n) = O(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f</a:t>
            </a:r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(n)) ???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289994-EC92-9534-59B1-D948877D0927}"/>
              </a:ext>
            </a:extLst>
          </p:cNvPr>
          <p:cNvSpPr txBox="1"/>
          <p:nvPr/>
        </p:nvSpPr>
        <p:spPr>
          <a:xfrm>
            <a:off x="641074" y="2489995"/>
            <a:ext cx="6430616" cy="2543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marR="317500" lvl="1">
              <a:lnSpc>
                <a:spcPct val="150000"/>
              </a:lnSpc>
              <a:spcBef>
                <a:spcPts val="140"/>
              </a:spcBef>
              <a:tabLst>
                <a:tab pos="354965" algn="l"/>
                <a:tab pos="355600" algn="l"/>
              </a:tabLs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通常只求最坏情况运行时间是因为：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00" lvl="2" indent="-342900">
              <a:lnSpc>
                <a:spcPct val="200000"/>
              </a:lnSpc>
              <a:spcBef>
                <a:spcPts val="575"/>
              </a:spcBef>
              <a:buFont typeface="Wingdings" panose="05000000000000000000" pitchFamily="2" charset="2"/>
              <a:buChar char="p"/>
              <a:tabLst>
                <a:tab pos="354965" algn="l"/>
                <a:tab pos="355600" algn="l"/>
              </a:tabLst>
            </a:pPr>
            <a:r>
              <a:rPr lang="zh-CN" altLang="en-US"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给出了任何输入的运行时间的上界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1270000" lvl="2" indent="-342900">
              <a:lnSpc>
                <a:spcPct val="200000"/>
              </a:lnSpc>
              <a:spcBef>
                <a:spcPts val="575"/>
              </a:spcBef>
              <a:buFont typeface="Wingdings" panose="05000000000000000000" pitchFamily="2" charset="2"/>
              <a:buChar char="p"/>
              <a:tabLst>
                <a:tab pos="354965" algn="l"/>
                <a:tab pos="355600" algn="l"/>
              </a:tabLst>
            </a:pPr>
            <a:r>
              <a:rPr lang="zh-CN" altLang="en-US"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对某些算法，最坏情况经常出现</a:t>
            </a:r>
          </a:p>
          <a:p>
            <a:pPr marL="1270000" lvl="2" indent="-342900">
              <a:lnSpc>
                <a:spcPct val="200000"/>
              </a:lnSpc>
              <a:spcBef>
                <a:spcPts val="575"/>
              </a:spcBef>
              <a:buFont typeface="Wingdings" panose="05000000000000000000" pitchFamily="2" charset="2"/>
              <a:buChar char="p"/>
              <a:tabLst>
                <a:tab pos="354965" algn="l"/>
                <a:tab pos="355600" algn="l"/>
              </a:tabLs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“平均情况”往往与最坏情况一样差</a:t>
            </a:r>
            <a:endParaRPr lang="zh-CN" altLang="en-US" sz="2000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84844D78-CAAB-8066-CA73-8C1209F18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6788" y="1372989"/>
            <a:ext cx="1169532" cy="88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43AA4D-B626-AD2C-6B02-2FC9E79DF5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算法复杂性理论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EE7D26-BD68-4939-8D40-1D22F228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C4A7B9A-D175-443F-9105-9B17B1E326D0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3DF21336-BF49-4115-99A1-D2C3D7968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51373"/>
              </p:ext>
            </p:extLst>
          </p:nvPr>
        </p:nvGraphicFramePr>
        <p:xfrm>
          <a:off x="764595" y="2342046"/>
          <a:ext cx="728853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3462">
                  <a:extLst>
                    <a:ext uri="{9D8B030D-6E8A-4147-A177-3AD203B41FA5}">
                      <a16:colId xmlns:a16="http://schemas.microsoft.com/office/drawing/2014/main" val="723685181"/>
                    </a:ext>
                  </a:extLst>
                </a:gridCol>
                <a:gridCol w="3875068">
                  <a:extLst>
                    <a:ext uri="{9D8B030D-6E8A-4147-A177-3AD203B41FA5}">
                      <a16:colId xmlns:a16="http://schemas.microsoft.com/office/drawing/2014/main" val="13699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易解问题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难解问题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97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latin typeface="Arial" panose="020B0604020202020204" pitchFamily="34" charset="0"/>
                        </a:rPr>
                        <a:t>可以在</a:t>
                      </a:r>
                      <a:r>
                        <a:rPr lang="zh-CN" altLang="en-US" sz="1800" b="0" dirty="0">
                          <a:solidFill>
                            <a:srgbClr val="CC0099"/>
                          </a:solidFill>
                          <a:latin typeface="Arial" panose="020B0604020202020204" pitchFamily="34" charset="0"/>
                        </a:rPr>
                        <a:t>多项式时间</a:t>
                      </a:r>
                      <a:r>
                        <a:rPr lang="zh-CN" altLang="en-US" sz="1800" b="0" dirty="0">
                          <a:latin typeface="Arial" panose="020B0604020202020204" pitchFamily="34" charset="0"/>
                        </a:rPr>
                        <a:t>内求解的问题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latin typeface="Arial" panose="020B0604020202020204" pitchFamily="34" charset="0"/>
                        </a:rPr>
                        <a:t>需要</a:t>
                      </a:r>
                      <a:r>
                        <a:rPr lang="zh-CN" altLang="en-US" sz="1800" b="0" dirty="0">
                          <a:solidFill>
                            <a:srgbClr val="CC0099"/>
                          </a:solidFill>
                          <a:latin typeface="Arial" panose="020B0604020202020204" pitchFamily="34" charset="0"/>
                        </a:rPr>
                        <a:t>指数时间</a:t>
                      </a:r>
                      <a:r>
                        <a:rPr lang="zh-CN" altLang="en-US" sz="1800" b="0" dirty="0">
                          <a:latin typeface="Arial" panose="020B0604020202020204" pitchFamily="34" charset="0"/>
                        </a:rPr>
                        <a:t>求解的问题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83044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89554F9D-9CE9-83C3-BD1D-F2E072BB95C1}"/>
              </a:ext>
            </a:extLst>
          </p:cNvPr>
          <p:cNvSpPr txBox="1"/>
          <p:nvPr/>
        </p:nvSpPr>
        <p:spPr>
          <a:xfrm>
            <a:off x="641985" y="1249733"/>
            <a:ext cx="10708502" cy="968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+mn-ea"/>
              </a:rPr>
              <a:t>算法课程所能解决的问题只是</a:t>
            </a:r>
            <a:r>
              <a:rPr lang="zh-CN" altLang="en-US" sz="2000" dirty="0">
                <a:solidFill>
                  <a:srgbClr val="0000FF"/>
                </a:solidFill>
                <a:latin typeface="+mn-ea"/>
              </a:rPr>
              <a:t>可计算问题</a:t>
            </a:r>
            <a:r>
              <a:rPr lang="zh-CN" altLang="en-US" sz="2000" dirty="0">
                <a:latin typeface="+mn-ea"/>
              </a:rPr>
              <a:t>的一部分，存在更多</a:t>
            </a:r>
            <a:r>
              <a:rPr lang="zh-CN" altLang="en-US" sz="2000" dirty="0">
                <a:solidFill>
                  <a:srgbClr val="0000FF"/>
                </a:solidFill>
                <a:latin typeface="+mn-ea"/>
              </a:rPr>
              <a:t>不可计算的问题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+mn-ea"/>
              </a:rPr>
              <a:t>可计算问题根据难易程度可分为</a:t>
            </a:r>
            <a:r>
              <a:rPr lang="zh-CN" altLang="en-US" sz="2000" dirty="0">
                <a:solidFill>
                  <a:srgbClr val="0000FF"/>
                </a:solidFill>
                <a:latin typeface="+mn-ea"/>
              </a:rPr>
              <a:t>易解问题</a:t>
            </a:r>
            <a:r>
              <a:rPr lang="zh-CN" altLang="en-US" sz="2000" dirty="0">
                <a:latin typeface="+mn-ea"/>
              </a:rPr>
              <a:t>和</a:t>
            </a:r>
            <a:r>
              <a:rPr lang="zh-CN" altLang="en-US" sz="2000" dirty="0">
                <a:solidFill>
                  <a:srgbClr val="0000FF"/>
                </a:solidFill>
                <a:latin typeface="+mn-ea"/>
              </a:rPr>
              <a:t>难解问题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9B6B760F-95AC-6CFC-8436-9D81D66DB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27" y="3626681"/>
            <a:ext cx="5619695" cy="29238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问题（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Boolean Satisfiability Problem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．最大团问题（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Maximum Clique Problem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．图着色问题（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 Coloring Problem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哈密顿回路问题（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Hamiltonian Cycle Problem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TSP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问题（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Traveling </a:t>
            </a:r>
            <a:r>
              <a:rPr kumimoji="1"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Salsman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Problem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．顶点覆盖问题（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Vertex Cover Problem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．最长路径问题（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Longest Path Problem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．子集和问题（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 of Subset Problem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13AEAC-8BB4-8A37-E670-0086A478FE45}"/>
              </a:ext>
            </a:extLst>
          </p:cNvPr>
          <p:cNvSpPr txBox="1"/>
          <p:nvPr/>
        </p:nvSpPr>
        <p:spPr>
          <a:xfrm>
            <a:off x="641985" y="3188514"/>
            <a:ext cx="62903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spcBef>
                <a:spcPct val="50000"/>
              </a:spcBef>
              <a:defRPr sz="2400" b="1">
                <a:solidFill>
                  <a:srgbClr val="FF0000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2000" b="0" dirty="0">
                <a:solidFill>
                  <a:srgbClr val="0000FF"/>
                </a:solidFill>
                <a:latin typeface="+mn-ea"/>
              </a:rPr>
              <a:t>典型的一类难解问题</a:t>
            </a:r>
            <a:r>
              <a:rPr lang="en-US" altLang="zh-CN" sz="2000" b="0" dirty="0">
                <a:solidFill>
                  <a:srgbClr val="0000FF"/>
                </a:solidFill>
                <a:latin typeface="+mn-ea"/>
              </a:rPr>
              <a:t>——NP</a:t>
            </a:r>
            <a:r>
              <a:rPr lang="zh-CN" altLang="en-US" sz="2000" b="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zh-CN" sz="2000" b="0" dirty="0">
                <a:solidFill>
                  <a:srgbClr val="0000FF"/>
                </a:solidFill>
                <a:latin typeface="+mn-ea"/>
              </a:rPr>
              <a:t>Hard</a:t>
            </a:r>
            <a:r>
              <a:rPr lang="zh-CN" altLang="en-US" sz="2000" b="0" dirty="0">
                <a:solidFill>
                  <a:srgbClr val="0000FF"/>
                </a:solidFill>
                <a:latin typeface="+mn-ea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63229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算法复杂性理论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5" name="object 2"/>
          <p:cNvSpPr txBox="1"/>
          <p:nvPr/>
        </p:nvSpPr>
        <p:spPr>
          <a:xfrm>
            <a:off x="515939" y="1125275"/>
            <a:ext cx="8904628" cy="2145459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575"/>
              </a:spcBef>
              <a:buFont typeface="Wingdings" panose="05000000000000000000" pitchFamily="2" charset="2"/>
              <a:buChar char="u"/>
              <a:tabLst>
                <a:tab pos="354965" algn="l"/>
                <a:tab pos="355600" algn="l"/>
              </a:tabLst>
            </a:pPr>
            <a:r>
              <a:rPr lang="zh-CN" altLang="en-US" sz="20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多项式阶算法</a:t>
            </a:r>
            <a:r>
              <a:rPr lang="zh-CN" altLang="en-US"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（有效算法）：</a:t>
            </a:r>
            <a:r>
              <a:rPr lang="en-US" altLang="zh-CN"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T(n)=O(n</a:t>
            </a:r>
            <a:r>
              <a:rPr lang="en-US" altLang="zh-CN" sz="2000" spc="-5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k</a:t>
            </a:r>
            <a:r>
              <a:rPr lang="en-US" altLang="zh-CN"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)</a:t>
            </a:r>
          </a:p>
          <a:p>
            <a:pPr marL="12700">
              <a:lnSpc>
                <a:spcPct val="15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zh-CN" altLang="en-US"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   常见的多项式阶有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O(1)&lt;O(log</a:t>
            </a:r>
            <a:r>
              <a:rPr lang="en-US" altLang="zh-CN" sz="2000" baseline="-30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2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)&lt;O(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)&lt;O(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log</a:t>
            </a:r>
            <a:r>
              <a:rPr lang="en-US" altLang="zh-CN" sz="2000" baseline="-30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2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)&lt;O(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n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)&lt;O(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n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)</a:t>
            </a:r>
          </a:p>
          <a:p>
            <a:pPr marL="469900" indent="-457200">
              <a:lnSpc>
                <a:spcPct val="150000"/>
              </a:lnSpc>
              <a:spcBef>
                <a:spcPts val="575"/>
              </a:spcBef>
              <a:buFont typeface="Wingdings" panose="05000000000000000000" pitchFamily="2" charset="2"/>
              <a:buChar char="u"/>
              <a:tabLst>
                <a:tab pos="354965" algn="l"/>
                <a:tab pos="355600" algn="l"/>
              </a:tabLst>
            </a:pPr>
            <a:r>
              <a:rPr lang="zh-CN" altLang="en-US" sz="20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指数阶算法</a:t>
            </a:r>
            <a:r>
              <a:rPr lang="zh-CN" altLang="en-US"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：</a:t>
            </a:r>
            <a:r>
              <a:rPr lang="en-US" altLang="zh-CN"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 T(n)=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  <a:sym typeface="Symbol" panose="05050102010706020507" pitchFamily="18" charset="2"/>
              </a:rPr>
              <a:t> </a:t>
            </a:r>
            <a:r>
              <a:rPr lang="en-US" altLang="zh-CN"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(a</a:t>
            </a:r>
            <a:r>
              <a:rPr lang="en-US" altLang="zh-CN" sz="2000" spc="-5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n</a:t>
            </a:r>
            <a:r>
              <a:rPr lang="en-US" altLang="zh-CN"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),a&gt;1</a:t>
            </a:r>
          </a:p>
          <a:p>
            <a:pPr marL="12700">
              <a:lnSpc>
                <a:spcPct val="15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zh-CN" altLang="en-US"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   常见的指数阶有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   O(2</a:t>
            </a:r>
            <a:r>
              <a:rPr lang="en-US" altLang="zh-CN" sz="2000" i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)&lt;O(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!)&lt;O(n</a:t>
            </a:r>
            <a:r>
              <a:rPr lang="en-US" altLang="zh-CN" sz="2000" i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A0D74EA-6046-765D-BBC2-D81DE8408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470" y="2226366"/>
            <a:ext cx="6843983" cy="425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算法复杂性理论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02026"/>
            <a:ext cx="10326757" cy="5169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算法复杂性理论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36B754-168E-017B-955A-20246F39A5C8}"/>
              </a:ext>
            </a:extLst>
          </p:cNvPr>
          <p:cNvSpPr txBox="1"/>
          <p:nvPr/>
        </p:nvSpPr>
        <p:spPr>
          <a:xfrm>
            <a:off x="1202635" y="1341120"/>
            <a:ext cx="8947205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重要的事实</a:t>
            </a:r>
            <a:r>
              <a:rPr lang="zh-CN" altLang="en-US" sz="2000" dirty="0">
                <a:solidFill>
                  <a:srgbClr val="3A414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：当代计算机</a:t>
            </a:r>
            <a:r>
              <a:rPr lang="en-US" altLang="zh-CN" sz="2000" dirty="0">
                <a:solidFill>
                  <a:srgbClr val="3A414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1s</a:t>
            </a:r>
            <a:r>
              <a:rPr lang="zh-CN" altLang="en-US" sz="2000" dirty="0">
                <a:solidFill>
                  <a:srgbClr val="3A414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内可做</a:t>
            </a:r>
            <a:r>
              <a:rPr lang="en-US" altLang="zh-CN" sz="2000" dirty="0">
                <a:solidFill>
                  <a:srgbClr val="3A414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10^8</a:t>
            </a:r>
            <a:r>
              <a:rPr lang="zh-CN" altLang="en-US" sz="2000" dirty="0">
                <a:solidFill>
                  <a:srgbClr val="3A414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左右次计算；</a:t>
            </a:r>
            <a:endParaRPr lang="en-US" altLang="zh-CN" sz="2000" dirty="0">
              <a:solidFill>
                <a:srgbClr val="3A414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3A414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配置好的机器可到</a:t>
            </a:r>
            <a:r>
              <a:rPr lang="en-US" altLang="zh-CN" sz="2000" dirty="0">
                <a:solidFill>
                  <a:srgbClr val="3A414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k*10^8~10^9</a:t>
            </a:r>
            <a:r>
              <a:rPr lang="zh-CN" altLang="en-US" sz="2000" dirty="0">
                <a:solidFill>
                  <a:srgbClr val="3A414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3A414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在这个限制下时间复杂度一定的算法存在能处理的规模上限：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ED9590-4452-5490-EE70-0E382ACA2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764" y="2903435"/>
            <a:ext cx="5377917" cy="335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70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379B66C-1BD4-4326-8C80-69773F2C22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算法复杂性理论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EE7D26-BD68-4939-8D40-1D22F228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C4A7B9A-D175-443F-9105-9B17B1E326D0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E15D20-9D3F-4163-8A28-64D31A2E1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162" y="2130355"/>
            <a:ext cx="4105771" cy="42559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1810785-59C2-4D3E-B5E2-1BD0E47F4C57}"/>
              </a:ext>
            </a:extLst>
          </p:cNvPr>
          <p:cNvSpPr txBox="1"/>
          <p:nvPr/>
        </p:nvSpPr>
        <p:spPr>
          <a:xfrm>
            <a:off x="515939" y="1286547"/>
            <a:ext cx="10685461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算力（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FLOPS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floating-point operation per second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）：每秒浮点运算次数，用于衡量计算机的算力和执行效能，尤其是在使用到大量浮点运算的科学计算领域中。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3DF21336-BF49-4115-99A1-D2C3D7968D28}"/>
              </a:ext>
            </a:extLst>
          </p:cNvPr>
          <p:cNvGraphicFramePr>
            <a:graphicFrameLocks noGrp="1"/>
          </p:cNvGraphicFramePr>
          <p:nvPr/>
        </p:nvGraphicFramePr>
        <p:xfrm>
          <a:off x="515939" y="2155706"/>
          <a:ext cx="545528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4892">
                  <a:extLst>
                    <a:ext uri="{9D8B030D-6E8A-4147-A177-3AD203B41FA5}">
                      <a16:colId xmlns:a16="http://schemas.microsoft.com/office/drawing/2014/main" val="723685181"/>
                    </a:ext>
                  </a:extLst>
                </a:gridCol>
                <a:gridCol w="2900392">
                  <a:extLst>
                    <a:ext uri="{9D8B030D-6E8A-4147-A177-3AD203B41FA5}">
                      <a16:colId xmlns:a16="http://schemas.microsoft.com/office/drawing/2014/main" val="13699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1MFLOPS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sz="1600" dirty="0" err="1">
                          <a:latin typeface="+mn-ea"/>
                          <a:ea typeface="+mn-ea"/>
                        </a:rPr>
                        <a:t>megaFLOPS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10^6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（每秒一百万次）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11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1GFLOPS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sz="1600" dirty="0" err="1">
                          <a:latin typeface="+mn-ea"/>
                          <a:ea typeface="+mn-ea"/>
                        </a:rPr>
                        <a:t>gigaFLOPS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10^9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（每秒十亿次）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97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1TFLOPS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sz="1600" dirty="0" err="1">
                          <a:latin typeface="+mn-ea"/>
                          <a:ea typeface="+mn-ea"/>
                        </a:rPr>
                        <a:t>teraFLOPS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10^12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（每秒万亿次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(1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太拉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8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1PFLOPS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sz="1600" dirty="0" err="1">
                          <a:latin typeface="+mn-ea"/>
                          <a:ea typeface="+mn-ea"/>
                        </a:rPr>
                        <a:t>petaFLOPS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10^15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（每秒千万亿次）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63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1EFLOPS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sz="1600" dirty="0" err="1">
                          <a:latin typeface="+mn-ea"/>
                          <a:ea typeface="+mn-ea"/>
                        </a:rPr>
                        <a:t>exaFLOPS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10^18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（每秒一百京次）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24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1ZFLOPS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sz="1600" dirty="0" err="1">
                          <a:latin typeface="+mn-ea"/>
                          <a:ea typeface="+mn-ea"/>
                        </a:rPr>
                        <a:t>zettaFLOPS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10^21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（每秒十万京次）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986457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55D4DA11-C75B-4214-9067-31B8E0789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9" y="4506372"/>
            <a:ext cx="5455284" cy="189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30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EBFF892-C602-97D7-8455-89F8A535EE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算法复杂性理论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EE7D26-BD68-4939-8D40-1D22F228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C4A7B9A-D175-443F-9105-9B17B1E326D0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810785-59C2-4D3E-B5E2-1BD0E47F4C57}"/>
              </a:ext>
            </a:extLst>
          </p:cNvPr>
          <p:cNvSpPr txBox="1"/>
          <p:nvPr/>
        </p:nvSpPr>
        <p:spPr>
          <a:xfrm>
            <a:off x="1037701" y="2690274"/>
            <a:ext cx="819912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/>
              <a:t>TOP500——</a:t>
            </a:r>
            <a:r>
              <a:rPr lang="zh-CN" altLang="en-US" sz="2000" dirty="0"/>
              <a:t>全世界最强的</a:t>
            </a:r>
            <a:r>
              <a:rPr lang="en-US" altLang="zh-CN" sz="2000" dirty="0"/>
              <a:t>500</a:t>
            </a:r>
            <a:r>
              <a:rPr lang="zh-CN" altLang="en-US" sz="2000" dirty="0"/>
              <a:t>台超级计算机榜单（最新的榜单</a:t>
            </a:r>
            <a:r>
              <a:rPr lang="en-US" altLang="zh-CN" sz="2000" dirty="0"/>
              <a:t>2021</a:t>
            </a:r>
            <a:r>
              <a:rPr lang="zh-CN" altLang="en-US" sz="2000" dirty="0"/>
              <a:t>年</a:t>
            </a:r>
            <a:r>
              <a:rPr lang="en-US" altLang="zh-CN" sz="2000" dirty="0"/>
              <a:t>6</a:t>
            </a:r>
            <a:r>
              <a:rPr lang="zh-CN" altLang="en-US" sz="2000" dirty="0"/>
              <a:t>月）</a:t>
            </a:r>
            <a:endParaRPr lang="en-US" altLang="zh-CN" sz="2000" dirty="0"/>
          </a:p>
          <a:p>
            <a:r>
              <a:rPr lang="zh-CN" altLang="en-US" sz="2000" dirty="0"/>
              <a:t>排名第一的是日本的“富岳”（</a:t>
            </a:r>
            <a:r>
              <a:rPr lang="en-US" altLang="zh-CN" sz="2000" dirty="0" err="1"/>
              <a:t>Fukagu</a:t>
            </a:r>
            <a:r>
              <a:rPr lang="zh-CN" altLang="en-US" sz="2000" dirty="0"/>
              <a:t>），它每秒能做</a:t>
            </a:r>
            <a:r>
              <a:rPr lang="en-US" altLang="zh-CN" sz="2000" dirty="0"/>
              <a:t>44.2</a:t>
            </a:r>
            <a:r>
              <a:rPr lang="zh-CN" altLang="en-US" sz="2000" dirty="0"/>
              <a:t>亿亿次运算。跟</a:t>
            </a:r>
            <a:r>
              <a:rPr lang="en-US" altLang="zh-CN" sz="2000" dirty="0"/>
              <a:t>E</a:t>
            </a:r>
            <a:r>
              <a:rPr lang="zh-CN" altLang="en-US" sz="2000" dirty="0"/>
              <a:t>级超算的目标</a:t>
            </a:r>
            <a:r>
              <a:rPr lang="en-US" altLang="zh-CN" sz="2000" dirty="0"/>
              <a:t>100</a:t>
            </a:r>
            <a:r>
              <a:rPr lang="zh-CN" altLang="en-US" sz="2000" dirty="0"/>
              <a:t>亿亿比一下，达到了</a:t>
            </a:r>
            <a:r>
              <a:rPr lang="en-US" altLang="zh-CN" sz="2000" dirty="0"/>
              <a:t>E</a:t>
            </a:r>
            <a:r>
              <a:rPr lang="zh-CN" altLang="en-US" sz="2000" dirty="0"/>
              <a:t>级的</a:t>
            </a:r>
            <a:r>
              <a:rPr lang="en-US" altLang="zh-CN" sz="2000" dirty="0"/>
              <a:t>44.2%</a:t>
            </a:r>
            <a:r>
              <a:rPr lang="zh-CN" altLang="en-US" sz="2000" dirty="0"/>
              <a:t>。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3DF21336-BF49-4115-99A1-D2C3D7968D28}"/>
              </a:ext>
            </a:extLst>
          </p:cNvPr>
          <p:cNvGraphicFramePr>
            <a:graphicFrameLocks noGrp="1"/>
          </p:cNvGraphicFramePr>
          <p:nvPr/>
        </p:nvGraphicFramePr>
        <p:xfrm>
          <a:off x="1037700" y="3976320"/>
          <a:ext cx="8199120" cy="2463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2160">
                  <a:extLst>
                    <a:ext uri="{9D8B030D-6E8A-4147-A177-3AD203B41FA5}">
                      <a16:colId xmlns:a16="http://schemas.microsoft.com/office/drawing/2014/main" val="853295072"/>
                    </a:ext>
                  </a:extLst>
                </a:gridCol>
                <a:gridCol w="2421122">
                  <a:extLst>
                    <a:ext uri="{9D8B030D-6E8A-4147-A177-3AD203B41FA5}">
                      <a16:colId xmlns:a16="http://schemas.microsoft.com/office/drawing/2014/main" val="723685181"/>
                    </a:ext>
                  </a:extLst>
                </a:gridCol>
                <a:gridCol w="1307598">
                  <a:extLst>
                    <a:ext uri="{9D8B030D-6E8A-4147-A177-3AD203B41FA5}">
                      <a16:colId xmlns:a16="http://schemas.microsoft.com/office/drawing/2014/main" val="2555708472"/>
                    </a:ext>
                  </a:extLst>
                </a:gridCol>
                <a:gridCol w="1885684">
                  <a:extLst>
                    <a:ext uri="{9D8B030D-6E8A-4147-A177-3AD203B41FA5}">
                      <a16:colId xmlns:a16="http://schemas.microsoft.com/office/drawing/2014/main" val="178127622"/>
                    </a:ext>
                  </a:extLst>
                </a:gridCol>
                <a:gridCol w="1812556">
                  <a:extLst>
                    <a:ext uri="{9D8B030D-6E8A-4147-A177-3AD203B41FA5}">
                      <a16:colId xmlns:a16="http://schemas.microsoft.com/office/drawing/2014/main" val="136996952"/>
                    </a:ext>
                  </a:extLst>
                </a:gridCol>
              </a:tblGrid>
              <a:tr h="377238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b="1" dirty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Rank</a:t>
                      </a:r>
                      <a:endParaRPr lang="en-US" sz="1800" b="1" dirty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b="1" dirty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System</a:t>
                      </a:r>
                      <a:endParaRPr lang="en-US" sz="1800" b="1" dirty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b="1" dirty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Nation</a:t>
                      </a:r>
                      <a:endParaRPr lang="en-US" sz="1800" b="1" dirty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b="1" dirty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Core</a:t>
                      </a:r>
                      <a:endParaRPr lang="en-US" sz="1800" b="1" dirty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kern="1200" dirty="0" err="1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Rmax</a:t>
                      </a:r>
                      <a:r>
                        <a:rPr lang="en-US" altLang="zh-CN" sz="1800" b="1" i="0" kern="1200" dirty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1800" b="1" i="0" kern="1200" dirty="0" err="1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PFlop</a:t>
                      </a:r>
                      <a:r>
                        <a:rPr lang="en-US" altLang="zh-CN" sz="1800" b="1" i="0" kern="1200" dirty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/s)</a:t>
                      </a:r>
                      <a:endParaRPr lang="zh-CN" altLang="en-US" sz="1800" b="1" dirty="0">
                        <a:solidFill>
                          <a:schemeClr val="accen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948336"/>
                  </a:ext>
                </a:extLst>
              </a:tr>
              <a:tr h="417248">
                <a:tc>
                  <a:txBody>
                    <a:bodyPr/>
                    <a:lstStyle/>
                    <a:p>
                      <a:pPr fontAlgn="t"/>
                      <a:r>
                        <a:rPr lang="en-US" sz="18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Fugaku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Japan</a:t>
                      </a:r>
                      <a:endParaRPr lang="en-US" sz="18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7,630,848</a:t>
                      </a:r>
                      <a:endParaRPr lang="en-US" sz="18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442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11591"/>
                  </a:ext>
                </a:extLst>
              </a:tr>
              <a:tr h="417248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Summit - IBM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US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2,414,592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148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970916"/>
                  </a:ext>
                </a:extLst>
              </a:tr>
              <a:tr h="417248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Sierra - IBM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1,572,480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94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83044"/>
                  </a:ext>
                </a:extLst>
              </a:tr>
              <a:tr h="417248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Sunway </a:t>
                      </a:r>
                      <a:r>
                        <a:rPr lang="en-US" altLang="zh-CN" sz="18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TaihuLight</a:t>
                      </a:r>
                      <a:r>
                        <a:rPr lang="en-US" altLang="zh-CN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China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10,649,600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93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63227"/>
                  </a:ext>
                </a:extLst>
              </a:tr>
              <a:tr h="417248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Tianhe-2A 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China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4,981,760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61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986457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A204396-EBD2-49F6-8B70-40E6E4A09B15}"/>
              </a:ext>
            </a:extLst>
          </p:cNvPr>
          <p:cNvSpPr txBox="1"/>
          <p:nvPr/>
        </p:nvSpPr>
        <p:spPr>
          <a:xfrm>
            <a:off x="2703005" y="1320562"/>
            <a:ext cx="5335982" cy="4996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算法追求的终极目标</a:t>
            </a:r>
            <a:r>
              <a:rPr lang="en-US" altLang="zh-CN" dirty="0"/>
              <a:t>——</a:t>
            </a:r>
            <a:r>
              <a:rPr lang="zh-CN" altLang="en-US" dirty="0"/>
              <a:t>更快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11FD6843-4415-4F82-8CF2-7AF632ED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6788" y="1372989"/>
            <a:ext cx="1169532" cy="88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8A0A314-DC74-E096-F5DE-D0C7C02302A0}"/>
              </a:ext>
            </a:extLst>
          </p:cNvPr>
          <p:cNvSpPr txBox="1"/>
          <p:nvPr/>
        </p:nvSpPr>
        <p:spPr>
          <a:xfrm>
            <a:off x="2603614" y="2061663"/>
            <a:ext cx="6301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下一代超级计算机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——E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级（百亿亿次，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10^18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85083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91974A4B-A0BF-4A4D-BF76-18D5EC1A4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9" y="90816"/>
            <a:ext cx="1120229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7】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假设某算法在输入规模是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时为     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。在某台计算机上实现并完成该算法的时间是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秒。现有另一台计算机，其运行速度为第一台的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倍，那么在这台计算机上用同一算法在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秒内能解决规模为多大的问题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8">
                <a:extLst>
                  <a:ext uri="{FF2B5EF4-FFF2-40B4-BE49-F238E27FC236}">
                    <a16:creationId xmlns:a16="http://schemas.microsoft.com/office/drawing/2014/main" id="{57463EBA-957B-4A2B-8224-2BB7E068A252}"/>
                  </a:ext>
                </a:extLst>
              </p:cNvPr>
              <p:cNvSpPr txBox="1"/>
              <p:nvPr/>
            </p:nvSpPr>
            <p:spPr>
              <a:xfrm>
                <a:off x="5119977" y="77521"/>
                <a:ext cx="1737360" cy="4420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)=3∗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Object 28">
                <a:extLst>
                  <a:ext uri="{FF2B5EF4-FFF2-40B4-BE49-F238E27FC236}">
                    <a16:creationId xmlns:a16="http://schemas.microsoft.com/office/drawing/2014/main" id="{57463EBA-957B-4A2B-8224-2BB7E068A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977" y="77521"/>
                <a:ext cx="1737360" cy="442036"/>
              </a:xfrm>
              <a:prstGeom prst="rect">
                <a:avLst/>
              </a:prstGeom>
              <a:blipFill>
                <a:blip r:embed="rId2"/>
                <a:stretch>
                  <a:fillRect b="-416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06">
            <a:extLst>
              <a:ext uri="{FF2B5EF4-FFF2-40B4-BE49-F238E27FC236}">
                <a16:creationId xmlns:a16="http://schemas.microsoft.com/office/drawing/2014/main" id="{57BE5778-9D38-4FF9-B801-D359FD065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5" y="2314575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108">
            <a:extLst>
              <a:ext uri="{FF2B5EF4-FFF2-40B4-BE49-F238E27FC236}">
                <a16:creationId xmlns:a16="http://schemas.microsoft.com/office/drawing/2014/main" id="{74E4BFFF-0A1D-48E0-9CCF-1323D67BE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5" y="2314575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Rectangle 110">
            <a:extLst>
              <a:ext uri="{FF2B5EF4-FFF2-40B4-BE49-F238E27FC236}">
                <a16:creationId xmlns:a16="http://schemas.microsoft.com/office/drawing/2014/main" id="{76E1C734-348D-4988-B231-F49CE532C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5" y="2314575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Rectangle 111">
            <a:extLst>
              <a:ext uri="{FF2B5EF4-FFF2-40B4-BE49-F238E27FC236}">
                <a16:creationId xmlns:a16="http://schemas.microsoft.com/office/drawing/2014/main" id="{BC5F30E7-4A2A-4C6D-B177-CB1A352E1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5" y="2314575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Rectangle 113">
            <a:extLst>
              <a:ext uri="{FF2B5EF4-FFF2-40B4-BE49-F238E27FC236}">
                <a16:creationId xmlns:a16="http://schemas.microsoft.com/office/drawing/2014/main" id="{AEA85606-4A7D-4F49-BE27-0C7F0B276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5" y="2314575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Rectangle 168">
            <a:extLst>
              <a:ext uri="{FF2B5EF4-FFF2-40B4-BE49-F238E27FC236}">
                <a16:creationId xmlns:a16="http://schemas.microsoft.com/office/drawing/2014/main" id="{C9F1C105-D009-47CC-BFDF-1B19D3C92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2759075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Rectangle 170">
            <a:extLst>
              <a:ext uri="{FF2B5EF4-FFF2-40B4-BE49-F238E27FC236}">
                <a16:creationId xmlns:a16="http://schemas.microsoft.com/office/drawing/2014/main" id="{00E6CF4A-8287-4AA9-B01A-7E08D3328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2759075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Rectangle 172">
            <a:extLst>
              <a:ext uri="{FF2B5EF4-FFF2-40B4-BE49-F238E27FC236}">
                <a16:creationId xmlns:a16="http://schemas.microsoft.com/office/drawing/2014/main" id="{6468B587-3434-4D67-BC9F-AD11186DD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2759075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Rectangle 173">
            <a:extLst>
              <a:ext uri="{FF2B5EF4-FFF2-40B4-BE49-F238E27FC236}">
                <a16:creationId xmlns:a16="http://schemas.microsoft.com/office/drawing/2014/main" id="{0CA82C34-A984-4312-83D9-F5107D569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2759075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Rectangle 175">
            <a:extLst>
              <a:ext uri="{FF2B5EF4-FFF2-40B4-BE49-F238E27FC236}">
                <a16:creationId xmlns:a16="http://schemas.microsoft.com/office/drawing/2014/main" id="{ACC22A1D-7CB0-408B-8D9D-795538121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2759075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7" name="Group 226">
            <a:extLst>
              <a:ext uri="{FF2B5EF4-FFF2-40B4-BE49-F238E27FC236}">
                <a16:creationId xmlns:a16="http://schemas.microsoft.com/office/drawing/2014/main" id="{E596C0FD-B07C-4E50-A9FF-FE1728579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11075"/>
              </p:ext>
            </p:extLst>
          </p:nvPr>
        </p:nvGraphicFramePr>
        <p:xfrm>
          <a:off x="1276474" y="1194894"/>
          <a:ext cx="9639051" cy="897918"/>
        </p:xfrm>
        <a:graphic>
          <a:graphicData uri="http://schemas.openxmlformats.org/drawingml/2006/table">
            <a:tbl>
              <a:tblPr/>
              <a:tblGrid>
                <a:gridCol w="1191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7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9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0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规模</a:t>
                      </a:r>
                    </a:p>
                  </a:txBody>
                  <a:tcPr marL="91435" marR="91435"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时间复杂度（步数）</a:t>
                      </a:r>
                    </a:p>
                  </a:txBody>
                  <a:tcPr marL="91435" marR="91435"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原运行速度（步数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秒）</a:t>
                      </a:r>
                    </a:p>
                  </a:txBody>
                  <a:tcPr marL="91435" marR="91435"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总时间（秒）</a:t>
                      </a:r>
                    </a:p>
                  </a:txBody>
                  <a:tcPr marL="91435" marR="91435"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L="91435" marR="91435"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Rectangle 228">
            <a:extLst>
              <a:ext uri="{FF2B5EF4-FFF2-40B4-BE49-F238E27FC236}">
                <a16:creationId xmlns:a16="http://schemas.microsoft.com/office/drawing/2014/main" id="{E6087CAA-26A1-45D1-B7FF-32A413E91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105" y="2182505"/>
            <a:ext cx="8472061" cy="49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已知：运行所需时间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计算步数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*运行速度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步数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秒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可得：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27">
                <a:extLst>
                  <a:ext uri="{FF2B5EF4-FFF2-40B4-BE49-F238E27FC236}">
                    <a16:creationId xmlns:a16="http://schemas.microsoft.com/office/drawing/2014/main" id="{1CD1A7C9-EF38-4516-9FDA-41DB86598974}"/>
                  </a:ext>
                </a:extLst>
              </p:cNvPr>
              <p:cNvSpPr txBox="1"/>
              <p:nvPr/>
            </p:nvSpPr>
            <p:spPr>
              <a:xfrm>
                <a:off x="3518535" y="2764036"/>
                <a:ext cx="1731010" cy="52538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Object 227">
                <a:extLst>
                  <a:ext uri="{FF2B5EF4-FFF2-40B4-BE49-F238E27FC236}">
                    <a16:creationId xmlns:a16="http://schemas.microsoft.com/office/drawing/2014/main" id="{1CD1A7C9-EF38-4516-9FDA-41DB86598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535" y="2764036"/>
                <a:ext cx="1731010" cy="5253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248">
            <a:extLst>
              <a:ext uri="{FF2B5EF4-FFF2-40B4-BE49-F238E27FC236}">
                <a16:creationId xmlns:a16="http://schemas.microsoft.com/office/drawing/2014/main" id="{582BC64B-AB17-4900-B295-D8B89E70B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182" y="2235473"/>
            <a:ext cx="4547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51">
                <a:extLst>
                  <a:ext uri="{FF2B5EF4-FFF2-40B4-BE49-F238E27FC236}">
                    <a16:creationId xmlns:a16="http://schemas.microsoft.com/office/drawing/2014/main" id="{932F994E-53FB-4B48-B06A-D9428B9F077E}"/>
                  </a:ext>
                </a:extLst>
              </p:cNvPr>
              <p:cNvSpPr txBox="1"/>
              <p:nvPr/>
            </p:nvSpPr>
            <p:spPr>
              <a:xfrm>
                <a:off x="7102920" y="3271836"/>
                <a:ext cx="1949640" cy="4317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)=3∗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Object 251">
                <a:extLst>
                  <a:ext uri="{FF2B5EF4-FFF2-40B4-BE49-F238E27FC236}">
                    <a16:creationId xmlns:a16="http://schemas.microsoft.com/office/drawing/2014/main" id="{932F994E-53FB-4B48-B06A-D9428B9F0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920" y="3271836"/>
                <a:ext cx="1949640" cy="4317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52">
            <a:extLst>
              <a:ext uri="{FF2B5EF4-FFF2-40B4-BE49-F238E27FC236}">
                <a16:creationId xmlns:a16="http://schemas.microsoft.com/office/drawing/2014/main" id="{B1DF978E-EFC1-4330-A671-0AE240774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146" y="4241582"/>
            <a:ext cx="56316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由于新机器运行速度提高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倍，则运行速度变为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53">
                <a:extLst>
                  <a:ext uri="{FF2B5EF4-FFF2-40B4-BE49-F238E27FC236}">
                    <a16:creationId xmlns:a16="http://schemas.microsoft.com/office/drawing/2014/main" id="{D4F094DF-36B2-45A6-BB7C-964C4BED83AB}"/>
                  </a:ext>
                </a:extLst>
              </p:cNvPr>
              <p:cNvSpPr txBox="1"/>
              <p:nvPr/>
            </p:nvSpPr>
            <p:spPr>
              <a:xfrm>
                <a:off x="7688862" y="4231542"/>
                <a:ext cx="1487487" cy="4101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Object 253">
                <a:extLst>
                  <a:ext uri="{FF2B5EF4-FFF2-40B4-BE49-F238E27FC236}">
                    <a16:creationId xmlns:a16="http://schemas.microsoft.com/office/drawing/2014/main" id="{D4F094DF-36B2-45A6-BB7C-964C4BED8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862" y="4231542"/>
                <a:ext cx="1487487" cy="410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54">
            <a:extLst>
              <a:ext uri="{FF2B5EF4-FFF2-40B4-BE49-F238E27FC236}">
                <a16:creationId xmlns:a16="http://schemas.microsoft.com/office/drawing/2014/main" id="{6A7987DC-C00B-4F57-8E0F-EE8F2DC1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146" y="4754405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由关系式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56">
                <a:extLst>
                  <a:ext uri="{FF2B5EF4-FFF2-40B4-BE49-F238E27FC236}">
                    <a16:creationId xmlns:a16="http://schemas.microsoft.com/office/drawing/2014/main" id="{5B62A7A9-047B-42B6-9C30-3C5E20E6AE55}"/>
                  </a:ext>
                </a:extLst>
              </p:cNvPr>
              <p:cNvSpPr txBox="1"/>
              <p:nvPr/>
            </p:nvSpPr>
            <p:spPr>
              <a:xfrm>
                <a:off x="3569653" y="3731008"/>
                <a:ext cx="1628775" cy="4508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Object 256">
                <a:extLst>
                  <a:ext uri="{FF2B5EF4-FFF2-40B4-BE49-F238E27FC236}">
                    <a16:creationId xmlns:a16="http://schemas.microsoft.com/office/drawing/2014/main" id="{5B62A7A9-047B-42B6-9C30-3C5E20E6A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653" y="3731008"/>
                <a:ext cx="1628775" cy="4508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258">
                <a:extLst>
                  <a:ext uri="{FF2B5EF4-FFF2-40B4-BE49-F238E27FC236}">
                    <a16:creationId xmlns:a16="http://schemas.microsoft.com/office/drawing/2014/main" id="{15CEA02A-BC0D-4A56-AE4B-2ADE316C6B94}"/>
                  </a:ext>
                </a:extLst>
              </p:cNvPr>
              <p:cNvSpPr txBox="1"/>
              <p:nvPr/>
            </p:nvSpPr>
            <p:spPr>
              <a:xfrm>
                <a:off x="3415701" y="5427900"/>
                <a:ext cx="2956560" cy="5378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64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8" name="Object 258">
                <a:extLst>
                  <a:ext uri="{FF2B5EF4-FFF2-40B4-BE49-F238E27FC236}">
                    <a16:creationId xmlns:a16="http://schemas.microsoft.com/office/drawing/2014/main" id="{15CEA02A-BC0D-4A56-AE4B-2ADE316C6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701" y="5427900"/>
                <a:ext cx="2956560" cy="5378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59">
                <a:extLst>
                  <a:ext uri="{FF2B5EF4-FFF2-40B4-BE49-F238E27FC236}">
                    <a16:creationId xmlns:a16="http://schemas.microsoft.com/office/drawing/2014/main" id="{328709FB-7084-420B-AE6E-3D9BCFBC4B01}"/>
                  </a:ext>
                </a:extLst>
              </p:cNvPr>
              <p:cNvSpPr txBox="1"/>
              <p:nvPr/>
            </p:nvSpPr>
            <p:spPr>
              <a:xfrm>
                <a:off x="3505200" y="4707931"/>
                <a:ext cx="3954462" cy="7956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得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=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64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9" name="Object 259">
                <a:extLst>
                  <a:ext uri="{FF2B5EF4-FFF2-40B4-BE49-F238E27FC236}">
                    <a16:creationId xmlns:a16="http://schemas.microsoft.com/office/drawing/2014/main" id="{328709FB-7084-420B-AE6E-3D9BCFBC4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707931"/>
                <a:ext cx="3954462" cy="7956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60">
            <a:extLst>
              <a:ext uri="{FF2B5EF4-FFF2-40B4-BE49-F238E27FC236}">
                <a16:creationId xmlns:a16="http://schemas.microsoft.com/office/drawing/2014/main" id="{DF5C6978-71A2-4726-B161-47070A68D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651" y="5823445"/>
            <a:ext cx="12618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304800"/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解，得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261">
                <a:extLst>
                  <a:ext uri="{FF2B5EF4-FFF2-40B4-BE49-F238E27FC236}">
                    <a16:creationId xmlns:a16="http://schemas.microsoft.com/office/drawing/2014/main" id="{1B33003B-66D3-40FA-ADBB-1BBA6DBE4ABC}"/>
                  </a:ext>
                </a:extLst>
              </p:cNvPr>
              <p:cNvSpPr txBox="1"/>
              <p:nvPr/>
            </p:nvSpPr>
            <p:spPr>
              <a:xfrm>
                <a:off x="3228575" y="5823445"/>
                <a:ext cx="1406525" cy="495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1" name="Object 261">
                <a:extLst>
                  <a:ext uri="{FF2B5EF4-FFF2-40B4-BE49-F238E27FC236}">
                    <a16:creationId xmlns:a16="http://schemas.microsoft.com/office/drawing/2014/main" id="{1B33003B-66D3-40FA-ADBB-1BBA6DBE4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575" y="5823445"/>
                <a:ext cx="1406525" cy="4953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62">
                <a:extLst>
                  <a:ext uri="{FF2B5EF4-FFF2-40B4-BE49-F238E27FC236}">
                    <a16:creationId xmlns:a16="http://schemas.microsoft.com/office/drawing/2014/main" id="{1EBE2EE8-E087-4BA6-9A91-224B5EA8C087}"/>
                  </a:ext>
                </a:extLst>
              </p:cNvPr>
              <p:cNvSpPr txBox="1"/>
              <p:nvPr/>
            </p:nvSpPr>
            <p:spPr>
              <a:xfrm>
                <a:off x="3257551" y="1697504"/>
                <a:ext cx="1991995" cy="3390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)=3∗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32" name="Object 162">
                <a:extLst>
                  <a:ext uri="{FF2B5EF4-FFF2-40B4-BE49-F238E27FC236}">
                    <a16:creationId xmlns:a16="http://schemas.microsoft.com/office/drawing/2014/main" id="{1EBE2EE8-E087-4BA6-9A91-224B5EA8C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551" y="1697504"/>
                <a:ext cx="1991995" cy="339090"/>
              </a:xfrm>
              <a:prstGeom prst="rect">
                <a:avLst/>
              </a:prstGeom>
              <a:blipFill>
                <a:blip r:embed="rId10"/>
                <a:stretch>
                  <a:fillRect b="-3571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160">
                <a:extLst>
                  <a:ext uri="{FF2B5EF4-FFF2-40B4-BE49-F238E27FC236}">
                    <a16:creationId xmlns:a16="http://schemas.microsoft.com/office/drawing/2014/main" id="{EBAC6547-EE80-4494-ABF5-676E396F9D28}"/>
                  </a:ext>
                </a:extLst>
              </p:cNvPr>
              <p:cNvSpPr txBox="1"/>
              <p:nvPr/>
            </p:nvSpPr>
            <p:spPr>
              <a:xfrm>
                <a:off x="7010400" y="1683694"/>
                <a:ext cx="449262" cy="466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Object 160">
                <a:extLst>
                  <a:ext uri="{FF2B5EF4-FFF2-40B4-BE49-F238E27FC236}">
                    <a16:creationId xmlns:a16="http://schemas.microsoft.com/office/drawing/2014/main" id="{EBAC6547-EE80-4494-ABF5-676E396F9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683694"/>
                <a:ext cx="449262" cy="4667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159">
                <a:extLst>
                  <a:ext uri="{FF2B5EF4-FFF2-40B4-BE49-F238E27FC236}">
                    <a16:creationId xmlns:a16="http://schemas.microsoft.com/office/drawing/2014/main" id="{CE9D4A4E-D2AF-4225-B2AC-2AF9FB7FB43A}"/>
                  </a:ext>
                </a:extLst>
              </p:cNvPr>
              <p:cNvSpPr txBox="1"/>
              <p:nvPr/>
            </p:nvSpPr>
            <p:spPr>
              <a:xfrm>
                <a:off x="9756775" y="1743065"/>
                <a:ext cx="431800" cy="3479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Object 159">
                <a:extLst>
                  <a:ext uri="{FF2B5EF4-FFF2-40B4-BE49-F238E27FC236}">
                    <a16:creationId xmlns:a16="http://schemas.microsoft.com/office/drawing/2014/main" id="{CE9D4A4E-D2AF-4225-B2AC-2AF9FB7FB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775" y="1743065"/>
                <a:ext cx="431800" cy="3479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18F4624E-202E-40B8-9221-61E303D38DB4}"/>
              </a:ext>
            </a:extLst>
          </p:cNvPr>
          <p:cNvSpPr txBox="1"/>
          <p:nvPr/>
        </p:nvSpPr>
        <p:spPr>
          <a:xfrm>
            <a:off x="2078146" y="3243254"/>
            <a:ext cx="52980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设在新机器上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秒内能解决问题的规模为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2000" dirty="0"/>
          </a:p>
        </p:txBody>
      </p:sp>
      <p:sp>
        <p:nvSpPr>
          <p:cNvPr id="36" name="Text Box 5">
            <a:extLst>
              <a:ext uri="{FF2B5EF4-FFF2-40B4-BE49-F238E27FC236}">
                <a16:creationId xmlns:a16="http://schemas.microsoft.com/office/drawing/2014/main" id="{E4742981-0653-4369-AC42-10E44CEFF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2605" y="5027790"/>
            <a:ext cx="247427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T(n)=O(n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呢？</a:t>
            </a:r>
          </a:p>
        </p:txBody>
      </p:sp>
      <p:sp>
        <p:nvSpPr>
          <p:cNvPr id="37" name="Text Box 5">
            <a:extLst>
              <a:ext uri="{FF2B5EF4-FFF2-40B4-BE49-F238E27FC236}">
                <a16:creationId xmlns:a16="http://schemas.microsoft.com/office/drawing/2014/main" id="{52468FEA-0674-4011-BB8D-9CD9086A3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2605" y="5562881"/>
            <a:ext cx="3128126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能够求解的问题规模是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52">
            <a:extLst>
              <a:ext uri="{FF2B5EF4-FFF2-40B4-BE49-F238E27FC236}">
                <a16:creationId xmlns:a16="http://schemas.microsoft.com/office/drawing/2014/main" id="{AB467D66-B4CE-AB40-F72A-2331ED52A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916" y="6254214"/>
            <a:ext cx="909255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结论：单纯靠提高机器运行速度并不能解决根本问题，关键是提高算法效率。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999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 animBg="1"/>
      <p:bldP spid="37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4" name="组合 11"/>
          <p:cNvGrpSpPr/>
          <p:nvPr/>
        </p:nvGrpSpPr>
        <p:grpSpPr>
          <a:xfrm>
            <a:off x="2130832" y="1903732"/>
            <a:ext cx="5888709" cy="1044171"/>
            <a:chOff x="1090701" y="1903731"/>
            <a:chExt cx="5888709" cy="1044171"/>
          </a:xfrm>
        </p:grpSpPr>
        <p:sp>
          <p:nvSpPr>
            <p:cNvPr id="6" name="任意多边形: 形状 5"/>
            <p:cNvSpPr/>
            <p:nvPr/>
          </p:nvSpPr>
          <p:spPr>
            <a:xfrm>
              <a:off x="1612786" y="1903731"/>
              <a:ext cx="5366624" cy="1044171"/>
            </a:xfrm>
            <a:custGeom>
              <a:avLst/>
              <a:gdLst>
                <a:gd name="connsiteX0" fmla="*/ 0 w 5366624"/>
                <a:gd name="connsiteY0" fmla="*/ 0 h 1044169"/>
                <a:gd name="connsiteX1" fmla="*/ 4844540 w 5366624"/>
                <a:gd name="connsiteY1" fmla="*/ 0 h 1044169"/>
                <a:gd name="connsiteX2" fmla="*/ 5366624 w 5366624"/>
                <a:gd name="connsiteY2" fmla="*/ 522085 h 1044169"/>
                <a:gd name="connsiteX3" fmla="*/ 4844540 w 5366624"/>
                <a:gd name="connsiteY3" fmla="*/ 1044169 h 1044169"/>
                <a:gd name="connsiteX4" fmla="*/ 0 w 5366624"/>
                <a:gd name="connsiteY4" fmla="*/ 1044169 h 1044169"/>
                <a:gd name="connsiteX5" fmla="*/ 0 w 5366624"/>
                <a:gd name="connsiteY5" fmla="*/ 0 h 104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66624" h="1044169">
                  <a:moveTo>
                    <a:pt x="5366624" y="1044168"/>
                  </a:moveTo>
                  <a:lnTo>
                    <a:pt x="522084" y="1044168"/>
                  </a:lnTo>
                  <a:lnTo>
                    <a:pt x="0" y="522084"/>
                  </a:lnTo>
                  <a:lnTo>
                    <a:pt x="522084" y="1"/>
                  </a:lnTo>
                  <a:lnTo>
                    <a:pt x="5366624" y="1"/>
                  </a:lnTo>
                  <a:lnTo>
                    <a:pt x="5366624" y="10441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1492" tIns="91441" rIns="170688" bIns="91440" numCol="1" spcCol="1270" anchor="ctr" anchorCtr="0">
              <a:noAutofit/>
            </a:bodyPr>
            <a:lstStyle/>
            <a:p>
              <a:pPr marL="45085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1.  </a:t>
              </a:r>
              <a:r>
                <a:rPr lang="zh-CN" altLang="en-US" sz="2400" b="1" dirty="0"/>
                <a:t>建立递归方程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090701" y="1903732"/>
              <a:ext cx="1044169" cy="1044169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5" name="组合 12"/>
          <p:cNvGrpSpPr/>
          <p:nvPr/>
        </p:nvGrpSpPr>
        <p:grpSpPr>
          <a:xfrm>
            <a:off x="2130832" y="3259592"/>
            <a:ext cx="5888709" cy="1044170"/>
            <a:chOff x="1090701" y="3259592"/>
            <a:chExt cx="5888709" cy="1044170"/>
          </a:xfrm>
        </p:grpSpPr>
        <p:sp>
          <p:nvSpPr>
            <p:cNvPr id="8" name="任意多边形: 形状 7"/>
            <p:cNvSpPr/>
            <p:nvPr/>
          </p:nvSpPr>
          <p:spPr>
            <a:xfrm>
              <a:off x="1612786" y="3259592"/>
              <a:ext cx="5366624" cy="1044170"/>
            </a:xfrm>
            <a:custGeom>
              <a:avLst/>
              <a:gdLst>
                <a:gd name="connsiteX0" fmla="*/ 0 w 5366624"/>
                <a:gd name="connsiteY0" fmla="*/ 0 h 1044169"/>
                <a:gd name="connsiteX1" fmla="*/ 4844540 w 5366624"/>
                <a:gd name="connsiteY1" fmla="*/ 0 h 1044169"/>
                <a:gd name="connsiteX2" fmla="*/ 5366624 w 5366624"/>
                <a:gd name="connsiteY2" fmla="*/ 522085 h 1044169"/>
                <a:gd name="connsiteX3" fmla="*/ 4844540 w 5366624"/>
                <a:gd name="connsiteY3" fmla="*/ 1044169 h 1044169"/>
                <a:gd name="connsiteX4" fmla="*/ 0 w 5366624"/>
                <a:gd name="connsiteY4" fmla="*/ 1044169 h 1044169"/>
                <a:gd name="connsiteX5" fmla="*/ 0 w 5366624"/>
                <a:gd name="connsiteY5" fmla="*/ 0 h 104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66624" h="1044169">
                  <a:moveTo>
                    <a:pt x="5366624" y="1044168"/>
                  </a:moveTo>
                  <a:lnTo>
                    <a:pt x="522084" y="1044168"/>
                  </a:lnTo>
                  <a:lnTo>
                    <a:pt x="0" y="522084"/>
                  </a:lnTo>
                  <a:lnTo>
                    <a:pt x="522084" y="1"/>
                  </a:lnTo>
                  <a:lnTo>
                    <a:pt x="5366624" y="1"/>
                  </a:lnTo>
                  <a:lnTo>
                    <a:pt x="5366624" y="1044168"/>
                  </a:lnTo>
                  <a:close/>
                </a:path>
              </a:pathLst>
            </a:custGeom>
            <a:solidFill>
              <a:srgbClr val="4472C4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110" tIns="76201" rIns="142240" bIns="76200" numCol="1" spcCol="1270" anchor="ctr" anchorCtr="0">
              <a:noAutofit/>
            </a:bodyPr>
            <a:lstStyle/>
            <a:p>
              <a:pPr marL="45085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2.  </a:t>
              </a:r>
              <a:r>
                <a:rPr lang="zh-CN" altLang="pt-BR" sz="2400" b="1" dirty="0">
                  <a:latin typeface="+mn-ea"/>
                  <a:cs typeface="宋体" panose="02010600030101010101" pitchFamily="2" charset="-122"/>
                  <a:sym typeface="+mn-ea"/>
                </a:rPr>
                <a:t>求解</a:t>
              </a:r>
              <a:r>
                <a:rPr lang="zh-CN" altLang="en-US" sz="2400" b="1" dirty="0">
                  <a:latin typeface="+mn-ea"/>
                  <a:cs typeface="宋体" panose="02010600030101010101" pitchFamily="2" charset="-122"/>
                  <a:sym typeface="+mn-ea"/>
                </a:rPr>
                <a:t>该递归方程</a:t>
              </a:r>
              <a:endPara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090701" y="3259593"/>
              <a:ext cx="1044169" cy="1044169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2" name="组合 13"/>
          <p:cNvGrpSpPr/>
          <p:nvPr/>
        </p:nvGrpSpPr>
        <p:grpSpPr>
          <a:xfrm>
            <a:off x="2130832" y="4615454"/>
            <a:ext cx="5888709" cy="1044170"/>
            <a:chOff x="1090701" y="4615454"/>
            <a:chExt cx="5888709" cy="1044170"/>
          </a:xfrm>
        </p:grpSpPr>
        <p:sp>
          <p:nvSpPr>
            <p:cNvPr id="10" name="任意多边形: 形状 9"/>
            <p:cNvSpPr/>
            <p:nvPr/>
          </p:nvSpPr>
          <p:spPr>
            <a:xfrm>
              <a:off x="1612786" y="4615454"/>
              <a:ext cx="5366624" cy="1044170"/>
            </a:xfrm>
            <a:custGeom>
              <a:avLst/>
              <a:gdLst>
                <a:gd name="connsiteX0" fmla="*/ 0 w 5366624"/>
                <a:gd name="connsiteY0" fmla="*/ 0 h 1044169"/>
                <a:gd name="connsiteX1" fmla="*/ 4844540 w 5366624"/>
                <a:gd name="connsiteY1" fmla="*/ 0 h 1044169"/>
                <a:gd name="connsiteX2" fmla="*/ 5366624 w 5366624"/>
                <a:gd name="connsiteY2" fmla="*/ 522085 h 1044169"/>
                <a:gd name="connsiteX3" fmla="*/ 4844540 w 5366624"/>
                <a:gd name="connsiteY3" fmla="*/ 1044169 h 1044169"/>
                <a:gd name="connsiteX4" fmla="*/ 0 w 5366624"/>
                <a:gd name="connsiteY4" fmla="*/ 1044169 h 1044169"/>
                <a:gd name="connsiteX5" fmla="*/ 0 w 5366624"/>
                <a:gd name="connsiteY5" fmla="*/ 0 h 104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66624" h="1044169">
                  <a:moveTo>
                    <a:pt x="5366624" y="1044168"/>
                  </a:moveTo>
                  <a:lnTo>
                    <a:pt x="522084" y="1044168"/>
                  </a:lnTo>
                  <a:lnTo>
                    <a:pt x="0" y="522084"/>
                  </a:lnTo>
                  <a:lnTo>
                    <a:pt x="522084" y="1"/>
                  </a:lnTo>
                  <a:lnTo>
                    <a:pt x="5366624" y="1"/>
                  </a:lnTo>
                  <a:lnTo>
                    <a:pt x="5366624" y="1044168"/>
                  </a:lnTo>
                  <a:close/>
                </a:path>
              </a:pathLst>
            </a:custGeom>
            <a:solidFill>
              <a:srgbClr val="4472C4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110" tIns="76201" rIns="142240" bIns="76200" numCol="1" spcCol="1270" anchor="ctr" anchorCtr="0">
              <a:noAutofit/>
            </a:bodyPr>
            <a:lstStyle/>
            <a:p>
              <a:pPr marL="45085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3.  </a:t>
              </a:r>
              <a:r>
                <a:rPr lang="zh-CN" altLang="pt-BR" sz="2400" b="1" dirty="0">
                  <a:latin typeface="+mn-ea"/>
                  <a:cs typeface="宋体" panose="02010600030101010101" pitchFamily="2" charset="-122"/>
                  <a:sym typeface="+mn-ea"/>
                </a:rPr>
                <a:t>用</a:t>
              </a:r>
              <a:r>
                <a:rPr lang="zh-CN" altLang="en-US" sz="2400" b="1" dirty="0">
                  <a:latin typeface="+mn-ea"/>
                  <a:cs typeface="宋体" panose="02010600030101010101" pitchFamily="2" charset="-122"/>
                  <a:sym typeface="+mn-ea"/>
                </a:rPr>
                <a:t>渐近</a:t>
              </a:r>
              <a:r>
                <a:rPr lang="zh-CN" altLang="pt-BR" sz="2400" b="1" dirty="0">
                  <a:latin typeface="+mn-ea"/>
                  <a:cs typeface="宋体" panose="02010600030101010101" pitchFamily="2" charset="-122"/>
                  <a:sym typeface="+mn-ea"/>
                </a:rPr>
                <a:t>符号表示</a:t>
              </a:r>
              <a:r>
                <a:rPr lang="zh-CN" altLang="en-US" sz="2400" b="1" dirty="0">
                  <a:latin typeface="+mn-ea"/>
                  <a:cs typeface="宋体" panose="02010600030101010101" pitchFamily="2" charset="-122"/>
                  <a:sym typeface="+mn-ea"/>
                </a:rPr>
                <a:t>函数的阶</a:t>
              </a:r>
              <a:endPara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090701" y="4615455"/>
              <a:ext cx="1044169" cy="1044169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4CFD8CFD-E7C2-27EB-AD4C-42185E7925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递归算法分析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22513" y="2296474"/>
            <a:ext cx="9809922" cy="960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2925" indent="-542925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递归方程是一个等式或不等式，它通过更小的输入上的函数值来描述一个函数。</a:t>
            </a:r>
          </a:p>
          <a:p>
            <a:pPr marL="542925" indent="-542925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当一个算法包含对其自身的递归调用时，可以用递归方程来表示其运行时间。</a:t>
            </a:r>
          </a:p>
        </p:txBody>
      </p:sp>
      <p:pic>
        <p:nvPicPr>
          <p:cNvPr id="1026" name="Picture 2" descr="https://timgsa.baidu.com/timg?image&amp;quality=80&amp;size=b9999_10000&amp;sec=1547998454451&amp;di=604f111a59046adf229801ab7d3e3f17&amp;imgtype=0&amp;src=http%3A%2F%2Fp0.so.qhmsg.com%2Ft01e4cdfad192daf58a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84"/>
          <a:stretch>
            <a:fillRect/>
          </a:stretch>
        </p:blipFill>
        <p:spPr bwMode="auto">
          <a:xfrm>
            <a:off x="6240967" y="4514924"/>
            <a:ext cx="2160588" cy="202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CD79EC0-CF87-5ED3-A893-28DB105290B3}"/>
              </a:ext>
            </a:extLst>
          </p:cNvPr>
          <p:cNvSpPr txBox="1"/>
          <p:nvPr/>
        </p:nvSpPr>
        <p:spPr>
          <a:xfrm>
            <a:off x="810039" y="1646547"/>
            <a:ext cx="6430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一、递归方程</a:t>
            </a:r>
          </a:p>
        </p:txBody>
      </p:sp>
      <p:sp>
        <p:nvSpPr>
          <p:cNvPr id="7" name="文本占位符 13">
            <a:extLst>
              <a:ext uri="{FF2B5EF4-FFF2-40B4-BE49-F238E27FC236}">
                <a16:creationId xmlns:a16="http://schemas.microsoft.com/office/drawing/2014/main" id="{6A7E2721-DF1B-2046-BDE7-030EF7580D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664143" y="261275"/>
            <a:ext cx="9683013" cy="864000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递归算法分析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算法分析概述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36128" y="1425609"/>
            <a:ext cx="2672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时间复杂度分析</a:t>
            </a:r>
          </a:p>
        </p:txBody>
      </p:sp>
      <p:sp>
        <p:nvSpPr>
          <p:cNvPr id="8" name="矩形 7"/>
          <p:cNvSpPr/>
          <p:nvPr/>
        </p:nvSpPr>
        <p:spPr>
          <a:xfrm>
            <a:off x="2443728" y="2157982"/>
            <a:ext cx="7333051" cy="953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2925" indent="-542925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+mn-ea"/>
              </a:rPr>
              <a:t>事后实验统计法</a:t>
            </a:r>
            <a:r>
              <a:rPr lang="en-US" altLang="zh-CN" sz="2000" dirty="0">
                <a:latin typeface="+mn-ea"/>
              </a:rPr>
              <a:t>——</a:t>
            </a:r>
            <a:r>
              <a:rPr lang="zh-CN" altLang="en-US" sz="2000" dirty="0">
                <a:latin typeface="+mn-ea"/>
              </a:rPr>
              <a:t>编写算法对应程序，统计其执行时间</a:t>
            </a:r>
          </a:p>
          <a:p>
            <a:pPr marL="542925" indent="-542925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+mn-ea"/>
              </a:rPr>
              <a:t>事前分析估算法</a:t>
            </a:r>
            <a:r>
              <a:rPr lang="en-US" altLang="zh-CN" sz="2000" dirty="0">
                <a:latin typeface="+mn-ea"/>
              </a:rPr>
              <a:t>——</a:t>
            </a:r>
            <a:r>
              <a:rPr lang="zh-CN" altLang="en-US" sz="2000" dirty="0">
                <a:latin typeface="+mn-ea"/>
              </a:rPr>
              <a:t>渐近分析法</a:t>
            </a:r>
          </a:p>
        </p:txBody>
      </p:sp>
      <p:pic>
        <p:nvPicPr>
          <p:cNvPr id="1026" name="Picture 2" descr="https://timgsa.baidu.com/timg?image&amp;quality=80&amp;size=b9999_10000&amp;sec=1547983509056&amp;di=af36aacb6445604df1394387ea3c7cbc&amp;imgtype=0&amp;src=http%3A%2F%2Ffile.elecfans.com%2Fweb1%2FM00%2F61%2F17%2Fo4YBAFt_el2AVCaLAARM0x-y3Lk2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927" y="3597467"/>
            <a:ext cx="4300727" cy="24033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42144" y="1478638"/>
            <a:ext cx="6324600" cy="50930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68580" tIns="34290" rIns="68580" bIns="34290" numCol="1" spcCol="0" rtlCol="0" fromWordArt="0" anchor="t" anchorCtr="0" compatLnSpc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【例8】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求以下算法的时间复杂度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859863" y="2291111"/>
            <a:ext cx="5724107" cy="2584450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void Hanoi(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n,char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A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,char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B,char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C)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{   if (n==1)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printf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("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将盘片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%d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从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%c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搬到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%c\n“,n,A,C);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else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{	  Hanoi(n-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1,A,C,B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	  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printf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("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将盘片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%d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从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%c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搬到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%c\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n",n,A,C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	  Hanoi(n-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1,B,A,C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}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}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20850" y="5034567"/>
            <a:ext cx="4167188" cy="40011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递归方程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405907" y="5487869"/>
            <a:ext cx="6551392" cy="98488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T(n) =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  <a:sym typeface="Symbol" panose="05050102010706020507" pitchFamily="18" charset="2"/>
              </a:rPr>
              <a:t>O(1)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                   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当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n=1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时</a:t>
            </a:r>
            <a:endParaRPr lang="en-US" altLang="zh-CN" sz="2000" dirty="0">
              <a:solidFill>
                <a:srgbClr val="0000F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T(n) = 2T(n-1)+O(1)        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当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n&gt;1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时</a:t>
            </a:r>
            <a:endParaRPr lang="en-US" altLang="zh-CN" sz="16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0" name="左大括号 7"/>
          <p:cNvSpPr/>
          <p:nvPr/>
        </p:nvSpPr>
        <p:spPr bwMode="auto">
          <a:xfrm>
            <a:off x="2151341" y="5610253"/>
            <a:ext cx="273484" cy="847119"/>
          </a:xfrm>
          <a:prstGeom prst="leftBrace">
            <a:avLst>
              <a:gd name="adj1" fmla="val 8302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>
              <a:solidFill>
                <a:schemeClr val="accent1">
                  <a:lumMod val="50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5888038" y="2296272"/>
            <a:ext cx="3767798" cy="368300"/>
            <a:chOff x="3929058" y="2719781"/>
            <a:chExt cx="3767798" cy="368300"/>
          </a:xfrm>
        </p:grpSpPr>
        <p:sp>
          <p:nvSpPr>
            <p:cNvPr id="12" name="Text Box 30"/>
            <p:cNvSpPr txBox="1">
              <a:spLocks noChangeArrowheads="1"/>
            </p:cNvSpPr>
            <p:nvPr/>
          </p:nvSpPr>
          <p:spPr bwMode="auto">
            <a:xfrm>
              <a:off x="7115852" y="2719781"/>
              <a:ext cx="581004" cy="368300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2060"/>
                  </a:solidFill>
                </a:rPr>
                <a:t>T(n)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3929058" y="2928934"/>
              <a:ext cx="2857520" cy="1588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3"/>
          <p:cNvGrpSpPr/>
          <p:nvPr/>
        </p:nvGrpSpPr>
        <p:grpSpPr>
          <a:xfrm>
            <a:off x="5811838" y="3329949"/>
            <a:ext cx="4218256" cy="368300"/>
            <a:chOff x="3929058" y="2714620"/>
            <a:chExt cx="3908029" cy="342376"/>
          </a:xfrm>
        </p:grpSpPr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6929454" y="2714620"/>
              <a:ext cx="907633" cy="342376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2060"/>
                  </a:solidFill>
                </a:rPr>
                <a:t>T(n-1)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929058" y="2928934"/>
              <a:ext cx="2857520" cy="1588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6"/>
          <p:cNvGrpSpPr/>
          <p:nvPr/>
        </p:nvGrpSpPr>
        <p:grpSpPr>
          <a:xfrm>
            <a:off x="5811838" y="3967509"/>
            <a:ext cx="4218256" cy="368300"/>
            <a:chOff x="3929058" y="2714620"/>
            <a:chExt cx="3908029" cy="318987"/>
          </a:xfrm>
        </p:grpSpPr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6929454" y="2714620"/>
              <a:ext cx="907633" cy="318987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2060"/>
                  </a:solidFill>
                </a:rPr>
                <a:t>T(n-1)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929058" y="2928934"/>
              <a:ext cx="2857520" cy="1588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9"/>
          <p:cNvGrpSpPr/>
          <p:nvPr/>
        </p:nvGrpSpPr>
        <p:grpSpPr>
          <a:xfrm>
            <a:off x="7335838" y="3674379"/>
            <a:ext cx="2506197" cy="368300"/>
            <a:chOff x="3929058" y="2714620"/>
            <a:chExt cx="3476296" cy="343563"/>
          </a:xfrm>
        </p:grpSpPr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>
              <a:off x="6504092" y="2714620"/>
              <a:ext cx="901262" cy="343563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2060"/>
                  </a:solidFill>
                </a:rPr>
                <a:t>O(1</a:t>
              </a:r>
              <a:r>
                <a:rPr lang="en-US" altLang="zh-CN" dirty="0">
                  <a:solidFill>
                    <a:srgbClr val="002060"/>
                  </a:solidFill>
                </a:rPr>
                <a:t>)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929058" y="2928934"/>
              <a:ext cx="2317531" cy="2618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22"/>
          <p:cNvGrpSpPr/>
          <p:nvPr/>
        </p:nvGrpSpPr>
        <p:grpSpPr>
          <a:xfrm>
            <a:off x="6807740" y="2854741"/>
            <a:ext cx="2848096" cy="368300"/>
            <a:chOff x="4050385" y="2696234"/>
            <a:chExt cx="4239797" cy="286187"/>
          </a:xfrm>
        </p:grpSpPr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7388921" y="2696234"/>
              <a:ext cx="901261" cy="286187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2060"/>
                  </a:solidFill>
                </a:rPr>
                <a:t>O(1)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4050385" y="2837112"/>
              <a:ext cx="2884718" cy="2616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占位符 13">
            <a:extLst>
              <a:ext uri="{FF2B5EF4-FFF2-40B4-BE49-F238E27FC236}">
                <a16:creationId xmlns:a16="http://schemas.microsoft.com/office/drawing/2014/main" id="{F0368CBE-1BA9-CCAF-23B5-7A1332F7EA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664143" y="261275"/>
            <a:ext cx="9683013" cy="864000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递归算法分析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01486" y="1229119"/>
            <a:ext cx="8170629" cy="50930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68580" tIns="34290" rIns="68580" bIns="34290" numCol="1" spcCol="0" rtlCol="0" fromWordArt="0" anchor="t" anchorCtr="0" compatLnSpc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【例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9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请给出</a:t>
            </a: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斐波那契数列的递归算法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并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建立算法的递归方程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4331" y="5614647"/>
            <a:ext cx="4265417" cy="9063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T(n)=O(1)			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n=0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T(n)=T(n-1)+T(n-2)+O(1)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n&gt;1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59B643C3-B7E4-4C25-BE2A-70BB1084E5CF}"/>
              </a:ext>
            </a:extLst>
          </p:cNvPr>
          <p:cNvSpPr txBox="1"/>
          <p:nvPr/>
        </p:nvSpPr>
        <p:spPr>
          <a:xfrm>
            <a:off x="674330" y="3114483"/>
            <a:ext cx="4265417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anose="020B0609020204030204" pitchFamily="49" charset="0"/>
              </a:rPr>
              <a:t>int Fib(int n)		</a:t>
            </a:r>
            <a:endParaRPr lang="zh-CN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anose="020B0609020204030204" pitchFamily="49" charset="0"/>
              </a:rPr>
              <a:t>{  </a:t>
            </a:r>
            <a:endParaRPr lang="zh-CN" altLang="zh-CN" sz="2000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  <a:cs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anose="020B0609020204030204" pitchFamily="49" charset="0"/>
              </a:rPr>
              <a:t>   if (n==0 || n==1)</a:t>
            </a:r>
            <a:endParaRPr lang="zh-CN" altLang="zh-CN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anose="020B0609020204030204" pitchFamily="49" charset="0"/>
              </a:rPr>
              <a:t>          return n;</a:t>
            </a:r>
            <a:endParaRPr lang="zh-CN" altLang="zh-CN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anose="020B0609020204030204" pitchFamily="49" charset="0"/>
              </a:rPr>
              <a:t>   else</a:t>
            </a:r>
            <a:endParaRPr lang="zh-CN" altLang="zh-CN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anose="020B0609020204030204" pitchFamily="49" charset="0"/>
              </a:rPr>
              <a:t>     return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anose="020B0609020204030204" pitchFamily="49" charset="0"/>
              </a:rPr>
              <a:t>Fib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anose="020B0609020204030204" pitchFamily="49" charset="0"/>
              </a:rPr>
              <a:t>(n-1)+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anose="020B0609020204030204" pitchFamily="49" charset="0"/>
              </a:rPr>
              <a:t>Fib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anose="020B0609020204030204" pitchFamily="49" charset="0"/>
              </a:rPr>
              <a:t>(n-2);</a:t>
            </a:r>
            <a:endParaRPr lang="zh-CN" altLang="zh-CN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anose="020B0609020204030204" pitchFamily="49" charset="0"/>
              </a:rPr>
              <a:t>}</a:t>
            </a:r>
            <a:endParaRPr lang="zh-CN" altLang="zh-CN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12CF50-064E-4F63-B482-BE4EC1038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00" y="1842270"/>
            <a:ext cx="7772400" cy="1141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altLang="zh-CN" sz="2000" dirty="0"/>
              <a:t>                 0                             </a:t>
            </a:r>
            <a:r>
              <a:rPr lang="zh-CN" altLang="en-US" sz="2000" dirty="0">
                <a:sym typeface="+mn-ea"/>
              </a:rPr>
              <a:t>当</a:t>
            </a:r>
            <a:r>
              <a:rPr lang="en-US" altLang="zh-CN" sz="2000" dirty="0">
                <a:sym typeface="+mn-ea"/>
              </a:rPr>
              <a:t>n=0</a:t>
            </a:r>
            <a:r>
              <a:rPr lang="zh-CN" altLang="en-US" sz="2000" dirty="0">
                <a:sym typeface="+mn-ea"/>
              </a:rPr>
              <a:t>时</a:t>
            </a:r>
            <a:endParaRPr lang="en-US" altLang="zh-CN" sz="2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F(n)=</a:t>
            </a:r>
            <a:r>
              <a:rPr lang="en-US" altLang="zh-CN" sz="2000" dirty="0"/>
              <a:t>       1                             </a:t>
            </a:r>
            <a:r>
              <a:rPr lang="zh-CN" altLang="en-US" sz="2000" dirty="0"/>
              <a:t>当</a:t>
            </a:r>
            <a:r>
              <a:rPr lang="en-US" altLang="zh-CN" sz="2000" dirty="0"/>
              <a:t>n=1</a:t>
            </a:r>
            <a:r>
              <a:rPr lang="zh-CN" altLang="en-US" sz="2000" dirty="0"/>
              <a:t>时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altLang="zh-CN" sz="2000" dirty="0"/>
              <a:t>                 F(n-1)+F(n-2)         </a:t>
            </a:r>
            <a:r>
              <a:rPr lang="zh-CN" altLang="en-US" sz="2000" dirty="0"/>
              <a:t>当</a:t>
            </a:r>
            <a:r>
              <a:rPr lang="en-US" altLang="zh-CN" sz="2000" dirty="0"/>
              <a:t>n&gt;1</a:t>
            </a:r>
            <a:r>
              <a:rPr lang="zh-CN" altLang="en-US" sz="2000" dirty="0"/>
              <a:t>时</a:t>
            </a: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76CF89E7-6587-42CE-AA38-F22FADF2C91D}"/>
              </a:ext>
            </a:extLst>
          </p:cNvPr>
          <p:cNvSpPr/>
          <p:nvPr/>
        </p:nvSpPr>
        <p:spPr bwMode="auto">
          <a:xfrm>
            <a:off x="1251584" y="1842270"/>
            <a:ext cx="171450" cy="1025525"/>
          </a:xfrm>
          <a:prstGeom prst="leftBrace">
            <a:avLst>
              <a:gd name="adj1" fmla="val 87271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FD5E6658-568E-4258-BCE1-477B81CAD776}"/>
              </a:ext>
            </a:extLst>
          </p:cNvPr>
          <p:cNvSpPr txBox="1"/>
          <p:nvPr/>
        </p:nvSpPr>
        <p:spPr>
          <a:xfrm>
            <a:off x="5917426" y="3121668"/>
            <a:ext cx="3598178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anose="020B0609020204030204" pitchFamily="49" charset="0"/>
              </a:rPr>
              <a:t>int Fib(int n)		</a:t>
            </a:r>
            <a:endParaRPr lang="zh-CN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anose="020B0609020204030204" pitchFamily="49" charset="0"/>
              </a:rPr>
              <a:t>{  if (n==0 || n==1)</a:t>
            </a:r>
            <a:endParaRPr lang="zh-CN" altLang="zh-CN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anose="020B0609020204030204" pitchFamily="49" charset="0"/>
              </a:rPr>
              <a:t>          return n;</a:t>
            </a:r>
            <a:endParaRPr lang="zh-CN" altLang="zh-CN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anose="020B0609020204030204" pitchFamily="49" charset="0"/>
              </a:rPr>
              <a:t>   else</a:t>
            </a:r>
            <a:endParaRPr lang="zh-CN" altLang="zh-CN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anose="020B0609020204030204" pitchFamily="49" charset="0"/>
              </a:rPr>
              <a:t>   {  int x=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anose="020B0609020204030204" pitchFamily="49" charset="0"/>
              </a:rPr>
              <a:t>Fib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anose="020B0609020204030204" pitchFamily="49" charset="0"/>
              </a:rPr>
              <a:t>(n-1);</a:t>
            </a:r>
            <a:endParaRPr lang="zh-CN" altLang="zh-CN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anose="020B0609020204030204" pitchFamily="49" charset="0"/>
              </a:rPr>
              <a:t>      int y=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anose="020B0609020204030204" pitchFamily="49" charset="0"/>
              </a:rPr>
              <a:t>Fib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anose="020B0609020204030204" pitchFamily="49" charset="0"/>
              </a:rPr>
              <a:t>(n-2);</a:t>
            </a:r>
            <a:endParaRPr lang="zh-CN" altLang="zh-CN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anose="020B0609020204030204" pitchFamily="49" charset="0"/>
              </a:rPr>
              <a:t>      return x+y;</a:t>
            </a:r>
            <a:endParaRPr lang="zh-CN" altLang="zh-CN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anose="020B0609020204030204" pitchFamily="49" charset="0"/>
              </a:rPr>
              <a:t>   }</a:t>
            </a:r>
            <a:endParaRPr lang="zh-CN" altLang="zh-CN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anose="020B0609020204030204" pitchFamily="49" charset="0"/>
              </a:rPr>
              <a:t>}</a:t>
            </a:r>
            <a:endParaRPr lang="zh-CN" altLang="zh-CN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文本占位符 13">
            <a:extLst>
              <a:ext uri="{FF2B5EF4-FFF2-40B4-BE49-F238E27FC236}">
                <a16:creationId xmlns:a16="http://schemas.microsoft.com/office/drawing/2014/main" id="{AA7A3FF0-0CB8-9BA7-E4A9-3D3BD61F78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664143" y="261275"/>
            <a:ext cx="9683013" cy="864000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递归算法分析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7388" y="1908065"/>
            <a:ext cx="7011689" cy="313350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maxelem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(int a[],int i,int j)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 int mid=(i+j)/2,max1,max2;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if (i&lt;j)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{	 max1=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maxelem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(a,i,mid);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    max2=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maxelem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(a,mid+1,j);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    return (max1&gt;max2)?max1:max2;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else return a[i];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070651" y="1245576"/>
            <a:ext cx="6324600" cy="50930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68580" tIns="34290" rIns="68580" bIns="34290" numCol="1" spcCol="0" rtlCol="0" fromWordArt="0" anchor="t" anchorCtr="0" compatLnSpc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【例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建立算法的递归方程</a:t>
            </a:r>
            <a:endParaRPr lang="en-US" altLang="zh-CN" sz="2000" dirty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47388" y="5518468"/>
            <a:ext cx="6908472" cy="9063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T(n)=O(1)		       	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n=1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T(n)=2T(n/2)+O(1)		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n&gt;1</a:t>
            </a:r>
            <a:endParaRPr lang="zh-CN" altLang="en-US" sz="2000" b="1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文本占位符 13">
            <a:extLst>
              <a:ext uri="{FF2B5EF4-FFF2-40B4-BE49-F238E27FC236}">
                <a16:creationId xmlns:a16="http://schemas.microsoft.com/office/drawing/2014/main" id="{5A9F809C-327A-5379-FFA7-42734A78B1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664143" y="261275"/>
            <a:ext cx="9683013" cy="864000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递归算法分析</a:t>
            </a:r>
          </a:p>
        </p:txBody>
      </p:sp>
    </p:spTree>
    <p:extLst>
      <p:ext uri="{BB962C8B-B14F-4D97-AF65-F5344CB8AC3E}">
        <p14:creationId xmlns:p14="http://schemas.microsoft.com/office/powerpoint/2010/main" val="234737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33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3289072"/>
              </p:ext>
            </p:extLst>
          </p:nvPr>
        </p:nvGraphicFramePr>
        <p:xfrm>
          <a:off x="2285619" y="2844413"/>
          <a:ext cx="5844590" cy="2149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DFD7882-5304-BDCF-B3C4-44F708F02E96}"/>
              </a:ext>
            </a:extLst>
          </p:cNvPr>
          <p:cNvSpPr txBox="1"/>
          <p:nvPr/>
        </p:nvSpPr>
        <p:spPr>
          <a:xfrm>
            <a:off x="755375" y="1718515"/>
            <a:ext cx="64803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递归方程的求解方法</a:t>
            </a:r>
          </a:p>
        </p:txBody>
      </p:sp>
      <p:sp>
        <p:nvSpPr>
          <p:cNvPr id="9" name="文本占位符 13">
            <a:extLst>
              <a:ext uri="{FF2B5EF4-FFF2-40B4-BE49-F238E27FC236}">
                <a16:creationId xmlns:a16="http://schemas.microsoft.com/office/drawing/2014/main" id="{16B337C9-5E71-6CC0-F399-44885D2DE7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664143" y="261275"/>
            <a:ext cx="9683013" cy="864000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递归算法分析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0805" y="2271529"/>
            <a:ext cx="8509786" cy="799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621030" algn="just">
              <a:lnSpc>
                <a:spcPct val="120000"/>
              </a:lnSpc>
              <a:spcBef>
                <a:spcPts val="1200"/>
              </a:spcBef>
              <a:tabLst>
                <a:tab pos="356870" algn="l"/>
              </a:tabLs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从初始递归方程开始，反复用递归方程右边的等式代入左边的函数，直到得到初值。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699799">
            <a:off x="4367261" y="4147802"/>
            <a:ext cx="4006875" cy="13667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31537" y="1550529"/>
            <a:ext cx="1693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1. </a:t>
            </a:r>
            <a:r>
              <a:rPr lang="zh-CN" altLang="en-US" sz="2800" b="1" dirty="0">
                <a:solidFill>
                  <a:srgbClr val="FF0000"/>
                </a:solidFill>
              </a:rPr>
              <a:t>迭代法</a:t>
            </a:r>
          </a:p>
        </p:txBody>
      </p:sp>
      <p:sp>
        <p:nvSpPr>
          <p:cNvPr id="2" name="文本占位符 13">
            <a:extLst>
              <a:ext uri="{FF2B5EF4-FFF2-40B4-BE49-F238E27FC236}">
                <a16:creationId xmlns:a16="http://schemas.microsoft.com/office/drawing/2014/main" id="{D460A687-E294-84F0-7863-04182C41E0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664143" y="261275"/>
            <a:ext cx="9683013" cy="864000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递归算法分析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4" name="TextBox 2"/>
          <p:cNvSpPr txBox="1"/>
          <p:nvPr/>
        </p:nvSpPr>
        <p:spPr>
          <a:xfrm>
            <a:off x="701634" y="1290443"/>
            <a:ext cx="7740650" cy="14768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【例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  <a:sym typeface="+mn-ea"/>
              </a:rPr>
              <a:t>用迭代法</a:t>
            </a:r>
            <a:r>
              <a:rPr lang="zh-CN" altLang="en-US" sz="2000" dirty="0">
                <a:latin typeface="+mn-ea"/>
                <a:cs typeface="Consolas" panose="020B0609020204030204" pitchFamily="49" charset="0"/>
              </a:rPr>
              <a:t>求解递归方程</a:t>
            </a:r>
            <a:endParaRPr lang="en-US" altLang="zh-CN" sz="2000" dirty="0">
              <a:latin typeface="+mn-ea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000" dirty="0">
                <a:latin typeface="+mn-ea"/>
                <a:cs typeface="Consolas" panose="020B0609020204030204" pitchFamily="49" charset="0"/>
              </a:rPr>
              <a:t>       T(n)=O(1)   	                </a:t>
            </a:r>
            <a:r>
              <a:rPr lang="zh-CN" altLang="en-US" sz="2000" dirty="0">
                <a:latin typeface="+mn-ea"/>
                <a:cs typeface="Consolas" panose="020B0609020204030204" pitchFamily="49" charset="0"/>
              </a:rPr>
              <a:t>当</a:t>
            </a:r>
            <a:r>
              <a:rPr lang="en-US" altLang="zh-CN" sz="2000" dirty="0">
                <a:latin typeface="+mn-ea"/>
                <a:cs typeface="Consolas" panose="020B0609020204030204" pitchFamily="49" charset="0"/>
              </a:rPr>
              <a:t>n=1</a:t>
            </a:r>
            <a:r>
              <a:rPr lang="zh-CN" altLang="en-US" sz="2000" dirty="0">
                <a:latin typeface="+mn-ea"/>
                <a:cs typeface="Consolas" panose="020B0609020204030204" pitchFamily="49" charset="0"/>
              </a:rPr>
              <a:t>时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000" dirty="0">
                <a:latin typeface="+mn-ea"/>
                <a:cs typeface="Consolas" panose="020B0609020204030204" pitchFamily="49" charset="0"/>
              </a:rPr>
              <a:t>       T(n)=2T(n-1)+O(1)      </a:t>
            </a:r>
            <a:r>
              <a:rPr lang="zh-CN" altLang="en-US" sz="2000" dirty="0">
                <a:latin typeface="+mn-ea"/>
                <a:cs typeface="Consolas" panose="020B0609020204030204" pitchFamily="49" charset="0"/>
              </a:rPr>
              <a:t>当</a:t>
            </a:r>
            <a:r>
              <a:rPr lang="en-US" altLang="zh-CN" sz="2000" dirty="0">
                <a:latin typeface="+mn-ea"/>
                <a:cs typeface="Consolas" panose="020B0609020204030204" pitchFamily="49" charset="0"/>
              </a:rPr>
              <a:t>n&gt;1</a:t>
            </a:r>
            <a:r>
              <a:rPr lang="zh-CN" altLang="en-US" sz="2000" dirty="0">
                <a:latin typeface="+mn-ea"/>
                <a:cs typeface="Consolas" panose="020B0609020204030204" pitchFamily="49" charset="0"/>
              </a:rPr>
              <a:t>时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64593" y="2807014"/>
            <a:ext cx="6930902" cy="36317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T(n)   = 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2T(n-1)+c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= 2[2T(n-2)+c]+c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= 2</a:t>
            </a:r>
            <a:r>
              <a:rPr lang="en-US" sz="2000" baseline="30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T(n-2)+c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en-US" altLang="zh-CN" sz="2000" baseline="30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c</a:t>
            </a:r>
            <a:endParaRPr lang="zh-CN" altLang="en-US" sz="2000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= 2</a:t>
            </a:r>
            <a:r>
              <a:rPr lang="en-US" sz="2000" baseline="30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T(n-3)+c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en-US" altLang="zh-CN" sz="2000" baseline="30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+c2</a:t>
            </a:r>
            <a:r>
              <a:rPr lang="en-US" sz="2000" baseline="30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c</a:t>
            </a:r>
            <a:endParaRPr lang="zh-CN" altLang="en-US" sz="2000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= 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…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= 2</a:t>
            </a:r>
            <a:r>
              <a:rPr lang="en-US" sz="2000" baseline="30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n-1</a:t>
            </a:r>
            <a:r>
              <a:rPr lang="en-US" sz="2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T(1)+c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en-US" altLang="zh-CN" sz="2000" baseline="30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n-2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+…+</a:t>
            </a:r>
            <a:r>
              <a:rPr lang="en-US" sz="2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en-US" altLang="zh-CN" sz="2000" baseline="30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+c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en-US" altLang="zh-CN" sz="2000" baseline="30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c</a:t>
            </a:r>
            <a:endParaRPr lang="zh-CN" altLang="en-US" sz="2000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= 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c(</a:t>
            </a:r>
            <a:r>
              <a:rPr lang="en-US" sz="2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en-US" sz="2000" baseline="30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-1)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= O(2</a:t>
            </a:r>
            <a:r>
              <a:rPr lang="en-US" sz="2000" baseline="30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</a:t>
            </a:r>
            <a:endParaRPr lang="zh-CN" altLang="en-US" sz="2000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2" name="文本占位符 13">
            <a:extLst>
              <a:ext uri="{FF2B5EF4-FFF2-40B4-BE49-F238E27FC236}">
                <a16:creationId xmlns:a16="http://schemas.microsoft.com/office/drawing/2014/main" id="{5E0C8F6C-9007-739C-D63D-B1D9A0E3F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664143" y="261275"/>
            <a:ext cx="9683013" cy="864000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递归算法分析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4" name="TextBox 2"/>
          <p:cNvSpPr txBox="1"/>
          <p:nvPr/>
        </p:nvSpPr>
        <p:spPr>
          <a:xfrm>
            <a:off x="654743" y="1231905"/>
            <a:ext cx="9890673" cy="14768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【例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sz="2000" dirty="0" err="1">
                <a:latin typeface="+mn-ea"/>
              </a:rPr>
              <a:t>求解递归方程</a:t>
            </a:r>
            <a:endParaRPr sz="2000" dirty="0">
              <a:latin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sz="2000" dirty="0">
                <a:latin typeface="+mn-ea"/>
              </a:rPr>
              <a:t>T(n) = O(1)                </a:t>
            </a:r>
            <a:r>
              <a:rPr lang="en-US" sz="2000" dirty="0">
                <a:latin typeface="+mn-ea"/>
              </a:rPr>
              <a:t>      </a:t>
            </a:r>
            <a:r>
              <a:rPr sz="2000" dirty="0" err="1">
                <a:latin typeface="+mn-ea"/>
              </a:rPr>
              <a:t>当n</a:t>
            </a:r>
            <a:r>
              <a:rPr sz="2000" dirty="0">
                <a:latin typeface="+mn-ea"/>
              </a:rPr>
              <a:t>=1时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sz="2000" dirty="0">
                <a:latin typeface="+mn-ea"/>
              </a:rPr>
              <a:t>T(n) = 2T(n/2)+ O(n)       当n&gt;1时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54744" y="2855594"/>
            <a:ext cx="5129830" cy="3816429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解法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T(n) = 2T(n/2)+cn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   = 2[2T(n/2</a:t>
            </a:r>
            <a:r>
              <a:rPr lang="en-US" b="1" baseline="30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)+cn/2]+cn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   = 2</a:t>
            </a:r>
            <a:r>
              <a:rPr lang="en-US" b="1" baseline="30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T(n/2</a:t>
            </a:r>
            <a:r>
              <a:rPr lang="en-US" b="1" baseline="30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)+2cn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   = 2</a:t>
            </a:r>
            <a:r>
              <a:rPr lang="en-US" b="1" baseline="30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T(n/2</a:t>
            </a:r>
            <a:r>
              <a:rPr lang="en-US" b="1" baseline="30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)+3cn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   = …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   = 2</a:t>
            </a:r>
            <a:r>
              <a:rPr lang="en-US" b="1" baseline="30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k</a:t>
            </a:r>
            <a:r>
              <a:rPr lang="en-US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T(n/2</a:t>
            </a:r>
            <a:r>
              <a:rPr lang="en-US" b="1" baseline="30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k</a:t>
            </a:r>
            <a:r>
              <a:rPr lang="en-US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)+kcn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   = nO(1)+cnlog</a:t>
            </a:r>
            <a:r>
              <a:rPr lang="en-US" b="1" baseline="-25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n=n+cnlog</a:t>
            </a:r>
            <a:r>
              <a:rPr lang="en-US" b="1" baseline="-25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	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        = O(nlog</a:t>
            </a:r>
            <a:r>
              <a:rPr lang="en-US" b="1" baseline="-250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n)</a:t>
            </a:r>
          </a:p>
        </p:txBody>
      </p:sp>
      <p:sp>
        <p:nvSpPr>
          <p:cNvPr id="6" name="矩形 5"/>
          <p:cNvSpPr/>
          <p:nvPr/>
        </p:nvSpPr>
        <p:spPr>
          <a:xfrm>
            <a:off x="3075765" y="5421307"/>
            <a:ext cx="2708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cs typeface="Consolas" panose="020B0609020204030204" pitchFamily="49" charset="0"/>
              </a:rPr>
              <a:t>//</a:t>
            </a:r>
            <a:r>
              <a:rPr lang="en-US" altLang="zh-CN" b="1" dirty="0" err="1">
                <a:solidFill>
                  <a:srgbClr val="FF0000"/>
                </a:solidFill>
                <a:cs typeface="Consolas" panose="020B0609020204030204" pitchFamily="49" charset="0"/>
              </a:rPr>
              <a:t>假设n</a:t>
            </a:r>
            <a:r>
              <a:rPr lang="en-US" altLang="zh-CN" b="1" dirty="0">
                <a:solidFill>
                  <a:srgbClr val="FF0000"/>
                </a:solidFill>
                <a:cs typeface="Consolas" panose="020B0609020204030204" pitchFamily="49" charset="0"/>
              </a:rPr>
              <a:t>=2</a:t>
            </a:r>
            <a:r>
              <a:rPr lang="en-US" altLang="zh-CN" b="1" baseline="30000" dirty="0">
                <a:solidFill>
                  <a:srgbClr val="FF0000"/>
                </a:solidFill>
                <a:cs typeface="Consolas" panose="020B0609020204030204" pitchFamily="49" charset="0"/>
              </a:rPr>
              <a:t>k</a:t>
            </a:r>
            <a:r>
              <a:rPr lang="en-US" altLang="zh-CN" b="1" dirty="0">
                <a:solidFill>
                  <a:srgbClr val="FF0000"/>
                </a:solidFill>
                <a:cs typeface="Consolas" panose="020B0609020204030204" pitchFamily="49" charset="0"/>
              </a:rPr>
              <a:t>，则k=log</a:t>
            </a:r>
            <a:r>
              <a:rPr lang="en-US" altLang="zh-CN" b="1" baseline="-25000" dirty="0">
                <a:solidFill>
                  <a:srgbClr val="FF0000"/>
                </a:solidFill>
                <a:cs typeface="Consolas" panose="020B0609020204030204" pitchFamily="49" charset="0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cs typeface="Consolas" panose="020B0609020204030204" pitchFamily="49" charset="0"/>
              </a:rPr>
              <a:t>n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文本占位符 13">
            <a:extLst>
              <a:ext uri="{FF2B5EF4-FFF2-40B4-BE49-F238E27FC236}">
                <a16:creationId xmlns:a16="http://schemas.microsoft.com/office/drawing/2014/main" id="{CB822D01-54F5-8B10-4AC6-66C0BE119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664143" y="261275"/>
            <a:ext cx="9683013" cy="864000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递归算法分析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EC4E6C7C-AC6F-58F1-9A60-D83423082D46}"/>
              </a:ext>
            </a:extLst>
          </p:cNvPr>
          <p:cNvSpPr txBox="1"/>
          <p:nvPr/>
        </p:nvSpPr>
        <p:spPr>
          <a:xfrm>
            <a:off x="5955941" y="2851697"/>
            <a:ext cx="4589476" cy="3759299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  <a:sym typeface="+mn-ea"/>
              </a:rPr>
              <a:t>解法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  <a:sym typeface="+mn-ea"/>
              </a:rPr>
              <a:t>2 </a:t>
            </a:r>
            <a:r>
              <a:rPr lang="en-US" sz="2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假设n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=2</a:t>
            </a:r>
            <a:r>
              <a:rPr lang="pt-BR" altLang="zh-CN" sz="2000" baseline="30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，则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k=log</a:t>
            </a:r>
            <a:r>
              <a:rPr lang="pt-BR" altLang="zh-CN" sz="2000" baseline="-25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2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n</a:t>
            </a:r>
            <a:endParaRPr lang="pt-BR" altLang="zh-CN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    T(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2</a:t>
            </a:r>
            <a:r>
              <a:rPr lang="pt-BR" altLang="zh-CN" sz="2000" baseline="30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k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) = 2T(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2</a:t>
            </a:r>
            <a:r>
              <a:rPr lang="pt-BR" altLang="zh-CN" sz="2000" baseline="30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k</a:t>
            </a:r>
            <a:r>
              <a:rPr lang="en-US" altLang="zh-CN" sz="2000" baseline="30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-1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)+c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2</a:t>
            </a:r>
            <a:r>
              <a:rPr lang="pt-BR" altLang="zh-CN" sz="2000" baseline="30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k</a:t>
            </a:r>
            <a:endParaRPr lang="pt-BR" altLang="zh-CN" sz="2000" baseline="30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         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= 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2[2T(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2</a:t>
            </a:r>
            <a:r>
              <a:rPr lang="pt-BR" altLang="zh-CN" sz="2000" baseline="30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k</a:t>
            </a:r>
            <a:r>
              <a:rPr lang="en-US" altLang="zh-CN" sz="2000" baseline="30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-2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)+c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2</a:t>
            </a:r>
            <a:r>
              <a:rPr lang="pt-BR" altLang="zh-CN" sz="2000" baseline="30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k</a:t>
            </a:r>
            <a:r>
              <a:rPr lang="en-US" altLang="zh-CN" sz="2000" baseline="30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-1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]+c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2</a:t>
            </a:r>
            <a:r>
              <a:rPr lang="pt-BR" altLang="zh-CN" sz="2000" baseline="30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k</a:t>
            </a:r>
          </a:p>
          <a:p>
            <a:pPr>
              <a:lnSpc>
                <a:spcPct val="120000"/>
              </a:lnSpc>
            </a:pPr>
            <a:r>
              <a:rPr lang="pt-BR" sz="2000" baseline="30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               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= 2</a:t>
            </a:r>
            <a:r>
              <a:rPr lang="en-US" sz="2000" baseline="30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T(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2</a:t>
            </a:r>
            <a:r>
              <a:rPr lang="pt-BR" altLang="zh-CN" sz="2000" baseline="30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k</a:t>
            </a:r>
            <a:r>
              <a:rPr lang="en-US" altLang="zh-CN" sz="2000" baseline="30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-2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)+2c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2</a:t>
            </a:r>
            <a:r>
              <a:rPr lang="pt-BR" altLang="zh-CN" sz="2000" baseline="30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k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pt-B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          = 2</a:t>
            </a:r>
            <a:r>
              <a:rPr lang="pt-BR" sz="2000" baseline="30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3</a:t>
            </a:r>
            <a:r>
              <a:rPr lang="pt-B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T(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2</a:t>
            </a:r>
            <a:r>
              <a:rPr lang="pt-BR" altLang="zh-CN" sz="2000" baseline="30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k</a:t>
            </a:r>
            <a:r>
              <a:rPr lang="en-US" altLang="zh-CN" sz="2000" baseline="30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-3</a:t>
            </a:r>
            <a:r>
              <a:rPr lang="pt-B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)+3c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2</a:t>
            </a:r>
            <a:r>
              <a:rPr lang="pt-BR" altLang="zh-CN" sz="2000" baseline="30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k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pt-B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          =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…</a:t>
            </a:r>
            <a:endParaRPr lang="en-US" altLang="zh-CN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pt-B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          = 2</a:t>
            </a:r>
            <a:r>
              <a:rPr lang="pt-BR" sz="2000" baseline="30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k</a:t>
            </a:r>
            <a:r>
              <a:rPr lang="pt-B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T(1)+kc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2</a:t>
            </a:r>
            <a:r>
              <a:rPr lang="pt-BR" altLang="zh-CN" sz="2000" baseline="30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k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pt-B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          = nO(1)+cnlog</a:t>
            </a:r>
            <a:r>
              <a:rPr lang="pt-BR" sz="2000" baseline="-25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2</a:t>
            </a:r>
            <a:r>
              <a:rPr lang="pt-B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n</a:t>
            </a:r>
          </a:p>
          <a:p>
            <a:pPr>
              <a:lnSpc>
                <a:spcPct val="120000"/>
              </a:lnSpc>
            </a:pPr>
            <a:r>
              <a:rPr lang="pt-B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          = n+cnlog</a:t>
            </a:r>
            <a:r>
              <a:rPr lang="pt-BR" sz="2000" baseline="-25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2</a:t>
            </a:r>
            <a:r>
              <a:rPr lang="pt-B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n	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pt-B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          = O(nlog</a:t>
            </a:r>
            <a:r>
              <a:rPr lang="pt-BR" sz="2000" baseline="-25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2</a:t>
            </a:r>
            <a:r>
              <a:rPr lang="pt-B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+mn-ea"/>
              </a:rPr>
              <a:t>n)</a:t>
            </a:r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75783" y="2093892"/>
            <a:ext cx="5962920" cy="1095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555" lvl="1" indent="-630555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tabLst>
                <a:tab pos="718820" algn="l"/>
              </a:tabLst>
            </a:pPr>
            <a:r>
              <a:rPr lang="zh-CN" altLang="en-US" sz="2400" dirty="0">
                <a:latin typeface="+mn-ea"/>
                <a:cs typeface="宋体" panose="02010600030101010101" pitchFamily="2" charset="-122"/>
                <a:sym typeface="+mn-ea"/>
              </a:rPr>
              <a:t>猜测解的形式</a:t>
            </a:r>
          </a:p>
          <a:p>
            <a:pPr marL="630555" lvl="1" indent="-630555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tabLst>
                <a:tab pos="718820" algn="l"/>
              </a:tabLst>
            </a:pPr>
            <a:r>
              <a:rPr lang="zh-CN" altLang="en-US" sz="2400" dirty="0">
                <a:latin typeface="+mn-ea"/>
                <a:cs typeface="宋体" panose="02010600030101010101" pitchFamily="2" charset="-122"/>
                <a:sym typeface="+mn-ea"/>
              </a:rPr>
              <a:t>用数学归纳法证明</a:t>
            </a:r>
          </a:p>
        </p:txBody>
      </p:sp>
      <p:sp>
        <p:nvSpPr>
          <p:cNvPr id="7" name="矩形 6"/>
          <p:cNvSpPr/>
          <p:nvPr/>
        </p:nvSpPr>
        <p:spPr>
          <a:xfrm>
            <a:off x="1405966" y="1317196"/>
            <a:ext cx="19078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2. </a:t>
            </a:r>
            <a:r>
              <a:rPr lang="zh-CN" altLang="en-US" sz="3200" b="1" dirty="0">
                <a:solidFill>
                  <a:srgbClr val="FF0000"/>
                </a:solidFill>
              </a:rPr>
              <a:t>代入法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016720">
            <a:off x="4174462" y="4167235"/>
            <a:ext cx="4036607" cy="1361554"/>
          </a:xfrm>
          <a:prstGeom prst="rect">
            <a:avLst/>
          </a:prstGeom>
        </p:spPr>
      </p:pic>
      <p:sp>
        <p:nvSpPr>
          <p:cNvPr id="2" name="文本占位符 13">
            <a:extLst>
              <a:ext uri="{FF2B5EF4-FFF2-40B4-BE49-F238E27FC236}">
                <a16:creationId xmlns:a16="http://schemas.microsoft.com/office/drawing/2014/main" id="{69765D9F-A231-0B44-670C-C6C8E58BA0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664143" y="261275"/>
            <a:ext cx="9683013" cy="864000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递归算法分析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2161" y="1324653"/>
            <a:ext cx="19078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2. </a:t>
            </a:r>
            <a:r>
              <a:rPr lang="zh-CN" altLang="en-US" sz="3200" b="1" dirty="0">
                <a:solidFill>
                  <a:srgbClr val="FF0000"/>
                </a:solidFill>
              </a:rPr>
              <a:t>代入法</a:t>
            </a:r>
          </a:p>
        </p:txBody>
      </p:sp>
      <p:sp>
        <p:nvSpPr>
          <p:cNvPr id="2" name="矩形 1"/>
          <p:cNvSpPr/>
          <p:nvPr/>
        </p:nvSpPr>
        <p:spPr>
          <a:xfrm>
            <a:off x="1486155" y="2334063"/>
            <a:ext cx="6096000" cy="4362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【例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13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求解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递归方程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T(n) = 2T(n/2+5)+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57448" y="3188138"/>
            <a:ext cx="7906489" cy="158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lvl="1" indent="-342900">
              <a:lnSpc>
                <a:spcPct val="120000"/>
              </a:lnSpc>
              <a:spcBef>
                <a:spcPts val="1200"/>
              </a:spcBef>
              <a:tabLst>
                <a:tab pos="354965" algn="l"/>
                <a:tab pos="355600" algn="l"/>
              </a:tabLst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sym typeface="+mn-ea"/>
              </a:rPr>
              <a:t>用代入法求解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  <a:p>
            <a:pPr marL="469900" indent="-457200">
              <a:lnSpc>
                <a:spcPct val="120000"/>
              </a:lnSpc>
              <a:spcBef>
                <a:spcPts val="1200"/>
              </a:spcBef>
              <a:tabLst>
                <a:tab pos="354965" algn="l"/>
                <a:tab pos="355600" algn="l"/>
              </a:tabLst>
            </a:pPr>
            <a:r>
              <a:rPr lang="zh-CN" altLang="en-US" sz="2000" dirty="0">
                <a:latin typeface="+mn-ea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000" dirty="0">
                <a:latin typeface="+mn-ea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000" dirty="0">
                <a:latin typeface="+mn-ea"/>
                <a:cs typeface="宋体" panose="02010600030101010101" pitchFamily="2" charset="-122"/>
                <a:sym typeface="+mn-ea"/>
              </a:rPr>
              <a:t>）猜测解的形式：</a:t>
            </a:r>
            <a:r>
              <a:rPr lang="en-US" altLang="zh-CN" sz="2000" dirty="0">
                <a:latin typeface="+mn-ea"/>
                <a:cs typeface="宋体" panose="02010600030101010101" pitchFamily="2" charset="-122"/>
                <a:sym typeface="+mn-ea"/>
              </a:rPr>
              <a:t>T(n)=O(nlog</a:t>
            </a:r>
            <a:r>
              <a:rPr lang="en-US" altLang="zh-CN" sz="2000" baseline="-25000" dirty="0">
                <a:latin typeface="+mn-ea"/>
                <a:cs typeface="宋体" panose="02010600030101010101" pitchFamily="2" charset="-122"/>
                <a:sym typeface="+mn-ea"/>
              </a:rPr>
              <a:t>2</a:t>
            </a:r>
            <a:r>
              <a:rPr lang="en-US" altLang="zh-CN" sz="2000" dirty="0">
                <a:latin typeface="+mn-ea"/>
                <a:cs typeface="宋体" panose="02010600030101010101" pitchFamily="2" charset="-122"/>
                <a:sym typeface="+mn-ea"/>
              </a:rPr>
              <a:t>n)</a:t>
            </a:r>
          </a:p>
          <a:p>
            <a:pPr marL="469900" indent="-457200">
              <a:lnSpc>
                <a:spcPct val="120000"/>
              </a:lnSpc>
              <a:spcBef>
                <a:spcPts val="1200"/>
              </a:spcBef>
              <a:tabLst>
                <a:tab pos="354965" algn="l"/>
                <a:tab pos="355600" algn="l"/>
              </a:tabLst>
            </a:pPr>
            <a:r>
              <a:rPr lang="zh-CN" altLang="en-US" sz="2000" dirty="0">
                <a:latin typeface="+mn-ea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000" dirty="0">
                <a:latin typeface="+mn-ea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000" dirty="0">
                <a:latin typeface="+mn-ea"/>
                <a:cs typeface="宋体" panose="02010600030101010101" pitchFamily="2" charset="-122"/>
                <a:sym typeface="+mn-ea"/>
              </a:rPr>
              <a:t>）用数学归纳法求出解中的常数，并证明解是正确的</a:t>
            </a:r>
            <a:endParaRPr lang="zh-CN" altLang="en-US" dirty="0"/>
          </a:p>
        </p:txBody>
      </p:sp>
      <p:sp>
        <p:nvSpPr>
          <p:cNvPr id="4" name="文本占位符 13">
            <a:extLst>
              <a:ext uri="{FF2B5EF4-FFF2-40B4-BE49-F238E27FC236}">
                <a16:creationId xmlns:a16="http://schemas.microsoft.com/office/drawing/2014/main" id="{7118BBED-D27C-8A4B-8A0C-15DD4528D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664143" y="261275"/>
            <a:ext cx="9683013" cy="864000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递归算法分析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3096" y="1192539"/>
            <a:ext cx="11174895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-342900">
              <a:lnSpc>
                <a:spcPct val="150000"/>
              </a:lnSpc>
              <a:spcBef>
                <a:spcPts val="1200"/>
              </a:spcBef>
              <a:tabLst>
                <a:tab pos="354965" algn="l"/>
                <a:tab pos="3556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递归树法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用树的形式给出一个递归算法执行的代价模型。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>
              <a:lnSpc>
                <a:spcPct val="150000"/>
              </a:lnSpc>
              <a:spcBef>
                <a:spcPts val="1200"/>
              </a:spcBef>
              <a:tabLst>
                <a:tab pos="354965" algn="l"/>
                <a:tab pos="355600" algn="l"/>
              </a:tabLs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）递归树法求解递归方程的步骤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30555" indent="-617855" algn="just">
              <a:spcBef>
                <a:spcPts val="1200"/>
              </a:spcBef>
              <a:tabLst>
                <a:tab pos="355600" algn="l"/>
                <a:tab pos="629920" algn="l"/>
              </a:tabLs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）展开递归方程，构造对应的递归树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marL="469900" indent="-457200" algn="just">
              <a:spcBef>
                <a:spcPts val="1200"/>
              </a:spcBef>
              <a:tabLst>
                <a:tab pos="354965" algn="l"/>
                <a:tab pos="355600" algn="l"/>
              </a:tabLs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）将树中每层中的代价求和，得到每层代价，再将所有层的代价求和，得到总的递归调用代价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占位符 13">
            <a:extLst>
              <a:ext uri="{FF2B5EF4-FFF2-40B4-BE49-F238E27FC236}">
                <a16:creationId xmlns:a16="http://schemas.microsoft.com/office/drawing/2014/main" id="{5D8E53DE-B96B-0322-CCFF-4800423FDF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664143" y="261275"/>
            <a:ext cx="9683013" cy="864000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递归算法分析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D7A091-04C4-1DCD-EC13-3FEC7671F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69" y="3726469"/>
            <a:ext cx="1135093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lvl="1">
              <a:spcBef>
                <a:spcPts val="1200"/>
              </a:spcBef>
              <a:tabLst>
                <a:tab pos="354965" algn="l"/>
                <a:tab pos="355600" algn="l"/>
              </a:tabLs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（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）递归树的构造方法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69900" lvl="1" algn="just">
              <a:spcBef>
                <a:spcPts val="1200"/>
              </a:spcBef>
              <a:buClr>
                <a:srgbClr val="C00000"/>
              </a:buClr>
              <a:tabLst>
                <a:tab pos="354965" algn="l"/>
                <a:tab pos="355600" algn="l"/>
              </a:tabLs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）递归树是一棵结点带权值的树，每个结点表示一个单一子问题的代价，子问题对应某次递归函数调用。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9900" lvl="1" algn="just">
              <a:spcBef>
                <a:spcPts val="1200"/>
              </a:spcBef>
              <a:buClr>
                <a:srgbClr val="C00000"/>
              </a:buClr>
              <a:tabLst>
                <a:tab pos="354965" algn="l"/>
                <a:tab pos="355600" algn="l"/>
              </a:tabLs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）初始的递归树只有一个结点，它的权标记为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T(n)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；然后按照递归树的迭代规则不断进行迭代，每迭代一次递归树就增加一层，直到树中不再含有权值为函数的结点。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D62C90-A6C7-EDC4-DBEE-DE6B20ECB1CE}"/>
              </a:ext>
            </a:extLst>
          </p:cNvPr>
          <p:cNvSpPr txBox="1"/>
          <p:nvPr/>
        </p:nvSpPr>
        <p:spPr>
          <a:xfrm>
            <a:off x="1943100" y="6029285"/>
            <a:ext cx="707577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运用递归树来估算递推方程的解，可以使求解过程简洁、清晰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95158" y="1436142"/>
            <a:ext cx="8429684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1.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事后分析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统计方法：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利用计算机内的计时功能，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编写算法对应程序，统计其执行时间。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4750D0F-0DBF-4E99-925D-FCE038DB3613}"/>
              </a:ext>
            </a:extLst>
          </p:cNvPr>
          <p:cNvSpPr/>
          <p:nvPr/>
        </p:nvSpPr>
        <p:spPr>
          <a:xfrm>
            <a:off x="2060576" y="2833285"/>
            <a:ext cx="5300663" cy="182557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等腰三角形 30">
            <a:extLst>
              <a:ext uri="{FF2B5EF4-FFF2-40B4-BE49-F238E27FC236}">
                <a16:creationId xmlns:a16="http://schemas.microsoft.com/office/drawing/2014/main" id="{5866DA61-9A5B-4B54-A99B-03592275C1FA}"/>
              </a:ext>
            </a:extLst>
          </p:cNvPr>
          <p:cNvSpPr/>
          <p:nvPr/>
        </p:nvSpPr>
        <p:spPr>
          <a:xfrm rot="16200000" flipH="1">
            <a:off x="7927415" y="2543333"/>
            <a:ext cx="1825572" cy="2405474"/>
          </a:xfrm>
          <a:custGeom>
            <a:avLst/>
            <a:gdLst/>
            <a:ahLst/>
            <a:cxnLst/>
            <a:rect l="l" t="t" r="r" b="b"/>
            <a:pathLst>
              <a:path w="1450218" h="1860602">
                <a:moveTo>
                  <a:pt x="0" y="132410"/>
                </a:moveTo>
                <a:lnTo>
                  <a:pt x="0" y="1860602"/>
                </a:lnTo>
                <a:lnTo>
                  <a:pt x="1450218" y="1860602"/>
                </a:lnTo>
                <a:lnTo>
                  <a:pt x="1450218" y="132410"/>
                </a:lnTo>
                <a:lnTo>
                  <a:pt x="867461" y="132410"/>
                </a:lnTo>
                <a:lnTo>
                  <a:pt x="725109" y="0"/>
                </a:lnTo>
                <a:lnTo>
                  <a:pt x="582757" y="132410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12BE374C-4512-4E7A-A443-333CD9BD7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5676" y="3553730"/>
            <a:ext cx="968375" cy="45345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缺点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5423838B-1204-48D1-8116-B8A73D871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088" y="3118754"/>
            <a:ext cx="5137150" cy="129159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必须先运行依据算法编制的程序</a:t>
            </a: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所得时间统计量依赖于硬件、软件等环境因素，掩盖算法本身的优劣     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F077EF1-4249-A609-52A6-8492B37F58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算法分析概述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9" grpId="0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40</a:t>
            </a:fld>
            <a:endParaRPr lang="zh-CN" altLang="en-US"/>
          </a:p>
        </p:txBody>
      </p:sp>
      <p:grpSp>
        <p:nvGrpSpPr>
          <p:cNvPr id="2" name="组合 60"/>
          <p:cNvGrpSpPr/>
          <p:nvPr/>
        </p:nvGrpSpPr>
        <p:grpSpPr>
          <a:xfrm>
            <a:off x="2591847" y="2057400"/>
            <a:ext cx="7327265" cy="3112770"/>
            <a:chOff x="2817042" y="2775157"/>
            <a:chExt cx="8228254" cy="3112837"/>
          </a:xfrm>
        </p:grpSpPr>
        <p:sp>
          <p:nvSpPr>
            <p:cNvPr id="43" name="文本框 42"/>
            <p:cNvSpPr txBox="1"/>
            <p:nvPr/>
          </p:nvSpPr>
          <p:spPr>
            <a:xfrm>
              <a:off x="6055042" y="2775157"/>
              <a:ext cx="1084041" cy="46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</a:rPr>
                <a:t>cn</a:t>
              </a:r>
              <a:endParaRPr lang="zh-CN" altLang="en-US" sz="2400" b="1" baseline="30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4" name="组合 43"/>
            <p:cNvGrpSpPr/>
            <p:nvPr/>
          </p:nvGrpSpPr>
          <p:grpSpPr>
            <a:xfrm>
              <a:off x="3783686" y="3224553"/>
              <a:ext cx="6074021" cy="1004704"/>
              <a:chOff x="1725561" y="2494378"/>
              <a:chExt cx="6074021" cy="1004704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1725561" y="3037407"/>
                <a:ext cx="1976284" cy="461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(cn/2)</a:t>
                </a:r>
                <a:endParaRPr lang="zh-CN" altLang="en-US" sz="2400" b="1" baseline="30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5823298" y="2968111"/>
                <a:ext cx="1976284" cy="461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(cn/2)</a:t>
                </a:r>
                <a:endParaRPr lang="zh-CN" altLang="en-US" sz="2400" b="1" baseline="30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47" name="直接连接符 46"/>
              <p:cNvCxnSpPr/>
              <p:nvPr/>
            </p:nvCxnSpPr>
            <p:spPr>
              <a:xfrm flipH="1">
                <a:off x="2550281" y="2495756"/>
                <a:ext cx="1188059" cy="497324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4755142" y="2494378"/>
                <a:ext cx="1492288" cy="441571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8"/>
            <p:cNvGrpSpPr/>
            <p:nvPr/>
          </p:nvGrpSpPr>
          <p:grpSpPr>
            <a:xfrm>
              <a:off x="2817042" y="4270922"/>
              <a:ext cx="8228254" cy="909239"/>
              <a:chOff x="758917" y="3540747"/>
              <a:chExt cx="8228254" cy="909239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758917" y="3988311"/>
                <a:ext cx="1976284" cy="461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(cn/4)</a:t>
                </a:r>
                <a:endParaRPr lang="zh-CN" altLang="en-US" sz="2400" b="1" baseline="30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2750198" y="3982173"/>
                <a:ext cx="1976284" cy="461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(cn/4)</a:t>
                </a:r>
                <a:endParaRPr lang="zh-CN" altLang="en-US" sz="2400" b="1" baseline="30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4895070" y="3895513"/>
                <a:ext cx="1976284" cy="461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(cn/4)</a:t>
                </a:r>
                <a:endParaRPr lang="zh-CN" altLang="en-US" sz="2400" b="1" baseline="30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7010887" y="3865756"/>
                <a:ext cx="1976284" cy="461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(cn/4)</a:t>
                </a:r>
                <a:endParaRPr lang="zh-CN" altLang="en-US" sz="2400" b="1" baseline="30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 flipH="1">
                <a:off x="1344594" y="3560627"/>
                <a:ext cx="409964" cy="319417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2713703" y="3580212"/>
                <a:ext cx="430607" cy="331268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6871354" y="3540747"/>
                <a:ext cx="420821" cy="283824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5497288" y="3545633"/>
                <a:ext cx="409964" cy="319417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直接连接符 59"/>
            <p:cNvCxnSpPr/>
            <p:nvPr/>
          </p:nvCxnSpPr>
          <p:spPr>
            <a:xfrm flipH="1">
              <a:off x="2930380" y="5318537"/>
              <a:ext cx="204982" cy="569457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93"/>
          <p:cNvGrpSpPr/>
          <p:nvPr/>
        </p:nvGrpSpPr>
        <p:grpSpPr>
          <a:xfrm>
            <a:off x="1228937" y="2083489"/>
            <a:ext cx="1256453" cy="3558540"/>
            <a:chOff x="2529078" y="4609833"/>
            <a:chExt cx="961390" cy="3558540"/>
          </a:xfrm>
        </p:grpSpPr>
        <p:sp>
          <p:nvSpPr>
            <p:cNvPr id="92" name="TextBox 7"/>
            <p:cNvSpPr txBox="1"/>
            <p:nvPr/>
          </p:nvSpPr>
          <p:spPr>
            <a:xfrm>
              <a:off x="2529078" y="6127483"/>
              <a:ext cx="6826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</a:rPr>
                <a:t>log</a:t>
              </a:r>
              <a:r>
                <a:rPr lang="en-US" altLang="zh-CN" sz="2000" b="1" baseline="-25000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</a:rPr>
                <a:t>n</a:t>
              </a:r>
            </a:p>
          </p:txBody>
        </p:sp>
        <p:sp>
          <p:nvSpPr>
            <p:cNvPr id="93" name="左大括号 92"/>
            <p:cNvSpPr/>
            <p:nvPr/>
          </p:nvSpPr>
          <p:spPr>
            <a:xfrm>
              <a:off x="3202813" y="4609833"/>
              <a:ext cx="287655" cy="3558540"/>
            </a:xfrm>
            <a:prstGeom prst="leftBrac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</p:grpSp>
      <p:grpSp>
        <p:nvGrpSpPr>
          <p:cNvPr id="7" name="组合 97"/>
          <p:cNvGrpSpPr/>
          <p:nvPr/>
        </p:nvGrpSpPr>
        <p:grpSpPr>
          <a:xfrm>
            <a:off x="212614" y="1348821"/>
            <a:ext cx="7740650" cy="448870"/>
            <a:chOff x="-1133606" y="1123386"/>
            <a:chExt cx="7740650" cy="448870"/>
          </a:xfrm>
        </p:grpSpPr>
        <p:sp>
          <p:nvSpPr>
            <p:cNvPr id="99" name="Rectangle 4"/>
            <p:cNvSpPr>
              <a:spLocks noChangeArrowheads="1"/>
            </p:cNvSpPr>
            <p:nvPr/>
          </p:nvSpPr>
          <p:spPr bwMode="auto">
            <a:xfrm>
              <a:off x="-1133606" y="1123386"/>
              <a:ext cx="7740650" cy="436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446405" lvl="1" indent="-177800">
                <a:lnSpc>
                  <a:spcPct val="120000"/>
                </a:lnSpc>
                <a:spcBef>
                  <a:spcPts val="1200"/>
                </a:spcBef>
                <a:tabLst>
                  <a:tab pos="267970" algn="l"/>
                  <a:tab pos="355600" algn="l"/>
                </a:tabLst>
              </a:pP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【例</a:t>
              </a:r>
              <a:r>
                <a: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14</a:t>
              </a: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】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求解递归方程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1905616" y="1172146"/>
              <a:ext cx="25410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T(n)=2T(n/2)+O(n)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 flipV="1">
            <a:off x="7709450" y="2261235"/>
            <a:ext cx="2263140" cy="8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0080652" y="1985010"/>
            <a:ext cx="759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cn</a:t>
            </a:r>
            <a:endParaRPr lang="zh-CN" altLang="en-US" sz="2800" b="1" baseline="30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8641080" y="3234056"/>
            <a:ext cx="135255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0071100" y="2948305"/>
            <a:ext cx="759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cn</a:t>
            </a:r>
            <a:endParaRPr lang="zh-CN" altLang="en-US" sz="2800" b="1" baseline="30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9233536" y="4123055"/>
            <a:ext cx="837565" cy="114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071100" y="3836670"/>
            <a:ext cx="759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cn</a:t>
            </a:r>
            <a:endParaRPr lang="zh-CN" altLang="en-US" sz="2800" b="1" baseline="30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21890" y="5571490"/>
            <a:ext cx="347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endParaRPr lang="zh-CN" altLang="en-US" sz="2800" b="1" baseline="30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035301" y="4622166"/>
            <a:ext cx="216535" cy="53149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028950" y="5556250"/>
            <a:ext cx="347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endParaRPr lang="zh-CN" altLang="en-US" sz="2800" b="1" baseline="30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638425" y="5343526"/>
            <a:ext cx="5080" cy="37147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254375" y="5319396"/>
            <a:ext cx="5080" cy="37147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4492170" y="4596479"/>
            <a:ext cx="204982" cy="56945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830446" y="4613276"/>
            <a:ext cx="216535" cy="53149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220210" y="5502910"/>
            <a:ext cx="347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endParaRPr lang="zh-CN" altLang="en-US" sz="2800" b="1" baseline="30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27270" y="5487670"/>
            <a:ext cx="347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endParaRPr lang="zh-CN" altLang="en-US" sz="2800" b="1" baseline="30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436745" y="5274946"/>
            <a:ext cx="5080" cy="37147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052695" y="5250816"/>
            <a:ext cx="5080" cy="37147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452870" y="5502910"/>
            <a:ext cx="347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endParaRPr lang="zh-CN" altLang="en-US" sz="2800" b="1" baseline="30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059930" y="5487670"/>
            <a:ext cx="347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endParaRPr lang="zh-CN" altLang="en-US" sz="2800" b="1" baseline="30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6669405" y="5274946"/>
            <a:ext cx="5080" cy="37147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285355" y="5250816"/>
            <a:ext cx="5080" cy="37147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103870" y="5502910"/>
            <a:ext cx="347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endParaRPr lang="zh-CN" altLang="en-US" sz="2800" b="1" baseline="30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710930" y="5487670"/>
            <a:ext cx="347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endParaRPr lang="zh-CN" altLang="en-US" sz="2800" b="1" baseline="30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8320405" y="5274946"/>
            <a:ext cx="5080" cy="37147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936355" y="5250816"/>
            <a:ext cx="5080" cy="37147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6659425" y="4612989"/>
            <a:ext cx="204982" cy="56945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997701" y="4629786"/>
            <a:ext cx="216535" cy="53149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8325665" y="4629499"/>
            <a:ext cx="204982" cy="56945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8663941" y="4646296"/>
            <a:ext cx="216535" cy="53149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9217660" y="5738495"/>
            <a:ext cx="779780" cy="1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10055225" y="5454015"/>
            <a:ext cx="759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cn</a:t>
            </a:r>
            <a:endParaRPr lang="zh-CN" altLang="en-US" sz="2800" b="1" baseline="30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670175" y="6161405"/>
            <a:ext cx="5077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总代价</a:t>
            </a:r>
            <a:r>
              <a:rPr lang="en-US" altLang="zh-CN" sz="2000" b="1" dirty="0">
                <a:solidFill>
                  <a:srgbClr val="0000FF"/>
                </a:solidFill>
              </a:rPr>
              <a:t>O(nlog</a:t>
            </a:r>
            <a:r>
              <a:rPr lang="en-US" altLang="zh-CN" sz="2000" b="1" baseline="-25000" dirty="0">
                <a:solidFill>
                  <a:srgbClr val="0000FF"/>
                </a:solidFill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</a:rPr>
              <a:t>n)</a:t>
            </a:r>
            <a:endParaRPr lang="en-US" altLang="zh-CN" sz="2000" b="1" baseline="30000" dirty="0">
              <a:solidFill>
                <a:srgbClr val="0000FF"/>
              </a:solidFill>
            </a:endParaRPr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A0AF3BAE-E34A-5344-5B8D-630B1140FC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664143" y="261275"/>
            <a:ext cx="9683013" cy="864000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递归算法分析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842F2E-E458-5ECD-8D55-ADBF9E81ABB0}"/>
              </a:ext>
            </a:extLst>
          </p:cNvPr>
          <p:cNvSpPr txBox="1"/>
          <p:nvPr/>
        </p:nvSpPr>
        <p:spPr>
          <a:xfrm>
            <a:off x="6659425" y="62118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  <p:bldP spid="23" grpId="0"/>
      <p:bldP spid="25" grpId="0"/>
      <p:bldP spid="30" grpId="0"/>
      <p:bldP spid="31" grpId="0"/>
      <p:bldP spid="35" grpId="0"/>
      <p:bldP spid="36" grpId="0"/>
      <p:bldP spid="40" grpId="0"/>
      <p:bldP spid="41" grpId="0"/>
      <p:bldP spid="66" grpId="0"/>
      <p:bldP spid="6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41</a:t>
            </a:fld>
            <a:endParaRPr lang="zh-CN" altLang="en-US"/>
          </a:p>
        </p:txBody>
      </p:sp>
      <p:grpSp>
        <p:nvGrpSpPr>
          <p:cNvPr id="2" name="组合 97"/>
          <p:cNvGrpSpPr/>
          <p:nvPr/>
        </p:nvGrpSpPr>
        <p:grpSpPr>
          <a:xfrm>
            <a:off x="446055" y="1049593"/>
            <a:ext cx="7740650" cy="1132618"/>
            <a:chOff x="-725520" y="843343"/>
            <a:chExt cx="7740650" cy="1132618"/>
          </a:xfrm>
        </p:grpSpPr>
        <p:sp>
          <p:nvSpPr>
            <p:cNvPr id="99" name="Rectangle 4"/>
            <p:cNvSpPr>
              <a:spLocks noChangeArrowheads="1"/>
            </p:cNvSpPr>
            <p:nvPr/>
          </p:nvSpPr>
          <p:spPr bwMode="auto">
            <a:xfrm>
              <a:off x="-725520" y="843343"/>
              <a:ext cx="7740650" cy="1132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indent="-342900">
                <a:lnSpc>
                  <a:spcPct val="120000"/>
                </a:lnSpc>
                <a:spcBef>
                  <a:spcPts val="1200"/>
                </a:spcBef>
                <a:tabLst>
                  <a:tab pos="354965" algn="l"/>
                  <a:tab pos="355600" algn="l"/>
                </a:tabLst>
              </a:pPr>
              <a:r>
                <a:rPr lang="en-US" altLang="zh-CN" sz="2800" dirty="0">
                  <a:sym typeface="+mn-ea"/>
                </a:rPr>
                <a:t>3. </a:t>
              </a:r>
              <a:r>
                <a:rPr lang="zh-CN" altLang="en-US" sz="2800" dirty="0">
                  <a:sym typeface="+mn-ea"/>
                </a:rPr>
                <a:t>递归树法</a:t>
              </a:r>
              <a:endParaRPr lang="en-US" altLang="zh-CN" sz="2800" dirty="0">
                <a:sym typeface="+mn-ea"/>
              </a:endParaRPr>
            </a:p>
            <a:p>
              <a:pPr marL="446405" lvl="1" indent="-177800">
                <a:lnSpc>
                  <a:spcPct val="120000"/>
                </a:lnSpc>
                <a:spcBef>
                  <a:spcPts val="1200"/>
                </a:spcBef>
                <a:tabLst>
                  <a:tab pos="267970" algn="l"/>
                  <a:tab pos="355600" algn="l"/>
                </a:tabLst>
              </a:pP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【例</a:t>
              </a:r>
              <a:r>
                <a: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15</a:t>
              </a: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】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求解递归方程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2356347" y="1530821"/>
              <a:ext cx="32752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T(n)=T(n/4)+ T(n/2)+ n</a:t>
              </a:r>
              <a:r>
                <a:rPr lang="en-US" altLang="zh-CN" sz="2000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6"/>
          <p:cNvGrpSpPr/>
          <p:nvPr/>
        </p:nvGrpSpPr>
        <p:grpSpPr>
          <a:xfrm>
            <a:off x="2555413" y="2556236"/>
            <a:ext cx="5910842" cy="1448377"/>
            <a:chOff x="3400239" y="2089098"/>
            <a:chExt cx="5910842" cy="1448377"/>
          </a:xfrm>
        </p:grpSpPr>
        <p:sp>
          <p:nvSpPr>
            <p:cNvPr id="63" name="文本框 62"/>
            <p:cNvSpPr txBox="1"/>
            <p:nvPr/>
          </p:nvSpPr>
          <p:spPr>
            <a:xfrm>
              <a:off x="5522398" y="2089098"/>
              <a:ext cx="1084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</a:rPr>
                <a:t>n</a:t>
              </a:r>
              <a:r>
                <a:rPr lang="en-US" altLang="zh-CN" sz="2400" b="1" baseline="30000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400" b="1" baseline="30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 flipH="1">
              <a:off x="3976372" y="2539872"/>
              <a:ext cx="1188059" cy="497324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 flipV="1">
              <a:off x="6181233" y="2538494"/>
              <a:ext cx="1492288" cy="441571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3400239" y="3137365"/>
              <a:ext cx="1976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</a:rPr>
                <a:t>T(n/4)</a:t>
              </a:r>
              <a:endParaRPr lang="zh-CN" altLang="en-US" sz="2000" b="1" baseline="30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7334797" y="3092881"/>
              <a:ext cx="1976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</a:rPr>
                <a:t>T(n/2)</a:t>
              </a:r>
              <a:endParaRPr lang="zh-CN" altLang="en-US" sz="2000" b="1" baseline="30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852734" y="4535919"/>
            <a:ext cx="2609326" cy="1309908"/>
            <a:chOff x="2355253" y="3927530"/>
            <a:chExt cx="3489114" cy="1345053"/>
          </a:xfrm>
        </p:grpSpPr>
        <p:sp>
          <p:nvSpPr>
            <p:cNvPr id="66" name="文本框 65"/>
            <p:cNvSpPr txBox="1"/>
            <p:nvPr/>
          </p:nvSpPr>
          <p:spPr>
            <a:xfrm>
              <a:off x="3200722" y="3927530"/>
              <a:ext cx="1976284" cy="410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C00000"/>
                  </a:solidFill>
                </a:rPr>
                <a:t>(n/4)</a:t>
              </a:r>
              <a:r>
                <a:rPr lang="en-US" altLang="zh-CN" sz="2000" b="1" baseline="30000" dirty="0">
                  <a:solidFill>
                    <a:srgbClr val="C00000"/>
                  </a:solidFill>
                </a:rPr>
                <a:t>2</a:t>
              </a:r>
              <a:endParaRPr lang="zh-CN" altLang="en-US" sz="2000" b="1" baseline="30000" dirty="0">
                <a:solidFill>
                  <a:srgbClr val="C00000"/>
                </a:solidFill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355253" y="4861738"/>
              <a:ext cx="1976284" cy="410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C00000"/>
                  </a:solidFill>
                </a:rPr>
                <a:t>T(n/16)</a:t>
              </a:r>
              <a:endParaRPr lang="zh-CN" altLang="en-US" sz="2000" b="1" baseline="30000" dirty="0">
                <a:solidFill>
                  <a:srgbClr val="C00000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868082" y="4855595"/>
              <a:ext cx="1976285" cy="410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C00000"/>
                  </a:solidFill>
                </a:rPr>
                <a:t>T(n/8)</a:t>
              </a:r>
              <a:endParaRPr lang="zh-CN" altLang="en-US" sz="2000" b="1" baseline="30000" dirty="0">
                <a:solidFill>
                  <a:srgbClr val="C00000"/>
                </a:solidFill>
              </a:endParaRPr>
            </a:p>
          </p:txBody>
        </p:sp>
        <p:cxnSp>
          <p:nvCxnSpPr>
            <p:cNvPr id="101" name="直接连接符 100"/>
            <p:cNvCxnSpPr/>
            <p:nvPr/>
          </p:nvCxnSpPr>
          <p:spPr>
            <a:xfrm flipH="1">
              <a:off x="2940930" y="4434054"/>
              <a:ext cx="409964" cy="31941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3951205" y="4453639"/>
              <a:ext cx="430608" cy="3312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5890677" y="4481186"/>
            <a:ext cx="2626971" cy="1331909"/>
            <a:chOff x="6685379" y="3881649"/>
            <a:chExt cx="3408590" cy="1331909"/>
          </a:xfrm>
          <a:noFill/>
        </p:grpSpPr>
        <p:sp>
          <p:nvSpPr>
            <p:cNvPr id="78" name="文本框 77"/>
            <p:cNvSpPr txBox="1"/>
            <p:nvPr/>
          </p:nvSpPr>
          <p:spPr>
            <a:xfrm>
              <a:off x="7492579" y="3881649"/>
              <a:ext cx="1976285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</a:rPr>
                <a:t>(n/2)</a:t>
              </a:r>
              <a:r>
                <a:rPr lang="en-US" altLang="zh-CN" sz="2000" b="1" baseline="30000" dirty="0">
                  <a:solidFill>
                    <a:srgbClr val="FF0000"/>
                  </a:solidFill>
                </a:rPr>
                <a:t>2</a:t>
              </a:r>
              <a:endParaRPr lang="zh-CN" altLang="en-US" sz="2000" b="1" baseline="30000" dirty="0">
                <a:solidFill>
                  <a:srgbClr val="FF0000"/>
                </a:solidFill>
              </a:endParaRPr>
            </a:p>
          </p:txBody>
        </p:sp>
        <p:grpSp>
          <p:nvGrpSpPr>
            <p:cNvPr id="7" name="组合 64"/>
            <p:cNvGrpSpPr/>
            <p:nvPr/>
          </p:nvGrpSpPr>
          <p:grpSpPr>
            <a:xfrm>
              <a:off x="6685379" y="4458686"/>
              <a:ext cx="3408590" cy="754872"/>
              <a:chOff x="5259288" y="4414570"/>
              <a:chExt cx="3408590" cy="754872"/>
            </a:xfrm>
            <a:grpFill/>
          </p:grpSpPr>
          <p:sp>
            <p:nvSpPr>
              <p:cNvPr id="71" name="文本框 70"/>
              <p:cNvSpPr txBox="1"/>
              <p:nvPr/>
            </p:nvSpPr>
            <p:spPr>
              <a:xfrm>
                <a:off x="5259288" y="4769332"/>
                <a:ext cx="1976285" cy="4001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</a:rPr>
                  <a:t>T(n/8)</a:t>
                </a:r>
                <a:endParaRPr lang="zh-CN" altLang="en-US" sz="2000" b="1" baseline="30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6691593" y="4739575"/>
                <a:ext cx="1976285" cy="4001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</a:rPr>
                  <a:t>T(n/4)</a:t>
                </a:r>
                <a:endParaRPr lang="zh-CN" altLang="en-US" sz="2000" b="1" baseline="30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5" name="直接连接符 74"/>
              <p:cNvCxnSpPr/>
              <p:nvPr/>
            </p:nvCxnSpPr>
            <p:spPr>
              <a:xfrm>
                <a:off x="7235572" y="4414570"/>
                <a:ext cx="420821" cy="283824"/>
              </a:xfrm>
              <a:prstGeom prst="line">
                <a:avLst/>
              </a:prstGeom>
              <a:grpFill/>
              <a:ln w="381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H="1">
                <a:off x="5861506" y="4419456"/>
                <a:ext cx="409964" cy="319417"/>
              </a:xfrm>
              <a:prstGeom prst="line">
                <a:avLst/>
              </a:prstGeom>
              <a:grpFill/>
              <a:ln w="381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左箭头 30"/>
          <p:cNvSpPr/>
          <p:nvPr/>
        </p:nvSpPr>
        <p:spPr>
          <a:xfrm rot="16200000">
            <a:off x="2769221" y="4197501"/>
            <a:ext cx="387976" cy="24562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2" name="右箭头 31"/>
          <p:cNvSpPr/>
          <p:nvPr/>
        </p:nvSpPr>
        <p:spPr>
          <a:xfrm rot="5400000">
            <a:off x="6757143" y="4153057"/>
            <a:ext cx="387976" cy="2456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3" name="文本框 104"/>
          <p:cNvSpPr txBox="1"/>
          <p:nvPr/>
        </p:nvSpPr>
        <p:spPr>
          <a:xfrm>
            <a:off x="1557161" y="2618717"/>
            <a:ext cx="1325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T(n)</a:t>
            </a:r>
            <a:endParaRPr lang="zh-CN" altLang="en-US" sz="2000" b="1" baseline="30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2683095" y="2729346"/>
            <a:ext cx="634482" cy="242596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6252254" y="5050979"/>
            <a:ext cx="306591" cy="31107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968025" y="5070051"/>
            <a:ext cx="322029" cy="3226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DA1573E7-ABF4-9186-7B34-1E29F7921B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664143" y="261275"/>
            <a:ext cx="9683013" cy="864000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递归算法分析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2" grpId="0" bldLvl="0" animBg="1"/>
      <p:bldP spid="33" grpId="0"/>
      <p:bldP spid="34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42</a:t>
            </a:fld>
            <a:endParaRPr lang="zh-CN" altLang="en-US"/>
          </a:p>
        </p:txBody>
      </p:sp>
      <p:grpSp>
        <p:nvGrpSpPr>
          <p:cNvPr id="2" name="组合 60"/>
          <p:cNvGrpSpPr/>
          <p:nvPr/>
        </p:nvGrpSpPr>
        <p:grpSpPr>
          <a:xfrm>
            <a:off x="1556138" y="2068339"/>
            <a:ext cx="8857124" cy="3630794"/>
            <a:chOff x="2188172" y="2775157"/>
            <a:chExt cx="8857124" cy="3630794"/>
          </a:xfrm>
        </p:grpSpPr>
        <p:sp>
          <p:nvSpPr>
            <p:cNvPr id="43" name="文本框 42"/>
            <p:cNvSpPr txBox="1"/>
            <p:nvPr/>
          </p:nvSpPr>
          <p:spPr>
            <a:xfrm>
              <a:off x="6055042" y="2775157"/>
              <a:ext cx="1084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</a:rPr>
                <a:t>n</a:t>
              </a:r>
              <a:r>
                <a:rPr lang="en-US" altLang="zh-CN" sz="2400" b="1" baseline="30000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400" b="1" baseline="30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4" name="组合 43"/>
            <p:cNvGrpSpPr/>
            <p:nvPr/>
          </p:nvGrpSpPr>
          <p:grpSpPr>
            <a:xfrm>
              <a:off x="3783686" y="3224553"/>
              <a:ext cx="6074021" cy="1004694"/>
              <a:chOff x="1725561" y="2494378"/>
              <a:chExt cx="6074021" cy="1004694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1725561" y="3037407"/>
                <a:ext cx="19762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(n/4)</a:t>
                </a:r>
                <a:r>
                  <a:rPr lang="en-US" altLang="zh-CN" sz="2400" b="1" baseline="30000" dirty="0">
                    <a:solidFill>
                      <a:schemeClr val="accent1">
                        <a:lumMod val="50000"/>
                      </a:schemeClr>
                    </a:solidFill>
                  </a:rPr>
                  <a:t>2</a:t>
                </a:r>
                <a:endParaRPr lang="zh-CN" altLang="en-US" sz="2400" b="1" baseline="30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5823298" y="2968106"/>
                <a:ext cx="19762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(n/2)</a:t>
                </a:r>
                <a:r>
                  <a:rPr lang="en-US" altLang="zh-CN" sz="2400" b="1" baseline="30000" dirty="0">
                    <a:solidFill>
                      <a:schemeClr val="accent1">
                        <a:lumMod val="50000"/>
                      </a:schemeClr>
                    </a:solidFill>
                  </a:rPr>
                  <a:t>2</a:t>
                </a:r>
                <a:endParaRPr lang="zh-CN" altLang="en-US" sz="2400" b="1" baseline="30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47" name="直接连接符 46"/>
              <p:cNvCxnSpPr/>
              <p:nvPr/>
            </p:nvCxnSpPr>
            <p:spPr>
              <a:xfrm flipH="1">
                <a:off x="2550281" y="2495756"/>
                <a:ext cx="1188059" cy="497324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4755142" y="2494378"/>
                <a:ext cx="1492288" cy="441571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8"/>
            <p:cNvGrpSpPr/>
            <p:nvPr/>
          </p:nvGrpSpPr>
          <p:grpSpPr>
            <a:xfrm>
              <a:off x="2817042" y="4270922"/>
              <a:ext cx="8228254" cy="909229"/>
              <a:chOff x="758917" y="3540747"/>
              <a:chExt cx="8228254" cy="909229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758917" y="3988311"/>
                <a:ext cx="19762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(n/16)</a:t>
                </a:r>
                <a:r>
                  <a:rPr lang="en-US" altLang="zh-CN" sz="2400" b="1" baseline="30000" dirty="0">
                    <a:solidFill>
                      <a:schemeClr val="accent1">
                        <a:lumMod val="50000"/>
                      </a:schemeClr>
                    </a:solidFill>
                  </a:rPr>
                  <a:t>2</a:t>
                </a:r>
                <a:endParaRPr lang="zh-CN" altLang="en-US" sz="2400" b="1" baseline="30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2750198" y="3982168"/>
                <a:ext cx="19762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(n/8)</a:t>
                </a:r>
                <a:r>
                  <a:rPr lang="en-US" altLang="zh-CN" sz="2400" b="1" baseline="30000" dirty="0">
                    <a:solidFill>
                      <a:schemeClr val="accent1">
                        <a:lumMod val="50000"/>
                      </a:schemeClr>
                    </a:solidFill>
                  </a:rPr>
                  <a:t>2</a:t>
                </a:r>
                <a:endParaRPr lang="zh-CN" altLang="en-US" sz="2400" b="1" baseline="30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4895070" y="3895509"/>
                <a:ext cx="19762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(n/8)</a:t>
                </a:r>
                <a:r>
                  <a:rPr lang="en-US" altLang="zh-CN" sz="2400" b="1" baseline="30000" dirty="0">
                    <a:solidFill>
                      <a:schemeClr val="accent1">
                        <a:lumMod val="50000"/>
                      </a:schemeClr>
                    </a:solidFill>
                  </a:rPr>
                  <a:t>2</a:t>
                </a:r>
                <a:endParaRPr lang="zh-CN" altLang="en-US" sz="2400" b="1" baseline="30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7010887" y="3865752"/>
                <a:ext cx="19762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(n/4)</a:t>
                </a:r>
                <a:r>
                  <a:rPr lang="en-US" altLang="zh-CN" sz="2400" b="1" baseline="30000" dirty="0">
                    <a:solidFill>
                      <a:schemeClr val="accent1">
                        <a:lumMod val="50000"/>
                      </a:schemeClr>
                    </a:solidFill>
                  </a:rPr>
                  <a:t>2</a:t>
                </a:r>
                <a:endParaRPr lang="zh-CN" altLang="en-US" sz="2400" b="1" baseline="30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 flipH="1">
                <a:off x="1344594" y="3560627"/>
                <a:ext cx="409964" cy="319417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2713703" y="3580212"/>
                <a:ext cx="430607" cy="331268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6871354" y="3540747"/>
                <a:ext cx="420821" cy="283824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5497288" y="3545633"/>
                <a:ext cx="409964" cy="319417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7"/>
            <p:cNvGrpSpPr/>
            <p:nvPr/>
          </p:nvGrpSpPr>
          <p:grpSpPr>
            <a:xfrm>
              <a:off x="2188172" y="5304393"/>
              <a:ext cx="1084041" cy="1101558"/>
              <a:chOff x="130047" y="4574218"/>
              <a:chExt cx="1084041" cy="11015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130047" y="5222639"/>
                    <a:ext cx="1084041" cy="453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altLang="zh-CN" sz="2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𝜣</m:t>
                          </m:r>
                          <m:r>
                            <a:rPr lang="en-US" altLang="zh-CN" sz="2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400" b="1" baseline="30000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文本框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047" y="5222639"/>
                    <a:ext cx="1084041" cy="45313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16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直接连接符 59"/>
              <p:cNvCxnSpPr/>
              <p:nvPr/>
            </p:nvCxnSpPr>
            <p:spPr>
              <a:xfrm flipH="1">
                <a:off x="834547" y="4574218"/>
                <a:ext cx="204982" cy="569457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组合 61"/>
          <p:cNvGrpSpPr/>
          <p:nvPr/>
        </p:nvGrpSpPr>
        <p:grpSpPr>
          <a:xfrm>
            <a:off x="2185008" y="2089099"/>
            <a:ext cx="8228254" cy="2404994"/>
            <a:chOff x="2817042" y="2775157"/>
            <a:chExt cx="8228254" cy="2404994"/>
          </a:xfrm>
        </p:grpSpPr>
        <p:sp>
          <p:nvSpPr>
            <p:cNvPr id="63" name="文本框 62"/>
            <p:cNvSpPr txBox="1"/>
            <p:nvPr/>
          </p:nvSpPr>
          <p:spPr>
            <a:xfrm>
              <a:off x="6055042" y="2775157"/>
              <a:ext cx="1084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</a:rPr>
                <a:t>n</a:t>
              </a:r>
              <a:r>
                <a:rPr lang="en-US" altLang="zh-CN" sz="2400" b="1" baseline="30000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400" b="1" baseline="30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8" name="组合 63"/>
            <p:cNvGrpSpPr/>
            <p:nvPr/>
          </p:nvGrpSpPr>
          <p:grpSpPr>
            <a:xfrm>
              <a:off x="3783686" y="3224553"/>
              <a:ext cx="6074021" cy="1004694"/>
              <a:chOff x="1725561" y="2494378"/>
              <a:chExt cx="6074021" cy="1004694"/>
            </a:xfrm>
          </p:grpSpPr>
          <p:sp>
            <p:nvSpPr>
              <p:cNvPr id="77" name="文本框 76"/>
              <p:cNvSpPr txBox="1"/>
              <p:nvPr/>
            </p:nvSpPr>
            <p:spPr>
              <a:xfrm>
                <a:off x="1725561" y="3037407"/>
                <a:ext cx="19762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(n/4)</a:t>
                </a:r>
                <a:r>
                  <a:rPr lang="en-US" altLang="zh-CN" sz="2400" b="1" baseline="30000" dirty="0">
                    <a:solidFill>
                      <a:schemeClr val="accent1">
                        <a:lumMod val="50000"/>
                      </a:schemeClr>
                    </a:solidFill>
                  </a:rPr>
                  <a:t>2</a:t>
                </a:r>
                <a:endParaRPr lang="zh-CN" altLang="en-US" sz="2400" b="1" baseline="30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5823298" y="2968106"/>
                <a:ext cx="19762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(n/2)</a:t>
                </a:r>
                <a:r>
                  <a:rPr lang="en-US" altLang="zh-CN" sz="2400" b="1" baseline="30000" dirty="0">
                    <a:solidFill>
                      <a:schemeClr val="accent1">
                        <a:lumMod val="50000"/>
                      </a:schemeClr>
                    </a:solidFill>
                  </a:rPr>
                  <a:t>2</a:t>
                </a:r>
                <a:endParaRPr lang="zh-CN" altLang="en-US" sz="2400" b="1" baseline="30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79" name="直接连接符 78"/>
              <p:cNvCxnSpPr/>
              <p:nvPr/>
            </p:nvCxnSpPr>
            <p:spPr>
              <a:xfrm flipH="1">
                <a:off x="2550281" y="2495756"/>
                <a:ext cx="1188059" cy="497324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flipH="1" flipV="1">
                <a:off x="4755142" y="2494378"/>
                <a:ext cx="1492288" cy="441571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64"/>
            <p:cNvGrpSpPr/>
            <p:nvPr/>
          </p:nvGrpSpPr>
          <p:grpSpPr>
            <a:xfrm>
              <a:off x="2817042" y="4270922"/>
              <a:ext cx="8228254" cy="909229"/>
              <a:chOff x="758917" y="3540747"/>
              <a:chExt cx="8228254" cy="909229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758917" y="3988311"/>
                <a:ext cx="19762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T(n/16)</a:t>
                </a:r>
                <a:endParaRPr lang="zh-CN" altLang="en-US" sz="2400" b="1" baseline="30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750198" y="3982168"/>
                <a:ext cx="19762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T(n/8)</a:t>
                </a:r>
                <a:endParaRPr lang="zh-CN" altLang="en-US" sz="2400" b="1" baseline="30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4895070" y="3895509"/>
                <a:ext cx="19762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T(n/8)</a:t>
                </a:r>
                <a:endParaRPr lang="zh-CN" altLang="en-US" sz="2400" b="1" baseline="30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7010887" y="3865752"/>
                <a:ext cx="19762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T(n/4)</a:t>
                </a:r>
                <a:endParaRPr lang="zh-CN" altLang="en-US" sz="2400" b="1" baseline="30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 flipH="1">
                <a:off x="1344594" y="3560627"/>
                <a:ext cx="409964" cy="319417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2713703" y="3580212"/>
                <a:ext cx="430607" cy="331268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6871354" y="3540747"/>
                <a:ext cx="420821" cy="283824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H="1">
                <a:off x="5497288" y="3545633"/>
                <a:ext cx="409964" cy="319417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组合 80"/>
          <p:cNvGrpSpPr/>
          <p:nvPr/>
        </p:nvGrpSpPr>
        <p:grpSpPr>
          <a:xfrm>
            <a:off x="6910706" y="1994535"/>
            <a:ext cx="3477895" cy="461665"/>
            <a:chOff x="5080958" y="1969930"/>
            <a:chExt cx="5312664" cy="461665"/>
          </a:xfrm>
        </p:grpSpPr>
        <p:sp>
          <p:nvSpPr>
            <p:cNvPr id="82" name="文本框 81"/>
            <p:cNvSpPr txBox="1"/>
            <p:nvPr/>
          </p:nvSpPr>
          <p:spPr>
            <a:xfrm>
              <a:off x="9309581" y="1969930"/>
              <a:ext cx="1084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</a:rPr>
                <a:t>n</a:t>
              </a:r>
              <a:r>
                <a:rPr lang="en-US" altLang="zh-CN" sz="2400" b="1" baseline="30000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400" b="1" baseline="30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>
            <a:xfrm flipV="1">
              <a:off x="5080958" y="2275497"/>
              <a:ext cx="4079902" cy="3109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83"/>
          <p:cNvGrpSpPr/>
          <p:nvPr/>
        </p:nvGrpSpPr>
        <p:grpSpPr>
          <a:xfrm>
            <a:off x="8597901" y="2738752"/>
            <a:ext cx="2478172" cy="631263"/>
            <a:chOff x="7132286" y="2714238"/>
            <a:chExt cx="3261336" cy="631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9309581" y="2714238"/>
                  <a:ext cx="1084041" cy="6312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den>
                      </m:f>
                    </m:oMath>
                  </a14:m>
                  <a:r>
                    <a:rPr lang="en-US" altLang="zh-CN" sz="24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n</a:t>
                  </a:r>
                  <a:r>
                    <a:rPr lang="en-US" altLang="zh-CN" sz="2400" b="1" baseline="300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2</a:t>
                  </a:r>
                  <a:endParaRPr lang="zh-CN" altLang="en-US" sz="2400" b="1" baseline="300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581" y="2714238"/>
                  <a:ext cx="1084041" cy="631246"/>
                </a:xfrm>
                <a:prstGeom prst="rect">
                  <a:avLst/>
                </a:prstGeom>
                <a:blipFill>
                  <a:blip r:embed="rId3"/>
                  <a:stretch>
                    <a:fillRect b="-86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接连接符 85"/>
            <p:cNvCxnSpPr/>
            <p:nvPr/>
          </p:nvCxnSpPr>
          <p:spPr>
            <a:xfrm flipV="1">
              <a:off x="7132286" y="3146243"/>
              <a:ext cx="2144449" cy="4125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86"/>
          <p:cNvGrpSpPr/>
          <p:nvPr/>
        </p:nvGrpSpPr>
        <p:grpSpPr>
          <a:xfrm>
            <a:off x="9678669" y="3696970"/>
            <a:ext cx="1521251" cy="1275080"/>
            <a:chOff x="8202998" y="3672506"/>
            <a:chExt cx="3349339" cy="1275049"/>
          </a:xfrm>
        </p:grpSpPr>
        <p:grpSp>
          <p:nvGrpSpPr>
            <p:cNvPr id="13" name="组合 87"/>
            <p:cNvGrpSpPr/>
            <p:nvPr/>
          </p:nvGrpSpPr>
          <p:grpSpPr>
            <a:xfrm>
              <a:off x="8202998" y="3672506"/>
              <a:ext cx="3349339" cy="877527"/>
              <a:chOff x="8202998" y="3672506"/>
              <a:chExt cx="3349339" cy="8775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367070" y="3672506"/>
                    <a:ext cx="2185267" cy="8775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𝟐𝟓</m:t>
                            </m:r>
                          </m:num>
                          <m:den>
                            <m:r>
                              <a:rPr lang="en-US" altLang="zh-CN" sz="24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𝟐𝟓𝟔</m:t>
                            </m:r>
                          </m:den>
                        </m:f>
                      </m:oMath>
                    </a14:m>
                    <a:r>
                      <a:rPr lang="en-US" altLang="zh-CN" sz="2400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n</a:t>
                    </a:r>
                    <a:r>
                      <a:rPr lang="en-US" altLang="zh-CN" sz="2400" b="1" baseline="300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2</a:t>
                    </a:r>
                  </a:p>
                  <a:p>
                    <a:endParaRPr lang="en-US" altLang="zh-CN" sz="2400" b="1" baseline="30000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文本框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7070" y="3672506"/>
                    <a:ext cx="2185267" cy="87752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直接连接符 90"/>
              <p:cNvCxnSpPr/>
              <p:nvPr/>
            </p:nvCxnSpPr>
            <p:spPr>
              <a:xfrm flipV="1">
                <a:off x="8202998" y="4082889"/>
                <a:ext cx="1106583" cy="6873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文本框 88"/>
            <p:cNvSpPr txBox="1"/>
            <p:nvPr/>
          </p:nvSpPr>
          <p:spPr>
            <a:xfrm>
              <a:off x="9067086" y="4490458"/>
              <a:ext cx="1219738" cy="45709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</a:rPr>
                <a:t>…</a:t>
              </a:r>
              <a:endParaRPr lang="zh-CN" altLang="en-US" sz="2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组合 93"/>
          <p:cNvGrpSpPr/>
          <p:nvPr/>
        </p:nvGrpSpPr>
        <p:grpSpPr>
          <a:xfrm>
            <a:off x="204867" y="2068339"/>
            <a:ext cx="1571444" cy="3558540"/>
            <a:chOff x="2366378" y="4629216"/>
            <a:chExt cx="992551" cy="3558540"/>
          </a:xfrm>
        </p:grpSpPr>
        <p:sp>
          <p:nvSpPr>
            <p:cNvPr id="92" name="TextBox 7"/>
            <p:cNvSpPr txBox="1"/>
            <p:nvPr/>
          </p:nvSpPr>
          <p:spPr>
            <a:xfrm>
              <a:off x="2366378" y="6141407"/>
              <a:ext cx="7804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</a:rPr>
                <a:t>log</a:t>
              </a:r>
              <a:r>
                <a:rPr lang="en-US" altLang="zh-CN" sz="2400" b="1" baseline="-25000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</a:rPr>
                <a:t>n+1</a:t>
              </a:r>
            </a:p>
          </p:txBody>
        </p:sp>
        <p:sp>
          <p:nvSpPr>
            <p:cNvPr id="93" name="左大括号 92"/>
            <p:cNvSpPr/>
            <p:nvPr/>
          </p:nvSpPr>
          <p:spPr>
            <a:xfrm>
              <a:off x="3080799" y="4629216"/>
              <a:ext cx="278130" cy="3558540"/>
            </a:xfrm>
            <a:prstGeom prst="leftBrac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grpSp>
        <p:nvGrpSpPr>
          <p:cNvPr id="15" name="组合 94"/>
          <p:cNvGrpSpPr/>
          <p:nvPr/>
        </p:nvGrpSpPr>
        <p:grpSpPr>
          <a:xfrm>
            <a:off x="4193872" y="5245996"/>
            <a:ext cx="5459015" cy="1351909"/>
            <a:chOff x="3701845" y="4875826"/>
            <a:chExt cx="5459015" cy="1351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/>
                <p:cNvSpPr txBox="1"/>
                <p:nvPr/>
              </p:nvSpPr>
              <p:spPr>
                <a:xfrm>
                  <a:off x="3701845" y="4875826"/>
                  <a:ext cx="5459015" cy="13519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28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和</a:t>
                  </a:r>
                  <a:r>
                    <a:rPr lang="en-US" altLang="zh-CN" sz="28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=n</a:t>
                  </a:r>
                  <a:r>
                    <a:rPr lang="en-US" altLang="zh-CN" sz="2800" b="1" baseline="300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2</a:t>
                  </a:r>
                  <a:r>
                    <a:rPr lang="en-US" altLang="zh-CN" sz="28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 (1+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altLang="zh-CN" sz="28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den>
                      </m:f>
                    </m:oMath>
                  </a14:m>
                  <a:r>
                    <a:rPr lang="zh-CN" altLang="en-US" sz="2800" b="1" baseline="300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zh-CN" sz="28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+(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altLang="zh-CN" sz="28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den>
                      </m:f>
                    </m:oMath>
                  </a14:m>
                  <a:r>
                    <a:rPr lang="en-US" altLang="zh-CN" sz="28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)</a:t>
                  </a:r>
                  <a:r>
                    <a:rPr lang="en-US" altLang="zh-CN" sz="2800" b="1" baseline="300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2</a:t>
                  </a:r>
                  <a:r>
                    <a:rPr lang="en-US" altLang="zh-CN" sz="28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+(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altLang="zh-CN" sz="28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den>
                      </m:f>
                    </m:oMath>
                  </a14:m>
                  <a:r>
                    <a:rPr lang="en-US" altLang="zh-CN" sz="28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)</a:t>
                  </a:r>
                  <a:r>
                    <a:rPr lang="en-US" altLang="zh-CN" sz="2800" b="1" baseline="300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3</a:t>
                  </a:r>
                  <a:r>
                    <a:rPr lang="en-US" altLang="zh-CN" sz="28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+…)</a:t>
                  </a:r>
                  <a:endParaRPr lang="zh-CN" altLang="en-US" sz="28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2800" b="1" baseline="300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      =</a:t>
                  </a:r>
                  <a14:m>
                    <m:oMath xmlns:m="http://schemas.openxmlformats.org/officeDocument/2006/math">
                      <m:r>
                        <a:rPr lang="el-GR" altLang="zh-CN" sz="2800" b="1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𝜣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baseline="3000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zh-CN" sz="2800" b="1" i="1" baseline="300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8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几何级数</m:t>
                      </m:r>
                    </m:oMath>
                  </a14:m>
                  <a:endParaRPr lang="zh-CN" altLang="en-US" sz="28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1845" y="4875826"/>
                  <a:ext cx="5459015" cy="1351909"/>
                </a:xfrm>
                <a:prstGeom prst="rect">
                  <a:avLst/>
                </a:prstGeom>
                <a:blipFill rotWithShape="1">
                  <a:blip r:embed="rId5" cstate="print"/>
                  <a:stretch>
                    <a:fillRect l="-22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/>
            <p:cNvCxnSpPr/>
            <p:nvPr/>
          </p:nvCxnSpPr>
          <p:spPr>
            <a:xfrm>
              <a:off x="3738763" y="4947555"/>
              <a:ext cx="4859547" cy="1493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C1D5464F-F926-401E-5190-F445E8245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664143" y="261275"/>
            <a:ext cx="9683013" cy="864000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递归算法分析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9839" y="1248652"/>
            <a:ext cx="7740650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1.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采用递归树求解以下递归方程：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T(n) = 1</a:t>
            </a:r>
            <a:r>
              <a:rPr lang="en-US" altLang="zh-CN" sz="2000" baseline="30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当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n=1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时</a:t>
            </a:r>
          </a:p>
          <a:p>
            <a:pPr>
              <a:lnSpc>
                <a:spcPct val="150000"/>
              </a:lnSpc>
            </a:pPr>
            <a:r>
              <a:rPr lang="pt-BR" altLang="zh-CN" sz="2000" dirty="0">
                <a:latin typeface="Consolas" pitchFamily="49" charset="0"/>
                <a:cs typeface="Consolas" pitchFamily="49" charset="0"/>
              </a:rPr>
              <a:t>T(n) = T(n/3) + T(2n/3) + n   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当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n&gt;1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E6CFA3-1311-4F05-F798-915B79E4D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315" y="2942211"/>
            <a:ext cx="5721644" cy="266713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4D779A3-04CB-C5F2-CA46-F044FAFC0739}"/>
              </a:ext>
            </a:extLst>
          </p:cNvPr>
          <p:cNvSpPr txBox="1"/>
          <p:nvPr/>
        </p:nvSpPr>
        <p:spPr>
          <a:xfrm>
            <a:off x="7802217" y="59734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递归树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49C881-52B8-8104-A611-09662488DFF9}"/>
              </a:ext>
            </a:extLst>
          </p:cNvPr>
          <p:cNvSpPr txBox="1"/>
          <p:nvPr/>
        </p:nvSpPr>
        <p:spPr>
          <a:xfrm>
            <a:off x="611256" y="3511717"/>
            <a:ext cx="4338431" cy="2461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解：设树的层数为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* (2 / 3)</a:t>
            </a:r>
            <a:r>
              <a:rPr lang="en-US" altLang="zh-CN" sz="2000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，解得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 = log</a:t>
            </a:r>
            <a:r>
              <a:rPr lang="en-US" altLang="zh-CN" sz="20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3/2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每层结点的数值之和都是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 = O(nlog</a:t>
            </a:r>
            <a:r>
              <a:rPr lang="en-US" altLang="zh-CN" sz="20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3/2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n) = O(nlog</a:t>
            </a:r>
            <a:r>
              <a:rPr lang="en-US" altLang="zh-CN" sz="20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n)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8571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45731" y="1489679"/>
            <a:ext cx="7740650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-342900">
              <a:lnSpc>
                <a:spcPct val="120000"/>
              </a:lnSpc>
              <a:spcBef>
                <a:spcPts val="1200"/>
              </a:spcBef>
              <a:tabLst>
                <a:tab pos="354965" algn="l"/>
                <a:tab pos="3556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1962151" y="2352040"/>
            <a:ext cx="6655435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20000"/>
              </a:lnSpc>
              <a:tabLst>
                <a:tab pos="267970" algn="l"/>
                <a:tab pos="355600" algn="l"/>
              </a:tabLs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主方法适用于求解下面的递归形式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898015" y="3244851"/>
                <a:ext cx="7151370" cy="112389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469900" lvl="1">
                  <a:spcBef>
                    <a:spcPts val="1365"/>
                  </a:spcBef>
                  <a:tabLst>
                    <a:tab pos="354965" algn="l"/>
                    <a:tab pos="355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𝑎𝑇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latin typeface="Consolas" pitchFamily="49" charset="0"/>
                  <a:cs typeface="Consolas" pitchFamily="49" charset="0"/>
                  <a:sym typeface="+mn-ea"/>
                </a:endParaRPr>
              </a:p>
              <a:p>
                <a:pPr marL="469900" lvl="1">
                  <a:spcBef>
                    <a:spcPts val="1365"/>
                  </a:spcBef>
                  <a:tabLst>
                    <a:tab pos="354965" algn="l"/>
                    <a:tab pos="355600" algn="l"/>
                  </a:tabLst>
                </a:pPr>
                <a:r>
                  <a:rPr lang="zh-CN" altLang="en-US" sz="2000" dirty="0">
                    <a:latin typeface="Consolas" pitchFamily="49" charset="0"/>
                    <a:cs typeface="Consolas" pitchFamily="49" charset="0"/>
                    <a:sym typeface="+mn-ea"/>
                  </a:rPr>
                  <a:t>其中</a:t>
                </a:r>
                <a:r>
                  <a:rPr lang="en-US" altLang="zh-CN" sz="2000" dirty="0">
                    <a:latin typeface="Consolas" pitchFamily="49" charset="0"/>
                    <a:cs typeface="Consolas" pitchFamily="49" charset="0"/>
                    <a:sym typeface="+mn-ea"/>
                  </a:rPr>
                  <a:t>a≥1</a:t>
                </a:r>
                <a:r>
                  <a:rPr lang="zh-CN" altLang="en-US" sz="2000" dirty="0">
                    <a:latin typeface="Consolas" pitchFamily="49" charset="0"/>
                    <a:cs typeface="Consolas" pitchFamily="49" charset="0"/>
                    <a:sym typeface="+mn-ea"/>
                  </a:rPr>
                  <a:t>，</a:t>
                </a:r>
                <a:r>
                  <a:rPr lang="en-US" altLang="zh-CN" sz="2000" dirty="0">
                    <a:latin typeface="Consolas" pitchFamily="49" charset="0"/>
                    <a:cs typeface="Consolas" pitchFamily="49" charset="0"/>
                    <a:sym typeface="+mn-ea"/>
                  </a:rPr>
                  <a:t>b&gt;1</a:t>
                </a:r>
                <a:r>
                  <a:rPr lang="zh-CN" altLang="en-US" sz="2000" dirty="0">
                    <a:latin typeface="Consolas" pitchFamily="49" charset="0"/>
                    <a:cs typeface="Consolas" pitchFamily="49" charset="0"/>
                    <a:sym typeface="+mn-ea"/>
                  </a:rPr>
                  <a:t>为常数，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Consolas" pitchFamily="49" charset="0"/>
                    <a:cs typeface="Consolas" pitchFamily="49" charset="0"/>
                    <a:sym typeface="+mn-ea"/>
                  </a:rPr>
                  <a:t>为渐近正函数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015" y="3244851"/>
                <a:ext cx="7151370" cy="1123897"/>
              </a:xfrm>
              <a:prstGeom prst="rect">
                <a:avLst/>
              </a:prstGeom>
              <a:blipFill>
                <a:blip r:embed="rId2"/>
                <a:stretch>
                  <a:fillRect b="-8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占位符 13">
            <a:extLst>
              <a:ext uri="{FF2B5EF4-FFF2-40B4-BE49-F238E27FC236}">
                <a16:creationId xmlns:a16="http://schemas.microsoft.com/office/drawing/2014/main" id="{4AA7BB82-E86E-5DAF-9BBE-79C9A74E7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664143" y="261275"/>
            <a:ext cx="9683013" cy="864000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递归算法分析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47170" y="1193513"/>
            <a:ext cx="7740650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-342900">
              <a:lnSpc>
                <a:spcPct val="120000"/>
              </a:lnSpc>
              <a:spcBef>
                <a:spcPts val="1200"/>
              </a:spcBef>
              <a:tabLst>
                <a:tab pos="354965" algn="l"/>
                <a:tab pos="3556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主方法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00847" y="1741897"/>
            <a:ext cx="838022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69900" lvl="1">
              <a:spcBef>
                <a:spcPts val="1365"/>
              </a:spcBef>
              <a:tabLst>
                <a:tab pos="354965" algn="l"/>
                <a:tab pos="355600" algn="l"/>
              </a:tabLs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我们先来将抽象的递归式进行展开看看能得到什么结果。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A28AC30-A92D-4786-B49A-05C25A135053}"/>
                  </a:ext>
                </a:extLst>
              </p:cNvPr>
              <p:cNvSpPr txBox="1"/>
              <p:nvPr/>
            </p:nvSpPr>
            <p:spPr>
              <a:xfrm>
                <a:off x="1717477" y="2085224"/>
                <a:ext cx="7112000" cy="3481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𝑎𝑇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                         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A28AC30-A92D-4786-B49A-05C25A135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477" y="2085224"/>
                <a:ext cx="7112000" cy="34817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占位符 13">
            <a:extLst>
              <a:ext uri="{FF2B5EF4-FFF2-40B4-BE49-F238E27FC236}">
                <a16:creationId xmlns:a16="http://schemas.microsoft.com/office/drawing/2014/main" id="{5CCBF540-2FFF-5FE9-A94F-895B77351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664143" y="261275"/>
            <a:ext cx="9683013" cy="864000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递归算法分析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15939" y="1359549"/>
            <a:ext cx="1993086" cy="59727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68580" tIns="34290" rIns="68580" bIns="34290" numCol="1" spcCol="0" rtlCol="0" fromWordArt="0" anchor="t" anchorCtr="0" compatLnSpc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三种情况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98B96AD1-23EF-4816-ACD8-DA5D6003D8EF}"/>
                  </a:ext>
                </a:extLst>
              </p:cNvPr>
              <p:cNvSpPr txBox="1"/>
              <p:nvPr/>
            </p:nvSpPr>
            <p:spPr>
              <a:xfrm>
                <a:off x="706698" y="3010846"/>
                <a:ext cx="10445006" cy="3124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case1.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2000" b="0" i="1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altLang="zh-CN" sz="20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ε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ε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比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小（小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nor/>
                          </m:rPr>
                          <a:rPr lang="el-GR" altLang="zh-CN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ε</m:t>
                        </m:r>
                      </m:sup>
                    </m:sSup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倍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），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 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case2.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case3.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altLang="zh-CN" sz="20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ε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ε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比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大（大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nor/>
                          </m:rPr>
                          <a:rPr lang="el-GR" altLang="zh-CN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ε</m:t>
                        </m:r>
                      </m:sup>
                    </m:sSup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倍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），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且对于某个常数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c&lt;1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和所有的充分大的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/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注意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case3.  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ε</m:t>
                    </m:r>
                    <m:r>
                      <a:rPr lang="el-GR" altLang="zh-CN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足够大时，均有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nor/>
                          </m:rPr>
                          <a:rPr lang="el-GR" altLang="zh-CN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ε</m:t>
                        </m:r>
                      </m:sup>
                    </m:sSup>
                  </m:oMath>
                </a14:m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98B96AD1-23EF-4816-ACD8-DA5D6003D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98" y="3010846"/>
                <a:ext cx="10445006" cy="3124638"/>
              </a:xfrm>
              <a:prstGeom prst="rect">
                <a:avLst/>
              </a:prstGeom>
              <a:blipFill>
                <a:blip r:embed="rId2"/>
                <a:stretch>
                  <a:fillRect l="-642" b="-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EF34058-ECE7-4771-B798-4E845855112F}"/>
                  </a:ext>
                </a:extLst>
              </p:cNvPr>
              <p:cNvSpPr txBox="1"/>
              <p:nvPr/>
            </p:nvSpPr>
            <p:spPr>
              <a:xfrm>
                <a:off x="706698" y="2179293"/>
                <a:ext cx="5569902" cy="58676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zh-CN" altLang="en-US" sz="2000" dirty="0">
                    <a:latin typeface="+mn-ea"/>
                    <a:cs typeface="Consolas" panose="020B0609020204030204" pitchFamily="49" charset="0"/>
                  </a:rPr>
                  <a:t>比较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+mn-ea"/>
                    <a:cs typeface="Consolas" panose="020B0609020204030204" pitchFamily="49" charset="0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+mn-ea"/>
                    <a:cs typeface="Consolas" panose="020B0609020204030204" pitchFamily="49" charset="0"/>
                  </a:rPr>
                  <a:t>的大小会出现三种情况：</a:t>
                </a:r>
                <a:endParaRPr lang="en-US" altLang="zh-CN" sz="2000" dirty="0">
                  <a:latin typeface="+mn-ea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EF34058-ECE7-4771-B798-4E8458551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98" y="2179293"/>
                <a:ext cx="5569902" cy="586764"/>
              </a:xfrm>
              <a:prstGeom prst="rect">
                <a:avLst/>
              </a:prstGeom>
              <a:blipFill>
                <a:blip r:embed="rId3"/>
                <a:stretch>
                  <a:fillRect l="-1204" b="-18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占位符 13">
            <a:extLst>
              <a:ext uri="{FF2B5EF4-FFF2-40B4-BE49-F238E27FC236}">
                <a16:creationId xmlns:a16="http://schemas.microsoft.com/office/drawing/2014/main" id="{6BDCF525-192A-2605-C45B-17E8921201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664143" y="261275"/>
            <a:ext cx="9683013" cy="864000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递归算法分析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98308" y="1289360"/>
            <a:ext cx="7740650" cy="1027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-342900">
              <a:lnSpc>
                <a:spcPct val="120000"/>
              </a:lnSpc>
              <a:spcBef>
                <a:spcPts val="1200"/>
              </a:spcBef>
              <a:tabLst>
                <a:tab pos="354965" algn="l"/>
                <a:tab pos="355600" algn="l"/>
              </a:tabLst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主方法</a:t>
            </a:r>
          </a:p>
          <a:p>
            <a:pPr marL="446405" lvl="1" indent="-177800">
              <a:lnSpc>
                <a:spcPct val="120000"/>
              </a:lnSpc>
              <a:spcBef>
                <a:spcPts val="1200"/>
              </a:spcBef>
              <a:tabLst>
                <a:tab pos="267970" algn="l"/>
                <a:tab pos="355600" algn="l"/>
              </a:tabLst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【例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16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求解递归方程</a:t>
            </a:r>
          </a:p>
        </p:txBody>
      </p:sp>
      <p:sp>
        <p:nvSpPr>
          <p:cNvPr id="4" name="矩形 3"/>
          <p:cNvSpPr/>
          <p:nvPr/>
        </p:nvSpPr>
        <p:spPr>
          <a:xfrm>
            <a:off x="4703103" y="1972890"/>
            <a:ext cx="31559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T(n)=4T(n/2)+n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594015" y="2959208"/>
            <a:ext cx="7424855" cy="1476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zh-CN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解：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a=4</a:t>
            </a:r>
            <a:r>
              <a:rPr lang="zh-CN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b=2</a:t>
            </a:r>
            <a:r>
              <a:rPr lang="zh-CN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f(n)=n</a:t>
            </a:r>
            <a:r>
              <a:rPr lang="zh-CN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n</a:t>
            </a:r>
            <a:r>
              <a:rPr lang="en-US" altLang="zh-CN" sz="2000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log</a:t>
            </a:r>
            <a:r>
              <a:rPr lang="en-US" altLang="zh-CN" sz="2000" baseline="1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=n</a:t>
            </a:r>
            <a:r>
              <a:rPr lang="en-US" altLang="zh-CN" sz="2000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l-GR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f(n)=n=n</a:t>
            </a:r>
            <a:r>
              <a:rPr lang="en-US" altLang="zh-CN" sz="2000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2-</a:t>
            </a:r>
            <a:r>
              <a:rPr lang="el-GR" altLang="zh-CN" sz="2000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ε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满足情况（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</a:t>
            </a:r>
            <a:r>
              <a:rPr lang="zh-CN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所以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T(n)=O(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log</a:t>
            </a:r>
            <a:r>
              <a:rPr lang="en-US" altLang="zh-CN" sz="2000" baseline="10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) =O(n</a:t>
            </a:r>
            <a:r>
              <a:rPr lang="en-US" altLang="zh-CN" sz="2000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</a:p>
        </p:txBody>
      </p:sp>
      <p:sp>
        <p:nvSpPr>
          <p:cNvPr id="2" name="文本占位符 13">
            <a:extLst>
              <a:ext uri="{FF2B5EF4-FFF2-40B4-BE49-F238E27FC236}">
                <a16:creationId xmlns:a16="http://schemas.microsoft.com/office/drawing/2014/main" id="{DEB863C8-8813-EDF5-F2EA-BC5A18283C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664143" y="261275"/>
            <a:ext cx="9683013" cy="864000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递归算法分析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z="1050">
                <a:solidFill>
                  <a:srgbClr val="0000FF"/>
                </a:solidFill>
              </a:rPr>
              <a:pPr/>
              <a:t>48</a:t>
            </a:fld>
            <a:endParaRPr lang="zh-CN" altLang="en-US" sz="1050">
              <a:solidFill>
                <a:srgbClr val="0000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40548" y="1289360"/>
            <a:ext cx="7740650" cy="116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-342900">
              <a:lnSpc>
                <a:spcPct val="120000"/>
              </a:lnSpc>
              <a:spcBef>
                <a:spcPts val="1200"/>
              </a:spcBef>
              <a:tabLst>
                <a:tab pos="354965" algn="l"/>
                <a:tab pos="355600" algn="l"/>
              </a:tabLst>
            </a:pPr>
            <a:r>
              <a:rPr lang="en-US" altLang="zh-CN" sz="2800" dirty="0">
                <a:sym typeface="+mn-ea"/>
              </a:rPr>
              <a:t>4. </a:t>
            </a:r>
            <a:r>
              <a:rPr lang="zh-CN" altLang="en-US" sz="2800" dirty="0">
                <a:sym typeface="+mn-ea"/>
              </a:rPr>
              <a:t>主方法</a:t>
            </a:r>
          </a:p>
          <a:p>
            <a:pPr marL="446405" lvl="1" indent="-177800">
              <a:lnSpc>
                <a:spcPct val="120000"/>
              </a:lnSpc>
              <a:spcBef>
                <a:spcPts val="1200"/>
              </a:spcBef>
              <a:tabLst>
                <a:tab pos="267970" algn="l"/>
                <a:tab pos="355600" algn="l"/>
              </a:tabLst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【例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17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求解递归方程</a:t>
            </a:r>
          </a:p>
        </p:txBody>
      </p:sp>
      <p:sp>
        <p:nvSpPr>
          <p:cNvPr id="2" name="TextBox 2"/>
          <p:cNvSpPr txBox="1"/>
          <p:nvPr/>
        </p:nvSpPr>
        <p:spPr>
          <a:xfrm>
            <a:off x="2352963" y="3005759"/>
            <a:ext cx="7486073" cy="2234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a=4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b=2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f(n)=n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8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因此，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baseline="300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log</a:t>
            </a:r>
            <a:r>
              <a:rPr lang="en-US" altLang="zh-CN" sz="2000" baseline="-1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lang="en-US" altLang="zh-CN" sz="2000" baseline="300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=n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=f(n)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，满足情况（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8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所以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T(n)=O(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baseline="300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log</a:t>
            </a:r>
            <a:r>
              <a:rPr lang="en-US" altLang="zh-CN" sz="2000" baseline="-1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lang="en-US" altLang="zh-CN" sz="2000" baseline="300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log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n)</a:t>
            </a:r>
          </a:p>
          <a:p>
            <a:pPr>
              <a:lnSpc>
                <a:spcPct val="18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=O(n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log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5422845" y="1996605"/>
            <a:ext cx="2675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T(n)=4T(n/2)+n</a:t>
            </a:r>
            <a:r>
              <a:rPr lang="en-US" altLang="zh-CN" sz="2400" baseline="30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4" name="文本占位符 13">
            <a:extLst>
              <a:ext uri="{FF2B5EF4-FFF2-40B4-BE49-F238E27FC236}">
                <a16:creationId xmlns:a16="http://schemas.microsoft.com/office/drawing/2014/main" id="{D1CFEC5B-949D-3DC3-6102-4938A615D7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664143" y="261275"/>
            <a:ext cx="9683013" cy="864000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递归算法分析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76801" name="Rectangle 1"/>
          <p:cNvSpPr>
            <a:spLocks noChangeArrowheads="1"/>
          </p:cNvSpPr>
          <p:nvPr/>
        </p:nvSpPr>
        <p:spPr bwMode="auto">
          <a:xfrm>
            <a:off x="1187282" y="1551407"/>
            <a:ext cx="5467738" cy="1422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采用主方法求解以下递归方程：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T(n)=1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         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当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n=1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时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T(n)=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3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T(n/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3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)+n</a:t>
            </a:r>
            <a:r>
              <a:rPr lang="zh-CN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2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当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n&gt;1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时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60DF992E-997C-0A30-D379-44328627BF8E}"/>
              </a:ext>
            </a:extLst>
          </p:cNvPr>
          <p:cNvSpPr txBox="1"/>
          <p:nvPr/>
        </p:nvSpPr>
        <p:spPr>
          <a:xfrm>
            <a:off x="1187282" y="3350142"/>
            <a:ext cx="9683013" cy="2784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a=3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b=3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f(n) = n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8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因此，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log</a:t>
            </a:r>
            <a:r>
              <a:rPr lang="en-US" altLang="zh-CN" sz="2000" baseline="-1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30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=n &lt; f(n)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且对于某个常数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c&lt;1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和所有的充分大的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〖a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)≤c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(n)〗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，即存在常数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c=1/3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3*(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/3)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≤1/3n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满足情况（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8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T(n)=O(f(n))</a:t>
            </a:r>
          </a:p>
          <a:p>
            <a:pPr>
              <a:lnSpc>
                <a:spcPct val="18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=O(n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2476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2C907254-9290-4648-B5BD-5945F5690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713" y="1408113"/>
            <a:ext cx="7805738" cy="289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事前分析估算方法：</a:t>
            </a: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一个高级语言程序在计算机上运行所消耗的时间取决于：</a:t>
            </a: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依据的算法选用何种策略</a:t>
            </a: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问题的规模</a:t>
            </a: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程序语言</a:t>
            </a: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编译程序产生机器代码质量</a:t>
            </a: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机器执行指令速度    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ABB4E22-16FB-4489-B7AC-231388B96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713" y="4659313"/>
            <a:ext cx="8013700" cy="8530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indent="62992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同一个算法用不同的语言、不同的编译程序、在不同的计算机上运行，效率均不同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———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zh-CN" altLang="en-US" sz="20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绝对时间单位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衡量算法效率不合适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675F07-8D13-4A9E-9089-A1B77E5E4AB3}"/>
              </a:ext>
            </a:extLst>
          </p:cNvPr>
          <p:cNvSpPr txBox="1"/>
          <p:nvPr/>
        </p:nvSpPr>
        <p:spPr>
          <a:xfrm>
            <a:off x="1703512" y="5837553"/>
            <a:ext cx="8856984" cy="4611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事前分析估算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方法：撇开上述因素，认为算法的执行时间是问题规模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的函数。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BDBA0-5AD5-3E0B-1509-10F1F7C002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算法分析概述</a:t>
            </a:r>
          </a:p>
        </p:txBody>
      </p:sp>
    </p:spTree>
    <p:extLst>
      <p:ext uri="{BB962C8B-B14F-4D97-AF65-F5344CB8AC3E}">
        <p14:creationId xmlns:p14="http://schemas.microsoft.com/office/powerpoint/2010/main" val="323289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62748" y="1431324"/>
            <a:ext cx="7740650" cy="113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-342900">
              <a:lnSpc>
                <a:spcPct val="120000"/>
              </a:lnSpc>
              <a:spcBef>
                <a:spcPts val="1200"/>
              </a:spcBef>
              <a:tabLst>
                <a:tab pos="354965" algn="l"/>
                <a:tab pos="355600" algn="l"/>
              </a:tabLst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主方法</a:t>
            </a:r>
          </a:p>
          <a:p>
            <a:pPr marL="446405" lvl="1" indent="-177800">
              <a:lnSpc>
                <a:spcPct val="120000"/>
              </a:lnSpc>
              <a:spcBef>
                <a:spcPts val="1200"/>
              </a:spcBef>
              <a:tabLst>
                <a:tab pos="267970" algn="l"/>
                <a:tab pos="355600" algn="l"/>
              </a:tabLst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【例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18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求解递归方程</a:t>
            </a:r>
          </a:p>
        </p:txBody>
      </p:sp>
      <p:sp>
        <p:nvSpPr>
          <p:cNvPr id="4" name="矩形 3"/>
          <p:cNvSpPr/>
          <p:nvPr/>
        </p:nvSpPr>
        <p:spPr>
          <a:xfrm>
            <a:off x="4807346" y="2094258"/>
            <a:ext cx="42115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T(n)=4T(n/2)+n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log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2"/>
              <p:cNvSpPr txBox="1"/>
              <p:nvPr/>
            </p:nvSpPr>
            <p:spPr>
              <a:xfrm>
                <a:off x="2161573" y="2869991"/>
                <a:ext cx="9169036" cy="3063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zh-CN" altLang="zh-CN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解：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a=4</a:t>
                </a:r>
                <a:r>
                  <a:rPr lang="zh-CN" altLang="zh-CN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，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b=2</a:t>
                </a:r>
                <a:r>
                  <a:rPr lang="zh-CN" altLang="zh-CN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，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f(n)= n</a:t>
                </a:r>
                <a:r>
                  <a:rPr lang="en-US" altLang="zh-CN" sz="2000" baseline="30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2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log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2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n</a:t>
                </a:r>
                <a:r>
                  <a:rPr lang="zh-CN" altLang="zh-CN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。</a:t>
                </a:r>
                <a:endPara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       n</a:t>
                </a:r>
                <a:r>
                  <a:rPr lang="en-US" altLang="zh-CN" sz="2000" baseline="30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log</a:t>
                </a:r>
                <a:r>
                  <a:rPr lang="en-US" altLang="zh-CN" sz="2000" baseline="10000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en-US" altLang="zh-CN" sz="2000" baseline="30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a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 =n</a:t>
                </a:r>
                <a:r>
                  <a:rPr lang="en-US" altLang="zh-CN" sz="2000" baseline="30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2</a:t>
                </a:r>
                <a:r>
                  <a:rPr lang="zh-CN" altLang="zh-CN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，</a:t>
                </a:r>
                <a:endPara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∵ 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对于给定的</a:t>
                </a:r>
                <a:r>
                  <a:rPr lang="el-GR" altLang="zh-CN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ε&gt;0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，当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足够大时，均有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log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n&lt;n</a:t>
                </a:r>
                <a:r>
                  <a:rPr lang="el-GR" altLang="zh-CN" sz="2000" baseline="30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ε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         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即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n</a:t>
                </a:r>
                <a:r>
                  <a:rPr lang="el-GR" altLang="zh-CN" sz="2000" baseline="30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ε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=Ω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（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log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2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n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）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      ∴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0000FF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000" baseline="30000" dirty="0">
                            <a:solidFill>
                              <a:srgbClr val="0000FF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0000FF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solidFill>
                              <a:srgbClr val="0000FF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0000FF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zh-CN" altLang="en-US" sz="2000" dirty="0">
                            <a:solidFill>
                              <a:srgbClr val="0000FF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比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000" baseline="300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2</m:t>
                    </m:r>
                    <m:r>
                      <a:rPr lang="zh-CN" alt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大，但是并不能大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nor/>
                          </m:rPr>
                          <a:rPr lang="el-GR" altLang="zh-CN" sz="2000" i="1" dirty="0">
                            <a:solidFill>
                              <a:srgbClr val="0000FF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ε</m:t>
                        </m:r>
                      </m:sup>
                    </m:sSup>
                    <m:r>
                      <a:rPr lang="zh-CN" alt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倍</m:t>
                    </m:r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因此不能使用主方法。 </a:t>
                </a:r>
                <a:endPara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8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573" y="2869991"/>
                <a:ext cx="9169036" cy="3063018"/>
              </a:xfrm>
              <a:prstGeom prst="rect">
                <a:avLst/>
              </a:prstGeom>
              <a:blipFill>
                <a:blip r:embed="rId2"/>
                <a:stretch>
                  <a:fillRect l="-731" t="-199" b="-3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占位符 13">
            <a:extLst>
              <a:ext uri="{FF2B5EF4-FFF2-40B4-BE49-F238E27FC236}">
                <a16:creationId xmlns:a16="http://schemas.microsoft.com/office/drawing/2014/main" id="{4117E9E9-AA25-154F-F9D1-6C64B000AE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664143" y="261275"/>
            <a:ext cx="9683013" cy="864000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递归算法分析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03768" y="1287165"/>
            <a:ext cx="7740650" cy="56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-342900">
              <a:lnSpc>
                <a:spcPct val="120000"/>
              </a:lnSpc>
              <a:spcBef>
                <a:spcPts val="1200"/>
              </a:spcBef>
              <a:tabLst>
                <a:tab pos="354965" algn="l"/>
                <a:tab pos="355600" algn="l"/>
              </a:tabLst>
            </a:pP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4. 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主方法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2" name="Group 40"/>
          <p:cNvGrpSpPr/>
          <p:nvPr/>
        </p:nvGrpSpPr>
        <p:grpSpPr bwMode="auto">
          <a:xfrm>
            <a:off x="1992631" y="2541904"/>
            <a:ext cx="8362315" cy="2090638"/>
            <a:chOff x="0" y="2341"/>
            <a:chExt cx="5783" cy="1519"/>
          </a:xfrm>
        </p:grpSpPr>
        <p:sp>
          <p:nvSpPr>
            <p:cNvPr id="84001" name="Rectangle 33"/>
            <p:cNvSpPr>
              <a:spLocks noChangeArrowheads="1"/>
            </p:cNvSpPr>
            <p:nvPr/>
          </p:nvSpPr>
          <p:spPr bwMode="auto">
            <a:xfrm>
              <a:off x="68" y="2341"/>
              <a:ext cx="1678" cy="10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T(n)=</a:t>
              </a:r>
              <a:r>
                <a:rPr lang="en-US" altLang="zh-CN" sz="28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pitchFamily="18" charset="2"/>
                </a:rPr>
                <a:t></a:t>
              </a:r>
              <a:r>
                <a:rPr lang="en-US" altLang="zh-CN" sz="28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(</a:t>
              </a:r>
              <a:r>
                <a:rPr lang="en-US" altLang="zh-CN" sz="2800" b="1" i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lang="en-US" altLang="zh-CN" sz="2800" b="1" i="1" baseline="30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log</a:t>
              </a:r>
              <a:r>
                <a:rPr lang="en-US" altLang="zh-CN" sz="2800" b="1" i="1" baseline="10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b</a:t>
              </a:r>
              <a:r>
                <a:rPr lang="en-US" altLang="zh-CN" sz="2800" b="1" i="1" baseline="30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a</a:t>
              </a:r>
              <a:r>
                <a:rPr lang="en-US" altLang="zh-CN" sz="28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84002" name="Rectangle 34"/>
            <p:cNvSpPr>
              <a:spLocks noChangeArrowheads="1"/>
            </p:cNvSpPr>
            <p:nvPr/>
          </p:nvSpPr>
          <p:spPr bwMode="auto">
            <a:xfrm>
              <a:off x="3470" y="2341"/>
              <a:ext cx="1814" cy="10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T(n)=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pitchFamily="18" charset="2"/>
                </a:rPr>
                <a:t>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(f(n))</a:t>
              </a:r>
            </a:p>
          </p:txBody>
        </p:sp>
        <p:sp>
          <p:nvSpPr>
            <p:cNvPr id="84003" name="Text Box 35"/>
            <p:cNvSpPr txBox="1">
              <a:spLocks noChangeArrowheads="1"/>
            </p:cNvSpPr>
            <p:nvPr/>
          </p:nvSpPr>
          <p:spPr bwMode="auto">
            <a:xfrm>
              <a:off x="5317" y="3203"/>
              <a:ext cx="466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f(n)</a:t>
              </a:r>
            </a:p>
          </p:txBody>
        </p:sp>
        <p:sp>
          <p:nvSpPr>
            <p:cNvPr id="84004" name="Text Box 36"/>
            <p:cNvSpPr txBox="1">
              <a:spLocks noChangeArrowheads="1"/>
            </p:cNvSpPr>
            <p:nvPr/>
          </p:nvSpPr>
          <p:spPr bwMode="auto">
            <a:xfrm>
              <a:off x="2043" y="2341"/>
              <a:ext cx="1158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Symbol" panose="05050102010706020507" pitchFamily="18" charset="2"/>
                </a:rPr>
                <a:t>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(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f(n)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lg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92169" name="Rectangle 38"/>
            <p:cNvSpPr>
              <a:spLocks noChangeArrowheads="1"/>
            </p:cNvSpPr>
            <p:nvPr/>
          </p:nvSpPr>
          <p:spPr bwMode="auto">
            <a:xfrm>
              <a:off x="1746" y="2976"/>
              <a:ext cx="1724" cy="40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92170" name="Line 37"/>
            <p:cNvSpPr>
              <a:spLocks noChangeShapeType="1"/>
            </p:cNvSpPr>
            <p:nvPr/>
          </p:nvSpPr>
          <p:spPr bwMode="auto">
            <a:xfrm>
              <a:off x="2608" y="2659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1" name="Line 6"/>
            <p:cNvSpPr>
              <a:spLocks noChangeShapeType="1"/>
            </p:cNvSpPr>
            <p:nvPr/>
          </p:nvSpPr>
          <p:spPr bwMode="auto">
            <a:xfrm>
              <a:off x="0" y="3385"/>
              <a:ext cx="5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172" name="Object 18"/>
            <p:cNvGraphicFramePr>
              <a:graphicFrameLocks noChangeAspect="1"/>
            </p:cNvGraphicFramePr>
            <p:nvPr/>
          </p:nvGraphicFramePr>
          <p:xfrm>
            <a:off x="1541" y="3430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9144000" imgH="6400800" progId="">
                    <p:embed/>
                  </p:oleObj>
                </mc:Choice>
                <mc:Fallback>
                  <p:oleObj name="公式" r:id="rId2" imgW="9144000" imgH="640080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1" y="3430"/>
                          <a:ext cx="590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73" name="Object 24"/>
            <p:cNvGraphicFramePr>
              <a:graphicFrameLocks noChangeAspect="1"/>
            </p:cNvGraphicFramePr>
            <p:nvPr/>
          </p:nvGraphicFramePr>
          <p:xfrm>
            <a:off x="3447" y="3385"/>
            <a:ext cx="544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9144000" imgH="6400800" progId="">
                    <p:embed/>
                  </p:oleObj>
                </mc:Choice>
                <mc:Fallback>
                  <p:oleObj name="公式" r:id="rId4" imgW="9144000" imgH="640080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7" y="3385"/>
                          <a:ext cx="544" cy="4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74" name="Object 27"/>
            <p:cNvGraphicFramePr>
              <a:graphicFrameLocks noChangeAspect="1"/>
            </p:cNvGraphicFramePr>
            <p:nvPr/>
          </p:nvGraphicFramePr>
          <p:xfrm>
            <a:off x="2403" y="3430"/>
            <a:ext cx="545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9144000" imgH="6400800" progId="">
                    <p:embed/>
                  </p:oleObj>
                </mc:Choice>
                <mc:Fallback>
                  <p:oleObj name="公式" r:id="rId5" imgW="9144000" imgH="640080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3" y="3430"/>
                          <a:ext cx="545" cy="4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75" name="Text Box 30"/>
            <p:cNvSpPr txBox="1">
              <a:spLocks noChangeArrowheads="1"/>
            </p:cNvSpPr>
            <p:nvPr/>
          </p:nvSpPr>
          <p:spPr bwMode="auto">
            <a:xfrm>
              <a:off x="3174" y="3430"/>
              <a:ext cx="408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/>
                <a:t>n</a:t>
              </a:r>
              <a:r>
                <a:rPr lang="en-US" altLang="zh-CN" sz="3200" i="1" baseline="30000"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92176" name="Text Box 31"/>
            <p:cNvSpPr txBox="1">
              <a:spLocks noChangeArrowheads="1"/>
            </p:cNvSpPr>
            <p:nvPr/>
          </p:nvSpPr>
          <p:spPr bwMode="auto">
            <a:xfrm>
              <a:off x="1224" y="3435"/>
              <a:ext cx="522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i="1" dirty="0"/>
                <a:t>n</a:t>
              </a:r>
              <a:r>
                <a:rPr lang="en-US" altLang="zh-CN" sz="3200" i="1" baseline="30000" dirty="0"/>
                <a:t>-</a:t>
              </a:r>
              <a:r>
                <a:rPr lang="en-US" altLang="zh-CN" sz="3200" i="1" baseline="30000" dirty="0">
                  <a:sym typeface="Symbol" panose="05050102010706020507" pitchFamily="18" charset="2"/>
                </a:rPr>
                <a:t></a:t>
              </a:r>
            </a:p>
          </p:txBody>
        </p:sp>
      </p:grpSp>
      <p:sp>
        <p:nvSpPr>
          <p:cNvPr id="84007" name="Text Box 39"/>
          <p:cNvSpPr txBox="1">
            <a:spLocks noChangeArrowheads="1"/>
          </p:cNvSpPr>
          <p:nvPr/>
        </p:nvSpPr>
        <p:spPr bwMode="auto">
          <a:xfrm>
            <a:off x="2309496" y="5047615"/>
            <a:ext cx="5211683" cy="523220"/>
          </a:xfrm>
          <a:prstGeom prst="rect">
            <a:avLst/>
          </a:prstGeom>
          <a:ln w="9525">
            <a:noFill/>
            <a:miter lim="800000"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对于红色部分，主方法无能为力</a:t>
            </a:r>
          </a:p>
        </p:txBody>
      </p:sp>
      <p:sp>
        <p:nvSpPr>
          <p:cNvPr id="4" name="文本占位符 13">
            <a:extLst>
              <a:ext uri="{FF2B5EF4-FFF2-40B4-BE49-F238E27FC236}">
                <a16:creationId xmlns:a16="http://schemas.microsoft.com/office/drawing/2014/main" id="{6D455711-F0EC-06C8-3F0C-109F725331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664143" y="261275"/>
            <a:ext cx="9683013" cy="864000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递归算法分析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07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65464" y="1245655"/>
            <a:ext cx="7740650" cy="56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-342900">
              <a:lnSpc>
                <a:spcPct val="120000"/>
              </a:lnSpc>
              <a:spcBef>
                <a:spcPts val="1200"/>
              </a:spcBef>
              <a:tabLst>
                <a:tab pos="354965" algn="l"/>
                <a:tab pos="355600" algn="l"/>
              </a:tabLst>
            </a:pP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4. 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主方法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文本占位符 13">
            <a:extLst>
              <a:ext uri="{FF2B5EF4-FFF2-40B4-BE49-F238E27FC236}">
                <a16:creationId xmlns:a16="http://schemas.microsoft.com/office/drawing/2014/main" id="{6D455711-F0EC-06C8-3F0C-109F725331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664143" y="261275"/>
            <a:ext cx="9683013" cy="864000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递归算法分析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2803BC-BFFD-1334-1D27-31689A5A9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659" y="2283570"/>
            <a:ext cx="5571923" cy="4014937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776FB9E5-A79C-6AD1-EE1B-8EF4BF19A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31" y="1481811"/>
            <a:ext cx="2314895" cy="50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-342900">
              <a:lnSpc>
                <a:spcPct val="120000"/>
              </a:lnSpc>
              <a:spcBef>
                <a:spcPts val="1200"/>
              </a:spcBef>
              <a:tabLst>
                <a:tab pos="354965" algn="l"/>
                <a:tab pos="355600" algn="l"/>
              </a:tabLst>
            </a:pPr>
            <a:r>
              <a:rPr lang="zh-CN" altLang="en-US" sz="2400" b="1" dirty="0">
                <a:solidFill>
                  <a:srgbClr val="0000FF"/>
                </a:solidFill>
                <a:sym typeface="+mn-ea"/>
              </a:rPr>
              <a:t>重要结论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0200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渐近空间复杂度分析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1976120" y="2987519"/>
            <a:ext cx="8388985" cy="27084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空间复杂度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是对一个算法在运行过程中临时占用的存储空间大小的量度，一般也作为问题规模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的函数，以数量级形式给出，记作：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     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S(n)=O(g(n))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、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  <a:sym typeface="Symbol" panose="05050102010706020507" pitchFamily="18" charset="2"/>
              </a:rPr>
              <a:t>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(g(n))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或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  <a:sym typeface="Symbol" panose="05050102010706020507" pitchFamily="18" charset="2"/>
              </a:rPr>
              <a:t>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(g(n))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其中渐近符号的含义与时间复杂度中的含义相同。</a:t>
            </a:r>
          </a:p>
          <a:p>
            <a:pPr>
              <a:spcBef>
                <a:spcPct val="50000"/>
              </a:spcBef>
            </a:pP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81158" y="1500175"/>
            <a:ext cx="8280400" cy="9652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　　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一个算法的存储量包括形参所占空间和临时变量所占空间。在对算法进行存储空间分析时，只考察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临时变量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所占空间。　</a:t>
            </a:r>
          </a:p>
        </p:txBody>
      </p:sp>
    </p:spTree>
    <p:extLst>
      <p:ext uri="{BB962C8B-B14F-4D97-AF65-F5344CB8AC3E}">
        <p14:creationId xmlns:p14="http://schemas.microsoft.com/office/powerpoint/2010/main" val="30701046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>
                <a:latin typeface="+mn-ea"/>
              </a:rPr>
              <a:pPr/>
              <a:t>54</a:t>
            </a:fld>
            <a:endParaRPr lang="zh-CN" altLang="en-US">
              <a:latin typeface="+mn-ea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47686" y="1459851"/>
            <a:ext cx="8280400" cy="5055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【例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19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有以下算法，其中临时空间为变量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maxi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占用的空间。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1" y="729772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b="1">
              <a:latin typeface="+mn-ea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8414" y="2299950"/>
            <a:ext cx="3429024" cy="32771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9900FF"/>
                </a:solidFill>
                <a:latin typeface="+mn-ea"/>
                <a:cs typeface="Consolas" pitchFamily="49" charset="0"/>
              </a:rPr>
              <a:t>int max(int a[]</a:t>
            </a:r>
            <a:r>
              <a:rPr lang="zh-CN" altLang="zh-CN" sz="2000" dirty="0">
                <a:solidFill>
                  <a:srgbClr val="9900FF"/>
                </a:solidFill>
                <a:latin typeface="+mn-ea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9900FF"/>
                </a:solidFill>
                <a:latin typeface="+mn-ea"/>
                <a:cs typeface="Consolas" pitchFamily="49" charset="0"/>
              </a:rPr>
              <a:t>int n)</a:t>
            </a:r>
            <a:endParaRPr lang="zh-CN" altLang="zh-CN" sz="2000" dirty="0">
              <a:solidFill>
                <a:srgbClr val="9900FF"/>
              </a:solidFill>
              <a:latin typeface="+mn-ea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{   int i</a:t>
            </a:r>
            <a:r>
              <a:rPr lang="zh-CN" altLang="zh-CN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maxi=0;</a:t>
            </a:r>
            <a:endParaRPr lang="zh-CN" altLang="zh-CN" sz="2000" dirty="0">
              <a:solidFill>
                <a:srgbClr val="0000FF"/>
              </a:solidFill>
              <a:latin typeface="+mn-ea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    </a:t>
            </a:r>
            <a:r>
              <a:rPr lang="nb-NO" altLang="zh-CN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for (i=1;i&lt;n;i++)</a:t>
            </a:r>
            <a:endParaRPr lang="zh-CN" altLang="zh-CN" sz="2000" dirty="0">
              <a:solidFill>
                <a:srgbClr val="0000FF"/>
              </a:solidFill>
              <a:latin typeface="+mn-ea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if (a[i]&gt;a[maxi])</a:t>
            </a:r>
            <a:endParaRPr lang="zh-CN" altLang="zh-CN" sz="2000" dirty="0">
              <a:solidFill>
                <a:srgbClr val="0000FF"/>
              </a:solidFill>
              <a:latin typeface="+mn-ea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	     maxi=i;</a:t>
            </a:r>
            <a:endParaRPr lang="zh-CN" altLang="zh-CN" sz="2000" dirty="0">
              <a:solidFill>
                <a:srgbClr val="0000FF"/>
              </a:solidFill>
              <a:latin typeface="+mn-ea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    return a[maxi];</a:t>
            </a:r>
            <a:endParaRPr lang="zh-CN" altLang="zh-CN" sz="2000" dirty="0">
              <a:solidFill>
                <a:srgbClr val="0000FF"/>
              </a:solidFill>
              <a:latin typeface="+mn-ea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}</a:t>
            </a:r>
            <a:endParaRPr lang="zh-CN" altLang="zh-CN" sz="2000" dirty="0">
              <a:solidFill>
                <a:srgbClr val="0000FF"/>
              </a:solidFill>
              <a:latin typeface="+mn-ea"/>
              <a:cs typeface="Consolas" pitchFamily="49" charset="0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6274595" y="2939999"/>
            <a:ext cx="214314" cy="185738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atin typeface="+mn-ea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5335" y="3023282"/>
            <a:ext cx="3071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0000FF"/>
                </a:solidFill>
                <a:latin typeface="+mn-ea"/>
                <a:cs typeface="Consolas" pitchFamily="49" charset="0"/>
              </a:rPr>
              <a:t>函数体内分配的变量空间为临时空间，不计形参占用的空间，这里的仅计</a:t>
            </a:r>
            <a:r>
              <a:rPr lang="en-US" altLang="zh-CN" i="1" dirty="0" err="1">
                <a:solidFill>
                  <a:srgbClr val="0000FF"/>
                </a:solidFill>
                <a:latin typeface="+mn-ea"/>
                <a:cs typeface="Consolas" pitchFamily="49" charset="0"/>
              </a:rPr>
              <a:t>i</a:t>
            </a:r>
            <a:r>
              <a:rPr lang="zh-CN" altLang="zh-CN" dirty="0">
                <a:solidFill>
                  <a:srgbClr val="0000FF"/>
                </a:solidFill>
                <a:latin typeface="+mn-ea"/>
                <a:cs typeface="Consolas" pitchFamily="49" charset="0"/>
              </a:rPr>
              <a:t>、</a:t>
            </a:r>
            <a:r>
              <a:rPr lang="en-US" altLang="zh-CN" dirty="0">
                <a:solidFill>
                  <a:srgbClr val="0000FF"/>
                </a:solidFill>
                <a:latin typeface="+mn-ea"/>
                <a:cs typeface="Consolas" pitchFamily="49" charset="0"/>
              </a:rPr>
              <a:t>maxi</a:t>
            </a:r>
            <a:r>
              <a:rPr lang="zh-CN" altLang="zh-CN" dirty="0">
                <a:solidFill>
                  <a:srgbClr val="0000FF"/>
                </a:solidFill>
                <a:latin typeface="+mn-ea"/>
                <a:cs typeface="Consolas" pitchFamily="49" charset="0"/>
              </a:rPr>
              <a:t>变量的空间，其空间复杂度为</a:t>
            </a:r>
            <a:r>
              <a:rPr lang="en-US" altLang="zh-CN" dirty="0">
                <a:solidFill>
                  <a:srgbClr val="0000FF"/>
                </a:solidFill>
                <a:latin typeface="+mn-ea"/>
                <a:cs typeface="Consolas" pitchFamily="49" charset="0"/>
              </a:rPr>
              <a:t>O(1)</a:t>
            </a:r>
            <a:r>
              <a:rPr lang="zh-CN" altLang="zh-CN" dirty="0">
                <a:solidFill>
                  <a:srgbClr val="0000FF"/>
                </a:solidFill>
                <a:latin typeface="+mn-ea"/>
                <a:cs typeface="Consolas" pitchFamily="49" charset="0"/>
              </a:rPr>
              <a:t>。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293775" y="5772012"/>
            <a:ext cx="7604449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latin typeface="+mn-ea"/>
                <a:cs typeface="Consolas" pitchFamily="49" charset="0"/>
              </a:rPr>
              <a:t>如果算法所需的辅助空间相对于问题的输入规模来说是一个常数，我们称此算法为</a:t>
            </a:r>
            <a:r>
              <a:rPr kumimoji="1" lang="zh-CN" altLang="en-US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原地（或就地）工作</a:t>
            </a:r>
            <a:r>
              <a:rPr kumimoji="1" lang="zh-CN" altLang="en-US" sz="2000" dirty="0">
                <a:latin typeface="+mn-ea"/>
                <a:cs typeface="Consolas" pitchFamily="49" charset="0"/>
              </a:rPr>
              <a:t>。</a:t>
            </a: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147CBDA1-BCC1-FF07-E4D2-00CC84FA5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664143" y="261275"/>
            <a:ext cx="9683013" cy="864000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渐近空间复杂度分析</a:t>
            </a:r>
          </a:p>
        </p:txBody>
      </p:sp>
    </p:spTree>
    <p:extLst>
      <p:ext uri="{BB962C8B-B14F-4D97-AF65-F5344CB8AC3E}">
        <p14:creationId xmlns:p14="http://schemas.microsoft.com/office/powerpoint/2010/main" val="420489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694320" y="1340697"/>
            <a:ext cx="10526958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　　为什么算法占用的空间只考虑临时空间，而不必考虑形参的空间呢？这是因为形参的空间会在调用该算法的算法中考虑，例如，以下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maxfun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算法调用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max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算法：</a:t>
            </a: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2539657" y="2243866"/>
            <a:ext cx="5472113" cy="14715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80000" tIns="180000" bIns="1800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zh-CN" b="1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maxfun</a:t>
            </a:r>
            <a:r>
              <a:rPr lang="en-US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pt-BR" altLang="zh-CN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 int b[]={1,2,3,4,5},n=5;</a:t>
            </a:r>
          </a:p>
          <a:p>
            <a:r>
              <a:rPr lang="zh-CN" altLang="pt-BR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</a:t>
            </a:r>
            <a:r>
              <a:rPr lang="pt-BR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printf("Max=%d\n",max(b,n));</a:t>
            </a:r>
          </a:p>
          <a:p>
            <a:r>
              <a:rPr lang="pt-BR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zh-CN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6927574" y="4809418"/>
            <a:ext cx="4784727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maxfun</a:t>
            </a:r>
            <a:r>
              <a:rPr lang="zh-CN" altLang="pt-BR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算法中为</a:t>
            </a:r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b</a:t>
            </a:r>
            <a:r>
              <a:rPr lang="zh-CN" altLang="pt-BR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数组分配了相应的内存空间，其空间复杂度为</a:t>
            </a:r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O(n)</a:t>
            </a:r>
            <a:r>
              <a:rPr lang="zh-CN" altLang="pt-BR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，如果在</a:t>
            </a:r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max</a:t>
            </a:r>
            <a:r>
              <a:rPr lang="zh-CN" altLang="pt-BR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算法中再考虑形参</a:t>
            </a:r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a</a:t>
            </a:r>
            <a:r>
              <a:rPr lang="zh-CN" altLang="pt-BR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的空间，这样重复计算了占用的空间。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0903" y="4501640"/>
            <a:ext cx="3429024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 max(int a[]</a:t>
            </a:r>
            <a:r>
              <a:rPr lang="zh-CN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 n)</a:t>
            </a:r>
            <a:endParaRPr lang="zh-CN" altLang="zh-CN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 int i</a:t>
            </a:r>
            <a:r>
              <a:rPr lang="zh-CN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maxi=0;</a:t>
            </a:r>
            <a:endParaRPr lang="zh-CN" altLang="zh-CN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nb-NO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 (i=1;i&lt;n;i++)</a:t>
            </a:r>
            <a:endParaRPr lang="zh-CN" altLang="zh-CN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nb-NO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 (a[i]&gt;a[maxi])</a:t>
            </a:r>
            <a:endParaRPr lang="zh-CN" altLang="zh-CN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     maxi=i;</a:t>
            </a:r>
            <a:endParaRPr lang="zh-CN" altLang="zh-CN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return a[maxi];</a:t>
            </a:r>
            <a:endParaRPr lang="zh-CN" altLang="zh-CN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zh-CN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DA82E953-1735-A2F0-F644-A7208FA8FBA4}"/>
              </a:ext>
            </a:extLst>
          </p:cNvPr>
          <p:cNvSpPr/>
          <p:nvPr/>
        </p:nvSpPr>
        <p:spPr>
          <a:xfrm>
            <a:off x="4389645" y="3735262"/>
            <a:ext cx="157774" cy="695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3E0DDAF0-D8E0-2651-7CBA-761F239F6E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664143" y="261275"/>
            <a:ext cx="9683013" cy="864000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渐近空间复杂度分析</a:t>
            </a:r>
          </a:p>
        </p:txBody>
      </p:sp>
    </p:spTree>
    <p:extLst>
      <p:ext uri="{BB962C8B-B14F-4D97-AF65-F5344CB8AC3E}">
        <p14:creationId xmlns:p14="http://schemas.microsoft.com/office/powerpoint/2010/main" val="40312439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3608E4A-5AC5-7B0D-A791-13FA27C2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56</a:t>
            </a:fld>
            <a:endParaRPr lang="zh-CN" alt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7C588C4E-57F5-B74F-1C37-8CB922519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40" y="1869120"/>
            <a:ext cx="5584899" cy="37856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void exam ( float x[ ][ ], int m, int n ) 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 float sum [ ];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 for ( int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= 0;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&lt; m;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++ ) 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{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sum[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] = 0.0;                      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for ( int j = 0; j &lt; n; j++ ) 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	    sum[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] += x[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][j];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 for (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= 0;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&lt; m;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++ 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cout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&lt;&lt;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&lt;&lt; “ : ” &lt;&lt;sum 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] &lt;&lt;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;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7BAD2C-64BD-0AF8-746A-03E979C7FC54}"/>
              </a:ext>
            </a:extLst>
          </p:cNvPr>
          <p:cNvSpPr/>
          <p:nvPr/>
        </p:nvSpPr>
        <p:spPr bwMode="auto">
          <a:xfrm>
            <a:off x="599487" y="1320760"/>
            <a:ext cx="8101330" cy="48006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0">
            <a:noAutofit/>
          </a:bodyPr>
          <a:lstStyle/>
          <a:p>
            <a:pPr lvl="0" algn="l">
              <a:lnSpc>
                <a:spcPct val="7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【例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分析下面算法的空间复杂度。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4EB7A009-5FB4-1D8D-DE6B-C13EF792BBB8}"/>
              </a:ext>
            </a:extLst>
          </p:cNvPr>
          <p:cNvSpPr txBox="1"/>
          <p:nvPr/>
        </p:nvSpPr>
        <p:spPr>
          <a:xfrm>
            <a:off x="696752" y="5723072"/>
            <a:ext cx="9683013" cy="5049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解：</a:t>
            </a:r>
            <a:r>
              <a:rPr lang="zh-CN" altLang="en-US" sz="2000" dirty="0">
                <a:latin typeface="+mn-ea"/>
                <a:cs typeface="Consolas" panose="020B0609020204030204" pitchFamily="49" charset="0"/>
              </a:rPr>
              <a:t>该算法临时分配一个一维数组</a:t>
            </a:r>
            <a:r>
              <a:rPr lang="en-US" altLang="zh-CN" sz="2000" dirty="0">
                <a:latin typeface="+mn-ea"/>
                <a:cs typeface="Consolas" panose="020B0609020204030204" pitchFamily="49" charset="0"/>
              </a:rPr>
              <a:t>sum[ ]</a:t>
            </a:r>
            <a:r>
              <a:rPr lang="zh-CN" altLang="en-US" sz="2000" dirty="0">
                <a:latin typeface="+mn-ea"/>
                <a:cs typeface="Consolas" panose="020B0609020204030204" pitchFamily="49" charset="0"/>
              </a:rPr>
              <a:t>，大小至少为</a:t>
            </a:r>
            <a:r>
              <a:rPr lang="en-US" altLang="zh-CN" sz="2000" dirty="0">
                <a:latin typeface="+mn-ea"/>
                <a:cs typeface="Consolas" panose="020B0609020204030204" pitchFamily="49" charset="0"/>
              </a:rPr>
              <a:t>m</a:t>
            </a:r>
            <a:r>
              <a:rPr lang="zh-CN" altLang="en-US" sz="2000" dirty="0">
                <a:latin typeface="+mn-ea"/>
                <a:cs typeface="Consolas" panose="020B0609020204030204" pitchFamily="49" charset="0"/>
              </a:rPr>
              <a:t>。因此，</a:t>
            </a:r>
            <a:r>
              <a:rPr lang="en-US" altLang="zh-CN" sz="2000" dirty="0">
                <a:latin typeface="+mn-ea"/>
                <a:cs typeface="Consolas" panose="020B0609020204030204" pitchFamily="49" charset="0"/>
              </a:rPr>
              <a:t>S(n)= O(m)</a:t>
            </a:r>
            <a:endParaRPr lang="zh-CN" altLang="en-US" sz="2000" dirty="0"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BE6E9982-234D-D4BB-DF39-B162D27BB3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664143" y="261275"/>
            <a:ext cx="9683013" cy="864000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渐近空间复杂度分析</a:t>
            </a:r>
          </a:p>
        </p:txBody>
      </p:sp>
    </p:spTree>
    <p:extLst>
      <p:ext uri="{BB962C8B-B14F-4D97-AF65-F5344CB8AC3E}">
        <p14:creationId xmlns:p14="http://schemas.microsoft.com/office/powerpoint/2010/main" val="333441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568513" y="1275239"/>
            <a:ext cx="8622975" cy="5035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例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21】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有如下递归算法，分析调用</a:t>
            </a: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maxelem(a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，</a:t>
            </a: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，</a:t>
            </a: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n-1)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的空间复杂度。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4987" y="1884802"/>
            <a:ext cx="8821279" cy="31335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maxelem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(int a[],int i,int j)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 int mid=(i+j)/2,max1,max2;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if (i&lt;j)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{	 max1=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maxelem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(a,i,mid);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    max2=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maxelem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(a,mid+1,j);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    return (max1&gt;max2)?max1:max2;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else return a[i];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C492763-7B76-4753-9024-E603D5C28B46}"/>
              </a:ext>
            </a:extLst>
          </p:cNvPr>
          <p:cNvSpPr txBox="1"/>
          <p:nvPr/>
        </p:nvSpPr>
        <p:spPr>
          <a:xfrm>
            <a:off x="984987" y="5230361"/>
            <a:ext cx="9683013" cy="9666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解：</a:t>
            </a:r>
            <a:r>
              <a:rPr lang="zh-CN" altLang="en-US" sz="2000" dirty="0">
                <a:latin typeface="+mn-ea"/>
                <a:cs typeface="Consolas" panose="020B0609020204030204" pitchFamily="49" charset="0"/>
              </a:rPr>
              <a:t>执行该递归算法最多需要调用自身</a:t>
            </a:r>
            <a:r>
              <a:rPr lang="en-US" altLang="zh-CN" sz="2000" dirty="0">
                <a:latin typeface="+mn-ea"/>
                <a:cs typeface="Consolas" panose="020B0609020204030204" pitchFamily="49" charset="0"/>
              </a:rPr>
              <a:t>log</a:t>
            </a:r>
            <a:r>
              <a:rPr lang="en-US" altLang="zh-CN" sz="2000" baseline="-25000" dirty="0">
                <a:latin typeface="+mn-ea"/>
                <a:cs typeface="Consolas" panose="020B0609020204030204" pitchFamily="49" charset="0"/>
              </a:rPr>
              <a:t>2</a:t>
            </a:r>
            <a:r>
              <a:rPr lang="en-US" altLang="zh-CN" sz="2000" dirty="0">
                <a:latin typeface="+mn-ea"/>
                <a:cs typeface="Consolas" panose="020B0609020204030204" pitchFamily="49" charset="0"/>
              </a:rPr>
              <a:t>n</a:t>
            </a:r>
            <a:r>
              <a:rPr lang="zh-CN" altLang="en-US" sz="2000" dirty="0">
                <a:latin typeface="+mn-ea"/>
                <a:cs typeface="Consolas" panose="020B0609020204030204" pitchFamily="49" charset="0"/>
              </a:rPr>
              <a:t>次，每次调用只临时分配</a:t>
            </a:r>
            <a:r>
              <a:rPr lang="en-US" sz="2000" dirty="0">
                <a:latin typeface="+mn-ea"/>
                <a:cs typeface="Consolas" panose="020B0609020204030204" pitchFamily="49" charset="0"/>
              </a:rPr>
              <a:t>3</a:t>
            </a:r>
            <a:r>
              <a:rPr lang="zh-CN" altLang="en-US" sz="2000" dirty="0">
                <a:latin typeface="+mn-ea"/>
                <a:cs typeface="Consolas" panose="020B0609020204030204" pitchFamily="49" charset="0"/>
              </a:rPr>
              <a:t>个整型变量的空间（</a:t>
            </a:r>
            <a:r>
              <a:rPr lang="en-US" sz="2000" dirty="0">
                <a:latin typeface="+mn-ea"/>
                <a:cs typeface="Consolas" panose="020B0609020204030204" pitchFamily="49" charset="0"/>
              </a:rPr>
              <a:t>O(1)</a:t>
            </a:r>
            <a:r>
              <a:rPr lang="zh-CN" altLang="en-US" sz="2000" dirty="0">
                <a:latin typeface="+mn-ea"/>
                <a:cs typeface="Consolas" panose="020B0609020204030204" pitchFamily="49" charset="0"/>
              </a:rPr>
              <a:t>）。因此，</a:t>
            </a:r>
            <a:r>
              <a:rPr lang="en-US" altLang="zh-CN" sz="2000" dirty="0">
                <a:latin typeface="+mn-ea"/>
                <a:cs typeface="Consolas" panose="020B0609020204030204" pitchFamily="49" charset="0"/>
              </a:rPr>
              <a:t>S(n)= O(log</a:t>
            </a:r>
            <a:r>
              <a:rPr lang="en-US" altLang="zh-CN" sz="2000" baseline="-25000" dirty="0">
                <a:latin typeface="+mn-ea"/>
                <a:cs typeface="Consolas" panose="020B0609020204030204" pitchFamily="49" charset="0"/>
              </a:rPr>
              <a:t>2</a:t>
            </a:r>
            <a:r>
              <a:rPr lang="en-US" altLang="zh-CN" sz="2000" dirty="0">
                <a:latin typeface="+mn-ea"/>
                <a:cs typeface="Consolas" panose="020B0609020204030204" pitchFamily="49" charset="0"/>
              </a:rPr>
              <a:t>n)</a:t>
            </a:r>
            <a:endParaRPr lang="zh-CN" altLang="en-US" sz="2000" dirty="0"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A59D9D48-07C3-51EF-9134-99F192260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664143" y="261275"/>
            <a:ext cx="9683013" cy="864000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渐近空间复杂度分析</a:t>
            </a:r>
          </a:p>
        </p:txBody>
      </p:sp>
    </p:spTree>
    <p:extLst>
      <p:ext uri="{BB962C8B-B14F-4D97-AF65-F5344CB8AC3E}">
        <p14:creationId xmlns:p14="http://schemas.microsoft.com/office/powerpoint/2010/main" val="311554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C08C33-644E-4171-9D4F-8060FEE5FDBC}"/>
              </a:ext>
            </a:extLst>
          </p:cNvPr>
          <p:cNvSpPr txBox="1"/>
          <p:nvPr/>
        </p:nvSpPr>
        <p:spPr>
          <a:xfrm>
            <a:off x="515939" y="1574204"/>
            <a:ext cx="10704444" cy="3269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(2010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真题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(n&gt;1)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个整数存放到一维数组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中。试设计一个在时间和空间两方面都尽可能高效的算法，将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中保存的序列循环左移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(0&lt;p&lt;n)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个位置，即将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中的数据序列由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p+1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p-1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。要求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给出算法的基本设计思想。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根据设计思想，采用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语言描述算法，关键之处给出注释。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说明你所设计算法的时间复杂度和空间复杂度。</a:t>
            </a:r>
          </a:p>
        </p:txBody>
      </p:sp>
    </p:spTree>
    <p:extLst>
      <p:ext uri="{BB962C8B-B14F-4D97-AF65-F5344CB8AC3E}">
        <p14:creationId xmlns:p14="http://schemas.microsoft.com/office/powerpoint/2010/main" val="36803042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59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793E9F-7F83-4BD9-8CD1-ADEDFEBE7DAD}"/>
              </a:ext>
            </a:extLst>
          </p:cNvPr>
          <p:cNvSpPr txBox="1"/>
          <p:nvPr/>
        </p:nvSpPr>
        <p:spPr>
          <a:xfrm>
            <a:off x="515939" y="1265500"/>
            <a:ext cx="10983635" cy="3731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答案要点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给出算法的基本设计思想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(4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先将这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个元素的数据序列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原地逆置，得到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…,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p+1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，然后再将前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）分别原地逆置，得到最终结果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p+1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p-1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(7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算法可以用两个函数，即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Reverse( 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LeftShift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实现相应的功能，后者调用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Reverse()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函数三次。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算法如下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908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渐近复杂度分析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93700" y="3893896"/>
            <a:ext cx="7903535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2925" indent="-542925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算法的运行时间是问题规模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的函数，记作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T(n)</a:t>
            </a:r>
          </a:p>
          <a:p>
            <a:pPr marL="542925" indent="-542925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用基本语句的执行次数表示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T(n)</a:t>
            </a:r>
          </a:p>
          <a:p>
            <a:pPr marL="542925" indent="-542925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忽略低阶项和常系数，只考虑最高阶</a:t>
            </a:r>
          </a:p>
          <a:p>
            <a:pPr marL="542925" indent="-542925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用大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、大</a:t>
            </a:r>
            <a:r>
              <a:rPr lang="en-US" altLang="zh-CN" sz="2000" spc="-5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 panose="05050102010706020507" pitchFamily="18" charset="2"/>
              </a:rPr>
              <a:t>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和大</a:t>
            </a:r>
            <a:r>
              <a:rPr lang="zh-CN" altLang="en-US" sz="2000" spc="-5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 panose="05050102010706020507" pitchFamily="18" charset="2"/>
              </a:rPr>
              <a:t>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表示其渐近意义下的阶</a:t>
            </a: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1D8B84A1-64E0-43B8-AF3C-2334FFB23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88" y="1567276"/>
            <a:ext cx="10118034" cy="1435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渐近时间复杂性分析是一种事前估算的方法，它是对算法所消耗资源的一种渐近分析方法。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所谓的渐近分析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是指忽略具体机器、编程语言和编译器的影响，只关注在输入规模增大时算法运行时间的增长趋势。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60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0625AC-20C1-498C-B32C-190E2455CB7F}"/>
              </a:ext>
            </a:extLst>
          </p:cNvPr>
          <p:cNvSpPr txBox="1"/>
          <p:nvPr/>
        </p:nvSpPr>
        <p:spPr>
          <a:xfrm>
            <a:off x="924339" y="1228888"/>
            <a:ext cx="9411551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Reverse(int R[],int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left,int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right)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 	int k=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left,j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right,tmp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 //k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等于左边界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left, j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等于右边界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while(k&lt;j)   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R[k]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R[j]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{   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=R[k]; R[k]=R[j]; R[j]=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k++;   //k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右移一个位置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j--;    //j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左移一个位置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LeftShift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 R[],int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p) 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循环左移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if(p&gt;0&amp;&amp;p&lt;n)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Reverse(R,0,n-1);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将全部数据逆置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Reverse(R,0,n-p-1);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个元素逆置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Reverse(R,n-p,n-1);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个元素逆置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5222AB-4855-4BD2-AEF6-CEA457315874}"/>
              </a:ext>
            </a:extLst>
          </p:cNvPr>
          <p:cNvSpPr txBox="1"/>
          <p:nvPr/>
        </p:nvSpPr>
        <p:spPr>
          <a:xfrm>
            <a:off x="1910954" y="6131631"/>
            <a:ext cx="7067996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时间复杂度及空间复杂度分别为O(n)和0(1)</a:t>
            </a:r>
          </a:p>
        </p:txBody>
      </p:sp>
    </p:spTree>
    <p:extLst>
      <p:ext uri="{BB962C8B-B14F-4D97-AF65-F5344CB8AC3E}">
        <p14:creationId xmlns:p14="http://schemas.microsoft.com/office/powerpoint/2010/main" val="343169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61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F26B56-1AEE-4FA2-9DB7-F959D3F56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824" y="1494088"/>
            <a:ext cx="6430040" cy="263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62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BAE82B-3DFB-4839-BC02-75DEE44A737F}"/>
              </a:ext>
            </a:extLst>
          </p:cNvPr>
          <p:cNvSpPr txBox="1"/>
          <p:nvPr/>
        </p:nvSpPr>
        <p:spPr>
          <a:xfrm>
            <a:off x="568427" y="1391980"/>
            <a:ext cx="10772121" cy="3276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(2018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真题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给定一个含n(n≥1)个整数的数组，请设计一个在时间上尽可能高效的算法，找出数组中未出现的最小正整数。例如，数组{-5, 3, 2, 3}中未出现的最小正整数是1；数组{1, 2, 3}中未出现的最小正整数是4。要求：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（1）给出算法的基本设计思想。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（2）根据设计思想，采用C或C++语言描述算法，关键之处给出注释。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（3）说明你所设计算法的时间复杂度和空间复杂度。</a:t>
            </a:r>
          </a:p>
        </p:txBody>
      </p:sp>
    </p:spTree>
    <p:extLst>
      <p:ext uri="{BB962C8B-B14F-4D97-AF65-F5344CB8AC3E}">
        <p14:creationId xmlns:p14="http://schemas.microsoft.com/office/powerpoint/2010/main" val="29341982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63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8C7984-473E-4BA8-9BCD-E1FAC0DCF132}"/>
              </a:ext>
            </a:extLst>
          </p:cNvPr>
          <p:cNvSpPr txBox="1"/>
          <p:nvPr/>
        </p:nvSpPr>
        <p:spPr>
          <a:xfrm>
            <a:off x="655983" y="1305342"/>
            <a:ext cx="10933043" cy="3276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解析：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）题目要求算法时间上尽可能高效，因此采用空间换时间的办法。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a.</a:t>
            </a:r>
            <a:r>
              <a:rPr lang="zh-CN" altLang="en-US" sz="2000" dirty="0"/>
              <a:t>分配一个用于标记的数组</a:t>
            </a:r>
            <a:r>
              <a:rPr lang="en-US" altLang="zh-CN" sz="2000" dirty="0"/>
              <a:t>B[n]</a:t>
            </a:r>
            <a:r>
              <a:rPr lang="zh-CN" altLang="en-US" sz="2000" dirty="0"/>
              <a:t>，用来记录</a:t>
            </a:r>
            <a:r>
              <a:rPr lang="en-US" altLang="zh-CN" sz="2000" dirty="0"/>
              <a:t>A</a:t>
            </a:r>
            <a:r>
              <a:rPr lang="zh-CN" altLang="en-US" sz="2000" dirty="0"/>
              <a:t>中是否出现了</a:t>
            </a:r>
            <a:r>
              <a:rPr lang="en-US" altLang="zh-CN" sz="2000" dirty="0"/>
              <a:t>1~n</a:t>
            </a:r>
            <a:r>
              <a:rPr lang="zh-CN" altLang="en-US" sz="2000" dirty="0"/>
              <a:t>中的正整数，</a:t>
            </a:r>
            <a:r>
              <a:rPr lang="en-US" altLang="zh-CN" sz="2000" dirty="0"/>
              <a:t>B[0]</a:t>
            </a:r>
            <a:r>
              <a:rPr lang="zh-CN" altLang="en-US" sz="2000" dirty="0"/>
              <a:t>对应正整数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B[n-1]</a:t>
            </a:r>
            <a:r>
              <a:rPr lang="zh-CN" altLang="en-US" sz="2000" dirty="0"/>
              <a:t>对应正整数</a:t>
            </a:r>
            <a:r>
              <a:rPr lang="en-US" altLang="zh-CN" sz="2000" dirty="0"/>
              <a:t>n</a:t>
            </a:r>
            <a:r>
              <a:rPr lang="zh-CN" altLang="en-US" sz="2000" dirty="0"/>
              <a:t>，初始化</a:t>
            </a:r>
            <a:r>
              <a:rPr lang="en-US" altLang="zh-CN" sz="2000" dirty="0"/>
              <a:t>B</a:t>
            </a:r>
            <a:r>
              <a:rPr lang="zh-CN" altLang="en-US" sz="2000" dirty="0"/>
              <a:t>中全部为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b.</a:t>
            </a:r>
            <a:r>
              <a:rPr lang="zh-CN" altLang="en-US" sz="2000" dirty="0"/>
              <a:t>由于</a:t>
            </a:r>
            <a:r>
              <a:rPr lang="en-US" altLang="zh-CN" sz="2000" dirty="0"/>
              <a:t>A</a:t>
            </a:r>
            <a:r>
              <a:rPr lang="zh-CN" altLang="en-US" sz="2000" dirty="0"/>
              <a:t>中含有</a:t>
            </a:r>
            <a:r>
              <a:rPr lang="en-US" altLang="zh-CN" sz="2000" dirty="0"/>
              <a:t>n</a:t>
            </a:r>
            <a:r>
              <a:rPr lang="zh-CN" altLang="en-US" sz="2000" dirty="0"/>
              <a:t>个整数，因此可能返回的值是</a:t>
            </a:r>
            <a:r>
              <a:rPr lang="en-US" altLang="zh-CN" sz="2000" dirty="0"/>
              <a:t>1~n+1</a:t>
            </a:r>
            <a:r>
              <a:rPr lang="zh-CN" altLang="en-US" sz="2000" dirty="0"/>
              <a:t>，当</a:t>
            </a:r>
            <a:r>
              <a:rPr lang="en-US" altLang="zh-CN" sz="2000" dirty="0"/>
              <a:t>A</a:t>
            </a:r>
            <a:r>
              <a:rPr lang="zh-CN" altLang="en-US" sz="2000" dirty="0"/>
              <a:t>中</a:t>
            </a:r>
            <a:r>
              <a:rPr lang="en-US" altLang="zh-CN" sz="2000" dirty="0"/>
              <a:t>n</a:t>
            </a:r>
            <a:r>
              <a:rPr lang="zh-CN" altLang="en-US" sz="2000" dirty="0"/>
              <a:t>个数恰好为</a:t>
            </a:r>
            <a:r>
              <a:rPr lang="en-US" altLang="zh-CN" sz="2000" dirty="0"/>
              <a:t>1~n</a:t>
            </a:r>
            <a:r>
              <a:rPr lang="zh-CN" altLang="en-US" sz="2000" dirty="0"/>
              <a:t>时返回</a:t>
            </a:r>
            <a:r>
              <a:rPr lang="en-US" altLang="zh-CN" sz="2000" dirty="0"/>
              <a:t>n+1</a:t>
            </a:r>
            <a:r>
              <a:rPr lang="zh-CN" altLang="en-US" sz="2000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c.</a:t>
            </a:r>
            <a:r>
              <a:rPr lang="zh-CN" altLang="en-US" sz="2000" dirty="0"/>
              <a:t>当数组</a:t>
            </a:r>
            <a:r>
              <a:rPr lang="en-US" altLang="zh-CN" sz="2000" dirty="0"/>
              <a:t>A</a:t>
            </a:r>
            <a:r>
              <a:rPr lang="zh-CN" altLang="en-US" sz="2000" dirty="0"/>
              <a:t>中出现了小于等于</a:t>
            </a:r>
            <a:r>
              <a:rPr lang="en-US" altLang="zh-CN" sz="2000" dirty="0"/>
              <a:t>0</a:t>
            </a:r>
            <a:r>
              <a:rPr lang="zh-CN" altLang="en-US" sz="2000" dirty="0"/>
              <a:t>或者大于</a:t>
            </a:r>
            <a:r>
              <a:rPr lang="en-US" altLang="zh-CN" sz="2000" dirty="0"/>
              <a:t>n</a:t>
            </a:r>
            <a:r>
              <a:rPr lang="zh-CN" altLang="en-US" sz="2000" dirty="0"/>
              <a:t>的值时，会导致</a:t>
            </a:r>
            <a:r>
              <a:rPr lang="en-US" altLang="zh-CN" sz="2000" dirty="0"/>
              <a:t>1~n</a:t>
            </a:r>
            <a:r>
              <a:rPr lang="zh-CN" altLang="en-US" sz="2000" dirty="0"/>
              <a:t>中出现空余位置，返回结果必然在</a:t>
            </a:r>
            <a:r>
              <a:rPr lang="en-US" altLang="zh-CN" sz="2000" dirty="0"/>
              <a:t>1~n</a:t>
            </a:r>
            <a:r>
              <a:rPr lang="zh-CN" altLang="en-US" sz="2000" dirty="0"/>
              <a:t>中，因此对于</a:t>
            </a:r>
            <a:r>
              <a:rPr lang="en-US" altLang="zh-CN" sz="2000" dirty="0"/>
              <a:t>A</a:t>
            </a:r>
            <a:r>
              <a:rPr lang="zh-CN" altLang="en-US" sz="2000" dirty="0"/>
              <a:t>中出现了小于等于</a:t>
            </a:r>
            <a:r>
              <a:rPr lang="en-US" altLang="zh-CN" sz="2000" dirty="0"/>
              <a:t>0</a:t>
            </a:r>
            <a:r>
              <a:rPr lang="zh-CN" altLang="en-US" sz="2000" dirty="0"/>
              <a:t>或者大于</a:t>
            </a:r>
            <a:r>
              <a:rPr lang="en-US" altLang="zh-CN" sz="2000" dirty="0"/>
              <a:t>n</a:t>
            </a:r>
            <a:r>
              <a:rPr lang="zh-CN" altLang="en-US" sz="2000" dirty="0"/>
              <a:t>的值可以不采取任何操作。</a:t>
            </a:r>
          </a:p>
        </p:txBody>
      </p:sp>
    </p:spTree>
    <p:extLst>
      <p:ext uri="{BB962C8B-B14F-4D97-AF65-F5344CB8AC3E}">
        <p14:creationId xmlns:p14="http://schemas.microsoft.com/office/powerpoint/2010/main" val="24492433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64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77C70C-1370-430B-905E-E270A9083C91}"/>
              </a:ext>
            </a:extLst>
          </p:cNvPr>
          <p:cNvSpPr txBox="1"/>
          <p:nvPr/>
        </p:nvSpPr>
        <p:spPr>
          <a:xfrm>
            <a:off x="834887" y="1173262"/>
            <a:ext cx="8248153" cy="41983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int </a:t>
            </a:r>
            <a:r>
              <a:rPr lang="en-US" altLang="zh-CN" dirty="0" err="1"/>
              <a:t>findMissMin</a:t>
            </a:r>
            <a:r>
              <a:rPr lang="en-US" altLang="zh-CN" dirty="0"/>
              <a:t>(int A[],int n)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    int *B=(int *)malloc(</a:t>
            </a:r>
            <a:r>
              <a:rPr lang="en-US" altLang="zh-CN" dirty="0" err="1"/>
              <a:t>sizeof</a:t>
            </a:r>
            <a:r>
              <a:rPr lang="en-US" altLang="zh-CN" dirty="0"/>
              <a:t>(int)*n); //</a:t>
            </a:r>
            <a:r>
              <a:rPr lang="zh-CN" altLang="en-US" dirty="0"/>
              <a:t>分配空间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</a:t>
            </a:r>
            <a:r>
              <a:rPr lang="en-US" altLang="zh-CN" dirty="0" err="1"/>
              <a:t>memset</a:t>
            </a:r>
            <a:r>
              <a:rPr lang="en-US" altLang="zh-CN" dirty="0"/>
              <a:t>(B,0,sizeof(int)*n); //</a:t>
            </a:r>
            <a:r>
              <a:rPr lang="zh-CN" altLang="en-US" dirty="0"/>
              <a:t>赋初值为</a:t>
            </a:r>
            <a:r>
              <a:rPr lang="en-US" altLang="zh-CN" dirty="0"/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if(A[</a:t>
            </a:r>
            <a:r>
              <a:rPr lang="en-US" altLang="zh-CN" dirty="0" err="1"/>
              <a:t>i</a:t>
            </a:r>
            <a:r>
              <a:rPr lang="en-US" altLang="zh-CN" dirty="0"/>
              <a:t>]&gt;0 &amp;&amp; A[</a:t>
            </a:r>
            <a:r>
              <a:rPr lang="en-US" altLang="zh-CN" dirty="0" err="1"/>
              <a:t>i</a:t>
            </a:r>
            <a:r>
              <a:rPr lang="en-US" altLang="zh-CN" dirty="0"/>
              <a:t>]&lt;=n) //</a:t>
            </a:r>
            <a:r>
              <a:rPr lang="zh-CN" altLang="en-US" dirty="0"/>
              <a:t>若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的值介于</a:t>
            </a:r>
            <a:r>
              <a:rPr lang="en-US" altLang="zh-CN" dirty="0"/>
              <a:t>1~n</a:t>
            </a:r>
            <a:r>
              <a:rPr lang="zh-CN" altLang="en-US" dirty="0"/>
              <a:t>，则标记数组</a:t>
            </a:r>
            <a:r>
              <a:rPr lang="en-US" altLang="zh-CN" dirty="0"/>
              <a:t>B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 B[A[</a:t>
            </a:r>
            <a:r>
              <a:rPr lang="en-US" altLang="zh-CN" dirty="0" err="1"/>
              <a:t>i</a:t>
            </a:r>
            <a:r>
              <a:rPr lang="en-US" altLang="zh-CN" dirty="0"/>
              <a:t>]-1]=1;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for(int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&lt;n; </a:t>
            </a:r>
            <a:r>
              <a:rPr lang="en-US" altLang="zh-CN" dirty="0" err="1"/>
              <a:t>i</a:t>
            </a:r>
            <a:r>
              <a:rPr lang="en-US" altLang="zh-CN" dirty="0"/>
              <a:t>++) //</a:t>
            </a:r>
            <a:r>
              <a:rPr lang="zh-CN" altLang="en-US" dirty="0"/>
              <a:t>扫描数组</a:t>
            </a:r>
            <a:r>
              <a:rPr lang="en-US" altLang="zh-CN" dirty="0"/>
              <a:t>B</a:t>
            </a:r>
            <a:r>
              <a:rPr lang="zh-CN" altLang="en-US" dirty="0"/>
              <a:t>，找到目标值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  </a:t>
            </a:r>
            <a:r>
              <a:rPr lang="en-US" altLang="zh-CN" dirty="0"/>
              <a:t>if (B[</a:t>
            </a:r>
            <a:r>
              <a:rPr lang="en-US" altLang="zh-CN" dirty="0" err="1"/>
              <a:t>i</a:t>
            </a:r>
            <a:r>
              <a:rPr lang="en-US" altLang="zh-CN" dirty="0"/>
              <a:t>]==0) break;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return i+1; //</a:t>
            </a:r>
            <a:r>
              <a:rPr lang="zh-CN" altLang="en-US" dirty="0"/>
              <a:t>返回结果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027D86-0E3B-4A69-83B8-7F9FD962EE31}"/>
              </a:ext>
            </a:extLst>
          </p:cNvPr>
          <p:cNvSpPr txBox="1"/>
          <p:nvPr/>
        </p:nvSpPr>
        <p:spPr>
          <a:xfrm>
            <a:off x="636104" y="5655682"/>
            <a:ext cx="9554376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）时间复杂度：遍历</a:t>
            </a:r>
            <a:r>
              <a:rPr lang="en-US" altLang="zh-CN" dirty="0"/>
              <a:t>A</a:t>
            </a:r>
            <a:r>
              <a:rPr lang="zh-CN" altLang="en-US" dirty="0"/>
              <a:t>一次，遍历</a:t>
            </a:r>
            <a:r>
              <a:rPr lang="en-US" altLang="zh-CN" dirty="0"/>
              <a:t>B</a:t>
            </a:r>
            <a:r>
              <a:rPr lang="zh-CN" altLang="en-US" dirty="0"/>
              <a:t>一次，两次循环内操作步骤为</a:t>
            </a:r>
            <a:r>
              <a:rPr lang="en-US" altLang="zh-CN" dirty="0"/>
              <a:t>O(1)</a:t>
            </a:r>
            <a:r>
              <a:rPr lang="zh-CN" altLang="en-US" dirty="0"/>
              <a:t>量级，因此时间复杂度为</a:t>
            </a:r>
            <a:r>
              <a:rPr lang="en-US" altLang="zh-CN" dirty="0"/>
              <a:t>O(n)</a:t>
            </a:r>
            <a:r>
              <a:rPr lang="zh-CN" altLang="en-US" dirty="0"/>
              <a:t>。  空间复杂度：额外分配了</a:t>
            </a:r>
            <a:r>
              <a:rPr lang="en-US" altLang="zh-CN" dirty="0"/>
              <a:t>B[n]</a:t>
            </a:r>
            <a:r>
              <a:rPr lang="zh-CN" altLang="en-US" dirty="0"/>
              <a:t>，空间复杂度为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402374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4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渐近复杂度分析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9DBE239-A550-4B42-86DA-B7708E621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723" y="2663190"/>
            <a:ext cx="5584899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void exam ( float x[ ][ ], int m, int n ) 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 float sum [ ];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 for ( int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= 0;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&lt; m;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++ ) 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{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sum[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] = 0.0;                      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for ( int j = 0; j &lt; n; j++ ) 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	    sum[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] += x[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][j];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 for (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= 0;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&lt; m;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++ 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cout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&lt;&lt;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&lt;&lt; “ : ” &lt;&lt;sum 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] &lt;&lt;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;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3CBE2-5782-4EC8-8D9B-1D00C6AAF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172" y="1314287"/>
            <a:ext cx="7366000" cy="52387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latin typeface="+mj-lt"/>
                <a:ea typeface="微软雅黑" panose="020B0503020204020204" charset="-122"/>
                <a:cs typeface="+mj-cs"/>
                <a:sym typeface="+mn-lt"/>
              </a:rPr>
              <a:t>时间复杂度是由嵌套最深层语句的频度决定的</a:t>
            </a:r>
          </a:p>
        </p:txBody>
      </p:sp>
      <p:sp>
        <p:nvSpPr>
          <p:cNvPr id="6" name="云形标注 6">
            <a:extLst>
              <a:ext uri="{FF2B5EF4-FFF2-40B4-BE49-F238E27FC236}">
                <a16:creationId xmlns:a16="http://schemas.microsoft.com/office/drawing/2014/main" id="{86FD95FD-B40F-4797-8362-9CE7D48AB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884" y="4329430"/>
            <a:ext cx="2352675" cy="781050"/>
          </a:xfrm>
          <a:prstGeom prst="cloudCallout">
            <a:avLst>
              <a:gd name="adj1" fmla="val -154772"/>
              <a:gd name="adj2" fmla="val 3747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f(n)=m*n</a:t>
            </a:r>
          </a:p>
        </p:txBody>
      </p:sp>
      <p:sp>
        <p:nvSpPr>
          <p:cNvPr id="7" name="云形标注 7">
            <a:extLst>
              <a:ext uri="{FF2B5EF4-FFF2-40B4-BE49-F238E27FC236}">
                <a16:creationId xmlns:a16="http://schemas.microsoft.com/office/drawing/2014/main" id="{439A78CA-5F29-4B0C-9D14-0803FCCB0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846" y="2637155"/>
            <a:ext cx="3324225" cy="814388"/>
          </a:xfrm>
          <a:prstGeom prst="cloudCallout">
            <a:avLst>
              <a:gd name="adj1" fmla="val 460"/>
              <a:gd name="adj2" fmla="val 14415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T(n) = O(m*n)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363A74-F035-4838-A2B9-36A52E23AD2A}"/>
              </a:ext>
            </a:extLst>
          </p:cNvPr>
          <p:cNvSpPr/>
          <p:nvPr/>
        </p:nvSpPr>
        <p:spPr bwMode="auto">
          <a:xfrm>
            <a:off x="1002172" y="1984217"/>
            <a:ext cx="8101330" cy="48006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0">
            <a:noAutofit/>
          </a:bodyPr>
          <a:lstStyle/>
          <a:p>
            <a:pPr lvl="0" algn="l">
              <a:lnSpc>
                <a:spcPct val="7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【例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】分析下面算法的时间复杂度。</a:t>
            </a:r>
          </a:p>
        </p:txBody>
      </p:sp>
    </p:spTree>
    <p:extLst>
      <p:ext uri="{BB962C8B-B14F-4D97-AF65-F5344CB8AC3E}">
        <p14:creationId xmlns:p14="http://schemas.microsoft.com/office/powerpoint/2010/main" val="371984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渐近复杂度分析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715617" y="2510625"/>
            <a:ext cx="10436087" cy="14298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　　定义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设一个算法的输入规模为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000" i="1" baseline="-25000" dirty="0"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是所有输入的集合，任一输入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∈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000" i="1" baseline="-25000" dirty="0"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是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出现的概率，有       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=1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是算法在输入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下所执行的基本语句次数，则该算法的平均执行时间为：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i="1" baseline="-25000" dirty="0">
                <a:latin typeface="Consolas" pitchFamily="49" charset="0"/>
                <a:cs typeface="Consolas" pitchFamily="49" charset="0"/>
              </a:rPr>
              <a:t>avg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)=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　　　　　　。　　</a:t>
            </a:r>
          </a:p>
        </p:txBody>
      </p:sp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2438046" y="3102836"/>
          <a:ext cx="712657" cy="372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058400" imgH="5181600" progId="">
                  <p:embed/>
                </p:oleObj>
              </mc:Choice>
              <mc:Fallback>
                <p:oleObj name="公式" r:id="rId2" imgW="10058400" imgH="5181600" progId="">
                  <p:embed/>
                  <p:pic>
                    <p:nvPicPr>
                      <p:cNvPr id="1873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046" y="3102836"/>
                        <a:ext cx="712657" cy="3720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8" name="Object 6"/>
          <p:cNvGraphicFramePr>
            <a:graphicFrameLocks noChangeAspect="1"/>
          </p:cNvGraphicFramePr>
          <p:nvPr/>
        </p:nvGraphicFramePr>
        <p:xfrm>
          <a:off x="3422030" y="3534475"/>
          <a:ext cx="1510665" cy="551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849600" imgH="6400800" progId="">
                  <p:embed/>
                </p:oleObj>
              </mc:Choice>
              <mc:Fallback>
                <p:oleObj name="公式" r:id="rId4" imgW="15849600" imgH="6400800" progId="">
                  <p:embed/>
                  <p:pic>
                    <p:nvPicPr>
                      <p:cNvPr id="1873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030" y="3534475"/>
                        <a:ext cx="1510665" cy="5518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894522" y="4469034"/>
            <a:ext cx="10326756" cy="19380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算法的最好情况为：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i="1" baseline="-25000" dirty="0">
                <a:latin typeface="Consolas" pitchFamily="49" charset="0"/>
                <a:cs typeface="Consolas" pitchFamily="49" charset="0"/>
              </a:rPr>
              <a:t>min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)=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　　　　　　，是指算法在所有输入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下所执行基本语句的最少次数。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算法的最坏情况为：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i="1" baseline="-25000" dirty="0">
                <a:latin typeface="Consolas" pitchFamily="49" charset="0"/>
                <a:cs typeface="Consolas" pitchFamily="49" charset="0"/>
              </a:rPr>
              <a:t>max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)=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　　　　　　，是指算法在所有输入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下所执行基本语句的最大次数。</a:t>
            </a:r>
          </a:p>
        </p:txBody>
      </p:sp>
      <p:graphicFrame>
        <p:nvGraphicFramePr>
          <p:cNvPr id="1029" name="Object 5" descr="image12"/>
          <p:cNvGraphicFramePr>
            <a:graphicFrameLocks noChangeAspect="1"/>
          </p:cNvGraphicFramePr>
          <p:nvPr/>
        </p:nvGraphicFramePr>
        <p:xfrm>
          <a:off x="4803996" y="4622704"/>
          <a:ext cx="1546225" cy="46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5240000" imgH="6096000" progId="">
                  <p:embed/>
                </p:oleObj>
              </mc:Choice>
              <mc:Fallback>
                <p:oleObj name="公式" r:id="rId6" imgW="15240000" imgH="6096000" progId="">
                  <p:embed/>
                  <p:pic>
                    <p:nvPicPr>
                      <p:cNvPr id="1029" name="Object 5" descr="image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996" y="4622704"/>
                        <a:ext cx="1546225" cy="4660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 descr="image13"/>
          <p:cNvGraphicFramePr>
            <a:graphicFrameLocks noChangeAspect="1"/>
          </p:cNvGraphicFramePr>
          <p:nvPr/>
        </p:nvGraphicFramePr>
        <p:xfrm>
          <a:off x="4803996" y="5521229"/>
          <a:ext cx="1546225" cy="43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6459200" imgH="6096000" progId="">
                  <p:embed/>
                </p:oleObj>
              </mc:Choice>
              <mc:Fallback>
                <p:oleObj name="公式" r:id="rId8" imgW="16459200" imgH="6096000" progId="">
                  <p:embed/>
                  <p:pic>
                    <p:nvPicPr>
                      <p:cNvPr id="1030" name="Object 6" descr="image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996" y="5521229"/>
                        <a:ext cx="1546225" cy="4356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1E09AF9-9744-945F-21DC-3FAC91295102}"/>
              </a:ext>
            </a:extLst>
          </p:cNvPr>
          <p:cNvSpPr txBox="1"/>
          <p:nvPr/>
        </p:nvSpPr>
        <p:spPr>
          <a:xfrm>
            <a:off x="621196" y="1675630"/>
            <a:ext cx="6430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算法的最好、最坏和平均情况</a:t>
            </a:r>
          </a:p>
        </p:txBody>
      </p:sp>
    </p:spTree>
    <p:extLst>
      <p:ext uri="{BB962C8B-B14F-4D97-AF65-F5344CB8AC3E}">
        <p14:creationId xmlns:p14="http://schemas.microsoft.com/office/powerpoint/2010/main" val="353018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364F0E5-0388-4F89-B0D6-D383B1DB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2340-23E5-4DE8-AD85-AB3A652D4927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BA8929-AA69-4FA0-806F-B18640894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762" y="1334058"/>
            <a:ext cx="6521395" cy="36950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lvl="2" eaLnBrk="0" fontAlgn="base" hangingPunct="0">
              <a:spcAft>
                <a:spcPct val="0"/>
              </a:spcAft>
              <a:defRPr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【例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】 求下列算法的时间复杂度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lvl="2" eaLnBrk="0" fontAlgn="base" hangingPunct="0">
              <a:spcAft>
                <a:spcPct val="0"/>
              </a:spcAft>
              <a:defRPr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void 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InsertSort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SqList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＆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L)</a:t>
            </a:r>
          </a:p>
          <a:p>
            <a:pPr marL="0" lvl="2" eaLnBrk="0" fontAlgn="base" hangingPunct="0">
              <a:spcAft>
                <a:spcPct val="0"/>
              </a:spcAft>
              <a:defRPr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{     int 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i,j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;</a:t>
            </a:r>
          </a:p>
          <a:p>
            <a:pPr marL="0" lvl="2" eaLnBrk="0" hangingPunct="0">
              <a:defRPr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for(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=2;i&lt;=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L.length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; 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++)</a:t>
            </a:r>
          </a:p>
          <a:p>
            <a:pPr marL="0" lvl="2" eaLnBrk="0" fontAlgn="base" hangingPunct="0">
              <a:spcAft>
                <a:spcPct val="0"/>
              </a:spcAft>
              <a:defRPr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{      if( L.R[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].key&lt;L.R[i-1].key)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lvl="2" eaLnBrk="0" fontAlgn="base" hangingPunct="0">
              <a:spcAft>
                <a:spcPct val="0"/>
              </a:spcAft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{     L.R[0]=L.R[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];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lvl="2" eaLnBrk="0" fontAlgn="base" hangingPunct="0">
              <a:spcAft>
                <a:spcPct val="0"/>
              </a:spcAft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 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 = i-1;</a:t>
            </a:r>
          </a:p>
          <a:p>
            <a:pPr marL="0" lvl="2" eaLnBrk="0" hangingPunct="0">
              <a:defRPr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 do{    L.R[j+1]=L.R[j]; 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j--;</a:t>
            </a:r>
          </a:p>
          <a:p>
            <a:pPr marL="0" lvl="2" eaLnBrk="0" fontAlgn="base" hangingPunct="0">
              <a:spcAft>
                <a:spcPct val="0"/>
              </a:spcAft>
              <a:defRPr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 }while(L.R[0].key&gt;=L.R[j].key))</a:t>
            </a:r>
          </a:p>
          <a:p>
            <a:pPr marL="0" lvl="2" eaLnBrk="0" fontAlgn="base" hangingPunct="0">
              <a:spcAft>
                <a:spcPct val="0"/>
              </a:spcAft>
              <a:defRPr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L.R[j+1]=L.R[0]; 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lvl="2" eaLnBrk="0" fontAlgn="base" hangingPunct="0">
              <a:spcAft>
                <a:spcPct val="0"/>
              </a:spcAft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}</a:t>
            </a:r>
          </a:p>
          <a:p>
            <a:pPr marL="0" lvl="2" eaLnBrk="0" fontAlgn="base" hangingPunct="0">
              <a:spcAft>
                <a:spcPct val="0"/>
              </a:spcAft>
              <a:defRPr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}</a:t>
            </a:r>
          </a:p>
          <a:p>
            <a:pPr marL="0" lvl="2" eaLnBrk="0" fontAlgn="base" hangingPunct="0">
              <a:spcAft>
                <a:spcPct val="0"/>
              </a:spcAft>
              <a:defRPr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}</a:t>
            </a:r>
          </a:p>
        </p:txBody>
      </p:sp>
      <p:graphicFrame>
        <p:nvGraphicFramePr>
          <p:cNvPr id="6" name="Group 80">
            <a:extLst>
              <a:ext uri="{FF2B5EF4-FFF2-40B4-BE49-F238E27FC236}">
                <a16:creationId xmlns:a16="http://schemas.microsoft.com/office/drawing/2014/main" id="{64639EA9-07B9-4DFA-8C67-EB7319AEFFCB}"/>
              </a:ext>
            </a:extLst>
          </p:cNvPr>
          <p:cNvGraphicFramePr>
            <a:graphicFrameLocks noGrp="1"/>
          </p:cNvGraphicFramePr>
          <p:nvPr/>
        </p:nvGraphicFramePr>
        <p:xfrm>
          <a:off x="2072640" y="5237922"/>
          <a:ext cx="7636221" cy="1301904"/>
        </p:xfrm>
        <a:graphic>
          <a:graphicData uri="http://schemas.openxmlformats.org/drawingml/2006/table">
            <a:tbl>
              <a:tblPr/>
              <a:tblGrid>
                <a:gridCol w="1526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9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时间复杂度</a:t>
                      </a:r>
                    </a:p>
                  </a:txBody>
                  <a:tcPr marL="91437" marR="91437"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空间复杂度</a:t>
                      </a:r>
                    </a:p>
                  </a:txBody>
                  <a:tcPr marL="91437" marR="91437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稳定性</a:t>
                      </a:r>
                    </a:p>
                  </a:txBody>
                  <a:tcPr marL="91437" marR="91437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最好情况</a:t>
                      </a:r>
                    </a:p>
                  </a:txBody>
                  <a:tcPr marL="91437" marR="91437"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最坏情况</a:t>
                      </a:r>
                    </a:p>
                  </a:txBody>
                  <a:tcPr marL="91437" marR="91437"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平均情况</a:t>
                      </a:r>
                    </a:p>
                  </a:txBody>
                  <a:tcPr marL="91437" marR="91437"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 marL="91437" marR="91437"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O(n</a:t>
                      </a:r>
                      <a:r>
                        <a:rPr kumimoji="0" lang="en-US" altLang="zh-CN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37" marR="91437"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O(n</a:t>
                      </a:r>
                      <a:r>
                        <a:rPr kumimoji="0" lang="en-US" altLang="zh-CN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37" marR="91437"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 marL="91437" marR="91437"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稳定</a:t>
                      </a:r>
                    </a:p>
                  </a:txBody>
                  <a:tcPr marL="91437" marR="91437"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7A8C846-AD09-5799-7F8D-A39993901A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1080000" tIns="45720" rIns="91440" bIns="45720" rtlCol="0" anchor="ctr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渐近复杂度分析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9C892D-2947-599D-49A6-77941964D950}"/>
              </a:ext>
            </a:extLst>
          </p:cNvPr>
          <p:cNvSpPr txBox="1"/>
          <p:nvPr/>
        </p:nvSpPr>
        <p:spPr>
          <a:xfrm>
            <a:off x="372718" y="1244545"/>
            <a:ext cx="42360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算法的最好、最坏和平均情况</a:t>
            </a:r>
          </a:p>
        </p:txBody>
      </p:sp>
    </p:spTree>
    <p:extLst>
      <p:ext uri="{BB962C8B-B14F-4D97-AF65-F5344CB8AC3E}">
        <p14:creationId xmlns:p14="http://schemas.microsoft.com/office/powerpoint/2010/main" val="266032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4561</TotalTime>
  <Words>7425</Words>
  <Application>Microsoft Office PowerPoint</Application>
  <PresentationFormat>宽屏</PresentationFormat>
  <Paragraphs>743</Paragraphs>
  <Slides>65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81" baseType="lpstr">
      <vt:lpstr>等线</vt:lpstr>
      <vt:lpstr>黑体</vt:lpstr>
      <vt:lpstr>华文楷体</vt:lpstr>
      <vt:lpstr>楷体</vt:lpstr>
      <vt:lpstr>微软雅黑</vt:lpstr>
      <vt:lpstr>微软雅黑</vt:lpstr>
      <vt:lpstr>Arial</vt:lpstr>
      <vt:lpstr>Calibri</vt:lpstr>
      <vt:lpstr>Calibri Light</vt:lpstr>
      <vt:lpstr>Cambria Math</vt:lpstr>
      <vt:lpstr>Consolas</vt:lpstr>
      <vt:lpstr>Corbel</vt:lpstr>
      <vt:lpstr>Times New Roman</vt:lpstr>
      <vt:lpstr>Wingdings</vt:lpstr>
      <vt:lpstr>Office 主题​​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</dc:creator>
  <cp:lastModifiedBy>aaa</cp:lastModifiedBy>
  <cp:revision>116</cp:revision>
  <dcterms:created xsi:type="dcterms:W3CDTF">2018-12-14T12:48:52Z</dcterms:created>
  <dcterms:modified xsi:type="dcterms:W3CDTF">2023-02-25T08:40:57Z</dcterms:modified>
</cp:coreProperties>
</file>