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09"/>
  </p:notesMasterIdLst>
  <p:sldIdLst>
    <p:sldId id="263" r:id="rId2"/>
    <p:sldId id="264" r:id="rId3"/>
    <p:sldId id="265" r:id="rId4"/>
    <p:sldId id="266" r:id="rId5"/>
    <p:sldId id="267" r:id="rId6"/>
    <p:sldId id="268" r:id="rId7"/>
    <p:sldId id="270" r:id="rId8"/>
    <p:sldId id="271" r:id="rId9"/>
    <p:sldId id="272" r:id="rId10"/>
    <p:sldId id="273" r:id="rId11"/>
    <p:sldId id="275" r:id="rId12"/>
    <p:sldId id="274" r:id="rId13"/>
    <p:sldId id="276" r:id="rId14"/>
    <p:sldId id="355" r:id="rId15"/>
    <p:sldId id="280" r:id="rId16"/>
    <p:sldId id="279" r:id="rId17"/>
    <p:sldId id="281" r:id="rId18"/>
    <p:sldId id="282" r:id="rId19"/>
    <p:sldId id="283" r:id="rId20"/>
    <p:sldId id="290" r:id="rId21"/>
    <p:sldId id="291" r:id="rId22"/>
    <p:sldId id="292" r:id="rId23"/>
    <p:sldId id="293" r:id="rId24"/>
    <p:sldId id="284" r:id="rId25"/>
    <p:sldId id="285" r:id="rId26"/>
    <p:sldId id="286" r:id="rId27"/>
    <p:sldId id="287" r:id="rId28"/>
    <p:sldId id="288" r:id="rId29"/>
    <p:sldId id="289" r:id="rId30"/>
    <p:sldId id="294" r:id="rId31"/>
    <p:sldId id="295" r:id="rId32"/>
    <p:sldId id="296" r:id="rId33"/>
    <p:sldId id="301" r:id="rId34"/>
    <p:sldId id="302" r:id="rId35"/>
    <p:sldId id="303" r:id="rId36"/>
    <p:sldId id="384" r:id="rId37"/>
    <p:sldId id="385" r:id="rId38"/>
    <p:sldId id="386" r:id="rId39"/>
    <p:sldId id="387" r:id="rId40"/>
    <p:sldId id="388" r:id="rId41"/>
    <p:sldId id="389" r:id="rId42"/>
    <p:sldId id="390" r:id="rId43"/>
    <p:sldId id="391" r:id="rId44"/>
    <p:sldId id="304" r:id="rId45"/>
    <p:sldId id="305" r:id="rId46"/>
    <p:sldId id="306" r:id="rId47"/>
    <p:sldId id="393" r:id="rId48"/>
    <p:sldId id="396" r:id="rId49"/>
    <p:sldId id="397" r:id="rId50"/>
    <p:sldId id="395" r:id="rId51"/>
    <p:sldId id="394"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79" r:id="rId67"/>
    <p:sldId id="38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56" r:id="rId85"/>
    <p:sldId id="357" r:id="rId86"/>
    <p:sldId id="358" r:id="rId87"/>
    <p:sldId id="359" r:id="rId88"/>
    <p:sldId id="360" r:id="rId89"/>
    <p:sldId id="361" r:id="rId90"/>
    <p:sldId id="362" r:id="rId91"/>
    <p:sldId id="363" r:id="rId92"/>
    <p:sldId id="364" r:id="rId93"/>
    <p:sldId id="377" r:id="rId94"/>
    <p:sldId id="378" r:id="rId95"/>
    <p:sldId id="367" r:id="rId96"/>
    <p:sldId id="368" r:id="rId97"/>
    <p:sldId id="372" r:id="rId98"/>
    <p:sldId id="369" r:id="rId99"/>
    <p:sldId id="370" r:id="rId100"/>
    <p:sldId id="371" r:id="rId101"/>
    <p:sldId id="373" r:id="rId102"/>
    <p:sldId id="374" r:id="rId103"/>
    <p:sldId id="382" r:id="rId104"/>
    <p:sldId id="383" r:id="rId105"/>
    <p:sldId id="354" r:id="rId106"/>
    <p:sldId id="398" r:id="rId107"/>
    <p:sldId id="392"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40D816F-F31D-4B7E-B6DB-F95505476AA1}" type="doc">
      <dgm:prSet loTypeId="urn:microsoft.com/office/officeart/2005/8/layout/list1#1" loCatId="list" qsTypeId="urn:microsoft.com/office/officeart/2005/8/quickstyle/simple1#1" qsCatId="simple" csTypeId="urn:microsoft.com/office/officeart/2005/8/colors/accent1_2#1" csCatId="accent1" phldr="1"/>
      <dgm:spPr/>
      <dgm:t>
        <a:bodyPr/>
        <a:lstStyle/>
        <a:p>
          <a:endParaRPr lang="zh-CN" altLang="en-US"/>
        </a:p>
      </dgm:t>
    </dgm:pt>
    <dgm:pt modelId="{8446D54A-579E-4060-9D29-66E494F72784}">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000" b="1" dirty="0">
              <a:solidFill>
                <a:schemeClr val="bg1"/>
              </a:solidFill>
            </a:rPr>
            <a:t>3.1</a:t>
          </a:r>
          <a:r>
            <a:rPr lang="zh-CN" altLang="en-US" sz="2000" b="1" dirty="0">
              <a:solidFill>
                <a:schemeClr val="bg1"/>
              </a:solidFill>
            </a:rPr>
            <a:t> 分治法概述</a:t>
          </a:r>
          <a:endParaRPr lang="en-US" altLang="zh-CN" sz="2000" b="1" dirty="0">
            <a:solidFill>
              <a:schemeClr val="bg1"/>
            </a:solidFill>
          </a:endParaRPr>
        </a:p>
      </dgm:t>
    </dgm:pt>
    <dgm:pt modelId="{93AFEF5D-08DE-4ED6-BCB2-EE8F1740B334}" type="parTrans" cxnId="{EA969CA2-6DBF-4B88-AFD6-A3DBB5B5981B}">
      <dgm:prSet/>
      <dgm:spPr/>
      <dgm:t>
        <a:bodyPr/>
        <a:lstStyle/>
        <a:p>
          <a:endParaRPr lang="zh-CN" altLang="en-US" sz="2000" b="1">
            <a:solidFill>
              <a:schemeClr val="bg1"/>
            </a:solidFill>
          </a:endParaRPr>
        </a:p>
      </dgm:t>
    </dgm:pt>
    <dgm:pt modelId="{F0797B5E-C694-4BE8-83D6-75064EA0F9AE}" type="sibTrans" cxnId="{EA969CA2-6DBF-4B88-AFD6-A3DBB5B5981B}">
      <dgm:prSet/>
      <dgm:spPr/>
      <dgm:t>
        <a:bodyPr/>
        <a:lstStyle/>
        <a:p>
          <a:endParaRPr lang="zh-CN" altLang="en-US" sz="2000" b="1">
            <a:solidFill>
              <a:schemeClr val="bg1"/>
            </a:solidFill>
          </a:endParaRPr>
        </a:p>
      </dgm:t>
    </dgm:pt>
    <dgm:pt modelId="{87A67D4A-2B46-42FB-B0B2-7E44A1C89692}">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000" b="1" dirty="0">
              <a:solidFill>
                <a:schemeClr val="bg1"/>
              </a:solidFill>
            </a:rPr>
            <a:t>3.2</a:t>
          </a:r>
          <a:r>
            <a:rPr lang="zh-CN" altLang="en-US" sz="2000" b="1" dirty="0">
              <a:solidFill>
                <a:schemeClr val="bg1"/>
              </a:solidFill>
            </a:rPr>
            <a:t> 求解排序问题</a:t>
          </a:r>
          <a:endParaRPr sz="2000" b="1" dirty="0">
            <a:solidFill>
              <a:schemeClr val="bg1"/>
            </a:solidFill>
          </a:endParaRPr>
        </a:p>
      </dgm:t>
    </dgm:pt>
    <dgm:pt modelId="{8FA0F792-D8AB-4E82-BF1E-8E439661AECA}" type="parTrans" cxnId="{4F418825-08FB-45DD-875A-B54F04411811}">
      <dgm:prSet/>
      <dgm:spPr/>
      <dgm:t>
        <a:bodyPr/>
        <a:lstStyle/>
        <a:p>
          <a:endParaRPr lang="zh-CN" altLang="en-US" sz="2000" b="1">
            <a:solidFill>
              <a:schemeClr val="bg1"/>
            </a:solidFill>
          </a:endParaRPr>
        </a:p>
      </dgm:t>
    </dgm:pt>
    <dgm:pt modelId="{8978246A-1C19-414E-ADC8-EFD040749CB9}" type="sibTrans" cxnId="{4F418825-08FB-45DD-875A-B54F04411811}">
      <dgm:prSet/>
      <dgm:spPr/>
      <dgm:t>
        <a:bodyPr/>
        <a:lstStyle/>
        <a:p>
          <a:endParaRPr lang="zh-CN" altLang="en-US" sz="2000" b="1">
            <a:solidFill>
              <a:schemeClr val="bg1"/>
            </a:solidFill>
          </a:endParaRPr>
        </a:p>
      </dgm:t>
    </dgm:pt>
    <dgm:pt modelId="{C13C0078-B16E-486D-9BF1-01FF18A62F72}">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000" b="1" dirty="0">
              <a:solidFill>
                <a:schemeClr val="bg1"/>
              </a:solidFill>
            </a:rPr>
            <a:t>3.3</a:t>
          </a:r>
          <a:r>
            <a:rPr lang="zh-CN" altLang="en-US" sz="2000" b="1" dirty="0">
              <a:solidFill>
                <a:schemeClr val="bg1"/>
              </a:solidFill>
            </a:rPr>
            <a:t> 求解查找问题</a:t>
          </a:r>
          <a:endParaRPr sz="2000" b="1" dirty="0">
            <a:solidFill>
              <a:schemeClr val="bg1"/>
            </a:solidFill>
          </a:endParaRPr>
        </a:p>
      </dgm:t>
    </dgm:pt>
    <dgm:pt modelId="{717A3AD0-860F-421F-B71A-BB1745194A92}" type="parTrans" cxnId="{E642D34C-0895-472C-9552-D64F492CC796}">
      <dgm:prSet/>
      <dgm:spPr/>
      <dgm:t>
        <a:bodyPr/>
        <a:lstStyle/>
        <a:p>
          <a:endParaRPr lang="zh-CN" altLang="en-US" sz="2000" b="1">
            <a:solidFill>
              <a:schemeClr val="bg1"/>
            </a:solidFill>
          </a:endParaRPr>
        </a:p>
      </dgm:t>
    </dgm:pt>
    <dgm:pt modelId="{565982A9-BC65-4C57-9347-BA31598032D9}" type="sibTrans" cxnId="{E642D34C-0895-472C-9552-D64F492CC796}">
      <dgm:prSet/>
      <dgm:spPr/>
      <dgm:t>
        <a:bodyPr/>
        <a:lstStyle/>
        <a:p>
          <a:endParaRPr lang="zh-CN" altLang="en-US" sz="2000" b="1">
            <a:solidFill>
              <a:schemeClr val="bg1"/>
            </a:solidFill>
          </a:endParaRPr>
        </a:p>
      </dgm:t>
    </dgm:pt>
    <dgm:pt modelId="{9C80AFAA-E2E7-4773-A420-4B113412E306}">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sz="2000" b="1" dirty="0">
              <a:solidFill>
                <a:schemeClr val="bg1"/>
              </a:solidFill>
            </a:rPr>
            <a:t>3.4 </a:t>
          </a:r>
          <a:r>
            <a:rPr lang="zh-CN" altLang="en-US" sz="2000" b="1" dirty="0">
              <a:solidFill>
                <a:schemeClr val="bg1"/>
              </a:solidFill>
            </a:rPr>
            <a:t>求解组合问题</a:t>
          </a:r>
          <a:endParaRPr sz="2000" b="1" dirty="0">
            <a:solidFill>
              <a:schemeClr val="bg1"/>
            </a:solidFill>
          </a:endParaRPr>
        </a:p>
      </dgm:t>
    </dgm:pt>
    <dgm:pt modelId="{519A3D1F-9DE5-45B4-9663-0272FD819126}" type="parTrans" cxnId="{9E5729DC-6F1E-4D0C-B894-6C99C9880418}">
      <dgm:prSet/>
      <dgm:spPr/>
      <dgm:t>
        <a:bodyPr/>
        <a:lstStyle/>
        <a:p>
          <a:endParaRPr lang="zh-CN" altLang="en-US" sz="2000" b="1">
            <a:solidFill>
              <a:schemeClr val="bg1"/>
            </a:solidFill>
          </a:endParaRPr>
        </a:p>
      </dgm:t>
    </dgm:pt>
    <dgm:pt modelId="{33930CC5-8C36-4901-805D-BA4D48118727}" type="sibTrans" cxnId="{9E5729DC-6F1E-4D0C-B894-6C99C9880418}">
      <dgm:prSet/>
      <dgm:spPr/>
      <dgm:t>
        <a:bodyPr/>
        <a:lstStyle/>
        <a:p>
          <a:endParaRPr lang="zh-CN" altLang="en-US" sz="2000" b="1">
            <a:solidFill>
              <a:schemeClr val="bg1"/>
            </a:solidFill>
          </a:endParaRPr>
        </a:p>
      </dgm:t>
    </dgm:pt>
    <dgm:pt modelId="{6C8C4356-4FA0-424E-A7C0-1C1C50EA7AA8}">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sz="2000" b="1" dirty="0">
              <a:solidFill>
                <a:schemeClr val="bg1"/>
              </a:solidFill>
            </a:rPr>
            <a:t>3.5 </a:t>
          </a:r>
          <a:r>
            <a:rPr lang="zh-CN" altLang="en-US" sz="2000" b="1" dirty="0">
              <a:solidFill>
                <a:schemeClr val="bg1"/>
              </a:solidFill>
            </a:rPr>
            <a:t>求解几何问题</a:t>
          </a:r>
          <a:endParaRPr sz="2000" b="1" dirty="0">
            <a:solidFill>
              <a:schemeClr val="bg1"/>
            </a:solidFill>
          </a:endParaRPr>
        </a:p>
      </dgm:t>
    </dgm:pt>
    <dgm:pt modelId="{3886EF0E-D533-4402-BB3C-C50CE68007D8}" type="parTrans" cxnId="{F76955FA-B61D-412F-83FE-B8DA5B708E0B}">
      <dgm:prSet/>
      <dgm:spPr/>
      <dgm:t>
        <a:bodyPr/>
        <a:lstStyle/>
        <a:p>
          <a:endParaRPr lang="zh-CN" altLang="en-US" sz="2000" b="1">
            <a:solidFill>
              <a:schemeClr val="bg1"/>
            </a:solidFill>
          </a:endParaRPr>
        </a:p>
      </dgm:t>
    </dgm:pt>
    <dgm:pt modelId="{384FB330-08A8-4E1C-81DC-FB9A369CC41E}" type="sibTrans" cxnId="{F76955FA-B61D-412F-83FE-B8DA5B708E0B}">
      <dgm:prSet/>
      <dgm:spPr/>
      <dgm:t>
        <a:bodyPr/>
        <a:lstStyle/>
        <a:p>
          <a:endParaRPr lang="zh-CN" altLang="en-US" sz="2000" b="1">
            <a:solidFill>
              <a:schemeClr val="bg1"/>
            </a:solidFill>
          </a:endParaRPr>
        </a:p>
      </dgm:t>
    </dgm:pt>
    <dgm:pt modelId="{A2844A49-1707-42CA-BDE2-59AE12CF1EAD}" type="pres">
      <dgm:prSet presAssocID="{B40D816F-F31D-4B7E-B6DB-F95505476AA1}" presName="linear" presStyleCnt="0">
        <dgm:presLayoutVars>
          <dgm:dir/>
          <dgm:animLvl val="lvl"/>
          <dgm:resizeHandles val="exact"/>
        </dgm:presLayoutVars>
      </dgm:prSet>
      <dgm:spPr/>
    </dgm:pt>
    <dgm:pt modelId="{AC248A0A-50D2-432A-B2C7-999544DAD9A6}" type="pres">
      <dgm:prSet presAssocID="{8446D54A-579E-4060-9D29-66E494F72784}" presName="parentLin" presStyleCnt="0"/>
      <dgm:spPr/>
    </dgm:pt>
    <dgm:pt modelId="{6351594F-A79E-44C3-A119-E689D4F1BDEB}" type="pres">
      <dgm:prSet presAssocID="{8446D54A-579E-4060-9D29-66E494F72784}" presName="parentLeftMargin" presStyleLbl="node1" presStyleIdx="0" presStyleCnt="5"/>
      <dgm:spPr/>
    </dgm:pt>
    <dgm:pt modelId="{B3B23232-3B8F-4261-A5BF-6EFA93F96C89}" type="pres">
      <dgm:prSet presAssocID="{8446D54A-579E-4060-9D29-66E494F72784}" presName="parentText" presStyleLbl="node1" presStyleIdx="0" presStyleCnt="5">
        <dgm:presLayoutVars>
          <dgm:chMax val="0"/>
          <dgm:bulletEnabled val="1"/>
        </dgm:presLayoutVars>
      </dgm:prSet>
      <dgm:spPr/>
    </dgm:pt>
    <dgm:pt modelId="{D31C47B7-3469-4CF5-9454-84F00DFE3DE4}" type="pres">
      <dgm:prSet presAssocID="{8446D54A-579E-4060-9D29-66E494F72784}" presName="negativeSpace" presStyleCnt="0"/>
      <dgm:spPr/>
    </dgm:pt>
    <dgm:pt modelId="{041CCC1A-28F7-4CCC-A176-06E28DE61F30}" type="pres">
      <dgm:prSet presAssocID="{8446D54A-579E-4060-9D29-66E494F72784}" presName="childText" presStyleLbl="conFgAcc1" presStyleIdx="0" presStyleCnt="5" custScaleX="85124" custLinFactNeighborY="-9800">
        <dgm:presLayoutVars>
          <dgm:bulletEnabled val="1"/>
        </dgm:presLayoutVars>
      </dgm:prSet>
      <dgm:spPr>
        <a:noFill/>
        <a:ln>
          <a:noFill/>
        </a:ln>
      </dgm:spPr>
    </dgm:pt>
    <dgm:pt modelId="{352B71D4-E5A4-41E9-AA7E-0F23152A6DD0}" type="pres">
      <dgm:prSet presAssocID="{F0797B5E-C694-4BE8-83D6-75064EA0F9AE}" presName="spaceBetweenRectangles" presStyleCnt="0"/>
      <dgm:spPr/>
    </dgm:pt>
    <dgm:pt modelId="{47C090FD-FBE5-46E4-BE47-4F9C473D3DAB}" type="pres">
      <dgm:prSet presAssocID="{87A67D4A-2B46-42FB-B0B2-7E44A1C89692}" presName="parentLin" presStyleCnt="0"/>
      <dgm:spPr/>
    </dgm:pt>
    <dgm:pt modelId="{A48AEE50-E726-48C2-9084-A587B4EB52B6}" type="pres">
      <dgm:prSet presAssocID="{87A67D4A-2B46-42FB-B0B2-7E44A1C89692}" presName="parentLeftMargin" presStyleLbl="node1" presStyleIdx="0" presStyleCnt="5"/>
      <dgm:spPr/>
    </dgm:pt>
    <dgm:pt modelId="{9BFAFDFD-778C-459A-81A4-695A501D67C5}" type="pres">
      <dgm:prSet presAssocID="{87A67D4A-2B46-42FB-B0B2-7E44A1C89692}" presName="parentText" presStyleLbl="node1" presStyleIdx="1" presStyleCnt="5">
        <dgm:presLayoutVars>
          <dgm:chMax val="0"/>
          <dgm:bulletEnabled val="1"/>
        </dgm:presLayoutVars>
      </dgm:prSet>
      <dgm:spPr/>
    </dgm:pt>
    <dgm:pt modelId="{DD53E7CF-68DF-4A10-9000-DD3E7BD2F87D}" type="pres">
      <dgm:prSet presAssocID="{87A67D4A-2B46-42FB-B0B2-7E44A1C89692}" presName="negativeSpace" presStyleCnt="0"/>
      <dgm:spPr/>
    </dgm:pt>
    <dgm:pt modelId="{F23376F4-0C04-477B-A7AE-A8F5C4643597}" type="pres">
      <dgm:prSet presAssocID="{87A67D4A-2B46-42FB-B0B2-7E44A1C89692}" presName="childText" presStyleLbl="conFgAcc1" presStyleIdx="1" presStyleCnt="5" custScaleX="85124" custLinFactNeighborY="-9800">
        <dgm:presLayoutVars>
          <dgm:bulletEnabled val="1"/>
        </dgm:presLayoutVars>
      </dgm:prSet>
      <dgm:spPr>
        <a:noFill/>
        <a:ln>
          <a:noFill/>
        </a:ln>
      </dgm:spPr>
    </dgm:pt>
    <dgm:pt modelId="{BFC7900A-D713-417E-8C80-A4F676489BA9}" type="pres">
      <dgm:prSet presAssocID="{8978246A-1C19-414E-ADC8-EFD040749CB9}" presName="spaceBetweenRectangles" presStyleCnt="0"/>
      <dgm:spPr/>
    </dgm:pt>
    <dgm:pt modelId="{9797C210-3CD0-4A98-8F20-4D596CA6C1BF}" type="pres">
      <dgm:prSet presAssocID="{C13C0078-B16E-486D-9BF1-01FF18A62F72}" presName="parentLin" presStyleCnt="0"/>
      <dgm:spPr/>
    </dgm:pt>
    <dgm:pt modelId="{61FE15BD-F370-4344-B62C-98B6DC95A6BB}" type="pres">
      <dgm:prSet presAssocID="{C13C0078-B16E-486D-9BF1-01FF18A62F72}" presName="parentLeftMargin" presStyleLbl="node1" presStyleIdx="1" presStyleCnt="5"/>
      <dgm:spPr/>
    </dgm:pt>
    <dgm:pt modelId="{D36E46AB-4925-4E9F-9EF1-6E3ECC64A107}" type="pres">
      <dgm:prSet presAssocID="{C13C0078-B16E-486D-9BF1-01FF18A62F72}" presName="parentText" presStyleLbl="node1" presStyleIdx="2" presStyleCnt="5">
        <dgm:presLayoutVars>
          <dgm:chMax val="0"/>
          <dgm:bulletEnabled val="1"/>
        </dgm:presLayoutVars>
      </dgm:prSet>
      <dgm:spPr/>
    </dgm:pt>
    <dgm:pt modelId="{5B9B8056-533C-4D79-8D0F-FBF0E4B5BD1C}" type="pres">
      <dgm:prSet presAssocID="{C13C0078-B16E-486D-9BF1-01FF18A62F72}" presName="negativeSpace" presStyleCnt="0"/>
      <dgm:spPr/>
    </dgm:pt>
    <dgm:pt modelId="{8C1F6190-2292-4E41-A624-8B917D71D484}" type="pres">
      <dgm:prSet presAssocID="{C13C0078-B16E-486D-9BF1-01FF18A62F72}" presName="childText" presStyleLbl="conFgAcc1" presStyleIdx="2" presStyleCnt="5" custScaleX="85124" custLinFactNeighborY="-9800">
        <dgm:presLayoutVars>
          <dgm:bulletEnabled val="1"/>
        </dgm:presLayoutVars>
      </dgm:prSet>
      <dgm:spPr>
        <a:noFill/>
        <a:ln>
          <a:noFill/>
        </a:ln>
      </dgm:spPr>
    </dgm:pt>
    <dgm:pt modelId="{AABB5AC5-8F01-4BDE-8F26-F76D3EF6B992}" type="pres">
      <dgm:prSet presAssocID="{565982A9-BC65-4C57-9347-BA31598032D9}" presName="spaceBetweenRectangles" presStyleCnt="0"/>
      <dgm:spPr/>
    </dgm:pt>
    <dgm:pt modelId="{1BEC0DAD-2A26-44F8-B172-D3DA2A341A62}" type="pres">
      <dgm:prSet presAssocID="{9C80AFAA-E2E7-4773-A420-4B113412E306}" presName="parentLin" presStyleCnt="0"/>
      <dgm:spPr/>
    </dgm:pt>
    <dgm:pt modelId="{10E3521C-EF46-43CF-85F2-A12059A9824B}" type="pres">
      <dgm:prSet presAssocID="{9C80AFAA-E2E7-4773-A420-4B113412E306}" presName="parentLeftMargin" presStyleLbl="node1" presStyleIdx="2" presStyleCnt="5"/>
      <dgm:spPr/>
    </dgm:pt>
    <dgm:pt modelId="{C3851B8B-9ACE-4E24-A360-AA2BE792E27E}" type="pres">
      <dgm:prSet presAssocID="{9C80AFAA-E2E7-4773-A420-4B113412E306}" presName="parentText" presStyleLbl="node1" presStyleIdx="3" presStyleCnt="5">
        <dgm:presLayoutVars>
          <dgm:chMax val="0"/>
          <dgm:bulletEnabled val="1"/>
        </dgm:presLayoutVars>
      </dgm:prSet>
      <dgm:spPr/>
    </dgm:pt>
    <dgm:pt modelId="{AF28BA69-3C6F-4349-A95C-D59EFFD5A0C9}" type="pres">
      <dgm:prSet presAssocID="{9C80AFAA-E2E7-4773-A420-4B113412E306}" presName="negativeSpace" presStyleCnt="0"/>
      <dgm:spPr/>
    </dgm:pt>
    <dgm:pt modelId="{53672251-BD74-4CF5-8FD3-955DE22A8EE0}" type="pres">
      <dgm:prSet presAssocID="{9C80AFAA-E2E7-4773-A420-4B113412E306}" presName="childText" presStyleLbl="conFgAcc1" presStyleIdx="3" presStyleCnt="5">
        <dgm:presLayoutVars>
          <dgm:bulletEnabled val="1"/>
        </dgm:presLayoutVars>
      </dgm:prSet>
      <dgm:spPr>
        <a:ln>
          <a:noFill/>
        </a:ln>
      </dgm:spPr>
    </dgm:pt>
    <dgm:pt modelId="{9EE5FB74-0E80-484D-9432-A904BF6E5B2D}" type="pres">
      <dgm:prSet presAssocID="{33930CC5-8C36-4901-805D-BA4D48118727}" presName="spaceBetweenRectangles" presStyleCnt="0"/>
      <dgm:spPr/>
    </dgm:pt>
    <dgm:pt modelId="{DFBE6138-74FB-4016-8FE7-16167AB21BD0}" type="pres">
      <dgm:prSet presAssocID="{6C8C4356-4FA0-424E-A7C0-1C1C50EA7AA8}" presName="parentLin" presStyleCnt="0"/>
      <dgm:spPr/>
    </dgm:pt>
    <dgm:pt modelId="{7676A1C9-00EE-416A-9B84-3429B15E3F5C}" type="pres">
      <dgm:prSet presAssocID="{6C8C4356-4FA0-424E-A7C0-1C1C50EA7AA8}" presName="parentLeftMargin" presStyleLbl="node1" presStyleIdx="3" presStyleCnt="5"/>
      <dgm:spPr/>
    </dgm:pt>
    <dgm:pt modelId="{7869BE19-1077-463C-8E8A-637083B2C95A}" type="pres">
      <dgm:prSet presAssocID="{6C8C4356-4FA0-424E-A7C0-1C1C50EA7AA8}" presName="parentText" presStyleLbl="node1" presStyleIdx="4" presStyleCnt="5">
        <dgm:presLayoutVars>
          <dgm:chMax val="0"/>
          <dgm:bulletEnabled val="1"/>
        </dgm:presLayoutVars>
      </dgm:prSet>
      <dgm:spPr/>
    </dgm:pt>
    <dgm:pt modelId="{CE067DF8-5E44-4601-AD0C-C7B58470155F}" type="pres">
      <dgm:prSet presAssocID="{6C8C4356-4FA0-424E-A7C0-1C1C50EA7AA8}" presName="negativeSpace" presStyleCnt="0"/>
      <dgm:spPr/>
    </dgm:pt>
    <dgm:pt modelId="{87708609-E973-434D-BFD5-5320D3B8E680}" type="pres">
      <dgm:prSet presAssocID="{6C8C4356-4FA0-424E-A7C0-1C1C50EA7AA8}" presName="childText" presStyleLbl="conFgAcc1" presStyleIdx="4" presStyleCnt="5">
        <dgm:presLayoutVars>
          <dgm:bulletEnabled val="1"/>
        </dgm:presLayoutVars>
      </dgm:prSet>
      <dgm:spPr>
        <a:ln>
          <a:noFill/>
        </a:ln>
      </dgm:spPr>
    </dgm:pt>
  </dgm:ptLst>
  <dgm:cxnLst>
    <dgm:cxn modelId="{C3186C1E-5D86-4177-BB04-CF498AD0CF21}" type="presOf" srcId="{B40D816F-F31D-4B7E-B6DB-F95505476AA1}" destId="{A2844A49-1707-42CA-BDE2-59AE12CF1EAD}" srcOrd="0" destOrd="0" presId="urn:microsoft.com/office/officeart/2005/8/layout/list1#1"/>
    <dgm:cxn modelId="{4F418825-08FB-45DD-875A-B54F04411811}" srcId="{B40D816F-F31D-4B7E-B6DB-F95505476AA1}" destId="{87A67D4A-2B46-42FB-B0B2-7E44A1C89692}" srcOrd="1" destOrd="0" parTransId="{8FA0F792-D8AB-4E82-BF1E-8E439661AECA}" sibTransId="{8978246A-1C19-414E-ADC8-EFD040749CB9}"/>
    <dgm:cxn modelId="{2E6ACB38-3A4E-4B35-93D6-D4523998B082}" type="presOf" srcId="{6C8C4356-4FA0-424E-A7C0-1C1C50EA7AA8}" destId="{7676A1C9-00EE-416A-9B84-3429B15E3F5C}" srcOrd="0" destOrd="0" presId="urn:microsoft.com/office/officeart/2005/8/layout/list1#1"/>
    <dgm:cxn modelId="{1642953F-1203-4303-BEAC-E8E31550BA92}" type="presOf" srcId="{8446D54A-579E-4060-9D29-66E494F72784}" destId="{6351594F-A79E-44C3-A119-E689D4F1BDEB}" srcOrd="0" destOrd="0" presId="urn:microsoft.com/office/officeart/2005/8/layout/list1#1"/>
    <dgm:cxn modelId="{C6B11E49-F018-486F-82AA-806601AAF270}" type="presOf" srcId="{87A67D4A-2B46-42FB-B0B2-7E44A1C89692}" destId="{9BFAFDFD-778C-459A-81A4-695A501D67C5}" srcOrd="1" destOrd="0" presId="urn:microsoft.com/office/officeart/2005/8/layout/list1#1"/>
    <dgm:cxn modelId="{DE98F549-F1F8-4132-A6DA-57FEB2242787}" type="presOf" srcId="{6C8C4356-4FA0-424E-A7C0-1C1C50EA7AA8}" destId="{7869BE19-1077-463C-8E8A-637083B2C95A}" srcOrd="1" destOrd="0" presId="urn:microsoft.com/office/officeart/2005/8/layout/list1#1"/>
    <dgm:cxn modelId="{E642D34C-0895-472C-9552-D64F492CC796}" srcId="{B40D816F-F31D-4B7E-B6DB-F95505476AA1}" destId="{C13C0078-B16E-486D-9BF1-01FF18A62F72}" srcOrd="2" destOrd="0" parTransId="{717A3AD0-860F-421F-B71A-BB1745194A92}" sibTransId="{565982A9-BC65-4C57-9347-BA31598032D9}"/>
    <dgm:cxn modelId="{C4BB7071-0B5D-47F6-BE72-038AE4C260C4}" type="presOf" srcId="{8446D54A-579E-4060-9D29-66E494F72784}" destId="{B3B23232-3B8F-4261-A5BF-6EFA93F96C89}" srcOrd="1" destOrd="0" presId="urn:microsoft.com/office/officeart/2005/8/layout/list1#1"/>
    <dgm:cxn modelId="{EA969CA2-6DBF-4B88-AFD6-A3DBB5B5981B}" srcId="{B40D816F-F31D-4B7E-B6DB-F95505476AA1}" destId="{8446D54A-579E-4060-9D29-66E494F72784}" srcOrd="0" destOrd="0" parTransId="{93AFEF5D-08DE-4ED6-BCB2-EE8F1740B334}" sibTransId="{F0797B5E-C694-4BE8-83D6-75064EA0F9AE}"/>
    <dgm:cxn modelId="{F62F25AD-10CA-41AF-9AD6-A84E35830536}" type="presOf" srcId="{9C80AFAA-E2E7-4773-A420-4B113412E306}" destId="{10E3521C-EF46-43CF-85F2-A12059A9824B}" srcOrd="0" destOrd="0" presId="urn:microsoft.com/office/officeart/2005/8/layout/list1#1"/>
    <dgm:cxn modelId="{FE1DF1BA-E084-451D-A3B8-4B0E298CA1D9}" type="presOf" srcId="{9C80AFAA-E2E7-4773-A420-4B113412E306}" destId="{C3851B8B-9ACE-4E24-A360-AA2BE792E27E}" srcOrd="1" destOrd="0" presId="urn:microsoft.com/office/officeart/2005/8/layout/list1#1"/>
    <dgm:cxn modelId="{143175C8-5C9B-40FB-8BAC-0036C934EE92}" type="presOf" srcId="{C13C0078-B16E-486D-9BF1-01FF18A62F72}" destId="{61FE15BD-F370-4344-B62C-98B6DC95A6BB}" srcOrd="0" destOrd="0" presId="urn:microsoft.com/office/officeart/2005/8/layout/list1#1"/>
    <dgm:cxn modelId="{E9ABC2CE-CB7A-4F9B-968B-8C67F2F9AE38}" type="presOf" srcId="{87A67D4A-2B46-42FB-B0B2-7E44A1C89692}" destId="{A48AEE50-E726-48C2-9084-A587B4EB52B6}" srcOrd="0" destOrd="0" presId="urn:microsoft.com/office/officeart/2005/8/layout/list1#1"/>
    <dgm:cxn modelId="{9E5729DC-6F1E-4D0C-B894-6C99C9880418}" srcId="{B40D816F-F31D-4B7E-B6DB-F95505476AA1}" destId="{9C80AFAA-E2E7-4773-A420-4B113412E306}" srcOrd="3" destOrd="0" parTransId="{519A3D1F-9DE5-45B4-9663-0272FD819126}" sibTransId="{33930CC5-8C36-4901-805D-BA4D48118727}"/>
    <dgm:cxn modelId="{7C0977E7-BF7E-4393-95FB-31082C4B971F}" type="presOf" srcId="{C13C0078-B16E-486D-9BF1-01FF18A62F72}" destId="{D36E46AB-4925-4E9F-9EF1-6E3ECC64A107}" srcOrd="1" destOrd="0" presId="urn:microsoft.com/office/officeart/2005/8/layout/list1#1"/>
    <dgm:cxn modelId="{F76955FA-B61D-412F-83FE-B8DA5B708E0B}" srcId="{B40D816F-F31D-4B7E-B6DB-F95505476AA1}" destId="{6C8C4356-4FA0-424E-A7C0-1C1C50EA7AA8}" srcOrd="4" destOrd="0" parTransId="{3886EF0E-D533-4402-BB3C-C50CE68007D8}" sibTransId="{384FB330-08A8-4E1C-81DC-FB9A369CC41E}"/>
    <dgm:cxn modelId="{E3420B69-2BE7-4EA8-BAC4-1B8BE219EF82}" type="presParOf" srcId="{A2844A49-1707-42CA-BDE2-59AE12CF1EAD}" destId="{AC248A0A-50D2-432A-B2C7-999544DAD9A6}" srcOrd="0" destOrd="0" presId="urn:microsoft.com/office/officeart/2005/8/layout/list1#1"/>
    <dgm:cxn modelId="{8F99F038-4CE6-481D-A00F-2CC315D27B16}" type="presParOf" srcId="{AC248A0A-50D2-432A-B2C7-999544DAD9A6}" destId="{6351594F-A79E-44C3-A119-E689D4F1BDEB}" srcOrd="0" destOrd="0" presId="urn:microsoft.com/office/officeart/2005/8/layout/list1#1"/>
    <dgm:cxn modelId="{722DCF40-8D25-42C7-9B84-EC1596135463}" type="presParOf" srcId="{AC248A0A-50D2-432A-B2C7-999544DAD9A6}" destId="{B3B23232-3B8F-4261-A5BF-6EFA93F96C89}" srcOrd="1" destOrd="0" presId="urn:microsoft.com/office/officeart/2005/8/layout/list1#1"/>
    <dgm:cxn modelId="{240EDFE3-854E-4F0A-B73B-526409B10F59}" type="presParOf" srcId="{A2844A49-1707-42CA-BDE2-59AE12CF1EAD}" destId="{D31C47B7-3469-4CF5-9454-84F00DFE3DE4}" srcOrd="1" destOrd="0" presId="urn:microsoft.com/office/officeart/2005/8/layout/list1#1"/>
    <dgm:cxn modelId="{0819039B-908C-43F0-9B83-C328270F9E79}" type="presParOf" srcId="{A2844A49-1707-42CA-BDE2-59AE12CF1EAD}" destId="{041CCC1A-28F7-4CCC-A176-06E28DE61F30}" srcOrd="2" destOrd="0" presId="urn:microsoft.com/office/officeart/2005/8/layout/list1#1"/>
    <dgm:cxn modelId="{5B4B2F0E-D378-4BCB-8601-1ABAEBD93B6A}" type="presParOf" srcId="{A2844A49-1707-42CA-BDE2-59AE12CF1EAD}" destId="{352B71D4-E5A4-41E9-AA7E-0F23152A6DD0}" srcOrd="3" destOrd="0" presId="urn:microsoft.com/office/officeart/2005/8/layout/list1#1"/>
    <dgm:cxn modelId="{85856C67-F4D2-4646-ABB4-12A7686D3E9D}" type="presParOf" srcId="{A2844A49-1707-42CA-BDE2-59AE12CF1EAD}" destId="{47C090FD-FBE5-46E4-BE47-4F9C473D3DAB}" srcOrd="4" destOrd="0" presId="urn:microsoft.com/office/officeart/2005/8/layout/list1#1"/>
    <dgm:cxn modelId="{718C7E30-2FEB-4541-B2C4-B361A4650E7A}" type="presParOf" srcId="{47C090FD-FBE5-46E4-BE47-4F9C473D3DAB}" destId="{A48AEE50-E726-48C2-9084-A587B4EB52B6}" srcOrd="0" destOrd="0" presId="urn:microsoft.com/office/officeart/2005/8/layout/list1#1"/>
    <dgm:cxn modelId="{9B656BC6-D24B-43FB-BB8E-6C740CA86E85}" type="presParOf" srcId="{47C090FD-FBE5-46E4-BE47-4F9C473D3DAB}" destId="{9BFAFDFD-778C-459A-81A4-695A501D67C5}" srcOrd="1" destOrd="0" presId="urn:microsoft.com/office/officeart/2005/8/layout/list1#1"/>
    <dgm:cxn modelId="{F306933F-A6B3-456C-905D-60495B25A646}" type="presParOf" srcId="{A2844A49-1707-42CA-BDE2-59AE12CF1EAD}" destId="{DD53E7CF-68DF-4A10-9000-DD3E7BD2F87D}" srcOrd="5" destOrd="0" presId="urn:microsoft.com/office/officeart/2005/8/layout/list1#1"/>
    <dgm:cxn modelId="{4C36ACEB-AC1B-422B-9570-D821441AFFDA}" type="presParOf" srcId="{A2844A49-1707-42CA-BDE2-59AE12CF1EAD}" destId="{F23376F4-0C04-477B-A7AE-A8F5C4643597}" srcOrd="6" destOrd="0" presId="urn:microsoft.com/office/officeart/2005/8/layout/list1#1"/>
    <dgm:cxn modelId="{3773F025-0AFF-4C37-A450-E2D402924B6B}" type="presParOf" srcId="{A2844A49-1707-42CA-BDE2-59AE12CF1EAD}" destId="{BFC7900A-D713-417E-8C80-A4F676489BA9}" srcOrd="7" destOrd="0" presId="urn:microsoft.com/office/officeart/2005/8/layout/list1#1"/>
    <dgm:cxn modelId="{18324B0F-35BB-4838-8B2D-246A043F7297}" type="presParOf" srcId="{A2844A49-1707-42CA-BDE2-59AE12CF1EAD}" destId="{9797C210-3CD0-4A98-8F20-4D596CA6C1BF}" srcOrd="8" destOrd="0" presId="urn:microsoft.com/office/officeart/2005/8/layout/list1#1"/>
    <dgm:cxn modelId="{D3CB289A-D8AC-4E6F-BBD8-7E365BFDC7B8}" type="presParOf" srcId="{9797C210-3CD0-4A98-8F20-4D596CA6C1BF}" destId="{61FE15BD-F370-4344-B62C-98B6DC95A6BB}" srcOrd="0" destOrd="0" presId="urn:microsoft.com/office/officeart/2005/8/layout/list1#1"/>
    <dgm:cxn modelId="{8304B4F4-9DDB-49D8-A3A5-B44B257993F1}" type="presParOf" srcId="{9797C210-3CD0-4A98-8F20-4D596CA6C1BF}" destId="{D36E46AB-4925-4E9F-9EF1-6E3ECC64A107}" srcOrd="1" destOrd="0" presId="urn:microsoft.com/office/officeart/2005/8/layout/list1#1"/>
    <dgm:cxn modelId="{BB238862-BE65-44E9-82A8-173248472E3C}" type="presParOf" srcId="{A2844A49-1707-42CA-BDE2-59AE12CF1EAD}" destId="{5B9B8056-533C-4D79-8D0F-FBF0E4B5BD1C}" srcOrd="9" destOrd="0" presId="urn:microsoft.com/office/officeart/2005/8/layout/list1#1"/>
    <dgm:cxn modelId="{84DA3B95-D45C-43E1-8E25-7EAB4F9D6743}" type="presParOf" srcId="{A2844A49-1707-42CA-BDE2-59AE12CF1EAD}" destId="{8C1F6190-2292-4E41-A624-8B917D71D484}" srcOrd="10" destOrd="0" presId="urn:microsoft.com/office/officeart/2005/8/layout/list1#1"/>
    <dgm:cxn modelId="{02C535B4-A65C-4196-AFC8-2737260D546C}" type="presParOf" srcId="{A2844A49-1707-42CA-BDE2-59AE12CF1EAD}" destId="{AABB5AC5-8F01-4BDE-8F26-F76D3EF6B992}" srcOrd="11" destOrd="0" presId="urn:microsoft.com/office/officeart/2005/8/layout/list1#1"/>
    <dgm:cxn modelId="{6EB80E48-C9DD-42F6-BF77-D912E1401DE4}" type="presParOf" srcId="{A2844A49-1707-42CA-BDE2-59AE12CF1EAD}" destId="{1BEC0DAD-2A26-44F8-B172-D3DA2A341A62}" srcOrd="12" destOrd="0" presId="urn:microsoft.com/office/officeart/2005/8/layout/list1#1"/>
    <dgm:cxn modelId="{ED039CFA-075C-47DD-9FBF-727B4B6119AE}" type="presParOf" srcId="{1BEC0DAD-2A26-44F8-B172-D3DA2A341A62}" destId="{10E3521C-EF46-43CF-85F2-A12059A9824B}" srcOrd="0" destOrd="0" presId="urn:microsoft.com/office/officeart/2005/8/layout/list1#1"/>
    <dgm:cxn modelId="{BBD5DEDC-DC64-4A9A-A85B-D7E8DADB5884}" type="presParOf" srcId="{1BEC0DAD-2A26-44F8-B172-D3DA2A341A62}" destId="{C3851B8B-9ACE-4E24-A360-AA2BE792E27E}" srcOrd="1" destOrd="0" presId="urn:microsoft.com/office/officeart/2005/8/layout/list1#1"/>
    <dgm:cxn modelId="{87A11BBB-7AC0-42F1-A3F8-CCCA1C75EA14}" type="presParOf" srcId="{A2844A49-1707-42CA-BDE2-59AE12CF1EAD}" destId="{AF28BA69-3C6F-4349-A95C-D59EFFD5A0C9}" srcOrd="13" destOrd="0" presId="urn:microsoft.com/office/officeart/2005/8/layout/list1#1"/>
    <dgm:cxn modelId="{7598B563-1C81-4540-89DD-2BF8AFA677E9}" type="presParOf" srcId="{A2844A49-1707-42CA-BDE2-59AE12CF1EAD}" destId="{53672251-BD74-4CF5-8FD3-955DE22A8EE0}" srcOrd="14" destOrd="0" presId="urn:microsoft.com/office/officeart/2005/8/layout/list1#1"/>
    <dgm:cxn modelId="{E992E279-F3B2-4B60-A728-A8C2A1C0FFE7}" type="presParOf" srcId="{A2844A49-1707-42CA-BDE2-59AE12CF1EAD}" destId="{9EE5FB74-0E80-484D-9432-A904BF6E5B2D}" srcOrd="15" destOrd="0" presId="urn:microsoft.com/office/officeart/2005/8/layout/list1#1"/>
    <dgm:cxn modelId="{E6E1E490-BD39-45FF-B8B7-DB7DDA6A60CA}" type="presParOf" srcId="{A2844A49-1707-42CA-BDE2-59AE12CF1EAD}" destId="{DFBE6138-74FB-4016-8FE7-16167AB21BD0}" srcOrd="16" destOrd="0" presId="urn:microsoft.com/office/officeart/2005/8/layout/list1#1"/>
    <dgm:cxn modelId="{3A54C30B-95BD-4D16-A4C2-DD8D60146EED}" type="presParOf" srcId="{DFBE6138-74FB-4016-8FE7-16167AB21BD0}" destId="{7676A1C9-00EE-416A-9B84-3429B15E3F5C}" srcOrd="0" destOrd="0" presId="urn:microsoft.com/office/officeart/2005/8/layout/list1#1"/>
    <dgm:cxn modelId="{95A048DE-DAC2-4A3A-8292-535AAA402E05}" type="presParOf" srcId="{DFBE6138-74FB-4016-8FE7-16167AB21BD0}" destId="{7869BE19-1077-463C-8E8A-637083B2C95A}" srcOrd="1" destOrd="0" presId="urn:microsoft.com/office/officeart/2005/8/layout/list1#1"/>
    <dgm:cxn modelId="{6A2DCD3F-6772-497A-98C1-FF0D72B9306F}" type="presParOf" srcId="{A2844A49-1707-42CA-BDE2-59AE12CF1EAD}" destId="{CE067DF8-5E44-4601-AD0C-C7B58470155F}" srcOrd="17" destOrd="0" presId="urn:microsoft.com/office/officeart/2005/8/layout/list1#1"/>
    <dgm:cxn modelId="{46E50AD1-20D5-4E0E-BA84-94B3DA41A299}" type="presParOf" srcId="{A2844A49-1707-42CA-BDE2-59AE12CF1EAD}" destId="{87708609-E973-434D-BFD5-5320D3B8E680}" srcOrd="18"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0D816F-F31D-4B7E-B6DB-F95505476AA1}" type="doc">
      <dgm:prSet loTypeId="urn:microsoft.com/office/officeart/2005/8/layout/list1#2" loCatId="list" qsTypeId="urn:microsoft.com/office/officeart/2005/8/quickstyle/simple1#2" qsCatId="simple" csTypeId="urn:microsoft.com/office/officeart/2005/8/colors/accent1_2#2" csCatId="accent1" phldr="1"/>
      <dgm:spPr/>
      <dgm:t>
        <a:bodyPr/>
        <a:lstStyle/>
        <a:p>
          <a:endParaRPr lang="zh-CN" altLang="en-US"/>
        </a:p>
      </dgm:t>
    </dgm:pt>
    <dgm:pt modelId="{8446D54A-579E-4060-9D29-66E494F72784}">
      <dgm:prSet custT="1"/>
      <dgm:spPr>
        <a:solidFill>
          <a:schemeClr val="accent1">
            <a:lumMod val="75000"/>
          </a:schemeClr>
        </a:solidFill>
        <a:ln>
          <a:noFill/>
        </a:ln>
      </dgm:spPr>
      <dgm:t>
        <a:bodyPr/>
        <a:lstStyle/>
        <a:p>
          <a:r>
            <a:rPr lang="zh-CN" altLang="en-US" sz="2400" b="1" dirty="0"/>
            <a:t>一、 分治法的设计思想</a:t>
          </a:r>
        </a:p>
      </dgm:t>
    </dgm:pt>
    <dgm:pt modelId="{93AFEF5D-08DE-4ED6-BCB2-EE8F1740B334}" type="parTrans" cxnId="{F3272979-18BC-4839-B5E5-C8DFCCF29B10}">
      <dgm:prSet/>
      <dgm:spPr/>
      <dgm:t>
        <a:bodyPr/>
        <a:lstStyle/>
        <a:p>
          <a:endParaRPr lang="zh-CN" altLang="en-US" sz="1600"/>
        </a:p>
      </dgm:t>
    </dgm:pt>
    <dgm:pt modelId="{F0797B5E-C694-4BE8-83D6-75064EA0F9AE}" type="sibTrans" cxnId="{F3272979-18BC-4839-B5E5-C8DFCCF29B10}">
      <dgm:prSet/>
      <dgm:spPr/>
      <dgm:t>
        <a:bodyPr/>
        <a:lstStyle/>
        <a:p>
          <a:endParaRPr lang="zh-CN" altLang="en-US" sz="1600"/>
        </a:p>
      </dgm:t>
    </dgm:pt>
    <dgm:pt modelId="{87A67D4A-2B46-42FB-B0B2-7E44A1C89692}">
      <dgm:prSet custT="1"/>
      <dgm:spPr>
        <a:solidFill>
          <a:schemeClr val="accent1">
            <a:lumMod val="75000"/>
          </a:schemeClr>
        </a:solidFill>
        <a:ln>
          <a:noFill/>
        </a:ln>
      </dgm:spPr>
      <dgm:t>
        <a:bodyPr/>
        <a:lstStyle/>
        <a:p>
          <a:r>
            <a:rPr lang="zh-CN" altLang="en-US" sz="2400" b="1" dirty="0"/>
            <a:t>二、 分治法的求解过程</a:t>
          </a:r>
        </a:p>
      </dgm:t>
    </dgm:pt>
    <dgm:pt modelId="{8FA0F792-D8AB-4E82-BF1E-8E439661AECA}" type="parTrans" cxnId="{804A3AA9-FE36-49A4-B1A3-14A9B2D7BA76}">
      <dgm:prSet/>
      <dgm:spPr/>
      <dgm:t>
        <a:bodyPr/>
        <a:lstStyle/>
        <a:p>
          <a:endParaRPr lang="zh-CN" altLang="en-US" sz="1600"/>
        </a:p>
      </dgm:t>
    </dgm:pt>
    <dgm:pt modelId="{8978246A-1C19-414E-ADC8-EFD040749CB9}" type="sibTrans" cxnId="{804A3AA9-FE36-49A4-B1A3-14A9B2D7BA76}">
      <dgm:prSet/>
      <dgm:spPr/>
      <dgm:t>
        <a:bodyPr/>
        <a:lstStyle/>
        <a:p>
          <a:endParaRPr lang="zh-CN" altLang="en-US" sz="1600"/>
        </a:p>
      </dgm:t>
    </dgm:pt>
    <dgm:pt modelId="{C13C0078-B16E-486D-9BF1-01FF18A62F72}">
      <dgm:prSet custT="1"/>
      <dgm:spPr>
        <a:solidFill>
          <a:schemeClr val="accent1">
            <a:lumMod val="75000"/>
          </a:schemeClr>
        </a:solidFill>
        <a:ln>
          <a:noFill/>
        </a:ln>
      </dgm:spPr>
      <dgm:t>
        <a:bodyPr/>
        <a:lstStyle/>
        <a:p>
          <a:r>
            <a:rPr lang="zh-CN" altLang="en-US" sz="2400" b="1" dirty="0"/>
            <a:t>三、 分治法的分析方法</a:t>
          </a:r>
        </a:p>
      </dgm:t>
    </dgm:pt>
    <dgm:pt modelId="{717A3AD0-860F-421F-B71A-BB1745194A92}" type="parTrans" cxnId="{2B4CCB25-270A-4984-A20F-D12A29E49B8D}">
      <dgm:prSet/>
      <dgm:spPr/>
      <dgm:t>
        <a:bodyPr/>
        <a:lstStyle/>
        <a:p>
          <a:endParaRPr lang="zh-CN" altLang="en-US" sz="1600"/>
        </a:p>
      </dgm:t>
    </dgm:pt>
    <dgm:pt modelId="{565982A9-BC65-4C57-9347-BA31598032D9}" type="sibTrans" cxnId="{2B4CCB25-270A-4984-A20F-D12A29E49B8D}">
      <dgm:prSet/>
      <dgm:spPr/>
      <dgm:t>
        <a:bodyPr/>
        <a:lstStyle/>
        <a:p>
          <a:endParaRPr lang="zh-CN" altLang="en-US" sz="1600"/>
        </a:p>
      </dgm:t>
    </dgm:pt>
    <dgm:pt modelId="{A2844A49-1707-42CA-BDE2-59AE12CF1EAD}" type="pres">
      <dgm:prSet presAssocID="{B40D816F-F31D-4B7E-B6DB-F95505476AA1}" presName="linear" presStyleCnt="0">
        <dgm:presLayoutVars>
          <dgm:dir/>
          <dgm:animLvl val="lvl"/>
          <dgm:resizeHandles val="exact"/>
        </dgm:presLayoutVars>
      </dgm:prSet>
      <dgm:spPr/>
    </dgm:pt>
    <dgm:pt modelId="{AC248A0A-50D2-432A-B2C7-999544DAD9A6}" type="pres">
      <dgm:prSet presAssocID="{8446D54A-579E-4060-9D29-66E494F72784}" presName="parentLin" presStyleCnt="0"/>
      <dgm:spPr/>
    </dgm:pt>
    <dgm:pt modelId="{6351594F-A79E-44C3-A119-E689D4F1BDEB}" type="pres">
      <dgm:prSet presAssocID="{8446D54A-579E-4060-9D29-66E494F72784}" presName="parentLeftMargin" presStyleLbl="node1" presStyleIdx="0" presStyleCnt="3"/>
      <dgm:spPr/>
    </dgm:pt>
    <dgm:pt modelId="{B3B23232-3B8F-4261-A5BF-6EFA93F96C89}" type="pres">
      <dgm:prSet presAssocID="{8446D54A-579E-4060-9D29-66E494F72784}" presName="parentText" presStyleLbl="node1" presStyleIdx="0" presStyleCnt="3">
        <dgm:presLayoutVars>
          <dgm:chMax val="0"/>
          <dgm:bulletEnabled val="1"/>
        </dgm:presLayoutVars>
      </dgm:prSet>
      <dgm:spPr/>
    </dgm:pt>
    <dgm:pt modelId="{D31C47B7-3469-4CF5-9454-84F00DFE3DE4}" type="pres">
      <dgm:prSet presAssocID="{8446D54A-579E-4060-9D29-66E494F72784}" presName="negativeSpace" presStyleCnt="0"/>
      <dgm:spPr/>
    </dgm:pt>
    <dgm:pt modelId="{041CCC1A-28F7-4CCC-A176-06E28DE61F30}" type="pres">
      <dgm:prSet presAssocID="{8446D54A-579E-4060-9D29-66E494F72784}" presName="childText" presStyleLbl="conFgAcc1" presStyleIdx="0" presStyleCnt="3" custScaleX="85124" custLinFactNeighborY="-9800">
        <dgm:presLayoutVars>
          <dgm:bulletEnabled val="1"/>
        </dgm:presLayoutVars>
      </dgm:prSet>
      <dgm:spPr>
        <a:noFill/>
        <a:ln>
          <a:noFill/>
        </a:ln>
      </dgm:spPr>
    </dgm:pt>
    <dgm:pt modelId="{352B71D4-E5A4-41E9-AA7E-0F23152A6DD0}" type="pres">
      <dgm:prSet presAssocID="{F0797B5E-C694-4BE8-83D6-75064EA0F9AE}" presName="spaceBetweenRectangles" presStyleCnt="0"/>
      <dgm:spPr/>
    </dgm:pt>
    <dgm:pt modelId="{47C090FD-FBE5-46E4-BE47-4F9C473D3DAB}" type="pres">
      <dgm:prSet presAssocID="{87A67D4A-2B46-42FB-B0B2-7E44A1C89692}" presName="parentLin" presStyleCnt="0"/>
      <dgm:spPr/>
    </dgm:pt>
    <dgm:pt modelId="{A48AEE50-E726-48C2-9084-A587B4EB52B6}" type="pres">
      <dgm:prSet presAssocID="{87A67D4A-2B46-42FB-B0B2-7E44A1C89692}" presName="parentLeftMargin" presStyleLbl="node1" presStyleIdx="0" presStyleCnt="3"/>
      <dgm:spPr/>
    </dgm:pt>
    <dgm:pt modelId="{9BFAFDFD-778C-459A-81A4-695A501D67C5}" type="pres">
      <dgm:prSet presAssocID="{87A67D4A-2B46-42FB-B0B2-7E44A1C89692}" presName="parentText" presStyleLbl="node1" presStyleIdx="1" presStyleCnt="3">
        <dgm:presLayoutVars>
          <dgm:chMax val="0"/>
          <dgm:bulletEnabled val="1"/>
        </dgm:presLayoutVars>
      </dgm:prSet>
      <dgm:spPr/>
    </dgm:pt>
    <dgm:pt modelId="{DD53E7CF-68DF-4A10-9000-DD3E7BD2F87D}" type="pres">
      <dgm:prSet presAssocID="{87A67D4A-2B46-42FB-B0B2-7E44A1C89692}" presName="negativeSpace" presStyleCnt="0"/>
      <dgm:spPr/>
    </dgm:pt>
    <dgm:pt modelId="{F23376F4-0C04-477B-A7AE-A8F5C4643597}" type="pres">
      <dgm:prSet presAssocID="{87A67D4A-2B46-42FB-B0B2-7E44A1C89692}" presName="childText" presStyleLbl="conFgAcc1" presStyleIdx="1" presStyleCnt="3" custScaleX="85124" custLinFactNeighborY="-9800">
        <dgm:presLayoutVars>
          <dgm:bulletEnabled val="1"/>
        </dgm:presLayoutVars>
      </dgm:prSet>
      <dgm:spPr>
        <a:noFill/>
        <a:ln>
          <a:noFill/>
        </a:ln>
      </dgm:spPr>
    </dgm:pt>
    <dgm:pt modelId="{BFC7900A-D713-417E-8C80-A4F676489BA9}" type="pres">
      <dgm:prSet presAssocID="{8978246A-1C19-414E-ADC8-EFD040749CB9}" presName="spaceBetweenRectangles" presStyleCnt="0"/>
      <dgm:spPr/>
    </dgm:pt>
    <dgm:pt modelId="{9797C210-3CD0-4A98-8F20-4D596CA6C1BF}" type="pres">
      <dgm:prSet presAssocID="{C13C0078-B16E-486D-9BF1-01FF18A62F72}" presName="parentLin" presStyleCnt="0"/>
      <dgm:spPr/>
    </dgm:pt>
    <dgm:pt modelId="{61FE15BD-F370-4344-B62C-98B6DC95A6BB}" type="pres">
      <dgm:prSet presAssocID="{C13C0078-B16E-486D-9BF1-01FF18A62F72}" presName="parentLeftMargin" presStyleLbl="node1" presStyleIdx="1" presStyleCnt="3"/>
      <dgm:spPr/>
    </dgm:pt>
    <dgm:pt modelId="{D36E46AB-4925-4E9F-9EF1-6E3ECC64A107}" type="pres">
      <dgm:prSet presAssocID="{C13C0078-B16E-486D-9BF1-01FF18A62F72}" presName="parentText" presStyleLbl="node1" presStyleIdx="2" presStyleCnt="3">
        <dgm:presLayoutVars>
          <dgm:chMax val="0"/>
          <dgm:bulletEnabled val="1"/>
        </dgm:presLayoutVars>
      </dgm:prSet>
      <dgm:spPr/>
    </dgm:pt>
    <dgm:pt modelId="{5B9B8056-533C-4D79-8D0F-FBF0E4B5BD1C}" type="pres">
      <dgm:prSet presAssocID="{C13C0078-B16E-486D-9BF1-01FF18A62F72}" presName="negativeSpace" presStyleCnt="0"/>
      <dgm:spPr/>
    </dgm:pt>
    <dgm:pt modelId="{8C1F6190-2292-4E41-A624-8B917D71D484}" type="pres">
      <dgm:prSet presAssocID="{C13C0078-B16E-486D-9BF1-01FF18A62F72}" presName="childText" presStyleLbl="conFgAcc1" presStyleIdx="2" presStyleCnt="3" custScaleX="85124" custLinFactNeighborY="-9800">
        <dgm:presLayoutVars>
          <dgm:bulletEnabled val="1"/>
        </dgm:presLayoutVars>
      </dgm:prSet>
      <dgm:spPr>
        <a:noFill/>
        <a:ln>
          <a:noFill/>
        </a:ln>
      </dgm:spPr>
    </dgm:pt>
  </dgm:ptLst>
  <dgm:cxnLst>
    <dgm:cxn modelId="{2B4CCB25-270A-4984-A20F-D12A29E49B8D}" srcId="{B40D816F-F31D-4B7E-B6DB-F95505476AA1}" destId="{C13C0078-B16E-486D-9BF1-01FF18A62F72}" srcOrd="2" destOrd="0" parTransId="{717A3AD0-860F-421F-B71A-BB1745194A92}" sibTransId="{565982A9-BC65-4C57-9347-BA31598032D9}"/>
    <dgm:cxn modelId="{B0525327-122C-4F05-A16D-DADB5198FA83}" type="presOf" srcId="{8446D54A-579E-4060-9D29-66E494F72784}" destId="{B3B23232-3B8F-4261-A5BF-6EFA93F96C89}" srcOrd="1" destOrd="0" presId="urn:microsoft.com/office/officeart/2005/8/layout/list1#2"/>
    <dgm:cxn modelId="{D55ECD30-B939-4C99-B4B0-ACAD043D28E2}" type="presOf" srcId="{B40D816F-F31D-4B7E-B6DB-F95505476AA1}" destId="{A2844A49-1707-42CA-BDE2-59AE12CF1EAD}" srcOrd="0" destOrd="0" presId="urn:microsoft.com/office/officeart/2005/8/layout/list1#2"/>
    <dgm:cxn modelId="{02EE9F43-8B67-4A00-B677-F0B884CA076E}" type="presOf" srcId="{87A67D4A-2B46-42FB-B0B2-7E44A1C89692}" destId="{A48AEE50-E726-48C2-9084-A587B4EB52B6}" srcOrd="0" destOrd="0" presId="urn:microsoft.com/office/officeart/2005/8/layout/list1#2"/>
    <dgm:cxn modelId="{C656BC49-3C4D-4031-9F76-59D13BFD4605}" type="presOf" srcId="{C13C0078-B16E-486D-9BF1-01FF18A62F72}" destId="{61FE15BD-F370-4344-B62C-98B6DC95A6BB}" srcOrd="0" destOrd="0" presId="urn:microsoft.com/office/officeart/2005/8/layout/list1#2"/>
    <dgm:cxn modelId="{91E38178-0878-46E4-A4F6-989F0FEDA77D}" type="presOf" srcId="{8446D54A-579E-4060-9D29-66E494F72784}" destId="{6351594F-A79E-44C3-A119-E689D4F1BDEB}" srcOrd="0" destOrd="0" presId="urn:microsoft.com/office/officeart/2005/8/layout/list1#2"/>
    <dgm:cxn modelId="{F3272979-18BC-4839-B5E5-C8DFCCF29B10}" srcId="{B40D816F-F31D-4B7E-B6DB-F95505476AA1}" destId="{8446D54A-579E-4060-9D29-66E494F72784}" srcOrd="0" destOrd="0" parTransId="{93AFEF5D-08DE-4ED6-BCB2-EE8F1740B334}" sibTransId="{F0797B5E-C694-4BE8-83D6-75064EA0F9AE}"/>
    <dgm:cxn modelId="{804A3AA9-FE36-49A4-B1A3-14A9B2D7BA76}" srcId="{B40D816F-F31D-4B7E-B6DB-F95505476AA1}" destId="{87A67D4A-2B46-42FB-B0B2-7E44A1C89692}" srcOrd="1" destOrd="0" parTransId="{8FA0F792-D8AB-4E82-BF1E-8E439661AECA}" sibTransId="{8978246A-1C19-414E-ADC8-EFD040749CB9}"/>
    <dgm:cxn modelId="{28ACBEC7-E1AC-459D-85AF-97CC2D9CE7B2}" type="presOf" srcId="{87A67D4A-2B46-42FB-B0B2-7E44A1C89692}" destId="{9BFAFDFD-778C-459A-81A4-695A501D67C5}" srcOrd="1" destOrd="0" presId="urn:microsoft.com/office/officeart/2005/8/layout/list1#2"/>
    <dgm:cxn modelId="{315865F5-E5F2-4EBE-AA1D-6473F11C9B33}" type="presOf" srcId="{C13C0078-B16E-486D-9BF1-01FF18A62F72}" destId="{D36E46AB-4925-4E9F-9EF1-6E3ECC64A107}" srcOrd="1" destOrd="0" presId="urn:microsoft.com/office/officeart/2005/8/layout/list1#2"/>
    <dgm:cxn modelId="{42572FD4-4B67-46CD-9CA0-16288A47F004}" type="presParOf" srcId="{A2844A49-1707-42CA-BDE2-59AE12CF1EAD}" destId="{AC248A0A-50D2-432A-B2C7-999544DAD9A6}" srcOrd="0" destOrd="0" presId="urn:microsoft.com/office/officeart/2005/8/layout/list1#2"/>
    <dgm:cxn modelId="{52274E40-498D-43C2-BB11-8AA4B469AE8E}" type="presParOf" srcId="{AC248A0A-50D2-432A-B2C7-999544DAD9A6}" destId="{6351594F-A79E-44C3-A119-E689D4F1BDEB}" srcOrd="0" destOrd="0" presId="urn:microsoft.com/office/officeart/2005/8/layout/list1#2"/>
    <dgm:cxn modelId="{C68F32C1-A5E0-4D0F-ACB5-4AAD8CF7DB31}" type="presParOf" srcId="{AC248A0A-50D2-432A-B2C7-999544DAD9A6}" destId="{B3B23232-3B8F-4261-A5BF-6EFA93F96C89}" srcOrd="1" destOrd="0" presId="urn:microsoft.com/office/officeart/2005/8/layout/list1#2"/>
    <dgm:cxn modelId="{F448A5CF-2876-40FA-A070-8F1DDE0209C7}" type="presParOf" srcId="{A2844A49-1707-42CA-BDE2-59AE12CF1EAD}" destId="{D31C47B7-3469-4CF5-9454-84F00DFE3DE4}" srcOrd="1" destOrd="0" presId="urn:microsoft.com/office/officeart/2005/8/layout/list1#2"/>
    <dgm:cxn modelId="{D18C3BE7-84D6-4993-9D55-B45857D5C413}" type="presParOf" srcId="{A2844A49-1707-42CA-BDE2-59AE12CF1EAD}" destId="{041CCC1A-28F7-4CCC-A176-06E28DE61F30}" srcOrd="2" destOrd="0" presId="urn:microsoft.com/office/officeart/2005/8/layout/list1#2"/>
    <dgm:cxn modelId="{3DD41C06-66D1-44E7-8C4F-D266A39D3200}" type="presParOf" srcId="{A2844A49-1707-42CA-BDE2-59AE12CF1EAD}" destId="{352B71D4-E5A4-41E9-AA7E-0F23152A6DD0}" srcOrd="3" destOrd="0" presId="urn:microsoft.com/office/officeart/2005/8/layout/list1#2"/>
    <dgm:cxn modelId="{87300178-3878-43DA-85BD-B68B71E7ABAB}" type="presParOf" srcId="{A2844A49-1707-42CA-BDE2-59AE12CF1EAD}" destId="{47C090FD-FBE5-46E4-BE47-4F9C473D3DAB}" srcOrd="4" destOrd="0" presId="urn:microsoft.com/office/officeart/2005/8/layout/list1#2"/>
    <dgm:cxn modelId="{6DF1945F-C556-4A4D-A7E5-EFD3C6021BB5}" type="presParOf" srcId="{47C090FD-FBE5-46E4-BE47-4F9C473D3DAB}" destId="{A48AEE50-E726-48C2-9084-A587B4EB52B6}" srcOrd="0" destOrd="0" presId="urn:microsoft.com/office/officeart/2005/8/layout/list1#2"/>
    <dgm:cxn modelId="{2BAA5C71-DCDB-4CBA-8AF1-1394C4798177}" type="presParOf" srcId="{47C090FD-FBE5-46E4-BE47-4F9C473D3DAB}" destId="{9BFAFDFD-778C-459A-81A4-695A501D67C5}" srcOrd="1" destOrd="0" presId="urn:microsoft.com/office/officeart/2005/8/layout/list1#2"/>
    <dgm:cxn modelId="{E28E5547-D87C-4690-A7FF-99ADB3B6A4C8}" type="presParOf" srcId="{A2844A49-1707-42CA-BDE2-59AE12CF1EAD}" destId="{DD53E7CF-68DF-4A10-9000-DD3E7BD2F87D}" srcOrd="5" destOrd="0" presId="urn:microsoft.com/office/officeart/2005/8/layout/list1#2"/>
    <dgm:cxn modelId="{6B0A9497-EFC7-4D7A-9EB7-83AE2E203EB5}" type="presParOf" srcId="{A2844A49-1707-42CA-BDE2-59AE12CF1EAD}" destId="{F23376F4-0C04-477B-A7AE-A8F5C4643597}" srcOrd="6" destOrd="0" presId="urn:microsoft.com/office/officeart/2005/8/layout/list1#2"/>
    <dgm:cxn modelId="{555C6A9F-0700-4A71-BC6D-8D8EA7D61E49}" type="presParOf" srcId="{A2844A49-1707-42CA-BDE2-59AE12CF1EAD}" destId="{BFC7900A-D713-417E-8C80-A4F676489BA9}" srcOrd="7" destOrd="0" presId="urn:microsoft.com/office/officeart/2005/8/layout/list1#2"/>
    <dgm:cxn modelId="{17AACE50-FA04-423B-8DFB-3A08A8642BEB}" type="presParOf" srcId="{A2844A49-1707-42CA-BDE2-59AE12CF1EAD}" destId="{9797C210-3CD0-4A98-8F20-4D596CA6C1BF}" srcOrd="8" destOrd="0" presId="urn:microsoft.com/office/officeart/2005/8/layout/list1#2"/>
    <dgm:cxn modelId="{019330BA-8DE6-4374-88A5-310CCADE72E5}" type="presParOf" srcId="{9797C210-3CD0-4A98-8F20-4D596CA6C1BF}" destId="{61FE15BD-F370-4344-B62C-98B6DC95A6BB}" srcOrd="0" destOrd="0" presId="urn:microsoft.com/office/officeart/2005/8/layout/list1#2"/>
    <dgm:cxn modelId="{F746A55E-5938-4E9A-8AB2-1F12B5406FC1}" type="presParOf" srcId="{9797C210-3CD0-4A98-8F20-4D596CA6C1BF}" destId="{D36E46AB-4925-4E9F-9EF1-6E3ECC64A107}" srcOrd="1" destOrd="0" presId="urn:microsoft.com/office/officeart/2005/8/layout/list1#2"/>
    <dgm:cxn modelId="{795CE51D-6095-4A18-BE35-46ED7D554024}" type="presParOf" srcId="{A2844A49-1707-42CA-BDE2-59AE12CF1EAD}" destId="{5B9B8056-533C-4D79-8D0F-FBF0E4B5BD1C}" srcOrd="9" destOrd="0" presId="urn:microsoft.com/office/officeart/2005/8/layout/list1#2"/>
    <dgm:cxn modelId="{F4DB374B-BBBA-4CF7-A5A4-0D6CC6D34F80}" type="presParOf" srcId="{A2844A49-1707-42CA-BDE2-59AE12CF1EAD}" destId="{8C1F6190-2292-4E41-A624-8B917D71D484}" srcOrd="10" destOrd="0" presId="urn:microsoft.com/office/officeart/2005/8/layout/lis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CCC1A-28F7-4CCC-A176-06E28DE61F30}">
      <dsp:nvSpPr>
        <dsp:cNvPr id="0" name=""/>
        <dsp:cNvSpPr/>
      </dsp:nvSpPr>
      <dsp:spPr>
        <a:xfrm>
          <a:off x="0" y="342556"/>
          <a:ext cx="3889636" cy="4788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3B23232-3B8F-4261-A5BF-6EFA93F96C89}">
      <dsp:nvSpPr>
        <dsp:cNvPr id="0" name=""/>
        <dsp:cNvSpPr/>
      </dsp:nvSpPr>
      <dsp:spPr>
        <a:xfrm>
          <a:off x="228468" y="72171"/>
          <a:ext cx="3198563" cy="56088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898" tIns="0" rIns="120898" bIns="0"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solidFill>
                <a:schemeClr val="bg1"/>
              </a:solidFill>
            </a:rPr>
            <a:t>3.1</a:t>
          </a:r>
          <a:r>
            <a:rPr lang="zh-CN" altLang="en-US" sz="2000" b="1" kern="1200" dirty="0">
              <a:solidFill>
                <a:schemeClr val="bg1"/>
              </a:solidFill>
            </a:rPr>
            <a:t> 分治法概述</a:t>
          </a:r>
          <a:endParaRPr lang="en-US" altLang="zh-CN" sz="2000" b="1" kern="1200" dirty="0">
            <a:solidFill>
              <a:schemeClr val="bg1"/>
            </a:solidFill>
          </a:endParaRPr>
        </a:p>
      </dsp:txBody>
      <dsp:txXfrm>
        <a:off x="255848" y="99551"/>
        <a:ext cx="3143803" cy="506120"/>
      </dsp:txXfrm>
    </dsp:sp>
    <dsp:sp modelId="{F23376F4-0C04-477B-A7AE-A8F5C4643597}">
      <dsp:nvSpPr>
        <dsp:cNvPr id="0" name=""/>
        <dsp:cNvSpPr/>
      </dsp:nvSpPr>
      <dsp:spPr>
        <a:xfrm>
          <a:off x="0" y="1204396"/>
          <a:ext cx="3889636" cy="4788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BFAFDFD-778C-459A-81A4-695A501D67C5}">
      <dsp:nvSpPr>
        <dsp:cNvPr id="0" name=""/>
        <dsp:cNvSpPr/>
      </dsp:nvSpPr>
      <dsp:spPr>
        <a:xfrm>
          <a:off x="228468" y="934011"/>
          <a:ext cx="3198563" cy="56088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898" tIns="0" rIns="120898" bIns="0"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solidFill>
                <a:schemeClr val="bg1"/>
              </a:solidFill>
            </a:rPr>
            <a:t>3.2</a:t>
          </a:r>
          <a:r>
            <a:rPr lang="zh-CN" altLang="en-US" sz="2000" b="1" kern="1200" dirty="0">
              <a:solidFill>
                <a:schemeClr val="bg1"/>
              </a:solidFill>
            </a:rPr>
            <a:t> 求解排序问题</a:t>
          </a:r>
          <a:endParaRPr sz="2000" b="1" kern="1200" dirty="0">
            <a:solidFill>
              <a:schemeClr val="bg1"/>
            </a:solidFill>
          </a:endParaRPr>
        </a:p>
      </dsp:txBody>
      <dsp:txXfrm>
        <a:off x="255848" y="961391"/>
        <a:ext cx="3143803" cy="506120"/>
      </dsp:txXfrm>
    </dsp:sp>
    <dsp:sp modelId="{8C1F6190-2292-4E41-A624-8B917D71D484}">
      <dsp:nvSpPr>
        <dsp:cNvPr id="0" name=""/>
        <dsp:cNvSpPr/>
      </dsp:nvSpPr>
      <dsp:spPr>
        <a:xfrm>
          <a:off x="0" y="2066236"/>
          <a:ext cx="3889636" cy="4788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6E46AB-4925-4E9F-9EF1-6E3ECC64A107}">
      <dsp:nvSpPr>
        <dsp:cNvPr id="0" name=""/>
        <dsp:cNvSpPr/>
      </dsp:nvSpPr>
      <dsp:spPr>
        <a:xfrm>
          <a:off x="228468" y="1795851"/>
          <a:ext cx="3198563" cy="56088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898" tIns="0" rIns="120898" bIns="0"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solidFill>
                <a:schemeClr val="bg1"/>
              </a:solidFill>
            </a:rPr>
            <a:t>3.3</a:t>
          </a:r>
          <a:r>
            <a:rPr lang="zh-CN" altLang="en-US" sz="2000" b="1" kern="1200" dirty="0">
              <a:solidFill>
                <a:schemeClr val="bg1"/>
              </a:solidFill>
            </a:rPr>
            <a:t> 求解查找问题</a:t>
          </a:r>
          <a:endParaRPr sz="2000" b="1" kern="1200" dirty="0">
            <a:solidFill>
              <a:schemeClr val="bg1"/>
            </a:solidFill>
          </a:endParaRPr>
        </a:p>
      </dsp:txBody>
      <dsp:txXfrm>
        <a:off x="255848" y="1823231"/>
        <a:ext cx="3143803" cy="506120"/>
      </dsp:txXfrm>
    </dsp:sp>
    <dsp:sp modelId="{53672251-BD74-4CF5-8FD3-955DE22A8EE0}">
      <dsp:nvSpPr>
        <dsp:cNvPr id="0" name=""/>
        <dsp:cNvSpPr/>
      </dsp:nvSpPr>
      <dsp:spPr>
        <a:xfrm>
          <a:off x="0" y="2938131"/>
          <a:ext cx="4569377" cy="4788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3851B8B-9ACE-4E24-A360-AA2BE792E27E}">
      <dsp:nvSpPr>
        <dsp:cNvPr id="0" name=""/>
        <dsp:cNvSpPr/>
      </dsp:nvSpPr>
      <dsp:spPr>
        <a:xfrm>
          <a:off x="228468" y="2657691"/>
          <a:ext cx="3198563" cy="56088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898" tIns="0" rIns="120898" bIns="0" numCol="1" spcCol="1270" anchor="ctr" anchorCtr="0">
          <a:noAutofit/>
        </a:bodyPr>
        <a:lstStyle/>
        <a:p>
          <a:pPr marL="0" lvl="0" indent="0" algn="l" defTabSz="889000">
            <a:lnSpc>
              <a:spcPct val="100000"/>
            </a:lnSpc>
            <a:spcBef>
              <a:spcPct val="0"/>
            </a:spcBef>
            <a:spcAft>
              <a:spcPct val="35000"/>
            </a:spcAft>
            <a:buNone/>
          </a:pPr>
          <a:r>
            <a:rPr lang="en-US" sz="2000" b="1" kern="1200" dirty="0">
              <a:solidFill>
                <a:schemeClr val="bg1"/>
              </a:solidFill>
            </a:rPr>
            <a:t>3.4 </a:t>
          </a:r>
          <a:r>
            <a:rPr lang="zh-CN" altLang="en-US" sz="2000" b="1" kern="1200" dirty="0">
              <a:solidFill>
                <a:schemeClr val="bg1"/>
              </a:solidFill>
            </a:rPr>
            <a:t>求解组合问题</a:t>
          </a:r>
          <a:endParaRPr sz="2000" b="1" kern="1200" dirty="0">
            <a:solidFill>
              <a:schemeClr val="bg1"/>
            </a:solidFill>
          </a:endParaRPr>
        </a:p>
      </dsp:txBody>
      <dsp:txXfrm>
        <a:off x="255848" y="2685071"/>
        <a:ext cx="3143803" cy="506120"/>
      </dsp:txXfrm>
    </dsp:sp>
    <dsp:sp modelId="{87708609-E973-434D-BFD5-5320D3B8E680}">
      <dsp:nvSpPr>
        <dsp:cNvPr id="0" name=""/>
        <dsp:cNvSpPr/>
      </dsp:nvSpPr>
      <dsp:spPr>
        <a:xfrm>
          <a:off x="0" y="3799971"/>
          <a:ext cx="4569377" cy="4788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869BE19-1077-463C-8E8A-637083B2C95A}">
      <dsp:nvSpPr>
        <dsp:cNvPr id="0" name=""/>
        <dsp:cNvSpPr/>
      </dsp:nvSpPr>
      <dsp:spPr>
        <a:xfrm>
          <a:off x="228468" y="3519531"/>
          <a:ext cx="3198563" cy="56088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898" tIns="0" rIns="120898" bIns="0" numCol="1" spcCol="1270" anchor="ctr" anchorCtr="0">
          <a:noAutofit/>
        </a:bodyPr>
        <a:lstStyle/>
        <a:p>
          <a:pPr marL="0" lvl="0" indent="0" algn="l" defTabSz="889000">
            <a:lnSpc>
              <a:spcPct val="100000"/>
            </a:lnSpc>
            <a:spcBef>
              <a:spcPct val="0"/>
            </a:spcBef>
            <a:spcAft>
              <a:spcPct val="35000"/>
            </a:spcAft>
            <a:buNone/>
          </a:pPr>
          <a:r>
            <a:rPr lang="en-US" sz="2000" b="1" kern="1200" dirty="0">
              <a:solidFill>
                <a:schemeClr val="bg1"/>
              </a:solidFill>
            </a:rPr>
            <a:t>3.5 </a:t>
          </a:r>
          <a:r>
            <a:rPr lang="zh-CN" altLang="en-US" sz="2000" b="1" kern="1200" dirty="0">
              <a:solidFill>
                <a:schemeClr val="bg1"/>
              </a:solidFill>
            </a:rPr>
            <a:t>求解几何问题</a:t>
          </a:r>
          <a:endParaRPr sz="2000" b="1" kern="1200" dirty="0">
            <a:solidFill>
              <a:schemeClr val="bg1"/>
            </a:solidFill>
          </a:endParaRPr>
        </a:p>
      </dsp:txBody>
      <dsp:txXfrm>
        <a:off x="255848" y="3546911"/>
        <a:ext cx="3143803"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CCC1A-28F7-4CCC-A176-06E28DE61F30}">
      <dsp:nvSpPr>
        <dsp:cNvPr id="0" name=""/>
        <dsp:cNvSpPr/>
      </dsp:nvSpPr>
      <dsp:spPr>
        <a:xfrm>
          <a:off x="0" y="408592"/>
          <a:ext cx="4941863" cy="6300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3B23232-3B8F-4261-A5BF-6EFA93F96C89}">
      <dsp:nvSpPr>
        <dsp:cNvPr id="0" name=""/>
        <dsp:cNvSpPr/>
      </dsp:nvSpPr>
      <dsp:spPr>
        <a:xfrm>
          <a:off x="290274" y="52822"/>
          <a:ext cx="4063841" cy="73800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604" tIns="0" rIns="153604"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一、 分治法的设计思想</a:t>
          </a:r>
        </a:p>
      </dsp:txBody>
      <dsp:txXfrm>
        <a:off x="326300" y="88848"/>
        <a:ext cx="3991789" cy="665948"/>
      </dsp:txXfrm>
    </dsp:sp>
    <dsp:sp modelId="{F23376F4-0C04-477B-A7AE-A8F5C4643597}">
      <dsp:nvSpPr>
        <dsp:cNvPr id="0" name=""/>
        <dsp:cNvSpPr/>
      </dsp:nvSpPr>
      <dsp:spPr>
        <a:xfrm>
          <a:off x="0" y="1542592"/>
          <a:ext cx="4941863" cy="6300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BFAFDFD-778C-459A-81A4-695A501D67C5}">
      <dsp:nvSpPr>
        <dsp:cNvPr id="0" name=""/>
        <dsp:cNvSpPr/>
      </dsp:nvSpPr>
      <dsp:spPr>
        <a:xfrm>
          <a:off x="290274" y="1186822"/>
          <a:ext cx="4063841" cy="73800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604" tIns="0" rIns="153604"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二、 分治法的求解过程</a:t>
          </a:r>
        </a:p>
      </dsp:txBody>
      <dsp:txXfrm>
        <a:off x="326300" y="1222848"/>
        <a:ext cx="3991789" cy="665948"/>
      </dsp:txXfrm>
    </dsp:sp>
    <dsp:sp modelId="{8C1F6190-2292-4E41-A624-8B917D71D484}">
      <dsp:nvSpPr>
        <dsp:cNvPr id="0" name=""/>
        <dsp:cNvSpPr/>
      </dsp:nvSpPr>
      <dsp:spPr>
        <a:xfrm>
          <a:off x="0" y="2653660"/>
          <a:ext cx="4941863" cy="6300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6E46AB-4925-4E9F-9EF1-6E3ECC64A107}">
      <dsp:nvSpPr>
        <dsp:cNvPr id="0" name=""/>
        <dsp:cNvSpPr/>
      </dsp:nvSpPr>
      <dsp:spPr>
        <a:xfrm>
          <a:off x="290274" y="2320822"/>
          <a:ext cx="4063841" cy="73800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604" tIns="0" rIns="153604"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三、 分治法的分析方法</a:t>
          </a:r>
        </a:p>
      </dsp:txBody>
      <dsp:txXfrm>
        <a:off x="326300" y="2356848"/>
        <a:ext cx="3991789"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CFB9A75B-CB77-4225-A6C8-347F674466C5}" type="datetimeFigureOut">
              <a:rPr lang="zh-CN" altLang="en-US"/>
              <a:t>2023/3/2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66822037-BFE8-487B-965C-2818AA67DD46}"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等线"/>
      </a:defRPr>
    </a:lvl1pPr>
    <a:lvl2pPr marL="457200" algn="l" rtl="0" fontAlgn="base">
      <a:spcBef>
        <a:spcPct val="30000"/>
      </a:spcBef>
      <a:spcAft>
        <a:spcPct val="0"/>
      </a:spcAft>
      <a:defRPr sz="1200" kern="1200">
        <a:solidFill>
          <a:schemeClr val="tx1"/>
        </a:solidFill>
        <a:latin typeface="+mn-lt"/>
        <a:ea typeface="+mn-ea"/>
        <a:cs typeface="等线"/>
      </a:defRPr>
    </a:lvl2pPr>
    <a:lvl3pPr marL="914400" algn="l" rtl="0" fontAlgn="base">
      <a:spcBef>
        <a:spcPct val="30000"/>
      </a:spcBef>
      <a:spcAft>
        <a:spcPct val="0"/>
      </a:spcAft>
      <a:defRPr sz="1200" kern="1200">
        <a:solidFill>
          <a:schemeClr val="tx1"/>
        </a:solidFill>
        <a:latin typeface="+mn-lt"/>
        <a:ea typeface="+mn-ea"/>
        <a:cs typeface="等线"/>
      </a:defRPr>
    </a:lvl3pPr>
    <a:lvl4pPr marL="1371600" algn="l" rtl="0" fontAlgn="base">
      <a:spcBef>
        <a:spcPct val="30000"/>
      </a:spcBef>
      <a:spcAft>
        <a:spcPct val="0"/>
      </a:spcAft>
      <a:defRPr sz="1200" kern="1200">
        <a:solidFill>
          <a:schemeClr val="tx1"/>
        </a:solidFill>
        <a:latin typeface="+mn-lt"/>
        <a:ea typeface="+mn-ea"/>
        <a:cs typeface="等线"/>
      </a:defRPr>
    </a:lvl4pPr>
    <a:lvl5pPr marL="1828800" algn="l" rtl="0" fontAlgn="base">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75778"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75779"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B63D21A-60C6-4C18-9C59-CF52EEDF4115}" type="slidenum">
              <a:rPr lang="zh-CN" altLang="en-US">
                <a:cs typeface="等线"/>
              </a:rPr>
              <a:t>75</a:t>
            </a:fld>
            <a:endParaRPr lang="en-US" altLang="zh-CN">
              <a:cs typeface="等线"/>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7782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7782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2132200-E950-463B-A8F7-34B836F4309C}" type="slidenum">
              <a:rPr lang="zh-CN" altLang="en-US">
                <a:cs typeface="等线"/>
              </a:rPr>
              <a:t>76</a:t>
            </a:fld>
            <a:endParaRPr lang="en-US" altLang="zh-CN">
              <a:cs typeface="等线"/>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109570"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9571"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536A905B-5D18-4AC8-95E7-D7321A0BEEE5}" type="slidenum">
              <a:rPr lang="zh-CN" altLang="en-US">
                <a:cs typeface="等线"/>
              </a:rPr>
              <a:t>93</a:t>
            </a:fld>
            <a:endParaRPr lang="en-US" altLang="zh-CN">
              <a:cs typeface="等线"/>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p:cNvSpPr>
          <p:nvPr>
            <p:ph type="sldImg"/>
          </p:nvPr>
        </p:nvSpPr>
        <p:spPr bwMode="auto">
          <a:xfrm>
            <a:off x="685800" y="1143000"/>
            <a:ext cx="5486400" cy="3086100"/>
          </a:xfrm>
          <a:noFill/>
          <a:ln>
            <a:solidFill>
              <a:srgbClr val="000000"/>
            </a:solidFill>
            <a:miter lim="800000"/>
          </a:ln>
        </p:spPr>
      </p:sp>
      <p:sp>
        <p:nvSpPr>
          <p:cNvPr id="1136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136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C676AED3-89B6-4171-9B61-F920978F9EA2}" type="slidenum">
              <a:rPr lang="zh-CN" altLang="en-US">
                <a:cs typeface="等线"/>
              </a:rPr>
              <a:t>94</a:t>
            </a:fld>
            <a:endParaRPr lang="en-US" altLang="zh-CN">
              <a:cs typeface="等线"/>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34422477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2769086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38212760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矩形 8"/>
          <p:cNvSpPr/>
          <p:nvPr userDrawn="1"/>
        </p:nvSpPr>
        <p:spPr>
          <a:xfrm>
            <a:off x="516467" y="6545264"/>
            <a:ext cx="11675533" cy="714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占位符 10"/>
          <p:cNvSpPr>
            <a:spLocks noGrp="1"/>
          </p:cNvSpPr>
          <p:nvPr>
            <p:ph type="body" sz="quarter" idx="13"/>
          </p:nvPr>
        </p:nvSpPr>
        <p:spPr>
          <a:xfrm>
            <a:off x="-664143" y="261275"/>
            <a:ext cx="9683013" cy="864000"/>
          </a:xfrm>
          <a:prstGeom prst="roundRect">
            <a:avLst>
              <a:gd name="adj" fmla="val 50000"/>
            </a:avLst>
          </a:prstGeom>
          <a:solidFill>
            <a:schemeClr val="accent5">
              <a:lumMod val="40000"/>
              <a:lumOff val="60000"/>
            </a:schemeClr>
          </a:solidFill>
        </p:spPr>
        <p:txBody>
          <a:bodyPr lIns="1080000" anchor="ctr">
            <a:noAutofit/>
          </a:bodyPr>
          <a:lstStyle>
            <a:lvl1pPr marL="0" indent="0">
              <a:lnSpc>
                <a:spcPct val="100000"/>
              </a:lnSpc>
              <a:spcBef>
                <a:spcPts val="0"/>
              </a:spcBef>
              <a:buNone/>
              <a:defRPr sz="3200">
                <a:solidFill>
                  <a:schemeClr val="accent1">
                    <a:lumMod val="50000"/>
                  </a:schemeClr>
                </a:solidFill>
              </a:defRPr>
            </a:lvl1pPr>
          </a:lstStyle>
          <a:p>
            <a:pPr lvl="0"/>
            <a:r>
              <a:rPr lang="zh-CN" altLang="en-US" dirty="0"/>
              <a:t>单击此处编辑母版文本样式</a:t>
            </a:r>
          </a:p>
        </p:txBody>
      </p:sp>
      <p:sp>
        <p:nvSpPr>
          <p:cNvPr id="4" name="灯片编号占位符 4"/>
          <p:cNvSpPr>
            <a:spLocks noGrp="1"/>
          </p:cNvSpPr>
          <p:nvPr>
            <p:ph type="sldNum" sz="quarter" idx="14"/>
          </p:nvPr>
        </p:nvSpPr>
        <p:spPr>
          <a:xfrm>
            <a:off x="0" y="6399214"/>
            <a:ext cx="516467" cy="365125"/>
          </a:xfrm>
        </p:spPr>
        <p:txBody>
          <a:bodyPr/>
          <a:lstStyle>
            <a:lvl1pPr>
              <a:defRPr/>
            </a:lvl1pPr>
          </a:lstStyle>
          <a:p>
            <a:pPr>
              <a:defRPr/>
            </a:pPr>
            <a:fld id="{D855825A-C195-4D61-A1C8-501A8F17A0A7}" type="slidenum">
              <a:rPr lang="zh-CN" altLang="en-US"/>
              <a:t>‹#›</a:t>
            </a:fld>
            <a:endParaRPr lang="zh-CN" altLang="en-US"/>
          </a:p>
        </p:txBody>
      </p:sp>
    </p:spTree>
    <p:extLst>
      <p:ext uri="{BB962C8B-B14F-4D97-AF65-F5344CB8AC3E}">
        <p14:creationId xmlns:p14="http://schemas.microsoft.com/office/powerpoint/2010/main" val="159460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图片 2" descr="图片包含 自然, 天空, 户外, 雨&#10;&#10;描述已自动生成"/>
          <p:cNvPicPr>
            <a:picLocks noChangeAspect="1"/>
          </p:cNvPicPr>
          <p:nvPr userDrawn="1"/>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3" name="文本框 7"/>
          <p:cNvSpPr txBox="1"/>
          <p:nvPr userDrawn="1"/>
        </p:nvSpPr>
        <p:spPr>
          <a:xfrm>
            <a:off x="3009900" y="1736726"/>
            <a:ext cx="2421467" cy="1692771"/>
          </a:xfrm>
          <a:prstGeom prst="rect">
            <a:avLst/>
          </a:prstGeom>
          <a:noFill/>
          <a:effectLst/>
        </p:spPr>
        <p:txBody>
          <a:bodyPr>
            <a:spAutoFit/>
          </a:bodyPr>
          <a:lstStyle/>
          <a:p>
            <a:pPr algn="dist" fontAlgn="auto">
              <a:spcBef>
                <a:spcPts val="0"/>
              </a:spcBef>
              <a:spcAft>
                <a:spcPts val="0"/>
              </a:spcAft>
              <a:defRPr/>
            </a:pPr>
            <a:r>
              <a:rPr lang="zh-CN" altLang="en-US" sz="8000" b="1" dirty="0">
                <a:solidFill>
                  <a:schemeClr val="accent1">
                    <a:lumMod val="50000"/>
                  </a:schemeClr>
                </a:solidFill>
                <a:latin typeface="+mn-lt"/>
                <a:ea typeface="+mn-ea"/>
              </a:rPr>
              <a:t>谢谢！</a:t>
            </a:r>
            <a:endParaRPr lang="en-US" altLang="zh-CN" sz="8000" b="1" dirty="0">
              <a:solidFill>
                <a:schemeClr val="accent1">
                  <a:lumMod val="50000"/>
                </a:schemeClr>
              </a:solidFill>
              <a:latin typeface="+mn-lt"/>
              <a:ea typeface="+mn-ea"/>
            </a:endParaRPr>
          </a:p>
          <a:p>
            <a:pPr algn="r" fontAlgn="auto">
              <a:spcBef>
                <a:spcPts val="0"/>
              </a:spcBef>
              <a:spcAft>
                <a:spcPts val="0"/>
              </a:spcAft>
              <a:defRPr/>
            </a:pPr>
            <a:r>
              <a:rPr lang="en-US" altLang="zh-CN" sz="2400" b="1" dirty="0">
                <a:solidFill>
                  <a:schemeClr val="accent1">
                    <a:lumMod val="50000"/>
                  </a:schemeClr>
                </a:solidFill>
                <a:latin typeface="+mn-lt"/>
                <a:ea typeface="+mn-ea"/>
              </a:rPr>
              <a:t>  THANK YOU !</a:t>
            </a:r>
            <a:endParaRPr lang="zh-CN" altLang="en-US" sz="2400" b="1" dirty="0">
              <a:solidFill>
                <a:schemeClr val="accent1">
                  <a:lumMod val="50000"/>
                </a:schemeClr>
              </a:solidFill>
              <a:latin typeface="+mn-lt"/>
              <a:ea typeface="+mn-ea"/>
            </a:endParaRPr>
          </a:p>
        </p:txBody>
      </p:sp>
    </p:spTree>
    <p:extLst>
      <p:ext uri="{BB962C8B-B14F-4D97-AF65-F5344CB8AC3E}">
        <p14:creationId xmlns:p14="http://schemas.microsoft.com/office/powerpoint/2010/main" val="120025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srcRect l="16470" r="16470" b="9467"/>
          <a:stretch>
            <a:fillRect/>
          </a:stretch>
        </p:blipFill>
        <p:spPr bwMode="auto">
          <a:xfrm>
            <a:off x="0" y="0"/>
            <a:ext cx="12192000" cy="6858000"/>
          </a:xfrm>
          <a:prstGeom prst="rect">
            <a:avLst/>
          </a:prstGeom>
          <a:noFill/>
          <a:ln w="9525">
            <a:noFill/>
            <a:miter lim="800000"/>
            <a:headEnd/>
            <a:tailEnd/>
          </a:ln>
        </p:spPr>
      </p:pic>
      <p:sp>
        <p:nvSpPr>
          <p:cNvPr id="3" name="文本框 7"/>
          <p:cNvSpPr txBox="1"/>
          <p:nvPr userDrawn="1"/>
        </p:nvSpPr>
        <p:spPr>
          <a:xfrm>
            <a:off x="516467" y="1735139"/>
            <a:ext cx="7740651" cy="3277820"/>
          </a:xfrm>
          <a:prstGeom prst="rect">
            <a:avLst/>
          </a:prstGeom>
          <a:noFill/>
        </p:spPr>
        <p:txBody>
          <a:bodyPr>
            <a:spAutoFit/>
          </a:bodyPr>
          <a:lstStyle/>
          <a:p>
            <a:pPr algn="ctr" fontAlgn="auto">
              <a:spcBef>
                <a:spcPts val="0"/>
              </a:spcBef>
              <a:spcAft>
                <a:spcPts val="0"/>
              </a:spcAft>
              <a:defRPr/>
            </a:pPr>
            <a:r>
              <a:rPr lang="zh-CN" altLang="en-US" sz="3200" b="1" dirty="0">
                <a:solidFill>
                  <a:schemeClr val="accent1">
                    <a:lumMod val="50000"/>
                  </a:schemeClr>
                </a:solidFill>
                <a:latin typeface="+mn-ea"/>
                <a:ea typeface="+mn-ea"/>
              </a:rPr>
              <a:t>武汉理工大学</a:t>
            </a:r>
            <a:endParaRPr lang="en-US" altLang="zh-CN" sz="3200" b="1" dirty="0">
              <a:solidFill>
                <a:schemeClr val="accent1">
                  <a:lumMod val="50000"/>
                </a:schemeClr>
              </a:solidFill>
              <a:latin typeface="+mn-ea"/>
              <a:ea typeface="+mn-ea"/>
            </a:endParaRPr>
          </a:p>
          <a:p>
            <a:pPr algn="ctr" fontAlgn="auto">
              <a:spcBef>
                <a:spcPts val="1800"/>
              </a:spcBef>
              <a:spcAft>
                <a:spcPts val="0"/>
              </a:spcAft>
              <a:defRPr/>
            </a:pPr>
            <a:r>
              <a:rPr lang="zh-CN" altLang="en-US" sz="8000" b="1" dirty="0">
                <a:solidFill>
                  <a:schemeClr val="accent1">
                    <a:lumMod val="50000"/>
                  </a:schemeClr>
                </a:solidFill>
                <a:latin typeface="+mn-ea"/>
                <a:ea typeface="+mn-ea"/>
              </a:rPr>
              <a:t>算法设计与分析</a:t>
            </a:r>
            <a:endParaRPr lang="en-US" altLang="zh-CN" sz="8000" b="1" dirty="0">
              <a:solidFill>
                <a:schemeClr val="accent1">
                  <a:lumMod val="50000"/>
                </a:schemeClr>
              </a:solidFill>
              <a:latin typeface="+mn-ea"/>
              <a:ea typeface="+mn-ea"/>
            </a:endParaRPr>
          </a:p>
          <a:p>
            <a:pPr algn="ctr" fontAlgn="auto">
              <a:spcBef>
                <a:spcPts val="0"/>
              </a:spcBef>
              <a:spcAft>
                <a:spcPts val="2400"/>
              </a:spcAft>
              <a:defRPr/>
            </a:pPr>
            <a:r>
              <a:rPr lang="en-US" altLang="zh-CN" sz="2400" b="1" dirty="0">
                <a:solidFill>
                  <a:schemeClr val="accent1">
                    <a:lumMod val="50000"/>
                  </a:schemeClr>
                </a:solidFill>
                <a:latin typeface="+mn-ea"/>
                <a:ea typeface="+mn-ea"/>
              </a:rPr>
              <a:t>Design and Analysis of Computer Algorithms </a:t>
            </a:r>
          </a:p>
          <a:p>
            <a:pPr algn="ctr" fontAlgn="auto">
              <a:spcBef>
                <a:spcPts val="0"/>
              </a:spcBef>
              <a:spcAft>
                <a:spcPts val="0"/>
              </a:spcAft>
              <a:defRPr/>
            </a:pPr>
            <a:r>
              <a:rPr lang="zh-CN" altLang="en-US" sz="3600" b="1" dirty="0">
                <a:solidFill>
                  <a:schemeClr val="accent1">
                    <a:lumMod val="50000"/>
                  </a:schemeClr>
                </a:solidFill>
                <a:latin typeface="+mn-ea"/>
                <a:ea typeface="+mn-ea"/>
              </a:rPr>
              <a:t>计算机科学与技术学院</a:t>
            </a:r>
          </a:p>
        </p:txBody>
      </p:sp>
      <p:pic>
        <p:nvPicPr>
          <p:cNvPr id="4" name="Picture 2" descr="https://timgsa.baidu.com/timg?image&amp;quality=80&amp;size=b9999_10000&amp;sec=1544802657462&amp;di=d90068cd898642c1763153e0ce8f64e6&amp;imgtype=0&amp;src=http%3A%2F%2Fpic23.photophoto.cn%2F20120616%2F0007019875414028_b.jpg"/>
          <p:cNvPicPr>
            <a:picLocks noChangeAspect="1" noChangeArrowheads="1"/>
          </p:cNvPicPr>
          <p:nvPr userDrawn="1"/>
        </p:nvPicPr>
        <p:blipFill>
          <a:blip r:embed="rId3">
            <a:clrChange>
              <a:clrFrom>
                <a:srgbClr val="FFFFFF"/>
              </a:clrFrom>
              <a:clrTo>
                <a:srgbClr val="FFFFFF">
                  <a:alpha val="0"/>
                </a:srgbClr>
              </a:clrTo>
            </a:clrChange>
          </a:blip>
          <a:srcRect b="18889"/>
          <a:stretch>
            <a:fillRect/>
          </a:stretch>
        </p:blipFill>
        <p:spPr bwMode="auto">
          <a:xfrm>
            <a:off x="3498851" y="438150"/>
            <a:ext cx="1773767" cy="1296988"/>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42688556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160729012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27416675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8880275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16509062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424901715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15497217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5F60E65F-4057-4DF6-9EEF-750E2A40087F}" type="datetime1">
              <a:rPr lang="zh-CN" altLang="en-US" smtClean="0"/>
              <a:t>2023/3/2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33742391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F60E65F-4057-4DF6-9EEF-750E2A40087F}" type="datetime1">
              <a:rPr lang="zh-CN" altLang="en-US" smtClean="0"/>
              <a:t>2023/3/2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C6B152-6836-4030-94FA-F83261E9F49F}" type="slidenum">
              <a:rPr lang="zh-CN" altLang="en-US" smtClean="0"/>
              <a:t>‹#›</a:t>
            </a:fld>
            <a:endParaRPr lang="zh-CN" altLang="en-US"/>
          </a:p>
        </p:txBody>
      </p:sp>
    </p:spTree>
    <p:extLst>
      <p:ext uri="{BB962C8B-B14F-4D97-AF65-F5344CB8AC3E}">
        <p14:creationId xmlns:p14="http://schemas.microsoft.com/office/powerpoint/2010/main" val="199740373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49" r:id="rId14"/>
    <p:sldLayoutId id="214748365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8.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1.wmf"/></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88FD9DD1-603E-B12B-B2FF-2EEAC6A13FAF}"/>
              </a:ext>
            </a:extLst>
          </p:cNvPr>
          <p:cNvSpPr>
            <a:spLocks noGrp="1"/>
          </p:cNvSpPr>
          <p:nvPr>
            <p:ph type="body" sz="quarter" idx="13"/>
          </p:nvPr>
        </p:nvSpPr>
        <p:spPr/>
        <p:txBody>
          <a:bodyPr/>
          <a:lstStyle/>
          <a:p>
            <a:r>
              <a:rPr lang="zh-CN" altLang="en-US" sz="2800" b="1" dirty="0">
                <a:latin typeface="微软雅黑" panose="020B0503020204020204" pitchFamily="34" charset="-122"/>
                <a:ea typeface="微软雅黑" panose="020B0503020204020204" pitchFamily="34" charset="-122"/>
              </a:rPr>
              <a:t>第</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章</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分治法</a:t>
            </a:r>
          </a:p>
        </p:txBody>
      </p:sp>
      <p:sp>
        <p:nvSpPr>
          <p:cNvPr id="3" name="灯片编号占位符 2"/>
          <p:cNvSpPr>
            <a:spLocks noGrp="1"/>
          </p:cNvSpPr>
          <p:nvPr>
            <p:ph type="sldNum" sz="quarter" idx="14"/>
          </p:nvPr>
        </p:nvSpPr>
        <p:spPr/>
        <p:txBody>
          <a:bodyPr/>
          <a:lstStyle/>
          <a:p>
            <a:pPr>
              <a:defRPr/>
            </a:pPr>
            <a:fld id="{0D495872-C490-4D23-908F-C71B22975D83}" type="slidenum">
              <a:rPr lang="zh-CN" altLang="en-US" sz="900"/>
              <a:t>1</a:t>
            </a:fld>
            <a:endParaRPr lang="zh-CN" altLang="en-US" sz="900"/>
          </a:p>
        </p:txBody>
      </p:sp>
      <p:graphicFrame>
        <p:nvGraphicFramePr>
          <p:cNvPr id="5" name="图示 4"/>
          <p:cNvGraphicFramePr/>
          <p:nvPr>
            <p:extLst>
              <p:ext uri="{D42A27DB-BD31-4B8C-83A1-F6EECF244321}">
                <p14:modId xmlns:p14="http://schemas.microsoft.com/office/powerpoint/2010/main" val="405397407"/>
              </p:ext>
            </p:extLst>
          </p:nvPr>
        </p:nvGraphicFramePr>
        <p:xfrm>
          <a:off x="2265533" y="1563161"/>
          <a:ext cx="4569377" cy="4350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典型分治法的时间复杂度</a:t>
            </a:r>
          </a:p>
        </p:txBody>
      </p:sp>
      <p:sp>
        <p:nvSpPr>
          <p:cNvPr id="3" name="灯片编号占位符 2"/>
          <p:cNvSpPr>
            <a:spLocks noGrp="1"/>
          </p:cNvSpPr>
          <p:nvPr>
            <p:ph type="sldNum" sz="quarter" idx="14"/>
          </p:nvPr>
        </p:nvSpPr>
        <p:spPr/>
        <p:txBody>
          <a:bodyPr/>
          <a:lstStyle/>
          <a:p>
            <a:pPr>
              <a:defRPr/>
            </a:pPr>
            <a:fld id="{8D249EFE-D36E-4461-A853-96F77FA69446}" type="slidenum">
              <a:rPr lang="zh-CN" altLang="en-US" sz="900"/>
              <a:t>10</a:t>
            </a:fld>
            <a:endParaRPr lang="zh-CN" altLang="en-US" sz="900"/>
          </a:p>
        </p:txBody>
      </p:sp>
      <p:sp>
        <p:nvSpPr>
          <p:cNvPr id="60" name="Text Box 3"/>
          <p:cNvSpPr txBox="1">
            <a:spLocks noChangeArrowheads="1"/>
          </p:cNvSpPr>
          <p:nvPr/>
        </p:nvSpPr>
        <p:spPr bwMode="auto">
          <a:xfrm>
            <a:off x="2067560" y="1477785"/>
            <a:ext cx="5908040" cy="877620"/>
          </a:xfrm>
          <a:prstGeom prst="rect">
            <a:avLst/>
          </a:prstGeom>
          <a:noFill/>
          <a:ln>
            <a:noFill/>
          </a:ln>
          <a:effectLst/>
        </p:spPr>
        <p:txBody>
          <a:bodyPr wrap="square" lIns="0" tIns="8100" rIns="0" bIns="81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1200"/>
              </a:spcBef>
              <a:spcAft>
                <a:spcPts val="0"/>
              </a:spcAft>
              <a:defRPr/>
            </a:pPr>
            <a:r>
              <a:rPr lang="zh-CN" altLang="en-US" sz="2000" b="1" dirty="0">
                <a:solidFill>
                  <a:srgbClr val="0000FF"/>
                </a:solidFill>
                <a:latin typeface="微软雅黑" panose="020B0503020204020204" pitchFamily="34" charset="-122"/>
                <a:ea typeface="微软雅黑" panose="020B0503020204020204" pitchFamily="34" charset="-122"/>
              </a:rPr>
              <a:t>二分法的递归方程</a:t>
            </a:r>
            <a:r>
              <a:rPr lang="en-US" altLang="zh-CN" sz="2000" b="1" dirty="0">
                <a:solidFill>
                  <a:srgbClr val="0000FF"/>
                </a:solidFill>
                <a:latin typeface="微软雅黑" panose="020B0503020204020204" pitchFamily="34" charset="-122"/>
                <a:ea typeface="微软雅黑" panose="020B0503020204020204" pitchFamily="34" charset="-122"/>
              </a:rPr>
              <a:t>(a=2,b=2)</a:t>
            </a:r>
          </a:p>
          <a:p>
            <a:pPr eaLnBrk="1" fontAlgn="auto" hangingPunct="1">
              <a:lnSpc>
                <a:spcPct val="120000"/>
              </a:lnSpc>
              <a:spcBef>
                <a:spcPts val="1200"/>
              </a:spcBef>
              <a:spcAft>
                <a:spcPts val="0"/>
              </a:spcAft>
              <a:defRPr/>
            </a:pPr>
            <a:r>
              <a:rPr lang="en-US" altLang="zh-CN" sz="2000" b="1" dirty="0">
                <a:solidFill>
                  <a:srgbClr val="0000FF"/>
                </a:solidFill>
                <a:latin typeface="微软雅黑" panose="020B0503020204020204" pitchFamily="34" charset="-122"/>
                <a:ea typeface="微软雅黑" panose="020B0503020204020204" pitchFamily="34" charset="-122"/>
              </a:rPr>
              <a:t>T(n)= 2T(n/2)+f(n)</a:t>
            </a:r>
          </a:p>
        </p:txBody>
      </p:sp>
      <p:sp>
        <p:nvSpPr>
          <p:cNvPr id="88" name="矩形 87"/>
          <p:cNvSpPr>
            <a:spLocks noChangeArrowheads="1"/>
          </p:cNvSpPr>
          <p:nvPr/>
        </p:nvSpPr>
        <p:spPr bwMode="auto">
          <a:xfrm>
            <a:off x="2067560" y="5340876"/>
            <a:ext cx="7912100" cy="400110"/>
          </a:xfrm>
          <a:prstGeom prst="rect">
            <a:avLst/>
          </a:prstGeom>
          <a:solidFill>
            <a:schemeClr val="accent4">
              <a:lumMod val="20000"/>
              <a:lumOff val="80000"/>
            </a:schemeClr>
          </a:solidFill>
          <a:ln w="9525">
            <a:noFill/>
            <a:miter lim="800000"/>
          </a:ln>
        </p:spPr>
        <p:txBody>
          <a:bodyPr>
            <a:spAutoFit/>
          </a:bodyPr>
          <a:lstStyle/>
          <a:p>
            <a:r>
              <a:rPr kumimoji="1" lang="zh-CN" altLang="en-US" sz="2000" dirty="0">
                <a:latin typeface="微软雅黑" panose="020B0503020204020204" pitchFamily="34" charset="-122"/>
                <a:ea typeface="微软雅黑" panose="020B0503020204020204" pitchFamily="34" charset="-122"/>
              </a:rPr>
              <a:t>分治算法的有效性很大程度上依赖于</a:t>
            </a:r>
            <a:r>
              <a:rPr kumimoji="1" lang="zh-CN" altLang="en-US" sz="2000" dirty="0">
                <a:solidFill>
                  <a:srgbClr val="FF0000"/>
                </a:solidFill>
                <a:latin typeface="微软雅黑" panose="020B0503020204020204" pitchFamily="34" charset="-122"/>
                <a:ea typeface="微软雅黑" panose="020B0503020204020204" pitchFamily="34" charset="-122"/>
              </a:rPr>
              <a:t>划分和合并</a:t>
            </a:r>
            <a:r>
              <a:rPr kumimoji="1" lang="zh-CN" altLang="en-US" sz="2000" dirty="0">
                <a:latin typeface="微软雅黑" panose="020B0503020204020204" pitchFamily="34" charset="-122"/>
                <a:ea typeface="微软雅黑" panose="020B0503020204020204" pitchFamily="34" charset="-122"/>
              </a:rPr>
              <a:t>步骤的实现效率。</a:t>
            </a:r>
          </a:p>
        </p:txBody>
      </p:sp>
      <p:grpSp>
        <p:nvGrpSpPr>
          <p:cNvPr id="5" name="组合 4">
            <a:extLst>
              <a:ext uri="{FF2B5EF4-FFF2-40B4-BE49-F238E27FC236}">
                <a16:creationId xmlns:a16="http://schemas.microsoft.com/office/drawing/2014/main" id="{E5026816-7F9A-405C-A0AA-3066F9A97092}"/>
              </a:ext>
            </a:extLst>
          </p:cNvPr>
          <p:cNvGrpSpPr/>
          <p:nvPr/>
        </p:nvGrpSpPr>
        <p:grpSpPr>
          <a:xfrm>
            <a:off x="2089150" y="3300414"/>
            <a:ext cx="5600700" cy="1336675"/>
            <a:chOff x="565150" y="3300413"/>
            <a:chExt cx="5600700" cy="1336675"/>
          </a:xfrm>
        </p:grpSpPr>
        <p:grpSp>
          <p:nvGrpSpPr>
            <p:cNvPr id="4" name="组合 3"/>
            <p:cNvGrpSpPr/>
            <p:nvPr/>
          </p:nvGrpSpPr>
          <p:grpSpPr bwMode="auto">
            <a:xfrm>
              <a:off x="565150" y="3300413"/>
              <a:ext cx="5600700" cy="1331912"/>
              <a:chOff x="753561" y="3258272"/>
              <a:chExt cx="5942208" cy="1776066"/>
            </a:xfrm>
          </p:grpSpPr>
          <p:sp>
            <p:nvSpPr>
              <p:cNvPr id="61" name="AutoShape 35"/>
              <p:cNvSpPr>
                <a:spLocks noChangeAspect="1" noChangeArrowheads="1" noTextEdit="1"/>
              </p:cNvSpPr>
              <p:nvPr/>
            </p:nvSpPr>
            <p:spPr bwMode="auto">
              <a:xfrm>
                <a:off x="1204953" y="3258272"/>
                <a:ext cx="5490816" cy="1452183"/>
              </a:xfrm>
              <a:prstGeom prst="rect">
                <a:avLst/>
              </a:prstGeom>
              <a:noFill/>
              <a:ln>
                <a:noFill/>
              </a:ln>
            </p:spPr>
            <p:txBody>
              <a:bodyPr/>
              <a:lstStyle/>
              <a:p>
                <a:pPr fontAlgn="auto">
                  <a:spcBef>
                    <a:spcPts val="0"/>
                  </a:spcBef>
                  <a:spcAft>
                    <a:spcPts val="0"/>
                  </a:spcAft>
                  <a:defRPr/>
                </a:pPr>
                <a:endParaRPr lang="zh-CN" altLang="en-US" sz="1600">
                  <a:solidFill>
                    <a:schemeClr val="accent1">
                      <a:lumMod val="50000"/>
                    </a:schemeClr>
                  </a:solidFill>
                  <a:latin typeface="+mn-lt"/>
                  <a:ea typeface="+mn-ea"/>
                </a:endParaRPr>
              </a:p>
            </p:txBody>
          </p:sp>
          <p:sp>
            <p:nvSpPr>
              <p:cNvPr id="62" name="Rectangle 37"/>
              <p:cNvSpPr>
                <a:spLocks noChangeArrowheads="1"/>
              </p:cNvSpPr>
              <p:nvPr/>
            </p:nvSpPr>
            <p:spPr bwMode="auto">
              <a:xfrm>
                <a:off x="1964573" y="4204519"/>
                <a:ext cx="235802" cy="573677"/>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Symbol" panose="05050102010706020507" pitchFamily="18" charset="2"/>
                    <a:ea typeface="+mn-ea"/>
                  </a:rPr>
                  <a:t>ï</a:t>
                </a:r>
              </a:p>
            </p:txBody>
          </p:sp>
          <p:sp>
            <p:nvSpPr>
              <p:cNvPr id="63" name="Rectangle 38"/>
              <p:cNvSpPr>
                <a:spLocks noChangeArrowheads="1"/>
              </p:cNvSpPr>
              <p:nvPr/>
            </p:nvSpPr>
            <p:spPr bwMode="auto">
              <a:xfrm>
                <a:off x="1964573" y="4460663"/>
                <a:ext cx="235802"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Symbol" panose="05050102010706020507" pitchFamily="18" charset="2"/>
                    <a:ea typeface="+mn-ea"/>
                  </a:rPr>
                  <a:t>î</a:t>
                </a:r>
              </a:p>
            </p:txBody>
          </p:sp>
          <p:sp>
            <p:nvSpPr>
              <p:cNvPr id="64" name="Rectangle 39"/>
              <p:cNvSpPr>
                <a:spLocks noChangeArrowheads="1"/>
              </p:cNvSpPr>
              <p:nvPr/>
            </p:nvSpPr>
            <p:spPr bwMode="auto">
              <a:xfrm>
                <a:off x="1964573" y="3679531"/>
                <a:ext cx="235802" cy="573677"/>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Symbol" panose="05050102010706020507" pitchFamily="18" charset="2"/>
                    <a:ea typeface="+mn-ea"/>
                  </a:rPr>
                  <a:t>ï</a:t>
                </a:r>
              </a:p>
            </p:txBody>
          </p:sp>
          <p:sp>
            <p:nvSpPr>
              <p:cNvPr id="65" name="Rectangle 40"/>
              <p:cNvSpPr>
                <a:spLocks noChangeArrowheads="1"/>
              </p:cNvSpPr>
              <p:nvPr/>
            </p:nvSpPr>
            <p:spPr bwMode="auto">
              <a:xfrm>
                <a:off x="1964573" y="3935675"/>
                <a:ext cx="235802"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Symbol" panose="05050102010706020507" pitchFamily="18" charset="2"/>
                    <a:ea typeface="+mn-ea"/>
                  </a:rPr>
                  <a:t>í</a:t>
                </a:r>
              </a:p>
            </p:txBody>
          </p:sp>
          <p:sp>
            <p:nvSpPr>
              <p:cNvPr id="66" name="Rectangle 41"/>
              <p:cNvSpPr>
                <a:spLocks noChangeArrowheads="1"/>
              </p:cNvSpPr>
              <p:nvPr/>
            </p:nvSpPr>
            <p:spPr bwMode="auto">
              <a:xfrm>
                <a:off x="1964573" y="3410688"/>
                <a:ext cx="235802"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Symbol" panose="05050102010706020507" pitchFamily="18" charset="2"/>
                    <a:ea typeface="+mn-ea"/>
                  </a:rPr>
                  <a:t>ì</a:t>
                </a:r>
              </a:p>
            </p:txBody>
          </p:sp>
          <p:sp>
            <p:nvSpPr>
              <p:cNvPr id="69" name="Rectangle 44"/>
              <p:cNvSpPr>
                <a:spLocks noChangeArrowheads="1"/>
              </p:cNvSpPr>
              <p:nvPr/>
            </p:nvSpPr>
            <p:spPr bwMode="auto">
              <a:xfrm>
                <a:off x="4863251" y="3476311"/>
                <a:ext cx="1778620" cy="492494"/>
              </a:xfrm>
              <a:prstGeom prst="rect">
                <a:avLst/>
              </a:prstGeom>
              <a:noFill/>
              <a:ln>
                <a:noFill/>
              </a:ln>
            </p:spPr>
            <p:txBody>
              <a:bodyPr lIns="0" tIns="0" rIns="0" bIns="0">
                <a:spAutoFit/>
              </a:bodyPr>
              <a:lstStyle/>
              <a:p>
                <a:pPr fontAlgn="auto">
                  <a:spcBef>
                    <a:spcPts val="0"/>
                  </a:spcBef>
                  <a:spcAft>
                    <a:spcPts val="0"/>
                  </a:spcAft>
                  <a:defRPr/>
                </a:pPr>
                <a:r>
                  <a:rPr lang="en-US" altLang="zh-CN" sz="2400" b="1" i="1" dirty="0">
                    <a:solidFill>
                      <a:schemeClr val="accent1">
                        <a:lumMod val="50000"/>
                      </a:schemeClr>
                    </a:solidFill>
                    <a:latin typeface="Cambria" panose="02040503050406030204" pitchFamily="18" charset="0"/>
                    <a:ea typeface="Cambria" panose="02040503050406030204" pitchFamily="18" charset="0"/>
                  </a:rPr>
                  <a:t> f(n) &lt;O(n)</a:t>
                </a:r>
              </a:p>
            </p:txBody>
          </p:sp>
          <p:sp>
            <p:nvSpPr>
              <p:cNvPr id="70" name="Rectangle 45"/>
              <p:cNvSpPr>
                <a:spLocks noChangeArrowheads="1"/>
              </p:cNvSpPr>
              <p:nvPr/>
            </p:nvSpPr>
            <p:spPr bwMode="auto">
              <a:xfrm>
                <a:off x="1632765" y="3886986"/>
                <a:ext cx="261067" cy="573677"/>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Symbol" panose="05050102010706020507" pitchFamily="18" charset="2"/>
                    <a:ea typeface="+mn-ea"/>
                  </a:rPr>
                  <a:t>=</a:t>
                </a:r>
              </a:p>
            </p:txBody>
          </p:sp>
          <p:sp>
            <p:nvSpPr>
              <p:cNvPr id="71" name="Rectangle 55"/>
              <p:cNvSpPr>
                <a:spLocks noChangeArrowheads="1"/>
              </p:cNvSpPr>
              <p:nvPr/>
            </p:nvSpPr>
            <p:spPr bwMode="auto">
              <a:xfrm>
                <a:off x="2611344" y="4382337"/>
                <a:ext cx="892679" cy="573677"/>
              </a:xfrm>
              <a:prstGeom prst="rect">
                <a:avLst/>
              </a:prstGeom>
              <a:noFill/>
              <a:ln>
                <a:noFill/>
              </a:ln>
            </p:spPr>
            <p:txBody>
              <a:bodyPr lIns="0" tIns="0" rIns="0" bIns="0">
                <a:spAutoFit/>
              </a:bodyPr>
              <a:lstStyle/>
              <a:p>
                <a:pPr fontAlgn="auto">
                  <a:spcBef>
                    <a:spcPts val="0"/>
                  </a:spcBef>
                  <a:spcAft>
                    <a:spcPts val="0"/>
                  </a:spcAft>
                  <a:defRPr/>
                </a:pPr>
                <a:r>
                  <a:rPr lang="en-US" altLang="zh-CN" sz="2800" b="1" i="1" dirty="0">
                    <a:solidFill>
                      <a:schemeClr val="accent1">
                        <a:lumMod val="50000"/>
                      </a:schemeClr>
                    </a:solidFill>
                    <a:latin typeface="Times New Roman" panose="02020603050405020304" pitchFamily="18" charset="0"/>
                    <a:ea typeface="+mn-ea"/>
                  </a:rPr>
                  <a:t>f(n))</a:t>
                </a:r>
              </a:p>
            </p:txBody>
          </p:sp>
          <p:sp>
            <p:nvSpPr>
              <p:cNvPr id="72" name="Rectangle 56"/>
              <p:cNvSpPr>
                <a:spLocks noChangeArrowheads="1"/>
              </p:cNvSpPr>
              <p:nvPr/>
            </p:nvSpPr>
            <p:spPr bwMode="auto">
              <a:xfrm>
                <a:off x="2156583" y="4382337"/>
                <a:ext cx="341912" cy="573677"/>
              </a:xfrm>
              <a:prstGeom prst="rect">
                <a:avLst/>
              </a:prstGeom>
              <a:noFill/>
              <a:ln>
                <a:noFill/>
              </a:ln>
            </p:spPr>
            <p:txBody>
              <a:bodyPr lIns="0" tIns="0" rIns="0" bIns="0">
                <a:spAutoFit/>
              </a:bodyPr>
              <a:lstStyle/>
              <a:p>
                <a:pPr fontAlgn="auto">
                  <a:spcBef>
                    <a:spcPts val="0"/>
                  </a:spcBef>
                  <a:spcAft>
                    <a:spcPts val="0"/>
                  </a:spcAft>
                  <a:defRPr/>
                </a:pPr>
                <a:r>
                  <a:rPr lang="en-US" altLang="zh-CN" sz="2800" b="1" i="1" dirty="0">
                    <a:solidFill>
                      <a:schemeClr val="accent1">
                        <a:lumMod val="50000"/>
                      </a:schemeClr>
                    </a:solidFill>
                    <a:latin typeface="Times New Roman" panose="02020603050405020304" pitchFamily="18" charset="0"/>
                    <a:ea typeface="+mn-ea"/>
                  </a:rPr>
                  <a:t>O</a:t>
                </a:r>
              </a:p>
            </p:txBody>
          </p:sp>
          <p:sp>
            <p:nvSpPr>
              <p:cNvPr id="75" name="Rectangle 61"/>
              <p:cNvSpPr>
                <a:spLocks noChangeArrowheads="1"/>
              </p:cNvSpPr>
              <p:nvPr/>
            </p:nvSpPr>
            <p:spPr bwMode="auto">
              <a:xfrm>
                <a:off x="2156583" y="3918740"/>
                <a:ext cx="341912"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i="1" dirty="0">
                    <a:solidFill>
                      <a:schemeClr val="accent1">
                        <a:lumMod val="50000"/>
                      </a:schemeClr>
                    </a:solidFill>
                    <a:latin typeface="Times New Roman" panose="02020603050405020304" pitchFamily="18" charset="0"/>
                    <a:ea typeface="+mn-ea"/>
                  </a:rPr>
                  <a:t>O</a:t>
                </a:r>
              </a:p>
            </p:txBody>
          </p:sp>
          <p:sp>
            <p:nvSpPr>
              <p:cNvPr id="76" name="Rectangle 64"/>
              <p:cNvSpPr>
                <a:spLocks noChangeArrowheads="1"/>
              </p:cNvSpPr>
              <p:nvPr/>
            </p:nvSpPr>
            <p:spPr bwMode="auto">
              <a:xfrm>
                <a:off x="2611344" y="3461493"/>
                <a:ext cx="262751"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i="1" dirty="0">
                    <a:solidFill>
                      <a:schemeClr val="accent1">
                        <a:lumMod val="50000"/>
                      </a:schemeClr>
                    </a:solidFill>
                    <a:latin typeface="Times New Roman" panose="02020603050405020304" pitchFamily="18" charset="0"/>
                    <a:ea typeface="+mn-ea"/>
                  </a:rPr>
                  <a:t>n</a:t>
                </a:r>
              </a:p>
            </p:txBody>
          </p:sp>
          <p:sp>
            <p:nvSpPr>
              <p:cNvPr id="77" name="Rectangle 65"/>
              <p:cNvSpPr>
                <a:spLocks noChangeArrowheads="1"/>
              </p:cNvSpPr>
              <p:nvPr/>
            </p:nvSpPr>
            <p:spPr bwMode="auto">
              <a:xfrm>
                <a:off x="2156583" y="3461493"/>
                <a:ext cx="341912"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i="1" dirty="0">
                    <a:solidFill>
                      <a:schemeClr val="accent1">
                        <a:lumMod val="50000"/>
                      </a:schemeClr>
                    </a:solidFill>
                    <a:latin typeface="Times New Roman" panose="02020603050405020304" pitchFamily="18" charset="0"/>
                    <a:ea typeface="+mn-ea"/>
                  </a:rPr>
                  <a:t>O</a:t>
                </a:r>
              </a:p>
            </p:txBody>
          </p:sp>
          <p:sp>
            <p:nvSpPr>
              <p:cNvPr id="78" name="Rectangle 66"/>
              <p:cNvSpPr>
                <a:spLocks noChangeArrowheads="1"/>
              </p:cNvSpPr>
              <p:nvPr/>
            </p:nvSpPr>
            <p:spPr bwMode="auto">
              <a:xfrm>
                <a:off x="1181373" y="3918740"/>
                <a:ext cx="262751"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i="1" dirty="0">
                    <a:solidFill>
                      <a:schemeClr val="accent1">
                        <a:lumMod val="50000"/>
                      </a:schemeClr>
                    </a:solidFill>
                    <a:latin typeface="Times New Roman" panose="02020603050405020304" pitchFamily="18" charset="0"/>
                    <a:ea typeface="+mn-ea"/>
                  </a:rPr>
                  <a:t>n</a:t>
                </a:r>
              </a:p>
            </p:txBody>
          </p:sp>
          <p:sp>
            <p:nvSpPr>
              <p:cNvPr id="79" name="Rectangle 67"/>
              <p:cNvSpPr>
                <a:spLocks noChangeArrowheads="1"/>
              </p:cNvSpPr>
              <p:nvPr/>
            </p:nvSpPr>
            <p:spPr bwMode="auto">
              <a:xfrm>
                <a:off x="753561" y="3918740"/>
                <a:ext cx="289699"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i="1">
                    <a:solidFill>
                      <a:schemeClr val="accent1">
                        <a:lumMod val="50000"/>
                      </a:schemeClr>
                    </a:solidFill>
                    <a:latin typeface="Times New Roman" panose="02020603050405020304" pitchFamily="18" charset="0"/>
                    <a:ea typeface="+mn-ea"/>
                  </a:rPr>
                  <a:t>T</a:t>
                </a:r>
              </a:p>
            </p:txBody>
          </p:sp>
          <p:sp>
            <p:nvSpPr>
              <p:cNvPr id="80" name="Rectangle 70"/>
              <p:cNvSpPr>
                <a:spLocks noChangeArrowheads="1"/>
              </p:cNvSpPr>
              <p:nvPr/>
            </p:nvSpPr>
            <p:spPr bwMode="auto">
              <a:xfrm>
                <a:off x="2463125" y="4382337"/>
                <a:ext cx="158324" cy="573677"/>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Times New Roman" panose="02020603050405020304" pitchFamily="18" charset="0"/>
                    <a:ea typeface="+mn-ea"/>
                  </a:rPr>
                  <a:t>(</a:t>
                </a:r>
              </a:p>
            </p:txBody>
          </p:sp>
          <p:sp>
            <p:nvSpPr>
              <p:cNvPr id="81" name="Rectangle 71"/>
              <p:cNvSpPr>
                <a:spLocks noChangeArrowheads="1"/>
              </p:cNvSpPr>
              <p:nvPr/>
            </p:nvSpPr>
            <p:spPr bwMode="auto">
              <a:xfrm>
                <a:off x="3633713" y="3918740"/>
                <a:ext cx="158324"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Times New Roman" panose="02020603050405020304" pitchFamily="18" charset="0"/>
                    <a:ea typeface="+mn-ea"/>
                  </a:rPr>
                  <a:t>)</a:t>
                </a:r>
              </a:p>
            </p:txBody>
          </p:sp>
          <p:sp>
            <p:nvSpPr>
              <p:cNvPr id="82" name="Rectangle 72"/>
              <p:cNvSpPr>
                <a:spLocks noChangeArrowheads="1"/>
              </p:cNvSpPr>
              <p:nvPr/>
            </p:nvSpPr>
            <p:spPr bwMode="auto">
              <a:xfrm>
                <a:off x="2631555" y="3946259"/>
                <a:ext cx="1286805" cy="575793"/>
              </a:xfrm>
              <a:prstGeom prst="rect">
                <a:avLst/>
              </a:prstGeom>
              <a:noFill/>
              <a:ln>
                <a:noFill/>
              </a:ln>
            </p:spPr>
            <p:txBody>
              <a:bodyPr lIns="0" tIns="0" rIns="0" bIns="0">
                <a:spAutoFit/>
              </a:bodyPr>
              <a:lstStyle/>
              <a:p>
                <a:pPr fontAlgn="auto">
                  <a:spcBef>
                    <a:spcPts val="0"/>
                  </a:spcBef>
                  <a:spcAft>
                    <a:spcPts val="0"/>
                  </a:spcAft>
                  <a:defRPr/>
                </a:pPr>
                <a:r>
                  <a:rPr lang="en-US" altLang="zh-CN" sz="2800" b="1" dirty="0">
                    <a:solidFill>
                      <a:schemeClr val="accent1">
                        <a:lumMod val="50000"/>
                      </a:schemeClr>
                    </a:solidFill>
                    <a:latin typeface="Times New Roman" panose="02020603050405020304" pitchFamily="18" charset="0"/>
                    <a:ea typeface="+mn-ea"/>
                  </a:rPr>
                  <a:t>nlog</a:t>
                </a:r>
                <a:r>
                  <a:rPr lang="en-US" altLang="zh-CN" sz="2800" b="1" baseline="-25000" dirty="0">
                    <a:solidFill>
                      <a:schemeClr val="accent1">
                        <a:lumMod val="50000"/>
                      </a:schemeClr>
                    </a:solidFill>
                    <a:latin typeface="Times New Roman" panose="02020603050405020304" pitchFamily="18" charset="0"/>
                    <a:ea typeface="+mn-ea"/>
                  </a:rPr>
                  <a:t>2</a:t>
                </a:r>
                <a:r>
                  <a:rPr lang="en-US" altLang="zh-CN" sz="2800" b="1" dirty="0">
                    <a:solidFill>
                      <a:schemeClr val="accent1">
                        <a:lumMod val="50000"/>
                      </a:schemeClr>
                    </a:solidFill>
                    <a:latin typeface="Times New Roman" panose="02020603050405020304" pitchFamily="18" charset="0"/>
                    <a:ea typeface="+mn-ea"/>
                  </a:rPr>
                  <a:t>n</a:t>
                </a:r>
              </a:p>
            </p:txBody>
          </p:sp>
          <p:sp>
            <p:nvSpPr>
              <p:cNvPr id="83" name="Rectangle 73"/>
              <p:cNvSpPr>
                <a:spLocks noChangeArrowheads="1"/>
              </p:cNvSpPr>
              <p:nvPr/>
            </p:nvSpPr>
            <p:spPr bwMode="auto">
              <a:xfrm>
                <a:off x="2463125" y="3918740"/>
                <a:ext cx="158324"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Times New Roman" panose="02020603050405020304" pitchFamily="18" charset="0"/>
                    <a:ea typeface="+mn-ea"/>
                  </a:rPr>
                  <a:t>(</a:t>
                </a:r>
              </a:p>
            </p:txBody>
          </p:sp>
          <p:sp>
            <p:nvSpPr>
              <p:cNvPr id="84" name="Rectangle 74"/>
              <p:cNvSpPr>
                <a:spLocks noChangeArrowheads="1"/>
              </p:cNvSpPr>
              <p:nvPr/>
            </p:nvSpPr>
            <p:spPr bwMode="auto">
              <a:xfrm>
                <a:off x="2825249" y="3461493"/>
                <a:ext cx="156640"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dirty="0">
                    <a:solidFill>
                      <a:schemeClr val="accent1">
                        <a:lumMod val="50000"/>
                      </a:schemeClr>
                    </a:solidFill>
                    <a:latin typeface="Times New Roman" panose="02020603050405020304" pitchFamily="18" charset="0"/>
                    <a:ea typeface="+mn-ea"/>
                  </a:rPr>
                  <a:t>)</a:t>
                </a:r>
              </a:p>
            </p:txBody>
          </p:sp>
          <p:sp>
            <p:nvSpPr>
              <p:cNvPr id="85" name="Rectangle 75"/>
              <p:cNvSpPr>
                <a:spLocks noChangeArrowheads="1"/>
              </p:cNvSpPr>
              <p:nvPr/>
            </p:nvSpPr>
            <p:spPr bwMode="auto">
              <a:xfrm>
                <a:off x="2463125" y="3461493"/>
                <a:ext cx="158324"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dirty="0">
                    <a:solidFill>
                      <a:schemeClr val="accent1">
                        <a:lumMod val="50000"/>
                      </a:schemeClr>
                    </a:solidFill>
                    <a:latin typeface="Times New Roman" panose="02020603050405020304" pitchFamily="18" charset="0"/>
                    <a:ea typeface="+mn-ea"/>
                  </a:rPr>
                  <a:t>(</a:t>
                </a:r>
              </a:p>
            </p:txBody>
          </p:sp>
          <p:sp>
            <p:nvSpPr>
              <p:cNvPr id="86" name="Rectangle 76"/>
              <p:cNvSpPr>
                <a:spLocks noChangeArrowheads="1"/>
              </p:cNvSpPr>
              <p:nvPr/>
            </p:nvSpPr>
            <p:spPr bwMode="auto">
              <a:xfrm>
                <a:off x="1391911" y="3918740"/>
                <a:ext cx="156639"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Times New Roman" panose="02020603050405020304" pitchFamily="18" charset="0"/>
                    <a:ea typeface="+mn-ea"/>
                  </a:rPr>
                  <a:t>)</a:t>
                </a:r>
              </a:p>
            </p:txBody>
          </p:sp>
          <p:sp>
            <p:nvSpPr>
              <p:cNvPr id="87" name="Rectangle 77"/>
              <p:cNvSpPr>
                <a:spLocks noChangeArrowheads="1"/>
              </p:cNvSpPr>
              <p:nvPr/>
            </p:nvSpPr>
            <p:spPr bwMode="auto">
              <a:xfrm>
                <a:off x="1033155" y="3918740"/>
                <a:ext cx="156640" cy="573675"/>
              </a:xfrm>
              <a:prstGeom prst="rect">
                <a:avLst/>
              </a:prstGeom>
              <a:noFill/>
              <a:ln>
                <a:noFill/>
              </a:ln>
            </p:spPr>
            <p:txBody>
              <a:bodyPr lIns="0" tIns="0" rIns="0" bIns="0">
                <a:spAutoFit/>
              </a:bodyPr>
              <a:lstStyle/>
              <a:p>
                <a:pPr fontAlgn="auto">
                  <a:spcBef>
                    <a:spcPts val="0"/>
                  </a:spcBef>
                  <a:spcAft>
                    <a:spcPts val="0"/>
                  </a:spcAft>
                  <a:defRPr/>
                </a:pPr>
                <a:r>
                  <a:rPr lang="en-US" altLang="zh-CN" sz="2800" b="1">
                    <a:solidFill>
                      <a:schemeClr val="accent1">
                        <a:lumMod val="50000"/>
                      </a:schemeClr>
                    </a:solidFill>
                    <a:latin typeface="Times New Roman" panose="02020603050405020304" pitchFamily="18" charset="0"/>
                    <a:ea typeface="+mn-ea"/>
                  </a:rPr>
                  <a:t>(</a:t>
                </a:r>
              </a:p>
            </p:txBody>
          </p:sp>
        </p:grpSp>
        <p:sp>
          <p:nvSpPr>
            <p:cNvPr id="32" name="Rectangle 44">
              <a:extLst>
                <a:ext uri="{FF2B5EF4-FFF2-40B4-BE49-F238E27FC236}">
                  <a16:creationId xmlns:a16="http://schemas.microsoft.com/office/drawing/2014/main" id="{A5BAF931-D12E-4258-AB37-9B76978749FC}"/>
                </a:ext>
              </a:extLst>
            </p:cNvPr>
            <p:cNvSpPr>
              <a:spLocks noChangeArrowheads="1"/>
            </p:cNvSpPr>
            <p:nvPr/>
          </p:nvSpPr>
          <p:spPr bwMode="auto">
            <a:xfrm>
              <a:off x="4438650" y="3851910"/>
              <a:ext cx="1676400" cy="369332"/>
            </a:xfrm>
            <a:prstGeom prst="rect">
              <a:avLst/>
            </a:prstGeom>
            <a:noFill/>
            <a:ln>
              <a:noFill/>
            </a:ln>
          </p:spPr>
          <p:txBody>
            <a:bodyPr lIns="0" tIns="0" rIns="0" bIns="0">
              <a:spAutoFit/>
            </a:bodyPr>
            <a:lstStyle/>
            <a:p>
              <a:pPr fontAlgn="auto">
                <a:spcBef>
                  <a:spcPts val="0"/>
                </a:spcBef>
                <a:spcAft>
                  <a:spcPts val="0"/>
                </a:spcAft>
                <a:defRPr/>
              </a:pPr>
              <a:r>
                <a:rPr lang="en-US" altLang="zh-CN" sz="2400" b="1" i="1" dirty="0">
                  <a:solidFill>
                    <a:schemeClr val="accent1">
                      <a:lumMod val="50000"/>
                    </a:schemeClr>
                  </a:solidFill>
                  <a:latin typeface="Cambria" panose="02040503050406030204" pitchFamily="18" charset="0"/>
                  <a:ea typeface="Cambria" panose="02040503050406030204" pitchFamily="18" charset="0"/>
                </a:rPr>
                <a:t> f(n) =O(n)</a:t>
              </a:r>
            </a:p>
          </p:txBody>
        </p:sp>
        <p:sp>
          <p:nvSpPr>
            <p:cNvPr id="33" name="Rectangle 44">
              <a:extLst>
                <a:ext uri="{FF2B5EF4-FFF2-40B4-BE49-F238E27FC236}">
                  <a16:creationId xmlns:a16="http://schemas.microsoft.com/office/drawing/2014/main" id="{DD12E1A7-3821-4B6D-AC1B-6855926565CE}"/>
                </a:ext>
              </a:extLst>
            </p:cNvPr>
            <p:cNvSpPr>
              <a:spLocks noChangeArrowheads="1"/>
            </p:cNvSpPr>
            <p:nvPr/>
          </p:nvSpPr>
          <p:spPr bwMode="auto">
            <a:xfrm>
              <a:off x="4376738" y="4267756"/>
              <a:ext cx="1676400" cy="369332"/>
            </a:xfrm>
            <a:prstGeom prst="rect">
              <a:avLst/>
            </a:prstGeom>
            <a:noFill/>
            <a:ln>
              <a:noFill/>
            </a:ln>
          </p:spPr>
          <p:txBody>
            <a:bodyPr lIns="0" tIns="0" rIns="0" bIns="0">
              <a:spAutoFit/>
            </a:bodyPr>
            <a:lstStyle/>
            <a:p>
              <a:pPr fontAlgn="auto">
                <a:spcBef>
                  <a:spcPts val="0"/>
                </a:spcBef>
                <a:spcAft>
                  <a:spcPts val="0"/>
                </a:spcAft>
                <a:defRPr/>
              </a:pPr>
              <a:r>
                <a:rPr lang="en-US" altLang="zh-CN" sz="2400" b="1" i="1" dirty="0">
                  <a:solidFill>
                    <a:schemeClr val="accent1">
                      <a:lumMod val="50000"/>
                    </a:schemeClr>
                  </a:solidFill>
                  <a:latin typeface="Cambria" panose="02040503050406030204" pitchFamily="18" charset="0"/>
                  <a:ea typeface="Cambria" panose="02040503050406030204" pitchFamily="18" charset="0"/>
                </a:rPr>
                <a:t> f(n) &gt;O(n)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1000"/>
                                        <p:tgtEl>
                                          <p:spTgt spid="88"/>
                                        </p:tgtEl>
                                      </p:cBhvr>
                                    </p:animEffect>
                                    <p:anim calcmode="lin" valueType="num">
                                      <p:cBhvr>
                                        <p:cTn id="19" dur="1000" fill="hold"/>
                                        <p:tgtEl>
                                          <p:spTgt spid="88"/>
                                        </p:tgtEl>
                                        <p:attrNameLst>
                                          <p:attrName>ppt_x</p:attrName>
                                        </p:attrNameLst>
                                      </p:cBhvr>
                                      <p:tavLst>
                                        <p:tav tm="0">
                                          <p:val>
                                            <p:strVal val="#ppt_x"/>
                                          </p:val>
                                        </p:tav>
                                        <p:tav tm="100000">
                                          <p:val>
                                            <p:strVal val="#ppt_x"/>
                                          </p:val>
                                        </p:tav>
                                      </p:tavLst>
                                    </p:anim>
                                    <p:anim calcmode="lin" valueType="num">
                                      <p:cBhvr>
                                        <p:cTn id="20" dur="900" decel="100000" fill="hold"/>
                                        <p:tgtEl>
                                          <p:spTgt spid="8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8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8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735496" y="1213375"/>
            <a:ext cx="10873408" cy="5210996"/>
          </a:xfrm>
          <a:prstGeom prst="rect">
            <a:avLst/>
          </a:prstGeom>
          <a:ln/>
        </p:spPr>
        <p:style>
          <a:lnRef idx="2">
            <a:schemeClr val="accent2"/>
          </a:lnRef>
          <a:fillRef idx="1">
            <a:schemeClr val="lt1"/>
          </a:fillRef>
          <a:effectRef idx="0">
            <a:schemeClr val="accent2"/>
          </a:effectRef>
          <a:fontRef idx="minor">
            <a:schemeClr val="dk1"/>
          </a:fontRef>
        </p:style>
        <p:txBody>
          <a:bodyPr wrap="square" lIns="216000" tIns="180000" bIns="180000">
            <a:spAutoFit/>
          </a:bodyPr>
          <a:lstStyle/>
          <a:p>
            <a:pPr fontAlgn="auto">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求中间部分点对的最小距离</a:t>
            </a:r>
          </a:p>
          <a:p>
            <a:pPr fontAlgn="auto">
              <a:spcBef>
                <a:spcPts val="0"/>
              </a:spcBef>
              <a:spcAft>
                <a:spcPts val="0"/>
              </a:spcAft>
              <a:defRPr/>
            </a:pP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for (i=0;i&lt;b.size();i++)	  //</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b</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中间宽度为</a:t>
            </a: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的带状区域内</a:t>
            </a:r>
            <a:endPar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的子集有序复制到</a:t>
            </a: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c</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中，</a:t>
            </a: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c</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中点集依旧按照</a:t>
            </a: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y</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坐标有序</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if (fabs(b[i].x-a[midindex].x)&lt;=d)</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c.push_back(b[i]);</a:t>
            </a:r>
          </a:p>
          <a:p>
            <a:pPr fontAlgn="auto">
              <a:lnSpc>
                <a:spcPct val="150000"/>
              </a:lnSpc>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double tmpd3;</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for (i=0;i&lt;c.size();i++) //</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求</a:t>
            </a: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c</a:t>
            </a:r>
            <a:r>
              <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rPr>
              <a:t>中最近点对</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for (j=</a:t>
            </a: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1;j&lt;c.size();j++)</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if ((c[j].y-c[i].y)&gt;=d) break;</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tmpd3=</a:t>
            </a:r>
            <a:r>
              <a:rPr lang="nb-NO" altLang="zh-CN" dirty="0">
                <a:solidFill>
                  <a:srgbClr val="FF0000"/>
                </a:solidFill>
                <a:latin typeface="Consolas" panose="020B0609020204030204" pitchFamily="49" charset="0"/>
                <a:ea typeface="仿宋" panose="02010609060101010101" pitchFamily="49" charset="-122"/>
                <a:cs typeface="Consolas" panose="020B0609020204030204" pitchFamily="49" charset="0"/>
              </a:rPr>
              <a:t>Distance</a:t>
            </a: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(c[i],c[j]);</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if (tmpd3&lt;d3)</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d3=tmpd3;</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d=min(d,d3);</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return d;</a:t>
            </a:r>
          </a:p>
          <a:p>
            <a:pPr fontAlgn="auto">
              <a:spcBef>
                <a:spcPts val="0"/>
              </a:spcBef>
              <a:spcAft>
                <a:spcPts val="0"/>
              </a:spcAft>
              <a:defRPr/>
            </a:pPr>
            <a:r>
              <a:rPr lang="nb-NO"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4"/>
          <p:cNvGrpSpPr/>
          <p:nvPr/>
        </p:nvGrpSpPr>
        <p:grpSpPr bwMode="auto">
          <a:xfrm>
            <a:off x="6615320" y="3429000"/>
            <a:ext cx="2643188" cy="1571625"/>
            <a:chOff x="5643570" y="2857496"/>
            <a:chExt cx="2643206" cy="1571636"/>
          </a:xfrm>
        </p:grpSpPr>
        <p:sp>
          <p:nvSpPr>
            <p:cNvPr id="3" name="右大括号 2"/>
            <p:cNvSpPr/>
            <p:nvPr/>
          </p:nvSpPr>
          <p:spPr>
            <a:xfrm>
              <a:off x="5643570" y="2857496"/>
              <a:ext cx="142876" cy="1571636"/>
            </a:xfrm>
            <a:prstGeom prst="rightBrace">
              <a:avLst/>
            </a:prstGeom>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118791" name="TextBox 3"/>
            <p:cNvSpPr txBox="1">
              <a:spLocks noChangeArrowheads="1"/>
            </p:cNvSpPr>
            <p:nvPr/>
          </p:nvSpPr>
          <p:spPr bwMode="auto">
            <a:xfrm>
              <a:off x="5786446" y="3214686"/>
              <a:ext cx="2500330" cy="645165"/>
            </a:xfrm>
            <a:prstGeom prst="rect">
              <a:avLst/>
            </a:prstGeom>
            <a:noFill/>
            <a:ln w="9525">
              <a:noFill/>
              <a:miter lim="800000"/>
            </a:ln>
          </p:spPr>
          <p:txBody>
            <a:bodyPr>
              <a:spAutoFit/>
            </a:bodyPr>
            <a:lstStyle/>
            <a:p>
              <a:r>
                <a:rPr lang="zh-CN" altLang="en-US" dirty="0">
                  <a:solidFill>
                    <a:srgbClr val="006600"/>
                  </a:solidFill>
                  <a:latin typeface="Consolas" panose="020B0609020204030204" pitchFamily="49" charset="0"/>
                  <a:ea typeface="微软雅黑" panose="020B0503020204020204" pitchFamily="34" charset="-122"/>
                  <a:cs typeface="Consolas" panose="020B0609020204030204" pitchFamily="49" charset="0"/>
                </a:rPr>
                <a:t>对于点</a:t>
              </a:r>
              <a:r>
                <a:rPr lang="en-US" altLang="zh-CN" dirty="0">
                  <a:solidFill>
                    <a:srgbClr val="006600"/>
                  </a:solidFill>
                  <a:latin typeface="Consolas" panose="020B0609020204030204" pitchFamily="49" charset="0"/>
                  <a:ea typeface="微软雅黑" panose="020B0503020204020204" pitchFamily="34" charset="-122"/>
                  <a:cs typeface="Consolas" panose="020B0609020204030204" pitchFamily="49" charset="0"/>
                </a:rPr>
                <a:t>c[</a:t>
              </a:r>
              <a:r>
                <a:rPr lang="en-US" altLang="zh-CN" dirty="0" err="1">
                  <a:solidFill>
                    <a:srgbClr val="006600"/>
                  </a:solidFill>
                  <a:latin typeface="Consolas" panose="020B0609020204030204" pitchFamily="49" charset="0"/>
                  <a:ea typeface="微软雅黑" panose="020B0503020204020204" pitchFamily="34" charset="-122"/>
                  <a:cs typeface="Consolas" panose="020B0609020204030204" pitchFamily="49" charset="0"/>
                </a:rPr>
                <a:t>i</a:t>
              </a:r>
              <a:r>
                <a:rPr lang="en-US" altLang="zh-CN" dirty="0">
                  <a:solidFill>
                    <a:srgbClr val="006600"/>
                  </a:solidFill>
                  <a:latin typeface="Consolas" panose="020B0609020204030204" pitchFamily="49" charset="0"/>
                  <a:ea typeface="微软雅黑" panose="020B0503020204020204" pitchFamily="34" charset="-122"/>
                  <a:cs typeface="Consolas" panose="020B0609020204030204" pitchFamily="49" charset="0"/>
                </a:rPr>
                <a:t>]</a:t>
              </a:r>
              <a:r>
                <a:rPr lang="zh-CN" altLang="en-US" dirty="0">
                  <a:solidFill>
                    <a:srgbClr val="006600"/>
                  </a:solidFill>
                  <a:latin typeface="Consolas" panose="020B0609020204030204" pitchFamily="49" charset="0"/>
                  <a:ea typeface="微软雅黑" panose="020B0503020204020204" pitchFamily="34" charset="-122"/>
                  <a:cs typeface="Consolas" panose="020B0609020204030204" pitchFamily="49" charset="0"/>
                </a:rPr>
                <a:t>，这样的点</a:t>
              </a:r>
              <a:r>
                <a:rPr lang="en-US" altLang="zh-CN" dirty="0">
                  <a:solidFill>
                    <a:srgbClr val="006600"/>
                  </a:solidFill>
                  <a:latin typeface="Consolas" panose="020B0609020204030204" pitchFamily="49" charset="0"/>
                  <a:ea typeface="微软雅黑" panose="020B0503020204020204" pitchFamily="34" charset="-122"/>
                  <a:cs typeface="Consolas" panose="020B0609020204030204" pitchFamily="49" charset="0"/>
                </a:rPr>
                <a:t>c[j]</a:t>
              </a:r>
              <a:r>
                <a:rPr lang="zh-CN" altLang="en-US" dirty="0">
                  <a:solidFill>
                    <a:srgbClr val="006600"/>
                  </a:solidFill>
                  <a:latin typeface="Consolas" panose="020B0609020204030204" pitchFamily="49" charset="0"/>
                  <a:ea typeface="微软雅黑" panose="020B0503020204020204" pitchFamily="34" charset="-122"/>
                  <a:cs typeface="Consolas" panose="020B0609020204030204" pitchFamily="49" charset="0"/>
                </a:rPr>
                <a:t>最多</a:t>
              </a:r>
              <a:r>
                <a:rPr lang="en-US" altLang="zh-CN" dirty="0">
                  <a:solidFill>
                    <a:srgbClr val="006600"/>
                  </a:solidFill>
                  <a:latin typeface="Consolas" panose="020B0609020204030204" pitchFamily="49" charset="0"/>
                  <a:ea typeface="微软雅黑" panose="020B0503020204020204" pitchFamily="34" charset="-122"/>
                  <a:cs typeface="Consolas" panose="020B0609020204030204" pitchFamily="49" charset="0"/>
                </a:rPr>
                <a:t>6</a:t>
              </a:r>
              <a:r>
                <a:rPr lang="zh-CN" altLang="en-US" dirty="0">
                  <a:solidFill>
                    <a:srgbClr val="006600"/>
                  </a:solidFill>
                  <a:latin typeface="Consolas" panose="020B0609020204030204" pitchFamily="49" charset="0"/>
                  <a:ea typeface="微软雅黑" panose="020B0503020204020204" pitchFamily="34" charset="-122"/>
                  <a:cs typeface="Consolas" panose="020B0609020204030204" pitchFamily="49" charset="0"/>
                </a:rPr>
                <a:t>个</a:t>
              </a:r>
            </a:p>
          </p:txBody>
        </p:sp>
      </p:gr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94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4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94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94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94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946">
                                            <p:txEl>
                                              <p:pRg st="13" end="1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2946">
                                            <p:txEl>
                                              <p:pRg st="14" end="1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94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 Box 2"/>
          <p:cNvSpPr txBox="1">
            <a:spLocks noChangeArrowheads="1"/>
          </p:cNvSpPr>
          <p:nvPr/>
        </p:nvSpPr>
        <p:spPr bwMode="auto">
          <a:xfrm>
            <a:off x="884582" y="1754878"/>
            <a:ext cx="9968948" cy="2769476"/>
          </a:xfrm>
          <a:prstGeom prst="rect">
            <a:avLst/>
          </a:prstGeom>
          <a:noFill/>
          <a:ln w="9525">
            <a:noFill/>
            <a:miter lim="800000"/>
          </a:ln>
        </p:spPr>
        <p:txBody>
          <a:bodyPr wrap="square">
            <a:spAutoFit/>
          </a:bodyPr>
          <a:lstStyle/>
          <a:p>
            <a:pPr>
              <a:lnSpc>
                <a:spcPct val="20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当求</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a[0..n-1]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中</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个点的最近点时，设执行时间为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，求左右部分中最近点对的时间为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，求中间部分的时间为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，则</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T(n)=O(1)			</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n&lt;4</a:t>
            </a:r>
          </a:p>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T(n)=2T(n/2)+O(n)	</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其他情况</a:t>
            </a:r>
          </a:p>
          <a:p>
            <a:pPr>
              <a:lnSpc>
                <a:spcPct val="20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从而推出算法的时间复杂度为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O(nlog</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4"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2"/>
          <p:cNvSpPr txBox="1">
            <a:spLocks noChangeArrowheads="1"/>
          </p:cNvSpPr>
          <p:nvPr/>
        </p:nvSpPr>
        <p:spPr bwMode="auto">
          <a:xfrm>
            <a:off x="576470" y="2754105"/>
            <a:ext cx="3914844" cy="961289"/>
          </a:xfrm>
          <a:prstGeom prst="rect">
            <a:avLst/>
          </a:prstGeom>
          <a:noFill/>
          <a:ln w="9525">
            <a:noFill/>
            <a:miter lim="800000"/>
          </a:ln>
        </p:spPr>
        <p:txBody>
          <a:bodyPr wrap="square">
            <a:spAutoFit/>
          </a:bodyPr>
          <a:lstStyle/>
          <a:p>
            <a:pPr>
              <a:lnSpc>
                <a:spcPct val="150000"/>
              </a:lnSpc>
              <a:spcBef>
                <a:spcPct val="50000"/>
              </a:spcBef>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对于右图所示的点集</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，采用分治法求最近点对的过程如下：</a:t>
            </a:r>
          </a:p>
        </p:txBody>
      </p:sp>
      <p:sp>
        <p:nvSpPr>
          <p:cNvPr id="22532" name="Text Box 4"/>
          <p:cNvSpPr txBox="1">
            <a:spLocks noChangeArrowheads="1"/>
          </p:cNvSpPr>
          <p:nvPr/>
        </p:nvSpPr>
        <p:spPr bwMode="auto">
          <a:xfrm>
            <a:off x="576470" y="4103895"/>
            <a:ext cx="11420060" cy="2301106"/>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a:spAutoFit/>
          </a:bodyPr>
          <a:lstStyle/>
          <a:p>
            <a:pPr fontAlgn="auto">
              <a:lnSpc>
                <a:spcPts val="3200"/>
              </a:lnSpc>
              <a:spcBef>
                <a:spcPts val="0"/>
              </a:spcBef>
              <a:spcAft>
                <a:spcPts val="0"/>
              </a:spcAft>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）对</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a[0..9]</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按</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坐标从小到大排序结果为</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10)</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ts val="3200"/>
              </a:lnSpc>
              <a:spcBef>
                <a:spcPts val="0"/>
              </a:spcBef>
              <a:spcAft>
                <a:spcPts val="0"/>
              </a:spcAft>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对</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b[0..9]</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按</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y</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坐标从小到大排序结果为</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10)</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ts val="3200"/>
              </a:lnSpc>
              <a:spcBef>
                <a:spcPts val="0"/>
              </a:spcBef>
              <a:spcAft>
                <a:spcPts val="0"/>
              </a:spcAft>
              <a:defRPr/>
            </a:pP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）取中间位置</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midindex=4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左部分为</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右部分为</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pt-BR"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pt-BR"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121859" name="Picture 3"/>
          <p:cNvPicPr>
            <a:picLocks noChangeAspect="1" noChangeArrowheads="1"/>
          </p:cNvPicPr>
          <p:nvPr/>
        </p:nvPicPr>
        <p:blipFill>
          <a:blip r:embed="rId2"/>
          <a:srcRect/>
          <a:stretch>
            <a:fillRect/>
          </a:stretch>
        </p:blipFill>
        <p:spPr bwMode="auto">
          <a:xfrm>
            <a:off x="5802313" y="1195596"/>
            <a:ext cx="4273550" cy="2824163"/>
          </a:xfrm>
          <a:prstGeom prst="rect">
            <a:avLst/>
          </a:prstGeom>
          <a:noFill/>
          <a:ln w="9525">
            <a:noFill/>
            <a:miter lim="800000"/>
            <a:headEnd/>
            <a:tailEnd/>
          </a:ln>
        </p:spPr>
      </p:pic>
      <p:sp>
        <p:nvSpPr>
          <p:cNvPr id="3" name="文本占位符 5">
            <a:extLst>
              <a:ext uri="{FF2B5EF4-FFF2-40B4-BE49-F238E27FC236}">
                <a16:creationId xmlns:a16="http://schemas.microsoft.com/office/drawing/2014/main" id="{78F368FA-D7D3-44C8-280A-D8C6F860F80D}"/>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fade">
                                      <p:cBhvr>
                                        <p:cTn id="7" dur="20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fade">
                                      <p:cBhvr>
                                        <p:cTn id="12" dur="2000"/>
                                        <p:tgtEl>
                                          <p:spTgt spid="22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Effect transition="in" filter="fade">
                                      <p:cBhvr>
                                        <p:cTn id="17" dur="2000"/>
                                        <p:tgtEl>
                                          <p:spTgt spid="225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49265" y="1382781"/>
            <a:ext cx="7263502" cy="4853087"/>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a:spAutoFit/>
          </a:bodyPr>
          <a:lstStyle/>
          <a:p>
            <a:pPr fontAlgn="auto">
              <a:lnSpc>
                <a:spcPct val="1500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）对于整个序列的左部分</a:t>
            </a:r>
            <a:endPar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fontAlgn="auto">
              <a:lnSpc>
                <a:spcPct val="150000"/>
              </a:lnSpc>
              <a:spcBef>
                <a:spcPts val="0"/>
              </a:spcBef>
              <a:spcAft>
                <a:spcPts val="0"/>
              </a:spcAft>
              <a:defRPr/>
            </a:pP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，取中间位置</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midindex=2</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ct val="1500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它左部分为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，点数少于</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，采用蛮力法求出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的最小距离为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=2.23607</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ct val="1500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它右部分为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，点数少于</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，采用蛮力法求出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的最小距离为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=10.0499</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ct val="1500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则</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d=MIN(d</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2.23607</a:t>
            </a: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ct val="150000"/>
              </a:lnSpc>
              <a:spcBef>
                <a:spcPts val="0"/>
              </a:spcBef>
              <a:spcAft>
                <a:spcPts val="0"/>
              </a:spcAft>
              <a:defRPr/>
            </a:pP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中间部分为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8</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，通过对应的</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点集求出其中最近点对距离，并和</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进行比较，最终结果为</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d=2.23607</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最近点对为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9</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122882" name="Picture 3"/>
          <p:cNvPicPr>
            <a:picLocks noChangeAspect="1" noChangeArrowheads="1"/>
          </p:cNvPicPr>
          <p:nvPr/>
        </p:nvPicPr>
        <p:blipFill>
          <a:blip r:embed="rId2"/>
          <a:srcRect/>
          <a:stretch>
            <a:fillRect/>
          </a:stretch>
        </p:blipFill>
        <p:spPr bwMode="auto">
          <a:xfrm>
            <a:off x="7852122" y="2267364"/>
            <a:ext cx="3976687" cy="2917825"/>
          </a:xfrm>
          <a:prstGeom prst="rect">
            <a:avLst/>
          </a:prstGeom>
          <a:noFill/>
          <a:ln w="9525">
            <a:noFill/>
            <a:miter lim="800000"/>
            <a:headEnd/>
            <a:tailEnd/>
          </a:ln>
        </p:spPr>
      </p:pic>
      <p:sp>
        <p:nvSpPr>
          <p:cNvPr id="3" name="文本占位符 5">
            <a:extLst>
              <a:ext uri="{FF2B5EF4-FFF2-40B4-BE49-F238E27FC236}">
                <a16:creationId xmlns:a16="http://schemas.microsoft.com/office/drawing/2014/main" id="{C9497C91-23F1-A74A-C2FC-EA5FB2CD4470}"/>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477907" y="1340954"/>
            <a:ext cx="8010110" cy="4911886"/>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a:spAutoFit/>
          </a:bodyPr>
          <a:lstStyle/>
          <a:p>
            <a:pPr fontAlgn="auto">
              <a:lnSpc>
                <a:spcPts val="32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）对于整个序列的右部分</a:t>
            </a:r>
            <a:endPar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fontAlgn="auto">
              <a:lnSpc>
                <a:spcPts val="3200"/>
              </a:lnSpc>
              <a:spcBef>
                <a:spcPts val="0"/>
              </a:spcBef>
              <a:spcAft>
                <a:spcPts val="0"/>
              </a:spcAft>
              <a:defRPr/>
            </a:pP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pt-BR"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pt-BR"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a2</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取中间位置</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midindex=7</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ts val="32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它左部分为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，点数少于</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fontAlgn="auto">
              <a:lnSpc>
                <a:spcPts val="32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采用蛮力法求出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的最小距离为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=1.41421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ts val="32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它右部分为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，点数少于</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，采用蛮力法求出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7</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的最小距离为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=6.08276</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ts val="3200"/>
              </a:lnSpc>
              <a:spcBef>
                <a:spcPts val="0"/>
              </a:spcBef>
              <a:spcAft>
                <a:spcPts val="0"/>
              </a:spcAft>
              <a:defRPr/>
            </a:pP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则</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d=MIN(d</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)=1.41421</a:t>
            </a: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ts val="3200"/>
              </a:lnSpc>
              <a:spcBef>
                <a:spcPts val="0"/>
              </a:spcBef>
              <a:spcAft>
                <a:spcPts val="0"/>
              </a:spcAft>
              <a:defRPr/>
            </a:pP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中间部分为空。最终结果为</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1.41421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，最近点对为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ct val="150000"/>
              </a:lnSpc>
              <a:spcBef>
                <a:spcPts val="0"/>
              </a:spcBef>
              <a:spcAft>
                <a:spcPts val="0"/>
              </a:spcAft>
              <a:defRPr/>
            </a:pP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）整个序列的中间部分为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，通过对应的</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点集求出其中最近点对距离，并和</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进行比较，最终结果为</a:t>
            </a:r>
            <a:r>
              <a:rPr lang="pt-BR"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1.41421</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，最近点对为</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a:solidFill>
                  <a:schemeClr val="tx1"/>
                </a:solidFill>
                <a:latin typeface="微软雅黑" panose="020B0503020204020204" pitchFamily="34" charset="-122"/>
                <a:ea typeface="微软雅黑" panose="020B0503020204020204" pitchFamily="34" charset="-122"/>
                <a:cs typeface="Consolas" panose="020B0609020204030204" pitchFamily="49" charset="0"/>
              </a:rPr>
              <a:t>6</a:t>
            </a:r>
            <a:r>
              <a:rPr lang="zh-CN" altLang="pt-BR" sz="200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en-US" sz="200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123906" name="Picture 3"/>
          <p:cNvPicPr>
            <a:picLocks noChangeAspect="1" noChangeArrowheads="1"/>
          </p:cNvPicPr>
          <p:nvPr/>
        </p:nvPicPr>
        <p:blipFill>
          <a:blip r:embed="rId2"/>
          <a:srcRect/>
          <a:stretch>
            <a:fillRect/>
          </a:stretch>
        </p:blipFill>
        <p:spPr bwMode="auto">
          <a:xfrm>
            <a:off x="8567530" y="2106267"/>
            <a:ext cx="3549650" cy="3127375"/>
          </a:xfrm>
          <a:prstGeom prst="rect">
            <a:avLst/>
          </a:prstGeom>
          <a:noFill/>
          <a:ln w="9525">
            <a:noFill/>
            <a:miter lim="800000"/>
            <a:headEnd/>
            <a:tailEnd/>
          </a:ln>
        </p:spPr>
      </p:pic>
      <p:sp>
        <p:nvSpPr>
          <p:cNvPr id="3" name="文本占位符 5">
            <a:extLst>
              <a:ext uri="{FF2B5EF4-FFF2-40B4-BE49-F238E27FC236}">
                <a16:creationId xmlns:a16="http://schemas.microsoft.com/office/drawing/2014/main" id="{6AB51AC6-0C5B-F135-0E18-0612B57AEEC0}"/>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a:latin typeface="微软雅黑" panose="020B0503020204020204" pitchFamily="34" charset="-122"/>
                <a:ea typeface="微软雅黑" panose="020B0503020204020204" pitchFamily="34" charset="-122"/>
                <a:sym typeface="+mn-ea"/>
              </a:rPr>
              <a:t>扩展练习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9F65F848-DA6A-43D2-9158-78688FAD362C}" type="slidenum">
              <a:rPr lang="zh-CN" altLang="en-US" sz="900">
                <a:latin typeface="微软雅黑" panose="020B0503020204020204" pitchFamily="34" charset="-122"/>
                <a:ea typeface="微软雅黑" panose="020B0503020204020204" pitchFamily="34" charset="-122"/>
              </a:rPr>
              <a:t>105</a:t>
            </a:fld>
            <a:endParaRPr lang="zh-CN" altLang="en-US" sz="900">
              <a:latin typeface="微软雅黑" panose="020B0503020204020204" pitchFamily="34" charset="-122"/>
              <a:ea typeface="微软雅黑" panose="020B0503020204020204" pitchFamily="34" charset="-122"/>
            </a:endParaRPr>
          </a:p>
        </p:txBody>
      </p:sp>
      <p:sp>
        <p:nvSpPr>
          <p:cNvPr id="124935" name="Text Box 33"/>
          <p:cNvSpPr txBox="1">
            <a:spLocks noChangeArrowheads="1"/>
          </p:cNvSpPr>
          <p:nvPr/>
        </p:nvSpPr>
        <p:spPr bwMode="auto">
          <a:xfrm>
            <a:off x="516467" y="1315420"/>
            <a:ext cx="10788374" cy="2769476"/>
          </a:xfrm>
          <a:prstGeom prst="rect">
            <a:avLst/>
          </a:prstGeom>
          <a:noFill/>
          <a:ln w="9525">
            <a:noFill/>
            <a:miter lim="800000"/>
          </a:ln>
        </p:spPr>
        <p:txBody>
          <a:bodyPr wrap="square">
            <a:spAutoFit/>
          </a:bodyPr>
          <a:lstStyle/>
          <a:p>
            <a:pPr marL="457200" indent="-457200">
              <a:lnSpc>
                <a:spcPct val="200000"/>
              </a:lnSpc>
              <a:spcBef>
                <a:spcPct val="50000"/>
              </a:spcBef>
              <a:buAutoNum type="arabicPeriod"/>
            </a:pPr>
            <a:r>
              <a:rPr lang="zh-CN" altLang="en-US" sz="2000" dirty="0">
                <a:solidFill>
                  <a:srgbClr val="FF0000"/>
                </a:solidFill>
                <a:latin typeface="微软雅黑" panose="020B0503020204020204" pitchFamily="34" charset="-122"/>
                <a:ea typeface="微软雅黑" panose="020B0503020204020204" pitchFamily="34" charset="-122"/>
                <a:sym typeface="+mn-ea"/>
              </a:rPr>
              <a:t>快速幂问题</a:t>
            </a: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a:lnSpc>
                <a:spcPct val="200000"/>
              </a:lnSpc>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sym typeface="+mn-ea"/>
              </a:rPr>
              <a:t>【</a:t>
            </a:r>
            <a:r>
              <a:rPr lang="zh-CN" altLang="en-US" sz="2000" dirty="0">
                <a:solidFill>
                  <a:srgbClr val="FF0000"/>
                </a:solidFill>
                <a:latin typeface="微软雅黑" panose="020B0503020204020204" pitchFamily="34" charset="-122"/>
                <a:ea typeface="微软雅黑" panose="020B0503020204020204" pitchFamily="34" charset="-122"/>
                <a:sym typeface="+mn-ea"/>
              </a:rPr>
              <a:t>问题描述</a:t>
            </a:r>
            <a:r>
              <a:rPr lang="en-US" altLang="zh-CN" sz="2000" dirty="0">
                <a:solidFill>
                  <a:srgbClr val="FF0000"/>
                </a:solidFill>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请给出时间上尽可能高效的算法求</a:t>
            </a:r>
            <a:r>
              <a:rPr lang="en-US" altLang="zh-CN" sz="2000" dirty="0">
                <a:latin typeface="微软雅黑" panose="020B0503020204020204" pitchFamily="34" charset="-122"/>
                <a:ea typeface="微软雅黑" panose="020B0503020204020204" pitchFamily="34" charset="-122"/>
                <a:sym typeface="+mn-ea"/>
              </a:rPr>
              <a:t>X</a:t>
            </a:r>
            <a:r>
              <a:rPr lang="zh-CN" altLang="en-US" sz="2000" dirty="0">
                <a:latin typeface="微软雅黑" panose="020B0503020204020204" pitchFamily="34" charset="-122"/>
                <a:ea typeface="微软雅黑" panose="020B0503020204020204" pitchFamily="34" charset="-122"/>
                <a:sym typeface="+mn-ea"/>
              </a:rPr>
              <a:t>的 </a:t>
            </a:r>
            <a:r>
              <a:rPr lang="en-US" altLang="zh-CN" sz="2000" dirty="0">
                <a:latin typeface="微软雅黑" panose="020B0503020204020204" pitchFamily="34" charset="-122"/>
                <a:ea typeface="微软雅黑" panose="020B0503020204020204" pitchFamily="34" charset="-122"/>
                <a:sym typeface="+mn-ea"/>
              </a:rPr>
              <a:t>n </a:t>
            </a:r>
            <a:r>
              <a:rPr lang="zh-CN" altLang="en-US" sz="2000" dirty="0">
                <a:latin typeface="微软雅黑" panose="020B0503020204020204" pitchFamily="34" charset="-122"/>
                <a:ea typeface="微软雅黑" panose="020B0503020204020204" pitchFamily="34" charset="-122"/>
                <a:sym typeface="+mn-ea"/>
              </a:rPr>
              <a:t>次幂（</a:t>
            </a:r>
            <a:r>
              <a:rPr lang="en-US" altLang="zh-CN" sz="2000" dirty="0" err="1">
                <a:latin typeface="微软雅黑" panose="020B0503020204020204" pitchFamily="34" charset="-122"/>
                <a:ea typeface="微软雅黑" panose="020B0503020204020204" pitchFamily="34" charset="-122"/>
                <a:sym typeface="+mn-ea"/>
              </a:rPr>
              <a:t>x</a:t>
            </a:r>
            <a:r>
              <a:rPr lang="en-US" altLang="zh-CN" sz="2000" baseline="30000" dirty="0" err="1">
                <a:latin typeface="微软雅黑" panose="020B0503020204020204" pitchFamily="34" charset="-122"/>
                <a:ea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列出递归方程并分析其时间复杂度。</a:t>
            </a:r>
            <a:r>
              <a:rPr lang="zh-CN" altLang="en-US" sz="2000" b="0" i="0" dirty="0">
                <a:solidFill>
                  <a:srgbClr val="4D4D4D"/>
                </a:solidFill>
                <a:effectLst/>
                <a:latin typeface="微软雅黑" panose="020B0503020204020204" pitchFamily="34" charset="-122"/>
                <a:ea typeface="微软雅黑" panose="020B0503020204020204" pitchFamily="34" charset="-122"/>
              </a:rPr>
              <a:t>给出你所设计的算法的时空复杂度。</a:t>
            </a:r>
            <a:r>
              <a:rPr lang="en-US" altLang="zh-CN" sz="2000" dirty="0">
                <a:latin typeface="微软雅黑" panose="020B0503020204020204" pitchFamily="34" charset="-122"/>
                <a:ea typeface="微软雅黑" panose="020B0503020204020204" pitchFamily="34" charset="-122"/>
                <a:sym typeface="+mn-ea"/>
              </a:rPr>
              <a:t>    </a:t>
            </a:r>
          </a:p>
          <a:p>
            <a:pPr>
              <a:lnSpc>
                <a:spcPct val="200000"/>
              </a:lnSpc>
              <a:spcBef>
                <a:spcPct val="50000"/>
              </a:spcBef>
            </a:pPr>
            <a:r>
              <a:rPr lang="en-US" altLang="zh-CN" sz="2000" dirty="0">
                <a:latin typeface="微软雅黑" panose="020B0503020204020204" pitchFamily="34" charset="-122"/>
                <a:ea typeface="微软雅黑" panose="020B0503020204020204" pitchFamily="34" charset="-122"/>
                <a:sym typeface="+mn-ea"/>
              </a:rPr>
              <a:t>int power(int x, int n)</a:t>
            </a: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a:latin typeface="微软雅黑" panose="020B0503020204020204" pitchFamily="34" charset="-122"/>
                <a:ea typeface="微软雅黑" panose="020B0503020204020204" pitchFamily="34" charset="-122"/>
                <a:sym typeface="+mn-ea"/>
              </a:rPr>
              <a:t>扩展练习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9F65F848-DA6A-43D2-9158-78688FAD362C}" type="slidenum">
              <a:rPr lang="zh-CN" altLang="en-US" sz="900">
                <a:latin typeface="微软雅黑" panose="020B0503020204020204" pitchFamily="34" charset="-122"/>
                <a:ea typeface="微软雅黑" panose="020B0503020204020204" pitchFamily="34" charset="-122"/>
              </a:rPr>
              <a:t>106</a:t>
            </a:fld>
            <a:endParaRPr lang="zh-CN" altLang="en-US" sz="900">
              <a:latin typeface="微软雅黑" panose="020B0503020204020204" pitchFamily="34" charset="-122"/>
              <a:ea typeface="微软雅黑" panose="020B0503020204020204" pitchFamily="34" charset="-122"/>
            </a:endParaRPr>
          </a:p>
        </p:txBody>
      </p:sp>
      <p:sp>
        <p:nvSpPr>
          <p:cNvPr id="7" name="Text Box 4"/>
          <p:cNvSpPr txBox="1">
            <a:spLocks noChangeArrowheads="1"/>
          </p:cNvSpPr>
          <p:nvPr/>
        </p:nvSpPr>
        <p:spPr bwMode="auto">
          <a:xfrm>
            <a:off x="433457" y="1760479"/>
            <a:ext cx="10788374" cy="961289"/>
          </a:xfrm>
          <a:prstGeom prst="rect">
            <a:avLst/>
          </a:prstGeom>
          <a:noFill/>
          <a:ln w="9525">
            <a:noFill/>
            <a:miter lim="800000"/>
          </a:ln>
          <a:effectLst/>
        </p:spPr>
        <p:txBody>
          <a:bodyPr wrap="square">
            <a:spAutoFit/>
          </a:bodyPr>
          <a:lstStyle/>
          <a:p>
            <a:pPr algn="just">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请设计一个时间上尽可能高效的算法</a:t>
            </a:r>
            <a:r>
              <a:rPr lang="zh-CN" altLang="en-US" sz="2000" b="0" i="0" dirty="0">
                <a:solidFill>
                  <a:srgbClr val="4D4D4D"/>
                </a:solidFill>
                <a:effectLst/>
                <a:latin typeface="微软雅黑" panose="020B0503020204020204" pitchFamily="34" charset="-122"/>
                <a:ea typeface="微软雅黑" panose="020B0503020204020204" pitchFamily="34" charset="-122"/>
              </a:rPr>
              <a:t>编程实现两个</a:t>
            </a:r>
            <a:r>
              <a:rPr lang="en-US" altLang="zh-CN" sz="2000" b="0" i="0" dirty="0">
                <a:solidFill>
                  <a:srgbClr val="4D4D4D"/>
                </a:solidFill>
                <a:effectLst/>
                <a:latin typeface="微软雅黑" panose="020B0503020204020204" pitchFamily="34" charset="-122"/>
                <a:ea typeface="微软雅黑" panose="020B0503020204020204" pitchFamily="34" charset="-122"/>
              </a:rPr>
              <a:t>n</a:t>
            </a:r>
            <a:r>
              <a:rPr lang="zh-CN" altLang="en-US" sz="2000" b="0" i="0" dirty="0">
                <a:solidFill>
                  <a:srgbClr val="4D4D4D"/>
                </a:solidFill>
                <a:effectLst/>
                <a:latin typeface="微软雅黑" panose="020B0503020204020204" pitchFamily="34" charset="-122"/>
                <a:ea typeface="微软雅黑" panose="020B0503020204020204" pitchFamily="34" charset="-122"/>
              </a:rPr>
              <a:t>位十进制大整数的乘法运算。给出你所设计的算法的时空复杂度。</a:t>
            </a:r>
            <a:endParaRPr lang="zh-CN" altLang="zh-CN" sz="2000" dirty="0">
              <a:latin typeface="微软雅黑" panose="020B0503020204020204" pitchFamily="34" charset="-122"/>
              <a:ea typeface="微软雅黑" panose="020B0503020204020204" pitchFamily="34" charset="-122"/>
            </a:endParaRPr>
          </a:p>
        </p:txBody>
      </p:sp>
      <p:sp>
        <p:nvSpPr>
          <p:cNvPr id="124934" name="矩形 7"/>
          <p:cNvSpPr>
            <a:spLocks noChangeArrowheads="1"/>
          </p:cNvSpPr>
          <p:nvPr/>
        </p:nvSpPr>
        <p:spPr bwMode="auto">
          <a:xfrm>
            <a:off x="516467" y="1242822"/>
            <a:ext cx="5029200" cy="400110"/>
          </a:xfrm>
          <a:prstGeom prst="rect">
            <a:avLst/>
          </a:prstGeom>
          <a:noFill/>
          <a:ln w="9525">
            <a:noFill/>
            <a:miter lim="800000"/>
          </a:ln>
        </p:spPr>
        <p:txBody>
          <a:bodyPr>
            <a:spAutoFit/>
          </a:bodyPr>
          <a:lstStyle/>
          <a:p>
            <a:r>
              <a:rPr lang="en-US" altLang="zh-CN" sz="2000" dirty="0">
                <a:solidFill>
                  <a:srgbClr val="FF0000"/>
                </a:solidFill>
                <a:latin typeface="微软雅黑" panose="020B0503020204020204" pitchFamily="34" charset="-122"/>
                <a:ea typeface="微软雅黑" panose="020B0503020204020204" pitchFamily="34" charset="-122"/>
                <a:sym typeface="+mn-ea"/>
              </a:rPr>
              <a:t>2.  </a:t>
            </a:r>
            <a:r>
              <a:rPr lang="zh-CN" altLang="en-US" sz="2000" dirty="0">
                <a:solidFill>
                  <a:srgbClr val="FF0000"/>
                </a:solidFill>
                <a:latin typeface="微软雅黑" panose="020B0503020204020204" pitchFamily="34" charset="-122"/>
                <a:ea typeface="微软雅黑" panose="020B0503020204020204" pitchFamily="34" charset="-122"/>
                <a:sym typeface="+mn-ea"/>
              </a:rPr>
              <a:t>大整数乘法</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87177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4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3.2 求解排序问题</a:t>
            </a:r>
          </a:p>
        </p:txBody>
      </p:sp>
      <p:sp>
        <p:nvSpPr>
          <p:cNvPr id="3" name="灯片编号占位符 2"/>
          <p:cNvSpPr>
            <a:spLocks noGrp="1"/>
          </p:cNvSpPr>
          <p:nvPr>
            <p:ph type="sldNum" sz="quarter" idx="14"/>
          </p:nvPr>
        </p:nvSpPr>
        <p:spPr/>
        <p:txBody>
          <a:bodyPr/>
          <a:lstStyle/>
          <a:p>
            <a:pPr>
              <a:defRPr/>
            </a:pPr>
            <a:fld id="{81BD3832-60D6-4AED-82F1-4C5A988AF65F}" type="slidenum">
              <a:rPr lang="zh-CN" altLang="en-US" sz="900"/>
              <a:t>11</a:t>
            </a:fld>
            <a:endParaRPr lang="zh-CN" altLang="en-US" sz="900"/>
          </a:p>
        </p:txBody>
      </p:sp>
      <p:sp>
        <p:nvSpPr>
          <p:cNvPr id="32" name="Text Box 3" descr="纸莎草纸"/>
          <p:cNvSpPr txBox="1">
            <a:spLocks noChangeArrowheads="1"/>
          </p:cNvSpPr>
          <p:nvPr/>
        </p:nvSpPr>
        <p:spPr bwMode="auto">
          <a:xfrm>
            <a:off x="1145238" y="1497013"/>
            <a:ext cx="3032125" cy="461962"/>
          </a:xfrm>
          <a:prstGeom prst="rect">
            <a:avLst/>
          </a:prstGeom>
          <a:noFill/>
          <a:ln w="9525">
            <a:noFill/>
            <a:miter lim="800000"/>
          </a:ln>
          <a:effectLst/>
        </p:spPr>
        <p:txBody>
          <a:bodyPr>
            <a:spAutoFit/>
          </a:bodyPr>
          <a:lstStyle/>
          <a:p>
            <a:pPr algn="ctr" fontAlgn="auto">
              <a:spcBef>
                <a:spcPct val="50000"/>
              </a:spcBef>
              <a:spcAft>
                <a:spcPts val="0"/>
              </a:spcAft>
              <a:defRPr/>
            </a:pPr>
            <a:r>
              <a:rPr lang="en-US" altLang="zh-CN" sz="2400" b="1" dirty="0">
                <a:solidFill>
                  <a:srgbClr val="FF0000"/>
                </a:solidFill>
                <a:latin typeface="+mn-ea"/>
                <a:ea typeface="+mn-ea"/>
                <a:cs typeface="Consolas" panose="020B0609020204030204" pitchFamily="49" charset="0"/>
              </a:rPr>
              <a:t>3.2.1 </a:t>
            </a:r>
            <a:r>
              <a:rPr lang="zh-CN" altLang="en-US" sz="2400" b="1" dirty="0">
                <a:solidFill>
                  <a:srgbClr val="FF0000"/>
                </a:solidFill>
                <a:latin typeface="+mn-ea"/>
                <a:ea typeface="+mn-ea"/>
                <a:cs typeface="Consolas" panose="020B0609020204030204" pitchFamily="49" charset="0"/>
              </a:rPr>
              <a:t>快速排序</a:t>
            </a:r>
          </a:p>
        </p:txBody>
      </p:sp>
      <p:pic>
        <p:nvPicPr>
          <p:cNvPr id="19460" name="Picture 3"/>
          <p:cNvPicPr>
            <a:picLocks noChangeAspect="1" noChangeArrowheads="1"/>
          </p:cNvPicPr>
          <p:nvPr/>
        </p:nvPicPr>
        <p:blipFill>
          <a:blip r:embed="rId2"/>
          <a:srcRect/>
          <a:stretch>
            <a:fillRect/>
          </a:stretch>
        </p:blipFill>
        <p:spPr bwMode="auto">
          <a:xfrm>
            <a:off x="1743835" y="2549217"/>
            <a:ext cx="1684337" cy="2087563"/>
          </a:xfrm>
          <a:prstGeom prst="rect">
            <a:avLst/>
          </a:prstGeom>
          <a:noFill/>
          <a:ln w="9525">
            <a:noFill/>
            <a:miter lim="800000"/>
            <a:headEnd/>
            <a:tailEnd/>
          </a:ln>
        </p:spPr>
      </p:pic>
      <p:sp>
        <p:nvSpPr>
          <p:cNvPr id="19461" name="Text Box 4"/>
          <p:cNvSpPr txBox="1">
            <a:spLocks noChangeArrowheads="1"/>
          </p:cNvSpPr>
          <p:nvPr/>
        </p:nvSpPr>
        <p:spPr bwMode="auto">
          <a:xfrm>
            <a:off x="4177363" y="3223904"/>
            <a:ext cx="5948362" cy="738187"/>
          </a:xfrm>
          <a:prstGeom prst="rect">
            <a:avLst/>
          </a:prstGeom>
          <a:noFill/>
          <a:ln w="9525">
            <a:noFill/>
            <a:miter lim="800000"/>
          </a:ln>
        </p:spPr>
        <p:txBody>
          <a:bodyPr lIns="0" tIns="0" rIns="0" bIns="0">
            <a:spAutoFit/>
          </a:bodyPr>
          <a:lstStyle/>
          <a:p>
            <a:pPr>
              <a:spcBef>
                <a:spcPct val="50000"/>
              </a:spcBef>
            </a:pPr>
            <a:r>
              <a:rPr lang="en-US" altLang="zh-CN" sz="2400" b="1"/>
              <a:t>Quicksort</a:t>
            </a:r>
            <a:r>
              <a:rPr lang="zh-CN" altLang="en-US" sz="2400" b="1"/>
              <a:t>是</a:t>
            </a:r>
            <a:r>
              <a:rPr lang="en-US" altLang="zh-CN" sz="2400" b="1"/>
              <a:t>1962</a:t>
            </a:r>
            <a:r>
              <a:rPr lang="zh-CN" altLang="en-US" sz="2400" b="1"/>
              <a:t>年霍尔（</a:t>
            </a:r>
            <a:r>
              <a:rPr lang="en-US" altLang="zh-CN" sz="2400" b="1"/>
              <a:t>Hoare</a:t>
            </a:r>
            <a:r>
              <a:rPr lang="zh-CN" altLang="en-US" sz="2400" b="1"/>
              <a:t>）在</a:t>
            </a:r>
            <a:r>
              <a:rPr lang="en-US" altLang="zh-CN" sz="2400" b="1"/>
              <a:t>26</a:t>
            </a:r>
            <a:r>
              <a:rPr lang="zh-CN" altLang="en-US" sz="2400" b="1"/>
              <a:t>岁时给出的一个排序算法。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3.2 求解排序问题</a:t>
            </a:r>
          </a:p>
        </p:txBody>
      </p:sp>
      <p:sp>
        <p:nvSpPr>
          <p:cNvPr id="3" name="灯片编号占位符 2"/>
          <p:cNvSpPr>
            <a:spLocks noGrp="1"/>
          </p:cNvSpPr>
          <p:nvPr>
            <p:ph type="sldNum" sz="quarter" idx="14"/>
          </p:nvPr>
        </p:nvSpPr>
        <p:spPr/>
        <p:txBody>
          <a:bodyPr/>
          <a:lstStyle/>
          <a:p>
            <a:pPr>
              <a:defRPr/>
            </a:pPr>
            <a:fld id="{662845A2-949C-49CB-B9F5-1AC573BF9D95}" type="slidenum">
              <a:rPr lang="zh-CN" altLang="en-US" sz="900"/>
              <a:t>12</a:t>
            </a:fld>
            <a:endParaRPr lang="zh-CN" altLang="en-US" sz="900"/>
          </a:p>
        </p:txBody>
      </p:sp>
      <p:sp>
        <p:nvSpPr>
          <p:cNvPr id="32" name="Text Box 3" descr="纸莎草纸"/>
          <p:cNvSpPr txBox="1">
            <a:spLocks noChangeArrowheads="1"/>
          </p:cNvSpPr>
          <p:nvPr/>
        </p:nvSpPr>
        <p:spPr bwMode="auto">
          <a:xfrm>
            <a:off x="721968" y="1427439"/>
            <a:ext cx="3032125" cy="461962"/>
          </a:xfrm>
          <a:prstGeom prst="rect">
            <a:avLst/>
          </a:prstGeom>
          <a:noFill/>
          <a:ln w="9525">
            <a:noFill/>
            <a:miter lim="800000"/>
          </a:ln>
          <a:effectLst/>
        </p:spPr>
        <p:txBody>
          <a:bodyPr>
            <a:spAutoFit/>
          </a:bodyPr>
          <a:lstStyle/>
          <a:p>
            <a:pPr algn="ctr" fontAlgn="auto">
              <a:spcBef>
                <a:spcPct val="50000"/>
              </a:spcBef>
              <a:spcAft>
                <a:spcPts val="0"/>
              </a:spcAft>
              <a:defRPr/>
            </a:pPr>
            <a:r>
              <a:rPr lang="en-US" altLang="zh-CN" sz="2400" b="1" dirty="0">
                <a:solidFill>
                  <a:schemeClr val="accent2"/>
                </a:solidFill>
                <a:latin typeface="微软雅黑" panose="020B0503020204020204" pitchFamily="34" charset="-122"/>
                <a:ea typeface="微软雅黑" panose="020B0503020204020204" pitchFamily="34" charset="-122"/>
                <a:cs typeface="Consolas" panose="020B0609020204030204" pitchFamily="49" charset="0"/>
              </a:rPr>
              <a:t>3.2.1 </a:t>
            </a:r>
            <a:r>
              <a:rPr lang="zh-CN" altLang="en-US" sz="2400" b="1" dirty="0">
                <a:solidFill>
                  <a:schemeClr val="accent2"/>
                </a:solidFill>
                <a:latin typeface="微软雅黑" panose="020B0503020204020204" pitchFamily="34" charset="-122"/>
                <a:ea typeface="微软雅黑" panose="020B0503020204020204" pitchFamily="34" charset="-122"/>
                <a:cs typeface="Consolas" panose="020B0609020204030204" pitchFamily="49" charset="0"/>
              </a:rPr>
              <a:t>快速排序</a:t>
            </a:r>
          </a:p>
        </p:txBody>
      </p:sp>
      <p:sp>
        <p:nvSpPr>
          <p:cNvPr id="20484" name="Text Box 4"/>
          <p:cNvSpPr txBox="1">
            <a:spLocks noChangeArrowheads="1"/>
          </p:cNvSpPr>
          <p:nvPr/>
        </p:nvSpPr>
        <p:spPr bwMode="auto">
          <a:xfrm>
            <a:off x="924339" y="2454690"/>
            <a:ext cx="9879496" cy="2346283"/>
          </a:xfrm>
          <a:prstGeom prst="rect">
            <a:avLst/>
          </a:prstGeom>
          <a:noFill/>
          <a:ln w="9525">
            <a:noFill/>
            <a:miter lim="800000"/>
          </a:ln>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基本思想</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在待排序的</a:t>
            </a:r>
            <a:r>
              <a:rPr lang="en-US" altLang="zh-CN" sz="2000" i="1"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个元素中任取一个元素（通常取第一个元素）作为</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基准</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，把该元素放入最终位置后，整个数据序列被基准值分割成两个子序列，所有小于基准值的元素放置在前子序列中，所有大于基准值的元素放置在后子序列中，并把基准值排在这两个子序列的中间，这个过程称作</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划分</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a:p>
            <a:pPr>
              <a:lnSpc>
                <a:spcPct val="15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然后对两个子序列分别重复上述过程，直至每个子序列内只有一个记录或空为止。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3.2.1 </a:t>
            </a:r>
            <a:r>
              <a:rPr lang="zh-CN" altLang="en-US" sz="2800" b="1">
                <a:latin typeface="微软雅黑" panose="020B0503020204020204" pitchFamily="34" charset="-122"/>
                <a:ea typeface="微软雅黑" panose="020B0503020204020204" pitchFamily="34" charset="-122"/>
                <a:sym typeface="+mn-ea"/>
              </a:rPr>
              <a:t>快速排序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B9044B37-0044-4FF6-BCBD-8FC7961637C4}" type="slidenum">
              <a:rPr lang="zh-CN" altLang="en-US" sz="900"/>
              <a:t>13</a:t>
            </a:fld>
            <a:endParaRPr lang="zh-CN" altLang="en-US" sz="900"/>
          </a:p>
        </p:txBody>
      </p:sp>
      <p:grpSp>
        <p:nvGrpSpPr>
          <p:cNvPr id="21507" name="组合 16"/>
          <p:cNvGrpSpPr/>
          <p:nvPr/>
        </p:nvGrpSpPr>
        <p:grpSpPr bwMode="auto">
          <a:xfrm>
            <a:off x="2809875" y="1325564"/>
            <a:ext cx="4857750" cy="2511425"/>
            <a:chOff x="1285852" y="130710"/>
            <a:chExt cx="4857784" cy="2512472"/>
          </a:xfrm>
        </p:grpSpPr>
        <p:sp>
          <p:nvSpPr>
            <p:cNvPr id="7" name="矩形 6"/>
            <p:cNvSpPr/>
            <p:nvPr/>
          </p:nvSpPr>
          <p:spPr>
            <a:xfrm>
              <a:off x="1285852" y="572219"/>
              <a:ext cx="4857784" cy="570150"/>
            </a:xfrm>
            <a:prstGeom prst="rect">
              <a:avLst/>
            </a:prstGeom>
            <a:solidFill>
              <a:schemeClr val="accent4">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i="1" dirty="0">
                  <a:solidFill>
                    <a:srgbClr val="FF0000"/>
                  </a:solidFill>
                  <a:latin typeface="Consolas" panose="020B0609020204030204" pitchFamily="49" charset="0"/>
                  <a:cs typeface="Consolas" panose="020B0609020204030204" pitchFamily="49" charset="0"/>
                </a:rPr>
                <a:t>R</a:t>
              </a:r>
              <a:r>
                <a:rPr lang="en-US" altLang="zh-CN" sz="2000" b="1" dirty="0">
                  <a:solidFill>
                    <a:srgbClr val="FF0000"/>
                  </a:solidFill>
                  <a:latin typeface="Consolas" panose="020B0609020204030204" pitchFamily="49" charset="0"/>
                  <a:cs typeface="Consolas" panose="020B0609020204030204" pitchFamily="49" charset="0"/>
                </a:rPr>
                <a:t>[</a:t>
              </a:r>
              <a:r>
                <a:rPr lang="en-US" altLang="zh-CN" sz="2000" b="1" i="1" dirty="0">
                  <a:solidFill>
                    <a:srgbClr val="FF0000"/>
                  </a:solidFill>
                  <a:latin typeface="Consolas" panose="020B0609020204030204" pitchFamily="49" charset="0"/>
                  <a:cs typeface="Consolas" panose="020B0609020204030204" pitchFamily="49" charset="0"/>
                </a:rPr>
                <a:t>s</a:t>
              </a:r>
              <a:r>
                <a:rPr lang="en-US" altLang="zh-CN" sz="2000" b="1" dirty="0">
                  <a:solidFill>
                    <a:srgbClr val="FF0000"/>
                  </a:solidFill>
                  <a:latin typeface="Consolas" panose="020B0609020204030204" pitchFamily="49" charset="0"/>
                  <a:cs typeface="Consolas" panose="020B0609020204030204" pitchFamily="49" charset="0"/>
                </a:rPr>
                <a:t>]</a:t>
              </a:r>
              <a:r>
                <a:rPr lang="en-US" altLang="zh-CN" sz="2000" b="1" dirty="0">
                  <a:latin typeface="Consolas" panose="020B0609020204030204" pitchFamily="49" charset="0"/>
                  <a:cs typeface="Consolas" panose="020B0609020204030204" pitchFamily="49" charset="0"/>
                </a:rPr>
                <a:t>   </a:t>
              </a:r>
              <a:r>
                <a:rPr lang="en-US" altLang="zh-CN" sz="2000" b="1" i="1" dirty="0">
                  <a:solidFill>
                    <a:schemeClr val="tx1"/>
                  </a:solidFill>
                  <a:latin typeface="Consolas" panose="020B0609020204030204" pitchFamily="49" charset="0"/>
                  <a:cs typeface="Consolas" panose="020B0609020204030204" pitchFamily="49" charset="0"/>
                </a:rPr>
                <a:t>R</a:t>
              </a:r>
              <a:r>
                <a:rPr lang="en-US" altLang="zh-CN" sz="2000" b="1" dirty="0">
                  <a:solidFill>
                    <a:schemeClr val="tx1"/>
                  </a:solidFill>
                  <a:latin typeface="Consolas" panose="020B0609020204030204" pitchFamily="49" charset="0"/>
                  <a:cs typeface="Consolas" panose="020B0609020204030204" pitchFamily="49" charset="0"/>
                </a:rPr>
                <a:t>[</a:t>
              </a:r>
              <a:r>
                <a:rPr lang="en-US" altLang="zh-CN" sz="2000" b="1" i="1" dirty="0">
                  <a:solidFill>
                    <a:schemeClr val="tx1"/>
                  </a:solidFill>
                  <a:latin typeface="Consolas" panose="020B0609020204030204" pitchFamily="49" charset="0"/>
                  <a:cs typeface="Consolas" panose="020B0609020204030204" pitchFamily="49" charset="0"/>
                </a:rPr>
                <a:t>s</a:t>
              </a:r>
              <a:r>
                <a:rPr lang="en-US" altLang="zh-CN" sz="2000" b="1" dirty="0">
                  <a:solidFill>
                    <a:schemeClr val="tx1"/>
                  </a:solidFill>
                  <a:latin typeface="Consolas" panose="020B0609020204030204" pitchFamily="49" charset="0"/>
                  <a:cs typeface="Consolas" panose="020B0609020204030204" pitchFamily="49" charset="0"/>
                </a:rPr>
                <a:t>+1]   … … …    </a:t>
              </a:r>
              <a:r>
                <a:rPr lang="en-US" altLang="zh-CN" sz="2000" b="1" i="1" dirty="0">
                  <a:solidFill>
                    <a:schemeClr val="tx1"/>
                  </a:solidFill>
                  <a:latin typeface="Consolas" panose="020B0609020204030204" pitchFamily="49" charset="0"/>
                  <a:cs typeface="Consolas" panose="020B0609020204030204" pitchFamily="49" charset="0"/>
                </a:rPr>
                <a:t>R</a:t>
              </a:r>
              <a:r>
                <a:rPr lang="en-US" altLang="zh-CN" sz="2000" b="1" dirty="0">
                  <a:solidFill>
                    <a:schemeClr val="tx1"/>
                  </a:solidFill>
                  <a:latin typeface="Consolas" panose="020B0609020204030204" pitchFamily="49" charset="0"/>
                  <a:cs typeface="Consolas" panose="020B0609020204030204" pitchFamily="49" charset="0"/>
                </a:rPr>
                <a:t>[</a:t>
              </a:r>
              <a:r>
                <a:rPr lang="en-US" altLang="zh-CN" sz="2000" b="1" i="1" dirty="0">
                  <a:solidFill>
                    <a:schemeClr val="tx1"/>
                  </a:solidFill>
                  <a:latin typeface="Consolas" panose="020B0609020204030204" pitchFamily="49" charset="0"/>
                  <a:cs typeface="Consolas" panose="020B0609020204030204" pitchFamily="49" charset="0"/>
                </a:rPr>
                <a:t>t</a:t>
              </a:r>
              <a:r>
                <a:rPr lang="en-US" altLang="zh-CN" sz="2000" b="1" dirty="0">
                  <a:solidFill>
                    <a:schemeClr val="tx1"/>
                  </a:solidFill>
                  <a:latin typeface="Consolas" panose="020B0609020204030204" pitchFamily="49" charset="0"/>
                  <a:cs typeface="Consolas" panose="020B0609020204030204" pitchFamily="49" charset="0"/>
                </a:rPr>
                <a:t>]</a:t>
              </a:r>
              <a:endParaRPr lang="zh-CN" altLang="en-US" sz="2000" b="1" dirty="0">
                <a:solidFill>
                  <a:schemeClr val="tx1"/>
                </a:solidFill>
                <a:latin typeface="Consolas" panose="020B0609020204030204" pitchFamily="49" charset="0"/>
                <a:cs typeface="Consolas" panose="020B0609020204030204" pitchFamily="49" charset="0"/>
              </a:endParaRPr>
            </a:p>
          </p:txBody>
        </p:sp>
        <p:sp>
          <p:nvSpPr>
            <p:cNvPr id="21512" name="TextBox 7"/>
            <p:cNvSpPr txBox="1">
              <a:spLocks noChangeArrowheads="1"/>
            </p:cNvSpPr>
            <p:nvPr/>
          </p:nvSpPr>
          <p:spPr bwMode="auto">
            <a:xfrm>
              <a:off x="1500166" y="130710"/>
              <a:ext cx="928694" cy="369332"/>
            </a:xfrm>
            <a:prstGeom prst="rect">
              <a:avLst/>
            </a:prstGeom>
            <a:noFill/>
            <a:ln w="9525">
              <a:noFill/>
              <a:miter lim="800000"/>
            </a:ln>
          </p:spPr>
          <p:txBody>
            <a:bodyPr>
              <a:spAutoFit/>
            </a:bodyPr>
            <a:lstStyle/>
            <a:p>
              <a:r>
                <a:rPr lang="zh-CN" altLang="en-US" b="1">
                  <a:solidFill>
                    <a:srgbClr val="0000FF"/>
                  </a:solidFill>
                  <a:latin typeface="微软雅黑" panose="020B0503020204020204" pitchFamily="34" charset="-122"/>
                  <a:ea typeface="微软雅黑" panose="020B0503020204020204" pitchFamily="34" charset="-122"/>
                </a:rPr>
                <a:t>无序区</a:t>
              </a:r>
            </a:p>
          </p:txBody>
        </p:sp>
        <p:sp>
          <p:nvSpPr>
            <p:cNvPr id="9" name="下箭头 8"/>
            <p:cNvSpPr/>
            <p:nvPr/>
          </p:nvSpPr>
          <p:spPr>
            <a:xfrm>
              <a:off x="3500431" y="1285303"/>
              <a:ext cx="285752" cy="5717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b="1"/>
            </a:p>
          </p:txBody>
        </p:sp>
        <p:sp>
          <p:nvSpPr>
            <p:cNvPr id="10" name="矩形 9"/>
            <p:cNvSpPr/>
            <p:nvPr/>
          </p:nvSpPr>
          <p:spPr>
            <a:xfrm>
              <a:off x="1285852" y="2071444"/>
              <a:ext cx="2071703" cy="57173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i="1" dirty="0">
                  <a:solidFill>
                    <a:srgbClr val="FF0000"/>
                  </a:solidFill>
                  <a:latin typeface="Consolas" panose="020B0609020204030204" pitchFamily="49" charset="0"/>
                  <a:cs typeface="Consolas" panose="020B0609020204030204" pitchFamily="49" charset="0"/>
                </a:rPr>
                <a:t>R</a:t>
              </a:r>
              <a:r>
                <a:rPr lang="en-US" altLang="zh-CN" sz="2000" b="1" dirty="0">
                  <a:solidFill>
                    <a:srgbClr val="FF0000"/>
                  </a:solidFill>
                  <a:latin typeface="Consolas" panose="020B0609020204030204" pitchFamily="49" charset="0"/>
                  <a:cs typeface="Consolas" panose="020B0609020204030204" pitchFamily="49" charset="0"/>
                </a:rPr>
                <a:t>[</a:t>
              </a:r>
              <a:r>
                <a:rPr lang="en-US" altLang="zh-CN" sz="2000" b="1" i="1" dirty="0">
                  <a:solidFill>
                    <a:srgbClr val="FF0000"/>
                  </a:solidFill>
                  <a:latin typeface="Consolas" panose="020B0609020204030204" pitchFamily="49" charset="0"/>
                  <a:cs typeface="Consolas" panose="020B0609020204030204" pitchFamily="49" charset="0"/>
                </a:rPr>
                <a:t>s</a:t>
              </a:r>
              <a:r>
                <a:rPr lang="en-US" altLang="zh-CN" sz="2000" b="1" dirty="0">
                  <a:solidFill>
                    <a:srgbClr val="FF0000"/>
                  </a:solidFill>
                  <a:latin typeface="Consolas" panose="020B0609020204030204" pitchFamily="49" charset="0"/>
                  <a:cs typeface="Consolas" panose="020B0609020204030204" pitchFamily="49" charset="0"/>
                </a:rPr>
                <a:t>]</a:t>
              </a:r>
              <a:r>
                <a:rPr lang="en-US" altLang="zh-CN" sz="2000" b="1" dirty="0">
                  <a:latin typeface="Consolas" panose="020B0609020204030204" pitchFamily="49" charset="0"/>
                  <a:cs typeface="Consolas" panose="020B0609020204030204" pitchFamily="49" charset="0"/>
                </a:rPr>
                <a:t> </a:t>
              </a:r>
              <a:r>
                <a:rPr lang="en-US" altLang="zh-CN" sz="2000" b="1" dirty="0">
                  <a:solidFill>
                    <a:schemeClr val="tx1"/>
                  </a:solidFill>
                  <a:latin typeface="Consolas" panose="020B0609020204030204" pitchFamily="49" charset="0"/>
                  <a:cs typeface="Consolas" panose="020B0609020204030204" pitchFamily="49" charset="0"/>
                </a:rPr>
                <a:t>… </a:t>
              </a:r>
              <a:r>
                <a:rPr lang="en-US" altLang="zh-CN" sz="2000" b="1" i="1" dirty="0">
                  <a:solidFill>
                    <a:schemeClr val="tx1"/>
                  </a:solidFill>
                  <a:latin typeface="Consolas" panose="020B0609020204030204" pitchFamily="49" charset="0"/>
                  <a:cs typeface="Consolas" panose="020B0609020204030204" pitchFamily="49" charset="0"/>
                </a:rPr>
                <a:t>R</a:t>
              </a:r>
              <a:r>
                <a:rPr lang="en-US" altLang="zh-CN" sz="2000" b="1" dirty="0">
                  <a:solidFill>
                    <a:schemeClr val="tx1"/>
                  </a:solidFill>
                  <a:latin typeface="Consolas" panose="020B0609020204030204" pitchFamily="49" charset="0"/>
                  <a:cs typeface="Consolas" panose="020B0609020204030204" pitchFamily="49" charset="0"/>
                </a:rPr>
                <a:t>[</a:t>
              </a:r>
              <a:r>
                <a:rPr lang="en-US" altLang="zh-CN" sz="2000" b="1" i="1" dirty="0">
                  <a:solidFill>
                    <a:schemeClr val="tx1"/>
                  </a:solidFill>
                  <a:latin typeface="Consolas" panose="020B0609020204030204" pitchFamily="49" charset="0"/>
                  <a:cs typeface="Consolas" panose="020B0609020204030204" pitchFamily="49" charset="0"/>
                </a:rPr>
                <a:t>i-</a:t>
              </a:r>
              <a:r>
                <a:rPr lang="en-US" altLang="zh-CN" sz="2000" b="1" dirty="0">
                  <a:solidFill>
                    <a:schemeClr val="tx1"/>
                  </a:solidFill>
                  <a:latin typeface="Consolas" panose="020B0609020204030204" pitchFamily="49" charset="0"/>
                  <a:cs typeface="Consolas" panose="020B0609020204030204" pitchFamily="49" charset="0"/>
                </a:rPr>
                <a:t>1]</a:t>
              </a:r>
              <a:endParaRPr lang="zh-CN" altLang="en-US" sz="2000" b="1" dirty="0">
                <a:solidFill>
                  <a:schemeClr val="tx1"/>
                </a:solidFill>
                <a:latin typeface="Consolas" panose="020B0609020204030204" pitchFamily="49" charset="0"/>
                <a:cs typeface="Consolas" panose="020B0609020204030204" pitchFamily="49" charset="0"/>
              </a:endParaRPr>
            </a:p>
          </p:txBody>
        </p:sp>
        <p:sp>
          <p:nvSpPr>
            <p:cNvPr id="11" name="椭圆 10"/>
            <p:cNvSpPr/>
            <p:nvPr/>
          </p:nvSpPr>
          <p:spPr>
            <a:xfrm>
              <a:off x="3428992" y="1999976"/>
              <a:ext cx="571504" cy="6432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b="1" i="1" dirty="0">
                  <a:solidFill>
                    <a:srgbClr val="FF0000"/>
                  </a:solidFill>
                  <a:latin typeface="Consolas" panose="020B0609020204030204" pitchFamily="49" charset="0"/>
                  <a:cs typeface="Consolas" panose="020B0609020204030204" pitchFamily="49" charset="0"/>
                </a:rPr>
                <a:t>R</a:t>
              </a:r>
              <a:r>
                <a:rPr lang="en-US" altLang="zh-CN" b="1" dirty="0">
                  <a:solidFill>
                    <a:srgbClr val="FF0000"/>
                  </a:solidFill>
                  <a:latin typeface="Consolas" panose="020B0609020204030204" pitchFamily="49" charset="0"/>
                  <a:cs typeface="Consolas" panose="020B0609020204030204" pitchFamily="49" charset="0"/>
                </a:rPr>
                <a:t>[</a:t>
              </a:r>
              <a:r>
                <a:rPr lang="en-US" altLang="zh-CN" b="1" i="1" dirty="0">
                  <a:solidFill>
                    <a:srgbClr val="FF0000"/>
                  </a:solidFill>
                  <a:latin typeface="Consolas" panose="020B0609020204030204" pitchFamily="49" charset="0"/>
                  <a:cs typeface="Consolas" panose="020B0609020204030204" pitchFamily="49" charset="0"/>
                </a:rPr>
                <a:t>s</a:t>
              </a:r>
              <a:r>
                <a:rPr lang="en-US" altLang="zh-CN" b="1" dirty="0">
                  <a:solidFill>
                    <a:srgbClr val="FF0000"/>
                  </a:solidFill>
                  <a:latin typeface="Consolas" panose="020B0609020204030204" pitchFamily="49" charset="0"/>
                  <a:cs typeface="Consolas" panose="020B0609020204030204" pitchFamily="49" charset="0"/>
                </a:rPr>
                <a:t>]</a:t>
              </a:r>
              <a:endParaRPr lang="zh-CN" altLang="en-US" b="1" dirty="0">
                <a:solidFill>
                  <a:srgbClr val="FF0000"/>
                </a:solidFill>
                <a:latin typeface="Consolas" panose="020B0609020204030204" pitchFamily="49" charset="0"/>
                <a:cs typeface="Consolas" panose="020B0609020204030204" pitchFamily="49" charset="0"/>
              </a:endParaRPr>
            </a:p>
          </p:txBody>
        </p:sp>
        <p:sp>
          <p:nvSpPr>
            <p:cNvPr id="12" name="矩形 11"/>
            <p:cNvSpPr/>
            <p:nvPr/>
          </p:nvSpPr>
          <p:spPr>
            <a:xfrm>
              <a:off x="4071935" y="2071444"/>
              <a:ext cx="2071701" cy="57173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i="1" dirty="0">
                  <a:solidFill>
                    <a:schemeClr val="tx1"/>
                  </a:solidFill>
                  <a:latin typeface="Consolas" panose="020B0609020204030204" pitchFamily="49" charset="0"/>
                  <a:cs typeface="Consolas" panose="020B0609020204030204" pitchFamily="49" charset="0"/>
                </a:rPr>
                <a:t>R</a:t>
              </a:r>
              <a:r>
                <a:rPr lang="en-US" altLang="zh-CN" sz="2000" b="1" dirty="0">
                  <a:solidFill>
                    <a:schemeClr val="tx1"/>
                  </a:solidFill>
                  <a:latin typeface="Consolas" panose="020B0609020204030204" pitchFamily="49" charset="0"/>
                  <a:cs typeface="Consolas" panose="020B0609020204030204" pitchFamily="49" charset="0"/>
                </a:rPr>
                <a:t>[</a:t>
              </a:r>
              <a:r>
                <a:rPr lang="en-US" altLang="zh-CN" sz="2000" b="1" i="1" dirty="0">
                  <a:solidFill>
                    <a:schemeClr val="tx1"/>
                  </a:solidFill>
                  <a:latin typeface="Consolas" panose="020B0609020204030204" pitchFamily="49" charset="0"/>
                  <a:cs typeface="Consolas" panose="020B0609020204030204" pitchFamily="49" charset="0"/>
                </a:rPr>
                <a:t>i</a:t>
              </a:r>
              <a:r>
                <a:rPr lang="en-US" altLang="zh-CN" sz="2000" b="1" dirty="0">
                  <a:solidFill>
                    <a:schemeClr val="tx1"/>
                  </a:solidFill>
                  <a:latin typeface="Consolas" panose="020B0609020204030204" pitchFamily="49" charset="0"/>
                  <a:cs typeface="Consolas" panose="020B0609020204030204" pitchFamily="49" charset="0"/>
                </a:rPr>
                <a:t>+1] … </a:t>
              </a:r>
              <a:r>
                <a:rPr lang="en-US" altLang="zh-CN" sz="2000" b="1" i="1" dirty="0">
                  <a:solidFill>
                    <a:schemeClr val="tx1"/>
                  </a:solidFill>
                  <a:latin typeface="Consolas" panose="020B0609020204030204" pitchFamily="49" charset="0"/>
                  <a:cs typeface="Consolas" panose="020B0609020204030204" pitchFamily="49" charset="0"/>
                </a:rPr>
                <a:t>R</a:t>
              </a:r>
              <a:r>
                <a:rPr lang="en-US" altLang="zh-CN" sz="2000" b="1" dirty="0">
                  <a:solidFill>
                    <a:schemeClr val="tx1"/>
                  </a:solidFill>
                  <a:latin typeface="Consolas" panose="020B0609020204030204" pitchFamily="49" charset="0"/>
                  <a:cs typeface="Consolas" panose="020B0609020204030204" pitchFamily="49" charset="0"/>
                </a:rPr>
                <a:t>[</a:t>
              </a:r>
              <a:r>
                <a:rPr lang="en-US" altLang="zh-CN" sz="2000" b="1" i="1" dirty="0">
                  <a:solidFill>
                    <a:schemeClr val="tx1"/>
                  </a:solidFill>
                  <a:latin typeface="Consolas" panose="020B0609020204030204" pitchFamily="49" charset="0"/>
                  <a:cs typeface="Consolas" panose="020B0609020204030204" pitchFamily="49" charset="0"/>
                </a:rPr>
                <a:t>t</a:t>
              </a:r>
              <a:r>
                <a:rPr lang="en-US" altLang="zh-CN" sz="2000" b="1" dirty="0">
                  <a:solidFill>
                    <a:schemeClr val="tx1"/>
                  </a:solidFill>
                  <a:latin typeface="Consolas" panose="020B0609020204030204" pitchFamily="49" charset="0"/>
                  <a:cs typeface="Consolas" panose="020B0609020204030204" pitchFamily="49" charset="0"/>
                </a:rPr>
                <a:t>]</a:t>
              </a:r>
              <a:endParaRPr lang="zh-CN" altLang="en-US" sz="2000" b="1" dirty="0">
                <a:solidFill>
                  <a:schemeClr val="tx1"/>
                </a:solidFill>
                <a:latin typeface="Consolas" panose="020B0609020204030204" pitchFamily="49" charset="0"/>
                <a:cs typeface="Consolas" panose="020B0609020204030204" pitchFamily="49" charset="0"/>
              </a:endParaRPr>
            </a:p>
          </p:txBody>
        </p:sp>
        <p:sp>
          <p:nvSpPr>
            <p:cNvPr id="21517" name="TextBox 12"/>
            <p:cNvSpPr txBox="1">
              <a:spLocks noChangeArrowheads="1"/>
            </p:cNvSpPr>
            <p:nvPr/>
          </p:nvSpPr>
          <p:spPr bwMode="auto">
            <a:xfrm>
              <a:off x="1500166" y="1630908"/>
              <a:ext cx="1071570" cy="369332"/>
            </a:xfrm>
            <a:prstGeom prst="rect">
              <a:avLst/>
            </a:prstGeom>
            <a:noFill/>
            <a:ln w="9525">
              <a:noFill/>
              <a:miter lim="800000"/>
            </a:ln>
          </p:spPr>
          <p:txBody>
            <a:bodyPr>
              <a:spAutoFit/>
            </a:bodyPr>
            <a:lstStyle/>
            <a:p>
              <a:r>
                <a:rPr lang="zh-CN" altLang="en-US" b="1">
                  <a:solidFill>
                    <a:srgbClr val="0000FF"/>
                  </a:solidFill>
                  <a:latin typeface="Consolas" panose="020B0609020204030204" pitchFamily="49" charset="0"/>
                  <a:ea typeface="微软雅黑" panose="020B0503020204020204" pitchFamily="34" charset="-122"/>
                  <a:cs typeface="Consolas" panose="020B0609020204030204" pitchFamily="49" charset="0"/>
                </a:rPr>
                <a:t>无序区</a:t>
              </a:r>
              <a:r>
                <a:rPr lang="en-US" altLang="zh-CN" b="1">
                  <a:solidFill>
                    <a:srgbClr val="0000FF"/>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b="1">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1518" name="TextBox 13"/>
            <p:cNvSpPr txBox="1">
              <a:spLocks noChangeArrowheads="1"/>
            </p:cNvSpPr>
            <p:nvPr/>
          </p:nvSpPr>
          <p:spPr bwMode="auto">
            <a:xfrm>
              <a:off x="5072066" y="1643050"/>
              <a:ext cx="1071570" cy="369332"/>
            </a:xfrm>
            <a:prstGeom prst="rect">
              <a:avLst/>
            </a:prstGeom>
            <a:noFill/>
            <a:ln w="9525">
              <a:noFill/>
              <a:miter lim="800000"/>
            </a:ln>
          </p:spPr>
          <p:txBody>
            <a:bodyPr>
              <a:spAutoFit/>
            </a:bodyPr>
            <a:lstStyle/>
            <a:p>
              <a:r>
                <a:rPr lang="zh-CN" altLang="en-US" b="1">
                  <a:solidFill>
                    <a:srgbClr val="0000FF"/>
                  </a:solidFill>
                  <a:latin typeface="Consolas" panose="020B0609020204030204" pitchFamily="49" charset="0"/>
                  <a:ea typeface="微软雅黑" panose="020B0503020204020204" pitchFamily="34" charset="-122"/>
                  <a:cs typeface="Consolas" panose="020B0609020204030204" pitchFamily="49" charset="0"/>
                </a:rPr>
                <a:t>无序区</a:t>
              </a:r>
              <a:r>
                <a:rPr lang="en-US" altLang="zh-CN" b="1">
                  <a:solidFill>
                    <a:srgbClr val="0000FF"/>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b="1">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1519" name="TextBox 14"/>
            <p:cNvSpPr txBox="1">
              <a:spLocks noChangeArrowheads="1"/>
            </p:cNvSpPr>
            <p:nvPr/>
          </p:nvSpPr>
          <p:spPr bwMode="auto">
            <a:xfrm>
              <a:off x="3786182" y="1314378"/>
              <a:ext cx="785818" cy="400110"/>
            </a:xfrm>
            <a:prstGeom prst="rect">
              <a:avLst/>
            </a:prstGeom>
            <a:noFill/>
            <a:ln w="9525">
              <a:noFill/>
              <a:miter lim="800000"/>
            </a:ln>
          </p:spPr>
          <p:txBody>
            <a:bodyPr>
              <a:spAutoFit/>
            </a:bodyPr>
            <a:lstStyle/>
            <a:p>
              <a:r>
                <a:rPr lang="zh-CN" altLang="en-US" sz="2000" b="1">
                  <a:solidFill>
                    <a:srgbClr val="FF00FF"/>
                  </a:solidFill>
                  <a:latin typeface="仿宋" panose="02010609060101010101" pitchFamily="49" charset="-122"/>
                  <a:ea typeface="仿宋" panose="02010609060101010101" pitchFamily="49" charset="-122"/>
                </a:rPr>
                <a:t>划分</a:t>
              </a:r>
            </a:p>
          </p:txBody>
        </p:sp>
      </p:grpSp>
      <p:sp>
        <p:nvSpPr>
          <p:cNvPr id="18" name="左弧形箭头 17"/>
          <p:cNvSpPr/>
          <p:nvPr/>
        </p:nvSpPr>
        <p:spPr bwMode="auto">
          <a:xfrm>
            <a:off x="2238375" y="3622676"/>
            <a:ext cx="428625" cy="1000125"/>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 name="TextBox 16">
            <a:extLst>
              <a:ext uri="{FF2B5EF4-FFF2-40B4-BE49-F238E27FC236}">
                <a16:creationId xmlns:a16="http://schemas.microsoft.com/office/drawing/2014/main" id="{15C19BB0-B300-B09E-B684-52B9F6D0B6CD}"/>
              </a:ext>
            </a:extLst>
          </p:cNvPr>
          <p:cNvSpPr txBox="1"/>
          <p:nvPr/>
        </p:nvSpPr>
        <p:spPr bwMode="auto">
          <a:xfrm>
            <a:off x="2452688" y="4765676"/>
            <a:ext cx="7851775" cy="1749425"/>
          </a:xfrm>
          <a:prstGeom prst="rect">
            <a:avLst/>
          </a:prstGeom>
          <a:solidFill>
            <a:schemeClr val="accent5">
              <a:lumMod val="20000"/>
              <a:lumOff val="80000"/>
            </a:schemeClr>
          </a:solidFill>
        </p:spPr>
        <p:style>
          <a:lnRef idx="3">
            <a:schemeClr val="lt1"/>
          </a:lnRef>
          <a:fillRef idx="1">
            <a:schemeClr val="accent1"/>
          </a:fillRef>
          <a:effectRef idx="1">
            <a:schemeClr val="accent1"/>
          </a:effectRef>
          <a:fontRef idx="minor">
            <a:schemeClr val="lt1"/>
          </a:fontRef>
        </p:style>
        <p:txBody>
          <a:bodyPr lIns="252000" tIns="180000" bIns="180000">
            <a:spAutoFit/>
          </a:bodyPr>
          <a:lstStyle/>
          <a:p>
            <a:pPr fontAlgn="auto">
              <a:spcBef>
                <a:spcPts val="0"/>
              </a:spcBef>
              <a:spcAft>
                <a:spcPts val="0"/>
              </a:spcAft>
              <a:defRPr/>
            </a:pPr>
            <a:r>
              <a:rPr lang="en-US" altLang="zh-CN" sz="20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b="1"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不做任何事情</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b="1" i="1" dirty="0">
                <a:solidFill>
                  <a:srgbClr val="FF0000"/>
                </a:solidFill>
                <a:latin typeface="Consolas" panose="020B0609020204030204" pitchFamily="49" charset="0"/>
                <a:ea typeface="仿宋" panose="02010609060101010101" pitchFamily="49" charset="-122"/>
                <a:cs typeface="Consolas" panose="020B0609020204030204" pitchFamily="49" charset="0"/>
              </a:rPr>
              <a:t>s&gt;=t</a:t>
            </a:r>
            <a:endParaRPr lang="en-US"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fontAlgn="auto">
              <a:lnSpc>
                <a:spcPct val="150000"/>
              </a:lnSpc>
              <a:spcBef>
                <a:spcPts val="0"/>
              </a:spcBef>
              <a:spcAft>
                <a:spcPts val="0"/>
              </a:spcAft>
              <a:defRPr/>
            </a:pPr>
            <a:r>
              <a:rPr lang="en-US" altLang="zh-CN" sz="20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b="1"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=Partition(</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b="1" dirty="0">
                <a:solidFill>
                  <a:srgbClr val="FF0000"/>
                </a:solidFill>
                <a:latin typeface="Consolas" panose="020B0609020204030204" pitchFamily="49" charset="0"/>
                <a:ea typeface="仿宋" panose="02010609060101010101" pitchFamily="49" charset="-122"/>
                <a:cs typeface="Consolas" panose="020B0609020204030204" pitchFamily="49" charset="0"/>
              </a:rPr>
              <a:t>s&lt;t</a:t>
            </a:r>
          </a:p>
          <a:p>
            <a:pPr fontAlgn="auto">
              <a:spcBef>
                <a:spcPts val="0"/>
              </a:spcBef>
              <a:spcAft>
                <a:spcPts val="0"/>
              </a:spcAft>
              <a:defRPr/>
            </a:pPr>
            <a:r>
              <a:rPr lang="en-US" altLang="zh-CN" sz="20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a:p>
            <a:pPr fontAlgn="auto">
              <a:spcBef>
                <a:spcPts val="0"/>
              </a:spcBef>
              <a:spcAft>
                <a:spcPts val="0"/>
              </a:spcAft>
              <a:defRPr/>
            </a:pP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3.2.1 </a:t>
            </a:r>
            <a:r>
              <a:rPr lang="zh-CN" altLang="en-US" sz="2800" b="1">
                <a:latin typeface="微软雅黑" panose="020B0503020204020204" pitchFamily="34" charset="-122"/>
                <a:ea typeface="微软雅黑" panose="020B0503020204020204" pitchFamily="34" charset="-122"/>
                <a:sym typeface="+mn-ea"/>
              </a:rPr>
              <a:t>快速排序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6C5ED463-100D-45A3-A3D6-E0048D7BF08C}" type="slidenum">
              <a:rPr lang="zh-CN" altLang="en-US" sz="900"/>
              <a:t>14</a:t>
            </a:fld>
            <a:endParaRPr lang="zh-CN" altLang="en-US" sz="900"/>
          </a:p>
        </p:txBody>
      </p:sp>
      <p:sp>
        <p:nvSpPr>
          <p:cNvPr id="5" name="Text Box 3"/>
          <p:cNvSpPr txBox="1">
            <a:spLocks noChangeArrowheads="1"/>
          </p:cNvSpPr>
          <p:nvPr/>
        </p:nvSpPr>
        <p:spPr bwMode="auto">
          <a:xfrm>
            <a:off x="636104" y="1298576"/>
            <a:ext cx="10813774" cy="4284589"/>
          </a:xfrm>
          <a:prstGeom prst="rect">
            <a:avLst/>
          </a:prstGeom>
        </p:spPr>
        <p:style>
          <a:lnRef idx="2">
            <a:schemeClr val="accent2"/>
          </a:lnRef>
          <a:fillRef idx="1">
            <a:schemeClr val="lt1"/>
          </a:fillRef>
          <a:effectRef idx="0">
            <a:schemeClr val="accent2"/>
          </a:effectRef>
          <a:fontRef idx="minor">
            <a:schemeClr val="dk1"/>
          </a:fontRef>
        </p:style>
        <p:txBody>
          <a:bodyPr wrap="square" tIns="180000" bIns="180000">
            <a:spAutoFit/>
          </a:bodyPr>
          <a:lstStyle/>
          <a:p>
            <a:pPr marL="457200" indent="-457200" fontAlgn="auto">
              <a:lnSpc>
                <a:spcPts val="2800"/>
              </a:lnSpc>
              <a:spcBef>
                <a:spcPts val="0"/>
              </a:spcBef>
              <a:spcAft>
                <a:spcPts val="0"/>
              </a:spcAft>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算法</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快速排序</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QuickSort</a:t>
            </a:r>
          </a:p>
          <a:p>
            <a:pPr marL="457200" indent="-457200" fontAlgn="auto">
              <a:lnSpc>
                <a:spcPts val="2800"/>
              </a:lnSpc>
              <a:spcBef>
                <a:spcPts val="0"/>
              </a:spcBef>
              <a:spcAft>
                <a:spcPts val="0"/>
              </a:spcAft>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输入：待排序序列</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R[s..t]</a:t>
            </a:r>
          </a:p>
          <a:p>
            <a:pPr marL="457200" indent="-457200" fontAlgn="auto">
              <a:lnSpc>
                <a:spcPts val="2800"/>
              </a:lnSpc>
              <a:spcBef>
                <a:spcPts val="0"/>
              </a:spcBef>
              <a:spcAft>
                <a:spcPts val="0"/>
              </a:spcAft>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输出：升序序列</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R[s..t]</a:t>
            </a:r>
          </a:p>
          <a:p>
            <a:pPr marL="457200" indent="-457200" fontAlgn="auto">
              <a:lnSpc>
                <a:spcPts val="2800"/>
              </a:lnSpc>
              <a:spcBef>
                <a:spcPts val="0"/>
              </a:spcBef>
              <a:spcAft>
                <a:spcPts val="0"/>
              </a:spcAft>
              <a:buFont typeface="+mj-lt"/>
              <a:buAutoNum type="arabicPeriod"/>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如果</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，则待排序区间只有一个记录，递归终止；</a:t>
            </a:r>
            <a:endPar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fontAlgn="auto">
              <a:lnSpc>
                <a:spcPts val="2800"/>
              </a:lnSpc>
              <a:spcBef>
                <a:spcPts val="0"/>
              </a:spcBef>
              <a:spcAft>
                <a:spcPts val="0"/>
              </a:spcAft>
              <a:buFont typeface="+mj-lt"/>
              <a:buAutoNum type="arabicPeriod"/>
              <a:defRPr/>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划分</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：选定一个记录作为</a:t>
            </a:r>
            <a:r>
              <a:rPr lang="zh-CN" altLang="en-US"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基准值</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，以基准值为基准将整个序列划分为两个子序列</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i-1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i+1</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，基准值的位置</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i</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在划分的过程中确定，并且前一个子序列中的记录均小于或等于基准值，后一个子序列中的记录均大于或等于基准值。</a:t>
            </a:r>
            <a:endPar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fontAlgn="auto">
              <a:lnSpc>
                <a:spcPts val="2800"/>
              </a:lnSpc>
              <a:spcBef>
                <a:spcPts val="0"/>
              </a:spcBef>
              <a:spcAft>
                <a:spcPts val="0"/>
              </a:spcAft>
              <a:buFont typeface="+mj-lt"/>
              <a:buAutoNum type="arabicPeriod"/>
              <a:defRPr/>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求解</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p>
          <a:p>
            <a:pPr marL="457200" indent="-457200" fontAlgn="auto">
              <a:lnSpc>
                <a:spcPts val="2800"/>
              </a:lnSpc>
              <a:spcBef>
                <a:spcPts val="0"/>
              </a:spcBef>
              <a:spcAft>
                <a:spcPts val="0"/>
              </a:spcAft>
              <a:defRPr/>
            </a:pP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3.1 </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对前半子序列</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i-1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进行</a:t>
            </a:r>
            <a:r>
              <a:rPr lang="zh-CN" altLang="en-US"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递归求解</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p>
          <a:p>
            <a:pPr marL="457200" indent="-457200" fontAlgn="auto">
              <a:lnSpc>
                <a:spcPts val="2800"/>
              </a:lnSpc>
              <a:spcBef>
                <a:spcPts val="0"/>
              </a:spcBef>
              <a:spcAft>
                <a:spcPts val="0"/>
              </a:spcAft>
              <a:defRPr/>
            </a:pP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3.2  </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对后半子序列</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i+1</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进行</a:t>
            </a:r>
            <a:r>
              <a:rPr lang="zh-CN" altLang="en-US"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递归求解</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marL="457200" indent="-457200" fontAlgn="auto">
              <a:lnSpc>
                <a:spcPts val="2800"/>
              </a:lnSpc>
              <a:spcBef>
                <a:spcPts val="0"/>
              </a:spcBef>
              <a:spcAft>
                <a:spcPts val="0"/>
              </a:spcAft>
              <a:defRPr/>
            </a:pP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    </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合并</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：由于对子序列</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i-1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i+1</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的排序是就地进行的，所以合并</a:t>
            </a:r>
            <a:r>
              <a:rPr lang="zh-CN" altLang="en-US"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不需要执行任何操作</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3.2.1 </a:t>
            </a:r>
            <a:r>
              <a:rPr lang="zh-CN" altLang="en-US" sz="2800" b="1">
                <a:latin typeface="微软雅黑" panose="020B0503020204020204" pitchFamily="34" charset="-122"/>
                <a:ea typeface="微软雅黑" panose="020B0503020204020204" pitchFamily="34" charset="-122"/>
                <a:sym typeface="+mn-ea"/>
              </a:rPr>
              <a:t>快速排序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5CE55B1D-351D-4462-A332-640F859C044B}" type="slidenum">
              <a:rPr lang="zh-CN" altLang="en-US" sz="900"/>
              <a:t>15</a:t>
            </a:fld>
            <a:endParaRPr lang="zh-CN" altLang="en-US" sz="900"/>
          </a:p>
        </p:txBody>
      </p:sp>
      <p:sp>
        <p:nvSpPr>
          <p:cNvPr id="4" name="Text Box 2"/>
          <p:cNvSpPr txBox="1">
            <a:spLocks noChangeArrowheads="1"/>
          </p:cNvSpPr>
          <p:nvPr/>
        </p:nvSpPr>
        <p:spPr bwMode="auto">
          <a:xfrm>
            <a:off x="1847851" y="1331354"/>
            <a:ext cx="2463800" cy="400110"/>
          </a:xfrm>
          <a:prstGeom prst="rect">
            <a:avLst/>
          </a:prstGeom>
          <a:solidFill>
            <a:schemeClr val="accent4">
              <a:lumMod val="40000"/>
              <a:lumOff val="60000"/>
            </a:schemeClr>
          </a:solidFill>
          <a:ln w="9525">
            <a:noFill/>
            <a:miter lim="800000"/>
          </a:ln>
          <a:effectLst/>
        </p:spPr>
        <p:txBody>
          <a:bodyPr>
            <a:spAutoFit/>
          </a:bodyPr>
          <a:lstStyle/>
          <a:p>
            <a:pPr fontAlgn="auto">
              <a:spcBef>
                <a:spcPct val="50000"/>
              </a:spcBef>
              <a:spcAft>
                <a:spcPts val="0"/>
              </a:spcAft>
              <a:defRPr/>
            </a:pPr>
            <a:r>
              <a:rPr lang="zh-CN" altLang="en-US" sz="2000" dirty="0">
                <a:latin typeface="微软雅黑" panose="020B0503020204020204" pitchFamily="34" charset="-122"/>
                <a:ea typeface="微软雅黑" panose="020B0503020204020204" pitchFamily="34" charset="-122"/>
              </a:rPr>
              <a:t>快速排序算法：</a:t>
            </a:r>
          </a:p>
        </p:txBody>
      </p:sp>
      <p:sp>
        <p:nvSpPr>
          <p:cNvPr id="5" name="Text Box 3"/>
          <p:cNvSpPr txBox="1">
            <a:spLocks noChangeArrowheads="1"/>
          </p:cNvSpPr>
          <p:nvPr/>
        </p:nvSpPr>
        <p:spPr bwMode="auto">
          <a:xfrm>
            <a:off x="1847851" y="1937544"/>
            <a:ext cx="8647429" cy="3929757"/>
          </a:xfrm>
          <a:prstGeom prst="rect">
            <a:avLst/>
          </a:prstGeom>
          <a:ln w="19050"/>
        </p:spPr>
        <p:style>
          <a:lnRef idx="2">
            <a:schemeClr val="accent2"/>
          </a:lnRef>
          <a:fillRef idx="1">
            <a:schemeClr val="lt1"/>
          </a:fillRef>
          <a:effectRef idx="0">
            <a:schemeClr val="accent2"/>
          </a:effectRef>
          <a:fontRef idx="minor">
            <a:schemeClr val="dk1"/>
          </a:fontRef>
        </p:style>
        <p:txBody>
          <a:bodyPr wrap="square" lIns="180000" tIns="144000" bIns="144000">
            <a:spAutoFit/>
          </a:bodyPr>
          <a:lstStyle/>
          <a:p>
            <a:pPr fontAlgn="auto">
              <a:lnSpc>
                <a:spcPct val="150000"/>
              </a:lnSpc>
              <a:spcBef>
                <a:spcPts val="0"/>
              </a:spcBef>
              <a:spcAft>
                <a:spcPts val="0"/>
              </a:spcAft>
              <a:defRPr/>
            </a:pPr>
            <a:r>
              <a:rPr lang="en-US" altLang="zh-CN" sz="2000" dirty="0">
                <a:solidFill>
                  <a:srgbClr val="0000FF"/>
                </a:solidFill>
                <a:latin typeface="+mn-ea"/>
                <a:cs typeface="Consolas" panose="020B0609020204030204" pitchFamily="49" charset="0"/>
              </a:rPr>
              <a:t>void </a:t>
            </a:r>
            <a:r>
              <a:rPr lang="en-US" altLang="zh-CN" sz="2000" dirty="0">
                <a:solidFill>
                  <a:srgbClr val="FF0000"/>
                </a:solidFill>
                <a:latin typeface="+mn-ea"/>
                <a:cs typeface="Consolas" panose="020B0609020204030204" pitchFamily="49" charset="0"/>
              </a:rPr>
              <a:t>QuickSort</a:t>
            </a:r>
            <a:r>
              <a:rPr lang="en-US" altLang="zh-CN" sz="2000" dirty="0">
                <a:solidFill>
                  <a:srgbClr val="0000FF"/>
                </a:solidFill>
                <a:latin typeface="+mn-ea"/>
                <a:cs typeface="Consolas" panose="020B0609020204030204" pitchFamily="49" charset="0"/>
              </a:rPr>
              <a:t>(int 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int 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int t)</a:t>
            </a:r>
            <a:r>
              <a:rPr lang="en-US" altLang="zh-CN" sz="2000" dirty="0">
                <a:solidFill>
                  <a:srgbClr val="006600"/>
                </a:solidFill>
                <a:latin typeface="+mn-ea"/>
                <a:cs typeface="Consolas" panose="020B0609020204030204" pitchFamily="49" charset="0"/>
              </a:rPr>
              <a:t>//</a:t>
            </a:r>
            <a:r>
              <a:rPr lang="zh-CN" altLang="en-US" sz="2000" dirty="0">
                <a:solidFill>
                  <a:srgbClr val="006600"/>
                </a:solidFill>
                <a:latin typeface="+mn-ea"/>
                <a:cs typeface="Consolas" panose="020B0609020204030204" pitchFamily="49" charset="0"/>
              </a:rPr>
              <a:t>对</a:t>
            </a:r>
            <a:r>
              <a:rPr lang="en-US" altLang="zh-CN" sz="2000" dirty="0">
                <a:solidFill>
                  <a:srgbClr val="006600"/>
                </a:solidFill>
                <a:latin typeface="+mn-ea"/>
                <a:cs typeface="Consolas" panose="020B0609020204030204" pitchFamily="49" charset="0"/>
              </a:rPr>
              <a:t>R[</a:t>
            </a:r>
            <a:r>
              <a:rPr lang="en-US" altLang="zh-CN" sz="2000" dirty="0" err="1">
                <a:solidFill>
                  <a:srgbClr val="006600"/>
                </a:solidFill>
                <a:latin typeface="+mn-ea"/>
                <a:cs typeface="Consolas" panose="020B0609020204030204" pitchFamily="49" charset="0"/>
              </a:rPr>
              <a:t>s..t</a:t>
            </a:r>
            <a:r>
              <a:rPr lang="en-US" altLang="zh-CN" sz="2000" dirty="0">
                <a:solidFill>
                  <a:srgbClr val="006600"/>
                </a:solidFill>
                <a:latin typeface="+mn-ea"/>
                <a:cs typeface="Consolas" panose="020B0609020204030204" pitchFamily="49" charset="0"/>
              </a:rPr>
              <a:t>]</a:t>
            </a:r>
            <a:r>
              <a:rPr lang="zh-CN" altLang="en-US" sz="2000" dirty="0">
                <a:solidFill>
                  <a:srgbClr val="006600"/>
                </a:solidFill>
                <a:latin typeface="+mn-ea"/>
                <a:cs typeface="Consolas" panose="020B0609020204030204" pitchFamily="49" charset="0"/>
              </a:rPr>
              <a:t>元素序列进行递增排序</a:t>
            </a:r>
          </a:p>
          <a:p>
            <a:pPr fontAlgn="auto">
              <a:lnSpc>
                <a:spcPct val="150000"/>
              </a:lnSpc>
              <a:spcBef>
                <a:spcPts val="0"/>
              </a:spcBef>
              <a:spcAft>
                <a:spcPts val="0"/>
              </a:spcAft>
              <a:defRPr/>
            </a:pPr>
            <a:r>
              <a:rPr lang="en-US" altLang="zh-CN" sz="2000" dirty="0">
                <a:solidFill>
                  <a:srgbClr val="0000FF"/>
                </a:solidFill>
                <a:latin typeface="+mn-ea"/>
                <a:cs typeface="Consolas" panose="020B0609020204030204" pitchFamily="49" charset="0"/>
              </a:rPr>
              <a:t>{  </a:t>
            </a:r>
          </a:p>
          <a:p>
            <a:pPr fontAlgn="auto">
              <a:lnSpc>
                <a:spcPct val="150000"/>
              </a:lnSpc>
              <a:spcBef>
                <a:spcPts val="0"/>
              </a:spcBef>
              <a:spcAft>
                <a:spcPts val="0"/>
              </a:spcAft>
              <a:defRPr/>
            </a:pPr>
            <a:r>
              <a:rPr lang="en-US" altLang="zh-CN" sz="2000" dirty="0">
                <a:solidFill>
                  <a:srgbClr val="0000FF"/>
                </a:solidFill>
                <a:latin typeface="+mn-ea"/>
                <a:cs typeface="Consolas" panose="020B0609020204030204" pitchFamily="49" charset="0"/>
              </a:rPr>
              <a:t>     if (s&lt;t) 		</a:t>
            </a:r>
            <a:r>
              <a:rPr lang="en-US" altLang="zh-CN" sz="2000" dirty="0">
                <a:latin typeface="+mn-ea"/>
                <a:cs typeface="Consolas" panose="020B0609020204030204" pitchFamily="49" charset="0"/>
              </a:rPr>
              <a:t>//</a:t>
            </a:r>
            <a:r>
              <a:rPr lang="zh-CN" altLang="en-US" sz="2000" dirty="0">
                <a:latin typeface="+mn-ea"/>
                <a:cs typeface="Consolas" panose="020B0609020204030204" pitchFamily="49" charset="0"/>
              </a:rPr>
              <a:t>序列内至少存在</a:t>
            </a:r>
            <a:r>
              <a:rPr lang="en-US" altLang="zh-CN" sz="2000" dirty="0">
                <a:latin typeface="+mn-ea"/>
                <a:cs typeface="Consolas" panose="020B0609020204030204" pitchFamily="49" charset="0"/>
              </a:rPr>
              <a:t>2</a:t>
            </a:r>
            <a:r>
              <a:rPr lang="zh-CN" altLang="en-US" sz="2000" dirty="0">
                <a:latin typeface="+mn-ea"/>
                <a:cs typeface="Consolas" panose="020B0609020204030204" pitchFamily="49" charset="0"/>
              </a:rPr>
              <a:t>个元素的情况</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     int i=Partition(R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t);</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err="1">
                <a:solidFill>
                  <a:srgbClr val="FF0000"/>
                </a:solidFill>
                <a:latin typeface="+mn-ea"/>
                <a:cs typeface="Consolas" panose="020B0609020204030204" pitchFamily="49" charset="0"/>
              </a:rPr>
              <a:t>QuickSort</a:t>
            </a:r>
            <a:r>
              <a:rPr lang="en-US" altLang="zh-CN" sz="2000" dirty="0">
                <a:solidFill>
                  <a:srgbClr val="0000FF"/>
                </a:solidFill>
                <a:latin typeface="+mn-ea"/>
                <a:cs typeface="Consolas" panose="020B0609020204030204" pitchFamily="49" charset="0"/>
              </a:rPr>
              <a:t>(R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i-1);	</a:t>
            </a:r>
            <a:r>
              <a:rPr lang="en-US" altLang="zh-CN" sz="2000" dirty="0">
                <a:latin typeface="+mn-ea"/>
                <a:cs typeface="Consolas" panose="020B0609020204030204" pitchFamily="49" charset="0"/>
              </a:rPr>
              <a:t>//</a:t>
            </a:r>
            <a:r>
              <a:rPr lang="zh-CN" altLang="en-US" sz="2000" dirty="0">
                <a:latin typeface="+mn-ea"/>
                <a:cs typeface="Consolas" panose="020B0609020204030204" pitchFamily="49" charset="0"/>
              </a:rPr>
              <a:t>对左子序列递归排序</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err="1">
                <a:solidFill>
                  <a:srgbClr val="FF0000"/>
                </a:solidFill>
                <a:latin typeface="+mn-ea"/>
                <a:cs typeface="Consolas" panose="020B0609020204030204" pitchFamily="49" charset="0"/>
              </a:rPr>
              <a:t>QuickSort</a:t>
            </a:r>
            <a:r>
              <a:rPr lang="en-US" altLang="zh-CN" sz="2000" dirty="0">
                <a:solidFill>
                  <a:srgbClr val="0000FF"/>
                </a:solidFill>
                <a:latin typeface="+mn-ea"/>
                <a:cs typeface="Consolas" panose="020B0609020204030204" pitchFamily="49" charset="0"/>
              </a:rPr>
              <a:t>(R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i+1</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t);	</a:t>
            </a:r>
            <a:r>
              <a:rPr lang="en-US" altLang="zh-CN" sz="2000" dirty="0">
                <a:latin typeface="+mn-ea"/>
                <a:cs typeface="Consolas" panose="020B0609020204030204" pitchFamily="49" charset="0"/>
              </a:rPr>
              <a:t>//</a:t>
            </a:r>
            <a:r>
              <a:rPr lang="zh-CN" altLang="en-US" sz="2000" dirty="0">
                <a:latin typeface="+mn-ea"/>
                <a:cs typeface="Consolas" panose="020B0609020204030204" pitchFamily="49" charset="0"/>
              </a:rPr>
              <a:t>对右子序列递归排序</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a:t>
            </a:r>
          </a:p>
          <a:p>
            <a:pPr fontAlgn="auto">
              <a:lnSpc>
                <a:spcPct val="150000"/>
              </a:lnSpc>
              <a:spcBef>
                <a:spcPts val="0"/>
              </a:spcBef>
              <a:spcAft>
                <a:spcPts val="0"/>
              </a:spcAft>
              <a:defRPr/>
            </a:pPr>
            <a:r>
              <a:rPr lang="en-US" altLang="zh-CN" sz="2000" dirty="0">
                <a:solidFill>
                  <a:srgbClr val="0000FF"/>
                </a:solidFill>
                <a:latin typeface="+mn-ea"/>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3.2.1 </a:t>
            </a:r>
            <a:r>
              <a:rPr lang="zh-CN" altLang="en-US" sz="2800" b="1">
                <a:latin typeface="微软雅黑" panose="020B0503020204020204" pitchFamily="34" charset="-122"/>
                <a:ea typeface="微软雅黑" panose="020B0503020204020204" pitchFamily="34" charset="-122"/>
                <a:sym typeface="+mn-ea"/>
              </a:rPr>
              <a:t>快速排序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7E216CCC-BB37-4AB1-AB6B-2B14B04BE5D4}" type="slidenum">
              <a:rPr lang="zh-CN" altLang="en-US" sz="900"/>
              <a:t>16</a:t>
            </a:fld>
            <a:endParaRPr lang="zh-CN" altLang="en-US" sz="900"/>
          </a:p>
        </p:txBody>
      </p:sp>
      <p:sp>
        <p:nvSpPr>
          <p:cNvPr id="5" name="Text Box 3"/>
          <p:cNvSpPr txBox="1">
            <a:spLocks noChangeArrowheads="1"/>
          </p:cNvSpPr>
          <p:nvPr/>
        </p:nvSpPr>
        <p:spPr bwMode="auto">
          <a:xfrm>
            <a:off x="646043" y="1365381"/>
            <a:ext cx="10754140" cy="4291908"/>
          </a:xfrm>
          <a:prstGeom prst="rect">
            <a:avLst/>
          </a:prstGeom>
          <a:ln w="19050"/>
        </p:spPr>
        <p:style>
          <a:lnRef idx="2">
            <a:schemeClr val="accent2"/>
          </a:lnRef>
          <a:fillRef idx="1">
            <a:schemeClr val="lt1"/>
          </a:fillRef>
          <a:effectRef idx="0">
            <a:schemeClr val="accent2"/>
          </a:effectRef>
          <a:fontRef idx="minor">
            <a:schemeClr val="dk1"/>
          </a:fontRef>
        </p:style>
        <p:txBody>
          <a:bodyPr wrap="square" lIns="180000" tIns="144000" bIns="144000">
            <a:spAutoFit/>
          </a:bodyPr>
          <a:lstStyle/>
          <a:p>
            <a:pPr fontAlgn="auto">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int </a:t>
            </a:r>
            <a:r>
              <a:rPr lang="en-US" altLang="zh-CN" sz="2000" dirty="0">
                <a:solidFill>
                  <a:srgbClr val="FF0000"/>
                </a:solidFill>
                <a:latin typeface="Times New Roman" panose="02020603050405020304" pitchFamily="18" charset="0"/>
                <a:cs typeface="Times New Roman" panose="02020603050405020304" pitchFamily="18" charset="0"/>
              </a:rPr>
              <a:t>Partition</a:t>
            </a:r>
            <a:r>
              <a:rPr lang="en-US" altLang="zh-CN" sz="2000" dirty="0">
                <a:solidFill>
                  <a:srgbClr val="0000FF"/>
                </a:solidFill>
                <a:latin typeface="Times New Roman" panose="02020603050405020304" pitchFamily="18" charset="0"/>
                <a:cs typeface="Times New Roman" panose="02020603050405020304" pitchFamily="18" charset="0"/>
              </a:rPr>
              <a:t>(int R[]</a:t>
            </a:r>
            <a:r>
              <a:rPr lang="zh-CN" alt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solidFill>
                  <a:srgbClr val="0000FF"/>
                </a:solidFill>
                <a:latin typeface="Times New Roman" panose="02020603050405020304" pitchFamily="18" charset="0"/>
                <a:cs typeface="Times New Roman" panose="02020603050405020304" pitchFamily="18" charset="0"/>
              </a:rPr>
              <a:t>int s</a:t>
            </a:r>
            <a:r>
              <a:rPr lang="zh-CN" alt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solidFill>
                  <a:srgbClr val="0000FF"/>
                </a:solidFill>
                <a:latin typeface="Times New Roman" panose="02020603050405020304" pitchFamily="18" charset="0"/>
                <a:cs typeface="Times New Roman" panose="02020603050405020304" pitchFamily="18" charset="0"/>
              </a:rPr>
              <a:t>int t)	</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划分：一次快速分组</a:t>
            </a:r>
          </a:p>
          <a:p>
            <a:pPr fontAlgn="auto">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   int i=s</a:t>
            </a:r>
            <a:r>
              <a:rPr lang="zh-CN" alt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solidFill>
                  <a:srgbClr val="0000FF"/>
                </a:solidFill>
                <a:latin typeface="Times New Roman" panose="02020603050405020304" pitchFamily="18" charset="0"/>
                <a:cs typeface="Times New Roman" panose="02020603050405020304" pitchFamily="18" charset="0"/>
              </a:rPr>
              <a:t>j=t;</a:t>
            </a:r>
          </a:p>
          <a:p>
            <a:pPr fontAlgn="auto">
              <a:spcBef>
                <a:spcPts val="0"/>
              </a:spcBef>
              <a:spcAft>
                <a:spcPts val="0"/>
              </a:spcAft>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int </a:t>
            </a:r>
            <a:r>
              <a:rPr lang="en-US" altLang="zh-CN" sz="2000" dirty="0" err="1">
                <a:solidFill>
                  <a:srgbClr val="0000FF"/>
                </a:solidFill>
                <a:latin typeface="Times New Roman" panose="02020603050405020304" pitchFamily="18" charset="0"/>
                <a:cs typeface="Times New Roman" panose="02020603050405020304" pitchFamily="18" charset="0"/>
              </a:rPr>
              <a:t>tmp</a:t>
            </a:r>
            <a:r>
              <a:rPr lang="en-US" altLang="zh-CN" sz="2000" dirty="0">
                <a:solidFill>
                  <a:srgbClr val="0000FF"/>
                </a:solidFill>
                <a:latin typeface="Times New Roman" panose="02020603050405020304" pitchFamily="18" charset="0"/>
                <a:cs typeface="Times New Roman" panose="02020603050405020304" pitchFamily="18" charset="0"/>
              </a:rPr>
              <a:t>=R[s];	</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用序列的第</a:t>
            </a: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个记录作为基准</a:t>
            </a:r>
          </a:p>
          <a:p>
            <a:pPr fontAlgn="auto">
              <a:lnSpc>
                <a:spcPct val="150000"/>
              </a:lnSpc>
              <a:spcBef>
                <a:spcPts val="0"/>
              </a:spcBef>
              <a:spcAft>
                <a:spcPts val="0"/>
              </a:spcAft>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while (i!=j)	</a:t>
            </a:r>
            <a:r>
              <a:rPr lang="en-US" altLang="zh-CN" sz="2000" dirty="0">
                <a:solidFill>
                  <a:schemeClr val="tx1"/>
                </a:solidFill>
                <a:latin typeface="+mn-ea"/>
                <a:cs typeface="Times New Roman" panose="02020603050405020304" pitchFamily="18" charset="0"/>
              </a:rPr>
              <a:t>//</a:t>
            </a:r>
            <a:r>
              <a:rPr lang="zh-CN" altLang="en-US" sz="2000" dirty="0">
                <a:solidFill>
                  <a:schemeClr val="tx1"/>
                </a:solidFill>
                <a:latin typeface="+mn-ea"/>
                <a:cs typeface="Times New Roman" panose="02020603050405020304" pitchFamily="18" charset="0"/>
              </a:rPr>
              <a:t>从序列两端交替向中间扫描，直至</a:t>
            </a:r>
            <a:r>
              <a:rPr lang="en-US" altLang="zh-CN" sz="2000" dirty="0" err="1">
                <a:solidFill>
                  <a:schemeClr val="tx1"/>
                </a:solidFill>
                <a:latin typeface="+mn-ea"/>
                <a:cs typeface="Times New Roman" panose="02020603050405020304" pitchFamily="18" charset="0"/>
              </a:rPr>
              <a:t>i</a:t>
            </a:r>
            <a:r>
              <a:rPr lang="en-US" altLang="zh-CN" sz="2000" dirty="0">
                <a:solidFill>
                  <a:schemeClr val="tx1"/>
                </a:solidFill>
                <a:latin typeface="+mn-ea"/>
                <a:cs typeface="Times New Roman" panose="02020603050405020304" pitchFamily="18" charset="0"/>
              </a:rPr>
              <a:t>=j</a:t>
            </a:r>
            <a:r>
              <a:rPr lang="zh-CN" altLang="en-US" sz="2000" dirty="0">
                <a:solidFill>
                  <a:schemeClr val="tx1"/>
                </a:solidFill>
                <a:latin typeface="+mn-ea"/>
                <a:cs typeface="Times New Roman" panose="02020603050405020304" pitchFamily="18" charset="0"/>
              </a:rPr>
              <a:t>为止     </a:t>
            </a:r>
            <a:endParaRPr lang="en-US" altLang="zh-CN" sz="2000" dirty="0">
              <a:solidFill>
                <a:schemeClr val="tx1"/>
              </a:solidFill>
              <a:latin typeface="+mn-ea"/>
              <a:cs typeface="Times New Roman" panose="02020603050405020304" pitchFamily="18" charset="0"/>
            </a:endParaRPr>
          </a:p>
          <a:p>
            <a:pPr fontAlgn="auto">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    {   while (j&gt;i &amp;&amp; R[j]&gt;=tmp) </a:t>
            </a: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j--;    	</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从右向左扫描，找第</a:t>
            </a: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个关键字小于</a:t>
            </a:r>
            <a:r>
              <a:rPr lang="en-US" altLang="zh-CN" sz="2000" dirty="0" err="1">
                <a:solidFill>
                  <a:schemeClr val="tx1"/>
                </a:solidFill>
                <a:latin typeface="Times New Roman" panose="02020603050405020304" pitchFamily="18" charset="0"/>
                <a:cs typeface="Times New Roman" panose="02020603050405020304" pitchFamily="18" charset="0"/>
              </a:rPr>
              <a:t>tmp</a:t>
            </a:r>
            <a:r>
              <a:rPr lang="zh-CN" altLang="en-US" sz="2000" dirty="0">
                <a:solidFill>
                  <a:schemeClr val="tx1"/>
                </a:solidFill>
                <a:latin typeface="Times New Roman" panose="02020603050405020304" pitchFamily="18" charset="0"/>
                <a:cs typeface="Times New Roman" panose="02020603050405020304" pitchFamily="18" charset="0"/>
              </a:rPr>
              <a:t>的</a:t>
            </a:r>
            <a:r>
              <a:rPr lang="en-US" altLang="zh-CN" sz="2000" dirty="0">
                <a:solidFill>
                  <a:schemeClr val="tx1"/>
                </a:solidFill>
                <a:latin typeface="Times New Roman" panose="02020603050405020304" pitchFamily="18" charset="0"/>
                <a:cs typeface="Times New Roman" panose="02020603050405020304" pitchFamily="18" charset="0"/>
              </a:rPr>
              <a:t>R[j]</a:t>
            </a:r>
          </a:p>
          <a:p>
            <a:pPr fontAlgn="auto">
              <a:spcBef>
                <a:spcPts val="0"/>
              </a:spcBef>
              <a:spcAft>
                <a:spcPts val="0"/>
              </a:spcAft>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R[</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 R[j];	</a:t>
            </a:r>
            <a:endParaRPr lang="zh-CN" altLang="en-US" sz="2000" dirty="0">
              <a:solidFill>
                <a:schemeClr val="tx1"/>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while (i&lt;j &amp;&amp; R[i]&lt;=tmp) </a:t>
            </a: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err="1">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从左向右扫描，找第</a:t>
            </a: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个关键字大于</a:t>
            </a:r>
            <a:r>
              <a:rPr lang="en-US" altLang="zh-CN" sz="2000" dirty="0" err="1">
                <a:solidFill>
                  <a:schemeClr val="tx1"/>
                </a:solidFill>
                <a:latin typeface="Times New Roman" panose="02020603050405020304" pitchFamily="18" charset="0"/>
                <a:cs typeface="Times New Roman" panose="02020603050405020304" pitchFamily="18" charset="0"/>
              </a:rPr>
              <a:t>tmp</a:t>
            </a:r>
            <a:r>
              <a:rPr lang="zh-CN" altLang="en-US" sz="2000" dirty="0">
                <a:solidFill>
                  <a:schemeClr val="tx1"/>
                </a:solidFill>
                <a:latin typeface="Times New Roman" panose="02020603050405020304" pitchFamily="18" charset="0"/>
                <a:cs typeface="Times New Roman" panose="02020603050405020304" pitchFamily="18" charset="0"/>
              </a:rPr>
              <a:t>的</a:t>
            </a:r>
            <a:r>
              <a:rPr lang="en-US" altLang="zh-CN" sz="2000" dirty="0">
                <a:solidFill>
                  <a:schemeClr val="tx1"/>
                </a:solidFill>
                <a:latin typeface="Times New Roman" panose="02020603050405020304" pitchFamily="18" charset="0"/>
                <a:cs typeface="Times New Roman" panose="02020603050405020304" pitchFamily="18" charset="0"/>
              </a:rPr>
              <a:t>R[i]</a:t>
            </a:r>
          </a:p>
          <a:p>
            <a:pPr fontAlgn="auto">
              <a:spcBef>
                <a:spcPts val="0"/>
              </a:spcBef>
              <a:spcAft>
                <a:spcPts val="0"/>
              </a:spcAft>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R[j]=R[i];	</a:t>
            </a:r>
            <a:endParaRPr lang="zh-CN" altLang="en-US" sz="2000" dirty="0">
              <a:solidFill>
                <a:schemeClr val="tx1"/>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C00000"/>
                </a:solidFill>
                <a:latin typeface="Times New Roman" panose="02020603050405020304" pitchFamily="18" charset="0"/>
                <a:cs typeface="Times New Roman" panose="02020603050405020304" pitchFamily="18" charset="0"/>
              </a:rPr>
              <a:t>R[i]=tmp;</a:t>
            </a:r>
          </a:p>
          <a:p>
            <a:pPr fontAlgn="auto">
              <a:spcBef>
                <a:spcPts val="0"/>
              </a:spcBef>
              <a:spcAft>
                <a:spcPts val="0"/>
              </a:spcAft>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return i;</a:t>
            </a:r>
          </a:p>
          <a:p>
            <a:pPr fontAlgn="auto">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20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20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20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2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3.2.1 </a:t>
            </a:r>
            <a:r>
              <a:rPr lang="zh-CN" altLang="en-US" sz="2800" b="1">
                <a:latin typeface="微软雅黑" panose="020B0503020204020204" pitchFamily="34" charset="-122"/>
                <a:ea typeface="微软雅黑" panose="020B0503020204020204" pitchFamily="34" charset="-122"/>
                <a:sym typeface="+mn-ea"/>
              </a:rPr>
              <a:t>快速排序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79786F6D-BD13-41C8-8D67-AE2636954283}" type="slidenum">
              <a:rPr lang="zh-CN" altLang="en-US" sz="900">
                <a:latin typeface="微软雅黑" panose="020B0503020204020204" pitchFamily="34" charset="-122"/>
                <a:ea typeface="微软雅黑" panose="020B0503020204020204" pitchFamily="34" charset="-122"/>
              </a:rPr>
              <a:t>17</a:t>
            </a:fld>
            <a:endParaRPr lang="zh-CN" altLang="en-US" sz="900">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1073426" y="2965748"/>
            <a:ext cx="9462494" cy="2092881"/>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划分阶段：</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快速排序的时间主要耗费在划分操作上，对长度为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的区间进行划分，共需</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次关键字的比较，</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D(n)=O(n)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a:p>
            <a:pPr>
              <a:spcBef>
                <a:spcPct val="50000"/>
              </a:spcBef>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求解子问题：</a:t>
            </a:r>
            <a:r>
              <a:rPr lang="zh-CN" altLang="en-US"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最好情况</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a=2,b=2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rPr>
              <a:t> T(n)=2T(n/2)+D(n)+C(n) </a:t>
            </a:r>
          </a:p>
          <a:p>
            <a:pPr>
              <a:spcBef>
                <a:spcPct val="50000"/>
              </a:spcBef>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最坏情况  </a:t>
            </a:r>
            <a:r>
              <a:rPr lang="en-US" altLang="zh-CN" sz="2000" dirty="0">
                <a:latin typeface="微软雅黑" panose="020B0503020204020204" pitchFamily="34" charset="-122"/>
                <a:ea typeface="微软雅黑" panose="020B0503020204020204" pitchFamily="34" charset="-122"/>
              </a:rPr>
              <a:t>T(n)=T(n-1)+D(n)+C(n) </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a:p>
            <a:pPr>
              <a:spcBef>
                <a:spcPct val="50000"/>
              </a:spcBef>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合并问题的解：</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无需额外操作，</a:t>
            </a:r>
            <a:r>
              <a:rPr lang="en-US" altLang="zh-CN" sz="2000" dirty="0">
                <a:latin typeface="微软雅黑" panose="020B0503020204020204" pitchFamily="34" charset="-122"/>
                <a:ea typeface="微软雅黑" panose="020B0503020204020204" pitchFamily="34" charset="-122"/>
              </a:rPr>
              <a:t>C(n) = O(1) </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endPar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Rectangle 3">
            <a:extLst>
              <a:ext uri="{FF2B5EF4-FFF2-40B4-BE49-F238E27FC236}">
                <a16:creationId xmlns:a16="http://schemas.microsoft.com/office/drawing/2014/main" id="{92057A1B-7D5A-4C14-8111-BDB6F7392CF8}"/>
              </a:ext>
            </a:extLst>
          </p:cNvPr>
          <p:cNvSpPr txBox="1">
            <a:spLocks noChangeArrowheads="1"/>
          </p:cNvSpPr>
          <p:nvPr/>
        </p:nvSpPr>
        <p:spPr>
          <a:xfrm>
            <a:off x="2049464" y="1700213"/>
            <a:ext cx="6035675" cy="1154113"/>
          </a:xfrm>
          <a:prstGeom prst="rect">
            <a:avLst/>
          </a:prstGeom>
          <a:solidFill>
            <a:schemeClr val="accent4">
              <a:lumMod val="40000"/>
              <a:lumOff val="60000"/>
            </a:schemeClr>
          </a:solidFill>
          <a:ln>
            <a:noFill/>
            <a:miter lim="800000"/>
          </a:ln>
        </p:spPr>
        <p:txBody>
          <a:bodyPr lIns="68580" tIns="34290" rIns="68580" bIns="34290"/>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10000"/>
              </a:lnSpc>
              <a:spcBef>
                <a:spcPts val="600"/>
              </a:spcBef>
              <a:spcAft>
                <a:spcPts val="0"/>
              </a:spcAft>
              <a:buNone/>
              <a:defRPr/>
            </a:pPr>
            <a:r>
              <a:rPr lang="zh-CN" altLang="en-US" sz="2000" b="0" dirty="0">
                <a:latin typeface="微软雅黑" panose="020B0503020204020204" pitchFamily="34" charset="-122"/>
                <a:ea typeface="微软雅黑" panose="020B0503020204020204" pitchFamily="34" charset="-122"/>
              </a:rPr>
              <a:t>分治法递归方程</a:t>
            </a:r>
          </a:p>
          <a:p>
            <a:pPr lvl="2" fontAlgn="auto">
              <a:lnSpc>
                <a:spcPct val="110000"/>
              </a:lnSpc>
              <a:spcBef>
                <a:spcPts val="600"/>
              </a:spcBef>
              <a:spcAft>
                <a:spcPts val="0"/>
              </a:spcAft>
              <a:defRPr/>
            </a:pPr>
            <a:r>
              <a:rPr lang="en-US" altLang="zh-CN" b="0" dirty="0">
                <a:latin typeface="微软雅黑" panose="020B0503020204020204" pitchFamily="34" charset="-122"/>
                <a:ea typeface="微软雅黑" panose="020B0503020204020204" pitchFamily="34" charset="-122"/>
                <a:sym typeface="Symbol" panose="05050102010706020507" pitchFamily="18" charset="2"/>
              </a:rPr>
              <a:t>T(n)=</a:t>
            </a:r>
            <a:r>
              <a:rPr lang="zh-CN" altLang="en-US" b="0" spc="-5" dirty="0">
                <a:latin typeface="微软雅黑" panose="020B0503020204020204" pitchFamily="34" charset="-122"/>
                <a:ea typeface="微软雅黑" panose="020B0503020204020204" pitchFamily="34" charset="-122"/>
                <a:cs typeface="宋体" panose="02010600030101010101" pitchFamily="2" charset="-122"/>
                <a:sym typeface="Symbol" panose="05050102010706020507" pitchFamily="18" charset="2"/>
              </a:rPr>
              <a:t> </a:t>
            </a:r>
            <a:r>
              <a:rPr lang="en-US" altLang="zh-CN" b="0" dirty="0">
                <a:latin typeface="微软雅黑" panose="020B0503020204020204" pitchFamily="34" charset="-122"/>
                <a:ea typeface="微软雅黑" panose="020B0503020204020204" pitchFamily="34" charset="-122"/>
                <a:sym typeface="Symbol" panose="05050102010706020507" pitchFamily="18" charset="2"/>
              </a:rPr>
              <a:t>O</a:t>
            </a:r>
            <a:r>
              <a:rPr lang="en-US" altLang="zh-CN" b="0" dirty="0">
                <a:latin typeface="微软雅黑" panose="020B0503020204020204" pitchFamily="34" charset="-122"/>
                <a:ea typeface="微软雅黑" panose="020B0503020204020204" pitchFamily="34" charset="-122"/>
              </a:rPr>
              <a:t>(1)                            n&lt;c </a:t>
            </a:r>
          </a:p>
          <a:p>
            <a:pPr lvl="2" fontAlgn="auto">
              <a:lnSpc>
                <a:spcPct val="110000"/>
              </a:lnSpc>
              <a:spcBef>
                <a:spcPts val="600"/>
              </a:spcBef>
              <a:spcAft>
                <a:spcPts val="0"/>
              </a:spcAft>
              <a:defRPr/>
            </a:pPr>
            <a:r>
              <a:rPr lang="en-US" altLang="zh-CN" b="0" dirty="0">
                <a:latin typeface="微软雅黑" panose="020B0503020204020204" pitchFamily="34" charset="-122"/>
                <a:ea typeface="微软雅黑" panose="020B0503020204020204" pitchFamily="34" charset="-122"/>
              </a:rPr>
              <a:t>T(n)=aT(n/b)+D(n)+C(n)    </a:t>
            </a:r>
            <a:r>
              <a:rPr lang="zh-CN" altLang="en-US" b="0" dirty="0">
                <a:latin typeface="微软雅黑" panose="020B0503020204020204" pitchFamily="34" charset="-122"/>
                <a:ea typeface="微软雅黑" panose="020B0503020204020204" pitchFamily="34" charset="-122"/>
              </a:rPr>
              <a:t>否则</a:t>
            </a:r>
          </a:p>
        </p:txBody>
      </p:sp>
      <p:sp>
        <p:nvSpPr>
          <p:cNvPr id="7" name="文本框 6">
            <a:extLst>
              <a:ext uri="{FF2B5EF4-FFF2-40B4-BE49-F238E27FC236}">
                <a16:creationId xmlns:a16="http://schemas.microsoft.com/office/drawing/2014/main" id="{4950B243-060F-4CA0-B555-171ED54B22B6}"/>
              </a:ext>
            </a:extLst>
          </p:cNvPr>
          <p:cNvSpPr txBox="1"/>
          <p:nvPr/>
        </p:nvSpPr>
        <p:spPr>
          <a:xfrm>
            <a:off x="516467" y="1165509"/>
            <a:ext cx="4871720" cy="499624"/>
          </a:xfrm>
          <a:prstGeom prst="rect">
            <a:avLst/>
          </a:prstGeom>
          <a:noFill/>
        </p:spPr>
        <p:txBody>
          <a:bodyPr wrap="square">
            <a:spAutoFit/>
          </a:bodyPr>
          <a:lstStyle/>
          <a:p>
            <a:pPr>
              <a:lnSpc>
                <a:spcPct val="150000"/>
              </a:lnSpc>
              <a:spcBef>
                <a:spcPct val="50000"/>
              </a:spcBef>
            </a:pP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时间复杂度分析</a:t>
            </a:r>
            <a:r>
              <a:rPr lang="en-US" altLang="zh-CN" sz="2000" dirty="0">
                <a:solidFill>
                  <a:srgbClr val="0000FF"/>
                </a:solidFill>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B47416B1-200B-4F23-9A92-E48979A51F41}"/>
              </a:ext>
            </a:extLst>
          </p:cNvPr>
          <p:cNvSpPr txBox="1"/>
          <p:nvPr/>
        </p:nvSpPr>
        <p:spPr>
          <a:xfrm>
            <a:off x="2533015" y="5086771"/>
            <a:ext cx="7381240" cy="1323439"/>
          </a:xfrm>
          <a:prstGeom prst="rect">
            <a:avLst/>
          </a:prstGeom>
          <a:solidFill>
            <a:schemeClr val="accent4">
              <a:lumMod val="40000"/>
              <a:lumOff val="60000"/>
            </a:schemeClr>
          </a:solidFill>
        </p:spPr>
        <p:txBody>
          <a:bodyPr wrap="square">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快速排序（最好）递归方程： </a:t>
            </a:r>
            <a:r>
              <a:rPr lang="en-US" altLang="zh-CN" sz="2000" dirty="0">
                <a:latin typeface="微软雅黑" panose="020B0503020204020204" pitchFamily="34" charset="-122"/>
                <a:ea typeface="微软雅黑" panose="020B0503020204020204" pitchFamily="34" charset="-122"/>
              </a:rPr>
              <a:t>T(n)=2T(n/2)+O(n)</a:t>
            </a:r>
          </a:p>
          <a:p>
            <a:pPr>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平均（最好）时间复杂度：    </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 = O(nlog</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p>
          <a:p>
            <a:pPr>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最坏时间复杂度：                  </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 = O(n</a:t>
            </a:r>
            <a:r>
              <a:rPr lang="en-US" altLang="zh-CN" sz="2000" baseline="30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ChangeArrowheads="1"/>
          </p:cNvSpPr>
          <p:nvPr/>
        </p:nvSpPr>
        <p:spPr bwMode="auto">
          <a:xfrm>
            <a:off x="874643" y="1530709"/>
            <a:ext cx="10455965" cy="2807948"/>
          </a:xfrm>
          <a:prstGeom prst="rect">
            <a:avLst/>
          </a:prstGeom>
          <a:noFill/>
          <a:ln w="9525">
            <a:noFill/>
            <a:miter lim="800000"/>
          </a:ln>
        </p:spPr>
        <p:txBody>
          <a:bodyPr wrap="square">
            <a:spAutoFit/>
          </a:bodyPr>
          <a:lstStyle/>
          <a:p>
            <a:pP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空间复杂度分析</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000" dirty="0">
                <a:latin typeface="微软雅黑" panose="020B0503020204020204" pitchFamily="34" charset="-122"/>
                <a:ea typeface="微软雅黑" panose="020B0503020204020204" pitchFamily="34" charset="-122"/>
              </a:rPr>
              <a:t>快速排序算法是递归执行的，每次递归都要在栈中保存一个基准值的位置，所以空间复杂度就是栈用的空间。而递归栈的最大容量与递归调用的深度一致。</a:t>
            </a:r>
          </a:p>
          <a:p>
            <a:pPr>
              <a:lnSpc>
                <a:spcPct val="150000"/>
              </a:lnSpc>
            </a:pPr>
            <a:r>
              <a:rPr lang="zh-CN" altLang="en-US" sz="2000" dirty="0">
                <a:solidFill>
                  <a:srgbClr val="CC0099"/>
                </a:solidFill>
                <a:latin typeface="微软雅黑" panose="020B0503020204020204" pitchFamily="34" charset="-122"/>
                <a:ea typeface="微软雅黑" panose="020B0503020204020204" pitchFamily="34" charset="-122"/>
              </a:rPr>
              <a:t>最好情况下</a:t>
            </a:r>
            <a:r>
              <a:rPr lang="zh-CN" altLang="en-US" sz="2000" dirty="0">
                <a:latin typeface="微软雅黑" panose="020B0503020204020204" pitchFamily="34" charset="-122"/>
                <a:ea typeface="微软雅黑" panose="020B0503020204020204" pitchFamily="34" charset="-122"/>
              </a:rPr>
              <a:t>要进行</a:t>
            </a:r>
            <a:r>
              <a:rPr lang="en-US" altLang="zh-CN" sz="2000" dirty="0">
                <a:latin typeface="微软雅黑" panose="020B0503020204020204" pitchFamily="34" charset="-122"/>
                <a:ea typeface="微软雅黑" panose="020B0503020204020204" pitchFamily="34" charset="-122"/>
              </a:rPr>
              <a:t>log</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次递归调用，栈的深度为</a:t>
            </a:r>
            <a:r>
              <a:rPr lang="en-US" altLang="zh-CN" sz="2000" dirty="0">
                <a:latin typeface="微软雅黑" panose="020B0503020204020204" pitchFamily="34" charset="-122"/>
                <a:ea typeface="微软雅黑" panose="020B0503020204020204" pitchFamily="34" charset="-122"/>
              </a:rPr>
              <a:t>O(log</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，每次</a:t>
            </a:r>
            <a:r>
              <a:rPr lang="en-US" altLang="zh-CN" sz="2000" dirty="0">
                <a:latin typeface="微软雅黑" panose="020B0503020204020204" pitchFamily="34" charset="-122"/>
                <a:ea typeface="微软雅黑" panose="020B0503020204020204" pitchFamily="34" charset="-122"/>
              </a:rPr>
              <a:t>O(1)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C0099"/>
                </a:solidFill>
                <a:latin typeface="微软雅黑" panose="020B0503020204020204" pitchFamily="34" charset="-122"/>
                <a:ea typeface="微软雅黑" panose="020B0503020204020204" pitchFamily="34" charset="-122"/>
              </a:rPr>
              <a:t>最坏情况下</a:t>
            </a:r>
            <a:r>
              <a:rPr lang="zh-CN" altLang="en-US" sz="2000" dirty="0">
                <a:latin typeface="微软雅黑" panose="020B0503020204020204" pitchFamily="34" charset="-122"/>
                <a:ea typeface="微软雅黑" panose="020B0503020204020204" pitchFamily="34" charset="-122"/>
              </a:rPr>
              <a:t>要进行</a:t>
            </a:r>
            <a:r>
              <a:rPr lang="en-US" altLang="zh-CN" sz="2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次递归调用，栈的深度为</a:t>
            </a:r>
            <a:r>
              <a:rPr lang="en-US" altLang="zh-CN" sz="2000" dirty="0">
                <a:latin typeface="微软雅黑" panose="020B0503020204020204" pitchFamily="34" charset="-122"/>
                <a:ea typeface="微软雅黑" panose="020B0503020204020204" pitchFamily="34" charset="-122"/>
              </a:rPr>
              <a:t>O(n)</a:t>
            </a:r>
          </a:p>
          <a:p>
            <a:pPr>
              <a:lnSpc>
                <a:spcPct val="150000"/>
              </a:lnSpc>
            </a:pPr>
            <a:r>
              <a:rPr lang="zh-CN" altLang="en-US" sz="2000" dirty="0">
                <a:solidFill>
                  <a:srgbClr val="CC0099"/>
                </a:solidFill>
                <a:latin typeface="微软雅黑" panose="020B0503020204020204" pitchFamily="34" charset="-122"/>
                <a:ea typeface="微软雅黑" panose="020B0503020204020204" pitchFamily="34" charset="-122"/>
              </a:rPr>
              <a:t>平均情况下</a:t>
            </a:r>
            <a:r>
              <a:rPr lang="zh-CN" altLang="en-US" sz="2000" dirty="0">
                <a:latin typeface="微软雅黑" panose="020B0503020204020204" pitchFamily="34" charset="-122"/>
                <a:ea typeface="微软雅黑" panose="020B0503020204020204" pitchFamily="34" charset="-122"/>
              </a:rPr>
              <a:t>栈的深度为</a:t>
            </a:r>
            <a:r>
              <a:rPr lang="en-US" altLang="zh-CN" sz="2000" dirty="0">
                <a:latin typeface="微软雅黑" panose="020B0503020204020204" pitchFamily="34" charset="-122"/>
                <a:ea typeface="微软雅黑" panose="020B0503020204020204" pitchFamily="34" charset="-122"/>
              </a:rPr>
              <a:t>O(log</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n)</a:t>
            </a:r>
          </a:p>
        </p:txBody>
      </p:sp>
      <p:sp>
        <p:nvSpPr>
          <p:cNvPr id="50184" name="Text Box 8"/>
          <p:cNvSpPr txBox="1">
            <a:spLocks noChangeArrowheads="1"/>
          </p:cNvSpPr>
          <p:nvPr/>
        </p:nvSpPr>
        <p:spPr bwMode="auto">
          <a:xfrm>
            <a:off x="1946997" y="4968817"/>
            <a:ext cx="8353425" cy="961289"/>
          </a:xfrm>
          <a:prstGeom prst="rect">
            <a:avLst/>
          </a:prstGeom>
          <a:solidFill>
            <a:schemeClr val="bg1"/>
          </a:solidFill>
          <a:ln w="50800">
            <a:solidFill>
              <a:schemeClr val="accent2"/>
            </a:solidFill>
            <a:miter lim="800000"/>
          </a:ln>
        </p:spPr>
        <p:txBody>
          <a:bodyPr>
            <a:spAutoFit/>
          </a:bodyPr>
          <a:lstStyle/>
          <a:p>
            <a:pPr>
              <a:lnSpc>
                <a:spcPct val="150000"/>
              </a:lnSpc>
              <a:buClr>
                <a:srgbClr val="FF9900"/>
              </a:buClr>
              <a:buFont typeface="Wingdings" panose="05000000000000000000" pitchFamily="2" charset="2"/>
              <a:buChar char="&amp;"/>
            </a:pPr>
            <a:r>
              <a:rPr lang="zh-CN" altLang="en-US" sz="2000">
                <a:solidFill>
                  <a:srgbClr val="0000FF"/>
                </a:solidFill>
                <a:latin typeface="微软雅黑" panose="020B0503020204020204" pitchFamily="34" charset="-122"/>
                <a:ea typeface="微软雅黑" panose="020B0503020204020204" pitchFamily="34" charset="-122"/>
              </a:rPr>
              <a:t>平均时间复杂度：</a:t>
            </a:r>
            <a:r>
              <a:rPr lang="en-US" altLang="zh-CN" sz="2000">
                <a:solidFill>
                  <a:srgbClr val="0000FF"/>
                </a:solidFill>
                <a:latin typeface="微软雅黑" panose="020B0503020204020204" pitchFamily="34" charset="-122"/>
                <a:ea typeface="微软雅黑" panose="020B0503020204020204" pitchFamily="34" charset="-122"/>
              </a:rPr>
              <a:t>O(nlog</a:t>
            </a:r>
            <a:r>
              <a:rPr lang="en-US" altLang="zh-CN" sz="2000" baseline="-25000">
                <a:solidFill>
                  <a:srgbClr val="0000FF"/>
                </a:solidFill>
                <a:latin typeface="微软雅黑" panose="020B0503020204020204" pitchFamily="34" charset="-122"/>
                <a:ea typeface="微软雅黑" panose="020B0503020204020204" pitchFamily="34" charset="-122"/>
              </a:rPr>
              <a:t>2</a:t>
            </a:r>
            <a:r>
              <a:rPr lang="en-US" altLang="zh-CN" sz="2000">
                <a:solidFill>
                  <a:srgbClr val="0000FF"/>
                </a:solidFill>
                <a:latin typeface="微软雅黑" panose="020B0503020204020204" pitchFamily="34" charset="-122"/>
                <a:ea typeface="微软雅黑" panose="020B0503020204020204" pitchFamily="34" charset="-122"/>
              </a:rPr>
              <a:t>n)</a:t>
            </a:r>
          </a:p>
          <a:p>
            <a:pPr>
              <a:lnSpc>
                <a:spcPct val="150000"/>
              </a:lnSpc>
              <a:buClr>
                <a:srgbClr val="FF9900"/>
              </a:buClr>
              <a:buFont typeface="Wingdings" panose="05000000000000000000" pitchFamily="2" charset="2"/>
              <a:buChar char="&amp;"/>
            </a:pPr>
            <a:r>
              <a:rPr lang="zh-CN" altLang="en-US" sz="2000">
                <a:solidFill>
                  <a:srgbClr val="0000FF"/>
                </a:solidFill>
                <a:latin typeface="微软雅黑" panose="020B0503020204020204" pitchFamily="34" charset="-122"/>
                <a:ea typeface="微软雅黑" panose="020B0503020204020204" pitchFamily="34" charset="-122"/>
              </a:rPr>
              <a:t>平均空间复杂度：</a:t>
            </a:r>
            <a:r>
              <a:rPr lang="en-US" altLang="zh-CN" sz="2000">
                <a:solidFill>
                  <a:srgbClr val="0000FF"/>
                </a:solidFill>
                <a:latin typeface="微软雅黑" panose="020B0503020204020204" pitchFamily="34" charset="-122"/>
                <a:ea typeface="微软雅黑" panose="020B0503020204020204" pitchFamily="34" charset="-122"/>
              </a:rPr>
              <a:t>O(log</a:t>
            </a:r>
            <a:r>
              <a:rPr lang="en-US" altLang="zh-CN" sz="2000" baseline="-25000">
                <a:solidFill>
                  <a:srgbClr val="0000FF"/>
                </a:solidFill>
                <a:latin typeface="微软雅黑" panose="020B0503020204020204" pitchFamily="34" charset="-122"/>
                <a:ea typeface="微软雅黑" panose="020B0503020204020204" pitchFamily="34" charset="-122"/>
              </a:rPr>
              <a:t>2</a:t>
            </a:r>
            <a:r>
              <a:rPr lang="en-US" altLang="zh-CN" sz="2000">
                <a:solidFill>
                  <a:srgbClr val="0000FF"/>
                </a:solidFill>
                <a:latin typeface="微软雅黑" panose="020B0503020204020204" pitchFamily="34" charset="-122"/>
                <a:ea typeface="微软雅黑" panose="020B0503020204020204" pitchFamily="34" charset="-122"/>
              </a:rPr>
              <a:t>n)</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3.2.1 </a:t>
            </a:r>
            <a:r>
              <a:rPr lang="zh-CN" altLang="en-US" sz="2800" b="1">
                <a:latin typeface="微软雅黑" panose="020B0503020204020204" pitchFamily="34" charset="-122"/>
                <a:ea typeface="微软雅黑" panose="020B0503020204020204" pitchFamily="34" charset="-122"/>
                <a:sym typeface="+mn-ea"/>
              </a:rPr>
              <a:t>快速排序</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0184"/>
                                        </p:tgtEl>
                                        <p:attrNameLst>
                                          <p:attrName>style.visibility</p:attrName>
                                        </p:attrNameLst>
                                      </p:cBhvr>
                                      <p:to>
                                        <p:strVal val="visible"/>
                                      </p:to>
                                    </p:set>
                                    <p:animEffect transition="in" filter="blinds(horizontal)">
                                      <p:cBhvr>
                                        <p:cTn id="11" dur="500"/>
                                        <p:tgtEl>
                                          <p:spTgt spid="5018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62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62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66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24230F02-A335-466F-88A1-9217F2892EB6}" type="slidenum">
              <a:rPr lang="zh-CN" altLang="en-US" sz="900"/>
              <a:t>19</a:t>
            </a:fld>
            <a:endParaRPr lang="zh-CN" altLang="en-US" sz="900"/>
          </a:p>
        </p:txBody>
      </p:sp>
      <p:sp>
        <p:nvSpPr>
          <p:cNvPr id="4" name="Text Box 3"/>
          <p:cNvSpPr txBox="1">
            <a:spLocks noChangeArrowheads="1"/>
          </p:cNvSpPr>
          <p:nvPr/>
        </p:nvSpPr>
        <p:spPr bwMode="auto">
          <a:xfrm>
            <a:off x="768882" y="1550232"/>
            <a:ext cx="9683013" cy="1430456"/>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归并排序的基本思想是</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mn-ea"/>
                <a:sym typeface="+mn-lt"/>
              </a:rPr>
              <a:t>将两个或两个以上的有序表组合成一个新有序表</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二路归并排序</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：归并在相邻的两个有序子表中进行的，称为</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二路归并排序</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多路归并排序：</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归并操作在相邻的多个有序子表中进行，则叫</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多路归并排序</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a:t>
            </a:r>
          </a:p>
        </p:txBody>
      </p:sp>
      <p:sp>
        <p:nvSpPr>
          <p:cNvPr id="6" name="Rectangle 360">
            <a:extLst>
              <a:ext uri="{FF2B5EF4-FFF2-40B4-BE49-F238E27FC236}">
                <a16:creationId xmlns:a16="http://schemas.microsoft.com/office/drawing/2014/main" id="{EB539AE3-504A-4361-9876-ABBC232DEAA0}"/>
              </a:ext>
            </a:extLst>
          </p:cNvPr>
          <p:cNvSpPr>
            <a:spLocks noChangeArrowheads="1"/>
          </p:cNvSpPr>
          <p:nvPr/>
        </p:nvSpPr>
        <p:spPr bwMode="auto">
          <a:xfrm>
            <a:off x="930855" y="3453173"/>
            <a:ext cx="9494053" cy="400110"/>
          </a:xfrm>
          <a:prstGeom prst="rect">
            <a:avLst/>
          </a:prstGeom>
          <a:solidFill>
            <a:schemeClr val="accent1">
              <a:lumMod val="60000"/>
              <a:lumOff val="40000"/>
            </a:schemeClr>
          </a:solidFill>
          <a:ln>
            <a:noFill/>
          </a:ln>
        </p:spPr>
        <p:txBody>
          <a:bodyPr wrap="square">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eaLnBrk="0" hangingPunct="0">
              <a:spcBef>
                <a:spcPct val="20000"/>
              </a:spcBef>
              <a:defRPr/>
            </a:pPr>
            <a:r>
              <a:rPr lang="en-US" altLang="zh-CN" sz="2000" b="0" dirty="0">
                <a:latin typeface="微软雅黑" panose="020B0503020204020204" pitchFamily="34" charset="-122"/>
                <a:ea typeface="微软雅黑" panose="020B0503020204020204" pitchFamily="34" charset="-122"/>
                <a:cs typeface="+mn-ea"/>
                <a:sym typeface="+mn-lt"/>
              </a:rPr>
              <a:t>2-</a:t>
            </a:r>
            <a:r>
              <a:rPr lang="zh-CN" altLang="en-US" sz="2000" b="0" dirty="0">
                <a:latin typeface="微软雅黑" panose="020B0503020204020204" pitchFamily="34" charset="-122"/>
                <a:ea typeface="微软雅黑" panose="020B0503020204020204" pitchFamily="34" charset="-122"/>
                <a:cs typeface="+mn-ea"/>
                <a:sym typeface="+mn-lt"/>
              </a:rPr>
              <a:t>路归并排序</a:t>
            </a:r>
          </a:p>
        </p:txBody>
      </p:sp>
      <p:sp>
        <p:nvSpPr>
          <p:cNvPr id="7" name="Rectangle 361">
            <a:extLst>
              <a:ext uri="{FF2B5EF4-FFF2-40B4-BE49-F238E27FC236}">
                <a16:creationId xmlns:a16="http://schemas.microsoft.com/office/drawing/2014/main" id="{7742AABA-C033-4B65-986B-0BBE28B8F2FF}"/>
              </a:ext>
            </a:extLst>
          </p:cNvPr>
          <p:cNvSpPr>
            <a:spLocks noChangeArrowheads="1"/>
          </p:cNvSpPr>
          <p:nvPr/>
        </p:nvSpPr>
        <p:spPr bwMode="auto">
          <a:xfrm>
            <a:off x="957841" y="4212963"/>
            <a:ext cx="9494053" cy="1780744"/>
          </a:xfrm>
          <a:prstGeom prst="rect">
            <a:avLst/>
          </a:prstGeom>
          <a:solidFill>
            <a:schemeClr val="bg2">
              <a:lumMod val="20000"/>
              <a:lumOff val="80000"/>
            </a:schemeClr>
          </a:solidFill>
          <a:ln>
            <a:noFill/>
          </a:ln>
        </p:spPr>
        <p:txBody>
          <a:bodyPr wrap="square">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eaLnBrk="0" hangingPunct="0">
              <a:lnSpc>
                <a:spcPct val="125000"/>
              </a:lnSpc>
              <a:spcBef>
                <a:spcPct val="20000"/>
              </a:spcBef>
              <a:defRPr/>
            </a:pPr>
            <a:r>
              <a:rPr lang="zh-CN" altLang="en-US" sz="2000" b="0" dirty="0">
                <a:latin typeface="微软雅黑" panose="020B0503020204020204" pitchFamily="34" charset="-122"/>
                <a:ea typeface="微软雅黑" panose="020B0503020204020204" pitchFamily="34" charset="-122"/>
                <a:cs typeface="+mn-ea"/>
                <a:sym typeface="+mn-lt"/>
              </a:rPr>
              <a:t>排序过程</a:t>
            </a:r>
          </a:p>
          <a:p>
            <a:pPr eaLnBrk="0" hangingPunct="0">
              <a:lnSpc>
                <a:spcPct val="125000"/>
              </a:lnSpc>
              <a:spcBef>
                <a:spcPct val="20000"/>
              </a:spcBef>
              <a:buClr>
                <a:schemeClr val="accent2"/>
              </a:buClr>
              <a:buFont typeface="Wingdings" panose="05000000000000000000" pitchFamily="2" charset="2"/>
              <a:buChar char="ü"/>
              <a:defRPr/>
            </a:pPr>
            <a:r>
              <a:rPr lang="zh-CN" altLang="en-US" sz="2000" b="0" dirty="0">
                <a:latin typeface="微软雅黑" panose="020B0503020204020204" pitchFamily="34" charset="-122"/>
                <a:ea typeface="微软雅黑" panose="020B0503020204020204" pitchFamily="34" charset="-122"/>
                <a:cs typeface="+mn-ea"/>
                <a:sym typeface="+mn-lt"/>
              </a:rPr>
              <a:t>初始序列看成</a:t>
            </a:r>
            <a:r>
              <a:rPr lang="en-US" altLang="zh-CN" sz="2000" b="0" dirty="0">
                <a:solidFill>
                  <a:srgbClr val="FF3300"/>
                </a:solidFill>
                <a:latin typeface="微软雅黑" panose="020B0503020204020204" pitchFamily="34" charset="-122"/>
                <a:ea typeface="微软雅黑" panose="020B0503020204020204" pitchFamily="34" charset="-122"/>
                <a:cs typeface="+mn-ea"/>
                <a:sym typeface="+mn-lt"/>
              </a:rPr>
              <a:t>n</a:t>
            </a:r>
            <a:r>
              <a:rPr lang="zh-CN" altLang="en-US" sz="2000" b="0" dirty="0">
                <a:solidFill>
                  <a:srgbClr val="FF3300"/>
                </a:solidFill>
                <a:latin typeface="微软雅黑" panose="020B0503020204020204" pitchFamily="34" charset="-122"/>
                <a:ea typeface="微软雅黑" panose="020B0503020204020204" pitchFamily="34" charset="-122"/>
                <a:cs typeface="+mn-ea"/>
                <a:sym typeface="+mn-lt"/>
              </a:rPr>
              <a:t>个</a:t>
            </a:r>
            <a:r>
              <a:rPr lang="zh-CN" altLang="en-US" sz="2000" b="0" dirty="0">
                <a:latin typeface="微软雅黑" panose="020B0503020204020204" pitchFamily="34" charset="-122"/>
                <a:ea typeface="微软雅黑" panose="020B0503020204020204" pitchFamily="34" charset="-122"/>
                <a:cs typeface="+mn-ea"/>
                <a:sym typeface="+mn-lt"/>
              </a:rPr>
              <a:t>有序子序列，每个子序列长度为</a:t>
            </a:r>
            <a:r>
              <a:rPr lang="en-US" altLang="zh-CN" sz="2000" b="0" dirty="0">
                <a:solidFill>
                  <a:srgbClr val="FF3300"/>
                </a:solidFill>
                <a:latin typeface="微软雅黑" panose="020B0503020204020204" pitchFamily="34" charset="-122"/>
                <a:ea typeface="微软雅黑" panose="020B0503020204020204" pitchFamily="34" charset="-122"/>
                <a:cs typeface="+mn-ea"/>
                <a:sym typeface="+mn-lt"/>
              </a:rPr>
              <a:t>1</a:t>
            </a:r>
          </a:p>
          <a:p>
            <a:pPr eaLnBrk="0" hangingPunct="0">
              <a:lnSpc>
                <a:spcPct val="125000"/>
              </a:lnSpc>
              <a:spcBef>
                <a:spcPct val="20000"/>
              </a:spcBef>
              <a:buClr>
                <a:schemeClr val="accent2"/>
              </a:buClr>
              <a:buFont typeface="Wingdings" panose="05000000000000000000" pitchFamily="2" charset="2"/>
              <a:buChar char="ü"/>
              <a:defRPr/>
            </a:pPr>
            <a:r>
              <a:rPr lang="zh-CN" altLang="en-US" sz="2000" b="0" dirty="0">
                <a:solidFill>
                  <a:srgbClr val="FF3300"/>
                </a:solidFill>
                <a:latin typeface="微软雅黑" panose="020B0503020204020204" pitchFamily="34" charset="-122"/>
                <a:ea typeface="微软雅黑" panose="020B0503020204020204" pitchFamily="34" charset="-122"/>
                <a:cs typeface="+mn-ea"/>
                <a:sym typeface="+mn-lt"/>
              </a:rPr>
              <a:t>两两合并</a:t>
            </a:r>
            <a:r>
              <a:rPr lang="zh-CN" altLang="en-US" sz="2000" b="0" dirty="0">
                <a:latin typeface="微软雅黑" panose="020B0503020204020204" pitchFamily="34" charset="-122"/>
                <a:ea typeface="微软雅黑" panose="020B0503020204020204" pitchFamily="34" charset="-122"/>
                <a:cs typeface="+mn-ea"/>
                <a:sym typeface="+mn-lt"/>
              </a:rPr>
              <a:t>，得到 </a:t>
            </a:r>
            <a:r>
              <a:rPr lang="zh-CN" altLang="en-US" sz="2000" b="0" dirty="0">
                <a:solidFill>
                  <a:srgbClr val="4D4D4D"/>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0" dirty="0">
                <a:solidFill>
                  <a:srgbClr val="4D4D4D"/>
                </a:solidFill>
                <a:latin typeface="微软雅黑" panose="020B0503020204020204" pitchFamily="34" charset="-122"/>
                <a:ea typeface="微软雅黑" panose="020B0503020204020204" pitchFamily="34" charset="-122"/>
                <a:cs typeface="+mn-ea"/>
                <a:sym typeface="+mn-lt"/>
              </a:rPr>
              <a:t>n/2</a:t>
            </a:r>
            <a:r>
              <a:rPr lang="en-US" altLang="zh-CN" sz="2000" dirty="0">
                <a:solidFill>
                  <a:srgbClr val="4D4D4D"/>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0" dirty="0">
                <a:solidFill>
                  <a:srgbClr val="4D4D4D"/>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0" dirty="0">
                <a:latin typeface="微软雅黑" panose="020B0503020204020204" pitchFamily="34" charset="-122"/>
                <a:ea typeface="微软雅黑" panose="020B0503020204020204" pitchFamily="34" charset="-122"/>
                <a:cs typeface="+mn-ea"/>
                <a:sym typeface="+mn-lt"/>
              </a:rPr>
              <a:t>个长度为</a:t>
            </a:r>
            <a:r>
              <a:rPr lang="en-US" altLang="zh-CN" sz="2000" b="0" dirty="0">
                <a:latin typeface="微软雅黑" panose="020B0503020204020204" pitchFamily="34" charset="-122"/>
                <a:ea typeface="微软雅黑" panose="020B0503020204020204" pitchFamily="34" charset="-122"/>
                <a:cs typeface="+mn-ea"/>
                <a:sym typeface="+mn-lt"/>
              </a:rPr>
              <a:t>2</a:t>
            </a:r>
            <a:r>
              <a:rPr lang="zh-CN" altLang="en-US" sz="2000" b="0" dirty="0">
                <a:latin typeface="微软雅黑" panose="020B0503020204020204" pitchFamily="34" charset="-122"/>
                <a:ea typeface="微软雅黑" panose="020B0503020204020204" pitchFamily="34" charset="-122"/>
                <a:cs typeface="+mn-ea"/>
                <a:sym typeface="+mn-lt"/>
              </a:rPr>
              <a:t>或</a:t>
            </a:r>
            <a:r>
              <a:rPr lang="en-US" altLang="zh-CN" sz="2000" b="0" dirty="0">
                <a:latin typeface="微软雅黑" panose="020B0503020204020204" pitchFamily="34" charset="-122"/>
                <a:ea typeface="微软雅黑" panose="020B0503020204020204" pitchFamily="34" charset="-122"/>
                <a:cs typeface="+mn-ea"/>
                <a:sym typeface="+mn-lt"/>
              </a:rPr>
              <a:t>1</a:t>
            </a:r>
            <a:r>
              <a:rPr lang="zh-CN" altLang="en-US" sz="2000" b="0" dirty="0">
                <a:latin typeface="微软雅黑" panose="020B0503020204020204" pitchFamily="34" charset="-122"/>
                <a:ea typeface="微软雅黑" panose="020B0503020204020204" pitchFamily="34" charset="-122"/>
                <a:cs typeface="+mn-ea"/>
                <a:sym typeface="+mn-lt"/>
              </a:rPr>
              <a:t>的有序子序列</a:t>
            </a:r>
          </a:p>
          <a:p>
            <a:pPr eaLnBrk="0" hangingPunct="0">
              <a:lnSpc>
                <a:spcPct val="125000"/>
              </a:lnSpc>
              <a:spcBef>
                <a:spcPct val="20000"/>
              </a:spcBef>
              <a:buClr>
                <a:schemeClr val="accent2"/>
              </a:buClr>
              <a:buFont typeface="Wingdings" panose="05000000000000000000" pitchFamily="2" charset="2"/>
              <a:buChar char="ü"/>
              <a:defRPr/>
            </a:pPr>
            <a:r>
              <a:rPr lang="zh-CN" altLang="en-US" sz="2000" b="0" dirty="0">
                <a:latin typeface="微软雅黑" panose="020B0503020204020204" pitchFamily="34" charset="-122"/>
                <a:ea typeface="微软雅黑" panose="020B0503020204020204" pitchFamily="34" charset="-122"/>
                <a:cs typeface="+mn-ea"/>
                <a:sym typeface="+mn-lt"/>
              </a:rPr>
              <a:t>再两两合并，重复直至得到</a:t>
            </a:r>
            <a:r>
              <a:rPr lang="zh-CN" altLang="en-US" sz="2000" b="0" dirty="0">
                <a:solidFill>
                  <a:srgbClr val="FF3300"/>
                </a:solidFill>
                <a:latin typeface="微软雅黑" panose="020B0503020204020204" pitchFamily="34" charset="-122"/>
                <a:ea typeface="微软雅黑" panose="020B0503020204020204" pitchFamily="34" charset="-122"/>
                <a:cs typeface="+mn-ea"/>
                <a:sym typeface="+mn-lt"/>
              </a:rPr>
              <a:t>一个</a:t>
            </a:r>
            <a:r>
              <a:rPr lang="zh-CN" altLang="en-US" sz="2000" b="0" dirty="0">
                <a:latin typeface="微软雅黑" panose="020B0503020204020204" pitchFamily="34" charset="-122"/>
                <a:ea typeface="微软雅黑" panose="020B0503020204020204" pitchFamily="34" charset="-122"/>
                <a:cs typeface="+mn-ea"/>
                <a:sym typeface="+mn-lt"/>
              </a:rPr>
              <a:t>长度为</a:t>
            </a:r>
            <a:r>
              <a:rPr lang="en-US" altLang="zh-CN" sz="2000" b="0" dirty="0">
                <a:latin typeface="微软雅黑" panose="020B0503020204020204" pitchFamily="34" charset="-122"/>
                <a:ea typeface="微软雅黑" panose="020B0503020204020204" pitchFamily="34" charset="-122"/>
                <a:cs typeface="+mn-ea"/>
                <a:sym typeface="+mn-lt"/>
              </a:rPr>
              <a:t>n</a:t>
            </a:r>
            <a:r>
              <a:rPr lang="zh-CN" altLang="en-US" sz="2000" b="0" dirty="0">
                <a:latin typeface="微软雅黑" panose="020B0503020204020204" pitchFamily="34" charset="-122"/>
                <a:ea typeface="微软雅黑" panose="020B0503020204020204" pitchFamily="34" charset="-122"/>
                <a:cs typeface="+mn-ea"/>
                <a:sym typeface="+mn-lt"/>
              </a:rPr>
              <a:t>的有序序列为止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A73D0E0-2991-C862-F070-02548A6DA310}"/>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3.1 </a:t>
            </a:r>
            <a:r>
              <a:rPr lang="zh-CN" altLang="en-US" sz="2800" b="1" dirty="0">
                <a:latin typeface="微软雅黑" panose="020B0503020204020204" pitchFamily="34" charset="-122"/>
                <a:ea typeface="微软雅黑" panose="020B0503020204020204" pitchFamily="34" charset="-122"/>
              </a:rPr>
              <a:t>分治法概述</a:t>
            </a:r>
          </a:p>
        </p:txBody>
      </p:sp>
      <p:sp>
        <p:nvSpPr>
          <p:cNvPr id="3" name="灯片编号占位符 2"/>
          <p:cNvSpPr>
            <a:spLocks noGrp="1"/>
          </p:cNvSpPr>
          <p:nvPr>
            <p:ph type="sldNum" sz="quarter" idx="14"/>
          </p:nvPr>
        </p:nvSpPr>
        <p:spPr/>
        <p:txBody>
          <a:bodyPr/>
          <a:lstStyle/>
          <a:p>
            <a:pPr>
              <a:defRPr/>
            </a:pPr>
            <a:fld id="{2D06D9DB-26D8-4D1C-96F8-132CFF77B68C}" type="slidenum">
              <a:rPr lang="zh-CN" altLang="en-US" sz="900"/>
              <a:t>2</a:t>
            </a:fld>
            <a:endParaRPr lang="zh-CN" altLang="en-US" sz="900"/>
          </a:p>
        </p:txBody>
      </p:sp>
      <p:graphicFrame>
        <p:nvGraphicFramePr>
          <p:cNvPr id="5" name="图示 4"/>
          <p:cNvGraphicFramePr/>
          <p:nvPr>
            <p:extLst>
              <p:ext uri="{D42A27DB-BD31-4B8C-83A1-F6EECF244321}">
                <p14:modId xmlns:p14="http://schemas.microsoft.com/office/powerpoint/2010/main" val="983752632"/>
              </p:ext>
            </p:extLst>
          </p:nvPr>
        </p:nvGraphicFramePr>
        <p:xfrm>
          <a:off x="1910954" y="1992387"/>
          <a:ext cx="5805488" cy="3372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8EC401B4-DCAF-4269-B721-1B4E7707375D}" type="slidenum">
              <a:rPr lang="zh-CN" altLang="en-US" sz="900"/>
              <a:t>20</a:t>
            </a:fld>
            <a:endParaRPr lang="zh-CN" altLang="en-US" sz="900"/>
          </a:p>
        </p:txBody>
      </p:sp>
      <p:sp>
        <p:nvSpPr>
          <p:cNvPr id="4" name="Text Box 2"/>
          <p:cNvSpPr txBox="1">
            <a:spLocks noChangeArrowheads="1"/>
          </p:cNvSpPr>
          <p:nvPr/>
        </p:nvSpPr>
        <p:spPr bwMode="auto">
          <a:xfrm>
            <a:off x="700088" y="1363663"/>
            <a:ext cx="4824412" cy="400050"/>
          </a:xfrm>
          <a:prstGeom prst="rect">
            <a:avLst/>
          </a:prstGeom>
          <a:noFill/>
          <a:ln w="9525">
            <a:noFill/>
            <a:miter lim="800000"/>
          </a:ln>
          <a:effectLst/>
        </p:spPr>
        <p:txBody>
          <a:bodyPr>
            <a:spAutoFit/>
          </a:bodyPr>
          <a:lstStyle/>
          <a:p>
            <a:pPr algn="just" fontAlgn="auto">
              <a:spcBef>
                <a:spcPct val="50000"/>
              </a:spcBef>
              <a:spcAft>
                <a:spcPts val="0"/>
              </a:spcAft>
              <a:defRPr/>
            </a:pPr>
            <a:r>
              <a:rPr lang="en-US" altLang="zh-CN"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 </a:t>
            </a:r>
            <a:r>
              <a:rPr lang="zh-CN" altLang="en-US"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自底向上的二路归并排序算法</a:t>
            </a:r>
          </a:p>
        </p:txBody>
      </p:sp>
      <p:sp>
        <p:nvSpPr>
          <p:cNvPr id="5" name="Text Box 3"/>
          <p:cNvSpPr txBox="1">
            <a:spLocks noChangeArrowheads="1"/>
          </p:cNvSpPr>
          <p:nvPr/>
        </p:nvSpPr>
        <p:spPr bwMode="auto">
          <a:xfrm>
            <a:off x="1027906" y="1991116"/>
            <a:ext cx="8135937" cy="499624"/>
          </a:xfrm>
          <a:prstGeom prst="rect">
            <a:avLst/>
          </a:prstGeom>
          <a:noFill/>
          <a:ln w="9525">
            <a:noFill/>
            <a:miter lim="800000"/>
          </a:ln>
          <a:effectLst/>
        </p:spPr>
        <p:txBody>
          <a:bodyPr>
            <a:spAutoFit/>
          </a:bodyPr>
          <a:lstStyle/>
          <a:p>
            <a:pPr fontAlgn="auto">
              <a:lnSpc>
                <a:spcPct val="150000"/>
              </a:lnSpc>
              <a:spcBef>
                <a:spcPct val="5000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例如：对于</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5</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7</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10</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9</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8}</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序列，其排序过程如下</a:t>
            </a:r>
          </a:p>
        </p:txBody>
      </p:sp>
      <p:grpSp>
        <p:nvGrpSpPr>
          <p:cNvPr id="6" name="组合 38"/>
          <p:cNvGrpSpPr/>
          <p:nvPr/>
        </p:nvGrpSpPr>
        <p:grpSpPr bwMode="auto">
          <a:xfrm>
            <a:off x="7596189" y="3236278"/>
            <a:ext cx="719137" cy="2705100"/>
            <a:chOff x="6072198" y="2581228"/>
            <a:chExt cx="719138" cy="2705160"/>
          </a:xfrm>
        </p:grpSpPr>
        <p:sp>
          <p:nvSpPr>
            <p:cNvPr id="8" name="Text Box 6"/>
            <p:cNvSpPr txBox="1">
              <a:spLocks noChangeArrowheads="1"/>
            </p:cNvSpPr>
            <p:nvPr/>
          </p:nvSpPr>
          <p:spPr bwMode="auto">
            <a:xfrm>
              <a:off x="6072198" y="2581228"/>
              <a:ext cx="719138" cy="400059"/>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000" b="1" dirty="0">
                  <a:solidFill>
                    <a:srgbClr val="0000FF"/>
                  </a:solidFill>
                  <a:latin typeface="+mn-ea"/>
                  <a:ea typeface="+mn-ea"/>
                  <a:cs typeface="Consolas" panose="020B0609020204030204" pitchFamily="49" charset="0"/>
                </a:rPr>
                <a:t>底</a:t>
              </a:r>
            </a:p>
          </p:txBody>
        </p:sp>
        <p:sp>
          <p:nvSpPr>
            <p:cNvPr id="9" name="Text Box 7"/>
            <p:cNvSpPr txBox="1">
              <a:spLocks noChangeArrowheads="1"/>
            </p:cNvSpPr>
            <p:nvPr/>
          </p:nvSpPr>
          <p:spPr bwMode="auto">
            <a:xfrm>
              <a:off x="6072198" y="4886329"/>
              <a:ext cx="719138" cy="400059"/>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000" b="1">
                  <a:solidFill>
                    <a:srgbClr val="0000FF"/>
                  </a:solidFill>
                  <a:latin typeface="+mn-ea"/>
                  <a:ea typeface="+mn-ea"/>
                  <a:cs typeface="Consolas" panose="020B0609020204030204" pitchFamily="49" charset="0"/>
                </a:rPr>
                <a:t>顶</a:t>
              </a:r>
            </a:p>
          </p:txBody>
        </p:sp>
        <p:sp>
          <p:nvSpPr>
            <p:cNvPr id="34854" name="AutoShape 8"/>
            <p:cNvSpPr>
              <a:spLocks noChangeArrowheads="1"/>
            </p:cNvSpPr>
            <p:nvPr/>
          </p:nvSpPr>
          <p:spPr bwMode="auto">
            <a:xfrm>
              <a:off x="6188110" y="3163835"/>
              <a:ext cx="215900" cy="1655762"/>
            </a:xfrm>
            <a:prstGeom prst="downArrow">
              <a:avLst>
                <a:gd name="adj1" fmla="val 50000"/>
                <a:gd name="adj2" fmla="val 191728"/>
              </a:avLst>
            </a:prstGeom>
            <a:solidFill>
              <a:schemeClr val="hlink"/>
            </a:solidFill>
            <a:ln w="9525">
              <a:solidFill>
                <a:srgbClr val="CC3300"/>
              </a:solidFill>
              <a:miter lim="800000"/>
            </a:ln>
          </p:spPr>
          <p:txBody>
            <a:bodyPr vert="eaVert" wrap="none" anchor="ctr"/>
            <a:lstStyle/>
            <a:p>
              <a:endParaRPr lang="zh-CN" altLang="en-US">
                <a:latin typeface="Consolas" panose="020B0609020204030204" pitchFamily="49" charset="0"/>
                <a:ea typeface="微软雅黑" panose="020B0503020204020204" pitchFamily="34" charset="-122"/>
                <a:cs typeface="Consolas" panose="020B0609020204030204" pitchFamily="49" charset="0"/>
              </a:endParaRPr>
            </a:p>
          </p:txBody>
        </p:sp>
      </p:grpSp>
      <p:sp>
        <p:nvSpPr>
          <p:cNvPr id="11" name="圆角矩形 10"/>
          <p:cNvSpPr/>
          <p:nvPr/>
        </p:nvSpPr>
        <p:spPr>
          <a:xfrm>
            <a:off x="2595564" y="2798128"/>
            <a:ext cx="4714875" cy="4318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 1</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7</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6</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 9</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4</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 3</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圆角矩形 11"/>
          <p:cNvSpPr/>
          <p:nvPr/>
        </p:nvSpPr>
        <p:spPr>
          <a:xfrm>
            <a:off x="6381750" y="4369753"/>
            <a:ext cx="857250" cy="4318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3</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圆角矩形 12"/>
          <p:cNvSpPr/>
          <p:nvPr/>
        </p:nvSpPr>
        <p:spPr>
          <a:xfrm>
            <a:off x="6381750" y="5155565"/>
            <a:ext cx="857250" cy="4318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3</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7" name="组合 29"/>
          <p:cNvGrpSpPr/>
          <p:nvPr/>
        </p:nvGrpSpPr>
        <p:grpSpPr bwMode="auto">
          <a:xfrm>
            <a:off x="2667000" y="3298190"/>
            <a:ext cx="857250" cy="717550"/>
            <a:chOff x="1142976" y="2643182"/>
            <a:chExt cx="857256" cy="717752"/>
          </a:xfrm>
        </p:grpSpPr>
        <p:sp>
          <p:nvSpPr>
            <p:cNvPr id="15" name="圆角矩形 14"/>
            <p:cNvSpPr/>
            <p:nvPr/>
          </p:nvSpPr>
          <p:spPr>
            <a:xfrm>
              <a:off x="1142976" y="2929012"/>
              <a:ext cx="857256" cy="43192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左大括号 15"/>
            <p:cNvSpPr/>
            <p:nvPr/>
          </p:nvSpPr>
          <p:spPr>
            <a:xfrm rot="16200000">
              <a:off x="1481886" y="2375711"/>
              <a:ext cx="179439"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14" name="组合 30"/>
          <p:cNvGrpSpPr/>
          <p:nvPr/>
        </p:nvGrpSpPr>
        <p:grpSpPr bwMode="auto">
          <a:xfrm>
            <a:off x="3595688" y="3298190"/>
            <a:ext cx="857250" cy="717550"/>
            <a:chOff x="2071670" y="2643182"/>
            <a:chExt cx="857256" cy="717752"/>
          </a:xfrm>
        </p:grpSpPr>
        <p:sp>
          <p:nvSpPr>
            <p:cNvPr id="18" name="圆角矩形 17"/>
            <p:cNvSpPr/>
            <p:nvPr/>
          </p:nvSpPr>
          <p:spPr>
            <a:xfrm>
              <a:off x="2071670" y="2929012"/>
              <a:ext cx="857256" cy="43192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1</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9" name="左大括号 18"/>
            <p:cNvSpPr/>
            <p:nvPr/>
          </p:nvSpPr>
          <p:spPr>
            <a:xfrm rot="16200000">
              <a:off x="2410579" y="2375711"/>
              <a:ext cx="179439"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17" name="组合 31"/>
          <p:cNvGrpSpPr/>
          <p:nvPr/>
        </p:nvGrpSpPr>
        <p:grpSpPr bwMode="auto">
          <a:xfrm>
            <a:off x="4524375" y="3298190"/>
            <a:ext cx="857250" cy="717550"/>
            <a:chOff x="3000364" y="2643182"/>
            <a:chExt cx="857256" cy="717752"/>
          </a:xfrm>
        </p:grpSpPr>
        <p:sp>
          <p:nvSpPr>
            <p:cNvPr id="21" name="圆角矩形 20"/>
            <p:cNvSpPr/>
            <p:nvPr/>
          </p:nvSpPr>
          <p:spPr>
            <a:xfrm>
              <a:off x="3000364" y="2929012"/>
              <a:ext cx="857256" cy="43192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6</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2" name="左大括号 21"/>
            <p:cNvSpPr/>
            <p:nvPr/>
          </p:nvSpPr>
          <p:spPr>
            <a:xfrm rot="16200000">
              <a:off x="3339274" y="2375711"/>
              <a:ext cx="179439"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20" name="组合 32"/>
          <p:cNvGrpSpPr/>
          <p:nvPr/>
        </p:nvGrpSpPr>
        <p:grpSpPr bwMode="auto">
          <a:xfrm>
            <a:off x="5453063" y="3298190"/>
            <a:ext cx="857250" cy="717550"/>
            <a:chOff x="3929058" y="2643181"/>
            <a:chExt cx="857256" cy="717753"/>
          </a:xfrm>
        </p:grpSpPr>
        <p:sp>
          <p:nvSpPr>
            <p:cNvPr id="24" name="圆角矩形 23"/>
            <p:cNvSpPr/>
            <p:nvPr/>
          </p:nvSpPr>
          <p:spPr>
            <a:xfrm>
              <a:off x="3929058" y="2929012"/>
              <a:ext cx="857256" cy="43192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4</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5" name="左大括号 24"/>
            <p:cNvSpPr/>
            <p:nvPr/>
          </p:nvSpPr>
          <p:spPr>
            <a:xfrm rot="16200000">
              <a:off x="4267967" y="2375710"/>
              <a:ext cx="179439"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23" name="组合 33"/>
          <p:cNvGrpSpPr/>
          <p:nvPr/>
        </p:nvGrpSpPr>
        <p:grpSpPr bwMode="auto">
          <a:xfrm>
            <a:off x="6381750" y="3298190"/>
            <a:ext cx="857250" cy="717550"/>
            <a:chOff x="4857752" y="2643181"/>
            <a:chExt cx="857256" cy="717753"/>
          </a:xfrm>
        </p:grpSpPr>
        <p:sp>
          <p:nvSpPr>
            <p:cNvPr id="27" name="圆角矩形 26"/>
            <p:cNvSpPr/>
            <p:nvPr/>
          </p:nvSpPr>
          <p:spPr>
            <a:xfrm>
              <a:off x="4857752" y="2929012"/>
              <a:ext cx="857256" cy="43192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rgbClr val="0000FF"/>
                  </a:solidFill>
                  <a:latin typeface="Consolas" panose="020B0609020204030204" pitchFamily="49" charset="0"/>
                  <a:cs typeface="Consolas" panose="020B0609020204030204" pitchFamily="49" charset="0"/>
                </a:rPr>
                <a:t>3</a:t>
              </a: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8</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8" name="左大括号 27"/>
            <p:cNvSpPr/>
            <p:nvPr/>
          </p:nvSpPr>
          <p:spPr>
            <a:xfrm rot="16200000">
              <a:off x="5196662" y="2375710"/>
              <a:ext cx="179439"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26" name="组合 34"/>
          <p:cNvGrpSpPr/>
          <p:nvPr/>
        </p:nvGrpSpPr>
        <p:grpSpPr bwMode="auto">
          <a:xfrm>
            <a:off x="2667000" y="4084003"/>
            <a:ext cx="1785938" cy="717550"/>
            <a:chOff x="1142976" y="3429000"/>
            <a:chExt cx="1785950" cy="717752"/>
          </a:xfrm>
        </p:grpSpPr>
        <p:sp>
          <p:nvSpPr>
            <p:cNvPr id="30" name="圆角矩形 29"/>
            <p:cNvSpPr/>
            <p:nvPr/>
          </p:nvSpPr>
          <p:spPr>
            <a:xfrm>
              <a:off x="1142976" y="3714830"/>
              <a:ext cx="1785950" cy="43192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rgbClr val="0000FF"/>
                  </a:solidFill>
                  <a:latin typeface="Consolas" panose="020B0609020204030204" pitchFamily="49" charset="0"/>
                  <a:cs typeface="Consolas" panose="020B0609020204030204" pitchFamily="49" charset="0"/>
                </a:rPr>
                <a:t>1</a:t>
              </a:r>
              <a:r>
                <a:rPr lang="zh-CN" altLang="en-US"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2</a:t>
              </a: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5</a:t>
              </a:r>
              <a:r>
                <a:rPr lang="zh-CN" altLang="en-US"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7</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31" name="左大括号 30"/>
            <p:cNvSpPr/>
            <p:nvPr/>
          </p:nvSpPr>
          <p:spPr>
            <a:xfrm rot="16200000">
              <a:off x="1910514" y="3161529"/>
              <a:ext cx="179437"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29" name="组合 35"/>
          <p:cNvGrpSpPr/>
          <p:nvPr/>
        </p:nvGrpSpPr>
        <p:grpSpPr bwMode="auto">
          <a:xfrm>
            <a:off x="4524375" y="4084003"/>
            <a:ext cx="1714500" cy="717550"/>
            <a:chOff x="3000364" y="3429001"/>
            <a:chExt cx="1714512" cy="717751"/>
          </a:xfrm>
        </p:grpSpPr>
        <p:sp>
          <p:nvSpPr>
            <p:cNvPr id="33" name="圆角矩形 32"/>
            <p:cNvSpPr/>
            <p:nvPr/>
          </p:nvSpPr>
          <p:spPr>
            <a:xfrm>
              <a:off x="3000364" y="3714831"/>
              <a:ext cx="1714512" cy="43192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4</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6</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4" name="左大括号 33"/>
            <p:cNvSpPr/>
            <p:nvPr/>
          </p:nvSpPr>
          <p:spPr>
            <a:xfrm rot="16200000">
              <a:off x="3839339" y="3161530"/>
              <a:ext cx="179437"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2" name="组合 36"/>
          <p:cNvGrpSpPr/>
          <p:nvPr/>
        </p:nvGrpSpPr>
        <p:grpSpPr bwMode="auto">
          <a:xfrm>
            <a:off x="2667001" y="4903153"/>
            <a:ext cx="3571875" cy="684212"/>
            <a:chOff x="1142976" y="4249132"/>
            <a:chExt cx="3571900" cy="683438"/>
          </a:xfrm>
        </p:grpSpPr>
        <p:sp>
          <p:nvSpPr>
            <p:cNvPr id="36" name="圆角矩形 35"/>
            <p:cNvSpPr/>
            <p:nvPr/>
          </p:nvSpPr>
          <p:spPr>
            <a:xfrm>
              <a:off x="1142976" y="4501258"/>
              <a:ext cx="3571900" cy="43131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1</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4</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6</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7</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7" name="左大括号 36"/>
            <p:cNvSpPr/>
            <p:nvPr/>
          </p:nvSpPr>
          <p:spPr>
            <a:xfrm rot="16200000">
              <a:off x="2838541" y="3982327"/>
              <a:ext cx="18077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5" name="组合 37"/>
          <p:cNvGrpSpPr/>
          <p:nvPr/>
        </p:nvGrpSpPr>
        <p:grpSpPr bwMode="auto">
          <a:xfrm>
            <a:off x="2667000" y="5668328"/>
            <a:ext cx="4572000" cy="704850"/>
            <a:chOff x="1142976" y="5013700"/>
            <a:chExt cx="4572032" cy="704688"/>
          </a:xfrm>
        </p:grpSpPr>
        <p:sp>
          <p:nvSpPr>
            <p:cNvPr id="39" name="圆角矩形 38"/>
            <p:cNvSpPr/>
            <p:nvPr/>
          </p:nvSpPr>
          <p:spPr>
            <a:xfrm>
              <a:off x="1142976" y="5286687"/>
              <a:ext cx="4572032" cy="43170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1</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3</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4</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6</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7,8</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r>
                <a:rPr lang="zh-CN" altLang="en-US"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0" name="左大括号 39"/>
            <p:cNvSpPr/>
            <p:nvPr/>
          </p:nvSpPr>
          <p:spPr>
            <a:xfrm rot="16200000">
              <a:off x="4683941" y="4746183"/>
              <a:ext cx="179346"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86285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strips(downLeft)">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9F809626-2E35-493E-A8F7-7674E1630382}" type="slidenum">
              <a:rPr lang="zh-CN" altLang="en-US" sz="900"/>
              <a:t>21</a:t>
            </a:fld>
            <a:endParaRPr lang="zh-CN" altLang="en-US" sz="900"/>
          </a:p>
        </p:txBody>
      </p:sp>
      <p:sp>
        <p:nvSpPr>
          <p:cNvPr id="4" name="Text Box 2"/>
          <p:cNvSpPr txBox="1">
            <a:spLocks noChangeArrowheads="1"/>
          </p:cNvSpPr>
          <p:nvPr/>
        </p:nvSpPr>
        <p:spPr bwMode="auto">
          <a:xfrm>
            <a:off x="680730" y="1397632"/>
            <a:ext cx="7505388" cy="400110"/>
          </a:xfrm>
          <a:prstGeom prst="rect">
            <a:avLst/>
          </a:prstGeom>
          <a:noFill/>
          <a:ln w="9525">
            <a:noFill/>
            <a:miter lim="800000"/>
          </a:ln>
          <a:effectLst/>
        </p:spPr>
        <p:txBody>
          <a:bodyPr wrap="square">
            <a:spAutoFit/>
          </a:bodyPr>
          <a:lstStyle/>
          <a:p>
            <a:pPr fontAlgn="auto">
              <a:spcBef>
                <a:spcPct val="5000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自底向上的二路归并排序：</a:t>
            </a:r>
          </a:p>
        </p:txBody>
      </p:sp>
      <p:sp>
        <p:nvSpPr>
          <p:cNvPr id="6" name="Rectangle 361">
            <a:extLst>
              <a:ext uri="{FF2B5EF4-FFF2-40B4-BE49-F238E27FC236}">
                <a16:creationId xmlns:a16="http://schemas.microsoft.com/office/drawing/2014/main" id="{186BBF15-EEE9-439E-B5D4-D55B48F5D241}"/>
              </a:ext>
            </a:extLst>
          </p:cNvPr>
          <p:cNvSpPr>
            <a:spLocks noChangeArrowheads="1"/>
          </p:cNvSpPr>
          <p:nvPr/>
        </p:nvSpPr>
        <p:spPr bwMode="auto">
          <a:xfrm>
            <a:off x="864704" y="2154484"/>
            <a:ext cx="10535479" cy="2991460"/>
          </a:xfrm>
          <a:prstGeom prst="rect">
            <a:avLst/>
          </a:prstGeom>
          <a:solidFill>
            <a:schemeClr val="bg2">
              <a:lumMod val="20000"/>
              <a:lumOff val="80000"/>
            </a:schemeClr>
          </a:solidFill>
          <a:ln>
            <a:noFill/>
          </a:ln>
        </p:spPr>
        <p:txBody>
          <a:bodyPr wrap="square">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eaLnBrk="0" hangingPunct="0">
              <a:lnSpc>
                <a:spcPct val="150000"/>
              </a:lnSpc>
              <a:spcBef>
                <a:spcPct val="20000"/>
              </a:spcBef>
              <a:defRPr/>
            </a:pPr>
            <a:r>
              <a:rPr lang="zh-CN" altLang="en-US" sz="2000" b="0" dirty="0">
                <a:latin typeface="微软雅黑" panose="020B0503020204020204" pitchFamily="34" charset="-122"/>
                <a:ea typeface="微软雅黑" panose="020B0503020204020204" pitchFamily="34" charset="-122"/>
                <a:cs typeface="+mn-ea"/>
                <a:sym typeface="+mn-lt"/>
              </a:rPr>
              <a:t>排序过程</a:t>
            </a:r>
          </a:p>
          <a:p>
            <a:pPr eaLnBrk="0" hangingPunct="0">
              <a:lnSpc>
                <a:spcPct val="150000"/>
              </a:lnSpc>
              <a:spcBef>
                <a:spcPct val="20000"/>
              </a:spcBef>
              <a:buClr>
                <a:schemeClr val="accent2"/>
              </a:buClr>
              <a:buFont typeface="Wingdings" panose="05000000000000000000" pitchFamily="2" charset="2"/>
              <a:buChar char="ü"/>
              <a:defRPr/>
            </a:pPr>
            <a:r>
              <a:rPr lang="zh-CN" altLang="en-US" sz="2000" b="0" dirty="0">
                <a:solidFill>
                  <a:srgbClr val="FF0000"/>
                </a:solidFill>
                <a:latin typeface="微软雅黑" panose="020B0503020204020204" pitchFamily="34" charset="-122"/>
                <a:ea typeface="微软雅黑" panose="020B0503020204020204" pitchFamily="34" charset="-122"/>
                <a:cs typeface="+mn-ea"/>
                <a:sym typeface="+mn-lt"/>
              </a:rPr>
              <a:t>划分</a:t>
            </a:r>
            <a:r>
              <a:rPr lang="zh-CN" altLang="en-US" sz="2000" b="0" dirty="0">
                <a:latin typeface="微软雅黑" panose="020B0503020204020204" pitchFamily="34" charset="-122"/>
                <a:ea typeface="微软雅黑" panose="020B0503020204020204" pitchFamily="34" charset="-122"/>
                <a:cs typeface="+mn-ea"/>
                <a:sym typeface="+mn-lt"/>
              </a:rPr>
              <a:t>：初始序列看成</a:t>
            </a:r>
            <a:r>
              <a:rPr lang="en-US" altLang="zh-CN" sz="2000" b="0" dirty="0">
                <a:solidFill>
                  <a:srgbClr val="FF3300"/>
                </a:solidFill>
                <a:latin typeface="微软雅黑" panose="020B0503020204020204" pitchFamily="34" charset="-122"/>
                <a:ea typeface="微软雅黑" panose="020B0503020204020204" pitchFamily="34" charset="-122"/>
                <a:cs typeface="+mn-ea"/>
                <a:sym typeface="+mn-lt"/>
              </a:rPr>
              <a:t>n</a:t>
            </a:r>
            <a:r>
              <a:rPr lang="zh-CN" altLang="en-US" sz="2000" b="0" dirty="0">
                <a:solidFill>
                  <a:srgbClr val="FF3300"/>
                </a:solidFill>
                <a:latin typeface="微软雅黑" panose="020B0503020204020204" pitchFamily="34" charset="-122"/>
                <a:ea typeface="微软雅黑" panose="020B0503020204020204" pitchFamily="34" charset="-122"/>
                <a:cs typeface="+mn-ea"/>
                <a:sym typeface="+mn-lt"/>
              </a:rPr>
              <a:t>个</a:t>
            </a:r>
            <a:r>
              <a:rPr lang="zh-CN" altLang="en-US" sz="2000" b="0" dirty="0">
                <a:latin typeface="微软雅黑" panose="020B0503020204020204" pitchFamily="34" charset="-122"/>
                <a:ea typeface="微软雅黑" panose="020B0503020204020204" pitchFamily="34" charset="-122"/>
                <a:cs typeface="+mn-ea"/>
                <a:sym typeface="+mn-lt"/>
              </a:rPr>
              <a:t>有序子序列，每个子序列长度</a:t>
            </a:r>
            <a:r>
              <a:rPr lang="en-US" altLang="zh-CN" sz="2000" b="0" dirty="0">
                <a:latin typeface="微软雅黑" panose="020B0503020204020204" pitchFamily="34" charset="-122"/>
                <a:ea typeface="微软雅黑" panose="020B0503020204020204" pitchFamily="34" charset="-122"/>
                <a:cs typeface="+mn-ea"/>
                <a:sym typeface="+mn-lt"/>
              </a:rPr>
              <a:t>length</a:t>
            </a:r>
            <a:r>
              <a:rPr lang="zh-CN" altLang="en-US" sz="2000" b="0" dirty="0">
                <a:latin typeface="微软雅黑" panose="020B0503020204020204" pitchFamily="34" charset="-122"/>
                <a:ea typeface="微软雅黑" panose="020B0503020204020204" pitchFamily="34" charset="-122"/>
                <a:cs typeface="+mn-ea"/>
                <a:sym typeface="+mn-lt"/>
              </a:rPr>
              <a:t>为</a:t>
            </a:r>
            <a:r>
              <a:rPr lang="en-US" altLang="zh-CN" sz="2000" b="0" dirty="0">
                <a:solidFill>
                  <a:srgbClr val="FF3300"/>
                </a:solidFill>
                <a:latin typeface="微软雅黑" panose="020B0503020204020204" pitchFamily="34" charset="-122"/>
                <a:ea typeface="微软雅黑" panose="020B0503020204020204" pitchFamily="34" charset="-122"/>
                <a:cs typeface="+mn-ea"/>
                <a:sym typeface="+mn-lt"/>
              </a:rPr>
              <a:t>1</a:t>
            </a:r>
          </a:p>
          <a:p>
            <a:pPr eaLnBrk="0" hangingPunct="0">
              <a:lnSpc>
                <a:spcPct val="150000"/>
              </a:lnSpc>
              <a:spcBef>
                <a:spcPct val="20000"/>
              </a:spcBef>
              <a:buClr>
                <a:schemeClr val="accent2"/>
              </a:buClr>
              <a:buFont typeface="Wingdings" panose="05000000000000000000" pitchFamily="2" charset="2"/>
              <a:buChar char="ü"/>
              <a:defRPr/>
            </a:pPr>
            <a:r>
              <a:rPr lang="zh-CN" altLang="en-US" sz="2000" b="0" dirty="0">
                <a:solidFill>
                  <a:srgbClr val="FF3300"/>
                </a:solidFill>
                <a:latin typeface="微软雅黑" panose="020B0503020204020204" pitchFamily="34" charset="-122"/>
                <a:ea typeface="微软雅黑" panose="020B0503020204020204" pitchFamily="34" charset="-122"/>
                <a:cs typeface="+mn-ea"/>
                <a:sym typeface="+mn-lt"/>
              </a:rPr>
              <a:t>两两合并</a:t>
            </a:r>
            <a:r>
              <a:rPr lang="zh-CN" altLang="en-US" sz="2000" b="0" dirty="0">
                <a:latin typeface="微软雅黑" panose="020B0503020204020204" pitchFamily="34" charset="-122"/>
                <a:ea typeface="微软雅黑" panose="020B0503020204020204" pitchFamily="34" charset="-122"/>
                <a:cs typeface="+mn-ea"/>
                <a:sym typeface="+mn-lt"/>
              </a:rPr>
              <a:t>：</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rPr>
              <a:t>将相邻的两个子序列调用</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Merge</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rPr>
              <a:t>算法合并成一个有序子序列。</a:t>
            </a:r>
            <a:r>
              <a:rPr lang="zh-CN" altLang="en-US" sz="2000" b="0" dirty="0">
                <a:latin typeface="微软雅黑" panose="020B0503020204020204" pitchFamily="34" charset="-122"/>
                <a:ea typeface="微软雅黑" panose="020B0503020204020204" pitchFamily="34" charset="-122"/>
                <a:cs typeface="+mn-ea"/>
                <a:sym typeface="+mn-lt"/>
              </a:rPr>
              <a:t>得到 </a:t>
            </a:r>
            <a:r>
              <a:rPr lang="zh-CN" altLang="en-US" sz="2000" b="0" dirty="0">
                <a:solidFill>
                  <a:srgbClr val="4D4D4D"/>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0" dirty="0">
                <a:solidFill>
                  <a:srgbClr val="4D4D4D"/>
                </a:solidFill>
                <a:latin typeface="微软雅黑" panose="020B0503020204020204" pitchFamily="34" charset="-122"/>
                <a:ea typeface="微软雅黑" panose="020B0503020204020204" pitchFamily="34" charset="-122"/>
                <a:cs typeface="+mn-ea"/>
                <a:sym typeface="+mn-lt"/>
              </a:rPr>
              <a:t>n/2</a:t>
            </a:r>
            <a:r>
              <a:rPr lang="en-US" altLang="zh-CN" sz="2000" b="0" dirty="0">
                <a:solidFill>
                  <a:srgbClr val="4D4D4D"/>
                </a:solidFill>
                <a:latin typeface="微软雅黑" panose="020B0503020204020204" pitchFamily="34" charset="-122"/>
                <a:ea typeface="微软雅黑" panose="020B0503020204020204" pitchFamily="34" charset="-122"/>
                <a:sym typeface="Symbol" panose="05050102010706020507" pitchFamily="18" charset="2"/>
              </a:rPr>
              <a:t>  </a:t>
            </a:r>
            <a:r>
              <a:rPr lang="zh-CN" altLang="en-US" sz="2000" b="0" dirty="0">
                <a:latin typeface="微软雅黑" panose="020B0503020204020204" pitchFamily="34" charset="-122"/>
                <a:ea typeface="微软雅黑" panose="020B0503020204020204" pitchFamily="34" charset="-122"/>
                <a:cs typeface="+mn-ea"/>
                <a:sym typeface="+mn-lt"/>
              </a:rPr>
              <a:t>个</a:t>
            </a:r>
            <a:r>
              <a:rPr lang="en-US" altLang="zh-CN" sz="2000" b="0" dirty="0">
                <a:latin typeface="微软雅黑" panose="020B0503020204020204" pitchFamily="34" charset="-122"/>
                <a:ea typeface="微软雅黑" panose="020B0503020204020204" pitchFamily="34" charset="-122"/>
                <a:cs typeface="+mn-ea"/>
                <a:sym typeface="+mn-lt"/>
              </a:rPr>
              <a:t>length</a:t>
            </a:r>
            <a:r>
              <a:rPr lang="zh-CN" altLang="en-US" sz="2000" b="0" dirty="0">
                <a:latin typeface="微软雅黑" panose="020B0503020204020204" pitchFamily="34" charset="-122"/>
                <a:ea typeface="微软雅黑" panose="020B0503020204020204" pitchFamily="34" charset="-122"/>
                <a:cs typeface="+mn-ea"/>
                <a:sym typeface="+mn-lt"/>
              </a:rPr>
              <a:t>为</a:t>
            </a:r>
            <a:r>
              <a:rPr lang="en-US" altLang="zh-CN" sz="2000" b="0" dirty="0">
                <a:latin typeface="微软雅黑" panose="020B0503020204020204" pitchFamily="34" charset="-122"/>
                <a:ea typeface="微软雅黑" panose="020B0503020204020204" pitchFamily="34" charset="-122"/>
                <a:cs typeface="+mn-ea"/>
                <a:sym typeface="+mn-lt"/>
              </a:rPr>
              <a:t>2</a:t>
            </a:r>
            <a:r>
              <a:rPr lang="zh-CN" altLang="en-US" sz="2000" b="0" dirty="0">
                <a:latin typeface="微软雅黑" panose="020B0503020204020204" pitchFamily="34" charset="-122"/>
                <a:ea typeface="微软雅黑" panose="020B0503020204020204" pitchFamily="34" charset="-122"/>
                <a:cs typeface="+mn-ea"/>
                <a:sym typeface="+mn-lt"/>
              </a:rPr>
              <a:t>（最后一个有可能为</a:t>
            </a:r>
            <a:r>
              <a:rPr lang="en-US" altLang="zh-CN" sz="2000" b="0" dirty="0">
                <a:latin typeface="微软雅黑" panose="020B0503020204020204" pitchFamily="34" charset="-122"/>
                <a:ea typeface="微软雅黑" panose="020B0503020204020204" pitchFamily="34" charset="-122"/>
                <a:cs typeface="+mn-ea"/>
                <a:sym typeface="+mn-lt"/>
              </a:rPr>
              <a:t>1</a:t>
            </a:r>
            <a:r>
              <a:rPr lang="zh-CN" altLang="en-US" sz="2000" b="0" dirty="0">
                <a:latin typeface="微软雅黑" panose="020B0503020204020204" pitchFamily="34" charset="-122"/>
                <a:ea typeface="微软雅黑" panose="020B0503020204020204" pitchFamily="34" charset="-122"/>
                <a:cs typeface="+mn-ea"/>
                <a:sym typeface="+mn-lt"/>
              </a:rPr>
              <a:t>）的有序子序列</a:t>
            </a:r>
          </a:p>
          <a:p>
            <a:pPr lvl="0" eaLnBrk="0" hangingPunct="0">
              <a:lnSpc>
                <a:spcPct val="150000"/>
              </a:lnSpc>
              <a:spcBef>
                <a:spcPct val="20000"/>
              </a:spcBef>
              <a:buClr>
                <a:schemeClr val="accent2"/>
              </a:buClr>
              <a:buFont typeface="Wingdings" panose="05000000000000000000" pitchFamily="2" charset="2"/>
              <a:buChar char="ü"/>
              <a:defRPr/>
            </a:pPr>
            <a:r>
              <a:rPr lang="zh-CN" altLang="en-US" sz="2000" b="0" dirty="0">
                <a:solidFill>
                  <a:srgbClr val="FF0000"/>
                </a:solidFill>
                <a:latin typeface="微软雅黑" panose="020B0503020204020204" pitchFamily="34" charset="-122"/>
                <a:ea typeface="微软雅黑" panose="020B0503020204020204" pitchFamily="34" charset="-122"/>
                <a:cs typeface="+mn-ea"/>
                <a:sym typeface="+mn-lt"/>
              </a:rPr>
              <a:t>再两两合并</a:t>
            </a:r>
            <a:r>
              <a:rPr lang="zh-CN" altLang="en-US" sz="2000" b="0" dirty="0">
                <a:latin typeface="微软雅黑" panose="020B0503020204020204" pitchFamily="34" charset="-122"/>
                <a:ea typeface="微软雅黑" panose="020B0503020204020204" pitchFamily="34" charset="-122"/>
                <a:cs typeface="+mn-ea"/>
                <a:sym typeface="+mn-lt"/>
              </a:rPr>
              <a:t>：得到</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length</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rPr>
              <a:t>依次为</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4</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8</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b="0" dirty="0">
                <a:solidFill>
                  <a:srgbClr val="4D4D4D"/>
                </a:solidFill>
                <a:latin typeface="微软雅黑" panose="020B0503020204020204" pitchFamily="34" charset="-122"/>
                <a:ea typeface="微软雅黑" panose="020B0503020204020204" pitchFamily="34" charset="-122"/>
                <a:sym typeface="Symbol" panose="05050102010706020507" pitchFamily="18" charset="2"/>
              </a:rPr>
              <a:t>  </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0" dirty="0">
                <a:solidFill>
                  <a:srgbClr val="4D4D4D"/>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0" dirty="0">
                <a:latin typeface="微软雅黑" panose="020B0503020204020204" pitchFamily="34" charset="-122"/>
                <a:ea typeface="微软雅黑" panose="020B0503020204020204" pitchFamily="34" charset="-122"/>
                <a:cs typeface="+mn-ea"/>
                <a:sym typeface="+mn-lt"/>
              </a:rPr>
              <a:t>的有序子序列</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rPr>
              <a:t>。循环</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sym typeface="Symbol" panose="05050102010706020507" pitchFamily="18" charset="2"/>
              </a:rPr>
              <a:t></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0" dirty="0">
                <a:latin typeface="微软雅黑" panose="020B0503020204020204" pitchFamily="34" charset="-122"/>
                <a:ea typeface="微软雅黑" panose="020B0503020204020204" pitchFamily="34" charset="-122"/>
                <a:cs typeface="Consolas" panose="020B0609020204030204" pitchFamily="49" charset="0"/>
                <a:sym typeface="Symbol" panose="05050102010706020507" pitchFamily="18" charset="2"/>
              </a:rPr>
              <a:t></a:t>
            </a:r>
            <a:r>
              <a:rPr lang="zh-CN" altLang="en-US" sz="2000" b="0" dirty="0">
                <a:latin typeface="微软雅黑" panose="020B0503020204020204" pitchFamily="34" charset="-122"/>
                <a:ea typeface="微软雅黑" panose="020B0503020204020204" pitchFamily="34" charset="-122"/>
                <a:cs typeface="Consolas" panose="020B0609020204030204" pitchFamily="49" charset="0"/>
              </a:rPr>
              <a:t>次</a:t>
            </a:r>
            <a:r>
              <a:rPr lang="zh-CN" altLang="en-US" sz="2000" b="0" dirty="0">
                <a:latin typeface="微软雅黑" panose="020B0503020204020204" pitchFamily="34" charset="-122"/>
                <a:ea typeface="微软雅黑" panose="020B0503020204020204" pitchFamily="34" charset="-122"/>
                <a:cs typeface="+mn-ea"/>
                <a:sym typeface="+mn-lt"/>
              </a:rPr>
              <a:t>直至得到</a:t>
            </a:r>
            <a:r>
              <a:rPr lang="zh-CN" altLang="en-US" sz="2000" b="0" dirty="0">
                <a:solidFill>
                  <a:srgbClr val="FF3300"/>
                </a:solidFill>
                <a:latin typeface="微软雅黑" panose="020B0503020204020204" pitchFamily="34" charset="-122"/>
                <a:ea typeface="微软雅黑" panose="020B0503020204020204" pitchFamily="34" charset="-122"/>
                <a:cs typeface="+mn-ea"/>
                <a:sym typeface="+mn-lt"/>
              </a:rPr>
              <a:t>一个</a:t>
            </a:r>
            <a:r>
              <a:rPr lang="zh-CN" altLang="en-US" sz="2000" b="0" dirty="0">
                <a:latin typeface="微软雅黑" panose="020B0503020204020204" pitchFamily="34" charset="-122"/>
                <a:ea typeface="微软雅黑" panose="020B0503020204020204" pitchFamily="34" charset="-122"/>
                <a:cs typeface="+mn-ea"/>
                <a:sym typeface="+mn-lt"/>
              </a:rPr>
              <a:t>长度为</a:t>
            </a:r>
            <a:r>
              <a:rPr lang="en-US" altLang="zh-CN" sz="2000" b="0" dirty="0">
                <a:latin typeface="微软雅黑" panose="020B0503020204020204" pitchFamily="34" charset="-122"/>
                <a:ea typeface="微软雅黑" panose="020B0503020204020204" pitchFamily="34" charset="-122"/>
                <a:cs typeface="+mn-ea"/>
                <a:sym typeface="+mn-lt"/>
              </a:rPr>
              <a:t>n</a:t>
            </a:r>
            <a:r>
              <a:rPr lang="zh-CN" altLang="en-US" sz="2000" b="0" dirty="0">
                <a:latin typeface="微软雅黑" panose="020B0503020204020204" pitchFamily="34" charset="-122"/>
                <a:ea typeface="微软雅黑" panose="020B0503020204020204" pitchFamily="34" charset="-122"/>
                <a:cs typeface="+mn-ea"/>
                <a:sym typeface="+mn-lt"/>
              </a:rPr>
              <a:t>的有序序列为止</a:t>
            </a:r>
          </a:p>
        </p:txBody>
      </p:sp>
    </p:spTree>
    <p:extLst>
      <p:ext uri="{BB962C8B-B14F-4D97-AF65-F5344CB8AC3E}">
        <p14:creationId xmlns:p14="http://schemas.microsoft.com/office/powerpoint/2010/main" val="409181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B17A0129-4978-4962-B1F4-C1729EB72973}" type="slidenum">
              <a:rPr lang="zh-CN" altLang="en-US" sz="900"/>
              <a:t>22</a:t>
            </a:fld>
            <a:endParaRPr lang="zh-CN" altLang="en-US" sz="900"/>
          </a:p>
        </p:txBody>
      </p:sp>
      <p:sp>
        <p:nvSpPr>
          <p:cNvPr id="4" name="Text Box 2"/>
          <p:cNvSpPr txBox="1">
            <a:spLocks noChangeArrowheads="1"/>
          </p:cNvSpPr>
          <p:nvPr/>
        </p:nvSpPr>
        <p:spPr bwMode="auto">
          <a:xfrm>
            <a:off x="894521" y="3541258"/>
            <a:ext cx="9224839" cy="3223081"/>
          </a:xfrm>
          <a:prstGeom prst="rect">
            <a:avLst/>
          </a:prstGeom>
          <a:ln/>
        </p:spPr>
        <p:style>
          <a:lnRef idx="2">
            <a:schemeClr val="accent2"/>
          </a:lnRef>
          <a:fillRef idx="1">
            <a:schemeClr val="lt1"/>
          </a:fillRef>
          <a:effectRef idx="0">
            <a:schemeClr val="accent2"/>
          </a:effectRef>
          <a:fontRef idx="minor">
            <a:schemeClr val="dk1"/>
          </a:fontRef>
        </p:style>
        <p:txBody>
          <a:bodyPr wrap="square" lIns="108000" tIns="180000" bIns="180000">
            <a:spAutoFit/>
          </a:bodyPr>
          <a:lstStyle/>
          <a:p>
            <a:pPr fontAlgn="auto">
              <a:lnSpc>
                <a:spcPct val="150000"/>
              </a:lnSpc>
              <a:spcBef>
                <a:spcPts val="0"/>
              </a:spcBef>
              <a:spcAft>
                <a:spcPts val="0"/>
              </a:spcAft>
              <a:defRPr/>
            </a:pPr>
            <a:r>
              <a:rPr lang="en-US" altLang="zh-CN" dirty="0">
                <a:solidFill>
                  <a:srgbClr val="0000FF"/>
                </a:solidFill>
                <a:latin typeface="+mn-ea"/>
                <a:ea typeface="+mn-ea"/>
                <a:cs typeface="Consolas" panose="020B0609020204030204" pitchFamily="49" charset="0"/>
              </a:rPr>
              <a:t>void </a:t>
            </a:r>
            <a:r>
              <a:rPr lang="en-US" altLang="zh-CN" dirty="0">
                <a:solidFill>
                  <a:srgbClr val="FF0000"/>
                </a:solidFill>
                <a:latin typeface="+mn-ea"/>
                <a:ea typeface="+mn-ea"/>
                <a:cs typeface="Consolas" panose="020B0609020204030204" pitchFamily="49" charset="0"/>
              </a:rPr>
              <a:t>MergePass</a:t>
            </a:r>
            <a:r>
              <a:rPr lang="en-US" altLang="zh-CN" dirty="0">
                <a:solidFill>
                  <a:srgbClr val="0000FF"/>
                </a:solidFill>
                <a:latin typeface="+mn-ea"/>
                <a:ea typeface="+mn-ea"/>
                <a:cs typeface="Consolas" panose="020B0609020204030204" pitchFamily="49" charset="0"/>
              </a:rPr>
              <a:t>(int R[]</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int length</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int n)</a:t>
            </a:r>
            <a:r>
              <a:rPr lang="en-US" altLang="zh-CN" dirty="0">
                <a:solidFill>
                  <a:srgbClr val="006600"/>
                </a:solidFill>
                <a:latin typeface="+mn-ea"/>
                <a:cs typeface="Consolas" panose="020B0609020204030204" pitchFamily="49" charset="0"/>
              </a:rPr>
              <a:t> </a:t>
            </a:r>
            <a:r>
              <a:rPr lang="en-US" altLang="zh-CN" dirty="0">
                <a:solidFill>
                  <a:schemeClr val="tx1"/>
                </a:solidFill>
                <a:latin typeface="+mn-ea"/>
                <a:cs typeface="Consolas" panose="020B0609020204030204" pitchFamily="49" charset="0"/>
              </a:rPr>
              <a:t>//</a:t>
            </a:r>
            <a:r>
              <a:rPr lang="zh-CN" altLang="en-US" dirty="0">
                <a:solidFill>
                  <a:schemeClr val="tx1"/>
                </a:solidFill>
                <a:latin typeface="+mn-ea"/>
                <a:cs typeface="Consolas" panose="020B0609020204030204" pitchFamily="49" charset="0"/>
              </a:rPr>
              <a:t>一趟二路归并排序</a:t>
            </a:r>
          </a:p>
          <a:p>
            <a:pPr fontAlgn="auto">
              <a:lnSpc>
                <a:spcPct val="150000"/>
              </a:lnSpc>
              <a:spcBef>
                <a:spcPts val="0"/>
              </a:spcBef>
              <a:spcAft>
                <a:spcPts val="0"/>
              </a:spcAft>
              <a:defRPr/>
            </a:pPr>
            <a:r>
              <a:rPr lang="en-US" altLang="zh-CN" dirty="0">
                <a:solidFill>
                  <a:srgbClr val="0000FF"/>
                </a:solidFill>
                <a:latin typeface="+mn-ea"/>
                <a:ea typeface="+mn-ea"/>
                <a:cs typeface="Consolas" panose="020B0609020204030204" pitchFamily="49" charset="0"/>
              </a:rPr>
              <a:t>{  int i;</a:t>
            </a:r>
          </a:p>
          <a:p>
            <a:pPr fontAlgn="auto">
              <a:lnSpc>
                <a:spcPct val="1500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for (i=0;i+2*length-1&lt;n;i=i+2*length)   </a:t>
            </a:r>
            <a:r>
              <a:rPr lang="en-US" altLang="zh-CN" dirty="0">
                <a:solidFill>
                  <a:schemeClr val="tx1"/>
                </a:solidFill>
                <a:latin typeface="+mn-ea"/>
                <a:ea typeface="+mn-ea"/>
                <a:cs typeface="Consolas" panose="020B0609020204030204" pitchFamily="49" charset="0"/>
              </a:rPr>
              <a:t>//</a:t>
            </a:r>
            <a:r>
              <a:rPr lang="zh-CN" altLang="en-US" dirty="0">
                <a:solidFill>
                  <a:schemeClr val="tx1"/>
                </a:solidFill>
                <a:latin typeface="+mn-ea"/>
                <a:ea typeface="+mn-ea"/>
                <a:cs typeface="Consolas" panose="020B0609020204030204" pitchFamily="49" charset="0"/>
              </a:rPr>
              <a:t>归并</a:t>
            </a:r>
            <a:r>
              <a:rPr lang="en-US" altLang="zh-CN" dirty="0">
                <a:solidFill>
                  <a:schemeClr val="tx1"/>
                </a:solidFill>
                <a:latin typeface="+mn-ea"/>
                <a:ea typeface="+mn-ea"/>
                <a:cs typeface="Consolas" panose="020B0609020204030204" pitchFamily="49" charset="0"/>
              </a:rPr>
              <a:t>length</a:t>
            </a:r>
            <a:r>
              <a:rPr lang="zh-CN" altLang="en-US" dirty="0">
                <a:solidFill>
                  <a:schemeClr val="tx1"/>
                </a:solidFill>
                <a:latin typeface="+mn-ea"/>
                <a:ea typeface="+mn-ea"/>
                <a:cs typeface="Consolas" panose="020B0609020204030204" pitchFamily="49" charset="0"/>
              </a:rPr>
              <a:t>长的两相邻子表</a:t>
            </a:r>
          </a:p>
          <a:p>
            <a:pPr fontAlgn="auto">
              <a:lnSpc>
                <a:spcPct val="1500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Merge(R</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i+length-1</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i+2*length-1);</a:t>
            </a:r>
          </a:p>
          <a:p>
            <a:pPr fontAlgn="auto">
              <a:lnSpc>
                <a:spcPct val="1500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if (i+length-1&lt;n)	     	</a:t>
            </a:r>
            <a:r>
              <a:rPr lang="en-US" altLang="zh-CN" dirty="0">
                <a:solidFill>
                  <a:schemeClr val="tx1"/>
                </a:solidFill>
                <a:latin typeface="+mn-ea"/>
                <a:ea typeface="+mn-ea"/>
                <a:cs typeface="Consolas" panose="020B0609020204030204" pitchFamily="49" charset="0"/>
              </a:rPr>
              <a:t>//</a:t>
            </a:r>
            <a:r>
              <a:rPr lang="zh-CN" altLang="en-US" dirty="0">
                <a:solidFill>
                  <a:schemeClr val="tx1"/>
                </a:solidFill>
                <a:latin typeface="+mn-ea"/>
                <a:ea typeface="+mn-ea"/>
                <a:cs typeface="Consolas" panose="020B0609020204030204" pitchFamily="49" charset="0"/>
              </a:rPr>
              <a:t>余下两个子表，后者长度小于</a:t>
            </a:r>
            <a:r>
              <a:rPr lang="en-US" altLang="zh-CN" dirty="0">
                <a:solidFill>
                  <a:schemeClr val="tx1"/>
                </a:solidFill>
                <a:latin typeface="+mn-ea"/>
                <a:ea typeface="+mn-ea"/>
                <a:cs typeface="Consolas" panose="020B0609020204030204" pitchFamily="49" charset="0"/>
              </a:rPr>
              <a:t>length</a:t>
            </a:r>
          </a:p>
          <a:p>
            <a:pPr fontAlgn="auto">
              <a:lnSpc>
                <a:spcPct val="1500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Merge(R</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i+length-1</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n-1);	 </a:t>
            </a:r>
            <a:r>
              <a:rPr lang="en-US" altLang="zh-CN" dirty="0">
                <a:solidFill>
                  <a:schemeClr val="tx1"/>
                </a:solidFill>
                <a:latin typeface="+mn-ea"/>
                <a:ea typeface="+mn-ea"/>
                <a:cs typeface="Consolas" panose="020B0609020204030204" pitchFamily="49" charset="0"/>
              </a:rPr>
              <a:t>//</a:t>
            </a:r>
            <a:r>
              <a:rPr lang="zh-CN" altLang="en-US" dirty="0">
                <a:solidFill>
                  <a:schemeClr val="tx1"/>
                </a:solidFill>
                <a:latin typeface="+mn-ea"/>
                <a:ea typeface="+mn-ea"/>
                <a:cs typeface="Consolas" panose="020B0609020204030204" pitchFamily="49" charset="0"/>
              </a:rPr>
              <a:t>归并这两个子表</a:t>
            </a:r>
          </a:p>
          <a:p>
            <a:pPr fontAlgn="auto">
              <a:lnSpc>
                <a:spcPct val="150000"/>
              </a:lnSpc>
              <a:spcBef>
                <a:spcPts val="0"/>
              </a:spcBef>
              <a:spcAft>
                <a:spcPts val="0"/>
              </a:spcAft>
              <a:defRPr/>
            </a:pPr>
            <a:r>
              <a:rPr lang="en-US" altLang="zh-CN" dirty="0">
                <a:solidFill>
                  <a:srgbClr val="0000FF"/>
                </a:solidFill>
                <a:latin typeface="+mn-ea"/>
                <a:ea typeface="+mn-ea"/>
                <a:cs typeface="Consolas" panose="020B0609020204030204" pitchFamily="49" charset="0"/>
              </a:rPr>
              <a:t>}</a:t>
            </a:r>
          </a:p>
        </p:txBody>
      </p:sp>
      <p:sp>
        <p:nvSpPr>
          <p:cNvPr id="6" name="Text Box 2"/>
          <p:cNvSpPr txBox="1">
            <a:spLocks noChangeArrowheads="1"/>
          </p:cNvSpPr>
          <p:nvPr/>
        </p:nvSpPr>
        <p:spPr bwMode="auto">
          <a:xfrm>
            <a:off x="894522" y="1156019"/>
            <a:ext cx="9224839" cy="2364063"/>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spcBef>
                <a:spcPts val="0"/>
              </a:spcBef>
              <a:spcAft>
                <a:spcPts val="0"/>
              </a:spcAft>
              <a:defRPr/>
            </a:pPr>
            <a:r>
              <a:rPr lang="en-US" altLang="zh-CN" sz="2000" dirty="0">
                <a:solidFill>
                  <a:srgbClr val="0000FF"/>
                </a:solidFill>
                <a:latin typeface="+mn-ea"/>
                <a:cs typeface="Consolas" panose="020B0609020204030204" pitchFamily="49" charset="0"/>
              </a:rPr>
              <a:t>void </a:t>
            </a:r>
            <a:r>
              <a:rPr lang="en-US" altLang="zh-CN" sz="2000" dirty="0">
                <a:solidFill>
                  <a:srgbClr val="FF0000"/>
                </a:solidFill>
                <a:latin typeface="+mn-ea"/>
                <a:cs typeface="Consolas" panose="020B0609020204030204" pitchFamily="49" charset="0"/>
              </a:rPr>
              <a:t>MergeSort</a:t>
            </a:r>
            <a:r>
              <a:rPr lang="en-US" altLang="zh-CN" sz="2000" dirty="0">
                <a:solidFill>
                  <a:srgbClr val="0000FF"/>
                </a:solidFill>
                <a:latin typeface="+mn-ea"/>
                <a:cs typeface="Consolas" panose="020B0609020204030204" pitchFamily="49" charset="0"/>
              </a:rPr>
              <a:t>(int  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int n)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自底向上二路归并算法</a:t>
            </a:r>
          </a:p>
          <a:p>
            <a:pPr fontAlgn="auto">
              <a:lnSpc>
                <a:spcPct val="150000"/>
              </a:lnSpc>
              <a:spcBef>
                <a:spcPts val="0"/>
              </a:spcBef>
              <a:spcAft>
                <a:spcPts val="0"/>
              </a:spcAft>
              <a:defRPr/>
            </a:pPr>
            <a:r>
              <a:rPr lang="en-US" altLang="zh-CN" sz="2000" dirty="0">
                <a:solidFill>
                  <a:srgbClr val="0000FF"/>
                </a:solidFill>
                <a:latin typeface="+mn-ea"/>
                <a:cs typeface="Consolas" panose="020B0609020204030204" pitchFamily="49" charset="0"/>
              </a:rPr>
              <a:t>{</a:t>
            </a: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int length;</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for (length=1;length&lt;n;length=2*length)</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err="1">
                <a:solidFill>
                  <a:srgbClr val="0000FF"/>
                </a:solidFill>
                <a:latin typeface="+mn-ea"/>
                <a:cs typeface="Consolas" panose="020B0609020204030204" pitchFamily="49" charset="0"/>
              </a:rPr>
              <a:t>MergePass</a:t>
            </a:r>
            <a:r>
              <a:rPr lang="en-US" altLang="zh-CN" sz="2000" dirty="0">
                <a:solidFill>
                  <a:srgbClr val="0000FF"/>
                </a:solidFill>
                <a:latin typeface="+mn-ea"/>
                <a:cs typeface="Consolas" panose="020B0609020204030204" pitchFamily="49" charset="0"/>
              </a:rPr>
              <a:t>(R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length</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n);</a:t>
            </a:r>
          </a:p>
          <a:p>
            <a:pPr fontAlgn="auto">
              <a:spcBef>
                <a:spcPts val="0"/>
              </a:spcBef>
              <a:spcAft>
                <a:spcPts val="0"/>
              </a:spcAft>
              <a:defRPr/>
            </a:pPr>
            <a:r>
              <a:rPr lang="en-US" altLang="zh-CN" sz="2000" dirty="0">
                <a:solidFill>
                  <a:srgbClr val="0000FF"/>
                </a:solidFill>
                <a:latin typeface="+mn-ea"/>
                <a:cs typeface="Consolas" panose="020B0609020204030204" pitchFamily="49" charset="0"/>
              </a:rPr>
              <a:t>}</a:t>
            </a:r>
          </a:p>
        </p:txBody>
      </p:sp>
    </p:spTree>
    <p:extLst>
      <p:ext uri="{BB962C8B-B14F-4D97-AF65-F5344CB8AC3E}">
        <p14:creationId xmlns:p14="http://schemas.microsoft.com/office/powerpoint/2010/main" val="4009633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DC578DDD-3487-403E-93A7-5D0862B46A71}" type="slidenum">
              <a:rPr lang="zh-CN" altLang="en-US" sz="900"/>
              <a:t>23</a:t>
            </a:fld>
            <a:endParaRPr lang="zh-CN" altLang="en-US" sz="900"/>
          </a:p>
        </p:txBody>
      </p:sp>
      <p:sp>
        <p:nvSpPr>
          <p:cNvPr id="5" name="Text Box 3"/>
          <p:cNvSpPr txBox="1">
            <a:spLocks noChangeArrowheads="1"/>
          </p:cNvSpPr>
          <p:nvPr/>
        </p:nvSpPr>
        <p:spPr bwMode="auto">
          <a:xfrm>
            <a:off x="894522" y="2212975"/>
            <a:ext cx="9384541" cy="1524000"/>
          </a:xfrm>
          <a:prstGeom prst="rect">
            <a:avLst/>
          </a:prstGeom>
          <a:noFill/>
          <a:ln w="9525">
            <a:noFill/>
            <a:miter lim="800000"/>
          </a:ln>
          <a:effectLst/>
        </p:spPr>
        <p:txBody>
          <a:bodyPr wrap="square">
            <a:spAutoFit/>
          </a:bodyPr>
          <a:lstStyle/>
          <a:p>
            <a:pPr fontAlgn="auto">
              <a:lnSpc>
                <a:spcPct val="150000"/>
              </a:lnSpc>
              <a:spcBef>
                <a:spcPct val="50000"/>
              </a:spcBef>
              <a:spcAft>
                <a:spcPts val="0"/>
              </a:spcAft>
              <a:defRPr/>
            </a:pP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算法分析</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对于上述二路归并排序算法，当有</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个元素时，需要</a:t>
            </a: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Symbol" panose="05050102010706020507" pitchFamily="18" charset="2"/>
              </a:rPr>
              <a:t></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latin typeface="微软雅黑" panose="020B0503020204020204" pitchFamily="34" charset="-122"/>
                <a:ea typeface="微软雅黑" panose="020B0503020204020204" pitchFamily="34" charset="-122"/>
                <a:cs typeface="Consolas" panose="020B0609020204030204" pitchFamily="49" charset="0"/>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趟归并，每一趟归并，其元素比较次数不超过</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，元素移动次数都是</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，因此归并排序的时间复杂度为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nlog</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Tree>
    <p:extLst>
      <p:ext uri="{BB962C8B-B14F-4D97-AF65-F5344CB8AC3E}">
        <p14:creationId xmlns:p14="http://schemas.microsoft.com/office/powerpoint/2010/main" val="61277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E90C4713-5BE3-4501-9AC2-B94FC42BC658}" type="slidenum">
              <a:rPr lang="zh-CN" altLang="en-US" sz="900"/>
              <a:t>24</a:t>
            </a:fld>
            <a:endParaRPr lang="zh-CN" altLang="en-US" sz="900"/>
          </a:p>
        </p:txBody>
      </p:sp>
      <p:sp>
        <p:nvSpPr>
          <p:cNvPr id="4" name="Text Box 2"/>
          <p:cNvSpPr txBox="1">
            <a:spLocks noChangeArrowheads="1"/>
          </p:cNvSpPr>
          <p:nvPr/>
        </p:nvSpPr>
        <p:spPr bwMode="auto">
          <a:xfrm>
            <a:off x="1004682" y="1728996"/>
            <a:ext cx="4968875" cy="460375"/>
          </a:xfrm>
          <a:prstGeom prst="rect">
            <a:avLst/>
          </a:prstGeom>
          <a:solidFill>
            <a:srgbClr val="9900FF"/>
          </a:solidFill>
          <a:ln w="9525">
            <a:noFill/>
            <a:miter lim="800000"/>
          </a:ln>
          <a:effectLst/>
        </p:spPr>
        <p:txBody>
          <a:bodyPr>
            <a:spAutoFit/>
          </a:bodyPr>
          <a:lstStyle/>
          <a:p>
            <a:pPr algn="ctr" fontAlgn="auto">
              <a:spcBef>
                <a:spcPct val="50000"/>
              </a:spcBef>
              <a:spcAft>
                <a:spcPts val="0"/>
              </a:spcAft>
              <a:defRPr/>
            </a:pPr>
            <a:r>
              <a:rPr lang="en-US" altLang="zh-CN" sz="2400" b="1" dirty="0">
                <a:solidFill>
                  <a:schemeClr val="bg1"/>
                </a:solidFill>
                <a:latin typeface="+mn-ea"/>
                <a:ea typeface="+mn-ea"/>
                <a:cs typeface="Consolas" panose="020B0609020204030204" pitchFamily="49" charset="0"/>
              </a:rPr>
              <a:t>2. </a:t>
            </a:r>
            <a:r>
              <a:rPr lang="zh-CN" altLang="en-US" sz="2400" b="1" dirty="0">
                <a:solidFill>
                  <a:schemeClr val="bg1"/>
                </a:solidFill>
                <a:latin typeface="+mn-ea"/>
                <a:ea typeface="+mn-ea"/>
                <a:cs typeface="Consolas" panose="020B0609020204030204" pitchFamily="49" charset="0"/>
              </a:rPr>
              <a:t>自顶向下的二路归并排序算法</a:t>
            </a:r>
          </a:p>
        </p:txBody>
      </p:sp>
      <p:sp>
        <p:nvSpPr>
          <p:cNvPr id="28676" name="Text Box 3"/>
          <p:cNvSpPr txBox="1">
            <a:spLocks noChangeArrowheads="1"/>
          </p:cNvSpPr>
          <p:nvPr/>
        </p:nvSpPr>
        <p:spPr bwMode="auto">
          <a:xfrm>
            <a:off x="1093304" y="2948355"/>
            <a:ext cx="8977107" cy="961289"/>
          </a:xfrm>
          <a:prstGeom prst="rect">
            <a:avLst/>
          </a:prstGeom>
          <a:noFill/>
          <a:ln w="9525">
            <a:noFill/>
            <a:miter lim="800000"/>
          </a:ln>
        </p:spPr>
        <p:txBody>
          <a:bodyPr wrap="square">
            <a:spAutoFit/>
          </a:bodyPr>
          <a:lstStyle/>
          <a:p>
            <a:pPr>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例如，对于</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5</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7</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10</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9</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8}</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序列，说明其自顶向下的二路归并排序的过程。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4"/>
          </p:nvPr>
        </p:nvSpPr>
        <p:spPr>
          <a:solidFill>
            <a:schemeClr val="accent5">
              <a:lumMod val="20000"/>
              <a:lumOff val="80000"/>
            </a:schemeClr>
          </a:solidFill>
        </p:spPr>
        <p:txBody>
          <a:bodyPr/>
          <a:lstStyle/>
          <a:p>
            <a:pPr>
              <a:defRPr/>
            </a:pPr>
            <a:fld id="{0DE47F53-A5AA-413A-A845-1E254657B149}" type="slidenum">
              <a:rPr lang="zh-CN" altLang="en-US" sz="900"/>
              <a:t>25</a:t>
            </a:fld>
            <a:endParaRPr lang="zh-CN" altLang="en-US" sz="900"/>
          </a:p>
        </p:txBody>
      </p:sp>
      <p:sp>
        <p:nvSpPr>
          <p:cNvPr id="4" name="圆角矩形 3"/>
          <p:cNvSpPr/>
          <p:nvPr/>
        </p:nvSpPr>
        <p:spPr>
          <a:xfrm>
            <a:off x="3452814" y="285750"/>
            <a:ext cx="4929187" cy="431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7</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 6</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4</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3</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2" name="组合 103"/>
          <p:cNvGrpSpPr/>
          <p:nvPr/>
        </p:nvGrpSpPr>
        <p:grpSpPr>
          <a:xfrm>
            <a:off x="3452794" y="3677628"/>
            <a:ext cx="857256" cy="697945"/>
            <a:chOff x="1928794" y="3677627"/>
            <a:chExt cx="857256" cy="697945"/>
          </a:xfrm>
          <a:solidFill>
            <a:schemeClr val="accent5">
              <a:lumMod val="20000"/>
              <a:lumOff val="80000"/>
            </a:schemeClr>
          </a:solidFill>
        </p:grpSpPr>
        <p:sp>
          <p:nvSpPr>
            <p:cNvPr id="6" name="圆角矩形 5"/>
            <p:cNvSpPr/>
            <p:nvPr/>
          </p:nvSpPr>
          <p:spPr>
            <a:xfrm>
              <a:off x="1928794" y="3943572"/>
              <a:ext cx="857256"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左大括号 6"/>
            <p:cNvSpPr/>
            <p:nvPr/>
          </p:nvSpPr>
          <p:spPr>
            <a:xfrm rot="16200000">
              <a:off x="2287670" y="3461627"/>
              <a:ext cx="180000" cy="61200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5" name="组合 104"/>
          <p:cNvGrpSpPr/>
          <p:nvPr/>
        </p:nvGrpSpPr>
        <p:grpSpPr>
          <a:xfrm>
            <a:off x="3452794" y="4413259"/>
            <a:ext cx="1368000" cy="722627"/>
            <a:chOff x="1928794" y="4413258"/>
            <a:chExt cx="1368000" cy="722627"/>
          </a:xfrm>
          <a:solidFill>
            <a:schemeClr val="accent5">
              <a:lumMod val="20000"/>
              <a:lumOff val="80000"/>
            </a:schemeClr>
          </a:solidFill>
        </p:grpSpPr>
        <p:sp>
          <p:nvSpPr>
            <p:cNvPr id="9" name="左大括号 8"/>
            <p:cNvSpPr/>
            <p:nvPr/>
          </p:nvSpPr>
          <p:spPr>
            <a:xfrm rot="16200000">
              <a:off x="2624612" y="4146068"/>
              <a:ext cx="180000" cy="71438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1928794" y="4703885"/>
              <a:ext cx="1368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1, 2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8" name="组合 106"/>
          <p:cNvGrpSpPr/>
          <p:nvPr/>
        </p:nvGrpSpPr>
        <p:grpSpPr>
          <a:xfrm>
            <a:off x="4966055" y="3000373"/>
            <a:ext cx="987069" cy="631942"/>
            <a:chOff x="3442054" y="3000373"/>
            <a:chExt cx="987069" cy="631942"/>
          </a:xfrm>
          <a:solidFill>
            <a:schemeClr val="accent5">
              <a:lumMod val="20000"/>
              <a:lumOff val="80000"/>
            </a:schemeClr>
          </a:solidFill>
        </p:grpSpPr>
        <p:sp>
          <p:nvSpPr>
            <p:cNvPr id="12" name="圆角矩形 11"/>
            <p:cNvSpPr/>
            <p:nvPr/>
          </p:nvSpPr>
          <p:spPr>
            <a:xfrm>
              <a:off x="3442054" y="3200315"/>
              <a:ext cx="987069"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7</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左大括号 12"/>
            <p:cNvSpPr/>
            <p:nvPr/>
          </p:nvSpPr>
          <p:spPr>
            <a:xfrm rot="16200000">
              <a:off x="3800931" y="2784373"/>
              <a:ext cx="180000" cy="61200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11" name="组合 107"/>
          <p:cNvGrpSpPr/>
          <p:nvPr/>
        </p:nvGrpSpPr>
        <p:grpSpPr>
          <a:xfrm>
            <a:off x="3452794" y="5200580"/>
            <a:ext cx="2500330" cy="657312"/>
            <a:chOff x="1928794" y="5200580"/>
            <a:chExt cx="2500330" cy="657312"/>
          </a:xfrm>
          <a:solidFill>
            <a:schemeClr val="accent5">
              <a:lumMod val="20000"/>
              <a:lumOff val="80000"/>
            </a:schemeClr>
          </a:solidFill>
        </p:grpSpPr>
        <p:sp>
          <p:nvSpPr>
            <p:cNvPr id="15" name="左大括号 14"/>
            <p:cNvSpPr/>
            <p:nvPr/>
          </p:nvSpPr>
          <p:spPr>
            <a:xfrm rot="16200000">
              <a:off x="3338992" y="4933390"/>
              <a:ext cx="180000" cy="71438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1928794" y="5425892"/>
              <a:ext cx="250033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1</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5, 7, 10</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14" name="组合 102"/>
          <p:cNvGrpSpPr/>
          <p:nvPr/>
        </p:nvGrpSpPr>
        <p:grpSpPr>
          <a:xfrm>
            <a:off x="3452795" y="2914563"/>
            <a:ext cx="827817" cy="717752"/>
            <a:chOff x="1928794" y="2914563"/>
            <a:chExt cx="827817" cy="717752"/>
          </a:xfrm>
          <a:solidFill>
            <a:schemeClr val="accent5">
              <a:lumMod val="20000"/>
              <a:lumOff val="80000"/>
            </a:schemeClr>
          </a:solidFill>
        </p:grpSpPr>
        <p:sp>
          <p:nvSpPr>
            <p:cNvPr id="18" name="圆角矩形 17"/>
            <p:cNvSpPr/>
            <p:nvPr/>
          </p:nvSpPr>
          <p:spPr>
            <a:xfrm>
              <a:off x="1928794" y="3200315"/>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9" name="圆角矩形 18"/>
            <p:cNvSpPr/>
            <p:nvPr/>
          </p:nvSpPr>
          <p:spPr>
            <a:xfrm>
              <a:off x="2396611" y="3200315"/>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0" name="直接箭头连接符 19"/>
            <p:cNvCxnSpPr>
              <a:stCxn id="23" idx="2"/>
              <a:endCxn id="18" idx="0"/>
            </p:cNvCxnSpPr>
            <p:nvPr/>
          </p:nvCxnSpPr>
          <p:spPr>
            <a:xfrm rot="5400000">
              <a:off x="2090232" y="2933125"/>
              <a:ext cx="285752" cy="24862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23" idx="2"/>
              <a:endCxn id="19" idx="0"/>
            </p:cNvCxnSpPr>
            <p:nvPr/>
          </p:nvCxnSpPr>
          <p:spPr>
            <a:xfrm rot="16200000" flipH="1">
              <a:off x="2324140" y="2947844"/>
              <a:ext cx="285752" cy="219189"/>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17" name="组合 101"/>
          <p:cNvGrpSpPr/>
          <p:nvPr/>
        </p:nvGrpSpPr>
        <p:grpSpPr>
          <a:xfrm>
            <a:off x="3452794" y="2217925"/>
            <a:ext cx="1357322" cy="696638"/>
            <a:chOff x="1928794" y="2217925"/>
            <a:chExt cx="1357322" cy="696638"/>
          </a:xfrm>
          <a:solidFill>
            <a:schemeClr val="accent5">
              <a:lumMod val="20000"/>
              <a:lumOff val="80000"/>
            </a:schemeClr>
          </a:solidFill>
        </p:grpSpPr>
        <p:sp>
          <p:nvSpPr>
            <p:cNvPr id="23" name="圆角矩形 22"/>
            <p:cNvSpPr/>
            <p:nvPr/>
          </p:nvSpPr>
          <p:spPr>
            <a:xfrm>
              <a:off x="1928794" y="2482563"/>
              <a:ext cx="857256"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4" name="圆角矩形 23"/>
            <p:cNvSpPr/>
            <p:nvPr/>
          </p:nvSpPr>
          <p:spPr>
            <a:xfrm>
              <a:off x="2926116" y="2482563"/>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5" name="直接箭头连接符 24"/>
            <p:cNvCxnSpPr>
              <a:stCxn id="28" idx="2"/>
              <a:endCxn id="23" idx="0"/>
            </p:cNvCxnSpPr>
            <p:nvPr/>
          </p:nvCxnSpPr>
          <p:spPr>
            <a:xfrm rot="5400000">
              <a:off x="2352790" y="2222558"/>
              <a:ext cx="264637" cy="255372"/>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28" idx="2"/>
              <a:endCxn id="24" idx="0"/>
            </p:cNvCxnSpPr>
            <p:nvPr/>
          </p:nvCxnSpPr>
          <p:spPr>
            <a:xfrm rot="16200000" flipH="1">
              <a:off x="2727137" y="2103583"/>
              <a:ext cx="264637" cy="493322"/>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22" name="组合 100"/>
          <p:cNvGrpSpPr/>
          <p:nvPr/>
        </p:nvGrpSpPr>
        <p:grpSpPr>
          <a:xfrm>
            <a:off x="3452794" y="1503546"/>
            <a:ext cx="2500330" cy="714380"/>
            <a:chOff x="1928794" y="1503546"/>
            <a:chExt cx="2500330" cy="714380"/>
          </a:xfrm>
          <a:solidFill>
            <a:schemeClr val="accent5">
              <a:lumMod val="20000"/>
              <a:lumOff val="80000"/>
            </a:schemeClr>
          </a:solidFill>
        </p:grpSpPr>
        <p:sp>
          <p:nvSpPr>
            <p:cNvPr id="28" name="圆角矩形 27"/>
            <p:cNvSpPr/>
            <p:nvPr/>
          </p:nvSpPr>
          <p:spPr>
            <a:xfrm>
              <a:off x="1928794" y="1785926"/>
              <a:ext cx="1368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9" name="圆角矩形 28"/>
            <p:cNvSpPr/>
            <p:nvPr/>
          </p:nvSpPr>
          <p:spPr>
            <a:xfrm>
              <a:off x="3428992" y="1785926"/>
              <a:ext cx="1000132"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7</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0" name="直接箭头连接符 29"/>
            <p:cNvCxnSpPr>
              <a:stCxn id="33" idx="2"/>
              <a:endCxn id="28" idx="0"/>
            </p:cNvCxnSpPr>
            <p:nvPr/>
          </p:nvCxnSpPr>
          <p:spPr>
            <a:xfrm rot="5400000">
              <a:off x="2754687" y="1361654"/>
              <a:ext cx="282380" cy="566165"/>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31" name="直接箭头连接符 30"/>
            <p:cNvCxnSpPr>
              <a:stCxn id="33" idx="2"/>
              <a:endCxn id="29" idx="0"/>
            </p:cNvCxnSpPr>
            <p:nvPr/>
          </p:nvCxnSpPr>
          <p:spPr>
            <a:xfrm rot="16200000" flipH="1">
              <a:off x="3412818" y="1269686"/>
              <a:ext cx="282380" cy="750099"/>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27" name="组合 99"/>
          <p:cNvGrpSpPr/>
          <p:nvPr/>
        </p:nvGrpSpPr>
        <p:grpSpPr>
          <a:xfrm>
            <a:off x="3452794" y="717728"/>
            <a:ext cx="4929222" cy="789190"/>
            <a:chOff x="1928794" y="717728"/>
            <a:chExt cx="4929222" cy="789190"/>
          </a:xfrm>
          <a:solidFill>
            <a:schemeClr val="accent5">
              <a:lumMod val="20000"/>
              <a:lumOff val="80000"/>
            </a:schemeClr>
          </a:solidFill>
        </p:grpSpPr>
        <p:sp>
          <p:nvSpPr>
            <p:cNvPr id="33" name="圆角矩形 32"/>
            <p:cNvSpPr/>
            <p:nvPr/>
          </p:nvSpPr>
          <p:spPr>
            <a:xfrm>
              <a:off x="1928794" y="1071546"/>
              <a:ext cx="250033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7</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4" name="圆角矩形 33"/>
            <p:cNvSpPr/>
            <p:nvPr/>
          </p:nvSpPr>
          <p:spPr>
            <a:xfrm>
              <a:off x="4572000" y="1074918"/>
              <a:ext cx="2286016"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6</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4</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3</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5" name="直接箭头连接符 34"/>
            <p:cNvCxnSpPr>
              <a:stCxn id="4" idx="2"/>
              <a:endCxn id="33" idx="0"/>
            </p:cNvCxnSpPr>
            <p:nvPr/>
          </p:nvCxnSpPr>
          <p:spPr>
            <a:xfrm rot="5400000">
              <a:off x="3609273" y="287414"/>
              <a:ext cx="353818" cy="1214446"/>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4" idx="2"/>
              <a:endCxn id="34" idx="0"/>
            </p:cNvCxnSpPr>
            <p:nvPr/>
          </p:nvCxnSpPr>
          <p:spPr>
            <a:xfrm rot="16200000" flipH="1">
              <a:off x="4875611" y="235521"/>
              <a:ext cx="357190" cy="1321603"/>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32" name="组合 115"/>
          <p:cNvGrpSpPr/>
          <p:nvPr/>
        </p:nvGrpSpPr>
        <p:grpSpPr>
          <a:xfrm>
            <a:off x="7511698" y="2948121"/>
            <a:ext cx="870319" cy="684194"/>
            <a:chOff x="5987697" y="2948121"/>
            <a:chExt cx="870319" cy="684194"/>
          </a:xfrm>
          <a:solidFill>
            <a:schemeClr val="accent5">
              <a:lumMod val="20000"/>
              <a:lumOff val="80000"/>
            </a:schemeClr>
          </a:solidFill>
        </p:grpSpPr>
        <p:sp>
          <p:nvSpPr>
            <p:cNvPr id="38" name="圆角矩形 37"/>
            <p:cNvSpPr/>
            <p:nvPr/>
          </p:nvSpPr>
          <p:spPr>
            <a:xfrm>
              <a:off x="5987697" y="3200315"/>
              <a:ext cx="870319"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3</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9" name="左大括号 38"/>
            <p:cNvSpPr/>
            <p:nvPr/>
          </p:nvSpPr>
          <p:spPr>
            <a:xfrm rot="16200000">
              <a:off x="6346574" y="2732121"/>
              <a:ext cx="180000" cy="61200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7" name="组合 111"/>
          <p:cNvGrpSpPr/>
          <p:nvPr/>
        </p:nvGrpSpPr>
        <p:grpSpPr>
          <a:xfrm>
            <a:off x="6096000" y="3688626"/>
            <a:ext cx="857256" cy="686946"/>
            <a:chOff x="4572000" y="3688626"/>
            <a:chExt cx="857256" cy="686946"/>
          </a:xfrm>
          <a:solidFill>
            <a:schemeClr val="accent5">
              <a:lumMod val="20000"/>
              <a:lumOff val="80000"/>
            </a:schemeClr>
          </a:solidFill>
        </p:grpSpPr>
        <p:sp>
          <p:nvSpPr>
            <p:cNvPr id="41" name="圆角矩形 40"/>
            <p:cNvSpPr/>
            <p:nvPr/>
          </p:nvSpPr>
          <p:spPr>
            <a:xfrm>
              <a:off x="4572000" y="3943572"/>
              <a:ext cx="857256"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6</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2" name="左大括号 41"/>
            <p:cNvSpPr/>
            <p:nvPr/>
          </p:nvSpPr>
          <p:spPr>
            <a:xfrm rot="16200000">
              <a:off x="4930876" y="3472626"/>
              <a:ext cx="180000" cy="61200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40" name="组合 112"/>
          <p:cNvGrpSpPr/>
          <p:nvPr/>
        </p:nvGrpSpPr>
        <p:grpSpPr>
          <a:xfrm>
            <a:off x="6085322" y="4429133"/>
            <a:ext cx="1296562" cy="722627"/>
            <a:chOff x="4561322" y="4429132"/>
            <a:chExt cx="1296562" cy="722627"/>
          </a:xfrm>
          <a:solidFill>
            <a:schemeClr val="accent5">
              <a:lumMod val="20000"/>
              <a:lumOff val="80000"/>
            </a:schemeClr>
          </a:solidFill>
        </p:grpSpPr>
        <p:sp>
          <p:nvSpPr>
            <p:cNvPr id="44" name="左大括号 43"/>
            <p:cNvSpPr/>
            <p:nvPr/>
          </p:nvSpPr>
          <p:spPr>
            <a:xfrm rot="16200000">
              <a:off x="5257140" y="4161942"/>
              <a:ext cx="180000" cy="71438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45" name="圆角矩形 44"/>
            <p:cNvSpPr/>
            <p:nvPr/>
          </p:nvSpPr>
          <p:spPr>
            <a:xfrm>
              <a:off x="4561322" y="4719759"/>
              <a:ext cx="1296562"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4, 6</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43" name="组合 114"/>
          <p:cNvGrpSpPr/>
          <p:nvPr/>
        </p:nvGrpSpPr>
        <p:grpSpPr>
          <a:xfrm>
            <a:off x="6116004" y="5188824"/>
            <a:ext cx="2337451" cy="657312"/>
            <a:chOff x="4592003" y="5188824"/>
            <a:chExt cx="2337451" cy="657312"/>
          </a:xfrm>
          <a:solidFill>
            <a:schemeClr val="accent5">
              <a:lumMod val="20000"/>
              <a:lumOff val="80000"/>
            </a:schemeClr>
          </a:solidFill>
        </p:grpSpPr>
        <p:sp>
          <p:nvSpPr>
            <p:cNvPr id="47" name="左大括号 46"/>
            <p:cNvSpPr/>
            <p:nvPr/>
          </p:nvSpPr>
          <p:spPr>
            <a:xfrm rot="16200000">
              <a:off x="6002201" y="4921634"/>
              <a:ext cx="180000" cy="71438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48" name="圆角矩形 47"/>
            <p:cNvSpPr/>
            <p:nvPr/>
          </p:nvSpPr>
          <p:spPr>
            <a:xfrm>
              <a:off x="4592003" y="5414136"/>
              <a:ext cx="2337451"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3</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4</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6, 8, 9</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46" name="组合 116"/>
          <p:cNvGrpSpPr/>
          <p:nvPr/>
        </p:nvGrpSpPr>
        <p:grpSpPr>
          <a:xfrm>
            <a:off x="3452794" y="5918332"/>
            <a:ext cx="5000660" cy="709564"/>
            <a:chOff x="1928794" y="5918332"/>
            <a:chExt cx="5000660" cy="709564"/>
          </a:xfrm>
          <a:solidFill>
            <a:schemeClr val="accent5">
              <a:lumMod val="20000"/>
              <a:lumOff val="80000"/>
            </a:schemeClr>
          </a:solidFill>
        </p:grpSpPr>
        <p:sp>
          <p:nvSpPr>
            <p:cNvPr id="50" name="左大括号 49"/>
            <p:cNvSpPr/>
            <p:nvPr/>
          </p:nvSpPr>
          <p:spPr>
            <a:xfrm rot="16200000">
              <a:off x="4410562" y="5651142"/>
              <a:ext cx="180000" cy="71438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51" name="圆角矩形 50"/>
            <p:cNvSpPr/>
            <p:nvPr/>
          </p:nvSpPr>
          <p:spPr>
            <a:xfrm>
              <a:off x="1928794" y="6195896"/>
              <a:ext cx="500066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1</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2</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3, 4, 5, 6, 7, 8, 9, 10</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49" name="组合 108"/>
          <p:cNvGrpSpPr/>
          <p:nvPr/>
        </p:nvGrpSpPr>
        <p:grpSpPr>
          <a:xfrm>
            <a:off x="6096000" y="1506918"/>
            <a:ext cx="2286016" cy="711008"/>
            <a:chOff x="4572000" y="1506918"/>
            <a:chExt cx="2286016" cy="711008"/>
          </a:xfrm>
          <a:solidFill>
            <a:schemeClr val="accent5">
              <a:lumMod val="20000"/>
              <a:lumOff val="80000"/>
            </a:schemeClr>
          </a:solidFill>
        </p:grpSpPr>
        <p:sp>
          <p:nvSpPr>
            <p:cNvPr id="53" name="圆角矩形 52"/>
            <p:cNvSpPr/>
            <p:nvPr/>
          </p:nvSpPr>
          <p:spPr>
            <a:xfrm>
              <a:off x="4572000" y="1785926"/>
              <a:ext cx="1285884"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6</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4" name="圆角矩形 53"/>
            <p:cNvSpPr/>
            <p:nvPr/>
          </p:nvSpPr>
          <p:spPr>
            <a:xfrm>
              <a:off x="6000760" y="1785926"/>
              <a:ext cx="857256"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3</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55" name="直接箭头连接符 54"/>
            <p:cNvCxnSpPr>
              <a:stCxn id="34" idx="2"/>
              <a:endCxn id="53" idx="0"/>
            </p:cNvCxnSpPr>
            <p:nvPr/>
          </p:nvCxnSpPr>
          <p:spPr>
            <a:xfrm rot="5400000">
              <a:off x="5325471" y="1396389"/>
              <a:ext cx="279008" cy="500066"/>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34" idx="2"/>
              <a:endCxn id="54" idx="0"/>
            </p:cNvCxnSpPr>
            <p:nvPr/>
          </p:nvCxnSpPr>
          <p:spPr>
            <a:xfrm rot="16200000" flipH="1">
              <a:off x="5932694" y="1289232"/>
              <a:ext cx="279008" cy="71438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52" name="组合 109"/>
          <p:cNvGrpSpPr/>
          <p:nvPr/>
        </p:nvGrpSpPr>
        <p:grpSpPr>
          <a:xfrm>
            <a:off x="6096000" y="2217925"/>
            <a:ext cx="1288694" cy="696638"/>
            <a:chOff x="4572000" y="2217925"/>
            <a:chExt cx="1288694" cy="696638"/>
          </a:xfrm>
          <a:solidFill>
            <a:schemeClr val="accent5">
              <a:lumMod val="20000"/>
              <a:lumOff val="80000"/>
            </a:schemeClr>
          </a:solidFill>
        </p:grpSpPr>
        <p:sp>
          <p:nvSpPr>
            <p:cNvPr id="58" name="圆角矩形 57"/>
            <p:cNvSpPr/>
            <p:nvPr/>
          </p:nvSpPr>
          <p:spPr>
            <a:xfrm>
              <a:off x="4572000" y="2482563"/>
              <a:ext cx="857256"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6</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9" name="圆角矩形 58"/>
            <p:cNvSpPr/>
            <p:nvPr/>
          </p:nvSpPr>
          <p:spPr>
            <a:xfrm>
              <a:off x="5500694" y="2482563"/>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60" name="直接箭头连接符 59"/>
            <p:cNvCxnSpPr>
              <a:stCxn id="53" idx="2"/>
              <a:endCxn id="58" idx="0"/>
            </p:cNvCxnSpPr>
            <p:nvPr/>
          </p:nvCxnSpPr>
          <p:spPr>
            <a:xfrm rot="5400000">
              <a:off x="4975467" y="2243087"/>
              <a:ext cx="264637" cy="214314"/>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3" idx="2"/>
              <a:endCxn id="59" idx="0"/>
            </p:cNvCxnSpPr>
            <p:nvPr/>
          </p:nvCxnSpPr>
          <p:spPr>
            <a:xfrm rot="16200000" flipH="1">
              <a:off x="5315500" y="2117368"/>
              <a:ext cx="264637" cy="465752"/>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57" name="组合 110"/>
          <p:cNvGrpSpPr/>
          <p:nvPr/>
        </p:nvGrpSpPr>
        <p:grpSpPr>
          <a:xfrm>
            <a:off x="6096001" y="2914562"/>
            <a:ext cx="827817" cy="732124"/>
            <a:chOff x="4572000" y="2914562"/>
            <a:chExt cx="827817" cy="732124"/>
          </a:xfrm>
          <a:solidFill>
            <a:schemeClr val="accent5">
              <a:lumMod val="20000"/>
              <a:lumOff val="80000"/>
            </a:schemeClr>
          </a:solidFill>
        </p:grpSpPr>
        <p:sp>
          <p:nvSpPr>
            <p:cNvPr id="63" name="圆角矩形 62"/>
            <p:cNvSpPr/>
            <p:nvPr/>
          </p:nvSpPr>
          <p:spPr>
            <a:xfrm>
              <a:off x="4572000" y="3214686"/>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4" name="圆角矩形 63"/>
            <p:cNvSpPr/>
            <p:nvPr/>
          </p:nvSpPr>
          <p:spPr>
            <a:xfrm>
              <a:off x="5039817" y="3214686"/>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65" name="直接箭头连接符 64"/>
            <p:cNvCxnSpPr>
              <a:stCxn id="58" idx="2"/>
              <a:endCxn id="63" idx="0"/>
            </p:cNvCxnSpPr>
            <p:nvPr/>
          </p:nvCxnSpPr>
          <p:spPr>
            <a:xfrm rot="5400000">
              <a:off x="4726253" y="2940310"/>
              <a:ext cx="300123" cy="24862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8" idx="2"/>
              <a:endCxn id="64" idx="0"/>
            </p:cNvCxnSpPr>
            <p:nvPr/>
          </p:nvCxnSpPr>
          <p:spPr>
            <a:xfrm rot="16200000" flipH="1">
              <a:off x="4960161" y="2955029"/>
              <a:ext cx="300123" cy="219189"/>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62" name="组合 105"/>
          <p:cNvGrpSpPr/>
          <p:nvPr/>
        </p:nvGrpSpPr>
        <p:grpSpPr>
          <a:xfrm>
            <a:off x="4982432" y="2217925"/>
            <a:ext cx="970693" cy="696638"/>
            <a:chOff x="3458431" y="2217925"/>
            <a:chExt cx="970693" cy="696638"/>
          </a:xfrm>
          <a:solidFill>
            <a:schemeClr val="accent5">
              <a:lumMod val="20000"/>
              <a:lumOff val="80000"/>
            </a:schemeClr>
          </a:solidFill>
        </p:grpSpPr>
        <p:sp>
          <p:nvSpPr>
            <p:cNvPr id="68" name="圆角矩形 67"/>
            <p:cNvSpPr/>
            <p:nvPr/>
          </p:nvSpPr>
          <p:spPr>
            <a:xfrm>
              <a:off x="3458431" y="2482563"/>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9" name="圆角矩形 68"/>
            <p:cNvSpPr/>
            <p:nvPr/>
          </p:nvSpPr>
          <p:spPr>
            <a:xfrm>
              <a:off x="3926248" y="2482563"/>
              <a:ext cx="502876"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10</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70" name="直接箭头连接符 69"/>
            <p:cNvCxnSpPr>
              <a:stCxn id="29" idx="2"/>
              <a:endCxn id="68" idx="0"/>
            </p:cNvCxnSpPr>
            <p:nvPr/>
          </p:nvCxnSpPr>
          <p:spPr>
            <a:xfrm rot="5400000">
              <a:off x="3651427" y="2204931"/>
              <a:ext cx="264637" cy="290627"/>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71" name="直接箭头连接符 70"/>
            <p:cNvCxnSpPr>
              <a:stCxn id="29" idx="2"/>
              <a:endCxn id="69" idx="0"/>
            </p:cNvCxnSpPr>
            <p:nvPr/>
          </p:nvCxnSpPr>
          <p:spPr>
            <a:xfrm rot="16200000" flipH="1">
              <a:off x="3921054" y="2225930"/>
              <a:ext cx="264637" cy="24862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67" name="组合 113"/>
          <p:cNvGrpSpPr/>
          <p:nvPr/>
        </p:nvGrpSpPr>
        <p:grpSpPr>
          <a:xfrm>
            <a:off x="7524760" y="2217925"/>
            <a:ext cx="857256" cy="696638"/>
            <a:chOff x="6000760" y="2217925"/>
            <a:chExt cx="857256" cy="696638"/>
          </a:xfrm>
          <a:solidFill>
            <a:schemeClr val="accent5">
              <a:lumMod val="20000"/>
              <a:lumOff val="80000"/>
            </a:schemeClr>
          </a:solidFill>
        </p:grpSpPr>
        <p:sp>
          <p:nvSpPr>
            <p:cNvPr id="73" name="圆角矩形 72"/>
            <p:cNvSpPr/>
            <p:nvPr/>
          </p:nvSpPr>
          <p:spPr>
            <a:xfrm>
              <a:off x="6000760" y="2482563"/>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4" name="圆角矩形 73"/>
            <p:cNvSpPr/>
            <p:nvPr/>
          </p:nvSpPr>
          <p:spPr>
            <a:xfrm>
              <a:off x="6498016" y="2482563"/>
              <a:ext cx="360000"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75" name="直接箭头连接符 74"/>
            <p:cNvCxnSpPr>
              <a:stCxn id="54" idx="2"/>
              <a:endCxn id="73" idx="0"/>
            </p:cNvCxnSpPr>
            <p:nvPr/>
          </p:nvCxnSpPr>
          <p:spPr>
            <a:xfrm rot="5400000">
              <a:off x="6172756" y="2225930"/>
              <a:ext cx="264637" cy="24862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76" name="直接箭头连接符 75"/>
            <p:cNvCxnSpPr>
              <a:stCxn id="54" idx="2"/>
              <a:endCxn id="74" idx="0"/>
            </p:cNvCxnSpPr>
            <p:nvPr/>
          </p:nvCxnSpPr>
          <p:spPr>
            <a:xfrm rot="16200000" flipH="1">
              <a:off x="6421384" y="2225930"/>
              <a:ext cx="264637" cy="24862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72" name="组合 93"/>
          <p:cNvGrpSpPr/>
          <p:nvPr/>
        </p:nvGrpSpPr>
        <p:grpSpPr>
          <a:xfrm>
            <a:off x="1738282" y="2100196"/>
            <a:ext cx="1428760" cy="1185928"/>
            <a:chOff x="7215206" y="1500174"/>
            <a:chExt cx="1428760" cy="1185928"/>
          </a:xfrm>
          <a:solidFill>
            <a:schemeClr val="accent5">
              <a:lumMod val="20000"/>
              <a:lumOff val="80000"/>
            </a:schemeClr>
          </a:solidFill>
        </p:grpSpPr>
        <p:cxnSp>
          <p:nvCxnSpPr>
            <p:cNvPr id="78" name="直接箭头连接符 77"/>
            <p:cNvCxnSpPr/>
            <p:nvPr/>
          </p:nvCxnSpPr>
          <p:spPr>
            <a:xfrm rot="5400000">
              <a:off x="7286644" y="1643050"/>
              <a:ext cx="357190" cy="214314"/>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cxnSp>
          <p:nvCxnSpPr>
            <p:cNvPr id="79" name="直接箭头连接符 78"/>
            <p:cNvCxnSpPr/>
            <p:nvPr/>
          </p:nvCxnSpPr>
          <p:spPr>
            <a:xfrm rot="16200000" flipH="1">
              <a:off x="7500958" y="1643050"/>
              <a:ext cx="357190" cy="214314"/>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sp>
          <p:nvSpPr>
            <p:cNvPr id="80" name="TextBox 79"/>
            <p:cNvSpPr txBox="1"/>
            <p:nvPr/>
          </p:nvSpPr>
          <p:spPr>
            <a:xfrm>
              <a:off x="7929586" y="1500174"/>
              <a:ext cx="714380" cy="400110"/>
            </a:xfrm>
            <a:prstGeom prst="rect">
              <a:avLst/>
            </a:prstGeom>
            <a:noFill/>
          </p:spPr>
          <p:txBody>
            <a:bodyPr>
              <a:spAutoFit/>
            </a:bodyPr>
            <a:lstStyle/>
            <a:p>
              <a:pPr fontAlgn="auto">
                <a:spcBef>
                  <a:spcPts val="0"/>
                </a:spcBef>
                <a:spcAft>
                  <a:spcPts val="0"/>
                </a:spcAft>
                <a:defRPr/>
              </a:pPr>
              <a:r>
                <a:rPr lang="zh-CN" altLang="en-US" sz="2000" b="1">
                  <a:solidFill>
                    <a:srgbClr val="0000FF"/>
                  </a:solidFill>
                  <a:latin typeface="+mn-ea"/>
                  <a:ea typeface="+mn-ea"/>
                </a:rPr>
                <a:t>分解</a:t>
              </a:r>
            </a:p>
          </p:txBody>
        </p:sp>
        <p:sp>
          <p:nvSpPr>
            <p:cNvPr id="81" name="左大括号 80"/>
            <p:cNvSpPr/>
            <p:nvPr/>
          </p:nvSpPr>
          <p:spPr>
            <a:xfrm rot="16200000">
              <a:off x="7431206" y="2284307"/>
              <a:ext cx="180000" cy="612000"/>
            </a:xfrm>
            <a:prstGeom prst="leftBrace">
              <a:avLst/>
            </a:prstGeom>
            <a:noFill/>
            <a:ln>
              <a:tailEnd type="none"/>
            </a:ln>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b="1">
                <a:latin typeface="+mn-ea"/>
              </a:endParaRPr>
            </a:p>
          </p:txBody>
        </p:sp>
        <p:sp>
          <p:nvSpPr>
            <p:cNvPr id="82" name="TextBox 81"/>
            <p:cNvSpPr txBox="1"/>
            <p:nvPr/>
          </p:nvSpPr>
          <p:spPr>
            <a:xfrm>
              <a:off x="7929586" y="2285992"/>
              <a:ext cx="714380" cy="400110"/>
            </a:xfrm>
            <a:prstGeom prst="rect">
              <a:avLst/>
            </a:prstGeom>
            <a:noFill/>
          </p:spPr>
          <p:txBody>
            <a:bodyPr>
              <a:spAutoFit/>
            </a:bodyPr>
            <a:lstStyle/>
            <a:p>
              <a:pPr fontAlgn="auto">
                <a:spcBef>
                  <a:spcPts val="0"/>
                </a:spcBef>
                <a:spcAft>
                  <a:spcPts val="0"/>
                </a:spcAft>
                <a:defRPr/>
              </a:pPr>
              <a:r>
                <a:rPr lang="zh-CN" altLang="en-US" sz="2000" b="1" dirty="0">
                  <a:solidFill>
                    <a:srgbClr val="0000FF"/>
                  </a:solidFill>
                  <a:latin typeface="+mn-ea"/>
                  <a:ea typeface="+mn-ea"/>
                </a:rPr>
                <a:t>合并</a:t>
              </a:r>
            </a:p>
          </p:txBody>
        </p:sp>
      </p:grpSp>
      <p:grpSp>
        <p:nvGrpSpPr>
          <p:cNvPr id="77" name="组合 98"/>
          <p:cNvGrpSpPr/>
          <p:nvPr/>
        </p:nvGrpSpPr>
        <p:grpSpPr>
          <a:xfrm>
            <a:off x="8809840" y="1146771"/>
            <a:ext cx="596044" cy="2728972"/>
            <a:chOff x="6444038" y="642918"/>
            <a:chExt cx="596044" cy="2728972"/>
          </a:xfrm>
          <a:solidFill>
            <a:schemeClr val="accent5">
              <a:lumMod val="20000"/>
              <a:lumOff val="80000"/>
            </a:schemeClr>
          </a:solidFill>
        </p:grpSpPr>
        <p:sp>
          <p:nvSpPr>
            <p:cNvPr id="84" name="Text Box 6"/>
            <p:cNvSpPr txBox="1">
              <a:spLocks noChangeArrowheads="1"/>
            </p:cNvSpPr>
            <p:nvPr/>
          </p:nvSpPr>
          <p:spPr bwMode="auto">
            <a:xfrm>
              <a:off x="6468578" y="2971780"/>
              <a:ext cx="571504" cy="400110"/>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000" b="1">
                  <a:solidFill>
                    <a:srgbClr val="0000FF"/>
                  </a:solidFill>
                  <a:latin typeface="+mn-ea"/>
                  <a:ea typeface="+mn-ea"/>
                </a:rPr>
                <a:t>底</a:t>
              </a:r>
            </a:p>
          </p:txBody>
        </p:sp>
        <p:sp>
          <p:nvSpPr>
            <p:cNvPr id="85" name="Text Box 7"/>
            <p:cNvSpPr txBox="1">
              <a:spLocks noChangeArrowheads="1"/>
            </p:cNvSpPr>
            <p:nvPr/>
          </p:nvSpPr>
          <p:spPr bwMode="auto">
            <a:xfrm>
              <a:off x="6444038" y="642918"/>
              <a:ext cx="498479" cy="400110"/>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000" b="1" dirty="0">
                  <a:solidFill>
                    <a:srgbClr val="0000FF"/>
                  </a:solidFill>
                  <a:latin typeface="+mn-ea"/>
                  <a:ea typeface="+mn-ea"/>
                </a:rPr>
                <a:t>顶</a:t>
              </a:r>
            </a:p>
          </p:txBody>
        </p:sp>
        <p:sp>
          <p:nvSpPr>
            <p:cNvPr id="86" name="AutoShape 8"/>
            <p:cNvSpPr>
              <a:spLocks noChangeArrowheads="1"/>
            </p:cNvSpPr>
            <p:nvPr/>
          </p:nvSpPr>
          <p:spPr bwMode="auto">
            <a:xfrm>
              <a:off x="6575438" y="1219180"/>
              <a:ext cx="215900" cy="1655763"/>
            </a:xfrm>
            <a:prstGeom prst="downArrow">
              <a:avLst>
                <a:gd name="adj1" fmla="val 50000"/>
                <a:gd name="adj2" fmla="val 191728"/>
              </a:avLst>
            </a:prstGeom>
            <a:grpFill/>
            <a:ln w="9525">
              <a:solidFill>
                <a:srgbClr val="CC3300"/>
              </a:solidFill>
              <a:miter lim="800000"/>
            </a:ln>
            <a:effectLst/>
          </p:spPr>
          <p:txBody>
            <a:bodyPr vert="eaVert" wrap="none" anchor="ctr"/>
            <a:lstStyle/>
            <a:p>
              <a:pPr fontAlgn="auto">
                <a:spcBef>
                  <a:spcPts val="0"/>
                </a:spcBef>
                <a:spcAft>
                  <a:spcPts val="0"/>
                </a:spcAft>
                <a:defRPr/>
              </a:pPr>
              <a:endParaRPr lang="zh-CN" altLang="en-US" b="1">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20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nodeType="click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strips(downLeft)">
                                      <p:cBhvr>
                                        <p:cTn id="8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7D62A067-3376-49A7-A117-CC015ADA3970}" type="slidenum">
              <a:rPr lang="zh-CN" altLang="en-US" sz="900"/>
              <a:t>26</a:t>
            </a:fld>
            <a:endParaRPr lang="zh-CN" altLang="en-US" sz="900"/>
          </a:p>
        </p:txBody>
      </p:sp>
      <p:sp>
        <p:nvSpPr>
          <p:cNvPr id="5" name="Text Box 3"/>
          <p:cNvSpPr txBox="1">
            <a:spLocks noChangeArrowheads="1"/>
          </p:cNvSpPr>
          <p:nvPr/>
        </p:nvSpPr>
        <p:spPr bwMode="auto">
          <a:xfrm>
            <a:off x="2024064" y="1298575"/>
            <a:ext cx="8188325" cy="4979988"/>
          </a:xfrm>
          <a:prstGeom prst="rect">
            <a:avLst/>
          </a:prstGeom>
        </p:spPr>
        <p:style>
          <a:lnRef idx="2">
            <a:schemeClr val="accent2"/>
          </a:lnRef>
          <a:fillRef idx="1">
            <a:schemeClr val="lt1"/>
          </a:fillRef>
          <a:effectRef idx="0">
            <a:schemeClr val="accent2"/>
          </a:effectRef>
          <a:fontRef idx="minor">
            <a:schemeClr val="dk1"/>
          </a:fontRef>
        </p:style>
        <p:txBody>
          <a:bodyPr tIns="180000" bIns="180000">
            <a:spAutoFit/>
          </a:bodyPr>
          <a:lstStyle/>
          <a:p>
            <a:pPr marL="457200" indent="-457200" fontAlgn="auto">
              <a:lnSpc>
                <a:spcPct val="150000"/>
              </a:lnSpc>
              <a:spcBef>
                <a:spcPts val="0"/>
              </a:spcBef>
              <a:spcAft>
                <a:spcPts val="0"/>
              </a:spcAft>
              <a:defRPr/>
            </a:pPr>
            <a:r>
              <a:rPr lang="zh-CN" altLang="en-US" sz="2000" dirty="0">
                <a:solidFill>
                  <a:srgbClr val="0000FF"/>
                </a:solidFill>
                <a:latin typeface="Cambria" panose="02040503050406030204" pitchFamily="18" charset="0"/>
                <a:cs typeface="Consolas" panose="020B0609020204030204" pitchFamily="49" charset="0"/>
              </a:rPr>
              <a:t>算法</a:t>
            </a:r>
            <a:r>
              <a:rPr lang="en-US" altLang="zh-CN" sz="2000" dirty="0">
                <a:solidFill>
                  <a:srgbClr val="0000FF"/>
                </a:solidFill>
                <a:latin typeface="Cambria" panose="02040503050406030204" pitchFamily="18" charset="0"/>
                <a:cs typeface="Consolas" panose="020B0609020204030204" pitchFamily="49" charset="0"/>
              </a:rPr>
              <a:t>——</a:t>
            </a:r>
            <a:r>
              <a:rPr lang="zh-CN" altLang="en-US" sz="2000" dirty="0">
                <a:solidFill>
                  <a:srgbClr val="0000FF"/>
                </a:solidFill>
                <a:latin typeface="Cambria" panose="02040503050406030204" pitchFamily="18" charset="0"/>
                <a:cs typeface="Consolas" panose="020B0609020204030204" pitchFamily="49" charset="0"/>
              </a:rPr>
              <a:t>自顶向下归并排序</a:t>
            </a:r>
            <a:r>
              <a:rPr lang="en-US" altLang="zh-CN" sz="2000" dirty="0">
                <a:solidFill>
                  <a:srgbClr val="0000FF"/>
                </a:solidFill>
                <a:latin typeface="Cambria" panose="02040503050406030204" pitchFamily="18" charset="0"/>
                <a:cs typeface="Consolas" panose="020B0609020204030204" pitchFamily="49" charset="0"/>
              </a:rPr>
              <a:t>MergeSort</a:t>
            </a:r>
          </a:p>
          <a:p>
            <a:pPr marL="457200" indent="-457200" fontAlgn="auto">
              <a:lnSpc>
                <a:spcPct val="150000"/>
              </a:lnSpc>
              <a:spcBef>
                <a:spcPts val="0"/>
              </a:spcBef>
              <a:spcAft>
                <a:spcPts val="0"/>
              </a:spcAft>
              <a:defRPr/>
            </a:pPr>
            <a:r>
              <a:rPr lang="zh-CN" altLang="en-US" sz="2000" dirty="0">
                <a:solidFill>
                  <a:schemeClr val="tx1"/>
                </a:solidFill>
                <a:latin typeface="Cambria" panose="02040503050406030204" pitchFamily="18" charset="0"/>
                <a:cs typeface="Consolas" panose="020B0609020204030204" pitchFamily="49" charset="0"/>
              </a:rPr>
              <a:t>输入：待排序序列</a:t>
            </a:r>
            <a:r>
              <a:rPr lang="en-US" altLang="zh-CN" sz="2000" dirty="0">
                <a:solidFill>
                  <a:schemeClr val="tx1"/>
                </a:solidFill>
                <a:latin typeface="Cambria" panose="02040503050406030204" pitchFamily="18" charset="0"/>
                <a:cs typeface="Consolas" panose="020B0609020204030204" pitchFamily="49" charset="0"/>
              </a:rPr>
              <a:t>R[s..t]</a:t>
            </a:r>
          </a:p>
          <a:p>
            <a:pPr marL="457200" indent="-457200" fontAlgn="auto">
              <a:lnSpc>
                <a:spcPct val="150000"/>
              </a:lnSpc>
              <a:spcBef>
                <a:spcPts val="0"/>
              </a:spcBef>
              <a:spcAft>
                <a:spcPts val="0"/>
              </a:spcAft>
              <a:defRPr/>
            </a:pPr>
            <a:r>
              <a:rPr lang="zh-CN" altLang="en-US" sz="2000" dirty="0">
                <a:solidFill>
                  <a:schemeClr val="tx1"/>
                </a:solidFill>
                <a:latin typeface="Cambria" panose="02040503050406030204" pitchFamily="18" charset="0"/>
                <a:cs typeface="Consolas" panose="020B0609020204030204" pitchFamily="49" charset="0"/>
              </a:rPr>
              <a:t>输出：升序序列</a:t>
            </a:r>
            <a:r>
              <a:rPr lang="en-US" altLang="zh-CN" sz="2000" dirty="0">
                <a:solidFill>
                  <a:schemeClr val="tx1"/>
                </a:solidFill>
                <a:latin typeface="Cambria" panose="02040503050406030204" pitchFamily="18" charset="0"/>
                <a:cs typeface="Consolas" panose="020B0609020204030204" pitchFamily="49" charset="0"/>
              </a:rPr>
              <a:t>R[s..t]</a:t>
            </a:r>
          </a:p>
          <a:p>
            <a:pPr marL="457200" indent="-457200" fontAlgn="auto">
              <a:lnSpc>
                <a:spcPct val="150000"/>
              </a:lnSpc>
              <a:spcBef>
                <a:spcPts val="0"/>
              </a:spcBef>
              <a:spcAft>
                <a:spcPts val="0"/>
              </a:spcAft>
              <a:buFont typeface="+mj-lt"/>
              <a:buAutoNum type="arabicPeriod"/>
              <a:defRPr/>
            </a:pPr>
            <a:r>
              <a:rPr lang="zh-CN" altLang="en-US" sz="2000" dirty="0">
                <a:solidFill>
                  <a:schemeClr val="tx1"/>
                </a:solidFill>
                <a:latin typeface="Cambria" panose="02040503050406030204" pitchFamily="18" charset="0"/>
                <a:cs typeface="Consolas" panose="020B0609020204030204" pitchFamily="49" charset="0"/>
              </a:rPr>
              <a:t>如果</a:t>
            </a:r>
            <a:r>
              <a:rPr lang="en-US" altLang="zh-CN" sz="2000" dirty="0">
                <a:solidFill>
                  <a:schemeClr val="tx1"/>
                </a:solidFill>
                <a:latin typeface="Cambria" panose="02040503050406030204" pitchFamily="18" charset="0"/>
                <a:cs typeface="Consolas" panose="020B0609020204030204" pitchFamily="49" charset="0"/>
              </a:rPr>
              <a:t>s=t</a:t>
            </a:r>
            <a:r>
              <a:rPr lang="zh-CN" altLang="en-US" sz="2000" dirty="0">
                <a:solidFill>
                  <a:schemeClr val="tx1"/>
                </a:solidFill>
                <a:latin typeface="Cambria" panose="02040503050406030204" pitchFamily="18" charset="0"/>
                <a:cs typeface="Consolas" panose="020B0609020204030204" pitchFamily="49" charset="0"/>
              </a:rPr>
              <a:t>，则待排序区间只有一个记录，递归终止；</a:t>
            </a:r>
            <a:endParaRPr lang="en-US" altLang="zh-CN" sz="2000" dirty="0">
              <a:solidFill>
                <a:schemeClr val="tx1"/>
              </a:solidFill>
              <a:latin typeface="Cambria" panose="02040503050406030204" pitchFamily="18" charset="0"/>
              <a:cs typeface="Consolas" panose="020B0609020204030204" pitchFamily="49" charset="0"/>
            </a:endParaRPr>
          </a:p>
          <a:p>
            <a:pPr marL="457200" indent="-457200" fontAlgn="auto">
              <a:lnSpc>
                <a:spcPct val="150000"/>
              </a:lnSpc>
              <a:spcBef>
                <a:spcPts val="0"/>
              </a:spcBef>
              <a:spcAft>
                <a:spcPts val="0"/>
              </a:spcAft>
              <a:buFont typeface="+mj-lt"/>
              <a:buAutoNum type="arabicPeriod"/>
              <a:defRPr/>
            </a:pPr>
            <a:r>
              <a:rPr lang="zh-CN" altLang="en-US" sz="2000" dirty="0">
                <a:solidFill>
                  <a:srgbClr val="0000FF"/>
                </a:solidFill>
                <a:latin typeface="Cambria" panose="02040503050406030204" pitchFamily="18" charset="0"/>
                <a:cs typeface="Consolas" panose="020B0609020204030204" pitchFamily="49" charset="0"/>
              </a:rPr>
              <a:t>划分</a:t>
            </a:r>
            <a:r>
              <a:rPr lang="zh-CN" altLang="en-US" sz="2000" dirty="0">
                <a:solidFill>
                  <a:schemeClr val="tx1"/>
                </a:solidFill>
                <a:latin typeface="Cambria" panose="02040503050406030204" pitchFamily="18" charset="0"/>
                <a:cs typeface="Consolas" panose="020B0609020204030204" pitchFamily="49" charset="0"/>
              </a:rPr>
              <a:t>：将序列</a:t>
            </a:r>
            <a:r>
              <a:rPr lang="en-US" altLang="zh-CN" sz="2000" i="1" dirty="0">
                <a:solidFill>
                  <a:schemeClr val="tx1"/>
                </a:solidFill>
                <a:latin typeface="Cambria" panose="02040503050406030204" pitchFamily="18" charset="0"/>
                <a:cs typeface="Consolas" panose="020B0609020204030204" pitchFamily="49" charset="0"/>
              </a:rPr>
              <a:t>R</a:t>
            </a:r>
            <a:r>
              <a:rPr lang="en-US" altLang="zh-CN" sz="2000" dirty="0">
                <a:solidFill>
                  <a:schemeClr val="tx1"/>
                </a:solidFill>
                <a:latin typeface="Cambria" panose="02040503050406030204" pitchFamily="18" charset="0"/>
                <a:cs typeface="Consolas" panose="020B0609020204030204" pitchFamily="49" charset="0"/>
              </a:rPr>
              <a:t>[s..t]</a:t>
            </a:r>
            <a:r>
              <a:rPr lang="zh-CN" altLang="en-US" sz="2000" dirty="0">
                <a:solidFill>
                  <a:schemeClr val="tx1"/>
                </a:solidFill>
                <a:latin typeface="Cambria" panose="02040503050406030204" pitchFamily="18" charset="0"/>
                <a:cs typeface="Consolas" panose="020B0609020204030204" pitchFamily="49" charset="0"/>
              </a:rPr>
              <a:t>一分为二，即求</a:t>
            </a:r>
            <a:r>
              <a:rPr lang="en-US" altLang="zh-CN" sz="2000" dirty="0">
                <a:solidFill>
                  <a:schemeClr val="tx1"/>
                </a:solidFill>
                <a:latin typeface="Cambria" panose="02040503050406030204" pitchFamily="18" charset="0"/>
                <a:cs typeface="Consolas" panose="020B0609020204030204" pitchFamily="49" charset="0"/>
              </a:rPr>
              <a:t>mid=(s+t)/2</a:t>
            </a:r>
            <a:r>
              <a:rPr lang="zh-CN" altLang="en-US" sz="2000" dirty="0">
                <a:solidFill>
                  <a:schemeClr val="tx1"/>
                </a:solidFill>
                <a:latin typeface="Cambria" panose="02040503050406030204" pitchFamily="18" charset="0"/>
                <a:cs typeface="Consolas" panose="020B0609020204030204" pitchFamily="49" charset="0"/>
              </a:rPr>
              <a:t>；</a:t>
            </a:r>
            <a:endParaRPr lang="en-US" altLang="zh-CN" sz="2000" dirty="0">
              <a:solidFill>
                <a:schemeClr val="tx1"/>
              </a:solidFill>
              <a:latin typeface="Cambria" panose="02040503050406030204" pitchFamily="18" charset="0"/>
              <a:cs typeface="Consolas" panose="020B0609020204030204" pitchFamily="49" charset="0"/>
            </a:endParaRPr>
          </a:p>
          <a:p>
            <a:pPr marL="457200" indent="-457200" fontAlgn="auto">
              <a:lnSpc>
                <a:spcPct val="150000"/>
              </a:lnSpc>
              <a:spcBef>
                <a:spcPts val="0"/>
              </a:spcBef>
              <a:spcAft>
                <a:spcPts val="0"/>
              </a:spcAft>
              <a:buFont typeface="+mj-lt"/>
              <a:buAutoNum type="arabicPeriod"/>
              <a:defRPr/>
            </a:pPr>
            <a:r>
              <a:rPr lang="zh-CN" altLang="en-US" sz="2000" dirty="0">
                <a:solidFill>
                  <a:srgbClr val="0000FF"/>
                </a:solidFill>
                <a:latin typeface="Cambria" panose="02040503050406030204" pitchFamily="18" charset="0"/>
                <a:cs typeface="Consolas" panose="020B0609020204030204" pitchFamily="49" charset="0"/>
              </a:rPr>
              <a:t>求解</a:t>
            </a:r>
            <a:r>
              <a:rPr lang="zh-CN" altLang="en-US" sz="2000" dirty="0">
                <a:solidFill>
                  <a:schemeClr val="tx1"/>
                </a:solidFill>
                <a:latin typeface="Cambria" panose="02040503050406030204" pitchFamily="18" charset="0"/>
                <a:cs typeface="Consolas" panose="020B0609020204030204" pitchFamily="49" charset="0"/>
              </a:rPr>
              <a:t>：</a:t>
            </a:r>
            <a:r>
              <a:rPr lang="en-US" altLang="zh-CN" sz="2000" dirty="0">
                <a:solidFill>
                  <a:schemeClr val="tx1"/>
                </a:solidFill>
                <a:latin typeface="Cambria" panose="02040503050406030204" pitchFamily="18" charset="0"/>
                <a:cs typeface="Consolas" panose="020B0609020204030204" pitchFamily="49" charset="0"/>
              </a:rPr>
              <a:t> </a:t>
            </a:r>
          </a:p>
          <a:p>
            <a:pPr marL="457200" indent="-457200" fontAlgn="auto">
              <a:lnSpc>
                <a:spcPct val="150000"/>
              </a:lnSpc>
              <a:spcBef>
                <a:spcPts val="0"/>
              </a:spcBef>
              <a:spcAft>
                <a:spcPts val="0"/>
              </a:spcAft>
              <a:defRPr/>
            </a:pPr>
            <a:r>
              <a:rPr lang="en-US" altLang="zh-CN" sz="2000" dirty="0">
                <a:solidFill>
                  <a:schemeClr val="tx1"/>
                </a:solidFill>
                <a:latin typeface="Cambria" panose="02040503050406030204" pitchFamily="18" charset="0"/>
                <a:cs typeface="Consolas" panose="020B0609020204030204" pitchFamily="49" charset="0"/>
              </a:rPr>
              <a:t>        3.1 </a:t>
            </a:r>
            <a:r>
              <a:rPr lang="zh-CN" altLang="en-US" sz="2000" dirty="0">
                <a:solidFill>
                  <a:schemeClr val="tx1"/>
                </a:solidFill>
                <a:latin typeface="Cambria" panose="02040503050406030204" pitchFamily="18" charset="0"/>
                <a:cs typeface="Consolas" panose="020B0609020204030204" pitchFamily="49" charset="0"/>
              </a:rPr>
              <a:t>对前半子序列</a:t>
            </a:r>
            <a:r>
              <a:rPr lang="en-US" altLang="zh-CN" sz="2000" i="1" dirty="0">
                <a:solidFill>
                  <a:schemeClr val="tx1"/>
                </a:solidFill>
                <a:latin typeface="Cambria" panose="02040503050406030204" pitchFamily="18" charset="0"/>
                <a:cs typeface="Consolas" panose="020B0609020204030204" pitchFamily="49" charset="0"/>
              </a:rPr>
              <a:t>R</a:t>
            </a:r>
            <a:r>
              <a:rPr lang="en-US" altLang="zh-CN" sz="2000" dirty="0">
                <a:solidFill>
                  <a:schemeClr val="tx1"/>
                </a:solidFill>
                <a:latin typeface="Cambria" panose="02040503050406030204" pitchFamily="18" charset="0"/>
                <a:cs typeface="Consolas" panose="020B0609020204030204" pitchFamily="49" charset="0"/>
              </a:rPr>
              <a:t>[s..mid]</a:t>
            </a:r>
            <a:r>
              <a:rPr lang="zh-CN" altLang="en-US" sz="2000" dirty="0">
                <a:solidFill>
                  <a:schemeClr val="tx1"/>
                </a:solidFill>
                <a:latin typeface="Cambria" panose="02040503050406030204" pitchFamily="18" charset="0"/>
                <a:cs typeface="Consolas" panose="020B0609020204030204" pitchFamily="49" charset="0"/>
              </a:rPr>
              <a:t>进行归并排序；</a:t>
            </a:r>
            <a:r>
              <a:rPr lang="en-US" altLang="zh-CN" sz="2000" dirty="0">
                <a:solidFill>
                  <a:schemeClr val="tx1"/>
                </a:solidFill>
                <a:latin typeface="Cambria" panose="02040503050406030204" pitchFamily="18" charset="0"/>
                <a:cs typeface="Consolas" panose="020B0609020204030204" pitchFamily="49" charset="0"/>
              </a:rPr>
              <a:t> </a:t>
            </a:r>
          </a:p>
          <a:p>
            <a:pPr marL="457200" indent="-457200" fontAlgn="auto">
              <a:lnSpc>
                <a:spcPct val="150000"/>
              </a:lnSpc>
              <a:spcBef>
                <a:spcPts val="0"/>
              </a:spcBef>
              <a:spcAft>
                <a:spcPts val="0"/>
              </a:spcAft>
              <a:defRPr/>
            </a:pPr>
            <a:r>
              <a:rPr lang="en-US" altLang="zh-CN" sz="2000" dirty="0">
                <a:solidFill>
                  <a:schemeClr val="tx1"/>
                </a:solidFill>
                <a:latin typeface="Cambria" panose="02040503050406030204" pitchFamily="18" charset="0"/>
                <a:cs typeface="Consolas" panose="020B0609020204030204" pitchFamily="49" charset="0"/>
              </a:rPr>
              <a:t>        3.2  </a:t>
            </a:r>
            <a:r>
              <a:rPr lang="zh-CN" altLang="en-US" sz="2000" dirty="0">
                <a:solidFill>
                  <a:schemeClr val="tx1"/>
                </a:solidFill>
                <a:latin typeface="Cambria" panose="02040503050406030204" pitchFamily="18" charset="0"/>
                <a:cs typeface="Consolas" panose="020B0609020204030204" pitchFamily="49" charset="0"/>
              </a:rPr>
              <a:t>对后半子序列</a:t>
            </a:r>
            <a:r>
              <a:rPr lang="en-US" altLang="zh-CN" sz="2000" i="1" dirty="0">
                <a:solidFill>
                  <a:schemeClr val="tx1"/>
                </a:solidFill>
                <a:latin typeface="Cambria" panose="02040503050406030204" pitchFamily="18" charset="0"/>
                <a:cs typeface="Consolas" panose="020B0609020204030204" pitchFamily="49" charset="0"/>
              </a:rPr>
              <a:t>R</a:t>
            </a:r>
            <a:r>
              <a:rPr lang="en-US" altLang="zh-CN" sz="2000" dirty="0">
                <a:solidFill>
                  <a:schemeClr val="tx1"/>
                </a:solidFill>
                <a:latin typeface="Cambria" panose="02040503050406030204" pitchFamily="18" charset="0"/>
                <a:cs typeface="Consolas" panose="020B0609020204030204" pitchFamily="49" charset="0"/>
              </a:rPr>
              <a:t>[mid+1..t]</a:t>
            </a:r>
            <a:r>
              <a:rPr lang="zh-CN" altLang="en-US" sz="2000" dirty="0">
                <a:solidFill>
                  <a:schemeClr val="tx1"/>
                </a:solidFill>
                <a:latin typeface="Cambria" panose="02040503050406030204" pitchFamily="18" charset="0"/>
                <a:cs typeface="Consolas" panose="020B0609020204030204" pitchFamily="49" charset="0"/>
              </a:rPr>
              <a:t>进行归并排序；</a:t>
            </a:r>
            <a:endParaRPr lang="en-US" altLang="zh-CN" sz="2000" dirty="0">
              <a:solidFill>
                <a:schemeClr val="tx1"/>
              </a:solidFill>
              <a:latin typeface="Cambria" panose="02040503050406030204" pitchFamily="18" charset="0"/>
              <a:cs typeface="Consolas" panose="020B0609020204030204" pitchFamily="49" charset="0"/>
            </a:endParaRPr>
          </a:p>
          <a:p>
            <a:pPr marL="457200" indent="-457200" fontAlgn="auto">
              <a:lnSpc>
                <a:spcPct val="150000"/>
              </a:lnSpc>
              <a:spcBef>
                <a:spcPts val="0"/>
              </a:spcBef>
              <a:spcAft>
                <a:spcPts val="0"/>
              </a:spcAft>
              <a:defRPr/>
            </a:pPr>
            <a:r>
              <a:rPr lang="en-US" altLang="zh-CN" sz="2000" dirty="0">
                <a:solidFill>
                  <a:schemeClr val="tx1"/>
                </a:solidFill>
                <a:latin typeface="Cambria" panose="02040503050406030204" pitchFamily="18" charset="0"/>
                <a:cs typeface="Consolas" panose="020B0609020204030204" pitchFamily="49" charset="0"/>
              </a:rPr>
              <a:t>4.    </a:t>
            </a:r>
            <a:r>
              <a:rPr lang="zh-CN" altLang="en-US" sz="2000" dirty="0">
                <a:solidFill>
                  <a:srgbClr val="0000FF"/>
                </a:solidFill>
                <a:latin typeface="Cambria" panose="02040503050406030204" pitchFamily="18" charset="0"/>
                <a:cs typeface="Consolas" panose="020B0609020204030204" pitchFamily="49" charset="0"/>
              </a:rPr>
              <a:t>合并</a:t>
            </a:r>
            <a:r>
              <a:rPr lang="zh-CN" altLang="en-US" sz="2000" dirty="0">
                <a:solidFill>
                  <a:schemeClr val="tx1"/>
                </a:solidFill>
                <a:latin typeface="Cambria" panose="02040503050406030204" pitchFamily="18" charset="0"/>
                <a:cs typeface="Consolas" panose="020B0609020204030204" pitchFamily="49" charset="0"/>
              </a:rPr>
              <a:t>：将已排序的两个子序列</a:t>
            </a:r>
            <a:r>
              <a:rPr lang="en-US" altLang="zh-CN" sz="2000" dirty="0">
                <a:solidFill>
                  <a:schemeClr val="tx1"/>
                </a:solidFill>
                <a:latin typeface="Cambria" panose="02040503050406030204" pitchFamily="18" charset="0"/>
                <a:cs typeface="Consolas" panose="020B0609020204030204" pitchFamily="49" charset="0"/>
              </a:rPr>
              <a:t>R[s..mid]</a:t>
            </a:r>
            <a:r>
              <a:rPr lang="zh-CN" altLang="en-US" sz="2000" dirty="0">
                <a:solidFill>
                  <a:schemeClr val="tx1"/>
                </a:solidFill>
                <a:latin typeface="Cambria" panose="02040503050406030204" pitchFamily="18" charset="0"/>
                <a:cs typeface="Consolas" panose="020B0609020204030204" pitchFamily="49" charset="0"/>
              </a:rPr>
              <a:t>和</a:t>
            </a:r>
            <a:r>
              <a:rPr lang="en-US" altLang="zh-CN" sz="2000" dirty="0">
                <a:solidFill>
                  <a:schemeClr val="tx1"/>
                </a:solidFill>
                <a:latin typeface="Cambria" panose="02040503050406030204" pitchFamily="18" charset="0"/>
                <a:cs typeface="Consolas" panose="020B0609020204030204" pitchFamily="49" charset="0"/>
              </a:rPr>
              <a:t>R[mid+1..t]</a:t>
            </a:r>
            <a:r>
              <a:rPr lang="zh-CN" altLang="en-US" sz="2000" dirty="0">
                <a:solidFill>
                  <a:schemeClr val="tx1"/>
                </a:solidFill>
                <a:latin typeface="Cambria" panose="02040503050406030204" pitchFamily="18" charset="0"/>
                <a:cs typeface="Consolas" panose="020B0609020204030204" pitchFamily="49" charset="0"/>
              </a:rPr>
              <a:t>合并为一个有序序列</a:t>
            </a:r>
            <a:r>
              <a:rPr lang="en-US" altLang="zh-CN" sz="2000" dirty="0">
                <a:solidFill>
                  <a:schemeClr val="tx1"/>
                </a:solidFill>
                <a:latin typeface="Cambria" panose="02040503050406030204" pitchFamily="18" charset="0"/>
                <a:cs typeface="Consolas" panose="020B0609020204030204" pitchFamily="49" charset="0"/>
              </a:rPr>
              <a:t>R[s..t]</a:t>
            </a:r>
            <a:r>
              <a:rPr lang="zh-CN" altLang="en-US" sz="2000" dirty="0">
                <a:solidFill>
                  <a:schemeClr val="tx1"/>
                </a:solidFill>
                <a:latin typeface="Cambria" panose="02040503050406030204" pitchFamily="18" charset="0"/>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C2AF1D54-E05C-4F19-9015-0FB16909F5BC}" type="slidenum">
              <a:rPr lang="zh-CN" altLang="en-US" sz="900"/>
              <a:t>27</a:t>
            </a:fld>
            <a:endParaRPr lang="zh-CN" altLang="en-US" sz="900"/>
          </a:p>
        </p:txBody>
      </p:sp>
      <p:sp>
        <p:nvSpPr>
          <p:cNvPr id="4" name="Text Box 2"/>
          <p:cNvSpPr txBox="1">
            <a:spLocks noChangeArrowheads="1"/>
          </p:cNvSpPr>
          <p:nvPr/>
        </p:nvSpPr>
        <p:spPr bwMode="auto">
          <a:xfrm>
            <a:off x="1809751" y="1200150"/>
            <a:ext cx="6697663" cy="400050"/>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rPr>
              <a:t>自顶向下的二路归并排序算法如下：</a:t>
            </a:r>
          </a:p>
        </p:txBody>
      </p:sp>
      <p:sp>
        <p:nvSpPr>
          <p:cNvPr id="5" name="Text Box 3"/>
          <p:cNvSpPr txBox="1">
            <a:spLocks noChangeArrowheads="1"/>
          </p:cNvSpPr>
          <p:nvPr/>
        </p:nvSpPr>
        <p:spPr bwMode="auto">
          <a:xfrm>
            <a:off x="1911351" y="1767645"/>
            <a:ext cx="8562099" cy="4464125"/>
          </a:xfrm>
          <a:prstGeom prst="rect">
            <a:avLst/>
          </a:prstGeom>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fontAlgn="auto">
              <a:lnSpc>
                <a:spcPct val="150000"/>
              </a:lnSpc>
              <a:spcBef>
                <a:spcPts val="0"/>
              </a:spcBef>
              <a:spcAft>
                <a:spcPts val="0"/>
              </a:spcAft>
              <a:defRPr/>
            </a:pPr>
            <a:r>
              <a:rPr lang="en-US" altLang="zh-CN" sz="2000" dirty="0">
                <a:solidFill>
                  <a:srgbClr val="0000FF"/>
                </a:solidFill>
                <a:latin typeface="+mn-ea"/>
                <a:cs typeface="Consolas" panose="020B0609020204030204" pitchFamily="49" charset="0"/>
              </a:rPr>
              <a:t>void </a:t>
            </a:r>
            <a:r>
              <a:rPr lang="en-US" altLang="zh-CN" sz="2000" dirty="0">
                <a:solidFill>
                  <a:srgbClr val="FF0000"/>
                </a:solidFill>
                <a:latin typeface="+mn-ea"/>
                <a:cs typeface="Consolas" panose="020B0609020204030204" pitchFamily="49" charset="0"/>
              </a:rPr>
              <a:t>MergeSort</a:t>
            </a:r>
            <a:r>
              <a:rPr lang="en-US" altLang="zh-CN" sz="2000" dirty="0">
                <a:solidFill>
                  <a:srgbClr val="0000FF"/>
                </a:solidFill>
                <a:latin typeface="+mn-ea"/>
                <a:cs typeface="Consolas" panose="020B0609020204030204" pitchFamily="49" charset="0"/>
              </a:rPr>
              <a:t>(int 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int 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int t)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二路归并算法</a:t>
            </a:r>
          </a:p>
          <a:p>
            <a:pPr fontAlgn="auto">
              <a:lnSpc>
                <a:spcPct val="150000"/>
              </a:lnSpc>
              <a:spcBef>
                <a:spcPts val="0"/>
              </a:spcBef>
              <a:spcAft>
                <a:spcPts val="0"/>
              </a:spcAft>
              <a:defRPr/>
            </a:pPr>
            <a:r>
              <a:rPr lang="en-US" altLang="zh-CN" sz="2000" dirty="0">
                <a:solidFill>
                  <a:srgbClr val="0000FF"/>
                </a:solidFill>
                <a:latin typeface="+mn-ea"/>
                <a:cs typeface="Consolas" panose="020B0609020204030204" pitchFamily="49" charset="0"/>
              </a:rPr>
              <a:t>{   int mid;</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if (s&lt;t)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子序列有两个或以上元素</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	 mid=(s+t)/2;		</a:t>
            </a:r>
            <a:r>
              <a:rPr lang="en-US" altLang="zh-CN" sz="2000" dirty="0">
                <a:solidFill>
                  <a:schemeClr val="tx1"/>
                </a:solidFill>
                <a:latin typeface="+mn-ea"/>
                <a:cs typeface="Consolas" panose="020B0609020204030204" pitchFamily="49" charset="0"/>
              </a:rPr>
              <a:t>// </a:t>
            </a:r>
            <a:r>
              <a:rPr lang="zh-CN" altLang="en-US" sz="2000" b="1" dirty="0">
                <a:solidFill>
                  <a:schemeClr val="tx1"/>
                </a:solidFill>
                <a:latin typeface="+mn-ea"/>
                <a:cs typeface="Consolas" panose="020B0609020204030204" pitchFamily="49" charset="0"/>
              </a:rPr>
              <a:t>划分</a:t>
            </a:r>
            <a:r>
              <a:rPr lang="zh-CN" altLang="en-US" sz="2000" dirty="0">
                <a:solidFill>
                  <a:schemeClr val="tx1"/>
                </a:solidFill>
                <a:latin typeface="+mn-ea"/>
                <a:cs typeface="Consolas" panose="020B0609020204030204" pitchFamily="49" charset="0"/>
              </a:rPr>
              <a:t>：取中间位置</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err="1">
                <a:solidFill>
                  <a:srgbClr val="FF0000"/>
                </a:solidFill>
                <a:latin typeface="+mn-ea"/>
                <a:cs typeface="Consolas" panose="020B0609020204030204" pitchFamily="49" charset="0"/>
              </a:rPr>
              <a:t>MergeSort</a:t>
            </a:r>
            <a:r>
              <a:rPr lang="en-US" altLang="zh-CN" sz="2000" dirty="0">
                <a:solidFill>
                  <a:srgbClr val="0000FF"/>
                </a:solidFill>
                <a:latin typeface="+mn-ea"/>
                <a:cs typeface="Consolas" panose="020B0609020204030204" pitchFamily="49" charset="0"/>
              </a:rPr>
              <a:t>(R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mid);  </a:t>
            </a:r>
            <a:r>
              <a:rPr lang="en-US" altLang="zh-CN" sz="2000" dirty="0">
                <a:solidFill>
                  <a:schemeClr val="tx1"/>
                </a:solidFill>
                <a:latin typeface="+mn-ea"/>
                <a:cs typeface="Consolas" panose="020B0609020204030204" pitchFamily="49" charset="0"/>
              </a:rPr>
              <a:t>// </a:t>
            </a:r>
            <a:r>
              <a:rPr lang="zh-CN" altLang="en-US" sz="2000" b="1" dirty="0">
                <a:solidFill>
                  <a:schemeClr val="tx1"/>
                </a:solidFill>
                <a:latin typeface="+mn-ea"/>
                <a:cs typeface="Consolas" panose="020B0609020204030204" pitchFamily="49" charset="0"/>
              </a:rPr>
              <a:t>递归求解：</a:t>
            </a:r>
            <a:r>
              <a:rPr lang="zh-CN" altLang="en-US" sz="2000" dirty="0">
                <a:solidFill>
                  <a:schemeClr val="tx1"/>
                </a:solidFill>
                <a:latin typeface="+mn-ea"/>
                <a:cs typeface="Consolas" panose="020B0609020204030204" pitchFamily="49" charset="0"/>
              </a:rPr>
              <a:t>对</a:t>
            </a:r>
            <a:r>
              <a:rPr lang="en-US" altLang="zh-CN" sz="2000" dirty="0">
                <a:solidFill>
                  <a:schemeClr val="tx1"/>
                </a:solidFill>
                <a:latin typeface="+mn-ea"/>
                <a:cs typeface="Consolas" panose="020B0609020204030204" pitchFamily="49" charset="0"/>
              </a:rPr>
              <a:t>R[s..mid]</a:t>
            </a:r>
            <a:r>
              <a:rPr lang="zh-CN" altLang="en-US" sz="2000" dirty="0">
                <a:solidFill>
                  <a:schemeClr val="tx1"/>
                </a:solidFill>
                <a:latin typeface="+mn-ea"/>
                <a:cs typeface="Consolas" panose="020B0609020204030204" pitchFamily="49" charset="0"/>
              </a:rPr>
              <a:t>子序列排序</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err="1">
                <a:solidFill>
                  <a:srgbClr val="FF0000"/>
                </a:solidFill>
                <a:latin typeface="+mn-ea"/>
                <a:cs typeface="Consolas" panose="020B0609020204030204" pitchFamily="49" charset="0"/>
              </a:rPr>
              <a:t>MergeSort</a:t>
            </a:r>
            <a:r>
              <a:rPr lang="en-US" altLang="zh-CN" sz="2000" dirty="0">
                <a:solidFill>
                  <a:srgbClr val="0000FF"/>
                </a:solidFill>
                <a:latin typeface="+mn-ea"/>
                <a:cs typeface="Consolas" panose="020B0609020204030204" pitchFamily="49" charset="0"/>
              </a:rPr>
              <a:t>(R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mid+1</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t);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对</a:t>
            </a:r>
            <a:r>
              <a:rPr lang="en-US" altLang="zh-CN" sz="2000" dirty="0">
                <a:solidFill>
                  <a:schemeClr val="tx1"/>
                </a:solidFill>
                <a:latin typeface="+mn-ea"/>
                <a:cs typeface="Consolas" panose="020B0609020204030204" pitchFamily="49" charset="0"/>
              </a:rPr>
              <a:t>R[mid+1..t]</a:t>
            </a:r>
            <a:r>
              <a:rPr lang="zh-CN" altLang="en-US" sz="2000" dirty="0">
                <a:solidFill>
                  <a:schemeClr val="tx1"/>
                </a:solidFill>
                <a:latin typeface="+mn-ea"/>
                <a:cs typeface="Consolas" panose="020B0609020204030204" pitchFamily="49" charset="0"/>
              </a:rPr>
              <a:t>子序列排序</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6600"/>
                </a:solidFill>
                <a:latin typeface="+mn-ea"/>
                <a:cs typeface="Consolas" panose="020B0609020204030204" pitchFamily="49" charset="0"/>
              </a:rPr>
              <a:t>Merge</a:t>
            </a:r>
            <a:r>
              <a:rPr lang="en-US" altLang="zh-CN" sz="2000" dirty="0">
                <a:solidFill>
                  <a:srgbClr val="0000FF"/>
                </a:solidFill>
                <a:latin typeface="+mn-ea"/>
                <a:cs typeface="Consolas" panose="020B0609020204030204" pitchFamily="49" charset="0"/>
              </a:rPr>
              <a:t>(R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mid</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t);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将两有序子序列合并</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a:t>
            </a:r>
          </a:p>
          <a:p>
            <a:pPr fontAlgn="auto">
              <a:lnSpc>
                <a:spcPct val="150000"/>
              </a:lnSpc>
              <a:spcBef>
                <a:spcPts val="0"/>
              </a:spcBef>
              <a:spcAft>
                <a:spcPts val="0"/>
              </a:spcAft>
              <a:defRPr/>
            </a:pPr>
            <a:r>
              <a:rPr lang="en-US" altLang="zh-CN" sz="2000" dirty="0">
                <a:solidFill>
                  <a:srgbClr val="0000FF"/>
                </a:solidFill>
                <a:latin typeface="+mn-ea"/>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ABB10BFD-413E-4388-AE5F-A969AE3958A8}" type="slidenum">
              <a:rPr lang="zh-CN" altLang="en-US" sz="900"/>
              <a:t>28</a:t>
            </a:fld>
            <a:endParaRPr lang="zh-CN" altLang="en-US" sz="900"/>
          </a:p>
        </p:txBody>
      </p:sp>
      <p:sp>
        <p:nvSpPr>
          <p:cNvPr id="4" name="Text Box 2"/>
          <p:cNvSpPr txBox="1">
            <a:spLocks noChangeArrowheads="1"/>
          </p:cNvSpPr>
          <p:nvPr/>
        </p:nvSpPr>
        <p:spPr bwMode="auto">
          <a:xfrm>
            <a:off x="807705" y="1166010"/>
            <a:ext cx="9683013" cy="5300573"/>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lnSpc>
                <a:spcPct val="150000"/>
              </a:lnSpc>
              <a:spcBef>
                <a:spcPts val="0"/>
              </a:spcBef>
              <a:spcAft>
                <a:spcPts val="0"/>
              </a:spcAft>
              <a:defRPr/>
            </a:pPr>
            <a:r>
              <a:rPr lang="en-US" altLang="zh-CN" dirty="0">
                <a:solidFill>
                  <a:srgbClr val="0000FF"/>
                </a:solidFill>
                <a:latin typeface="Times New Roman" panose="02020603050405020304" pitchFamily="18" charset="0"/>
                <a:cs typeface="Times New Roman" panose="02020603050405020304" pitchFamily="18" charset="0"/>
              </a:rPr>
              <a:t>void </a:t>
            </a:r>
            <a:r>
              <a:rPr lang="en-US" altLang="zh-CN" dirty="0">
                <a:solidFill>
                  <a:srgbClr val="FF0000"/>
                </a:solidFill>
                <a:latin typeface="Times New Roman" panose="02020603050405020304" pitchFamily="18" charset="0"/>
                <a:cs typeface="Times New Roman" panose="02020603050405020304" pitchFamily="18" charset="0"/>
              </a:rPr>
              <a:t>Merge</a:t>
            </a:r>
            <a:r>
              <a:rPr lang="en-US" altLang="zh-CN" dirty="0">
                <a:solidFill>
                  <a:srgbClr val="0000FF"/>
                </a:solidFill>
                <a:latin typeface="Times New Roman" panose="02020603050405020304" pitchFamily="18" charset="0"/>
                <a:cs typeface="Times New Roman" panose="02020603050405020304" pitchFamily="18" charset="0"/>
              </a:rPr>
              <a:t>(int R[]</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int s</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int mid</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int t) </a:t>
            </a:r>
            <a:r>
              <a:rPr lang="en-US" altLang="zh-CN" dirty="0">
                <a:solidFill>
                  <a:schemeClr val="tx1"/>
                </a:solidFill>
                <a:latin typeface="Times New Roman" panose="02020603050405020304" pitchFamily="18" charset="0"/>
                <a:cs typeface="Times New Roman" panose="02020603050405020304" pitchFamily="18" charset="0"/>
              </a:rPr>
              <a:t>//R[</a:t>
            </a:r>
            <a:r>
              <a:rPr lang="en-US" altLang="zh-CN" dirty="0" err="1">
                <a:solidFill>
                  <a:schemeClr val="tx1"/>
                </a:solidFill>
                <a:latin typeface="Times New Roman" panose="02020603050405020304" pitchFamily="18" charset="0"/>
                <a:cs typeface="Times New Roman" panose="02020603050405020304" pitchFamily="18" charset="0"/>
              </a:rPr>
              <a:t>s..mid</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和</a:t>
            </a:r>
            <a:r>
              <a:rPr lang="en-US" altLang="zh-CN" dirty="0">
                <a:solidFill>
                  <a:schemeClr val="tx1"/>
                </a:solidFill>
                <a:latin typeface="Times New Roman" panose="02020603050405020304" pitchFamily="18" charset="0"/>
                <a:cs typeface="Times New Roman" panose="02020603050405020304" pitchFamily="18" charset="0"/>
              </a:rPr>
              <a:t>R[mid+1..t]→R[s..t]</a:t>
            </a:r>
          </a:p>
          <a:p>
            <a:pPr fontAlgn="auto">
              <a:lnSpc>
                <a:spcPct val="150000"/>
              </a:lnSpc>
              <a:spcBef>
                <a:spcPts val="0"/>
              </a:spcBef>
              <a:spcAft>
                <a:spcPts val="0"/>
              </a:spcAft>
              <a:defRPr/>
            </a:pP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int i=s</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j=mid+1</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k=0;</a:t>
            </a:r>
          </a:p>
          <a:p>
            <a:pPr fontAlgn="auto">
              <a:lnSpc>
                <a:spcPct val="150000"/>
              </a:lnSpc>
              <a:spcBef>
                <a:spcPts val="0"/>
              </a:spcBef>
              <a:spcAft>
                <a:spcPts val="0"/>
              </a:spcAft>
              <a:defRPr/>
            </a:pPr>
            <a:r>
              <a:rPr lang="zh-CN" altLang="en-US"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int *</a:t>
            </a:r>
            <a:r>
              <a:rPr lang="en-US" altLang="zh-CN" dirty="0" err="1">
                <a:solidFill>
                  <a:srgbClr val="0000FF"/>
                </a:solidFill>
                <a:latin typeface="Times New Roman" panose="02020603050405020304" pitchFamily="18" charset="0"/>
                <a:cs typeface="Times New Roman" panose="02020603050405020304" pitchFamily="18" charset="0"/>
              </a:rPr>
              <a:t>tmpR</a:t>
            </a:r>
            <a:r>
              <a:rPr lang="en-US" altLang="zh-CN" dirty="0">
                <a:solidFill>
                  <a:srgbClr val="0000FF"/>
                </a:solidFill>
                <a:latin typeface="Times New Roman" panose="02020603050405020304" pitchFamily="18" charset="0"/>
                <a:cs typeface="Times New Roman" panose="02020603050405020304" pitchFamily="18" charset="0"/>
              </a:rPr>
              <a:t>=(int *)malloc((t-s+1)*sizeof(int));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利用辅助数组存放归并结果</a:t>
            </a:r>
            <a:endParaRPr lang="en-US" altLang="zh-CN" dirty="0">
              <a:solidFill>
                <a:schemeClr val="tx1"/>
              </a:solidFill>
              <a:latin typeface="Times New Roman" panose="02020603050405020304" pitchFamily="18" charset="0"/>
              <a:cs typeface="Times New Roman" panose="02020603050405020304" pitchFamily="18" charset="0"/>
            </a:endParaRPr>
          </a:p>
          <a:p>
            <a:pPr fontAlgn="auto">
              <a:lnSpc>
                <a:spcPct val="150000"/>
              </a:lnSpc>
              <a:spcBef>
                <a:spcPts val="0"/>
              </a:spcBef>
              <a:spcAft>
                <a:spcPts val="0"/>
              </a:spcAft>
              <a:defRPr/>
            </a:pPr>
            <a:r>
              <a:rPr lang="zh-CN" altLang="en-US"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FF00FF"/>
                </a:solidFill>
                <a:latin typeface="Times New Roman" panose="02020603050405020304" pitchFamily="18" charset="0"/>
                <a:cs typeface="Times New Roman" panose="02020603050405020304" pitchFamily="18" charset="0"/>
              </a:rPr>
              <a:t>while (i&lt;=mid &amp;&amp; j&lt;=t)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依次比较后，每次将小的元素放入</a:t>
            </a:r>
            <a:r>
              <a:rPr lang="en-US" altLang="zh-CN" dirty="0" err="1">
                <a:solidFill>
                  <a:schemeClr val="tx1"/>
                </a:solidFill>
                <a:latin typeface="Times New Roman" panose="02020603050405020304" pitchFamily="18" charset="0"/>
                <a:cs typeface="Times New Roman" panose="02020603050405020304" pitchFamily="18" charset="0"/>
              </a:rPr>
              <a:t>tmpR</a:t>
            </a:r>
            <a:r>
              <a:rPr lang="zh-CN" altLang="en-US" dirty="0">
                <a:solidFill>
                  <a:schemeClr val="tx1"/>
                </a:solidFill>
                <a:latin typeface="Times New Roman" panose="02020603050405020304" pitchFamily="18" charset="0"/>
                <a:cs typeface="Times New Roman" panose="02020603050405020304" pitchFamily="18" charset="0"/>
              </a:rPr>
              <a:t>中</a:t>
            </a:r>
            <a:endParaRPr lang="en-US" altLang="zh-CN" dirty="0">
              <a:solidFill>
                <a:schemeClr val="tx1"/>
              </a:solidFill>
              <a:latin typeface="Times New Roman" panose="02020603050405020304" pitchFamily="18" charset="0"/>
              <a:cs typeface="Times New Roman" panose="02020603050405020304" pitchFamily="18" charset="0"/>
            </a:endParaRPr>
          </a:p>
          <a:p>
            <a:pPr fontAlgn="auto">
              <a:lnSpc>
                <a:spcPct val="150000"/>
              </a:lnSpc>
              <a:spcBef>
                <a:spcPts val="0"/>
              </a:spcBef>
              <a:spcAft>
                <a:spcPts val="0"/>
              </a:spcAft>
              <a:defRPr/>
            </a:pPr>
            <a:r>
              <a:rPr lang="en-US" altLang="zh-CN" dirty="0">
                <a:solidFill>
                  <a:srgbClr val="FF00FF"/>
                </a:solidFill>
                <a:latin typeface="Times New Roman" panose="02020603050405020304" pitchFamily="18" charset="0"/>
                <a:cs typeface="Times New Roman" panose="02020603050405020304" pitchFamily="18" charset="0"/>
              </a:rPr>
              <a:t>       if (R[</a:t>
            </a:r>
            <a:r>
              <a:rPr lang="en-US" altLang="zh-CN" dirty="0" err="1">
                <a:solidFill>
                  <a:srgbClr val="FF00FF"/>
                </a:solidFill>
                <a:latin typeface="Times New Roman" panose="02020603050405020304" pitchFamily="18" charset="0"/>
                <a:cs typeface="Times New Roman" panose="02020603050405020304" pitchFamily="18" charset="0"/>
              </a:rPr>
              <a:t>i</a:t>
            </a:r>
            <a:r>
              <a:rPr lang="en-US" altLang="zh-CN" dirty="0">
                <a:solidFill>
                  <a:srgbClr val="FF00FF"/>
                </a:solidFill>
                <a:latin typeface="Times New Roman" panose="02020603050405020304" pitchFamily="18" charset="0"/>
                <a:cs typeface="Times New Roman" panose="02020603050405020304" pitchFamily="18" charset="0"/>
              </a:rPr>
              <a:t>]&lt;=R[j]) {  </a:t>
            </a:r>
            <a:r>
              <a:rPr lang="en-US" altLang="zh-CN" dirty="0" err="1">
                <a:solidFill>
                  <a:srgbClr val="FF00FF"/>
                </a:solidFill>
                <a:latin typeface="Times New Roman" panose="02020603050405020304" pitchFamily="18" charset="0"/>
                <a:cs typeface="Times New Roman" panose="02020603050405020304" pitchFamily="18" charset="0"/>
              </a:rPr>
              <a:t>tmpR</a:t>
            </a:r>
            <a:r>
              <a:rPr lang="en-US" altLang="zh-CN" dirty="0">
                <a:solidFill>
                  <a:srgbClr val="FF00FF"/>
                </a:solidFill>
                <a:latin typeface="Times New Roman" panose="02020603050405020304" pitchFamily="18" charset="0"/>
                <a:cs typeface="Times New Roman" panose="02020603050405020304" pitchFamily="18" charset="0"/>
              </a:rPr>
              <a:t>[k]=R[</a:t>
            </a:r>
            <a:r>
              <a:rPr lang="en-US" altLang="zh-CN" dirty="0" err="1">
                <a:solidFill>
                  <a:srgbClr val="FF00FF"/>
                </a:solidFill>
                <a:latin typeface="Times New Roman" panose="02020603050405020304" pitchFamily="18" charset="0"/>
                <a:cs typeface="Times New Roman" panose="02020603050405020304" pitchFamily="18" charset="0"/>
              </a:rPr>
              <a:t>i</a:t>
            </a:r>
            <a:r>
              <a:rPr lang="en-US" altLang="zh-CN" dirty="0">
                <a:solidFill>
                  <a:srgbClr val="FF00FF"/>
                </a:solidFill>
                <a:latin typeface="Times New Roman" panose="02020603050405020304" pitchFamily="18" charset="0"/>
                <a:cs typeface="Times New Roman" panose="02020603050405020304" pitchFamily="18" charset="0"/>
              </a:rPr>
              <a:t>];  </a:t>
            </a:r>
            <a:r>
              <a:rPr lang="en-US" altLang="zh-CN" dirty="0" err="1">
                <a:solidFill>
                  <a:srgbClr val="FF00FF"/>
                </a:solidFill>
                <a:latin typeface="Times New Roman" panose="02020603050405020304" pitchFamily="18" charset="0"/>
                <a:cs typeface="Times New Roman" panose="02020603050405020304" pitchFamily="18" charset="0"/>
              </a:rPr>
              <a:t>i</a:t>
            </a:r>
            <a:r>
              <a:rPr lang="en-US" altLang="zh-CN" dirty="0">
                <a:solidFill>
                  <a:srgbClr val="FF00FF"/>
                </a:solidFill>
                <a:latin typeface="Times New Roman" panose="02020603050405020304" pitchFamily="18" charset="0"/>
                <a:cs typeface="Times New Roman" panose="02020603050405020304" pitchFamily="18" charset="0"/>
              </a:rPr>
              <a:t>++; k++; }</a:t>
            </a:r>
          </a:p>
          <a:p>
            <a:pPr fontAlgn="auto">
              <a:lnSpc>
                <a:spcPct val="150000"/>
              </a:lnSpc>
              <a:spcBef>
                <a:spcPts val="0"/>
              </a:spcBef>
              <a:spcAft>
                <a:spcPts val="0"/>
              </a:spcAft>
              <a:defRPr/>
            </a:pPr>
            <a:r>
              <a:rPr lang="en-US" altLang="zh-CN" dirty="0">
                <a:solidFill>
                  <a:srgbClr val="FF00FF"/>
                </a:solidFill>
                <a:latin typeface="Times New Roman" panose="02020603050405020304" pitchFamily="18" charset="0"/>
                <a:cs typeface="Times New Roman" panose="02020603050405020304" pitchFamily="18" charset="0"/>
              </a:rPr>
              <a:t>      </a:t>
            </a:r>
            <a:r>
              <a:rPr lang="zh-CN" altLang="en-US" dirty="0">
                <a:solidFill>
                  <a:srgbClr val="FF00FF"/>
                </a:solidFill>
                <a:latin typeface="Times New Roman" panose="02020603050405020304" pitchFamily="18" charset="0"/>
                <a:cs typeface="Times New Roman" panose="02020603050405020304" pitchFamily="18" charset="0"/>
              </a:rPr>
              <a:t> </a:t>
            </a:r>
            <a:r>
              <a:rPr lang="en-US" altLang="zh-CN" dirty="0">
                <a:solidFill>
                  <a:srgbClr val="FF00FF"/>
                </a:solidFill>
                <a:latin typeface="Times New Roman" panose="02020603050405020304" pitchFamily="18" charset="0"/>
                <a:cs typeface="Times New Roman" panose="02020603050405020304" pitchFamily="18" charset="0"/>
              </a:rPr>
              <a:t>else	      {  </a:t>
            </a:r>
            <a:r>
              <a:rPr lang="en-US" altLang="zh-CN" dirty="0" err="1">
                <a:solidFill>
                  <a:srgbClr val="FF00FF"/>
                </a:solidFill>
                <a:latin typeface="Times New Roman" panose="02020603050405020304" pitchFamily="18" charset="0"/>
                <a:cs typeface="Times New Roman" panose="02020603050405020304" pitchFamily="18" charset="0"/>
              </a:rPr>
              <a:t>tmpR</a:t>
            </a:r>
            <a:r>
              <a:rPr lang="en-US" altLang="zh-CN" dirty="0">
                <a:solidFill>
                  <a:srgbClr val="FF00FF"/>
                </a:solidFill>
                <a:latin typeface="Times New Roman" panose="02020603050405020304" pitchFamily="18" charset="0"/>
                <a:cs typeface="Times New Roman" panose="02020603050405020304" pitchFamily="18" charset="0"/>
              </a:rPr>
              <a:t>[k]=R[j];</a:t>
            </a:r>
            <a:r>
              <a:rPr lang="zh-CN" altLang="en-US" dirty="0">
                <a:solidFill>
                  <a:srgbClr val="FF00FF"/>
                </a:solidFill>
                <a:latin typeface="Times New Roman" panose="02020603050405020304" pitchFamily="18" charset="0"/>
                <a:cs typeface="Times New Roman" panose="02020603050405020304" pitchFamily="18" charset="0"/>
              </a:rPr>
              <a:t>　</a:t>
            </a:r>
            <a:r>
              <a:rPr lang="en-US" altLang="zh-CN" dirty="0">
                <a:solidFill>
                  <a:srgbClr val="FF00FF"/>
                </a:solidFill>
                <a:latin typeface="Times New Roman" panose="02020603050405020304" pitchFamily="18" charset="0"/>
                <a:cs typeface="Times New Roman" panose="02020603050405020304" pitchFamily="18" charset="0"/>
              </a:rPr>
              <a:t>j++; k++; } </a:t>
            </a:r>
          </a:p>
          <a:p>
            <a:pPr fontAlgn="auto">
              <a:lnSpc>
                <a:spcPct val="150000"/>
              </a:lnSpc>
              <a:spcBef>
                <a:spcPts val="0"/>
              </a:spcBef>
              <a:spcAft>
                <a:spcPts val="0"/>
              </a:spcAft>
              <a:defRPr/>
            </a:pPr>
            <a:r>
              <a:rPr lang="zh-CN" altLang="en-US"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while (i&lt;=mid)</a:t>
            </a:r>
            <a:r>
              <a:rPr lang="zh-CN" altLang="en-US"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tmpR</a:t>
            </a:r>
            <a:r>
              <a:rPr lang="en-US" altLang="zh-CN" dirty="0">
                <a:solidFill>
                  <a:srgbClr val="0000FF"/>
                </a:solidFill>
                <a:latin typeface="Times New Roman" panose="02020603050405020304" pitchFamily="18" charset="0"/>
                <a:cs typeface="Times New Roman" panose="02020603050405020304" pitchFamily="18" charset="0"/>
              </a:rPr>
              <a:t>[k]=R[</a:t>
            </a:r>
            <a:r>
              <a:rPr lang="en-US" altLang="zh-CN"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++;k++;}</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将第</a:t>
            </a:r>
            <a:r>
              <a:rPr lang="en-US" altLang="zh-CN" dirty="0">
                <a:solidFill>
                  <a:schemeClr val="tx1"/>
                </a:solidFill>
                <a:latin typeface="Times New Roman" panose="02020603050405020304" pitchFamily="18" charset="0"/>
                <a:cs typeface="Times New Roman" panose="02020603050405020304" pitchFamily="18" charset="0"/>
              </a:rPr>
              <a:t>1</a:t>
            </a:r>
            <a:r>
              <a:rPr lang="zh-CN" altLang="en-US" dirty="0">
                <a:solidFill>
                  <a:schemeClr val="tx1"/>
                </a:solidFill>
                <a:latin typeface="Times New Roman" panose="02020603050405020304" pitchFamily="18" charset="0"/>
                <a:cs typeface="Times New Roman" panose="02020603050405020304" pitchFamily="18" charset="0"/>
              </a:rPr>
              <a:t>子表余下部分复制到</a:t>
            </a:r>
            <a:r>
              <a:rPr lang="en-US" altLang="zh-CN" dirty="0" err="1">
                <a:solidFill>
                  <a:schemeClr val="tx1"/>
                </a:solidFill>
                <a:latin typeface="Times New Roman" panose="02020603050405020304" pitchFamily="18" charset="0"/>
                <a:cs typeface="Times New Roman" panose="02020603050405020304" pitchFamily="18" charset="0"/>
              </a:rPr>
              <a:t>tmpR</a:t>
            </a:r>
            <a:endParaRPr lang="en-US" altLang="zh-CN" dirty="0">
              <a:solidFill>
                <a:schemeClr val="tx1"/>
              </a:solidFill>
              <a:latin typeface="Times New Roman" panose="02020603050405020304" pitchFamily="18" charset="0"/>
              <a:cs typeface="Times New Roman" panose="02020603050405020304" pitchFamily="18" charset="0"/>
            </a:endParaRPr>
          </a:p>
          <a:p>
            <a:pPr fontAlgn="auto">
              <a:lnSpc>
                <a:spcPct val="150000"/>
              </a:lnSpc>
              <a:spcBef>
                <a:spcPts val="0"/>
              </a:spcBef>
              <a:spcAft>
                <a:spcPts val="0"/>
              </a:spcAft>
              <a:defRPr/>
            </a:pPr>
            <a:r>
              <a:rPr lang="en-US" altLang="zh-CN" dirty="0">
                <a:solidFill>
                  <a:srgbClr val="0000FF"/>
                </a:solidFill>
                <a:latin typeface="Times New Roman" panose="02020603050405020304" pitchFamily="18" charset="0"/>
                <a:cs typeface="Times New Roman" panose="02020603050405020304" pitchFamily="18" charset="0"/>
              </a:rPr>
              <a:t>   while (j&lt;=t) {</a:t>
            </a:r>
            <a:r>
              <a:rPr lang="en-US" altLang="zh-CN" dirty="0" err="1">
                <a:solidFill>
                  <a:srgbClr val="0000FF"/>
                </a:solidFill>
                <a:latin typeface="Times New Roman" panose="02020603050405020304" pitchFamily="18" charset="0"/>
                <a:cs typeface="Times New Roman" panose="02020603050405020304" pitchFamily="18" charset="0"/>
              </a:rPr>
              <a:t>tmpR</a:t>
            </a:r>
            <a:r>
              <a:rPr lang="en-US" altLang="zh-CN" dirty="0">
                <a:solidFill>
                  <a:srgbClr val="0000FF"/>
                </a:solidFill>
                <a:latin typeface="Times New Roman" panose="02020603050405020304" pitchFamily="18" charset="0"/>
                <a:cs typeface="Times New Roman" panose="02020603050405020304" pitchFamily="18" charset="0"/>
              </a:rPr>
              <a:t>[k]=R[j]; </a:t>
            </a:r>
            <a:r>
              <a:rPr lang="en-US" altLang="zh-CN" dirty="0" err="1">
                <a:solidFill>
                  <a:srgbClr val="0000FF"/>
                </a:solidFill>
                <a:latin typeface="Times New Roman" panose="02020603050405020304" pitchFamily="18" charset="0"/>
                <a:cs typeface="Times New Roman" panose="02020603050405020304" pitchFamily="18" charset="0"/>
              </a:rPr>
              <a:t>j++</a:t>
            </a:r>
            <a:r>
              <a:rPr lang="en-US" altLang="zh-CN" dirty="0">
                <a:solidFill>
                  <a:srgbClr val="0000FF"/>
                </a:solidFill>
                <a:latin typeface="Times New Roman" panose="02020603050405020304" pitchFamily="18" charset="0"/>
                <a:cs typeface="Times New Roman" panose="02020603050405020304" pitchFamily="18" charset="0"/>
              </a:rPr>
              <a:t>;  k++; }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将第</a:t>
            </a:r>
            <a:r>
              <a:rPr lang="en-US" altLang="zh-CN" dirty="0">
                <a:solidFill>
                  <a:schemeClr val="tx1"/>
                </a:solidFill>
                <a:latin typeface="Times New Roman" panose="02020603050405020304" pitchFamily="18" charset="0"/>
                <a:cs typeface="Times New Roman" panose="02020603050405020304" pitchFamily="18" charset="0"/>
              </a:rPr>
              <a:t>2</a:t>
            </a:r>
            <a:r>
              <a:rPr lang="zh-CN" altLang="en-US" dirty="0">
                <a:solidFill>
                  <a:schemeClr val="tx1"/>
                </a:solidFill>
                <a:latin typeface="Times New Roman" panose="02020603050405020304" pitchFamily="18" charset="0"/>
                <a:cs typeface="Times New Roman" panose="02020603050405020304" pitchFamily="18" charset="0"/>
              </a:rPr>
              <a:t>子表余下部分复制到</a:t>
            </a:r>
            <a:r>
              <a:rPr lang="en-US" altLang="zh-CN" dirty="0" err="1">
                <a:solidFill>
                  <a:schemeClr val="tx1"/>
                </a:solidFill>
                <a:latin typeface="Times New Roman" panose="02020603050405020304" pitchFamily="18" charset="0"/>
                <a:cs typeface="Times New Roman" panose="02020603050405020304" pitchFamily="18" charset="0"/>
              </a:rPr>
              <a:t>tmpR</a:t>
            </a:r>
            <a:endParaRPr lang="en-US" altLang="zh-CN" dirty="0">
              <a:solidFill>
                <a:schemeClr val="tx1"/>
              </a:solidFill>
              <a:latin typeface="Times New Roman" panose="02020603050405020304" pitchFamily="18" charset="0"/>
              <a:cs typeface="Times New Roman" panose="02020603050405020304" pitchFamily="18" charset="0"/>
            </a:endParaRPr>
          </a:p>
          <a:p>
            <a:pPr fontAlgn="auto">
              <a:lnSpc>
                <a:spcPct val="150000"/>
              </a:lnSpc>
              <a:spcBef>
                <a:spcPts val="0"/>
              </a:spcBef>
              <a:spcAft>
                <a:spcPts val="0"/>
              </a:spcAft>
              <a:defRPr/>
            </a:pPr>
            <a:r>
              <a:rPr lang="en-US" altLang="zh-CN" dirty="0">
                <a:solidFill>
                  <a:srgbClr val="0000FF"/>
                </a:solidFill>
                <a:latin typeface="Times New Roman" panose="02020603050405020304" pitchFamily="18" charset="0"/>
                <a:cs typeface="Times New Roman" panose="02020603050405020304" pitchFamily="18" charset="0"/>
              </a:rPr>
              <a:t>   for (k=0</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i=s; </a:t>
            </a:r>
            <a:r>
              <a:rPr lang="en-US" altLang="zh-CN"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&lt;=t; k++</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i++)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将归并后的结果从</a:t>
            </a:r>
            <a:r>
              <a:rPr lang="en-US" altLang="zh-CN" dirty="0" err="1">
                <a:solidFill>
                  <a:schemeClr val="tx1"/>
                </a:solidFill>
                <a:latin typeface="Times New Roman" panose="02020603050405020304" pitchFamily="18" charset="0"/>
                <a:cs typeface="Times New Roman" panose="02020603050405020304" pitchFamily="18" charset="0"/>
              </a:rPr>
              <a:t>tmpR</a:t>
            </a:r>
            <a:r>
              <a:rPr lang="zh-CN" altLang="en-US" dirty="0">
                <a:solidFill>
                  <a:schemeClr val="tx1"/>
                </a:solidFill>
                <a:latin typeface="Times New Roman" panose="02020603050405020304" pitchFamily="18" charset="0"/>
                <a:cs typeface="Times New Roman" panose="02020603050405020304" pitchFamily="18" charset="0"/>
              </a:rPr>
              <a:t>复制回</a:t>
            </a:r>
            <a:r>
              <a:rPr lang="en-US" altLang="zh-CN" dirty="0">
                <a:solidFill>
                  <a:schemeClr val="tx1"/>
                </a:solidFill>
                <a:latin typeface="Times New Roman" panose="02020603050405020304" pitchFamily="18" charset="0"/>
                <a:cs typeface="Times New Roman" panose="02020603050405020304" pitchFamily="18" charset="0"/>
              </a:rPr>
              <a:t>R</a:t>
            </a:r>
            <a:r>
              <a:rPr lang="zh-CN" altLang="en-US" dirty="0">
                <a:solidFill>
                  <a:schemeClr val="tx1"/>
                </a:solidFill>
                <a:latin typeface="Times New Roman" panose="02020603050405020304" pitchFamily="18" charset="0"/>
                <a:cs typeface="Times New Roman" panose="02020603050405020304" pitchFamily="18" charset="0"/>
              </a:rPr>
              <a:t>中</a:t>
            </a:r>
          </a:p>
          <a:p>
            <a:pPr fontAlgn="auto">
              <a:lnSpc>
                <a:spcPct val="150000"/>
              </a:lnSpc>
              <a:spcBef>
                <a:spcPts val="0"/>
              </a:spcBef>
              <a:spcAft>
                <a:spcPts val="0"/>
              </a:spcAft>
              <a:defRPr/>
            </a:pPr>
            <a:r>
              <a:rPr lang="zh-CN" altLang="en-US"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R[i]=</a:t>
            </a:r>
            <a:r>
              <a:rPr lang="en-US" altLang="zh-CN" dirty="0" err="1">
                <a:solidFill>
                  <a:srgbClr val="0000FF"/>
                </a:solidFill>
                <a:latin typeface="Times New Roman" panose="02020603050405020304" pitchFamily="18" charset="0"/>
                <a:cs typeface="Times New Roman" panose="02020603050405020304" pitchFamily="18" charset="0"/>
              </a:rPr>
              <a:t>tmpR</a:t>
            </a:r>
            <a:r>
              <a:rPr lang="en-US" altLang="zh-CN" dirty="0">
                <a:solidFill>
                  <a:srgbClr val="0000FF"/>
                </a:solidFill>
                <a:latin typeface="Times New Roman" panose="02020603050405020304" pitchFamily="18" charset="0"/>
                <a:cs typeface="Times New Roman" panose="02020603050405020304" pitchFamily="18" charset="0"/>
              </a:rPr>
              <a:t>[k];</a:t>
            </a:r>
          </a:p>
          <a:p>
            <a:pPr fontAlgn="auto">
              <a:lnSpc>
                <a:spcPct val="150000"/>
              </a:lnSpc>
              <a:spcBef>
                <a:spcPts val="0"/>
              </a:spcBef>
              <a:spcAft>
                <a:spcPts val="0"/>
              </a:spcAft>
              <a:defRPr/>
            </a:pPr>
            <a:r>
              <a:rPr lang="zh-CN" altLang="en-US"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free(</a:t>
            </a:r>
            <a:r>
              <a:rPr lang="en-US" altLang="zh-CN" dirty="0" err="1">
                <a:solidFill>
                  <a:srgbClr val="0000FF"/>
                </a:solidFill>
                <a:latin typeface="Times New Roman" panose="02020603050405020304" pitchFamily="18" charset="0"/>
                <a:cs typeface="Times New Roman" panose="02020603050405020304" pitchFamily="18" charset="0"/>
              </a:rPr>
              <a:t>tmpR</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释放</a:t>
            </a:r>
            <a:r>
              <a:rPr lang="en-US" altLang="zh-CN" dirty="0" err="1">
                <a:solidFill>
                  <a:schemeClr val="tx1"/>
                </a:solidFill>
                <a:latin typeface="Times New Roman" panose="02020603050405020304" pitchFamily="18" charset="0"/>
                <a:cs typeface="Times New Roman" panose="02020603050405020304" pitchFamily="18" charset="0"/>
              </a:rPr>
              <a:t>tmpR</a:t>
            </a:r>
            <a:r>
              <a:rPr lang="zh-CN" altLang="en-US" dirty="0">
                <a:solidFill>
                  <a:schemeClr val="tx1"/>
                </a:solidFill>
                <a:latin typeface="Times New Roman" panose="02020603050405020304" pitchFamily="18" charset="0"/>
                <a:cs typeface="Times New Roman" panose="02020603050405020304" pitchFamily="18" charset="0"/>
              </a:rPr>
              <a:t>所占内存空间</a:t>
            </a:r>
          </a:p>
          <a:p>
            <a:pPr fontAlgn="auto">
              <a:lnSpc>
                <a:spcPct val="150000"/>
              </a:lnSpc>
              <a:spcBef>
                <a:spcPts val="0"/>
              </a:spcBef>
              <a:spcAft>
                <a:spcPts val="0"/>
              </a:spcAft>
              <a:defRPr/>
            </a:pPr>
            <a:r>
              <a:rPr lang="en-US" altLang="zh-CN" dirty="0">
                <a:solidFill>
                  <a:srgbClr val="0000FF"/>
                </a:solidFill>
                <a:latin typeface="Times New Roman" panose="02020603050405020304" pitchFamily="18" charset="0"/>
                <a:cs typeface="Times New Roman" panose="02020603050405020304" pitchFamily="18" charset="0"/>
              </a:rPr>
              <a:t>}</a:t>
            </a:r>
          </a:p>
        </p:txBody>
      </p:sp>
      <p:sp>
        <p:nvSpPr>
          <p:cNvPr id="6" name="文本框 5">
            <a:extLst>
              <a:ext uri="{FF2B5EF4-FFF2-40B4-BE49-F238E27FC236}">
                <a16:creationId xmlns:a16="http://schemas.microsoft.com/office/drawing/2014/main" id="{31C43B82-39A6-4E9F-BD6E-AE96B35EA5B6}"/>
              </a:ext>
            </a:extLst>
          </p:cNvPr>
          <p:cNvSpPr txBox="1"/>
          <p:nvPr/>
        </p:nvSpPr>
        <p:spPr>
          <a:xfrm>
            <a:off x="5847080" y="6029881"/>
            <a:ext cx="2951480" cy="369332"/>
          </a:xfrm>
          <a:prstGeom prst="rect">
            <a:avLst/>
          </a:prstGeom>
          <a:solidFill>
            <a:schemeClr val="accent4">
              <a:lumMod val="20000"/>
              <a:lumOff val="80000"/>
            </a:schemeClr>
          </a:solidFill>
        </p:spPr>
        <p:txBody>
          <a:bodyPr wrap="square">
            <a:spAutoFit/>
          </a:bodyPr>
          <a:lstStyle/>
          <a:p>
            <a:r>
              <a:rPr lang="zh-CN" altLang="en-US" dirty="0">
                <a:latin typeface="+mn-ea"/>
                <a:ea typeface="+mn-ea"/>
                <a:cs typeface="Consolas" panose="020B0609020204030204" pitchFamily="49" charset="0"/>
              </a:rPr>
              <a:t>时间复杂度为</a:t>
            </a:r>
            <a:r>
              <a:rPr lang="en-US" altLang="zh-CN" dirty="0">
                <a:latin typeface="+mn-ea"/>
                <a:ea typeface="+mn-ea"/>
                <a:cs typeface="Consolas" panose="020B0609020204030204" pitchFamily="49" charset="0"/>
              </a:rPr>
              <a:t>O</a:t>
            </a:r>
            <a:r>
              <a:rPr lang="en-US" altLang="zh-CN">
                <a:latin typeface="+mn-ea"/>
                <a:ea typeface="+mn-ea"/>
                <a:cs typeface="Consolas" panose="020B0609020204030204" pitchFamily="49" charset="0"/>
              </a:rPr>
              <a:t>(n)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3.2.2 </a:t>
            </a:r>
            <a:r>
              <a:rPr lang="zh-CN" altLang="en-US" sz="2800" b="1">
                <a:latin typeface="微软雅黑" panose="020B0503020204020204" pitchFamily="34" charset="-122"/>
                <a:ea typeface="微软雅黑" panose="020B0503020204020204" pitchFamily="34" charset="-122"/>
                <a:sym typeface="+mn-ea"/>
              </a:rPr>
              <a:t>归并排序</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56D52C6A-7EE7-4882-BFF6-DA2A7F453F1A}" type="slidenum">
              <a:rPr lang="zh-CN" altLang="en-US" sz="800"/>
              <a:t>29</a:t>
            </a:fld>
            <a:endParaRPr lang="zh-CN" altLang="en-US" sz="800"/>
          </a:p>
        </p:txBody>
      </p:sp>
      <p:sp>
        <p:nvSpPr>
          <p:cNvPr id="33795" name="Text Box 2"/>
          <p:cNvSpPr txBox="1">
            <a:spLocks noChangeArrowheads="1"/>
          </p:cNvSpPr>
          <p:nvPr/>
        </p:nvSpPr>
        <p:spPr bwMode="auto">
          <a:xfrm>
            <a:off x="834887" y="1236387"/>
            <a:ext cx="9364801" cy="1115177"/>
          </a:xfrm>
          <a:prstGeom prst="rect">
            <a:avLst/>
          </a:prstGeom>
          <a:noFill/>
          <a:ln w="9525">
            <a:noFill/>
            <a:miter lim="800000"/>
          </a:ln>
        </p:spPr>
        <p:txBody>
          <a:bodyPr wrap="square">
            <a:spAutoFit/>
          </a:bodyPr>
          <a:lstStyle/>
          <a:p>
            <a:pPr>
              <a:lnSpc>
                <a:spcPct val="150000"/>
              </a:lnSpc>
              <a:spcBef>
                <a:spcPct val="50000"/>
              </a:spcBef>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时间复杂度分析</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p>
          <a:p>
            <a:pPr>
              <a:lnSpc>
                <a:spcPct val="150000"/>
              </a:lnSpc>
              <a:spcBef>
                <a:spcPct val="50000"/>
              </a:spcBef>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划分为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个子问题，每个规模为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，划分时间</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，合并时间为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Text Box 3"/>
          <p:cNvSpPr txBox="1">
            <a:spLocks noChangeArrowheads="1"/>
          </p:cNvSpPr>
          <p:nvPr/>
        </p:nvSpPr>
        <p:spPr bwMode="auto">
          <a:xfrm>
            <a:off x="2132966" y="2508885"/>
            <a:ext cx="6246813" cy="1029476"/>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lIns="180000" tIns="144000" bIns="144000">
            <a:spAutoFit/>
          </a:bodyPr>
          <a:lstStyle/>
          <a:p>
            <a:pPr fontAlgn="auto">
              <a:lnSpc>
                <a:spcPct val="120000"/>
              </a:lnSpc>
              <a:spcBef>
                <a:spcPts val="0"/>
              </a:spcBef>
              <a:spcAft>
                <a:spcPts val="0"/>
              </a:spcAft>
              <a:defRPr/>
            </a:pP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T(n)=1			</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n=1</a:t>
            </a:r>
          </a:p>
          <a:p>
            <a:pPr fontAlgn="auto">
              <a:lnSpc>
                <a:spcPct val="120000"/>
              </a:lnSpc>
              <a:spcBef>
                <a:spcPts val="0"/>
              </a:spcBef>
              <a:spcAft>
                <a:spcPts val="0"/>
              </a:spcAft>
              <a:defRPr/>
            </a:pP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T(n)=2T(n/2)+O(n)	</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n&gt;1</a:t>
            </a:r>
          </a:p>
        </p:txBody>
      </p:sp>
      <p:sp>
        <p:nvSpPr>
          <p:cNvPr id="6" name="Text Box 4"/>
          <p:cNvSpPr txBox="1">
            <a:spLocks noChangeArrowheads="1"/>
          </p:cNvSpPr>
          <p:nvPr/>
        </p:nvSpPr>
        <p:spPr bwMode="auto">
          <a:xfrm>
            <a:off x="2132966" y="3749479"/>
            <a:ext cx="6048375" cy="400110"/>
          </a:xfrm>
          <a:prstGeom prst="rect">
            <a:avLst/>
          </a:prstGeom>
          <a:noFill/>
          <a:ln w="9525">
            <a:noFill/>
            <a:miter lim="800000"/>
          </a:ln>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容易推出，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T(n)=O(nlog</a:t>
            </a:r>
            <a:r>
              <a:rPr lang="en-US" altLang="zh-CN" sz="2000"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7" name="矩形 6"/>
          <p:cNvSpPr>
            <a:spLocks noChangeArrowheads="1"/>
          </p:cNvSpPr>
          <p:nvPr/>
        </p:nvSpPr>
        <p:spPr bwMode="auto">
          <a:xfrm>
            <a:off x="995735" y="4360707"/>
            <a:ext cx="10200530" cy="2038507"/>
          </a:xfrm>
          <a:prstGeom prst="rect">
            <a:avLst/>
          </a:prstGeom>
          <a:noFill/>
          <a:ln w="9525">
            <a:noFill/>
            <a:miter lim="800000"/>
          </a:ln>
        </p:spPr>
        <p:txBody>
          <a:bodyPr wrap="square">
            <a:spAutoFit/>
          </a:bodyPr>
          <a:lstStyle/>
          <a:p>
            <a:pPr>
              <a:lnSpc>
                <a:spcPct val="150000"/>
              </a:lnSpc>
              <a:spcBef>
                <a:spcPct val="50000"/>
              </a:spcBef>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空间复杂度分析</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p>
          <a:p>
            <a:pPr>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归并排序每次递归需要用到一个辅助表</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，长度与待排序的表相等，虽然递归次数是</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O(log</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，但每次递归都会释放掉所占的辅助空间，所以下次递归的栈空间和辅助空间与这部分释放的空间不相关，因此其</a:t>
            </a:r>
            <a:r>
              <a:rPr lang="zh-CN" altLang="en-US"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空间复杂性</a:t>
            </a:r>
            <a:r>
              <a:rPr lang="en-US" altLang="zh-CN" sz="2000"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S(n)=O(n)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一、分治法的设计思想</a:t>
            </a:r>
          </a:p>
        </p:txBody>
      </p:sp>
      <p:sp>
        <p:nvSpPr>
          <p:cNvPr id="3" name="灯片编号占位符 2"/>
          <p:cNvSpPr>
            <a:spLocks noGrp="1"/>
          </p:cNvSpPr>
          <p:nvPr>
            <p:ph type="sldNum" sz="quarter" idx="14"/>
          </p:nvPr>
        </p:nvSpPr>
        <p:spPr/>
        <p:txBody>
          <a:bodyPr/>
          <a:lstStyle/>
          <a:p>
            <a:pPr>
              <a:defRPr/>
            </a:pPr>
            <a:fld id="{F7F9DAA7-0ABC-421E-B61B-B6D03DC16934}" type="slidenum">
              <a:rPr lang="zh-CN" altLang="en-US" sz="900">
                <a:latin typeface="微软雅黑" panose="020B0503020204020204" pitchFamily="34" charset="-122"/>
                <a:ea typeface="微软雅黑" panose="020B0503020204020204" pitchFamily="34" charset="-122"/>
              </a:rPr>
              <a:t>3</a:t>
            </a:fld>
            <a:endParaRPr lang="zh-CN" altLang="en-US" sz="900">
              <a:latin typeface="微软雅黑" panose="020B0503020204020204" pitchFamily="34" charset="-122"/>
              <a:ea typeface="微软雅黑" panose="020B0503020204020204" pitchFamily="34" charset="-122"/>
            </a:endParaRPr>
          </a:p>
        </p:txBody>
      </p:sp>
      <p:sp>
        <p:nvSpPr>
          <p:cNvPr id="10243" name="矩形 3"/>
          <p:cNvSpPr>
            <a:spLocks noChangeArrowheads="1"/>
          </p:cNvSpPr>
          <p:nvPr/>
        </p:nvSpPr>
        <p:spPr bwMode="auto">
          <a:xfrm>
            <a:off x="1911350" y="1654176"/>
            <a:ext cx="8401050" cy="830997"/>
          </a:xfrm>
          <a:prstGeom prst="rect">
            <a:avLst/>
          </a:prstGeom>
          <a:noFill/>
          <a:ln w="9525">
            <a:noFill/>
            <a:miter lim="800000"/>
          </a:ln>
        </p:spPr>
        <p:txBody>
          <a:bodyPr>
            <a:spAutoFit/>
          </a:bodyPr>
          <a:lstStyle/>
          <a:p>
            <a:pPr indent="627380">
              <a:lnSpc>
                <a:spcPct val="120000"/>
              </a:lnSpc>
            </a:pPr>
            <a:r>
              <a:rPr lang="zh-CN" altLang="en-US" sz="2000" dirty="0">
                <a:latin typeface="微软雅黑" panose="020B0503020204020204" pitchFamily="34" charset="-122"/>
                <a:ea typeface="微软雅黑" panose="020B0503020204020204" pitchFamily="34" charset="-122"/>
              </a:rPr>
              <a:t>将一个难以直接求解的大问题，分解成若干个规模较小的子问题，递归地求解这些子问题，然后合并子问题的解得到原问题的解。</a:t>
            </a:r>
          </a:p>
        </p:txBody>
      </p:sp>
      <p:sp>
        <p:nvSpPr>
          <p:cNvPr id="5" name="矩形 4"/>
          <p:cNvSpPr/>
          <p:nvPr/>
        </p:nvSpPr>
        <p:spPr>
          <a:xfrm>
            <a:off x="1911350" y="3074988"/>
            <a:ext cx="8401050" cy="2259080"/>
          </a:xfrm>
          <a:prstGeom prst="rect">
            <a:avLst/>
          </a:prstGeom>
        </p:spPr>
        <p:txBody>
          <a:bodyPr>
            <a:spAutoFit/>
          </a:bodyPr>
          <a:lstStyle/>
          <a:p>
            <a:pPr fontAlgn="auto">
              <a:lnSpc>
                <a:spcPct val="120000"/>
              </a:lnSpc>
              <a:spcBef>
                <a:spcPts val="1200"/>
              </a:spcBef>
              <a:spcAft>
                <a:spcPts val="1200"/>
              </a:spcAft>
              <a:defRPr/>
            </a:pPr>
            <a:r>
              <a:rPr lang="zh-CN" altLang="en-US" sz="2400" dirty="0">
                <a:solidFill>
                  <a:srgbClr val="0000FF"/>
                </a:solidFill>
                <a:latin typeface="微软雅黑" panose="020B0503020204020204" pitchFamily="34" charset="-122"/>
                <a:ea typeface="微软雅黑" panose="020B0503020204020204" pitchFamily="34" charset="-122"/>
              </a:rPr>
              <a:t>注意：</a:t>
            </a:r>
          </a:p>
          <a:p>
            <a:pPr indent="722630" fontAlgn="auto">
              <a:lnSpc>
                <a:spcPct val="120000"/>
              </a:lnSpc>
              <a:spcBef>
                <a:spcPts val="1200"/>
              </a:spcBef>
              <a:spcAft>
                <a:spcPts val="0"/>
              </a:spcAft>
              <a:defRPr/>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子问题与原问题形式相同</a:t>
            </a:r>
          </a:p>
          <a:p>
            <a:pPr marL="987425" indent="-265430" fontAlgn="auto">
              <a:lnSpc>
                <a:spcPct val="120000"/>
              </a:lnSpc>
              <a:spcBef>
                <a:spcPts val="1200"/>
              </a:spcBef>
              <a:spcAft>
                <a:spcPts val="0"/>
              </a:spcAft>
              <a:defRPr/>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子问题可以彼此独立的求解，即子问题之间不包含公共的子问题</a:t>
            </a:r>
          </a:p>
          <a:p>
            <a:pPr marL="987425" indent="-265430" fontAlgn="auto">
              <a:lnSpc>
                <a:spcPct val="120000"/>
              </a:lnSpc>
              <a:spcBef>
                <a:spcPts val="1200"/>
              </a:spcBef>
              <a:spcAft>
                <a:spcPts val="0"/>
              </a:spcAft>
              <a:defRPr/>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子问题的规模缩小到一定程度就可以容易地直接求解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3.3  </a:t>
            </a:r>
            <a:r>
              <a:rPr lang="zh-CN" altLang="en-US" sz="2800" b="1" dirty="0">
                <a:latin typeface="微软雅黑" panose="020B0503020204020204" pitchFamily="34" charset="-122"/>
                <a:ea typeface="微软雅黑" panose="020B0503020204020204" pitchFamily="34" charset="-122"/>
                <a:sym typeface="+mn-ea"/>
              </a:rPr>
              <a:t>求解</a:t>
            </a:r>
            <a:r>
              <a:rPr lang="zh-CN" altLang="en-US" sz="2800" b="1">
                <a:latin typeface="微软雅黑" panose="020B0503020204020204" pitchFamily="34" charset="-122"/>
                <a:ea typeface="微软雅黑" panose="020B0503020204020204" pitchFamily="34" charset="-122"/>
                <a:sym typeface="+mn-ea"/>
              </a:rPr>
              <a:t>查找问题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6A94000D-32E7-4CE9-BF9C-3EC1EB0946F8}" type="slidenum">
              <a:rPr lang="zh-CN" altLang="en-US" sz="900"/>
              <a:t>30</a:t>
            </a:fld>
            <a:endParaRPr lang="zh-CN" altLang="en-US" sz="900"/>
          </a:p>
        </p:txBody>
      </p:sp>
      <p:sp>
        <p:nvSpPr>
          <p:cNvPr id="4" name="Text Box 4"/>
          <p:cNvSpPr txBox="1">
            <a:spLocks noChangeArrowheads="1"/>
          </p:cNvSpPr>
          <p:nvPr/>
        </p:nvSpPr>
        <p:spPr bwMode="auto">
          <a:xfrm>
            <a:off x="620900" y="2091106"/>
            <a:ext cx="10669951" cy="393039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a:spAutoFit/>
          </a:bodyPr>
          <a:lstStyle/>
          <a:p>
            <a:pPr fontAlgn="auto">
              <a:lnSpc>
                <a:spcPts val="3600"/>
              </a:lnSpc>
              <a:spcBef>
                <a:spcPts val="0"/>
              </a:spcBef>
              <a:spcAft>
                <a:spcPts val="0"/>
              </a:spcAft>
              <a:defRPr/>
            </a:pPr>
            <a:r>
              <a:rPr lang="zh-CN" altLang="en-US" sz="22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2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基本思路</a:t>
            </a:r>
            <a:r>
              <a:rPr lang="zh-CN" altLang="en-US" sz="22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设</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R[low..high]</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是当前的查找区间，首先确定该区间的中点位置</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mid=</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pitchFamily="18" charset="2"/>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(low+high)/2</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pitchFamily="18" charset="2"/>
              </a:rPr>
              <a: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；然后将待查的</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k</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值与</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R[mid].key</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比较：</a:t>
            </a:r>
            <a:endParaRPr lang="zh-CN" altLang="en-US" sz="22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fontAlgn="auto">
              <a:lnSpc>
                <a:spcPts val="3600"/>
              </a:lnSpc>
              <a:spcBef>
                <a:spcPts val="0"/>
              </a:spcBef>
              <a:spcAft>
                <a:spcPts val="0"/>
              </a:spcAft>
              <a:defRPr/>
            </a:pP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k==R[mid]</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，则查找成功并返回该元素的物理下标；</a:t>
            </a:r>
          </a:p>
          <a:p>
            <a:pPr fontAlgn="auto">
              <a:lnSpc>
                <a:spcPts val="3600"/>
              </a:lnSpc>
              <a:spcBef>
                <a:spcPts val="0"/>
              </a:spcBef>
              <a:spcAft>
                <a:spcPts val="0"/>
              </a:spcAft>
              <a:defRPr/>
            </a:pP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k&lt;R[mid]</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，则由表的有序性可知</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R[mid..high]</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均大于</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k</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，因此若表中存在关键字等于</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k</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的元素，则该元素必定位于左子表</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R[low..mid-1]</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中，故新的查找区间是左子表</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R[low..mid-1]</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ts val="3600"/>
              </a:lnSpc>
              <a:spcBef>
                <a:spcPts val="0"/>
              </a:spcBef>
              <a:spcAft>
                <a:spcPts val="0"/>
              </a:spcAft>
              <a:defRPr/>
            </a:pP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k&gt;R[mid]</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，则要查找的</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k</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必在位于右子表</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R[mid+1..high]</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中，即新的查找区间是右子表</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R[mid+1..high]</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ts val="3600"/>
              </a:lnSpc>
              <a:spcBef>
                <a:spcPts val="0"/>
              </a:spcBef>
              <a:spcAft>
                <a:spcPts val="0"/>
              </a:spcAft>
              <a:defRPr/>
            </a:pP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下一次查找是针对新的查找区间进行的。</a:t>
            </a:r>
          </a:p>
        </p:txBody>
      </p:sp>
      <p:sp>
        <p:nvSpPr>
          <p:cNvPr id="38916" name="矩形 4"/>
          <p:cNvSpPr>
            <a:spLocks noChangeArrowheads="1"/>
          </p:cNvSpPr>
          <p:nvPr/>
        </p:nvSpPr>
        <p:spPr bwMode="auto">
          <a:xfrm>
            <a:off x="614432" y="1377209"/>
            <a:ext cx="3789820" cy="461665"/>
          </a:xfrm>
          <a:prstGeom prst="rect">
            <a:avLst/>
          </a:prstGeom>
          <a:noFill/>
          <a:ln w="9525">
            <a:noFill/>
            <a:miter lim="800000"/>
          </a:ln>
        </p:spPr>
        <p:txBody>
          <a:bodyPr wrap="none">
            <a:spAutoFit/>
          </a:bodyPr>
          <a:lstStyle/>
          <a:p>
            <a:pPr marL="514350" indent="-514350"/>
            <a:r>
              <a:rPr lang="en-US" altLang="zh-CN" sz="2400" b="1" dirty="0">
                <a:solidFill>
                  <a:srgbClr val="0000FF"/>
                </a:solidFill>
                <a:latin typeface="微软雅黑" panose="020B0503020204020204" pitchFamily="34" charset="-122"/>
                <a:ea typeface="微软雅黑" panose="020B0503020204020204" pitchFamily="34" charset="-122"/>
                <a:sym typeface="+mn-ea"/>
              </a:rPr>
              <a:t>3.3.1 </a:t>
            </a:r>
            <a:r>
              <a:rPr lang="zh-CN" altLang="en-US" sz="2400" b="1" dirty="0">
                <a:solidFill>
                  <a:srgbClr val="0000FF"/>
                </a:solidFill>
                <a:latin typeface="微软雅黑" panose="020B0503020204020204" pitchFamily="34" charset="-122"/>
                <a:ea typeface="微软雅黑" panose="020B0503020204020204" pitchFamily="34" charset="-122"/>
                <a:sym typeface="+mn-ea"/>
              </a:rPr>
              <a:t>二分</a:t>
            </a:r>
            <a:r>
              <a:rPr lang="en-US" altLang="zh-CN" sz="2400" b="1" dirty="0" err="1">
                <a:solidFill>
                  <a:srgbClr val="0000FF"/>
                </a:solidFill>
                <a:latin typeface="微软雅黑" panose="020B0503020204020204" pitchFamily="34" charset="-122"/>
                <a:ea typeface="微软雅黑" panose="020B0503020204020204" pitchFamily="34" charset="-122"/>
                <a:sym typeface="+mn-ea"/>
              </a:rPr>
              <a:t>查找</a:t>
            </a:r>
            <a:r>
              <a:rPr lang="zh-CN" altLang="en-US" sz="2400" b="1" dirty="0">
                <a:solidFill>
                  <a:srgbClr val="0000FF"/>
                </a:solidFill>
                <a:latin typeface="微软雅黑" panose="020B0503020204020204" pitchFamily="34" charset="-122"/>
                <a:ea typeface="微软雅黑" panose="020B0503020204020204" pitchFamily="34" charset="-122"/>
                <a:sym typeface="+mn-ea"/>
              </a:rPr>
              <a:t>（减治法）</a:t>
            </a:r>
            <a:endParaRPr lang="en-US" altLang="zh-CN" sz="2400" b="1"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3.3.1 </a:t>
            </a:r>
            <a:r>
              <a:rPr lang="zh-CN" altLang="en-US" sz="2800" b="1" dirty="0">
                <a:latin typeface="微软雅黑" panose="020B0503020204020204" pitchFamily="34" charset="-122"/>
                <a:ea typeface="微软雅黑" panose="020B0503020204020204" pitchFamily="34" charset="-122"/>
                <a:sym typeface="+mn-ea"/>
              </a:rPr>
              <a:t>二分</a:t>
            </a:r>
            <a:r>
              <a:rPr lang="en-US" altLang="zh-CN" sz="2800" b="1" dirty="0" err="1">
                <a:latin typeface="微软雅黑" panose="020B0503020204020204" pitchFamily="34" charset="-122"/>
                <a:ea typeface="微软雅黑" panose="020B0503020204020204" pitchFamily="34" charset="-122"/>
                <a:sym typeface="+mn-ea"/>
              </a:rPr>
              <a:t>查找</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03C76C14-11EE-48C1-90B6-B3ACF74FEBE1}" type="slidenum">
              <a:rPr lang="zh-CN" altLang="en-US" sz="900"/>
              <a:t>31</a:t>
            </a:fld>
            <a:endParaRPr lang="zh-CN" altLang="en-US" sz="900"/>
          </a:p>
        </p:txBody>
      </p:sp>
      <p:sp>
        <p:nvSpPr>
          <p:cNvPr id="5" name="Text Box 2"/>
          <p:cNvSpPr txBox="1">
            <a:spLocks noChangeArrowheads="1"/>
          </p:cNvSpPr>
          <p:nvPr/>
        </p:nvSpPr>
        <p:spPr bwMode="auto">
          <a:xfrm>
            <a:off x="770191" y="1701178"/>
            <a:ext cx="8870765" cy="4698036"/>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lnSpc>
                <a:spcPts val="2600"/>
              </a:lnSpc>
              <a:spcBef>
                <a:spcPts val="0"/>
              </a:spcBef>
              <a:spcAft>
                <a:spcPts val="0"/>
              </a:spcAft>
              <a:defRPr/>
            </a:pPr>
            <a:r>
              <a:rPr lang="en-US" altLang="zh-CN" dirty="0">
                <a:solidFill>
                  <a:srgbClr val="0000FF"/>
                </a:solidFill>
                <a:latin typeface="+mn-ea"/>
                <a:ea typeface="+mn-ea"/>
                <a:cs typeface="Consolas" panose="020B0609020204030204" pitchFamily="49" charset="0"/>
              </a:rPr>
              <a:t>int </a:t>
            </a:r>
            <a:r>
              <a:rPr lang="en-US" altLang="zh-CN" dirty="0">
                <a:solidFill>
                  <a:srgbClr val="FF0000"/>
                </a:solidFill>
                <a:latin typeface="+mn-ea"/>
                <a:ea typeface="+mn-ea"/>
                <a:cs typeface="Consolas" panose="020B0609020204030204" pitchFamily="49" charset="0"/>
              </a:rPr>
              <a:t>BinSearch</a:t>
            </a:r>
            <a:r>
              <a:rPr lang="en-US" altLang="zh-CN" dirty="0">
                <a:solidFill>
                  <a:srgbClr val="0000FF"/>
                </a:solidFill>
                <a:latin typeface="+mn-ea"/>
                <a:ea typeface="+mn-ea"/>
                <a:cs typeface="Consolas" panose="020B0609020204030204" pitchFamily="49" charset="0"/>
              </a:rPr>
              <a:t>(int R[]</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int low</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int high</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int k) </a:t>
            </a:r>
            <a:r>
              <a:rPr lang="en-US" altLang="zh-CN" dirty="0">
                <a:solidFill>
                  <a:srgbClr val="006600"/>
                </a:solidFill>
                <a:latin typeface="+mn-ea"/>
                <a:ea typeface="+mn-ea"/>
                <a:cs typeface="Consolas" panose="020B0609020204030204" pitchFamily="49" charset="0"/>
              </a:rPr>
              <a:t>//</a:t>
            </a:r>
            <a:r>
              <a:rPr lang="zh-CN" altLang="en-US" dirty="0">
                <a:solidFill>
                  <a:srgbClr val="006600"/>
                </a:solidFill>
                <a:latin typeface="+mn-ea"/>
                <a:ea typeface="+mn-ea"/>
                <a:cs typeface="Consolas" panose="020B0609020204030204" pitchFamily="49" charset="0"/>
              </a:rPr>
              <a:t>二分查找算法</a:t>
            </a:r>
          </a:p>
          <a:p>
            <a:pPr fontAlgn="auto">
              <a:lnSpc>
                <a:spcPts val="2600"/>
              </a:lnSpc>
              <a:spcBef>
                <a:spcPts val="0"/>
              </a:spcBef>
              <a:spcAft>
                <a:spcPts val="0"/>
              </a:spcAft>
              <a:defRPr/>
            </a:pPr>
            <a:r>
              <a:rPr lang="en-US" altLang="zh-CN" dirty="0">
                <a:solidFill>
                  <a:srgbClr val="0000FF"/>
                </a:solidFill>
                <a:latin typeface="+mn-ea"/>
                <a:ea typeface="+mn-ea"/>
                <a:cs typeface="Consolas" panose="020B0609020204030204" pitchFamily="49" charset="0"/>
              </a:rPr>
              <a:t>{  int mid;</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if (low&lt;=high)		</a:t>
            </a:r>
            <a:r>
              <a:rPr lang="en-US" altLang="zh-CN" dirty="0">
                <a:solidFill>
                  <a:srgbClr val="00B0F0"/>
                </a:solidFill>
                <a:latin typeface="+mn-ea"/>
                <a:ea typeface="+mn-ea"/>
                <a:cs typeface="Consolas" panose="020B0609020204030204" pitchFamily="49" charset="0"/>
              </a:rPr>
              <a:t>//</a:t>
            </a:r>
            <a:r>
              <a:rPr lang="zh-CN" altLang="en-US" dirty="0">
                <a:solidFill>
                  <a:srgbClr val="00B0F0"/>
                </a:solidFill>
                <a:latin typeface="+mn-ea"/>
                <a:ea typeface="+mn-ea"/>
                <a:cs typeface="Consolas" panose="020B0609020204030204" pitchFamily="49" charset="0"/>
              </a:rPr>
              <a:t>当前区间存在元素时</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	mid=(low+high)/2;	</a:t>
            </a:r>
            <a:r>
              <a:rPr lang="en-US" altLang="zh-CN" dirty="0">
                <a:solidFill>
                  <a:srgbClr val="00B0F0"/>
                </a:solidFill>
                <a:latin typeface="+mn-ea"/>
                <a:ea typeface="+mn-ea"/>
                <a:cs typeface="Consolas" panose="020B0609020204030204" pitchFamily="49" charset="0"/>
              </a:rPr>
              <a:t>//</a:t>
            </a:r>
            <a:r>
              <a:rPr lang="zh-CN" altLang="en-US" dirty="0">
                <a:solidFill>
                  <a:srgbClr val="00B0F0"/>
                </a:solidFill>
                <a:latin typeface="+mn-ea"/>
                <a:ea typeface="+mn-ea"/>
                <a:cs typeface="Consolas" panose="020B0609020204030204" pitchFamily="49" charset="0"/>
              </a:rPr>
              <a:t>求查找区间的中间位置</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if (R[mid]==k)		</a:t>
            </a:r>
            <a:r>
              <a:rPr lang="en-US" altLang="zh-CN" dirty="0">
                <a:solidFill>
                  <a:srgbClr val="00B0F0"/>
                </a:solidFill>
                <a:latin typeface="+mn-ea"/>
                <a:ea typeface="+mn-ea"/>
                <a:cs typeface="Consolas" panose="020B0609020204030204" pitchFamily="49" charset="0"/>
              </a:rPr>
              <a:t>//</a:t>
            </a:r>
            <a:r>
              <a:rPr lang="zh-CN" altLang="en-US" dirty="0">
                <a:solidFill>
                  <a:srgbClr val="00B0F0"/>
                </a:solidFill>
                <a:latin typeface="+mn-ea"/>
                <a:ea typeface="+mn-ea"/>
                <a:cs typeface="Consolas" panose="020B0609020204030204" pitchFamily="49" charset="0"/>
              </a:rPr>
              <a:t>找到后返回其物理下标</a:t>
            </a:r>
            <a:r>
              <a:rPr lang="en-US" altLang="zh-CN" dirty="0">
                <a:solidFill>
                  <a:srgbClr val="00B0F0"/>
                </a:solidFill>
                <a:latin typeface="+mn-ea"/>
                <a:ea typeface="+mn-ea"/>
                <a:cs typeface="Consolas" panose="020B0609020204030204" pitchFamily="49" charset="0"/>
              </a:rPr>
              <a:t>mid</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return mid;</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if (R[mid]&gt;k)		</a:t>
            </a:r>
            <a:r>
              <a:rPr lang="en-US" altLang="zh-CN" dirty="0">
                <a:solidFill>
                  <a:srgbClr val="00B0F0"/>
                </a:solidFill>
                <a:latin typeface="+mn-ea"/>
                <a:ea typeface="+mn-ea"/>
                <a:cs typeface="Consolas" panose="020B0609020204030204" pitchFamily="49" charset="0"/>
              </a:rPr>
              <a:t>//</a:t>
            </a:r>
            <a:r>
              <a:rPr lang="zh-CN" altLang="en-US" dirty="0">
                <a:solidFill>
                  <a:srgbClr val="00B0F0"/>
                </a:solidFill>
                <a:latin typeface="+mn-ea"/>
                <a:ea typeface="+mn-ea"/>
                <a:cs typeface="Consolas" panose="020B0609020204030204" pitchFamily="49" charset="0"/>
              </a:rPr>
              <a:t>当</a:t>
            </a:r>
            <a:r>
              <a:rPr lang="en-US" altLang="zh-CN" dirty="0">
                <a:solidFill>
                  <a:srgbClr val="00B0F0"/>
                </a:solidFill>
                <a:latin typeface="+mn-ea"/>
                <a:ea typeface="+mn-ea"/>
                <a:cs typeface="Consolas" panose="020B0609020204030204" pitchFamily="49" charset="0"/>
              </a:rPr>
              <a:t>R[mid]&gt;k</a:t>
            </a:r>
            <a:r>
              <a:rPr lang="zh-CN" altLang="en-US" dirty="0">
                <a:solidFill>
                  <a:srgbClr val="00B0F0"/>
                </a:solidFill>
                <a:latin typeface="+mn-ea"/>
                <a:ea typeface="+mn-ea"/>
                <a:cs typeface="Consolas" panose="020B0609020204030204" pitchFamily="49" charset="0"/>
              </a:rPr>
              <a:t>时</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return </a:t>
            </a:r>
            <a:r>
              <a:rPr lang="en-US" altLang="zh-CN" dirty="0" err="1">
                <a:solidFill>
                  <a:srgbClr val="FF0000"/>
                </a:solidFill>
                <a:latin typeface="+mn-ea"/>
                <a:ea typeface="+mn-ea"/>
                <a:cs typeface="Consolas" panose="020B0609020204030204" pitchFamily="49" charset="0"/>
              </a:rPr>
              <a:t>BinSearch</a:t>
            </a:r>
            <a:r>
              <a:rPr lang="en-US" altLang="zh-CN" dirty="0">
                <a:solidFill>
                  <a:srgbClr val="0000FF"/>
                </a:solidFill>
                <a:latin typeface="+mn-ea"/>
                <a:ea typeface="+mn-ea"/>
                <a:cs typeface="Consolas" panose="020B0609020204030204" pitchFamily="49" charset="0"/>
              </a:rPr>
              <a:t>(R</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low</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mid-1</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k);</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else			</a:t>
            </a:r>
            <a:r>
              <a:rPr lang="en-US" altLang="zh-CN" dirty="0">
                <a:solidFill>
                  <a:srgbClr val="00B0F0"/>
                </a:solidFill>
                <a:latin typeface="+mn-ea"/>
                <a:ea typeface="+mn-ea"/>
                <a:cs typeface="Consolas" panose="020B0609020204030204" pitchFamily="49" charset="0"/>
              </a:rPr>
              <a:t>//</a:t>
            </a:r>
            <a:r>
              <a:rPr lang="zh-CN" altLang="en-US" dirty="0">
                <a:solidFill>
                  <a:srgbClr val="00B0F0"/>
                </a:solidFill>
                <a:latin typeface="+mn-ea"/>
                <a:ea typeface="+mn-ea"/>
                <a:cs typeface="Consolas" panose="020B0609020204030204" pitchFamily="49" charset="0"/>
              </a:rPr>
              <a:t>当</a:t>
            </a:r>
            <a:r>
              <a:rPr lang="en-US" altLang="zh-CN" dirty="0">
                <a:solidFill>
                  <a:srgbClr val="00B0F0"/>
                </a:solidFill>
                <a:latin typeface="+mn-ea"/>
                <a:ea typeface="+mn-ea"/>
                <a:cs typeface="Consolas" panose="020B0609020204030204" pitchFamily="49" charset="0"/>
              </a:rPr>
              <a:t>a[mid]&lt;k</a:t>
            </a:r>
            <a:r>
              <a:rPr lang="zh-CN" altLang="en-US" dirty="0">
                <a:solidFill>
                  <a:srgbClr val="00B0F0"/>
                </a:solidFill>
                <a:latin typeface="+mn-ea"/>
                <a:ea typeface="+mn-ea"/>
                <a:cs typeface="Consolas" panose="020B0609020204030204" pitchFamily="49" charset="0"/>
              </a:rPr>
              <a:t>时</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return </a:t>
            </a:r>
            <a:r>
              <a:rPr lang="en-US" altLang="zh-CN" dirty="0" err="1">
                <a:solidFill>
                  <a:srgbClr val="FF0000"/>
                </a:solidFill>
                <a:latin typeface="+mn-ea"/>
                <a:ea typeface="+mn-ea"/>
                <a:cs typeface="Consolas" panose="020B0609020204030204" pitchFamily="49" charset="0"/>
              </a:rPr>
              <a:t>BinSearch</a:t>
            </a:r>
            <a:r>
              <a:rPr lang="en-US" altLang="zh-CN" dirty="0">
                <a:solidFill>
                  <a:srgbClr val="0000FF"/>
                </a:solidFill>
                <a:latin typeface="+mn-ea"/>
                <a:ea typeface="+mn-ea"/>
                <a:cs typeface="Consolas" panose="020B0609020204030204" pitchFamily="49" charset="0"/>
              </a:rPr>
              <a:t>(R</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mid+1</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high</a:t>
            </a:r>
            <a:r>
              <a:rPr lang="zh-CN" altLang="en-US" dirty="0">
                <a:solidFill>
                  <a:srgbClr val="0000FF"/>
                </a:solidFill>
                <a:latin typeface="+mn-ea"/>
                <a:ea typeface="+mn-ea"/>
                <a:cs typeface="Consolas" panose="020B0609020204030204" pitchFamily="49" charset="0"/>
              </a:rPr>
              <a:t>，</a:t>
            </a:r>
            <a:r>
              <a:rPr lang="en-US" altLang="zh-CN" dirty="0">
                <a:solidFill>
                  <a:srgbClr val="0000FF"/>
                </a:solidFill>
                <a:latin typeface="+mn-ea"/>
                <a:ea typeface="+mn-ea"/>
                <a:cs typeface="Consolas" panose="020B0609020204030204" pitchFamily="49" charset="0"/>
              </a:rPr>
              <a:t>k);</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a:t>
            </a:r>
          </a:p>
          <a:p>
            <a:pPr fontAlgn="auto">
              <a:lnSpc>
                <a:spcPts val="2600"/>
              </a:lnSpc>
              <a:spcBef>
                <a:spcPts val="0"/>
              </a:spcBef>
              <a:spcAft>
                <a:spcPts val="0"/>
              </a:spcAft>
              <a:defRPr/>
            </a:pPr>
            <a:r>
              <a:rPr lang="zh-CN" altLang="en-US" dirty="0">
                <a:solidFill>
                  <a:srgbClr val="0000FF"/>
                </a:solidFill>
                <a:latin typeface="+mn-ea"/>
                <a:ea typeface="+mn-ea"/>
                <a:cs typeface="Consolas" panose="020B0609020204030204" pitchFamily="49" charset="0"/>
              </a:rPr>
              <a:t>　 </a:t>
            </a:r>
            <a:r>
              <a:rPr lang="en-US" altLang="zh-CN" dirty="0">
                <a:solidFill>
                  <a:srgbClr val="0000FF"/>
                </a:solidFill>
                <a:latin typeface="+mn-ea"/>
                <a:ea typeface="+mn-ea"/>
                <a:cs typeface="Consolas" panose="020B0609020204030204" pitchFamily="49" charset="0"/>
              </a:rPr>
              <a:t>else return -1;		</a:t>
            </a:r>
            <a:r>
              <a:rPr lang="en-US" altLang="zh-CN" dirty="0">
                <a:solidFill>
                  <a:srgbClr val="00B0F0"/>
                </a:solidFill>
                <a:latin typeface="+mn-ea"/>
                <a:ea typeface="+mn-ea"/>
                <a:cs typeface="Consolas" panose="020B0609020204030204" pitchFamily="49" charset="0"/>
              </a:rPr>
              <a:t>//</a:t>
            </a:r>
            <a:r>
              <a:rPr lang="zh-CN" altLang="en-US" dirty="0">
                <a:solidFill>
                  <a:srgbClr val="00B0F0"/>
                </a:solidFill>
                <a:latin typeface="+mn-ea"/>
                <a:ea typeface="+mn-ea"/>
                <a:cs typeface="Consolas" panose="020B0609020204030204" pitchFamily="49" charset="0"/>
              </a:rPr>
              <a:t>若当前查找区间没有元素时返回</a:t>
            </a:r>
            <a:r>
              <a:rPr lang="en-US" altLang="zh-CN" dirty="0">
                <a:solidFill>
                  <a:srgbClr val="00B0F0"/>
                </a:solidFill>
                <a:latin typeface="+mn-ea"/>
                <a:ea typeface="+mn-ea"/>
                <a:cs typeface="Consolas" panose="020B0609020204030204" pitchFamily="49" charset="0"/>
              </a:rPr>
              <a:t>-1</a:t>
            </a:r>
          </a:p>
          <a:p>
            <a:pPr fontAlgn="auto">
              <a:lnSpc>
                <a:spcPts val="2600"/>
              </a:lnSpc>
              <a:spcBef>
                <a:spcPts val="0"/>
              </a:spcBef>
              <a:spcAft>
                <a:spcPts val="0"/>
              </a:spcAft>
              <a:defRPr/>
            </a:pPr>
            <a:r>
              <a:rPr lang="en-US" altLang="zh-CN" dirty="0">
                <a:solidFill>
                  <a:srgbClr val="0000FF"/>
                </a:solidFill>
                <a:latin typeface="+mn-ea"/>
                <a:ea typeface="+mn-ea"/>
                <a:cs typeface="Consolas" panose="020B0609020204030204" pitchFamily="49" charset="0"/>
              </a:rPr>
              <a:t>}</a:t>
            </a:r>
          </a:p>
        </p:txBody>
      </p:sp>
      <p:sp>
        <p:nvSpPr>
          <p:cNvPr id="6" name="Text Box 3"/>
          <p:cNvSpPr txBox="1">
            <a:spLocks noChangeArrowheads="1"/>
          </p:cNvSpPr>
          <p:nvPr/>
        </p:nvSpPr>
        <p:spPr bwMode="auto">
          <a:xfrm>
            <a:off x="621955" y="1186633"/>
            <a:ext cx="2590800" cy="430213"/>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200" b="1" dirty="0">
                <a:solidFill>
                  <a:srgbClr val="0000FF"/>
                </a:solidFill>
                <a:latin typeface="+mn-ea"/>
                <a:ea typeface="+mn-ea"/>
              </a:rPr>
              <a:t>递归算法实现：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20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20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20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20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3.3.1 </a:t>
            </a:r>
            <a:r>
              <a:rPr lang="zh-CN" altLang="en-US" sz="2800" b="1" dirty="0">
                <a:latin typeface="微软雅黑" panose="020B0503020204020204" pitchFamily="34" charset="-122"/>
                <a:ea typeface="微软雅黑" panose="020B0503020204020204" pitchFamily="34" charset="-122"/>
                <a:sym typeface="+mn-ea"/>
              </a:rPr>
              <a:t>二分</a:t>
            </a:r>
            <a:r>
              <a:rPr lang="en-US" altLang="zh-CN" sz="2800" b="1" dirty="0" err="1">
                <a:latin typeface="微软雅黑" panose="020B0503020204020204" pitchFamily="34" charset="-122"/>
                <a:ea typeface="微软雅黑" panose="020B0503020204020204" pitchFamily="34" charset="-122"/>
                <a:sym typeface="+mn-ea"/>
              </a:rPr>
              <a:t>查找</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45027446-1C2E-4A27-B52B-497795C0099F}" type="slidenum">
              <a:rPr lang="zh-CN" altLang="en-US" sz="900" b="0">
                <a:latin typeface="微软雅黑" panose="020B0503020204020204" pitchFamily="34" charset="-122"/>
                <a:ea typeface="微软雅黑" panose="020B0503020204020204" pitchFamily="34" charset="-122"/>
              </a:rPr>
              <a:t>32</a:t>
            </a:fld>
            <a:endParaRPr lang="zh-CN" altLang="en-US" sz="900" b="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765313" y="1260476"/>
            <a:ext cx="9597887" cy="1007455"/>
          </a:xfrm>
          <a:prstGeom prst="rect">
            <a:avLst/>
          </a:prstGeom>
          <a:noFill/>
          <a:ln w="9525">
            <a:noFill/>
            <a:miter lim="800000"/>
          </a:ln>
          <a:effectLst/>
        </p:spPr>
        <p:txBody>
          <a:bodyPr wrap="square">
            <a:spAutoFit/>
          </a:bodyPr>
          <a:lstStyle/>
          <a:p>
            <a:pPr fontAlgn="auto">
              <a:lnSpc>
                <a:spcPct val="150000"/>
              </a:lnSpc>
              <a:spcBef>
                <a:spcPct val="50000"/>
              </a:spcBef>
              <a:spcAft>
                <a:spcPts val="0"/>
              </a:spcAft>
              <a:defRPr/>
            </a:pPr>
            <a:r>
              <a:rPr lang="en-US" altLang="zh-CN" sz="22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2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sz="22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每次将序列划分为两个等长的子序列，由于在一次划分后，只需处理一个子序列，则有：</a:t>
            </a:r>
          </a:p>
        </p:txBody>
      </p:sp>
      <p:sp>
        <p:nvSpPr>
          <p:cNvPr id="6" name="Text Box 3"/>
          <p:cNvSpPr txBox="1">
            <a:spLocks noChangeArrowheads="1"/>
          </p:cNvSpPr>
          <p:nvPr/>
        </p:nvSpPr>
        <p:spPr bwMode="auto">
          <a:xfrm>
            <a:off x="2666976" y="2714620"/>
            <a:ext cx="4651334" cy="1109238"/>
          </a:xfrm>
          <a:prstGeom prst="rect">
            <a:avLst/>
          </a:prstGeom>
          <a:solidFill>
            <a:schemeClr val="bg1">
              <a:lumMod val="95000"/>
            </a:schemeClr>
          </a:solid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44000" bIns="180000">
            <a:spAutoFit/>
          </a:bodyPr>
          <a:lstStyle/>
          <a:p>
            <a:pPr fontAlgn="auto">
              <a:lnSpc>
                <a:spcPct val="150000"/>
              </a:lnSpc>
              <a:spcBef>
                <a:spcPts val="0"/>
              </a:spcBef>
              <a:spcAft>
                <a:spcPts val="0"/>
              </a:spcAft>
              <a:defRPr/>
            </a:pPr>
            <a:r>
              <a:rPr lang="en-US" altLang="zh-CN"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T(n)=O(1)		             </a:t>
            </a:r>
            <a:r>
              <a:rPr lang="zh-CN" altLang="en-US"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n=1</a:t>
            </a:r>
          </a:p>
          <a:p>
            <a:pPr fontAlgn="auto">
              <a:lnSpc>
                <a:spcPct val="150000"/>
              </a:lnSpc>
              <a:spcBef>
                <a:spcPts val="0"/>
              </a:spcBef>
              <a:spcAft>
                <a:spcPts val="0"/>
              </a:spcAft>
              <a:defRPr/>
            </a:pPr>
            <a:r>
              <a:rPr lang="en-US" altLang="zh-CN"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T(n)=T(n/2)+O(1)   		</a:t>
            </a:r>
            <a:r>
              <a:rPr lang="zh-CN" altLang="en-US"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dirty="0" err="1">
                <a:solidFill>
                  <a:srgbClr val="00B0F0"/>
                </a:solidFill>
                <a:latin typeface="微软雅黑" panose="020B0503020204020204" pitchFamily="34" charset="-122"/>
                <a:ea typeface="微软雅黑" panose="020B0503020204020204" pitchFamily="34" charset="-122"/>
                <a:cs typeface="Consolas" panose="020B0609020204030204" pitchFamily="49" charset="0"/>
              </a:rPr>
              <a:t>n≥2</a:t>
            </a:r>
            <a:endParaRPr lang="en-US" altLang="zh-CN" dirty="0">
              <a:solidFill>
                <a:srgbClr val="00B0F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Text Box 4"/>
          <p:cNvSpPr txBox="1">
            <a:spLocks noChangeArrowheads="1"/>
          </p:cNvSpPr>
          <p:nvPr/>
        </p:nvSpPr>
        <p:spPr bwMode="auto">
          <a:xfrm>
            <a:off x="516467" y="4447969"/>
            <a:ext cx="9597887" cy="961289"/>
          </a:xfrm>
          <a:prstGeom prst="rect">
            <a:avLst/>
          </a:prstGeom>
          <a:noFill/>
          <a:ln w="9525">
            <a:noFill/>
            <a:miter lim="800000"/>
          </a:ln>
          <a:effectLst/>
        </p:spPr>
        <p:txBody>
          <a:bodyPr wrap="square">
            <a:spAutoFit/>
          </a:bodyPr>
          <a:lstStyle/>
          <a:p>
            <a:pPr fontAlgn="auto">
              <a:lnSpc>
                <a:spcPct val="150000"/>
              </a:lnSpc>
              <a:spcBef>
                <a:spcPts val="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由此得到</a:t>
            </a:r>
            <a:r>
              <a:rPr lang="zh-CN" altLang="pt-BR" sz="2000" dirty="0">
                <a:latin typeface="微软雅黑" panose="020B0503020204020204" pitchFamily="34" charset="-122"/>
                <a:ea typeface="微软雅黑" panose="020B0503020204020204" pitchFamily="34" charset="-122"/>
                <a:cs typeface="Consolas" panose="020B0609020204030204" pitchFamily="49" charset="0"/>
              </a:rPr>
              <a:t>：</a:t>
            </a:r>
            <a:r>
              <a:rPr lang="pt-BR" altLang="zh-CN" sz="2000" dirty="0">
                <a:latin typeface="微软雅黑" panose="020B0503020204020204" pitchFamily="34" charset="-122"/>
                <a:ea typeface="微软雅黑" panose="020B0503020204020204" pitchFamily="34" charset="-122"/>
                <a:cs typeface="Consolas" panose="020B0609020204030204" pitchFamily="49" charset="0"/>
              </a:rPr>
              <a:t>T(n)=O(log</a:t>
            </a:r>
            <a:r>
              <a:rPr lang="pt-BR"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pt-BR" altLang="zh-CN" sz="2000" dirty="0">
                <a:latin typeface="微软雅黑" panose="020B0503020204020204" pitchFamily="34" charset="-122"/>
                <a:ea typeface="微软雅黑" panose="020B0503020204020204" pitchFamily="34" charset="-122"/>
                <a:cs typeface="Consolas" panose="020B0609020204030204" pitchFamily="49" charset="0"/>
              </a:rPr>
              <a:t>n)</a:t>
            </a:r>
          </a:p>
          <a:p>
            <a:pPr fontAlgn="auto">
              <a:lnSpc>
                <a:spcPct val="150000"/>
              </a:lnSpc>
              <a:spcBef>
                <a:spcPts val="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二分查找的主要时间花在元素比较上，所以算法的时间复杂度为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84CA7A2E-F503-41CD-8630-38C52A2DF173}" type="slidenum">
              <a:rPr lang="zh-CN" altLang="en-US" sz="900">
                <a:latin typeface="微软雅黑" panose="020B0503020204020204" pitchFamily="34" charset="-122"/>
                <a:ea typeface="微软雅黑" panose="020B0503020204020204" pitchFamily="34" charset="-122"/>
              </a:rPr>
              <a:t>33</a:t>
            </a:fld>
            <a:endParaRPr lang="zh-CN" altLang="en-US" sz="900">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636104" y="1277938"/>
            <a:ext cx="10813773" cy="2346283"/>
          </a:xfrm>
          <a:prstGeom prst="rect">
            <a:avLst/>
          </a:prstGeom>
          <a:noFill/>
          <a:ln w="9525">
            <a:noFill/>
            <a:miter lim="800000"/>
          </a:ln>
        </p:spPr>
        <p:txBody>
          <a:bodyPr wrap="square">
            <a:spAutoFit/>
          </a:bodyPr>
          <a:lstStyle/>
          <a:p>
            <a:pPr>
              <a:lnSpc>
                <a:spcPct val="150000"/>
              </a:lnSpc>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000" dirty="0">
                <a:latin typeface="微软雅黑" panose="020B0503020204020204" pitchFamily="34" charset="-122"/>
                <a:ea typeface="微软雅黑" panose="020B0503020204020204" pitchFamily="34" charset="-122"/>
              </a:rPr>
              <a:t>设无序序列 </a:t>
            </a:r>
            <a:r>
              <a:rPr kumimoji="1" lang="en-US" altLang="zh-CN" sz="2000" dirty="0">
                <a:latin typeface="微软雅黑" panose="020B0503020204020204" pitchFamily="34" charset="-122"/>
                <a:ea typeface="微软雅黑" panose="020B0503020204020204" pitchFamily="34" charset="-122"/>
              </a:rPr>
              <a:t>T =(r</a:t>
            </a:r>
            <a:r>
              <a:rPr kumimoji="1" lang="en-US" altLang="zh-CN" sz="2000" baseline="-30000" dirty="0">
                <a:latin typeface="微软雅黑" panose="020B0503020204020204" pitchFamily="34" charset="-122"/>
                <a:ea typeface="微软雅黑" panose="020B0503020204020204" pitchFamily="34" charset="-122"/>
              </a:rPr>
              <a:t>1</a:t>
            </a:r>
            <a:r>
              <a:rPr kumimoji="1" lang="en-US" altLang="zh-CN" sz="2000" dirty="0">
                <a:latin typeface="微软雅黑" panose="020B0503020204020204" pitchFamily="34" charset="-122"/>
                <a:ea typeface="微软雅黑" panose="020B0503020204020204" pitchFamily="34" charset="-122"/>
              </a:rPr>
              <a:t>, r</a:t>
            </a:r>
            <a:r>
              <a:rPr kumimoji="1" lang="en-US" altLang="zh-CN" sz="2000" baseline="-30000" dirty="0">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r</a:t>
            </a:r>
            <a:r>
              <a:rPr kumimoji="1" lang="en-US" altLang="zh-CN" sz="2000" baseline="-30000" dirty="0" err="1">
                <a:latin typeface="微软雅黑" panose="020B0503020204020204" pitchFamily="34" charset="-122"/>
                <a:ea typeface="微软雅黑" panose="020B0503020204020204" pitchFamily="34" charset="-122"/>
              </a:rPr>
              <a:t>n</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T </a:t>
            </a:r>
            <a:r>
              <a:rPr kumimoji="1" lang="zh-CN" altLang="en-US" sz="2000" dirty="0">
                <a:latin typeface="微软雅黑" panose="020B0503020204020204" pitchFamily="34" charset="-122"/>
                <a:ea typeface="微软雅黑" panose="020B0503020204020204" pitchFamily="34" charset="-122"/>
              </a:rPr>
              <a:t>的第</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1≤k≤n</a:t>
            </a:r>
            <a:r>
              <a:rPr kumimoji="1" lang="zh-CN" altLang="en-US" sz="2000" dirty="0">
                <a:latin typeface="微软雅黑" panose="020B0503020204020204" pitchFamily="34" charset="-122"/>
                <a:ea typeface="微软雅黑" panose="020B0503020204020204" pitchFamily="34" charset="-122"/>
              </a:rPr>
              <a:t>）小元素定义为</a:t>
            </a:r>
            <a:r>
              <a:rPr kumimoji="1" lang="en-US" altLang="zh-CN" sz="2000" dirty="0">
                <a:latin typeface="微软雅黑" panose="020B0503020204020204" pitchFamily="34" charset="-122"/>
                <a:ea typeface="微软雅黑" panose="020B0503020204020204" pitchFamily="34" charset="-122"/>
              </a:rPr>
              <a:t>T</a:t>
            </a:r>
            <a:r>
              <a:rPr kumimoji="1" lang="zh-CN" altLang="en-US" sz="2000" dirty="0">
                <a:latin typeface="微软雅黑" panose="020B0503020204020204" pitchFamily="34" charset="-122"/>
                <a:ea typeface="微软雅黑" panose="020B0503020204020204" pitchFamily="34" charset="-122"/>
              </a:rPr>
              <a:t>按升序排列后在第</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个位置上的元素。给定一个序列</a:t>
            </a:r>
            <a:r>
              <a:rPr kumimoji="1" lang="en-US" altLang="zh-CN" sz="2000" dirty="0">
                <a:latin typeface="微软雅黑" panose="020B0503020204020204" pitchFamily="34" charset="-122"/>
                <a:ea typeface="微软雅黑" panose="020B0503020204020204" pitchFamily="34" charset="-122"/>
              </a:rPr>
              <a:t>T</a:t>
            </a:r>
            <a:r>
              <a:rPr kumimoji="1" lang="zh-CN" altLang="en-US" sz="2000" dirty="0">
                <a:latin typeface="微软雅黑" panose="020B0503020204020204" pitchFamily="34" charset="-122"/>
                <a:ea typeface="微软雅黑" panose="020B0503020204020204" pitchFamily="34" charset="-122"/>
              </a:rPr>
              <a:t>和一个整数</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，寻找 </a:t>
            </a:r>
            <a:r>
              <a:rPr kumimoji="1" lang="en-US" altLang="zh-CN" sz="2000" dirty="0">
                <a:latin typeface="微软雅黑" panose="020B0503020204020204" pitchFamily="34" charset="-122"/>
                <a:ea typeface="微软雅黑" panose="020B0503020204020204" pitchFamily="34" charset="-122"/>
              </a:rPr>
              <a:t>T </a:t>
            </a:r>
            <a:r>
              <a:rPr kumimoji="1" lang="zh-CN" altLang="en-US" sz="2000" dirty="0">
                <a:latin typeface="微软雅黑" panose="020B0503020204020204" pitchFamily="34" charset="-122"/>
                <a:ea typeface="微软雅黑" panose="020B0503020204020204" pitchFamily="34" charset="-122"/>
              </a:rPr>
              <a:t>的第</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小元素的问题称为</a:t>
            </a:r>
            <a:r>
              <a:rPr kumimoji="1" lang="zh-CN" altLang="en-US" sz="2000" dirty="0">
                <a:solidFill>
                  <a:srgbClr val="FF0000"/>
                </a:solidFill>
                <a:latin typeface="微软雅黑" panose="020B0503020204020204" pitchFamily="34" charset="-122"/>
                <a:ea typeface="微软雅黑" panose="020B0503020204020204" pitchFamily="34" charset="-122"/>
              </a:rPr>
              <a:t>选择问题</a:t>
            </a:r>
            <a:r>
              <a:rPr kumimoji="1" lang="zh-CN" altLang="en-US" sz="2000" dirty="0">
                <a:latin typeface="微软雅黑" panose="020B0503020204020204" pitchFamily="34" charset="-122"/>
                <a:ea typeface="微软雅黑" panose="020B0503020204020204" pitchFamily="34" charset="-122"/>
              </a:rPr>
              <a:t>。</a:t>
            </a:r>
            <a:endPar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当</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k=1</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时，相当于找</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最小值</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当</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k=n</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时，相当于找</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最大值</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当</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k=n/2</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时，</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mn-ea"/>
              </a:rPr>
              <a:t>相当于找</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中值（中位数）</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 name="Text Box 4"/>
          <p:cNvSpPr txBox="1">
            <a:spLocks noChangeArrowheads="1"/>
          </p:cNvSpPr>
          <p:nvPr/>
        </p:nvSpPr>
        <p:spPr bwMode="auto">
          <a:xfrm>
            <a:off x="2938318" y="3950494"/>
            <a:ext cx="4762500" cy="499432"/>
          </a:xfrm>
          <a:prstGeom prst="rect">
            <a:avLst/>
          </a:prstGeom>
          <a:noFill/>
          <a:ln w="9525">
            <a:noFill/>
            <a:miter lim="800000"/>
          </a:ln>
        </p:spPr>
        <p:txBody>
          <a:bodyPr>
            <a:spAutoFit/>
          </a:bodyPr>
          <a:lstStyle/>
          <a:p>
            <a:pPr>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使用排序算法平均</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O(nlog</a:t>
            </a:r>
            <a:r>
              <a:rPr lang="en-US" altLang="zh-CN" sz="2000"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p>
        </p:txBody>
      </p:sp>
      <p:sp>
        <p:nvSpPr>
          <p:cNvPr id="6" name="矩形 5"/>
          <p:cNvSpPr>
            <a:spLocks noChangeArrowheads="1"/>
          </p:cNvSpPr>
          <p:nvPr/>
        </p:nvSpPr>
        <p:spPr bwMode="auto">
          <a:xfrm>
            <a:off x="3363914" y="5845175"/>
            <a:ext cx="3303587" cy="499432"/>
          </a:xfrm>
          <a:prstGeom prst="rect">
            <a:avLst/>
          </a:prstGeom>
          <a:noFill/>
          <a:ln w="9525">
            <a:noFill/>
            <a:miter lim="800000"/>
          </a:ln>
        </p:spPr>
        <p:txBody>
          <a:bodyPr>
            <a:spAutoFit/>
          </a:bodyPr>
          <a:lstStyle/>
          <a:p>
            <a:pPr>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采用类似于快速排序的思想。</a:t>
            </a:r>
          </a:p>
        </p:txBody>
      </p:sp>
      <p:graphicFrame>
        <p:nvGraphicFramePr>
          <p:cNvPr id="1026" name="Object 2" descr="image1"/>
          <p:cNvGraphicFramePr>
            <a:graphicFrameLocks noChangeAspect="1"/>
          </p:cNvGraphicFramePr>
          <p:nvPr>
            <p:extLst>
              <p:ext uri="{D42A27DB-BD31-4B8C-83A1-F6EECF244321}">
                <p14:modId xmlns:p14="http://schemas.microsoft.com/office/powerpoint/2010/main" val="2138571525"/>
              </p:ext>
            </p:extLst>
          </p:nvPr>
        </p:nvGraphicFramePr>
        <p:xfrm>
          <a:off x="2324100" y="5160964"/>
          <a:ext cx="736600" cy="649287"/>
        </p:xfrm>
        <a:graphic>
          <a:graphicData uri="http://schemas.openxmlformats.org/presentationml/2006/ole">
            <mc:AlternateContent xmlns:mc="http://schemas.openxmlformats.org/markup-compatibility/2006">
              <mc:Choice xmlns:v="urn:schemas-microsoft-com:vml" Requires="v">
                <p:oleObj name="Clip" r:id="rId2" imgW="8972550" imgH="8801100" progId="">
                  <p:embed/>
                </p:oleObj>
              </mc:Choice>
              <mc:Fallback>
                <p:oleObj name="Clip" r:id="rId2" imgW="8972550" imgH="8801100" progId="">
                  <p:embed/>
                  <p:pic>
                    <p:nvPicPr>
                      <p:cNvPr id="0" name="图片 1024" descr="image1"/>
                      <p:cNvPicPr>
                        <a:picLocks noChangeAspect="1"/>
                      </p:cNvPicPr>
                      <p:nvPr/>
                    </p:nvPicPr>
                    <p:blipFill>
                      <a:blip r:embed="rId3"/>
                      <a:stretch>
                        <a:fillRect/>
                      </a:stretch>
                    </p:blipFill>
                    <p:spPr>
                      <a:xfrm>
                        <a:off x="2324100" y="5160964"/>
                        <a:ext cx="736600" cy="649287"/>
                      </a:xfrm>
                      <a:prstGeom prst="rect">
                        <a:avLst/>
                      </a:prstGeom>
                      <a:noFill/>
                      <a:ln w="9525">
                        <a:noFill/>
                      </a:ln>
                    </p:spPr>
                  </p:pic>
                </p:oleObj>
              </mc:Fallback>
            </mc:AlternateContent>
          </a:graphicData>
        </a:graphic>
      </p:graphicFrame>
      <p:sp>
        <p:nvSpPr>
          <p:cNvPr id="10" name="文本框 1"/>
          <p:cNvSpPr txBox="1"/>
          <p:nvPr/>
        </p:nvSpPr>
        <p:spPr>
          <a:xfrm>
            <a:off x="3363913" y="4836536"/>
            <a:ext cx="4216400" cy="400050"/>
          </a:xfrm>
          <a:prstGeom prst="rect">
            <a:avLst/>
          </a:prstGeom>
          <a:noFill/>
        </p:spPr>
        <p:txBody>
          <a:bodyPr wrap="none">
            <a:spAutoFit/>
          </a:bodyPr>
          <a:lstStyle/>
          <a:p>
            <a:pPr fontAlgn="auto">
              <a:spcBef>
                <a:spcPct val="50000"/>
              </a:spcBef>
              <a:spcAft>
                <a:spcPts val="0"/>
              </a:spcAft>
              <a:defRPr/>
            </a:pPr>
            <a:r>
              <a:rPr lang="zh-CN" altLang="en-US" sz="2000" dirty="0">
                <a:solidFill>
                  <a:srgbClr val="FF0000"/>
                </a:solidFill>
                <a:latin typeface="微软雅黑" panose="020B0503020204020204" pitchFamily="34" charset="-122"/>
                <a:ea typeface="微软雅黑" panose="020B0503020204020204" pitchFamily="34" charset="-122"/>
                <a:sym typeface="+mn-ea"/>
              </a:rPr>
              <a:t>能否获得平均复杂度为</a:t>
            </a:r>
            <a:r>
              <a:rPr lang="en-US" altLang="zh-CN" sz="2000" dirty="0">
                <a:solidFill>
                  <a:srgbClr val="FF0000"/>
                </a:solidFill>
                <a:latin typeface="微软雅黑" panose="020B0503020204020204" pitchFamily="34" charset="-122"/>
                <a:ea typeface="微软雅黑" panose="020B0503020204020204" pitchFamily="34" charset="-122"/>
                <a:sym typeface="+mn-ea"/>
              </a:rPr>
              <a:t>O(n)</a:t>
            </a:r>
            <a:r>
              <a:rPr lang="zh-CN" altLang="en-US" sz="2000" dirty="0">
                <a:solidFill>
                  <a:srgbClr val="FF0000"/>
                </a:solidFill>
                <a:latin typeface="微软雅黑" panose="020B0503020204020204" pitchFamily="34" charset="-122"/>
                <a:ea typeface="微软雅黑" panose="020B0503020204020204" pitchFamily="34" charset="-122"/>
                <a:sym typeface="+mn-ea"/>
              </a:rPr>
              <a:t>的算法</a:t>
            </a:r>
            <a:r>
              <a:rPr lang="en-US" altLang="zh-CN" sz="2000" dirty="0">
                <a:solidFill>
                  <a:srgbClr val="FF0000"/>
                </a:solidFill>
                <a:latin typeface="微软雅黑" panose="020B0503020204020204" pitchFamily="34" charset="-122"/>
                <a:ea typeface="微软雅黑" panose="020B0503020204020204" pitchFamily="34" charset="-122"/>
                <a:sym typeface="+mn-ea"/>
              </a:rPr>
              <a:t>?</a:t>
            </a:r>
          </a:p>
        </p:txBody>
      </p:sp>
      <p:sp>
        <p:nvSpPr>
          <p:cNvPr id="11" name="文本框 2"/>
          <p:cNvSpPr txBox="1"/>
          <p:nvPr/>
        </p:nvSpPr>
        <p:spPr>
          <a:xfrm>
            <a:off x="3363913" y="5362269"/>
            <a:ext cx="2235200" cy="400050"/>
          </a:xfrm>
          <a:prstGeom prst="rect">
            <a:avLst/>
          </a:prstGeom>
          <a:noFill/>
        </p:spPr>
        <p:txBody>
          <a:bodyPr wrap="none">
            <a:spAutoFit/>
          </a:bodyPr>
          <a:lstStyle/>
          <a:p>
            <a:pPr fontAlgn="auto">
              <a:spcBef>
                <a:spcPct val="50000"/>
              </a:spcBef>
              <a:spcAft>
                <a:spcPts val="0"/>
              </a:spcAft>
              <a:defRPr/>
            </a:pPr>
            <a:r>
              <a:rPr lang="zh-CN" altLang="en-US" sz="2000" dirty="0">
                <a:solidFill>
                  <a:srgbClr val="FF0000"/>
                </a:solidFill>
                <a:latin typeface="微软雅黑" panose="020B0503020204020204" pitchFamily="34" charset="-122"/>
                <a:ea typeface="微软雅黑" panose="020B0503020204020204" pitchFamily="34" charset="-122"/>
              </a:rPr>
              <a:t>如何利用减治法？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293D09A8-CF46-4C6F-A44F-913DC6D20330}" type="slidenum">
              <a:rPr lang="zh-CN" altLang="en-US" sz="900"/>
              <a:t>34</a:t>
            </a:fld>
            <a:endParaRPr lang="zh-CN" altLang="en-US" sz="900"/>
          </a:p>
        </p:txBody>
      </p:sp>
      <p:sp>
        <p:nvSpPr>
          <p:cNvPr id="8" name="Text Box 5"/>
          <p:cNvSpPr txBox="1">
            <a:spLocks noChangeArrowheads="1"/>
          </p:cNvSpPr>
          <p:nvPr/>
        </p:nvSpPr>
        <p:spPr bwMode="auto">
          <a:xfrm>
            <a:off x="785191" y="1417638"/>
            <a:ext cx="9414497" cy="4551362"/>
          </a:xfrm>
          <a:prstGeom prst="rect">
            <a:avLst/>
          </a:prstGeom>
          <a:noFill/>
          <a:ln w="9525">
            <a:solidFill>
              <a:srgbClr val="000000"/>
            </a:solidFill>
            <a:prstDash val="lgDashDot"/>
            <a:miter lim="800000"/>
          </a:ln>
        </p:spPr>
        <p:txBody>
          <a:bodyPr/>
          <a:lstStyle/>
          <a:p>
            <a:pPr marL="625475" indent="-625475" eaLnBrk="0" hangingPunct="0">
              <a:lnSpc>
                <a:spcPct val="150000"/>
              </a:lnSpc>
              <a:spcAft>
                <a:spcPts val="775"/>
              </a:spcAft>
            </a:pPr>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选择问题</a:t>
            </a:r>
            <a:endParaRPr lang="en-US" altLang="zh-CN" sz="2000" dirty="0">
              <a:latin typeface="微软雅黑" panose="020B0503020204020204" pitchFamily="34" charset="-122"/>
              <a:ea typeface="微软雅黑" panose="020B0503020204020204" pitchFamily="34" charset="-122"/>
            </a:endParaRPr>
          </a:p>
          <a:p>
            <a:pPr marL="625475" indent="-625475" eaLnBrk="0" hangingPunct="0">
              <a:lnSpc>
                <a:spcPct val="150000"/>
              </a:lnSpc>
              <a:spcAft>
                <a:spcPts val="775"/>
              </a:spcAft>
            </a:pPr>
            <a:r>
              <a:rPr lang="zh-CN" altLang="en-US" sz="2000" dirty="0">
                <a:latin typeface="微软雅黑" panose="020B0503020204020204" pitchFamily="34" charset="-122"/>
                <a:ea typeface="微软雅黑" panose="020B0503020204020204" pitchFamily="34" charset="-122"/>
              </a:rPr>
              <a:t>输入：无序序列</a:t>
            </a:r>
            <a:r>
              <a:rPr lang="en-US" altLang="zh-CN"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R</a:t>
            </a:r>
            <a:r>
              <a:rPr kumimoji="1" lang="en-US" altLang="zh-CN" sz="2000" baseline="-30000" dirty="0">
                <a:latin typeface="微软雅黑" panose="020B0503020204020204" pitchFamily="34" charset="-122"/>
                <a:ea typeface="微软雅黑" panose="020B0503020204020204" pitchFamily="34" charset="-122"/>
              </a:rPr>
              <a:t>1</a:t>
            </a:r>
            <a:r>
              <a:rPr kumimoji="1" lang="en-US" altLang="zh-CN" sz="2000" dirty="0">
                <a:latin typeface="微软雅黑" panose="020B0503020204020204" pitchFamily="34" charset="-122"/>
                <a:ea typeface="微软雅黑" panose="020B0503020204020204" pitchFamily="34" charset="-122"/>
              </a:rPr>
              <a:t>, R</a:t>
            </a:r>
            <a:r>
              <a:rPr kumimoji="1" lang="en-US" altLang="zh-CN" sz="2000" baseline="-30000" dirty="0">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 …, R</a:t>
            </a:r>
            <a:r>
              <a:rPr kumimoji="1" lang="en-US" altLang="zh-CN" sz="2000" baseline="-30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，位置</a:t>
            </a:r>
            <a:r>
              <a:rPr lang="en-US" altLang="zh-CN" sz="2000" dirty="0">
                <a:latin typeface="微软雅黑" panose="020B0503020204020204" pitchFamily="34" charset="-122"/>
                <a:ea typeface="微软雅黑" panose="020B0503020204020204" pitchFamily="34" charset="-122"/>
              </a:rPr>
              <a:t>k</a:t>
            </a:r>
          </a:p>
          <a:p>
            <a:pPr marL="625475" indent="-625475" eaLnBrk="0" hangingPunct="0">
              <a:lnSpc>
                <a:spcPct val="150000"/>
              </a:lnSpc>
              <a:spcAft>
                <a:spcPts val="775"/>
              </a:spcAft>
            </a:pPr>
            <a:r>
              <a:rPr lang="zh-CN" altLang="en-US" sz="2000" dirty="0">
                <a:latin typeface="微软雅黑" panose="020B0503020204020204" pitchFamily="34" charset="-122"/>
                <a:ea typeface="微软雅黑" panose="020B0503020204020204" pitchFamily="34" charset="-122"/>
              </a:rPr>
              <a:t>输出：返回第</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小的元素值</a:t>
            </a:r>
          </a:p>
          <a:p>
            <a:pPr marL="625475" indent="-625475" algn="just" eaLnBrk="0" hangingPunct="0">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设置初始查找区间：</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j=n;</a:t>
            </a:r>
            <a:endParaRPr lang="zh-CN" altLang="en-US" sz="2000" dirty="0">
              <a:latin typeface="微软雅黑" panose="020B0503020204020204" pitchFamily="34" charset="-122"/>
              <a:ea typeface="微软雅黑" panose="020B0503020204020204" pitchFamily="34" charset="-122"/>
            </a:endParaRPr>
          </a:p>
          <a:p>
            <a:pPr marL="625475" indent="-625475" algn="just" eaLnBrk="0" hangingPunct="0">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以</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为轴值对序列</a:t>
            </a:r>
            <a:r>
              <a:rPr lang="en-US" altLang="zh-CN" sz="2000" dirty="0" err="1">
                <a:latin typeface="微软雅黑" panose="020B0503020204020204" pitchFamily="34" charset="-122"/>
                <a:ea typeface="微软雅黑" panose="020B0503020204020204" pitchFamily="34" charset="-122"/>
              </a:rPr>
              <a:t>R</a:t>
            </a:r>
            <a:r>
              <a:rPr lang="en-US" altLang="zh-CN" sz="2000" baseline="-25000" dirty="0" err="1">
                <a:latin typeface="微软雅黑" panose="020B0503020204020204" pitchFamily="34" charset="-122"/>
                <a:ea typeface="微软雅黑" panose="020B0503020204020204" pitchFamily="34" charset="-122"/>
              </a:rPr>
              <a:t>i~</a:t>
            </a:r>
            <a:r>
              <a:rPr lang="en-US" altLang="zh-CN" sz="2000" dirty="0" err="1">
                <a:latin typeface="微软雅黑" panose="020B0503020204020204" pitchFamily="34" charset="-122"/>
                <a:ea typeface="微软雅黑" panose="020B0503020204020204" pitchFamily="34" charset="-122"/>
              </a:rPr>
              <a:t>R</a:t>
            </a:r>
            <a:r>
              <a:rPr lang="en-US" altLang="zh-CN" sz="2000" baseline="-25000" dirty="0" err="1">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进行一次划分，得到轴值的位置</a:t>
            </a:r>
            <a:r>
              <a:rPr lang="en-US" altLang="zh-CN" sz="2000" dirty="0">
                <a:latin typeface="微软雅黑" panose="020B0503020204020204" pitchFamily="34" charset="-122"/>
                <a:ea typeface="微软雅黑" panose="020B0503020204020204" pitchFamily="34" charset="-122"/>
              </a:rPr>
              <a:t>s;</a:t>
            </a:r>
          </a:p>
          <a:p>
            <a:pPr marL="625475" indent="-625475" algn="just" eaLnBrk="0" hangingPunct="0">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将轴值位置</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比较</a:t>
            </a:r>
          </a:p>
          <a:p>
            <a:pPr marL="625475" indent="-625475" algn="just" eaLnBrk="0" hangingPunct="0">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3.1 </a:t>
            </a: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k=s</a:t>
            </a:r>
            <a:r>
              <a:rPr lang="zh-CN" altLang="en-US" sz="2000" dirty="0">
                <a:latin typeface="微软雅黑" panose="020B0503020204020204" pitchFamily="34" charset="-122"/>
                <a:ea typeface="微软雅黑" panose="020B0503020204020204" pitchFamily="34" charset="-122"/>
              </a:rPr>
              <a:t>，则将</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作为结果返回；</a:t>
            </a:r>
          </a:p>
          <a:p>
            <a:pPr marL="625475" indent="-625475" algn="just" eaLnBrk="0" hangingPunct="0">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3.2 </a:t>
            </a: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k&lt;s</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j=s-1</a:t>
            </a:r>
            <a:r>
              <a:rPr lang="zh-CN" altLang="en-US" sz="2000" dirty="0">
                <a:latin typeface="微软雅黑" panose="020B0503020204020204" pitchFamily="34" charset="-122"/>
                <a:ea typeface="微软雅黑" panose="020B0503020204020204" pitchFamily="34" charset="-122"/>
              </a:rPr>
              <a:t>，转步骤</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p>
          <a:p>
            <a:pPr marL="625475" indent="-625475" algn="just" eaLnBrk="0" hangingPunct="0">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3.3 </a:t>
            </a: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k&gt;s, </a:t>
            </a:r>
            <a:r>
              <a:rPr lang="zh-CN" altLang="en-US" sz="2000" dirty="0">
                <a:latin typeface="微软雅黑" panose="020B0503020204020204" pitchFamily="34" charset="-122"/>
                <a:ea typeface="微软雅黑" panose="020B0503020204020204" pitchFamily="34" charset="-122"/>
              </a:rPr>
              <a:t>则</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=s+1</a:t>
            </a:r>
            <a:r>
              <a:rPr lang="zh-CN" altLang="en-US" sz="2000" dirty="0">
                <a:latin typeface="微软雅黑" panose="020B0503020204020204" pitchFamily="34" charset="-122"/>
                <a:ea typeface="微软雅黑" panose="020B0503020204020204" pitchFamily="34" charset="-122"/>
              </a:rPr>
              <a:t>，转步骤</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2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20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20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20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20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2142575225"/>
              </p:ext>
            </p:extLst>
          </p:nvPr>
        </p:nvGraphicFramePr>
        <p:xfrm>
          <a:off x="2445068" y="2127926"/>
          <a:ext cx="6096000" cy="741680"/>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452148806"/>
              </p:ext>
            </p:extLst>
          </p:nvPr>
        </p:nvGraphicFramePr>
        <p:xfrm>
          <a:off x="2445068" y="2127926"/>
          <a:ext cx="6096000" cy="1214714"/>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r h="473034">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659281"/>
                  </a:ext>
                </a:extLst>
              </a:tr>
            </a:tbl>
          </a:graphicData>
        </a:graphic>
      </p:graphicFrame>
    </p:spTree>
    <p:extLst>
      <p:ext uri="{BB962C8B-B14F-4D97-AF65-F5344CB8AC3E}">
        <p14:creationId xmlns:p14="http://schemas.microsoft.com/office/powerpoint/2010/main" val="2360845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6"/>
          <p:cNvSpPr/>
          <p:nvPr/>
        </p:nvSpPr>
        <p:spPr bwMode="auto">
          <a:xfrm rot="5400000">
            <a:off x="6479541" y="1465577"/>
            <a:ext cx="95250" cy="3522344"/>
          </a:xfrm>
          <a:prstGeom prst="rightBrace">
            <a:avLst>
              <a:gd name="adj1" fmla="val 232807"/>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868152236"/>
              </p:ext>
            </p:extLst>
          </p:nvPr>
        </p:nvGraphicFramePr>
        <p:xfrm>
          <a:off x="2445068" y="2127926"/>
          <a:ext cx="6096000" cy="1585554"/>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r h="473034">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659281"/>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=4</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&lt;k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r>
                        <a:rPr lang="zh-CN" altLang="en-US" b="0" dirty="0"/>
                        <a:t>在右区间寻找第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552978"/>
                  </a:ext>
                </a:extLst>
              </a:tr>
            </a:tbl>
          </a:graphicData>
        </a:graphic>
      </p:graphicFrame>
    </p:spTree>
    <p:extLst>
      <p:ext uri="{BB962C8B-B14F-4D97-AF65-F5344CB8AC3E}">
        <p14:creationId xmlns:p14="http://schemas.microsoft.com/office/powerpoint/2010/main" val="154457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6"/>
          <p:cNvSpPr/>
          <p:nvPr/>
        </p:nvSpPr>
        <p:spPr bwMode="auto">
          <a:xfrm rot="5400000">
            <a:off x="6479541" y="1465577"/>
            <a:ext cx="95250" cy="3522344"/>
          </a:xfrm>
          <a:prstGeom prst="rightBrace">
            <a:avLst>
              <a:gd name="adj1" fmla="val 232807"/>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1047634722"/>
              </p:ext>
            </p:extLst>
          </p:nvPr>
        </p:nvGraphicFramePr>
        <p:xfrm>
          <a:off x="2445068" y="2127926"/>
          <a:ext cx="6096000" cy="1956394"/>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r h="473034">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659281"/>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=4</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&lt;k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r>
                        <a:rPr lang="zh-CN" altLang="en-US" b="0" dirty="0"/>
                        <a:t>在右区间寻找第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552978"/>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791512"/>
                  </a:ext>
                </a:extLst>
              </a:tr>
            </a:tbl>
          </a:graphicData>
        </a:graphic>
      </p:graphicFrame>
    </p:spTree>
    <p:extLst>
      <p:ext uri="{BB962C8B-B14F-4D97-AF65-F5344CB8AC3E}">
        <p14:creationId xmlns:p14="http://schemas.microsoft.com/office/powerpoint/2010/main" val="3475015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6"/>
          <p:cNvSpPr/>
          <p:nvPr/>
        </p:nvSpPr>
        <p:spPr bwMode="auto">
          <a:xfrm rot="5400000">
            <a:off x="6479541" y="1465577"/>
            <a:ext cx="95250" cy="3522344"/>
          </a:xfrm>
          <a:prstGeom prst="rightBrace">
            <a:avLst>
              <a:gd name="adj1" fmla="val 232807"/>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1525259051"/>
              </p:ext>
            </p:extLst>
          </p:nvPr>
        </p:nvGraphicFramePr>
        <p:xfrm>
          <a:off x="2445068" y="2127926"/>
          <a:ext cx="6096000" cy="2505034"/>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r h="473034">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659281"/>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=4</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&lt;k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r>
                        <a:rPr lang="zh-CN" altLang="en-US" b="0" dirty="0"/>
                        <a:t>在右区间寻找第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552978"/>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791512"/>
                  </a:ext>
                </a:extLst>
              </a:tr>
              <a:tr h="5486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chemeClr val="tx1"/>
                          </a:solidFill>
                        </a:rPr>
                        <a:t>8</a:t>
                      </a:r>
                      <a:endParaRPr lang="zh-CN"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878892"/>
                  </a:ext>
                </a:extLst>
              </a:tr>
            </a:tbl>
          </a:graphicData>
        </a:graphic>
      </p:graphicFrame>
    </p:spTree>
    <p:extLst>
      <p:ext uri="{BB962C8B-B14F-4D97-AF65-F5344CB8AC3E}">
        <p14:creationId xmlns:p14="http://schemas.microsoft.com/office/powerpoint/2010/main" val="88631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 </a:t>
            </a:r>
          </a:p>
        </p:txBody>
      </p:sp>
      <p:sp>
        <p:nvSpPr>
          <p:cNvPr id="3" name="灯片编号占位符 2"/>
          <p:cNvSpPr>
            <a:spLocks noGrp="1"/>
          </p:cNvSpPr>
          <p:nvPr>
            <p:ph type="sldNum" sz="quarter" idx="14"/>
          </p:nvPr>
        </p:nvSpPr>
        <p:spPr/>
        <p:txBody>
          <a:bodyPr/>
          <a:lstStyle/>
          <a:p>
            <a:pPr>
              <a:defRPr/>
            </a:pPr>
            <a:fld id="{8B060191-27F4-490B-B6B4-B612DD486301}" type="slidenum">
              <a:rPr lang="zh-CN" altLang="en-US" sz="900"/>
              <a:t>4</a:t>
            </a:fld>
            <a:endParaRPr lang="zh-CN" altLang="en-US" sz="900"/>
          </a:p>
        </p:txBody>
      </p:sp>
      <p:grpSp>
        <p:nvGrpSpPr>
          <p:cNvPr id="11267" name="组合 4"/>
          <p:cNvGrpSpPr/>
          <p:nvPr/>
        </p:nvGrpSpPr>
        <p:grpSpPr bwMode="auto">
          <a:xfrm>
            <a:off x="5607051" y="1489076"/>
            <a:ext cx="4695825" cy="4627563"/>
            <a:chOff x="1435100" y="141685"/>
            <a:chExt cx="7873966" cy="4698206"/>
          </a:xfrm>
        </p:grpSpPr>
        <p:sp>
          <p:nvSpPr>
            <p:cNvPr id="6" name="Rectangle 25"/>
            <p:cNvSpPr>
              <a:spLocks noChangeArrowheads="1"/>
            </p:cNvSpPr>
            <p:nvPr/>
          </p:nvSpPr>
          <p:spPr bwMode="auto">
            <a:xfrm>
              <a:off x="2843258" y="141685"/>
              <a:ext cx="2749765" cy="431945"/>
            </a:xfrm>
            <a:prstGeom prst="rect">
              <a:avLst/>
            </a:prstGeom>
            <a:solidFill>
              <a:schemeClr val="accent1">
                <a:lumMod val="50000"/>
              </a:schemeClr>
            </a:solidFill>
            <a:ln w="12700" cap="sq">
              <a:solidFill>
                <a:schemeClr val="tx1"/>
              </a:solidFill>
              <a:miter lim="800000"/>
              <a:headEnd type="none" w="sm" len="sm"/>
              <a:tailEnd type="none" w="sm" len="sm"/>
            </a:ln>
            <a:effectLst/>
          </p:spPr>
          <p:txBody>
            <a:bodyPr wrap="none" anchor="ctr"/>
            <a:lstStyle/>
            <a:p>
              <a:pPr algn="ctr" fontAlgn="auto">
                <a:spcBef>
                  <a:spcPts val="0"/>
                </a:spcBef>
                <a:spcAft>
                  <a:spcPts val="0"/>
                </a:spcAft>
                <a:defRPr/>
              </a:pPr>
              <a:r>
                <a:rPr lang="zh-CN" altLang="en-US" sz="1200" b="1" dirty="0">
                  <a:solidFill>
                    <a:schemeClr val="bg1"/>
                  </a:solidFill>
                  <a:ea typeface="+mn-ea"/>
                </a:rPr>
                <a:t>原始问题</a:t>
              </a:r>
            </a:p>
          </p:txBody>
        </p:sp>
        <p:sp>
          <p:nvSpPr>
            <p:cNvPr id="11270" name="Oval 27"/>
            <p:cNvSpPr>
              <a:spLocks noChangeArrowheads="1"/>
            </p:cNvSpPr>
            <p:nvPr/>
          </p:nvSpPr>
          <p:spPr bwMode="auto">
            <a:xfrm>
              <a:off x="1435100" y="2193131"/>
              <a:ext cx="1600200" cy="377429"/>
            </a:xfrm>
            <a:prstGeom prst="ellipse">
              <a:avLst/>
            </a:prstGeom>
            <a:solidFill>
              <a:srgbClr val="C00000"/>
            </a:solidFill>
            <a:ln w="12700" cap="sq">
              <a:noFill/>
              <a:miter lim="800000"/>
              <a:headEnd type="none" w="sm" len="sm"/>
              <a:tailEnd type="none" w="sm" len="sm"/>
            </a:ln>
          </p:spPr>
          <p:txBody>
            <a:bodyPr wrap="none" anchor="ctr"/>
            <a:lstStyle/>
            <a:p>
              <a:pPr algn="ctr"/>
              <a:r>
                <a:rPr lang="zh-CN" altLang="en-US" sz="1000" b="1">
                  <a:solidFill>
                    <a:schemeClr val="bg1"/>
                  </a:solidFill>
                  <a:ea typeface="微软雅黑" panose="020B0503020204020204" pitchFamily="34" charset="-122"/>
                </a:rPr>
                <a:t>求解子问题</a:t>
              </a:r>
            </a:p>
          </p:txBody>
        </p:sp>
        <p:sp>
          <p:nvSpPr>
            <p:cNvPr id="8" name="Rectangle 28"/>
            <p:cNvSpPr>
              <a:spLocks noChangeArrowheads="1"/>
            </p:cNvSpPr>
            <p:nvPr/>
          </p:nvSpPr>
          <p:spPr bwMode="auto">
            <a:xfrm>
              <a:off x="1693307" y="1653492"/>
              <a:ext cx="1086064" cy="323959"/>
            </a:xfrm>
            <a:prstGeom prst="rect">
              <a:avLst/>
            </a:prstGeom>
            <a:solidFill>
              <a:schemeClr val="accent1">
                <a:lumMod val="50000"/>
              </a:schemeClr>
            </a:solidFill>
            <a:ln w="12700" cap="sq">
              <a:solidFill>
                <a:schemeClr val="tx1"/>
              </a:solidFill>
              <a:miter lim="800000"/>
              <a:headEnd type="none" w="sm" len="sm"/>
              <a:tailEnd type="none" w="sm" len="sm"/>
            </a:ln>
            <a:effectLst/>
          </p:spPr>
          <p:txBody>
            <a:bodyPr wrap="none" anchor="ctr"/>
            <a:lstStyle/>
            <a:p>
              <a:pPr algn="ctr" fontAlgn="auto">
                <a:spcBef>
                  <a:spcPts val="0"/>
                </a:spcBef>
                <a:spcAft>
                  <a:spcPts val="0"/>
                </a:spcAft>
                <a:defRPr/>
              </a:pPr>
              <a:r>
                <a:rPr lang="zh-CN" altLang="en-US" sz="1200" b="1" dirty="0">
                  <a:solidFill>
                    <a:schemeClr val="bg1"/>
                  </a:solidFill>
                  <a:ea typeface="+mn-ea"/>
                </a:rPr>
                <a:t>子问题</a:t>
              </a:r>
            </a:p>
          </p:txBody>
        </p:sp>
        <p:sp>
          <p:nvSpPr>
            <p:cNvPr id="9" name="Rectangle 31"/>
            <p:cNvSpPr>
              <a:spLocks noChangeArrowheads="1"/>
            </p:cNvSpPr>
            <p:nvPr/>
          </p:nvSpPr>
          <p:spPr bwMode="auto">
            <a:xfrm>
              <a:off x="3676439" y="1653492"/>
              <a:ext cx="1088727" cy="323959"/>
            </a:xfrm>
            <a:prstGeom prst="rect">
              <a:avLst/>
            </a:prstGeom>
            <a:solidFill>
              <a:schemeClr val="accent1">
                <a:lumMod val="50000"/>
              </a:schemeClr>
            </a:solidFill>
            <a:ln w="12700" cap="sq">
              <a:solidFill>
                <a:schemeClr val="tx1"/>
              </a:solidFill>
              <a:miter lim="800000"/>
              <a:headEnd type="none" w="sm" len="sm"/>
              <a:tailEnd type="none" w="sm" len="sm"/>
            </a:ln>
            <a:effectLst/>
          </p:spPr>
          <p:txBody>
            <a:bodyPr wrap="none" anchor="ctr"/>
            <a:lstStyle/>
            <a:p>
              <a:pPr algn="ctr" fontAlgn="auto">
                <a:spcBef>
                  <a:spcPts val="0"/>
                </a:spcBef>
                <a:spcAft>
                  <a:spcPts val="0"/>
                </a:spcAft>
                <a:defRPr/>
              </a:pPr>
              <a:r>
                <a:rPr lang="zh-CN" altLang="en-US" sz="1200" b="1" dirty="0">
                  <a:solidFill>
                    <a:schemeClr val="bg1"/>
                  </a:solidFill>
                  <a:ea typeface="+mn-ea"/>
                </a:rPr>
                <a:t>子问题</a:t>
              </a:r>
            </a:p>
          </p:txBody>
        </p:sp>
        <p:sp>
          <p:nvSpPr>
            <p:cNvPr id="10" name="Rectangle 32"/>
            <p:cNvSpPr>
              <a:spLocks noChangeArrowheads="1"/>
            </p:cNvSpPr>
            <p:nvPr/>
          </p:nvSpPr>
          <p:spPr bwMode="auto">
            <a:xfrm>
              <a:off x="6109435" y="1653492"/>
              <a:ext cx="1086064" cy="323959"/>
            </a:xfrm>
            <a:prstGeom prst="rect">
              <a:avLst/>
            </a:prstGeom>
            <a:solidFill>
              <a:schemeClr val="accent1">
                <a:lumMod val="50000"/>
              </a:schemeClr>
            </a:solidFill>
            <a:ln w="12700" cap="sq">
              <a:solidFill>
                <a:schemeClr val="tx1"/>
              </a:solidFill>
              <a:miter lim="800000"/>
              <a:headEnd type="none" w="sm" len="sm"/>
              <a:tailEnd type="none" w="sm" len="sm"/>
            </a:ln>
            <a:effectLst/>
          </p:spPr>
          <p:txBody>
            <a:bodyPr wrap="none" anchor="ctr"/>
            <a:lstStyle/>
            <a:p>
              <a:pPr algn="ctr" fontAlgn="auto">
                <a:spcBef>
                  <a:spcPts val="0"/>
                </a:spcBef>
                <a:spcAft>
                  <a:spcPts val="0"/>
                </a:spcAft>
                <a:defRPr/>
              </a:pPr>
              <a:r>
                <a:rPr lang="zh-CN" altLang="en-US" sz="1200" b="1" dirty="0">
                  <a:solidFill>
                    <a:schemeClr val="bg1"/>
                  </a:solidFill>
                  <a:ea typeface="+mn-ea"/>
                </a:rPr>
                <a:t>子问题</a:t>
              </a:r>
            </a:p>
          </p:txBody>
        </p:sp>
        <p:sp>
          <p:nvSpPr>
            <p:cNvPr id="11" name="Text Box 33"/>
            <p:cNvSpPr txBox="1">
              <a:spLocks noChangeArrowheads="1"/>
            </p:cNvSpPr>
            <p:nvPr/>
          </p:nvSpPr>
          <p:spPr bwMode="auto">
            <a:xfrm>
              <a:off x="5212369" y="1492318"/>
              <a:ext cx="649509" cy="278831"/>
            </a:xfrm>
            <a:prstGeom prst="rect">
              <a:avLst/>
            </a:prstGeom>
            <a:noFill/>
            <a:ln>
              <a:noFill/>
            </a:ln>
            <a:effectLst/>
          </p:spPr>
          <p:txBody>
            <a:bodyPr>
              <a:spAutoFit/>
            </a:bodyPr>
            <a:lstStyle/>
            <a:p>
              <a:pPr fontAlgn="auto">
                <a:spcBef>
                  <a:spcPts val="0"/>
                </a:spcBef>
                <a:spcAft>
                  <a:spcPts val="0"/>
                </a:spcAft>
                <a:defRPr/>
              </a:pPr>
              <a:r>
                <a:rPr lang="en-US" altLang="zh-CN" sz="1200" b="1">
                  <a:effectLst>
                    <a:outerShdw blurRad="38100" dist="38100" dir="2700000" algn="tl">
                      <a:srgbClr val="C0C0C0"/>
                    </a:outerShdw>
                  </a:effectLst>
                  <a:ea typeface="+mn-ea"/>
                </a:rPr>
                <a:t>…</a:t>
              </a:r>
            </a:p>
          </p:txBody>
        </p:sp>
        <p:sp>
          <p:nvSpPr>
            <p:cNvPr id="11275" name="Oval 34"/>
            <p:cNvSpPr>
              <a:spLocks noChangeArrowheads="1"/>
            </p:cNvSpPr>
            <p:nvPr/>
          </p:nvSpPr>
          <p:spPr bwMode="auto">
            <a:xfrm>
              <a:off x="3421063" y="2194323"/>
              <a:ext cx="1600200" cy="377428"/>
            </a:xfrm>
            <a:prstGeom prst="ellipse">
              <a:avLst/>
            </a:prstGeom>
            <a:solidFill>
              <a:srgbClr val="C00000"/>
            </a:solidFill>
            <a:ln w="12700" cap="sq">
              <a:noFill/>
              <a:miter lim="800000"/>
              <a:headEnd type="none" w="sm" len="sm"/>
              <a:tailEnd type="none" w="sm" len="sm"/>
            </a:ln>
          </p:spPr>
          <p:txBody>
            <a:bodyPr wrap="none" anchor="ctr"/>
            <a:lstStyle/>
            <a:p>
              <a:pPr algn="ctr"/>
              <a:r>
                <a:rPr lang="zh-CN" altLang="en-US" sz="1000" b="1">
                  <a:solidFill>
                    <a:schemeClr val="bg1"/>
                  </a:solidFill>
                  <a:ea typeface="微软雅黑" panose="020B0503020204020204" pitchFamily="34" charset="-122"/>
                </a:rPr>
                <a:t>求解子问题</a:t>
              </a:r>
            </a:p>
          </p:txBody>
        </p:sp>
        <p:sp>
          <p:nvSpPr>
            <p:cNvPr id="11276" name="Oval 35"/>
            <p:cNvSpPr>
              <a:spLocks noChangeArrowheads="1"/>
            </p:cNvSpPr>
            <p:nvPr/>
          </p:nvSpPr>
          <p:spPr bwMode="auto">
            <a:xfrm>
              <a:off x="5851525" y="2193131"/>
              <a:ext cx="1600200" cy="377429"/>
            </a:xfrm>
            <a:prstGeom prst="ellipse">
              <a:avLst/>
            </a:prstGeom>
            <a:solidFill>
              <a:srgbClr val="C00000"/>
            </a:solidFill>
            <a:ln w="12700" cap="sq">
              <a:noFill/>
              <a:miter lim="800000"/>
              <a:headEnd type="none" w="sm" len="sm"/>
              <a:tailEnd type="none" w="sm" len="sm"/>
            </a:ln>
          </p:spPr>
          <p:txBody>
            <a:bodyPr wrap="none" anchor="ctr"/>
            <a:lstStyle/>
            <a:p>
              <a:pPr algn="ctr"/>
              <a:r>
                <a:rPr lang="zh-CN" altLang="en-US" sz="1000" b="1">
                  <a:solidFill>
                    <a:schemeClr val="bg1"/>
                  </a:solidFill>
                  <a:ea typeface="微软雅黑" panose="020B0503020204020204" pitchFamily="34" charset="-122"/>
                </a:rPr>
                <a:t>求解子问题</a:t>
              </a:r>
            </a:p>
          </p:txBody>
        </p:sp>
        <p:sp>
          <p:nvSpPr>
            <p:cNvPr id="14" name="Rectangle 36"/>
            <p:cNvSpPr>
              <a:spLocks noChangeArrowheads="1"/>
            </p:cNvSpPr>
            <p:nvPr/>
          </p:nvSpPr>
          <p:spPr bwMode="auto">
            <a:xfrm>
              <a:off x="1626758" y="2896139"/>
              <a:ext cx="1344272" cy="323958"/>
            </a:xfrm>
            <a:prstGeom prst="rect">
              <a:avLst/>
            </a:prstGeom>
            <a:solidFill>
              <a:schemeClr val="accent1">
                <a:lumMod val="50000"/>
              </a:schemeClr>
            </a:solidFill>
            <a:ln w="12700" cap="sq">
              <a:solidFill>
                <a:schemeClr val="tx1"/>
              </a:solidFill>
              <a:miter lim="800000"/>
              <a:headEnd type="none" w="sm" len="sm"/>
              <a:tailEnd type="none" w="sm" len="sm"/>
            </a:ln>
            <a:effectLst/>
          </p:spPr>
          <p:txBody>
            <a:bodyPr wrap="none" anchor="ctr"/>
            <a:lstStyle/>
            <a:p>
              <a:pPr algn="ctr" fontAlgn="auto">
                <a:spcBef>
                  <a:spcPts val="0"/>
                </a:spcBef>
                <a:spcAft>
                  <a:spcPts val="0"/>
                </a:spcAft>
                <a:defRPr/>
              </a:pPr>
              <a:r>
                <a:rPr lang="zh-CN" altLang="en-US" sz="1200" b="1" dirty="0">
                  <a:solidFill>
                    <a:schemeClr val="bg1"/>
                  </a:solidFill>
                  <a:ea typeface="+mn-ea"/>
                </a:rPr>
                <a:t>子问题解</a:t>
              </a:r>
            </a:p>
          </p:txBody>
        </p:sp>
        <p:sp>
          <p:nvSpPr>
            <p:cNvPr id="15" name="Rectangle 37"/>
            <p:cNvSpPr>
              <a:spLocks noChangeArrowheads="1"/>
            </p:cNvSpPr>
            <p:nvPr/>
          </p:nvSpPr>
          <p:spPr bwMode="auto">
            <a:xfrm>
              <a:off x="3612552" y="2896139"/>
              <a:ext cx="1344272" cy="323958"/>
            </a:xfrm>
            <a:prstGeom prst="rect">
              <a:avLst/>
            </a:prstGeom>
            <a:solidFill>
              <a:schemeClr val="accent1">
                <a:lumMod val="50000"/>
              </a:schemeClr>
            </a:solidFill>
            <a:ln w="12700" cap="sq">
              <a:solidFill>
                <a:schemeClr val="tx1"/>
              </a:solidFill>
              <a:miter lim="800000"/>
              <a:headEnd type="none" w="sm" len="sm"/>
              <a:tailEnd type="none" w="sm" len="sm"/>
            </a:ln>
            <a:effectLst/>
          </p:spPr>
          <p:txBody>
            <a:bodyPr wrap="none" anchor="ctr"/>
            <a:lstStyle/>
            <a:p>
              <a:pPr algn="ctr" fontAlgn="auto">
                <a:spcBef>
                  <a:spcPts val="0"/>
                </a:spcBef>
                <a:spcAft>
                  <a:spcPts val="0"/>
                </a:spcAft>
                <a:defRPr/>
              </a:pPr>
              <a:r>
                <a:rPr lang="zh-CN" altLang="en-US" sz="1200" b="1" dirty="0">
                  <a:solidFill>
                    <a:schemeClr val="bg1"/>
                  </a:solidFill>
                  <a:ea typeface="+mn-ea"/>
                </a:rPr>
                <a:t>子问题解</a:t>
              </a:r>
            </a:p>
          </p:txBody>
        </p:sp>
        <p:sp>
          <p:nvSpPr>
            <p:cNvPr id="16" name="Rectangle 38"/>
            <p:cNvSpPr>
              <a:spLocks noChangeArrowheads="1"/>
            </p:cNvSpPr>
            <p:nvPr/>
          </p:nvSpPr>
          <p:spPr bwMode="auto">
            <a:xfrm>
              <a:off x="6042888" y="2896139"/>
              <a:ext cx="1344270" cy="323958"/>
            </a:xfrm>
            <a:prstGeom prst="rect">
              <a:avLst/>
            </a:prstGeom>
            <a:solidFill>
              <a:schemeClr val="accent1">
                <a:lumMod val="50000"/>
              </a:schemeClr>
            </a:solidFill>
            <a:ln w="12700" cap="sq">
              <a:solidFill>
                <a:schemeClr val="tx1"/>
              </a:solidFill>
              <a:miter lim="800000"/>
              <a:headEnd type="none" w="sm" len="sm"/>
              <a:tailEnd type="none" w="sm" len="sm"/>
            </a:ln>
            <a:effectLst/>
          </p:spPr>
          <p:txBody>
            <a:bodyPr wrap="none" anchor="ctr"/>
            <a:lstStyle/>
            <a:p>
              <a:pPr algn="ctr" fontAlgn="auto">
                <a:spcBef>
                  <a:spcPts val="0"/>
                </a:spcBef>
                <a:spcAft>
                  <a:spcPts val="0"/>
                </a:spcAft>
                <a:defRPr/>
              </a:pPr>
              <a:r>
                <a:rPr lang="zh-CN" altLang="en-US" sz="1200" b="1" dirty="0">
                  <a:solidFill>
                    <a:schemeClr val="bg1"/>
                  </a:solidFill>
                  <a:ea typeface="+mn-ea"/>
                </a:rPr>
                <a:t>子问题解</a:t>
              </a:r>
            </a:p>
          </p:txBody>
        </p:sp>
        <p:sp>
          <p:nvSpPr>
            <p:cNvPr id="17" name="Text Box 39"/>
            <p:cNvSpPr txBox="1">
              <a:spLocks noChangeArrowheads="1"/>
            </p:cNvSpPr>
            <p:nvPr/>
          </p:nvSpPr>
          <p:spPr bwMode="auto">
            <a:xfrm>
              <a:off x="5212369" y="2731743"/>
              <a:ext cx="649509" cy="278830"/>
            </a:xfrm>
            <a:prstGeom prst="rect">
              <a:avLst/>
            </a:prstGeom>
            <a:noFill/>
            <a:ln>
              <a:noFill/>
            </a:ln>
            <a:effectLst/>
          </p:spPr>
          <p:txBody>
            <a:bodyPr>
              <a:spAutoFit/>
            </a:bodyPr>
            <a:lstStyle/>
            <a:p>
              <a:pPr fontAlgn="auto">
                <a:spcBef>
                  <a:spcPts val="0"/>
                </a:spcBef>
                <a:spcAft>
                  <a:spcPts val="0"/>
                </a:spcAft>
                <a:defRPr/>
              </a:pPr>
              <a:r>
                <a:rPr lang="en-US" altLang="zh-CN" sz="1200" b="1">
                  <a:effectLst>
                    <a:outerShdw blurRad="38100" dist="38100" dir="2700000" algn="tl">
                      <a:srgbClr val="C0C0C0"/>
                    </a:outerShdw>
                  </a:effectLst>
                  <a:ea typeface="+mn-ea"/>
                </a:rPr>
                <a:t>…</a:t>
              </a:r>
            </a:p>
          </p:txBody>
        </p:sp>
        <p:sp>
          <p:nvSpPr>
            <p:cNvPr id="11281" name="Oval 40"/>
            <p:cNvSpPr>
              <a:spLocks noChangeArrowheads="1"/>
            </p:cNvSpPr>
            <p:nvPr/>
          </p:nvSpPr>
          <p:spPr bwMode="auto">
            <a:xfrm>
              <a:off x="3421064" y="3598069"/>
              <a:ext cx="1728787" cy="431006"/>
            </a:xfrm>
            <a:prstGeom prst="ellipse">
              <a:avLst/>
            </a:prstGeom>
            <a:solidFill>
              <a:srgbClr val="C00000"/>
            </a:solidFill>
            <a:ln w="12700" cap="sq">
              <a:noFill/>
              <a:miter lim="800000"/>
              <a:headEnd type="none" w="sm" len="sm"/>
              <a:tailEnd type="none" w="sm" len="sm"/>
            </a:ln>
          </p:spPr>
          <p:txBody>
            <a:bodyPr wrap="none" anchor="ctr"/>
            <a:lstStyle/>
            <a:p>
              <a:pPr algn="ctr"/>
              <a:r>
                <a:rPr lang="zh-CN" altLang="en-US" sz="1200" b="1">
                  <a:solidFill>
                    <a:schemeClr val="bg1"/>
                  </a:solidFill>
                  <a:ea typeface="微软雅黑" panose="020B0503020204020204" pitchFamily="34" charset="-122"/>
                </a:rPr>
                <a:t>合并子解</a:t>
              </a:r>
            </a:p>
          </p:txBody>
        </p:sp>
        <p:sp>
          <p:nvSpPr>
            <p:cNvPr id="11282" name="Oval 26"/>
            <p:cNvSpPr>
              <a:spLocks noChangeArrowheads="1"/>
            </p:cNvSpPr>
            <p:nvPr/>
          </p:nvSpPr>
          <p:spPr bwMode="auto">
            <a:xfrm>
              <a:off x="3355975" y="897731"/>
              <a:ext cx="1855788" cy="323850"/>
            </a:xfrm>
            <a:prstGeom prst="ellipse">
              <a:avLst/>
            </a:prstGeom>
            <a:solidFill>
              <a:srgbClr val="C00000"/>
            </a:solidFill>
            <a:ln w="12700" cap="sq">
              <a:noFill/>
              <a:miter lim="800000"/>
              <a:headEnd type="none" w="sm" len="sm"/>
              <a:tailEnd type="none" w="sm" len="sm"/>
            </a:ln>
          </p:spPr>
          <p:txBody>
            <a:bodyPr wrap="none" anchor="ctr"/>
            <a:lstStyle/>
            <a:p>
              <a:pPr algn="ctr"/>
              <a:r>
                <a:rPr lang="zh-CN" altLang="en-US" sz="1200" b="1">
                  <a:solidFill>
                    <a:schemeClr val="bg1"/>
                  </a:solidFill>
                  <a:ea typeface="微软雅黑" panose="020B0503020204020204" pitchFamily="34" charset="-122"/>
                </a:rPr>
                <a:t>问题分解</a:t>
              </a:r>
            </a:p>
          </p:txBody>
        </p:sp>
        <p:sp>
          <p:nvSpPr>
            <p:cNvPr id="20" name="Line 42"/>
            <p:cNvSpPr>
              <a:spLocks noChangeShapeType="1"/>
            </p:cNvSpPr>
            <p:nvPr/>
          </p:nvSpPr>
          <p:spPr bwMode="auto">
            <a:xfrm>
              <a:off x="4251414" y="573630"/>
              <a:ext cx="0" cy="323959"/>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21" name="Line 43"/>
            <p:cNvSpPr>
              <a:spLocks noChangeShapeType="1"/>
            </p:cNvSpPr>
            <p:nvPr/>
          </p:nvSpPr>
          <p:spPr bwMode="auto">
            <a:xfrm flipH="1">
              <a:off x="2265620" y="1168360"/>
              <a:ext cx="1346933" cy="485132"/>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b="1">
                <a:latin typeface="+mn-lt"/>
                <a:ea typeface="+mn-ea"/>
              </a:endParaRPr>
            </a:p>
          </p:txBody>
        </p:sp>
        <p:sp>
          <p:nvSpPr>
            <p:cNvPr id="22" name="Line 44"/>
            <p:cNvSpPr>
              <a:spLocks noChangeShapeType="1"/>
            </p:cNvSpPr>
            <p:nvPr/>
          </p:nvSpPr>
          <p:spPr bwMode="auto">
            <a:xfrm>
              <a:off x="4251414" y="1221547"/>
              <a:ext cx="0" cy="431945"/>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b="1">
                <a:latin typeface="+mn-lt"/>
                <a:ea typeface="+mn-ea"/>
              </a:endParaRPr>
            </a:p>
          </p:txBody>
        </p:sp>
        <p:sp>
          <p:nvSpPr>
            <p:cNvPr id="23" name="Line 45"/>
            <p:cNvSpPr>
              <a:spLocks noChangeShapeType="1"/>
            </p:cNvSpPr>
            <p:nvPr/>
          </p:nvSpPr>
          <p:spPr bwMode="auto">
            <a:xfrm>
              <a:off x="5020710" y="1168360"/>
              <a:ext cx="1535928" cy="485132"/>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b="1">
                <a:latin typeface="+mn-lt"/>
                <a:ea typeface="+mn-ea"/>
              </a:endParaRPr>
            </a:p>
          </p:txBody>
        </p:sp>
        <p:sp>
          <p:nvSpPr>
            <p:cNvPr id="24" name="Line 46"/>
            <p:cNvSpPr>
              <a:spLocks noChangeShapeType="1"/>
            </p:cNvSpPr>
            <p:nvPr/>
          </p:nvSpPr>
          <p:spPr bwMode="auto">
            <a:xfrm>
              <a:off x="2204396" y="1977451"/>
              <a:ext cx="0" cy="215972"/>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25" name="Line 47"/>
            <p:cNvSpPr>
              <a:spLocks noChangeShapeType="1"/>
            </p:cNvSpPr>
            <p:nvPr/>
          </p:nvSpPr>
          <p:spPr bwMode="auto">
            <a:xfrm>
              <a:off x="4251414" y="1977451"/>
              <a:ext cx="0" cy="215972"/>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26" name="Line 48"/>
            <p:cNvSpPr>
              <a:spLocks noChangeShapeType="1"/>
            </p:cNvSpPr>
            <p:nvPr/>
          </p:nvSpPr>
          <p:spPr bwMode="auto">
            <a:xfrm>
              <a:off x="6620525" y="1977451"/>
              <a:ext cx="0" cy="215972"/>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27" name="Line 49"/>
            <p:cNvSpPr>
              <a:spLocks noChangeShapeType="1"/>
            </p:cNvSpPr>
            <p:nvPr/>
          </p:nvSpPr>
          <p:spPr bwMode="auto">
            <a:xfrm>
              <a:off x="2204396" y="2572180"/>
              <a:ext cx="0" cy="323959"/>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28" name="Line 50"/>
            <p:cNvSpPr>
              <a:spLocks noChangeShapeType="1"/>
            </p:cNvSpPr>
            <p:nvPr/>
          </p:nvSpPr>
          <p:spPr bwMode="auto">
            <a:xfrm>
              <a:off x="4251414" y="2572180"/>
              <a:ext cx="0" cy="323959"/>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29" name="Line 51"/>
            <p:cNvSpPr>
              <a:spLocks noChangeShapeType="1"/>
            </p:cNvSpPr>
            <p:nvPr/>
          </p:nvSpPr>
          <p:spPr bwMode="auto">
            <a:xfrm>
              <a:off x="6620525" y="2572180"/>
              <a:ext cx="0" cy="323959"/>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30" name="Line 52"/>
            <p:cNvSpPr>
              <a:spLocks noChangeShapeType="1"/>
            </p:cNvSpPr>
            <p:nvPr/>
          </p:nvSpPr>
          <p:spPr bwMode="auto">
            <a:xfrm>
              <a:off x="2204396" y="3220098"/>
              <a:ext cx="1280384" cy="486744"/>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b="1">
                <a:latin typeface="+mn-lt"/>
                <a:ea typeface="+mn-ea"/>
              </a:endParaRPr>
            </a:p>
          </p:txBody>
        </p:sp>
        <p:sp>
          <p:nvSpPr>
            <p:cNvPr id="31" name="Line 53"/>
            <p:cNvSpPr>
              <a:spLocks noChangeShapeType="1"/>
            </p:cNvSpPr>
            <p:nvPr/>
          </p:nvSpPr>
          <p:spPr bwMode="auto">
            <a:xfrm>
              <a:off x="4251414" y="3220098"/>
              <a:ext cx="0" cy="378758"/>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32" name="Line 54"/>
            <p:cNvSpPr>
              <a:spLocks noChangeShapeType="1"/>
            </p:cNvSpPr>
            <p:nvPr/>
          </p:nvSpPr>
          <p:spPr bwMode="auto">
            <a:xfrm flipH="1">
              <a:off x="5084596" y="3220098"/>
              <a:ext cx="1599814" cy="486744"/>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33" name="Line 55"/>
            <p:cNvSpPr>
              <a:spLocks noChangeShapeType="1"/>
            </p:cNvSpPr>
            <p:nvPr/>
          </p:nvSpPr>
          <p:spPr bwMode="auto">
            <a:xfrm>
              <a:off x="4251414" y="4030800"/>
              <a:ext cx="0" cy="377146"/>
            </a:xfrm>
            <a:prstGeom prst="line">
              <a:avLst/>
            </a:prstGeom>
            <a:noFill/>
            <a:ln w="28575" cap="sq">
              <a:solidFill>
                <a:schemeClr val="accent2"/>
              </a:solidFill>
              <a:miter lim="800000"/>
              <a:headEnd type="none" w="sm" len="sm"/>
              <a:tailEnd type="triangle" w="sm" len="sm"/>
            </a:ln>
            <a:effectLst/>
          </p:spPr>
          <p:txBody>
            <a:bodyPr wrap="none"/>
            <a:lstStyle/>
            <a:p>
              <a:pPr fontAlgn="auto">
                <a:spcBef>
                  <a:spcPts val="0"/>
                </a:spcBef>
                <a:spcAft>
                  <a:spcPts val="0"/>
                </a:spcAft>
                <a:defRPr/>
              </a:pPr>
              <a:endParaRPr lang="zh-CN" altLang="en-US" sz="790">
                <a:latin typeface="+mn-lt"/>
                <a:ea typeface="+mn-ea"/>
              </a:endParaRPr>
            </a:p>
          </p:txBody>
        </p:sp>
        <p:sp>
          <p:nvSpPr>
            <p:cNvPr id="34" name="AutoShape 58"/>
            <p:cNvSpPr>
              <a:spLocks noChangeArrowheads="1"/>
            </p:cNvSpPr>
            <p:nvPr/>
          </p:nvSpPr>
          <p:spPr bwMode="auto">
            <a:xfrm>
              <a:off x="5979002" y="465644"/>
              <a:ext cx="1985794" cy="485132"/>
            </a:xfrm>
            <a:prstGeom prst="wedgeRoundRectCallout">
              <a:avLst>
                <a:gd name="adj1" fmla="val -87556"/>
                <a:gd name="adj2" fmla="val 59417"/>
                <a:gd name="adj3" fmla="val 16667"/>
              </a:avLst>
            </a:prstGeom>
            <a:solidFill>
              <a:schemeClr val="accent1">
                <a:lumMod val="75000"/>
              </a:schemeClr>
            </a:solidFill>
            <a:ln w="12700" cap="sq">
              <a:noFill/>
              <a:miter lim="800000"/>
              <a:headEnd type="none" w="sm" len="sm"/>
              <a:tailEnd type="none" w="sm" len="sm"/>
            </a:ln>
            <a:effectLst/>
          </p:spPr>
          <p:txBody>
            <a:bodyPr/>
            <a:lstStyle/>
            <a:p>
              <a:pPr algn="ctr" fontAlgn="auto">
                <a:spcBef>
                  <a:spcPts val="0"/>
                </a:spcBef>
                <a:spcAft>
                  <a:spcPts val="0"/>
                </a:spcAft>
                <a:defRPr/>
              </a:pPr>
              <a:r>
                <a:rPr lang="zh-CN" altLang="en-US" sz="1400" b="1" dirty="0">
                  <a:solidFill>
                    <a:schemeClr val="bg1"/>
                  </a:solidFill>
                  <a:latin typeface="+mn-ea"/>
                  <a:ea typeface="+mn-ea"/>
                </a:rPr>
                <a:t>划分</a:t>
              </a:r>
            </a:p>
          </p:txBody>
        </p:sp>
        <p:sp>
          <p:nvSpPr>
            <p:cNvPr id="35" name="AutoShape 59"/>
            <p:cNvSpPr>
              <a:spLocks noChangeArrowheads="1"/>
            </p:cNvSpPr>
            <p:nvPr/>
          </p:nvSpPr>
          <p:spPr bwMode="auto">
            <a:xfrm>
              <a:off x="7387158" y="1706680"/>
              <a:ext cx="1921908" cy="488355"/>
            </a:xfrm>
            <a:prstGeom prst="wedgeRoundRectCallout">
              <a:avLst>
                <a:gd name="adj1" fmla="val -48310"/>
                <a:gd name="adj2" fmla="val 72245"/>
                <a:gd name="adj3" fmla="val 16667"/>
              </a:avLst>
            </a:prstGeom>
            <a:solidFill>
              <a:schemeClr val="accent1">
                <a:lumMod val="75000"/>
              </a:schemeClr>
            </a:solidFill>
            <a:ln w="12700" cap="sq">
              <a:noFill/>
              <a:miter lim="800000"/>
              <a:headEnd type="none" w="sm" len="sm"/>
              <a:tailEnd type="none" w="sm" len="sm"/>
            </a:ln>
            <a:effectLst/>
          </p:spPr>
          <p:txBody>
            <a:bodyPr/>
            <a:lstStyle/>
            <a:p>
              <a:pPr algn="ctr" fontAlgn="auto">
                <a:spcBef>
                  <a:spcPts val="0"/>
                </a:spcBef>
                <a:spcAft>
                  <a:spcPts val="0"/>
                </a:spcAft>
                <a:defRPr/>
              </a:pPr>
              <a:r>
                <a:rPr lang="zh-CN" altLang="en-US" sz="1400" b="1" dirty="0">
                  <a:solidFill>
                    <a:schemeClr val="bg1"/>
                  </a:solidFill>
                  <a:latin typeface="+mn-ea"/>
                  <a:ea typeface="+mn-ea"/>
                </a:rPr>
                <a:t>求解</a:t>
              </a:r>
            </a:p>
          </p:txBody>
        </p:sp>
        <p:sp>
          <p:nvSpPr>
            <p:cNvPr id="36" name="AutoShape 60"/>
            <p:cNvSpPr>
              <a:spLocks noChangeArrowheads="1"/>
            </p:cNvSpPr>
            <p:nvPr/>
          </p:nvSpPr>
          <p:spPr bwMode="auto">
            <a:xfrm>
              <a:off x="6684411" y="3544057"/>
              <a:ext cx="1823418" cy="539930"/>
            </a:xfrm>
            <a:prstGeom prst="wedgeRoundRectCallout">
              <a:avLst>
                <a:gd name="adj1" fmla="val -137875"/>
                <a:gd name="adj2" fmla="val 21356"/>
                <a:gd name="adj3" fmla="val 16667"/>
              </a:avLst>
            </a:prstGeom>
            <a:solidFill>
              <a:schemeClr val="accent1">
                <a:lumMod val="75000"/>
              </a:schemeClr>
            </a:solidFill>
            <a:ln w="12700" cap="sq">
              <a:noFill/>
              <a:miter lim="800000"/>
              <a:headEnd type="none" w="sm" len="sm"/>
              <a:tailEnd type="none" w="sm" len="sm"/>
            </a:ln>
            <a:effectLst/>
          </p:spPr>
          <p:txBody>
            <a:bodyPr/>
            <a:lstStyle/>
            <a:p>
              <a:pPr algn="ctr" fontAlgn="auto">
                <a:spcBef>
                  <a:spcPts val="0"/>
                </a:spcBef>
                <a:spcAft>
                  <a:spcPts val="0"/>
                </a:spcAft>
                <a:defRPr/>
              </a:pPr>
              <a:r>
                <a:rPr lang="zh-CN" altLang="en-US" sz="1400" b="1" dirty="0">
                  <a:solidFill>
                    <a:schemeClr val="bg1"/>
                  </a:solidFill>
                  <a:latin typeface="+mn-ea"/>
                  <a:ea typeface="+mn-ea"/>
                </a:rPr>
                <a:t>合并</a:t>
              </a:r>
            </a:p>
          </p:txBody>
        </p:sp>
        <p:sp>
          <p:nvSpPr>
            <p:cNvPr id="37" name="Rectangle 61"/>
            <p:cNvSpPr>
              <a:spLocks noChangeArrowheads="1"/>
            </p:cNvSpPr>
            <p:nvPr/>
          </p:nvSpPr>
          <p:spPr bwMode="auto">
            <a:xfrm>
              <a:off x="3868097" y="4569120"/>
              <a:ext cx="1535930" cy="270771"/>
            </a:xfrm>
            <a:prstGeom prst="rect">
              <a:avLst/>
            </a:prstGeom>
            <a:solidFill>
              <a:schemeClr val="bg1"/>
            </a:solidFill>
            <a:ln>
              <a:noFill/>
            </a:ln>
            <a:effectLst/>
          </p:spPr>
          <p:txBody>
            <a:bodyPr wrap="none" anchor="ctr"/>
            <a:lstStyle/>
            <a:p>
              <a:pPr fontAlgn="auto">
                <a:spcBef>
                  <a:spcPts val="0"/>
                </a:spcBef>
                <a:spcAft>
                  <a:spcPts val="0"/>
                </a:spcAft>
                <a:defRPr/>
              </a:pPr>
              <a:endParaRPr lang="zh-CN" altLang="en-US" sz="850">
                <a:latin typeface="+mn-lt"/>
                <a:ea typeface="+mn-ea"/>
              </a:endParaRPr>
            </a:p>
          </p:txBody>
        </p:sp>
        <p:sp>
          <p:nvSpPr>
            <p:cNvPr id="38" name="Rectangle 41"/>
            <p:cNvSpPr>
              <a:spLocks noChangeArrowheads="1"/>
            </p:cNvSpPr>
            <p:nvPr/>
          </p:nvSpPr>
          <p:spPr bwMode="auto">
            <a:xfrm>
              <a:off x="3034916" y="4407946"/>
              <a:ext cx="2432997" cy="431945"/>
            </a:xfrm>
            <a:prstGeom prst="rect">
              <a:avLst/>
            </a:prstGeom>
            <a:solidFill>
              <a:schemeClr val="accent1">
                <a:lumMod val="50000"/>
              </a:schemeClr>
            </a:solidFill>
            <a:ln w="12700" cap="sq">
              <a:solidFill>
                <a:schemeClr val="tx1"/>
              </a:solidFill>
              <a:miter lim="800000"/>
              <a:headEnd type="none" w="sm" len="sm"/>
              <a:tailEnd type="none" w="sm" len="sm"/>
            </a:ln>
            <a:effectLst/>
          </p:spPr>
          <p:txBody>
            <a:bodyPr wrap="none" anchor="ctr"/>
            <a:lstStyle/>
            <a:p>
              <a:pPr algn="ctr" fontAlgn="auto">
                <a:spcBef>
                  <a:spcPts val="0"/>
                </a:spcBef>
                <a:spcAft>
                  <a:spcPts val="0"/>
                </a:spcAft>
                <a:defRPr/>
              </a:pPr>
              <a:r>
                <a:rPr lang="zh-CN" altLang="en-US" sz="1200" b="1" dirty="0">
                  <a:solidFill>
                    <a:schemeClr val="bg1"/>
                  </a:solidFill>
                  <a:ea typeface="+mn-ea"/>
                </a:rPr>
                <a:t>原始问题的解</a:t>
              </a:r>
            </a:p>
          </p:txBody>
        </p:sp>
      </p:grpSp>
      <p:sp>
        <p:nvSpPr>
          <p:cNvPr id="11268" name="矩形 38"/>
          <p:cNvSpPr>
            <a:spLocks noChangeArrowheads="1"/>
          </p:cNvSpPr>
          <p:nvPr/>
        </p:nvSpPr>
        <p:spPr bwMode="auto">
          <a:xfrm>
            <a:off x="1911350" y="1489076"/>
            <a:ext cx="3486150" cy="4092575"/>
          </a:xfrm>
          <a:prstGeom prst="rect">
            <a:avLst/>
          </a:prstGeom>
          <a:noFill/>
          <a:ln w="9525">
            <a:noFill/>
            <a:miter lim="800000"/>
          </a:ln>
        </p:spPr>
        <p:txBody>
          <a:bodyPr>
            <a:spAutoFit/>
          </a:bodyPr>
          <a:lstStyle/>
          <a:p>
            <a:pPr marL="457200" indent="-457200" algn="just">
              <a:lnSpc>
                <a:spcPct val="120000"/>
              </a:lnSpc>
              <a:spcBef>
                <a:spcPct val="50000"/>
              </a:spcBef>
              <a:buFont typeface="微软雅黑" panose="020B0503020204020204" pitchFamily="34" charset="-122"/>
              <a:buAutoNum type="arabicPeriod"/>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rPr>
              <a:t>划分子问题：将原问题分解为若干个规模较小，相互独立，与原问题形式相同的子问题。</a:t>
            </a:r>
            <a:endPar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457200" indent="-457200" algn="just">
              <a:lnSpc>
                <a:spcPct val="120000"/>
              </a:lnSpc>
              <a:spcBef>
                <a:spcPct val="50000"/>
              </a:spcBef>
              <a:buFont typeface="微软雅黑" panose="020B0503020204020204" pitchFamily="34" charset="-122"/>
              <a:buAutoNum type="arabicPeriod"/>
            </a:pPr>
            <a:r>
              <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求解子问题：</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rPr>
              <a:t>若子问题规模较小而容易被解决则直接求解，否则递归地求解各个子问题。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457200" indent="-457200" algn="just">
              <a:lnSpc>
                <a:spcPct val="120000"/>
              </a:lnSpc>
              <a:spcBef>
                <a:spcPct val="50000"/>
              </a:spcBef>
              <a:buFont typeface="微软雅黑" panose="020B0503020204020204" pitchFamily="34" charset="-122"/>
              <a:buAutoNum type="arabicPeriod"/>
            </a:pPr>
            <a:r>
              <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合并子问题：</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rPr>
              <a:t>将各个子问题的解合并为原问题的解。</a:t>
            </a:r>
            <a:endPar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6"/>
          <p:cNvSpPr/>
          <p:nvPr/>
        </p:nvSpPr>
        <p:spPr bwMode="auto">
          <a:xfrm rot="5400000">
            <a:off x="6479541" y="1465577"/>
            <a:ext cx="95250" cy="3522344"/>
          </a:xfrm>
          <a:prstGeom prst="rightBrace">
            <a:avLst>
              <a:gd name="adj1" fmla="val 232807"/>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1" name="AutoShape 26"/>
          <p:cNvSpPr/>
          <p:nvPr/>
        </p:nvSpPr>
        <p:spPr bwMode="auto">
          <a:xfrm rot="5400000">
            <a:off x="5110400" y="4021324"/>
            <a:ext cx="95250" cy="1002189"/>
          </a:xfrm>
          <a:prstGeom prst="rightBrace">
            <a:avLst>
              <a:gd name="adj1" fmla="val 232630"/>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3069671566"/>
              </p:ext>
            </p:extLst>
          </p:nvPr>
        </p:nvGraphicFramePr>
        <p:xfrm>
          <a:off x="2445068" y="2127926"/>
          <a:ext cx="6096000" cy="2875874"/>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r h="473034">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659281"/>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=4</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&lt;k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r>
                        <a:rPr lang="zh-CN" altLang="en-US" b="0" dirty="0"/>
                        <a:t>在右区间寻找第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552978"/>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791512"/>
                  </a:ext>
                </a:extLst>
              </a:tr>
              <a:tr h="5486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chemeClr val="tx1"/>
                          </a:solidFill>
                        </a:rPr>
                        <a:t>8</a:t>
                      </a:r>
                      <a:endParaRPr lang="zh-CN"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878892"/>
                  </a:ext>
                </a:extLst>
              </a:tr>
              <a:tr h="37084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             在左区间寻找第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=8</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&gt;k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253299"/>
                  </a:ext>
                </a:extLst>
              </a:tr>
            </a:tbl>
          </a:graphicData>
        </a:graphic>
      </p:graphicFrame>
    </p:spTree>
    <p:extLst>
      <p:ext uri="{BB962C8B-B14F-4D97-AF65-F5344CB8AC3E}">
        <p14:creationId xmlns:p14="http://schemas.microsoft.com/office/powerpoint/2010/main" val="3767556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6"/>
          <p:cNvSpPr/>
          <p:nvPr/>
        </p:nvSpPr>
        <p:spPr bwMode="auto">
          <a:xfrm rot="5400000">
            <a:off x="6479541" y="1465577"/>
            <a:ext cx="95250" cy="3522344"/>
          </a:xfrm>
          <a:prstGeom prst="rightBrace">
            <a:avLst>
              <a:gd name="adj1" fmla="val 232807"/>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1" name="AutoShape 26"/>
          <p:cNvSpPr/>
          <p:nvPr/>
        </p:nvSpPr>
        <p:spPr bwMode="auto">
          <a:xfrm rot="5400000">
            <a:off x="5110400" y="4021324"/>
            <a:ext cx="95250" cy="1002189"/>
          </a:xfrm>
          <a:prstGeom prst="rightBrace">
            <a:avLst>
              <a:gd name="adj1" fmla="val 232630"/>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3214793823"/>
              </p:ext>
            </p:extLst>
          </p:nvPr>
        </p:nvGraphicFramePr>
        <p:xfrm>
          <a:off x="2445068" y="2127926"/>
          <a:ext cx="6096000" cy="3246714"/>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r h="473034">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659281"/>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=4</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&lt;k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r>
                        <a:rPr lang="zh-CN" altLang="en-US" b="0" dirty="0"/>
                        <a:t>在右区间寻找第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552978"/>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791512"/>
                  </a:ext>
                </a:extLst>
              </a:tr>
              <a:tr h="5486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chemeClr val="tx1"/>
                          </a:solidFill>
                        </a:rPr>
                        <a:t>8</a:t>
                      </a:r>
                      <a:endParaRPr lang="zh-CN"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878892"/>
                  </a:ext>
                </a:extLst>
              </a:tr>
              <a:tr h="37084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             在左区间寻找第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=8</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&gt;k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253299"/>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8</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3594056"/>
                  </a:ext>
                </a:extLst>
              </a:tr>
            </a:tbl>
          </a:graphicData>
        </a:graphic>
      </p:graphicFrame>
    </p:spTree>
    <p:extLst>
      <p:ext uri="{BB962C8B-B14F-4D97-AF65-F5344CB8AC3E}">
        <p14:creationId xmlns:p14="http://schemas.microsoft.com/office/powerpoint/2010/main" val="3872656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6"/>
          <p:cNvSpPr/>
          <p:nvPr/>
        </p:nvSpPr>
        <p:spPr bwMode="auto">
          <a:xfrm rot="5400000">
            <a:off x="6479541" y="1465577"/>
            <a:ext cx="95250" cy="3522344"/>
          </a:xfrm>
          <a:prstGeom prst="rightBrace">
            <a:avLst>
              <a:gd name="adj1" fmla="val 232807"/>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1" name="AutoShape 26"/>
          <p:cNvSpPr/>
          <p:nvPr/>
        </p:nvSpPr>
        <p:spPr bwMode="auto">
          <a:xfrm rot="5400000">
            <a:off x="5110400" y="4021324"/>
            <a:ext cx="95250" cy="1002189"/>
          </a:xfrm>
          <a:prstGeom prst="rightBrace">
            <a:avLst>
              <a:gd name="adj1" fmla="val 232630"/>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3103915785"/>
              </p:ext>
            </p:extLst>
          </p:nvPr>
        </p:nvGraphicFramePr>
        <p:xfrm>
          <a:off x="2445068" y="2127926"/>
          <a:ext cx="6096000" cy="3617554"/>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r h="473034">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659281"/>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=4</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&lt;k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r>
                        <a:rPr lang="zh-CN" altLang="en-US" b="0" dirty="0"/>
                        <a:t>在右区间寻找第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552978"/>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791512"/>
                  </a:ext>
                </a:extLst>
              </a:tr>
              <a:tr h="5486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chemeClr val="tx1"/>
                          </a:solidFill>
                        </a:rPr>
                        <a:t>8</a:t>
                      </a:r>
                      <a:endParaRPr lang="zh-CN"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878892"/>
                  </a:ext>
                </a:extLst>
              </a:tr>
              <a:tr h="37084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             在左区间寻找第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=8</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&gt;k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253299"/>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8</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3594056"/>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chemeClr val="tx1"/>
                          </a:solidFill>
                        </a:rPr>
                        <a:t>6</a:t>
                      </a:r>
                      <a:endParaRPr lang="zh-CN"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8</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474719"/>
                  </a:ext>
                </a:extLst>
              </a:tr>
            </a:tbl>
          </a:graphicData>
        </a:graphic>
      </p:graphicFrame>
    </p:spTree>
    <p:extLst>
      <p:ext uri="{BB962C8B-B14F-4D97-AF65-F5344CB8AC3E}">
        <p14:creationId xmlns:p14="http://schemas.microsoft.com/office/powerpoint/2010/main" val="603342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6"/>
          <p:cNvSpPr/>
          <p:nvPr/>
        </p:nvSpPr>
        <p:spPr bwMode="auto">
          <a:xfrm rot="5400000">
            <a:off x="6479541" y="1465577"/>
            <a:ext cx="95250" cy="3522344"/>
          </a:xfrm>
          <a:prstGeom prst="rightBrace">
            <a:avLst>
              <a:gd name="adj1" fmla="val 232807"/>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1" name="AutoShape 26"/>
          <p:cNvSpPr/>
          <p:nvPr/>
        </p:nvSpPr>
        <p:spPr bwMode="auto">
          <a:xfrm rot="5400000">
            <a:off x="5110400" y="4021324"/>
            <a:ext cx="95250" cy="1002189"/>
          </a:xfrm>
          <a:prstGeom prst="rightBrace">
            <a:avLst>
              <a:gd name="adj1" fmla="val 232630"/>
              <a:gd name="adj2" fmla="val 50000"/>
            </a:avLst>
          </a:prstGeom>
          <a:no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71" name="矩形 20"/>
          <p:cNvSpPr>
            <a:spLocks noChangeArrowheads="1"/>
          </p:cNvSpPr>
          <p:nvPr/>
        </p:nvSpPr>
        <p:spPr bwMode="auto">
          <a:xfrm>
            <a:off x="1864043" y="1294488"/>
            <a:ext cx="7258050" cy="461962"/>
          </a:xfrm>
          <a:prstGeom prst="rect">
            <a:avLst/>
          </a:prstGeom>
          <a:noFill/>
          <a:ln w="9525">
            <a:noFill/>
            <a:miter lim="800000"/>
          </a:ln>
        </p:spPr>
        <p:txBody>
          <a:bodyPr>
            <a:spAutoFit/>
          </a:bodyPr>
          <a:lstStyle/>
          <a:p>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{5,3,8,1,10,6,9,12,17,4,15,22}</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求第</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6</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）小元素</a:t>
            </a:r>
            <a:r>
              <a:rPr lang="en-US" altLang="zh-CN"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graphicFrame>
        <p:nvGraphicFramePr>
          <p:cNvPr id="2" name="表格 2">
            <a:extLst>
              <a:ext uri="{FF2B5EF4-FFF2-40B4-BE49-F238E27FC236}">
                <a16:creationId xmlns:a16="http://schemas.microsoft.com/office/drawing/2014/main" id="{157209FE-6173-440C-8E53-F8804F7CAB36}"/>
              </a:ext>
            </a:extLst>
          </p:cNvPr>
          <p:cNvGraphicFramePr>
            <a:graphicFrameLocks noGrp="1"/>
          </p:cNvGraphicFramePr>
          <p:nvPr>
            <p:extLst>
              <p:ext uri="{D42A27DB-BD31-4B8C-83A1-F6EECF244321}">
                <p14:modId xmlns:p14="http://schemas.microsoft.com/office/powerpoint/2010/main" val="2725687418"/>
              </p:ext>
            </p:extLst>
          </p:nvPr>
        </p:nvGraphicFramePr>
        <p:xfrm>
          <a:off x="2445068" y="2127926"/>
          <a:ext cx="6096000" cy="3988394"/>
        </p:xfrm>
        <a:graphic>
          <a:graphicData uri="http://schemas.openxmlformats.org/drawingml/2006/table">
            <a:tbl>
              <a:tblPr firstRow="1" bandRow="1">
                <a:tableStyleId>{C083E6E3-FA7D-4D7B-A595-EF9225AFEA82}</a:tableStyleId>
              </a:tblPr>
              <a:tblGrid>
                <a:gridCol w="508000">
                  <a:extLst>
                    <a:ext uri="{9D8B030D-6E8A-4147-A177-3AD203B41FA5}">
                      <a16:colId xmlns:a16="http://schemas.microsoft.com/office/drawing/2014/main" val="3454651661"/>
                    </a:ext>
                  </a:extLst>
                </a:gridCol>
                <a:gridCol w="508000">
                  <a:extLst>
                    <a:ext uri="{9D8B030D-6E8A-4147-A177-3AD203B41FA5}">
                      <a16:colId xmlns:a16="http://schemas.microsoft.com/office/drawing/2014/main" val="1817400972"/>
                    </a:ext>
                  </a:extLst>
                </a:gridCol>
                <a:gridCol w="508000">
                  <a:extLst>
                    <a:ext uri="{9D8B030D-6E8A-4147-A177-3AD203B41FA5}">
                      <a16:colId xmlns:a16="http://schemas.microsoft.com/office/drawing/2014/main" val="165339472"/>
                    </a:ext>
                  </a:extLst>
                </a:gridCol>
                <a:gridCol w="508000">
                  <a:extLst>
                    <a:ext uri="{9D8B030D-6E8A-4147-A177-3AD203B41FA5}">
                      <a16:colId xmlns:a16="http://schemas.microsoft.com/office/drawing/2014/main" val="40079718"/>
                    </a:ext>
                  </a:extLst>
                </a:gridCol>
                <a:gridCol w="508000">
                  <a:extLst>
                    <a:ext uri="{9D8B030D-6E8A-4147-A177-3AD203B41FA5}">
                      <a16:colId xmlns:a16="http://schemas.microsoft.com/office/drawing/2014/main" val="3764670914"/>
                    </a:ext>
                  </a:extLst>
                </a:gridCol>
                <a:gridCol w="508000">
                  <a:extLst>
                    <a:ext uri="{9D8B030D-6E8A-4147-A177-3AD203B41FA5}">
                      <a16:colId xmlns:a16="http://schemas.microsoft.com/office/drawing/2014/main" val="938811358"/>
                    </a:ext>
                  </a:extLst>
                </a:gridCol>
                <a:gridCol w="508000">
                  <a:extLst>
                    <a:ext uri="{9D8B030D-6E8A-4147-A177-3AD203B41FA5}">
                      <a16:colId xmlns:a16="http://schemas.microsoft.com/office/drawing/2014/main" val="3431539485"/>
                    </a:ext>
                  </a:extLst>
                </a:gridCol>
                <a:gridCol w="508000">
                  <a:extLst>
                    <a:ext uri="{9D8B030D-6E8A-4147-A177-3AD203B41FA5}">
                      <a16:colId xmlns:a16="http://schemas.microsoft.com/office/drawing/2014/main" val="4085172978"/>
                    </a:ext>
                  </a:extLst>
                </a:gridCol>
                <a:gridCol w="508000">
                  <a:extLst>
                    <a:ext uri="{9D8B030D-6E8A-4147-A177-3AD203B41FA5}">
                      <a16:colId xmlns:a16="http://schemas.microsoft.com/office/drawing/2014/main" val="4241785881"/>
                    </a:ext>
                  </a:extLst>
                </a:gridCol>
                <a:gridCol w="508000">
                  <a:extLst>
                    <a:ext uri="{9D8B030D-6E8A-4147-A177-3AD203B41FA5}">
                      <a16:colId xmlns:a16="http://schemas.microsoft.com/office/drawing/2014/main" val="2493315013"/>
                    </a:ext>
                  </a:extLst>
                </a:gridCol>
                <a:gridCol w="508000">
                  <a:extLst>
                    <a:ext uri="{9D8B030D-6E8A-4147-A177-3AD203B41FA5}">
                      <a16:colId xmlns:a16="http://schemas.microsoft.com/office/drawing/2014/main" val="2075603309"/>
                    </a:ext>
                  </a:extLst>
                </a:gridCol>
                <a:gridCol w="508000">
                  <a:extLst>
                    <a:ext uri="{9D8B030D-6E8A-4147-A177-3AD203B41FA5}">
                      <a16:colId xmlns:a16="http://schemas.microsoft.com/office/drawing/2014/main" val="3731273523"/>
                    </a:ext>
                  </a:extLst>
                </a:gridCol>
              </a:tblGrid>
              <a:tr h="370840">
                <a:tc>
                  <a:txBody>
                    <a:bodyPr/>
                    <a:lstStyle/>
                    <a:p>
                      <a:r>
                        <a:rPr lang="en-US" altLang="zh-CN" b="0" dirty="0"/>
                        <a:t>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3</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5</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6</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7</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8</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9</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10</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11</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12</a:t>
                      </a:r>
                      <a:endParaRPr lang="zh-CN" altLang="en-US" b="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036738"/>
                  </a:ext>
                </a:extLst>
              </a:tr>
              <a:tr h="370840">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5164"/>
                  </a:ext>
                </a:extLst>
              </a:tr>
              <a:tr h="473034">
                <a:tc>
                  <a:txBody>
                    <a:bodyPr/>
                    <a:lstStyle/>
                    <a:p>
                      <a:r>
                        <a:rPr lang="en-US" altLang="zh-CN" b="0" dirty="0"/>
                        <a:t>4</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3</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5</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10</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659281"/>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=4</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&lt;k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r>
                        <a:rPr lang="zh-CN" altLang="en-US" b="0" dirty="0"/>
                        <a:t>在右区间寻找第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552978"/>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8</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791512"/>
                  </a:ext>
                </a:extLst>
              </a:tr>
              <a:tr h="5486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chemeClr val="tx1"/>
                          </a:solidFill>
                        </a:rPr>
                        <a:t>8</a:t>
                      </a:r>
                      <a:endParaRPr lang="zh-CN"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10</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17</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15</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22</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878892"/>
                  </a:ext>
                </a:extLst>
              </a:tr>
              <a:tr h="37084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             在左区间寻找第</a:t>
                      </a:r>
                      <a:r>
                        <a:rPr lang="en-US" altLang="zh-CN" b="0" dirty="0"/>
                        <a:t>k</a:t>
                      </a:r>
                      <a:r>
                        <a:rPr lang="zh-CN" altLang="en-US" b="0" dirty="0"/>
                        <a:t>小元素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=8</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err="1"/>
                        <a:t>i</a:t>
                      </a:r>
                      <a:r>
                        <a:rPr lang="en-US" altLang="zh-CN" sz="1600" b="0" dirty="0"/>
                        <a:t>&gt;k</a:t>
                      </a:r>
                      <a:endParaRPr lang="zh-CN" altLang="en-US" sz="16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253299"/>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8</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6</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3594056"/>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chemeClr val="tx1"/>
                          </a:solidFill>
                        </a:rPr>
                        <a:t>6</a:t>
                      </a:r>
                      <a:endParaRPr lang="zh-CN"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FF0000"/>
                          </a:solidFill>
                        </a:rPr>
                        <a:t>8</a:t>
                      </a:r>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t>9</a:t>
                      </a:r>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474719"/>
                  </a:ext>
                </a:extLst>
              </a:tr>
              <a:tr h="370840">
                <a:tc>
                  <a:txBody>
                    <a:bodyPr/>
                    <a:lstStyle/>
                    <a:p>
                      <a:endParaRPr lang="zh-CN" altLang="en-US" b="0" dirty="0"/>
                    </a:p>
                  </a:txBody>
                  <a:tcPr>
                    <a:lnT w="12700" cap="flat" cmpd="sng" algn="ctr">
                      <a:solidFill>
                        <a:schemeClr val="tx1"/>
                      </a:solidFill>
                      <a:prstDash val="solid"/>
                      <a:round/>
                      <a:headEnd type="none" w="med" len="med"/>
                      <a:tailEnd type="none" w="med" len="med"/>
                    </a:lnT>
                  </a:tcPr>
                </a:tc>
                <a:tc>
                  <a:txBody>
                    <a:bodyPr/>
                    <a:lstStyle/>
                    <a:p>
                      <a:endParaRPr lang="zh-CN" altLang="en-US" b="0" dirty="0"/>
                    </a:p>
                  </a:txBody>
                  <a:tcPr>
                    <a:lnT w="12700" cap="flat" cmpd="sng" algn="ctr">
                      <a:solidFill>
                        <a:schemeClr val="tx1"/>
                      </a:solidFill>
                      <a:prstDash val="solid"/>
                      <a:round/>
                      <a:headEnd type="none" w="med" len="med"/>
                      <a:tailEnd type="none" w="med" len="med"/>
                    </a:lnT>
                  </a:tcPr>
                </a:tc>
                <a:tc>
                  <a:txBody>
                    <a:bodyPr/>
                    <a:lstStyle/>
                    <a:p>
                      <a:endParaRPr lang="zh-CN" altLang="en-US" b="0" dirty="0"/>
                    </a:p>
                  </a:txBody>
                  <a:tcPr>
                    <a:lnT w="12700" cap="flat" cmpd="sng" algn="ctr">
                      <a:solidFill>
                        <a:schemeClr val="tx1"/>
                      </a:solidFill>
                      <a:prstDash val="solid"/>
                      <a:round/>
                      <a:headEnd type="none" w="med" len="med"/>
                      <a:tailEnd type="none" w="med" len="med"/>
                    </a:lnT>
                  </a:tcPr>
                </a:tc>
                <a:tc>
                  <a:txBody>
                    <a:bodyPr/>
                    <a:lstStyle/>
                    <a:p>
                      <a:endParaRPr lang="zh-CN" altLang="en-US" b="0" dirty="0"/>
                    </a:p>
                  </a:txBody>
                  <a:tcPr>
                    <a:lnT w="12700" cap="flat" cmpd="sng" algn="ctr">
                      <a:solidFill>
                        <a:schemeClr val="tx1"/>
                      </a:solidFill>
                      <a:prstDash val="solid"/>
                      <a:round/>
                      <a:headEnd type="none" w="med" len="med"/>
                      <a:tailEnd type="none" w="med" len="med"/>
                    </a:lnT>
                  </a:tcPr>
                </a:tc>
                <a:tc>
                  <a:txBody>
                    <a:bodyPr/>
                    <a:lstStyle/>
                    <a:p>
                      <a:endParaRPr lang="zh-CN" altLang="en-US" b="0"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zh-CN" sz="1600" b="0" dirty="0" err="1"/>
                        <a:t>i</a:t>
                      </a:r>
                      <a:r>
                        <a:rPr lang="en-US" altLang="zh-CN" sz="1600" b="0" dirty="0"/>
                        <a:t>=6</a:t>
                      </a:r>
                      <a:endParaRPr lang="zh-CN" altLang="en-US" sz="1600" b="0" dirty="0"/>
                    </a:p>
                  </a:txBody>
                  <a:tcPr>
                    <a:lnT w="12700" cap="flat" cmpd="sng" algn="ctr">
                      <a:solidFill>
                        <a:schemeClr val="tx1"/>
                      </a:solidFill>
                      <a:prstDash val="solid"/>
                      <a:round/>
                      <a:headEnd type="none" w="med" len="med"/>
                      <a:tailEnd type="none" w="med" len="med"/>
                    </a:lnT>
                  </a:tcPr>
                </a:tc>
                <a:tc>
                  <a:txBody>
                    <a:bodyPr/>
                    <a:lstStyle/>
                    <a:p>
                      <a:r>
                        <a:rPr lang="en-US" altLang="zh-CN" sz="1600" b="0" dirty="0" err="1"/>
                        <a:t>i</a:t>
                      </a:r>
                      <a:r>
                        <a:rPr lang="en-US" altLang="zh-CN" sz="1600" b="0" dirty="0"/>
                        <a:t>=k</a:t>
                      </a:r>
                      <a:endParaRPr lang="zh-CN" altLang="en-US" sz="1600" b="0" dirty="0"/>
                    </a:p>
                  </a:txBody>
                  <a:tcPr>
                    <a:lnT w="12700" cap="flat" cmpd="sng" algn="ctr">
                      <a:solidFill>
                        <a:schemeClr val="tx1"/>
                      </a:solidFill>
                      <a:prstDash val="solid"/>
                      <a:round/>
                      <a:headEnd type="none" w="med" len="med"/>
                      <a:tailEnd type="none" w="med" len="med"/>
                    </a:lnT>
                  </a:tcPr>
                </a:tc>
                <a:tc gridSpan="5">
                  <a:txBody>
                    <a:bodyPr/>
                    <a:lstStyle/>
                    <a:p>
                      <a:r>
                        <a:rPr lang="zh-CN" altLang="en-US" sz="1600" b="0" dirty="0"/>
                        <a:t>找到第</a:t>
                      </a:r>
                      <a:r>
                        <a:rPr lang="en-US" altLang="zh-CN" sz="1600" b="0" dirty="0"/>
                        <a:t>k</a:t>
                      </a:r>
                      <a:r>
                        <a:rPr lang="zh-CN" altLang="en-US" sz="1600" b="0" dirty="0"/>
                        <a:t>小元素为</a:t>
                      </a:r>
                      <a:r>
                        <a:rPr lang="en-US" altLang="zh-CN" sz="1600" b="0" dirty="0"/>
                        <a:t>8</a:t>
                      </a:r>
                      <a:r>
                        <a:rPr lang="zh-CN" altLang="en-US" sz="1600" b="0" dirty="0"/>
                        <a:t>，结束</a:t>
                      </a:r>
                    </a:p>
                  </a:txBody>
                  <a:tcPr>
                    <a:lnT w="12700" cap="flat" cmpd="sng" algn="ctr">
                      <a:solidFill>
                        <a:schemeClr val="tx1"/>
                      </a:solidFill>
                      <a:prstDash val="solid"/>
                      <a:round/>
                      <a:headEnd type="none" w="med" len="med"/>
                      <a:tailEnd type="none" w="med" len="med"/>
                    </a:lnT>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tcPr>
                </a:tc>
                <a:tc hMerge="1">
                  <a:txBody>
                    <a:bodyPr/>
                    <a:lstStyle/>
                    <a:p>
                      <a:endParaRPr lang="zh-CN" altLang="en-US" b="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16253492"/>
                  </a:ext>
                </a:extLst>
              </a:tr>
            </a:tbl>
          </a:graphicData>
        </a:graphic>
      </p:graphicFrame>
    </p:spTree>
    <p:extLst>
      <p:ext uri="{BB962C8B-B14F-4D97-AF65-F5344CB8AC3E}">
        <p14:creationId xmlns:p14="http://schemas.microsoft.com/office/powerpoint/2010/main" val="1121360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DB3C4FAA-C064-4901-83CE-474F21E05BB9}" type="slidenum">
              <a:rPr lang="zh-CN" altLang="en-US" sz="900"/>
              <a:t>44</a:t>
            </a:fld>
            <a:endParaRPr lang="zh-CN" altLang="en-US" sz="900"/>
          </a:p>
        </p:txBody>
      </p:sp>
      <p:sp>
        <p:nvSpPr>
          <p:cNvPr id="4" name="Text Box 2"/>
          <p:cNvSpPr txBox="1">
            <a:spLocks noChangeArrowheads="1"/>
          </p:cNvSpPr>
          <p:nvPr/>
        </p:nvSpPr>
        <p:spPr bwMode="auto">
          <a:xfrm>
            <a:off x="765313" y="1133746"/>
            <a:ext cx="2590800" cy="430213"/>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200" b="1" dirty="0">
                <a:solidFill>
                  <a:srgbClr val="0000FF"/>
                </a:solidFill>
                <a:latin typeface="微软雅黑" panose="020B0503020204020204" pitchFamily="34" charset="-122"/>
                <a:ea typeface="微软雅黑" panose="020B0503020204020204" pitchFamily="34" charset="-122"/>
              </a:rPr>
              <a:t>算法实现：</a:t>
            </a:r>
          </a:p>
        </p:txBody>
      </p:sp>
      <p:sp>
        <p:nvSpPr>
          <p:cNvPr id="5" name="Text Box 3"/>
          <p:cNvSpPr txBox="1">
            <a:spLocks noChangeArrowheads="1"/>
          </p:cNvSpPr>
          <p:nvPr/>
        </p:nvSpPr>
        <p:spPr bwMode="auto">
          <a:xfrm>
            <a:off x="765313" y="1572431"/>
            <a:ext cx="9780767" cy="4918609"/>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rIns="180000" bIns="180000">
            <a:spAutoFit/>
          </a:bodyPr>
          <a:lstStyle/>
          <a:p>
            <a:pPr fontAlgn="auto">
              <a:lnSpc>
                <a:spcPct val="90000"/>
              </a:lnSpc>
              <a:spcBef>
                <a:spcPts val="0"/>
              </a:spcBef>
              <a:spcAft>
                <a:spcPts val="0"/>
              </a:spcAft>
              <a:defRPr/>
            </a:pPr>
            <a:r>
              <a:rPr lang="en-US" altLang="zh-CN" sz="2000" dirty="0">
                <a:solidFill>
                  <a:srgbClr val="0000FF"/>
                </a:solidFill>
                <a:latin typeface="+mn-ea"/>
                <a:cs typeface="Consolas" panose="020B0609020204030204" pitchFamily="49" charset="0"/>
              </a:rPr>
              <a:t>int </a:t>
            </a:r>
            <a:r>
              <a:rPr lang="en-US" altLang="zh-CN" sz="2000" dirty="0">
                <a:solidFill>
                  <a:srgbClr val="FF0000"/>
                </a:solidFill>
                <a:latin typeface="+mn-ea"/>
                <a:cs typeface="Consolas" panose="020B0609020204030204" pitchFamily="49" charset="0"/>
              </a:rPr>
              <a:t>QuickSelect</a:t>
            </a:r>
            <a:r>
              <a:rPr lang="en-US" altLang="zh-CN" sz="2000" dirty="0">
                <a:solidFill>
                  <a:srgbClr val="0000FF"/>
                </a:solidFill>
                <a:latin typeface="+mn-ea"/>
                <a:cs typeface="Consolas" panose="020B0609020204030204" pitchFamily="49" charset="0"/>
              </a:rPr>
              <a:t>(int R[], int s, int t, int k)</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在</a:t>
            </a:r>
            <a:r>
              <a:rPr lang="en-US" altLang="zh-CN" sz="2000" dirty="0">
                <a:solidFill>
                  <a:schemeClr val="tx1"/>
                </a:solidFill>
                <a:latin typeface="+mn-ea"/>
                <a:cs typeface="Consolas" panose="020B0609020204030204" pitchFamily="49" charset="0"/>
              </a:rPr>
              <a:t>R[s..t]</a:t>
            </a:r>
            <a:r>
              <a:rPr lang="zh-CN" altLang="en-US" sz="2000" dirty="0">
                <a:solidFill>
                  <a:schemeClr val="tx1"/>
                </a:solidFill>
                <a:latin typeface="+mn-ea"/>
                <a:cs typeface="Consolas" panose="020B0609020204030204" pitchFamily="49" charset="0"/>
              </a:rPr>
              <a:t>序列中找第</a:t>
            </a:r>
            <a:r>
              <a:rPr lang="en-US" altLang="zh-CN" sz="2000" dirty="0">
                <a:solidFill>
                  <a:schemeClr val="tx1"/>
                </a:solidFill>
                <a:latin typeface="+mn-ea"/>
                <a:cs typeface="Consolas" panose="020B0609020204030204" pitchFamily="49" charset="0"/>
              </a:rPr>
              <a:t>k</a:t>
            </a:r>
            <a:r>
              <a:rPr lang="zh-CN" altLang="en-US" sz="2000" dirty="0">
                <a:solidFill>
                  <a:schemeClr val="tx1"/>
                </a:solidFill>
                <a:latin typeface="+mn-ea"/>
                <a:cs typeface="Consolas" panose="020B0609020204030204" pitchFamily="49" charset="0"/>
              </a:rPr>
              <a:t>小的元素</a:t>
            </a:r>
          </a:p>
          <a:p>
            <a:pPr fontAlgn="auto">
              <a:lnSpc>
                <a:spcPct val="90000"/>
              </a:lnSpc>
              <a:spcBef>
                <a:spcPts val="0"/>
              </a:spcBef>
              <a:spcAft>
                <a:spcPts val="0"/>
              </a:spcAft>
              <a:defRPr/>
            </a:pPr>
            <a:r>
              <a:rPr lang="en-US" altLang="zh-CN" sz="2000" dirty="0">
                <a:solidFill>
                  <a:srgbClr val="0000FF"/>
                </a:solidFill>
                <a:latin typeface="+mn-ea"/>
                <a:cs typeface="Consolas" panose="020B0609020204030204" pitchFamily="49" charset="0"/>
              </a:rPr>
              <a:t>{  </a:t>
            </a:r>
          </a:p>
          <a:p>
            <a:pPr fontAlgn="auto">
              <a:lnSpc>
                <a:spcPct val="90000"/>
              </a:lnSpc>
              <a:spcBef>
                <a:spcPts val="0"/>
              </a:spcBef>
              <a:spcAft>
                <a:spcPts val="0"/>
              </a:spcAft>
              <a:defRPr/>
            </a:pPr>
            <a:r>
              <a:rPr lang="en-US" altLang="zh-CN" sz="2000" dirty="0">
                <a:solidFill>
                  <a:srgbClr val="0000FF"/>
                </a:solidFill>
                <a:latin typeface="+mn-ea"/>
                <a:cs typeface="Consolas" panose="020B0609020204030204" pitchFamily="49" charset="0"/>
              </a:rPr>
              <a:t>   int i=s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j=t, </a:t>
            </a:r>
            <a:r>
              <a:rPr lang="en-US" altLang="zh-CN" sz="2000" dirty="0" err="1">
                <a:solidFill>
                  <a:srgbClr val="0000FF"/>
                </a:solidFill>
                <a:latin typeface="+mn-ea"/>
                <a:cs typeface="Consolas" panose="020B0609020204030204" pitchFamily="49" charset="0"/>
              </a:rPr>
              <a:t>tmp</a:t>
            </a:r>
            <a:r>
              <a:rPr lang="en-US" altLang="zh-CN" sz="2000" dirty="0">
                <a:solidFill>
                  <a:srgbClr val="0000FF"/>
                </a:solidFill>
                <a:latin typeface="+mn-ea"/>
                <a:cs typeface="Consolas" panose="020B0609020204030204" pitchFamily="49" charset="0"/>
              </a:rPr>
              <a:t>;</a:t>
            </a:r>
          </a:p>
          <a:p>
            <a:pPr fontAlgn="auto">
              <a:lnSpc>
                <a:spcPct val="9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if (s&lt;t)</a:t>
            </a:r>
          </a:p>
          <a:p>
            <a:pPr fontAlgn="auto">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a:t>
            </a:r>
          </a:p>
          <a:p>
            <a:pPr fontAlgn="auto">
              <a:spcBef>
                <a:spcPts val="0"/>
              </a:spcBef>
              <a:spcAft>
                <a:spcPts val="0"/>
              </a:spcAft>
              <a:defRPr/>
            </a:pPr>
            <a:r>
              <a:rPr lang="en-US" altLang="zh-CN" sz="2000" dirty="0">
                <a:solidFill>
                  <a:srgbClr val="0000FF"/>
                </a:solidFill>
                <a:latin typeface="+mn-ea"/>
                <a:cs typeface="Times New Roman" panose="02020603050405020304" pitchFamily="18" charset="0"/>
              </a:rPr>
              <a:t>       </a:t>
            </a:r>
            <a:r>
              <a:rPr lang="en-US" altLang="zh-CN" sz="2000" dirty="0" err="1">
                <a:solidFill>
                  <a:srgbClr val="0000FF"/>
                </a:solidFill>
                <a:latin typeface="+mn-ea"/>
                <a:cs typeface="Times New Roman" panose="02020603050405020304" pitchFamily="18" charset="0"/>
              </a:rPr>
              <a:t>i</a:t>
            </a:r>
            <a:r>
              <a:rPr lang="en-US" altLang="zh-CN" sz="2000" dirty="0">
                <a:solidFill>
                  <a:srgbClr val="0000FF"/>
                </a:solidFill>
                <a:latin typeface="+mn-ea"/>
                <a:cs typeface="Times New Roman" panose="02020603050405020304" pitchFamily="18" charset="0"/>
              </a:rPr>
              <a:t> = </a:t>
            </a:r>
            <a:r>
              <a:rPr lang="en-US" altLang="zh-CN" sz="2000" dirty="0">
                <a:solidFill>
                  <a:srgbClr val="0000FF"/>
                </a:solidFill>
                <a:latin typeface="+mn-ea"/>
                <a:cs typeface="Consolas" panose="020B0609020204030204" pitchFamily="49" charset="0"/>
              </a:rPr>
              <a:t>Partition(R, s, t);</a:t>
            </a: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划分：一次快速分组</a:t>
            </a:r>
          </a:p>
          <a:p>
            <a:pPr fontAlgn="auto">
              <a:lnSpc>
                <a:spcPct val="20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if (</a:t>
            </a:r>
            <a:r>
              <a:rPr lang="en-US" altLang="zh-CN" sz="2000" dirty="0">
                <a:solidFill>
                  <a:srgbClr val="FF00FF"/>
                </a:solidFill>
                <a:latin typeface="+mn-ea"/>
                <a:cs typeface="Consolas" panose="020B0609020204030204" pitchFamily="49" charset="0"/>
              </a:rPr>
              <a:t>k==i</a:t>
            </a:r>
            <a:r>
              <a:rPr lang="en-US" altLang="zh-CN" sz="2000" dirty="0">
                <a:solidFill>
                  <a:srgbClr val="0000FF"/>
                </a:solidFill>
                <a:latin typeface="+mn-ea"/>
                <a:cs typeface="Consolas" panose="020B0609020204030204" pitchFamily="49" charset="0"/>
              </a:rPr>
              <a:t>) return R[i];</a:t>
            </a:r>
          </a:p>
          <a:p>
            <a:pPr fontAlgn="auto">
              <a:lnSpc>
                <a:spcPct val="9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else if (</a:t>
            </a:r>
            <a:r>
              <a:rPr lang="en-US" altLang="zh-CN" sz="2000" dirty="0">
                <a:solidFill>
                  <a:srgbClr val="FF00FF"/>
                </a:solidFill>
                <a:latin typeface="+mn-ea"/>
                <a:cs typeface="Consolas" panose="020B0609020204030204" pitchFamily="49" charset="0"/>
              </a:rPr>
              <a:t>k&lt;</a:t>
            </a:r>
            <a:r>
              <a:rPr lang="en-US" altLang="zh-CN" sz="2000" dirty="0" err="1">
                <a:solidFill>
                  <a:srgbClr val="FF00FF"/>
                </a:solidFill>
                <a:latin typeface="+mn-ea"/>
                <a:cs typeface="Consolas" panose="020B0609020204030204" pitchFamily="49" charset="0"/>
              </a:rPr>
              <a:t>i</a:t>
            </a:r>
            <a:r>
              <a:rPr lang="en-US" altLang="zh-CN" sz="2000" dirty="0">
                <a:solidFill>
                  <a:srgbClr val="0000FF"/>
                </a:solidFill>
                <a:latin typeface="+mn-ea"/>
                <a:cs typeface="Consolas" panose="020B0609020204030204" pitchFamily="49" charset="0"/>
              </a:rPr>
              <a:t>) </a:t>
            </a:r>
          </a:p>
          <a:p>
            <a:pPr fontAlgn="auto">
              <a:lnSpc>
                <a:spcPct val="90000"/>
              </a:lnSpc>
              <a:spcBef>
                <a:spcPts val="0"/>
              </a:spcBef>
              <a:spcAft>
                <a:spcPts val="0"/>
              </a:spcAft>
              <a:defRPr/>
            </a:pPr>
            <a:r>
              <a:rPr lang="en-US" altLang="zh-CN" sz="2000" dirty="0">
                <a:solidFill>
                  <a:srgbClr val="0000FF"/>
                </a:solidFill>
                <a:latin typeface="+mn-ea"/>
                <a:cs typeface="Consolas" panose="020B0609020204030204" pitchFamily="49" charset="0"/>
              </a:rPr>
              <a:t>             return </a:t>
            </a:r>
            <a:r>
              <a:rPr lang="en-US" altLang="zh-CN" sz="2000" dirty="0" err="1">
                <a:solidFill>
                  <a:srgbClr val="FF0000"/>
                </a:solidFill>
                <a:latin typeface="+mn-ea"/>
                <a:cs typeface="Consolas" panose="020B0609020204030204" pitchFamily="49" charset="0"/>
              </a:rPr>
              <a:t>QuickSelect</a:t>
            </a:r>
            <a:r>
              <a:rPr lang="en-US" altLang="zh-CN" sz="2000" dirty="0">
                <a:solidFill>
                  <a:srgbClr val="0000FF"/>
                </a:solidFill>
                <a:latin typeface="+mn-ea"/>
                <a:cs typeface="Consolas" panose="020B0609020204030204" pitchFamily="49" charset="0"/>
              </a:rPr>
              <a:t>(R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i-1</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k);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在左区间中递归查找</a:t>
            </a:r>
          </a:p>
          <a:p>
            <a:pPr fontAlgn="auto">
              <a:lnSpc>
                <a:spcPct val="9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else </a:t>
            </a:r>
          </a:p>
          <a:p>
            <a:pPr fontAlgn="auto">
              <a:lnSpc>
                <a:spcPct val="90000"/>
              </a:lnSpc>
              <a:spcBef>
                <a:spcPts val="0"/>
              </a:spcBef>
              <a:spcAft>
                <a:spcPts val="0"/>
              </a:spcAft>
              <a:defRPr/>
            </a:pPr>
            <a:r>
              <a:rPr lang="en-US" altLang="zh-CN" sz="2000" dirty="0">
                <a:solidFill>
                  <a:srgbClr val="0000FF"/>
                </a:solidFill>
                <a:latin typeface="+mn-ea"/>
                <a:cs typeface="Consolas" panose="020B0609020204030204" pitchFamily="49" charset="0"/>
              </a:rPr>
              <a:t>             return </a:t>
            </a:r>
            <a:r>
              <a:rPr lang="en-US" altLang="zh-CN" sz="2000" dirty="0" err="1">
                <a:solidFill>
                  <a:srgbClr val="FF0000"/>
                </a:solidFill>
                <a:latin typeface="+mn-ea"/>
                <a:cs typeface="Consolas" panose="020B0609020204030204" pitchFamily="49" charset="0"/>
              </a:rPr>
              <a:t>QuickSelect</a:t>
            </a:r>
            <a:r>
              <a:rPr lang="en-US" altLang="zh-CN" sz="2000" dirty="0">
                <a:solidFill>
                  <a:srgbClr val="0000FF"/>
                </a:solidFill>
                <a:latin typeface="+mn-ea"/>
                <a:cs typeface="Consolas" panose="020B0609020204030204" pitchFamily="49" charset="0"/>
              </a:rPr>
              <a:t>(R</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i+1</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t</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k);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在右区间中递归查找</a:t>
            </a:r>
          </a:p>
          <a:p>
            <a:pPr fontAlgn="auto">
              <a:lnSpc>
                <a:spcPct val="9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a:t>
            </a:r>
          </a:p>
          <a:p>
            <a:pPr fontAlgn="auto">
              <a:lnSpc>
                <a:spcPct val="9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else if (s==t &amp;&amp; s==k)	</a:t>
            </a:r>
            <a:r>
              <a:rPr lang="en-US" altLang="zh-CN" sz="2000" dirty="0">
                <a:solidFill>
                  <a:schemeClr val="tx1"/>
                </a:solidFill>
                <a:latin typeface="+mn-ea"/>
                <a:cs typeface="Consolas" panose="020B0609020204030204" pitchFamily="49" charset="0"/>
              </a:rPr>
              <a:t>     //</a:t>
            </a:r>
            <a:r>
              <a:rPr lang="zh-CN" altLang="en-US" sz="2000" dirty="0">
                <a:solidFill>
                  <a:schemeClr val="tx1"/>
                </a:solidFill>
                <a:latin typeface="+mn-ea"/>
                <a:cs typeface="Consolas" panose="020B0609020204030204" pitchFamily="49" charset="0"/>
              </a:rPr>
              <a:t>区间内只有一个元素且为</a:t>
            </a:r>
            <a:r>
              <a:rPr lang="en-US" altLang="zh-CN" sz="2000" dirty="0">
                <a:solidFill>
                  <a:schemeClr val="tx1"/>
                </a:solidFill>
                <a:latin typeface="+mn-ea"/>
                <a:cs typeface="Consolas" panose="020B0609020204030204" pitchFamily="49" charset="0"/>
              </a:rPr>
              <a:t>R[k]</a:t>
            </a:r>
          </a:p>
          <a:p>
            <a:pPr fontAlgn="auto">
              <a:lnSpc>
                <a:spcPct val="9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return R[k];</a:t>
            </a:r>
          </a:p>
          <a:p>
            <a:pPr fontAlgn="auto">
              <a:lnSpc>
                <a:spcPct val="90000"/>
              </a:lnSpc>
              <a:spcBef>
                <a:spcPts val="0"/>
              </a:spcBef>
              <a:spcAft>
                <a:spcPts val="0"/>
              </a:spcAft>
              <a:defRPr/>
            </a:pPr>
            <a:r>
              <a:rPr lang="en-US" altLang="zh-CN" sz="2000" dirty="0">
                <a:solidFill>
                  <a:srgbClr val="0000FF"/>
                </a:solidFill>
                <a:latin typeface="+mn-ea"/>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20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20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20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20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20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20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fade">
                                      <p:cBhvr>
                                        <p:cTn id="77" dur="20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3.3.2 查找</a:t>
            </a:r>
            <a:r>
              <a:rPr lang="zh-CN" altLang="en-US" sz="2800" b="1">
                <a:latin typeface="微软雅黑" panose="020B0503020204020204" pitchFamily="34" charset="-122"/>
                <a:ea typeface="微软雅黑" panose="020B0503020204020204" pitchFamily="34" charset="-122"/>
                <a:sym typeface="+mn-ea"/>
              </a:rPr>
              <a:t>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BEF07F72-4972-4ADD-9E8E-C5EBE19A17B9}" type="slidenum">
              <a:rPr lang="zh-CN" altLang="en-US" sz="900">
                <a:latin typeface="微软雅黑" panose="020B0503020204020204" pitchFamily="34" charset="-122"/>
                <a:ea typeface="微软雅黑" panose="020B0503020204020204" pitchFamily="34" charset="-122"/>
              </a:rPr>
              <a:t>45</a:t>
            </a:fld>
            <a:endParaRPr lang="zh-CN" altLang="en-US" sz="900">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745435" y="1208089"/>
            <a:ext cx="9792391" cy="1007455"/>
          </a:xfrm>
          <a:prstGeom prst="rect">
            <a:avLst/>
          </a:prstGeom>
          <a:noFill/>
          <a:ln w="9525">
            <a:noFill/>
            <a:miter lim="800000"/>
          </a:ln>
          <a:effectLst/>
        </p:spPr>
        <p:txBody>
          <a:bodyPr wrap="square">
            <a:spAutoFit/>
          </a:bodyPr>
          <a:lstStyle/>
          <a:p>
            <a:pPr fontAlgn="auto">
              <a:lnSpc>
                <a:spcPct val="150000"/>
              </a:lnSpc>
              <a:spcBef>
                <a:spcPts val="0"/>
              </a:spcBef>
              <a:spcAft>
                <a:spcPts val="0"/>
              </a:spcAft>
              <a:defRPr/>
            </a:pPr>
            <a:r>
              <a:rPr lang="zh-CN" altLang="en-US" sz="2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最好情况：</a:t>
            </a:r>
            <a:r>
              <a:rPr lang="zh-CN" altLang="en-US" sz="2000" dirty="0">
                <a:latin typeface="微软雅黑" panose="020B0503020204020204" pitchFamily="34" charset="-122"/>
                <a:ea typeface="微软雅黑" panose="020B0503020204020204" pitchFamily="34" charset="-122"/>
              </a:rPr>
              <a:t>每次划分的轴值恰好是序列的中值，则可以保证处理的区间比上一次减半，由于在一次划分（</a:t>
            </a:r>
            <a:r>
              <a:rPr lang="en-US" altLang="zh-CN" sz="2000" dirty="0">
                <a:latin typeface="微软雅黑" panose="020B0503020204020204" pitchFamily="34" charset="-122"/>
                <a:ea typeface="微软雅黑" panose="020B0503020204020204" pitchFamily="34" charset="-122"/>
              </a:rPr>
              <a:t>O(n)</a:t>
            </a:r>
            <a:r>
              <a:rPr lang="zh-CN" altLang="en-US" sz="2000" dirty="0">
                <a:latin typeface="微软雅黑" panose="020B0503020204020204" pitchFamily="34" charset="-122"/>
                <a:ea typeface="微软雅黑" panose="020B0503020204020204" pitchFamily="34" charset="-122"/>
              </a:rPr>
              <a:t>）后，只需处理一个子序列，所以</a:t>
            </a:r>
            <a:endParaRPr lang="zh-CN" altLang="en-US" sz="2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050" name="Object 2" descr="image7"/>
              <p:cNvSpPr txBox="1"/>
              <p:nvPr/>
            </p:nvSpPr>
            <p:spPr>
              <a:xfrm>
                <a:off x="3419476" y="2320926"/>
                <a:ext cx="3794125" cy="428085"/>
              </a:xfrm>
              <a:prstGeom prst="rect">
                <a:avLst/>
              </a:prstGeom>
              <a:noFill/>
              <a:ln w="9525">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𝑂</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𝑂</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050" name="Object 2" descr="image7"/>
              <p:cNvSpPr txBox="1">
                <a:spLocks noRot="1" noChangeAspect="1" noMove="1" noResize="1" noEditPoints="1" noAdjustHandles="1" noChangeArrowheads="1" noChangeShapeType="1" noTextEdit="1"/>
              </p:cNvSpPr>
              <p:nvPr/>
            </p:nvSpPr>
            <p:spPr>
              <a:xfrm>
                <a:off x="3419476" y="2320926"/>
                <a:ext cx="3794125" cy="428085"/>
              </a:xfrm>
              <a:prstGeom prst="rect">
                <a:avLst/>
              </a:prstGeom>
              <a:blipFill>
                <a:blip r:embed="rId2"/>
                <a:stretch>
                  <a:fillRect t="-100000" b="-141429"/>
                </a:stretch>
              </a:blipFill>
              <a:ln w="9525">
                <a:noFill/>
              </a:ln>
            </p:spPr>
            <p:txBody>
              <a:bodyPr/>
              <a:lstStyle/>
              <a:p>
                <a:r>
                  <a:rPr lang="zh-CN" altLang="en-US">
                    <a:noFill/>
                  </a:rPr>
                  <a:t> </a:t>
                </a:r>
              </a:p>
            </p:txBody>
          </p:sp>
        </mc:Fallback>
      </mc:AlternateContent>
      <p:sp>
        <p:nvSpPr>
          <p:cNvPr id="6" name="Text Box 9"/>
          <p:cNvSpPr txBox="1">
            <a:spLocks noChangeArrowheads="1"/>
          </p:cNvSpPr>
          <p:nvPr/>
        </p:nvSpPr>
        <p:spPr bwMode="auto">
          <a:xfrm>
            <a:off x="834887" y="3148151"/>
            <a:ext cx="9474339" cy="739775"/>
          </a:xfrm>
          <a:prstGeom prst="rect">
            <a:avLst/>
          </a:prstGeom>
          <a:noFill/>
          <a:ln>
            <a:noFill/>
          </a:ln>
          <a:effectLst/>
        </p:spPr>
        <p:txBody>
          <a:bodyPr wrap="square">
            <a:spAutoFit/>
          </a:bodyPr>
          <a:lstStyle/>
          <a:p>
            <a:pPr algn="just" fontAlgn="auto">
              <a:spcBef>
                <a:spcPct val="50000"/>
              </a:spcBef>
              <a:spcAft>
                <a:spcPts val="0"/>
              </a:spcAft>
              <a:defRPr/>
            </a:pPr>
            <a:r>
              <a:rPr lang="zh-CN" altLang="en-US" sz="2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最坏情况：</a:t>
            </a:r>
            <a:r>
              <a:rPr lang="zh-CN" altLang="en-US" sz="2000" dirty="0">
                <a:latin typeface="微软雅黑" panose="020B0503020204020204" pitchFamily="34" charset="-122"/>
                <a:ea typeface="微软雅黑" panose="020B0503020204020204" pitchFamily="34" charset="-122"/>
              </a:rPr>
              <a:t>每次划分的轴值恰好是序列中的最大值或最小值，则处理区间只能比上一次减少</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个，所以：</a:t>
            </a:r>
          </a:p>
        </p:txBody>
      </p:sp>
      <p:sp>
        <p:nvSpPr>
          <p:cNvPr id="7" name="Text Box 12"/>
          <p:cNvSpPr txBox="1">
            <a:spLocks noChangeArrowheads="1"/>
          </p:cNvSpPr>
          <p:nvPr/>
        </p:nvSpPr>
        <p:spPr bwMode="auto">
          <a:xfrm>
            <a:off x="944217" y="4934638"/>
            <a:ext cx="9555508" cy="738188"/>
          </a:xfrm>
          <a:prstGeom prst="rect">
            <a:avLst/>
          </a:prstGeom>
          <a:noFill/>
          <a:ln>
            <a:noFill/>
          </a:ln>
          <a:effectLst/>
        </p:spPr>
        <p:txBody>
          <a:bodyPr wrap="square">
            <a:spAutoFit/>
          </a:bodyPr>
          <a:lstStyle/>
          <a:p>
            <a:pPr fontAlgn="auto">
              <a:spcBef>
                <a:spcPct val="50000"/>
              </a:spcBef>
              <a:spcAft>
                <a:spcPts val="0"/>
              </a:spcAft>
              <a:defRPr/>
            </a:pPr>
            <a:r>
              <a:rPr lang="zh-CN" altLang="en-US" sz="2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平均情况：</a:t>
            </a:r>
            <a:r>
              <a:rPr lang="zh-CN" altLang="en-US" sz="2000" dirty="0">
                <a:latin typeface="微软雅黑" panose="020B0503020204020204" pitchFamily="34" charset="-122"/>
                <a:ea typeface="微软雅黑" panose="020B0503020204020204" pitchFamily="34" charset="-122"/>
              </a:rPr>
              <a:t>假设每次划分的轴值是划分序列中的一个随机位置的元素，则处理区间按照一种随机的方式减少，可以证明，算法的平均时间是</a:t>
            </a:r>
            <a:r>
              <a:rPr lang="en-US" altLang="zh-CN" sz="2000" dirty="0">
                <a:latin typeface="微软雅黑" panose="020B0503020204020204" pitchFamily="34" charset="-122"/>
                <a:ea typeface="微软雅黑" panose="020B0503020204020204" pitchFamily="34" charset="-122"/>
              </a:rPr>
              <a:t>O(n) </a:t>
            </a:r>
            <a:r>
              <a:rPr lang="zh-CN" altLang="en-US" sz="2000" dirty="0">
                <a:latin typeface="微软雅黑" panose="020B0503020204020204" pitchFamily="34" charset="-122"/>
                <a:ea typeface="微软雅黑" panose="020B0503020204020204" pitchFamily="34" charset="-122"/>
              </a:rPr>
              <a:t>。 </a:t>
            </a:r>
          </a:p>
        </p:txBody>
      </p:sp>
      <p:sp>
        <p:nvSpPr>
          <p:cNvPr id="32" name="TextBox 31"/>
          <p:cNvSpPr txBox="1"/>
          <p:nvPr/>
        </p:nvSpPr>
        <p:spPr>
          <a:xfrm>
            <a:off x="3165476" y="3984762"/>
            <a:ext cx="5972175" cy="400050"/>
          </a:xfrm>
          <a:prstGeom prst="rect">
            <a:avLst/>
          </a:prstGeom>
          <a:noFill/>
        </p:spPr>
        <p:txBody>
          <a:bodyPr>
            <a:spAutoFit/>
          </a:bodyPr>
          <a:lstStyle/>
          <a:p>
            <a:pPr fontAlgn="auto">
              <a:spcBef>
                <a:spcPts val="0"/>
              </a:spcBef>
              <a:spcAft>
                <a:spcPts val="0"/>
              </a:spcAft>
              <a:defRPr/>
            </a:pPr>
            <a:r>
              <a:rPr lang="en-US" altLang="zh-CN" sz="2000" dirty="0">
                <a:latin typeface="微软雅黑" panose="020B0503020204020204" pitchFamily="34" charset="-122"/>
                <a:ea typeface="微软雅黑" panose="020B0503020204020204" pitchFamily="34" charset="-122"/>
              </a:rPr>
              <a:t>T(n) = T(n-1) + O(n) =O(n</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矩形 1"/>
          <p:cNvSpPr>
            <a:spLocks noChangeArrowheads="1"/>
          </p:cNvSpPr>
          <p:nvPr/>
        </p:nvSpPr>
        <p:spPr bwMode="auto">
          <a:xfrm>
            <a:off x="3462339" y="1219200"/>
            <a:ext cx="6962775" cy="5448300"/>
          </a:xfrm>
          <a:prstGeom prst="rect">
            <a:avLst/>
          </a:prstGeom>
          <a:noFill/>
          <a:ln w="9525">
            <a:noFill/>
            <a:miter lim="800000"/>
          </a:ln>
        </p:spPr>
        <p:txBody>
          <a:bodyPr>
            <a:spAutoFit/>
          </a:bodyPr>
          <a:lstStyle/>
          <a:p>
            <a:pPr>
              <a:lnSpc>
                <a:spcPct val="150000"/>
              </a:lnSpc>
            </a:pP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[Blum et al. </a:t>
            </a:r>
            <a:r>
              <a:rPr lang="en-US" altLang="zh-CN" sz="32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STOC</a:t>
            </a: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’72 &amp; </a:t>
            </a:r>
            <a:r>
              <a:rPr lang="en-US" altLang="zh-CN" sz="32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JCSS</a:t>
            </a: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’73]</a:t>
            </a:r>
            <a:b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 “shining” paper by five authors:</a:t>
            </a:r>
            <a:b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 Manuel Blum</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(Turing Award 1995)</a:t>
            </a:r>
            <a:b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Robert W. Floyd</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(Turing Award 1978)</a:t>
            </a:r>
            <a:b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 Vaughan R. Pratt</a:t>
            </a:r>
            <a:b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 Ronald L. </a:t>
            </a:r>
            <a:r>
              <a:rPr lang="en-US" altLang="zh-CN" sz="2400" dirty="0" err="1">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Rivest</a:t>
            </a: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(Turing Award 2002)</a:t>
            </a:r>
            <a:b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 Robert E. </a:t>
            </a:r>
            <a:r>
              <a:rPr lang="en-US" altLang="zh-CN" sz="2400" dirty="0" err="1">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Tarjan</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(Turing Award 1986)</a:t>
            </a:r>
            <a:b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个数中选取中位数需要的比较操作的次数介于</a:t>
            </a: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sz="2400" i="1"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5.43</a:t>
            </a:r>
            <a:r>
              <a:rPr lang="en-US" altLang="zh-CN" sz="2400" i="1"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之间</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54" name="矩形 2"/>
          <p:cNvSpPr txBox="1">
            <a:spLocks noChangeArrowheads="1"/>
          </p:cNvSpPr>
          <p:nvPr/>
        </p:nvSpPr>
        <p:spPr bwMode="auto">
          <a:xfrm>
            <a:off x="2640013" y="176214"/>
            <a:ext cx="7129462" cy="706437"/>
          </a:xfrm>
          <a:prstGeom prst="rect">
            <a:avLst/>
          </a:prstGeom>
          <a:noFill/>
          <a:ln w="9525">
            <a:noFill/>
            <a:miter lim="800000"/>
          </a:ln>
        </p:spPr>
        <p:txBody>
          <a:bodyPr anchor="ctr">
            <a:spAutoFit/>
          </a:bodyPr>
          <a:lstStyle/>
          <a:p>
            <a:pPr algn="ctr">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线性时间选择算法</a:t>
            </a:r>
          </a:p>
        </p:txBody>
      </p:sp>
      <p:pic>
        <p:nvPicPr>
          <p:cNvPr id="49155" name="Picture 2"/>
          <p:cNvPicPr>
            <a:picLocks noChangeAspect="1" noChangeArrowheads="1"/>
          </p:cNvPicPr>
          <p:nvPr/>
        </p:nvPicPr>
        <p:blipFill>
          <a:blip r:embed="rId2"/>
          <a:srcRect/>
          <a:stretch>
            <a:fillRect/>
          </a:stretch>
        </p:blipFill>
        <p:spPr bwMode="auto">
          <a:xfrm>
            <a:off x="1811338" y="1052513"/>
            <a:ext cx="1439862" cy="5461000"/>
          </a:xfrm>
          <a:prstGeom prst="rect">
            <a:avLst/>
          </a:prstGeom>
          <a:noFill/>
          <a:ln w="9525">
            <a:noFill/>
            <a:miter lim="800000"/>
            <a:headEnd/>
            <a:tailEnd/>
          </a:ln>
        </p:spPr>
      </p:pic>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线性时间选择算法（扩展）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练习：查找第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dirty="0">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84CA7A2E-F503-41CD-8630-38C52A2DF173}" type="slidenum">
              <a:rPr lang="zh-CN" altLang="en-US" sz="900">
                <a:latin typeface="微软雅黑" panose="020B0503020204020204" pitchFamily="34" charset="-122"/>
                <a:ea typeface="微软雅黑" panose="020B0503020204020204" pitchFamily="34" charset="-122"/>
              </a:rPr>
              <a:t>47</a:t>
            </a:fld>
            <a:endParaRPr lang="zh-CN" altLang="en-US" sz="900">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636104" y="1277938"/>
            <a:ext cx="10813773" cy="499624"/>
          </a:xfrm>
          <a:prstGeom prst="rect">
            <a:avLst/>
          </a:prstGeom>
          <a:noFill/>
          <a:ln w="9525">
            <a:noFill/>
            <a:miter lim="800000"/>
          </a:ln>
        </p:spPr>
        <p:txBody>
          <a:bodyPr wrap="square">
            <a:spAutoFit/>
          </a:bodyPr>
          <a:lstStyle/>
          <a:p>
            <a:pPr>
              <a:lnSpc>
                <a:spcPct val="150000"/>
              </a:lnSpc>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【2016</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408</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真题</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 name="文本框 4">
            <a:extLst>
              <a:ext uri="{FF2B5EF4-FFF2-40B4-BE49-F238E27FC236}">
                <a16:creationId xmlns:a16="http://schemas.microsoft.com/office/drawing/2014/main" id="{0DD4489D-8BAF-8F87-BDD3-F3907F557495}"/>
              </a:ext>
            </a:extLst>
          </p:cNvPr>
          <p:cNvSpPr txBox="1"/>
          <p:nvPr/>
        </p:nvSpPr>
        <p:spPr>
          <a:xfrm>
            <a:off x="815554" y="2046239"/>
            <a:ext cx="10544872" cy="3269613"/>
          </a:xfrm>
          <a:prstGeom prst="rect">
            <a:avLst/>
          </a:prstGeom>
          <a:noFill/>
        </p:spPr>
        <p:txBody>
          <a:bodyPr wrap="square">
            <a:spAutoFit/>
          </a:bodyPr>
          <a:lstStyle>
            <a:defPPr>
              <a:defRPr lang="zh-CN"/>
            </a:defPPr>
            <a:lvl1pPr>
              <a:lnSpc>
                <a:spcPct val="150000"/>
              </a:lnSpc>
              <a:defRPr sz="2000" b="0">
                <a:latin typeface="微软雅黑" panose="020B0503020204020204" pitchFamily="34" charset="-122"/>
                <a:ea typeface="微软雅黑" panose="020B0503020204020204" pitchFamily="34" charset="-122"/>
              </a:defRPr>
            </a:lvl1pPr>
          </a:lstStyle>
          <a:p>
            <a:r>
              <a:rPr lang="en-US" altLang="zh-CN" dirty="0"/>
              <a:t>43.</a:t>
            </a:r>
            <a:r>
              <a:rPr lang="zh-CN" altLang="en-US" dirty="0"/>
              <a:t>已知由</a:t>
            </a:r>
            <a:r>
              <a:rPr lang="en-US" altLang="zh-CN" dirty="0"/>
              <a:t>n (n≥2)</a:t>
            </a:r>
            <a:r>
              <a:rPr lang="zh-CN" altLang="en-US" dirty="0"/>
              <a:t>个正整数构成的集合</a:t>
            </a:r>
            <a:r>
              <a:rPr lang="en-US" altLang="zh-CN" dirty="0"/>
              <a:t>A= {</a:t>
            </a:r>
            <a:r>
              <a:rPr lang="en-US" altLang="zh-CN" dirty="0" err="1"/>
              <a:t>a</a:t>
            </a:r>
            <a:r>
              <a:rPr lang="en-US" altLang="zh-CN" baseline="-25000" dirty="0" err="1"/>
              <a:t>k</a:t>
            </a:r>
            <a:r>
              <a:rPr lang="en-US" altLang="zh-CN" baseline="-25000" dirty="0"/>
              <a:t> </a:t>
            </a:r>
            <a:r>
              <a:rPr lang="en-US" altLang="zh-CN" dirty="0"/>
              <a:t>|0≤k&lt;n}</a:t>
            </a:r>
            <a:r>
              <a:rPr lang="zh-CN" altLang="en-US" dirty="0"/>
              <a:t>，将其划分为两个不相交的子集</a:t>
            </a:r>
            <a:r>
              <a:rPr lang="en-US" altLang="zh-CN" dirty="0"/>
              <a:t>A</a:t>
            </a:r>
            <a:r>
              <a:rPr lang="en-US" altLang="zh-CN" baseline="-25000" dirty="0"/>
              <a:t>1</a:t>
            </a:r>
            <a:r>
              <a:rPr lang="zh-CN" altLang="en-US" dirty="0"/>
              <a:t>和</a:t>
            </a:r>
            <a:r>
              <a:rPr lang="en-US" altLang="zh-CN" dirty="0"/>
              <a:t>A</a:t>
            </a:r>
            <a:r>
              <a:rPr lang="en-US" altLang="zh-CN" baseline="-25000" dirty="0"/>
              <a:t>2</a:t>
            </a:r>
            <a:r>
              <a:rPr lang="zh-CN" altLang="en-US" dirty="0"/>
              <a:t>，元素个数分别是</a:t>
            </a:r>
            <a:r>
              <a:rPr lang="en-US" altLang="zh-CN" dirty="0"/>
              <a:t>n</a:t>
            </a:r>
            <a:r>
              <a:rPr lang="en-US" altLang="zh-CN" baseline="-25000" dirty="0"/>
              <a:t>1</a:t>
            </a:r>
            <a:r>
              <a:rPr lang="zh-CN" altLang="en-US" dirty="0"/>
              <a:t>和</a:t>
            </a:r>
            <a:r>
              <a:rPr lang="en-US" altLang="zh-CN" dirty="0"/>
              <a:t>n</a:t>
            </a:r>
            <a:r>
              <a:rPr lang="en-US" altLang="zh-CN" baseline="-25000" dirty="0"/>
              <a:t>2</a:t>
            </a:r>
            <a:r>
              <a:rPr lang="zh-CN" altLang="en-US" dirty="0"/>
              <a:t>，</a:t>
            </a:r>
            <a:r>
              <a:rPr lang="en-US" altLang="zh-CN" dirty="0"/>
              <a:t>A</a:t>
            </a:r>
            <a:r>
              <a:rPr lang="en-US" altLang="zh-CN" baseline="-25000" dirty="0"/>
              <a:t>1</a:t>
            </a:r>
            <a:r>
              <a:rPr lang="en-US" altLang="zh-CN" dirty="0"/>
              <a:t> </a:t>
            </a:r>
            <a:r>
              <a:rPr lang="zh-CN" altLang="en-US" dirty="0"/>
              <a:t>和</a:t>
            </a:r>
            <a:r>
              <a:rPr lang="en-US" altLang="zh-CN" dirty="0"/>
              <a:t>A</a:t>
            </a:r>
            <a:r>
              <a:rPr lang="en-US" altLang="zh-CN" baseline="-25000" dirty="0"/>
              <a:t>2</a:t>
            </a:r>
            <a:r>
              <a:rPr lang="zh-CN" altLang="en-US" dirty="0"/>
              <a:t>中元素之和分别为</a:t>
            </a:r>
            <a:r>
              <a:rPr lang="en-US" altLang="zh-CN" dirty="0"/>
              <a:t>S</a:t>
            </a:r>
            <a:r>
              <a:rPr lang="en-US" altLang="zh-CN" baseline="-25000" dirty="0"/>
              <a:t>1</a:t>
            </a:r>
            <a:r>
              <a:rPr lang="zh-CN" altLang="en-US" dirty="0"/>
              <a:t>和</a:t>
            </a:r>
            <a:r>
              <a:rPr lang="en-US" altLang="zh-CN" dirty="0"/>
              <a:t>S</a:t>
            </a:r>
            <a:r>
              <a:rPr lang="en-US" altLang="zh-CN" baseline="-25000" dirty="0"/>
              <a:t>2</a:t>
            </a:r>
            <a:r>
              <a:rPr lang="zh-CN" altLang="en-US" dirty="0"/>
              <a:t>。设计一个尽可能高效的划分算法，满足</a:t>
            </a:r>
            <a:r>
              <a:rPr lang="en-US" altLang="zh-CN" dirty="0"/>
              <a:t>|n</a:t>
            </a:r>
            <a:r>
              <a:rPr lang="en-US" altLang="zh-CN" baseline="-25000" dirty="0"/>
              <a:t>1</a:t>
            </a:r>
            <a:r>
              <a:rPr lang="en-US" altLang="zh-CN" dirty="0"/>
              <a:t>-n</a:t>
            </a:r>
            <a:r>
              <a:rPr lang="en-US" altLang="zh-CN" baseline="-25000" dirty="0"/>
              <a:t>2</a:t>
            </a:r>
            <a:r>
              <a:rPr lang="en-US" altLang="zh-CN" dirty="0"/>
              <a:t>|</a:t>
            </a:r>
            <a:r>
              <a:rPr lang="zh-CN" altLang="en-US" dirty="0"/>
              <a:t>最小且</a:t>
            </a:r>
            <a:r>
              <a:rPr lang="en-US" altLang="zh-CN" dirty="0"/>
              <a:t>|S</a:t>
            </a:r>
            <a:r>
              <a:rPr lang="en-US" altLang="zh-CN" baseline="-25000" dirty="0"/>
              <a:t>I</a:t>
            </a:r>
            <a:r>
              <a:rPr lang="en-US" altLang="zh-CN" dirty="0"/>
              <a:t>-S</a:t>
            </a:r>
            <a:r>
              <a:rPr lang="en-US" altLang="zh-CN" baseline="-25000" dirty="0"/>
              <a:t>2</a:t>
            </a:r>
            <a:r>
              <a:rPr lang="en-US" altLang="zh-CN" dirty="0"/>
              <a:t>|</a:t>
            </a:r>
            <a:r>
              <a:rPr lang="zh-CN" altLang="en-US" dirty="0"/>
              <a:t>最大。 </a:t>
            </a:r>
            <a:endParaRPr lang="en-US" altLang="zh-CN" dirty="0"/>
          </a:p>
          <a:p>
            <a:r>
              <a:rPr lang="zh-CN" altLang="en-US" dirty="0"/>
              <a:t>要求</a:t>
            </a:r>
            <a:r>
              <a:rPr lang="en-US" altLang="zh-CN" dirty="0"/>
              <a:t>:</a:t>
            </a:r>
          </a:p>
          <a:p>
            <a:r>
              <a:rPr lang="en-US" altLang="zh-CN" dirty="0"/>
              <a:t>(1)</a:t>
            </a:r>
            <a:r>
              <a:rPr lang="zh-CN" altLang="en-US" dirty="0"/>
              <a:t>给出算法的基本设计思想。</a:t>
            </a:r>
            <a:endParaRPr lang="en-US" altLang="zh-CN" dirty="0"/>
          </a:p>
          <a:p>
            <a:r>
              <a:rPr lang="en-US" altLang="zh-CN" dirty="0"/>
              <a:t>(2)</a:t>
            </a:r>
            <a:r>
              <a:rPr lang="zh-CN" altLang="en-US" dirty="0"/>
              <a:t>根据设计思想，采用</a:t>
            </a:r>
            <a:r>
              <a:rPr lang="en-US" altLang="zh-CN" dirty="0"/>
              <a:t>C</a:t>
            </a:r>
            <a:r>
              <a:rPr lang="zh-CN" altLang="en-US" dirty="0"/>
              <a:t>或</a:t>
            </a:r>
            <a:r>
              <a:rPr lang="en-US" altLang="zh-CN" dirty="0"/>
              <a:t>C++</a:t>
            </a:r>
            <a:r>
              <a:rPr lang="zh-CN" altLang="en-US" dirty="0"/>
              <a:t>语言描述算法，关键之处给出注释。</a:t>
            </a:r>
            <a:endParaRPr lang="en-US" altLang="zh-CN" dirty="0"/>
          </a:p>
          <a:p>
            <a:r>
              <a:rPr lang="en-US" altLang="zh-CN" dirty="0"/>
              <a:t>(3)</a:t>
            </a:r>
            <a:r>
              <a:rPr lang="zh-CN" altLang="en-US" dirty="0"/>
              <a:t>说明你所设计算法的平均时间复杂度和空间复杂度。</a:t>
            </a:r>
          </a:p>
        </p:txBody>
      </p:sp>
    </p:spTree>
    <p:extLst>
      <p:ext uri="{BB962C8B-B14F-4D97-AF65-F5344CB8AC3E}">
        <p14:creationId xmlns:p14="http://schemas.microsoft.com/office/powerpoint/2010/main" val="1831255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练习：查找第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dirty="0">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84CA7A2E-F503-41CD-8630-38C52A2DF173}" type="slidenum">
              <a:rPr lang="zh-CN" altLang="en-US" sz="900">
                <a:latin typeface="微软雅黑" panose="020B0503020204020204" pitchFamily="34" charset="-122"/>
                <a:ea typeface="微软雅黑" panose="020B0503020204020204" pitchFamily="34" charset="-122"/>
              </a:rPr>
              <a:t>48</a:t>
            </a:fld>
            <a:endParaRPr lang="zh-CN" altLang="en-US" sz="90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874D3B5-5717-EC4D-85D5-2725D38685D4}"/>
              </a:ext>
            </a:extLst>
          </p:cNvPr>
          <p:cNvSpPr txBox="1"/>
          <p:nvPr/>
        </p:nvSpPr>
        <p:spPr>
          <a:xfrm>
            <a:off x="829070" y="1429688"/>
            <a:ext cx="10690381" cy="2807948"/>
          </a:xfrm>
          <a:prstGeom prst="rect">
            <a:avLst/>
          </a:prstGeom>
          <a:noFill/>
        </p:spPr>
        <p:txBody>
          <a:bodyPr wrap="square">
            <a:spAutoFit/>
          </a:bodyPr>
          <a:lstStyle>
            <a:defPPr>
              <a:defRPr lang="zh-CN"/>
            </a:defPPr>
            <a:lvl1pPr>
              <a:lnSpc>
                <a:spcPct val="150000"/>
              </a:lnSpc>
              <a:defRPr sz="2000" b="0">
                <a:latin typeface="微软雅黑" panose="020B0503020204020204" pitchFamily="34" charset="-122"/>
                <a:ea typeface="微软雅黑" panose="020B0503020204020204" pitchFamily="34" charset="-122"/>
              </a:defRPr>
            </a:lvl1pPr>
          </a:lstStyle>
          <a:p>
            <a:r>
              <a:rPr lang="en-US" altLang="zh-CN" dirty="0">
                <a:solidFill>
                  <a:srgbClr val="FF0000"/>
                </a:solidFill>
              </a:rPr>
              <a:t>43.</a:t>
            </a:r>
            <a:r>
              <a:rPr lang="zh-CN" altLang="en-US" dirty="0">
                <a:solidFill>
                  <a:srgbClr val="FF0000"/>
                </a:solidFill>
              </a:rPr>
              <a:t>解析</a:t>
            </a:r>
            <a:r>
              <a:rPr lang="en-US" altLang="zh-CN" dirty="0">
                <a:solidFill>
                  <a:srgbClr val="FF0000"/>
                </a:solidFill>
              </a:rPr>
              <a:t>:</a:t>
            </a:r>
          </a:p>
          <a:p>
            <a:r>
              <a:rPr lang="en-US" altLang="zh-CN" dirty="0"/>
              <a:t>(1)</a:t>
            </a:r>
            <a:r>
              <a:rPr lang="zh-CN" altLang="en-US" dirty="0"/>
              <a:t>算法的基本设计思想由题意知，将最小的</a:t>
            </a:r>
            <a:r>
              <a:rPr lang="en-US" altLang="zh-CN" dirty="0"/>
              <a:t>Ln/2</a:t>
            </a:r>
            <a:r>
              <a:rPr lang="zh-CN" altLang="en-US" dirty="0"/>
              <a:t>」个元素放在</a:t>
            </a:r>
            <a:r>
              <a:rPr lang="en-US" altLang="zh-CN" dirty="0"/>
              <a:t>A</a:t>
            </a:r>
            <a:r>
              <a:rPr lang="en-US" altLang="zh-CN" baseline="-25000" dirty="0"/>
              <a:t>1</a:t>
            </a:r>
            <a:r>
              <a:rPr lang="zh-CN" altLang="en-US" dirty="0"/>
              <a:t>中，其余的元素放在</a:t>
            </a:r>
            <a:r>
              <a:rPr lang="en-US" altLang="zh-CN" dirty="0"/>
              <a:t>A</a:t>
            </a:r>
            <a:r>
              <a:rPr lang="en-US" altLang="zh-CN" baseline="-25000" dirty="0"/>
              <a:t>2</a:t>
            </a:r>
            <a:r>
              <a:rPr lang="zh-CN" altLang="en-US" dirty="0"/>
              <a:t>中，分组结果即可满足题目要求。</a:t>
            </a:r>
            <a:r>
              <a:rPr lang="zh-CN" altLang="en-US" dirty="0">
                <a:solidFill>
                  <a:srgbClr val="FF0000"/>
                </a:solidFill>
              </a:rPr>
              <a:t>即查找第</a:t>
            </a:r>
            <a:r>
              <a:rPr lang="en-US" altLang="zh-CN" dirty="0">
                <a:solidFill>
                  <a:srgbClr val="FF0000"/>
                </a:solidFill>
              </a:rPr>
              <a:t>k=n/2</a:t>
            </a:r>
            <a:r>
              <a:rPr lang="zh-CN" altLang="en-US" dirty="0">
                <a:solidFill>
                  <a:srgbClr val="FF0000"/>
                </a:solidFill>
              </a:rPr>
              <a:t>小问题</a:t>
            </a:r>
            <a:r>
              <a:rPr lang="zh-CN" altLang="en-US" dirty="0"/>
              <a:t>。根据划分后枢轴所处的位置</a:t>
            </a:r>
            <a:r>
              <a:rPr lang="en-US" altLang="zh-CN" dirty="0" err="1"/>
              <a:t>i</a:t>
            </a:r>
            <a:r>
              <a:rPr lang="zh-CN" altLang="en-US" dirty="0"/>
              <a:t>分别处理：</a:t>
            </a:r>
            <a:endParaRPr lang="en-US" altLang="zh-CN" dirty="0"/>
          </a:p>
          <a:p>
            <a:r>
              <a:rPr lang="en-US" altLang="zh-CN" dirty="0"/>
              <a:t>①</a:t>
            </a:r>
            <a:r>
              <a:rPr lang="zh-CN" altLang="en-US" dirty="0"/>
              <a:t>若</a:t>
            </a:r>
            <a:r>
              <a:rPr lang="en-US" altLang="zh-CN" dirty="0" err="1"/>
              <a:t>i</a:t>
            </a:r>
            <a:r>
              <a:rPr lang="en-US" altLang="zh-CN" dirty="0"/>
              <a:t>=Ln/2</a:t>
            </a:r>
            <a:r>
              <a:rPr lang="zh-CN" altLang="en-US" dirty="0"/>
              <a:t>」，则分组完成，算法结束</a:t>
            </a:r>
            <a:r>
              <a:rPr lang="en-US" altLang="zh-CN" dirty="0"/>
              <a:t>;</a:t>
            </a:r>
          </a:p>
          <a:p>
            <a:r>
              <a:rPr lang="en-US" altLang="zh-CN" dirty="0"/>
              <a:t>②</a:t>
            </a:r>
            <a:r>
              <a:rPr lang="zh-CN" altLang="en-US" dirty="0"/>
              <a:t>若</a:t>
            </a:r>
            <a:r>
              <a:rPr lang="en-US" altLang="zh-CN" dirty="0" err="1"/>
              <a:t>i</a:t>
            </a:r>
            <a:r>
              <a:rPr lang="en-US" altLang="zh-CN" dirty="0"/>
              <a:t>&lt;Ln/2</a:t>
            </a:r>
            <a:r>
              <a:rPr lang="zh-CN" altLang="en-US" dirty="0"/>
              <a:t>」，则枢轴及之前的所有元素均属于</a:t>
            </a:r>
            <a:r>
              <a:rPr lang="en-US" altLang="zh-CN" dirty="0"/>
              <a:t>A</a:t>
            </a:r>
            <a:r>
              <a:rPr lang="en-US" altLang="zh-CN" baseline="-25000" dirty="0"/>
              <a:t>1 </a:t>
            </a:r>
            <a:r>
              <a:rPr lang="zh-CN" altLang="en-US" dirty="0"/>
              <a:t>，继续对</a:t>
            </a:r>
            <a:r>
              <a:rPr lang="en-US" altLang="zh-CN" dirty="0" err="1"/>
              <a:t>i</a:t>
            </a:r>
            <a:r>
              <a:rPr lang="zh-CN" altLang="en-US" dirty="0"/>
              <a:t>之后的元素进行划分</a:t>
            </a:r>
            <a:r>
              <a:rPr lang="en-US" altLang="zh-CN" dirty="0"/>
              <a:t>;</a:t>
            </a:r>
          </a:p>
          <a:p>
            <a:r>
              <a:rPr lang="en-US" altLang="zh-CN" dirty="0"/>
              <a:t>③</a:t>
            </a:r>
            <a:r>
              <a:rPr lang="zh-CN" altLang="en-US" dirty="0"/>
              <a:t>若</a:t>
            </a:r>
            <a:r>
              <a:rPr lang="en-US" altLang="zh-CN" dirty="0" err="1"/>
              <a:t>i</a:t>
            </a:r>
            <a:r>
              <a:rPr lang="en-US" altLang="zh-CN" dirty="0"/>
              <a:t>&gt;Ln/2</a:t>
            </a:r>
            <a:r>
              <a:rPr lang="zh-CN" altLang="en-US" dirty="0"/>
              <a:t>」</a:t>
            </a:r>
            <a:r>
              <a:rPr lang="en-US" altLang="zh-CN" dirty="0"/>
              <a:t>,  </a:t>
            </a:r>
            <a:r>
              <a:rPr lang="zh-CN" altLang="en-US" dirty="0"/>
              <a:t>则枢轴及之后的所有元素均属于</a:t>
            </a:r>
            <a:r>
              <a:rPr lang="en-US" altLang="zh-CN" dirty="0"/>
              <a:t>A</a:t>
            </a:r>
            <a:r>
              <a:rPr lang="en-US" altLang="zh-CN" baseline="-25000" dirty="0"/>
              <a:t>2 </a:t>
            </a:r>
            <a:r>
              <a:rPr lang="zh-CN" altLang="en-US" dirty="0"/>
              <a:t>，继续对</a:t>
            </a:r>
            <a:r>
              <a:rPr lang="en-US" altLang="zh-CN" dirty="0" err="1"/>
              <a:t>i</a:t>
            </a:r>
            <a:r>
              <a:rPr lang="zh-CN" altLang="en-US" dirty="0"/>
              <a:t>之前的元素进行划分</a:t>
            </a:r>
            <a:r>
              <a:rPr lang="en-US" altLang="zh-CN" dirty="0"/>
              <a:t>;</a:t>
            </a:r>
          </a:p>
        </p:txBody>
      </p:sp>
      <p:sp>
        <p:nvSpPr>
          <p:cNvPr id="7" name="文本框 6">
            <a:extLst>
              <a:ext uri="{FF2B5EF4-FFF2-40B4-BE49-F238E27FC236}">
                <a16:creationId xmlns:a16="http://schemas.microsoft.com/office/drawing/2014/main" id="{5962ABFF-1E74-2FE3-DA95-7A0071F5E084}"/>
              </a:ext>
            </a:extLst>
          </p:cNvPr>
          <p:cNvSpPr txBox="1"/>
          <p:nvPr/>
        </p:nvSpPr>
        <p:spPr>
          <a:xfrm>
            <a:off x="972527" y="5178500"/>
            <a:ext cx="10403465" cy="499624"/>
          </a:xfrm>
          <a:prstGeom prst="rect">
            <a:avLst/>
          </a:prstGeom>
          <a:noFill/>
        </p:spPr>
        <p:txBody>
          <a:bodyPr wrap="square">
            <a:spAutoFit/>
          </a:bodyPr>
          <a:lstStyle/>
          <a:p>
            <a:pPr>
              <a:lnSpc>
                <a:spcPct val="150000"/>
              </a:lnSpc>
            </a:pPr>
            <a:r>
              <a:rPr lang="zh-CN" altLang="en-US" sz="2000" b="0" dirty="0">
                <a:solidFill>
                  <a:srgbClr val="FF0000"/>
                </a:solidFill>
                <a:latin typeface="微软雅黑" panose="020B0503020204020204" pitchFamily="34" charset="-122"/>
                <a:ea typeface="微软雅黑" panose="020B0503020204020204" pitchFamily="34" charset="-122"/>
              </a:rPr>
              <a:t>算法分析：</a:t>
            </a:r>
            <a:r>
              <a:rPr lang="zh-CN" altLang="en-US" sz="2000" b="0" dirty="0">
                <a:latin typeface="微软雅黑" panose="020B0503020204020204" pitchFamily="34" charset="-122"/>
                <a:ea typeface="微软雅黑" panose="020B0503020204020204" pitchFamily="34" charset="-122"/>
              </a:rPr>
              <a:t>不需要对全部元素进行全排序，其平均时间复杂度是</a:t>
            </a:r>
            <a:r>
              <a:rPr lang="en-US" altLang="zh-CN" sz="2000" b="0" dirty="0">
                <a:latin typeface="微软雅黑" panose="020B0503020204020204" pitchFamily="34" charset="-122"/>
                <a:ea typeface="微软雅黑" panose="020B0503020204020204" pitchFamily="34" charset="-122"/>
              </a:rPr>
              <a:t>O(n)</a:t>
            </a:r>
            <a:r>
              <a:rPr lang="zh-CN" altLang="en-US" sz="2000" b="0" dirty="0">
                <a:latin typeface="微软雅黑" panose="020B0503020204020204" pitchFamily="34" charset="-122"/>
                <a:ea typeface="微软雅黑" panose="020B0503020204020204" pitchFamily="34" charset="-122"/>
              </a:rPr>
              <a:t>，空间复杂度是</a:t>
            </a:r>
            <a:r>
              <a:rPr lang="en-US" altLang="zh-CN" sz="2000" b="0" dirty="0">
                <a:latin typeface="微软雅黑" panose="020B0503020204020204" pitchFamily="34" charset="-122"/>
                <a:ea typeface="微软雅黑" panose="020B0503020204020204" pitchFamily="34" charset="-122"/>
              </a:rPr>
              <a:t>O(1)</a:t>
            </a:r>
            <a:r>
              <a:rPr lang="zh-CN" altLang="en-US" sz="2000" b="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84931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练习：查找第</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dirty="0">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84CA7A2E-F503-41CD-8630-38C52A2DF173}" type="slidenum">
              <a:rPr lang="zh-CN" altLang="en-US" sz="900">
                <a:latin typeface="微软雅黑" panose="020B0503020204020204" pitchFamily="34" charset="-122"/>
                <a:ea typeface="微软雅黑" panose="020B0503020204020204" pitchFamily="34" charset="-122"/>
              </a:rPr>
              <a:t>49</a:t>
            </a:fld>
            <a:endParaRPr lang="zh-CN" altLang="en-US" sz="90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CEF0CCB-2B7B-370C-72F6-3038E9EDDBD2}"/>
              </a:ext>
            </a:extLst>
          </p:cNvPr>
          <p:cNvSpPr txBox="1"/>
          <p:nvPr/>
        </p:nvSpPr>
        <p:spPr>
          <a:xfrm>
            <a:off x="300289" y="1178526"/>
            <a:ext cx="11099894" cy="830997"/>
          </a:xfrm>
          <a:prstGeom prst="rect">
            <a:avLst/>
          </a:prstGeom>
          <a:noFill/>
        </p:spPr>
        <p:txBody>
          <a:bodyPr wrap="square">
            <a:spAutoFit/>
          </a:bodyPr>
          <a:lstStyle>
            <a:defPPr>
              <a:defRPr lang="zh-CN"/>
            </a:defPPr>
            <a:lvl1pPr>
              <a:lnSpc>
                <a:spcPct val="150000"/>
              </a:lnSpc>
              <a:defRPr sz="2000" b="0">
                <a:latin typeface="微软雅黑" panose="020B0503020204020204" pitchFamily="34" charset="-122"/>
                <a:ea typeface="微软雅黑" panose="020B0503020204020204" pitchFamily="34" charset="-122"/>
              </a:defRPr>
            </a:lvl1pPr>
          </a:lstStyle>
          <a:p>
            <a:pPr>
              <a:lnSpc>
                <a:spcPct val="100000"/>
              </a:lnSpc>
            </a:pPr>
            <a:r>
              <a:rPr lang="en-US" altLang="zh-CN" sz="1600" dirty="0"/>
              <a:t>[(1) (2)</a:t>
            </a:r>
            <a:r>
              <a:rPr lang="zh-CN" altLang="en-US" sz="1600" dirty="0"/>
              <a:t>的评分说明</a:t>
            </a:r>
            <a:r>
              <a:rPr lang="en-US" altLang="zh-CN" sz="1600" dirty="0"/>
              <a:t>]①</a:t>
            </a:r>
            <a:r>
              <a:rPr lang="zh-CN" altLang="en-US" sz="1600" dirty="0"/>
              <a:t>本题目只需将最大的一半元素与最小的一半元素分组，不需要对所有元素进行全部排序。参考答案基于快速排序思想，采用非递归的方式实现。若考生设计的算法满足题目的功能要求且正确，则</a:t>
            </a:r>
            <a:r>
              <a:rPr lang="en-US" altLang="zh-CN" sz="1600" dirty="0"/>
              <a:t>(1)</a:t>
            </a:r>
            <a:r>
              <a:rPr lang="zh-CN" altLang="en-US" sz="1600" dirty="0"/>
              <a:t>、 </a:t>
            </a:r>
            <a:r>
              <a:rPr lang="en-US" altLang="zh-CN" sz="1600" dirty="0"/>
              <a:t>(2)</a:t>
            </a:r>
            <a:r>
              <a:rPr lang="zh-CN" altLang="en-US" sz="1600" dirty="0"/>
              <a:t>根据所实现算法的平均时间复杂度给分，细则见下表。</a:t>
            </a:r>
          </a:p>
        </p:txBody>
      </p:sp>
      <p:pic>
        <p:nvPicPr>
          <p:cNvPr id="5" name="图片 4">
            <a:extLst>
              <a:ext uri="{FF2B5EF4-FFF2-40B4-BE49-F238E27FC236}">
                <a16:creationId xmlns:a16="http://schemas.microsoft.com/office/drawing/2014/main" id="{FEC18B58-2A7C-5DF9-AC55-A27255EEB139}"/>
              </a:ext>
            </a:extLst>
          </p:cNvPr>
          <p:cNvPicPr>
            <a:picLocks noChangeAspect="1"/>
          </p:cNvPicPr>
          <p:nvPr/>
        </p:nvPicPr>
        <p:blipFill>
          <a:blip r:embed="rId2"/>
          <a:stretch>
            <a:fillRect/>
          </a:stretch>
        </p:blipFill>
        <p:spPr>
          <a:xfrm>
            <a:off x="1098261" y="2062774"/>
            <a:ext cx="7920609" cy="397976"/>
          </a:xfrm>
          <a:prstGeom prst="rect">
            <a:avLst/>
          </a:prstGeom>
        </p:spPr>
      </p:pic>
      <p:pic>
        <p:nvPicPr>
          <p:cNvPr id="8" name="图片 7">
            <a:extLst>
              <a:ext uri="{FF2B5EF4-FFF2-40B4-BE49-F238E27FC236}">
                <a16:creationId xmlns:a16="http://schemas.microsoft.com/office/drawing/2014/main" id="{ADA88227-6F49-C3D5-498D-933B414F65E5}"/>
              </a:ext>
            </a:extLst>
          </p:cNvPr>
          <p:cNvPicPr>
            <a:picLocks noChangeAspect="1"/>
          </p:cNvPicPr>
          <p:nvPr/>
        </p:nvPicPr>
        <p:blipFill>
          <a:blip r:embed="rId3"/>
          <a:stretch>
            <a:fillRect/>
          </a:stretch>
        </p:blipFill>
        <p:spPr>
          <a:xfrm>
            <a:off x="1098261" y="2454611"/>
            <a:ext cx="7920609" cy="2437964"/>
          </a:xfrm>
          <a:prstGeom prst="rect">
            <a:avLst/>
          </a:prstGeom>
        </p:spPr>
      </p:pic>
      <p:sp>
        <p:nvSpPr>
          <p:cNvPr id="9" name="文本框 8">
            <a:extLst>
              <a:ext uri="{FF2B5EF4-FFF2-40B4-BE49-F238E27FC236}">
                <a16:creationId xmlns:a16="http://schemas.microsoft.com/office/drawing/2014/main" id="{AF3FE89E-4CE3-09D6-67B8-DB79DC82A131}"/>
              </a:ext>
            </a:extLst>
          </p:cNvPr>
          <p:cNvSpPr txBox="1"/>
          <p:nvPr/>
        </p:nvSpPr>
        <p:spPr>
          <a:xfrm>
            <a:off x="300289" y="4960057"/>
            <a:ext cx="11318554" cy="1477328"/>
          </a:xfrm>
          <a:prstGeom prst="rect">
            <a:avLst/>
          </a:prstGeom>
          <a:noFill/>
        </p:spPr>
        <p:txBody>
          <a:bodyPr wrap="square">
            <a:spAutoFit/>
          </a:bodyPr>
          <a:lstStyle>
            <a:defPPr>
              <a:defRPr lang="zh-CN"/>
            </a:defPPr>
            <a:lvl1pPr>
              <a:defRPr sz="1600" b="0">
                <a:latin typeface="微软雅黑" panose="020B0503020204020204" pitchFamily="34" charset="-122"/>
                <a:ea typeface="微软雅黑" panose="020B0503020204020204" pitchFamily="34" charset="-122"/>
              </a:defRPr>
            </a:lvl1pPr>
          </a:lstStyle>
          <a:p>
            <a:r>
              <a:rPr lang="zh-CN" altLang="en-US" sz="1800" dirty="0"/>
              <a:t>②若在算法的基本设计思想描述中因文字表达没有清晰反映出算法思路，但在算法实现中能够表达出算法思想且止确的，可参照①的标准给分。</a:t>
            </a:r>
            <a:endParaRPr lang="en-US" altLang="zh-CN" sz="1800" dirty="0"/>
          </a:p>
          <a:p>
            <a:r>
              <a:rPr lang="zh-CN" altLang="en-US" sz="1800" dirty="0"/>
              <a:t>③若算法的基本设计思想描述或算法实现中部分正确，可参照①中各种情况的相应给分标准酌情给分。</a:t>
            </a:r>
            <a:endParaRPr lang="en-US" altLang="zh-CN" sz="1800" dirty="0"/>
          </a:p>
          <a:p>
            <a:r>
              <a:rPr lang="zh-CN" altLang="en-US" sz="1800" dirty="0"/>
              <a:t>④参考答案中只给出了使用</a:t>
            </a:r>
            <a:r>
              <a:rPr lang="en-US" altLang="zh-CN" sz="1800" dirty="0"/>
              <a:t>C</a:t>
            </a:r>
            <a:r>
              <a:rPr lang="zh-CN" altLang="en-US" sz="1800" dirty="0"/>
              <a:t>语言的版本，使用</a:t>
            </a:r>
            <a:r>
              <a:rPr lang="en-US" altLang="zh-CN" sz="1800" dirty="0"/>
              <a:t>C++</a:t>
            </a:r>
            <a:r>
              <a:rPr lang="zh-CN" altLang="en-US" sz="1800" dirty="0"/>
              <a:t>语言的答案视同使用</a:t>
            </a:r>
            <a:r>
              <a:rPr lang="en-US" altLang="zh-CN" sz="1800" dirty="0"/>
              <a:t>C</a:t>
            </a:r>
            <a:r>
              <a:rPr lang="zh-CN" altLang="en-US" sz="1800" dirty="0"/>
              <a:t>语言。</a:t>
            </a:r>
            <a:r>
              <a:rPr lang="en-US" altLang="zh-CN" sz="1800" dirty="0"/>
              <a:t>(3)</a:t>
            </a:r>
            <a:r>
              <a:rPr lang="zh-CN" altLang="en-US" sz="1800" dirty="0"/>
              <a:t>算法的平均时间复杂度和空间复杂度本参考答案给出的算法平均时间复杂度是</a:t>
            </a:r>
            <a:r>
              <a:rPr lang="en-US" altLang="zh-CN" sz="1800" dirty="0"/>
              <a:t>O(n),</a:t>
            </a:r>
            <a:r>
              <a:rPr lang="zh-CN" altLang="en-US" sz="1800" dirty="0"/>
              <a:t>空间复杂度是</a:t>
            </a:r>
            <a:r>
              <a:rPr lang="en-US" altLang="zh-CN" sz="1800" dirty="0"/>
              <a:t>0(1)</a:t>
            </a:r>
            <a:r>
              <a:rPr lang="zh-CN" altLang="en-US" sz="1800" dirty="0"/>
              <a:t>。</a:t>
            </a:r>
          </a:p>
        </p:txBody>
      </p:sp>
    </p:spTree>
    <p:extLst>
      <p:ext uri="{BB962C8B-B14F-4D97-AF65-F5344CB8AC3E}">
        <p14:creationId xmlns:p14="http://schemas.microsoft.com/office/powerpoint/2010/main" val="24746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57563B-2E43-D5BB-23F0-B893AA36CA21}"/>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 </a:t>
            </a:r>
          </a:p>
        </p:txBody>
      </p:sp>
      <p:sp>
        <p:nvSpPr>
          <p:cNvPr id="3" name="灯片编号占位符 2"/>
          <p:cNvSpPr>
            <a:spLocks noGrp="1"/>
          </p:cNvSpPr>
          <p:nvPr>
            <p:ph type="sldNum" sz="quarter" idx="14"/>
          </p:nvPr>
        </p:nvSpPr>
        <p:spPr/>
        <p:txBody>
          <a:bodyPr/>
          <a:lstStyle/>
          <a:p>
            <a:pPr>
              <a:defRPr/>
            </a:pPr>
            <a:fld id="{510E81C3-F9AE-47E4-973E-B6AD2F655D1C}" type="slidenum">
              <a:rPr lang="zh-CN" altLang="en-US" sz="900"/>
              <a:t>5</a:t>
            </a:fld>
            <a:endParaRPr lang="zh-CN" altLang="en-US" sz="900"/>
          </a:p>
        </p:txBody>
      </p:sp>
      <p:sp>
        <p:nvSpPr>
          <p:cNvPr id="40" name="Text Box 3"/>
          <p:cNvSpPr txBox="1">
            <a:spLocks noChangeArrowheads="1"/>
          </p:cNvSpPr>
          <p:nvPr/>
        </p:nvSpPr>
        <p:spPr bwMode="auto">
          <a:xfrm>
            <a:off x="2176464" y="2311401"/>
            <a:ext cx="8047037" cy="3584575"/>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Divide_Conquer</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 P )</a:t>
            </a:r>
          </a:p>
          <a:p>
            <a:pPr eaLnBrk="1" fontAlgn="auto" hangingPunct="1">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p>
          <a:p>
            <a:pPr lvl="1" eaLnBrk="1" fontAlgn="auto" hangingPunct="1">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if ( P</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的规模足够小 </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p>
          <a:p>
            <a:pPr lvl="1" eaLnBrk="1" fontAlgn="auto" hangingPunct="1">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直接求解</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P; </a:t>
            </a:r>
          </a:p>
          <a:p>
            <a:pPr lvl="1" eaLnBrk="1" fontAlgn="auto" hangingPunct="1">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else</a:t>
            </a:r>
          </a:p>
          <a:p>
            <a:pPr lvl="1" eaLnBrk="1" fontAlgn="auto" hangingPunct="1">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分解为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k</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个子问题</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P</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P</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 </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P</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k</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a:p>
            <a:pPr lvl="1" eaLnBrk="1" fontAlgn="auto" hangingPunct="1">
              <a:spcBef>
                <a:spcPts val="0"/>
              </a:spcBef>
              <a:spcAft>
                <a:spcPts val="0"/>
              </a:spcAft>
              <a:defRPr/>
            </a:pP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a:p>
            <a:pPr lvl="1"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for (i=1; i&lt;=k; i++) </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endParaRPr>
          </a:p>
          <a:p>
            <a:pPr lvl="1" eaLnBrk="1" fontAlgn="auto" hangingPunct="1">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y</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i </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Divide_Conquer</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(P</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latin typeface="微软雅黑" panose="020B0503020204020204" pitchFamily="34" charset="-122"/>
                <a:ea typeface="微软雅黑" panose="020B0503020204020204" pitchFamily="34" charset="-122"/>
                <a:cs typeface="Consolas" panose="020B0609020204030204" pitchFamily="49" charset="0"/>
                <a:sym typeface="+mn-ea"/>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rPr>
              <a:t>递归解决</a:t>
            </a:r>
            <a:r>
              <a:rPr lang="en-US" altLang="zh-CN" sz="2000" dirty="0">
                <a:latin typeface="微软雅黑" panose="020B0503020204020204" pitchFamily="34" charset="-122"/>
                <a:ea typeface="微软雅黑" panose="020B0503020204020204" pitchFamily="34" charset="-122"/>
                <a:cs typeface="Consolas" panose="020B0609020204030204" pitchFamily="49" charset="0"/>
                <a:sym typeface="+mn-ea"/>
              </a:rPr>
              <a:t>P</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sym typeface="+mn-ea"/>
              </a:rPr>
              <a:t>i</a:t>
            </a:r>
          </a:p>
          <a:p>
            <a:pPr lvl="1" eaLnBrk="1" fontAlgn="auto" hangingPunct="1">
              <a:spcBef>
                <a:spcPts val="0"/>
              </a:spcBef>
              <a:spcAft>
                <a:spcPts val="0"/>
              </a:spcAft>
              <a:defRPr/>
            </a:pPr>
            <a:endPar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sym typeface="+mn-ea"/>
            </a:endParaRPr>
          </a:p>
          <a:p>
            <a:pPr lvl="1" eaLnBrk="1" fontAlgn="auto" hangingPunct="1">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return   Combine(y</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 y</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k</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endParaRPr>
          </a:p>
          <a:p>
            <a:pPr eaLnBrk="1" fontAlgn="auto" hangingPunct="1">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41" name="Text Box 38"/>
          <p:cNvSpPr txBox="1">
            <a:spLocks noChangeArrowheads="1"/>
          </p:cNvSpPr>
          <p:nvPr/>
        </p:nvSpPr>
        <p:spPr bwMode="auto">
          <a:xfrm>
            <a:off x="8191500" y="3848100"/>
            <a:ext cx="1860550" cy="357188"/>
          </a:xfrm>
          <a:prstGeom prst="rect">
            <a:avLst/>
          </a:prstGeom>
          <a:solidFill>
            <a:schemeClr val="accent1">
              <a:lumMod val="50000"/>
            </a:schemeClr>
          </a:solidFill>
        </p:spPr>
        <p:style>
          <a:lnRef idx="1">
            <a:schemeClr val="accent3"/>
          </a:lnRef>
          <a:fillRef idx="2">
            <a:schemeClr val="accent3"/>
          </a:fillRef>
          <a:effectRef idx="1">
            <a:schemeClr val="accent3"/>
          </a:effectRef>
          <a:fontRef idx="minor">
            <a:schemeClr val="dk1"/>
          </a:fontRef>
        </p:style>
        <p:txBody>
          <a:bodyPr tIns="81000">
            <a:spAutoFit/>
          </a:bodyPr>
          <a:lstStyle/>
          <a:p>
            <a:pPr algn="ctr" fontAlgn="auto">
              <a:spcBef>
                <a:spcPct val="50000"/>
              </a:spcBef>
              <a:spcAft>
                <a:spcPts val="0"/>
              </a:spcAft>
              <a:defRPr/>
            </a:pPr>
            <a:r>
              <a:rPr lang="zh-CN" altLang="en-US" sz="1500" b="1" dirty="0">
                <a:solidFill>
                  <a:schemeClr val="bg1"/>
                </a:solidFill>
                <a:latin typeface="+mn-ea"/>
              </a:rPr>
              <a:t>划分子问题</a:t>
            </a:r>
          </a:p>
        </p:txBody>
      </p:sp>
      <p:sp>
        <p:nvSpPr>
          <p:cNvPr id="42" name="Line 43"/>
          <p:cNvSpPr>
            <a:spLocks noChangeShapeType="1"/>
          </p:cNvSpPr>
          <p:nvPr/>
        </p:nvSpPr>
        <p:spPr bwMode="auto">
          <a:xfrm flipV="1">
            <a:off x="7102476" y="4025900"/>
            <a:ext cx="1089025" cy="1588"/>
          </a:xfrm>
          <a:prstGeom prst="line">
            <a:avLst/>
          </a:prstGeom>
          <a:ln w="38100">
            <a:solidFill>
              <a:schemeClr val="accent1">
                <a:lumMod val="50000"/>
              </a:schemeClr>
            </a:solidFill>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zh-CN" altLang="en-US" sz="1350">
              <a:latin typeface="楷体" panose="02010609060101010101" pitchFamily="49" charset="-122"/>
              <a:ea typeface="楷体" panose="02010609060101010101" pitchFamily="49" charset="-122"/>
            </a:endParaRPr>
          </a:p>
        </p:txBody>
      </p:sp>
      <p:sp>
        <p:nvSpPr>
          <p:cNvPr id="43" name="Text Box 38"/>
          <p:cNvSpPr txBox="1">
            <a:spLocks noChangeArrowheads="1"/>
          </p:cNvSpPr>
          <p:nvPr/>
        </p:nvSpPr>
        <p:spPr bwMode="auto">
          <a:xfrm>
            <a:off x="8194675" y="4349750"/>
            <a:ext cx="1860550" cy="357188"/>
          </a:xfrm>
          <a:prstGeom prst="rect">
            <a:avLst/>
          </a:prstGeom>
          <a:solidFill>
            <a:schemeClr val="accent1">
              <a:lumMod val="50000"/>
            </a:schemeClr>
          </a:solidFill>
        </p:spPr>
        <p:style>
          <a:lnRef idx="1">
            <a:schemeClr val="accent3"/>
          </a:lnRef>
          <a:fillRef idx="2">
            <a:schemeClr val="accent3"/>
          </a:fillRef>
          <a:effectRef idx="1">
            <a:schemeClr val="accent3"/>
          </a:effectRef>
          <a:fontRef idx="minor">
            <a:schemeClr val="dk1"/>
          </a:fontRef>
        </p:style>
        <p:txBody>
          <a:bodyPr tIns="81000">
            <a:spAutoFit/>
          </a:bodyPr>
          <a:lstStyle/>
          <a:p>
            <a:pPr algn="ctr" fontAlgn="auto">
              <a:spcBef>
                <a:spcPct val="50000"/>
              </a:spcBef>
              <a:spcAft>
                <a:spcPts val="0"/>
              </a:spcAft>
              <a:defRPr/>
            </a:pPr>
            <a:r>
              <a:rPr lang="zh-CN" altLang="en-US" sz="1500" b="1" dirty="0">
                <a:solidFill>
                  <a:schemeClr val="bg1"/>
                </a:solidFill>
                <a:latin typeface="+mn-ea"/>
              </a:rPr>
              <a:t>求解子问题</a:t>
            </a:r>
          </a:p>
        </p:txBody>
      </p:sp>
      <p:sp>
        <p:nvSpPr>
          <p:cNvPr id="44" name="Line 43"/>
          <p:cNvSpPr>
            <a:spLocks noChangeShapeType="1"/>
          </p:cNvSpPr>
          <p:nvPr/>
        </p:nvSpPr>
        <p:spPr bwMode="auto">
          <a:xfrm flipV="1">
            <a:off x="6149975" y="4529138"/>
            <a:ext cx="1866900" cy="0"/>
          </a:xfrm>
          <a:prstGeom prst="line">
            <a:avLst/>
          </a:prstGeom>
          <a:ln w="38100">
            <a:solidFill>
              <a:schemeClr val="accent1">
                <a:lumMod val="50000"/>
              </a:schemeClr>
            </a:solidFill>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zh-CN" altLang="en-US" sz="1350">
              <a:latin typeface="楷体" panose="02010609060101010101" pitchFamily="49" charset="-122"/>
              <a:ea typeface="楷体" panose="02010609060101010101" pitchFamily="49" charset="-122"/>
            </a:endParaRPr>
          </a:p>
        </p:txBody>
      </p:sp>
      <p:sp>
        <p:nvSpPr>
          <p:cNvPr id="45" name="Text Box 38"/>
          <p:cNvSpPr txBox="1">
            <a:spLocks noChangeArrowheads="1"/>
          </p:cNvSpPr>
          <p:nvPr/>
        </p:nvSpPr>
        <p:spPr bwMode="auto">
          <a:xfrm>
            <a:off x="8191500" y="5213350"/>
            <a:ext cx="1860550" cy="357188"/>
          </a:xfrm>
          <a:prstGeom prst="rect">
            <a:avLst/>
          </a:prstGeom>
          <a:solidFill>
            <a:schemeClr val="accent1">
              <a:lumMod val="50000"/>
            </a:schemeClr>
          </a:solidFill>
        </p:spPr>
        <p:style>
          <a:lnRef idx="1">
            <a:schemeClr val="accent3"/>
          </a:lnRef>
          <a:fillRef idx="2">
            <a:schemeClr val="accent3"/>
          </a:fillRef>
          <a:effectRef idx="1">
            <a:schemeClr val="accent3"/>
          </a:effectRef>
          <a:fontRef idx="minor">
            <a:schemeClr val="dk1"/>
          </a:fontRef>
        </p:style>
        <p:txBody>
          <a:bodyPr tIns="81000">
            <a:spAutoFit/>
          </a:bodyPr>
          <a:lstStyle/>
          <a:p>
            <a:pPr algn="ctr" fontAlgn="auto">
              <a:spcBef>
                <a:spcPct val="50000"/>
              </a:spcBef>
              <a:spcAft>
                <a:spcPts val="0"/>
              </a:spcAft>
              <a:defRPr/>
            </a:pPr>
            <a:r>
              <a:rPr lang="zh-CN" altLang="en-US" sz="1500" b="1" dirty="0">
                <a:solidFill>
                  <a:schemeClr val="bg1"/>
                </a:solidFill>
                <a:latin typeface="+mn-ea"/>
              </a:rPr>
              <a:t>合并子问题的解</a:t>
            </a:r>
          </a:p>
        </p:txBody>
      </p:sp>
      <p:sp>
        <p:nvSpPr>
          <p:cNvPr id="46" name="Line 43"/>
          <p:cNvSpPr>
            <a:spLocks noChangeShapeType="1"/>
          </p:cNvSpPr>
          <p:nvPr/>
        </p:nvSpPr>
        <p:spPr bwMode="auto">
          <a:xfrm>
            <a:off x="6640514" y="5489575"/>
            <a:ext cx="1431925" cy="1588"/>
          </a:xfrm>
          <a:prstGeom prst="line">
            <a:avLst/>
          </a:prstGeom>
          <a:ln w="38100">
            <a:solidFill>
              <a:schemeClr val="accent1">
                <a:lumMod val="50000"/>
              </a:schemeClr>
            </a:solidFill>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zh-CN" altLang="en-US" sz="1350">
              <a:latin typeface="楷体" panose="02010609060101010101" pitchFamily="49" charset="-122"/>
              <a:ea typeface="楷体" panose="02010609060101010101" pitchFamily="49" charset="-122"/>
            </a:endParaRPr>
          </a:p>
        </p:txBody>
      </p:sp>
      <p:sp>
        <p:nvSpPr>
          <p:cNvPr id="11" name="矩形 10"/>
          <p:cNvSpPr/>
          <p:nvPr/>
        </p:nvSpPr>
        <p:spPr>
          <a:xfrm>
            <a:off x="2116139" y="1454151"/>
            <a:ext cx="4448175" cy="430213"/>
          </a:xfrm>
          <a:prstGeom prst="rect">
            <a:avLst/>
          </a:prstGeom>
        </p:spPr>
        <p:txBody>
          <a:bodyPr>
            <a:spAutoFit/>
          </a:bodyPr>
          <a:lstStyle/>
          <a:p>
            <a:pPr fontAlgn="auto">
              <a:lnSpc>
                <a:spcPct val="120000"/>
              </a:lnSpc>
              <a:spcBef>
                <a:spcPts val="0"/>
              </a:spcBef>
              <a:spcAft>
                <a:spcPts val="0"/>
              </a:spcAft>
              <a:defRPr/>
            </a:pP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分治法的一般算法描述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2000"/>
                                        <p:tgtEl>
                                          <p:spTgt spid="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20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2000"/>
                                        <p:tgtEl>
                                          <p:spTgt spid="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20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2000" fill="hold">
                                          <p:stCondLst>
                                            <p:cond delay="0"/>
                                          </p:stCondLst>
                                        </p:cTn>
                                        <p:tgtEl>
                                          <p:spTgt spid="46"/>
                                        </p:tgtEl>
                                        <p:attrNameLst>
                                          <p:attrName>style.visibility</p:attrName>
                                        </p:attrNameLst>
                                      </p:cBhvr>
                                      <p:to>
                                        <p:strVal val="visible"/>
                                      </p:to>
                                    </p:set>
                                    <p:animEffect transition="in" filter="fade">
                                      <p:cBhvr>
                                        <p:cTn id="28" dur="2000"/>
                                        <p:tgtEl>
                                          <p:spTgt spid="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3" grpId="0" bldLvl="0" animBg="1"/>
      <p:bldP spid="45"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练习：查找前</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dirty="0">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84CA7A2E-F503-41CD-8630-38C52A2DF173}" type="slidenum">
              <a:rPr lang="zh-CN" altLang="en-US" sz="900">
                <a:latin typeface="微软雅黑" panose="020B0503020204020204" pitchFamily="34" charset="-122"/>
                <a:ea typeface="微软雅黑" panose="020B0503020204020204" pitchFamily="34" charset="-122"/>
              </a:rPr>
              <a:t>50</a:t>
            </a:fld>
            <a:endParaRPr lang="zh-CN" altLang="en-US" sz="900">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636104" y="1277938"/>
            <a:ext cx="10813773" cy="3423501"/>
          </a:xfrm>
          <a:prstGeom prst="rect">
            <a:avLst/>
          </a:prstGeom>
          <a:noFill/>
          <a:ln w="9525">
            <a:noFill/>
            <a:miter lim="800000"/>
          </a:ln>
        </p:spPr>
        <p:txBody>
          <a:bodyPr wrap="square">
            <a:spAutoFit/>
          </a:bodyPr>
          <a:lstStyle/>
          <a:p>
            <a:pPr>
              <a:lnSpc>
                <a:spcPct val="150000"/>
              </a:lnSpc>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【2022</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408</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真题</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50000"/>
              </a:lnSpc>
              <a:spcBef>
                <a:spcPct val="50000"/>
              </a:spcBef>
            </a:pPr>
            <a:r>
              <a:rPr kumimoji="1" lang="en-US" altLang="zh-CN" sz="2000" dirty="0">
                <a:latin typeface="微软雅黑" panose="020B0503020204020204" pitchFamily="34" charset="-122"/>
                <a:ea typeface="微软雅黑" panose="020B0503020204020204" pitchFamily="34" charset="-122"/>
              </a:rPr>
              <a:t>42.  (10</a:t>
            </a:r>
            <a:r>
              <a:rPr kumimoji="1" lang="zh-CN" altLang="en-US" sz="2000" dirty="0">
                <a:latin typeface="微软雅黑" panose="020B0503020204020204" pitchFamily="34" charset="-122"/>
                <a:ea typeface="微软雅黑" panose="020B0503020204020204" pitchFamily="34" charset="-122"/>
              </a:rPr>
              <a:t>分</a:t>
            </a:r>
            <a:r>
              <a:rPr kumimoji="1" lang="en-US" altLang="zh-CN" sz="2000" dirty="0">
                <a:latin typeface="微软雅黑" panose="020B0503020204020204" pitchFamily="34" charset="-122"/>
                <a:ea typeface="微软雅黑" panose="020B0503020204020204" pitchFamily="34" charset="-122"/>
              </a:rPr>
              <a:t>) </a:t>
            </a:r>
          </a:p>
          <a:p>
            <a:pPr>
              <a:lnSpc>
                <a:spcPct val="150000"/>
              </a:lnSpc>
              <a:spcBef>
                <a:spcPct val="50000"/>
              </a:spcBef>
            </a:pPr>
            <a:r>
              <a:rPr kumimoji="1" lang="zh-CN" altLang="en-US" sz="2000" dirty="0">
                <a:latin typeface="微软雅黑" panose="020B0503020204020204" pitchFamily="34" charset="-122"/>
                <a:ea typeface="微软雅黑" panose="020B0503020204020204" pitchFamily="34" charset="-122"/>
              </a:rPr>
              <a:t>现有</a:t>
            </a:r>
            <a:r>
              <a:rPr kumimoji="1" lang="en-US" altLang="zh-CN" sz="2000" dirty="0">
                <a:latin typeface="微软雅黑" panose="020B0503020204020204" pitchFamily="34" charset="-122"/>
                <a:ea typeface="微软雅黑" panose="020B0503020204020204" pitchFamily="34" charset="-122"/>
              </a:rPr>
              <a:t>n(n&gt;100 000)</a:t>
            </a:r>
            <a:r>
              <a:rPr kumimoji="1" lang="zh-CN" altLang="en-US" sz="2000" dirty="0">
                <a:latin typeface="微软雅黑" panose="020B0503020204020204" pitchFamily="34" charset="-122"/>
                <a:ea typeface="微软雅黑" panose="020B0503020204020204" pitchFamily="34" charset="-122"/>
              </a:rPr>
              <a:t>个数保存在一维数组</a:t>
            </a:r>
            <a:r>
              <a:rPr kumimoji="1" lang="en-US" altLang="zh-CN" sz="2000" dirty="0">
                <a:latin typeface="微软雅黑" panose="020B0503020204020204" pitchFamily="34" charset="-122"/>
                <a:ea typeface="微软雅黑" panose="020B0503020204020204" pitchFamily="34" charset="-122"/>
              </a:rPr>
              <a:t>M</a:t>
            </a:r>
            <a:r>
              <a:rPr kumimoji="1" lang="zh-CN" altLang="en-US" sz="2000" dirty="0">
                <a:latin typeface="微软雅黑" panose="020B0503020204020204" pitchFamily="34" charset="-122"/>
                <a:ea typeface="微软雅黑" panose="020B0503020204020204" pitchFamily="34" charset="-122"/>
              </a:rPr>
              <a:t>中，需要查找</a:t>
            </a:r>
            <a:r>
              <a:rPr kumimoji="1" lang="en-US" altLang="zh-CN" sz="2000" dirty="0">
                <a:latin typeface="微软雅黑" panose="020B0503020204020204" pitchFamily="34" charset="-122"/>
                <a:ea typeface="微软雅黑" panose="020B0503020204020204" pitchFamily="34" charset="-122"/>
              </a:rPr>
              <a:t>M</a:t>
            </a:r>
            <a:r>
              <a:rPr kumimoji="1" lang="zh-CN" altLang="en-US" sz="2000" dirty="0">
                <a:latin typeface="微软雅黑" panose="020B0503020204020204" pitchFamily="34" charset="-122"/>
                <a:ea typeface="微软雅黑" panose="020B0503020204020204" pitchFamily="34" charset="-122"/>
              </a:rPr>
              <a:t>中最小的</a:t>
            </a:r>
            <a:r>
              <a:rPr kumimoji="1" lang="en-US" altLang="zh-CN" sz="2000" dirty="0">
                <a:latin typeface="微软雅黑" panose="020B0503020204020204" pitchFamily="34" charset="-122"/>
                <a:ea typeface="微软雅黑" panose="020B0503020204020204" pitchFamily="34" charset="-122"/>
              </a:rPr>
              <a:t>10</a:t>
            </a:r>
            <a:r>
              <a:rPr kumimoji="1" lang="zh-CN" altLang="en-US" sz="2000" dirty="0">
                <a:latin typeface="微软雅黑" panose="020B0503020204020204" pitchFamily="34" charset="-122"/>
                <a:ea typeface="微软雅黑" panose="020B0503020204020204" pitchFamily="34" charset="-122"/>
              </a:rPr>
              <a:t>个数。请回答下列问题。</a:t>
            </a:r>
            <a:endParaRPr kumimoji="1" lang="en-US" altLang="zh-CN" sz="2000" dirty="0">
              <a:latin typeface="微软雅黑" panose="020B0503020204020204" pitchFamily="34" charset="-122"/>
              <a:ea typeface="微软雅黑" panose="020B0503020204020204" pitchFamily="34" charset="-122"/>
            </a:endParaRPr>
          </a:p>
          <a:p>
            <a:pPr>
              <a:lnSpc>
                <a:spcPct val="150000"/>
              </a:lnSpc>
              <a:spcBef>
                <a:spcPct val="50000"/>
              </a:spcBef>
            </a:pP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设计一个完成上述查找任务的算法，要求平均情况下的比较次数尽可能少，简述其算法思想</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不需要程序实现</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a:t>
            </a:r>
            <a:endParaRPr kumimoji="1" lang="en-US" altLang="zh-CN" sz="2000" dirty="0">
              <a:latin typeface="微软雅黑" panose="020B0503020204020204" pitchFamily="34" charset="-122"/>
              <a:ea typeface="微软雅黑" panose="020B0503020204020204" pitchFamily="34" charset="-122"/>
            </a:endParaRPr>
          </a:p>
          <a:p>
            <a:pPr>
              <a:lnSpc>
                <a:spcPct val="150000"/>
              </a:lnSpc>
              <a:spcBef>
                <a:spcPct val="50000"/>
              </a:spcBef>
            </a:pP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）说明你所设计的算法平均情况下的时间复杂度和空间复杂度。</a:t>
            </a:r>
            <a:endParaRPr kumimoji="1"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4005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练习：查找前</a:t>
            </a:r>
            <a:r>
              <a:rPr lang="en-US" altLang="zh-CN" sz="2800" b="1" dirty="0">
                <a:latin typeface="微软雅黑" panose="020B0503020204020204" pitchFamily="34" charset="-122"/>
                <a:ea typeface="微软雅黑" panose="020B0503020204020204" pitchFamily="34" charset="-122"/>
                <a:sym typeface="+mn-ea"/>
              </a:rPr>
              <a:t>k</a:t>
            </a:r>
            <a:r>
              <a:rPr lang="zh-CN" altLang="en-US" sz="2800" b="1" dirty="0">
                <a:latin typeface="微软雅黑" panose="020B0503020204020204" pitchFamily="34" charset="-122"/>
                <a:ea typeface="微软雅黑" panose="020B0503020204020204" pitchFamily="34" charset="-122"/>
                <a:sym typeface="+mn-ea"/>
              </a:rPr>
              <a:t>小元素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84CA7A2E-F503-41CD-8630-38C52A2DF173}" type="slidenum">
              <a:rPr lang="zh-CN" altLang="en-US" sz="900">
                <a:latin typeface="微软雅黑" panose="020B0503020204020204" pitchFamily="34" charset="-122"/>
                <a:ea typeface="微软雅黑" panose="020B0503020204020204" pitchFamily="34" charset="-122"/>
              </a:rPr>
              <a:t>51</a:t>
            </a:fld>
            <a:endParaRPr lang="zh-CN" altLang="en-US" sz="900">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636104" y="1277938"/>
            <a:ext cx="11330609" cy="5016758"/>
          </a:xfrm>
          <a:prstGeom prst="rect">
            <a:avLst/>
          </a:prstGeom>
          <a:noFill/>
          <a:ln w="9525">
            <a:noFill/>
            <a:miter lim="800000"/>
          </a:ln>
        </p:spPr>
        <p:txBody>
          <a:bodyPr wrap="square">
            <a:spAutoFit/>
          </a:body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参考答案：</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）算法思想</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答案一</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定义含</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个元素的数组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，元素值均为该数组类型能表示的最大数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ct val="50000"/>
              </a:spcBef>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 M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中的每个元素</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a:t>
            </a:r>
          </a:p>
          <a:p>
            <a:pPr>
              <a:spcBef>
                <a:spcPct val="50000"/>
              </a:spcBef>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if ( s &lt;A[9]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）丢弃</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，并将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按升序插入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ct val="50000"/>
              </a:spcBef>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当数据全部扫描完毕，数组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中保存的就是最小的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个数。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答案二</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定义含</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个元素的</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大根堆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，元素值均为该堆元素类型能表示的最大数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ct val="50000"/>
              </a:spcBef>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 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中的每个元素</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a:t>
            </a:r>
          </a:p>
          <a:p>
            <a:pPr>
              <a:spcBef>
                <a:spcPct val="50000"/>
              </a:spcBef>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 &lt; H</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的堆顶元素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删除堆顶元素并将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插入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a:spcBef>
                <a:spcPct val="50000"/>
              </a:spcBef>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当数据全部扫描完毕，堆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中保存的就是最小的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个数。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ct val="50000"/>
              </a:spcBef>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算法平均情况下的时间复杂度</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，空间复杂度是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6064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寻找两个等长有序序列的中位数（</a:t>
            </a:r>
            <a:r>
              <a:rPr lang="zh-CN" altLang="en-US" sz="2800" b="1">
                <a:latin typeface="微软雅黑" panose="020B0503020204020204" pitchFamily="34" charset="-122"/>
                <a:ea typeface="微软雅黑" panose="020B0503020204020204" pitchFamily="34" charset="-122"/>
                <a:sym typeface="+mn-ea"/>
              </a:rPr>
              <a:t>实验）</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A68A547A-15DB-46D9-944F-8D50CA0B0844}" type="slidenum">
              <a:rPr lang="zh-CN" altLang="en-US" sz="900"/>
              <a:t>52</a:t>
            </a:fld>
            <a:endParaRPr lang="zh-CN" altLang="en-US" sz="900"/>
          </a:p>
        </p:txBody>
      </p:sp>
      <p:sp>
        <p:nvSpPr>
          <p:cNvPr id="4" name="Text Box 3"/>
          <p:cNvSpPr txBox="1">
            <a:spLocks noChangeArrowheads="1"/>
          </p:cNvSpPr>
          <p:nvPr/>
        </p:nvSpPr>
        <p:spPr bwMode="auto">
          <a:xfrm>
            <a:off x="745436" y="1571625"/>
            <a:ext cx="10386390" cy="968791"/>
          </a:xfrm>
          <a:prstGeom prst="rect">
            <a:avLst/>
          </a:prstGeom>
          <a:noFill/>
          <a:ln w="9525">
            <a:noFill/>
            <a:miter lim="800000"/>
          </a:ln>
          <a:effectLst/>
        </p:spPr>
        <p:txBody>
          <a:bodyPr wrap="square">
            <a:spAutoFit/>
          </a:bodyPr>
          <a:lstStyle/>
          <a:p>
            <a:pPr fontAlgn="auto">
              <a:lnSpc>
                <a:spcPct val="150000"/>
              </a:lnSpc>
              <a:spcBef>
                <a:spcPct val="50000"/>
              </a:spcBef>
              <a:spcAft>
                <a:spcPts val="0"/>
              </a:spcAft>
              <a:defRPr/>
            </a:pP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对于一个长度为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的有序序列（假设均为升序序列）</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R[0..n-1]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，处于中间位置的元素称为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R</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的中位数。设计一个算法求给定的两个有序序列的中位数。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寻找两个等长有序序列的中位数（</a:t>
            </a:r>
            <a:r>
              <a:rPr lang="zh-CN" altLang="en-US" sz="2800" b="1">
                <a:latin typeface="微软雅黑" panose="020B0503020204020204" pitchFamily="34" charset="-122"/>
                <a:ea typeface="微软雅黑" panose="020B0503020204020204" pitchFamily="34" charset="-122"/>
                <a:sym typeface="+mn-ea"/>
              </a:rPr>
              <a:t>实验）</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5173CD08-35C6-43F5-9BFF-E533354182DB}" type="slidenum">
              <a:rPr lang="zh-CN" altLang="en-US" sz="900"/>
              <a:t>53</a:t>
            </a:fld>
            <a:endParaRPr lang="zh-CN" altLang="en-US" sz="900"/>
          </a:p>
        </p:txBody>
      </p:sp>
      <p:sp>
        <p:nvSpPr>
          <p:cNvPr id="5" name="Text Box 3"/>
          <p:cNvSpPr txBox="1">
            <a:spLocks noChangeArrowheads="1"/>
          </p:cNvSpPr>
          <p:nvPr/>
        </p:nvSpPr>
        <p:spPr bwMode="auto">
          <a:xfrm>
            <a:off x="745435" y="1335088"/>
            <a:ext cx="10237304" cy="1422954"/>
          </a:xfrm>
          <a:prstGeom prst="rect">
            <a:avLst/>
          </a:prstGeom>
          <a:noFill/>
          <a:ln w="9525">
            <a:noFill/>
            <a:miter lim="800000"/>
          </a:ln>
          <a:effectLst/>
        </p:spPr>
        <p:txBody>
          <a:bodyPr wrap="square">
            <a:spAutoFit/>
          </a:bodyPr>
          <a:lstStyle/>
          <a:p>
            <a:pPr fontAlgn="auto">
              <a:lnSpc>
                <a:spcPct val="150000"/>
              </a:lnSpc>
              <a:spcBef>
                <a:spcPct val="5000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两个等长有序序列的中位数是含它们所有元素的有序序列的中位数，例如，若序列</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A=(11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13</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15</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17</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19)</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，其中位数是</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15</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，若</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8</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20)</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，其中位数为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。例如</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两个有序序列的中位数为</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11.5</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6" name="Text Box 4"/>
          <p:cNvSpPr txBox="1">
            <a:spLocks noChangeArrowheads="1"/>
          </p:cNvSpPr>
          <p:nvPr/>
        </p:nvSpPr>
        <p:spPr bwMode="auto">
          <a:xfrm>
            <a:off x="2417764" y="3927475"/>
            <a:ext cx="3487737" cy="400050"/>
          </a:xfrm>
          <a:prstGeom prst="rect">
            <a:avLst/>
          </a:prstGeom>
          <a:noFill/>
          <a:ln w="9525">
            <a:noFill/>
            <a:miter lim="800000"/>
          </a:ln>
          <a:effectLst/>
        </p:spPr>
        <p:txBody>
          <a:bodyPr>
            <a:spAutoFit/>
          </a:bodyPr>
          <a:lstStyle/>
          <a:p>
            <a:pPr fontAlgn="auto">
              <a:spcBef>
                <a:spcPct val="50000"/>
              </a:spcBef>
              <a:spcAft>
                <a:spcPts val="0"/>
              </a:spcAft>
              <a:defRPr/>
            </a:pPr>
            <a:r>
              <a:rPr lang="en-US" altLang="zh-CN" sz="2000" b="1" dirty="0">
                <a:solidFill>
                  <a:srgbClr val="0000FF"/>
                </a:solidFill>
                <a:latin typeface="+mn-ea"/>
                <a:ea typeface="+mn-ea"/>
                <a:cs typeface="Consolas" panose="020B0609020204030204" pitchFamily="49" charset="0"/>
              </a:rPr>
              <a:t>A=(11</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13</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15</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17</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19)</a:t>
            </a:r>
          </a:p>
        </p:txBody>
      </p:sp>
      <p:sp>
        <p:nvSpPr>
          <p:cNvPr id="7" name="Text Box 5"/>
          <p:cNvSpPr txBox="1">
            <a:spLocks noChangeArrowheads="1"/>
          </p:cNvSpPr>
          <p:nvPr/>
        </p:nvSpPr>
        <p:spPr bwMode="auto">
          <a:xfrm>
            <a:off x="5932488" y="3927475"/>
            <a:ext cx="2990850" cy="400050"/>
          </a:xfrm>
          <a:prstGeom prst="rect">
            <a:avLst/>
          </a:prstGeom>
          <a:noFill/>
          <a:ln w="9525">
            <a:noFill/>
            <a:miter lim="800000"/>
          </a:ln>
          <a:effectLst/>
        </p:spPr>
        <p:txBody>
          <a:bodyPr>
            <a:spAutoFit/>
          </a:bodyPr>
          <a:lstStyle/>
          <a:p>
            <a:pPr fontAlgn="auto">
              <a:spcBef>
                <a:spcPct val="50000"/>
              </a:spcBef>
              <a:spcAft>
                <a:spcPts val="0"/>
              </a:spcAft>
              <a:defRPr/>
            </a:pPr>
            <a:r>
              <a:rPr lang="en-US" altLang="zh-CN" sz="2000" b="1" dirty="0">
                <a:solidFill>
                  <a:srgbClr val="0000FF"/>
                </a:solidFill>
                <a:latin typeface="+mn-ea"/>
                <a:ea typeface="+mn-ea"/>
                <a:cs typeface="Consolas" panose="020B0609020204030204" pitchFamily="49" charset="0"/>
              </a:rPr>
              <a:t>B=(2</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4</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6</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8</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20)</a:t>
            </a:r>
          </a:p>
        </p:txBody>
      </p:sp>
      <p:sp>
        <p:nvSpPr>
          <p:cNvPr id="8" name="AutoShape 6"/>
          <p:cNvSpPr>
            <a:spLocks noChangeArrowheads="1"/>
          </p:cNvSpPr>
          <p:nvPr/>
        </p:nvSpPr>
        <p:spPr bwMode="auto">
          <a:xfrm>
            <a:off x="5010151" y="4503738"/>
            <a:ext cx="333375" cy="431800"/>
          </a:xfrm>
          <a:prstGeom prst="downArrow">
            <a:avLst>
              <a:gd name="adj1" fmla="val 50000"/>
              <a:gd name="adj2" fmla="val 37363"/>
            </a:avLst>
          </a:prstGeom>
        </p:spPr>
        <p:style>
          <a:lnRef idx="1">
            <a:schemeClr val="accent2"/>
          </a:lnRef>
          <a:fillRef idx="3">
            <a:schemeClr val="accent2"/>
          </a:fillRef>
          <a:effectRef idx="2">
            <a:schemeClr val="accent2"/>
          </a:effectRef>
          <a:fontRef idx="minor">
            <a:schemeClr val="lt1"/>
          </a:fontRef>
        </p:style>
        <p:txBody>
          <a:bodyPr vert="eaVert" wrap="none" anchor="ctr"/>
          <a:lstStyle/>
          <a:p>
            <a:pPr fontAlgn="auto">
              <a:spcBef>
                <a:spcPts val="0"/>
              </a:spcBef>
              <a:spcAft>
                <a:spcPts val="0"/>
              </a:spcAft>
              <a:defRPr/>
            </a:pPr>
            <a:endParaRPr lang="zh-CN" altLang="en-US" b="1">
              <a:latin typeface="+mn-ea"/>
              <a:cs typeface="Consolas" panose="020B0609020204030204" pitchFamily="49" charset="0"/>
            </a:endParaRPr>
          </a:p>
        </p:txBody>
      </p:sp>
      <p:sp>
        <p:nvSpPr>
          <p:cNvPr id="9" name="Text Box 7"/>
          <p:cNvSpPr txBox="1">
            <a:spLocks noChangeArrowheads="1"/>
          </p:cNvSpPr>
          <p:nvPr/>
        </p:nvSpPr>
        <p:spPr bwMode="auto">
          <a:xfrm>
            <a:off x="2874964" y="5145088"/>
            <a:ext cx="6262687" cy="400050"/>
          </a:xfrm>
          <a:prstGeom prst="rect">
            <a:avLst/>
          </a:prstGeom>
          <a:noFill/>
          <a:ln w="9525">
            <a:noFill/>
            <a:miter lim="800000"/>
          </a:ln>
          <a:effectLst/>
        </p:spPr>
        <p:txBody>
          <a:bodyPr>
            <a:spAutoFit/>
          </a:bodyPr>
          <a:lstStyle/>
          <a:p>
            <a:pPr fontAlgn="auto">
              <a:spcBef>
                <a:spcPct val="50000"/>
              </a:spcBef>
              <a:spcAft>
                <a:spcPts val="0"/>
              </a:spcAft>
              <a:defRPr/>
            </a:pPr>
            <a:r>
              <a:rPr lang="en-US" altLang="zh-CN" sz="2000" b="1" dirty="0">
                <a:solidFill>
                  <a:srgbClr val="0000FF"/>
                </a:solidFill>
                <a:latin typeface="+mn-ea"/>
                <a:ea typeface="+mn-ea"/>
                <a:cs typeface="Consolas" panose="020B0609020204030204" pitchFamily="49" charset="0"/>
              </a:rPr>
              <a:t>C=(2</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4</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6</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8</a:t>
            </a:r>
            <a:r>
              <a:rPr lang="zh-CN" altLang="en-US" sz="2000" b="1" dirty="0">
                <a:solidFill>
                  <a:srgbClr val="0000FF"/>
                </a:solidFill>
                <a:latin typeface="+mn-ea"/>
                <a:ea typeface="+mn-ea"/>
                <a:cs typeface="Consolas" panose="020B0609020204030204" pitchFamily="49" charset="0"/>
              </a:rPr>
              <a:t>，</a:t>
            </a:r>
            <a:r>
              <a:rPr lang="en-US" altLang="zh-CN" b="1" dirty="0">
                <a:solidFill>
                  <a:srgbClr val="FF0000"/>
                </a:solidFill>
                <a:latin typeface="+mn-ea"/>
                <a:ea typeface="+mn-ea"/>
                <a:cs typeface="Consolas" panose="020B0609020204030204" pitchFamily="49" charset="0"/>
              </a:rPr>
              <a:t>11</a:t>
            </a:r>
            <a:r>
              <a:rPr lang="zh-CN" altLang="en-US" sz="2000" b="1" dirty="0">
                <a:solidFill>
                  <a:srgbClr val="FF0000"/>
                </a:solidFill>
                <a:latin typeface="+mn-ea"/>
                <a:ea typeface="+mn-ea"/>
                <a:cs typeface="Consolas" panose="020B0609020204030204" pitchFamily="49" charset="0"/>
              </a:rPr>
              <a:t>，</a:t>
            </a:r>
            <a:r>
              <a:rPr lang="en-US" altLang="zh-CN" sz="2000" b="1" dirty="0">
                <a:solidFill>
                  <a:srgbClr val="FF0000"/>
                </a:solidFill>
                <a:latin typeface="+mn-ea"/>
                <a:ea typeface="+mn-ea"/>
                <a:cs typeface="Consolas" panose="020B0609020204030204" pitchFamily="49" charset="0"/>
              </a:rPr>
              <a:t>12</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15</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17</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19</a:t>
            </a:r>
            <a:r>
              <a:rPr lang="zh-CN" altLang="en-US" sz="2000" b="1" dirty="0">
                <a:solidFill>
                  <a:srgbClr val="0000FF"/>
                </a:solidFill>
                <a:latin typeface="+mn-ea"/>
                <a:ea typeface="+mn-ea"/>
                <a:cs typeface="Consolas" panose="020B0609020204030204" pitchFamily="49" charset="0"/>
              </a:rPr>
              <a:t>，</a:t>
            </a:r>
            <a:r>
              <a:rPr lang="en-US" altLang="zh-CN" sz="2000" b="1" dirty="0">
                <a:solidFill>
                  <a:srgbClr val="0000FF"/>
                </a:solidFill>
                <a:latin typeface="+mn-ea"/>
                <a:ea typeface="+mn-ea"/>
                <a:cs typeface="Consolas" panose="020B0609020204030204" pitchFamily="49" charset="0"/>
              </a:rPr>
              <a:t>20)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3.4 求解</a:t>
            </a:r>
            <a:r>
              <a:rPr lang="zh-CN" altLang="en-US" sz="2800" b="1">
                <a:latin typeface="微软雅黑" panose="020B0503020204020204" pitchFamily="34" charset="-122"/>
                <a:ea typeface="微软雅黑" panose="020B0503020204020204" pitchFamily="34" charset="-122"/>
                <a:sym typeface="+mn-ea"/>
              </a:rPr>
              <a:t>组合</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3E66F892-394A-4A12-A44F-229956F18827}" type="slidenum">
              <a:rPr lang="zh-CN" altLang="en-US" sz="900">
                <a:latin typeface="微软雅黑" panose="020B0503020204020204" pitchFamily="34" charset="-122"/>
                <a:ea typeface="微软雅黑" panose="020B0503020204020204" pitchFamily="34" charset="-122"/>
              </a:rPr>
              <a:t>54</a:t>
            </a:fld>
            <a:endParaRPr lang="zh-CN" altLang="en-US" sz="900">
              <a:latin typeface="微软雅黑" panose="020B0503020204020204" pitchFamily="34" charset="-122"/>
              <a:ea typeface="微软雅黑" panose="020B0503020204020204" pitchFamily="34" charset="-122"/>
            </a:endParaRPr>
          </a:p>
        </p:txBody>
      </p:sp>
      <p:sp>
        <p:nvSpPr>
          <p:cNvPr id="4" name="Text Box 2" descr="信纸"/>
          <p:cNvSpPr txBox="1">
            <a:spLocks noChangeArrowheads="1"/>
          </p:cNvSpPr>
          <p:nvPr/>
        </p:nvSpPr>
        <p:spPr bwMode="auto">
          <a:xfrm>
            <a:off x="683868" y="1418181"/>
            <a:ext cx="6491288" cy="400110"/>
          </a:xfrm>
          <a:prstGeom prst="rect">
            <a:avLst/>
          </a:prstGeom>
          <a:solidFill>
            <a:schemeClr val="accent4">
              <a:lumMod val="20000"/>
              <a:lumOff val="80000"/>
            </a:schemeClr>
          </a:solidFill>
          <a:ln w="9525">
            <a:noFill/>
            <a:miter lim="800000"/>
          </a:ln>
          <a:effectLst/>
        </p:spPr>
        <p:txBody>
          <a:bodyPr wrap="square">
            <a:spAutoFit/>
          </a:bodyPr>
          <a:lstStyle/>
          <a:p>
            <a:pPr fontAlgn="auto">
              <a:spcBef>
                <a:spcPct val="50000"/>
              </a:spcBef>
              <a:spcAft>
                <a:spcPts val="0"/>
              </a:spcAft>
              <a:defRPr/>
            </a:pPr>
            <a:r>
              <a:rPr lang="pt-BR" altLang="zh-CN" sz="2000" dirty="0">
                <a:latin typeface="微软雅黑" panose="020B0503020204020204" pitchFamily="34" charset="-122"/>
                <a:ea typeface="微软雅黑" panose="020B0503020204020204" pitchFamily="34" charset="-122"/>
                <a:cs typeface="Consolas" panose="020B0609020204030204" pitchFamily="49" charset="0"/>
              </a:rPr>
              <a:t>3.4.</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pt-BR"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pt-BR" sz="2000" dirty="0">
                <a:latin typeface="微软雅黑" panose="020B0503020204020204" pitchFamily="34" charset="-122"/>
                <a:ea typeface="微软雅黑" panose="020B0503020204020204" pitchFamily="34" charset="-122"/>
                <a:cs typeface="Consolas" panose="020B0609020204030204" pitchFamily="49" charset="0"/>
              </a:rPr>
              <a:t>求解</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最大子段和</a:t>
            </a:r>
            <a:r>
              <a:rPr lang="zh-CN" altLang="pt-BR" sz="2000" dirty="0">
                <a:latin typeface="微软雅黑" panose="020B0503020204020204" pitchFamily="34" charset="-122"/>
                <a:ea typeface="微软雅黑" panose="020B0503020204020204" pitchFamily="34" charset="-122"/>
                <a:cs typeface="Consolas" panose="020B0609020204030204" pitchFamily="49" charset="0"/>
              </a:rPr>
              <a:t>问题</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（最大连续子序列和问题）</a:t>
            </a:r>
          </a:p>
        </p:txBody>
      </p:sp>
      <mc:AlternateContent xmlns:mc="http://schemas.openxmlformats.org/markup-compatibility/2006" xmlns:a14="http://schemas.microsoft.com/office/drawing/2010/main">
        <mc:Choice Requires="a14">
          <p:sp>
            <p:nvSpPr>
              <p:cNvPr id="5" name="TextBox 4"/>
              <p:cNvSpPr txBox="1"/>
              <p:nvPr/>
            </p:nvSpPr>
            <p:spPr>
              <a:xfrm>
                <a:off x="683868" y="2236368"/>
                <a:ext cx="10875341" cy="3119444"/>
              </a:xfrm>
              <a:prstGeom prst="rect">
                <a:avLst/>
              </a:prstGeom>
              <a:noFill/>
            </p:spPr>
            <p:txBody>
              <a:bodyPr wrap="square">
                <a:spAutoFit/>
              </a:bodyPr>
              <a:lstStyle/>
              <a:p>
                <a:pPr fontAlgn="auto">
                  <a:lnSpc>
                    <a:spcPct val="150000"/>
                  </a:lnSpc>
                  <a:spcBef>
                    <a:spcPts val="0"/>
                  </a:spcBef>
                  <a:spcAft>
                    <a:spcPts val="0"/>
                  </a:spcAft>
                  <a:defRPr/>
                </a:pPr>
                <a:r>
                  <a:rPr lang="en-US" altLang="zh-CN" sz="2200" b="1" dirty="0">
                    <a:latin typeface="微软雅黑" panose="020B0503020204020204" pitchFamily="34" charset="-122"/>
                    <a:ea typeface="微软雅黑" panose="020B0503020204020204" pitchFamily="34" charset="-122"/>
                    <a:cs typeface="Consolas" panose="020B0609020204030204" pitchFamily="49" charset="0"/>
                  </a:rPr>
                  <a:t>   </a:t>
                </a:r>
                <a:r>
                  <a:rPr lang="zh-CN" altLang="zh-CN" sz="22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给定</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由</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n(n≥1)</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个整数</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（可能为负整数）组成</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的序列</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求该序列形如</a:t>
                </a:r>
                <a14:m>
                  <m:oMath xmlns:m="http://schemas.openxmlformats.org/officeDocument/2006/math">
                    <m:nary>
                      <m:naryPr>
                        <m:chr m:val="∑"/>
                        <m:ctrlPr>
                          <a:rPr lang="zh-CN" altLang="en-US" sz="2000" i="1">
                            <a:latin typeface="Cambria Math" panose="02040503050406030204" pitchFamily="18" charset="0"/>
                          </a:rPr>
                        </m:ctrlPr>
                      </m:naryPr>
                      <m:sub>
                        <m:r>
                          <m:rPr>
                            <m:sty m:val="p"/>
                            <m:brk m:alnAt="23"/>
                          </m:rPr>
                          <a:rPr lang="en-US" altLang="zh-CN" sz="2000">
                            <a:latin typeface="Cambria Math" panose="02040503050406030204" pitchFamily="18" charset="0"/>
                          </a:rPr>
                          <m:t>k</m:t>
                        </m:r>
                        <m:r>
                          <a:rPr lang="en-US" altLang="zh-CN" sz="2000">
                            <a:latin typeface="Cambria Math" panose="02040503050406030204" pitchFamily="18" charset="0"/>
                          </a:rPr>
                          <m:t>=</m:t>
                        </m:r>
                        <m:r>
                          <m:rPr>
                            <m:sty m:val="p"/>
                          </m:rPr>
                          <a:rPr lang="en-US" altLang="zh-CN" sz="2000">
                            <a:latin typeface="Cambria Math" panose="02040503050406030204" pitchFamily="18" charset="0"/>
                          </a:rPr>
                          <m:t>i</m:t>
                        </m:r>
                      </m:sub>
                      <m:sup>
                        <m:r>
                          <m:rPr>
                            <m:sty m:val="p"/>
                          </m:rPr>
                          <a:rPr lang="en-US" altLang="zh-CN" sz="2000">
                            <a:latin typeface="Cambria Math" panose="02040503050406030204" pitchFamily="18" charset="0"/>
                          </a:rPr>
                          <m:t>j</m:t>
                        </m:r>
                      </m:sup>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m:rPr>
                                <m:sty m:val="p"/>
                              </m:rPr>
                              <a:rPr lang="en-US" altLang="zh-CN" sz="2000">
                                <a:latin typeface="Cambria Math" panose="02040503050406030204" pitchFamily="18" charset="0"/>
                              </a:rPr>
                              <m:t>k</m:t>
                            </m:r>
                          </m:sub>
                        </m:sSub>
                      </m:e>
                    </m:nary>
                    <m:r>
                      <a:rPr lang="en-US" altLang="zh-CN" sz="2000">
                        <a:latin typeface="Cambria Math" panose="02040503050406030204" pitchFamily="18" charset="0"/>
                      </a:rPr>
                      <m:t> </m:t>
                    </m:r>
                    <m:r>
                      <a:rPr lang="zh-CN" altLang="en-US" sz="2000">
                        <a:latin typeface="Cambria Math" panose="02040503050406030204" pitchFamily="18" charset="0"/>
                      </a:rPr>
                      <m:t>的</m:t>
                    </m:r>
                  </m:oMath>
                </a14:m>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子段和的最大值。当所有整数均为负整数时定义其最大子段和为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0</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。依次定义，所求的最优值为</a:t>
                </a:r>
                <a14:m>
                  <m:oMath xmlns:m="http://schemas.openxmlformats.org/officeDocument/2006/math">
                    <m:r>
                      <m:rPr>
                        <m:sty m:val="p"/>
                      </m:rPr>
                      <a:rPr lang="en-US" altLang="zh-CN" sz="2000">
                        <a:latin typeface="Cambria Math" panose="02040503050406030204" pitchFamily="18" charset="0"/>
                        <a:cs typeface="Consolas" panose="020B0609020204030204" pitchFamily="49" charset="0"/>
                      </a:rPr>
                      <m:t>max</m:t>
                    </m:r>
                    <m:d>
                      <m:dPr>
                        <m:begChr m:val="{"/>
                        <m:endChr m:val="}"/>
                        <m:ctrlPr>
                          <a:rPr lang="en-US" altLang="zh-CN" sz="2000" i="1">
                            <a:latin typeface="Cambria Math" panose="02040503050406030204" pitchFamily="18" charset="0"/>
                          </a:rPr>
                        </m:ctrlPr>
                      </m:dPr>
                      <m:e>
                        <m:r>
                          <a:rPr lang="en-US" altLang="zh-CN" sz="2000">
                            <a:latin typeface="Cambria Math" panose="02040503050406030204" pitchFamily="18" charset="0"/>
                          </a:rPr>
                          <m:t>0,</m:t>
                        </m:r>
                        <m:sPre>
                          <m:sPrePr>
                            <m:ctrlPr>
                              <a:rPr lang="en-US" altLang="zh-CN" sz="2000" i="1">
                                <a:latin typeface="Cambria Math" panose="02040503050406030204" pitchFamily="18" charset="0"/>
                              </a:rPr>
                            </m:ctrlPr>
                          </m:sPrePr>
                          <m:sub>
                            <m:r>
                              <a:rPr lang="en-US" altLang="zh-CN" sz="2000">
                                <a:latin typeface="Cambria Math" panose="02040503050406030204" pitchFamily="18" charset="0"/>
                              </a:rPr>
                              <m:t>1</m:t>
                            </m:r>
                            <m:r>
                              <a:rPr lang="en-US" altLang="zh-CN" sz="2000">
                                <a:latin typeface="Cambria Math" panose="02040503050406030204" pitchFamily="18" charset="0"/>
                                <a:ea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rPr>
                              <m:t>i</m:t>
                            </m:r>
                            <m:r>
                              <a:rPr lang="en-US" altLang="zh-CN" sz="2000">
                                <a:latin typeface="Cambria Math" panose="02040503050406030204" pitchFamily="18" charset="0"/>
                                <a:ea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rPr>
                              <m:t>j</m:t>
                            </m:r>
                            <m:r>
                              <a:rPr lang="en-US" altLang="zh-CN" sz="2000">
                                <a:latin typeface="Cambria Math" panose="02040503050406030204" pitchFamily="18" charset="0"/>
                                <a:ea typeface="Cambria Math" panose="02040503050406030204" pitchFamily="18" charset="0"/>
                              </a:rPr>
                              <m:t>≤</m:t>
                            </m:r>
                            <m:r>
                              <m:rPr>
                                <m:sty m:val="p"/>
                              </m:rPr>
                              <a:rPr lang="en-US" altLang="zh-CN" sz="2000">
                                <a:latin typeface="Cambria Math" panose="02040503050406030204" pitchFamily="18" charset="0"/>
                                <a:ea typeface="Cambria Math" panose="02040503050406030204" pitchFamily="18" charset="0"/>
                              </a:rPr>
                              <m:t>n</m:t>
                            </m:r>
                          </m:sub>
                          <m:sup>
                            <m:r>
                              <m:rPr>
                                <m:sty m:val="p"/>
                              </m:rPr>
                              <a:rPr lang="en-US" altLang="zh-CN" b="0" i="0" smtClean="0">
                                <a:latin typeface="Cambria Math" panose="02040503050406030204" pitchFamily="18" charset="0"/>
                              </a:rPr>
                              <m:t>max</m:t>
                            </m:r>
                          </m:sup>
                          <m:e>
                            <m:r>
                              <a:rPr lang="en-US" altLang="zh-CN" b="0" i="0" smtClean="0">
                                <a:latin typeface="Cambria Math" panose="02040503050406030204" pitchFamily="18" charset="0"/>
                              </a:rPr>
                              <m:t> </m:t>
                            </m:r>
                            <m:nary>
                              <m:naryPr>
                                <m:chr m:val="∑"/>
                                <m:ctrlPr>
                                  <a:rPr lang="zh-CN" altLang="en-US" i="1" smtClean="0">
                                    <a:latin typeface="Cambria Math" panose="02040503050406030204" pitchFamily="18" charset="0"/>
                                  </a:rPr>
                                </m:ctrlPr>
                              </m:naryPr>
                              <m:sub>
                                <m:r>
                                  <m:rPr>
                                    <m:sty m:val="p"/>
                                    <m:brk m:alnAt="23"/>
                                  </m:rPr>
                                  <a:rPr lang="en-US" altLang="zh-CN" b="0" i="0" smtClean="0">
                                    <a:latin typeface="Cambria Math" panose="02040503050406030204" pitchFamily="18" charset="0"/>
                                  </a:rPr>
                                  <m:t>k</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i</m:t>
                                </m:r>
                              </m:sub>
                              <m:sup>
                                <m:r>
                                  <m:rPr>
                                    <m:sty m:val="p"/>
                                  </m:rPr>
                                  <a:rPr lang="en-US" altLang="zh-CN" b="0" i="0" smtClean="0">
                                    <a:latin typeface="Cambria Math" panose="02040503050406030204" pitchFamily="18" charset="0"/>
                                  </a:rPr>
                                  <m:t>j</m:t>
                                </m:r>
                              </m:sup>
                              <m:e>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a</m:t>
                                    </m:r>
                                  </m:e>
                                  <m:sub>
                                    <m:r>
                                      <m:rPr>
                                        <m:sty m:val="p"/>
                                      </m:rPr>
                                      <a:rPr lang="en-US" altLang="zh-CN" b="0" i="0" smtClean="0">
                                        <a:latin typeface="Cambria Math" panose="02040503050406030204" pitchFamily="18" charset="0"/>
                                      </a:rPr>
                                      <m:t>k</m:t>
                                    </m:r>
                                  </m:sub>
                                </m:sSub>
                              </m:e>
                            </m:nary>
                          </m:e>
                        </m:sPre>
                      </m:e>
                    </m:d>
                  </m:oMath>
                </a14:m>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fontAlgn="auto">
                  <a:lnSpc>
                    <a:spcPct val="150000"/>
                  </a:lnSpc>
                  <a:spcBef>
                    <a:spcPts val="0"/>
                  </a:spcBef>
                  <a:spcAft>
                    <a:spcPts val="0"/>
                  </a:spcAft>
                  <a:defRPr/>
                </a:pPr>
                <a:r>
                  <a:rPr lang="en-US" altLang="zh-CN"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p>
              <a:p>
                <a:pPr fontAlgn="auto">
                  <a:lnSpc>
                    <a:spcPct val="150000"/>
                  </a:lnSpc>
                  <a:spcBef>
                    <a:spcPts val="0"/>
                  </a:spcBef>
                  <a:spcAft>
                    <a:spcPts val="0"/>
                  </a:spcAft>
                  <a:defRPr/>
                </a:pP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例如</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a:p>
                <a:pPr fontAlgn="auto">
                  <a:lnSpc>
                    <a:spcPct val="150000"/>
                  </a:lnSpc>
                  <a:spcBef>
                    <a:spcPts val="0"/>
                  </a:spcBef>
                  <a:spcAft>
                    <a:spcPts val="0"/>
                  </a:spcAft>
                  <a:defRPr/>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序列（</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11</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-4</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13</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-5</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）的最大子</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段</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和为</a:t>
                </a:r>
                <a14:m>
                  <m:oMath xmlns:m="http://schemas.openxmlformats.org/officeDocument/2006/math">
                    <m:nary>
                      <m:naryPr>
                        <m:chr m:val="∑"/>
                        <m:ctrlPr>
                          <a:rPr lang="zh-CN" altLang="en-US" sz="2000" i="1">
                            <a:latin typeface="Cambria Math" panose="02040503050406030204" pitchFamily="18" charset="0"/>
                          </a:rPr>
                        </m:ctrlPr>
                      </m:naryPr>
                      <m:sub>
                        <m:r>
                          <m:rPr>
                            <m:sty m:val="p"/>
                            <m:brk m:alnAt="23"/>
                          </m:rPr>
                          <a:rPr lang="en-US" altLang="zh-CN" sz="2000">
                            <a:latin typeface="Cambria Math" panose="02040503050406030204" pitchFamily="18" charset="0"/>
                          </a:rPr>
                          <m:t>k</m:t>
                        </m:r>
                        <m:r>
                          <a:rPr lang="en-US" altLang="zh-CN" sz="2000">
                            <a:latin typeface="Cambria Math" panose="02040503050406030204" pitchFamily="18" charset="0"/>
                          </a:rPr>
                          <m:t>=2</m:t>
                        </m:r>
                      </m:sub>
                      <m:sup>
                        <m:r>
                          <a:rPr lang="en-US" altLang="zh-CN" sz="2000">
                            <a:latin typeface="Cambria Math" panose="02040503050406030204" pitchFamily="18" charset="0"/>
                          </a:rPr>
                          <m:t>4</m:t>
                        </m:r>
                      </m:sup>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m:rPr>
                                <m:sty m:val="p"/>
                              </m:rPr>
                              <a:rPr lang="en-US" altLang="zh-CN" sz="2000">
                                <a:latin typeface="Cambria Math" panose="02040503050406030204" pitchFamily="18" charset="0"/>
                              </a:rPr>
                              <m:t>k</m:t>
                            </m:r>
                          </m:sub>
                        </m:sSub>
                        <m:r>
                          <a:rPr lang="en-US" altLang="zh-CN" sz="2000">
                            <a:latin typeface="Cambria Math" panose="02040503050406030204" pitchFamily="18" charset="0"/>
                          </a:rPr>
                          <m:t>=20</m:t>
                        </m:r>
                      </m:e>
                    </m:nary>
                    <m:r>
                      <a:rPr lang="en-US" altLang="zh-CN" sz="2000">
                        <a:latin typeface="Cambria Math" panose="02040503050406030204" pitchFamily="18" charset="0"/>
                      </a:rPr>
                      <m:t> </m:t>
                    </m:r>
                  </m:oMath>
                </a14:m>
                <a:endParaRPr lang="en-US" altLang="zh-CN"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83868" y="2236368"/>
                <a:ext cx="10875341" cy="3119444"/>
              </a:xfrm>
              <a:prstGeom prst="rect">
                <a:avLst/>
              </a:prstGeom>
              <a:blipFill>
                <a:blip r:embed="rId2"/>
                <a:stretch>
                  <a:fillRect l="-1065" r="-617" b="-2265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66529" y="1243014"/>
            <a:ext cx="10714383" cy="1576842"/>
          </a:xfrm>
          <a:prstGeom prst="rect">
            <a:avLst/>
          </a:prstGeom>
          <a:noFill/>
          <a:ln w="9525">
            <a:noFill/>
            <a:miter lim="800000"/>
          </a:ln>
          <a:effectLst/>
        </p:spPr>
        <p:txBody>
          <a:bodyPr wrap="square">
            <a:spAutoFit/>
          </a:bodyPr>
          <a:lstStyle/>
          <a:p>
            <a:pPr fontAlgn="auto">
              <a:lnSpc>
                <a:spcPct val="150000"/>
              </a:lnSpc>
              <a:spcBef>
                <a:spcPct val="50000"/>
              </a:spcBef>
              <a:spcAft>
                <a:spcPts val="0"/>
              </a:spcAft>
              <a:defRPr/>
            </a:pPr>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求解思路</a:t>
            </a:r>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蛮力法：</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穷举所有连续子序列来得到。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50000"/>
              </a:lnSpc>
              <a:spcBef>
                <a:spcPct val="50000"/>
              </a:spcBef>
              <a:spcAft>
                <a:spcPts val="0"/>
              </a:spcAft>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设含有</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个整数的序列</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a[0..n-1]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，穷举所有的连续子序列</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a[i..j]</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，求出该序列的所有元素之和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thisSum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，并通过比较将最大值存放在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中，最后返回</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3250" name="Text Box 3"/>
          <p:cNvSpPr txBox="1">
            <a:spLocks noChangeArrowheads="1"/>
          </p:cNvSpPr>
          <p:nvPr/>
        </p:nvSpPr>
        <p:spPr bwMode="auto">
          <a:xfrm>
            <a:off x="2495551" y="3554414"/>
            <a:ext cx="6264275" cy="460375"/>
          </a:xfrm>
          <a:prstGeom prst="rect">
            <a:avLst/>
          </a:prstGeom>
          <a:noFill/>
          <a:ln w="9525">
            <a:noFill/>
            <a:miter lim="800000"/>
          </a:ln>
        </p:spPr>
        <p:txBody>
          <a:bodyPr>
            <a:spAutoFit/>
          </a:bodyPr>
          <a:lstStyle/>
          <a:p>
            <a:pPr>
              <a:spcBef>
                <a:spcPct val="50000"/>
              </a:spcBef>
            </a:pPr>
            <a:r>
              <a:rPr lang="en-US" altLang="zh-CN" sz="2400" dirty="0">
                <a:latin typeface="Times New Roman" panose="02020603050405020304" pitchFamily="18" charset="0"/>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rPr>
              <a:t>a</a:t>
            </a:r>
            <a:r>
              <a:rPr lang="en-US" altLang="zh-CN" sz="2400" dirty="0">
                <a:latin typeface="Times New Roman" panose="02020603050405020304" pitchFamily="18" charset="0"/>
                <a:ea typeface="微软雅黑" panose="020B0503020204020204" pitchFamily="34" charset="-122"/>
              </a:rPr>
              <a:t>[0] </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dirty="0">
                <a:latin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rPr>
              <a:t>a</a:t>
            </a:r>
            <a:r>
              <a:rPr lang="en-US" altLang="zh-CN" sz="2400" dirty="0">
                <a:latin typeface="Times New Roman" panose="02020603050405020304" pitchFamily="18" charset="0"/>
                <a:ea typeface="微软雅黑" panose="020B0503020204020204" pitchFamily="34" charset="-122"/>
              </a:rPr>
              <a:t>[</a:t>
            </a:r>
            <a:r>
              <a:rPr lang="en-US" altLang="zh-CN" sz="2400" i="1" dirty="0">
                <a:latin typeface="Times New Roman" panose="02020603050405020304" pitchFamily="18" charset="0"/>
                <a:ea typeface="微软雅黑" panose="020B0503020204020204" pitchFamily="34" charset="-122"/>
              </a:rPr>
              <a:t>j</a:t>
            </a:r>
            <a:r>
              <a:rPr lang="en-US" altLang="zh-CN" sz="2400" dirty="0">
                <a:latin typeface="Times New Roman" panose="02020603050405020304" pitchFamily="18" charset="0"/>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rPr>
              <a:t>a</a:t>
            </a:r>
            <a:r>
              <a:rPr lang="en-US" altLang="zh-CN" sz="2400" dirty="0">
                <a:latin typeface="Times New Roman" panose="02020603050405020304" pitchFamily="18" charset="0"/>
                <a:ea typeface="微软雅黑" panose="020B0503020204020204" pitchFamily="34" charset="-122"/>
              </a:rPr>
              <a:t>[</a:t>
            </a:r>
            <a:r>
              <a:rPr lang="en-US" altLang="zh-CN" sz="2400" i="1" dirty="0">
                <a:latin typeface="Times New Roman" panose="02020603050405020304" pitchFamily="18" charset="0"/>
                <a:ea typeface="微软雅黑" panose="020B0503020204020204" pitchFamily="34" charset="-122"/>
              </a:rPr>
              <a:t>j</a:t>
            </a:r>
            <a:r>
              <a:rPr lang="en-US" altLang="zh-CN" sz="2400" dirty="0">
                <a:latin typeface="Times New Roman" panose="02020603050405020304" pitchFamily="18" charset="0"/>
                <a:ea typeface="微软雅黑" panose="020B0503020204020204" pitchFamily="34" charset="-122"/>
              </a:rPr>
              <a:t>+1] … </a:t>
            </a:r>
            <a:r>
              <a:rPr lang="en-US" altLang="zh-CN" sz="2400" i="1" dirty="0">
                <a:latin typeface="Times New Roman" panose="02020603050405020304" pitchFamily="18" charset="0"/>
                <a:ea typeface="微软雅黑" panose="020B0503020204020204" pitchFamily="34" charset="-122"/>
              </a:rPr>
              <a:t>a</a:t>
            </a:r>
            <a:r>
              <a:rPr lang="en-US" altLang="zh-CN" sz="2400" dirty="0">
                <a:latin typeface="Times New Roman" panose="02020603050405020304" pitchFamily="18" charset="0"/>
                <a:ea typeface="微软雅黑" panose="020B0503020204020204" pitchFamily="34" charset="-122"/>
              </a:rPr>
              <a:t>[</a:t>
            </a:r>
            <a:r>
              <a:rPr lang="en-US" altLang="zh-CN" sz="2400" i="1" dirty="0">
                <a:latin typeface="Times New Roman" panose="02020603050405020304" pitchFamily="18" charset="0"/>
                <a:ea typeface="微软雅黑" panose="020B0503020204020204" pitchFamily="34" charset="-122"/>
              </a:rPr>
              <a:t>n-1</a:t>
            </a:r>
            <a:r>
              <a:rPr lang="en-US" altLang="zh-CN" sz="2400" dirty="0">
                <a:latin typeface="Times New Roman" panose="02020603050405020304" pitchFamily="18" charset="0"/>
                <a:ea typeface="微软雅黑" panose="020B0503020204020204" pitchFamily="34" charset="-122"/>
              </a:rPr>
              <a:t>]</a:t>
            </a:r>
          </a:p>
        </p:txBody>
      </p:sp>
      <p:sp>
        <p:nvSpPr>
          <p:cNvPr id="53251" name="AutoShape 4"/>
          <p:cNvSpPr/>
          <p:nvPr/>
        </p:nvSpPr>
        <p:spPr bwMode="auto">
          <a:xfrm rot="-5400000">
            <a:off x="4692650" y="3290888"/>
            <a:ext cx="215900" cy="1728788"/>
          </a:xfrm>
          <a:prstGeom prst="leftBrace">
            <a:avLst>
              <a:gd name="adj1" fmla="val 66728"/>
              <a:gd name="adj2" fmla="val 50000"/>
            </a:avLst>
          </a:prstGeom>
          <a:noFill/>
          <a:ln w="28575">
            <a:solidFill>
              <a:schemeClr val="tx1"/>
            </a:solidFill>
            <a:rou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252" name="Text Box 5"/>
          <p:cNvSpPr txBox="1">
            <a:spLocks noChangeArrowheads="1"/>
          </p:cNvSpPr>
          <p:nvPr/>
        </p:nvSpPr>
        <p:spPr bwMode="auto">
          <a:xfrm>
            <a:off x="4296569" y="4206480"/>
            <a:ext cx="1512888" cy="460375"/>
          </a:xfrm>
          <a:prstGeom prst="rect">
            <a:avLst/>
          </a:prstGeom>
          <a:noFill/>
          <a:ln w="9525">
            <a:noFill/>
            <a:miter lim="800000"/>
          </a:ln>
        </p:spPr>
        <p:txBody>
          <a:bodyPr>
            <a:spAutoFit/>
          </a:bodyPr>
          <a:lstStyle/>
          <a:p>
            <a:pPr>
              <a:spcBef>
                <a:spcPct val="50000"/>
              </a:spcBef>
            </a:pPr>
            <a:r>
              <a:rPr lang="en-US" altLang="zh-CN" sz="2400" b="1" dirty="0" err="1">
                <a:latin typeface="Times New Roman" panose="02020603050405020304" pitchFamily="18" charset="0"/>
                <a:ea typeface="微软雅黑" panose="020B0503020204020204" pitchFamily="34" charset="-122"/>
              </a:rPr>
              <a:t>thisSum</a:t>
            </a:r>
            <a:endParaRPr lang="en-US" altLang="zh-CN" sz="2400" b="1" dirty="0">
              <a:latin typeface="Times New Roman" panose="02020603050405020304" pitchFamily="18" charset="0"/>
              <a:ea typeface="微软雅黑" panose="020B0503020204020204" pitchFamily="34" charset="-122"/>
            </a:endParaRPr>
          </a:p>
        </p:txBody>
      </p:sp>
      <p:sp>
        <p:nvSpPr>
          <p:cNvPr id="53253" name="AutoShape 6"/>
          <p:cNvSpPr>
            <a:spLocks noChangeArrowheads="1"/>
          </p:cNvSpPr>
          <p:nvPr/>
        </p:nvSpPr>
        <p:spPr bwMode="auto">
          <a:xfrm>
            <a:off x="4700906" y="4654155"/>
            <a:ext cx="358775" cy="431800"/>
          </a:xfrm>
          <a:prstGeom prst="downArrow">
            <a:avLst>
              <a:gd name="adj1" fmla="val 50000"/>
              <a:gd name="adj2" fmla="val 30088"/>
            </a:avLst>
          </a:prstGeom>
          <a:solidFill>
            <a:srgbClr val="9900FF"/>
          </a:solidFill>
          <a:ln w="9525">
            <a:solidFill>
              <a:schemeClr val="tx1"/>
            </a:solidFill>
            <a:miter lim="800000"/>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254" name="Text Box 7"/>
          <p:cNvSpPr txBox="1">
            <a:spLocks noChangeArrowheads="1"/>
          </p:cNvSpPr>
          <p:nvPr/>
        </p:nvSpPr>
        <p:spPr bwMode="auto">
          <a:xfrm>
            <a:off x="4527037" y="5055767"/>
            <a:ext cx="1396683" cy="460375"/>
          </a:xfrm>
          <a:prstGeom prst="rect">
            <a:avLst/>
          </a:prstGeom>
          <a:noFill/>
          <a:ln w="9525">
            <a:noFill/>
            <a:miter lim="800000"/>
          </a:ln>
        </p:spPr>
        <p:txBody>
          <a:bodyPr wrap="square">
            <a:spAutoFit/>
          </a:bodyPr>
          <a:lstStyle/>
          <a:p>
            <a:pPr>
              <a:spcBef>
                <a:spcPct val="50000"/>
              </a:spcBef>
            </a:pPr>
            <a:r>
              <a:rPr lang="en-US" altLang="zh-CN" sz="2400" b="1" dirty="0">
                <a:latin typeface="Times New Roman" panose="02020603050405020304" pitchFamily="18" charset="0"/>
                <a:ea typeface="微软雅黑" panose="020B0503020204020204" pitchFamily="34" charset="-122"/>
              </a:rPr>
              <a:t>sum</a:t>
            </a:r>
          </a:p>
        </p:txBody>
      </p:sp>
      <p:sp>
        <p:nvSpPr>
          <p:cNvPr id="53255" name="Text Box 8"/>
          <p:cNvSpPr txBox="1">
            <a:spLocks noChangeArrowheads="1"/>
          </p:cNvSpPr>
          <p:nvPr/>
        </p:nvSpPr>
        <p:spPr bwMode="auto">
          <a:xfrm>
            <a:off x="5059681" y="4650243"/>
            <a:ext cx="936625" cy="400110"/>
          </a:xfrm>
          <a:prstGeom prst="rect">
            <a:avLst/>
          </a:prstGeom>
          <a:noFill/>
          <a:ln w="9525">
            <a:noFill/>
            <a:miter lim="800000"/>
          </a:ln>
        </p:spPr>
        <p:txBody>
          <a:bodyPr>
            <a:spAutoFit/>
          </a:bodyPr>
          <a:lstStyle/>
          <a:p>
            <a:pPr>
              <a:spcBef>
                <a:spcPct val="50000"/>
              </a:spcBef>
            </a:pPr>
            <a:r>
              <a:rPr lang="en-US" altLang="zh-CN" sz="2000" b="1" dirty="0">
                <a:latin typeface="Times New Roman" panose="02020603050405020304" pitchFamily="18" charset="0"/>
                <a:ea typeface="微软雅黑" panose="020B0503020204020204" pitchFamily="34" charset="-122"/>
              </a:rPr>
              <a:t>MAX</a:t>
            </a:r>
          </a:p>
        </p:txBody>
      </p:sp>
      <p:sp>
        <p:nvSpPr>
          <p:cNvPr id="53256" name="Text Box 9"/>
          <p:cNvSpPr txBox="1">
            <a:spLocks noChangeArrowheads="1"/>
          </p:cNvSpPr>
          <p:nvPr/>
        </p:nvSpPr>
        <p:spPr bwMode="auto">
          <a:xfrm>
            <a:off x="2727325" y="5592763"/>
            <a:ext cx="1728788" cy="1014412"/>
          </a:xfrm>
          <a:prstGeom prst="rect">
            <a:avLst/>
          </a:prstGeom>
          <a:noFill/>
          <a:ln w="57150" algn="ctr">
            <a:noFill/>
            <a:miter lim="800000"/>
          </a:ln>
        </p:spPr>
        <p:txBody>
          <a:bodyPr>
            <a:spAutoFit/>
          </a:bodyPr>
          <a:lstStyle/>
          <a:p>
            <a:pPr>
              <a:spcBef>
                <a:spcPct val="50000"/>
              </a:spcBef>
            </a:pPr>
            <a:r>
              <a:rPr lang="en-US" altLang="zh-CN" sz="2400" b="1" i="1" dirty="0" err="1">
                <a:latin typeface="Times New Roman" panose="02020603050405020304" pitchFamily="18" charset="0"/>
                <a:ea typeface="微软雅黑" panose="020B0503020204020204" pitchFamily="34" charset="-122"/>
              </a:rPr>
              <a:t>i</a:t>
            </a:r>
            <a:r>
              <a:rPr lang="zh-CN" altLang="en-US" sz="2400" b="1" dirty="0">
                <a:latin typeface="Times New Roman" panose="02020603050405020304" pitchFamily="18" charset="0"/>
                <a:ea typeface="微软雅黑" panose="020B0503020204020204" pitchFamily="34" charset="-122"/>
              </a:rPr>
              <a:t>：</a:t>
            </a:r>
            <a:r>
              <a:rPr lang="en-US" altLang="zh-CN" sz="2400" b="1" dirty="0">
                <a:latin typeface="Times New Roman" panose="02020603050405020304" pitchFamily="18" charset="0"/>
                <a:ea typeface="微软雅黑" panose="020B0503020204020204" pitchFamily="34" charset="-122"/>
              </a:rPr>
              <a:t>0</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n-1</a:t>
            </a:r>
            <a:endParaRPr lang="en-US" altLang="zh-CN" sz="2400" b="1" dirty="0">
              <a:latin typeface="Times New Roman" panose="02020603050405020304" pitchFamily="18" charset="0"/>
            </a:endParaRPr>
          </a:p>
          <a:p>
            <a:pPr>
              <a:spcBef>
                <a:spcPct val="50000"/>
              </a:spcBef>
            </a:pPr>
            <a:r>
              <a:rPr lang="en-US" altLang="zh-CN" sz="2400" b="1" i="1" dirty="0">
                <a:latin typeface="Times New Roman" panose="02020603050405020304" pitchFamily="18" charset="0"/>
              </a:rPr>
              <a:t>j</a:t>
            </a:r>
            <a:r>
              <a:rPr lang="zh-CN" altLang="en-US" sz="2400" b="1" dirty="0">
                <a:latin typeface="Times New Roman" panose="02020603050405020304" pitchFamily="18" charset="0"/>
              </a:rPr>
              <a:t>：</a:t>
            </a:r>
            <a:r>
              <a:rPr lang="en-US" altLang="zh-CN" sz="2400" b="1" i="1" dirty="0" err="1">
                <a:latin typeface="Times New Roman" panose="02020603050405020304" pitchFamily="18" charset="0"/>
              </a:rPr>
              <a:t>i</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n-1</a:t>
            </a:r>
            <a:endParaRPr lang="en-US" altLang="zh-CN" sz="2400" b="1" dirty="0">
              <a:latin typeface="Times New Roman" panose="02020603050405020304" pitchFamily="18" charset="0"/>
            </a:endParaRPr>
          </a:p>
        </p:txBody>
      </p:sp>
      <p:sp>
        <p:nvSpPr>
          <p:cNvPr id="53257" name="AutoShape 10"/>
          <p:cNvSpPr/>
          <p:nvPr/>
        </p:nvSpPr>
        <p:spPr bwMode="auto">
          <a:xfrm>
            <a:off x="4224338" y="5789613"/>
            <a:ext cx="144462" cy="647700"/>
          </a:xfrm>
          <a:prstGeom prst="rightBrace">
            <a:avLst>
              <a:gd name="adj1" fmla="val 37363"/>
              <a:gd name="adj2" fmla="val 50000"/>
            </a:avLst>
          </a:prstGeom>
          <a:noFill/>
          <a:ln w="19050">
            <a:solidFill>
              <a:srgbClr val="006600"/>
            </a:solidFill>
            <a:rou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258" name="Text Box 11"/>
          <p:cNvSpPr txBox="1">
            <a:spLocks noChangeArrowheads="1"/>
          </p:cNvSpPr>
          <p:nvPr/>
        </p:nvSpPr>
        <p:spPr bwMode="auto">
          <a:xfrm>
            <a:off x="4505326" y="5845176"/>
            <a:ext cx="1584325" cy="460375"/>
          </a:xfrm>
          <a:prstGeom prst="rect">
            <a:avLst/>
          </a:prstGeom>
          <a:noFill/>
          <a:ln w="57150" algn="ctr">
            <a:noFill/>
            <a:miter lim="800000"/>
          </a:ln>
        </p:spPr>
        <p:txBody>
          <a:bodyPr>
            <a:spAutoFit/>
          </a:bodyPr>
          <a:lstStyle/>
          <a:p>
            <a:pPr>
              <a:spcBef>
                <a:spcPct val="50000"/>
              </a:spcBef>
            </a:pPr>
            <a:r>
              <a:rPr lang="en-US" altLang="zh-CN" sz="2400" b="1" i="1">
                <a:latin typeface="Times New Roman" panose="02020603050405020304" pitchFamily="18" charset="0"/>
                <a:ea typeface="微软雅黑" panose="020B0503020204020204" pitchFamily="34" charset="-122"/>
              </a:rPr>
              <a:t>k</a:t>
            </a:r>
            <a:r>
              <a:rPr lang="zh-CN" altLang="en-US" sz="2400" b="1">
                <a:latin typeface="Times New Roman" panose="02020603050405020304" pitchFamily="18" charset="0"/>
                <a:ea typeface="微软雅黑" panose="020B0503020204020204" pitchFamily="34" charset="-122"/>
              </a:rPr>
              <a:t>：</a:t>
            </a:r>
            <a:r>
              <a:rPr lang="en-US" altLang="zh-CN" sz="2400" b="1" i="1">
                <a:latin typeface="Times New Roman" panose="02020603050405020304" pitchFamily="18" charset="0"/>
                <a:ea typeface="微软雅黑" panose="020B0503020204020204" pitchFamily="34" charset="-122"/>
              </a:rPr>
              <a:t>i</a:t>
            </a:r>
            <a:r>
              <a:rPr lang="zh-CN" altLang="en-US" sz="2400" b="1">
                <a:latin typeface="Times New Roman" panose="02020603050405020304" pitchFamily="18" charset="0"/>
              </a:rPr>
              <a:t>～</a:t>
            </a:r>
            <a:r>
              <a:rPr lang="en-US" altLang="zh-CN" sz="2400" b="1" i="1">
                <a:latin typeface="Times New Roman" panose="02020603050405020304" pitchFamily="18" charset="0"/>
              </a:rPr>
              <a:t>j</a:t>
            </a:r>
          </a:p>
        </p:txBody>
      </p:sp>
      <p:sp>
        <p:nvSpPr>
          <p:cNvPr id="12" name="文本占位符 1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pt-BR" altLang="zh-CN" sz="2800" b="1">
                <a:latin typeface="微软雅黑" panose="020B0503020204020204" pitchFamily="34" charset="-122"/>
                <a:ea typeface="微软雅黑" panose="020B0503020204020204" pitchFamily="34" charset="-122"/>
                <a:sym typeface="+mn-ea"/>
              </a:rPr>
              <a:t>3.4</a:t>
            </a:r>
            <a:r>
              <a:rPr lang="en-US" altLang="zh-CN" sz="2800" b="1">
                <a:latin typeface="微软雅黑" panose="020B0503020204020204" pitchFamily="34" charset="-122"/>
                <a:ea typeface="微软雅黑" panose="020B0503020204020204" pitchFamily="34" charset="-122"/>
                <a:sym typeface="+mn-ea"/>
              </a:rPr>
              <a:t>.1</a:t>
            </a:r>
            <a:r>
              <a:rPr lang="pt-BR" altLang="zh-CN" sz="2800" b="1" dirty="0">
                <a:latin typeface="微软雅黑" panose="020B0503020204020204" pitchFamily="34" charset="-122"/>
                <a:ea typeface="微软雅黑" panose="020B0503020204020204" pitchFamily="34" charset="-122"/>
                <a:sym typeface="+mn-ea"/>
              </a:rPr>
              <a:t> </a:t>
            </a:r>
            <a:r>
              <a:rPr lang="zh-CN" altLang="pt-BR" sz="2800" b="1" dirty="0">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最大子段和</a:t>
            </a:r>
            <a:r>
              <a:rPr lang="zh-CN" altLang="pt-BR" sz="2800" b="1" dirty="0">
                <a:latin typeface="微软雅黑" panose="020B0503020204020204" pitchFamily="34" charset="-122"/>
                <a:ea typeface="微软雅黑" panose="020B0503020204020204" pitchFamily="34" charset="-122"/>
                <a:sym typeface="+mn-ea"/>
              </a:rPr>
              <a:t>问题</a:t>
            </a:r>
            <a:endParaRPr lang="zh-CN" altLang="en-US" sz="28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835151" y="240845"/>
            <a:ext cx="8677275" cy="501675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altLang="zh-CN" sz="2000" dirty="0">
                <a:solidFill>
                  <a:srgbClr val="0000FF"/>
                </a:solidFill>
                <a:latin typeface="+mn-ea"/>
                <a:cs typeface="Consolas" panose="020B0609020204030204" pitchFamily="49" charset="0"/>
              </a:rPr>
              <a:t>int maxSubSum1(int a[], int n, int&amp; </a:t>
            </a:r>
            <a:r>
              <a:rPr lang="en-US" altLang="zh-CN" sz="2000" dirty="0" err="1">
                <a:solidFill>
                  <a:srgbClr val="0000FF"/>
                </a:solidFill>
                <a:latin typeface="+mn-ea"/>
                <a:cs typeface="Consolas" panose="020B0609020204030204" pitchFamily="49" charset="0"/>
              </a:rPr>
              <a:t>besti</a:t>
            </a:r>
            <a:r>
              <a:rPr lang="en-US" altLang="zh-CN" sz="2000" dirty="0">
                <a:solidFill>
                  <a:srgbClr val="0000FF"/>
                </a:solidFill>
                <a:latin typeface="+mn-ea"/>
                <a:cs typeface="Consolas" panose="020B0609020204030204" pitchFamily="49" charset="0"/>
              </a:rPr>
              <a:t>, </a:t>
            </a:r>
            <a:r>
              <a:rPr lang="en-US" altLang="zh-CN" sz="2000" dirty="0" err="1">
                <a:solidFill>
                  <a:srgbClr val="0000FF"/>
                </a:solidFill>
                <a:latin typeface="+mn-ea"/>
                <a:cs typeface="Consolas" panose="020B0609020204030204" pitchFamily="49" charset="0"/>
              </a:rPr>
              <a:t>int&amp;bestj</a:t>
            </a:r>
            <a:r>
              <a:rPr lang="en-US" altLang="zh-CN" sz="2000" dirty="0">
                <a:solidFill>
                  <a:srgbClr val="0000FF"/>
                </a:solidFill>
                <a:latin typeface="+mn-ea"/>
                <a:cs typeface="Consolas" panose="020B0609020204030204" pitchFamily="49" charset="0"/>
              </a:rPr>
              <a:t>)</a:t>
            </a:r>
          </a:p>
          <a:p>
            <a:pPr fontAlgn="auto">
              <a:spcBef>
                <a:spcPts val="0"/>
              </a:spcBef>
              <a:spcAft>
                <a:spcPts val="0"/>
              </a:spcAft>
              <a:defRPr/>
            </a:pPr>
            <a:r>
              <a:rPr lang="en-US" altLang="zh-CN" sz="2000" dirty="0">
                <a:solidFill>
                  <a:schemeClr val="tx1"/>
                </a:solidFill>
                <a:latin typeface="+mn-ea"/>
                <a:cs typeface="Consolas" panose="020B0609020204030204" pitchFamily="49" charset="0"/>
              </a:rPr>
              <a:t>{  </a:t>
            </a: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int sum = 0,thisSum; </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for (int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 = 0;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 &lt; n;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	    </a:t>
            </a:r>
            <a:r>
              <a:rPr lang="en-US" altLang="zh-CN" dirty="0">
                <a:solidFill>
                  <a:schemeClr val="tx1"/>
                </a:solidFill>
                <a:latin typeface="+mn-ea"/>
                <a:cs typeface="Consolas" panose="020B0609020204030204" pitchFamily="49" charset="0"/>
              </a:rPr>
              <a:t>//</a:t>
            </a:r>
            <a:r>
              <a:rPr lang="zh-CN" altLang="en-US" dirty="0">
                <a:solidFill>
                  <a:schemeClr val="tx1"/>
                </a:solidFill>
                <a:latin typeface="+mn-ea"/>
                <a:cs typeface="Consolas" panose="020B0609020204030204" pitchFamily="49" charset="0"/>
              </a:rPr>
              <a:t>两重循环穷举所有的连续子序列</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	 for (int j =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 j &lt;n; </a:t>
            </a:r>
            <a:r>
              <a:rPr lang="en-US" altLang="zh-CN" sz="2000" dirty="0" err="1">
                <a:solidFill>
                  <a:schemeClr val="tx1"/>
                </a:solidFill>
                <a:latin typeface="+mn-ea"/>
                <a:cs typeface="Consolas" panose="020B0609020204030204" pitchFamily="49" charset="0"/>
              </a:rPr>
              <a:t>j++</a:t>
            </a:r>
            <a:r>
              <a:rPr lang="en-US" altLang="zh-CN" sz="2000" dirty="0">
                <a:solidFill>
                  <a:schemeClr val="tx1"/>
                </a:solidFill>
                <a:latin typeface="+mn-ea"/>
                <a:cs typeface="Consolas" panose="020B0609020204030204" pitchFamily="49" charset="0"/>
              </a:rPr>
              <a:t>)</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   </a:t>
            </a:r>
            <a:r>
              <a:rPr lang="en-US" altLang="zh-CN" sz="2000" dirty="0" err="1">
                <a:solidFill>
                  <a:schemeClr val="tx1"/>
                </a:solidFill>
                <a:latin typeface="+mn-ea"/>
                <a:cs typeface="Consolas" panose="020B0609020204030204" pitchFamily="49" charset="0"/>
              </a:rPr>
              <a:t>thisSum</a:t>
            </a:r>
            <a:r>
              <a:rPr lang="en-US" altLang="zh-CN" sz="2000" dirty="0">
                <a:solidFill>
                  <a:schemeClr val="tx1"/>
                </a:solidFill>
                <a:latin typeface="+mn-ea"/>
                <a:cs typeface="Consolas" panose="020B0609020204030204" pitchFamily="49" charset="0"/>
              </a:rPr>
              <a:t> = 0 ;</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for (int k =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 k &lt;= j; k++)</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err="1">
                <a:solidFill>
                  <a:schemeClr val="tx1"/>
                </a:solidFill>
                <a:latin typeface="+mn-ea"/>
                <a:cs typeface="Consolas" panose="020B0609020204030204" pitchFamily="49" charset="0"/>
              </a:rPr>
              <a:t>thisSum</a:t>
            </a:r>
            <a:r>
              <a:rPr lang="en-US" altLang="zh-CN" sz="2000" dirty="0">
                <a:solidFill>
                  <a:schemeClr val="tx1"/>
                </a:solidFill>
                <a:latin typeface="+mn-ea"/>
                <a:cs typeface="Consolas" panose="020B0609020204030204" pitchFamily="49" charset="0"/>
              </a:rPr>
              <a:t> += a[k];</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if (</a:t>
            </a:r>
            <a:r>
              <a:rPr lang="en-US" altLang="zh-CN" sz="2000" dirty="0" err="1">
                <a:solidFill>
                  <a:schemeClr val="tx1"/>
                </a:solidFill>
                <a:latin typeface="+mn-ea"/>
                <a:cs typeface="Consolas" panose="020B0609020204030204" pitchFamily="49" charset="0"/>
              </a:rPr>
              <a:t>thisSum</a:t>
            </a:r>
            <a:r>
              <a:rPr lang="en-US" altLang="zh-CN" sz="2000" dirty="0">
                <a:solidFill>
                  <a:schemeClr val="tx1"/>
                </a:solidFill>
                <a:latin typeface="+mn-ea"/>
                <a:cs typeface="Consolas" panose="020B0609020204030204" pitchFamily="49" charset="0"/>
              </a:rPr>
              <a:t> &gt; sum)  </a:t>
            </a:r>
            <a:r>
              <a:rPr lang="en-US" altLang="zh-CN" dirty="0">
                <a:solidFill>
                  <a:schemeClr val="tx1"/>
                </a:solidFill>
                <a:latin typeface="+mn-ea"/>
                <a:cs typeface="Consolas" panose="020B0609020204030204" pitchFamily="49" charset="0"/>
              </a:rPr>
              <a:t>//</a:t>
            </a:r>
            <a:r>
              <a:rPr lang="zh-CN" altLang="en-US" dirty="0">
                <a:solidFill>
                  <a:schemeClr val="tx1"/>
                </a:solidFill>
                <a:latin typeface="+mn-ea"/>
                <a:cs typeface="Consolas" panose="020B0609020204030204" pitchFamily="49" charset="0"/>
              </a:rPr>
              <a:t>通过比较求最大连续子序列之和</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sum = </a:t>
            </a:r>
            <a:r>
              <a:rPr lang="en-US" altLang="zh-CN" sz="2000" dirty="0" err="1">
                <a:solidFill>
                  <a:schemeClr val="tx1"/>
                </a:solidFill>
                <a:latin typeface="+mn-ea"/>
                <a:cs typeface="Consolas" panose="020B0609020204030204" pitchFamily="49" charset="0"/>
              </a:rPr>
              <a:t>thisSum</a:t>
            </a:r>
            <a:r>
              <a:rPr lang="en-US" altLang="zh-CN" sz="2000" dirty="0">
                <a:solidFill>
                  <a:schemeClr val="tx1"/>
                </a:solidFill>
                <a:latin typeface="+mn-ea"/>
                <a:cs typeface="Consolas" panose="020B0609020204030204" pitchFamily="49" charset="0"/>
              </a:rPr>
              <a:t>;</a:t>
            </a:r>
          </a:p>
          <a:p>
            <a:pPr fontAlgn="auto">
              <a:spcBef>
                <a:spcPts val="0"/>
              </a:spcBef>
              <a:spcAft>
                <a:spcPts val="0"/>
              </a:spcAft>
              <a:defRPr/>
            </a:pPr>
            <a:r>
              <a:rPr lang="en-US" altLang="zh-CN" sz="2000" dirty="0">
                <a:solidFill>
                  <a:schemeClr val="tx1"/>
                </a:solidFill>
                <a:latin typeface="+mn-ea"/>
                <a:cs typeface="Consolas" panose="020B0609020204030204" pitchFamily="49" charset="0"/>
              </a:rPr>
              <a:t>                           </a:t>
            </a:r>
            <a:r>
              <a:rPr lang="en-US" altLang="zh-CN" sz="2000" dirty="0" err="1">
                <a:solidFill>
                  <a:schemeClr val="tx1"/>
                </a:solidFill>
                <a:latin typeface="+mn-ea"/>
                <a:cs typeface="Consolas" panose="020B0609020204030204" pitchFamily="49" charset="0"/>
              </a:rPr>
              <a:t>besti</a:t>
            </a:r>
            <a:r>
              <a:rPr lang="en-US" altLang="zh-CN" sz="2000" dirty="0">
                <a:solidFill>
                  <a:schemeClr val="tx1"/>
                </a:solidFill>
                <a:latin typeface="+mn-ea"/>
                <a:cs typeface="Consolas" panose="020B0609020204030204" pitchFamily="49" charset="0"/>
              </a:rPr>
              <a:t> =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a:t>
            </a:r>
          </a:p>
          <a:p>
            <a:pPr fontAlgn="auto">
              <a:spcBef>
                <a:spcPts val="0"/>
              </a:spcBef>
              <a:spcAft>
                <a:spcPts val="0"/>
              </a:spcAft>
              <a:defRPr/>
            </a:pPr>
            <a:r>
              <a:rPr lang="en-US" altLang="zh-CN" sz="2000" dirty="0">
                <a:solidFill>
                  <a:schemeClr val="tx1"/>
                </a:solidFill>
                <a:latin typeface="+mn-ea"/>
                <a:cs typeface="Consolas" panose="020B0609020204030204" pitchFamily="49" charset="0"/>
              </a:rPr>
              <a:t>                           </a:t>
            </a:r>
            <a:r>
              <a:rPr lang="en-US" altLang="zh-CN" sz="2000" dirty="0" err="1">
                <a:solidFill>
                  <a:schemeClr val="tx1"/>
                </a:solidFill>
                <a:latin typeface="+mn-ea"/>
                <a:cs typeface="Consolas" panose="020B0609020204030204" pitchFamily="49" charset="0"/>
              </a:rPr>
              <a:t>bestj</a:t>
            </a:r>
            <a:r>
              <a:rPr lang="en-US" altLang="zh-CN" sz="2000" dirty="0">
                <a:solidFill>
                  <a:schemeClr val="tx1"/>
                </a:solidFill>
                <a:latin typeface="+mn-ea"/>
                <a:cs typeface="Consolas" panose="020B0609020204030204" pitchFamily="49" charset="0"/>
              </a:rPr>
              <a:t> = j;</a:t>
            </a:r>
          </a:p>
          <a:p>
            <a:pPr fontAlgn="auto">
              <a:spcBef>
                <a:spcPts val="0"/>
              </a:spcBef>
              <a:spcAft>
                <a:spcPts val="0"/>
              </a:spcAft>
              <a:defRPr/>
            </a:pPr>
            <a:r>
              <a:rPr lang="en-US" altLang="zh-CN" sz="2000" dirty="0">
                <a:solidFill>
                  <a:schemeClr val="tx1"/>
                </a:solidFill>
                <a:latin typeface="+mn-ea"/>
                <a:cs typeface="Consolas" panose="020B0609020204030204" pitchFamily="49" charset="0"/>
              </a:rPr>
              <a:t>                  }</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p>
          <a:p>
            <a:pPr fontAlgn="auto">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return sum;</a:t>
            </a:r>
          </a:p>
          <a:p>
            <a:pPr fontAlgn="auto">
              <a:spcBef>
                <a:spcPts val="0"/>
              </a:spcBef>
              <a:spcAft>
                <a:spcPts val="0"/>
              </a:spcAft>
              <a:defRPr/>
            </a:pPr>
            <a:r>
              <a:rPr lang="en-US" altLang="zh-CN" sz="2000" dirty="0">
                <a:solidFill>
                  <a:schemeClr val="tx1"/>
                </a:solidFill>
                <a:latin typeface="+mn-ea"/>
                <a:cs typeface="Consolas" panose="020B0609020204030204" pitchFamily="49" charset="0"/>
              </a:rPr>
              <a:t>}</a:t>
            </a:r>
          </a:p>
        </p:txBody>
      </p:sp>
      <p:sp>
        <p:nvSpPr>
          <p:cNvPr id="174083" name="Text Box 3"/>
          <p:cNvSpPr txBox="1">
            <a:spLocks noChangeArrowheads="1"/>
          </p:cNvSpPr>
          <p:nvPr/>
        </p:nvSpPr>
        <p:spPr bwMode="auto">
          <a:xfrm>
            <a:off x="1780859" y="5273950"/>
            <a:ext cx="8353425" cy="369332"/>
          </a:xfrm>
          <a:prstGeom prst="rect">
            <a:avLst/>
          </a:prstGeom>
          <a:noFill/>
          <a:ln w="9525">
            <a:noFill/>
            <a:miter lim="800000"/>
          </a:ln>
          <a:effectLst/>
        </p:spPr>
        <p:txBody>
          <a:bodyPr>
            <a:spAutoFit/>
          </a:bodyPr>
          <a:lstStyle/>
          <a:p>
            <a:pPr fontAlgn="auto">
              <a:spcBef>
                <a:spcPct val="50000"/>
              </a:spcBef>
              <a:spcAft>
                <a:spcPts val="0"/>
              </a:spcAft>
              <a:defRPr/>
            </a:pPr>
            <a:r>
              <a:rPr lang="en-US" altLang="zh-CN" dirty="0" err="1">
                <a:latin typeface="微软雅黑" panose="020B0503020204020204" pitchFamily="34" charset="-122"/>
                <a:ea typeface="微软雅黑" panose="020B0503020204020204" pitchFamily="34" charset="-122"/>
                <a:cs typeface="Consolas" panose="020B0609020204030204" pitchFamily="49" charset="0"/>
              </a:rPr>
              <a:t>maxSubSum1</a:t>
            </a:r>
            <a:r>
              <a:rPr lang="en-US" altLang="zh-CN" dirty="0">
                <a:latin typeface="微软雅黑" panose="020B0503020204020204" pitchFamily="34" charset="-122"/>
                <a:ea typeface="微软雅黑" panose="020B0503020204020204" pitchFamily="34" charset="-122"/>
                <a:cs typeface="Consolas" panose="020B0609020204030204" pitchFamily="49" charset="0"/>
              </a:rPr>
              <a:t>(</a:t>
            </a:r>
            <a:r>
              <a:rPr lang="en-US" altLang="zh-CN" dirty="0" err="1">
                <a:latin typeface="微软雅黑" panose="020B0503020204020204" pitchFamily="34" charset="-122"/>
                <a:ea typeface="微软雅黑" panose="020B0503020204020204" pitchFamily="34" charset="-122"/>
                <a:cs typeface="Consolas" panose="020B0609020204030204" pitchFamily="49" charset="0"/>
              </a:rPr>
              <a:t>a,n</a:t>
            </a:r>
            <a:r>
              <a:rPr lang="en-US" altLang="zh-CN" dirty="0">
                <a:latin typeface="微软雅黑" panose="020B0503020204020204" pitchFamily="34" charset="-122"/>
                <a:ea typeface="微软雅黑" panose="020B0503020204020204" pitchFamily="34" charset="-122"/>
                <a:cs typeface="Consolas" panose="020B0609020204030204" pitchFamily="49" charset="0"/>
              </a:rPr>
              <a:t>)</a:t>
            </a:r>
            <a:r>
              <a:rPr lang="zh-CN" altLang="en-US" dirty="0">
                <a:latin typeface="微软雅黑" panose="020B0503020204020204" pitchFamily="34" charset="-122"/>
                <a:ea typeface="微软雅黑" panose="020B0503020204020204" pitchFamily="34" charset="-122"/>
                <a:cs typeface="Consolas" panose="020B0609020204030204" pitchFamily="49" charset="0"/>
              </a:rPr>
              <a:t>算法中用了三重循环，所以有：</a:t>
            </a:r>
          </a:p>
        </p:txBody>
      </p:sp>
      <p:sp>
        <p:nvSpPr>
          <p:cNvPr id="3078" name="Rectangle 6"/>
          <p:cNvSpPr>
            <a:spLocks noChangeArrowheads="1"/>
          </p:cNvSpPr>
          <p:nvPr/>
        </p:nvSpPr>
        <p:spPr bwMode="auto">
          <a:xfrm>
            <a:off x="1524000" y="3412609"/>
            <a:ext cx="184731" cy="369332"/>
          </a:xfrm>
          <a:prstGeom prst="rect">
            <a:avLst/>
          </a:prstGeom>
          <a:noFill/>
          <a:ln w="9525">
            <a:noFill/>
            <a:miter lim="800000"/>
          </a:ln>
        </p:spPr>
        <p:txBody>
          <a:bodyPr wrap="none" anchor="ctr">
            <a:spAutoFit/>
          </a:bodyP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4085" name="Object 2" descr="image14"/>
              <p:cNvSpPr txBox="1"/>
              <p:nvPr/>
            </p:nvSpPr>
            <p:spPr>
              <a:xfrm>
                <a:off x="1872932" y="5604166"/>
                <a:ext cx="8538210" cy="923925"/>
              </a:xfrm>
              <a:prstGeom prst="rect">
                <a:avLst/>
              </a:prstGeom>
              <a:noFill/>
              <a:ln w="9525">
                <a:noFill/>
              </a:ln>
            </p:spPr>
            <p:txBody>
              <a:bodyPr>
                <a:noAutofit/>
              </a:bodyPr>
              <a:lstStyle/>
              <a:p>
                <a:pPr/>
                <a14:m>
                  <m:oMathPara xmlns:m="http://schemas.openxmlformats.org/officeDocument/2006/math">
                    <m:oMathParaPr>
                      <m:jc m:val="left"/>
                    </m:oMathParaPr>
                    <m:oMath xmlns:m="http://schemas.openxmlformats.org/officeDocument/2006/math">
                      <m:r>
                        <m:rPr>
                          <m:sty m:val="p"/>
                        </m:rPr>
                        <a:rPr lang="en-US" altLang="zh-CN">
                          <a:solidFill>
                            <a:srgbClr val="000000"/>
                          </a:solidFill>
                          <a:latin typeface="Cambria Math" panose="02040503050406030204" pitchFamily="18" charset="0"/>
                        </a:rPr>
                        <m:t>T</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𝑛</m:t>
                          </m:r>
                        </m:e>
                      </m:d>
                      <m:r>
                        <a:rPr lang="en-US" altLang="zh-CN"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m:rPr>
                              <m:sty m:val="p"/>
                            </m:rPr>
                            <a:rPr lang="zh-CN" altLang="en-US">
                              <a:solidFill>
                                <a:srgbClr val="000000"/>
                              </a:solidFill>
                              <a:latin typeface="Cambria Math" panose="02040503050406030204" pitchFamily="18" charset="0"/>
                            </a:rPr>
                            <m:t>i</m:t>
                          </m:r>
                          <m:r>
                            <a:rPr lang="zh-CN" altLang="en-US">
                              <a:solidFill>
                                <a:srgbClr val="000000"/>
                              </a:solidFill>
                              <a:latin typeface="Cambria Math" panose="02040503050406030204" pitchFamily="18" charset="0"/>
                            </a:rPr>
                            <m:t>=1</m:t>
                          </m:r>
                        </m:sub>
                        <m:sup>
                          <m:r>
                            <m:rPr>
                              <m:sty m:val="p"/>
                            </m:rPr>
                            <a:rPr lang="zh-CN" altLang="en-US">
                              <a:solidFill>
                                <a:srgbClr val="000000"/>
                              </a:solidFill>
                              <a:latin typeface="Cambria Math" panose="02040503050406030204" pitchFamily="18" charset="0"/>
                            </a:rPr>
                            <m:t>n</m:t>
                          </m:r>
                        </m:sup>
                        <m:e>
                          <m:nary>
                            <m:naryPr>
                              <m:chr m:val="∑"/>
                              <m:ctrlPr>
                                <a:rPr lang="zh-CN" altLang="en-US" i="1">
                                  <a:solidFill>
                                    <a:srgbClr val="000000"/>
                                  </a:solidFill>
                                  <a:latin typeface="Cambria Math" panose="02040503050406030204" pitchFamily="18" charset="0"/>
                                </a:rPr>
                              </m:ctrlPr>
                            </m:naryPr>
                            <m:sub>
                              <m:r>
                                <m:rPr>
                                  <m:sty m:val="p"/>
                                </m:rPr>
                                <a:rPr lang="zh-CN" altLang="en-US">
                                  <a:solidFill>
                                    <a:srgbClr val="000000"/>
                                  </a:solidFill>
                                  <a:latin typeface="Cambria Math" panose="02040503050406030204" pitchFamily="18" charset="0"/>
                                </a:rPr>
                                <m:t>j</m:t>
                              </m:r>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i</m:t>
                              </m:r>
                            </m:sub>
                            <m:sup>
                              <m:r>
                                <m:rPr>
                                  <m:sty m:val="p"/>
                                </m:rPr>
                                <a:rPr lang="zh-CN" altLang="en-US">
                                  <a:solidFill>
                                    <a:srgbClr val="000000"/>
                                  </a:solidFill>
                                  <a:latin typeface="Cambria Math" panose="02040503050406030204" pitchFamily="18" charset="0"/>
                                </a:rPr>
                                <m:t>n</m:t>
                              </m:r>
                            </m:sup>
                            <m:e>
                              <m:nary>
                                <m:naryPr>
                                  <m:chr m:val="∑"/>
                                  <m:ctrlPr>
                                    <a:rPr lang="zh-CN" altLang="en-US" i="1">
                                      <a:solidFill>
                                        <a:srgbClr val="000000"/>
                                      </a:solidFill>
                                      <a:latin typeface="Cambria Math" panose="02040503050406030204" pitchFamily="18" charset="0"/>
                                    </a:rPr>
                                  </m:ctrlPr>
                                </m:naryPr>
                                <m:sub>
                                  <m:r>
                                    <m:rPr>
                                      <m:sty m:val="p"/>
                                    </m:rPr>
                                    <a:rPr lang="zh-CN" altLang="en-US">
                                      <a:solidFill>
                                        <a:srgbClr val="000000"/>
                                      </a:solidFill>
                                      <a:latin typeface="Cambria Math" panose="02040503050406030204" pitchFamily="18" charset="0"/>
                                    </a:rPr>
                                    <m:t>k</m:t>
                                  </m:r>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i</m:t>
                                  </m:r>
                                </m:sub>
                                <m:sup>
                                  <m:r>
                                    <m:rPr>
                                      <m:sty m:val="p"/>
                                    </m:rPr>
                                    <a:rPr lang="zh-CN" altLang="en-US">
                                      <a:solidFill>
                                        <a:srgbClr val="000000"/>
                                      </a:solidFill>
                                      <a:latin typeface="Cambria Math" panose="02040503050406030204" pitchFamily="18" charset="0"/>
                                    </a:rPr>
                                    <m:t>j</m:t>
                                  </m:r>
                                </m:sup>
                                <m:e>
                                  <m:r>
                                    <a:rPr lang="zh-CN" altLang="en-US">
                                      <a:solidFill>
                                        <a:srgbClr val="000000"/>
                                      </a:solidFill>
                                      <a:latin typeface="Cambria Math" panose="02040503050406030204" pitchFamily="18" charset="0"/>
                                    </a:rPr>
                                    <m:t>1</m:t>
                                  </m:r>
                                </m:e>
                              </m:nary>
                            </m:e>
                          </m:nary>
                        </m:e>
                      </m:nary>
                      <m:r>
                        <a:rPr lang="zh-CN" altLang="en-US">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m:rPr>
                              <m:sty m:val="p"/>
                            </m:rPr>
                            <a:rPr lang="zh-CN" altLang="en-US">
                              <a:solidFill>
                                <a:srgbClr val="000000"/>
                              </a:solidFill>
                              <a:latin typeface="Cambria Math" panose="02040503050406030204" pitchFamily="18" charset="0"/>
                            </a:rPr>
                            <m:t>i</m:t>
                          </m:r>
                          <m:r>
                            <a:rPr lang="zh-CN" altLang="en-US">
                              <a:solidFill>
                                <a:srgbClr val="000000"/>
                              </a:solidFill>
                              <a:latin typeface="Cambria Math" panose="02040503050406030204" pitchFamily="18" charset="0"/>
                            </a:rPr>
                            <m:t>=1</m:t>
                          </m:r>
                        </m:sub>
                        <m:sup>
                          <m:r>
                            <m:rPr>
                              <m:sty m:val="p"/>
                            </m:rPr>
                            <a:rPr lang="zh-CN" altLang="en-US">
                              <a:solidFill>
                                <a:srgbClr val="000000"/>
                              </a:solidFill>
                              <a:latin typeface="Cambria Math" panose="02040503050406030204" pitchFamily="18" charset="0"/>
                            </a:rPr>
                            <m:t>n</m:t>
                          </m:r>
                        </m:sup>
                        <m:e>
                          <m:nary>
                            <m:naryPr>
                              <m:chr m:val="∑"/>
                              <m:ctrlPr>
                                <a:rPr lang="zh-CN" altLang="en-US" i="1">
                                  <a:solidFill>
                                    <a:srgbClr val="000000"/>
                                  </a:solidFill>
                                  <a:latin typeface="Cambria Math" panose="02040503050406030204" pitchFamily="18" charset="0"/>
                                </a:rPr>
                              </m:ctrlPr>
                            </m:naryPr>
                            <m:sub>
                              <m:r>
                                <m:rPr>
                                  <m:sty m:val="p"/>
                                </m:rPr>
                                <a:rPr lang="zh-CN" altLang="en-US">
                                  <a:solidFill>
                                    <a:srgbClr val="000000"/>
                                  </a:solidFill>
                                  <a:latin typeface="Cambria Math" panose="02040503050406030204" pitchFamily="18" charset="0"/>
                                </a:rPr>
                                <m:t>j</m:t>
                              </m:r>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i</m:t>
                              </m:r>
                            </m:sub>
                            <m:sup>
                              <m:r>
                                <m:rPr>
                                  <m:sty m:val="p"/>
                                </m:rPr>
                                <a:rPr lang="zh-CN" altLang="en-US">
                                  <a:solidFill>
                                    <a:srgbClr val="000000"/>
                                  </a:solidFill>
                                  <a:latin typeface="Cambria Math" panose="02040503050406030204" pitchFamily="18" charset="0"/>
                                </a:rPr>
                                <m:t>n</m:t>
                              </m:r>
                            </m:sup>
                            <m:e>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j</m:t>
                              </m:r>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i</m:t>
                              </m:r>
                              <m:r>
                                <a:rPr lang="zh-CN" altLang="en-US">
                                  <a:solidFill>
                                    <a:srgbClr val="000000"/>
                                  </a:solidFill>
                                  <a:latin typeface="Cambria Math" panose="02040503050406030204" pitchFamily="18" charset="0"/>
                                </a:rPr>
                                <m:t>+1)</m:t>
                              </m:r>
                            </m:e>
                          </m:nary>
                        </m:e>
                      </m:nary>
                      <m:r>
                        <a:rPr lang="zh-CN" altLang="en-US">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a:solidFill>
                                <a:srgbClr val="000000"/>
                              </a:solidFill>
                              <a:latin typeface="Cambria Math" panose="02040503050406030204" pitchFamily="18" charset="0"/>
                            </a:rPr>
                            <m:t>1</m:t>
                          </m:r>
                        </m:num>
                        <m:den>
                          <m:r>
                            <a:rPr lang="zh-CN" altLang="en-US">
                              <a:solidFill>
                                <a:srgbClr val="000000"/>
                              </a:solidFill>
                              <a:latin typeface="Cambria Math" panose="02040503050406030204" pitchFamily="18" charset="0"/>
                            </a:rPr>
                            <m:t>2</m:t>
                          </m:r>
                        </m:den>
                      </m:f>
                      <m:nary>
                        <m:naryPr>
                          <m:chr m:val="∑"/>
                          <m:ctrlPr>
                            <a:rPr lang="zh-CN" altLang="en-US" i="1">
                              <a:solidFill>
                                <a:srgbClr val="000000"/>
                              </a:solidFill>
                              <a:latin typeface="Cambria Math" panose="02040503050406030204" pitchFamily="18" charset="0"/>
                            </a:rPr>
                          </m:ctrlPr>
                        </m:naryPr>
                        <m:sub>
                          <m:r>
                            <m:rPr>
                              <m:sty m:val="p"/>
                            </m:rPr>
                            <a:rPr lang="zh-CN" altLang="en-US">
                              <a:solidFill>
                                <a:srgbClr val="000000"/>
                              </a:solidFill>
                              <a:latin typeface="Cambria Math" panose="02040503050406030204" pitchFamily="18" charset="0"/>
                            </a:rPr>
                            <m:t>i</m:t>
                          </m:r>
                          <m:r>
                            <a:rPr lang="zh-CN" altLang="en-US">
                              <a:solidFill>
                                <a:srgbClr val="000000"/>
                              </a:solidFill>
                              <a:latin typeface="Cambria Math" panose="02040503050406030204" pitchFamily="18" charset="0"/>
                            </a:rPr>
                            <m:t>=1</m:t>
                          </m:r>
                        </m:sub>
                        <m:sup>
                          <m:r>
                            <m:rPr>
                              <m:sty m:val="p"/>
                            </m:rPr>
                            <a:rPr lang="zh-CN" altLang="en-US">
                              <a:solidFill>
                                <a:srgbClr val="000000"/>
                              </a:solidFill>
                              <a:latin typeface="Cambria Math" panose="02040503050406030204" pitchFamily="18" charset="0"/>
                            </a:rPr>
                            <m:t>n</m:t>
                          </m:r>
                        </m:sup>
                        <m:e>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n</m:t>
                          </m:r>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i</m:t>
                          </m:r>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n</m:t>
                          </m:r>
                          <m:r>
                            <a:rPr lang="zh-CN" altLang="en-US">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i</m:t>
                          </m:r>
                          <m:r>
                            <a:rPr lang="zh-CN" altLang="en-US">
                              <a:solidFill>
                                <a:srgbClr val="000000"/>
                              </a:solidFill>
                              <a:latin typeface="Cambria Math" panose="02040503050406030204" pitchFamily="18" charset="0"/>
                            </a:rPr>
                            <m:t>+1)</m:t>
                          </m:r>
                        </m:e>
                      </m:nary>
                      <m:r>
                        <a:rPr lang="en-US" altLang="zh-CN">
                          <a:solidFill>
                            <a:srgbClr val="000000"/>
                          </a:solidFill>
                          <a:latin typeface="Cambria Math" panose="02040503050406030204" pitchFamily="18" charset="0"/>
                        </a:rPr>
                        <m:t>=</m:t>
                      </m:r>
                      <m:r>
                        <m:rPr>
                          <m:sty m:val="p"/>
                        </m:rPr>
                        <a:rPr lang="en-US" altLang="zh-CN">
                          <a:solidFill>
                            <a:srgbClr val="000000"/>
                          </a:solidFill>
                          <a:latin typeface="Cambria Math" panose="02040503050406030204" pitchFamily="18" charset="0"/>
                        </a:rPr>
                        <m:t>O</m:t>
                      </m:r>
                      <m:r>
                        <a:rPr lang="en-US" altLang="zh-CN">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𝑛</m:t>
                          </m:r>
                        </m:e>
                        <m:sup>
                          <m:r>
                            <a:rPr lang="en-US" altLang="zh-CN" i="1">
                              <a:solidFill>
                                <a:srgbClr val="000000"/>
                              </a:solidFill>
                              <a:latin typeface="Cambria Math" panose="02040503050406030204" pitchFamily="18" charset="0"/>
                            </a:rPr>
                            <m:t>3</m:t>
                          </m:r>
                        </m:sup>
                      </m:sSup>
                      <m:r>
                        <a:rPr lang="en-US" altLang="zh-CN">
                          <a:solidFill>
                            <a:srgbClr val="000000"/>
                          </a:solidFill>
                          <a:latin typeface="Cambria Math" panose="02040503050406030204" pitchFamily="18" charset="0"/>
                        </a:rPr>
                        <m:t>)</m:t>
                      </m:r>
                    </m:oMath>
                  </m:oMathPara>
                </a14:m>
                <a:endParaRPr lang="zh-CN" altLang="en-US" dirty="0"/>
              </a:p>
            </p:txBody>
          </p:sp>
        </mc:Choice>
        <mc:Fallback xmlns="">
          <p:sp>
            <p:nvSpPr>
              <p:cNvPr id="174085" name="Object 2" descr="image14"/>
              <p:cNvSpPr txBox="1">
                <a:spLocks noRot="1" noChangeAspect="1" noMove="1" noResize="1" noEditPoints="1" noAdjustHandles="1" noChangeArrowheads="1" noChangeShapeType="1" noTextEdit="1"/>
              </p:cNvSpPr>
              <p:nvPr/>
            </p:nvSpPr>
            <p:spPr>
              <a:xfrm>
                <a:off x="1872932" y="5604166"/>
                <a:ext cx="8538210" cy="923925"/>
              </a:xfrm>
              <a:prstGeom prst="rect">
                <a:avLst/>
              </a:prstGeom>
              <a:blipFill>
                <a:blip r:embed="rId2"/>
                <a:stretch>
                  <a:fillRect/>
                </a:stretch>
              </a:blipFill>
              <a:ln w="9525">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Effect transition="in" filter="blinds(horizontal)">
                                      <p:cBhvr>
                                        <p:cTn id="7" dur="500"/>
                                        <p:tgtEl>
                                          <p:spTgt spid="174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082">
                                            <p:txEl>
                                              <p:pRg st="1" end="1"/>
                                            </p:txEl>
                                          </p:spTgt>
                                        </p:tgtEl>
                                        <p:attrNameLst>
                                          <p:attrName>style.visibility</p:attrName>
                                        </p:attrNameLst>
                                      </p:cBhvr>
                                      <p:to>
                                        <p:strVal val="visible"/>
                                      </p:to>
                                    </p:set>
                                    <p:animEffect transition="in" filter="blinds(horizontal)">
                                      <p:cBhvr>
                                        <p:cTn id="12" dur="500"/>
                                        <p:tgtEl>
                                          <p:spTgt spid="174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082">
                                            <p:txEl>
                                              <p:pRg st="2" end="2"/>
                                            </p:txEl>
                                          </p:spTgt>
                                        </p:tgtEl>
                                        <p:attrNameLst>
                                          <p:attrName>style.visibility</p:attrName>
                                        </p:attrNameLst>
                                      </p:cBhvr>
                                      <p:to>
                                        <p:strVal val="visible"/>
                                      </p:to>
                                    </p:set>
                                    <p:animEffect transition="in" filter="blinds(horizontal)">
                                      <p:cBhvr>
                                        <p:cTn id="17" dur="500"/>
                                        <p:tgtEl>
                                          <p:spTgt spid="174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082">
                                            <p:txEl>
                                              <p:pRg st="3" end="3"/>
                                            </p:txEl>
                                          </p:spTgt>
                                        </p:tgtEl>
                                        <p:attrNameLst>
                                          <p:attrName>style.visibility</p:attrName>
                                        </p:attrNameLst>
                                      </p:cBhvr>
                                      <p:to>
                                        <p:strVal val="visible"/>
                                      </p:to>
                                    </p:set>
                                    <p:animEffect transition="in" filter="blinds(horizontal)">
                                      <p:cBhvr>
                                        <p:cTn id="22" dur="500"/>
                                        <p:tgtEl>
                                          <p:spTgt spid="1740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082">
                                            <p:txEl>
                                              <p:pRg st="4" end="4"/>
                                            </p:txEl>
                                          </p:spTgt>
                                        </p:tgtEl>
                                        <p:attrNameLst>
                                          <p:attrName>style.visibility</p:attrName>
                                        </p:attrNameLst>
                                      </p:cBhvr>
                                      <p:to>
                                        <p:strVal val="visible"/>
                                      </p:to>
                                    </p:set>
                                    <p:animEffect transition="in" filter="blinds(horizontal)">
                                      <p:cBhvr>
                                        <p:cTn id="27" dur="500"/>
                                        <p:tgtEl>
                                          <p:spTgt spid="1740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4082">
                                            <p:txEl>
                                              <p:pRg st="5" end="5"/>
                                            </p:txEl>
                                          </p:spTgt>
                                        </p:tgtEl>
                                        <p:attrNameLst>
                                          <p:attrName>style.visibility</p:attrName>
                                        </p:attrNameLst>
                                      </p:cBhvr>
                                      <p:to>
                                        <p:strVal val="visible"/>
                                      </p:to>
                                    </p:set>
                                    <p:animEffect transition="in" filter="blinds(horizontal)">
                                      <p:cBhvr>
                                        <p:cTn id="32" dur="500"/>
                                        <p:tgtEl>
                                          <p:spTgt spid="1740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4082">
                                            <p:txEl>
                                              <p:pRg st="6" end="6"/>
                                            </p:txEl>
                                          </p:spTgt>
                                        </p:tgtEl>
                                        <p:attrNameLst>
                                          <p:attrName>style.visibility</p:attrName>
                                        </p:attrNameLst>
                                      </p:cBhvr>
                                      <p:to>
                                        <p:strVal val="visible"/>
                                      </p:to>
                                    </p:set>
                                    <p:animEffect transition="in" filter="blinds(horizontal)">
                                      <p:cBhvr>
                                        <p:cTn id="37" dur="500"/>
                                        <p:tgtEl>
                                          <p:spTgt spid="1740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4082">
                                            <p:txEl>
                                              <p:pRg st="7" end="7"/>
                                            </p:txEl>
                                          </p:spTgt>
                                        </p:tgtEl>
                                        <p:attrNameLst>
                                          <p:attrName>style.visibility</p:attrName>
                                        </p:attrNameLst>
                                      </p:cBhvr>
                                      <p:to>
                                        <p:strVal val="visible"/>
                                      </p:to>
                                    </p:set>
                                    <p:animEffect transition="in" filter="blinds(horizontal)">
                                      <p:cBhvr>
                                        <p:cTn id="42" dur="500"/>
                                        <p:tgtEl>
                                          <p:spTgt spid="17408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4082">
                                            <p:txEl>
                                              <p:pRg st="8" end="8"/>
                                            </p:txEl>
                                          </p:spTgt>
                                        </p:tgtEl>
                                        <p:attrNameLst>
                                          <p:attrName>style.visibility</p:attrName>
                                        </p:attrNameLst>
                                      </p:cBhvr>
                                      <p:to>
                                        <p:strVal val="visible"/>
                                      </p:to>
                                    </p:set>
                                    <p:animEffect transition="in" filter="blinds(horizontal)">
                                      <p:cBhvr>
                                        <p:cTn id="47" dur="500"/>
                                        <p:tgtEl>
                                          <p:spTgt spid="17408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4082">
                                            <p:txEl>
                                              <p:pRg st="9" end="9"/>
                                            </p:txEl>
                                          </p:spTgt>
                                        </p:tgtEl>
                                        <p:attrNameLst>
                                          <p:attrName>style.visibility</p:attrName>
                                        </p:attrNameLst>
                                      </p:cBhvr>
                                      <p:to>
                                        <p:strVal val="visible"/>
                                      </p:to>
                                    </p:set>
                                    <p:animEffect transition="in" filter="blinds(horizontal)">
                                      <p:cBhvr>
                                        <p:cTn id="52" dur="500"/>
                                        <p:tgtEl>
                                          <p:spTgt spid="17408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4082">
                                            <p:txEl>
                                              <p:pRg st="10" end="10"/>
                                            </p:txEl>
                                          </p:spTgt>
                                        </p:tgtEl>
                                        <p:attrNameLst>
                                          <p:attrName>style.visibility</p:attrName>
                                        </p:attrNameLst>
                                      </p:cBhvr>
                                      <p:to>
                                        <p:strVal val="visible"/>
                                      </p:to>
                                    </p:set>
                                    <p:animEffect transition="in" filter="blinds(horizontal)">
                                      <p:cBhvr>
                                        <p:cTn id="57" dur="500"/>
                                        <p:tgtEl>
                                          <p:spTgt spid="17408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4082">
                                            <p:txEl>
                                              <p:pRg st="11" end="11"/>
                                            </p:txEl>
                                          </p:spTgt>
                                        </p:tgtEl>
                                        <p:attrNameLst>
                                          <p:attrName>style.visibility</p:attrName>
                                        </p:attrNameLst>
                                      </p:cBhvr>
                                      <p:to>
                                        <p:strVal val="visible"/>
                                      </p:to>
                                    </p:set>
                                    <p:animEffect transition="in" filter="blinds(horizontal)">
                                      <p:cBhvr>
                                        <p:cTn id="62" dur="500"/>
                                        <p:tgtEl>
                                          <p:spTgt spid="17408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74082">
                                            <p:txEl>
                                              <p:pRg st="12" end="12"/>
                                            </p:txEl>
                                          </p:spTgt>
                                        </p:tgtEl>
                                        <p:attrNameLst>
                                          <p:attrName>style.visibility</p:attrName>
                                        </p:attrNameLst>
                                      </p:cBhvr>
                                      <p:to>
                                        <p:strVal val="visible"/>
                                      </p:to>
                                    </p:set>
                                    <p:animEffect transition="in" filter="blinds(horizontal)">
                                      <p:cBhvr>
                                        <p:cTn id="67" dur="500"/>
                                        <p:tgtEl>
                                          <p:spTgt spid="17408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74082">
                                            <p:txEl>
                                              <p:pRg st="13" end="13"/>
                                            </p:txEl>
                                          </p:spTgt>
                                        </p:tgtEl>
                                        <p:attrNameLst>
                                          <p:attrName>style.visibility</p:attrName>
                                        </p:attrNameLst>
                                      </p:cBhvr>
                                      <p:to>
                                        <p:strVal val="visible"/>
                                      </p:to>
                                    </p:set>
                                    <p:animEffect transition="in" filter="blinds(horizontal)">
                                      <p:cBhvr>
                                        <p:cTn id="72" dur="500"/>
                                        <p:tgtEl>
                                          <p:spTgt spid="17408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74082">
                                            <p:txEl>
                                              <p:pRg st="14" end="14"/>
                                            </p:txEl>
                                          </p:spTgt>
                                        </p:tgtEl>
                                        <p:attrNameLst>
                                          <p:attrName>style.visibility</p:attrName>
                                        </p:attrNameLst>
                                      </p:cBhvr>
                                      <p:to>
                                        <p:strVal val="visible"/>
                                      </p:to>
                                    </p:set>
                                    <p:animEffect transition="in" filter="blinds(horizontal)">
                                      <p:cBhvr>
                                        <p:cTn id="77" dur="500"/>
                                        <p:tgtEl>
                                          <p:spTgt spid="17408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74082">
                                            <p:txEl>
                                              <p:pRg st="15" end="15"/>
                                            </p:txEl>
                                          </p:spTgt>
                                        </p:tgtEl>
                                        <p:attrNameLst>
                                          <p:attrName>style.visibility</p:attrName>
                                        </p:attrNameLst>
                                      </p:cBhvr>
                                      <p:to>
                                        <p:strVal val="visible"/>
                                      </p:to>
                                    </p:set>
                                    <p:animEffect transition="in" filter="blinds(horizontal)">
                                      <p:cBhvr>
                                        <p:cTn id="82" dur="500"/>
                                        <p:tgtEl>
                                          <p:spTgt spid="17408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74083"/>
                                        </p:tgtEl>
                                        <p:attrNameLst>
                                          <p:attrName>style.visibility</p:attrName>
                                        </p:attrNameLst>
                                      </p:cBhvr>
                                      <p:to>
                                        <p:strVal val="visible"/>
                                      </p:to>
                                    </p:set>
                                    <p:animEffect transition="in" filter="blinds(horizontal)">
                                      <p:cBhvr>
                                        <p:cTn id="87" dur="500"/>
                                        <p:tgtEl>
                                          <p:spTgt spid="174083"/>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74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p:bldP spid="17408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058" name="Text Box 2"/>
              <p:cNvSpPr txBox="1">
                <a:spLocks noChangeArrowheads="1"/>
              </p:cNvSpPr>
              <p:nvPr/>
            </p:nvSpPr>
            <p:spPr bwMode="auto">
              <a:xfrm>
                <a:off x="1083365" y="1463149"/>
                <a:ext cx="9780105" cy="1752018"/>
              </a:xfrm>
              <a:prstGeom prst="rect">
                <a:avLst/>
              </a:prstGeom>
              <a:noFill/>
              <a:ln w="9525">
                <a:noFill/>
                <a:miter lim="800000"/>
              </a:ln>
              <a:effectLst/>
            </p:spPr>
            <p:txBody>
              <a:bodyPr wrap="square">
                <a:spAutoFit/>
              </a:bodyPr>
              <a:lstStyle/>
              <a:p>
                <a:pPr fontAlgn="auto">
                  <a:lnSpc>
                    <a:spcPct val="150000"/>
                  </a:lnSpc>
                  <a:spcBef>
                    <a:spcPct val="50000"/>
                  </a:spcBef>
                  <a:spcAft>
                    <a:spcPts val="0"/>
                  </a:spcAft>
                  <a:defRPr/>
                </a:pP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改进：</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150000"/>
                  </a:lnSpc>
                  <a:spcBef>
                    <a:spcPct val="5000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注意到在求两个相邻子序列和时，它们之间是关联的，即</a:t>
                </a:r>
                <a14:m>
                  <m:oMath xmlns:m="http://schemas.openxmlformats.org/officeDocument/2006/math">
                    <m:nary>
                      <m:naryPr>
                        <m:chr m:val="∑"/>
                        <m:ctrlPr>
                          <a:rPr lang="zh-CN" altLang="en-US" sz="2000" i="1">
                            <a:latin typeface="Cambria Math" panose="02040503050406030204" pitchFamily="18" charset="0"/>
                          </a:rPr>
                        </m:ctrlPr>
                      </m:naryPr>
                      <m:sub>
                        <m:r>
                          <m:rPr>
                            <m:sty m:val="p"/>
                            <m:brk m:alnAt="23"/>
                          </m:rPr>
                          <a:rPr lang="en-US" altLang="zh-CN" sz="2000">
                            <a:latin typeface="Cambria Math" panose="02040503050406030204" pitchFamily="18" charset="0"/>
                          </a:rPr>
                          <m:t>k</m:t>
                        </m:r>
                        <m:r>
                          <a:rPr lang="en-US" altLang="zh-CN" sz="2000">
                            <a:latin typeface="Cambria Math" panose="02040503050406030204" pitchFamily="18" charset="0"/>
                          </a:rPr>
                          <m:t>=</m:t>
                        </m:r>
                        <m:r>
                          <m:rPr>
                            <m:sty m:val="p"/>
                          </m:rPr>
                          <a:rPr lang="en-US" altLang="zh-CN" sz="2000">
                            <a:latin typeface="Cambria Math" panose="02040503050406030204" pitchFamily="18" charset="0"/>
                          </a:rPr>
                          <m:t>i</m:t>
                        </m:r>
                      </m:sub>
                      <m:sup>
                        <m:r>
                          <m:rPr>
                            <m:sty m:val="p"/>
                          </m:rPr>
                          <a:rPr lang="en-US" altLang="zh-CN" sz="2000">
                            <a:latin typeface="Cambria Math" panose="02040503050406030204" pitchFamily="18" charset="0"/>
                          </a:rPr>
                          <m:t>j</m:t>
                        </m:r>
                      </m:sup>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m:rPr>
                                <m:sty m:val="p"/>
                              </m:rPr>
                              <a:rPr lang="en-US" altLang="zh-CN" sz="2000">
                                <a:latin typeface="Cambria Math" panose="02040503050406030204" pitchFamily="18" charset="0"/>
                              </a:rPr>
                              <m:t>k</m:t>
                            </m:r>
                          </m:sub>
                        </m:sSub>
                      </m:e>
                    </m:nary>
                    <m:r>
                      <a:rPr lang="en-US" altLang="zh-CN" sz="2000" i="1">
                        <a:latin typeface="Cambria Math" panose="02040503050406030204" pitchFamily="18" charset="0"/>
                      </a:rPr>
                      <m:t>=</m:t>
                    </m:r>
                    <m:nary>
                      <m:naryPr>
                        <m:chr m:val="∑"/>
                        <m:ctrlPr>
                          <a:rPr lang="zh-CN" altLang="en-US" sz="2000" i="1">
                            <a:latin typeface="Cambria Math" panose="02040503050406030204" pitchFamily="18" charset="0"/>
                          </a:rPr>
                        </m:ctrlPr>
                      </m:naryPr>
                      <m:sub>
                        <m:r>
                          <m:rPr>
                            <m:sty m:val="p"/>
                            <m:brk m:alnAt="23"/>
                          </m:rPr>
                          <a:rPr lang="en-US" altLang="zh-CN" sz="2000">
                            <a:latin typeface="Cambria Math" panose="02040503050406030204" pitchFamily="18" charset="0"/>
                          </a:rPr>
                          <m:t>k</m:t>
                        </m:r>
                        <m:r>
                          <a:rPr lang="en-US" altLang="zh-CN" sz="2000">
                            <a:latin typeface="Cambria Math" panose="02040503050406030204" pitchFamily="18" charset="0"/>
                          </a:rPr>
                          <m:t>=</m:t>
                        </m:r>
                        <m:r>
                          <m:rPr>
                            <m:sty m:val="p"/>
                          </m:rPr>
                          <a:rPr lang="en-US" altLang="zh-CN" sz="2000">
                            <a:latin typeface="Cambria Math" panose="02040503050406030204" pitchFamily="18" charset="0"/>
                          </a:rPr>
                          <m:t>i</m:t>
                        </m:r>
                      </m:sub>
                      <m:sup>
                        <m:r>
                          <m:rPr>
                            <m:sty m:val="p"/>
                          </m:rPr>
                          <a:rPr lang="en-US" altLang="zh-CN" sz="2000">
                            <a:latin typeface="Cambria Math" panose="02040503050406030204" pitchFamily="18" charset="0"/>
                          </a:rPr>
                          <m:t>j</m:t>
                        </m:r>
                        <m:r>
                          <a:rPr lang="en-US" altLang="zh-CN" sz="2000">
                            <a:latin typeface="Cambria Math" panose="02040503050406030204" pitchFamily="18" charset="0"/>
                          </a:rPr>
                          <m:t>−1</m:t>
                        </m:r>
                      </m:sup>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m:rPr>
                                <m:sty m:val="p"/>
                              </m:rPr>
                              <a:rPr lang="en-US" altLang="zh-CN" sz="2000">
                                <a:latin typeface="Cambria Math" panose="02040503050406030204" pitchFamily="18" charset="0"/>
                              </a:rPr>
                              <m:t>k</m:t>
                            </m:r>
                          </m:sub>
                        </m:sSub>
                      </m:e>
                    </m:nary>
                  </m:oMath>
                </a14:m>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m:rPr>
                            <m:sty m:val="p"/>
                          </m:rPr>
                          <a:rPr lang="en-US" altLang="zh-CN" sz="2000" i="1">
                            <a:latin typeface="Cambria Math" panose="02040503050406030204" pitchFamily="18" charset="0"/>
                          </a:rPr>
                          <m:t>j</m:t>
                        </m:r>
                      </m:sub>
                    </m:sSub>
                  </m:oMath>
                </a14:m>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，则可将算法中的最后一个</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for</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循环省去，避免重复计算，从而可以改进算法。</a:t>
                </a:r>
              </a:p>
            </p:txBody>
          </p:sp>
        </mc:Choice>
        <mc:Fallback xmlns="">
          <p:sp>
            <p:nvSpPr>
              <p:cNvPr id="173058" name="Text Box 2"/>
              <p:cNvSpPr txBox="1">
                <a:spLocks noRot="1" noChangeAspect="1" noMove="1" noResize="1" noEditPoints="1" noAdjustHandles="1" noChangeArrowheads="1" noChangeShapeType="1" noTextEdit="1"/>
              </p:cNvSpPr>
              <p:nvPr/>
            </p:nvSpPr>
            <p:spPr bwMode="auto">
              <a:xfrm>
                <a:off x="1083365" y="1463149"/>
                <a:ext cx="9780105" cy="1752018"/>
              </a:xfrm>
              <a:prstGeom prst="rect">
                <a:avLst/>
              </a:prstGeom>
              <a:blipFill>
                <a:blip r:embed="rId2"/>
                <a:stretch>
                  <a:fillRect l="-748" b="-12892"/>
                </a:stretch>
              </a:blipFill>
              <a:ln w="9525">
                <a:noFill/>
                <a:miter lim="800000"/>
              </a:ln>
              <a:effectLst/>
            </p:spPr>
            <p:txBody>
              <a:bodyPr/>
              <a:lstStyle/>
              <a:p>
                <a:r>
                  <a:rPr lang="zh-CN" altLang="en-US">
                    <a:noFill/>
                  </a:rPr>
                  <a:t> </a:t>
                </a:r>
              </a:p>
            </p:txBody>
          </p:sp>
        </mc:Fallback>
      </mc:AlternateContent>
      <p:grpSp>
        <p:nvGrpSpPr>
          <p:cNvPr id="56322" name="组合 1"/>
          <p:cNvGrpSpPr/>
          <p:nvPr/>
        </p:nvGrpSpPr>
        <p:grpSpPr bwMode="auto">
          <a:xfrm>
            <a:off x="2495257" y="4059555"/>
            <a:ext cx="7201194" cy="2069912"/>
            <a:chOff x="1530" y="4904"/>
            <a:chExt cx="11340" cy="3260"/>
          </a:xfrm>
        </p:grpSpPr>
        <p:sp>
          <p:nvSpPr>
            <p:cNvPr id="56324" name="Text Box 3"/>
            <p:cNvSpPr txBox="1">
              <a:spLocks noChangeArrowheads="1"/>
            </p:cNvSpPr>
            <p:nvPr/>
          </p:nvSpPr>
          <p:spPr bwMode="auto">
            <a:xfrm>
              <a:off x="1530" y="4904"/>
              <a:ext cx="11340" cy="725"/>
            </a:xfrm>
            <a:prstGeom prst="rect">
              <a:avLst/>
            </a:prstGeom>
            <a:noFill/>
            <a:ln w="9525">
              <a:noFill/>
              <a:miter lim="800000"/>
            </a:ln>
          </p:spPr>
          <p:txBody>
            <a:bodyPr>
              <a:spAutoFit/>
            </a:bodyPr>
            <a:lstStyle/>
            <a:p>
              <a:pPr>
                <a:spcBef>
                  <a:spcPct val="50000"/>
                </a:spcBef>
              </a:pPr>
              <a:r>
                <a:rPr lang="en-US" altLang="zh-CN" sz="2400" b="1" dirty="0">
                  <a:latin typeface="Times New Roman" panose="02020603050405020304" pitchFamily="18" charset="0"/>
                  <a:ea typeface="微软雅黑" panose="020B0503020204020204" pitchFamily="34" charset="-122"/>
                </a:rPr>
                <a:t> </a:t>
              </a:r>
              <a:r>
                <a:rPr lang="en-US" altLang="zh-CN" sz="2400" b="1" i="1" dirty="0">
                  <a:latin typeface="Times New Roman" panose="02020603050405020304" pitchFamily="18" charset="0"/>
                  <a:ea typeface="微软雅黑" panose="020B0503020204020204" pitchFamily="34" charset="-122"/>
                </a:rPr>
                <a:t>a</a:t>
              </a:r>
              <a:r>
                <a:rPr lang="en-US" altLang="zh-CN" sz="2400" b="1" dirty="0">
                  <a:latin typeface="Times New Roman" panose="02020603050405020304" pitchFamily="18" charset="0"/>
                  <a:ea typeface="微软雅黑" panose="020B0503020204020204" pitchFamily="34" charset="-122"/>
                </a:rPr>
                <a:t>[0] </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a:latin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rPr>
                <a:t>  </a:t>
              </a:r>
              <a:r>
                <a:rPr lang="en-US" altLang="zh-CN" sz="2400" b="1" i="1" dirty="0">
                  <a:latin typeface="Times New Roman" panose="02020603050405020304" pitchFamily="18" charset="0"/>
                  <a:ea typeface="微软雅黑" panose="020B0503020204020204" pitchFamily="34" charset="-122"/>
                </a:rPr>
                <a:t>a</a:t>
              </a:r>
              <a:r>
                <a:rPr lang="en-US" altLang="zh-CN" sz="2400" b="1" dirty="0">
                  <a:latin typeface="Times New Roman" panose="02020603050405020304" pitchFamily="18" charset="0"/>
                  <a:ea typeface="微软雅黑" panose="020B0503020204020204" pitchFamily="34" charset="-122"/>
                </a:rPr>
                <a:t>[</a:t>
              </a:r>
              <a:r>
                <a:rPr lang="en-US" altLang="zh-CN" sz="2400" b="1" i="1" dirty="0">
                  <a:latin typeface="Times New Roman" panose="02020603050405020304" pitchFamily="18" charset="0"/>
                  <a:ea typeface="微软雅黑" panose="020B0503020204020204" pitchFamily="34" charset="-122"/>
                </a:rPr>
                <a:t>j</a:t>
              </a:r>
              <a:r>
                <a:rPr lang="en-US" altLang="zh-CN" sz="2400" b="1" dirty="0">
                  <a:latin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rPr>
                <a:t>1]       </a:t>
              </a:r>
              <a:r>
                <a:rPr lang="en-US" altLang="zh-CN" sz="2400" b="1" i="1" dirty="0">
                  <a:latin typeface="Times New Roman" panose="02020603050405020304" pitchFamily="18" charset="0"/>
                  <a:ea typeface="微软雅黑" panose="020B0503020204020204" pitchFamily="34" charset="-122"/>
                </a:rPr>
                <a:t>a</a:t>
              </a:r>
              <a:r>
                <a:rPr lang="en-US" altLang="zh-CN" sz="2400" b="1" dirty="0">
                  <a:latin typeface="Times New Roman" panose="02020603050405020304" pitchFamily="18" charset="0"/>
                  <a:ea typeface="微软雅黑" panose="020B0503020204020204" pitchFamily="34" charset="-122"/>
                </a:rPr>
                <a:t>[</a:t>
              </a:r>
              <a:r>
                <a:rPr lang="en-US" altLang="zh-CN" sz="2400" b="1" i="1" dirty="0">
                  <a:latin typeface="Times New Roman" panose="02020603050405020304" pitchFamily="18" charset="0"/>
                  <a:ea typeface="微软雅黑" panose="020B0503020204020204" pitchFamily="34" charset="-122"/>
                </a:rPr>
                <a:t>j</a:t>
              </a:r>
              <a:r>
                <a:rPr lang="en-US" altLang="zh-CN" sz="2400" b="1" dirty="0">
                  <a:latin typeface="Times New Roman" panose="02020603050405020304" pitchFamily="18" charset="0"/>
                  <a:ea typeface="微软雅黑" panose="020B0503020204020204" pitchFamily="34" charset="-122"/>
                </a:rPr>
                <a:t>] … </a:t>
              </a:r>
              <a:r>
                <a:rPr lang="en-US" altLang="zh-CN" sz="2400" b="1" i="1" dirty="0">
                  <a:latin typeface="Times New Roman" panose="02020603050405020304" pitchFamily="18" charset="0"/>
                  <a:ea typeface="微软雅黑" panose="020B0503020204020204" pitchFamily="34" charset="-122"/>
                </a:rPr>
                <a:t>a</a:t>
              </a:r>
              <a:r>
                <a:rPr lang="en-US" altLang="zh-CN" sz="2400" b="1" dirty="0">
                  <a:latin typeface="Times New Roman" panose="02020603050405020304" pitchFamily="18" charset="0"/>
                  <a:ea typeface="微软雅黑" panose="020B0503020204020204" pitchFamily="34" charset="-122"/>
                </a:rPr>
                <a:t>[</a:t>
              </a:r>
              <a:r>
                <a:rPr lang="en-US" altLang="zh-CN" sz="2400" b="1" i="1" dirty="0">
                  <a:latin typeface="Times New Roman" panose="02020603050405020304" pitchFamily="18" charset="0"/>
                  <a:ea typeface="微软雅黑" panose="020B0503020204020204" pitchFamily="34" charset="-122"/>
                </a:rPr>
                <a:t>n-1</a:t>
              </a:r>
              <a:r>
                <a:rPr lang="en-US" altLang="zh-CN" sz="2400" b="1" dirty="0">
                  <a:latin typeface="Times New Roman" panose="02020603050405020304" pitchFamily="18" charset="0"/>
                  <a:ea typeface="微软雅黑" panose="020B0503020204020204" pitchFamily="34" charset="-122"/>
                </a:rPr>
                <a:t>]</a:t>
              </a:r>
            </a:p>
          </p:txBody>
        </p:sp>
        <p:sp>
          <p:nvSpPr>
            <p:cNvPr id="56325" name="AutoShape 4"/>
            <p:cNvSpPr/>
            <p:nvPr/>
          </p:nvSpPr>
          <p:spPr bwMode="auto">
            <a:xfrm rot="16200000">
              <a:off x="5159" y="4492"/>
              <a:ext cx="340" cy="2723"/>
            </a:xfrm>
            <a:prstGeom prst="leftBrace">
              <a:avLst>
                <a:gd name="adj1" fmla="val 66740"/>
                <a:gd name="adj2" fmla="val 50000"/>
              </a:avLst>
            </a:prstGeom>
            <a:noFill/>
            <a:ln w="28575">
              <a:solidFill>
                <a:schemeClr val="tx1"/>
              </a:solidFill>
              <a:round/>
            </a:ln>
          </p:spPr>
          <p:txBody>
            <a:bodyPr wrap="none" anchor="ctr"/>
            <a:lstStyle/>
            <a:p>
              <a:endParaRPr lang="zh-CN" altLang="en-US" sz="2400" b="1">
                <a:latin typeface="Times New Roman" panose="02020603050405020304" pitchFamily="18" charset="0"/>
                <a:ea typeface="微软雅黑" panose="020B0503020204020204" pitchFamily="34" charset="-122"/>
              </a:endParaRPr>
            </a:p>
          </p:txBody>
        </p:sp>
        <p:sp>
          <p:nvSpPr>
            <p:cNvPr id="56326" name="Text Box 5"/>
            <p:cNvSpPr txBox="1">
              <a:spLocks noChangeArrowheads="1"/>
            </p:cNvSpPr>
            <p:nvPr/>
          </p:nvSpPr>
          <p:spPr bwMode="auto">
            <a:xfrm>
              <a:off x="4898" y="6081"/>
              <a:ext cx="2382" cy="725"/>
            </a:xfrm>
            <a:prstGeom prst="rect">
              <a:avLst/>
            </a:prstGeom>
            <a:noFill/>
            <a:ln w="9525">
              <a:noFill/>
              <a:miter lim="800000"/>
            </a:ln>
          </p:spPr>
          <p:txBody>
            <a:bodyPr>
              <a:spAutoFit/>
            </a:bodyPr>
            <a:lstStyle/>
            <a:p>
              <a:pPr>
                <a:spcBef>
                  <a:spcPct val="50000"/>
                </a:spcBef>
              </a:pPr>
              <a:r>
                <a:rPr lang="en-US" altLang="zh-CN" sz="2400" b="1">
                  <a:latin typeface="Times New Roman" panose="02020603050405020304" pitchFamily="18" charset="0"/>
                  <a:ea typeface="微软雅黑" panose="020B0503020204020204" pitchFamily="34" charset="-122"/>
                </a:rPr>
                <a:t>thisSum</a:t>
              </a:r>
            </a:p>
          </p:txBody>
        </p:sp>
        <p:sp>
          <p:nvSpPr>
            <p:cNvPr id="56329" name="AutoShape 9"/>
            <p:cNvSpPr/>
            <p:nvPr/>
          </p:nvSpPr>
          <p:spPr bwMode="auto">
            <a:xfrm rot="16200000">
              <a:off x="6141" y="4742"/>
              <a:ext cx="300" cy="4647"/>
            </a:xfrm>
            <a:prstGeom prst="leftBrace">
              <a:avLst>
                <a:gd name="adj1" fmla="val 129083"/>
                <a:gd name="adj2" fmla="val 50000"/>
              </a:avLst>
            </a:prstGeom>
            <a:noFill/>
            <a:ln w="28575">
              <a:solidFill>
                <a:srgbClr val="CC3300"/>
              </a:solidFill>
              <a:round/>
            </a:ln>
          </p:spPr>
          <p:txBody>
            <a:bodyPr vert="eaVert" wrap="none" anchor="ctr"/>
            <a:lstStyle/>
            <a:p>
              <a:endParaRPr lang="zh-CN" altLang="zh-CN" sz="2400" b="1">
                <a:solidFill>
                  <a:srgbClr val="9900FF"/>
                </a:solidFill>
                <a:latin typeface="Times New Roman" panose="02020603050405020304" pitchFamily="18" charset="0"/>
                <a:ea typeface="微软雅黑" panose="020B0503020204020204" pitchFamily="34" charset="-122"/>
              </a:endParaRPr>
            </a:p>
          </p:txBody>
        </p:sp>
        <p:sp>
          <p:nvSpPr>
            <p:cNvPr id="56330" name="Text Box 10"/>
            <p:cNvSpPr txBox="1">
              <a:spLocks noChangeArrowheads="1"/>
            </p:cNvSpPr>
            <p:nvPr/>
          </p:nvSpPr>
          <p:spPr bwMode="auto">
            <a:xfrm>
              <a:off x="5953" y="7439"/>
              <a:ext cx="3062" cy="725"/>
            </a:xfrm>
            <a:prstGeom prst="rect">
              <a:avLst/>
            </a:prstGeom>
            <a:noFill/>
            <a:ln w="9525">
              <a:noFill/>
              <a:miter lim="800000"/>
            </a:ln>
          </p:spPr>
          <p:txBody>
            <a:bodyPr>
              <a:spAutoFit/>
            </a:bodyPr>
            <a:lstStyle/>
            <a:p>
              <a:pPr>
                <a:spcBef>
                  <a:spcPct val="50000"/>
                </a:spcBef>
              </a:pPr>
              <a:r>
                <a:rPr lang="en-US" altLang="zh-CN" sz="2400" b="1">
                  <a:latin typeface="Times New Roman" panose="02020603050405020304" pitchFamily="18" charset="0"/>
                  <a:ea typeface="微软雅黑" panose="020B0503020204020204" pitchFamily="34" charset="-122"/>
                </a:rPr>
                <a:t>thisSum+</a:t>
              </a:r>
              <a:r>
                <a:rPr lang="en-US" altLang="zh-CN" sz="2400" b="1" i="1">
                  <a:latin typeface="Times New Roman" panose="02020603050405020304" pitchFamily="18" charset="0"/>
                  <a:ea typeface="微软雅黑" panose="020B0503020204020204" pitchFamily="34" charset="-122"/>
                </a:rPr>
                <a:t>a</a:t>
              </a:r>
              <a:r>
                <a:rPr lang="en-US" altLang="zh-CN" sz="2400" b="1">
                  <a:latin typeface="Times New Roman" panose="02020603050405020304" pitchFamily="18" charset="0"/>
                  <a:ea typeface="微软雅黑" panose="020B0503020204020204" pitchFamily="34" charset="-122"/>
                </a:rPr>
                <a:t>[</a:t>
              </a:r>
              <a:r>
                <a:rPr lang="en-US" altLang="zh-CN" sz="2400" b="1" i="1">
                  <a:latin typeface="Times New Roman" panose="02020603050405020304" pitchFamily="18" charset="0"/>
                  <a:ea typeface="微软雅黑" panose="020B0503020204020204" pitchFamily="34" charset="-122"/>
                </a:rPr>
                <a:t>j</a:t>
              </a:r>
              <a:r>
                <a:rPr lang="en-US" altLang="zh-CN" sz="2400" b="1">
                  <a:latin typeface="Times New Roman" panose="02020603050405020304" pitchFamily="18" charset="0"/>
                  <a:ea typeface="微软雅黑" panose="020B0503020204020204" pitchFamily="34" charset="-122"/>
                </a:rPr>
                <a:t>]</a:t>
              </a:r>
            </a:p>
          </p:txBody>
        </p:sp>
      </p:grpSp>
      <p:sp>
        <p:nvSpPr>
          <p:cNvPr id="15" name="文本占位符 1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pt-BR" altLang="zh-CN" sz="2800" b="1">
                <a:latin typeface="微软雅黑" panose="020B0503020204020204" pitchFamily="34" charset="-122"/>
                <a:ea typeface="微软雅黑" panose="020B0503020204020204" pitchFamily="34" charset="-122"/>
                <a:sym typeface="+mn-ea"/>
              </a:rPr>
              <a:t>3.4</a:t>
            </a:r>
            <a:r>
              <a:rPr lang="en-US" altLang="zh-CN" sz="2800" b="1">
                <a:latin typeface="微软雅黑" panose="020B0503020204020204" pitchFamily="34" charset="-122"/>
                <a:ea typeface="微软雅黑" panose="020B0503020204020204" pitchFamily="34" charset="-122"/>
                <a:sym typeface="+mn-ea"/>
              </a:rPr>
              <a:t>.1</a:t>
            </a:r>
            <a:r>
              <a:rPr lang="pt-BR" altLang="zh-CN" sz="2800" b="1" dirty="0">
                <a:latin typeface="微软雅黑" panose="020B0503020204020204" pitchFamily="34" charset="-122"/>
                <a:ea typeface="微软雅黑" panose="020B0503020204020204" pitchFamily="34" charset="-122"/>
                <a:sym typeface="+mn-ea"/>
              </a:rPr>
              <a:t> </a:t>
            </a:r>
            <a:r>
              <a:rPr lang="zh-CN" altLang="pt-BR" sz="2800" b="1" dirty="0">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最大子段和</a:t>
            </a:r>
            <a:r>
              <a:rPr lang="zh-CN" altLang="pt-BR" sz="2800" b="1" dirty="0">
                <a:latin typeface="微软雅黑" panose="020B0503020204020204" pitchFamily="34" charset="-122"/>
                <a:ea typeface="微软雅黑" panose="020B0503020204020204" pitchFamily="34" charset="-122"/>
                <a:sym typeface="+mn-ea"/>
              </a:rPr>
              <a:t>问题</a:t>
            </a:r>
            <a:endParaRPr lang="zh-CN" altLang="en-US" sz="28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1815307" y="232919"/>
            <a:ext cx="8736012" cy="5457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auto">
              <a:lnSpc>
                <a:spcPts val="2800"/>
              </a:lnSpc>
              <a:spcBef>
                <a:spcPts val="0"/>
              </a:spcBef>
              <a:spcAft>
                <a:spcPts val="0"/>
              </a:spcAft>
              <a:defRPr/>
            </a:pPr>
            <a:r>
              <a:rPr lang="en-US" altLang="zh-CN" sz="2000" dirty="0">
                <a:solidFill>
                  <a:srgbClr val="0000FF"/>
                </a:solidFill>
                <a:latin typeface="+mn-ea"/>
                <a:cs typeface="Consolas" panose="020B0609020204030204" pitchFamily="49" charset="0"/>
              </a:rPr>
              <a:t>int maxSubSum2(int a[], int n, int&amp; </a:t>
            </a:r>
            <a:r>
              <a:rPr lang="en-US" altLang="zh-CN" sz="2000" dirty="0" err="1">
                <a:solidFill>
                  <a:srgbClr val="0000FF"/>
                </a:solidFill>
                <a:latin typeface="+mn-ea"/>
                <a:cs typeface="Consolas" panose="020B0609020204030204" pitchFamily="49" charset="0"/>
              </a:rPr>
              <a:t>besti</a:t>
            </a:r>
            <a:r>
              <a:rPr lang="en-US" altLang="zh-CN" sz="2000" dirty="0">
                <a:solidFill>
                  <a:srgbClr val="0000FF"/>
                </a:solidFill>
                <a:latin typeface="+mn-ea"/>
                <a:cs typeface="Consolas" panose="020B0609020204030204" pitchFamily="49" charset="0"/>
              </a:rPr>
              <a:t>, </a:t>
            </a:r>
            <a:r>
              <a:rPr lang="en-US" altLang="zh-CN" sz="2000" dirty="0" err="1">
                <a:solidFill>
                  <a:srgbClr val="0000FF"/>
                </a:solidFill>
                <a:latin typeface="+mn-ea"/>
                <a:cs typeface="Consolas" panose="020B0609020204030204" pitchFamily="49" charset="0"/>
              </a:rPr>
              <a:t>int&amp;bestj</a:t>
            </a:r>
            <a:r>
              <a:rPr lang="en-US" altLang="zh-CN" sz="2000" dirty="0">
                <a:solidFill>
                  <a:srgbClr val="0000FF"/>
                </a:solidFill>
                <a:latin typeface="+mn-ea"/>
                <a:cs typeface="Consolas" panose="020B0609020204030204" pitchFamily="49" charset="0"/>
              </a:rPr>
              <a:t>)</a:t>
            </a:r>
          </a:p>
          <a:p>
            <a:pPr fontAlgn="auto">
              <a:lnSpc>
                <a:spcPts val="2800"/>
              </a:lnSpc>
              <a:spcBef>
                <a:spcPts val="0"/>
              </a:spcBef>
              <a:spcAft>
                <a:spcPts val="0"/>
              </a:spcAft>
              <a:defRPr/>
            </a:pPr>
            <a:r>
              <a:rPr lang="en-US" altLang="zh-CN" sz="2000" dirty="0">
                <a:solidFill>
                  <a:schemeClr val="tx1"/>
                </a:solidFill>
                <a:latin typeface="+mn-ea"/>
                <a:cs typeface="Consolas" panose="020B0609020204030204" pitchFamily="49" charset="0"/>
              </a:rPr>
              <a:t>{      int sum=0,thisSum;</a:t>
            </a:r>
          </a:p>
          <a:p>
            <a:pPr fontAlgn="auto">
              <a:lnSpc>
                <a:spcPts val="28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for (int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=0;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&lt;n;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sym typeface="+mn-ea"/>
              </a:rPr>
              <a:t>// i</a:t>
            </a:r>
            <a:r>
              <a:rPr lang="zh-CN" altLang="en-US" sz="2000" dirty="0">
                <a:solidFill>
                  <a:schemeClr val="tx1"/>
                </a:solidFill>
                <a:latin typeface="+mn-ea"/>
                <a:cs typeface="Consolas" panose="020B0609020204030204" pitchFamily="49" charset="0"/>
                <a:sym typeface="+mn-ea"/>
              </a:rPr>
              <a:t>是子列左端位置</a:t>
            </a:r>
          </a:p>
          <a:p>
            <a:pPr fontAlgn="auto">
              <a:lnSpc>
                <a:spcPts val="28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	 </a:t>
            </a:r>
            <a:r>
              <a:rPr lang="en-US" altLang="zh-CN" sz="2000" dirty="0" err="1">
                <a:solidFill>
                  <a:schemeClr val="tx1"/>
                </a:solidFill>
                <a:latin typeface="+mn-ea"/>
                <a:cs typeface="Consolas" panose="020B0609020204030204" pitchFamily="49" charset="0"/>
              </a:rPr>
              <a:t>thisSum</a:t>
            </a:r>
            <a:r>
              <a:rPr lang="en-US" altLang="zh-CN" sz="2000" dirty="0">
                <a:solidFill>
                  <a:schemeClr val="tx1"/>
                </a:solidFill>
                <a:latin typeface="+mn-ea"/>
                <a:cs typeface="Consolas" panose="020B0609020204030204" pitchFamily="49" charset="0"/>
              </a:rPr>
              <a:t>=0;                </a:t>
            </a:r>
            <a:r>
              <a:rPr lang="en-US" altLang="zh-CN" sz="2000" dirty="0">
                <a:solidFill>
                  <a:schemeClr val="tx1"/>
                </a:solidFill>
                <a:latin typeface="+mn-ea"/>
                <a:cs typeface="Consolas" panose="020B0609020204030204" pitchFamily="49" charset="0"/>
                <a:sym typeface="+mn-ea"/>
              </a:rPr>
              <a:t>// thisSum</a:t>
            </a:r>
            <a:r>
              <a:rPr lang="zh-CN" altLang="en-US" sz="2000" dirty="0">
                <a:solidFill>
                  <a:schemeClr val="tx1"/>
                </a:solidFill>
                <a:latin typeface="+mn-ea"/>
                <a:cs typeface="Consolas" panose="020B0609020204030204" pitchFamily="49" charset="0"/>
                <a:sym typeface="+mn-ea"/>
              </a:rPr>
              <a:t>是从</a:t>
            </a:r>
            <a:r>
              <a:rPr lang="en-US" altLang="zh-CN" sz="2000" dirty="0">
                <a:solidFill>
                  <a:schemeClr val="tx1"/>
                </a:solidFill>
                <a:latin typeface="+mn-ea"/>
                <a:cs typeface="Consolas" panose="020B0609020204030204" pitchFamily="49" charset="0"/>
                <a:sym typeface="+mn-ea"/>
              </a:rPr>
              <a:t>a[i]</a:t>
            </a:r>
            <a:r>
              <a:rPr lang="zh-CN" altLang="en-US" sz="2000" dirty="0">
                <a:solidFill>
                  <a:schemeClr val="tx1"/>
                </a:solidFill>
                <a:latin typeface="+mn-ea"/>
                <a:cs typeface="Consolas" panose="020B0609020204030204" pitchFamily="49" charset="0"/>
                <a:sym typeface="+mn-ea"/>
              </a:rPr>
              <a:t>到</a:t>
            </a:r>
            <a:r>
              <a:rPr lang="en-US" altLang="zh-CN" sz="2000" dirty="0">
                <a:solidFill>
                  <a:schemeClr val="tx1"/>
                </a:solidFill>
                <a:latin typeface="+mn-ea"/>
                <a:cs typeface="Consolas" panose="020B0609020204030204" pitchFamily="49" charset="0"/>
                <a:sym typeface="+mn-ea"/>
              </a:rPr>
              <a:t>a[j]</a:t>
            </a:r>
            <a:r>
              <a:rPr lang="zh-CN" altLang="en-US" sz="2000" dirty="0">
                <a:solidFill>
                  <a:schemeClr val="tx1"/>
                </a:solidFill>
                <a:latin typeface="+mn-ea"/>
                <a:cs typeface="Consolas" panose="020B0609020204030204" pitchFamily="49" charset="0"/>
                <a:sym typeface="+mn-ea"/>
              </a:rPr>
              <a:t>的子列和</a:t>
            </a:r>
          </a:p>
          <a:p>
            <a:pPr fontAlgn="auto">
              <a:lnSpc>
                <a:spcPts val="28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for (int j=</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 j&lt;n; </a:t>
            </a:r>
            <a:r>
              <a:rPr lang="en-US" altLang="zh-CN" sz="2000" dirty="0" err="1">
                <a:solidFill>
                  <a:schemeClr val="tx1"/>
                </a:solidFill>
                <a:latin typeface="+mn-ea"/>
                <a:cs typeface="Consolas" panose="020B0609020204030204" pitchFamily="49" charset="0"/>
              </a:rPr>
              <a:t>j++</a:t>
            </a:r>
            <a:r>
              <a:rPr lang="en-US" altLang="zh-CN"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sym typeface="+mn-ea"/>
              </a:rPr>
              <a:t>// j</a:t>
            </a:r>
            <a:r>
              <a:rPr lang="zh-CN" altLang="en-US" sz="2000" dirty="0">
                <a:solidFill>
                  <a:schemeClr val="tx1"/>
                </a:solidFill>
                <a:latin typeface="+mn-ea"/>
                <a:cs typeface="Consolas" panose="020B0609020204030204" pitchFamily="49" charset="0"/>
                <a:sym typeface="+mn-ea"/>
              </a:rPr>
              <a:t>是子列右端位置</a:t>
            </a:r>
          </a:p>
          <a:p>
            <a:pPr fontAlgn="auto">
              <a:lnSpc>
                <a:spcPts val="28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      thisSum+=a[j];</a:t>
            </a:r>
            <a:br>
              <a:rPr lang="zh-CN" altLang="en-US" sz="2000" dirty="0">
                <a:solidFill>
                  <a:schemeClr val="tx1"/>
                </a:solidFill>
                <a:latin typeface="+mn-ea"/>
                <a:cs typeface="Consolas" panose="020B0609020204030204" pitchFamily="49" charset="0"/>
                <a:sym typeface="+mn-ea"/>
              </a:rPr>
            </a:b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if (</a:t>
            </a:r>
            <a:r>
              <a:rPr lang="en-US" altLang="zh-CN" sz="2000" dirty="0" err="1">
                <a:solidFill>
                  <a:schemeClr val="tx1"/>
                </a:solidFill>
                <a:latin typeface="+mn-ea"/>
                <a:cs typeface="Consolas" panose="020B0609020204030204" pitchFamily="49" charset="0"/>
              </a:rPr>
              <a:t>thisSum</a:t>
            </a:r>
            <a:r>
              <a:rPr lang="en-US" altLang="zh-CN" sz="2000" dirty="0">
                <a:solidFill>
                  <a:schemeClr val="tx1"/>
                </a:solidFill>
                <a:latin typeface="+mn-ea"/>
                <a:cs typeface="Consolas" panose="020B0609020204030204" pitchFamily="49" charset="0"/>
              </a:rPr>
              <a:t>&gt;sum)  //</a:t>
            </a:r>
            <a:r>
              <a:rPr lang="zh-CN" altLang="en-US" sz="2000" dirty="0">
                <a:solidFill>
                  <a:schemeClr val="tx1"/>
                </a:solidFill>
                <a:latin typeface="+mn-ea"/>
                <a:cs typeface="Consolas" panose="020B0609020204030204" pitchFamily="49" charset="0"/>
              </a:rPr>
              <a:t>通过比较求最大连续子序列之和</a:t>
            </a:r>
          </a:p>
          <a:p>
            <a:pPr fontAlgn="auto">
              <a:lnSpc>
                <a:spcPts val="28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sum = </a:t>
            </a:r>
            <a:r>
              <a:rPr lang="en-US" altLang="zh-CN" sz="2000" dirty="0" err="1">
                <a:solidFill>
                  <a:schemeClr val="tx1"/>
                </a:solidFill>
                <a:latin typeface="+mn-ea"/>
                <a:cs typeface="Consolas" panose="020B0609020204030204" pitchFamily="49" charset="0"/>
              </a:rPr>
              <a:t>thisSum</a:t>
            </a:r>
            <a:r>
              <a:rPr lang="en-US" altLang="zh-CN" sz="2000" dirty="0">
                <a:solidFill>
                  <a:schemeClr val="tx1"/>
                </a:solidFill>
                <a:latin typeface="+mn-ea"/>
                <a:cs typeface="Consolas" panose="020B0609020204030204" pitchFamily="49" charset="0"/>
              </a:rPr>
              <a:t>;</a:t>
            </a:r>
          </a:p>
          <a:p>
            <a:pPr fontAlgn="auto">
              <a:lnSpc>
                <a:spcPts val="2800"/>
              </a:lnSpc>
              <a:spcBef>
                <a:spcPts val="0"/>
              </a:spcBef>
              <a:spcAft>
                <a:spcPts val="0"/>
              </a:spcAft>
              <a:defRPr/>
            </a:pPr>
            <a:r>
              <a:rPr lang="en-US" altLang="zh-CN" sz="2000" dirty="0">
                <a:solidFill>
                  <a:schemeClr val="tx1"/>
                </a:solidFill>
                <a:latin typeface="+mn-ea"/>
                <a:cs typeface="Consolas" panose="020B0609020204030204" pitchFamily="49" charset="0"/>
              </a:rPr>
              <a:t>                              </a:t>
            </a:r>
            <a:r>
              <a:rPr lang="en-US" altLang="zh-CN" sz="2000" dirty="0" err="1">
                <a:solidFill>
                  <a:schemeClr val="tx1"/>
                </a:solidFill>
                <a:latin typeface="+mn-ea"/>
                <a:cs typeface="Consolas" panose="020B0609020204030204" pitchFamily="49" charset="0"/>
              </a:rPr>
              <a:t>besti</a:t>
            </a:r>
            <a:r>
              <a:rPr lang="en-US" altLang="zh-CN" sz="2000" dirty="0">
                <a:solidFill>
                  <a:schemeClr val="tx1"/>
                </a:solidFill>
                <a:latin typeface="+mn-ea"/>
                <a:cs typeface="Consolas" panose="020B0609020204030204" pitchFamily="49" charset="0"/>
              </a:rPr>
              <a:t> =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a:t>
            </a:r>
          </a:p>
          <a:p>
            <a:pPr fontAlgn="auto">
              <a:lnSpc>
                <a:spcPts val="2800"/>
              </a:lnSpc>
              <a:spcBef>
                <a:spcPts val="0"/>
              </a:spcBef>
              <a:spcAft>
                <a:spcPts val="0"/>
              </a:spcAft>
              <a:defRPr/>
            </a:pPr>
            <a:r>
              <a:rPr lang="en-US" altLang="zh-CN" sz="2000" dirty="0">
                <a:solidFill>
                  <a:schemeClr val="tx1"/>
                </a:solidFill>
                <a:latin typeface="+mn-ea"/>
                <a:cs typeface="Consolas" panose="020B0609020204030204" pitchFamily="49" charset="0"/>
              </a:rPr>
              <a:t>                              </a:t>
            </a:r>
            <a:r>
              <a:rPr lang="en-US" altLang="zh-CN" sz="2000" dirty="0" err="1">
                <a:solidFill>
                  <a:schemeClr val="tx1"/>
                </a:solidFill>
                <a:latin typeface="+mn-ea"/>
                <a:cs typeface="Consolas" panose="020B0609020204030204" pitchFamily="49" charset="0"/>
              </a:rPr>
              <a:t>bestj</a:t>
            </a:r>
            <a:r>
              <a:rPr lang="en-US" altLang="zh-CN" sz="2000" dirty="0">
                <a:solidFill>
                  <a:schemeClr val="tx1"/>
                </a:solidFill>
                <a:latin typeface="+mn-ea"/>
                <a:cs typeface="Consolas" panose="020B0609020204030204" pitchFamily="49" charset="0"/>
              </a:rPr>
              <a:t> = j;</a:t>
            </a:r>
          </a:p>
          <a:p>
            <a:pPr fontAlgn="auto">
              <a:lnSpc>
                <a:spcPts val="2800"/>
              </a:lnSpc>
              <a:spcBef>
                <a:spcPts val="0"/>
              </a:spcBef>
              <a:spcAft>
                <a:spcPts val="0"/>
              </a:spcAft>
              <a:defRPr/>
            </a:pPr>
            <a:r>
              <a:rPr lang="en-US" altLang="zh-CN" sz="2000" dirty="0">
                <a:solidFill>
                  <a:schemeClr val="tx1"/>
                </a:solidFill>
                <a:latin typeface="+mn-ea"/>
                <a:cs typeface="Consolas" panose="020B0609020204030204" pitchFamily="49" charset="0"/>
              </a:rPr>
              <a:t>                      } </a:t>
            </a:r>
            <a:r>
              <a:rPr lang="zh-CN" altLang="en-US" sz="2000" dirty="0">
                <a:solidFill>
                  <a:schemeClr val="tx1"/>
                </a:solidFill>
                <a:latin typeface="+mn-ea"/>
                <a:cs typeface="Consolas" panose="020B0609020204030204" pitchFamily="49" charset="0"/>
              </a:rPr>
              <a:t>　</a:t>
            </a:r>
            <a:endParaRPr lang="en-US" altLang="zh-CN" sz="2000"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p>
          <a:p>
            <a:pPr fontAlgn="auto">
              <a:lnSpc>
                <a:spcPts val="28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p>
          <a:p>
            <a:pPr fontAlgn="auto">
              <a:lnSpc>
                <a:spcPts val="28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return sum;</a:t>
            </a:r>
          </a:p>
          <a:p>
            <a:pPr fontAlgn="auto">
              <a:lnSpc>
                <a:spcPts val="2800"/>
              </a:lnSpc>
              <a:spcBef>
                <a:spcPts val="0"/>
              </a:spcBef>
              <a:spcAft>
                <a:spcPts val="0"/>
              </a:spcAft>
              <a:defRPr/>
            </a:pPr>
            <a:r>
              <a:rPr lang="en-US" altLang="zh-CN" sz="2000" dirty="0">
                <a:solidFill>
                  <a:schemeClr val="tx1"/>
                </a:solidFill>
                <a:latin typeface="+mn-ea"/>
                <a:cs typeface="Consolas" panose="020B0609020204030204" pitchFamily="49" charset="0"/>
              </a:rPr>
              <a:t>}</a:t>
            </a:r>
          </a:p>
        </p:txBody>
      </p:sp>
      <p:sp>
        <p:nvSpPr>
          <p:cNvPr id="172035" name="Text Box 3"/>
          <p:cNvSpPr txBox="1">
            <a:spLocks noChangeArrowheads="1"/>
          </p:cNvSpPr>
          <p:nvPr/>
        </p:nvSpPr>
        <p:spPr bwMode="auto">
          <a:xfrm>
            <a:off x="1731169" y="5744956"/>
            <a:ext cx="8820150" cy="369332"/>
          </a:xfrm>
          <a:prstGeom prst="rect">
            <a:avLst/>
          </a:prstGeom>
          <a:noFill/>
          <a:ln w="57150" algn="ctr">
            <a:noFill/>
            <a:miter lim="800000"/>
          </a:ln>
          <a:effectLst/>
        </p:spPr>
        <p:txBody>
          <a:bodyPr>
            <a:spAutoFit/>
          </a:bodyPr>
          <a:lstStyle/>
          <a:p>
            <a:pPr fontAlgn="auto">
              <a:spcBef>
                <a:spcPct val="50000"/>
              </a:spcBef>
              <a:spcAft>
                <a:spcPts val="0"/>
              </a:spcAft>
              <a:defRPr/>
            </a:pPr>
            <a:r>
              <a:rPr lang="zh-CN" altLang="en-US" dirty="0">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dirty="0">
                <a:latin typeface="微软雅黑" panose="020B0503020204020204" pitchFamily="34" charset="-122"/>
                <a:ea typeface="微软雅黑" panose="020B0503020204020204" pitchFamily="34" charset="-122"/>
                <a:cs typeface="Consolas" panose="020B0609020204030204" pitchFamily="49" charset="0"/>
              </a:rPr>
              <a:t>maxSubSum2</a:t>
            </a:r>
            <a:r>
              <a:rPr lang="zh-CN" altLang="en-US" dirty="0">
                <a:latin typeface="微软雅黑" panose="020B0503020204020204" pitchFamily="34" charset="-122"/>
                <a:ea typeface="微软雅黑" panose="020B0503020204020204" pitchFamily="34" charset="-122"/>
                <a:cs typeface="Consolas" panose="020B0609020204030204" pitchFamily="49" charset="0"/>
              </a:rPr>
              <a:t>算法中只有两重循环，容易求出</a:t>
            </a:r>
            <a:r>
              <a:rPr lang="en-US" altLang="zh-CN" dirty="0">
                <a:latin typeface="微软雅黑" panose="020B0503020204020204" pitchFamily="34" charset="-122"/>
                <a:ea typeface="微软雅黑" panose="020B0503020204020204" pitchFamily="34" charset="-122"/>
                <a:cs typeface="Consolas" panose="020B0609020204030204" pitchFamily="49" charset="0"/>
              </a:rPr>
              <a:t>T(n)=O(n</a:t>
            </a:r>
            <a:r>
              <a:rPr lang="en-US" altLang="zh-CN" baseline="30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dirty="0">
                <a:latin typeface="微软雅黑" panose="020B0503020204020204" pitchFamily="34" charset="-122"/>
                <a:ea typeface="微软雅黑" panose="020B0503020204020204" pitchFamily="34" charset="-122"/>
                <a:cs typeface="Consolas" panose="020B0609020204030204" pitchFamily="49" charset="0"/>
              </a:rPr>
              <a:t>)</a:t>
            </a:r>
            <a:r>
              <a:rPr lang="zh-CN" altLang="en-US"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5" name="Text Box 3"/>
          <p:cNvSpPr txBox="1">
            <a:spLocks noChangeArrowheads="1"/>
          </p:cNvSpPr>
          <p:nvPr/>
        </p:nvSpPr>
        <p:spPr bwMode="auto">
          <a:xfrm>
            <a:off x="1815307" y="6145006"/>
            <a:ext cx="8820150" cy="369332"/>
          </a:xfrm>
          <a:prstGeom prst="rect">
            <a:avLst/>
          </a:prstGeom>
          <a:noFill/>
          <a:ln w="57150" algn="ctr">
            <a:noFill/>
            <a:miter lim="800000"/>
          </a:ln>
          <a:effectLst/>
        </p:spPr>
        <p:txBody>
          <a:bodyPr>
            <a:spAutoFit/>
          </a:bodyPr>
          <a:lstStyle/>
          <a:p>
            <a:pPr fontAlgn="auto">
              <a:spcBef>
                <a:spcPct val="50000"/>
              </a:spcBef>
              <a:spcAft>
                <a:spcPts val="0"/>
              </a:spcAft>
              <a:defRPr/>
            </a:pPr>
            <a:r>
              <a:rPr lang="zh-CN" altLang="en-US" dirty="0">
                <a:latin typeface="微软雅黑" panose="020B0503020204020204" pitchFamily="34" charset="-122"/>
                <a:ea typeface="微软雅黑" panose="020B0503020204020204" pitchFamily="34" charset="-122"/>
                <a:cs typeface="Consolas" panose="020B0609020204030204" pitchFamily="49" charset="0"/>
              </a:rPr>
              <a:t>目标：</a:t>
            </a:r>
            <a:r>
              <a:rPr lang="en-US" altLang="zh-CN" dirty="0">
                <a:latin typeface="微软雅黑" panose="020B0503020204020204" pitchFamily="34" charset="-122"/>
                <a:ea typeface="微软雅黑" panose="020B0503020204020204" pitchFamily="34" charset="-122"/>
                <a:cs typeface="Consolas" panose="020B0609020204030204" pitchFamily="49" charset="0"/>
              </a:rPr>
              <a:t>T(n)=O(nlog</a:t>
            </a:r>
            <a:r>
              <a:rPr lang="en-US" altLang="zh-CN"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dirty="0">
                <a:latin typeface="微软雅黑" panose="020B0503020204020204" pitchFamily="34" charset="-122"/>
                <a:ea typeface="微软雅黑" panose="020B0503020204020204" pitchFamily="34" charset="-122"/>
                <a:cs typeface="Consolas" panose="020B0609020204030204" pitchFamily="49" charset="0"/>
              </a:rPr>
              <a:t>n)</a:t>
            </a:r>
            <a:r>
              <a:rPr lang="zh-CN" altLang="en-US" dirty="0">
                <a:latin typeface="微软雅黑" panose="020B0503020204020204" pitchFamily="34" charset="-122"/>
                <a:ea typeface="微软雅黑" panose="020B0503020204020204" pitchFamily="34" charset="-122"/>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4">
                                            <p:txEl>
                                              <p:pRg st="0" end="0"/>
                                            </p:txEl>
                                          </p:spTgt>
                                        </p:tgtEl>
                                        <p:attrNameLst>
                                          <p:attrName>style.visibility</p:attrName>
                                        </p:attrNameLst>
                                      </p:cBhvr>
                                      <p:to>
                                        <p:strVal val="visible"/>
                                      </p:to>
                                    </p:set>
                                    <p:animEffect transition="in" filter="blinds(horizontal)">
                                      <p:cBhvr>
                                        <p:cTn id="7" dur="500"/>
                                        <p:tgtEl>
                                          <p:spTgt spid="172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2034">
                                            <p:txEl>
                                              <p:pRg st="1" end="1"/>
                                            </p:txEl>
                                          </p:spTgt>
                                        </p:tgtEl>
                                        <p:attrNameLst>
                                          <p:attrName>style.visibility</p:attrName>
                                        </p:attrNameLst>
                                      </p:cBhvr>
                                      <p:to>
                                        <p:strVal val="visible"/>
                                      </p:to>
                                    </p:set>
                                    <p:animEffect transition="in" filter="blinds(horizontal)">
                                      <p:cBhvr>
                                        <p:cTn id="12" dur="500"/>
                                        <p:tgtEl>
                                          <p:spTgt spid="172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2034">
                                            <p:txEl>
                                              <p:pRg st="2" end="2"/>
                                            </p:txEl>
                                          </p:spTgt>
                                        </p:tgtEl>
                                        <p:attrNameLst>
                                          <p:attrName>style.visibility</p:attrName>
                                        </p:attrNameLst>
                                      </p:cBhvr>
                                      <p:to>
                                        <p:strVal val="visible"/>
                                      </p:to>
                                    </p:set>
                                    <p:animEffect transition="in" filter="blinds(horizontal)">
                                      <p:cBhvr>
                                        <p:cTn id="17" dur="500"/>
                                        <p:tgtEl>
                                          <p:spTgt spid="172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2034">
                                            <p:txEl>
                                              <p:pRg st="3" end="3"/>
                                            </p:txEl>
                                          </p:spTgt>
                                        </p:tgtEl>
                                        <p:attrNameLst>
                                          <p:attrName>style.visibility</p:attrName>
                                        </p:attrNameLst>
                                      </p:cBhvr>
                                      <p:to>
                                        <p:strVal val="visible"/>
                                      </p:to>
                                    </p:set>
                                    <p:animEffect transition="in" filter="blinds(horizontal)">
                                      <p:cBhvr>
                                        <p:cTn id="22" dur="500"/>
                                        <p:tgtEl>
                                          <p:spTgt spid="172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2034">
                                            <p:txEl>
                                              <p:pRg st="4" end="4"/>
                                            </p:txEl>
                                          </p:spTgt>
                                        </p:tgtEl>
                                        <p:attrNameLst>
                                          <p:attrName>style.visibility</p:attrName>
                                        </p:attrNameLst>
                                      </p:cBhvr>
                                      <p:to>
                                        <p:strVal val="visible"/>
                                      </p:to>
                                    </p:set>
                                    <p:animEffect transition="in" filter="blinds(horizontal)">
                                      <p:cBhvr>
                                        <p:cTn id="27" dur="500"/>
                                        <p:tgtEl>
                                          <p:spTgt spid="172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2034">
                                            <p:txEl>
                                              <p:pRg st="5" end="5"/>
                                            </p:txEl>
                                          </p:spTgt>
                                        </p:tgtEl>
                                        <p:attrNameLst>
                                          <p:attrName>style.visibility</p:attrName>
                                        </p:attrNameLst>
                                      </p:cBhvr>
                                      <p:to>
                                        <p:strVal val="visible"/>
                                      </p:to>
                                    </p:set>
                                    <p:animEffect transition="in" filter="blinds(horizontal)">
                                      <p:cBhvr>
                                        <p:cTn id="32" dur="500"/>
                                        <p:tgtEl>
                                          <p:spTgt spid="172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2034">
                                            <p:txEl>
                                              <p:pRg st="6" end="6"/>
                                            </p:txEl>
                                          </p:spTgt>
                                        </p:tgtEl>
                                        <p:attrNameLst>
                                          <p:attrName>style.visibility</p:attrName>
                                        </p:attrNameLst>
                                      </p:cBhvr>
                                      <p:to>
                                        <p:strVal val="visible"/>
                                      </p:to>
                                    </p:set>
                                    <p:animEffect transition="in" filter="blinds(horizontal)">
                                      <p:cBhvr>
                                        <p:cTn id="37" dur="500"/>
                                        <p:tgtEl>
                                          <p:spTgt spid="172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2034">
                                            <p:txEl>
                                              <p:pRg st="7" end="7"/>
                                            </p:txEl>
                                          </p:spTgt>
                                        </p:tgtEl>
                                        <p:attrNameLst>
                                          <p:attrName>style.visibility</p:attrName>
                                        </p:attrNameLst>
                                      </p:cBhvr>
                                      <p:to>
                                        <p:strVal val="visible"/>
                                      </p:to>
                                    </p:set>
                                    <p:animEffect transition="in" filter="blinds(horizontal)">
                                      <p:cBhvr>
                                        <p:cTn id="42" dur="500"/>
                                        <p:tgtEl>
                                          <p:spTgt spid="172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2034">
                                            <p:txEl>
                                              <p:pRg st="8" end="8"/>
                                            </p:txEl>
                                          </p:spTgt>
                                        </p:tgtEl>
                                        <p:attrNameLst>
                                          <p:attrName>style.visibility</p:attrName>
                                        </p:attrNameLst>
                                      </p:cBhvr>
                                      <p:to>
                                        <p:strVal val="visible"/>
                                      </p:to>
                                    </p:set>
                                    <p:animEffect transition="in" filter="blinds(horizontal)">
                                      <p:cBhvr>
                                        <p:cTn id="47" dur="500"/>
                                        <p:tgtEl>
                                          <p:spTgt spid="17203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2034">
                                            <p:txEl>
                                              <p:pRg st="9" end="9"/>
                                            </p:txEl>
                                          </p:spTgt>
                                        </p:tgtEl>
                                        <p:attrNameLst>
                                          <p:attrName>style.visibility</p:attrName>
                                        </p:attrNameLst>
                                      </p:cBhvr>
                                      <p:to>
                                        <p:strVal val="visible"/>
                                      </p:to>
                                    </p:set>
                                    <p:animEffect transition="in" filter="blinds(horizontal)">
                                      <p:cBhvr>
                                        <p:cTn id="52" dur="500"/>
                                        <p:tgtEl>
                                          <p:spTgt spid="17203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2034">
                                            <p:txEl>
                                              <p:pRg st="10" end="10"/>
                                            </p:txEl>
                                          </p:spTgt>
                                        </p:tgtEl>
                                        <p:attrNameLst>
                                          <p:attrName>style.visibility</p:attrName>
                                        </p:attrNameLst>
                                      </p:cBhvr>
                                      <p:to>
                                        <p:strVal val="visible"/>
                                      </p:to>
                                    </p:set>
                                    <p:animEffect transition="in" filter="blinds(horizontal)">
                                      <p:cBhvr>
                                        <p:cTn id="57" dur="500"/>
                                        <p:tgtEl>
                                          <p:spTgt spid="17203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2034">
                                            <p:txEl>
                                              <p:pRg st="11" end="11"/>
                                            </p:txEl>
                                          </p:spTgt>
                                        </p:tgtEl>
                                        <p:attrNameLst>
                                          <p:attrName>style.visibility</p:attrName>
                                        </p:attrNameLst>
                                      </p:cBhvr>
                                      <p:to>
                                        <p:strVal val="visible"/>
                                      </p:to>
                                    </p:set>
                                    <p:animEffect transition="in" filter="blinds(horizontal)">
                                      <p:cBhvr>
                                        <p:cTn id="62" dur="500"/>
                                        <p:tgtEl>
                                          <p:spTgt spid="17203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72034">
                                            <p:txEl>
                                              <p:pRg st="12" end="12"/>
                                            </p:txEl>
                                          </p:spTgt>
                                        </p:tgtEl>
                                        <p:attrNameLst>
                                          <p:attrName>style.visibility</p:attrName>
                                        </p:attrNameLst>
                                      </p:cBhvr>
                                      <p:to>
                                        <p:strVal val="visible"/>
                                      </p:to>
                                    </p:set>
                                    <p:animEffect transition="in" filter="blinds(horizontal)">
                                      <p:cBhvr>
                                        <p:cTn id="67" dur="500"/>
                                        <p:tgtEl>
                                          <p:spTgt spid="17203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72034">
                                            <p:txEl>
                                              <p:pRg st="13" end="13"/>
                                            </p:txEl>
                                          </p:spTgt>
                                        </p:tgtEl>
                                        <p:attrNameLst>
                                          <p:attrName>style.visibility</p:attrName>
                                        </p:attrNameLst>
                                      </p:cBhvr>
                                      <p:to>
                                        <p:strVal val="visible"/>
                                      </p:to>
                                    </p:set>
                                    <p:animEffect transition="in" filter="blinds(horizontal)">
                                      <p:cBhvr>
                                        <p:cTn id="72" dur="500"/>
                                        <p:tgtEl>
                                          <p:spTgt spid="17203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72035"/>
                                        </p:tgtEl>
                                        <p:attrNameLst>
                                          <p:attrName>style.visibility</p:attrName>
                                        </p:attrNameLst>
                                      </p:cBhvr>
                                      <p:to>
                                        <p:strVal val="visible"/>
                                      </p:to>
                                    </p:set>
                                    <p:animEffect transition="in" filter="blinds(horizontal)">
                                      <p:cBhvr>
                                        <p:cTn id="77" dur="500"/>
                                        <p:tgtEl>
                                          <p:spTgt spid="17203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blinds(horizontal)">
                                      <p:cBhvr>
                                        <p:cTn id="8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ldLvl="0"/>
      <p:bldP spid="5" grpId="0" bldLvl="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7B6B31A1-3B2C-4467-8258-1ACC2D9E3B48}" type="slidenum">
              <a:rPr lang="zh-CN" altLang="en-US" sz="900"/>
              <a:t>59</a:t>
            </a:fld>
            <a:endParaRPr lang="zh-CN" altLang="en-US" sz="900"/>
          </a:p>
        </p:txBody>
      </p:sp>
      <p:sp>
        <p:nvSpPr>
          <p:cNvPr id="4" name="Text Box 2"/>
          <p:cNvSpPr txBox="1">
            <a:spLocks noChangeArrowheads="1"/>
          </p:cNvSpPr>
          <p:nvPr/>
        </p:nvSpPr>
        <p:spPr bwMode="auto">
          <a:xfrm>
            <a:off x="822648" y="1654796"/>
            <a:ext cx="10130274" cy="3200363"/>
          </a:xfrm>
          <a:prstGeom prst="rect">
            <a:avLst/>
          </a:prstGeom>
          <a:solidFill>
            <a:schemeClr val="bg1">
              <a:lumMod val="95000"/>
            </a:schemeClr>
          </a:solidFill>
          <a:ln w="9525">
            <a:noFill/>
            <a:miter lim="800000"/>
          </a:ln>
          <a:effectLst/>
        </p:spPr>
        <p:txBody>
          <a:bodyPr wrap="square">
            <a:spAutoFit/>
          </a:bodyPr>
          <a:lstStyle/>
          <a:p>
            <a:pPr fontAlgn="auto">
              <a:lnSpc>
                <a:spcPct val="200000"/>
              </a:lnSpc>
              <a:spcBef>
                <a:spcPts val="0"/>
              </a:spcBef>
              <a:spcAft>
                <a:spcPts val="0"/>
              </a:spcAft>
              <a:defRPr/>
            </a:pPr>
            <a:r>
              <a:rPr lang="zh-CN" altLang="zh-CN" sz="2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【问题求解】</a:t>
            </a:r>
            <a:r>
              <a:rPr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分治法</a:t>
            </a:r>
            <a:endParaRPr lang="en-US" altLang="zh-CN" sz="2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fontAlgn="auto">
              <a:lnSpc>
                <a:spcPct val="200000"/>
              </a:lnSpc>
              <a:spcBef>
                <a:spcPts val="0"/>
              </a:spcBef>
              <a:spcAft>
                <a:spcPts val="0"/>
              </a:spcAft>
              <a:defRP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对于含有</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个整数的序列</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a[0..n-1]</a:t>
            </a:r>
          </a:p>
          <a:p>
            <a:pPr fontAlgn="auto">
              <a:lnSpc>
                <a:spcPct val="200000"/>
              </a:lnSpc>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，表示该序列仅含一个元素，如果该元素大于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，则返回该元素；否则返回</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fontAlgn="auto">
              <a:lnSpc>
                <a:spcPct val="200000"/>
              </a:lnSpc>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n&gt;1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，采用分治法求解最大</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子段和</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时，取其中间位置</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mid=</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，该子序列只可能出现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个地方。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 </a:t>
            </a:r>
          </a:p>
        </p:txBody>
      </p:sp>
      <p:sp>
        <p:nvSpPr>
          <p:cNvPr id="3" name="灯片编号占位符 2"/>
          <p:cNvSpPr>
            <a:spLocks noGrp="1"/>
          </p:cNvSpPr>
          <p:nvPr>
            <p:ph type="sldNum" sz="quarter" idx="14"/>
          </p:nvPr>
        </p:nvSpPr>
        <p:spPr/>
        <p:txBody>
          <a:bodyPr/>
          <a:lstStyle/>
          <a:p>
            <a:pPr>
              <a:defRPr/>
            </a:pPr>
            <a:fld id="{253A3D7A-B94A-4219-812B-157BBE224EAF}" type="slidenum">
              <a:rPr lang="zh-CN" altLang="en-US" sz="900"/>
              <a:t>6</a:t>
            </a:fld>
            <a:endParaRPr lang="zh-CN" altLang="en-US" sz="900"/>
          </a:p>
        </p:txBody>
      </p:sp>
      <p:sp>
        <p:nvSpPr>
          <p:cNvPr id="40" name="Text Box 3"/>
          <p:cNvSpPr txBox="1">
            <a:spLocks noChangeArrowheads="1"/>
          </p:cNvSpPr>
          <p:nvPr/>
        </p:nvSpPr>
        <p:spPr bwMode="auto">
          <a:xfrm>
            <a:off x="534605" y="3277104"/>
            <a:ext cx="5222657" cy="2892587"/>
          </a:xfrm>
          <a:prstGeom prst="rect">
            <a:avLst/>
          </a:prstGeom>
          <a:ln>
            <a:noFill/>
          </a:ln>
        </p:spPr>
        <p:style>
          <a:lnRef idx="2">
            <a:schemeClr val="dk1"/>
          </a:lnRef>
          <a:fillRef idx="1">
            <a:schemeClr val="lt1"/>
          </a:fillRef>
          <a:effectRef idx="0">
            <a:schemeClr val="dk1"/>
          </a:effectRef>
          <a:fontRef idx="minor">
            <a:schemeClr val="dk1"/>
          </a:fontRef>
        </p:style>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60000"/>
              </a:lnSpc>
              <a:spcBef>
                <a:spcPts val="0"/>
              </a:spcBef>
              <a:spcAft>
                <a:spcPts val="0"/>
              </a:spcAft>
              <a:defRPr/>
            </a:pPr>
            <a:r>
              <a:rPr lang="zh-CN" altLang="en-US" sz="2000" dirty="0">
                <a:latin typeface="微软雅黑" panose="020B0503020204020204" pitchFamily="34" charset="-122"/>
                <a:ea typeface="微软雅黑" panose="020B0503020204020204" pitchFamily="34" charset="-122"/>
              </a:rPr>
              <a:t>　　人们从大量实践中发现，在用分治法设计算法时，</a:t>
            </a:r>
            <a:r>
              <a:rPr lang="zh-CN" altLang="en-US" sz="2000" dirty="0">
                <a:solidFill>
                  <a:srgbClr val="0000FF"/>
                </a:solidFill>
                <a:latin typeface="微软雅黑" panose="020B0503020204020204" pitchFamily="34" charset="-122"/>
                <a:ea typeface="微软雅黑" panose="020B0503020204020204" pitchFamily="34" charset="-122"/>
              </a:rPr>
              <a:t>最好使子问题的规模大致相同（平衡子问题）</a:t>
            </a:r>
            <a:r>
              <a:rPr lang="zh-CN" altLang="en-US" sz="2000" dirty="0">
                <a:latin typeface="微软雅黑" panose="020B0503020204020204" pitchFamily="34" charset="-122"/>
                <a:ea typeface="微软雅黑" panose="020B0503020204020204" pitchFamily="34" charset="-122"/>
              </a:rPr>
              <a:t>。换句话说，将一个问题分成</a:t>
            </a:r>
            <a:r>
              <a:rPr lang="zh-CN" altLang="en-US" sz="2000" b="1" dirty="0">
                <a:latin typeface="微软雅黑" panose="020B0503020204020204" pitchFamily="34" charset="-122"/>
                <a:ea typeface="微软雅黑" panose="020B0503020204020204" pitchFamily="34" charset="-122"/>
              </a:rPr>
              <a:t>大小相等</a:t>
            </a:r>
            <a:r>
              <a:rPr lang="zh-CN" altLang="en-US" sz="2000" dirty="0">
                <a:latin typeface="微软雅黑" panose="020B0503020204020204" pitchFamily="34" charset="-122"/>
                <a:ea typeface="微软雅黑" panose="020B0503020204020204" pitchFamily="34" charset="-122"/>
              </a:rPr>
              <a:t>的k个子问题的处理方法是行之有效的。</a:t>
            </a:r>
          </a:p>
          <a:p>
            <a:pPr eaLnBrk="1" fontAlgn="auto" hangingPunct="1">
              <a:lnSpc>
                <a:spcPct val="160000"/>
              </a:lnSpc>
              <a:spcBef>
                <a:spcPts val="0"/>
              </a:spcBef>
              <a:spcAft>
                <a:spcPts val="0"/>
              </a:spcAft>
              <a:defRPr/>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当k=1时，称为减治法</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60000"/>
              </a:lnSpc>
              <a:spcBef>
                <a:spcPts val="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rPr>
              <a:t>       当k=2时，称为二分法</a:t>
            </a:r>
          </a:p>
        </p:txBody>
      </p:sp>
      <p:sp>
        <p:nvSpPr>
          <p:cNvPr id="7" name="文本框 6">
            <a:extLst>
              <a:ext uri="{FF2B5EF4-FFF2-40B4-BE49-F238E27FC236}">
                <a16:creationId xmlns:a16="http://schemas.microsoft.com/office/drawing/2014/main" id="{BFD248AD-D6A4-4827-902C-6419AA4DA649}"/>
              </a:ext>
            </a:extLst>
          </p:cNvPr>
          <p:cNvSpPr txBox="1"/>
          <p:nvPr/>
        </p:nvSpPr>
        <p:spPr>
          <a:xfrm>
            <a:off x="4056380" y="1352021"/>
            <a:ext cx="7304046" cy="966547"/>
          </a:xfrm>
          <a:prstGeom prst="rect">
            <a:avLst/>
          </a:prstGeom>
          <a:solidFill>
            <a:schemeClr val="accent4">
              <a:lumMod val="20000"/>
              <a:lumOff val="80000"/>
            </a:schemeClr>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根据分治法的分割原则，原问题应该分为多少个子问题才较适宜？各个子问题的规模应该怎样才为适当？</a:t>
            </a:r>
            <a:endParaRPr lang="zh-CN" altLang="en-US" sz="2000" dirty="0"/>
          </a:p>
        </p:txBody>
      </p:sp>
      <p:pic>
        <p:nvPicPr>
          <p:cNvPr id="8" name="Picture 3">
            <a:extLst>
              <a:ext uri="{FF2B5EF4-FFF2-40B4-BE49-F238E27FC236}">
                <a16:creationId xmlns:a16="http://schemas.microsoft.com/office/drawing/2014/main" id="{ED666D54-12E9-4879-B4D6-943897EE68C1}"/>
              </a:ext>
            </a:extLst>
          </p:cNvPr>
          <p:cNvPicPr>
            <a:picLocks noChangeAspect="1" noChangeArrowheads="1"/>
          </p:cNvPicPr>
          <p:nvPr/>
        </p:nvPicPr>
        <p:blipFill>
          <a:blip r:embed="rId2"/>
          <a:srcRect/>
          <a:stretch>
            <a:fillRect/>
          </a:stretch>
        </p:blipFill>
        <p:spPr bwMode="auto">
          <a:xfrm>
            <a:off x="2269808" y="1515893"/>
            <a:ext cx="1440574" cy="1094694"/>
          </a:xfrm>
          <a:prstGeom prst="rect">
            <a:avLst/>
          </a:prstGeom>
          <a:noFill/>
          <a:ln w="9525">
            <a:noFill/>
            <a:miter lim="800000"/>
            <a:headEnd/>
            <a:tailEnd/>
          </a:ln>
        </p:spPr>
      </p:pic>
      <p:grpSp>
        <p:nvGrpSpPr>
          <p:cNvPr id="9" name="组合 28">
            <a:extLst>
              <a:ext uri="{FF2B5EF4-FFF2-40B4-BE49-F238E27FC236}">
                <a16:creationId xmlns:a16="http://schemas.microsoft.com/office/drawing/2014/main" id="{A70D59CC-6450-45CF-8EDB-2C1028242720}"/>
              </a:ext>
            </a:extLst>
          </p:cNvPr>
          <p:cNvGrpSpPr/>
          <p:nvPr/>
        </p:nvGrpSpPr>
        <p:grpSpPr bwMode="auto">
          <a:xfrm>
            <a:off x="6096000" y="3092796"/>
            <a:ext cx="4496753" cy="3076895"/>
            <a:chOff x="1285852" y="2000240"/>
            <a:chExt cx="5357850" cy="3323087"/>
          </a:xfrm>
          <a:solidFill>
            <a:schemeClr val="accent4">
              <a:lumMod val="20000"/>
              <a:lumOff val="80000"/>
            </a:schemeClr>
          </a:solidFill>
        </p:grpSpPr>
        <p:sp>
          <p:nvSpPr>
            <p:cNvPr id="10" name="矩形 9">
              <a:extLst>
                <a:ext uri="{FF2B5EF4-FFF2-40B4-BE49-F238E27FC236}">
                  <a16:creationId xmlns:a16="http://schemas.microsoft.com/office/drawing/2014/main" id="{56E2434F-1505-45CB-ADB5-FD319C1257A4}"/>
                </a:ext>
              </a:extLst>
            </p:cNvPr>
            <p:cNvSpPr/>
            <p:nvPr/>
          </p:nvSpPr>
          <p:spPr>
            <a:xfrm>
              <a:off x="3571112" y="2000240"/>
              <a:ext cx="857389" cy="499949"/>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fontAlgn="base">
                <a:spcBef>
                  <a:spcPct val="0"/>
                </a:spcBef>
                <a:spcAft>
                  <a:spcPct val="0"/>
                </a:spcAft>
                <a:defRPr sz="2400" b="1" kern="1200">
                  <a:solidFill>
                    <a:schemeClr val="lt1"/>
                  </a:solidFill>
                  <a:latin typeface="+mn-lt"/>
                  <a:ea typeface="+mn-ea"/>
                  <a:cs typeface="+mn-cs"/>
                </a:defRPr>
              </a:lvl1pPr>
              <a:lvl2pPr marL="457200" algn="l" rtl="0" fontAlgn="base">
                <a:spcBef>
                  <a:spcPct val="0"/>
                </a:spcBef>
                <a:spcAft>
                  <a:spcPct val="0"/>
                </a:spcAft>
                <a:defRPr sz="2400" b="1" kern="1200">
                  <a:solidFill>
                    <a:schemeClr val="lt1"/>
                  </a:solidFill>
                  <a:latin typeface="+mn-lt"/>
                  <a:ea typeface="+mn-ea"/>
                  <a:cs typeface="+mn-cs"/>
                </a:defRPr>
              </a:lvl2pPr>
              <a:lvl3pPr marL="914400" algn="l" rtl="0" fontAlgn="base">
                <a:spcBef>
                  <a:spcPct val="0"/>
                </a:spcBef>
                <a:spcAft>
                  <a:spcPct val="0"/>
                </a:spcAft>
                <a:defRPr sz="2400" b="1" kern="1200">
                  <a:solidFill>
                    <a:schemeClr val="lt1"/>
                  </a:solidFill>
                  <a:latin typeface="+mn-lt"/>
                  <a:ea typeface="+mn-ea"/>
                  <a:cs typeface="+mn-cs"/>
                </a:defRPr>
              </a:lvl3pPr>
              <a:lvl4pPr marL="1371600" algn="l" rtl="0" fontAlgn="base">
                <a:spcBef>
                  <a:spcPct val="0"/>
                </a:spcBef>
                <a:spcAft>
                  <a:spcPct val="0"/>
                </a:spcAft>
                <a:defRPr sz="2400" b="1" kern="1200">
                  <a:solidFill>
                    <a:schemeClr val="lt1"/>
                  </a:solidFill>
                  <a:latin typeface="+mn-lt"/>
                  <a:ea typeface="+mn-ea"/>
                  <a:cs typeface="+mn-cs"/>
                </a:defRPr>
              </a:lvl4pPr>
              <a:lvl5pPr marL="1828800" algn="l" rtl="0" fontAlgn="base">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r>
                <a:rPr lang="en-US" altLang="zh-CN" sz="1350">
                  <a:solidFill>
                    <a:srgbClr val="0000FF"/>
                  </a:solidFill>
                  <a:latin typeface="Consolas" panose="020B0609020204030204" pitchFamily="49" charset="0"/>
                  <a:cs typeface="Consolas" panose="020B0609020204030204" pitchFamily="49" charset="0"/>
                </a:rPr>
                <a:t>P(</a:t>
              </a:r>
              <a:r>
                <a:rPr lang="en-US" altLang="zh-CN" sz="1350" i="1">
                  <a:solidFill>
                    <a:srgbClr val="0000FF"/>
                  </a:solidFill>
                  <a:latin typeface="Consolas" panose="020B0609020204030204" pitchFamily="49" charset="0"/>
                  <a:cs typeface="Consolas" panose="020B0609020204030204" pitchFamily="49" charset="0"/>
                </a:rPr>
                <a:t>n</a:t>
              </a:r>
              <a:r>
                <a:rPr lang="en-US" altLang="zh-CN" sz="1350">
                  <a:solidFill>
                    <a:srgbClr val="0000FF"/>
                  </a:solidFill>
                  <a:latin typeface="Consolas" panose="020B0609020204030204" pitchFamily="49" charset="0"/>
                  <a:cs typeface="Consolas" panose="020B0609020204030204" pitchFamily="49" charset="0"/>
                </a:rPr>
                <a:t>)</a:t>
              </a:r>
              <a:endParaRPr lang="zh-CN" altLang="en-US" sz="1350">
                <a:solidFill>
                  <a:srgbClr val="0000FF"/>
                </a:solidFill>
                <a:latin typeface="Consolas" panose="020B0609020204030204" pitchFamily="49" charset="0"/>
                <a:cs typeface="Consolas" panose="020B0609020204030204" pitchFamily="49" charset="0"/>
              </a:endParaRPr>
            </a:p>
          </p:txBody>
        </p:sp>
        <p:sp>
          <p:nvSpPr>
            <p:cNvPr id="11" name="矩形 10">
              <a:extLst>
                <a:ext uri="{FF2B5EF4-FFF2-40B4-BE49-F238E27FC236}">
                  <a16:creationId xmlns:a16="http://schemas.microsoft.com/office/drawing/2014/main" id="{7D8A2DF9-3CF6-48BF-892F-E44DD2F61CDE}"/>
                </a:ext>
              </a:extLst>
            </p:cNvPr>
            <p:cNvSpPr/>
            <p:nvPr/>
          </p:nvSpPr>
          <p:spPr>
            <a:xfrm>
              <a:off x="2143241" y="3072037"/>
              <a:ext cx="857389" cy="499948"/>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fontAlgn="base">
                <a:spcBef>
                  <a:spcPct val="0"/>
                </a:spcBef>
                <a:spcAft>
                  <a:spcPct val="0"/>
                </a:spcAft>
                <a:defRPr sz="2400" b="1" kern="1200">
                  <a:solidFill>
                    <a:schemeClr val="lt1"/>
                  </a:solidFill>
                  <a:latin typeface="+mn-lt"/>
                  <a:ea typeface="+mn-ea"/>
                  <a:cs typeface="+mn-cs"/>
                </a:defRPr>
              </a:lvl1pPr>
              <a:lvl2pPr marL="457200" algn="l" rtl="0" fontAlgn="base">
                <a:spcBef>
                  <a:spcPct val="0"/>
                </a:spcBef>
                <a:spcAft>
                  <a:spcPct val="0"/>
                </a:spcAft>
                <a:defRPr sz="2400" b="1" kern="1200">
                  <a:solidFill>
                    <a:schemeClr val="lt1"/>
                  </a:solidFill>
                  <a:latin typeface="+mn-lt"/>
                  <a:ea typeface="+mn-ea"/>
                  <a:cs typeface="+mn-cs"/>
                </a:defRPr>
              </a:lvl2pPr>
              <a:lvl3pPr marL="914400" algn="l" rtl="0" fontAlgn="base">
                <a:spcBef>
                  <a:spcPct val="0"/>
                </a:spcBef>
                <a:spcAft>
                  <a:spcPct val="0"/>
                </a:spcAft>
                <a:defRPr sz="2400" b="1" kern="1200">
                  <a:solidFill>
                    <a:schemeClr val="lt1"/>
                  </a:solidFill>
                  <a:latin typeface="+mn-lt"/>
                  <a:ea typeface="+mn-ea"/>
                  <a:cs typeface="+mn-cs"/>
                </a:defRPr>
              </a:lvl3pPr>
              <a:lvl4pPr marL="1371600" algn="l" rtl="0" fontAlgn="base">
                <a:spcBef>
                  <a:spcPct val="0"/>
                </a:spcBef>
                <a:spcAft>
                  <a:spcPct val="0"/>
                </a:spcAft>
                <a:defRPr sz="2400" b="1" kern="1200">
                  <a:solidFill>
                    <a:schemeClr val="lt1"/>
                  </a:solidFill>
                  <a:latin typeface="+mn-lt"/>
                  <a:ea typeface="+mn-ea"/>
                  <a:cs typeface="+mn-cs"/>
                </a:defRPr>
              </a:lvl4pPr>
              <a:lvl5pPr marL="1828800" algn="l" rtl="0" fontAlgn="base">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r>
                <a:rPr lang="en-US" altLang="zh-CN" sz="1350" dirty="0">
                  <a:solidFill>
                    <a:srgbClr val="0000FF"/>
                  </a:solidFill>
                  <a:latin typeface="Consolas" panose="020B0609020204030204" pitchFamily="49" charset="0"/>
                  <a:cs typeface="Consolas" panose="020B0609020204030204" pitchFamily="49" charset="0"/>
                </a:rPr>
                <a:t>P(</a:t>
              </a:r>
              <a:r>
                <a:rPr lang="en-US" altLang="zh-CN" sz="1350" i="1" dirty="0">
                  <a:solidFill>
                    <a:srgbClr val="0000FF"/>
                  </a:solidFill>
                  <a:latin typeface="Consolas" panose="020B0609020204030204" pitchFamily="49" charset="0"/>
                  <a:cs typeface="Consolas" panose="020B0609020204030204" pitchFamily="49" charset="0"/>
                </a:rPr>
                <a:t>n</a:t>
              </a:r>
              <a:r>
                <a:rPr lang="en-US" altLang="zh-CN" sz="1350" dirty="0">
                  <a:solidFill>
                    <a:srgbClr val="0000FF"/>
                  </a:solidFill>
                  <a:latin typeface="Consolas" panose="020B0609020204030204" pitchFamily="49" charset="0"/>
                  <a:cs typeface="Consolas" panose="020B0609020204030204" pitchFamily="49" charset="0"/>
                </a:rPr>
                <a:t>/2)</a:t>
              </a:r>
              <a:endParaRPr lang="zh-CN" altLang="en-US" sz="1350" dirty="0">
                <a:solidFill>
                  <a:srgbClr val="0000FF"/>
                </a:solidFill>
                <a:latin typeface="Consolas" panose="020B0609020204030204" pitchFamily="49" charset="0"/>
                <a:cs typeface="Consolas" panose="020B0609020204030204" pitchFamily="49" charset="0"/>
              </a:endParaRPr>
            </a:p>
          </p:txBody>
        </p:sp>
        <p:sp>
          <p:nvSpPr>
            <p:cNvPr id="12" name="矩形 11">
              <a:extLst>
                <a:ext uri="{FF2B5EF4-FFF2-40B4-BE49-F238E27FC236}">
                  <a16:creationId xmlns:a16="http://schemas.microsoft.com/office/drawing/2014/main" id="{D46C8EB6-ADBC-499C-AACE-BAD087E81E2B}"/>
                </a:ext>
              </a:extLst>
            </p:cNvPr>
            <p:cNvSpPr/>
            <p:nvPr/>
          </p:nvSpPr>
          <p:spPr>
            <a:xfrm>
              <a:off x="1357579" y="4143833"/>
              <a:ext cx="857389" cy="499949"/>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fontAlgn="base">
                <a:spcBef>
                  <a:spcPct val="0"/>
                </a:spcBef>
                <a:spcAft>
                  <a:spcPct val="0"/>
                </a:spcAft>
                <a:defRPr sz="2400" b="1" kern="1200">
                  <a:solidFill>
                    <a:schemeClr val="lt1"/>
                  </a:solidFill>
                  <a:latin typeface="+mn-lt"/>
                  <a:ea typeface="+mn-ea"/>
                  <a:cs typeface="+mn-cs"/>
                </a:defRPr>
              </a:lvl1pPr>
              <a:lvl2pPr marL="457200" algn="l" rtl="0" fontAlgn="base">
                <a:spcBef>
                  <a:spcPct val="0"/>
                </a:spcBef>
                <a:spcAft>
                  <a:spcPct val="0"/>
                </a:spcAft>
                <a:defRPr sz="2400" b="1" kern="1200">
                  <a:solidFill>
                    <a:schemeClr val="lt1"/>
                  </a:solidFill>
                  <a:latin typeface="+mn-lt"/>
                  <a:ea typeface="+mn-ea"/>
                  <a:cs typeface="+mn-cs"/>
                </a:defRPr>
              </a:lvl2pPr>
              <a:lvl3pPr marL="914400" algn="l" rtl="0" fontAlgn="base">
                <a:spcBef>
                  <a:spcPct val="0"/>
                </a:spcBef>
                <a:spcAft>
                  <a:spcPct val="0"/>
                </a:spcAft>
                <a:defRPr sz="2400" b="1" kern="1200">
                  <a:solidFill>
                    <a:schemeClr val="lt1"/>
                  </a:solidFill>
                  <a:latin typeface="+mn-lt"/>
                  <a:ea typeface="+mn-ea"/>
                  <a:cs typeface="+mn-cs"/>
                </a:defRPr>
              </a:lvl3pPr>
              <a:lvl4pPr marL="1371600" algn="l" rtl="0" fontAlgn="base">
                <a:spcBef>
                  <a:spcPct val="0"/>
                </a:spcBef>
                <a:spcAft>
                  <a:spcPct val="0"/>
                </a:spcAft>
                <a:defRPr sz="2400" b="1" kern="1200">
                  <a:solidFill>
                    <a:schemeClr val="lt1"/>
                  </a:solidFill>
                  <a:latin typeface="+mn-lt"/>
                  <a:ea typeface="+mn-ea"/>
                  <a:cs typeface="+mn-cs"/>
                </a:defRPr>
              </a:lvl4pPr>
              <a:lvl5pPr marL="1828800" algn="l" rtl="0" fontAlgn="base">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r>
                <a:rPr lang="en-US" altLang="zh-CN" sz="1350">
                  <a:solidFill>
                    <a:srgbClr val="0000FF"/>
                  </a:solidFill>
                  <a:latin typeface="Consolas" panose="020B0609020204030204" pitchFamily="49" charset="0"/>
                  <a:cs typeface="Consolas" panose="020B0609020204030204" pitchFamily="49" charset="0"/>
                </a:rPr>
                <a:t>P(</a:t>
              </a:r>
              <a:r>
                <a:rPr lang="en-US" altLang="zh-CN" sz="1350" i="1">
                  <a:solidFill>
                    <a:srgbClr val="0000FF"/>
                  </a:solidFill>
                  <a:latin typeface="Consolas" panose="020B0609020204030204" pitchFamily="49" charset="0"/>
                  <a:cs typeface="Consolas" panose="020B0609020204030204" pitchFamily="49" charset="0"/>
                </a:rPr>
                <a:t>n</a:t>
              </a:r>
              <a:r>
                <a:rPr lang="en-US" altLang="zh-CN" sz="1350">
                  <a:solidFill>
                    <a:srgbClr val="0000FF"/>
                  </a:solidFill>
                  <a:latin typeface="Consolas" panose="020B0609020204030204" pitchFamily="49" charset="0"/>
                  <a:cs typeface="Consolas" panose="020B0609020204030204" pitchFamily="49" charset="0"/>
                </a:rPr>
                <a:t>/4)</a:t>
              </a:r>
              <a:endParaRPr lang="zh-CN" altLang="en-US" sz="1350">
                <a:solidFill>
                  <a:srgbClr val="0000FF"/>
                </a:solidFill>
                <a:latin typeface="Consolas" panose="020B0609020204030204" pitchFamily="49" charset="0"/>
                <a:cs typeface="Consolas" panose="020B0609020204030204" pitchFamily="49" charset="0"/>
              </a:endParaRPr>
            </a:p>
          </p:txBody>
        </p:sp>
        <p:sp>
          <p:nvSpPr>
            <p:cNvPr id="13" name="矩形 12">
              <a:extLst>
                <a:ext uri="{FF2B5EF4-FFF2-40B4-BE49-F238E27FC236}">
                  <a16:creationId xmlns:a16="http://schemas.microsoft.com/office/drawing/2014/main" id="{D8E0A4A8-3D78-4577-B58D-E6CEC8DA8199}"/>
                </a:ext>
              </a:extLst>
            </p:cNvPr>
            <p:cNvSpPr/>
            <p:nvPr/>
          </p:nvSpPr>
          <p:spPr>
            <a:xfrm>
              <a:off x="2785449" y="4143833"/>
              <a:ext cx="857389" cy="499949"/>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fontAlgn="base">
                <a:spcBef>
                  <a:spcPct val="0"/>
                </a:spcBef>
                <a:spcAft>
                  <a:spcPct val="0"/>
                </a:spcAft>
                <a:defRPr sz="2400" b="1" kern="1200">
                  <a:solidFill>
                    <a:schemeClr val="lt1"/>
                  </a:solidFill>
                  <a:latin typeface="+mn-lt"/>
                  <a:ea typeface="+mn-ea"/>
                  <a:cs typeface="+mn-cs"/>
                </a:defRPr>
              </a:lvl1pPr>
              <a:lvl2pPr marL="457200" algn="l" rtl="0" fontAlgn="base">
                <a:spcBef>
                  <a:spcPct val="0"/>
                </a:spcBef>
                <a:spcAft>
                  <a:spcPct val="0"/>
                </a:spcAft>
                <a:defRPr sz="2400" b="1" kern="1200">
                  <a:solidFill>
                    <a:schemeClr val="lt1"/>
                  </a:solidFill>
                  <a:latin typeface="+mn-lt"/>
                  <a:ea typeface="+mn-ea"/>
                  <a:cs typeface="+mn-cs"/>
                </a:defRPr>
              </a:lvl2pPr>
              <a:lvl3pPr marL="914400" algn="l" rtl="0" fontAlgn="base">
                <a:spcBef>
                  <a:spcPct val="0"/>
                </a:spcBef>
                <a:spcAft>
                  <a:spcPct val="0"/>
                </a:spcAft>
                <a:defRPr sz="2400" b="1" kern="1200">
                  <a:solidFill>
                    <a:schemeClr val="lt1"/>
                  </a:solidFill>
                  <a:latin typeface="+mn-lt"/>
                  <a:ea typeface="+mn-ea"/>
                  <a:cs typeface="+mn-cs"/>
                </a:defRPr>
              </a:lvl3pPr>
              <a:lvl4pPr marL="1371600" algn="l" rtl="0" fontAlgn="base">
                <a:spcBef>
                  <a:spcPct val="0"/>
                </a:spcBef>
                <a:spcAft>
                  <a:spcPct val="0"/>
                </a:spcAft>
                <a:defRPr sz="2400" b="1" kern="1200">
                  <a:solidFill>
                    <a:schemeClr val="lt1"/>
                  </a:solidFill>
                  <a:latin typeface="+mn-lt"/>
                  <a:ea typeface="+mn-ea"/>
                  <a:cs typeface="+mn-cs"/>
                </a:defRPr>
              </a:lvl4pPr>
              <a:lvl5pPr marL="1828800" algn="l" rtl="0" fontAlgn="base">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r>
                <a:rPr lang="en-US" altLang="zh-CN" sz="1350">
                  <a:solidFill>
                    <a:srgbClr val="0000FF"/>
                  </a:solidFill>
                  <a:latin typeface="Consolas" panose="020B0609020204030204" pitchFamily="49" charset="0"/>
                  <a:cs typeface="Consolas" panose="020B0609020204030204" pitchFamily="49" charset="0"/>
                </a:rPr>
                <a:t>P(</a:t>
              </a:r>
              <a:r>
                <a:rPr lang="en-US" altLang="zh-CN" sz="1350" i="1">
                  <a:solidFill>
                    <a:srgbClr val="0000FF"/>
                  </a:solidFill>
                  <a:latin typeface="Consolas" panose="020B0609020204030204" pitchFamily="49" charset="0"/>
                  <a:cs typeface="Consolas" panose="020B0609020204030204" pitchFamily="49" charset="0"/>
                </a:rPr>
                <a:t>n</a:t>
              </a:r>
              <a:r>
                <a:rPr lang="en-US" altLang="zh-CN" sz="1350">
                  <a:solidFill>
                    <a:srgbClr val="0000FF"/>
                  </a:solidFill>
                  <a:latin typeface="Consolas" panose="020B0609020204030204" pitchFamily="49" charset="0"/>
                  <a:cs typeface="Consolas" panose="020B0609020204030204" pitchFamily="49" charset="0"/>
                </a:rPr>
                <a:t>/4)</a:t>
              </a:r>
              <a:endParaRPr lang="zh-CN" altLang="en-US" sz="1350">
                <a:solidFill>
                  <a:srgbClr val="0000FF"/>
                </a:solidFill>
                <a:latin typeface="Consolas" panose="020B0609020204030204" pitchFamily="49" charset="0"/>
                <a:cs typeface="Consolas" panose="020B0609020204030204" pitchFamily="49" charset="0"/>
              </a:endParaRPr>
            </a:p>
          </p:txBody>
        </p:sp>
        <p:sp>
          <p:nvSpPr>
            <p:cNvPr id="14" name="TextBox 8">
              <a:extLst>
                <a:ext uri="{FF2B5EF4-FFF2-40B4-BE49-F238E27FC236}">
                  <a16:creationId xmlns:a16="http://schemas.microsoft.com/office/drawing/2014/main" id="{357ED2DD-79CB-493A-969E-5345292AEDAD}"/>
                </a:ext>
              </a:extLst>
            </p:cNvPr>
            <p:cNvSpPr txBox="1">
              <a:spLocks noChangeArrowheads="1"/>
            </p:cNvSpPr>
            <p:nvPr/>
          </p:nvSpPr>
          <p:spPr bwMode="auto">
            <a:xfrm>
              <a:off x="1285852" y="4824723"/>
              <a:ext cx="642942" cy="498604"/>
            </a:xfrm>
            <a:prstGeom prst="rect">
              <a:avLst/>
            </a:prstGeom>
            <a:grpFill/>
            <a:ln/>
          </p:spPr>
          <p:style>
            <a:lnRef idx="2">
              <a:schemeClr val="accent1"/>
            </a:lnRef>
            <a:fillRef idx="1">
              <a:schemeClr val="lt1"/>
            </a:fillRef>
            <a:effectRef idx="0">
              <a:schemeClr val="accent1"/>
            </a:effectRef>
            <a:fontRef idx="minor">
              <a:schemeClr val="dk1"/>
            </a:fontRef>
          </p:style>
          <p:txBody>
            <a:bodyPr>
              <a:spAutoFit/>
            </a:bodyPr>
            <a:lstStyle/>
            <a:p>
              <a:r>
                <a:rPr lang="en-US" altLang="zh-CN" sz="2400" b="1">
                  <a:solidFill>
                    <a:srgbClr val="0000FF"/>
                  </a:solidFill>
                  <a:latin typeface="Consolas" panose="020B0609020204030204" pitchFamily="49" charset="0"/>
                  <a:ea typeface="楷体_GB2312"/>
                  <a:cs typeface="Consolas" panose="020B0609020204030204" pitchFamily="49" charset="0"/>
                </a:rPr>
                <a:t>…</a:t>
              </a:r>
              <a:endParaRPr lang="zh-CN" altLang="en-US" sz="2400" b="1">
                <a:solidFill>
                  <a:srgbClr val="0000FF"/>
                </a:solidFill>
                <a:latin typeface="Consolas" panose="020B0609020204030204" pitchFamily="49" charset="0"/>
                <a:ea typeface="楷体_GB2312"/>
                <a:cs typeface="Consolas" panose="020B0609020204030204" pitchFamily="49" charset="0"/>
              </a:endParaRPr>
            </a:p>
          </p:txBody>
        </p:sp>
        <p:sp>
          <p:nvSpPr>
            <p:cNvPr id="15" name="TextBox 9">
              <a:extLst>
                <a:ext uri="{FF2B5EF4-FFF2-40B4-BE49-F238E27FC236}">
                  <a16:creationId xmlns:a16="http://schemas.microsoft.com/office/drawing/2014/main" id="{872281A2-41E0-4913-B4BE-64A025F11112}"/>
                </a:ext>
              </a:extLst>
            </p:cNvPr>
            <p:cNvSpPr txBox="1">
              <a:spLocks noChangeArrowheads="1"/>
            </p:cNvSpPr>
            <p:nvPr/>
          </p:nvSpPr>
          <p:spPr bwMode="auto">
            <a:xfrm>
              <a:off x="2857489" y="4824723"/>
              <a:ext cx="642942" cy="498604"/>
            </a:xfrm>
            <a:prstGeom prst="rect">
              <a:avLst/>
            </a:prstGeom>
            <a:grpFill/>
            <a:ln/>
          </p:spPr>
          <p:style>
            <a:lnRef idx="2">
              <a:schemeClr val="accent1"/>
            </a:lnRef>
            <a:fillRef idx="1">
              <a:schemeClr val="lt1"/>
            </a:fillRef>
            <a:effectRef idx="0">
              <a:schemeClr val="accent1"/>
            </a:effectRef>
            <a:fontRef idx="minor">
              <a:schemeClr val="dk1"/>
            </a:fontRef>
          </p:style>
          <p:txBody>
            <a:bodyPr>
              <a:spAutoFit/>
            </a:bodyPr>
            <a:lstStyle/>
            <a:p>
              <a:r>
                <a:rPr lang="en-US" altLang="zh-CN" sz="2400" b="1">
                  <a:solidFill>
                    <a:srgbClr val="0000FF"/>
                  </a:solidFill>
                  <a:latin typeface="Consolas" panose="020B0609020204030204" pitchFamily="49" charset="0"/>
                  <a:ea typeface="楷体_GB2312"/>
                  <a:cs typeface="Consolas" panose="020B0609020204030204" pitchFamily="49" charset="0"/>
                </a:rPr>
                <a:t>…</a:t>
              </a:r>
              <a:endParaRPr lang="zh-CN" altLang="en-US" sz="2400" b="1">
                <a:solidFill>
                  <a:srgbClr val="0000FF"/>
                </a:solidFill>
                <a:latin typeface="Consolas" panose="020B0609020204030204" pitchFamily="49" charset="0"/>
                <a:ea typeface="楷体_GB2312"/>
                <a:cs typeface="Consolas" panose="020B0609020204030204" pitchFamily="49" charset="0"/>
              </a:endParaRPr>
            </a:p>
          </p:txBody>
        </p:sp>
        <p:cxnSp>
          <p:nvCxnSpPr>
            <p:cNvPr id="16" name="直接箭头连接符 15">
              <a:extLst>
                <a:ext uri="{FF2B5EF4-FFF2-40B4-BE49-F238E27FC236}">
                  <a16:creationId xmlns:a16="http://schemas.microsoft.com/office/drawing/2014/main" id="{7182439A-C284-41B9-A12F-C1687A11A1A6}"/>
                </a:ext>
              </a:extLst>
            </p:cNvPr>
            <p:cNvCxnSpPr/>
            <p:nvPr/>
          </p:nvCxnSpPr>
          <p:spPr>
            <a:xfrm rot="5400000">
              <a:off x="1856483" y="3643562"/>
              <a:ext cx="571848" cy="428695"/>
            </a:xfrm>
            <a:prstGeom prst="straightConnector1">
              <a:avLst/>
            </a:prstGeom>
            <a:grpFill/>
            <a:ln>
              <a:tailEnd type="arrow"/>
            </a:ln>
          </p:spPr>
          <p:style>
            <a:lnRef idx="2">
              <a:schemeClr val="accent1"/>
            </a:lnRef>
            <a:fillRef idx="1">
              <a:schemeClr val="lt1"/>
            </a:fillRef>
            <a:effectRef idx="0">
              <a:schemeClr val="accent1"/>
            </a:effectRef>
            <a:fontRef idx="minor">
              <a:schemeClr val="dk1"/>
            </a:fontRef>
          </p:style>
        </p:cxnSp>
        <p:cxnSp>
          <p:nvCxnSpPr>
            <p:cNvPr id="17" name="直接箭头连接符 16">
              <a:extLst>
                <a:ext uri="{FF2B5EF4-FFF2-40B4-BE49-F238E27FC236}">
                  <a16:creationId xmlns:a16="http://schemas.microsoft.com/office/drawing/2014/main" id="{05CFB063-D70F-456C-A5A0-5D8C477EED05}"/>
                </a:ext>
              </a:extLst>
            </p:cNvPr>
            <p:cNvCxnSpPr>
              <a:endCxn id="13" idx="0"/>
            </p:cNvCxnSpPr>
            <p:nvPr/>
          </p:nvCxnSpPr>
          <p:spPr>
            <a:xfrm rot="16200000" flipH="1">
              <a:off x="2678843" y="3608532"/>
              <a:ext cx="571848" cy="498754"/>
            </a:xfrm>
            <a:prstGeom prst="straightConnector1">
              <a:avLst/>
            </a:prstGeom>
            <a:grpFill/>
            <a:ln>
              <a:tailEnd type="arrow"/>
            </a:ln>
          </p:spPr>
          <p:style>
            <a:lnRef idx="2">
              <a:schemeClr val="accent1"/>
            </a:lnRef>
            <a:fillRef idx="1">
              <a:schemeClr val="lt1"/>
            </a:fillRef>
            <a:effectRef idx="0">
              <a:schemeClr val="accent1"/>
            </a:effectRef>
            <a:fontRef idx="minor">
              <a:schemeClr val="dk1"/>
            </a:fontRef>
          </p:style>
        </p:cxnSp>
        <p:sp>
          <p:nvSpPr>
            <p:cNvPr id="18" name="矩形 17">
              <a:extLst>
                <a:ext uri="{FF2B5EF4-FFF2-40B4-BE49-F238E27FC236}">
                  <a16:creationId xmlns:a16="http://schemas.microsoft.com/office/drawing/2014/main" id="{A1E4D9EE-8CD8-4D4E-8CE4-7688E6BB4424}"/>
                </a:ext>
              </a:extLst>
            </p:cNvPr>
            <p:cNvSpPr/>
            <p:nvPr/>
          </p:nvSpPr>
          <p:spPr>
            <a:xfrm>
              <a:off x="5144104" y="3072037"/>
              <a:ext cx="857389" cy="499948"/>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fontAlgn="base">
                <a:spcBef>
                  <a:spcPct val="0"/>
                </a:spcBef>
                <a:spcAft>
                  <a:spcPct val="0"/>
                </a:spcAft>
                <a:defRPr sz="2400" b="1" kern="1200">
                  <a:solidFill>
                    <a:schemeClr val="lt1"/>
                  </a:solidFill>
                  <a:latin typeface="+mn-lt"/>
                  <a:ea typeface="+mn-ea"/>
                  <a:cs typeface="+mn-cs"/>
                </a:defRPr>
              </a:lvl1pPr>
              <a:lvl2pPr marL="457200" algn="l" rtl="0" fontAlgn="base">
                <a:spcBef>
                  <a:spcPct val="0"/>
                </a:spcBef>
                <a:spcAft>
                  <a:spcPct val="0"/>
                </a:spcAft>
                <a:defRPr sz="2400" b="1" kern="1200">
                  <a:solidFill>
                    <a:schemeClr val="lt1"/>
                  </a:solidFill>
                  <a:latin typeface="+mn-lt"/>
                  <a:ea typeface="+mn-ea"/>
                  <a:cs typeface="+mn-cs"/>
                </a:defRPr>
              </a:lvl2pPr>
              <a:lvl3pPr marL="914400" algn="l" rtl="0" fontAlgn="base">
                <a:spcBef>
                  <a:spcPct val="0"/>
                </a:spcBef>
                <a:spcAft>
                  <a:spcPct val="0"/>
                </a:spcAft>
                <a:defRPr sz="2400" b="1" kern="1200">
                  <a:solidFill>
                    <a:schemeClr val="lt1"/>
                  </a:solidFill>
                  <a:latin typeface="+mn-lt"/>
                  <a:ea typeface="+mn-ea"/>
                  <a:cs typeface="+mn-cs"/>
                </a:defRPr>
              </a:lvl3pPr>
              <a:lvl4pPr marL="1371600" algn="l" rtl="0" fontAlgn="base">
                <a:spcBef>
                  <a:spcPct val="0"/>
                </a:spcBef>
                <a:spcAft>
                  <a:spcPct val="0"/>
                </a:spcAft>
                <a:defRPr sz="2400" b="1" kern="1200">
                  <a:solidFill>
                    <a:schemeClr val="lt1"/>
                  </a:solidFill>
                  <a:latin typeface="+mn-lt"/>
                  <a:ea typeface="+mn-ea"/>
                  <a:cs typeface="+mn-cs"/>
                </a:defRPr>
              </a:lvl4pPr>
              <a:lvl5pPr marL="1828800" algn="l" rtl="0" fontAlgn="base">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r>
                <a:rPr lang="en-US" altLang="zh-CN" sz="1350">
                  <a:solidFill>
                    <a:srgbClr val="0000FF"/>
                  </a:solidFill>
                  <a:latin typeface="Consolas" panose="020B0609020204030204" pitchFamily="49" charset="0"/>
                  <a:cs typeface="Consolas" panose="020B0609020204030204" pitchFamily="49" charset="0"/>
                </a:rPr>
                <a:t>P(</a:t>
              </a:r>
              <a:r>
                <a:rPr lang="en-US" altLang="zh-CN" sz="1350" i="1">
                  <a:solidFill>
                    <a:srgbClr val="0000FF"/>
                  </a:solidFill>
                  <a:latin typeface="Consolas" panose="020B0609020204030204" pitchFamily="49" charset="0"/>
                  <a:cs typeface="Consolas" panose="020B0609020204030204" pitchFamily="49" charset="0"/>
                </a:rPr>
                <a:t>n</a:t>
              </a:r>
              <a:r>
                <a:rPr lang="en-US" altLang="zh-CN" sz="1350">
                  <a:solidFill>
                    <a:srgbClr val="0000FF"/>
                  </a:solidFill>
                  <a:latin typeface="Consolas" panose="020B0609020204030204" pitchFamily="49" charset="0"/>
                  <a:cs typeface="Consolas" panose="020B0609020204030204" pitchFamily="49" charset="0"/>
                </a:rPr>
                <a:t>/2)</a:t>
              </a:r>
              <a:endParaRPr lang="zh-CN" altLang="en-US" sz="1350">
                <a:solidFill>
                  <a:srgbClr val="0000FF"/>
                </a:solidFill>
                <a:latin typeface="Consolas" panose="020B0609020204030204" pitchFamily="49" charset="0"/>
                <a:cs typeface="Consolas" panose="020B0609020204030204" pitchFamily="49" charset="0"/>
              </a:endParaRPr>
            </a:p>
          </p:txBody>
        </p:sp>
        <p:sp>
          <p:nvSpPr>
            <p:cNvPr id="19" name="矩形 18">
              <a:extLst>
                <a:ext uri="{FF2B5EF4-FFF2-40B4-BE49-F238E27FC236}">
                  <a16:creationId xmlns:a16="http://schemas.microsoft.com/office/drawing/2014/main" id="{F007DFCF-0713-440F-8DA7-FA3BADE48732}"/>
                </a:ext>
              </a:extLst>
            </p:cNvPr>
            <p:cNvSpPr/>
            <p:nvPr/>
          </p:nvSpPr>
          <p:spPr>
            <a:xfrm>
              <a:off x="4358442" y="4143833"/>
              <a:ext cx="855721" cy="499949"/>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fontAlgn="base">
                <a:spcBef>
                  <a:spcPct val="0"/>
                </a:spcBef>
                <a:spcAft>
                  <a:spcPct val="0"/>
                </a:spcAft>
                <a:defRPr sz="2400" b="1" kern="1200">
                  <a:solidFill>
                    <a:schemeClr val="lt1"/>
                  </a:solidFill>
                  <a:latin typeface="+mn-lt"/>
                  <a:ea typeface="+mn-ea"/>
                  <a:cs typeface="+mn-cs"/>
                </a:defRPr>
              </a:lvl1pPr>
              <a:lvl2pPr marL="457200" algn="l" rtl="0" fontAlgn="base">
                <a:spcBef>
                  <a:spcPct val="0"/>
                </a:spcBef>
                <a:spcAft>
                  <a:spcPct val="0"/>
                </a:spcAft>
                <a:defRPr sz="2400" b="1" kern="1200">
                  <a:solidFill>
                    <a:schemeClr val="lt1"/>
                  </a:solidFill>
                  <a:latin typeface="+mn-lt"/>
                  <a:ea typeface="+mn-ea"/>
                  <a:cs typeface="+mn-cs"/>
                </a:defRPr>
              </a:lvl2pPr>
              <a:lvl3pPr marL="914400" algn="l" rtl="0" fontAlgn="base">
                <a:spcBef>
                  <a:spcPct val="0"/>
                </a:spcBef>
                <a:spcAft>
                  <a:spcPct val="0"/>
                </a:spcAft>
                <a:defRPr sz="2400" b="1" kern="1200">
                  <a:solidFill>
                    <a:schemeClr val="lt1"/>
                  </a:solidFill>
                  <a:latin typeface="+mn-lt"/>
                  <a:ea typeface="+mn-ea"/>
                  <a:cs typeface="+mn-cs"/>
                </a:defRPr>
              </a:lvl3pPr>
              <a:lvl4pPr marL="1371600" algn="l" rtl="0" fontAlgn="base">
                <a:spcBef>
                  <a:spcPct val="0"/>
                </a:spcBef>
                <a:spcAft>
                  <a:spcPct val="0"/>
                </a:spcAft>
                <a:defRPr sz="2400" b="1" kern="1200">
                  <a:solidFill>
                    <a:schemeClr val="lt1"/>
                  </a:solidFill>
                  <a:latin typeface="+mn-lt"/>
                  <a:ea typeface="+mn-ea"/>
                  <a:cs typeface="+mn-cs"/>
                </a:defRPr>
              </a:lvl4pPr>
              <a:lvl5pPr marL="1828800" algn="l" rtl="0" fontAlgn="base">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r>
                <a:rPr lang="en-US" altLang="zh-CN" sz="1350">
                  <a:solidFill>
                    <a:srgbClr val="0000FF"/>
                  </a:solidFill>
                  <a:latin typeface="Consolas" panose="020B0609020204030204" pitchFamily="49" charset="0"/>
                  <a:cs typeface="Consolas" panose="020B0609020204030204" pitchFamily="49" charset="0"/>
                </a:rPr>
                <a:t>P(</a:t>
              </a:r>
              <a:r>
                <a:rPr lang="en-US" altLang="zh-CN" sz="1350" i="1">
                  <a:solidFill>
                    <a:srgbClr val="0000FF"/>
                  </a:solidFill>
                  <a:latin typeface="Consolas" panose="020B0609020204030204" pitchFamily="49" charset="0"/>
                  <a:cs typeface="Consolas" panose="020B0609020204030204" pitchFamily="49" charset="0"/>
                </a:rPr>
                <a:t>n</a:t>
              </a:r>
              <a:r>
                <a:rPr lang="en-US" altLang="zh-CN" sz="1350">
                  <a:solidFill>
                    <a:srgbClr val="0000FF"/>
                  </a:solidFill>
                  <a:latin typeface="Consolas" panose="020B0609020204030204" pitchFamily="49" charset="0"/>
                  <a:cs typeface="Consolas" panose="020B0609020204030204" pitchFamily="49" charset="0"/>
                </a:rPr>
                <a:t>/4)</a:t>
              </a:r>
              <a:endParaRPr lang="zh-CN" altLang="en-US" sz="1350">
                <a:solidFill>
                  <a:srgbClr val="0000FF"/>
                </a:solidFill>
                <a:latin typeface="Consolas" panose="020B0609020204030204" pitchFamily="49" charset="0"/>
                <a:cs typeface="Consolas" panose="020B0609020204030204" pitchFamily="49" charset="0"/>
              </a:endParaRPr>
            </a:p>
          </p:txBody>
        </p:sp>
        <p:sp>
          <p:nvSpPr>
            <p:cNvPr id="20" name="矩形 19">
              <a:extLst>
                <a:ext uri="{FF2B5EF4-FFF2-40B4-BE49-F238E27FC236}">
                  <a16:creationId xmlns:a16="http://schemas.microsoft.com/office/drawing/2014/main" id="{B9F14649-F1D0-4360-8CD6-B8EC61781AE8}"/>
                </a:ext>
              </a:extLst>
            </p:cNvPr>
            <p:cNvSpPr/>
            <p:nvPr/>
          </p:nvSpPr>
          <p:spPr>
            <a:xfrm>
              <a:off x="5786313" y="4143833"/>
              <a:ext cx="857389" cy="499949"/>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fontAlgn="base">
                <a:spcBef>
                  <a:spcPct val="0"/>
                </a:spcBef>
                <a:spcAft>
                  <a:spcPct val="0"/>
                </a:spcAft>
                <a:defRPr sz="2400" b="1" kern="1200">
                  <a:solidFill>
                    <a:schemeClr val="lt1"/>
                  </a:solidFill>
                  <a:latin typeface="+mn-lt"/>
                  <a:ea typeface="+mn-ea"/>
                  <a:cs typeface="+mn-cs"/>
                </a:defRPr>
              </a:lvl1pPr>
              <a:lvl2pPr marL="457200" algn="l" rtl="0" fontAlgn="base">
                <a:spcBef>
                  <a:spcPct val="0"/>
                </a:spcBef>
                <a:spcAft>
                  <a:spcPct val="0"/>
                </a:spcAft>
                <a:defRPr sz="2400" b="1" kern="1200">
                  <a:solidFill>
                    <a:schemeClr val="lt1"/>
                  </a:solidFill>
                  <a:latin typeface="+mn-lt"/>
                  <a:ea typeface="+mn-ea"/>
                  <a:cs typeface="+mn-cs"/>
                </a:defRPr>
              </a:lvl2pPr>
              <a:lvl3pPr marL="914400" algn="l" rtl="0" fontAlgn="base">
                <a:spcBef>
                  <a:spcPct val="0"/>
                </a:spcBef>
                <a:spcAft>
                  <a:spcPct val="0"/>
                </a:spcAft>
                <a:defRPr sz="2400" b="1" kern="1200">
                  <a:solidFill>
                    <a:schemeClr val="lt1"/>
                  </a:solidFill>
                  <a:latin typeface="+mn-lt"/>
                  <a:ea typeface="+mn-ea"/>
                  <a:cs typeface="+mn-cs"/>
                </a:defRPr>
              </a:lvl3pPr>
              <a:lvl4pPr marL="1371600" algn="l" rtl="0" fontAlgn="base">
                <a:spcBef>
                  <a:spcPct val="0"/>
                </a:spcBef>
                <a:spcAft>
                  <a:spcPct val="0"/>
                </a:spcAft>
                <a:defRPr sz="2400" b="1" kern="1200">
                  <a:solidFill>
                    <a:schemeClr val="lt1"/>
                  </a:solidFill>
                  <a:latin typeface="+mn-lt"/>
                  <a:ea typeface="+mn-ea"/>
                  <a:cs typeface="+mn-cs"/>
                </a:defRPr>
              </a:lvl4pPr>
              <a:lvl5pPr marL="1828800" algn="l" rtl="0" fontAlgn="base">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r>
                <a:rPr lang="en-US" altLang="zh-CN" sz="1350">
                  <a:solidFill>
                    <a:srgbClr val="0000FF"/>
                  </a:solidFill>
                  <a:latin typeface="Consolas" panose="020B0609020204030204" pitchFamily="49" charset="0"/>
                  <a:cs typeface="Consolas" panose="020B0609020204030204" pitchFamily="49" charset="0"/>
                </a:rPr>
                <a:t>P(</a:t>
              </a:r>
              <a:r>
                <a:rPr lang="en-US" altLang="zh-CN" sz="1350" i="1">
                  <a:solidFill>
                    <a:srgbClr val="0000FF"/>
                  </a:solidFill>
                  <a:latin typeface="Consolas" panose="020B0609020204030204" pitchFamily="49" charset="0"/>
                  <a:cs typeface="Consolas" panose="020B0609020204030204" pitchFamily="49" charset="0"/>
                </a:rPr>
                <a:t>n</a:t>
              </a:r>
              <a:r>
                <a:rPr lang="en-US" altLang="zh-CN" sz="1350">
                  <a:solidFill>
                    <a:srgbClr val="0000FF"/>
                  </a:solidFill>
                  <a:latin typeface="Consolas" panose="020B0609020204030204" pitchFamily="49" charset="0"/>
                  <a:cs typeface="Consolas" panose="020B0609020204030204" pitchFamily="49" charset="0"/>
                </a:rPr>
                <a:t>/4)</a:t>
              </a:r>
              <a:endParaRPr lang="zh-CN" altLang="en-US" sz="1350">
                <a:solidFill>
                  <a:srgbClr val="0000FF"/>
                </a:solidFill>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ADB42582-C581-4BB2-881E-D7A50D4DA78B}"/>
                </a:ext>
              </a:extLst>
            </p:cNvPr>
            <p:cNvSpPr txBox="1">
              <a:spLocks noChangeArrowheads="1"/>
            </p:cNvSpPr>
            <p:nvPr/>
          </p:nvSpPr>
          <p:spPr bwMode="auto">
            <a:xfrm>
              <a:off x="4286248" y="4824723"/>
              <a:ext cx="642942" cy="498604"/>
            </a:xfrm>
            <a:prstGeom prst="rect">
              <a:avLst/>
            </a:prstGeom>
            <a:grpFill/>
            <a:ln/>
          </p:spPr>
          <p:style>
            <a:lnRef idx="2">
              <a:schemeClr val="accent1"/>
            </a:lnRef>
            <a:fillRef idx="1">
              <a:schemeClr val="lt1"/>
            </a:fillRef>
            <a:effectRef idx="0">
              <a:schemeClr val="accent1"/>
            </a:effectRef>
            <a:fontRef idx="minor">
              <a:schemeClr val="dk1"/>
            </a:fontRef>
          </p:style>
          <p:txBody>
            <a:bodyPr>
              <a:spAutoFit/>
            </a:bodyPr>
            <a:lstStyle/>
            <a:p>
              <a:r>
                <a:rPr lang="en-US" altLang="zh-CN" sz="2400" b="1">
                  <a:solidFill>
                    <a:srgbClr val="0000FF"/>
                  </a:solidFill>
                  <a:latin typeface="Consolas" panose="020B0609020204030204" pitchFamily="49" charset="0"/>
                  <a:ea typeface="楷体_GB2312"/>
                  <a:cs typeface="Consolas" panose="020B0609020204030204" pitchFamily="49" charset="0"/>
                </a:rPr>
                <a:t>…</a:t>
              </a:r>
              <a:endParaRPr lang="zh-CN" altLang="en-US" sz="2400" b="1">
                <a:solidFill>
                  <a:srgbClr val="0000FF"/>
                </a:solidFill>
                <a:latin typeface="Consolas" panose="020B0609020204030204" pitchFamily="49" charset="0"/>
                <a:ea typeface="楷体_GB2312"/>
                <a:cs typeface="Consolas" panose="020B0609020204030204" pitchFamily="49" charset="0"/>
              </a:endParaRPr>
            </a:p>
          </p:txBody>
        </p:sp>
        <p:sp>
          <p:nvSpPr>
            <p:cNvPr id="22" name="TextBox 21">
              <a:extLst>
                <a:ext uri="{FF2B5EF4-FFF2-40B4-BE49-F238E27FC236}">
                  <a16:creationId xmlns:a16="http://schemas.microsoft.com/office/drawing/2014/main" id="{9D475876-51CA-482C-BC60-B1E9263B0014}"/>
                </a:ext>
              </a:extLst>
            </p:cNvPr>
            <p:cNvSpPr txBox="1">
              <a:spLocks noChangeArrowheads="1"/>
            </p:cNvSpPr>
            <p:nvPr/>
          </p:nvSpPr>
          <p:spPr bwMode="auto">
            <a:xfrm>
              <a:off x="5857884" y="4824723"/>
              <a:ext cx="642942" cy="498604"/>
            </a:xfrm>
            <a:prstGeom prst="rect">
              <a:avLst/>
            </a:prstGeom>
            <a:grpFill/>
            <a:ln/>
          </p:spPr>
          <p:style>
            <a:lnRef idx="2">
              <a:schemeClr val="accent1"/>
            </a:lnRef>
            <a:fillRef idx="1">
              <a:schemeClr val="lt1"/>
            </a:fillRef>
            <a:effectRef idx="0">
              <a:schemeClr val="accent1"/>
            </a:effectRef>
            <a:fontRef idx="minor">
              <a:schemeClr val="dk1"/>
            </a:fontRef>
          </p:style>
          <p:txBody>
            <a:bodyPr>
              <a:spAutoFit/>
            </a:bodyPr>
            <a:lstStyle/>
            <a:p>
              <a:r>
                <a:rPr lang="en-US" altLang="zh-CN" sz="2400" b="1">
                  <a:solidFill>
                    <a:srgbClr val="0000FF"/>
                  </a:solidFill>
                  <a:latin typeface="Consolas" panose="020B0609020204030204" pitchFamily="49" charset="0"/>
                  <a:ea typeface="楷体_GB2312"/>
                  <a:cs typeface="Consolas" panose="020B0609020204030204" pitchFamily="49" charset="0"/>
                </a:rPr>
                <a:t>…</a:t>
              </a:r>
              <a:endParaRPr lang="zh-CN" altLang="en-US" sz="2400" b="1">
                <a:solidFill>
                  <a:srgbClr val="0000FF"/>
                </a:solidFill>
                <a:latin typeface="Consolas" panose="020B0609020204030204" pitchFamily="49" charset="0"/>
                <a:ea typeface="楷体_GB2312"/>
                <a:cs typeface="Consolas" panose="020B0609020204030204" pitchFamily="49" charset="0"/>
              </a:endParaRPr>
            </a:p>
          </p:txBody>
        </p:sp>
        <p:cxnSp>
          <p:nvCxnSpPr>
            <p:cNvPr id="23" name="直接箭头连接符 22">
              <a:extLst>
                <a:ext uri="{FF2B5EF4-FFF2-40B4-BE49-F238E27FC236}">
                  <a16:creationId xmlns:a16="http://schemas.microsoft.com/office/drawing/2014/main" id="{B67ADC3D-64ED-444A-9572-8D23E235A078}"/>
                </a:ext>
              </a:extLst>
            </p:cNvPr>
            <p:cNvCxnSpPr/>
            <p:nvPr/>
          </p:nvCxnSpPr>
          <p:spPr>
            <a:xfrm rot="5400000">
              <a:off x="4857346" y="3643562"/>
              <a:ext cx="571848" cy="428694"/>
            </a:xfrm>
            <a:prstGeom prst="straightConnector1">
              <a:avLst/>
            </a:prstGeom>
            <a:grpFill/>
            <a:ln>
              <a:tailEnd type="arrow"/>
            </a:ln>
          </p:spPr>
          <p:style>
            <a:lnRef idx="2">
              <a:schemeClr val="accent1"/>
            </a:lnRef>
            <a:fillRef idx="1">
              <a:schemeClr val="lt1"/>
            </a:fillRef>
            <a:effectRef idx="0">
              <a:schemeClr val="accent1"/>
            </a:effectRef>
            <a:fontRef idx="minor">
              <a:schemeClr val="dk1"/>
            </a:fontRef>
          </p:style>
        </p:cxnSp>
        <p:cxnSp>
          <p:nvCxnSpPr>
            <p:cNvPr id="24" name="直接箭头连接符 23">
              <a:extLst>
                <a:ext uri="{FF2B5EF4-FFF2-40B4-BE49-F238E27FC236}">
                  <a16:creationId xmlns:a16="http://schemas.microsoft.com/office/drawing/2014/main" id="{A5565FC0-4C97-48C4-860A-0BD5E6F7FB99}"/>
                </a:ext>
              </a:extLst>
            </p:cNvPr>
            <p:cNvCxnSpPr>
              <a:endCxn id="20" idx="0"/>
            </p:cNvCxnSpPr>
            <p:nvPr/>
          </p:nvCxnSpPr>
          <p:spPr>
            <a:xfrm rot="16200000" flipH="1">
              <a:off x="5678871" y="3607698"/>
              <a:ext cx="571848" cy="500422"/>
            </a:xfrm>
            <a:prstGeom prst="straightConnector1">
              <a:avLst/>
            </a:prstGeom>
            <a:grpFill/>
            <a:ln>
              <a:tailEnd type="arrow"/>
            </a:ln>
          </p:spPr>
          <p:style>
            <a:lnRef idx="2">
              <a:schemeClr val="accent1"/>
            </a:lnRef>
            <a:fillRef idx="1">
              <a:schemeClr val="lt1"/>
            </a:fillRef>
            <a:effectRef idx="0">
              <a:schemeClr val="accent1"/>
            </a:effectRef>
            <a:fontRef idx="minor">
              <a:schemeClr val="dk1"/>
            </a:fontRef>
          </p:style>
        </p:cxnSp>
        <p:cxnSp>
          <p:nvCxnSpPr>
            <p:cNvPr id="25" name="直接箭头连接符 24">
              <a:extLst>
                <a:ext uri="{FF2B5EF4-FFF2-40B4-BE49-F238E27FC236}">
                  <a16:creationId xmlns:a16="http://schemas.microsoft.com/office/drawing/2014/main" id="{0EE2C54D-B2EB-4E82-8A94-EA4E5278B725}"/>
                </a:ext>
              </a:extLst>
            </p:cNvPr>
            <p:cNvCxnSpPr/>
            <p:nvPr/>
          </p:nvCxnSpPr>
          <p:spPr>
            <a:xfrm rot="10800000" flipV="1">
              <a:off x="3000631" y="2500189"/>
              <a:ext cx="713935" cy="571848"/>
            </a:xfrm>
            <a:prstGeom prst="straightConnector1">
              <a:avLst/>
            </a:prstGeom>
            <a:grpFill/>
            <a:ln>
              <a:tailEnd type="arrow"/>
            </a:ln>
          </p:spPr>
          <p:style>
            <a:lnRef idx="2">
              <a:schemeClr val="accent1"/>
            </a:lnRef>
            <a:fillRef idx="1">
              <a:schemeClr val="lt1"/>
            </a:fillRef>
            <a:effectRef idx="0">
              <a:schemeClr val="accent1"/>
            </a:effectRef>
            <a:fontRef idx="minor">
              <a:schemeClr val="dk1"/>
            </a:fontRef>
          </p:style>
        </p:cxnSp>
        <p:cxnSp>
          <p:nvCxnSpPr>
            <p:cNvPr id="26" name="直接箭头连接符 25">
              <a:extLst>
                <a:ext uri="{FF2B5EF4-FFF2-40B4-BE49-F238E27FC236}">
                  <a16:creationId xmlns:a16="http://schemas.microsoft.com/office/drawing/2014/main" id="{44F1D63A-DECE-42B2-B862-559A05D1DD10}"/>
                </a:ext>
              </a:extLst>
            </p:cNvPr>
            <p:cNvCxnSpPr/>
            <p:nvPr/>
          </p:nvCxnSpPr>
          <p:spPr>
            <a:xfrm>
              <a:off x="4286715" y="2500189"/>
              <a:ext cx="857389" cy="571848"/>
            </a:xfrm>
            <a:prstGeom prst="straightConnector1">
              <a:avLst/>
            </a:prstGeom>
            <a:grpFill/>
            <a:ln>
              <a:tailEnd type="arrow"/>
            </a:ln>
          </p:spPr>
          <p:style>
            <a:lnRef idx="2">
              <a:schemeClr val="accent1"/>
            </a:lnRef>
            <a:fillRef idx="1">
              <a:schemeClr val="lt1"/>
            </a:fillRef>
            <a:effectRef idx="0">
              <a:schemeClr val="accent1"/>
            </a:effectRef>
            <a:fontRef idx="minor">
              <a:schemeClr val="dk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F7322F97-FBC5-4E59-8573-8119B44F20ED}" type="slidenum">
              <a:rPr lang="zh-CN" altLang="en-US" sz="900"/>
              <a:t>60</a:t>
            </a:fld>
            <a:endParaRPr lang="zh-CN" altLang="en-US" sz="900"/>
          </a:p>
        </p:txBody>
      </p:sp>
      <p:sp>
        <p:nvSpPr>
          <p:cNvPr id="4" name="Text Box 5"/>
          <p:cNvSpPr txBox="1">
            <a:spLocks noChangeArrowheads="1"/>
          </p:cNvSpPr>
          <p:nvPr/>
        </p:nvSpPr>
        <p:spPr bwMode="auto">
          <a:xfrm>
            <a:off x="962439" y="4110257"/>
            <a:ext cx="10267122" cy="499624"/>
          </a:xfrm>
          <a:prstGeom prst="rect">
            <a:avLst/>
          </a:prstGeom>
          <a:solidFill>
            <a:schemeClr val="bg1">
              <a:lumMod val="95000"/>
            </a:schemeClr>
          </a:solidFill>
          <a:ln w="9525">
            <a:noFill/>
            <a:miter lim="800000"/>
          </a:ln>
          <a:effectLst/>
        </p:spPr>
        <p:txBody>
          <a:bodyPr wrap="square">
            <a:spAutoFit/>
          </a:bodyPr>
          <a:lstStyle/>
          <a:p>
            <a:pPr fontAlgn="auto">
              <a:lnSpc>
                <a:spcPct val="150000"/>
              </a:lnSpc>
              <a:spcBef>
                <a:spcPts val="0"/>
              </a:spcBef>
              <a:spcAft>
                <a:spcPts val="0"/>
              </a:spcAft>
              <a:defRP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）该子序列完全落在右半部即</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a[mid+1..n-1]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中。采用递归求出其</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最大子段和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rightSum</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4532313" y="5072063"/>
            <a:ext cx="3143250" cy="400050"/>
          </a:xfrm>
          <a:prstGeom prst="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altLang="zh-CN" sz="2000" dirty="0">
                <a:solidFill>
                  <a:schemeClr val="tx1"/>
                </a:solidFill>
                <a:latin typeface="+mn-ea"/>
                <a:cs typeface="Consolas" panose="020B0609020204030204" pitchFamily="49" charset="0"/>
              </a:rPr>
              <a:t>a</a:t>
            </a:r>
            <a:r>
              <a:rPr lang="en-US" altLang="zh-CN" sz="2000" baseline="-25000" dirty="0">
                <a:solidFill>
                  <a:schemeClr val="tx1"/>
                </a:solidFill>
                <a:latin typeface="+mn-ea"/>
                <a:cs typeface="Consolas" panose="020B0609020204030204" pitchFamily="49" charset="0"/>
              </a:rPr>
              <a:t>mid+1</a:t>
            </a:r>
            <a:r>
              <a:rPr lang="en-US" altLang="zh-CN" sz="2000" dirty="0">
                <a:solidFill>
                  <a:schemeClr val="tx1"/>
                </a:solidFill>
                <a:latin typeface="+mn-ea"/>
                <a:cs typeface="Consolas" panose="020B0609020204030204" pitchFamily="49" charset="0"/>
              </a:rPr>
              <a:t> a</a:t>
            </a:r>
            <a:r>
              <a:rPr lang="en-US" altLang="zh-CN" sz="2000" baseline="-25000" dirty="0">
                <a:solidFill>
                  <a:schemeClr val="tx1"/>
                </a:solidFill>
                <a:latin typeface="+mn-ea"/>
                <a:cs typeface="Consolas" panose="020B0609020204030204" pitchFamily="49" charset="0"/>
              </a:rPr>
              <a:t>mid+2</a:t>
            </a:r>
            <a:r>
              <a:rPr lang="en-US" altLang="zh-CN" sz="2000" dirty="0">
                <a:solidFill>
                  <a:schemeClr val="tx1"/>
                </a:solidFill>
                <a:latin typeface="+mn-ea"/>
                <a:cs typeface="Consolas" panose="020B0609020204030204" pitchFamily="49" charset="0"/>
              </a:rPr>
              <a:t> … </a:t>
            </a:r>
            <a:r>
              <a:rPr lang="en-US" altLang="zh-CN" sz="2000" dirty="0" err="1">
                <a:solidFill>
                  <a:schemeClr val="tx1"/>
                </a:solidFill>
                <a:latin typeface="+mn-ea"/>
                <a:cs typeface="Consolas" panose="020B0609020204030204" pitchFamily="49" charset="0"/>
              </a:rPr>
              <a:t>a</a:t>
            </a:r>
            <a:r>
              <a:rPr lang="en-US" altLang="zh-CN" sz="2000" baseline="-25000" dirty="0" err="1">
                <a:solidFill>
                  <a:schemeClr val="tx1"/>
                </a:solidFill>
                <a:latin typeface="+mn-ea"/>
                <a:cs typeface="Consolas" panose="020B0609020204030204" pitchFamily="49" charset="0"/>
              </a:rPr>
              <a:t>j</a:t>
            </a:r>
            <a:r>
              <a:rPr lang="en-US" altLang="zh-CN" sz="2000" dirty="0">
                <a:solidFill>
                  <a:schemeClr val="tx1"/>
                </a:solidFill>
                <a:latin typeface="+mn-ea"/>
                <a:cs typeface="Consolas" panose="020B0609020204030204" pitchFamily="49" charset="0"/>
              </a:rPr>
              <a:t> … a</a:t>
            </a:r>
            <a:r>
              <a:rPr lang="en-US" altLang="zh-CN" sz="2000" baseline="-25000" dirty="0">
                <a:solidFill>
                  <a:schemeClr val="tx1"/>
                </a:solidFill>
                <a:latin typeface="+mn-ea"/>
                <a:cs typeface="Consolas" panose="020B0609020204030204" pitchFamily="49" charset="0"/>
              </a:rPr>
              <a:t>n-1</a:t>
            </a:r>
            <a:endParaRPr lang="zh-CN" altLang="zh-CN" sz="2000" dirty="0">
              <a:solidFill>
                <a:schemeClr val="tx1"/>
              </a:solidFill>
              <a:latin typeface="+mn-ea"/>
              <a:cs typeface="Consolas" panose="020B0609020204030204" pitchFamily="49" charset="0"/>
            </a:endParaRPr>
          </a:p>
        </p:txBody>
      </p:sp>
      <p:sp>
        <p:nvSpPr>
          <p:cNvPr id="6" name="左大括号 5"/>
          <p:cNvSpPr/>
          <p:nvPr/>
        </p:nvSpPr>
        <p:spPr>
          <a:xfrm rot="16200000">
            <a:off x="5853907" y="4393407"/>
            <a:ext cx="285750" cy="2643187"/>
          </a:xfrm>
          <a:prstGeom prst="leftBrace">
            <a:avLst/>
          </a:prstGeom>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b="1">
              <a:latin typeface="+mn-ea"/>
              <a:cs typeface="Consolas" panose="020B0609020204030204" pitchFamily="49" charset="0"/>
            </a:endParaRPr>
          </a:p>
        </p:txBody>
      </p:sp>
      <p:sp>
        <p:nvSpPr>
          <p:cNvPr id="7" name="TextBox 6"/>
          <p:cNvSpPr txBox="1"/>
          <p:nvPr/>
        </p:nvSpPr>
        <p:spPr>
          <a:xfrm>
            <a:off x="5103813" y="5957888"/>
            <a:ext cx="2057400" cy="400050"/>
          </a:xfrm>
          <a:prstGeom prst="rect">
            <a:avLst/>
          </a:prstGeom>
          <a:noFill/>
        </p:spPr>
        <p:txBody>
          <a:bodyPr>
            <a:spAutoFit/>
          </a:bodyPr>
          <a:lstStyle/>
          <a:p>
            <a:pPr fontAlgn="auto">
              <a:spcBef>
                <a:spcPts val="0"/>
              </a:spcBef>
              <a:spcAft>
                <a:spcPts val="0"/>
              </a:spcAft>
              <a:defRPr/>
            </a:pPr>
            <a:r>
              <a:rPr lang="en-US" altLang="zh-CN" sz="2000" b="1" dirty="0" err="1">
                <a:solidFill>
                  <a:srgbClr val="0000FF"/>
                </a:solidFill>
                <a:latin typeface="+mn-ea"/>
                <a:ea typeface="+mn-ea"/>
                <a:cs typeface="Consolas" panose="020B0609020204030204" pitchFamily="49" charset="0"/>
              </a:rPr>
              <a:t>rightSum</a:t>
            </a:r>
            <a:endParaRPr lang="zh-CN" altLang="zh-CN" sz="2000" b="1" dirty="0">
              <a:solidFill>
                <a:srgbClr val="0000FF"/>
              </a:solidFill>
              <a:latin typeface="+mn-ea"/>
              <a:ea typeface="+mn-ea"/>
              <a:cs typeface="Consolas" panose="020B0609020204030204" pitchFamily="49" charset="0"/>
            </a:endParaRPr>
          </a:p>
        </p:txBody>
      </p:sp>
      <p:sp>
        <p:nvSpPr>
          <p:cNvPr id="8" name="TextBox 7"/>
          <p:cNvSpPr txBox="1"/>
          <p:nvPr/>
        </p:nvSpPr>
        <p:spPr>
          <a:xfrm>
            <a:off x="4579939" y="2319338"/>
            <a:ext cx="2357437" cy="400050"/>
          </a:xfrm>
          <a:prstGeom prst="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pt-BR" altLang="zh-CN" sz="2000" dirty="0">
                <a:solidFill>
                  <a:schemeClr val="tx1"/>
                </a:solidFill>
                <a:latin typeface="+mn-ea"/>
                <a:cs typeface="Consolas" panose="020B0609020204030204" pitchFamily="49" charset="0"/>
              </a:rPr>
              <a:t>a</a:t>
            </a:r>
            <a:r>
              <a:rPr lang="pt-BR" altLang="zh-CN" sz="2000" baseline="-25000" dirty="0">
                <a:solidFill>
                  <a:schemeClr val="tx1"/>
                </a:solidFill>
                <a:latin typeface="+mn-ea"/>
                <a:cs typeface="Consolas" panose="020B0609020204030204" pitchFamily="49" charset="0"/>
              </a:rPr>
              <a:t>0</a:t>
            </a:r>
            <a:r>
              <a:rPr lang="pt-BR" altLang="zh-CN" sz="2000" dirty="0">
                <a:solidFill>
                  <a:schemeClr val="tx1"/>
                </a:solidFill>
                <a:latin typeface="+mn-ea"/>
                <a:cs typeface="Consolas" panose="020B0609020204030204" pitchFamily="49" charset="0"/>
              </a:rPr>
              <a:t> a</a:t>
            </a:r>
            <a:r>
              <a:rPr lang="pt-BR" altLang="zh-CN" sz="2000" baseline="-25000" dirty="0">
                <a:solidFill>
                  <a:schemeClr val="tx1"/>
                </a:solidFill>
                <a:latin typeface="+mn-ea"/>
                <a:cs typeface="Consolas" panose="020B0609020204030204" pitchFamily="49" charset="0"/>
              </a:rPr>
              <a:t>2</a:t>
            </a:r>
            <a:r>
              <a:rPr lang="pt-BR" altLang="zh-CN" sz="2000" dirty="0">
                <a:solidFill>
                  <a:schemeClr val="tx1"/>
                </a:solidFill>
                <a:latin typeface="+mn-ea"/>
                <a:cs typeface="Consolas" panose="020B0609020204030204" pitchFamily="49" charset="0"/>
              </a:rPr>
              <a:t> … a</a:t>
            </a:r>
            <a:r>
              <a:rPr lang="pt-BR" altLang="zh-CN" sz="2000" baseline="-25000" dirty="0">
                <a:solidFill>
                  <a:schemeClr val="tx1"/>
                </a:solidFill>
                <a:latin typeface="+mn-ea"/>
                <a:cs typeface="Consolas" panose="020B0609020204030204" pitchFamily="49" charset="0"/>
              </a:rPr>
              <a:t>i</a:t>
            </a:r>
            <a:r>
              <a:rPr lang="pt-BR" altLang="zh-CN" sz="2000" dirty="0">
                <a:solidFill>
                  <a:schemeClr val="tx1"/>
                </a:solidFill>
                <a:latin typeface="+mn-ea"/>
                <a:cs typeface="Consolas" panose="020B0609020204030204" pitchFamily="49" charset="0"/>
              </a:rPr>
              <a:t> … a</a:t>
            </a:r>
            <a:r>
              <a:rPr lang="pt-BR" altLang="zh-CN" sz="2000" baseline="-25000" dirty="0">
                <a:solidFill>
                  <a:schemeClr val="tx1"/>
                </a:solidFill>
                <a:latin typeface="+mn-ea"/>
                <a:cs typeface="Consolas" panose="020B0609020204030204" pitchFamily="49" charset="0"/>
              </a:rPr>
              <a:t>mid</a:t>
            </a:r>
            <a:endParaRPr lang="zh-CN" altLang="zh-CN" sz="2000" dirty="0">
              <a:solidFill>
                <a:schemeClr val="tx1"/>
              </a:solidFill>
              <a:latin typeface="+mn-ea"/>
              <a:cs typeface="Consolas" panose="020B0609020204030204" pitchFamily="49" charset="0"/>
            </a:endParaRPr>
          </a:p>
        </p:txBody>
      </p:sp>
      <p:sp>
        <p:nvSpPr>
          <p:cNvPr id="9" name="左大括号 8"/>
          <p:cNvSpPr/>
          <p:nvPr/>
        </p:nvSpPr>
        <p:spPr>
          <a:xfrm rot="16200000">
            <a:off x="5615782" y="1997870"/>
            <a:ext cx="214313" cy="1857375"/>
          </a:xfrm>
          <a:prstGeom prst="leftBrace">
            <a:avLst/>
          </a:prstGeom>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b="1">
              <a:latin typeface="+mn-ea"/>
              <a:cs typeface="Consolas" panose="020B0609020204030204" pitchFamily="49" charset="0"/>
            </a:endParaRPr>
          </a:p>
        </p:txBody>
      </p:sp>
      <p:sp>
        <p:nvSpPr>
          <p:cNvPr id="10" name="TextBox 9"/>
          <p:cNvSpPr txBox="1"/>
          <p:nvPr/>
        </p:nvSpPr>
        <p:spPr>
          <a:xfrm>
            <a:off x="4937126" y="3248025"/>
            <a:ext cx="1865313" cy="400050"/>
          </a:xfrm>
          <a:prstGeom prst="rect">
            <a:avLst/>
          </a:prstGeom>
          <a:noFill/>
        </p:spPr>
        <p:txBody>
          <a:bodyPr>
            <a:spAutoFit/>
          </a:bodyPr>
          <a:lstStyle/>
          <a:p>
            <a:pPr fontAlgn="auto">
              <a:spcBef>
                <a:spcPts val="0"/>
              </a:spcBef>
              <a:spcAft>
                <a:spcPts val="0"/>
              </a:spcAft>
              <a:defRPr/>
            </a:pPr>
            <a:r>
              <a:rPr lang="en-US" altLang="zh-CN" sz="2000" b="1" dirty="0" err="1">
                <a:solidFill>
                  <a:srgbClr val="0000FF"/>
                </a:solidFill>
                <a:latin typeface="+mn-ea"/>
                <a:ea typeface="+mn-ea"/>
                <a:cs typeface="Consolas" panose="020B0609020204030204" pitchFamily="49" charset="0"/>
              </a:rPr>
              <a:t>leftSum</a:t>
            </a:r>
            <a:endParaRPr lang="zh-CN" altLang="zh-CN" sz="2000" b="1" dirty="0">
              <a:solidFill>
                <a:srgbClr val="0000FF"/>
              </a:solidFill>
              <a:latin typeface="+mn-ea"/>
              <a:ea typeface="+mn-ea"/>
              <a:cs typeface="Consolas" panose="020B0609020204030204" pitchFamily="49" charset="0"/>
            </a:endParaRPr>
          </a:p>
        </p:txBody>
      </p:sp>
      <p:sp>
        <p:nvSpPr>
          <p:cNvPr id="59402" name="矩形 10"/>
          <p:cNvSpPr>
            <a:spLocks noChangeArrowheads="1"/>
          </p:cNvSpPr>
          <p:nvPr/>
        </p:nvSpPr>
        <p:spPr bwMode="auto">
          <a:xfrm>
            <a:off x="834887" y="1366838"/>
            <a:ext cx="9879496" cy="400110"/>
          </a:xfrm>
          <a:prstGeom prst="rect">
            <a:avLst/>
          </a:prstGeom>
          <a:noFill/>
          <a:ln w="9525">
            <a:noFill/>
            <a:miter lim="800000"/>
          </a:ln>
        </p:spPr>
        <p:txBody>
          <a:bodyPr wrap="square">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）该子序列完全落在左半部即</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a[0..mid]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中。采用递归求出其</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最大子段和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leftSum</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31E7AEA9-1451-4AD5-90C2-B7342A3637D0}" type="slidenum">
              <a:rPr lang="zh-CN" altLang="en-US" sz="900"/>
              <a:t>61</a:t>
            </a:fld>
            <a:endParaRPr lang="zh-CN" altLang="en-US" sz="900"/>
          </a:p>
        </p:txBody>
      </p:sp>
      <p:sp>
        <p:nvSpPr>
          <p:cNvPr id="4" name="Text Box 3"/>
          <p:cNvSpPr txBox="1">
            <a:spLocks noChangeArrowheads="1"/>
          </p:cNvSpPr>
          <p:nvPr/>
        </p:nvSpPr>
        <p:spPr bwMode="auto">
          <a:xfrm>
            <a:off x="1207294" y="1542411"/>
            <a:ext cx="7491413" cy="470770"/>
          </a:xfrm>
          <a:prstGeom prst="rect">
            <a:avLst/>
          </a:prstGeom>
          <a:solidFill>
            <a:schemeClr val="bg1">
              <a:lumMod val="95000"/>
            </a:schemeClr>
          </a:solidFill>
          <a:ln w="9525">
            <a:noFill/>
            <a:miter lim="800000"/>
          </a:ln>
          <a:effectLst/>
        </p:spPr>
        <p:txBody>
          <a:bodyPr>
            <a:spAutoFit/>
          </a:bodyPr>
          <a:lstStyle/>
          <a:p>
            <a:pPr fontAlgn="auto">
              <a:lnSpc>
                <a:spcPts val="3300"/>
              </a:lnSpc>
              <a:spcBef>
                <a:spcPts val="0"/>
              </a:spcBef>
              <a:spcAft>
                <a:spcPts val="0"/>
              </a:spcAft>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）该子序列跨越序列</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的中部而占据左右两部分。</a:t>
            </a:r>
          </a:p>
        </p:txBody>
      </p:sp>
      <p:sp>
        <p:nvSpPr>
          <p:cNvPr id="6" name="TextBox 5"/>
          <p:cNvSpPr txBox="1"/>
          <p:nvPr/>
        </p:nvSpPr>
        <p:spPr>
          <a:xfrm>
            <a:off x="2881314" y="3284538"/>
            <a:ext cx="2357437" cy="400050"/>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pt-BR" altLang="zh-CN" sz="2000" dirty="0">
                <a:solidFill>
                  <a:srgbClr val="0000FF"/>
                </a:solidFill>
                <a:latin typeface="+mn-ea"/>
                <a:cs typeface="Consolas" panose="020B0609020204030204" pitchFamily="49" charset="0"/>
              </a:rPr>
              <a:t>a</a:t>
            </a:r>
            <a:r>
              <a:rPr lang="pt-BR" altLang="zh-CN" sz="2000" baseline="-25000" dirty="0">
                <a:solidFill>
                  <a:srgbClr val="0000FF"/>
                </a:solidFill>
                <a:latin typeface="+mn-ea"/>
                <a:cs typeface="Consolas" panose="020B0609020204030204" pitchFamily="49" charset="0"/>
              </a:rPr>
              <a:t>i</a:t>
            </a:r>
            <a:r>
              <a:rPr lang="pt-BR" altLang="zh-CN" sz="2000" dirty="0">
                <a:solidFill>
                  <a:srgbClr val="0000FF"/>
                </a:solidFill>
                <a:latin typeface="+mn-ea"/>
                <a:cs typeface="Consolas" panose="020B0609020204030204" pitchFamily="49" charset="0"/>
              </a:rPr>
              <a:t> a</a:t>
            </a:r>
            <a:r>
              <a:rPr lang="pt-BR" altLang="zh-CN" sz="2000" baseline="-25000" dirty="0">
                <a:solidFill>
                  <a:srgbClr val="0000FF"/>
                </a:solidFill>
                <a:latin typeface="+mn-ea"/>
                <a:cs typeface="Consolas" panose="020B0609020204030204" pitchFamily="49" charset="0"/>
              </a:rPr>
              <a:t>i+1</a:t>
            </a:r>
            <a:r>
              <a:rPr lang="pt-BR" altLang="zh-CN" sz="2000" dirty="0">
                <a:solidFill>
                  <a:srgbClr val="0000FF"/>
                </a:solidFill>
                <a:latin typeface="+mn-ea"/>
                <a:cs typeface="Consolas" panose="020B0609020204030204" pitchFamily="49" charset="0"/>
              </a:rPr>
              <a:t>  … …    a</a:t>
            </a:r>
            <a:r>
              <a:rPr lang="pt-BR" altLang="zh-CN" sz="2000" baseline="-25000" dirty="0">
                <a:solidFill>
                  <a:srgbClr val="0000FF"/>
                </a:solidFill>
                <a:latin typeface="+mn-ea"/>
                <a:cs typeface="Consolas" panose="020B0609020204030204" pitchFamily="49" charset="0"/>
              </a:rPr>
              <a:t>mid</a:t>
            </a:r>
            <a:endParaRPr lang="zh-CN" altLang="zh-CN" sz="2000" dirty="0">
              <a:solidFill>
                <a:srgbClr val="0000FF"/>
              </a:solidFill>
              <a:latin typeface="+mn-ea"/>
              <a:cs typeface="Consolas" panose="020B0609020204030204" pitchFamily="49" charset="0"/>
            </a:endParaRPr>
          </a:p>
        </p:txBody>
      </p:sp>
      <p:sp>
        <p:nvSpPr>
          <p:cNvPr id="7" name="TextBox 6"/>
          <p:cNvSpPr txBox="1"/>
          <p:nvPr/>
        </p:nvSpPr>
        <p:spPr>
          <a:xfrm>
            <a:off x="5310189" y="3284538"/>
            <a:ext cx="2643187" cy="400050"/>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solidFill>
                  <a:srgbClr val="0000FF"/>
                </a:solidFill>
                <a:latin typeface="+mn-ea"/>
                <a:cs typeface="Consolas" panose="020B0609020204030204" pitchFamily="49" charset="0"/>
              </a:rPr>
              <a:t>a</a:t>
            </a:r>
            <a:r>
              <a:rPr lang="en-US" altLang="zh-CN" sz="2000" baseline="-25000" dirty="0">
                <a:solidFill>
                  <a:srgbClr val="0000FF"/>
                </a:solidFill>
                <a:latin typeface="+mn-ea"/>
                <a:cs typeface="Consolas" panose="020B0609020204030204" pitchFamily="49" charset="0"/>
              </a:rPr>
              <a:t>mid+1</a:t>
            </a:r>
            <a:r>
              <a:rPr lang="en-US" altLang="zh-CN" sz="2000" dirty="0">
                <a:solidFill>
                  <a:srgbClr val="0000FF"/>
                </a:solidFill>
                <a:latin typeface="+mn-ea"/>
                <a:cs typeface="Consolas" panose="020B0609020204030204" pitchFamily="49" charset="0"/>
              </a:rPr>
              <a:t>       … …       </a:t>
            </a:r>
            <a:r>
              <a:rPr lang="en-US" altLang="zh-CN" sz="2000" dirty="0" err="1">
                <a:solidFill>
                  <a:srgbClr val="0000FF"/>
                </a:solidFill>
                <a:latin typeface="+mn-ea"/>
                <a:cs typeface="Consolas" panose="020B0609020204030204" pitchFamily="49" charset="0"/>
              </a:rPr>
              <a:t>a</a:t>
            </a:r>
            <a:r>
              <a:rPr lang="en-US" altLang="zh-CN" sz="2000" baseline="-25000" dirty="0" err="1">
                <a:solidFill>
                  <a:srgbClr val="0000FF"/>
                </a:solidFill>
                <a:latin typeface="+mn-ea"/>
                <a:cs typeface="Consolas" panose="020B0609020204030204" pitchFamily="49" charset="0"/>
              </a:rPr>
              <a:t>j</a:t>
            </a:r>
            <a:r>
              <a:rPr lang="en-US" altLang="zh-CN" sz="2000" dirty="0">
                <a:solidFill>
                  <a:srgbClr val="0000FF"/>
                </a:solidFill>
                <a:latin typeface="+mn-ea"/>
                <a:cs typeface="Consolas" panose="020B0609020204030204" pitchFamily="49" charset="0"/>
              </a:rPr>
              <a:t>  </a:t>
            </a:r>
            <a:endParaRPr lang="zh-CN" altLang="zh-CN" sz="2000" dirty="0">
              <a:solidFill>
                <a:srgbClr val="0000FF"/>
              </a:solidFill>
              <a:latin typeface="+mn-ea"/>
              <a:cs typeface="Consolas" panose="020B0609020204030204" pitchFamily="49" charset="0"/>
            </a:endParaRPr>
          </a:p>
        </p:txBody>
      </p:sp>
      <p:sp>
        <p:nvSpPr>
          <p:cNvPr id="12" name="TextBox 11"/>
          <p:cNvSpPr txBox="1"/>
          <p:nvPr/>
        </p:nvSpPr>
        <p:spPr>
          <a:xfrm>
            <a:off x="2072641" y="5041900"/>
            <a:ext cx="8036560" cy="400110"/>
          </a:xfrm>
          <a:prstGeom prst="rect">
            <a:avLst/>
          </a:prstGeom>
          <a:noFill/>
        </p:spPr>
        <p:txBody>
          <a:bodyPr wrap="square">
            <a:spAutoFit/>
          </a:bodyPr>
          <a:lstStyle/>
          <a:p>
            <a:pPr fontAlgn="auto">
              <a:spcBef>
                <a:spcPts val="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结果：</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max( </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leftSum</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rightSum</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s1+s2 )</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13" name="左大括号 12"/>
          <p:cNvSpPr/>
          <p:nvPr/>
        </p:nvSpPr>
        <p:spPr>
          <a:xfrm rot="5400000">
            <a:off x="3917157" y="2220120"/>
            <a:ext cx="214313" cy="1857375"/>
          </a:xfrm>
          <a:prstGeom prst="leftBrace">
            <a:avLst/>
          </a:prstGeom>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b="1">
              <a:latin typeface="+mn-ea"/>
              <a:cs typeface="Consolas" panose="020B0609020204030204" pitchFamily="49" charset="0"/>
            </a:endParaRPr>
          </a:p>
        </p:txBody>
      </p:sp>
      <p:sp>
        <p:nvSpPr>
          <p:cNvPr id="14" name="左大括号 13"/>
          <p:cNvSpPr/>
          <p:nvPr/>
        </p:nvSpPr>
        <p:spPr>
          <a:xfrm rot="5400000">
            <a:off x="6403182" y="1920082"/>
            <a:ext cx="242888" cy="2428875"/>
          </a:xfrm>
          <a:prstGeom prst="leftBrace">
            <a:avLst/>
          </a:prstGeom>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zh-CN" altLang="en-US" b="1">
              <a:latin typeface="+mn-ea"/>
              <a:cs typeface="Consolas" panose="020B0609020204030204" pitchFamily="49" charset="0"/>
            </a:endParaRPr>
          </a:p>
        </p:txBody>
      </p:sp>
      <p:sp>
        <p:nvSpPr>
          <p:cNvPr id="15" name="TextBox 14"/>
          <p:cNvSpPr txBox="1"/>
          <p:nvPr/>
        </p:nvSpPr>
        <p:spPr>
          <a:xfrm>
            <a:off x="3779521" y="2569845"/>
            <a:ext cx="1671955" cy="400110"/>
          </a:xfrm>
          <a:prstGeom prst="rect">
            <a:avLst/>
          </a:prstGeom>
          <a:noFill/>
        </p:spPr>
        <p:txBody>
          <a:bodyPr wrap="square">
            <a:spAutoFit/>
          </a:bodyPr>
          <a:lstStyle/>
          <a:p>
            <a:pPr fontAlgn="auto">
              <a:spcBef>
                <a:spcPts val="0"/>
              </a:spcBef>
              <a:spcAft>
                <a:spcPts val="0"/>
              </a:spcAft>
              <a:defRPr/>
            </a:pPr>
            <a:r>
              <a:rPr lang="en-US" altLang="zh-CN" sz="2000" dirty="0">
                <a:solidFill>
                  <a:srgbClr val="0000FF"/>
                </a:solidFill>
                <a:latin typeface="+mn-ea"/>
                <a:ea typeface="+mn-ea"/>
                <a:cs typeface="Consolas" panose="020B0609020204030204" pitchFamily="49" charset="0"/>
              </a:rPr>
              <a:t>s1</a:t>
            </a:r>
            <a:endParaRPr lang="zh-CN" altLang="en-US" sz="2000" dirty="0">
              <a:latin typeface="+mn-ea"/>
              <a:ea typeface="+mn-ea"/>
              <a:cs typeface="Consolas" panose="020B0609020204030204" pitchFamily="49" charset="0"/>
            </a:endParaRPr>
          </a:p>
        </p:txBody>
      </p:sp>
      <p:sp>
        <p:nvSpPr>
          <p:cNvPr id="16" name="TextBox 15"/>
          <p:cNvSpPr txBox="1"/>
          <p:nvPr/>
        </p:nvSpPr>
        <p:spPr>
          <a:xfrm>
            <a:off x="6339840" y="2551747"/>
            <a:ext cx="1970723" cy="400110"/>
          </a:xfrm>
          <a:prstGeom prst="rect">
            <a:avLst/>
          </a:prstGeom>
          <a:noFill/>
        </p:spPr>
        <p:txBody>
          <a:bodyPr wrap="square">
            <a:spAutoFit/>
          </a:bodyPr>
          <a:lstStyle/>
          <a:p>
            <a:pPr fontAlgn="auto">
              <a:spcBef>
                <a:spcPts val="0"/>
              </a:spcBef>
              <a:spcAft>
                <a:spcPts val="0"/>
              </a:spcAft>
              <a:defRPr/>
            </a:pPr>
            <a:r>
              <a:rPr lang="en-US" altLang="zh-CN" sz="2000" dirty="0">
                <a:solidFill>
                  <a:srgbClr val="0000FF"/>
                </a:solidFill>
                <a:latin typeface="+mn-ea"/>
                <a:ea typeface="+mn-ea"/>
                <a:cs typeface="Consolas" panose="020B0609020204030204" pitchFamily="49" charset="0"/>
              </a:rPr>
              <a:t>s2</a:t>
            </a:r>
            <a:endParaRPr lang="zh-CN" altLang="en-US" sz="2000" dirty="0">
              <a:latin typeface="+mn-ea"/>
              <a:ea typeface="+mn-ea"/>
              <a:cs typeface="Consolas" panose="020B06090202040302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16100" y="3424239"/>
          <a:ext cx="8425180" cy="587375"/>
        </p:xfrm>
        <a:graphic>
          <a:graphicData uri="http://schemas.openxmlformats.org/drawingml/2006/table">
            <a:tbl>
              <a:tblPr firstRow="1" bandRow="1">
                <a:tableStyleId>{5C22544A-7EE6-4342-B048-85BDC9FD1C3A}</a:tableStyleId>
              </a:tblPr>
              <a:tblGrid>
                <a:gridCol w="1052830">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2830">
                  <a:extLst>
                    <a:ext uri="{9D8B030D-6E8A-4147-A177-3AD203B41FA5}">
                      <a16:colId xmlns:a16="http://schemas.microsoft.com/office/drawing/2014/main" val="20002"/>
                    </a:ext>
                  </a:extLst>
                </a:gridCol>
                <a:gridCol w="1053465">
                  <a:extLst>
                    <a:ext uri="{9D8B030D-6E8A-4147-A177-3AD203B41FA5}">
                      <a16:colId xmlns:a16="http://schemas.microsoft.com/office/drawing/2014/main" val="20003"/>
                    </a:ext>
                  </a:extLst>
                </a:gridCol>
                <a:gridCol w="1052830">
                  <a:extLst>
                    <a:ext uri="{9D8B030D-6E8A-4147-A177-3AD203B41FA5}">
                      <a16:colId xmlns:a16="http://schemas.microsoft.com/office/drawing/2014/main" val="20004"/>
                    </a:ext>
                  </a:extLst>
                </a:gridCol>
                <a:gridCol w="1053465">
                  <a:extLst>
                    <a:ext uri="{9D8B030D-6E8A-4147-A177-3AD203B41FA5}">
                      <a16:colId xmlns:a16="http://schemas.microsoft.com/office/drawing/2014/main" val="20005"/>
                    </a:ext>
                  </a:extLst>
                </a:gridCol>
                <a:gridCol w="1052830">
                  <a:extLst>
                    <a:ext uri="{9D8B030D-6E8A-4147-A177-3AD203B41FA5}">
                      <a16:colId xmlns:a16="http://schemas.microsoft.com/office/drawing/2014/main" val="20006"/>
                    </a:ext>
                  </a:extLst>
                </a:gridCol>
                <a:gridCol w="1053465">
                  <a:extLst>
                    <a:ext uri="{9D8B030D-6E8A-4147-A177-3AD203B41FA5}">
                      <a16:colId xmlns:a16="http://schemas.microsoft.com/office/drawing/2014/main" val="20007"/>
                    </a:ext>
                  </a:extLst>
                </a:gridCol>
              </a:tblGrid>
              <a:tr h="587375">
                <a:tc>
                  <a:txBody>
                    <a:bodyPr/>
                    <a:lstStyle/>
                    <a:p>
                      <a:pPr algn="ctr"/>
                      <a:r>
                        <a:rPr lang="en-US" altLang="zh-CN" sz="2800" b="1" dirty="0">
                          <a:solidFill>
                            <a:schemeClr val="tx1"/>
                          </a:solidFill>
                        </a:rPr>
                        <a:t>4</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9EE256"/>
                        </a:gs>
                        <a:gs pos="100000">
                          <a:srgbClr val="52762D"/>
                        </a:gs>
                      </a:gsLst>
                      <a:lin ang="5400000" scaled="0"/>
                    </a:grad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9EE256"/>
                        </a:gs>
                        <a:gs pos="100000">
                          <a:srgbClr val="52762D"/>
                        </a:gs>
                      </a:gsLst>
                      <a:lin ang="5400000" scaled="0"/>
                    </a:gradFill>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BFB11"/>
                        </a:gs>
                        <a:gs pos="100000">
                          <a:srgbClr val="838309"/>
                        </a:gs>
                      </a:gsLst>
                      <a:lin ang="5400000" scaled="0"/>
                    </a:grad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BFB11"/>
                        </a:gs>
                        <a:gs pos="100000">
                          <a:srgbClr val="838309"/>
                        </a:gs>
                      </a:gsLst>
                      <a:lin ang="5400000" scaled="0"/>
                    </a:grad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6</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a:graphicFrameLocks noGrp="1"/>
          </p:cNvGraphicFramePr>
          <p:nvPr/>
        </p:nvGraphicFramePr>
        <p:xfrm>
          <a:off x="1816100" y="4584701"/>
          <a:ext cx="8425180" cy="531495"/>
        </p:xfrm>
        <a:graphic>
          <a:graphicData uri="http://schemas.openxmlformats.org/drawingml/2006/table">
            <a:tbl>
              <a:tblPr firstRow="1" bandRow="1">
                <a:tableStyleId>{5C22544A-7EE6-4342-B048-85BDC9FD1C3A}</a:tableStyleId>
              </a:tblPr>
              <a:tblGrid>
                <a:gridCol w="2106295">
                  <a:extLst>
                    <a:ext uri="{9D8B030D-6E8A-4147-A177-3AD203B41FA5}">
                      <a16:colId xmlns:a16="http://schemas.microsoft.com/office/drawing/2014/main" val="20000"/>
                    </a:ext>
                  </a:extLst>
                </a:gridCol>
                <a:gridCol w="2106295">
                  <a:extLst>
                    <a:ext uri="{9D8B030D-6E8A-4147-A177-3AD203B41FA5}">
                      <a16:colId xmlns:a16="http://schemas.microsoft.com/office/drawing/2014/main" val="20001"/>
                    </a:ext>
                  </a:extLst>
                </a:gridCol>
                <a:gridCol w="2106295">
                  <a:extLst>
                    <a:ext uri="{9D8B030D-6E8A-4147-A177-3AD203B41FA5}">
                      <a16:colId xmlns:a16="http://schemas.microsoft.com/office/drawing/2014/main" val="20002"/>
                    </a:ext>
                  </a:extLst>
                </a:gridCol>
                <a:gridCol w="2106295">
                  <a:extLst>
                    <a:ext uri="{9D8B030D-6E8A-4147-A177-3AD203B41FA5}">
                      <a16:colId xmlns:a16="http://schemas.microsoft.com/office/drawing/2014/main" val="20003"/>
                    </a:ext>
                  </a:extLst>
                </a:gridCol>
              </a:tblGrid>
              <a:tr h="531495">
                <a:tc>
                  <a:txBody>
                    <a:bodyPr/>
                    <a:lstStyle/>
                    <a:p>
                      <a:pPr algn="ctr"/>
                      <a:r>
                        <a:rPr lang="en-US" altLang="zh-CN" sz="2800" b="1" dirty="0">
                          <a:solidFill>
                            <a:srgbClr val="008000"/>
                          </a:solidFill>
                        </a:rPr>
                        <a:t>4</a:t>
                      </a: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rgbClr val="FFC000"/>
                          </a:solidFill>
                        </a:rPr>
                        <a:t>5</a:t>
                      </a: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F0"/>
                          </a:solidFill>
                        </a:rPr>
                        <a:t>2</a:t>
                      </a: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2800" b="1" dirty="0">
                          <a:solidFill>
                            <a:schemeClr val="accent1">
                              <a:lumMod val="75000"/>
                            </a:schemeClr>
                          </a:solidFill>
                        </a:rPr>
                        <a:t>6</a:t>
                      </a:r>
                    </a:p>
                  </a:txBody>
                  <a:tcPr marL="91439" marR="91439" marT="45707" marB="4570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1816100" y="5632451"/>
          <a:ext cx="8425180" cy="582295"/>
        </p:xfrm>
        <a:graphic>
          <a:graphicData uri="http://schemas.openxmlformats.org/drawingml/2006/table">
            <a:tbl>
              <a:tblPr firstRow="1" bandRow="1">
                <a:tableStyleId>{5C22544A-7EE6-4342-B048-85BDC9FD1C3A}</a:tableStyleId>
              </a:tblPr>
              <a:tblGrid>
                <a:gridCol w="7371715">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tblGrid>
              <a:tr h="582295">
                <a:tc>
                  <a:txBody>
                    <a:bodyPr/>
                    <a:lstStyle/>
                    <a:p>
                      <a:pPr algn="ctr"/>
                      <a:r>
                        <a:rPr lang="en-US" altLang="zh-CN" sz="2800" b="1" dirty="0">
                          <a:solidFill>
                            <a:srgbClr val="C00000"/>
                          </a:solidFill>
                        </a:rPr>
                        <a:t>11</a:t>
                      </a: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1816100" y="5116513"/>
          <a:ext cx="8425180" cy="518160"/>
        </p:xfrm>
        <a:graphic>
          <a:graphicData uri="http://schemas.openxmlformats.org/drawingml/2006/table">
            <a:tbl>
              <a:tblPr firstRow="1" bandRow="1">
                <a:tableStyleId>{5C22544A-7EE6-4342-B048-85BDC9FD1C3A}</a:tableStyleId>
              </a:tblPr>
              <a:tblGrid>
                <a:gridCol w="3159125">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2830">
                  <a:extLst>
                    <a:ext uri="{9D8B030D-6E8A-4147-A177-3AD203B41FA5}">
                      <a16:colId xmlns:a16="http://schemas.microsoft.com/office/drawing/2014/main" val="20002"/>
                    </a:ext>
                  </a:extLst>
                </a:gridCol>
                <a:gridCol w="2106295">
                  <a:extLst>
                    <a:ext uri="{9D8B030D-6E8A-4147-A177-3AD203B41FA5}">
                      <a16:colId xmlns:a16="http://schemas.microsoft.com/office/drawing/2014/main" val="20003"/>
                    </a:ext>
                  </a:extLst>
                </a:gridCol>
                <a:gridCol w="1053465">
                  <a:extLst>
                    <a:ext uri="{9D8B030D-6E8A-4147-A177-3AD203B41FA5}">
                      <a16:colId xmlns:a16="http://schemas.microsoft.com/office/drawing/2014/main" val="20004"/>
                    </a:ext>
                  </a:extLst>
                </a:gridCol>
              </a:tblGrid>
              <a:tr h="518160">
                <a:tc>
                  <a:txBody>
                    <a:bodyPr/>
                    <a:lstStyle/>
                    <a:p>
                      <a:pPr algn="ctr"/>
                      <a:r>
                        <a:rPr lang="en-US" altLang="zh-CN" sz="2800" b="1" dirty="0">
                          <a:solidFill>
                            <a:srgbClr val="C00000"/>
                          </a:solidFill>
                        </a:rPr>
                        <a:t>6</a:t>
                      </a: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14CD68"/>
                        </a:gs>
                        <a:gs pos="100000">
                          <a:srgbClr val="035C7D"/>
                        </a:gs>
                      </a:gsLst>
                      <a:lin ang="5400000" scaled="0"/>
                    </a:gradFill>
                  </a:tcPr>
                </a:tc>
                <a:tc>
                  <a:txBody>
                    <a:bodyPr/>
                    <a:lstStyle/>
                    <a:p>
                      <a:pPr algn="ct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1">
                        <a:solidFill>
                          <a:srgbClr val="C00000"/>
                        </a:solidFill>
                      </a:endParaRPr>
                    </a:p>
                  </a:txBody>
                  <a:tcPr marL="91439" marR="91439" marT="45707" marB="45707">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1" dirty="0">
                          <a:solidFill>
                            <a:srgbClr val="C00000"/>
                          </a:solidFill>
                        </a:rPr>
                        <a:t>8</a:t>
                      </a: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007BD3"/>
                        </a:gs>
                        <a:gs pos="100000">
                          <a:srgbClr val="034373"/>
                        </a:gs>
                      </a:gsLst>
                      <a:lin ang="5400000" scaled="0"/>
                    </a:gradFill>
                  </a:tcPr>
                </a:tc>
                <a:tc>
                  <a:txBody>
                    <a:bodyPr/>
                    <a:lstStyle/>
                    <a:p>
                      <a:pPr algn="ct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1816100" y="2833689"/>
          <a:ext cx="8425180" cy="587375"/>
        </p:xfrm>
        <a:graphic>
          <a:graphicData uri="http://schemas.openxmlformats.org/drawingml/2006/table">
            <a:tbl>
              <a:tblPr firstRow="1" bandRow="1">
                <a:tableStyleId>{5C22544A-7EE6-4342-B048-85BDC9FD1C3A}</a:tableStyleId>
              </a:tblPr>
              <a:tblGrid>
                <a:gridCol w="1052830">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2830">
                  <a:extLst>
                    <a:ext uri="{9D8B030D-6E8A-4147-A177-3AD203B41FA5}">
                      <a16:colId xmlns:a16="http://schemas.microsoft.com/office/drawing/2014/main" val="20002"/>
                    </a:ext>
                  </a:extLst>
                </a:gridCol>
                <a:gridCol w="1053465">
                  <a:extLst>
                    <a:ext uri="{9D8B030D-6E8A-4147-A177-3AD203B41FA5}">
                      <a16:colId xmlns:a16="http://schemas.microsoft.com/office/drawing/2014/main" val="20003"/>
                    </a:ext>
                  </a:extLst>
                </a:gridCol>
                <a:gridCol w="1052830">
                  <a:extLst>
                    <a:ext uri="{9D8B030D-6E8A-4147-A177-3AD203B41FA5}">
                      <a16:colId xmlns:a16="http://schemas.microsoft.com/office/drawing/2014/main" val="20004"/>
                    </a:ext>
                  </a:extLst>
                </a:gridCol>
                <a:gridCol w="1053465">
                  <a:extLst>
                    <a:ext uri="{9D8B030D-6E8A-4147-A177-3AD203B41FA5}">
                      <a16:colId xmlns:a16="http://schemas.microsoft.com/office/drawing/2014/main" val="20005"/>
                    </a:ext>
                  </a:extLst>
                </a:gridCol>
                <a:gridCol w="1052830">
                  <a:extLst>
                    <a:ext uri="{9D8B030D-6E8A-4147-A177-3AD203B41FA5}">
                      <a16:colId xmlns:a16="http://schemas.microsoft.com/office/drawing/2014/main" val="20006"/>
                    </a:ext>
                  </a:extLst>
                </a:gridCol>
                <a:gridCol w="1053465">
                  <a:extLst>
                    <a:ext uri="{9D8B030D-6E8A-4147-A177-3AD203B41FA5}">
                      <a16:colId xmlns:a16="http://schemas.microsoft.com/office/drawing/2014/main" val="20007"/>
                    </a:ext>
                  </a:extLst>
                </a:gridCol>
              </a:tblGrid>
              <a:tr h="587375">
                <a:tc>
                  <a:txBody>
                    <a:bodyPr/>
                    <a:lstStyle/>
                    <a:p>
                      <a:pPr algn="ctr"/>
                      <a:r>
                        <a:rPr lang="en-US" altLang="zh-CN" sz="2800" b="1" dirty="0">
                          <a:solidFill>
                            <a:schemeClr val="tx1"/>
                          </a:solidFill>
                        </a:rPr>
                        <a:t>4</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b="1" dirty="0">
                          <a:solidFill>
                            <a:schemeClr val="tx1"/>
                          </a:solidFill>
                        </a:rPr>
                        <a:t>6</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1816100" y="2243139"/>
          <a:ext cx="8425180" cy="587375"/>
        </p:xfrm>
        <a:graphic>
          <a:graphicData uri="http://schemas.openxmlformats.org/drawingml/2006/table">
            <a:tbl>
              <a:tblPr firstRow="1" bandRow="1">
                <a:tableStyleId>{5C22544A-7EE6-4342-B048-85BDC9FD1C3A}</a:tableStyleId>
              </a:tblPr>
              <a:tblGrid>
                <a:gridCol w="1052830">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2830">
                  <a:extLst>
                    <a:ext uri="{9D8B030D-6E8A-4147-A177-3AD203B41FA5}">
                      <a16:colId xmlns:a16="http://schemas.microsoft.com/office/drawing/2014/main" val="20002"/>
                    </a:ext>
                  </a:extLst>
                </a:gridCol>
                <a:gridCol w="1053465">
                  <a:extLst>
                    <a:ext uri="{9D8B030D-6E8A-4147-A177-3AD203B41FA5}">
                      <a16:colId xmlns:a16="http://schemas.microsoft.com/office/drawing/2014/main" val="20003"/>
                    </a:ext>
                  </a:extLst>
                </a:gridCol>
                <a:gridCol w="1052830">
                  <a:extLst>
                    <a:ext uri="{9D8B030D-6E8A-4147-A177-3AD203B41FA5}">
                      <a16:colId xmlns:a16="http://schemas.microsoft.com/office/drawing/2014/main" val="20004"/>
                    </a:ext>
                  </a:extLst>
                </a:gridCol>
                <a:gridCol w="1053465">
                  <a:extLst>
                    <a:ext uri="{9D8B030D-6E8A-4147-A177-3AD203B41FA5}">
                      <a16:colId xmlns:a16="http://schemas.microsoft.com/office/drawing/2014/main" val="20005"/>
                    </a:ext>
                  </a:extLst>
                </a:gridCol>
                <a:gridCol w="1052830">
                  <a:extLst>
                    <a:ext uri="{9D8B030D-6E8A-4147-A177-3AD203B41FA5}">
                      <a16:colId xmlns:a16="http://schemas.microsoft.com/office/drawing/2014/main" val="20006"/>
                    </a:ext>
                  </a:extLst>
                </a:gridCol>
                <a:gridCol w="1053465">
                  <a:extLst>
                    <a:ext uri="{9D8B030D-6E8A-4147-A177-3AD203B41FA5}">
                      <a16:colId xmlns:a16="http://schemas.microsoft.com/office/drawing/2014/main" val="20007"/>
                    </a:ext>
                  </a:extLst>
                </a:gridCol>
              </a:tblGrid>
              <a:tr h="587375">
                <a:tc>
                  <a:txBody>
                    <a:bodyPr/>
                    <a:lstStyle/>
                    <a:p>
                      <a:pPr algn="ctr"/>
                      <a:r>
                        <a:rPr lang="en-US" altLang="zh-CN" sz="2800" b="1" dirty="0">
                          <a:solidFill>
                            <a:schemeClr val="tx1"/>
                          </a:solidFill>
                        </a:rPr>
                        <a:t>4</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6</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1816100" y="3981451"/>
          <a:ext cx="8425180" cy="587375"/>
        </p:xfrm>
        <a:graphic>
          <a:graphicData uri="http://schemas.openxmlformats.org/drawingml/2006/table">
            <a:tbl>
              <a:tblPr firstRow="1" bandRow="1">
                <a:tableStyleId>{5C22544A-7EE6-4342-B048-85BDC9FD1C3A}</a:tableStyleId>
              </a:tblPr>
              <a:tblGrid>
                <a:gridCol w="1052830">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2830">
                  <a:extLst>
                    <a:ext uri="{9D8B030D-6E8A-4147-A177-3AD203B41FA5}">
                      <a16:colId xmlns:a16="http://schemas.microsoft.com/office/drawing/2014/main" val="20002"/>
                    </a:ext>
                  </a:extLst>
                </a:gridCol>
                <a:gridCol w="1053465">
                  <a:extLst>
                    <a:ext uri="{9D8B030D-6E8A-4147-A177-3AD203B41FA5}">
                      <a16:colId xmlns:a16="http://schemas.microsoft.com/office/drawing/2014/main" val="20003"/>
                    </a:ext>
                  </a:extLst>
                </a:gridCol>
                <a:gridCol w="1052830">
                  <a:extLst>
                    <a:ext uri="{9D8B030D-6E8A-4147-A177-3AD203B41FA5}">
                      <a16:colId xmlns:a16="http://schemas.microsoft.com/office/drawing/2014/main" val="20004"/>
                    </a:ext>
                  </a:extLst>
                </a:gridCol>
                <a:gridCol w="1053465">
                  <a:extLst>
                    <a:ext uri="{9D8B030D-6E8A-4147-A177-3AD203B41FA5}">
                      <a16:colId xmlns:a16="http://schemas.microsoft.com/office/drawing/2014/main" val="20005"/>
                    </a:ext>
                  </a:extLst>
                </a:gridCol>
                <a:gridCol w="1052830">
                  <a:extLst>
                    <a:ext uri="{9D8B030D-6E8A-4147-A177-3AD203B41FA5}">
                      <a16:colId xmlns:a16="http://schemas.microsoft.com/office/drawing/2014/main" val="20006"/>
                    </a:ext>
                  </a:extLst>
                </a:gridCol>
                <a:gridCol w="1053465">
                  <a:extLst>
                    <a:ext uri="{9D8B030D-6E8A-4147-A177-3AD203B41FA5}">
                      <a16:colId xmlns:a16="http://schemas.microsoft.com/office/drawing/2014/main" val="20007"/>
                    </a:ext>
                  </a:extLst>
                </a:gridCol>
              </a:tblGrid>
              <a:tr h="587375">
                <a:tc>
                  <a:txBody>
                    <a:bodyPr/>
                    <a:lstStyle/>
                    <a:p>
                      <a:pPr algn="ctr"/>
                      <a:r>
                        <a:rPr lang="en-US" altLang="zh-CN" sz="2800" b="1" dirty="0">
                          <a:solidFill>
                            <a:schemeClr val="tx1"/>
                          </a:solidFill>
                        </a:rPr>
                        <a:t>4</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9EE256"/>
                        </a:gs>
                        <a:gs pos="100000">
                          <a:srgbClr val="52762D"/>
                        </a:gs>
                      </a:gsLst>
                      <a:lin ang="5400000" scaled="0"/>
                    </a:grad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14CD68"/>
                        </a:gs>
                        <a:gs pos="100000">
                          <a:srgbClr val="035C7D"/>
                        </a:gs>
                      </a:gsLst>
                      <a:lin ang="5400000" scaled="0"/>
                    </a:gradFill>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BFB11"/>
                        </a:gs>
                        <a:gs pos="100000">
                          <a:srgbClr val="838309"/>
                        </a:gs>
                      </a:gsLst>
                      <a:lin ang="5400000" scaled="0"/>
                    </a:grad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2800" b="1" dirty="0">
                          <a:solidFill>
                            <a:schemeClr val="tx1"/>
                          </a:solidFill>
                        </a:rPr>
                        <a:t>6</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2" name="矩形 11"/>
          <p:cNvSpPr/>
          <p:nvPr/>
        </p:nvSpPr>
        <p:spPr>
          <a:xfrm>
            <a:off x="1816100" y="1463011"/>
            <a:ext cx="8248650" cy="400110"/>
          </a:xfrm>
          <a:prstGeom prst="rect">
            <a:avLst/>
          </a:prstGeom>
        </p:spPr>
        <p:txBody>
          <a:bodyPr>
            <a:spAutoFit/>
          </a:bodyPr>
          <a:lstStyle/>
          <a:p>
            <a:pPr fontAlgn="auto">
              <a:spcBef>
                <a:spcPts val="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分治法求解</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序列（</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4</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-3</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5</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）的最大子序列和</a:t>
            </a:r>
            <a:endParaRPr lang="zh-CN" altLang="en-US" sz="2000" dirty="0">
              <a:latin typeface="微软雅黑" panose="020B0503020204020204" pitchFamily="34" charset="-122"/>
              <a:ea typeface="微软雅黑" panose="020B0503020204020204" pitchFamily="34" charset="-122"/>
            </a:endParaRPr>
          </a:p>
        </p:txBody>
      </p:sp>
      <p:sp>
        <p:nvSpPr>
          <p:cNvPr id="11"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59743692-E807-427E-ABA2-C326D18BB303}" type="slidenum">
              <a:rPr lang="zh-CN" altLang="en-US" sz="900"/>
              <a:t>63</a:t>
            </a:fld>
            <a:endParaRPr lang="zh-CN" altLang="en-US" sz="900"/>
          </a:p>
        </p:txBody>
      </p:sp>
      <p:sp>
        <p:nvSpPr>
          <p:cNvPr id="4" name="Text Box 2"/>
          <p:cNvSpPr txBox="1">
            <a:spLocks noChangeArrowheads="1"/>
          </p:cNvSpPr>
          <p:nvPr/>
        </p:nvSpPr>
        <p:spPr bwMode="auto">
          <a:xfrm>
            <a:off x="1595121" y="1336676"/>
            <a:ext cx="8991600" cy="4364611"/>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spcBef>
                <a:spcPts val="0"/>
              </a:spcBef>
              <a:spcAft>
                <a:spcPts val="0"/>
              </a:spcAft>
              <a:defRPr/>
            </a:pPr>
            <a:r>
              <a:rPr lang="en-US" altLang="zh-CN" sz="2000" dirty="0">
                <a:solidFill>
                  <a:srgbClr val="0000FF"/>
                </a:solidFill>
                <a:latin typeface="+mn-ea"/>
                <a:cs typeface="Consolas" panose="020B0609020204030204" pitchFamily="49" charset="0"/>
              </a:rPr>
              <a:t>int </a:t>
            </a:r>
            <a:r>
              <a:rPr lang="en-US" altLang="zh-CN" sz="2000" dirty="0">
                <a:solidFill>
                  <a:srgbClr val="FF0000"/>
                </a:solidFill>
                <a:latin typeface="+mn-ea"/>
                <a:cs typeface="Consolas" panose="020B0609020204030204" pitchFamily="49" charset="0"/>
              </a:rPr>
              <a:t>maxSubSum3</a:t>
            </a:r>
            <a:r>
              <a:rPr lang="en-US" altLang="zh-CN" sz="2000" dirty="0">
                <a:solidFill>
                  <a:srgbClr val="0000FF"/>
                </a:solidFill>
                <a:latin typeface="+mn-ea"/>
                <a:cs typeface="Consolas" panose="020B0609020204030204" pitchFamily="49" charset="0"/>
              </a:rPr>
              <a:t>(int a[]</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int left</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int right)</a:t>
            </a:r>
            <a:r>
              <a:rPr lang="en-US" altLang="zh-CN" sz="2000" dirty="0">
                <a:solidFill>
                  <a:srgbClr val="006600"/>
                </a:solidFill>
                <a:latin typeface="+mn-ea"/>
                <a:cs typeface="Consolas" panose="020B0609020204030204" pitchFamily="49" charset="0"/>
              </a:rPr>
              <a:t> //</a:t>
            </a:r>
            <a:r>
              <a:rPr lang="zh-CN" altLang="en-US" sz="2000" dirty="0">
                <a:solidFill>
                  <a:srgbClr val="006600"/>
                </a:solidFill>
                <a:latin typeface="+mn-ea"/>
                <a:cs typeface="Consolas" panose="020B0609020204030204" pitchFamily="49" charset="0"/>
              </a:rPr>
              <a:t>求</a:t>
            </a:r>
            <a:r>
              <a:rPr lang="en-US" altLang="zh-CN" sz="2000" dirty="0">
                <a:solidFill>
                  <a:srgbClr val="006600"/>
                </a:solidFill>
                <a:latin typeface="+mn-ea"/>
                <a:cs typeface="Consolas" panose="020B0609020204030204" pitchFamily="49" charset="0"/>
              </a:rPr>
              <a:t>a[</a:t>
            </a:r>
            <a:r>
              <a:rPr lang="en-US" altLang="zh-CN" sz="2000" dirty="0" err="1">
                <a:solidFill>
                  <a:srgbClr val="006600"/>
                </a:solidFill>
                <a:latin typeface="+mn-ea"/>
                <a:cs typeface="Consolas" panose="020B0609020204030204" pitchFamily="49" charset="0"/>
              </a:rPr>
              <a:t>left..right</a:t>
            </a:r>
            <a:r>
              <a:rPr lang="en-US" altLang="zh-CN" sz="2000" dirty="0">
                <a:solidFill>
                  <a:srgbClr val="006600"/>
                </a:solidFill>
                <a:latin typeface="+mn-ea"/>
                <a:cs typeface="Consolas" panose="020B0609020204030204" pitchFamily="49" charset="0"/>
              </a:rPr>
              <a:t>]</a:t>
            </a:r>
            <a:r>
              <a:rPr lang="zh-CN" altLang="en-US" sz="2000" dirty="0">
                <a:solidFill>
                  <a:srgbClr val="006600"/>
                </a:solidFill>
                <a:latin typeface="+mn-ea"/>
                <a:cs typeface="Consolas" panose="020B0609020204030204" pitchFamily="49" charset="0"/>
              </a:rPr>
              <a:t>的最大子段和</a:t>
            </a:r>
          </a:p>
          <a:p>
            <a:pPr fontAlgn="auto">
              <a:spcBef>
                <a:spcPts val="0"/>
              </a:spcBef>
              <a:spcAft>
                <a:spcPts val="0"/>
              </a:spcAft>
              <a:defRPr/>
            </a:pPr>
            <a:r>
              <a:rPr lang="en-US" altLang="zh-CN" sz="2000" dirty="0">
                <a:solidFill>
                  <a:srgbClr val="0000FF"/>
                </a:solidFill>
                <a:latin typeface="+mn-ea"/>
                <a:cs typeface="Consolas" panose="020B0609020204030204" pitchFamily="49" charset="0"/>
              </a:rPr>
              <a:t>	</a:t>
            </a:r>
          </a:p>
          <a:p>
            <a:pPr fontAlgn="auto">
              <a:spcBef>
                <a:spcPts val="0"/>
              </a:spcBef>
              <a:spcAft>
                <a:spcPts val="0"/>
              </a:spcAft>
              <a:defRPr/>
            </a:pPr>
            <a:r>
              <a:rPr lang="en-US" altLang="zh-CN" sz="2000" dirty="0">
                <a:solidFill>
                  <a:srgbClr val="0000FF"/>
                </a:solidFill>
                <a:latin typeface="+mn-ea"/>
                <a:cs typeface="Consolas" panose="020B0609020204030204" pitchFamily="49" charset="0"/>
              </a:rPr>
              <a:t>{  int </a:t>
            </a:r>
            <a:r>
              <a:rPr lang="en-US" altLang="zh-CN" sz="2000" dirty="0" err="1">
                <a:solidFill>
                  <a:srgbClr val="0000FF"/>
                </a:solidFill>
                <a:latin typeface="+mn-ea"/>
                <a:cs typeface="Consolas" panose="020B0609020204030204" pitchFamily="49" charset="0"/>
              </a:rPr>
              <a:t>leftSum</a:t>
            </a:r>
            <a:r>
              <a:rPr lang="zh-CN" altLang="en-US" sz="2000" dirty="0">
                <a:solidFill>
                  <a:srgbClr val="0000FF"/>
                </a:solidFill>
                <a:latin typeface="+mn-ea"/>
                <a:cs typeface="Consolas" panose="020B0609020204030204" pitchFamily="49" charset="0"/>
              </a:rPr>
              <a:t>，</a:t>
            </a:r>
            <a:r>
              <a:rPr lang="en-US" altLang="zh-CN" sz="2000" dirty="0" err="1">
                <a:solidFill>
                  <a:srgbClr val="0000FF"/>
                </a:solidFill>
                <a:latin typeface="+mn-ea"/>
                <a:cs typeface="Consolas" panose="020B0609020204030204" pitchFamily="49" charset="0"/>
              </a:rPr>
              <a:t>rightSum</a:t>
            </a:r>
            <a:r>
              <a:rPr lang="en-US" altLang="zh-CN" sz="2000" dirty="0">
                <a:solidFill>
                  <a:srgbClr val="0000FF"/>
                </a:solidFill>
                <a:latin typeface="+mn-ea"/>
                <a:cs typeface="Consolas" panose="020B0609020204030204" pitchFamily="49" charset="0"/>
              </a:rPr>
              <a:t>, lefts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rights</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s1,s2;</a:t>
            </a:r>
          </a:p>
          <a:p>
            <a:pPr fontAlgn="auto">
              <a:lnSpc>
                <a:spcPct val="20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if (</a:t>
            </a:r>
            <a:r>
              <a:rPr lang="en-US" altLang="zh-CN" sz="2000" dirty="0">
                <a:solidFill>
                  <a:srgbClr val="FF00FF"/>
                </a:solidFill>
                <a:latin typeface="+mn-ea"/>
                <a:cs typeface="Consolas" panose="020B0609020204030204" pitchFamily="49" charset="0"/>
              </a:rPr>
              <a:t>left==right</a:t>
            </a:r>
            <a:r>
              <a:rPr lang="en-US" altLang="zh-CN" sz="2000" dirty="0">
                <a:solidFill>
                  <a:srgbClr val="0000FF"/>
                </a:solidFill>
                <a:latin typeface="+mn-ea"/>
                <a:cs typeface="Consolas" panose="020B0609020204030204" pitchFamily="49" charset="0"/>
              </a:rPr>
              <a:t>)		</a:t>
            </a:r>
            <a:r>
              <a:rPr lang="en-US" altLang="zh-CN" sz="2000" dirty="0">
                <a:solidFill>
                  <a:srgbClr val="00B0F0"/>
                </a:solidFill>
                <a:latin typeface="+mn-ea"/>
                <a:cs typeface="Consolas" panose="020B0609020204030204" pitchFamily="49" charset="0"/>
              </a:rPr>
              <a:t>//</a:t>
            </a:r>
            <a:r>
              <a:rPr lang="zh-CN" altLang="en-US" sz="2000" dirty="0">
                <a:solidFill>
                  <a:srgbClr val="00B0F0"/>
                </a:solidFill>
                <a:latin typeface="+mn-ea"/>
                <a:cs typeface="Consolas" panose="020B0609020204030204" pitchFamily="49" charset="0"/>
              </a:rPr>
              <a:t>子序列只有一个元素时</a:t>
            </a:r>
          </a:p>
          <a:p>
            <a:pPr fontAlgn="auto">
              <a:spcBef>
                <a:spcPts val="0"/>
              </a:spcBef>
              <a:spcAft>
                <a:spcPts val="0"/>
              </a:spcAft>
              <a:defRPr/>
            </a:pPr>
            <a:r>
              <a:rPr lang="en-US" altLang="zh-CN" sz="2000" dirty="0">
                <a:solidFill>
                  <a:srgbClr val="0000FF"/>
                </a:solidFill>
                <a:latin typeface="+mn-ea"/>
                <a:cs typeface="Consolas" panose="020B0609020204030204" pitchFamily="49" charset="0"/>
              </a:rPr>
              <a:t>   </a:t>
            </a: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sum = a[left]&gt;0 ? a[left] : 0 ;</a:t>
            </a:r>
          </a:p>
          <a:p>
            <a:pPr fontAlgn="auto">
              <a:spcBef>
                <a:spcPts val="0"/>
              </a:spcBef>
              <a:spcAft>
                <a:spcPts val="0"/>
              </a:spcAft>
              <a:defRPr/>
            </a:pPr>
            <a:r>
              <a:rPr lang="en-US" altLang="zh-CN" sz="2000" dirty="0">
                <a:solidFill>
                  <a:srgbClr val="0000FF"/>
                </a:solidFill>
                <a:latin typeface="+mn-ea"/>
                <a:cs typeface="Consolas" panose="020B0609020204030204" pitchFamily="49" charset="0"/>
              </a:rPr>
              <a:t>   else</a:t>
            </a:r>
          </a:p>
          <a:p>
            <a:pPr fontAlgn="auto">
              <a:spcBef>
                <a:spcPts val="0"/>
              </a:spcBef>
              <a:spcAft>
                <a:spcPts val="0"/>
              </a:spcAft>
              <a:defRPr/>
            </a:pPr>
            <a:r>
              <a:rPr lang="en-US" altLang="zh-CN" sz="2000" dirty="0">
                <a:solidFill>
                  <a:srgbClr val="0000FF"/>
                </a:solidFill>
                <a:latin typeface="+mn-ea"/>
                <a:cs typeface="Consolas" panose="020B0609020204030204" pitchFamily="49" charset="0"/>
              </a:rPr>
              <a:t>   {    </a:t>
            </a:r>
          </a:p>
          <a:p>
            <a:pPr fontAlgn="auto">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a:solidFill>
                  <a:srgbClr val="0000FF"/>
                </a:solidFill>
                <a:latin typeface="+mn-ea"/>
                <a:cs typeface="Consolas" panose="020B0609020204030204" pitchFamily="49" charset="0"/>
              </a:rPr>
              <a:t>int mid=(</a:t>
            </a:r>
            <a:r>
              <a:rPr lang="en-US" altLang="zh-CN" sz="2000" dirty="0" err="1">
                <a:solidFill>
                  <a:srgbClr val="0000FF"/>
                </a:solidFill>
                <a:latin typeface="+mn-ea"/>
                <a:cs typeface="Consolas" panose="020B0609020204030204" pitchFamily="49" charset="0"/>
              </a:rPr>
              <a:t>left+right</a:t>
            </a:r>
            <a:r>
              <a:rPr lang="en-US" altLang="zh-CN" sz="2000" dirty="0">
                <a:solidFill>
                  <a:srgbClr val="0000FF"/>
                </a:solidFill>
                <a:latin typeface="+mn-ea"/>
                <a:cs typeface="Consolas" panose="020B0609020204030204" pitchFamily="49" charset="0"/>
              </a:rPr>
              <a:t>)/2;			</a:t>
            </a:r>
            <a:r>
              <a:rPr lang="en-US" altLang="zh-CN" sz="2000" dirty="0">
                <a:solidFill>
                  <a:srgbClr val="00B0F0"/>
                </a:solidFill>
                <a:latin typeface="+mn-ea"/>
                <a:cs typeface="Consolas" panose="020B0609020204030204" pitchFamily="49" charset="0"/>
              </a:rPr>
              <a:t>//</a:t>
            </a:r>
            <a:r>
              <a:rPr lang="zh-CN" altLang="en-US" sz="2000" dirty="0">
                <a:solidFill>
                  <a:srgbClr val="00B0F0"/>
                </a:solidFill>
                <a:latin typeface="+mn-ea"/>
                <a:cs typeface="Consolas" panose="020B0609020204030204" pitchFamily="49" charset="0"/>
              </a:rPr>
              <a:t>求中间位置</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err="1">
                <a:solidFill>
                  <a:srgbClr val="0000FF"/>
                </a:solidFill>
                <a:latin typeface="+mn-ea"/>
                <a:cs typeface="Consolas" panose="020B0609020204030204" pitchFamily="49" charset="0"/>
              </a:rPr>
              <a:t>leftSum</a:t>
            </a:r>
            <a:r>
              <a:rPr lang="en-US" altLang="zh-CN" sz="2000" dirty="0">
                <a:solidFill>
                  <a:srgbClr val="0000FF"/>
                </a:solidFill>
                <a:latin typeface="+mn-ea"/>
                <a:cs typeface="Consolas" panose="020B0609020204030204" pitchFamily="49" charset="0"/>
              </a:rPr>
              <a:t>=</a:t>
            </a:r>
            <a:r>
              <a:rPr lang="en-US" altLang="zh-CN" sz="2000" dirty="0">
                <a:solidFill>
                  <a:srgbClr val="FF0000"/>
                </a:solidFill>
                <a:effectLst>
                  <a:outerShdw blurRad="38100" dist="38100" dir="2700000" algn="tl">
                    <a:srgbClr val="C0C0C0"/>
                  </a:outerShdw>
                </a:effectLst>
                <a:latin typeface="+mn-ea"/>
                <a:cs typeface="Consolas" panose="020B0609020204030204" pitchFamily="49" charset="0"/>
              </a:rPr>
              <a:t>maxSubSum3</a:t>
            </a:r>
            <a:r>
              <a:rPr lang="en-US" altLang="zh-CN" sz="2000" dirty="0">
                <a:solidFill>
                  <a:srgbClr val="0000FF"/>
                </a:solidFill>
                <a:latin typeface="+mn-ea"/>
                <a:cs typeface="Consolas" panose="020B0609020204030204" pitchFamily="49" charset="0"/>
              </a:rPr>
              <a:t>(a</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left</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mid);	</a:t>
            </a:r>
            <a:r>
              <a:rPr lang="en-US" altLang="zh-CN" sz="2000" dirty="0">
                <a:solidFill>
                  <a:srgbClr val="00B0F0"/>
                </a:solidFill>
                <a:latin typeface="+mn-ea"/>
                <a:cs typeface="Consolas" panose="020B0609020204030204" pitchFamily="49" charset="0"/>
              </a:rPr>
              <a:t>//</a:t>
            </a:r>
            <a:r>
              <a:rPr lang="zh-CN" altLang="en-US" sz="2000" dirty="0">
                <a:solidFill>
                  <a:srgbClr val="00B0F0"/>
                </a:solidFill>
                <a:latin typeface="+mn-ea"/>
                <a:cs typeface="Consolas" panose="020B0609020204030204" pitchFamily="49" charset="0"/>
              </a:rPr>
              <a:t>递归求左边</a:t>
            </a:r>
          </a:p>
          <a:p>
            <a:pPr fontAlgn="auto">
              <a:lnSpc>
                <a:spcPct val="150000"/>
              </a:lnSpc>
              <a:spcBef>
                <a:spcPts val="0"/>
              </a:spcBef>
              <a:spcAft>
                <a:spcPts val="0"/>
              </a:spcAft>
              <a:defRPr/>
            </a:pPr>
            <a:r>
              <a:rPr lang="zh-CN" altLang="en-US" sz="2000" dirty="0">
                <a:solidFill>
                  <a:srgbClr val="0000FF"/>
                </a:solidFill>
                <a:latin typeface="+mn-ea"/>
                <a:cs typeface="Consolas" panose="020B0609020204030204" pitchFamily="49" charset="0"/>
              </a:rPr>
              <a:t>　　</a:t>
            </a:r>
            <a:r>
              <a:rPr lang="en-US" altLang="zh-CN" sz="2000" dirty="0" err="1">
                <a:solidFill>
                  <a:srgbClr val="0000FF"/>
                </a:solidFill>
                <a:latin typeface="+mn-ea"/>
                <a:cs typeface="Consolas" panose="020B0609020204030204" pitchFamily="49" charset="0"/>
              </a:rPr>
              <a:t>rightSum</a:t>
            </a:r>
            <a:r>
              <a:rPr lang="en-US" altLang="zh-CN" sz="2000" dirty="0">
                <a:solidFill>
                  <a:srgbClr val="0000FF"/>
                </a:solidFill>
                <a:latin typeface="+mn-ea"/>
                <a:cs typeface="Consolas" panose="020B0609020204030204" pitchFamily="49" charset="0"/>
              </a:rPr>
              <a:t>=</a:t>
            </a:r>
            <a:r>
              <a:rPr lang="en-US" altLang="zh-CN" sz="2000" dirty="0">
                <a:solidFill>
                  <a:srgbClr val="FF0000"/>
                </a:solidFill>
                <a:effectLst>
                  <a:outerShdw blurRad="38100" dist="38100" dir="2700000" algn="tl">
                    <a:srgbClr val="C0C0C0"/>
                  </a:outerShdw>
                </a:effectLst>
                <a:latin typeface="+mn-ea"/>
                <a:cs typeface="Consolas" panose="020B0609020204030204" pitchFamily="49" charset="0"/>
              </a:rPr>
              <a:t>maxSubSum3</a:t>
            </a:r>
            <a:r>
              <a:rPr lang="en-US" altLang="zh-CN" sz="2000" dirty="0">
                <a:solidFill>
                  <a:srgbClr val="0000FF"/>
                </a:solidFill>
                <a:latin typeface="+mn-ea"/>
                <a:cs typeface="Consolas" panose="020B0609020204030204" pitchFamily="49" charset="0"/>
              </a:rPr>
              <a:t>(a</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mid+1</a:t>
            </a:r>
            <a:r>
              <a:rPr lang="zh-CN" altLang="en-US" sz="2000" dirty="0">
                <a:solidFill>
                  <a:srgbClr val="0000FF"/>
                </a:solidFill>
                <a:latin typeface="+mn-ea"/>
                <a:cs typeface="Consolas" panose="020B0609020204030204" pitchFamily="49" charset="0"/>
              </a:rPr>
              <a:t>，</a:t>
            </a:r>
            <a:r>
              <a:rPr lang="en-US" altLang="zh-CN" sz="2000" dirty="0">
                <a:solidFill>
                  <a:srgbClr val="0000FF"/>
                </a:solidFill>
                <a:latin typeface="+mn-ea"/>
                <a:cs typeface="Consolas" panose="020B0609020204030204" pitchFamily="49" charset="0"/>
              </a:rPr>
              <a:t>right);	</a:t>
            </a:r>
            <a:r>
              <a:rPr lang="en-US" altLang="zh-CN" sz="2000" dirty="0">
                <a:solidFill>
                  <a:srgbClr val="00B0F0"/>
                </a:solidFill>
                <a:latin typeface="+mn-ea"/>
                <a:cs typeface="Consolas" panose="020B0609020204030204" pitchFamily="49" charset="0"/>
              </a:rPr>
              <a:t>//</a:t>
            </a:r>
            <a:r>
              <a:rPr lang="zh-CN" altLang="en-US" sz="2000" dirty="0">
                <a:solidFill>
                  <a:srgbClr val="00B0F0"/>
                </a:solidFill>
                <a:latin typeface="+mn-ea"/>
                <a:cs typeface="Consolas" panose="020B0609020204030204" pitchFamily="49" charset="0"/>
              </a:rPr>
              <a:t>递归求右边</a:t>
            </a:r>
          </a:p>
          <a:p>
            <a:pPr fontAlgn="auto">
              <a:spcBef>
                <a:spcPts val="0"/>
              </a:spcBef>
              <a:spcAft>
                <a:spcPts val="0"/>
              </a:spcAft>
              <a:defRPr/>
            </a:pPr>
            <a:endParaRPr lang="en-US" altLang="zh-CN" sz="2000" dirty="0">
              <a:solidFill>
                <a:srgbClr val="0000FF"/>
              </a:solidFill>
              <a:latin typeface="+mn-ea"/>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2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20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20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6CD74054-6B34-41F1-8054-5282DDADA611}" type="slidenum">
              <a:rPr lang="zh-CN" altLang="en-US" sz="900"/>
              <a:t>64</a:t>
            </a:fld>
            <a:endParaRPr lang="zh-CN" altLang="en-US" sz="900"/>
          </a:p>
        </p:txBody>
      </p:sp>
      <p:sp>
        <p:nvSpPr>
          <p:cNvPr id="4" name="Text Box 2"/>
          <p:cNvSpPr txBox="1">
            <a:spLocks noChangeArrowheads="1"/>
          </p:cNvSpPr>
          <p:nvPr/>
        </p:nvSpPr>
        <p:spPr bwMode="auto">
          <a:xfrm>
            <a:off x="1717675" y="1326214"/>
            <a:ext cx="8786874" cy="5257044"/>
          </a:xfrm>
          <a:prstGeom prst="rect">
            <a:avLst/>
          </a:prstGeom>
          <a:ln/>
        </p:spPr>
        <p:style>
          <a:lnRef idx="2">
            <a:schemeClr val="accent2"/>
          </a:lnRef>
          <a:fillRef idx="1">
            <a:schemeClr val="lt1"/>
          </a:fillRef>
          <a:effectRef idx="0">
            <a:schemeClr val="accent2"/>
          </a:effectRef>
          <a:fontRef idx="minor">
            <a:schemeClr val="dk1"/>
          </a:fontRef>
        </p:style>
        <p:txBody>
          <a:bodyPr tIns="144000" bIns="144000">
            <a:spAutoFit/>
          </a:bodyPr>
          <a:lstStyle/>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lefts=0</a:t>
            </a:r>
            <a:r>
              <a:rPr lang="zh-CN" altLang="en-US" sz="2000" dirty="0">
                <a:solidFill>
                  <a:schemeClr val="tx1"/>
                </a:solidFill>
                <a:latin typeface="+mn-ea"/>
                <a:cs typeface="Consolas" panose="020B0609020204030204" pitchFamily="49" charset="0"/>
              </a:rPr>
              <a:t>，</a:t>
            </a:r>
            <a:r>
              <a:rPr lang="en-US" altLang="zh-CN" sz="2000" dirty="0">
                <a:solidFill>
                  <a:schemeClr val="tx1"/>
                </a:solidFill>
                <a:latin typeface="+mn-ea"/>
                <a:cs typeface="Consolas" panose="020B0609020204030204" pitchFamily="49" charset="0"/>
              </a:rPr>
              <a:t>s1=0;</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for (</a:t>
            </a:r>
            <a:r>
              <a:rPr lang="en-US" altLang="zh-CN" sz="2000" dirty="0" err="1">
                <a:solidFill>
                  <a:schemeClr val="tx1"/>
                </a:solidFill>
                <a:latin typeface="+mn-ea"/>
                <a:cs typeface="Consolas" panose="020B0609020204030204" pitchFamily="49" charset="0"/>
              </a:rPr>
              <a:t>i</a:t>
            </a:r>
            <a:r>
              <a:rPr lang="en-US" altLang="zh-CN" sz="2000" dirty="0">
                <a:solidFill>
                  <a:schemeClr val="tx1"/>
                </a:solidFill>
                <a:latin typeface="+mn-ea"/>
                <a:cs typeface="Consolas" panose="020B0609020204030204" pitchFamily="49" charset="0"/>
              </a:rPr>
              <a:t>=</a:t>
            </a:r>
            <a:r>
              <a:rPr lang="en-US" altLang="zh-CN" sz="2000" dirty="0" err="1">
                <a:solidFill>
                  <a:schemeClr val="tx1"/>
                </a:solidFill>
                <a:latin typeface="+mn-ea"/>
                <a:cs typeface="Consolas" panose="020B0609020204030204" pitchFamily="49" charset="0"/>
              </a:rPr>
              <a:t>mid;i</a:t>
            </a:r>
            <a:r>
              <a:rPr lang="en-US" altLang="zh-CN" sz="2000" dirty="0">
                <a:solidFill>
                  <a:schemeClr val="tx1"/>
                </a:solidFill>
                <a:latin typeface="+mn-ea"/>
                <a:cs typeface="Consolas" panose="020B0609020204030204" pitchFamily="49" charset="0"/>
              </a:rPr>
              <a:t>&gt;=</a:t>
            </a:r>
            <a:r>
              <a:rPr lang="en-US" altLang="zh-CN" sz="2000" dirty="0" err="1">
                <a:solidFill>
                  <a:schemeClr val="tx1"/>
                </a:solidFill>
                <a:latin typeface="+mn-ea"/>
                <a:cs typeface="Consolas" panose="020B0609020204030204" pitchFamily="49" charset="0"/>
              </a:rPr>
              <a:t>left;i</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求出从</a:t>
            </a:r>
            <a:r>
              <a:rPr lang="en-US" altLang="zh-CN" sz="2000" dirty="0">
                <a:solidFill>
                  <a:schemeClr val="tx1"/>
                </a:solidFill>
                <a:latin typeface="+mn-ea"/>
                <a:cs typeface="Consolas" panose="020B0609020204030204" pitchFamily="49" charset="0"/>
              </a:rPr>
              <a:t>a[mid]</a:t>
            </a:r>
            <a:r>
              <a:rPr lang="zh-CN" altLang="en-US" sz="2000" dirty="0">
                <a:solidFill>
                  <a:schemeClr val="tx1"/>
                </a:solidFill>
                <a:latin typeface="+mn-ea"/>
                <a:cs typeface="Consolas" panose="020B0609020204030204" pitchFamily="49" charset="0"/>
              </a:rPr>
              <a:t>元素开始的左边序列的最大和</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     lefts+=a[i];</a:t>
            </a: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			</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if (lefts&gt;s1)</a:t>
            </a: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s1=lefts;</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rights=0</a:t>
            </a:r>
            <a:r>
              <a:rPr lang="zh-CN" altLang="en-US" sz="2000" dirty="0">
                <a:solidFill>
                  <a:schemeClr val="tx1"/>
                </a:solidFill>
                <a:latin typeface="+mn-ea"/>
                <a:cs typeface="Consolas" panose="020B0609020204030204" pitchFamily="49" charset="0"/>
              </a:rPr>
              <a:t>，</a:t>
            </a:r>
            <a:r>
              <a:rPr lang="en-US" altLang="zh-CN" sz="2000" dirty="0">
                <a:solidFill>
                  <a:schemeClr val="tx1"/>
                </a:solidFill>
                <a:latin typeface="+mn-ea"/>
                <a:cs typeface="Consolas" panose="020B0609020204030204" pitchFamily="49" charset="0"/>
              </a:rPr>
              <a:t>s2=0;</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for (j=mid+1;j&lt;=</a:t>
            </a:r>
            <a:r>
              <a:rPr lang="en-US" altLang="zh-CN" sz="2000" dirty="0" err="1">
                <a:solidFill>
                  <a:schemeClr val="tx1"/>
                </a:solidFill>
                <a:latin typeface="+mn-ea"/>
                <a:cs typeface="Consolas" panose="020B0609020204030204" pitchFamily="49" charset="0"/>
              </a:rPr>
              <a:t>right;j</a:t>
            </a:r>
            <a:r>
              <a:rPr lang="en-US" altLang="zh-CN" sz="2000" dirty="0">
                <a:solidFill>
                  <a:schemeClr val="tx1"/>
                </a:solidFill>
                <a:latin typeface="+mn-ea"/>
                <a:cs typeface="Consolas" panose="020B0609020204030204" pitchFamily="49" charset="0"/>
              </a:rPr>
              <a:t>++)//</a:t>
            </a:r>
            <a:r>
              <a:rPr lang="zh-CN" altLang="en-US" sz="2000" dirty="0">
                <a:solidFill>
                  <a:schemeClr val="tx1"/>
                </a:solidFill>
                <a:latin typeface="+mn-ea"/>
                <a:cs typeface="Consolas" panose="020B0609020204030204" pitchFamily="49" charset="0"/>
              </a:rPr>
              <a:t>求出</a:t>
            </a:r>
            <a:r>
              <a:rPr lang="en-US" altLang="zh-CN" sz="2000" dirty="0">
                <a:solidFill>
                  <a:schemeClr val="tx1"/>
                </a:solidFill>
                <a:latin typeface="+mn-ea"/>
                <a:cs typeface="Consolas" panose="020B0609020204030204" pitchFamily="49" charset="0"/>
              </a:rPr>
              <a:t>a[mid]</a:t>
            </a:r>
            <a:r>
              <a:rPr lang="zh-CN" altLang="en-US" sz="2000" dirty="0">
                <a:solidFill>
                  <a:schemeClr val="tx1"/>
                </a:solidFill>
                <a:latin typeface="+mn-ea"/>
                <a:cs typeface="Consolas" panose="020B0609020204030204" pitchFamily="49" charset="0"/>
              </a:rPr>
              <a:t>右边元素构成的序列的最大和</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    rights+=a[j];  		</a:t>
            </a:r>
          </a:p>
          <a:p>
            <a:pPr fontAlgn="auto">
              <a:lnSpc>
                <a:spcPts val="3000"/>
              </a:lnSpc>
              <a:spcBef>
                <a:spcPts val="0"/>
              </a:spcBef>
              <a:spcAft>
                <a:spcPts val="0"/>
              </a:spcAft>
              <a:defRPr/>
            </a:pPr>
            <a:r>
              <a:rPr lang="en-US" altLang="zh-CN" sz="2000" dirty="0">
                <a:solidFill>
                  <a:schemeClr val="tx1"/>
                </a:solidFill>
                <a:latin typeface="+mn-ea"/>
                <a:cs typeface="Consolas" panose="020B0609020204030204" pitchFamily="49" charset="0"/>
              </a:rPr>
              <a:t>     </a:t>
            </a: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if (rights&gt;s2)</a:t>
            </a: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s2=rights;</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a:t>
            </a:r>
          </a:p>
          <a:p>
            <a:pPr fontAlgn="auto">
              <a:lnSpc>
                <a:spcPts val="3000"/>
              </a:lnSpc>
              <a:spcBef>
                <a:spcPts val="0"/>
              </a:spcBef>
              <a:spcAft>
                <a:spcPts val="0"/>
              </a:spcAft>
              <a:defRPr/>
            </a:pPr>
            <a:r>
              <a:rPr lang="en-US" altLang="zh-CN" sz="2000" dirty="0">
                <a:solidFill>
                  <a:schemeClr val="tx1"/>
                </a:solidFill>
                <a:latin typeface="+mn-ea"/>
                <a:cs typeface="Consolas" panose="020B0609020204030204" pitchFamily="49" charset="0"/>
              </a:rPr>
              <a:t>    }//else</a:t>
            </a:r>
          </a:p>
          <a:p>
            <a:pPr fontAlgn="auto">
              <a:lnSpc>
                <a:spcPts val="3000"/>
              </a:lnSpc>
              <a:spcBef>
                <a:spcPts val="0"/>
              </a:spcBef>
              <a:spcAft>
                <a:spcPts val="0"/>
              </a:spcAft>
              <a:defRPr/>
            </a:pPr>
            <a:r>
              <a:rPr lang="zh-CN" altLang="en-US" sz="2000" dirty="0">
                <a:solidFill>
                  <a:schemeClr val="tx1"/>
                </a:solidFill>
                <a:latin typeface="+mn-ea"/>
                <a:cs typeface="Consolas" panose="020B0609020204030204" pitchFamily="49" charset="0"/>
              </a:rPr>
              <a:t>　</a:t>
            </a:r>
            <a:r>
              <a:rPr lang="en-US" altLang="zh-CN" sz="2000" dirty="0">
                <a:solidFill>
                  <a:schemeClr val="tx1"/>
                </a:solidFill>
                <a:latin typeface="+mn-ea"/>
                <a:cs typeface="Consolas" panose="020B0609020204030204" pitchFamily="49" charset="0"/>
              </a:rPr>
              <a:t>return max(</a:t>
            </a:r>
            <a:r>
              <a:rPr lang="en-US" altLang="zh-CN" sz="2000" dirty="0" err="1">
                <a:solidFill>
                  <a:schemeClr val="tx1"/>
                </a:solidFill>
                <a:latin typeface="+mn-ea"/>
                <a:cs typeface="Consolas" panose="020B0609020204030204" pitchFamily="49" charset="0"/>
              </a:rPr>
              <a:t>leftSum</a:t>
            </a:r>
            <a:r>
              <a:rPr lang="zh-CN" altLang="en-US" sz="2000" dirty="0">
                <a:solidFill>
                  <a:schemeClr val="tx1"/>
                </a:solidFill>
                <a:latin typeface="+mn-ea"/>
                <a:cs typeface="Consolas" panose="020B0609020204030204" pitchFamily="49" charset="0"/>
              </a:rPr>
              <a:t>，</a:t>
            </a:r>
            <a:r>
              <a:rPr lang="en-US" altLang="zh-CN" sz="2000" dirty="0" err="1">
                <a:solidFill>
                  <a:schemeClr val="tx1"/>
                </a:solidFill>
                <a:latin typeface="+mn-ea"/>
                <a:cs typeface="Consolas" panose="020B0609020204030204" pitchFamily="49" charset="0"/>
              </a:rPr>
              <a:t>rightSum</a:t>
            </a:r>
            <a:r>
              <a:rPr lang="zh-CN" altLang="en-US" sz="2000" dirty="0">
                <a:solidFill>
                  <a:schemeClr val="tx1"/>
                </a:solidFill>
                <a:latin typeface="+mn-ea"/>
                <a:cs typeface="Consolas" panose="020B0609020204030204" pitchFamily="49" charset="0"/>
              </a:rPr>
              <a:t>，</a:t>
            </a:r>
            <a:r>
              <a:rPr lang="en-US" altLang="zh-CN" sz="2000" dirty="0">
                <a:solidFill>
                  <a:schemeClr val="tx1"/>
                </a:solidFill>
                <a:latin typeface="+mn-ea"/>
                <a:cs typeface="Consolas" panose="020B0609020204030204" pitchFamily="49" charset="0"/>
              </a:rPr>
              <a:t>s1+s2); </a:t>
            </a:r>
          </a:p>
          <a:p>
            <a:pPr fontAlgn="auto">
              <a:lnSpc>
                <a:spcPts val="3000"/>
              </a:lnSpc>
              <a:spcBef>
                <a:spcPts val="0"/>
              </a:spcBef>
              <a:spcAft>
                <a:spcPts val="0"/>
              </a:spcAft>
              <a:defRPr/>
            </a:pPr>
            <a:r>
              <a:rPr lang="en-US" altLang="zh-CN" sz="2000" dirty="0">
                <a:solidFill>
                  <a:schemeClr val="tx1"/>
                </a:solidFill>
                <a:latin typeface="+mn-ea"/>
                <a:cs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20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20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2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6EC1C99B-BBAC-4A1C-8809-FB7161A41E1E}" type="slidenum">
              <a:rPr lang="zh-CN" altLang="en-US" sz="900">
                <a:latin typeface="微软雅黑" panose="020B0503020204020204" pitchFamily="34" charset="-122"/>
                <a:ea typeface="微软雅黑" panose="020B0503020204020204" pitchFamily="34" charset="-122"/>
              </a:rPr>
              <a:t>65</a:t>
            </a:fld>
            <a:endParaRPr lang="zh-CN" altLang="en-US" sz="90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9519" y="1597990"/>
            <a:ext cx="9683013" cy="961289"/>
          </a:xfrm>
          <a:prstGeom prst="rect">
            <a:avLst/>
          </a:prstGeom>
          <a:noFill/>
          <a:ln w="9525">
            <a:noFill/>
            <a:miter lim="800000"/>
          </a:ln>
          <a:effectLst/>
        </p:spPr>
        <p:txBody>
          <a:bodyPr wrap="square">
            <a:spAutoFit/>
          </a:bodyPr>
          <a:lstStyle/>
          <a:p>
            <a:pPr fontAlgn="auto">
              <a:lnSpc>
                <a:spcPct val="150000"/>
              </a:lnSpc>
              <a:spcBef>
                <a:spcPct val="5000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设求解序列最大子段和的执行时间为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，第（</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）两种情况的执行时间为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，第（</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）种情况的执行时间为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，所以得到以下递归方程：</a:t>
            </a:r>
          </a:p>
        </p:txBody>
      </p:sp>
      <p:sp>
        <p:nvSpPr>
          <p:cNvPr id="6" name="Text Box 3"/>
          <p:cNvSpPr txBox="1">
            <a:spLocks noChangeArrowheads="1"/>
          </p:cNvSpPr>
          <p:nvPr/>
        </p:nvSpPr>
        <p:spPr bwMode="auto">
          <a:xfrm>
            <a:off x="2495551" y="3071811"/>
            <a:ext cx="5223977" cy="956773"/>
          </a:xfrm>
          <a:prstGeom prst="rect">
            <a:avLst/>
          </a:prstGeom>
          <a:solidFill>
            <a:schemeClr val="accent4">
              <a:lumMod val="20000"/>
              <a:lumOff val="8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0000" tIns="108000" bIns="108000">
            <a:spAutoFit/>
          </a:bodyPr>
          <a:lstStyle/>
          <a:p>
            <a:pPr fontAlgn="auto">
              <a:lnSpc>
                <a:spcPct val="120000"/>
              </a:lnSpc>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T(n)=1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n=1</a:t>
            </a:r>
          </a:p>
          <a:p>
            <a:pPr fontAlgn="auto">
              <a:lnSpc>
                <a:spcPct val="120000"/>
              </a:lnSpc>
              <a:spcBef>
                <a:spcPts val="0"/>
              </a:spcBef>
              <a:spcAft>
                <a:spcPts val="0"/>
              </a:spcAft>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T(n)=2T(n/2)+O(n)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n&gt;1</a:t>
            </a:r>
          </a:p>
        </p:txBody>
      </p:sp>
      <p:sp>
        <p:nvSpPr>
          <p:cNvPr id="7" name="Text Box 4"/>
          <p:cNvSpPr txBox="1">
            <a:spLocks noChangeArrowheads="1"/>
          </p:cNvSpPr>
          <p:nvPr/>
        </p:nvSpPr>
        <p:spPr bwMode="auto">
          <a:xfrm>
            <a:off x="2520950" y="4427538"/>
            <a:ext cx="6192838" cy="400110"/>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容易推出，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T(n)=O(nlog</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8" name="Text Box 4"/>
          <p:cNvSpPr txBox="1">
            <a:spLocks noChangeArrowheads="1"/>
          </p:cNvSpPr>
          <p:nvPr/>
        </p:nvSpPr>
        <p:spPr bwMode="auto">
          <a:xfrm>
            <a:off x="2487614" y="5462588"/>
            <a:ext cx="6192837" cy="400110"/>
          </a:xfrm>
          <a:prstGeom prst="rect">
            <a:avLst/>
          </a:prstGeom>
          <a:noFill/>
          <a:ln w="9525">
            <a:noFill/>
            <a:miter lim="800000"/>
          </a:ln>
          <a:effectLst/>
        </p:spPr>
        <p:txBody>
          <a:bodyPr>
            <a:spAutoFit/>
          </a:bodyPr>
          <a:lstStyle/>
          <a:p>
            <a:pPr fontAlgn="auto">
              <a:spcBef>
                <a:spcPct val="50000"/>
              </a:spcBef>
              <a:spcAft>
                <a:spcPts val="0"/>
              </a:spcAft>
              <a:defRP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是最优算法吗？能否得到</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T(n)=O(n)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606287" y="2664912"/>
            <a:ext cx="10913165" cy="3269613"/>
          </a:xfrm>
          <a:prstGeom prst="rect">
            <a:avLst/>
          </a:prstGeom>
          <a:noFill/>
          <a:ln w="57150" algn="ctr">
            <a:noFill/>
            <a:miter lim="800000"/>
          </a:ln>
          <a:effectLst/>
        </p:spPr>
        <p:txBody>
          <a:bodyPr wrap="square">
            <a:spAutoFit/>
          </a:bodyPr>
          <a:lstStyle/>
          <a:p>
            <a:pPr fontAlgn="auto">
              <a:lnSpc>
                <a:spcPct val="150000"/>
              </a:lnSpc>
              <a:spcBef>
                <a:spcPct val="50000"/>
              </a:spcBef>
              <a:spcAft>
                <a:spcPts val="0"/>
              </a:spcAft>
              <a:defRPr/>
            </a:pPr>
            <a:r>
              <a:rPr lang="en-US" altLang="zh-CN" sz="2000" b="1" dirty="0">
                <a:solidFill>
                  <a:srgbClr val="CC0099"/>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CC0099"/>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在线处理法</a:t>
            </a:r>
            <a:r>
              <a:rPr lang="en-US" altLang="zh-CN" sz="2000" b="1" dirty="0">
                <a:solidFill>
                  <a:srgbClr val="CC0099"/>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fontAlgn="auto">
              <a:lnSpc>
                <a:spcPct val="150000"/>
              </a:lnSpc>
              <a:spcBef>
                <a:spcPct val="50000"/>
              </a:spcBef>
              <a:spcAft>
                <a:spcPts val="0"/>
              </a:spcAft>
              <a:buFont typeface="+mj-lt"/>
              <a:buAutoNum type="arabicPeriod"/>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从头开始扫描数组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（初值为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）记录当前子序列之和，用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（初值为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）记录最大连续子序列和。</a:t>
            </a:r>
          </a:p>
          <a:p>
            <a:pPr marL="457200" indent="-457200" fontAlgn="auto">
              <a:lnSpc>
                <a:spcPct val="150000"/>
              </a:lnSpc>
              <a:spcBef>
                <a:spcPct val="50000"/>
              </a:spcBef>
              <a:spcAft>
                <a:spcPts val="0"/>
              </a:spcAft>
              <a:buFont typeface="+mj-lt"/>
              <a:buAutoNum type="arabicPeriod"/>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如果扫描中遇到负数，当前子序列和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将会减小，若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为负数，表明前面已经扫描的那个子序列可以抛弃了，则放弃这个子序列，重新开始下一个子序列的分析，并置</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fontAlgn="auto">
              <a:lnSpc>
                <a:spcPct val="150000"/>
              </a:lnSpc>
              <a:spcBef>
                <a:spcPct val="50000"/>
              </a:spcBef>
              <a:spcAft>
                <a:spcPts val="0"/>
              </a:spcAft>
              <a:buFont typeface="+mj-lt"/>
              <a:buAutoNum type="arabicPeriod"/>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若这个子序列和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不断增加，那么最大子序列和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也不断增加。</a:t>
            </a:r>
          </a:p>
        </p:txBody>
      </p:sp>
      <p:sp>
        <p:nvSpPr>
          <p:cNvPr id="3" name="矩形 2"/>
          <p:cNvSpPr/>
          <p:nvPr/>
        </p:nvSpPr>
        <p:spPr>
          <a:xfrm>
            <a:off x="726932" y="1422900"/>
            <a:ext cx="6900862" cy="499624"/>
          </a:xfrm>
          <a:prstGeom prst="rect">
            <a:avLst/>
          </a:prstGeom>
        </p:spPr>
        <p:txBody>
          <a:bodyPr>
            <a:spAutoFit/>
          </a:bodyPr>
          <a:lstStyle/>
          <a:p>
            <a:pPr fontAlgn="auto">
              <a:lnSpc>
                <a:spcPct val="150000"/>
              </a:lnSpc>
              <a:spcBef>
                <a:spcPts val="0"/>
              </a:spcBef>
              <a:spcAft>
                <a:spcPts val="0"/>
              </a:spcAft>
              <a:defRPr/>
            </a:pP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序列（</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-6</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4</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-7</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5</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3</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6</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-9</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10</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7" name="矩形 6"/>
          <p:cNvSpPr/>
          <p:nvPr/>
        </p:nvSpPr>
        <p:spPr>
          <a:xfrm>
            <a:off x="7157140" y="1412473"/>
            <a:ext cx="4572000" cy="499624"/>
          </a:xfrm>
          <a:prstGeom prst="rect">
            <a:avLst/>
          </a:prstGeom>
        </p:spPr>
        <p:txBody>
          <a:bodyPr>
            <a:spAutoFit/>
          </a:bodyPr>
          <a:lstStyle/>
          <a:p>
            <a:pPr fontAlgn="auto">
              <a:lnSpc>
                <a:spcPct val="150000"/>
              </a:lnSpc>
              <a:spcBef>
                <a:spcPts val="0"/>
              </a:spcBef>
              <a:spcAft>
                <a:spcPts val="0"/>
              </a:spcAft>
              <a:defRPr/>
            </a:pP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的最大子序列和为</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16</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7876">
                                            <p:txEl>
                                              <p:pRg st="0" end="0"/>
                                            </p:txEl>
                                          </p:spTgt>
                                        </p:tgtEl>
                                        <p:attrNameLst>
                                          <p:attrName>style.visibility</p:attrName>
                                        </p:attrNameLst>
                                      </p:cBhvr>
                                      <p:to>
                                        <p:strVal val="visible"/>
                                      </p:to>
                                    </p:set>
                                    <p:animEffect transition="in" filter="fade">
                                      <p:cBhvr>
                                        <p:cTn id="16" dur="2000"/>
                                        <p:tgtEl>
                                          <p:spTgt spid="20787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7876">
                                            <p:txEl>
                                              <p:pRg st="1" end="1"/>
                                            </p:txEl>
                                          </p:spTgt>
                                        </p:tgtEl>
                                        <p:attrNameLst>
                                          <p:attrName>style.visibility</p:attrName>
                                        </p:attrNameLst>
                                      </p:cBhvr>
                                      <p:to>
                                        <p:strVal val="visible"/>
                                      </p:to>
                                    </p:set>
                                    <p:animEffect transition="in" filter="fade">
                                      <p:cBhvr>
                                        <p:cTn id="21" dur="2000"/>
                                        <p:tgtEl>
                                          <p:spTgt spid="20787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7876">
                                            <p:txEl>
                                              <p:pRg st="2" end="2"/>
                                            </p:txEl>
                                          </p:spTgt>
                                        </p:tgtEl>
                                        <p:attrNameLst>
                                          <p:attrName>style.visibility</p:attrName>
                                        </p:attrNameLst>
                                      </p:cBhvr>
                                      <p:to>
                                        <p:strVal val="visible"/>
                                      </p:to>
                                    </p:set>
                                    <p:animEffect transition="in" filter="fade">
                                      <p:cBhvr>
                                        <p:cTn id="26" dur="2000"/>
                                        <p:tgtEl>
                                          <p:spTgt spid="20787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7876">
                                            <p:txEl>
                                              <p:pRg st="3" end="3"/>
                                            </p:txEl>
                                          </p:spTgt>
                                        </p:tgtEl>
                                        <p:attrNameLst>
                                          <p:attrName>style.visibility</p:attrName>
                                        </p:attrNameLst>
                                      </p:cBhvr>
                                      <p:to>
                                        <p:strVal val="visible"/>
                                      </p:to>
                                    </p:set>
                                    <p:animEffect transition="in" filter="fade">
                                      <p:cBhvr>
                                        <p:cTn id="31" dur="2000"/>
                                        <p:tgtEl>
                                          <p:spTgt spid="2078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1703389" y="1295401"/>
            <a:ext cx="8785225" cy="512121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150000"/>
              </a:lnSpc>
              <a:spcBef>
                <a:spcPts val="0"/>
              </a:spcBef>
              <a:spcAft>
                <a:spcPts val="0"/>
              </a:spcAft>
              <a:defRPr/>
            </a:pPr>
            <a:r>
              <a:rPr lang="en-US" altLang="zh-CN" sz="2000" dirty="0" err="1">
                <a:solidFill>
                  <a:schemeClr val="tx1"/>
                </a:solidFill>
                <a:latin typeface="Consolas" panose="020B0609020204030204" pitchFamily="49" charset="0"/>
                <a:cs typeface="Consolas" panose="020B0609020204030204" pitchFamily="49" charset="0"/>
              </a:rPr>
              <a:t>int</a:t>
            </a:r>
            <a:r>
              <a:rPr lang="en-US" altLang="zh-CN" sz="2000" dirty="0">
                <a:solidFill>
                  <a:schemeClr val="tx1"/>
                </a:solidFill>
                <a:latin typeface="Consolas" panose="020B0609020204030204" pitchFamily="49" charset="0"/>
                <a:cs typeface="Consolas" panose="020B0609020204030204" pitchFamily="49" charset="0"/>
              </a:rPr>
              <a:t> </a:t>
            </a:r>
            <a:r>
              <a:rPr lang="en-US" altLang="zh-CN" sz="2000" dirty="0" err="1">
                <a:solidFill>
                  <a:schemeClr val="tx1"/>
                </a:solidFill>
                <a:latin typeface="Consolas" panose="020B0609020204030204" pitchFamily="49" charset="0"/>
                <a:cs typeface="Consolas" panose="020B0609020204030204" pitchFamily="49" charset="0"/>
              </a:rPr>
              <a:t>maxSubSum4</a:t>
            </a:r>
            <a:r>
              <a:rPr lang="en-US" altLang="zh-CN" sz="2000" dirty="0">
                <a:solidFill>
                  <a:schemeClr val="tx1"/>
                </a:solidFill>
                <a:latin typeface="Consolas" panose="020B0609020204030204" pitchFamily="49" charset="0"/>
                <a:cs typeface="Consolas" panose="020B0609020204030204" pitchFamily="49" charset="0"/>
              </a:rPr>
              <a:t>(</a:t>
            </a:r>
            <a:r>
              <a:rPr lang="en-US" altLang="zh-CN" sz="2000" dirty="0" err="1">
                <a:solidFill>
                  <a:schemeClr val="tx1"/>
                </a:solidFill>
                <a:latin typeface="Consolas" panose="020B0609020204030204" pitchFamily="49" charset="0"/>
                <a:cs typeface="Consolas" panose="020B0609020204030204" pitchFamily="49" charset="0"/>
              </a:rPr>
              <a:t>int</a:t>
            </a:r>
            <a:r>
              <a:rPr lang="en-US" altLang="zh-CN" sz="2000" dirty="0">
                <a:solidFill>
                  <a:schemeClr val="tx1"/>
                </a:solidFill>
                <a:latin typeface="Consolas" panose="020B0609020204030204" pitchFamily="49" charset="0"/>
                <a:cs typeface="Consolas" panose="020B0609020204030204" pitchFamily="49" charset="0"/>
              </a:rPr>
              <a:t> a[],</a:t>
            </a:r>
            <a:r>
              <a:rPr lang="en-US" altLang="zh-CN" sz="2000" dirty="0" err="1">
                <a:solidFill>
                  <a:schemeClr val="tx1"/>
                </a:solidFill>
                <a:latin typeface="Consolas" panose="020B0609020204030204" pitchFamily="49" charset="0"/>
                <a:cs typeface="Consolas" panose="020B0609020204030204" pitchFamily="49" charset="0"/>
              </a:rPr>
              <a:t>int</a:t>
            </a:r>
            <a:r>
              <a:rPr lang="en-US" altLang="zh-CN" sz="2000" dirty="0">
                <a:solidFill>
                  <a:schemeClr val="tx1"/>
                </a:solidFill>
                <a:latin typeface="Consolas" panose="020B0609020204030204" pitchFamily="49" charset="0"/>
                <a:cs typeface="Consolas" panose="020B0609020204030204" pitchFamily="49" charset="0"/>
              </a:rPr>
              <a:t> n)</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cs typeface="Consolas" panose="020B0609020204030204" pitchFamily="49" charset="0"/>
              </a:rPr>
              <a:t>{</a:t>
            </a: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int i,max=0,sum=0;</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for (</a:t>
            </a:r>
            <a:r>
              <a:rPr lang="en-US" altLang="zh-CN" sz="2000" dirty="0" err="1">
                <a:solidFill>
                  <a:schemeClr val="tx1"/>
                </a:solidFill>
                <a:latin typeface="Consolas" panose="020B0609020204030204" pitchFamily="49" charset="0"/>
                <a:cs typeface="Consolas" panose="020B0609020204030204" pitchFamily="49" charset="0"/>
              </a:rPr>
              <a:t>i</a:t>
            </a:r>
            <a:r>
              <a:rPr lang="en-US" altLang="zh-CN" sz="2000" dirty="0">
                <a:solidFill>
                  <a:schemeClr val="tx1"/>
                </a:solidFill>
                <a:latin typeface="Consolas" panose="020B0609020204030204" pitchFamily="49" charset="0"/>
                <a:cs typeface="Consolas" panose="020B0609020204030204" pitchFamily="49" charset="0"/>
              </a:rPr>
              <a:t>=</a:t>
            </a:r>
            <a:r>
              <a:rPr lang="en-US" altLang="zh-CN" sz="2000" dirty="0" err="1">
                <a:solidFill>
                  <a:schemeClr val="tx1"/>
                </a:solidFill>
                <a:latin typeface="Consolas" panose="020B0609020204030204" pitchFamily="49" charset="0"/>
                <a:cs typeface="Consolas" panose="020B0609020204030204" pitchFamily="49" charset="0"/>
              </a:rPr>
              <a:t>0;i</a:t>
            </a:r>
            <a:r>
              <a:rPr lang="en-US" altLang="zh-CN" sz="2000" dirty="0">
                <a:solidFill>
                  <a:schemeClr val="tx1"/>
                </a:solidFill>
                <a:latin typeface="Consolas" panose="020B0609020204030204" pitchFamily="49" charset="0"/>
                <a:cs typeface="Consolas" panose="020B0609020204030204" pitchFamily="49" charset="0"/>
              </a:rPr>
              <a:t>&lt;</a:t>
            </a:r>
            <a:r>
              <a:rPr lang="en-US" altLang="zh-CN" sz="2000" dirty="0" err="1">
                <a:solidFill>
                  <a:schemeClr val="tx1"/>
                </a:solidFill>
                <a:latin typeface="Consolas" panose="020B0609020204030204" pitchFamily="49" charset="0"/>
                <a:cs typeface="Consolas" panose="020B0609020204030204" pitchFamily="49" charset="0"/>
              </a:rPr>
              <a:t>n;i</a:t>
            </a:r>
            <a:r>
              <a:rPr lang="en-US" altLang="zh-CN" sz="2000" dirty="0">
                <a:solidFill>
                  <a:schemeClr val="tx1"/>
                </a:solidFill>
                <a:latin typeface="Consolas" panose="020B0609020204030204" pitchFamily="49" charset="0"/>
                <a:cs typeface="Consolas" panose="020B0609020204030204" pitchFamily="49" charset="0"/>
              </a:rPr>
              <a:t>++)</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	 sum+=a[i];</a:t>
            </a:r>
            <a:r>
              <a:rPr lang="en-US" altLang="zh-CN" sz="2000" dirty="0">
                <a:solidFill>
                  <a:schemeClr val="tx1"/>
                </a:solidFill>
                <a:latin typeface="Consolas" panose="020B0609020204030204" pitchFamily="49" charset="0"/>
                <a:cs typeface="Consolas" panose="020B0609020204030204" pitchFamily="49" charset="0"/>
                <a:sym typeface="+mn-ea"/>
              </a:rPr>
              <a:t>//</a:t>
            </a:r>
            <a:r>
              <a:rPr lang="zh-CN" altLang="en-US" sz="2000" dirty="0">
                <a:solidFill>
                  <a:schemeClr val="tx1"/>
                </a:solidFill>
                <a:latin typeface="Consolas" panose="020B0609020204030204" pitchFamily="49" charset="0"/>
                <a:cs typeface="Consolas" panose="020B0609020204030204" pitchFamily="49" charset="0"/>
                <a:sym typeface="+mn-ea"/>
              </a:rPr>
              <a:t>向右累加</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if (sum&lt;0) //</a:t>
            </a:r>
            <a:r>
              <a:rPr lang="zh-CN" altLang="en-US" sz="2000" dirty="0">
                <a:solidFill>
                  <a:schemeClr val="tx1"/>
                </a:solidFill>
                <a:latin typeface="Consolas" panose="020B0609020204030204" pitchFamily="49" charset="0"/>
                <a:cs typeface="Consolas" panose="020B0609020204030204" pitchFamily="49" charset="0"/>
              </a:rPr>
              <a:t>若当前子序列和为负数，重新开始下一子序列</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sum=0;</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if (sum&gt;max)</a:t>
            </a:r>
            <a:r>
              <a:rPr lang="en-US" altLang="zh-CN" sz="2000" dirty="0">
                <a:solidFill>
                  <a:schemeClr val="tx1"/>
                </a:solidFill>
                <a:latin typeface="Consolas" panose="020B0609020204030204" pitchFamily="49" charset="0"/>
                <a:cs typeface="Consolas" panose="020B0609020204030204" pitchFamily="49" charset="0"/>
                <a:sym typeface="+mn-ea"/>
              </a:rPr>
              <a:t>//</a:t>
            </a:r>
            <a:r>
              <a:rPr lang="zh-CN" altLang="en-US" sz="2000" dirty="0">
                <a:solidFill>
                  <a:schemeClr val="tx1"/>
                </a:solidFill>
                <a:latin typeface="Consolas" panose="020B0609020204030204" pitchFamily="49" charset="0"/>
                <a:cs typeface="Consolas" panose="020B0609020204030204" pitchFamily="49" charset="0"/>
                <a:sym typeface="+mn-ea"/>
              </a:rPr>
              <a:t>发现更大和则更新当前结果</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max=sum;</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cs typeface="Consolas" panose="020B0609020204030204" pitchFamily="49" charset="0"/>
              </a:rPr>
              <a:t>　　</a:t>
            </a:r>
            <a:r>
              <a:rPr lang="en-US" altLang="zh-CN" sz="2000" dirty="0">
                <a:solidFill>
                  <a:schemeClr val="tx1"/>
                </a:solidFill>
                <a:latin typeface="Consolas" panose="020B0609020204030204" pitchFamily="49" charset="0"/>
                <a:cs typeface="Consolas" panose="020B0609020204030204" pitchFamily="49" charset="0"/>
              </a:rPr>
              <a:t>return max;</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cs typeface="Consolas" panose="020B0609020204030204" pitchFamily="49" charset="0"/>
              </a:rPr>
              <a:t>}</a:t>
            </a:r>
          </a:p>
        </p:txBody>
      </p:sp>
      <p:sp>
        <p:nvSpPr>
          <p:cNvPr id="171011" name="Text Box 3"/>
          <p:cNvSpPr txBox="1">
            <a:spLocks noChangeArrowheads="1"/>
          </p:cNvSpPr>
          <p:nvPr/>
        </p:nvSpPr>
        <p:spPr bwMode="auto">
          <a:xfrm>
            <a:off x="3874811" y="5980192"/>
            <a:ext cx="7848600" cy="400050"/>
          </a:xfrm>
          <a:prstGeom prst="rect">
            <a:avLst/>
          </a:prstGeom>
          <a:noFill/>
          <a:ln w="57150" algn="ctr">
            <a:noFill/>
            <a:miter lim="800000"/>
          </a:ln>
          <a:effectLst/>
        </p:spPr>
        <p:txBody>
          <a:bodyPr>
            <a:spAutoFit/>
          </a:bodyPr>
          <a:lstStyle/>
          <a:p>
            <a:pPr fontAlgn="auto">
              <a:spcBef>
                <a:spcPct val="5000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显然该算法中仅扫描</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一次，其算法的时间复杂度为</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O(n)</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3.4.1 求解</a:t>
            </a:r>
            <a:r>
              <a:rPr lang="zh-CN" altLang="en-US" sz="2800" b="1" dirty="0">
                <a:latin typeface="微软雅黑" panose="020B0503020204020204" pitchFamily="34" charset="-122"/>
                <a:ea typeface="微软雅黑" panose="020B0503020204020204" pitchFamily="34" charset="-122"/>
                <a:sym typeface="+mn-ea"/>
              </a:rPr>
              <a:t>最大子</a:t>
            </a:r>
            <a:r>
              <a:rPr lang="zh-CN" altLang="en-US" sz="2800" b="1">
                <a:latin typeface="微软雅黑" panose="020B0503020204020204" pitchFamily="34" charset="-122"/>
                <a:ea typeface="微软雅黑" panose="020B0503020204020204" pitchFamily="34" charset="-122"/>
                <a:sym typeface="+mn-ea"/>
              </a:rPr>
              <a:t>段和</a:t>
            </a:r>
            <a:r>
              <a:rPr lang="en-US" altLang="zh-CN" sz="2800" b="1" dirty="0">
                <a:latin typeface="微软雅黑" panose="020B0503020204020204" pitchFamily="34" charset="-122"/>
                <a:ea typeface="微软雅黑" panose="020B0503020204020204" pitchFamily="34" charset="-122"/>
                <a:sym typeface="+mn-ea"/>
              </a:rPr>
              <a:t>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0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0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10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10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10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101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101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1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3.4 求解</a:t>
            </a:r>
            <a:r>
              <a:rPr lang="zh-CN" altLang="en-US" sz="2800" b="1">
                <a:latin typeface="微软雅黑" panose="020B0503020204020204" pitchFamily="34" charset="-122"/>
                <a:ea typeface="微软雅黑" panose="020B0503020204020204" pitchFamily="34" charset="-122"/>
                <a:sym typeface="+mn-ea"/>
              </a:rPr>
              <a:t>组合</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ECB823BF-661C-45CB-8F29-AEF484CB377B}" type="slidenum">
              <a:rPr lang="zh-CN" altLang="en-US"/>
              <a:t>68</a:t>
            </a:fld>
            <a:endParaRPr lang="zh-CN" altLang="en-US"/>
          </a:p>
        </p:txBody>
      </p:sp>
      <p:sp>
        <p:nvSpPr>
          <p:cNvPr id="4" name="矩形 3"/>
          <p:cNvSpPr/>
          <p:nvPr/>
        </p:nvSpPr>
        <p:spPr>
          <a:xfrm>
            <a:off x="2827339" y="2782888"/>
            <a:ext cx="4084773" cy="523220"/>
          </a:xfrm>
          <a:prstGeom prst="rect">
            <a:avLst/>
          </a:prstGeom>
        </p:spPr>
        <p:txBody>
          <a:bodyPr wrap="none">
            <a:spAutoFit/>
          </a:bodyPr>
          <a:lstStyle/>
          <a:p>
            <a:pPr marL="355600" indent="-342900" fontAlgn="auto">
              <a:spcBef>
                <a:spcPts val="1800"/>
              </a:spcBef>
              <a:spcAft>
                <a:spcPts val="0"/>
              </a:spcAft>
              <a:tabLst>
                <a:tab pos="354965" algn="l"/>
                <a:tab pos="355600" algn="l"/>
              </a:tabLst>
              <a:defRPr/>
            </a:pPr>
            <a:r>
              <a:rPr lang="en-US" altLang="zh-CN" sz="2800" dirty="0">
                <a:solidFill>
                  <a:srgbClr val="0000FF"/>
                </a:solidFill>
                <a:latin typeface="微软雅黑" panose="020B0503020204020204" pitchFamily="34" charset="-122"/>
                <a:ea typeface="微软雅黑" panose="020B0503020204020204" pitchFamily="34" charset="-122"/>
                <a:cs typeface="宋体" panose="02010600030101010101" pitchFamily="2" charset="-122"/>
                <a:sym typeface="+mn-ea"/>
              </a:rPr>
              <a:t>3.4.2 </a:t>
            </a:r>
            <a:r>
              <a:rPr lang="zh-CN" altLang="en-US" sz="2800" dirty="0">
                <a:solidFill>
                  <a:srgbClr val="0000FF"/>
                </a:solidFill>
                <a:latin typeface="微软雅黑" panose="020B0503020204020204" pitchFamily="34" charset="-122"/>
                <a:ea typeface="微软雅黑" panose="020B0503020204020204" pitchFamily="34" charset="-122"/>
                <a:cs typeface="宋体" panose="02010600030101010101" pitchFamily="2" charset="-122"/>
                <a:sym typeface="+mn-ea"/>
              </a:rPr>
              <a:t>求解棋盘覆盖问题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一、</a:t>
            </a:r>
            <a:r>
              <a:rPr lang="zh-CN" altLang="zh-CN" sz="2800" b="1" dirty="0">
                <a:latin typeface="微软雅黑" panose="020B0503020204020204" pitchFamily="34" charset="-122"/>
                <a:ea typeface="微软雅黑" panose="020B0503020204020204" pitchFamily="34" charset="-122"/>
                <a:sym typeface="+mn-ea"/>
              </a:rPr>
              <a:t>棋盘</a:t>
            </a:r>
            <a:r>
              <a:rPr lang="zh-CN" altLang="zh-CN" sz="2800" b="1">
                <a:latin typeface="微软雅黑" panose="020B0503020204020204" pitchFamily="34" charset="-122"/>
                <a:ea typeface="微软雅黑" panose="020B0503020204020204" pitchFamily="34" charset="-122"/>
                <a:sym typeface="+mn-ea"/>
              </a:rPr>
              <a:t>覆盖问题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灯片编号占位符 2"/>
          <p:cNvSpPr>
            <a:spLocks noGrp="1"/>
          </p:cNvSpPr>
          <p:nvPr>
            <p:ph type="sldNum" sz="quarter" idx="14"/>
          </p:nvPr>
        </p:nvSpPr>
        <p:spPr/>
        <p:txBody>
          <a:bodyPr/>
          <a:lstStyle/>
          <a:p>
            <a:pPr>
              <a:defRPr/>
            </a:pPr>
            <a:fld id="{275363BD-DA8D-4DA4-9430-556D519C01A8}" type="slidenum">
              <a:rPr lang="zh-CN" altLang="en-US" sz="900"/>
              <a:t>69</a:t>
            </a:fld>
            <a:endParaRPr lang="zh-CN" altLang="en-US" sz="900"/>
          </a:p>
        </p:txBody>
      </p:sp>
      <p:sp>
        <p:nvSpPr>
          <p:cNvPr id="4" name="TextBox 2"/>
          <p:cNvSpPr txBox="1"/>
          <p:nvPr/>
        </p:nvSpPr>
        <p:spPr>
          <a:xfrm>
            <a:off x="785191" y="1603112"/>
            <a:ext cx="10287000" cy="1422954"/>
          </a:xfrm>
          <a:prstGeom prst="rect">
            <a:avLst/>
          </a:prstGeom>
          <a:noFill/>
        </p:spPr>
        <p:txBody>
          <a:bodyPr wrap="square">
            <a:spAutoFit/>
          </a:bodyPr>
          <a:lstStyle/>
          <a:p>
            <a:pPr indent="446405" algn="just" fontAlgn="auto">
              <a:lnSpc>
                <a:spcPct val="150000"/>
              </a:lnSpc>
              <a:spcBef>
                <a:spcPts val="1200"/>
              </a:spcBef>
              <a:spcAft>
                <a:spcPts val="0"/>
              </a:spcAft>
              <a:defRPr/>
            </a:pP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有一个</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baseline="30000" dirty="0">
                <a:latin typeface="微软雅黑" panose="020B0503020204020204" pitchFamily="34" charset="-122"/>
                <a:ea typeface="微软雅黑" panose="020B0503020204020204" pitchFamily="34" charset="-122"/>
                <a:cs typeface="Consolas" panose="020B0609020204030204" pitchFamily="49" charset="0"/>
              </a:rPr>
              <a:t>k</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baseline="30000" dirty="0">
                <a:latin typeface="微软雅黑" panose="020B0503020204020204" pitchFamily="34" charset="-122"/>
                <a:ea typeface="微软雅黑" panose="020B0503020204020204" pitchFamily="34" charset="-122"/>
                <a:cs typeface="Consolas" panose="020B0609020204030204" pitchFamily="49" charset="0"/>
              </a:rPr>
              <a:t>k</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k&gt;0</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）的棋盘，恰好有一个方格与其他方格不同，称之为特殊方格</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，并且称该棋盘为一特殊棋盘</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。现在要用</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图（</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种不同形状的三格</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骨牌覆盖除了特殊方格外的其他全部方格，并且任何两个</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三格</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骨牌不能重叠。请给出一种覆盖</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方案</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p>
        </p:txBody>
      </p:sp>
      <p:pic>
        <p:nvPicPr>
          <p:cNvPr id="5" name="Picture 4" descr="t24"/>
          <p:cNvPicPr>
            <a:picLocks noChangeAspect="1" noChangeArrowheads="1"/>
          </p:cNvPicPr>
          <p:nvPr/>
        </p:nvPicPr>
        <p:blipFill>
          <a:blip r:embed="rId2"/>
          <a:srcRect/>
          <a:stretch>
            <a:fillRect/>
          </a:stretch>
        </p:blipFill>
        <p:spPr bwMode="auto">
          <a:xfrm>
            <a:off x="1885950" y="3778251"/>
            <a:ext cx="2565400" cy="1908175"/>
          </a:xfrm>
          <a:prstGeom prst="rect">
            <a:avLst/>
          </a:prstGeom>
          <a:noFill/>
          <a:ln w="9525">
            <a:noFill/>
            <a:miter lim="800000"/>
            <a:headEnd/>
            <a:tailEnd/>
          </a:ln>
        </p:spPr>
      </p:pic>
      <p:pic>
        <p:nvPicPr>
          <p:cNvPr id="6" name="Picture 5" descr="t25"/>
          <p:cNvPicPr>
            <a:picLocks noChangeAspect="1" noChangeArrowheads="1"/>
          </p:cNvPicPr>
          <p:nvPr/>
        </p:nvPicPr>
        <p:blipFill>
          <a:blip r:embed="rId3"/>
          <a:srcRect/>
          <a:stretch>
            <a:fillRect/>
          </a:stretch>
        </p:blipFill>
        <p:spPr bwMode="auto">
          <a:xfrm>
            <a:off x="4814889" y="4381501"/>
            <a:ext cx="4611687" cy="955675"/>
          </a:xfrm>
          <a:prstGeom prst="rect">
            <a:avLst/>
          </a:prstGeom>
          <a:noFill/>
          <a:ln w="9525">
            <a:noFill/>
            <a:miter lim="800000"/>
            <a:headEnd/>
            <a:tailEnd/>
          </a:ln>
        </p:spPr>
      </p:pic>
      <p:sp>
        <p:nvSpPr>
          <p:cNvPr id="7" name="TextBox 6"/>
          <p:cNvSpPr txBox="1"/>
          <p:nvPr/>
        </p:nvSpPr>
        <p:spPr>
          <a:xfrm>
            <a:off x="1885950" y="5815013"/>
            <a:ext cx="2928938" cy="368300"/>
          </a:xfrm>
          <a:prstGeom prst="rect">
            <a:avLst/>
          </a:prstGeom>
          <a:noFill/>
        </p:spPr>
        <p:txBody>
          <a:bodyPr>
            <a:spAutoFit/>
          </a:bodyPr>
          <a:lstStyle/>
          <a:p>
            <a:pPr fontAlgn="auto">
              <a:spcBef>
                <a:spcPts val="0"/>
              </a:spcBef>
              <a:spcAft>
                <a:spcPts val="0"/>
              </a:spcAft>
              <a:defRPr/>
            </a:pPr>
            <a:r>
              <a:rPr lang="en-US" altLang="zh-CN" dirty="0">
                <a:latin typeface="微软雅黑" panose="020B0503020204020204" pitchFamily="34" charset="-122"/>
                <a:ea typeface="微软雅黑" panose="020B0503020204020204" pitchFamily="34" charset="-122"/>
              </a:rPr>
              <a:t>(a) k=2</a:t>
            </a:r>
            <a:r>
              <a:rPr lang="zh-CN" altLang="en-US" dirty="0">
                <a:latin typeface="微软雅黑" panose="020B0503020204020204" pitchFamily="34" charset="-122"/>
                <a:ea typeface="微软雅黑" panose="020B0503020204020204" pitchFamily="34" charset="-122"/>
              </a:rPr>
              <a:t>时的一种特殊棋盘</a:t>
            </a:r>
            <a:endParaRPr lang="zh-CN" altLang="en-US"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Text Box 25"/>
          <p:cNvSpPr txBox="1">
            <a:spLocks noChangeArrowheads="1"/>
          </p:cNvSpPr>
          <p:nvPr/>
        </p:nvSpPr>
        <p:spPr bwMode="auto">
          <a:xfrm>
            <a:off x="5830888" y="5815013"/>
            <a:ext cx="3382962" cy="368300"/>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auto">
              <a:spcBef>
                <a:spcPts val="0"/>
              </a:spcBef>
              <a:spcAft>
                <a:spcPts val="0"/>
              </a:spcAft>
              <a:defRPr/>
            </a:pPr>
            <a:r>
              <a:rPr lang="en-US" altLang="zh-CN" dirty="0">
                <a:latin typeface="微软雅黑" panose="020B0503020204020204" pitchFamily="34" charset="-122"/>
                <a:ea typeface="微软雅黑" panose="020B0503020204020204" pitchFamily="34" charset="-122"/>
              </a:rPr>
              <a:t>(b)  4</a:t>
            </a:r>
            <a:r>
              <a:rPr lang="zh-CN" altLang="en-US" dirty="0">
                <a:latin typeface="微软雅黑" panose="020B0503020204020204" pitchFamily="34" charset="-122"/>
                <a:ea typeface="微软雅黑" panose="020B0503020204020204" pitchFamily="34" charset="-122"/>
              </a:rPr>
              <a:t>种不同形状的三格骨牌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6"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500"/>
                                        <p:tgtEl>
                                          <p:spTgt spid="6"/>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三、分治算法的时间复杂度分析方法</a:t>
            </a:r>
          </a:p>
        </p:txBody>
      </p:sp>
      <p:sp>
        <p:nvSpPr>
          <p:cNvPr id="3" name="灯片编号占位符 2"/>
          <p:cNvSpPr>
            <a:spLocks noGrp="1"/>
          </p:cNvSpPr>
          <p:nvPr>
            <p:ph type="sldNum" sz="quarter" idx="14"/>
          </p:nvPr>
        </p:nvSpPr>
        <p:spPr/>
        <p:txBody>
          <a:bodyPr/>
          <a:lstStyle/>
          <a:p>
            <a:pPr>
              <a:defRPr/>
            </a:pPr>
            <a:fld id="{588AE09C-96ED-4815-AB5A-F4B922693C69}" type="slidenum">
              <a:rPr lang="zh-CN" altLang="en-US" sz="900"/>
              <a:t>7</a:t>
            </a:fld>
            <a:endParaRPr lang="zh-CN" altLang="en-US" sz="900"/>
          </a:p>
        </p:txBody>
      </p:sp>
      <p:sp>
        <p:nvSpPr>
          <p:cNvPr id="15363" name="矩形 4"/>
          <p:cNvSpPr>
            <a:spLocks noChangeArrowheads="1"/>
          </p:cNvSpPr>
          <p:nvPr/>
        </p:nvSpPr>
        <p:spPr bwMode="auto">
          <a:xfrm>
            <a:off x="258233" y="1916345"/>
            <a:ext cx="9821267" cy="497957"/>
          </a:xfrm>
          <a:prstGeom prst="rect">
            <a:avLst/>
          </a:prstGeom>
          <a:noFill/>
          <a:ln w="9525">
            <a:noFill/>
            <a:miter lim="800000"/>
          </a:ln>
        </p:spPr>
        <p:txBody>
          <a:bodyPr wrap="square">
            <a:spAutoFit/>
          </a:bodyPr>
          <a:lstStyle/>
          <a:p>
            <a:pPr indent="714375">
              <a:lnSpc>
                <a:spcPct val="120000"/>
              </a:lnSpc>
            </a:pPr>
            <a:r>
              <a:rPr lang="zh-CN" altLang="en-US" sz="2400" dirty="0">
                <a:latin typeface="微软雅黑" panose="020B0503020204020204" pitchFamily="34" charset="-122"/>
                <a:ea typeface="微软雅黑" panose="020B0503020204020204" pitchFamily="34" charset="-122"/>
              </a:rPr>
              <a:t>按照递归算法的分析过程，首先建立递归方程，然后求解递归方程</a:t>
            </a:r>
          </a:p>
        </p:txBody>
      </p:sp>
      <p:pic>
        <p:nvPicPr>
          <p:cNvPr id="2050" name="Picture 2" descr="https://timgsa.baidu.com/timg?image&amp;quality=80&amp;size=b9999_10000&amp;sec=1548098213918&amp;di=e09e17ccde4fa7a9c8d97a4d463afeef&amp;imgtype=0&amp;src=http%3A%2F%2Fpic26.nipic.com%2F20130114%2F11664993_094043477148_2.jpg"/>
          <p:cNvPicPr>
            <a:picLocks noChangeAspect="1" noChangeArrowheads="1"/>
          </p:cNvPicPr>
          <p:nvPr/>
        </p:nvPicPr>
        <p:blipFill rotWithShape="1">
          <a:blip r:embed="rId2" cstate="print"/>
          <a:srcRect b="3810"/>
          <a:stretch>
            <a:fillRect/>
          </a:stretch>
        </p:blipFill>
        <p:spPr bwMode="auto">
          <a:xfrm rot="20299276">
            <a:off x="5447837" y="3368982"/>
            <a:ext cx="2365453" cy="2275334"/>
          </a:xfrm>
          <a:prstGeom prst="ellipse">
            <a:avLst/>
          </a:prstGeom>
          <a:ln>
            <a:noFill/>
          </a:ln>
          <a:effectLst>
            <a:softEdge rad="112500"/>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二、分治法求解思路</a:t>
            </a:r>
          </a:p>
        </p:txBody>
      </p:sp>
      <p:sp>
        <p:nvSpPr>
          <p:cNvPr id="3" name="灯片编号占位符 2"/>
          <p:cNvSpPr>
            <a:spLocks noGrp="1"/>
          </p:cNvSpPr>
          <p:nvPr>
            <p:ph type="sldNum" sz="quarter" idx="14"/>
          </p:nvPr>
        </p:nvSpPr>
        <p:spPr/>
        <p:txBody>
          <a:bodyPr/>
          <a:lstStyle/>
          <a:p>
            <a:pPr>
              <a:defRPr/>
            </a:pPr>
            <a:fld id="{EF37B30B-9CBD-4C03-B9A8-BDE1FC630759}" type="slidenum">
              <a:rPr lang="zh-CN" altLang="en-US"/>
              <a:t>70</a:t>
            </a:fld>
            <a:endParaRPr lang="zh-CN" altLang="en-US"/>
          </a:p>
        </p:txBody>
      </p:sp>
      <p:sp>
        <p:nvSpPr>
          <p:cNvPr id="69635" name="TextBox 6"/>
          <p:cNvSpPr txBox="1">
            <a:spLocks noChangeArrowheads="1"/>
          </p:cNvSpPr>
          <p:nvPr/>
        </p:nvSpPr>
        <p:spPr bwMode="auto">
          <a:xfrm>
            <a:off x="8039100" y="4860925"/>
            <a:ext cx="914400" cy="368300"/>
          </a:xfrm>
          <a:prstGeom prst="rect">
            <a:avLst/>
          </a:prstGeom>
          <a:noFill/>
          <a:ln w="9525">
            <a:noFill/>
            <a:miter lim="800000"/>
          </a:ln>
        </p:spPr>
        <p:txBody>
          <a:bodyPr>
            <a:spAutoFit/>
          </a:bodyPr>
          <a:lstStyle/>
          <a:p>
            <a:r>
              <a:rPr lang="en-US" altLang="zh-CN" b="1">
                <a:latin typeface="Times New Roman" panose="02020603050405020304" pitchFamily="18" charset="0"/>
                <a:ea typeface="微软雅黑" panose="020B0503020204020204" pitchFamily="34" charset="-122"/>
              </a:rPr>
              <a:t>(f)</a:t>
            </a:r>
            <a:endParaRPr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9636" name="Text Box 25"/>
          <p:cNvSpPr txBox="1">
            <a:spLocks noChangeArrowheads="1"/>
          </p:cNvSpPr>
          <p:nvPr/>
        </p:nvSpPr>
        <p:spPr bwMode="auto">
          <a:xfrm>
            <a:off x="1943101" y="4556125"/>
            <a:ext cx="4424363" cy="400050"/>
          </a:xfrm>
          <a:prstGeom prst="rect">
            <a:avLst/>
          </a:prstGeom>
          <a:noFill/>
          <a:ln w="9525">
            <a:noFill/>
            <a:miter lim="800000"/>
          </a:ln>
        </p:spPr>
        <p:txBody>
          <a:bodyPr lIns="0" tIns="0" rIns="0" bIns="0"/>
          <a:lstStyle/>
          <a:p>
            <a:pPr algn="just" eaLnBrk="0" hangingPunct="0"/>
            <a:r>
              <a:rPr lang="en-US" altLang="zh-CN" sz="2000" b="1">
                <a:latin typeface="Times New Roman" panose="02020603050405020304" pitchFamily="18" charset="0"/>
              </a:rPr>
              <a:t>(b)               (c)              (d)             (e) </a:t>
            </a:r>
            <a:endParaRPr lang="zh-CN" altLang="en-US" sz="2000" b="1">
              <a:latin typeface="Times New Roman" panose="02020603050405020304" pitchFamily="18" charset="0"/>
            </a:endParaRPr>
          </a:p>
        </p:txBody>
      </p:sp>
      <p:sp>
        <p:nvSpPr>
          <p:cNvPr id="69637" name="矩形 17"/>
          <p:cNvSpPr>
            <a:spLocks noChangeArrowheads="1"/>
          </p:cNvSpPr>
          <p:nvPr/>
        </p:nvSpPr>
        <p:spPr bwMode="auto">
          <a:xfrm>
            <a:off x="2482851" y="2514600"/>
            <a:ext cx="512763" cy="368300"/>
          </a:xfrm>
          <a:prstGeom prst="rect">
            <a:avLst/>
          </a:prstGeom>
          <a:noFill/>
          <a:ln w="9525">
            <a:noFill/>
            <a:miter lim="800000"/>
          </a:ln>
        </p:spPr>
        <p:txBody>
          <a:bodyPr>
            <a:spAutoFit/>
          </a:bodyPr>
          <a:lstStyle/>
          <a:p>
            <a:r>
              <a:rPr lang="en-US" altLang="zh-CN" b="1">
                <a:latin typeface="Times New Roman" panose="02020603050405020304" pitchFamily="18" charset="0"/>
                <a:ea typeface="微软雅黑" panose="020B0503020204020204" pitchFamily="34" charset="-122"/>
              </a:rPr>
              <a:t>(a) </a:t>
            </a:r>
            <a:endParaRPr lang="zh-CN" altLang="en-US">
              <a:latin typeface="微软雅黑" panose="020B0503020204020204" pitchFamily="34" charset="-122"/>
              <a:ea typeface="微软雅黑" panose="020B0503020204020204" pitchFamily="34" charset="-122"/>
            </a:endParaRPr>
          </a:p>
        </p:txBody>
      </p:sp>
      <p:graphicFrame>
        <p:nvGraphicFramePr>
          <p:cNvPr id="19" name="表格 18"/>
          <p:cNvGraphicFramePr>
            <a:graphicFrameLocks noGrp="1"/>
          </p:cNvGraphicFramePr>
          <p:nvPr/>
        </p:nvGraphicFramePr>
        <p:xfrm>
          <a:off x="6743700" y="2117725"/>
          <a:ext cx="3454400" cy="2291976"/>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23" name="表格 22"/>
          <p:cNvGraphicFramePr>
            <a:graphicFrameLocks noGrp="1"/>
          </p:cNvGraphicFramePr>
          <p:nvPr/>
        </p:nvGraphicFramePr>
        <p:xfrm>
          <a:off x="1738313" y="3648075"/>
          <a:ext cx="720090" cy="728980"/>
        </p:xfrm>
        <a:graphic>
          <a:graphicData uri="http://schemas.openxmlformats.org/drawingml/2006/table">
            <a:tbl>
              <a:tblPr firstRow="1" bandRow="1">
                <a:tableStyleId>{5940675A-B579-460E-94D1-54222C63F5DA}</a:tableStyleId>
              </a:tblPr>
              <a:tblGrid>
                <a:gridCol w="360045">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tblGrid>
              <a:tr h="364490">
                <a:tc>
                  <a:txBody>
                    <a:bodyPr/>
                    <a:lstStyle/>
                    <a:p>
                      <a:endParaRPr lang="zh-CN" altLang="en-US" sz="1800" dirty="0"/>
                    </a:p>
                  </a:txBody>
                  <a:tcPr marL="90000" marR="90000" marT="45000" marB="45000">
                    <a:solidFill>
                      <a:srgbClr val="FF0000"/>
                    </a:solidFill>
                  </a:tcPr>
                </a:tc>
                <a:tc>
                  <a:txBody>
                    <a:bodyPr/>
                    <a:lstStyle/>
                    <a:p>
                      <a:endParaRPr lang="zh-CN" altLang="en-US" sz="1800" dirty="0"/>
                    </a:p>
                  </a:txBody>
                  <a:tcPr marL="90000" marR="90000" marT="45000" marB="45000"/>
                </a:tc>
                <a:extLst>
                  <a:ext uri="{0D108BD9-81ED-4DB2-BD59-A6C34878D82A}">
                    <a16:rowId xmlns:a16="http://schemas.microsoft.com/office/drawing/2014/main" val="10000"/>
                  </a:ext>
                </a:extLst>
              </a:tr>
              <a:tr h="364490">
                <a:tc>
                  <a:txBody>
                    <a:bodyPr/>
                    <a:lstStyle/>
                    <a:p>
                      <a:endParaRPr lang="zh-CN" altLang="en-US" sz="1800"/>
                    </a:p>
                  </a:txBody>
                  <a:tcPr marL="90000" marR="90000" marT="45000" marB="45000"/>
                </a:tc>
                <a:tc>
                  <a:txBody>
                    <a:bodyPr/>
                    <a:lstStyle/>
                    <a:p>
                      <a:endParaRPr lang="zh-CN" altLang="en-US" sz="1800" dirty="0"/>
                    </a:p>
                  </a:txBody>
                  <a:tcPr marL="90000" marR="90000" marT="45000" marB="45000"/>
                </a:tc>
                <a:extLst>
                  <a:ext uri="{0D108BD9-81ED-4DB2-BD59-A6C34878D82A}">
                    <a16:rowId xmlns:a16="http://schemas.microsoft.com/office/drawing/2014/main" val="10001"/>
                  </a:ext>
                </a:extLst>
              </a:tr>
            </a:tbl>
          </a:graphicData>
        </a:graphic>
      </p:graphicFrame>
      <p:graphicFrame>
        <p:nvGraphicFramePr>
          <p:cNvPr id="24" name="表格 23"/>
          <p:cNvGraphicFramePr>
            <a:graphicFrameLocks noGrp="1"/>
          </p:cNvGraphicFramePr>
          <p:nvPr/>
        </p:nvGraphicFramePr>
        <p:xfrm>
          <a:off x="2978150" y="3648075"/>
          <a:ext cx="720090" cy="728980"/>
        </p:xfrm>
        <a:graphic>
          <a:graphicData uri="http://schemas.openxmlformats.org/drawingml/2006/table">
            <a:tbl>
              <a:tblPr firstRow="1" bandRow="1">
                <a:tableStyleId>{5940675A-B579-460E-94D1-54222C63F5DA}</a:tableStyleId>
              </a:tblPr>
              <a:tblGrid>
                <a:gridCol w="360045">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tblGrid>
              <a:tr h="364490">
                <a:tc>
                  <a:txBody>
                    <a:bodyPr/>
                    <a:lstStyle/>
                    <a:p>
                      <a:endParaRPr lang="zh-CN" altLang="en-US" sz="1800" dirty="0"/>
                    </a:p>
                  </a:txBody>
                  <a:tcPr marL="90000" marR="90000" marT="45000" marB="45000"/>
                </a:tc>
                <a:tc>
                  <a:txBody>
                    <a:bodyPr/>
                    <a:lstStyle/>
                    <a:p>
                      <a:endParaRPr lang="zh-CN" altLang="en-US" sz="1800" dirty="0"/>
                    </a:p>
                  </a:txBody>
                  <a:tcPr marL="90000" marR="90000" marT="45000" marB="45000">
                    <a:solidFill>
                      <a:srgbClr val="FF0000"/>
                    </a:solidFill>
                  </a:tcPr>
                </a:tc>
                <a:extLst>
                  <a:ext uri="{0D108BD9-81ED-4DB2-BD59-A6C34878D82A}">
                    <a16:rowId xmlns:a16="http://schemas.microsoft.com/office/drawing/2014/main" val="10000"/>
                  </a:ext>
                </a:extLst>
              </a:tr>
              <a:tr h="364490">
                <a:tc>
                  <a:txBody>
                    <a:bodyPr/>
                    <a:lstStyle/>
                    <a:p>
                      <a:endParaRPr lang="zh-CN" altLang="en-US" sz="1800"/>
                    </a:p>
                  </a:txBody>
                  <a:tcPr marL="90000" marR="90000" marT="45000" marB="45000"/>
                </a:tc>
                <a:tc>
                  <a:txBody>
                    <a:bodyPr/>
                    <a:lstStyle/>
                    <a:p>
                      <a:endParaRPr lang="zh-CN" altLang="en-US" sz="1800" dirty="0"/>
                    </a:p>
                  </a:txBody>
                  <a:tcPr marL="90000" marR="90000" marT="45000" marB="45000"/>
                </a:tc>
                <a:extLst>
                  <a:ext uri="{0D108BD9-81ED-4DB2-BD59-A6C34878D82A}">
                    <a16:rowId xmlns:a16="http://schemas.microsoft.com/office/drawing/2014/main" val="10001"/>
                  </a:ext>
                </a:extLst>
              </a:tr>
            </a:tbl>
          </a:graphicData>
        </a:graphic>
      </p:graphicFrame>
      <p:graphicFrame>
        <p:nvGraphicFramePr>
          <p:cNvPr id="25" name="表格 24"/>
          <p:cNvGraphicFramePr>
            <a:graphicFrameLocks noGrp="1"/>
          </p:cNvGraphicFramePr>
          <p:nvPr/>
        </p:nvGraphicFramePr>
        <p:xfrm>
          <a:off x="4137025" y="3648075"/>
          <a:ext cx="720090" cy="728980"/>
        </p:xfrm>
        <a:graphic>
          <a:graphicData uri="http://schemas.openxmlformats.org/drawingml/2006/table">
            <a:tbl>
              <a:tblPr firstRow="1" bandRow="1">
                <a:tableStyleId>{5940675A-B579-460E-94D1-54222C63F5DA}</a:tableStyleId>
              </a:tblPr>
              <a:tblGrid>
                <a:gridCol w="360045">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tblGrid>
              <a:tr h="364490">
                <a:tc>
                  <a:txBody>
                    <a:bodyPr/>
                    <a:lstStyle/>
                    <a:p>
                      <a:endParaRPr lang="zh-CN" altLang="en-US" sz="1800" dirty="0"/>
                    </a:p>
                  </a:txBody>
                  <a:tcPr marL="90000" marR="90000" marT="45000" marB="45000"/>
                </a:tc>
                <a:tc>
                  <a:txBody>
                    <a:bodyPr/>
                    <a:lstStyle/>
                    <a:p>
                      <a:endParaRPr lang="zh-CN" altLang="en-US" sz="1800" dirty="0"/>
                    </a:p>
                  </a:txBody>
                  <a:tcPr marL="90000" marR="90000" marT="45000" marB="45000"/>
                </a:tc>
                <a:extLst>
                  <a:ext uri="{0D108BD9-81ED-4DB2-BD59-A6C34878D82A}">
                    <a16:rowId xmlns:a16="http://schemas.microsoft.com/office/drawing/2014/main" val="10000"/>
                  </a:ext>
                </a:extLst>
              </a:tr>
              <a:tr h="364490">
                <a:tc>
                  <a:txBody>
                    <a:bodyPr/>
                    <a:lstStyle/>
                    <a:p>
                      <a:endParaRPr lang="zh-CN" altLang="en-US" sz="1800" dirty="0"/>
                    </a:p>
                  </a:txBody>
                  <a:tcPr marL="90000" marR="90000" marT="45000" marB="45000">
                    <a:solidFill>
                      <a:srgbClr val="FF0000"/>
                    </a:solidFill>
                  </a:tcPr>
                </a:tc>
                <a:tc>
                  <a:txBody>
                    <a:bodyPr/>
                    <a:lstStyle/>
                    <a:p>
                      <a:endParaRPr lang="zh-CN" altLang="en-US" sz="1800" dirty="0"/>
                    </a:p>
                  </a:txBody>
                  <a:tcPr marL="90000" marR="90000" marT="45000" marB="45000"/>
                </a:tc>
                <a:extLst>
                  <a:ext uri="{0D108BD9-81ED-4DB2-BD59-A6C34878D82A}">
                    <a16:rowId xmlns:a16="http://schemas.microsoft.com/office/drawing/2014/main" val="10001"/>
                  </a:ext>
                </a:extLst>
              </a:tr>
            </a:tbl>
          </a:graphicData>
        </a:graphic>
      </p:graphicFrame>
      <p:graphicFrame>
        <p:nvGraphicFramePr>
          <p:cNvPr id="26" name="表格 25"/>
          <p:cNvGraphicFramePr>
            <a:graphicFrameLocks noGrp="1"/>
          </p:cNvGraphicFramePr>
          <p:nvPr/>
        </p:nvGraphicFramePr>
        <p:xfrm>
          <a:off x="5314950" y="3648075"/>
          <a:ext cx="720090" cy="728980"/>
        </p:xfrm>
        <a:graphic>
          <a:graphicData uri="http://schemas.openxmlformats.org/drawingml/2006/table">
            <a:tbl>
              <a:tblPr firstRow="1" bandRow="1">
                <a:tableStyleId>{5940675A-B579-460E-94D1-54222C63F5DA}</a:tableStyleId>
              </a:tblPr>
              <a:tblGrid>
                <a:gridCol w="360045">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tblGrid>
              <a:tr h="364490">
                <a:tc>
                  <a:txBody>
                    <a:bodyPr/>
                    <a:lstStyle/>
                    <a:p>
                      <a:endParaRPr lang="zh-CN" altLang="en-US" sz="1800" dirty="0"/>
                    </a:p>
                  </a:txBody>
                  <a:tcPr marL="90000" marR="90000" marT="45000" marB="45000"/>
                </a:tc>
                <a:tc>
                  <a:txBody>
                    <a:bodyPr/>
                    <a:lstStyle/>
                    <a:p>
                      <a:endParaRPr lang="zh-CN" altLang="en-US" sz="1800" dirty="0"/>
                    </a:p>
                  </a:txBody>
                  <a:tcPr marL="90000" marR="90000" marT="45000" marB="45000"/>
                </a:tc>
                <a:extLst>
                  <a:ext uri="{0D108BD9-81ED-4DB2-BD59-A6C34878D82A}">
                    <a16:rowId xmlns:a16="http://schemas.microsoft.com/office/drawing/2014/main" val="10000"/>
                  </a:ext>
                </a:extLst>
              </a:tr>
              <a:tr h="364490">
                <a:tc>
                  <a:txBody>
                    <a:bodyPr/>
                    <a:lstStyle/>
                    <a:p>
                      <a:endParaRPr lang="zh-CN" altLang="en-US" sz="1800"/>
                    </a:p>
                  </a:txBody>
                  <a:tcPr marL="90000" marR="90000" marT="45000" marB="45000"/>
                </a:tc>
                <a:tc>
                  <a:txBody>
                    <a:bodyPr/>
                    <a:lstStyle/>
                    <a:p>
                      <a:endParaRPr lang="zh-CN" altLang="en-US" sz="1800" dirty="0"/>
                    </a:p>
                  </a:txBody>
                  <a:tcPr marL="90000" marR="90000" marT="45000" marB="45000">
                    <a:solidFill>
                      <a:srgbClr val="FF0000"/>
                    </a:solidFill>
                  </a:tcPr>
                </a:tc>
                <a:extLst>
                  <a:ext uri="{0D108BD9-81ED-4DB2-BD59-A6C34878D82A}">
                    <a16:rowId xmlns:a16="http://schemas.microsoft.com/office/drawing/2014/main" val="10001"/>
                  </a:ext>
                </a:extLst>
              </a:tr>
            </a:tbl>
          </a:graphicData>
        </a:graphic>
      </p:graphicFrame>
      <p:graphicFrame>
        <p:nvGraphicFramePr>
          <p:cNvPr id="28" name="表格 27"/>
          <p:cNvGraphicFramePr>
            <a:graphicFrameLocks noGrp="1"/>
          </p:cNvGraphicFramePr>
          <p:nvPr/>
        </p:nvGraphicFramePr>
        <p:xfrm>
          <a:off x="2520950" y="2082800"/>
          <a:ext cx="359410" cy="364490"/>
        </p:xfrm>
        <a:graphic>
          <a:graphicData uri="http://schemas.openxmlformats.org/drawingml/2006/table">
            <a:tbl>
              <a:tblPr firstRow="1" bandRow="1">
                <a:tableStyleId>{5940675A-B579-460E-94D1-54222C63F5DA}</a:tableStyleId>
              </a:tblPr>
              <a:tblGrid>
                <a:gridCol w="359410">
                  <a:extLst>
                    <a:ext uri="{9D8B030D-6E8A-4147-A177-3AD203B41FA5}">
                      <a16:colId xmlns:a16="http://schemas.microsoft.com/office/drawing/2014/main" val="20000"/>
                    </a:ext>
                  </a:extLst>
                </a:gridCol>
              </a:tblGrid>
              <a:tr h="364490">
                <a:tc>
                  <a:txBody>
                    <a:bodyPr/>
                    <a:lstStyle/>
                    <a:p>
                      <a:endParaRPr lang="zh-CN" altLang="en-US" sz="1800" dirty="0"/>
                    </a:p>
                  </a:txBody>
                  <a:tcPr marL="90000" marR="90000" marT="45000" marB="45000">
                    <a:solidFill>
                      <a:srgbClr val="FF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二、分治法求解思路</a:t>
            </a:r>
          </a:p>
        </p:txBody>
      </p:sp>
      <p:sp>
        <p:nvSpPr>
          <p:cNvPr id="3" name="灯片编号占位符 2"/>
          <p:cNvSpPr>
            <a:spLocks noGrp="1"/>
          </p:cNvSpPr>
          <p:nvPr>
            <p:ph type="sldNum" sz="quarter" idx="14"/>
          </p:nvPr>
        </p:nvSpPr>
        <p:spPr/>
        <p:txBody>
          <a:bodyPr/>
          <a:lstStyle/>
          <a:p>
            <a:pPr>
              <a:defRPr/>
            </a:pPr>
            <a:fld id="{7DEC7889-E839-4596-8E02-3F53D3DAF4D4}" type="slidenum">
              <a:rPr lang="zh-CN" altLang="en-US"/>
              <a:t>71</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204040386"/>
              </p:ext>
            </p:extLst>
          </p:nvPr>
        </p:nvGraphicFramePr>
        <p:xfrm>
          <a:off x="2168525" y="2177733"/>
          <a:ext cx="3454400" cy="2291976"/>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286497">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0" algn="ctr" defTabSz="914400" rtl="0" eaLnBrk="1" latinLnBrk="0" hangingPunct="1">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6" name="直接连接符 5"/>
          <p:cNvCxnSpPr/>
          <p:nvPr/>
        </p:nvCxnSpPr>
        <p:spPr>
          <a:xfrm>
            <a:off x="2165350" y="3335338"/>
            <a:ext cx="3454400" cy="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a:off x="3892550" y="2055813"/>
            <a:ext cx="0" cy="25717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sp>
        <p:nvSpPr>
          <p:cNvPr id="70744" name="TextBox 6"/>
          <p:cNvSpPr txBox="1">
            <a:spLocks noChangeArrowheads="1"/>
          </p:cNvSpPr>
          <p:nvPr/>
        </p:nvSpPr>
        <p:spPr bwMode="auto">
          <a:xfrm>
            <a:off x="2646363" y="4799013"/>
            <a:ext cx="2647950" cy="368300"/>
          </a:xfrm>
          <a:prstGeom prst="rect">
            <a:avLst/>
          </a:prstGeom>
          <a:noFill/>
          <a:ln w="9525">
            <a:noFill/>
            <a:miter lim="800000"/>
          </a:ln>
        </p:spPr>
        <p:txBody>
          <a:bodyPr>
            <a:spAutoFit/>
          </a:bodyPr>
          <a:lstStyle/>
          <a:p>
            <a:r>
              <a:rPr lang="zh-CN" altLang="en-US" b="1">
                <a:latin typeface="微软雅黑" panose="020B0503020204020204" pitchFamily="34" charset="-122"/>
                <a:ea typeface="微软雅黑" panose="020B0503020204020204" pitchFamily="34" charset="-122"/>
              </a:rPr>
              <a:t>棋盘上有一个特殊方格</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二、分治法求解思路</a:t>
            </a:r>
          </a:p>
        </p:txBody>
      </p:sp>
      <p:sp>
        <p:nvSpPr>
          <p:cNvPr id="3" name="灯片编号占位符 2"/>
          <p:cNvSpPr>
            <a:spLocks noGrp="1"/>
          </p:cNvSpPr>
          <p:nvPr>
            <p:ph type="sldNum" sz="quarter" idx="14"/>
          </p:nvPr>
        </p:nvSpPr>
        <p:spPr/>
        <p:txBody>
          <a:bodyPr/>
          <a:lstStyle/>
          <a:p>
            <a:pPr>
              <a:defRPr/>
            </a:pPr>
            <a:fld id="{D88102FE-BEEA-4A3B-8E6C-13809AF1FA82}" type="slidenum">
              <a:rPr lang="zh-CN" altLang="en-US"/>
              <a:t>72</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530621607"/>
              </p:ext>
            </p:extLst>
          </p:nvPr>
        </p:nvGraphicFramePr>
        <p:xfrm>
          <a:off x="2168525" y="2187893"/>
          <a:ext cx="3454400" cy="2291976"/>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286497">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0" algn="ctr" defTabSz="914400" rtl="0" eaLnBrk="1" latinLnBrk="0" hangingPunct="1">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6" name="直接连接符 5"/>
          <p:cNvCxnSpPr/>
          <p:nvPr/>
        </p:nvCxnSpPr>
        <p:spPr>
          <a:xfrm>
            <a:off x="2165350" y="3335338"/>
            <a:ext cx="3454400" cy="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a:off x="3892550" y="2055813"/>
            <a:ext cx="0" cy="25717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sp>
        <p:nvSpPr>
          <p:cNvPr id="71768" name="TextBox 6"/>
          <p:cNvSpPr txBox="1">
            <a:spLocks noChangeArrowheads="1"/>
          </p:cNvSpPr>
          <p:nvPr/>
        </p:nvSpPr>
        <p:spPr bwMode="auto">
          <a:xfrm>
            <a:off x="2646363" y="4799013"/>
            <a:ext cx="2647950" cy="368300"/>
          </a:xfrm>
          <a:prstGeom prst="rect">
            <a:avLst/>
          </a:prstGeom>
          <a:noFill/>
          <a:ln w="9525">
            <a:noFill/>
            <a:miter lim="800000"/>
          </a:ln>
        </p:spPr>
        <p:txBody>
          <a:bodyPr>
            <a:spAutoFit/>
          </a:bodyPr>
          <a:lstStyle/>
          <a:p>
            <a:r>
              <a:rPr lang="zh-CN" altLang="en-US" b="1">
                <a:latin typeface="微软雅黑" panose="020B0503020204020204" pitchFamily="34" charset="-122"/>
                <a:ea typeface="微软雅黑" panose="020B0503020204020204" pitchFamily="34" charset="-122"/>
              </a:rPr>
              <a:t>第一次覆盖的结果</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二、分治法求解思路</a:t>
            </a:r>
          </a:p>
        </p:txBody>
      </p:sp>
      <p:sp>
        <p:nvSpPr>
          <p:cNvPr id="3" name="灯片编号占位符 2"/>
          <p:cNvSpPr>
            <a:spLocks noGrp="1"/>
          </p:cNvSpPr>
          <p:nvPr>
            <p:ph type="sldNum" sz="quarter" idx="14"/>
          </p:nvPr>
        </p:nvSpPr>
        <p:spPr/>
        <p:txBody>
          <a:bodyPr/>
          <a:lstStyle/>
          <a:p>
            <a:pPr>
              <a:defRPr/>
            </a:pPr>
            <a:fld id="{555D0237-287C-4BB3-947F-05D68A856A31}" type="slidenum">
              <a:rPr lang="zh-CN" altLang="en-US"/>
              <a:t>73</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706712044"/>
              </p:ext>
            </p:extLst>
          </p:nvPr>
        </p:nvGraphicFramePr>
        <p:xfrm>
          <a:off x="2168525" y="2187893"/>
          <a:ext cx="3454400" cy="2291976"/>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286497">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0" algn="ctr" defTabSz="914400" rtl="0" eaLnBrk="1" latinLnBrk="0" hangingPunct="1">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6" name="直接连接符 5"/>
          <p:cNvCxnSpPr/>
          <p:nvPr/>
        </p:nvCxnSpPr>
        <p:spPr>
          <a:xfrm>
            <a:off x="2165350" y="3335338"/>
            <a:ext cx="3454400" cy="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a:off x="3021014" y="2055813"/>
            <a:ext cx="1587" cy="25717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8" name="直接连接符 7"/>
          <p:cNvCxnSpPr/>
          <p:nvPr/>
        </p:nvCxnSpPr>
        <p:spPr>
          <a:xfrm>
            <a:off x="2178050" y="2754314"/>
            <a:ext cx="3443288" cy="1587"/>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1" name="直接连接符 10"/>
          <p:cNvCxnSpPr/>
          <p:nvPr/>
        </p:nvCxnSpPr>
        <p:spPr>
          <a:xfrm>
            <a:off x="2178050" y="3901440"/>
            <a:ext cx="3443288" cy="1270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flipH="1">
            <a:off x="4759325" y="2055813"/>
            <a:ext cx="12700"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13" name="直接连接符 12"/>
          <p:cNvCxnSpPr/>
          <p:nvPr/>
        </p:nvCxnSpPr>
        <p:spPr>
          <a:xfrm flipH="1">
            <a:off x="3879850" y="2055813"/>
            <a:ext cx="6350"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sp>
        <p:nvSpPr>
          <p:cNvPr id="72796" name="TextBox 6"/>
          <p:cNvSpPr txBox="1">
            <a:spLocks noChangeArrowheads="1"/>
          </p:cNvSpPr>
          <p:nvPr/>
        </p:nvSpPr>
        <p:spPr bwMode="auto">
          <a:xfrm>
            <a:off x="2646363" y="4799013"/>
            <a:ext cx="2647950" cy="368300"/>
          </a:xfrm>
          <a:prstGeom prst="rect">
            <a:avLst/>
          </a:prstGeom>
          <a:noFill/>
          <a:ln w="9525">
            <a:noFill/>
            <a:miter lim="800000"/>
          </a:ln>
        </p:spPr>
        <p:txBody>
          <a:bodyPr>
            <a:spAutoFit/>
          </a:bodyPr>
          <a:lstStyle/>
          <a:p>
            <a:r>
              <a:rPr lang="zh-CN" altLang="en-US" b="1">
                <a:latin typeface="微软雅黑" panose="020B0503020204020204" pitchFamily="34" charset="-122"/>
                <a:ea typeface="微软雅黑" panose="020B0503020204020204" pitchFamily="34" charset="-122"/>
              </a:rPr>
              <a:t>第二次划分的结果</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二、分治法求解思路</a:t>
            </a:r>
          </a:p>
        </p:txBody>
      </p:sp>
      <p:sp>
        <p:nvSpPr>
          <p:cNvPr id="3" name="灯片编号占位符 2"/>
          <p:cNvSpPr>
            <a:spLocks noGrp="1"/>
          </p:cNvSpPr>
          <p:nvPr>
            <p:ph type="sldNum" sz="quarter" idx="14"/>
          </p:nvPr>
        </p:nvSpPr>
        <p:spPr/>
        <p:txBody>
          <a:bodyPr/>
          <a:lstStyle/>
          <a:p>
            <a:pPr>
              <a:defRPr/>
            </a:pPr>
            <a:fld id="{3708C8A4-C0CF-453A-9254-F9EEA6C13245}" type="slidenum">
              <a:rPr lang="zh-CN" altLang="en-US"/>
              <a:t>74</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289952628"/>
              </p:ext>
            </p:extLst>
          </p:nvPr>
        </p:nvGraphicFramePr>
        <p:xfrm>
          <a:off x="2168525" y="2177733"/>
          <a:ext cx="3454400" cy="2291976"/>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286497">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0" algn="ctr" defTabSz="914400" rtl="0" eaLnBrk="1" latinLnBrk="0" hangingPunct="1">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497">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6" name="直接连接符 5"/>
          <p:cNvCxnSpPr/>
          <p:nvPr/>
        </p:nvCxnSpPr>
        <p:spPr>
          <a:xfrm>
            <a:off x="2155825" y="3335338"/>
            <a:ext cx="3454400" cy="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a:off x="3021014" y="2055813"/>
            <a:ext cx="1587" cy="25717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8" name="直接连接符 7"/>
          <p:cNvCxnSpPr/>
          <p:nvPr/>
        </p:nvCxnSpPr>
        <p:spPr>
          <a:xfrm>
            <a:off x="2178050" y="2754314"/>
            <a:ext cx="3443288" cy="1587"/>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1" name="直接连接符 10"/>
          <p:cNvCxnSpPr/>
          <p:nvPr/>
        </p:nvCxnSpPr>
        <p:spPr>
          <a:xfrm>
            <a:off x="2178050" y="3901440"/>
            <a:ext cx="3443288" cy="1270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flipH="1">
            <a:off x="4749800" y="2055813"/>
            <a:ext cx="12700"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13" name="直接连接符 12"/>
          <p:cNvCxnSpPr/>
          <p:nvPr/>
        </p:nvCxnSpPr>
        <p:spPr>
          <a:xfrm flipH="1">
            <a:off x="3889375" y="2055813"/>
            <a:ext cx="6350"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sp>
        <p:nvSpPr>
          <p:cNvPr id="73820" name="TextBox 6"/>
          <p:cNvSpPr txBox="1">
            <a:spLocks noChangeArrowheads="1"/>
          </p:cNvSpPr>
          <p:nvPr/>
        </p:nvSpPr>
        <p:spPr bwMode="auto">
          <a:xfrm>
            <a:off x="2646363" y="4799013"/>
            <a:ext cx="2647950" cy="368300"/>
          </a:xfrm>
          <a:prstGeom prst="rect">
            <a:avLst/>
          </a:prstGeom>
          <a:noFill/>
          <a:ln w="9525">
            <a:noFill/>
            <a:miter lim="800000"/>
          </a:ln>
        </p:spPr>
        <p:txBody>
          <a:bodyPr>
            <a:spAutoFit/>
          </a:bodyPr>
          <a:lstStyle/>
          <a:p>
            <a:r>
              <a:rPr lang="zh-CN" altLang="en-US" b="1">
                <a:latin typeface="微软雅黑" panose="020B0503020204020204" pitchFamily="34" charset="-122"/>
                <a:ea typeface="微软雅黑" panose="020B0503020204020204" pitchFamily="34" charset="-122"/>
              </a:rPr>
              <a:t>第二次覆盖的结果</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二、分治法求解思路</a:t>
            </a:r>
          </a:p>
        </p:txBody>
      </p:sp>
      <p:sp>
        <p:nvSpPr>
          <p:cNvPr id="3" name="灯片编号占位符 2"/>
          <p:cNvSpPr>
            <a:spLocks noGrp="1"/>
          </p:cNvSpPr>
          <p:nvPr>
            <p:ph type="sldNum" sz="quarter" idx="14"/>
          </p:nvPr>
        </p:nvSpPr>
        <p:spPr/>
        <p:txBody>
          <a:bodyPr/>
          <a:lstStyle/>
          <a:p>
            <a:pPr>
              <a:defRPr/>
            </a:pPr>
            <a:fld id="{8D7FEFED-73B3-4AC2-85FE-F671BF0A3C1E}" type="slidenum">
              <a:rPr lang="zh-CN" altLang="en-US"/>
              <a:t>75</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236575491"/>
              </p:ext>
            </p:extLst>
          </p:nvPr>
        </p:nvGraphicFramePr>
        <p:xfrm>
          <a:off x="2168525" y="2177733"/>
          <a:ext cx="3454400" cy="2291976"/>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286497">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0" algn="ctr" defTabSz="914400" rtl="0" eaLnBrk="1" latinLnBrk="0" hangingPunct="1">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6" name="直接连接符 5"/>
          <p:cNvCxnSpPr/>
          <p:nvPr/>
        </p:nvCxnSpPr>
        <p:spPr>
          <a:xfrm>
            <a:off x="2165350" y="3335338"/>
            <a:ext cx="3454400" cy="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flipH="1">
            <a:off x="3884613" y="2036763"/>
            <a:ext cx="0" cy="257810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8" name="直接连接符 7"/>
          <p:cNvCxnSpPr/>
          <p:nvPr/>
        </p:nvCxnSpPr>
        <p:spPr>
          <a:xfrm flipV="1">
            <a:off x="2178050" y="2763521"/>
            <a:ext cx="3443288" cy="11113"/>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1" name="直接连接符 10"/>
          <p:cNvCxnSpPr/>
          <p:nvPr/>
        </p:nvCxnSpPr>
        <p:spPr>
          <a:xfrm flipV="1">
            <a:off x="2168526" y="3897630"/>
            <a:ext cx="3452813" cy="14288"/>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a:off x="4757738" y="2055813"/>
            <a:ext cx="4762"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13" name="直接连接符 12"/>
          <p:cNvCxnSpPr/>
          <p:nvPr/>
        </p:nvCxnSpPr>
        <p:spPr>
          <a:xfrm flipH="1">
            <a:off x="3022600" y="2055813"/>
            <a:ext cx="20638"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sp>
        <p:nvSpPr>
          <p:cNvPr id="74844" name="TextBox 6"/>
          <p:cNvSpPr txBox="1">
            <a:spLocks noChangeArrowheads="1"/>
          </p:cNvSpPr>
          <p:nvPr/>
        </p:nvSpPr>
        <p:spPr bwMode="auto">
          <a:xfrm>
            <a:off x="2646363" y="4799013"/>
            <a:ext cx="2647950" cy="368300"/>
          </a:xfrm>
          <a:prstGeom prst="rect">
            <a:avLst/>
          </a:prstGeom>
          <a:noFill/>
          <a:ln w="9525">
            <a:noFill/>
            <a:miter lim="800000"/>
          </a:ln>
        </p:spPr>
        <p:txBody>
          <a:bodyPr>
            <a:spAutoFit/>
          </a:bodyPr>
          <a:lstStyle/>
          <a:p>
            <a:r>
              <a:rPr lang="zh-CN" altLang="en-US" b="1">
                <a:latin typeface="微软雅黑" panose="020B0503020204020204" pitchFamily="34" charset="-122"/>
                <a:ea typeface="微软雅黑" panose="020B0503020204020204" pitchFamily="34" charset="-122"/>
              </a:rPr>
              <a:t>第三次划分的结果</a:t>
            </a:r>
          </a:p>
        </p:txBody>
      </p:sp>
      <p:cxnSp>
        <p:nvCxnSpPr>
          <p:cNvPr id="15" name="直接连接符 14"/>
          <p:cNvCxnSpPr/>
          <p:nvPr/>
        </p:nvCxnSpPr>
        <p:spPr>
          <a:xfrm>
            <a:off x="2178050" y="2472690"/>
            <a:ext cx="3443288" cy="7938"/>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6" name="直接连接符 15"/>
          <p:cNvCxnSpPr/>
          <p:nvPr/>
        </p:nvCxnSpPr>
        <p:spPr>
          <a:xfrm>
            <a:off x="2178051" y="3016250"/>
            <a:ext cx="3452813" cy="635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7" name="直接连接符 16"/>
          <p:cNvCxnSpPr/>
          <p:nvPr/>
        </p:nvCxnSpPr>
        <p:spPr>
          <a:xfrm>
            <a:off x="2168526" y="3606800"/>
            <a:ext cx="3452813" cy="1270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8" name="直接连接符 17"/>
          <p:cNvCxnSpPr/>
          <p:nvPr/>
        </p:nvCxnSpPr>
        <p:spPr>
          <a:xfrm>
            <a:off x="2168526" y="4183380"/>
            <a:ext cx="3452813" cy="635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9" name="直接连接符 18"/>
          <p:cNvCxnSpPr/>
          <p:nvPr/>
        </p:nvCxnSpPr>
        <p:spPr>
          <a:xfrm>
            <a:off x="2595564" y="2055813"/>
            <a:ext cx="1587"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20" name="直接连接符 19"/>
          <p:cNvCxnSpPr/>
          <p:nvPr/>
        </p:nvCxnSpPr>
        <p:spPr>
          <a:xfrm flipH="1">
            <a:off x="3467101" y="2055813"/>
            <a:ext cx="4763"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21" name="直接连接符 20"/>
          <p:cNvCxnSpPr/>
          <p:nvPr/>
        </p:nvCxnSpPr>
        <p:spPr>
          <a:xfrm flipH="1">
            <a:off x="4330701" y="2055813"/>
            <a:ext cx="3175"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flipH="1">
            <a:off x="5194301" y="2055813"/>
            <a:ext cx="3175"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二、分治法求解思路</a:t>
            </a:r>
          </a:p>
        </p:txBody>
      </p:sp>
      <p:sp>
        <p:nvSpPr>
          <p:cNvPr id="3" name="灯片编号占位符 2"/>
          <p:cNvSpPr>
            <a:spLocks noGrp="1"/>
          </p:cNvSpPr>
          <p:nvPr>
            <p:ph type="sldNum" sz="quarter" idx="14"/>
          </p:nvPr>
        </p:nvSpPr>
        <p:spPr/>
        <p:txBody>
          <a:bodyPr/>
          <a:lstStyle/>
          <a:p>
            <a:pPr>
              <a:defRPr/>
            </a:pPr>
            <a:fld id="{80C24AE4-9FA5-4A3B-8C6A-EEE888AFCC7A}" type="slidenum">
              <a:rPr lang="zh-CN" altLang="en-US"/>
              <a:t>76</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280325373"/>
              </p:ext>
            </p:extLst>
          </p:nvPr>
        </p:nvGraphicFramePr>
        <p:xfrm>
          <a:off x="2168525" y="2177733"/>
          <a:ext cx="3454400" cy="2291976"/>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286497">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0" algn="ctr" defTabSz="914400" rtl="0" eaLnBrk="1" latinLnBrk="0" hangingPunct="1">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86497">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Bef>
                          <a:spcPts val="0"/>
                        </a:spcBef>
                        <a:spcAft>
                          <a:spcPts val="0"/>
                        </a:spcAft>
                      </a:pPr>
                      <a:endParaRPr lang="zh-CN" sz="14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bl>
          </a:graphicData>
        </a:graphic>
      </p:graphicFrame>
      <p:cxnSp>
        <p:nvCxnSpPr>
          <p:cNvPr id="6" name="直接连接符 5"/>
          <p:cNvCxnSpPr/>
          <p:nvPr/>
        </p:nvCxnSpPr>
        <p:spPr>
          <a:xfrm>
            <a:off x="2165350" y="3335338"/>
            <a:ext cx="3454400" cy="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flipH="1">
            <a:off x="3892550" y="2036763"/>
            <a:ext cx="0" cy="257810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8" name="直接连接符 7"/>
          <p:cNvCxnSpPr/>
          <p:nvPr/>
        </p:nvCxnSpPr>
        <p:spPr>
          <a:xfrm flipV="1">
            <a:off x="2178050" y="2743201"/>
            <a:ext cx="3443288" cy="11113"/>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1" name="直接连接符 10"/>
          <p:cNvCxnSpPr/>
          <p:nvPr/>
        </p:nvCxnSpPr>
        <p:spPr>
          <a:xfrm flipV="1">
            <a:off x="2168526" y="3897630"/>
            <a:ext cx="3452813" cy="14288"/>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a:off x="4757738" y="2055813"/>
            <a:ext cx="4762"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13" name="直接连接符 12"/>
          <p:cNvCxnSpPr/>
          <p:nvPr/>
        </p:nvCxnSpPr>
        <p:spPr>
          <a:xfrm flipH="1">
            <a:off x="3022600" y="2055813"/>
            <a:ext cx="20638"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sp>
        <p:nvSpPr>
          <p:cNvPr id="76892" name="TextBox 6"/>
          <p:cNvSpPr txBox="1">
            <a:spLocks noChangeArrowheads="1"/>
          </p:cNvSpPr>
          <p:nvPr/>
        </p:nvSpPr>
        <p:spPr bwMode="auto">
          <a:xfrm>
            <a:off x="2646363" y="4799013"/>
            <a:ext cx="2647950" cy="368300"/>
          </a:xfrm>
          <a:prstGeom prst="rect">
            <a:avLst/>
          </a:prstGeom>
          <a:noFill/>
          <a:ln w="9525">
            <a:noFill/>
            <a:miter lim="800000"/>
          </a:ln>
        </p:spPr>
        <p:txBody>
          <a:bodyPr>
            <a:spAutoFit/>
          </a:bodyPr>
          <a:lstStyle/>
          <a:p>
            <a:r>
              <a:rPr lang="zh-CN" altLang="en-US" b="1">
                <a:latin typeface="微软雅黑" panose="020B0503020204020204" pitchFamily="34" charset="-122"/>
                <a:ea typeface="微软雅黑" panose="020B0503020204020204" pitchFamily="34" charset="-122"/>
              </a:rPr>
              <a:t>第三次覆盖的结果</a:t>
            </a:r>
          </a:p>
        </p:txBody>
      </p:sp>
      <p:cxnSp>
        <p:nvCxnSpPr>
          <p:cNvPr id="15" name="直接连接符 14"/>
          <p:cNvCxnSpPr/>
          <p:nvPr/>
        </p:nvCxnSpPr>
        <p:spPr>
          <a:xfrm>
            <a:off x="2178050" y="2462530"/>
            <a:ext cx="3443288" cy="7938"/>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6" name="直接连接符 15"/>
          <p:cNvCxnSpPr/>
          <p:nvPr/>
        </p:nvCxnSpPr>
        <p:spPr>
          <a:xfrm>
            <a:off x="2178051" y="3016250"/>
            <a:ext cx="3452813" cy="635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7" name="直接连接符 16"/>
          <p:cNvCxnSpPr/>
          <p:nvPr/>
        </p:nvCxnSpPr>
        <p:spPr>
          <a:xfrm>
            <a:off x="2168526" y="3606800"/>
            <a:ext cx="3452813" cy="1270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8" name="直接连接符 17"/>
          <p:cNvCxnSpPr/>
          <p:nvPr/>
        </p:nvCxnSpPr>
        <p:spPr>
          <a:xfrm>
            <a:off x="2168526" y="4183380"/>
            <a:ext cx="3452813" cy="6350"/>
          </a:xfrm>
          <a:prstGeom prst="line">
            <a:avLst/>
          </a:prstGeom>
          <a:ln w="38100">
            <a:solidFill>
              <a:schemeClr val="accent2"/>
            </a:solidFill>
            <a:tailEnd type="none"/>
          </a:ln>
        </p:spPr>
        <p:style>
          <a:lnRef idx="3">
            <a:schemeClr val="accent6"/>
          </a:lnRef>
          <a:fillRef idx="0">
            <a:schemeClr val="accent6"/>
          </a:fillRef>
          <a:effectRef idx="2">
            <a:schemeClr val="accent6"/>
          </a:effectRef>
          <a:fontRef idx="minor">
            <a:schemeClr val="tx1"/>
          </a:fontRef>
        </p:style>
      </p:cxnSp>
      <p:cxnSp>
        <p:nvCxnSpPr>
          <p:cNvPr id="19" name="直接连接符 18"/>
          <p:cNvCxnSpPr/>
          <p:nvPr/>
        </p:nvCxnSpPr>
        <p:spPr>
          <a:xfrm>
            <a:off x="2595564" y="2055813"/>
            <a:ext cx="1587"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20" name="直接连接符 19"/>
          <p:cNvCxnSpPr/>
          <p:nvPr/>
        </p:nvCxnSpPr>
        <p:spPr>
          <a:xfrm flipH="1">
            <a:off x="3467101" y="2055813"/>
            <a:ext cx="4763"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21" name="直接连接符 20"/>
          <p:cNvCxnSpPr/>
          <p:nvPr/>
        </p:nvCxnSpPr>
        <p:spPr>
          <a:xfrm flipH="1">
            <a:off x="4330701" y="2055813"/>
            <a:ext cx="3175"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flipH="1">
            <a:off x="5194301" y="2065973"/>
            <a:ext cx="3175" cy="2559050"/>
          </a:xfrm>
          <a:prstGeom prst="line">
            <a:avLst/>
          </a:prstGeom>
          <a:ln w="38100">
            <a:solidFill>
              <a:schemeClr val="accent2"/>
            </a:solidFill>
            <a:tailEnd type="none"/>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三、求解棋盘覆盖问题的分治算法</a:t>
            </a:r>
          </a:p>
        </p:txBody>
      </p:sp>
      <p:sp>
        <p:nvSpPr>
          <p:cNvPr id="3" name="灯片编号占位符 2"/>
          <p:cNvSpPr>
            <a:spLocks noGrp="1"/>
          </p:cNvSpPr>
          <p:nvPr>
            <p:ph type="sldNum" sz="quarter" idx="14"/>
          </p:nvPr>
        </p:nvSpPr>
        <p:spPr/>
        <p:txBody>
          <a:bodyPr/>
          <a:lstStyle/>
          <a:p>
            <a:pPr>
              <a:defRPr/>
            </a:pPr>
            <a:fld id="{FF563658-047F-400A-B4FE-CE52A44AD62C}" type="slidenum">
              <a:rPr lang="zh-CN" altLang="en-US"/>
              <a:t>77</a:t>
            </a:fld>
            <a:endParaRPr lang="zh-CN" altLang="en-US"/>
          </a:p>
        </p:txBody>
      </p:sp>
      <p:sp>
        <p:nvSpPr>
          <p:cNvPr id="4" name="TextBox 1"/>
          <p:cNvSpPr txBox="1"/>
          <p:nvPr/>
        </p:nvSpPr>
        <p:spPr>
          <a:xfrm>
            <a:off x="636104" y="1443039"/>
            <a:ext cx="10674626" cy="2674130"/>
          </a:xfrm>
          <a:prstGeom prst="rect">
            <a:avLst/>
          </a:prstGeom>
          <a:solidFill>
            <a:schemeClr val="accent4">
              <a:lumMod val="20000"/>
              <a:lumOff val="80000"/>
            </a:schemeClr>
          </a:solidFill>
          <a:ln>
            <a:noFill/>
          </a:ln>
        </p:spPr>
        <p:txBody>
          <a:bodyPr wrap="square">
            <a:spAutoFit/>
          </a:bodyPr>
          <a:lstStyle/>
          <a:p>
            <a:pPr fontAlgn="auto">
              <a:lnSpc>
                <a:spcPct val="120000"/>
              </a:lnSpc>
              <a:spcBef>
                <a:spcPts val="1200"/>
              </a:spcBef>
              <a:spcAft>
                <a:spcPts val="0"/>
              </a:spcAft>
              <a:defRPr/>
            </a:pPr>
            <a:r>
              <a:rPr lang="zh-CN" altLang="zh-CN" dirty="0">
                <a:latin typeface="微软雅黑" panose="020B0503020204020204" pitchFamily="34" charset="-122"/>
                <a:ea typeface="微软雅黑" panose="020B0503020204020204" pitchFamily="34" charset="-122"/>
              </a:rPr>
              <a:t>【问题求解】</a:t>
            </a:r>
            <a:r>
              <a:rPr lang="zh-CN" altLang="en-US" dirty="0">
                <a:latin typeface="微软雅黑" panose="020B0503020204020204" pitchFamily="34" charset="-122"/>
                <a:ea typeface="微软雅黑" panose="020B0503020204020204" pitchFamily="34" charset="-122"/>
              </a:rPr>
              <a:t>数据结构设计</a:t>
            </a:r>
            <a:endParaRPr lang="en-US" altLang="zh-CN" dirty="0">
              <a:latin typeface="微软雅黑" panose="020B0503020204020204" pitchFamily="34" charset="-122"/>
              <a:ea typeface="微软雅黑" panose="020B0503020204020204" pitchFamily="34" charset="-122"/>
            </a:endParaRPr>
          </a:p>
          <a:p>
            <a:pPr fontAlgn="auto">
              <a:lnSpc>
                <a:spcPct val="120000"/>
              </a:lnSpc>
              <a:spcBef>
                <a:spcPts val="1200"/>
              </a:spcBef>
              <a:spcAft>
                <a:spcPts val="0"/>
              </a:spcAft>
              <a:defRP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）棋盘：整型二维数组</a:t>
            </a:r>
            <a:r>
              <a:rPr lang="en-US" altLang="zh-CN" dirty="0">
                <a:latin typeface="微软雅黑" panose="020B0503020204020204" pitchFamily="34" charset="-122"/>
                <a:ea typeface="微软雅黑" panose="020B0503020204020204" pitchFamily="34" charset="-122"/>
              </a:rPr>
              <a:t>board[size][size]</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size=2</a:t>
            </a:r>
            <a:r>
              <a:rPr lang="en-US" altLang="zh-CN" baseline="30000" dirty="0">
                <a:latin typeface="微软雅黑" panose="020B0503020204020204" pitchFamily="34" charset="-122"/>
                <a:ea typeface="微软雅黑" panose="020B0503020204020204" pitchFamily="34" charset="-122"/>
              </a:rPr>
              <a:t>K</a:t>
            </a:r>
          </a:p>
          <a:p>
            <a:pPr fontAlgn="auto">
              <a:lnSpc>
                <a:spcPct val="120000"/>
              </a:lnSpc>
              <a:spcBef>
                <a:spcPts val="1200"/>
              </a:spcBef>
              <a:spcAft>
                <a:spcPts val="0"/>
              </a:spcAft>
              <a:defRP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）子棋盘：由棋盘左上角的下标</a:t>
            </a:r>
            <a:r>
              <a:rPr lang="en-US" altLang="zh-CN" dirty="0" err="1">
                <a:latin typeface="微软雅黑" panose="020B0503020204020204" pitchFamily="34" charset="-122"/>
                <a:ea typeface="微软雅黑" panose="020B0503020204020204" pitchFamily="34" charset="-122"/>
              </a:rPr>
              <a:t>tr,tc</a:t>
            </a:r>
            <a:r>
              <a:rPr lang="zh-CN" altLang="en-US" dirty="0">
                <a:latin typeface="微软雅黑" panose="020B0503020204020204" pitchFamily="34" charset="-122"/>
                <a:ea typeface="微软雅黑" panose="020B0503020204020204" pitchFamily="34" charset="-122"/>
              </a:rPr>
              <a:t>和棋盘大小</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表示</a:t>
            </a:r>
            <a:endParaRPr lang="en-US" altLang="zh-CN" dirty="0">
              <a:latin typeface="微软雅黑" panose="020B0503020204020204" pitchFamily="34" charset="-122"/>
              <a:ea typeface="微软雅黑" panose="020B0503020204020204" pitchFamily="34" charset="-122"/>
            </a:endParaRPr>
          </a:p>
          <a:p>
            <a:pPr fontAlgn="auto">
              <a:lnSpc>
                <a:spcPct val="120000"/>
              </a:lnSpc>
              <a:spcBef>
                <a:spcPts val="1200"/>
              </a:spcBef>
              <a:spcAft>
                <a:spcPts val="0"/>
              </a:spcAft>
              <a:defRP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）特殊方格：用</a:t>
            </a:r>
            <a:r>
              <a:rPr lang="en-US" altLang="zh-CN" dirty="0">
                <a:latin typeface="微软雅黑" panose="020B0503020204020204" pitchFamily="34" charset="-122"/>
                <a:ea typeface="微软雅黑" panose="020B0503020204020204" pitchFamily="34" charset="-122"/>
              </a:rPr>
              <a:t>board[</a:t>
            </a:r>
            <a:r>
              <a:rPr lang="en-US" altLang="zh-CN" dirty="0" err="1">
                <a:latin typeface="微软雅黑" panose="020B0503020204020204" pitchFamily="34" charset="-122"/>
                <a:ea typeface="微软雅黑" panose="020B0503020204020204" pitchFamily="34" charset="-122"/>
              </a:rPr>
              <a:t>dr</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表示特殊方格</a:t>
            </a:r>
            <a:endParaRPr lang="en-US" altLang="zh-CN" dirty="0">
              <a:latin typeface="微软雅黑" panose="020B0503020204020204" pitchFamily="34" charset="-122"/>
              <a:ea typeface="微软雅黑" panose="020B0503020204020204" pitchFamily="34" charset="-122"/>
            </a:endParaRPr>
          </a:p>
          <a:p>
            <a:pPr fontAlgn="auto">
              <a:lnSpc>
                <a:spcPct val="120000"/>
              </a:lnSpc>
              <a:spcBef>
                <a:spcPts val="1200"/>
              </a:spcBef>
              <a:spcAft>
                <a:spcPts val="0"/>
              </a:spcAft>
              <a:defRP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）三格骨牌：用全局整型变量</a:t>
            </a:r>
            <a:r>
              <a:rPr lang="en-US" altLang="zh-CN" dirty="0">
                <a:latin typeface="微软雅黑" panose="020B0503020204020204" pitchFamily="34" charset="-122"/>
                <a:ea typeface="微软雅黑" panose="020B0503020204020204" pitchFamily="34" charset="-122"/>
              </a:rPr>
              <a:t>tile</a:t>
            </a:r>
            <a:r>
              <a:rPr lang="zh-CN" altLang="en-US" dirty="0">
                <a:latin typeface="微软雅黑" panose="020B0503020204020204" pitchFamily="34" charset="-122"/>
                <a:ea typeface="微软雅黑" panose="020B0503020204020204" pitchFamily="34" charset="-122"/>
              </a:rPr>
              <a:t>表示，从</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开始连续编号，</a:t>
            </a:r>
            <a:r>
              <a:rPr lang="en-US" altLang="zh-CN" dirty="0">
                <a:latin typeface="微软雅黑" panose="020B0503020204020204" pitchFamily="34" charset="-122"/>
                <a:ea typeface="微软雅黑" panose="020B0503020204020204" pitchFamily="34" charset="-122"/>
              </a:rPr>
              <a:t> board</a:t>
            </a:r>
            <a:r>
              <a:rPr lang="zh-CN" altLang="zh-CN"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个相同的整数表示一个</a:t>
            </a:r>
            <a:r>
              <a:rPr lang="zh-CN" altLang="en-US" dirty="0">
                <a:latin typeface="微软雅黑" panose="020B0503020204020204" pitchFamily="34" charset="-122"/>
                <a:ea typeface="微软雅黑" panose="020B0503020204020204" pitchFamily="34" charset="-122"/>
              </a:rPr>
              <a:t>三格</a:t>
            </a:r>
            <a:r>
              <a:rPr lang="zh-CN" altLang="zh-CN" dirty="0">
                <a:latin typeface="微软雅黑" panose="020B0503020204020204" pitchFamily="34" charset="-122"/>
                <a:ea typeface="微软雅黑" panose="020B0503020204020204" pitchFamily="34" charset="-122"/>
              </a:rPr>
              <a:t>骨牌。</a:t>
            </a:r>
          </a:p>
        </p:txBody>
      </p:sp>
      <p:grpSp>
        <p:nvGrpSpPr>
          <p:cNvPr id="5" name="Group 14"/>
          <p:cNvGrpSpPr/>
          <p:nvPr/>
        </p:nvGrpSpPr>
        <p:grpSpPr bwMode="auto">
          <a:xfrm>
            <a:off x="1973264" y="4333875"/>
            <a:ext cx="3557587" cy="2065338"/>
            <a:chOff x="1746" y="1344"/>
            <a:chExt cx="2415" cy="1587"/>
          </a:xfrm>
        </p:grpSpPr>
        <p:grpSp>
          <p:nvGrpSpPr>
            <p:cNvPr id="78853" name="Group 13"/>
            <p:cNvGrpSpPr/>
            <p:nvPr/>
          </p:nvGrpSpPr>
          <p:grpSpPr bwMode="auto">
            <a:xfrm>
              <a:off x="1746" y="1344"/>
              <a:ext cx="2035" cy="1587"/>
              <a:chOff x="1746" y="1344"/>
              <a:chExt cx="2035" cy="1451"/>
            </a:xfrm>
          </p:grpSpPr>
          <p:sp>
            <p:nvSpPr>
              <p:cNvPr id="78855" name="Rectangle 4"/>
              <p:cNvSpPr>
                <a:spLocks noChangeArrowheads="1"/>
              </p:cNvSpPr>
              <p:nvPr/>
            </p:nvSpPr>
            <p:spPr bwMode="auto">
              <a:xfrm>
                <a:off x="1952" y="1549"/>
                <a:ext cx="1489" cy="1243"/>
              </a:xfrm>
              <a:prstGeom prst="rect">
                <a:avLst/>
              </a:prstGeom>
              <a:no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8856" name="Text Box 5"/>
              <p:cNvSpPr txBox="1">
                <a:spLocks noChangeArrowheads="1"/>
              </p:cNvSpPr>
              <p:nvPr/>
            </p:nvSpPr>
            <p:spPr bwMode="auto">
              <a:xfrm>
                <a:off x="2223" y="1981"/>
                <a:ext cx="242" cy="202"/>
              </a:xfrm>
              <a:prstGeom prst="rect">
                <a:avLst/>
              </a:prstGeom>
              <a:solidFill>
                <a:schemeClr val="folHlink"/>
              </a:solidFill>
              <a:ln w="9525">
                <a:noFill/>
                <a:miter lim="800000"/>
              </a:ln>
            </p:spPr>
            <p:txBody>
              <a:bodyPr/>
              <a:lstStyle/>
              <a:p>
                <a:pPr algn="just" eaLnBrk="0" hangingPunct="0"/>
                <a:endParaRPr lang="zh-CN" altLang="zh-CN" sz="2000" b="1">
                  <a:latin typeface="Times New Roman" panose="02020603050405020304" pitchFamily="18" charset="0"/>
                </a:endParaRPr>
              </a:p>
            </p:txBody>
          </p:sp>
          <p:sp>
            <p:nvSpPr>
              <p:cNvPr id="78857" name="AutoShape 6"/>
              <p:cNvSpPr/>
              <p:nvPr/>
            </p:nvSpPr>
            <p:spPr bwMode="auto">
              <a:xfrm rot="10800000">
                <a:off x="3594" y="1549"/>
                <a:ext cx="187" cy="1246"/>
              </a:xfrm>
              <a:prstGeom prst="leftBrace">
                <a:avLst>
                  <a:gd name="adj1" fmla="val 55526"/>
                  <a:gd name="adj2" fmla="val 50519"/>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8858" name="Text Box 7"/>
              <p:cNvSpPr txBox="1">
                <a:spLocks noChangeArrowheads="1"/>
              </p:cNvSpPr>
              <p:nvPr/>
            </p:nvSpPr>
            <p:spPr bwMode="auto">
              <a:xfrm>
                <a:off x="2268" y="1795"/>
                <a:ext cx="212" cy="165"/>
              </a:xfrm>
              <a:prstGeom prst="rect">
                <a:avLst/>
              </a:prstGeom>
              <a:noFill/>
              <a:ln w="9525">
                <a:noFill/>
                <a:miter lim="800000"/>
              </a:ln>
            </p:spPr>
            <p:txBody>
              <a:bodyPr lIns="0" tIns="0" rIns="0" bIns="0"/>
              <a:lstStyle/>
              <a:p>
                <a:pPr algn="just" eaLnBrk="0" hangingPunct="0"/>
                <a:r>
                  <a:rPr lang="en-US" altLang="zh-CN" sz="2000" b="1">
                    <a:latin typeface="Times New Roman" panose="02020603050405020304" pitchFamily="18" charset="0"/>
                  </a:rPr>
                  <a:t>dc</a:t>
                </a:r>
              </a:p>
            </p:txBody>
          </p:sp>
          <p:sp>
            <p:nvSpPr>
              <p:cNvPr id="78859" name="Text Box 8"/>
              <p:cNvSpPr txBox="1">
                <a:spLocks noChangeArrowheads="1"/>
              </p:cNvSpPr>
              <p:nvPr/>
            </p:nvSpPr>
            <p:spPr bwMode="auto">
              <a:xfrm>
                <a:off x="2039" y="1979"/>
                <a:ext cx="214" cy="165"/>
              </a:xfrm>
              <a:prstGeom prst="rect">
                <a:avLst/>
              </a:prstGeom>
              <a:noFill/>
              <a:ln w="9525">
                <a:noFill/>
                <a:miter lim="800000"/>
              </a:ln>
            </p:spPr>
            <p:txBody>
              <a:bodyPr lIns="0" tIns="0" rIns="0" bIns="0"/>
              <a:lstStyle/>
              <a:p>
                <a:pPr algn="just" eaLnBrk="0" hangingPunct="0"/>
                <a:r>
                  <a:rPr lang="en-US" altLang="zh-CN" sz="2000" b="1">
                    <a:latin typeface="Times New Roman" panose="02020603050405020304" pitchFamily="18" charset="0"/>
                  </a:rPr>
                  <a:t>dr</a:t>
                </a:r>
              </a:p>
            </p:txBody>
          </p:sp>
          <p:sp>
            <p:nvSpPr>
              <p:cNvPr id="78860" name="Text Box 9"/>
              <p:cNvSpPr txBox="1">
                <a:spLocks noChangeArrowheads="1"/>
              </p:cNvSpPr>
              <p:nvPr/>
            </p:nvSpPr>
            <p:spPr bwMode="auto">
              <a:xfrm>
                <a:off x="1746" y="1555"/>
                <a:ext cx="165" cy="165"/>
              </a:xfrm>
              <a:prstGeom prst="rect">
                <a:avLst/>
              </a:prstGeom>
              <a:noFill/>
              <a:ln w="9525">
                <a:noFill/>
                <a:miter lim="800000"/>
              </a:ln>
            </p:spPr>
            <p:txBody>
              <a:bodyPr lIns="0" tIns="0" rIns="0" bIns="0"/>
              <a:lstStyle/>
              <a:p>
                <a:pPr algn="just" eaLnBrk="0" hangingPunct="0"/>
                <a:r>
                  <a:rPr lang="en-US" altLang="zh-CN" sz="2000" b="1">
                    <a:latin typeface="Times New Roman" panose="02020603050405020304" pitchFamily="18" charset="0"/>
                  </a:rPr>
                  <a:t>tr</a:t>
                </a:r>
              </a:p>
            </p:txBody>
          </p:sp>
          <p:sp>
            <p:nvSpPr>
              <p:cNvPr id="78861" name="Text Box 10"/>
              <p:cNvSpPr txBox="1">
                <a:spLocks noChangeArrowheads="1"/>
              </p:cNvSpPr>
              <p:nvPr/>
            </p:nvSpPr>
            <p:spPr bwMode="auto">
              <a:xfrm>
                <a:off x="1985" y="1344"/>
                <a:ext cx="212" cy="165"/>
              </a:xfrm>
              <a:prstGeom prst="rect">
                <a:avLst/>
              </a:prstGeom>
              <a:noFill/>
              <a:ln w="9525">
                <a:noFill/>
                <a:miter lim="800000"/>
              </a:ln>
            </p:spPr>
            <p:txBody>
              <a:bodyPr lIns="0" tIns="0" rIns="0" bIns="0"/>
              <a:lstStyle/>
              <a:p>
                <a:pPr algn="just" eaLnBrk="0" hangingPunct="0"/>
                <a:r>
                  <a:rPr lang="en-US" altLang="zh-CN" sz="2000" b="1">
                    <a:latin typeface="Times New Roman" panose="02020603050405020304" pitchFamily="18" charset="0"/>
                  </a:rPr>
                  <a:t>tc</a:t>
                </a:r>
              </a:p>
            </p:txBody>
          </p:sp>
        </p:grpSp>
        <p:sp>
          <p:nvSpPr>
            <p:cNvPr id="78854" name="Text Box 12"/>
            <p:cNvSpPr txBox="1">
              <a:spLocks noChangeArrowheads="1"/>
            </p:cNvSpPr>
            <p:nvPr/>
          </p:nvSpPr>
          <p:spPr bwMode="auto">
            <a:xfrm>
              <a:off x="3843" y="2125"/>
              <a:ext cx="318" cy="227"/>
            </a:xfrm>
            <a:prstGeom prst="rect">
              <a:avLst/>
            </a:prstGeom>
            <a:noFill/>
            <a:ln w="9525">
              <a:noFill/>
              <a:miter lim="800000"/>
            </a:ln>
          </p:spPr>
          <p:txBody>
            <a:bodyPr lIns="0" tIns="0" rIns="0" bIns="0"/>
            <a:lstStyle/>
            <a:p>
              <a:pPr algn="just" eaLnBrk="0" hangingPunct="0"/>
              <a:r>
                <a:rPr lang="en-US" altLang="zh-CN" sz="2000" b="1">
                  <a:latin typeface="Times New Roman" panose="02020603050405020304" pitchFamily="18" charset="0"/>
                </a:rPr>
                <a:t>size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三、求解棋盘覆盖问题的分治算法</a:t>
            </a:r>
          </a:p>
        </p:txBody>
      </p:sp>
      <p:sp>
        <p:nvSpPr>
          <p:cNvPr id="3" name="灯片编号占位符 2"/>
          <p:cNvSpPr>
            <a:spLocks noGrp="1"/>
          </p:cNvSpPr>
          <p:nvPr>
            <p:ph type="sldNum" sz="quarter" idx="14"/>
          </p:nvPr>
        </p:nvSpPr>
        <p:spPr/>
        <p:txBody>
          <a:bodyPr/>
          <a:lstStyle/>
          <a:p>
            <a:pPr>
              <a:defRPr/>
            </a:pPr>
            <a:fld id="{84B9F84D-03FA-4836-B1A2-BCB9114D09CC}" type="slidenum">
              <a:rPr lang="zh-CN" altLang="en-US"/>
              <a:t>78</a:t>
            </a:fld>
            <a:endParaRPr lang="zh-CN" altLang="en-US"/>
          </a:p>
        </p:txBody>
      </p:sp>
      <p:sp>
        <p:nvSpPr>
          <p:cNvPr id="4" name="矩形 3"/>
          <p:cNvSpPr/>
          <p:nvPr/>
        </p:nvSpPr>
        <p:spPr>
          <a:xfrm>
            <a:off x="1955801" y="1406525"/>
            <a:ext cx="3005951" cy="400110"/>
          </a:xfrm>
          <a:prstGeom prst="rect">
            <a:avLst/>
          </a:prstGeom>
        </p:spPr>
        <p:txBody>
          <a:bodyPr wrap="none">
            <a:spAutoFit/>
          </a:bodyPr>
          <a:lstStyle/>
          <a:p>
            <a:pPr fontAlgn="auto">
              <a:spcBef>
                <a:spcPts val="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棋盘覆盖问题的分治算法</a:t>
            </a:r>
          </a:p>
        </p:txBody>
      </p:sp>
      <p:sp>
        <p:nvSpPr>
          <p:cNvPr id="5" name="TextBox 2"/>
          <p:cNvSpPr txBox="1"/>
          <p:nvPr/>
        </p:nvSpPr>
        <p:spPr>
          <a:xfrm>
            <a:off x="1955800" y="2097088"/>
            <a:ext cx="7740650" cy="4094162"/>
          </a:xfrm>
          <a:prstGeom prst="rect">
            <a:avLst/>
          </a:prstGeom>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fontAlgn="auto">
              <a:lnSpc>
                <a:spcPct val="120000"/>
              </a:lnSpc>
              <a:spcBef>
                <a:spcPts val="1200"/>
              </a:spcBef>
              <a:spcAft>
                <a:spcPts val="0"/>
              </a:spcAft>
              <a:defRPr/>
            </a:pPr>
            <a:r>
              <a:rPr lang="en-US" altLang="zh-CN" dirty="0">
                <a:solidFill>
                  <a:schemeClr val="tx1"/>
                </a:solidFill>
                <a:latin typeface="+mn-ea"/>
                <a:cs typeface="Consolas" panose="020B0609020204030204" pitchFamily="49" charset="0"/>
              </a:rPr>
              <a:t>#include&lt;</a:t>
            </a:r>
            <a:r>
              <a:rPr lang="en-US" altLang="zh-CN" dirty="0" err="1">
                <a:solidFill>
                  <a:schemeClr val="tx1"/>
                </a:solidFill>
                <a:latin typeface="+mn-ea"/>
                <a:cs typeface="Consolas" panose="020B0609020204030204" pitchFamily="49" charset="0"/>
              </a:rPr>
              <a:t>stdio.h</a:t>
            </a:r>
            <a:r>
              <a:rPr lang="en-US" altLang="zh-CN" dirty="0">
                <a:solidFill>
                  <a:schemeClr val="tx1"/>
                </a:solidFill>
                <a:latin typeface="+mn-ea"/>
                <a:cs typeface="Consolas" panose="020B0609020204030204" pitchFamily="49" charset="0"/>
              </a:rPr>
              <a:t>&gt;</a:t>
            </a:r>
            <a:endParaRPr lang="zh-CN" altLang="zh-CN" dirty="0">
              <a:solidFill>
                <a:schemeClr val="tx1"/>
              </a:solidFill>
              <a:latin typeface="+mn-ea"/>
              <a:cs typeface="Consolas" panose="020B0609020204030204" pitchFamily="49" charset="0"/>
            </a:endParaRPr>
          </a:p>
          <a:p>
            <a:pPr fontAlgn="auto">
              <a:lnSpc>
                <a:spcPct val="120000"/>
              </a:lnSpc>
              <a:spcBef>
                <a:spcPts val="1200"/>
              </a:spcBef>
              <a:spcAft>
                <a:spcPts val="0"/>
              </a:spcAft>
              <a:defRPr/>
            </a:pPr>
            <a:r>
              <a:rPr lang="en-US" altLang="zh-CN" dirty="0">
                <a:solidFill>
                  <a:schemeClr val="tx1"/>
                </a:solidFill>
                <a:latin typeface="+mn-ea"/>
                <a:cs typeface="Consolas" panose="020B0609020204030204" pitchFamily="49" charset="0"/>
              </a:rPr>
              <a:t>#define MAXSIZE 1025</a:t>
            </a:r>
            <a:endParaRPr lang="zh-CN" altLang="zh-CN" dirty="0">
              <a:solidFill>
                <a:schemeClr val="tx1"/>
              </a:solidFill>
              <a:latin typeface="+mn-ea"/>
              <a:cs typeface="Consolas" panose="020B0609020204030204" pitchFamily="49" charset="0"/>
            </a:endParaRPr>
          </a:p>
          <a:p>
            <a:pPr fontAlgn="auto">
              <a:lnSpc>
                <a:spcPct val="120000"/>
              </a:lnSpc>
              <a:spcBef>
                <a:spcPts val="1200"/>
              </a:spcBef>
              <a:spcAft>
                <a:spcPts val="0"/>
              </a:spcAft>
              <a:defRPr/>
            </a:pPr>
            <a:r>
              <a:rPr lang="en-US" altLang="zh-CN" dirty="0">
                <a:solidFill>
                  <a:schemeClr val="tx1"/>
                </a:solidFill>
                <a:latin typeface="+mn-ea"/>
                <a:cs typeface="Consolas" panose="020B0609020204030204" pitchFamily="49" charset="0"/>
              </a:rPr>
              <a:t>//</a:t>
            </a:r>
            <a:r>
              <a:rPr lang="zh-CN" altLang="zh-CN" dirty="0">
                <a:solidFill>
                  <a:schemeClr val="tx1"/>
                </a:solidFill>
                <a:latin typeface="+mn-ea"/>
                <a:cs typeface="Consolas" panose="020B0609020204030204" pitchFamily="49" charset="0"/>
              </a:rPr>
              <a:t>问题表示</a:t>
            </a:r>
          </a:p>
          <a:p>
            <a:pPr fontAlgn="auto">
              <a:lnSpc>
                <a:spcPct val="120000"/>
              </a:lnSpc>
              <a:spcBef>
                <a:spcPts val="1200"/>
              </a:spcBef>
              <a:spcAft>
                <a:spcPts val="0"/>
              </a:spcAft>
              <a:defRPr/>
            </a:pPr>
            <a:r>
              <a:rPr lang="en-US" altLang="zh-CN" dirty="0" err="1">
                <a:solidFill>
                  <a:schemeClr val="tx1"/>
                </a:solidFill>
                <a:latin typeface="+mn-ea"/>
                <a:cs typeface="Consolas" panose="020B0609020204030204" pitchFamily="49" charset="0"/>
              </a:rPr>
              <a:t>int</a:t>
            </a:r>
            <a:r>
              <a:rPr lang="en-US" altLang="zh-CN" dirty="0">
                <a:solidFill>
                  <a:schemeClr val="tx1"/>
                </a:solidFill>
                <a:latin typeface="+mn-ea"/>
                <a:cs typeface="Consolas" panose="020B0609020204030204" pitchFamily="49" charset="0"/>
              </a:rPr>
              <a:t> k;				//</a:t>
            </a:r>
            <a:r>
              <a:rPr lang="zh-CN" altLang="zh-CN" dirty="0">
                <a:solidFill>
                  <a:schemeClr val="tx1"/>
                </a:solidFill>
                <a:latin typeface="+mn-ea"/>
                <a:cs typeface="Consolas" panose="020B0609020204030204" pitchFamily="49" charset="0"/>
              </a:rPr>
              <a:t>棋盘大小</a:t>
            </a:r>
          </a:p>
          <a:p>
            <a:pPr fontAlgn="auto">
              <a:lnSpc>
                <a:spcPct val="120000"/>
              </a:lnSpc>
              <a:spcBef>
                <a:spcPts val="1200"/>
              </a:spcBef>
              <a:spcAft>
                <a:spcPts val="0"/>
              </a:spcAft>
              <a:defRPr/>
            </a:pPr>
            <a:r>
              <a:rPr lang="en-US" altLang="zh-CN" dirty="0" err="1">
                <a:solidFill>
                  <a:schemeClr val="tx1"/>
                </a:solidFill>
                <a:latin typeface="+mn-ea"/>
                <a:cs typeface="Consolas" panose="020B0609020204030204" pitchFamily="49" charset="0"/>
              </a:rPr>
              <a:t>int</a:t>
            </a:r>
            <a:r>
              <a:rPr lang="en-US" altLang="zh-CN" dirty="0">
                <a:solidFill>
                  <a:schemeClr val="tx1"/>
                </a:solidFill>
                <a:latin typeface="+mn-ea"/>
                <a:cs typeface="Consolas" panose="020B0609020204030204" pitchFamily="49" charset="0"/>
              </a:rPr>
              <a:t> </a:t>
            </a:r>
            <a:r>
              <a:rPr lang="en-US" altLang="zh-CN" dirty="0" err="1">
                <a:solidFill>
                  <a:schemeClr val="tx1"/>
                </a:solidFill>
                <a:latin typeface="+mn-ea"/>
                <a:cs typeface="Consolas" panose="020B0609020204030204" pitchFamily="49" charset="0"/>
              </a:rPr>
              <a:t>x,y</a:t>
            </a:r>
            <a:r>
              <a:rPr lang="en-US" altLang="zh-CN" dirty="0">
                <a:solidFill>
                  <a:schemeClr val="tx1"/>
                </a:solidFill>
                <a:latin typeface="+mn-ea"/>
                <a:cs typeface="Consolas" panose="020B0609020204030204" pitchFamily="49" charset="0"/>
              </a:rPr>
              <a:t>;			//</a:t>
            </a:r>
            <a:r>
              <a:rPr lang="zh-CN" altLang="zh-CN" dirty="0">
                <a:solidFill>
                  <a:schemeClr val="tx1"/>
                </a:solidFill>
                <a:latin typeface="+mn-ea"/>
                <a:cs typeface="Consolas" panose="020B0609020204030204" pitchFamily="49" charset="0"/>
              </a:rPr>
              <a:t>特殊方格的位置</a:t>
            </a:r>
          </a:p>
          <a:p>
            <a:pPr fontAlgn="auto">
              <a:lnSpc>
                <a:spcPct val="120000"/>
              </a:lnSpc>
              <a:spcBef>
                <a:spcPts val="1200"/>
              </a:spcBef>
              <a:spcAft>
                <a:spcPts val="0"/>
              </a:spcAft>
              <a:defRPr/>
            </a:pPr>
            <a:r>
              <a:rPr lang="en-US" altLang="zh-CN" dirty="0">
                <a:solidFill>
                  <a:schemeClr val="tx1"/>
                </a:solidFill>
                <a:latin typeface="+mn-ea"/>
                <a:cs typeface="Consolas" panose="020B0609020204030204" pitchFamily="49" charset="0"/>
              </a:rPr>
              <a:t>//</a:t>
            </a:r>
            <a:r>
              <a:rPr lang="zh-CN" altLang="zh-CN" dirty="0">
                <a:solidFill>
                  <a:schemeClr val="tx1"/>
                </a:solidFill>
                <a:latin typeface="+mn-ea"/>
                <a:cs typeface="Consolas" panose="020B0609020204030204" pitchFamily="49" charset="0"/>
              </a:rPr>
              <a:t>求解问题表示</a:t>
            </a:r>
          </a:p>
          <a:p>
            <a:pPr fontAlgn="auto">
              <a:lnSpc>
                <a:spcPct val="120000"/>
              </a:lnSpc>
              <a:spcBef>
                <a:spcPts val="1200"/>
              </a:spcBef>
              <a:spcAft>
                <a:spcPts val="0"/>
              </a:spcAft>
              <a:defRPr/>
            </a:pPr>
            <a:r>
              <a:rPr lang="en-US" altLang="zh-CN" dirty="0" err="1">
                <a:solidFill>
                  <a:schemeClr val="tx1"/>
                </a:solidFill>
                <a:latin typeface="+mn-ea"/>
                <a:cs typeface="Consolas" panose="020B0609020204030204" pitchFamily="49" charset="0"/>
              </a:rPr>
              <a:t>int</a:t>
            </a:r>
            <a:r>
              <a:rPr lang="en-US" altLang="zh-CN" dirty="0">
                <a:solidFill>
                  <a:schemeClr val="tx1"/>
                </a:solidFill>
                <a:latin typeface="+mn-ea"/>
                <a:cs typeface="Consolas" panose="020B0609020204030204" pitchFamily="49" charset="0"/>
              </a:rPr>
              <a:t> board[MAXSIZE][MAXSIZE];</a:t>
            </a:r>
            <a:endParaRPr lang="zh-CN" altLang="zh-CN" dirty="0">
              <a:solidFill>
                <a:schemeClr val="tx1"/>
              </a:solidFill>
              <a:latin typeface="+mn-ea"/>
              <a:cs typeface="Consolas" panose="020B0609020204030204" pitchFamily="49" charset="0"/>
            </a:endParaRPr>
          </a:p>
          <a:p>
            <a:pPr fontAlgn="auto">
              <a:lnSpc>
                <a:spcPct val="120000"/>
              </a:lnSpc>
              <a:spcBef>
                <a:spcPts val="1200"/>
              </a:spcBef>
              <a:spcAft>
                <a:spcPts val="0"/>
              </a:spcAft>
              <a:defRPr/>
            </a:pPr>
            <a:r>
              <a:rPr lang="en-US" altLang="zh-CN" dirty="0" err="1">
                <a:solidFill>
                  <a:schemeClr val="tx1"/>
                </a:solidFill>
                <a:latin typeface="+mn-ea"/>
                <a:cs typeface="Consolas" panose="020B0609020204030204" pitchFamily="49" charset="0"/>
              </a:rPr>
              <a:t>int</a:t>
            </a:r>
            <a:r>
              <a:rPr lang="en-US" altLang="zh-CN" dirty="0">
                <a:solidFill>
                  <a:schemeClr val="tx1"/>
                </a:solidFill>
                <a:latin typeface="+mn-ea"/>
                <a:cs typeface="Consolas" panose="020B0609020204030204" pitchFamily="49" charset="0"/>
              </a:rPr>
              <a:t> tile=1;		</a:t>
            </a:r>
            <a:endParaRPr lang="zh-CN" altLang="en-US" dirty="0">
              <a:solidFill>
                <a:schemeClr val="tx1"/>
              </a:solidFill>
              <a:latin typeface="+mn-ea"/>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3" presetClass="entr" presetSubtype="1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4"/>
          </p:nvPr>
        </p:nvSpPr>
        <p:spPr/>
        <p:txBody>
          <a:bodyPr/>
          <a:lstStyle/>
          <a:p>
            <a:pPr>
              <a:defRPr/>
            </a:pPr>
            <a:fld id="{7D4F083C-FE80-45C1-B455-B8D845B6E343}" type="slidenum">
              <a:rPr lang="zh-CN" altLang="en-US"/>
              <a:t>79</a:t>
            </a:fld>
            <a:endParaRPr lang="zh-CN" altLang="en-US"/>
          </a:p>
        </p:txBody>
      </p:sp>
      <p:sp>
        <p:nvSpPr>
          <p:cNvPr id="4" name="TextBox 1"/>
          <p:cNvSpPr txBox="1"/>
          <p:nvPr/>
        </p:nvSpPr>
        <p:spPr>
          <a:xfrm>
            <a:off x="516468" y="42863"/>
            <a:ext cx="10754506" cy="6792007"/>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void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a:t>
            </a:r>
            <a:r>
              <a:rPr lang="en-US" altLang="zh-CN" dirty="0" err="1">
                <a:solidFill>
                  <a:schemeClr val="tx1"/>
                </a:solidFill>
                <a:latin typeface="+mn-ea"/>
                <a:cs typeface="Consolas" panose="020B0609020204030204" pitchFamily="49" charset="0"/>
              </a:rPr>
              <a:t>int</a:t>
            </a:r>
            <a:r>
              <a:rPr lang="en-US" altLang="zh-CN" dirty="0">
                <a:solidFill>
                  <a:schemeClr val="tx1"/>
                </a:solidFill>
                <a:latin typeface="+mn-ea"/>
                <a:cs typeface="Consolas" panose="020B0609020204030204" pitchFamily="49" charset="0"/>
              </a:rPr>
              <a:t> </a:t>
            </a:r>
            <a:r>
              <a:rPr lang="en-US" altLang="zh-CN" dirty="0" err="1">
                <a:solidFill>
                  <a:schemeClr val="tx1"/>
                </a:solidFill>
                <a:latin typeface="+mn-ea"/>
                <a:cs typeface="Consolas" panose="020B0609020204030204" pitchFamily="49" charset="0"/>
              </a:rPr>
              <a:t>tr,int</a:t>
            </a:r>
            <a:r>
              <a:rPr lang="en-US" altLang="zh-CN" dirty="0">
                <a:solidFill>
                  <a:schemeClr val="tx1"/>
                </a:solidFill>
                <a:latin typeface="+mn-ea"/>
                <a:cs typeface="Consolas" panose="020B0609020204030204" pitchFamily="49" charset="0"/>
              </a:rPr>
              <a:t> </a:t>
            </a:r>
            <a:r>
              <a:rPr lang="en-US" altLang="zh-CN" dirty="0" err="1">
                <a:solidFill>
                  <a:schemeClr val="tx1"/>
                </a:solidFill>
                <a:latin typeface="+mn-ea"/>
                <a:cs typeface="Consolas" panose="020B0609020204030204" pitchFamily="49" charset="0"/>
              </a:rPr>
              <a:t>tc,int</a:t>
            </a:r>
            <a:r>
              <a:rPr lang="en-US" altLang="zh-CN" dirty="0">
                <a:solidFill>
                  <a:schemeClr val="tx1"/>
                </a:solidFill>
                <a:latin typeface="+mn-ea"/>
                <a:cs typeface="Consolas" panose="020B0609020204030204" pitchFamily="49" charset="0"/>
              </a:rPr>
              <a:t> </a:t>
            </a:r>
            <a:r>
              <a:rPr lang="en-US" altLang="zh-CN" dirty="0" err="1">
                <a:solidFill>
                  <a:schemeClr val="tx1"/>
                </a:solidFill>
                <a:latin typeface="+mn-ea"/>
                <a:cs typeface="Consolas" panose="020B0609020204030204" pitchFamily="49" charset="0"/>
              </a:rPr>
              <a:t>dr,int</a:t>
            </a:r>
            <a:r>
              <a:rPr lang="en-US" altLang="zh-CN" dirty="0">
                <a:solidFill>
                  <a:schemeClr val="tx1"/>
                </a:solidFill>
                <a:latin typeface="+mn-ea"/>
                <a:cs typeface="Consolas" panose="020B0609020204030204" pitchFamily="49" charset="0"/>
              </a:rPr>
              <a:t> </a:t>
            </a:r>
            <a:r>
              <a:rPr lang="en-US" altLang="zh-CN" dirty="0" err="1">
                <a:solidFill>
                  <a:schemeClr val="tx1"/>
                </a:solidFill>
                <a:latin typeface="+mn-ea"/>
                <a:cs typeface="Consolas" panose="020B0609020204030204" pitchFamily="49" charset="0"/>
              </a:rPr>
              <a:t>dc,int</a:t>
            </a:r>
            <a:r>
              <a:rPr lang="en-US" altLang="zh-CN" dirty="0">
                <a:solidFill>
                  <a:schemeClr val="tx1"/>
                </a:solidFill>
                <a:latin typeface="+mn-ea"/>
                <a:cs typeface="Consolas" panose="020B0609020204030204" pitchFamily="49" charset="0"/>
              </a:rPr>
              <a:t> size)</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if(size==1) return;		</a:t>
            </a:r>
            <a:r>
              <a:rPr lang="en-US" altLang="zh-CN" b="1" dirty="0">
                <a:solidFill>
                  <a:srgbClr val="0000FF"/>
                </a:solidFill>
                <a:latin typeface="+mn-ea"/>
                <a:cs typeface="Consolas" panose="020B0609020204030204" pitchFamily="49" charset="0"/>
              </a:rPr>
              <a:t>//</a:t>
            </a:r>
            <a:r>
              <a:rPr lang="zh-CN" altLang="zh-CN" b="1" dirty="0">
                <a:solidFill>
                  <a:srgbClr val="0000FF"/>
                </a:solidFill>
                <a:latin typeface="+mn-ea"/>
                <a:cs typeface="Consolas" panose="020B0609020204030204" pitchFamily="49" charset="0"/>
              </a:rPr>
              <a:t>递归出口</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dirty="0" err="1">
                <a:solidFill>
                  <a:schemeClr val="tx1"/>
                </a:solidFill>
                <a:latin typeface="+mn-ea"/>
                <a:cs typeface="Consolas" panose="020B0609020204030204" pitchFamily="49" charset="0"/>
              </a:rPr>
              <a:t>int</a:t>
            </a:r>
            <a:r>
              <a:rPr lang="en-US" altLang="zh-CN" dirty="0">
                <a:solidFill>
                  <a:schemeClr val="tx1"/>
                </a:solidFill>
                <a:latin typeface="+mn-ea"/>
                <a:cs typeface="Consolas" panose="020B0609020204030204" pitchFamily="49" charset="0"/>
              </a:rPr>
              <a:t> t=tile++;			//</a:t>
            </a:r>
            <a:r>
              <a:rPr lang="zh-CN" altLang="zh-CN" dirty="0">
                <a:solidFill>
                  <a:schemeClr val="tx1"/>
                </a:solidFill>
                <a:latin typeface="+mn-ea"/>
                <a:cs typeface="Consolas" panose="020B0609020204030204" pitchFamily="49" charset="0"/>
              </a:rPr>
              <a:t>取一个</a:t>
            </a:r>
            <a:r>
              <a:rPr lang="zh-CN" altLang="en-US" dirty="0">
                <a:solidFill>
                  <a:schemeClr val="tx1"/>
                </a:solidFill>
                <a:latin typeface="+mn-ea"/>
                <a:cs typeface="Consolas" panose="020B0609020204030204" pitchFamily="49" charset="0"/>
              </a:rPr>
              <a:t>三格骨牌</a:t>
            </a:r>
            <a:r>
              <a:rPr lang="zh-CN" altLang="zh-CN" dirty="0">
                <a:solidFill>
                  <a:schemeClr val="tx1"/>
                </a:solidFill>
                <a:latin typeface="+mn-ea"/>
                <a:cs typeface="Consolas" panose="020B0609020204030204" pitchFamily="49" charset="0"/>
              </a:rPr>
              <a:t>，其牌号为</a:t>
            </a:r>
            <a:r>
              <a:rPr lang="en-US" altLang="zh-CN" dirty="0">
                <a:solidFill>
                  <a:schemeClr val="tx1"/>
                </a:solidFill>
                <a:latin typeface="+mn-ea"/>
                <a:cs typeface="Consolas" panose="020B0609020204030204" pitchFamily="49" charset="0"/>
              </a:rPr>
              <a:t>tile</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dirty="0" err="1">
                <a:solidFill>
                  <a:schemeClr val="tx1"/>
                </a:solidFill>
                <a:latin typeface="+mn-ea"/>
                <a:cs typeface="Consolas" panose="020B0609020204030204" pitchFamily="49" charset="0"/>
              </a:rPr>
              <a:t>int</a:t>
            </a:r>
            <a:r>
              <a:rPr lang="en-US" altLang="zh-CN" dirty="0">
                <a:solidFill>
                  <a:schemeClr val="tx1"/>
                </a:solidFill>
                <a:latin typeface="+mn-ea"/>
                <a:cs typeface="Consolas" panose="020B0609020204030204" pitchFamily="49" charset="0"/>
              </a:rPr>
              <a:t> s=size/2;			</a:t>
            </a:r>
            <a:r>
              <a:rPr lang="en-US" altLang="zh-CN" b="1" dirty="0">
                <a:solidFill>
                  <a:srgbClr val="0000FF"/>
                </a:solidFill>
                <a:latin typeface="+mn-ea"/>
                <a:cs typeface="Consolas" panose="020B0609020204030204" pitchFamily="49" charset="0"/>
              </a:rPr>
              <a:t>//</a:t>
            </a:r>
            <a:r>
              <a:rPr lang="zh-CN" altLang="zh-CN" b="1" dirty="0">
                <a:solidFill>
                  <a:srgbClr val="0000FF"/>
                </a:solidFill>
                <a:latin typeface="+mn-ea"/>
                <a:cs typeface="Consolas" panose="020B0609020204030204" pitchFamily="49" charset="0"/>
              </a:rPr>
              <a:t>分割棋盘</a:t>
            </a:r>
          </a:p>
          <a:p>
            <a:pPr fontAlgn="auto">
              <a:lnSpc>
                <a:spcPts val="2800"/>
              </a:lnSpc>
              <a:spcBef>
                <a:spcPts val="0"/>
              </a:spcBef>
              <a:spcAft>
                <a:spcPts val="0"/>
              </a:spcAft>
              <a:defRPr/>
            </a:pPr>
            <a:r>
              <a:rPr lang="en-US" altLang="zh-CN" b="1" dirty="0">
                <a:solidFill>
                  <a:srgbClr val="0000FF"/>
                </a:solidFill>
                <a:latin typeface="+mn-ea"/>
                <a:cs typeface="Consolas" panose="020B0609020204030204" pitchFamily="49" charset="0"/>
              </a:rPr>
              <a:t>    //</a:t>
            </a:r>
            <a:r>
              <a:rPr lang="zh-CN" altLang="en-US" b="1" dirty="0">
                <a:solidFill>
                  <a:srgbClr val="0000FF"/>
                </a:solidFill>
                <a:latin typeface="+mn-ea"/>
                <a:cs typeface="Consolas" panose="020B0609020204030204" pitchFamily="49" charset="0"/>
              </a:rPr>
              <a:t>处理</a:t>
            </a:r>
            <a:r>
              <a:rPr lang="zh-CN" altLang="zh-CN" b="1" dirty="0">
                <a:solidFill>
                  <a:srgbClr val="0000FF"/>
                </a:solidFill>
                <a:latin typeface="+mn-ea"/>
                <a:cs typeface="Consolas" panose="020B0609020204030204" pitchFamily="49" charset="0"/>
              </a:rPr>
              <a:t>左上角象限</a:t>
            </a:r>
            <a:r>
              <a:rPr lang="zh-CN" altLang="en-US" b="1" dirty="0">
                <a:solidFill>
                  <a:srgbClr val="0000FF"/>
                </a:solidFill>
                <a:latin typeface="+mn-ea"/>
                <a:cs typeface="Consolas" panose="020B0609020204030204" pitchFamily="49" charset="0"/>
              </a:rPr>
              <a:t>的子棋盘</a:t>
            </a:r>
            <a:endParaRPr lang="zh-CN" altLang="zh-CN" b="1" dirty="0">
              <a:solidFill>
                <a:srgbClr val="0000FF"/>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if(</a:t>
            </a:r>
            <a:r>
              <a:rPr lang="en-US" altLang="zh-CN" dirty="0" err="1">
                <a:solidFill>
                  <a:schemeClr val="tx1"/>
                </a:solidFill>
                <a:latin typeface="+mn-ea"/>
                <a:cs typeface="Consolas" panose="020B0609020204030204" pitchFamily="49" charset="0"/>
              </a:rPr>
              <a:t>dr</a:t>
            </a:r>
            <a:r>
              <a:rPr lang="en-US" altLang="zh-CN" dirty="0">
                <a:solidFill>
                  <a:schemeClr val="tx1"/>
                </a:solidFill>
                <a:latin typeface="+mn-ea"/>
                <a:cs typeface="Consolas" panose="020B0609020204030204" pitchFamily="49" charset="0"/>
              </a:rPr>
              <a:t>&lt;</a:t>
            </a:r>
            <a:r>
              <a:rPr lang="en-US" altLang="zh-CN" dirty="0" err="1">
                <a:solidFill>
                  <a:schemeClr val="tx1"/>
                </a:solidFill>
                <a:latin typeface="+mn-ea"/>
                <a:cs typeface="Consolas" panose="020B0609020204030204" pitchFamily="49" charset="0"/>
              </a:rPr>
              <a:t>tr+s</a:t>
            </a:r>
            <a:r>
              <a:rPr lang="en-US" altLang="zh-CN" dirty="0">
                <a:solidFill>
                  <a:schemeClr val="tx1"/>
                </a:solidFill>
                <a:latin typeface="+mn-ea"/>
                <a:cs typeface="Consolas" panose="020B0609020204030204" pitchFamily="49" charset="0"/>
              </a:rPr>
              <a:t> &amp;&amp; dc&lt;</a:t>
            </a:r>
            <a:r>
              <a:rPr lang="en-US" altLang="zh-CN" dirty="0" err="1">
                <a:solidFill>
                  <a:schemeClr val="tx1"/>
                </a:solidFill>
                <a:latin typeface="+mn-ea"/>
                <a:cs typeface="Consolas" panose="020B0609020204030204" pitchFamily="49" charset="0"/>
              </a:rPr>
              <a:t>tc+s</a:t>
            </a:r>
            <a:r>
              <a:rPr lang="en-US" altLang="zh-CN" dirty="0">
                <a:solidFill>
                  <a:schemeClr val="tx1"/>
                </a:solidFill>
                <a:latin typeface="+mn-ea"/>
                <a:cs typeface="Consolas" panose="020B0609020204030204" pitchFamily="49" charset="0"/>
              </a:rPr>
              <a:t>)		//</a:t>
            </a:r>
            <a:r>
              <a:rPr lang="zh-CN" altLang="zh-CN" dirty="0">
                <a:solidFill>
                  <a:schemeClr val="tx1"/>
                </a:solidFill>
                <a:latin typeface="+mn-ea"/>
                <a:cs typeface="Consolas" panose="020B0609020204030204" pitchFamily="49" charset="0"/>
              </a:rPr>
              <a:t>特殊方格在此象限中</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a:t>
            </a:r>
            <a:r>
              <a:rPr lang="en-US" altLang="zh-CN" dirty="0" err="1">
                <a:solidFill>
                  <a:schemeClr val="tx1"/>
                </a:solidFill>
                <a:latin typeface="+mn-ea"/>
                <a:cs typeface="Consolas" panose="020B0609020204030204" pitchFamily="49" charset="0"/>
              </a:rPr>
              <a:t>tr,tc,dr,dc,s</a:t>
            </a:r>
            <a:r>
              <a:rPr lang="en-US" altLang="zh-CN" dirty="0">
                <a:solidFill>
                  <a:schemeClr val="tx1"/>
                </a:solidFill>
                <a:latin typeface="+mn-ea"/>
                <a:cs typeface="Consolas" panose="020B0609020204030204" pitchFamily="49" charset="0"/>
              </a:rPr>
              <a:t>);</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else				//</a:t>
            </a:r>
            <a:r>
              <a:rPr lang="zh-CN" altLang="zh-CN" dirty="0">
                <a:solidFill>
                  <a:schemeClr val="tx1"/>
                </a:solidFill>
                <a:latin typeface="+mn-ea"/>
                <a:cs typeface="Consolas" panose="020B0609020204030204" pitchFamily="49" charset="0"/>
              </a:rPr>
              <a:t>此象限中无特殊方格</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	board[tr+s-1][tc+s-1]=t;	//</a:t>
            </a:r>
            <a:r>
              <a:rPr lang="zh-CN" altLang="zh-CN" dirty="0">
                <a:solidFill>
                  <a:schemeClr val="tx1"/>
                </a:solidFill>
                <a:latin typeface="+mn-ea"/>
                <a:cs typeface="Consolas" panose="020B0609020204030204" pitchFamily="49" charset="0"/>
              </a:rPr>
              <a:t>用</a:t>
            </a:r>
            <a:r>
              <a:rPr lang="en-US" altLang="zh-CN" dirty="0">
                <a:solidFill>
                  <a:schemeClr val="tx1"/>
                </a:solidFill>
                <a:latin typeface="+mn-ea"/>
                <a:cs typeface="Consolas" panose="020B0609020204030204" pitchFamily="49" charset="0"/>
              </a:rPr>
              <a:t>t</a:t>
            </a:r>
            <a:r>
              <a:rPr lang="zh-CN" altLang="zh-CN" dirty="0">
                <a:solidFill>
                  <a:schemeClr val="tx1"/>
                </a:solidFill>
                <a:latin typeface="+mn-ea"/>
                <a:cs typeface="Consolas" panose="020B0609020204030204" pitchFamily="49" charset="0"/>
              </a:rPr>
              <a:t>号</a:t>
            </a:r>
            <a:r>
              <a:rPr lang="zh-CN" altLang="en-US" dirty="0">
                <a:solidFill>
                  <a:schemeClr val="tx1"/>
                </a:solidFill>
                <a:latin typeface="+mn-ea"/>
                <a:cs typeface="Consolas" panose="020B0609020204030204" pitchFamily="49" charset="0"/>
              </a:rPr>
              <a:t>三格</a:t>
            </a:r>
            <a:r>
              <a:rPr lang="zh-CN" altLang="zh-CN" dirty="0">
                <a:solidFill>
                  <a:schemeClr val="tx1"/>
                </a:solidFill>
                <a:latin typeface="+mn-ea"/>
                <a:cs typeface="Consolas" panose="020B0609020204030204" pitchFamily="49" charset="0"/>
              </a:rPr>
              <a:t>骨牌覆盖右下角</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(tr,tc,tr+s-1,tc+s-1,s);//</a:t>
            </a:r>
            <a:r>
              <a:rPr lang="zh-CN" altLang="zh-CN" dirty="0">
                <a:solidFill>
                  <a:schemeClr val="tx1"/>
                </a:solidFill>
                <a:latin typeface="+mn-ea"/>
                <a:cs typeface="Consolas" panose="020B0609020204030204" pitchFamily="49" charset="0"/>
              </a:rPr>
              <a:t>将右下角作为特殊方格继续处理该象限</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a:solidFill>
                  <a:srgbClr val="0000FF"/>
                </a:solidFill>
                <a:latin typeface="+mn-ea"/>
                <a:cs typeface="Consolas" panose="020B0609020204030204" pitchFamily="49" charset="0"/>
              </a:rPr>
              <a:t>//</a:t>
            </a:r>
            <a:r>
              <a:rPr lang="zh-CN" altLang="en-US" b="1" dirty="0">
                <a:solidFill>
                  <a:srgbClr val="0000FF"/>
                </a:solidFill>
                <a:latin typeface="+mn-ea"/>
                <a:cs typeface="Consolas" panose="020B0609020204030204" pitchFamily="49" charset="0"/>
              </a:rPr>
              <a:t>处理</a:t>
            </a:r>
            <a:r>
              <a:rPr lang="zh-CN" altLang="zh-CN" b="1" dirty="0">
                <a:solidFill>
                  <a:srgbClr val="0000FF"/>
                </a:solidFill>
                <a:latin typeface="+mn-ea"/>
                <a:cs typeface="Consolas" panose="020B0609020204030204" pitchFamily="49" charset="0"/>
              </a:rPr>
              <a:t>右上角象限</a:t>
            </a:r>
            <a:r>
              <a:rPr lang="zh-CN" altLang="en-US" b="1" dirty="0">
                <a:solidFill>
                  <a:srgbClr val="0000FF"/>
                </a:solidFill>
                <a:latin typeface="+mn-ea"/>
                <a:cs typeface="Consolas" panose="020B0609020204030204" pitchFamily="49" charset="0"/>
              </a:rPr>
              <a:t>的子棋盘</a:t>
            </a:r>
            <a:endParaRPr lang="zh-CN" altLang="zh-CN" b="1" dirty="0">
              <a:solidFill>
                <a:srgbClr val="0000FF"/>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if(</a:t>
            </a:r>
            <a:r>
              <a:rPr lang="en-US" altLang="zh-CN" dirty="0" err="1">
                <a:solidFill>
                  <a:schemeClr val="tx1"/>
                </a:solidFill>
                <a:latin typeface="+mn-ea"/>
                <a:cs typeface="Consolas" panose="020B0609020204030204" pitchFamily="49" charset="0"/>
              </a:rPr>
              <a:t>dr</a:t>
            </a:r>
            <a:r>
              <a:rPr lang="en-US" altLang="zh-CN" dirty="0">
                <a:solidFill>
                  <a:schemeClr val="tx1"/>
                </a:solidFill>
                <a:latin typeface="+mn-ea"/>
                <a:cs typeface="Consolas" panose="020B0609020204030204" pitchFamily="49" charset="0"/>
              </a:rPr>
              <a:t>&lt;</a:t>
            </a:r>
            <a:r>
              <a:rPr lang="en-US" altLang="zh-CN" dirty="0" err="1">
                <a:solidFill>
                  <a:schemeClr val="tx1"/>
                </a:solidFill>
                <a:latin typeface="+mn-ea"/>
                <a:cs typeface="Consolas" panose="020B0609020204030204" pitchFamily="49" charset="0"/>
              </a:rPr>
              <a:t>tr+s</a:t>
            </a:r>
            <a:r>
              <a:rPr lang="en-US" altLang="zh-CN" dirty="0">
                <a:solidFill>
                  <a:schemeClr val="tx1"/>
                </a:solidFill>
                <a:latin typeface="+mn-ea"/>
                <a:cs typeface="Consolas" panose="020B0609020204030204" pitchFamily="49" charset="0"/>
              </a:rPr>
              <a:t> &amp;&amp; dc&gt;=</a:t>
            </a:r>
            <a:r>
              <a:rPr lang="en-US" altLang="zh-CN" dirty="0" err="1">
                <a:solidFill>
                  <a:schemeClr val="tx1"/>
                </a:solidFill>
                <a:latin typeface="+mn-ea"/>
                <a:cs typeface="Consolas" panose="020B0609020204030204" pitchFamily="49" charset="0"/>
              </a:rPr>
              <a:t>tc+s</a:t>
            </a:r>
            <a:r>
              <a:rPr lang="en-US" altLang="zh-CN" dirty="0">
                <a:solidFill>
                  <a:schemeClr val="tx1"/>
                </a:solidFill>
                <a:latin typeface="+mn-ea"/>
                <a:cs typeface="Consolas" panose="020B0609020204030204" pitchFamily="49" charset="0"/>
              </a:rPr>
              <a:t>)           //</a:t>
            </a:r>
            <a:r>
              <a:rPr lang="zh-CN" altLang="zh-CN" dirty="0">
                <a:solidFill>
                  <a:schemeClr val="tx1"/>
                </a:solidFill>
                <a:latin typeface="+mn-ea"/>
                <a:cs typeface="Consolas" panose="020B0609020204030204" pitchFamily="49" charset="0"/>
              </a:rPr>
              <a:t>特殊方格在此象限中 </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a:t>
            </a:r>
            <a:r>
              <a:rPr lang="en-US" altLang="zh-CN" dirty="0" err="1">
                <a:solidFill>
                  <a:schemeClr val="tx1"/>
                </a:solidFill>
                <a:latin typeface="+mn-ea"/>
                <a:cs typeface="Consolas" panose="020B0609020204030204" pitchFamily="49" charset="0"/>
              </a:rPr>
              <a:t>tr,tc+s,dr,dc,s</a:t>
            </a:r>
            <a:r>
              <a:rPr lang="en-US" altLang="zh-CN" dirty="0">
                <a:solidFill>
                  <a:schemeClr val="tx1"/>
                </a:solidFill>
                <a:latin typeface="+mn-ea"/>
                <a:cs typeface="Consolas" panose="020B0609020204030204" pitchFamily="49" charset="0"/>
              </a:rPr>
              <a:t>);		</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else				//</a:t>
            </a:r>
            <a:r>
              <a:rPr lang="zh-CN" altLang="zh-CN" dirty="0">
                <a:solidFill>
                  <a:schemeClr val="tx1"/>
                </a:solidFill>
                <a:latin typeface="+mn-ea"/>
                <a:cs typeface="Consolas" panose="020B0609020204030204" pitchFamily="49" charset="0"/>
              </a:rPr>
              <a:t>此象限中无特殊方格</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	board[tr+s-1][</a:t>
            </a:r>
            <a:r>
              <a:rPr lang="en-US" altLang="zh-CN" dirty="0" err="1">
                <a:solidFill>
                  <a:schemeClr val="tx1"/>
                </a:solidFill>
                <a:latin typeface="+mn-ea"/>
                <a:cs typeface="Consolas" panose="020B0609020204030204" pitchFamily="49" charset="0"/>
              </a:rPr>
              <a:t>tc+s</a:t>
            </a:r>
            <a:r>
              <a:rPr lang="en-US" altLang="zh-CN" dirty="0">
                <a:solidFill>
                  <a:schemeClr val="tx1"/>
                </a:solidFill>
                <a:latin typeface="+mn-ea"/>
                <a:cs typeface="Consolas" panose="020B0609020204030204" pitchFamily="49" charset="0"/>
              </a:rPr>
              <a:t>]=t;	//</a:t>
            </a:r>
            <a:r>
              <a:rPr lang="zh-CN" altLang="zh-CN" dirty="0">
                <a:solidFill>
                  <a:schemeClr val="tx1"/>
                </a:solidFill>
                <a:latin typeface="+mn-ea"/>
                <a:cs typeface="Consolas" panose="020B0609020204030204" pitchFamily="49" charset="0"/>
              </a:rPr>
              <a:t>用</a:t>
            </a:r>
            <a:r>
              <a:rPr lang="en-US" altLang="zh-CN" dirty="0">
                <a:solidFill>
                  <a:schemeClr val="tx1"/>
                </a:solidFill>
                <a:latin typeface="+mn-ea"/>
                <a:cs typeface="Consolas" panose="020B0609020204030204" pitchFamily="49" charset="0"/>
              </a:rPr>
              <a:t>t</a:t>
            </a:r>
            <a:r>
              <a:rPr lang="zh-CN" altLang="zh-CN" dirty="0">
                <a:solidFill>
                  <a:schemeClr val="tx1"/>
                </a:solidFill>
                <a:latin typeface="+mn-ea"/>
                <a:cs typeface="Consolas" panose="020B0609020204030204" pitchFamily="49" charset="0"/>
              </a:rPr>
              <a:t>号</a:t>
            </a:r>
            <a:r>
              <a:rPr lang="zh-CN" altLang="en-US" dirty="0">
                <a:solidFill>
                  <a:schemeClr val="tx1"/>
                </a:solidFill>
                <a:latin typeface="+mn-ea"/>
                <a:cs typeface="Consolas" panose="020B0609020204030204" pitchFamily="49" charset="0"/>
              </a:rPr>
              <a:t>三格</a:t>
            </a:r>
            <a:r>
              <a:rPr lang="zh-CN" altLang="zh-CN" dirty="0">
                <a:solidFill>
                  <a:schemeClr val="tx1"/>
                </a:solidFill>
                <a:latin typeface="+mn-ea"/>
                <a:cs typeface="Consolas" panose="020B0609020204030204" pitchFamily="49" charset="0"/>
              </a:rPr>
              <a:t>骨牌覆盖左下角</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(tr,tc+s,tr+s-1,tc+s,s); //</a:t>
            </a:r>
            <a:r>
              <a:rPr lang="zh-CN" altLang="zh-CN" dirty="0">
                <a:solidFill>
                  <a:schemeClr val="tx1"/>
                </a:solidFill>
                <a:latin typeface="+mn-ea"/>
                <a:cs typeface="Consolas" panose="020B0609020204030204" pitchFamily="49" charset="0"/>
              </a:rPr>
              <a:t>将左下角作为特殊方格继续处理该象限</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endParaRPr lang="zh-CN" altLang="zh-CN" dirty="0">
              <a:solidFill>
                <a:schemeClr val="tx1"/>
              </a:solidFill>
              <a:latin typeface="+mn-ea"/>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0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20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20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xEl>
                                              <p:pRg st="16" end="16"/>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建立递归方程</a:t>
            </a:r>
          </a:p>
        </p:txBody>
      </p:sp>
      <p:sp>
        <p:nvSpPr>
          <p:cNvPr id="3" name="灯片编号占位符 2"/>
          <p:cNvSpPr>
            <a:spLocks noGrp="1"/>
          </p:cNvSpPr>
          <p:nvPr>
            <p:ph type="sldNum" sz="quarter" idx="14"/>
          </p:nvPr>
        </p:nvSpPr>
        <p:spPr/>
        <p:txBody>
          <a:bodyPr/>
          <a:lstStyle/>
          <a:p>
            <a:pPr>
              <a:defRPr/>
            </a:pPr>
            <a:fld id="{AA8C75C0-EF3B-4F81-9084-A22DA4755D26}" type="slidenum">
              <a:rPr lang="zh-CN" altLang="en-US" sz="900"/>
              <a:t>8</a:t>
            </a:fld>
            <a:endParaRPr lang="zh-CN" altLang="en-US" sz="900"/>
          </a:p>
        </p:txBody>
      </p:sp>
      <p:sp>
        <p:nvSpPr>
          <p:cNvPr id="4" name="Rectangle 4"/>
          <p:cNvSpPr>
            <a:spLocks noChangeArrowheads="1"/>
          </p:cNvSpPr>
          <p:nvPr/>
        </p:nvSpPr>
        <p:spPr bwMode="auto">
          <a:xfrm>
            <a:off x="2105025" y="1286670"/>
            <a:ext cx="5805488" cy="3946525"/>
          </a:xfrm>
          <a:prstGeom prst="rect">
            <a:avLst/>
          </a:prstGeom>
          <a:solidFill>
            <a:srgbClr val="FFFFFF"/>
          </a:solidFill>
          <a:ln w="9525">
            <a:noFill/>
            <a:miter lim="800000"/>
          </a:ln>
        </p:spPr>
        <p:txBody>
          <a:bodyPr/>
          <a:lstStyle/>
          <a:p>
            <a:pPr marL="742950" lvl="1" indent="-285750" algn="just">
              <a:lnSpc>
                <a:spcPct val="120000"/>
              </a:lnSpc>
              <a:spcBef>
                <a:spcPts val="600"/>
              </a:spcBef>
            </a:pP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划分阶段的时间复杂性</a:t>
            </a:r>
          </a:p>
          <a:p>
            <a:pPr marL="1143000" lvl="2" indent="-228600" algn="just">
              <a:lnSpc>
                <a:spcPct val="120000"/>
              </a:lnSpc>
              <a:spcBef>
                <a:spcPts val="600"/>
              </a:spcBef>
              <a:buFontTx/>
              <a:buChar cha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分解为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个子问题。</a:t>
            </a:r>
          </a:p>
          <a:p>
            <a:pPr marL="1143000" lvl="2" indent="-228600" algn="just">
              <a:lnSpc>
                <a:spcPct val="120000"/>
              </a:lnSpc>
              <a:spcBef>
                <a:spcPts val="600"/>
              </a:spcBef>
              <a:buFontTx/>
              <a:buChar cha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每个子问题大小为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n/b。</a:t>
            </a:r>
          </a:p>
          <a:p>
            <a:pPr marL="1143000" lvl="2" indent="-228600" algn="just">
              <a:lnSpc>
                <a:spcPct val="120000"/>
              </a:lnSpc>
              <a:spcBef>
                <a:spcPts val="600"/>
              </a:spcBef>
              <a:buFontTx/>
              <a:buChar cha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假设划分时间=</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D(n)</a:t>
            </a:r>
          </a:p>
          <a:p>
            <a:pPr marL="742950" lvl="1" indent="-285750" algn="just">
              <a:lnSpc>
                <a:spcPct val="120000"/>
              </a:lnSpc>
              <a:spcBef>
                <a:spcPts val="600"/>
              </a:spcBef>
            </a:pP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求解子问题阶段的时间复杂性</a:t>
            </a:r>
          </a:p>
          <a:p>
            <a:pPr marL="1143000" lvl="2" indent="-228600" algn="just">
              <a:lnSpc>
                <a:spcPct val="120000"/>
              </a:lnSpc>
              <a:spcBef>
                <a:spcPts val="600"/>
              </a:spcBef>
              <a:buFontTx/>
              <a:buChar cha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递归调用</a:t>
            </a:r>
          </a:p>
          <a:p>
            <a:pPr marL="1143000" lvl="2" indent="-228600" algn="just">
              <a:lnSpc>
                <a:spcPct val="120000"/>
              </a:lnSpc>
              <a:spcBef>
                <a:spcPts val="600"/>
              </a:spcBef>
              <a:buFontTx/>
              <a:buChar cha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时间</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(n/b)</a:t>
            </a:r>
          </a:p>
          <a:p>
            <a:pPr marL="742950" lvl="1" indent="-285750" algn="just">
              <a:lnSpc>
                <a:spcPct val="120000"/>
              </a:lnSpc>
              <a:spcBef>
                <a:spcPts val="600"/>
              </a:spcBef>
            </a:pP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合并子问题的解阶段的时间复杂性</a:t>
            </a:r>
          </a:p>
          <a:p>
            <a:pPr marL="1143000" lvl="2" indent="-228600" algn="just">
              <a:lnSpc>
                <a:spcPct val="120000"/>
              </a:lnSpc>
              <a:spcBef>
                <a:spcPts val="600"/>
              </a:spcBef>
              <a:buFontTx/>
              <a:buChar char="•"/>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假设合并时间</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=C(n)</a:t>
            </a:r>
          </a:p>
        </p:txBody>
      </p:sp>
      <p:sp>
        <p:nvSpPr>
          <p:cNvPr id="5" name="Rectangle 3"/>
          <p:cNvSpPr txBox="1">
            <a:spLocks noChangeArrowheads="1"/>
          </p:cNvSpPr>
          <p:nvPr/>
        </p:nvSpPr>
        <p:spPr>
          <a:xfrm>
            <a:off x="2105026" y="5394326"/>
            <a:ext cx="6035675" cy="1154113"/>
          </a:xfrm>
          <a:prstGeom prst="rect">
            <a:avLst/>
          </a:prstGeom>
          <a:noFill/>
          <a:ln>
            <a:noFill/>
            <a:miter lim="800000"/>
          </a:ln>
        </p:spPr>
        <p:txBody>
          <a:bodyPr lIns="68580" tIns="34290" rIns="68580" bIns="34290"/>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10000"/>
              </a:lnSpc>
              <a:spcBef>
                <a:spcPts val="600"/>
              </a:spcBef>
              <a:spcAft>
                <a:spcPts val="0"/>
              </a:spcAft>
              <a:buNone/>
              <a:defRPr/>
            </a:pPr>
            <a:r>
              <a:rPr lang="zh-CN" altLang="en-US" sz="2000" dirty="0">
                <a:solidFill>
                  <a:srgbClr val="0000FF"/>
                </a:solidFill>
                <a:latin typeface="微软雅黑" panose="020B0503020204020204" pitchFamily="34" charset="-122"/>
                <a:ea typeface="微软雅黑" panose="020B0503020204020204" pitchFamily="34" charset="-122"/>
              </a:rPr>
              <a:t>递归方程</a:t>
            </a:r>
          </a:p>
          <a:p>
            <a:pPr lvl="2" fontAlgn="auto">
              <a:lnSpc>
                <a:spcPct val="110000"/>
              </a:lnSpc>
              <a:spcBef>
                <a:spcPts val="600"/>
              </a:spcBef>
              <a:spcAft>
                <a:spcPts val="0"/>
              </a:spcAft>
              <a:defRPr/>
            </a:pPr>
            <a:r>
              <a:rPr lang="en-US" altLang="zh-CN" sz="16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T(n)=</a:t>
            </a:r>
            <a:r>
              <a:rPr lang="zh-CN" altLang="en-US" sz="1600" spc="-5" dirty="0">
                <a:solidFill>
                  <a:srgbClr val="0000FF"/>
                </a:solidFill>
                <a:latin typeface="微软雅黑" panose="020B0503020204020204" pitchFamily="34" charset="-122"/>
                <a:ea typeface="微软雅黑" panose="020B0503020204020204" pitchFamily="34" charset="-122"/>
                <a:cs typeface="宋体" panose="02010600030101010101" pitchFamily="2" charset="-122"/>
                <a:sym typeface="Symbol" panose="05050102010706020507" pitchFamily="18" charset="2"/>
              </a:rPr>
              <a:t> </a:t>
            </a:r>
            <a:r>
              <a:rPr lang="en-US" altLang="zh-CN" sz="16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O</a:t>
            </a:r>
            <a:r>
              <a:rPr lang="en-US" altLang="zh-CN" sz="1600" dirty="0">
                <a:solidFill>
                  <a:srgbClr val="0000FF"/>
                </a:solidFill>
                <a:latin typeface="微软雅黑" panose="020B0503020204020204" pitchFamily="34" charset="-122"/>
                <a:ea typeface="微软雅黑" panose="020B0503020204020204" pitchFamily="34" charset="-122"/>
              </a:rPr>
              <a:t>(1)                            n&lt;c </a:t>
            </a:r>
          </a:p>
          <a:p>
            <a:pPr lvl="2" fontAlgn="auto">
              <a:lnSpc>
                <a:spcPct val="110000"/>
              </a:lnSpc>
              <a:spcBef>
                <a:spcPts val="600"/>
              </a:spcBef>
              <a:spcAft>
                <a:spcPts val="0"/>
              </a:spcAft>
              <a:defRPr/>
            </a:pPr>
            <a:r>
              <a:rPr lang="en-US" altLang="zh-CN" sz="1600" dirty="0">
                <a:solidFill>
                  <a:srgbClr val="0000FF"/>
                </a:solidFill>
                <a:latin typeface="微软雅黑" panose="020B0503020204020204" pitchFamily="34" charset="-122"/>
                <a:ea typeface="微软雅黑" panose="020B0503020204020204" pitchFamily="34" charset="-122"/>
              </a:rPr>
              <a:t>T(n)=aT(n/b)+D(n)+C(n)    </a:t>
            </a:r>
            <a:r>
              <a:rPr lang="zh-CN" altLang="en-US" sz="1600" dirty="0">
                <a:solidFill>
                  <a:srgbClr val="0000FF"/>
                </a:solidFill>
                <a:latin typeface="微软雅黑" panose="020B0503020204020204" pitchFamily="34" charset="-122"/>
                <a:ea typeface="微软雅黑" panose="020B0503020204020204" pitchFamily="34" charset="-122"/>
              </a:rPr>
              <a:t>否则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clickPar">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500"/>
                                        <p:tgtEl>
                                          <p:spTgt spid="4">
                                            <p:txEl>
                                              <p:pRg st="4" end="4"/>
                                            </p:txEl>
                                          </p:spTgt>
                                        </p:tgtEl>
                                      </p:cBhvr>
                                    </p:animEffect>
                                  </p:childTnLst>
                                </p:cTn>
                              </p:par>
                              <p:par>
                                <p:cTn id="22" presetID="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additive="base">
                                        <p:cTn id="2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 calcmode="lin" valueType="num">
                                      <p:cBhvr additive="base">
                                        <p:cTn id="3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 calcmode="lin" valueType="num">
                                      <p:cBhvr additive="base">
                                        <p:cTn id="3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blinds(horizontal)">
                                      <p:cBhvr>
                                        <p:cTn id="44" dur="500"/>
                                        <p:tgtEl>
                                          <p:spTgt spid="5">
                                            <p:txEl>
                                              <p:pRg st="0" end="0"/>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blinds(horizontal)">
                                      <p:cBhvr>
                                        <p:cTn id="47" dur="500"/>
                                        <p:tgtEl>
                                          <p:spTgt spid="5">
                                            <p:txEl>
                                              <p:pRg st="1" end="1"/>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Effect transition="in" filter="blinds(horizontal)">
                                      <p:cBhvr>
                                        <p:cTn id="5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4"/>
          </p:nvPr>
        </p:nvSpPr>
        <p:spPr/>
        <p:txBody>
          <a:bodyPr/>
          <a:lstStyle/>
          <a:p>
            <a:pPr>
              <a:defRPr/>
            </a:pPr>
            <a:fld id="{2067E031-1882-4EE2-B374-2FAB8AF8E177}" type="slidenum">
              <a:rPr lang="zh-CN" altLang="en-US"/>
              <a:t>80</a:t>
            </a:fld>
            <a:endParaRPr lang="zh-CN" altLang="en-US"/>
          </a:p>
        </p:txBody>
      </p:sp>
      <p:sp>
        <p:nvSpPr>
          <p:cNvPr id="5" name="TextBox 1"/>
          <p:cNvSpPr txBox="1"/>
          <p:nvPr/>
        </p:nvSpPr>
        <p:spPr>
          <a:xfrm>
            <a:off x="586409" y="50800"/>
            <a:ext cx="10010155" cy="6432934"/>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a:solidFill>
                  <a:srgbClr val="0000FF"/>
                </a:solidFill>
                <a:latin typeface="+mn-ea"/>
                <a:cs typeface="Consolas" panose="020B0609020204030204" pitchFamily="49" charset="0"/>
              </a:rPr>
              <a:t>//</a:t>
            </a:r>
            <a:r>
              <a:rPr lang="zh-CN" altLang="zh-CN" b="1" dirty="0">
                <a:solidFill>
                  <a:srgbClr val="0000FF"/>
                </a:solidFill>
                <a:latin typeface="+mn-ea"/>
                <a:cs typeface="Consolas" panose="020B0609020204030204" pitchFamily="49" charset="0"/>
              </a:rPr>
              <a:t>处理左下角象限</a:t>
            </a:r>
            <a:r>
              <a:rPr lang="zh-CN" altLang="en-US" b="1" dirty="0">
                <a:solidFill>
                  <a:srgbClr val="0000FF"/>
                </a:solidFill>
                <a:latin typeface="+mn-ea"/>
                <a:cs typeface="Consolas" panose="020B0609020204030204" pitchFamily="49" charset="0"/>
              </a:rPr>
              <a:t>的子棋盘</a:t>
            </a:r>
            <a:endParaRPr lang="zh-CN" altLang="zh-CN" b="1" dirty="0">
              <a:solidFill>
                <a:srgbClr val="0000FF"/>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if(</a:t>
            </a:r>
            <a:r>
              <a:rPr lang="en-US" altLang="zh-CN" dirty="0" err="1">
                <a:solidFill>
                  <a:schemeClr val="tx1"/>
                </a:solidFill>
                <a:latin typeface="+mn-ea"/>
                <a:cs typeface="Consolas" panose="020B0609020204030204" pitchFamily="49" charset="0"/>
              </a:rPr>
              <a:t>dr</a:t>
            </a:r>
            <a:r>
              <a:rPr lang="en-US" altLang="zh-CN" dirty="0">
                <a:solidFill>
                  <a:schemeClr val="tx1"/>
                </a:solidFill>
                <a:latin typeface="+mn-ea"/>
                <a:cs typeface="Consolas" panose="020B0609020204030204" pitchFamily="49" charset="0"/>
              </a:rPr>
              <a:t>&gt;=</a:t>
            </a:r>
            <a:r>
              <a:rPr lang="en-US" altLang="zh-CN" dirty="0" err="1">
                <a:solidFill>
                  <a:schemeClr val="tx1"/>
                </a:solidFill>
                <a:latin typeface="+mn-ea"/>
                <a:cs typeface="Consolas" panose="020B0609020204030204" pitchFamily="49" charset="0"/>
              </a:rPr>
              <a:t>tr+s</a:t>
            </a:r>
            <a:r>
              <a:rPr lang="en-US" altLang="zh-CN" dirty="0">
                <a:solidFill>
                  <a:schemeClr val="tx1"/>
                </a:solidFill>
                <a:latin typeface="+mn-ea"/>
                <a:cs typeface="Consolas" panose="020B0609020204030204" pitchFamily="49" charset="0"/>
              </a:rPr>
              <a:t> &amp;&amp; dc&lt;</a:t>
            </a:r>
            <a:r>
              <a:rPr lang="en-US" altLang="zh-CN" dirty="0" err="1">
                <a:solidFill>
                  <a:schemeClr val="tx1"/>
                </a:solidFill>
                <a:latin typeface="+mn-ea"/>
                <a:cs typeface="Consolas" panose="020B0609020204030204" pitchFamily="49" charset="0"/>
              </a:rPr>
              <a:t>tc+s</a:t>
            </a:r>
            <a:r>
              <a:rPr lang="en-US" altLang="zh-CN" dirty="0">
                <a:solidFill>
                  <a:schemeClr val="tx1"/>
                </a:solidFill>
                <a:latin typeface="+mn-ea"/>
                <a:cs typeface="Consolas" panose="020B0609020204030204" pitchFamily="49" charset="0"/>
              </a:rPr>
              <a:t>)		//</a:t>
            </a:r>
            <a:r>
              <a:rPr lang="zh-CN" altLang="zh-CN" dirty="0">
                <a:solidFill>
                  <a:schemeClr val="tx1"/>
                </a:solidFill>
                <a:latin typeface="+mn-ea"/>
                <a:cs typeface="Consolas" panose="020B0609020204030204" pitchFamily="49" charset="0"/>
              </a:rPr>
              <a:t>特殊方格在此象限中</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a:t>
            </a:r>
            <a:r>
              <a:rPr lang="en-US" altLang="zh-CN" dirty="0" err="1">
                <a:solidFill>
                  <a:schemeClr val="tx1"/>
                </a:solidFill>
                <a:latin typeface="+mn-ea"/>
                <a:cs typeface="Consolas" panose="020B0609020204030204" pitchFamily="49" charset="0"/>
              </a:rPr>
              <a:t>tr+s,tc,dr,dc,s</a:t>
            </a:r>
            <a:r>
              <a:rPr lang="en-US" altLang="zh-CN" dirty="0">
                <a:solidFill>
                  <a:schemeClr val="tx1"/>
                </a:solidFill>
                <a:latin typeface="+mn-ea"/>
                <a:cs typeface="Consolas" panose="020B0609020204030204" pitchFamily="49" charset="0"/>
              </a:rPr>
              <a:t>);  </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else				//</a:t>
            </a:r>
            <a:r>
              <a:rPr lang="zh-CN" altLang="zh-CN" dirty="0">
                <a:solidFill>
                  <a:schemeClr val="tx1"/>
                </a:solidFill>
                <a:latin typeface="+mn-ea"/>
                <a:cs typeface="Consolas" panose="020B0609020204030204" pitchFamily="49" charset="0"/>
              </a:rPr>
              <a:t>此象限中无特殊方格</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   board[</a:t>
            </a:r>
            <a:r>
              <a:rPr lang="en-US" altLang="zh-CN" dirty="0" err="1">
                <a:solidFill>
                  <a:schemeClr val="tx1"/>
                </a:solidFill>
                <a:latin typeface="+mn-ea"/>
                <a:cs typeface="Consolas" panose="020B0609020204030204" pitchFamily="49" charset="0"/>
              </a:rPr>
              <a:t>tr+s</a:t>
            </a:r>
            <a:r>
              <a:rPr lang="en-US" altLang="zh-CN" dirty="0">
                <a:solidFill>
                  <a:schemeClr val="tx1"/>
                </a:solidFill>
                <a:latin typeface="+mn-ea"/>
                <a:cs typeface="Consolas" panose="020B0609020204030204" pitchFamily="49" charset="0"/>
              </a:rPr>
              <a:t>][tc+s-1]=t;  	//</a:t>
            </a:r>
            <a:r>
              <a:rPr lang="zh-CN" altLang="zh-CN" dirty="0">
                <a:solidFill>
                  <a:schemeClr val="tx1"/>
                </a:solidFill>
                <a:latin typeface="+mn-ea"/>
                <a:cs typeface="Consolas" panose="020B0609020204030204" pitchFamily="49" charset="0"/>
              </a:rPr>
              <a:t>用</a:t>
            </a:r>
            <a:r>
              <a:rPr lang="en-US" altLang="zh-CN" dirty="0">
                <a:solidFill>
                  <a:schemeClr val="tx1"/>
                </a:solidFill>
                <a:latin typeface="+mn-ea"/>
                <a:cs typeface="Consolas" panose="020B0609020204030204" pitchFamily="49" charset="0"/>
              </a:rPr>
              <a:t>t</a:t>
            </a:r>
            <a:r>
              <a:rPr lang="zh-CN" altLang="zh-CN" dirty="0">
                <a:solidFill>
                  <a:schemeClr val="tx1"/>
                </a:solidFill>
                <a:latin typeface="+mn-ea"/>
                <a:cs typeface="Consolas" panose="020B0609020204030204" pitchFamily="49" charset="0"/>
              </a:rPr>
              <a:t>号</a:t>
            </a:r>
            <a:r>
              <a:rPr lang="zh-CN" altLang="en-US" dirty="0">
                <a:solidFill>
                  <a:schemeClr val="tx1"/>
                </a:solidFill>
                <a:latin typeface="+mn-ea"/>
                <a:cs typeface="Consolas" panose="020B0609020204030204" pitchFamily="49" charset="0"/>
              </a:rPr>
              <a:t>三格</a:t>
            </a:r>
            <a:r>
              <a:rPr lang="zh-CN" altLang="zh-CN" dirty="0">
                <a:solidFill>
                  <a:schemeClr val="tx1"/>
                </a:solidFill>
                <a:latin typeface="+mn-ea"/>
                <a:cs typeface="Consolas" panose="020B0609020204030204" pitchFamily="49" charset="0"/>
              </a:rPr>
              <a:t>骨牌覆盖右上角</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(tr+s,tc,tr+s,tc+s-1,s);</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zh-CN" altLang="zh-CN" dirty="0">
                <a:solidFill>
                  <a:schemeClr val="tx1"/>
                </a:solidFill>
                <a:latin typeface="+mn-ea"/>
                <a:cs typeface="Consolas" panose="020B0609020204030204" pitchFamily="49" charset="0"/>
              </a:rPr>
              <a:t>将右上角作为特殊方格继续处理该象限</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b="1" dirty="0">
                <a:solidFill>
                  <a:srgbClr val="0000FF"/>
                </a:solidFill>
                <a:latin typeface="+mn-ea"/>
                <a:cs typeface="Consolas" panose="020B0609020204030204" pitchFamily="49" charset="0"/>
              </a:rPr>
              <a:t>    //</a:t>
            </a:r>
            <a:r>
              <a:rPr lang="zh-CN" altLang="zh-CN" b="1" dirty="0">
                <a:solidFill>
                  <a:srgbClr val="0000FF"/>
                </a:solidFill>
                <a:latin typeface="+mn-ea"/>
                <a:cs typeface="Consolas" panose="020B0609020204030204" pitchFamily="49" charset="0"/>
              </a:rPr>
              <a:t>处理右下角象限</a:t>
            </a:r>
            <a:r>
              <a:rPr lang="zh-CN" altLang="en-US" b="1" dirty="0">
                <a:solidFill>
                  <a:srgbClr val="0000FF"/>
                </a:solidFill>
                <a:latin typeface="+mn-ea"/>
                <a:cs typeface="Consolas" panose="020B0609020204030204" pitchFamily="49" charset="0"/>
              </a:rPr>
              <a:t>的子棋盘</a:t>
            </a:r>
            <a:endParaRPr lang="zh-CN" altLang="zh-CN" b="1" dirty="0">
              <a:solidFill>
                <a:srgbClr val="0000FF"/>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if(</a:t>
            </a:r>
            <a:r>
              <a:rPr lang="en-US" altLang="zh-CN" dirty="0" err="1">
                <a:solidFill>
                  <a:schemeClr val="tx1"/>
                </a:solidFill>
                <a:latin typeface="+mn-ea"/>
                <a:cs typeface="Consolas" panose="020B0609020204030204" pitchFamily="49" charset="0"/>
              </a:rPr>
              <a:t>dr</a:t>
            </a:r>
            <a:r>
              <a:rPr lang="en-US" altLang="zh-CN" dirty="0">
                <a:solidFill>
                  <a:schemeClr val="tx1"/>
                </a:solidFill>
                <a:latin typeface="+mn-ea"/>
                <a:cs typeface="Consolas" panose="020B0609020204030204" pitchFamily="49" charset="0"/>
              </a:rPr>
              <a:t>&gt;=</a:t>
            </a:r>
            <a:r>
              <a:rPr lang="en-US" altLang="zh-CN" dirty="0" err="1">
                <a:solidFill>
                  <a:schemeClr val="tx1"/>
                </a:solidFill>
                <a:latin typeface="+mn-ea"/>
                <a:cs typeface="Consolas" panose="020B0609020204030204" pitchFamily="49" charset="0"/>
              </a:rPr>
              <a:t>tr+s</a:t>
            </a:r>
            <a:r>
              <a:rPr lang="en-US" altLang="zh-CN" dirty="0">
                <a:solidFill>
                  <a:schemeClr val="tx1"/>
                </a:solidFill>
                <a:latin typeface="+mn-ea"/>
                <a:cs typeface="Consolas" panose="020B0609020204030204" pitchFamily="49" charset="0"/>
              </a:rPr>
              <a:t> &amp;&amp; dc&gt;=</a:t>
            </a:r>
            <a:r>
              <a:rPr lang="en-US" altLang="zh-CN" dirty="0" err="1">
                <a:solidFill>
                  <a:schemeClr val="tx1"/>
                </a:solidFill>
                <a:latin typeface="+mn-ea"/>
                <a:cs typeface="Consolas" panose="020B0609020204030204" pitchFamily="49" charset="0"/>
              </a:rPr>
              <a:t>tc+s</a:t>
            </a:r>
            <a:r>
              <a:rPr lang="en-US" altLang="zh-CN" dirty="0">
                <a:solidFill>
                  <a:schemeClr val="tx1"/>
                </a:solidFill>
                <a:latin typeface="+mn-ea"/>
                <a:cs typeface="Consolas" panose="020B0609020204030204" pitchFamily="49" charset="0"/>
              </a:rPr>
              <a:t>)		//</a:t>
            </a:r>
            <a:r>
              <a:rPr lang="zh-CN" altLang="zh-CN" dirty="0">
                <a:solidFill>
                  <a:schemeClr val="tx1"/>
                </a:solidFill>
                <a:latin typeface="+mn-ea"/>
                <a:cs typeface="Consolas" panose="020B0609020204030204" pitchFamily="49" charset="0"/>
              </a:rPr>
              <a:t>特殊方格在此象限中</a:t>
            </a:r>
            <a:endParaRPr lang="en-US"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a:t>
            </a:r>
            <a:r>
              <a:rPr lang="en-US" altLang="zh-CN" dirty="0" err="1">
                <a:solidFill>
                  <a:schemeClr val="tx1"/>
                </a:solidFill>
                <a:latin typeface="+mn-ea"/>
                <a:cs typeface="Consolas" panose="020B0609020204030204" pitchFamily="49" charset="0"/>
              </a:rPr>
              <a:t>tr+s,tc+s,dr,dc,s</a:t>
            </a:r>
            <a:r>
              <a:rPr lang="en-US" altLang="zh-CN" dirty="0">
                <a:solidFill>
                  <a:schemeClr val="tx1"/>
                </a:solidFill>
                <a:latin typeface="+mn-ea"/>
                <a:cs typeface="Consolas" panose="020B0609020204030204" pitchFamily="49" charset="0"/>
              </a:rPr>
              <a:t>); </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else				//</a:t>
            </a:r>
            <a:r>
              <a:rPr lang="zh-CN" altLang="zh-CN" dirty="0">
                <a:solidFill>
                  <a:schemeClr val="tx1"/>
                </a:solidFill>
                <a:latin typeface="+mn-ea"/>
                <a:cs typeface="Consolas" panose="020B0609020204030204" pitchFamily="49" charset="0"/>
              </a:rPr>
              <a:t>此象限中无特殊方格</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	board[</a:t>
            </a:r>
            <a:r>
              <a:rPr lang="en-US" altLang="zh-CN" dirty="0" err="1">
                <a:solidFill>
                  <a:schemeClr val="tx1"/>
                </a:solidFill>
                <a:latin typeface="+mn-ea"/>
                <a:cs typeface="Consolas" panose="020B0609020204030204" pitchFamily="49" charset="0"/>
              </a:rPr>
              <a:t>tr+s</a:t>
            </a:r>
            <a:r>
              <a:rPr lang="en-US" altLang="zh-CN" dirty="0">
                <a:solidFill>
                  <a:schemeClr val="tx1"/>
                </a:solidFill>
                <a:latin typeface="+mn-ea"/>
                <a:cs typeface="Consolas" panose="020B0609020204030204" pitchFamily="49" charset="0"/>
              </a:rPr>
              <a:t>][</a:t>
            </a:r>
            <a:r>
              <a:rPr lang="en-US" altLang="zh-CN" dirty="0" err="1">
                <a:solidFill>
                  <a:schemeClr val="tx1"/>
                </a:solidFill>
                <a:latin typeface="+mn-ea"/>
                <a:cs typeface="Consolas" panose="020B0609020204030204" pitchFamily="49" charset="0"/>
              </a:rPr>
              <a:t>tc+s</a:t>
            </a:r>
            <a:r>
              <a:rPr lang="en-US" altLang="zh-CN" dirty="0">
                <a:solidFill>
                  <a:schemeClr val="tx1"/>
                </a:solidFill>
                <a:latin typeface="+mn-ea"/>
                <a:cs typeface="Consolas" panose="020B0609020204030204" pitchFamily="49" charset="0"/>
              </a:rPr>
              <a:t>]=t;  	//</a:t>
            </a:r>
            <a:r>
              <a:rPr lang="zh-CN" altLang="zh-CN" dirty="0">
                <a:solidFill>
                  <a:schemeClr val="tx1"/>
                </a:solidFill>
                <a:latin typeface="+mn-ea"/>
                <a:cs typeface="Consolas" panose="020B0609020204030204" pitchFamily="49" charset="0"/>
              </a:rPr>
              <a:t>用</a:t>
            </a:r>
            <a:r>
              <a:rPr lang="en-US" altLang="zh-CN" dirty="0">
                <a:solidFill>
                  <a:schemeClr val="tx1"/>
                </a:solidFill>
                <a:latin typeface="+mn-ea"/>
                <a:cs typeface="Consolas" panose="020B0609020204030204" pitchFamily="49" charset="0"/>
              </a:rPr>
              <a:t>t</a:t>
            </a:r>
            <a:r>
              <a:rPr lang="zh-CN" altLang="zh-CN" dirty="0">
                <a:solidFill>
                  <a:schemeClr val="tx1"/>
                </a:solidFill>
                <a:latin typeface="+mn-ea"/>
                <a:cs typeface="Consolas" panose="020B0609020204030204" pitchFamily="49" charset="0"/>
              </a:rPr>
              <a:t>号</a:t>
            </a:r>
            <a:r>
              <a:rPr lang="zh-CN" altLang="en-US" dirty="0">
                <a:solidFill>
                  <a:schemeClr val="tx1"/>
                </a:solidFill>
                <a:latin typeface="+mn-ea"/>
                <a:cs typeface="Consolas" panose="020B0609020204030204" pitchFamily="49" charset="0"/>
              </a:rPr>
              <a:t>三格</a:t>
            </a:r>
            <a:r>
              <a:rPr lang="zh-CN" altLang="zh-CN" dirty="0">
                <a:solidFill>
                  <a:schemeClr val="tx1"/>
                </a:solidFill>
                <a:latin typeface="+mn-ea"/>
                <a:cs typeface="Consolas" panose="020B0609020204030204" pitchFamily="49" charset="0"/>
              </a:rPr>
              <a:t>骨牌覆盖左上角</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en-US" altLang="zh-CN" b="1" dirty="0" err="1">
                <a:solidFill>
                  <a:srgbClr val="FF0000"/>
                </a:solidFill>
                <a:latin typeface="+mn-ea"/>
                <a:cs typeface="Consolas" panose="020B0609020204030204" pitchFamily="49" charset="0"/>
              </a:rPr>
              <a:t>TileBoard</a:t>
            </a:r>
            <a:r>
              <a:rPr lang="en-US" altLang="zh-CN" dirty="0">
                <a:solidFill>
                  <a:schemeClr val="tx1"/>
                </a:solidFill>
                <a:latin typeface="+mn-ea"/>
                <a:cs typeface="Consolas" panose="020B0609020204030204" pitchFamily="49" charset="0"/>
              </a:rPr>
              <a:t>(</a:t>
            </a:r>
            <a:r>
              <a:rPr lang="en-US" altLang="zh-CN" dirty="0" err="1">
                <a:solidFill>
                  <a:schemeClr val="tx1"/>
                </a:solidFill>
                <a:latin typeface="+mn-ea"/>
                <a:cs typeface="Consolas" panose="020B0609020204030204" pitchFamily="49" charset="0"/>
              </a:rPr>
              <a:t>tr+s,tc+s,tr+s,tc+s,s</a:t>
            </a:r>
            <a:r>
              <a:rPr lang="en-US" altLang="zh-CN" dirty="0">
                <a:solidFill>
                  <a:schemeClr val="tx1"/>
                </a:solidFill>
                <a:latin typeface="+mn-ea"/>
                <a:cs typeface="Consolas" panose="020B0609020204030204" pitchFamily="49" charset="0"/>
              </a:rPr>
              <a:t>);  	</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r>
              <a:rPr lang="zh-CN" altLang="zh-CN" dirty="0">
                <a:solidFill>
                  <a:schemeClr val="tx1"/>
                </a:solidFill>
                <a:latin typeface="+mn-ea"/>
                <a:cs typeface="Consolas" panose="020B0609020204030204" pitchFamily="49" charset="0"/>
              </a:rPr>
              <a:t>将左上角作为特殊方格继续处理该象限</a:t>
            </a: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    }</a:t>
            </a:r>
            <a:endParaRPr lang="zh-CN" altLang="zh-CN" dirty="0">
              <a:solidFill>
                <a:schemeClr val="tx1"/>
              </a:solidFill>
              <a:latin typeface="+mn-ea"/>
              <a:cs typeface="Consolas" panose="020B0609020204030204" pitchFamily="49" charset="0"/>
            </a:endParaRPr>
          </a:p>
          <a:p>
            <a:pPr fontAlgn="auto">
              <a:lnSpc>
                <a:spcPts val="2800"/>
              </a:lnSpc>
              <a:spcBef>
                <a:spcPts val="0"/>
              </a:spcBef>
              <a:spcAft>
                <a:spcPts val="0"/>
              </a:spcAft>
              <a:defRPr/>
            </a:pPr>
            <a:r>
              <a:rPr lang="en-US" altLang="zh-CN" dirty="0">
                <a:solidFill>
                  <a:schemeClr val="tx1"/>
                </a:solidFill>
                <a:latin typeface="+mn-ea"/>
                <a:cs typeface="Consolas" panose="020B0609020204030204" pitchFamily="49" charset="0"/>
              </a:rPr>
              <a:t>}</a:t>
            </a:r>
            <a:endParaRPr lang="zh-CN" altLang="zh-CN" dirty="0">
              <a:solidFill>
                <a:schemeClr val="tx1"/>
              </a:solidFill>
              <a:latin typeface="+mn-ea"/>
              <a:cs typeface="Consolas" panose="020B06090202040302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4"/>
          </p:nvPr>
        </p:nvSpPr>
        <p:spPr/>
        <p:txBody>
          <a:bodyPr/>
          <a:lstStyle/>
          <a:p>
            <a:pPr>
              <a:defRPr/>
            </a:pPr>
            <a:fld id="{D3EE7576-9ADF-43A2-9AF9-DA70624DD8CF}" type="slidenum">
              <a:rPr lang="zh-CN" altLang="en-US"/>
              <a:t>81</a:t>
            </a:fld>
            <a:endParaRPr lang="zh-CN" altLang="en-US"/>
          </a:p>
        </p:txBody>
      </p:sp>
      <p:sp>
        <p:nvSpPr>
          <p:cNvPr id="6" name="TextBox 2"/>
          <p:cNvSpPr txBox="1"/>
          <p:nvPr/>
        </p:nvSpPr>
        <p:spPr>
          <a:xfrm>
            <a:off x="869031" y="1239205"/>
            <a:ext cx="9683013" cy="5342571"/>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lnSpc>
                <a:spcPts val="2600"/>
              </a:lnSpc>
              <a:spcBef>
                <a:spcPts val="0"/>
              </a:spcBef>
              <a:spcAft>
                <a:spcPts val="0"/>
              </a:spcAft>
              <a:defRPr/>
            </a:pPr>
            <a:r>
              <a:rPr lang="en-US" altLang="zh-CN" sz="2000" dirty="0">
                <a:solidFill>
                  <a:schemeClr val="tx1"/>
                </a:solidFill>
                <a:latin typeface="+mn-ea"/>
                <a:cs typeface="Consolas" panose="020B0609020204030204" pitchFamily="49" charset="0"/>
              </a:rPr>
              <a:t>void main()</a:t>
            </a:r>
          </a:p>
          <a:p>
            <a:pPr fontAlgn="auto">
              <a:lnSpc>
                <a:spcPts val="2600"/>
              </a:lnSpc>
              <a:spcBef>
                <a:spcPts val="0"/>
              </a:spcBef>
              <a:spcAft>
                <a:spcPts val="0"/>
              </a:spcAft>
              <a:defRPr/>
            </a:pPr>
            <a:r>
              <a:rPr lang="en-US" altLang="zh-CN" sz="2000" dirty="0">
                <a:solidFill>
                  <a:schemeClr val="tx1"/>
                </a:solidFill>
                <a:latin typeface="+mn-ea"/>
                <a:cs typeface="Consolas" panose="020B0609020204030204" pitchFamily="49" charset="0"/>
              </a:rPr>
              <a:t>{  </a:t>
            </a:r>
            <a:r>
              <a:rPr lang="en-US" altLang="zh-CN" sz="2000" dirty="0">
                <a:solidFill>
                  <a:schemeClr val="tx1"/>
                </a:solidFill>
                <a:latin typeface="+mn-ea"/>
              </a:rPr>
              <a:t>     </a:t>
            </a:r>
            <a:r>
              <a:rPr lang="en-US" altLang="zh-CN" sz="2000" dirty="0" err="1">
                <a:solidFill>
                  <a:schemeClr val="tx1"/>
                </a:solidFill>
                <a:latin typeface="+mn-ea"/>
              </a:rPr>
              <a:t>int</a:t>
            </a:r>
            <a:r>
              <a:rPr lang="en-US" altLang="zh-CN" sz="2000" dirty="0">
                <a:solidFill>
                  <a:schemeClr val="tx1"/>
                </a:solidFill>
                <a:latin typeface="+mn-ea"/>
              </a:rPr>
              <a:t> k;  </a:t>
            </a:r>
          </a:p>
          <a:p>
            <a:pPr fontAlgn="auto">
              <a:lnSpc>
                <a:spcPts val="2600"/>
              </a:lnSpc>
              <a:spcBef>
                <a:spcPts val="0"/>
              </a:spcBef>
              <a:spcAft>
                <a:spcPts val="0"/>
              </a:spcAft>
              <a:defRPr/>
            </a:pPr>
            <a:r>
              <a:rPr lang="en-US" altLang="zh-CN" sz="2000" dirty="0">
                <a:solidFill>
                  <a:schemeClr val="tx1"/>
                </a:solidFill>
                <a:latin typeface="+mn-ea"/>
              </a:rPr>
              <a:t>        </a:t>
            </a:r>
            <a:r>
              <a:rPr lang="en-US" altLang="zh-CN" sz="2000" dirty="0" err="1">
                <a:solidFill>
                  <a:schemeClr val="tx1"/>
                </a:solidFill>
                <a:latin typeface="+mn-ea"/>
              </a:rPr>
              <a:t>printf</a:t>
            </a:r>
            <a:r>
              <a:rPr lang="en-US" altLang="zh-CN" sz="2000" dirty="0">
                <a:solidFill>
                  <a:schemeClr val="tx1"/>
                </a:solidFill>
                <a:latin typeface="+mn-ea"/>
              </a:rPr>
              <a:t>(“</a:t>
            </a:r>
            <a:r>
              <a:rPr lang="zh-CN" altLang="en-US" sz="2000" dirty="0">
                <a:solidFill>
                  <a:schemeClr val="tx1"/>
                </a:solidFill>
                <a:latin typeface="+mn-ea"/>
              </a:rPr>
              <a:t>请输入</a:t>
            </a:r>
            <a:r>
              <a:rPr lang="en-US" altLang="zh-CN" sz="2000" dirty="0">
                <a:solidFill>
                  <a:schemeClr val="tx1"/>
                </a:solidFill>
                <a:latin typeface="+mn-ea"/>
              </a:rPr>
              <a:t>k</a:t>
            </a:r>
            <a:r>
              <a:rPr lang="zh-CN" altLang="en-US" sz="2000" dirty="0">
                <a:solidFill>
                  <a:schemeClr val="tx1"/>
                </a:solidFill>
                <a:latin typeface="+mn-ea"/>
              </a:rPr>
              <a:t>值，棋盘的大小为</a:t>
            </a:r>
            <a:r>
              <a:rPr lang="en-US" altLang="zh-CN" sz="2000" dirty="0">
                <a:solidFill>
                  <a:schemeClr val="tx1"/>
                </a:solidFill>
                <a:latin typeface="+mn-ea"/>
              </a:rPr>
              <a:t>2</a:t>
            </a:r>
            <a:r>
              <a:rPr lang="zh-CN" altLang="en-US" sz="2000" dirty="0">
                <a:solidFill>
                  <a:schemeClr val="tx1"/>
                </a:solidFill>
                <a:latin typeface="+mn-ea"/>
              </a:rPr>
              <a:t>的</a:t>
            </a:r>
            <a:r>
              <a:rPr lang="en-US" altLang="zh-CN" sz="2000" dirty="0">
                <a:solidFill>
                  <a:schemeClr val="tx1"/>
                </a:solidFill>
                <a:latin typeface="+mn-ea"/>
              </a:rPr>
              <a:t>k</a:t>
            </a:r>
            <a:r>
              <a:rPr lang="zh-CN" altLang="en-US" sz="2000" dirty="0">
                <a:solidFill>
                  <a:schemeClr val="tx1"/>
                </a:solidFill>
                <a:latin typeface="+mn-ea"/>
              </a:rPr>
              <a:t>次方</a:t>
            </a:r>
            <a:r>
              <a:rPr lang="en-US" altLang="zh-CN" sz="2000" dirty="0">
                <a:solidFill>
                  <a:schemeClr val="tx1"/>
                </a:solidFill>
                <a:latin typeface="+mn-ea"/>
              </a:rPr>
              <a:t>:”);  </a:t>
            </a:r>
          </a:p>
          <a:p>
            <a:pPr fontAlgn="auto">
              <a:lnSpc>
                <a:spcPts val="2600"/>
              </a:lnSpc>
              <a:spcBef>
                <a:spcPts val="0"/>
              </a:spcBef>
              <a:spcAft>
                <a:spcPts val="0"/>
              </a:spcAft>
              <a:defRPr/>
            </a:pPr>
            <a:r>
              <a:rPr lang="en-US" altLang="zh-CN" sz="2000" dirty="0">
                <a:solidFill>
                  <a:schemeClr val="tx1"/>
                </a:solidFill>
                <a:latin typeface="+mn-ea"/>
              </a:rPr>
              <a:t>        </a:t>
            </a:r>
            <a:r>
              <a:rPr lang="en-US" altLang="zh-CN" sz="2000" dirty="0" err="1">
                <a:solidFill>
                  <a:schemeClr val="tx1"/>
                </a:solidFill>
                <a:latin typeface="+mn-ea"/>
              </a:rPr>
              <a:t>scanf</a:t>
            </a:r>
            <a:r>
              <a:rPr lang="en-US" altLang="zh-CN" sz="2000" dirty="0">
                <a:solidFill>
                  <a:schemeClr val="tx1"/>
                </a:solidFill>
                <a:latin typeface="+mn-ea"/>
              </a:rPr>
              <a:t>(“%</a:t>
            </a:r>
            <a:r>
              <a:rPr lang="en-US" altLang="zh-CN" sz="2000" dirty="0" err="1">
                <a:solidFill>
                  <a:schemeClr val="tx1"/>
                </a:solidFill>
                <a:latin typeface="+mn-ea"/>
              </a:rPr>
              <a:t>d”,&amp;k</a:t>
            </a:r>
            <a:r>
              <a:rPr lang="en-US" altLang="zh-CN" sz="2000" dirty="0">
                <a:solidFill>
                  <a:schemeClr val="tx1"/>
                </a:solidFill>
                <a:latin typeface="+mn-ea"/>
              </a:rPr>
              <a:t>); </a:t>
            </a:r>
          </a:p>
          <a:p>
            <a:pPr fontAlgn="auto">
              <a:lnSpc>
                <a:spcPts val="2600"/>
              </a:lnSpc>
              <a:spcBef>
                <a:spcPts val="0"/>
              </a:spcBef>
              <a:spcAft>
                <a:spcPts val="0"/>
              </a:spcAft>
              <a:defRPr/>
            </a:pPr>
            <a:r>
              <a:rPr lang="en-US" altLang="zh-CN" sz="2000" dirty="0">
                <a:solidFill>
                  <a:schemeClr val="tx1"/>
                </a:solidFill>
                <a:latin typeface="+mn-ea"/>
              </a:rPr>
              <a:t>        </a:t>
            </a:r>
            <a:r>
              <a:rPr lang="en-US" altLang="zh-CN" sz="2000" dirty="0" err="1">
                <a:solidFill>
                  <a:schemeClr val="tx1"/>
                </a:solidFill>
                <a:latin typeface="+mn-ea"/>
              </a:rPr>
              <a:t>int</a:t>
            </a:r>
            <a:r>
              <a:rPr lang="en-US" altLang="zh-CN" sz="2000" dirty="0">
                <a:solidFill>
                  <a:schemeClr val="tx1"/>
                </a:solidFill>
                <a:latin typeface="+mn-ea"/>
              </a:rPr>
              <a:t> size = 1&lt;&lt;k;</a:t>
            </a:r>
          </a:p>
          <a:p>
            <a:pPr fontAlgn="auto">
              <a:lnSpc>
                <a:spcPts val="2600"/>
              </a:lnSpc>
              <a:spcBef>
                <a:spcPts val="0"/>
              </a:spcBef>
              <a:spcAft>
                <a:spcPts val="0"/>
              </a:spcAft>
              <a:defRPr/>
            </a:pPr>
            <a:r>
              <a:rPr lang="en-US" altLang="zh-CN" sz="2000" dirty="0">
                <a:solidFill>
                  <a:schemeClr val="tx1"/>
                </a:solidFill>
                <a:latin typeface="+mn-ea"/>
              </a:rPr>
              <a:t>        </a:t>
            </a:r>
            <a:r>
              <a:rPr lang="en-US" altLang="zh-CN" sz="2000" dirty="0" err="1">
                <a:solidFill>
                  <a:schemeClr val="tx1"/>
                </a:solidFill>
                <a:latin typeface="+mn-ea"/>
              </a:rPr>
              <a:t>int</a:t>
            </a:r>
            <a:r>
              <a:rPr lang="en-US" altLang="zh-CN" sz="2000" dirty="0">
                <a:solidFill>
                  <a:schemeClr val="tx1"/>
                </a:solidFill>
                <a:latin typeface="+mn-ea"/>
              </a:rPr>
              <a:t> </a:t>
            </a:r>
            <a:r>
              <a:rPr lang="en-US" altLang="zh-CN" sz="2000" dirty="0" err="1">
                <a:solidFill>
                  <a:schemeClr val="tx1"/>
                </a:solidFill>
                <a:latin typeface="+mn-ea"/>
              </a:rPr>
              <a:t>x,y</a:t>
            </a:r>
            <a:r>
              <a:rPr lang="en-US" altLang="zh-CN" sz="2000" dirty="0">
                <a:solidFill>
                  <a:schemeClr val="tx1"/>
                </a:solidFill>
                <a:latin typeface="+mn-ea"/>
              </a:rPr>
              <a:t>;   //(</a:t>
            </a:r>
            <a:r>
              <a:rPr lang="en-US" altLang="zh-CN" sz="2000" dirty="0" err="1">
                <a:solidFill>
                  <a:schemeClr val="tx1"/>
                </a:solidFill>
                <a:latin typeface="+mn-ea"/>
              </a:rPr>
              <a:t>x,y</a:t>
            </a:r>
            <a:r>
              <a:rPr lang="en-US" altLang="zh-CN" sz="2000" dirty="0">
                <a:solidFill>
                  <a:schemeClr val="tx1"/>
                </a:solidFill>
                <a:latin typeface="+mn-ea"/>
              </a:rPr>
              <a:t>)</a:t>
            </a:r>
            <a:r>
              <a:rPr lang="zh-CN" altLang="en-US" sz="2000" dirty="0">
                <a:solidFill>
                  <a:schemeClr val="tx1"/>
                </a:solidFill>
                <a:latin typeface="+mn-ea"/>
              </a:rPr>
              <a:t>为特殊方格的下标  </a:t>
            </a:r>
          </a:p>
          <a:p>
            <a:pPr fontAlgn="auto">
              <a:lnSpc>
                <a:spcPts val="2600"/>
              </a:lnSpc>
              <a:spcBef>
                <a:spcPts val="0"/>
              </a:spcBef>
              <a:spcAft>
                <a:spcPts val="0"/>
              </a:spcAft>
              <a:defRPr/>
            </a:pPr>
            <a:r>
              <a:rPr lang="zh-CN" altLang="en-US" sz="2000" dirty="0">
                <a:solidFill>
                  <a:schemeClr val="tx1"/>
                </a:solidFill>
                <a:latin typeface="+mn-ea"/>
              </a:rPr>
              <a:t>        </a:t>
            </a:r>
            <a:r>
              <a:rPr lang="en-US" altLang="zh-CN" sz="2000" dirty="0" err="1">
                <a:solidFill>
                  <a:schemeClr val="tx1"/>
                </a:solidFill>
                <a:latin typeface="+mn-ea"/>
              </a:rPr>
              <a:t>scanf</a:t>
            </a:r>
            <a:r>
              <a:rPr lang="en-US" altLang="zh-CN" sz="2000" dirty="0">
                <a:solidFill>
                  <a:schemeClr val="tx1"/>
                </a:solidFill>
                <a:latin typeface="+mn-ea"/>
              </a:rPr>
              <a:t>(“%</a:t>
            </a:r>
            <a:r>
              <a:rPr lang="en-US" altLang="zh-CN" sz="2000" dirty="0" err="1">
                <a:solidFill>
                  <a:schemeClr val="tx1"/>
                </a:solidFill>
                <a:latin typeface="+mn-ea"/>
              </a:rPr>
              <a:t>d%d”,&amp;x,&amp;y</a:t>
            </a:r>
            <a:r>
              <a:rPr lang="en-US" altLang="zh-CN" sz="2000" dirty="0">
                <a:solidFill>
                  <a:schemeClr val="tx1"/>
                </a:solidFill>
                <a:latin typeface="+mn-ea"/>
              </a:rPr>
              <a:t>);  </a:t>
            </a:r>
          </a:p>
          <a:p>
            <a:pPr fontAlgn="auto">
              <a:lnSpc>
                <a:spcPts val="2600"/>
              </a:lnSpc>
              <a:spcBef>
                <a:spcPts val="0"/>
              </a:spcBef>
              <a:spcAft>
                <a:spcPts val="0"/>
              </a:spcAft>
              <a:defRPr/>
            </a:pPr>
            <a:r>
              <a:rPr lang="en-US" altLang="zh-CN" sz="2000" dirty="0">
                <a:solidFill>
                  <a:schemeClr val="tx1"/>
                </a:solidFill>
                <a:latin typeface="+mn-ea"/>
              </a:rPr>
              <a:t>        Board[x][y]=0;            //</a:t>
            </a:r>
            <a:r>
              <a:rPr lang="zh-CN" altLang="en-US" sz="2000" dirty="0">
                <a:solidFill>
                  <a:schemeClr val="tx1"/>
                </a:solidFill>
                <a:latin typeface="+mn-ea"/>
              </a:rPr>
              <a:t>初始特殊方格标号为</a:t>
            </a:r>
            <a:r>
              <a:rPr lang="en-US" altLang="zh-CN" sz="2000" dirty="0">
                <a:solidFill>
                  <a:schemeClr val="tx1"/>
                </a:solidFill>
                <a:latin typeface="+mn-ea"/>
              </a:rPr>
              <a:t>0   </a:t>
            </a:r>
          </a:p>
          <a:p>
            <a:pPr fontAlgn="auto">
              <a:lnSpc>
                <a:spcPts val="2600"/>
              </a:lnSpc>
              <a:spcBef>
                <a:spcPts val="0"/>
              </a:spcBef>
              <a:spcAft>
                <a:spcPts val="0"/>
              </a:spcAft>
              <a:defRPr/>
            </a:pPr>
            <a:r>
              <a:rPr lang="en-US" altLang="zh-CN" sz="2000" dirty="0">
                <a:solidFill>
                  <a:schemeClr val="tx1"/>
                </a:solidFill>
                <a:latin typeface="+mn-ea"/>
              </a:rPr>
              <a:t>        </a:t>
            </a:r>
            <a:r>
              <a:rPr lang="en-US" altLang="zh-CN" sz="2000" dirty="0" err="1">
                <a:solidFill>
                  <a:schemeClr val="tx1"/>
                </a:solidFill>
                <a:latin typeface="+mn-ea"/>
                <a:cs typeface="Consolas" panose="020B0609020204030204" pitchFamily="49" charset="0"/>
              </a:rPr>
              <a:t>TileBoard</a:t>
            </a:r>
            <a:r>
              <a:rPr lang="en-US" altLang="zh-CN" sz="2000" dirty="0">
                <a:solidFill>
                  <a:schemeClr val="tx1"/>
                </a:solidFill>
                <a:latin typeface="+mn-ea"/>
                <a:cs typeface="Consolas" panose="020B0609020204030204" pitchFamily="49" charset="0"/>
              </a:rPr>
              <a:t>(0,0,x,y,size);</a:t>
            </a:r>
          </a:p>
          <a:p>
            <a:pPr fontAlgn="auto">
              <a:lnSpc>
                <a:spcPts val="2600"/>
              </a:lnSpc>
              <a:spcBef>
                <a:spcPts val="0"/>
              </a:spcBef>
              <a:spcAft>
                <a:spcPts val="0"/>
              </a:spcAft>
              <a:defRPr/>
            </a:pPr>
            <a:r>
              <a:rPr lang="en-US" altLang="zh-CN" sz="2000" dirty="0">
                <a:solidFill>
                  <a:schemeClr val="tx1"/>
                </a:solidFill>
                <a:latin typeface="+mn-ea"/>
              </a:rPr>
              <a:t>        for(int i=0;i &lt; size ; i++)  </a:t>
            </a:r>
          </a:p>
          <a:p>
            <a:pPr fontAlgn="auto">
              <a:lnSpc>
                <a:spcPts val="2600"/>
              </a:lnSpc>
              <a:spcBef>
                <a:spcPts val="0"/>
              </a:spcBef>
              <a:spcAft>
                <a:spcPts val="0"/>
              </a:spcAft>
              <a:defRPr/>
            </a:pPr>
            <a:r>
              <a:rPr lang="en-US" altLang="zh-CN" sz="2000" dirty="0">
                <a:solidFill>
                  <a:schemeClr val="tx1"/>
                </a:solidFill>
                <a:latin typeface="+mn-ea"/>
              </a:rPr>
              <a:t>        {   for(int j=0;j &lt; size ; j++)  </a:t>
            </a:r>
          </a:p>
          <a:p>
            <a:pPr fontAlgn="auto">
              <a:lnSpc>
                <a:spcPts val="2600"/>
              </a:lnSpc>
              <a:spcBef>
                <a:spcPts val="0"/>
              </a:spcBef>
              <a:spcAft>
                <a:spcPts val="0"/>
              </a:spcAft>
              <a:defRPr/>
            </a:pPr>
            <a:r>
              <a:rPr lang="en-US" altLang="zh-CN" sz="2000" dirty="0">
                <a:solidFill>
                  <a:schemeClr val="tx1"/>
                </a:solidFill>
                <a:latin typeface="+mn-ea"/>
              </a:rPr>
              <a:t>                </a:t>
            </a:r>
            <a:r>
              <a:rPr lang="en-US" altLang="zh-CN" sz="2000" dirty="0" err="1">
                <a:solidFill>
                  <a:schemeClr val="tx1"/>
                </a:solidFill>
                <a:latin typeface="+mn-ea"/>
              </a:rPr>
              <a:t>printf</a:t>
            </a:r>
            <a:r>
              <a:rPr lang="en-US" altLang="zh-CN" sz="2000" dirty="0">
                <a:solidFill>
                  <a:schemeClr val="tx1"/>
                </a:solidFill>
                <a:latin typeface="+mn-ea"/>
              </a:rPr>
              <a:t>(“%4d” ,board[</a:t>
            </a:r>
            <a:r>
              <a:rPr lang="en-US" altLang="zh-CN" sz="2000" dirty="0" err="1">
                <a:solidFill>
                  <a:schemeClr val="tx1"/>
                </a:solidFill>
                <a:latin typeface="+mn-ea"/>
              </a:rPr>
              <a:t>i</a:t>
            </a:r>
            <a:r>
              <a:rPr lang="en-US" altLang="zh-CN" sz="2000" dirty="0">
                <a:solidFill>
                  <a:schemeClr val="tx1"/>
                </a:solidFill>
                <a:latin typeface="+mn-ea"/>
              </a:rPr>
              <a:t>][j]);     </a:t>
            </a:r>
          </a:p>
          <a:p>
            <a:pPr fontAlgn="auto">
              <a:lnSpc>
                <a:spcPts val="2600"/>
              </a:lnSpc>
              <a:spcBef>
                <a:spcPts val="0"/>
              </a:spcBef>
              <a:spcAft>
                <a:spcPts val="0"/>
              </a:spcAft>
              <a:defRPr/>
            </a:pPr>
            <a:r>
              <a:rPr lang="en-US" altLang="zh-CN" sz="2000" dirty="0">
                <a:solidFill>
                  <a:schemeClr val="tx1"/>
                </a:solidFill>
                <a:latin typeface="+mn-ea"/>
              </a:rPr>
              <a:t>            </a:t>
            </a:r>
            <a:r>
              <a:rPr lang="en-US" altLang="zh-CN" sz="2000" dirty="0" err="1">
                <a:solidFill>
                  <a:schemeClr val="tx1"/>
                </a:solidFill>
                <a:latin typeface="+mn-ea"/>
              </a:rPr>
              <a:t>printf</a:t>
            </a:r>
            <a:r>
              <a:rPr lang="en-US" altLang="zh-CN" sz="2000" dirty="0">
                <a:solidFill>
                  <a:schemeClr val="tx1"/>
                </a:solidFill>
                <a:latin typeface="+mn-ea"/>
              </a:rPr>
              <a:t>(“\n”);  </a:t>
            </a:r>
          </a:p>
          <a:p>
            <a:pPr fontAlgn="auto">
              <a:lnSpc>
                <a:spcPts val="2600"/>
              </a:lnSpc>
              <a:spcBef>
                <a:spcPts val="0"/>
              </a:spcBef>
              <a:spcAft>
                <a:spcPts val="0"/>
              </a:spcAft>
              <a:defRPr/>
            </a:pPr>
            <a:r>
              <a:rPr lang="en-US" altLang="zh-CN" sz="2000" dirty="0">
                <a:solidFill>
                  <a:schemeClr val="tx1"/>
                </a:solidFill>
                <a:latin typeface="+mn-ea"/>
              </a:rPr>
              <a:t>        }  </a:t>
            </a:r>
          </a:p>
          <a:p>
            <a:pPr fontAlgn="auto">
              <a:lnSpc>
                <a:spcPts val="2600"/>
              </a:lnSpc>
              <a:spcBef>
                <a:spcPts val="0"/>
              </a:spcBef>
              <a:spcAft>
                <a:spcPts val="0"/>
              </a:spcAft>
              <a:defRPr/>
            </a:pPr>
            <a:r>
              <a:rPr lang="en-US" altLang="zh-CN" sz="2000" dirty="0">
                <a:solidFill>
                  <a:schemeClr val="tx1"/>
                </a:solidFill>
                <a:latin typeface="+mn-ea"/>
                <a:cs typeface="Consolas" panose="020B0609020204030204" pitchFamily="49" charset="0"/>
              </a:rPr>
              <a:t>}</a:t>
            </a:r>
            <a:r>
              <a:rPr lang="en-US" altLang="zh-CN" sz="2000" dirty="0">
                <a:solidFill>
                  <a:schemeClr val="tx1"/>
                </a:solidFill>
                <a:latin typeface="+mn-ea"/>
              </a:rPr>
              <a:t> </a:t>
            </a:r>
            <a:endParaRPr lang="zh-CN" altLang="en-US" sz="2000" dirty="0">
              <a:solidFill>
                <a:schemeClr val="tx1"/>
              </a:solidFill>
              <a:latin typeface="+mn-ea"/>
              <a:cs typeface="Consolas" panose="020B0609020204030204" pitchFamily="49" charset="0"/>
            </a:endParaRPr>
          </a:p>
        </p:txBody>
      </p:sp>
      <p:sp>
        <p:nvSpPr>
          <p:cNvPr id="4" name="文本占位符 1">
            <a:extLst>
              <a:ext uri="{FF2B5EF4-FFF2-40B4-BE49-F238E27FC236}">
                <a16:creationId xmlns:a16="http://schemas.microsoft.com/office/drawing/2014/main" id="{0E48F747-AAD0-194F-3CBC-46888F16B85E}"/>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三、求解棋盘覆盖问题的分治算法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三、求解棋盘覆盖问题的分治算法</a:t>
            </a:r>
          </a:p>
        </p:txBody>
      </p:sp>
      <p:sp>
        <p:nvSpPr>
          <p:cNvPr id="3" name="灯片编号占位符 2"/>
          <p:cNvSpPr>
            <a:spLocks noGrp="1"/>
          </p:cNvSpPr>
          <p:nvPr>
            <p:ph type="sldNum" sz="quarter" idx="14"/>
          </p:nvPr>
        </p:nvSpPr>
        <p:spPr/>
        <p:txBody>
          <a:bodyPr/>
          <a:lstStyle/>
          <a:p>
            <a:pPr>
              <a:defRPr/>
            </a:pPr>
            <a:fld id="{BB9B3831-B2B1-4638-983B-3B6F1F20EE59}" type="slidenum">
              <a:rPr lang="zh-CN" altLang="en-US"/>
              <a:t>82</a:t>
            </a:fld>
            <a:endParaRPr lang="zh-CN" altLang="en-US"/>
          </a:p>
        </p:txBody>
      </p:sp>
      <p:sp>
        <p:nvSpPr>
          <p:cNvPr id="161" name="TextBox 1"/>
          <p:cNvSpPr txBox="1"/>
          <p:nvPr/>
        </p:nvSpPr>
        <p:spPr>
          <a:xfrm>
            <a:off x="1909764" y="1322388"/>
            <a:ext cx="7439025" cy="4001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k=3</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，特殊方格在（</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1,4</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）时，上述程序的执行结果</a:t>
            </a:r>
          </a:p>
        </p:txBody>
      </p:sp>
      <p:sp>
        <p:nvSpPr>
          <p:cNvPr id="83972" name="TextBox 6"/>
          <p:cNvSpPr txBox="1">
            <a:spLocks noChangeArrowheads="1"/>
          </p:cNvSpPr>
          <p:nvPr/>
        </p:nvSpPr>
        <p:spPr bwMode="auto">
          <a:xfrm>
            <a:off x="3392489" y="6108701"/>
            <a:ext cx="2928937" cy="398463"/>
          </a:xfrm>
          <a:prstGeom prst="rect">
            <a:avLst/>
          </a:prstGeom>
          <a:noFill/>
          <a:ln w="9525">
            <a:noFill/>
            <a:miter lim="800000"/>
          </a:ln>
        </p:spPr>
        <p:txBody>
          <a:bodyPr>
            <a:spAutoFit/>
          </a:bodyPr>
          <a:lstStyle/>
          <a:p>
            <a:r>
              <a:rPr lang="zh-CN" altLang="en-US" sz="2000" b="1">
                <a:latin typeface="Times New Roman" panose="02020603050405020304" pitchFamily="18" charset="0"/>
                <a:ea typeface="微软雅黑" panose="020B0503020204020204" pitchFamily="34" charset="-122"/>
              </a:rPr>
              <a:t>一种棋盘覆盖方案</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6" name="矩形 155"/>
          <p:cNvSpPr/>
          <p:nvPr/>
        </p:nvSpPr>
        <p:spPr>
          <a:xfrm>
            <a:off x="3490913" y="194627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157" name="矩形 156"/>
          <p:cNvSpPr/>
          <p:nvPr/>
        </p:nvSpPr>
        <p:spPr>
          <a:xfrm>
            <a:off x="4157663" y="194627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158" name="矩形 157"/>
          <p:cNvSpPr/>
          <p:nvPr/>
        </p:nvSpPr>
        <p:spPr>
          <a:xfrm>
            <a:off x="4824413" y="194627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159" name="矩形 158"/>
          <p:cNvSpPr/>
          <p:nvPr/>
        </p:nvSpPr>
        <p:spPr>
          <a:xfrm>
            <a:off x="5491163" y="194627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160" name="矩形 159"/>
          <p:cNvSpPr/>
          <p:nvPr/>
        </p:nvSpPr>
        <p:spPr>
          <a:xfrm>
            <a:off x="6157913" y="194627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26" name="矩形 225"/>
          <p:cNvSpPr/>
          <p:nvPr/>
        </p:nvSpPr>
        <p:spPr>
          <a:xfrm>
            <a:off x="6824663" y="194627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30" name="矩形 229"/>
          <p:cNvSpPr/>
          <p:nvPr/>
        </p:nvSpPr>
        <p:spPr>
          <a:xfrm>
            <a:off x="7491413" y="194627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35" name="矩形 234"/>
          <p:cNvSpPr/>
          <p:nvPr/>
        </p:nvSpPr>
        <p:spPr>
          <a:xfrm>
            <a:off x="8158163" y="194627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39" name="矩形 238"/>
          <p:cNvSpPr/>
          <p:nvPr/>
        </p:nvSpPr>
        <p:spPr>
          <a:xfrm>
            <a:off x="3490913" y="244633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43" name="矩形 242"/>
          <p:cNvSpPr/>
          <p:nvPr/>
        </p:nvSpPr>
        <p:spPr>
          <a:xfrm>
            <a:off x="4157663" y="244633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47" name="矩形 246"/>
          <p:cNvSpPr/>
          <p:nvPr/>
        </p:nvSpPr>
        <p:spPr>
          <a:xfrm>
            <a:off x="5491163" y="244633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51" name="矩形 250"/>
          <p:cNvSpPr/>
          <p:nvPr/>
        </p:nvSpPr>
        <p:spPr>
          <a:xfrm>
            <a:off x="6157913" y="244633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55" name="矩形 254"/>
          <p:cNvSpPr/>
          <p:nvPr/>
        </p:nvSpPr>
        <p:spPr>
          <a:xfrm>
            <a:off x="6824663" y="244633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59" name="矩形 258"/>
          <p:cNvSpPr/>
          <p:nvPr/>
        </p:nvSpPr>
        <p:spPr>
          <a:xfrm>
            <a:off x="7491413" y="244633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63" name="矩形 262"/>
          <p:cNvSpPr/>
          <p:nvPr/>
        </p:nvSpPr>
        <p:spPr>
          <a:xfrm>
            <a:off x="8158163" y="244633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67" name="矩形 266"/>
          <p:cNvSpPr/>
          <p:nvPr/>
        </p:nvSpPr>
        <p:spPr>
          <a:xfrm>
            <a:off x="3490913" y="294640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71" name="矩形 270"/>
          <p:cNvSpPr/>
          <p:nvPr/>
        </p:nvSpPr>
        <p:spPr>
          <a:xfrm>
            <a:off x="4157663" y="294640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75" name="矩形 274"/>
          <p:cNvSpPr/>
          <p:nvPr/>
        </p:nvSpPr>
        <p:spPr>
          <a:xfrm>
            <a:off x="4824413" y="294640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79" name="矩形 278"/>
          <p:cNvSpPr/>
          <p:nvPr/>
        </p:nvSpPr>
        <p:spPr>
          <a:xfrm>
            <a:off x="5491163" y="294640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83" name="矩形 282"/>
          <p:cNvSpPr/>
          <p:nvPr/>
        </p:nvSpPr>
        <p:spPr>
          <a:xfrm>
            <a:off x="6157913" y="294640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87" name="矩形 286"/>
          <p:cNvSpPr/>
          <p:nvPr/>
        </p:nvSpPr>
        <p:spPr>
          <a:xfrm>
            <a:off x="6824663" y="294640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91" name="矩形 290"/>
          <p:cNvSpPr/>
          <p:nvPr/>
        </p:nvSpPr>
        <p:spPr>
          <a:xfrm>
            <a:off x="7491413" y="294640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95" name="矩形 294"/>
          <p:cNvSpPr/>
          <p:nvPr/>
        </p:nvSpPr>
        <p:spPr>
          <a:xfrm>
            <a:off x="8158163" y="294640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299" name="矩形 298"/>
          <p:cNvSpPr/>
          <p:nvPr/>
        </p:nvSpPr>
        <p:spPr>
          <a:xfrm>
            <a:off x="3490913" y="344646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03" name="矩形 302"/>
          <p:cNvSpPr/>
          <p:nvPr/>
        </p:nvSpPr>
        <p:spPr>
          <a:xfrm>
            <a:off x="4157663" y="344646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07" name="矩形 306"/>
          <p:cNvSpPr/>
          <p:nvPr/>
        </p:nvSpPr>
        <p:spPr>
          <a:xfrm>
            <a:off x="4824413" y="344646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13" name="矩形 312"/>
          <p:cNvSpPr/>
          <p:nvPr/>
        </p:nvSpPr>
        <p:spPr>
          <a:xfrm>
            <a:off x="5491163" y="344646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14" name="矩形 313"/>
          <p:cNvSpPr/>
          <p:nvPr/>
        </p:nvSpPr>
        <p:spPr>
          <a:xfrm>
            <a:off x="6157913" y="344646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15" name="矩形 314"/>
          <p:cNvSpPr/>
          <p:nvPr/>
        </p:nvSpPr>
        <p:spPr>
          <a:xfrm>
            <a:off x="6824663" y="344646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16" name="矩形 315"/>
          <p:cNvSpPr/>
          <p:nvPr/>
        </p:nvSpPr>
        <p:spPr>
          <a:xfrm>
            <a:off x="7491413" y="344646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17" name="矩形 316"/>
          <p:cNvSpPr/>
          <p:nvPr/>
        </p:nvSpPr>
        <p:spPr>
          <a:xfrm>
            <a:off x="8158163" y="344646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18" name="矩形 317"/>
          <p:cNvSpPr/>
          <p:nvPr/>
        </p:nvSpPr>
        <p:spPr>
          <a:xfrm>
            <a:off x="3490913" y="394652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19" name="矩形 318"/>
          <p:cNvSpPr/>
          <p:nvPr/>
        </p:nvSpPr>
        <p:spPr>
          <a:xfrm>
            <a:off x="4157663" y="394652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0" name="矩形 319"/>
          <p:cNvSpPr/>
          <p:nvPr/>
        </p:nvSpPr>
        <p:spPr>
          <a:xfrm>
            <a:off x="4824413" y="394652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1" name="矩形 320"/>
          <p:cNvSpPr/>
          <p:nvPr/>
        </p:nvSpPr>
        <p:spPr>
          <a:xfrm>
            <a:off x="5491163" y="394652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2" name="矩形 321"/>
          <p:cNvSpPr/>
          <p:nvPr/>
        </p:nvSpPr>
        <p:spPr>
          <a:xfrm>
            <a:off x="6157913" y="394652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3" name="矩形 322"/>
          <p:cNvSpPr/>
          <p:nvPr/>
        </p:nvSpPr>
        <p:spPr>
          <a:xfrm>
            <a:off x="6824663" y="394652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4" name="矩形 323"/>
          <p:cNvSpPr/>
          <p:nvPr/>
        </p:nvSpPr>
        <p:spPr>
          <a:xfrm>
            <a:off x="7491413" y="394652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5" name="矩形 324"/>
          <p:cNvSpPr/>
          <p:nvPr/>
        </p:nvSpPr>
        <p:spPr>
          <a:xfrm>
            <a:off x="8158163" y="3946526"/>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6" name="矩形 325"/>
          <p:cNvSpPr/>
          <p:nvPr/>
        </p:nvSpPr>
        <p:spPr>
          <a:xfrm>
            <a:off x="3490913" y="444658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7" name="矩形 326"/>
          <p:cNvSpPr/>
          <p:nvPr/>
        </p:nvSpPr>
        <p:spPr>
          <a:xfrm>
            <a:off x="4157663" y="444658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8" name="矩形 327"/>
          <p:cNvSpPr/>
          <p:nvPr/>
        </p:nvSpPr>
        <p:spPr>
          <a:xfrm>
            <a:off x="4824413" y="444658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29" name="矩形 328"/>
          <p:cNvSpPr/>
          <p:nvPr/>
        </p:nvSpPr>
        <p:spPr>
          <a:xfrm>
            <a:off x="5491163" y="444658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0" name="矩形 329"/>
          <p:cNvSpPr/>
          <p:nvPr/>
        </p:nvSpPr>
        <p:spPr>
          <a:xfrm>
            <a:off x="6157913" y="444658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1" name="矩形 330"/>
          <p:cNvSpPr/>
          <p:nvPr/>
        </p:nvSpPr>
        <p:spPr>
          <a:xfrm>
            <a:off x="6824663" y="444658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2" name="矩形 331"/>
          <p:cNvSpPr/>
          <p:nvPr/>
        </p:nvSpPr>
        <p:spPr>
          <a:xfrm>
            <a:off x="7491413" y="444658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3" name="矩形 332"/>
          <p:cNvSpPr/>
          <p:nvPr/>
        </p:nvSpPr>
        <p:spPr>
          <a:xfrm>
            <a:off x="8158163" y="4446588"/>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4" name="矩形 333"/>
          <p:cNvSpPr/>
          <p:nvPr/>
        </p:nvSpPr>
        <p:spPr>
          <a:xfrm>
            <a:off x="3490913" y="494665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5" name="矩形 334"/>
          <p:cNvSpPr/>
          <p:nvPr/>
        </p:nvSpPr>
        <p:spPr>
          <a:xfrm>
            <a:off x="4157663" y="494665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6" name="矩形 335"/>
          <p:cNvSpPr/>
          <p:nvPr/>
        </p:nvSpPr>
        <p:spPr>
          <a:xfrm>
            <a:off x="4824413" y="494665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7" name="矩形 336"/>
          <p:cNvSpPr/>
          <p:nvPr/>
        </p:nvSpPr>
        <p:spPr>
          <a:xfrm>
            <a:off x="5491163" y="494665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8" name="矩形 337"/>
          <p:cNvSpPr/>
          <p:nvPr/>
        </p:nvSpPr>
        <p:spPr>
          <a:xfrm>
            <a:off x="6157913" y="494665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39" name="矩形 338"/>
          <p:cNvSpPr/>
          <p:nvPr/>
        </p:nvSpPr>
        <p:spPr>
          <a:xfrm>
            <a:off x="6824663" y="494665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0" name="矩形 339"/>
          <p:cNvSpPr/>
          <p:nvPr/>
        </p:nvSpPr>
        <p:spPr>
          <a:xfrm>
            <a:off x="7491413" y="494665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1" name="矩形 340"/>
          <p:cNvSpPr/>
          <p:nvPr/>
        </p:nvSpPr>
        <p:spPr>
          <a:xfrm>
            <a:off x="8158163" y="4946651"/>
            <a:ext cx="666750" cy="500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2" name="矩形 341"/>
          <p:cNvSpPr/>
          <p:nvPr/>
        </p:nvSpPr>
        <p:spPr>
          <a:xfrm>
            <a:off x="3490913" y="544671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3" name="矩形 342"/>
          <p:cNvSpPr/>
          <p:nvPr/>
        </p:nvSpPr>
        <p:spPr>
          <a:xfrm>
            <a:off x="4157663" y="544671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4" name="矩形 343"/>
          <p:cNvSpPr/>
          <p:nvPr/>
        </p:nvSpPr>
        <p:spPr>
          <a:xfrm>
            <a:off x="4824413" y="544671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5" name="矩形 344"/>
          <p:cNvSpPr/>
          <p:nvPr/>
        </p:nvSpPr>
        <p:spPr>
          <a:xfrm>
            <a:off x="5491163" y="544671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6" name="矩形 345"/>
          <p:cNvSpPr/>
          <p:nvPr/>
        </p:nvSpPr>
        <p:spPr>
          <a:xfrm>
            <a:off x="6157913" y="544671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7" name="矩形 346"/>
          <p:cNvSpPr/>
          <p:nvPr/>
        </p:nvSpPr>
        <p:spPr>
          <a:xfrm>
            <a:off x="6824663" y="544671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8" name="矩形 347"/>
          <p:cNvSpPr/>
          <p:nvPr/>
        </p:nvSpPr>
        <p:spPr>
          <a:xfrm>
            <a:off x="7491413" y="544671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49" name="矩形 348"/>
          <p:cNvSpPr/>
          <p:nvPr/>
        </p:nvSpPr>
        <p:spPr>
          <a:xfrm>
            <a:off x="8158163" y="5446713"/>
            <a:ext cx="666750" cy="500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sz="2100" dirty="0">
              <a:solidFill>
                <a:srgbClr val="0000FF"/>
              </a:solidFill>
              <a:latin typeface="Consolas" panose="020B0609020204030204" pitchFamily="49" charset="0"/>
              <a:cs typeface="Consolas" panose="020B0609020204030204" pitchFamily="49" charset="0"/>
            </a:endParaRPr>
          </a:p>
        </p:txBody>
      </p:sp>
      <p:grpSp>
        <p:nvGrpSpPr>
          <p:cNvPr id="350" name="组合 225"/>
          <p:cNvGrpSpPr/>
          <p:nvPr/>
        </p:nvGrpSpPr>
        <p:grpSpPr bwMode="auto">
          <a:xfrm>
            <a:off x="3490913" y="1946276"/>
            <a:ext cx="1333500" cy="1000125"/>
            <a:chOff x="2190723" y="2155429"/>
            <a:chExt cx="1333510" cy="1000132"/>
          </a:xfrm>
        </p:grpSpPr>
        <p:sp>
          <p:nvSpPr>
            <p:cNvPr id="351" name="矩形 350"/>
            <p:cNvSpPr/>
            <p:nvPr/>
          </p:nvSpPr>
          <p:spPr>
            <a:xfrm>
              <a:off x="2190723" y="2155429"/>
              <a:ext cx="666755" cy="5000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3</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52" name="矩形 351"/>
            <p:cNvSpPr/>
            <p:nvPr/>
          </p:nvSpPr>
          <p:spPr>
            <a:xfrm>
              <a:off x="2857478" y="2155429"/>
              <a:ext cx="666755" cy="5000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3</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53" name="矩形 352"/>
            <p:cNvSpPr/>
            <p:nvPr/>
          </p:nvSpPr>
          <p:spPr>
            <a:xfrm>
              <a:off x="2190723" y="2655496"/>
              <a:ext cx="666755" cy="5000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3</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54" name="组合 229"/>
          <p:cNvGrpSpPr/>
          <p:nvPr/>
        </p:nvGrpSpPr>
        <p:grpSpPr bwMode="auto">
          <a:xfrm>
            <a:off x="4824413" y="1946276"/>
            <a:ext cx="1333500" cy="1000125"/>
            <a:chOff x="3524232" y="2155429"/>
            <a:chExt cx="1333509" cy="1000132"/>
          </a:xfrm>
        </p:grpSpPr>
        <p:sp>
          <p:nvSpPr>
            <p:cNvPr id="355" name="矩形 354"/>
            <p:cNvSpPr/>
            <p:nvPr/>
          </p:nvSpPr>
          <p:spPr>
            <a:xfrm>
              <a:off x="3524232" y="2155429"/>
              <a:ext cx="666755" cy="5000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4</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56" name="矩形 355"/>
            <p:cNvSpPr/>
            <p:nvPr/>
          </p:nvSpPr>
          <p:spPr>
            <a:xfrm>
              <a:off x="4190987" y="2155429"/>
              <a:ext cx="666755" cy="5000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4</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57" name="矩形 356"/>
            <p:cNvSpPr/>
            <p:nvPr/>
          </p:nvSpPr>
          <p:spPr>
            <a:xfrm>
              <a:off x="4190987" y="2655496"/>
              <a:ext cx="666755" cy="5000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4</a:t>
              </a:r>
              <a:endParaRPr lang="zh-CN" altLang="en-US" sz="2100" dirty="0">
                <a:solidFill>
                  <a:srgbClr val="0000FF"/>
                </a:solidFill>
                <a:latin typeface="Consolas" panose="020B0609020204030204" pitchFamily="49" charset="0"/>
                <a:cs typeface="Consolas" panose="020B0609020204030204" pitchFamily="49" charset="0"/>
              </a:endParaRPr>
            </a:p>
          </p:txBody>
        </p:sp>
      </p:grpSp>
      <p:sp>
        <p:nvSpPr>
          <p:cNvPr id="358" name="矩形 357"/>
          <p:cNvSpPr/>
          <p:nvPr/>
        </p:nvSpPr>
        <p:spPr>
          <a:xfrm>
            <a:off x="6157913" y="2446338"/>
            <a:ext cx="666750" cy="5000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0</a:t>
            </a:r>
            <a:endParaRPr lang="zh-CN" altLang="en-US" sz="2100" dirty="0">
              <a:solidFill>
                <a:srgbClr val="0000FF"/>
              </a:solidFill>
              <a:latin typeface="Consolas" panose="020B0609020204030204" pitchFamily="49" charset="0"/>
              <a:cs typeface="Consolas" panose="020B0609020204030204" pitchFamily="49" charset="0"/>
            </a:endParaRPr>
          </a:p>
        </p:txBody>
      </p:sp>
      <p:grpSp>
        <p:nvGrpSpPr>
          <p:cNvPr id="359" name="组合 234"/>
          <p:cNvGrpSpPr/>
          <p:nvPr/>
        </p:nvGrpSpPr>
        <p:grpSpPr bwMode="auto">
          <a:xfrm>
            <a:off x="7491413" y="1946276"/>
            <a:ext cx="1333500" cy="1000125"/>
            <a:chOff x="6191251" y="2155429"/>
            <a:chExt cx="1333510" cy="1000132"/>
          </a:xfrm>
        </p:grpSpPr>
        <p:sp>
          <p:nvSpPr>
            <p:cNvPr id="360" name="矩形 359"/>
            <p:cNvSpPr/>
            <p:nvPr/>
          </p:nvSpPr>
          <p:spPr>
            <a:xfrm>
              <a:off x="6191251" y="2155429"/>
              <a:ext cx="666755" cy="5000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9</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61" name="矩形 360"/>
            <p:cNvSpPr/>
            <p:nvPr/>
          </p:nvSpPr>
          <p:spPr>
            <a:xfrm>
              <a:off x="6858006" y="2155429"/>
              <a:ext cx="666755" cy="5000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9</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62" name="矩形 361"/>
            <p:cNvSpPr/>
            <p:nvPr/>
          </p:nvSpPr>
          <p:spPr>
            <a:xfrm>
              <a:off x="6858006" y="2655496"/>
              <a:ext cx="666755" cy="5000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9</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63" name="组合 238"/>
          <p:cNvGrpSpPr/>
          <p:nvPr/>
        </p:nvGrpSpPr>
        <p:grpSpPr bwMode="auto">
          <a:xfrm>
            <a:off x="4157663" y="2446339"/>
            <a:ext cx="1333500" cy="1000125"/>
            <a:chOff x="2857477" y="2655493"/>
            <a:chExt cx="1333510" cy="1000134"/>
          </a:xfrm>
        </p:grpSpPr>
        <p:sp>
          <p:nvSpPr>
            <p:cNvPr id="364" name="矩形 363"/>
            <p:cNvSpPr/>
            <p:nvPr/>
          </p:nvSpPr>
          <p:spPr>
            <a:xfrm>
              <a:off x="3524232" y="2655493"/>
              <a:ext cx="666755"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65" name="矩形 364"/>
            <p:cNvSpPr/>
            <p:nvPr/>
          </p:nvSpPr>
          <p:spPr>
            <a:xfrm>
              <a:off x="2857477" y="2655493"/>
              <a:ext cx="666755"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66" name="矩形 365"/>
            <p:cNvSpPr/>
            <p:nvPr/>
          </p:nvSpPr>
          <p:spPr>
            <a:xfrm>
              <a:off x="2857477" y="3155559"/>
              <a:ext cx="666755" cy="5000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67" name="组合 242"/>
          <p:cNvGrpSpPr/>
          <p:nvPr/>
        </p:nvGrpSpPr>
        <p:grpSpPr bwMode="auto">
          <a:xfrm>
            <a:off x="6157913" y="1946276"/>
            <a:ext cx="1333500" cy="1000125"/>
            <a:chOff x="4857742" y="2155429"/>
            <a:chExt cx="1333510" cy="1000132"/>
          </a:xfrm>
        </p:grpSpPr>
        <p:sp>
          <p:nvSpPr>
            <p:cNvPr id="368" name="矩形 367"/>
            <p:cNvSpPr/>
            <p:nvPr/>
          </p:nvSpPr>
          <p:spPr>
            <a:xfrm>
              <a:off x="4857742" y="2155429"/>
              <a:ext cx="666755" cy="5000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8</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69" name="矩形 368"/>
            <p:cNvSpPr/>
            <p:nvPr/>
          </p:nvSpPr>
          <p:spPr>
            <a:xfrm>
              <a:off x="5524497" y="2155429"/>
              <a:ext cx="666755" cy="5000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8</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70" name="矩形 369"/>
            <p:cNvSpPr/>
            <p:nvPr/>
          </p:nvSpPr>
          <p:spPr>
            <a:xfrm>
              <a:off x="5524497" y="2655496"/>
              <a:ext cx="666755" cy="5000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8</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71" name="组合 246"/>
          <p:cNvGrpSpPr/>
          <p:nvPr/>
        </p:nvGrpSpPr>
        <p:grpSpPr bwMode="auto">
          <a:xfrm>
            <a:off x="3490913" y="2946401"/>
            <a:ext cx="1333500" cy="1000125"/>
            <a:chOff x="2190723" y="3155561"/>
            <a:chExt cx="1333510" cy="1000132"/>
          </a:xfrm>
        </p:grpSpPr>
        <p:sp>
          <p:nvSpPr>
            <p:cNvPr id="372" name="矩形 371"/>
            <p:cNvSpPr/>
            <p:nvPr/>
          </p:nvSpPr>
          <p:spPr>
            <a:xfrm>
              <a:off x="2190723" y="3155561"/>
              <a:ext cx="666755" cy="500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5</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73" name="矩形 372"/>
            <p:cNvSpPr/>
            <p:nvPr/>
          </p:nvSpPr>
          <p:spPr>
            <a:xfrm>
              <a:off x="2190723" y="3655628"/>
              <a:ext cx="666755"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5</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74" name="矩形 373"/>
            <p:cNvSpPr/>
            <p:nvPr/>
          </p:nvSpPr>
          <p:spPr>
            <a:xfrm>
              <a:off x="2857478" y="3655628"/>
              <a:ext cx="666755"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5</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75" name="组合 250"/>
          <p:cNvGrpSpPr/>
          <p:nvPr/>
        </p:nvGrpSpPr>
        <p:grpSpPr bwMode="auto">
          <a:xfrm>
            <a:off x="4824413" y="2946401"/>
            <a:ext cx="1333500" cy="1000125"/>
            <a:chOff x="3524231" y="3155561"/>
            <a:chExt cx="1333510" cy="1000132"/>
          </a:xfrm>
        </p:grpSpPr>
        <p:sp>
          <p:nvSpPr>
            <p:cNvPr id="376" name="矩形 375"/>
            <p:cNvSpPr/>
            <p:nvPr/>
          </p:nvSpPr>
          <p:spPr>
            <a:xfrm>
              <a:off x="3524231" y="3155561"/>
              <a:ext cx="666755" cy="500067"/>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6</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77" name="矩形 376"/>
            <p:cNvSpPr/>
            <p:nvPr/>
          </p:nvSpPr>
          <p:spPr>
            <a:xfrm>
              <a:off x="4190986" y="3155561"/>
              <a:ext cx="666755" cy="500067"/>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6</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78" name="矩形 377"/>
            <p:cNvSpPr/>
            <p:nvPr/>
          </p:nvSpPr>
          <p:spPr>
            <a:xfrm>
              <a:off x="3524231" y="3655628"/>
              <a:ext cx="666755" cy="500065"/>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6</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79" name="组合 254"/>
          <p:cNvGrpSpPr/>
          <p:nvPr/>
        </p:nvGrpSpPr>
        <p:grpSpPr bwMode="auto">
          <a:xfrm>
            <a:off x="6824663" y="2446339"/>
            <a:ext cx="1333500" cy="1000125"/>
            <a:chOff x="5524497" y="2655495"/>
            <a:chExt cx="1333509" cy="1000132"/>
          </a:xfrm>
        </p:grpSpPr>
        <p:sp>
          <p:nvSpPr>
            <p:cNvPr id="380" name="矩形 379"/>
            <p:cNvSpPr/>
            <p:nvPr/>
          </p:nvSpPr>
          <p:spPr>
            <a:xfrm>
              <a:off x="6191252" y="2655495"/>
              <a:ext cx="666755" cy="5000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7</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81" name="矩形 380"/>
            <p:cNvSpPr/>
            <p:nvPr/>
          </p:nvSpPr>
          <p:spPr>
            <a:xfrm>
              <a:off x="6191252" y="3155560"/>
              <a:ext cx="666755" cy="5000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7</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82" name="矩形 381"/>
            <p:cNvSpPr/>
            <p:nvPr/>
          </p:nvSpPr>
          <p:spPr>
            <a:xfrm>
              <a:off x="5524497" y="3155560"/>
              <a:ext cx="666755" cy="5000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7</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83" name="组合 258"/>
          <p:cNvGrpSpPr/>
          <p:nvPr/>
        </p:nvGrpSpPr>
        <p:grpSpPr bwMode="auto">
          <a:xfrm>
            <a:off x="7491413" y="2946401"/>
            <a:ext cx="1333500" cy="1000125"/>
            <a:chOff x="6191251" y="3155561"/>
            <a:chExt cx="1333510" cy="1000132"/>
          </a:xfrm>
        </p:grpSpPr>
        <p:sp>
          <p:nvSpPr>
            <p:cNvPr id="384" name="矩形 383"/>
            <p:cNvSpPr/>
            <p:nvPr/>
          </p:nvSpPr>
          <p:spPr>
            <a:xfrm>
              <a:off x="6858006" y="3155561"/>
              <a:ext cx="666755" cy="500067"/>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11</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85" name="矩形 384"/>
            <p:cNvSpPr/>
            <p:nvPr/>
          </p:nvSpPr>
          <p:spPr>
            <a:xfrm>
              <a:off x="6191251" y="3655628"/>
              <a:ext cx="666755" cy="500065"/>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11</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86" name="矩形 385"/>
            <p:cNvSpPr/>
            <p:nvPr/>
          </p:nvSpPr>
          <p:spPr>
            <a:xfrm>
              <a:off x="6858006" y="3655628"/>
              <a:ext cx="666755" cy="500065"/>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11</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87" name="组合 262"/>
          <p:cNvGrpSpPr/>
          <p:nvPr/>
        </p:nvGrpSpPr>
        <p:grpSpPr bwMode="auto">
          <a:xfrm>
            <a:off x="6157913" y="2946401"/>
            <a:ext cx="1333500" cy="1000125"/>
            <a:chOff x="4857742" y="3155561"/>
            <a:chExt cx="1333510" cy="1000132"/>
          </a:xfrm>
        </p:grpSpPr>
        <p:sp>
          <p:nvSpPr>
            <p:cNvPr id="388" name="矩形 387"/>
            <p:cNvSpPr/>
            <p:nvPr/>
          </p:nvSpPr>
          <p:spPr>
            <a:xfrm>
              <a:off x="4857742" y="3155561"/>
              <a:ext cx="666755" cy="500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10</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89" name="矩形 388"/>
            <p:cNvSpPr/>
            <p:nvPr/>
          </p:nvSpPr>
          <p:spPr>
            <a:xfrm>
              <a:off x="5524497" y="3655628"/>
              <a:ext cx="666755"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10</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90" name="矩形 389"/>
            <p:cNvSpPr/>
            <p:nvPr/>
          </p:nvSpPr>
          <p:spPr>
            <a:xfrm>
              <a:off x="4857742" y="3655628"/>
              <a:ext cx="666755"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10</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91" name="组合 266"/>
          <p:cNvGrpSpPr/>
          <p:nvPr/>
        </p:nvGrpSpPr>
        <p:grpSpPr bwMode="auto">
          <a:xfrm>
            <a:off x="5491163" y="3446464"/>
            <a:ext cx="1333500" cy="1000125"/>
            <a:chOff x="4190986" y="3655627"/>
            <a:chExt cx="1333511" cy="1000132"/>
          </a:xfrm>
        </p:grpSpPr>
        <p:sp>
          <p:nvSpPr>
            <p:cNvPr id="392" name="矩形 391"/>
            <p:cNvSpPr/>
            <p:nvPr/>
          </p:nvSpPr>
          <p:spPr>
            <a:xfrm>
              <a:off x="4190986" y="3655627"/>
              <a:ext cx="666756" cy="5000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93" name="矩形 392"/>
            <p:cNvSpPr/>
            <p:nvPr/>
          </p:nvSpPr>
          <p:spPr>
            <a:xfrm>
              <a:off x="4190986" y="4155692"/>
              <a:ext cx="666756" cy="5000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94" name="矩形 393"/>
            <p:cNvSpPr/>
            <p:nvPr/>
          </p:nvSpPr>
          <p:spPr>
            <a:xfrm>
              <a:off x="4857742" y="4155692"/>
              <a:ext cx="666756" cy="5000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95" name="组合 270"/>
          <p:cNvGrpSpPr/>
          <p:nvPr/>
        </p:nvGrpSpPr>
        <p:grpSpPr bwMode="auto">
          <a:xfrm>
            <a:off x="3490913" y="3946526"/>
            <a:ext cx="1333500" cy="1000125"/>
            <a:chOff x="2190723" y="4155693"/>
            <a:chExt cx="1333510" cy="1000132"/>
          </a:xfrm>
        </p:grpSpPr>
        <p:sp>
          <p:nvSpPr>
            <p:cNvPr id="396" name="矩形 395"/>
            <p:cNvSpPr/>
            <p:nvPr/>
          </p:nvSpPr>
          <p:spPr>
            <a:xfrm>
              <a:off x="2190723" y="4155693"/>
              <a:ext cx="666755" cy="5000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13</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97" name="矩形 396"/>
            <p:cNvSpPr/>
            <p:nvPr/>
          </p:nvSpPr>
          <p:spPr>
            <a:xfrm>
              <a:off x="2857478" y="4155693"/>
              <a:ext cx="666755" cy="5000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13</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398" name="矩形 397"/>
            <p:cNvSpPr/>
            <p:nvPr/>
          </p:nvSpPr>
          <p:spPr>
            <a:xfrm>
              <a:off x="2190723" y="4655760"/>
              <a:ext cx="666755" cy="5000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13</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399" name="组合 274"/>
          <p:cNvGrpSpPr/>
          <p:nvPr/>
        </p:nvGrpSpPr>
        <p:grpSpPr bwMode="auto">
          <a:xfrm>
            <a:off x="4824413" y="3946526"/>
            <a:ext cx="1333500" cy="1000125"/>
            <a:chOff x="3524232" y="4155693"/>
            <a:chExt cx="1333509" cy="1000132"/>
          </a:xfrm>
        </p:grpSpPr>
        <p:sp>
          <p:nvSpPr>
            <p:cNvPr id="400" name="矩形 399"/>
            <p:cNvSpPr/>
            <p:nvPr/>
          </p:nvSpPr>
          <p:spPr>
            <a:xfrm>
              <a:off x="3524232" y="4155693"/>
              <a:ext cx="666755" cy="5000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14</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01" name="矩形 400"/>
            <p:cNvSpPr/>
            <p:nvPr/>
          </p:nvSpPr>
          <p:spPr>
            <a:xfrm>
              <a:off x="3524232" y="4655760"/>
              <a:ext cx="666755" cy="5000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14</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02" name="矩形 401"/>
            <p:cNvSpPr/>
            <p:nvPr/>
          </p:nvSpPr>
          <p:spPr>
            <a:xfrm>
              <a:off x="4190987" y="4655760"/>
              <a:ext cx="666755" cy="5000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14</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403" name="组合 278"/>
          <p:cNvGrpSpPr/>
          <p:nvPr/>
        </p:nvGrpSpPr>
        <p:grpSpPr bwMode="auto">
          <a:xfrm>
            <a:off x="6157913" y="3946526"/>
            <a:ext cx="1333500" cy="1000125"/>
            <a:chOff x="4857742" y="4155693"/>
            <a:chExt cx="1333510" cy="1000132"/>
          </a:xfrm>
        </p:grpSpPr>
        <p:sp>
          <p:nvSpPr>
            <p:cNvPr id="404" name="矩形 403"/>
            <p:cNvSpPr/>
            <p:nvPr/>
          </p:nvSpPr>
          <p:spPr>
            <a:xfrm>
              <a:off x="5524497" y="4155693"/>
              <a:ext cx="666755" cy="5000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18</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05" name="矩形 404"/>
            <p:cNvSpPr/>
            <p:nvPr/>
          </p:nvSpPr>
          <p:spPr>
            <a:xfrm>
              <a:off x="4857742" y="4655760"/>
              <a:ext cx="666755" cy="5000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18</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06" name="矩形 405"/>
            <p:cNvSpPr/>
            <p:nvPr/>
          </p:nvSpPr>
          <p:spPr>
            <a:xfrm>
              <a:off x="5524497" y="4655760"/>
              <a:ext cx="666755" cy="5000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18</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407" name="组合 282"/>
          <p:cNvGrpSpPr/>
          <p:nvPr/>
        </p:nvGrpSpPr>
        <p:grpSpPr bwMode="auto">
          <a:xfrm>
            <a:off x="7491413" y="3946526"/>
            <a:ext cx="1333500" cy="1000125"/>
            <a:chOff x="6191251" y="4155693"/>
            <a:chExt cx="1333510" cy="1000132"/>
          </a:xfrm>
        </p:grpSpPr>
        <p:sp>
          <p:nvSpPr>
            <p:cNvPr id="408" name="矩形 407"/>
            <p:cNvSpPr/>
            <p:nvPr/>
          </p:nvSpPr>
          <p:spPr>
            <a:xfrm>
              <a:off x="6191251" y="4155693"/>
              <a:ext cx="666755" cy="5000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19</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09" name="矩形 408"/>
            <p:cNvSpPr/>
            <p:nvPr/>
          </p:nvSpPr>
          <p:spPr>
            <a:xfrm>
              <a:off x="6858006" y="4155693"/>
              <a:ext cx="666755" cy="5000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19</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10" name="矩形 409"/>
            <p:cNvSpPr/>
            <p:nvPr/>
          </p:nvSpPr>
          <p:spPr>
            <a:xfrm>
              <a:off x="6858006" y="4655760"/>
              <a:ext cx="666755" cy="5000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19</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411" name="组合 286"/>
          <p:cNvGrpSpPr/>
          <p:nvPr/>
        </p:nvGrpSpPr>
        <p:grpSpPr bwMode="auto">
          <a:xfrm>
            <a:off x="4157663" y="4446589"/>
            <a:ext cx="1333500" cy="1000125"/>
            <a:chOff x="2857477" y="4655759"/>
            <a:chExt cx="1333509" cy="1000132"/>
          </a:xfrm>
        </p:grpSpPr>
        <p:sp>
          <p:nvSpPr>
            <p:cNvPr id="412" name="矩形 411"/>
            <p:cNvSpPr/>
            <p:nvPr/>
          </p:nvSpPr>
          <p:spPr>
            <a:xfrm>
              <a:off x="2857477" y="4655759"/>
              <a:ext cx="666755" cy="5000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12</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13" name="矩形 412"/>
            <p:cNvSpPr/>
            <p:nvPr/>
          </p:nvSpPr>
          <p:spPr>
            <a:xfrm>
              <a:off x="2857477" y="5155824"/>
              <a:ext cx="666755" cy="5000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12</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14" name="矩形 413"/>
            <p:cNvSpPr/>
            <p:nvPr/>
          </p:nvSpPr>
          <p:spPr>
            <a:xfrm>
              <a:off x="3524232" y="5155824"/>
              <a:ext cx="666755" cy="5000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12</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415" name="组合 290"/>
          <p:cNvGrpSpPr/>
          <p:nvPr/>
        </p:nvGrpSpPr>
        <p:grpSpPr bwMode="auto">
          <a:xfrm>
            <a:off x="6824663" y="4446589"/>
            <a:ext cx="1333500" cy="1000125"/>
            <a:chOff x="5524496" y="4655759"/>
            <a:chExt cx="1333510" cy="1000132"/>
          </a:xfrm>
        </p:grpSpPr>
        <p:sp>
          <p:nvSpPr>
            <p:cNvPr id="416" name="矩形 415"/>
            <p:cNvSpPr/>
            <p:nvPr/>
          </p:nvSpPr>
          <p:spPr>
            <a:xfrm>
              <a:off x="6191251" y="4655759"/>
              <a:ext cx="666755" cy="5000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17</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17" name="矩形 416"/>
            <p:cNvSpPr/>
            <p:nvPr/>
          </p:nvSpPr>
          <p:spPr>
            <a:xfrm>
              <a:off x="5524496" y="5155824"/>
              <a:ext cx="666755" cy="5000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17</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18" name="矩形 417"/>
            <p:cNvSpPr/>
            <p:nvPr/>
          </p:nvSpPr>
          <p:spPr>
            <a:xfrm>
              <a:off x="6191251" y="5155824"/>
              <a:ext cx="666755" cy="5000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17</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419" name="组合 294"/>
          <p:cNvGrpSpPr/>
          <p:nvPr/>
        </p:nvGrpSpPr>
        <p:grpSpPr bwMode="auto">
          <a:xfrm>
            <a:off x="3490913" y="4946651"/>
            <a:ext cx="1333500" cy="1000125"/>
            <a:chOff x="2190723" y="5155825"/>
            <a:chExt cx="1333510" cy="1000132"/>
          </a:xfrm>
        </p:grpSpPr>
        <p:sp>
          <p:nvSpPr>
            <p:cNvPr id="420" name="矩形 419"/>
            <p:cNvSpPr/>
            <p:nvPr/>
          </p:nvSpPr>
          <p:spPr>
            <a:xfrm>
              <a:off x="2190723" y="5155825"/>
              <a:ext cx="666755" cy="500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15</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21" name="矩形 420"/>
            <p:cNvSpPr/>
            <p:nvPr/>
          </p:nvSpPr>
          <p:spPr>
            <a:xfrm>
              <a:off x="2190723" y="5655892"/>
              <a:ext cx="666755"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15</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22" name="矩形 421"/>
            <p:cNvSpPr/>
            <p:nvPr/>
          </p:nvSpPr>
          <p:spPr>
            <a:xfrm>
              <a:off x="2857478" y="5655892"/>
              <a:ext cx="666755"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15</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423" name="组合 298"/>
          <p:cNvGrpSpPr/>
          <p:nvPr/>
        </p:nvGrpSpPr>
        <p:grpSpPr bwMode="auto">
          <a:xfrm>
            <a:off x="4824413" y="4946651"/>
            <a:ext cx="1333500" cy="1000125"/>
            <a:chOff x="3524232" y="5155825"/>
            <a:chExt cx="1333509" cy="1000132"/>
          </a:xfrm>
        </p:grpSpPr>
        <p:sp>
          <p:nvSpPr>
            <p:cNvPr id="424" name="矩形 423"/>
            <p:cNvSpPr/>
            <p:nvPr/>
          </p:nvSpPr>
          <p:spPr>
            <a:xfrm>
              <a:off x="4190987" y="5155825"/>
              <a:ext cx="666755" cy="500067"/>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16</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25" name="矩形 424"/>
            <p:cNvSpPr/>
            <p:nvPr/>
          </p:nvSpPr>
          <p:spPr>
            <a:xfrm>
              <a:off x="3524232" y="5655892"/>
              <a:ext cx="666755" cy="500065"/>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16</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26" name="矩形 425"/>
            <p:cNvSpPr/>
            <p:nvPr/>
          </p:nvSpPr>
          <p:spPr>
            <a:xfrm>
              <a:off x="4190987" y="5655892"/>
              <a:ext cx="666755" cy="500065"/>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16</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427" name="组合 302"/>
          <p:cNvGrpSpPr/>
          <p:nvPr/>
        </p:nvGrpSpPr>
        <p:grpSpPr bwMode="auto">
          <a:xfrm>
            <a:off x="6157913" y="4946651"/>
            <a:ext cx="1333500" cy="1000125"/>
            <a:chOff x="4857742" y="5155825"/>
            <a:chExt cx="1333510" cy="1000132"/>
          </a:xfrm>
        </p:grpSpPr>
        <p:sp>
          <p:nvSpPr>
            <p:cNvPr id="428" name="矩形 427"/>
            <p:cNvSpPr/>
            <p:nvPr/>
          </p:nvSpPr>
          <p:spPr>
            <a:xfrm>
              <a:off x="4857742" y="5155825"/>
              <a:ext cx="666755" cy="500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20</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29" name="矩形 428"/>
            <p:cNvSpPr/>
            <p:nvPr/>
          </p:nvSpPr>
          <p:spPr>
            <a:xfrm>
              <a:off x="4857742" y="5655892"/>
              <a:ext cx="666755"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20</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30" name="矩形 429"/>
            <p:cNvSpPr/>
            <p:nvPr/>
          </p:nvSpPr>
          <p:spPr>
            <a:xfrm>
              <a:off x="5524497" y="5655892"/>
              <a:ext cx="666755" cy="500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20</a:t>
              </a:r>
              <a:endParaRPr lang="zh-CN" altLang="en-US" sz="2100" dirty="0">
                <a:solidFill>
                  <a:srgbClr val="0000FF"/>
                </a:solidFill>
                <a:latin typeface="Consolas" panose="020B0609020204030204" pitchFamily="49" charset="0"/>
                <a:cs typeface="Consolas" panose="020B0609020204030204" pitchFamily="49" charset="0"/>
              </a:endParaRPr>
            </a:p>
          </p:txBody>
        </p:sp>
      </p:grpSp>
      <p:grpSp>
        <p:nvGrpSpPr>
          <p:cNvPr id="431" name="组合 306"/>
          <p:cNvGrpSpPr/>
          <p:nvPr/>
        </p:nvGrpSpPr>
        <p:grpSpPr bwMode="auto">
          <a:xfrm>
            <a:off x="7491413" y="4946651"/>
            <a:ext cx="1333500" cy="1000125"/>
            <a:chOff x="6191251" y="5155825"/>
            <a:chExt cx="1333510" cy="1000132"/>
          </a:xfrm>
        </p:grpSpPr>
        <p:sp>
          <p:nvSpPr>
            <p:cNvPr id="432" name="矩形 431"/>
            <p:cNvSpPr/>
            <p:nvPr/>
          </p:nvSpPr>
          <p:spPr>
            <a:xfrm>
              <a:off x="6858006" y="5155825"/>
              <a:ext cx="666755" cy="500067"/>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21</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33" name="矩形 432"/>
            <p:cNvSpPr/>
            <p:nvPr/>
          </p:nvSpPr>
          <p:spPr>
            <a:xfrm>
              <a:off x="6191251" y="5655892"/>
              <a:ext cx="666755" cy="500065"/>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21</a:t>
              </a:r>
              <a:endParaRPr lang="zh-CN" altLang="en-US" sz="2100" dirty="0">
                <a:solidFill>
                  <a:srgbClr val="0000FF"/>
                </a:solidFill>
                <a:latin typeface="Consolas" panose="020B0609020204030204" pitchFamily="49" charset="0"/>
                <a:cs typeface="Consolas" panose="020B0609020204030204" pitchFamily="49" charset="0"/>
              </a:endParaRPr>
            </a:p>
          </p:txBody>
        </p:sp>
        <p:sp>
          <p:nvSpPr>
            <p:cNvPr id="434" name="矩形 433"/>
            <p:cNvSpPr/>
            <p:nvPr/>
          </p:nvSpPr>
          <p:spPr>
            <a:xfrm>
              <a:off x="6858006" y="5655892"/>
              <a:ext cx="666755" cy="500065"/>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100" dirty="0">
                  <a:solidFill>
                    <a:srgbClr val="0000FF"/>
                  </a:solidFill>
                  <a:latin typeface="Consolas" panose="020B0609020204030204" pitchFamily="49" charset="0"/>
                  <a:cs typeface="Consolas" panose="020B0609020204030204" pitchFamily="49" charset="0"/>
                </a:rPr>
                <a:t>21</a:t>
              </a:r>
              <a:endParaRPr lang="zh-CN" altLang="en-US" sz="2100" dirty="0">
                <a:solidFill>
                  <a:srgbClr val="0000FF"/>
                </a:solidFill>
                <a:latin typeface="Consolas" panose="020B0609020204030204" pitchFamily="49" charset="0"/>
                <a:cs typeface="Consolas" panose="020B0609020204030204" pitchFamily="49" charset="0"/>
              </a:endParaRPr>
            </a:p>
          </p:txBody>
        </p:sp>
      </p:grpSp>
      <p:cxnSp>
        <p:nvCxnSpPr>
          <p:cNvPr id="435" name="直接连接符 434"/>
          <p:cNvCxnSpPr/>
          <p:nvPr/>
        </p:nvCxnSpPr>
        <p:spPr>
          <a:xfrm>
            <a:off x="2643188" y="3943351"/>
            <a:ext cx="6985000" cy="3175"/>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cxnSp>
        <p:nvCxnSpPr>
          <p:cNvPr id="436" name="直接连接符 435"/>
          <p:cNvCxnSpPr/>
          <p:nvPr/>
        </p:nvCxnSpPr>
        <p:spPr>
          <a:xfrm rot="5400000">
            <a:off x="3997326" y="3941763"/>
            <a:ext cx="4319587"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0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四、分治算法的时间复杂度分析</a:t>
            </a:r>
          </a:p>
        </p:txBody>
      </p:sp>
      <p:sp>
        <p:nvSpPr>
          <p:cNvPr id="3" name="灯片编号占位符 2"/>
          <p:cNvSpPr>
            <a:spLocks noGrp="1"/>
          </p:cNvSpPr>
          <p:nvPr>
            <p:ph type="sldNum" sz="quarter" idx="14"/>
          </p:nvPr>
        </p:nvSpPr>
        <p:spPr/>
        <p:txBody>
          <a:bodyPr/>
          <a:lstStyle/>
          <a:p>
            <a:pPr>
              <a:defRPr/>
            </a:pPr>
            <a:fld id="{3FF10A86-214E-4C2A-9620-0D28FDBAC66B}" type="slidenum">
              <a:rPr lang="zh-CN" altLang="en-US"/>
              <a:t>83</a:t>
            </a:fld>
            <a:endParaRPr lang="zh-CN" altLang="en-US"/>
          </a:p>
        </p:txBody>
      </p:sp>
      <p:sp>
        <p:nvSpPr>
          <p:cNvPr id="5" name="矩形 4"/>
          <p:cNvSpPr>
            <a:spLocks noChangeArrowheads="1"/>
          </p:cNvSpPr>
          <p:nvPr/>
        </p:nvSpPr>
        <p:spPr bwMode="auto">
          <a:xfrm>
            <a:off x="2281381" y="3028446"/>
            <a:ext cx="5791200" cy="400110"/>
          </a:xfrm>
          <a:prstGeom prst="rect">
            <a:avLst/>
          </a:prstGeom>
          <a:noFill/>
          <a:ln w="9525">
            <a:noFill/>
            <a:miter lim="800000"/>
          </a:ln>
        </p:spPr>
        <p:txBody>
          <a:bodyPr>
            <a:spAutoFit/>
          </a:bodyPr>
          <a:lstStyle/>
          <a:p>
            <a:pPr eaLnBrk="0" hangingPunct="0"/>
            <a:r>
              <a:rPr lang="en-US" altLang="zh-CN" sz="2000" b="1" dirty="0">
                <a:solidFill>
                  <a:srgbClr val="000000"/>
                </a:solidFill>
                <a:latin typeface="微软雅黑" panose="020B0503020204020204" pitchFamily="34" charset="-122"/>
              </a:rPr>
              <a:t>T(k)=O(4</a:t>
            </a:r>
            <a:r>
              <a:rPr lang="en-US" altLang="zh-CN" sz="2000" b="1" baseline="30000" dirty="0">
                <a:solidFill>
                  <a:srgbClr val="000000"/>
                </a:solidFill>
                <a:latin typeface="微软雅黑" panose="020B0503020204020204" pitchFamily="34" charset="-122"/>
              </a:rPr>
              <a:t>k</a:t>
            </a:r>
            <a:r>
              <a:rPr lang="en-US" altLang="zh-CN" sz="2000" b="1" dirty="0">
                <a:solidFill>
                  <a:srgbClr val="000000"/>
                </a:solidFill>
                <a:latin typeface="微软雅黑" panose="020B0503020204020204" pitchFamily="34" charset="-122"/>
              </a:rPr>
              <a:t>)</a:t>
            </a:r>
            <a:endParaRPr lang="en-US" altLang="zh-CN" sz="2000" b="1" dirty="0">
              <a:solidFill>
                <a:srgbClr val="000000"/>
              </a:solidFill>
              <a:latin typeface="微软雅黑" panose="020B0503020204020204" pitchFamily="34" charset="-122"/>
              <a:sym typeface="Wingdings" panose="05000000000000000000" pitchFamily="2" charset="2"/>
            </a:endParaRPr>
          </a:p>
        </p:txBody>
      </p:sp>
      <p:sp>
        <p:nvSpPr>
          <p:cNvPr id="6" name="矩形 5"/>
          <p:cNvSpPr/>
          <p:nvPr/>
        </p:nvSpPr>
        <p:spPr>
          <a:xfrm>
            <a:off x="1033670" y="3970815"/>
            <a:ext cx="8659386" cy="807209"/>
          </a:xfrm>
          <a:prstGeom prst="rect">
            <a:avLst/>
          </a:prstGeom>
        </p:spPr>
        <p:txBody>
          <a:bodyPr wrap="square">
            <a:spAutoFit/>
          </a:bodyPr>
          <a:lstStyle/>
          <a:p>
            <a:pPr indent="633730" eaLnBrk="0" fontAlgn="auto" hangingPunct="0">
              <a:lnSpc>
                <a:spcPct val="120000"/>
              </a:lnSpc>
              <a:spcBef>
                <a:spcPts val="1200"/>
              </a:spcBef>
              <a:spcAft>
                <a:spcPts val="0"/>
              </a:spcAft>
              <a:defRPr/>
            </a:pP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由于覆盖</a:t>
            </a:r>
            <a:r>
              <a:rPr lang="zh-CN" altLang="zh-CN" sz="2000" dirty="0">
                <a:latin typeface="微软雅黑" panose="020B0503020204020204" pitchFamily="34" charset="-122"/>
                <a:ea typeface="微软雅黑" panose="020B0503020204020204" pitchFamily="34" charset="-122"/>
              </a:rPr>
              <a:t>一个</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zh-CN" altLang="zh-CN" sz="2000" dirty="0">
                <a:latin typeface="微软雅黑" panose="020B0503020204020204" pitchFamily="34" charset="-122"/>
                <a:ea typeface="微软雅黑" panose="020B0503020204020204" pitchFamily="34" charset="-122"/>
              </a:rPr>
              <a:t>棋盘所需的骨牌个数为</a:t>
            </a:r>
            <a:r>
              <a:rPr lang="en-US" altLang="zh-CN" sz="2000" dirty="0">
                <a:latin typeface="微软雅黑" panose="020B0503020204020204" pitchFamily="34" charset="-122"/>
                <a:ea typeface="微软雅黑" panose="020B0503020204020204" pitchFamily="34" charset="-122"/>
              </a:rPr>
              <a:t>(4</a:t>
            </a:r>
            <a:r>
              <a:rPr lang="en-US" altLang="zh-CN" sz="2000" baseline="30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-1)/3</a:t>
            </a:r>
            <a:r>
              <a:rPr lang="zh-CN" altLang="zh-CN"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4</a:t>
            </a:r>
            <a:r>
              <a:rPr lang="en-US" altLang="zh-CN" sz="2000" baseline="30000" dirty="0">
                <a:latin typeface="微软雅黑" panose="020B0503020204020204" pitchFamily="34" charset="-122"/>
                <a:ea typeface="微软雅黑" panose="020B0503020204020204" pitchFamily="34" charset="-122"/>
              </a:rPr>
              <a:t>k</a:t>
            </a:r>
            <a:r>
              <a:rPr lang="zh-CN" altLang="zh-CN" sz="2000" dirty="0">
                <a:latin typeface="微软雅黑" panose="020B0503020204020204" pitchFamily="34" charset="-122"/>
                <a:ea typeface="微软雅黑" panose="020B0503020204020204" pitchFamily="34" charset="-122"/>
              </a:rPr>
              <a:t>同阶，所以求解棋盘覆盖问题的分治算法是一个在渐进意义下的最优算法。</a:t>
            </a:r>
            <a:endParaRPr lang="zh-CN" altLang="zh-CN" sz="2000" dirty="0">
              <a:latin typeface="微软雅黑" panose="020B0503020204020204" pitchFamily="34" charset="-122"/>
              <a:ea typeface="微软雅黑" panose="020B0503020204020204" pitchFamily="34" charset="-122"/>
              <a:sym typeface="Wingdings" panose="05000000000000000000" pitchFamily="2" charset="2"/>
            </a:endParaRPr>
          </a:p>
        </p:txBody>
      </p:sp>
      <p:pic>
        <p:nvPicPr>
          <p:cNvPr id="8" name="图片 7">
            <a:extLst>
              <a:ext uri="{FF2B5EF4-FFF2-40B4-BE49-F238E27FC236}">
                <a16:creationId xmlns:a16="http://schemas.microsoft.com/office/drawing/2014/main" id="{691639B1-2548-42A8-854F-70C95B3928BF}"/>
              </a:ext>
            </a:extLst>
          </p:cNvPr>
          <p:cNvPicPr>
            <a:picLocks noChangeAspect="1"/>
          </p:cNvPicPr>
          <p:nvPr/>
        </p:nvPicPr>
        <p:blipFill>
          <a:blip r:embed="rId2"/>
          <a:stretch>
            <a:fillRect/>
          </a:stretch>
        </p:blipFill>
        <p:spPr>
          <a:xfrm>
            <a:off x="2281381" y="1560722"/>
            <a:ext cx="5016735" cy="1070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3.5 求解</a:t>
            </a:r>
            <a:r>
              <a:rPr lang="zh-CN" altLang="en-US" sz="2800" b="1">
                <a:latin typeface="微软雅黑" panose="020B0503020204020204" pitchFamily="34" charset="-122"/>
                <a:ea typeface="微软雅黑" panose="020B0503020204020204" pitchFamily="34" charset="-122"/>
                <a:sym typeface="+mn-ea"/>
              </a:rPr>
              <a:t>几何</a:t>
            </a:r>
            <a:r>
              <a:rPr lang="en-US" altLang="zh-CN" sz="2800" b="1" dirty="0">
                <a:latin typeface="微软雅黑" panose="020B0503020204020204" pitchFamily="34" charset="-122"/>
                <a:ea typeface="微软雅黑" panose="020B0503020204020204" pitchFamily="34" charset="-122"/>
                <a:sym typeface="+mn-ea"/>
              </a:rPr>
              <a:t>问题</a:t>
            </a:r>
          </a:p>
        </p:txBody>
      </p:sp>
      <p:sp>
        <p:nvSpPr>
          <p:cNvPr id="3" name="灯片编号占位符 2"/>
          <p:cNvSpPr>
            <a:spLocks noGrp="1"/>
          </p:cNvSpPr>
          <p:nvPr>
            <p:ph type="sldNum" sz="quarter" idx="14"/>
          </p:nvPr>
        </p:nvSpPr>
        <p:spPr/>
        <p:txBody>
          <a:bodyPr/>
          <a:lstStyle/>
          <a:p>
            <a:pPr>
              <a:defRPr/>
            </a:pPr>
            <a:fld id="{D6C4B7FD-7AB6-4915-BC03-49832F184856}" type="slidenum">
              <a:rPr lang="zh-CN" altLang="en-US"/>
              <a:t>84</a:t>
            </a:fld>
            <a:endParaRPr lang="zh-CN" altLang="en-US"/>
          </a:p>
        </p:txBody>
      </p:sp>
      <p:sp>
        <p:nvSpPr>
          <p:cNvPr id="4" name="矩形 3"/>
          <p:cNvSpPr/>
          <p:nvPr/>
        </p:nvSpPr>
        <p:spPr>
          <a:xfrm>
            <a:off x="2827339" y="2782888"/>
            <a:ext cx="4190571" cy="523220"/>
          </a:xfrm>
          <a:prstGeom prst="rect">
            <a:avLst/>
          </a:prstGeom>
        </p:spPr>
        <p:txBody>
          <a:bodyPr wrap="none">
            <a:spAutoFit/>
          </a:bodyPr>
          <a:lstStyle/>
          <a:p>
            <a:pPr marL="355600" indent="-342900" fontAlgn="auto">
              <a:spcBef>
                <a:spcPts val="1800"/>
              </a:spcBef>
              <a:spcAft>
                <a:spcPts val="0"/>
              </a:spcAft>
              <a:tabLst>
                <a:tab pos="354965" algn="l"/>
                <a:tab pos="355600" algn="l"/>
              </a:tabLst>
              <a:defRPr/>
            </a:pPr>
            <a:r>
              <a:rPr lang="en-US" altLang="zh-CN" sz="2800" b="1" dirty="0">
                <a:solidFill>
                  <a:srgbClr val="0000FF"/>
                </a:solidFill>
                <a:latin typeface="+mn-ea"/>
                <a:ea typeface="+mn-ea"/>
                <a:cs typeface="宋体" panose="02010600030101010101" pitchFamily="2" charset="-122"/>
                <a:sym typeface="+mn-ea"/>
              </a:rPr>
              <a:t>3.5.1  </a:t>
            </a:r>
            <a:r>
              <a:rPr lang="zh-CN" altLang="en-US" sz="2800" b="1" dirty="0">
                <a:solidFill>
                  <a:srgbClr val="0000FF"/>
                </a:solidFill>
                <a:latin typeface="+mn-ea"/>
                <a:ea typeface="+mn-ea"/>
                <a:cs typeface="宋体" panose="02010600030101010101" pitchFamily="2" charset="-122"/>
                <a:sym typeface="+mn-ea"/>
              </a:rPr>
              <a:t>求解最近点对问题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一、最近点对问题</a:t>
            </a:r>
          </a:p>
        </p:txBody>
      </p:sp>
      <p:sp>
        <p:nvSpPr>
          <p:cNvPr id="3" name="灯片编号占位符 2"/>
          <p:cNvSpPr>
            <a:spLocks noGrp="1"/>
          </p:cNvSpPr>
          <p:nvPr>
            <p:ph type="sldNum" sz="quarter" idx="14"/>
          </p:nvPr>
        </p:nvSpPr>
        <p:spPr/>
        <p:txBody>
          <a:bodyPr/>
          <a:lstStyle/>
          <a:p>
            <a:pPr>
              <a:defRPr/>
            </a:pPr>
            <a:fld id="{87D67CBD-6E1C-46AB-9B8F-4377ABFB5F19}" type="slidenum">
              <a:rPr lang="zh-CN" altLang="en-US"/>
              <a:t>85</a:t>
            </a:fld>
            <a:endParaRPr lang="zh-CN" altLang="en-US"/>
          </a:p>
        </p:txBody>
      </p:sp>
      <p:sp>
        <p:nvSpPr>
          <p:cNvPr id="94211" name="Text Box 5"/>
          <p:cNvSpPr txBox="1">
            <a:spLocks noChangeArrowheads="1"/>
          </p:cNvSpPr>
          <p:nvPr/>
        </p:nvSpPr>
        <p:spPr bwMode="auto">
          <a:xfrm>
            <a:off x="805070" y="1921151"/>
            <a:ext cx="10366513" cy="3269613"/>
          </a:xfrm>
          <a:prstGeom prst="rect">
            <a:avLst/>
          </a:prstGeom>
          <a:noFill/>
          <a:ln w="9525">
            <a:noFill/>
            <a:miter lim="800000"/>
          </a:ln>
        </p:spPr>
        <p:txBody>
          <a:bodyPr wrap="square">
            <a:spAutoFit/>
          </a:bodyPr>
          <a:lstStyle/>
          <a:p>
            <a:pPr algn="just">
              <a:lnSpc>
                <a:spcPct val="150000"/>
              </a:lnSpc>
              <a:spcBef>
                <a:spcPts val="1200"/>
              </a:spcBef>
            </a:pPr>
            <a:r>
              <a:rPr kumimoji="1" lang="en-US" altLang="zh-CN" sz="2000" dirty="0">
                <a:solidFill>
                  <a:srgbClr val="0000FF"/>
                </a:solidFill>
                <a:latin typeface="微软雅黑" panose="020B0503020204020204" pitchFamily="34" charset="-122"/>
                <a:ea typeface="微软雅黑" panose="020B0503020204020204" pitchFamily="34" charset="-122"/>
              </a:rPr>
              <a:t>   【</a:t>
            </a:r>
            <a:r>
              <a:rPr kumimoji="1" lang="zh-CN" altLang="en-US" sz="2000" dirty="0">
                <a:solidFill>
                  <a:srgbClr val="0000FF"/>
                </a:solidFill>
                <a:latin typeface="微软雅黑" panose="020B0503020204020204" pitchFamily="34" charset="-122"/>
                <a:ea typeface="微软雅黑" panose="020B0503020204020204" pitchFamily="34" charset="-122"/>
              </a:rPr>
              <a:t>问题描述</a:t>
            </a:r>
            <a:r>
              <a:rPr kumimoji="1" lang="en-US" altLang="zh-CN" sz="2000" dirty="0">
                <a:solidFill>
                  <a:srgbClr val="0000FF"/>
                </a:solidFill>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给定平面</a:t>
            </a:r>
            <a:r>
              <a:rPr kumimoji="1" lang="en-US" altLang="zh-CN" sz="2000" dirty="0">
                <a:latin typeface="微软雅黑" panose="020B0503020204020204" pitchFamily="34" charset="-122"/>
                <a:ea typeface="微软雅黑" panose="020B0503020204020204" pitchFamily="34" charset="-122"/>
              </a:rPr>
              <a:t>S</a:t>
            </a:r>
            <a:r>
              <a:rPr kumimoji="1" lang="zh-CN" altLang="en-US" sz="2000" dirty="0">
                <a:latin typeface="微软雅黑" panose="020B0503020204020204" pitchFamily="34" charset="-122"/>
                <a:ea typeface="微软雅黑" panose="020B0503020204020204" pitchFamily="34" charset="-122"/>
              </a:rPr>
              <a:t>上</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个点，找其中的一对点，使得在</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个点组成的所有点对中，该点对间的距离最小。</a:t>
            </a:r>
            <a:endParaRPr kumimoji="1" lang="en-US" altLang="zh-CN" sz="2000" dirty="0">
              <a:latin typeface="微软雅黑" panose="020B0503020204020204" pitchFamily="34" charset="-122"/>
              <a:ea typeface="微软雅黑" panose="020B0503020204020204" pitchFamily="34" charset="-122"/>
            </a:endParaRPr>
          </a:p>
          <a:p>
            <a:pPr eaLnBrk="0" hangingPunct="0">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这类问题在实际中有广泛的应用。</a:t>
            </a:r>
          </a:p>
          <a:p>
            <a:pPr eaLnBrk="0" hangingPunct="0">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例如，在空中交通控制问题中，若将飞机作为空间中移动的一个点来看待，则具有最大碰撞危险的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架飞机，就是这个空间中最接近的一对点。 </a:t>
            </a:r>
          </a:p>
          <a:p>
            <a:pPr algn="just">
              <a:lnSpc>
                <a:spcPct val="150000"/>
              </a:lnSpc>
              <a:spcBef>
                <a:spcPts val="1200"/>
              </a:spcBef>
            </a:pPr>
            <a:endParaRPr kumimoji="1"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3914" y="2131784"/>
            <a:ext cx="8643998" cy="3821761"/>
          </a:xfrm>
          <a:prstGeom prst="rect">
            <a:avLst/>
          </a:prstGeom>
          <a:ln/>
        </p:spPr>
        <p:style>
          <a:lnRef idx="2">
            <a:schemeClr val="accent2"/>
          </a:lnRef>
          <a:fillRef idx="1">
            <a:schemeClr val="lt1"/>
          </a:fillRef>
          <a:effectRef idx="0">
            <a:schemeClr val="accent2"/>
          </a:effectRef>
          <a:fontRef idx="minor">
            <a:schemeClr val="dk1"/>
          </a:fontRef>
        </p:style>
        <p:txBody>
          <a:bodyPr lIns="180000" tIns="216000" bIns="216000">
            <a:spAutoFit/>
          </a:bodyPr>
          <a:lstStyle/>
          <a:p>
            <a:pPr fontAlgn="auto">
              <a:lnSpc>
                <a:spcPts val="2400"/>
              </a:lnSpc>
              <a:spcBef>
                <a:spcPts val="0"/>
              </a:spcBef>
              <a:spcAft>
                <a:spcPts val="0"/>
              </a:spcAft>
              <a:defRPr/>
            </a:pPr>
            <a:r>
              <a:rPr lang="en-US" altLang="zh-CN" dirty="0">
                <a:solidFill>
                  <a:srgbClr val="FF0000"/>
                </a:solidFill>
                <a:latin typeface="Consolas" panose="020B0609020204030204" pitchFamily="49" charset="0"/>
                <a:ea typeface="仿宋" panose="02010609060101010101" pitchFamily="49" charset="-122"/>
                <a:cs typeface="Consolas" panose="020B0609020204030204" pitchFamily="49" charset="0"/>
              </a:rPr>
              <a:t>double </a:t>
            </a:r>
            <a:r>
              <a:rPr lang="en-US" altLang="zh-CN" dirty="0" err="1">
                <a:solidFill>
                  <a:srgbClr val="FF0000"/>
                </a:solidFill>
                <a:latin typeface="Consolas" panose="020B0609020204030204" pitchFamily="49" charset="0"/>
                <a:ea typeface="仿宋" panose="02010609060101010101" pitchFamily="49" charset="-122"/>
                <a:cs typeface="Consolas" panose="020B0609020204030204" pitchFamily="49" charset="0"/>
              </a:rPr>
              <a:t>Cpair_BF</a:t>
            </a:r>
            <a:r>
              <a:rPr lang="en-US" altLang="zh-CN" dirty="0">
                <a:solidFill>
                  <a:srgbClr val="FF0000"/>
                </a:solidFill>
                <a:latin typeface="Consolas" panose="020B0609020204030204" pitchFamily="49" charset="0"/>
                <a:ea typeface="仿宋" panose="02010609060101010101" pitchFamily="49" charset="-122"/>
                <a:cs typeface="Consolas" panose="020B0609020204030204" pitchFamily="49" charset="0"/>
              </a:rPr>
              <a:t>(vector&lt;Point&gt; a,int leftindex,int rightindex) </a:t>
            </a:r>
            <a:endParaRPr lang="zh-CN" altLang="zh-CN"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int i,j;</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double d,mindist =INF;</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for (i=leftindex;i&lt;=rightindex;i++)</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for (j=i+1;j&lt;=rightindex;j++)</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  d=</a:t>
            </a:r>
            <a:r>
              <a:rPr lang="en-US" altLang="zh-CN" dirty="0">
                <a:solidFill>
                  <a:srgbClr val="FF0000"/>
                </a:solidFill>
                <a:latin typeface="Consolas" panose="020B0609020204030204" pitchFamily="49" charset="0"/>
                <a:ea typeface="仿宋" panose="02010609060101010101" pitchFamily="49" charset="-122"/>
                <a:cs typeface="Consolas" panose="020B0609020204030204" pitchFamily="49" charset="0"/>
              </a:rPr>
              <a:t>Distance</a:t>
            </a: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(a[i],a[j]);</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if (d&lt;mindist)</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mindist=d;</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   return mindist;</a:t>
            </a:r>
            <a:endParaRPr lang="zh-CN" altLang="zh-CN"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ts val="2400"/>
              </a:lnSpc>
              <a:spcBef>
                <a:spcPts val="0"/>
              </a:spcBef>
              <a:spcAft>
                <a:spcPts val="0"/>
              </a:spcAft>
              <a:defRPr/>
            </a:pPr>
            <a:r>
              <a:rPr lang="en-US" altLang="zh-CN"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一、最近点对问题</a:t>
            </a:r>
          </a:p>
        </p:txBody>
      </p:sp>
      <p:sp>
        <p:nvSpPr>
          <p:cNvPr id="4" name="TextBox 3"/>
          <p:cNvSpPr txBox="1">
            <a:spLocks noChangeArrowheads="1"/>
          </p:cNvSpPr>
          <p:nvPr/>
        </p:nvSpPr>
        <p:spPr bwMode="auto">
          <a:xfrm>
            <a:off x="233364" y="5997496"/>
            <a:ext cx="12192000" cy="507127"/>
          </a:xfrm>
          <a:prstGeom prst="rect">
            <a:avLst/>
          </a:prstGeom>
          <a:noFill/>
          <a:ln w="9525">
            <a:noFill/>
            <a:miter lim="800000"/>
          </a:ln>
        </p:spPr>
        <p:txBody>
          <a:bodyPr wrap="square">
            <a:spAutoFit/>
          </a:bodyPr>
          <a:lstStyle/>
          <a:p>
            <a:pPr>
              <a:lnSpc>
                <a:spcPct val="150000"/>
              </a:lnSpc>
            </a:pPr>
            <a:r>
              <a:rPr lang="zh-CN" altLang="zh-CN" sz="2000" dirty="0">
                <a:latin typeface="+mn-ea"/>
                <a:ea typeface="+mn-ea"/>
                <a:cs typeface="Consolas" panose="020B0609020204030204" pitchFamily="49" charset="0"/>
              </a:rPr>
              <a:t>【算法分析】上述算法中有两种</a:t>
            </a:r>
            <a:r>
              <a:rPr lang="en-US" altLang="zh-CN" sz="2000" dirty="0">
                <a:latin typeface="+mn-ea"/>
                <a:ea typeface="+mn-ea"/>
                <a:cs typeface="Consolas" panose="020B0609020204030204" pitchFamily="49" charset="0"/>
              </a:rPr>
              <a:t>for</a:t>
            </a:r>
            <a:r>
              <a:rPr lang="zh-CN" altLang="zh-CN" sz="2000" dirty="0">
                <a:latin typeface="+mn-ea"/>
                <a:ea typeface="+mn-ea"/>
                <a:cs typeface="Consolas" panose="020B0609020204030204" pitchFamily="49" charset="0"/>
              </a:rPr>
              <a:t>循环，当求</a:t>
            </a:r>
            <a:r>
              <a:rPr lang="en-US" altLang="zh-CN" sz="2000" dirty="0">
                <a:latin typeface="+mn-ea"/>
                <a:ea typeface="+mn-ea"/>
                <a:cs typeface="Consolas" panose="020B0609020204030204" pitchFamily="49" charset="0"/>
              </a:rPr>
              <a:t>a[0..n-1]</a:t>
            </a:r>
            <a:r>
              <a:rPr lang="zh-CN" altLang="zh-CN" sz="2000" dirty="0">
                <a:latin typeface="+mn-ea"/>
                <a:ea typeface="+mn-ea"/>
                <a:cs typeface="Consolas" panose="020B0609020204030204" pitchFamily="49" charset="0"/>
              </a:rPr>
              <a:t>中</a:t>
            </a:r>
            <a:r>
              <a:rPr lang="en-US" altLang="zh-CN" sz="2000" dirty="0">
                <a:latin typeface="+mn-ea"/>
                <a:ea typeface="+mn-ea"/>
                <a:cs typeface="Consolas" panose="020B0609020204030204" pitchFamily="49" charset="0"/>
              </a:rPr>
              <a:t>n</a:t>
            </a:r>
            <a:r>
              <a:rPr lang="zh-CN" altLang="zh-CN" sz="2000" dirty="0">
                <a:latin typeface="+mn-ea"/>
                <a:ea typeface="+mn-ea"/>
                <a:cs typeface="Consolas" panose="020B0609020204030204" pitchFamily="49" charset="0"/>
              </a:rPr>
              <a:t>个点的最近点对时，算法的时间复杂度为</a:t>
            </a:r>
            <a:r>
              <a:rPr lang="en-US" altLang="zh-CN" sz="2000" dirty="0">
                <a:latin typeface="+mn-ea"/>
                <a:ea typeface="+mn-ea"/>
                <a:cs typeface="Consolas" panose="020B0609020204030204" pitchFamily="49" charset="0"/>
              </a:rPr>
              <a:t>O(n</a:t>
            </a:r>
            <a:r>
              <a:rPr lang="en-US" altLang="zh-CN" sz="2000" baseline="30000" dirty="0">
                <a:latin typeface="+mn-ea"/>
                <a:ea typeface="+mn-ea"/>
                <a:cs typeface="Consolas" panose="020B0609020204030204" pitchFamily="49" charset="0"/>
              </a:rPr>
              <a:t>2</a:t>
            </a:r>
            <a:r>
              <a:rPr lang="en-US" altLang="zh-CN" sz="2000" dirty="0">
                <a:latin typeface="+mn-ea"/>
                <a:ea typeface="+mn-ea"/>
                <a:cs typeface="Consolas" panose="020B0609020204030204" pitchFamily="49" charset="0"/>
              </a:rPr>
              <a:t>)</a:t>
            </a:r>
            <a:r>
              <a:rPr lang="zh-CN" altLang="zh-CN" sz="2000" dirty="0">
                <a:latin typeface="+mn-ea"/>
                <a:ea typeface="+mn-ea"/>
                <a:cs typeface="Consolas" panose="020B0609020204030204" pitchFamily="49" charset="0"/>
              </a:rPr>
              <a:t>。</a:t>
            </a:r>
          </a:p>
        </p:txBody>
      </p:sp>
      <p:sp>
        <p:nvSpPr>
          <p:cNvPr id="5" name="Text Box 4"/>
          <p:cNvSpPr txBox="1">
            <a:spLocks noChangeArrowheads="1"/>
          </p:cNvSpPr>
          <p:nvPr/>
        </p:nvSpPr>
        <p:spPr bwMode="auto">
          <a:xfrm>
            <a:off x="993914" y="1475415"/>
            <a:ext cx="4500563" cy="437877"/>
          </a:xfrm>
          <a:prstGeom prst="rect">
            <a:avLst/>
          </a:prstGeom>
          <a:noFill/>
          <a:ln>
            <a:noFill/>
          </a:ln>
          <a:effectLst/>
        </p:spPr>
        <p:txBody>
          <a:bodyPr>
            <a:spAutoFit/>
          </a:bodyPr>
          <a:lstStyle/>
          <a:p>
            <a:pPr fontAlgn="auto">
              <a:lnSpc>
                <a:spcPct val="120000"/>
              </a:lnSpc>
              <a:spcBef>
                <a:spcPts val="1200"/>
              </a:spcBef>
              <a:spcAft>
                <a:spcPts val="0"/>
              </a:spcAft>
              <a:defRPr/>
            </a:pPr>
            <a:r>
              <a:rPr kumimoji="1" lang="zh-CN" altLang="en-US" sz="2000" dirty="0">
                <a:solidFill>
                  <a:srgbClr val="0000FF"/>
                </a:solidFill>
                <a:latin typeface="微软雅黑" panose="020B0503020204020204" pitchFamily="34" charset="-122"/>
                <a:ea typeface="微软雅黑" panose="020B0503020204020204" pitchFamily="34" charset="-122"/>
              </a:rPr>
              <a:t>蛮力法求解最近点对问题</a:t>
            </a:r>
            <a:endParaRPr kumimoji="1" lang="en-US" altLang="zh-CN"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10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10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10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一、最近点对问题</a:t>
            </a:r>
          </a:p>
        </p:txBody>
      </p:sp>
      <p:sp>
        <p:nvSpPr>
          <p:cNvPr id="3" name="灯片编号占位符 2"/>
          <p:cNvSpPr>
            <a:spLocks noGrp="1"/>
          </p:cNvSpPr>
          <p:nvPr>
            <p:ph type="sldNum" sz="quarter" idx="14"/>
          </p:nvPr>
        </p:nvSpPr>
        <p:spPr/>
        <p:txBody>
          <a:bodyPr/>
          <a:lstStyle/>
          <a:p>
            <a:pPr>
              <a:defRPr/>
            </a:pPr>
            <a:fld id="{972B9435-5F39-49F5-A9B8-F47FBB4D1BEB}" type="slidenum">
              <a:rPr lang="zh-CN" altLang="en-US">
                <a:latin typeface="微软雅黑" panose="020B0503020204020204" pitchFamily="34" charset="-122"/>
                <a:ea typeface="微软雅黑" panose="020B0503020204020204" pitchFamily="34" charset="-122"/>
              </a:rPr>
              <a:t>87</a:t>
            </a:fld>
            <a:endParaRPr lang="zh-CN" altLang="en-US">
              <a:latin typeface="微软雅黑" panose="020B0503020204020204" pitchFamily="34" charset="-122"/>
              <a:ea typeface="微软雅黑" panose="020B0503020204020204" pitchFamily="34" charset="-122"/>
            </a:endParaRPr>
          </a:p>
        </p:txBody>
      </p:sp>
      <p:sp>
        <p:nvSpPr>
          <p:cNvPr id="4" name="Text Box 5"/>
          <p:cNvSpPr txBox="1">
            <a:spLocks noChangeArrowheads="1"/>
          </p:cNvSpPr>
          <p:nvPr/>
        </p:nvSpPr>
        <p:spPr bwMode="auto">
          <a:xfrm>
            <a:off x="765313" y="1495425"/>
            <a:ext cx="10813774" cy="799706"/>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lnSpc>
                <a:spcPct val="120000"/>
              </a:lnSpc>
              <a:spcBef>
                <a:spcPts val="1200"/>
              </a:spcBef>
              <a:spcAft>
                <a:spcPts val="0"/>
              </a:spcAft>
              <a:defRPr/>
            </a:pPr>
            <a:r>
              <a:rPr kumimoji="1" lang="en-US" altLang="zh-CN" sz="2000" b="1" dirty="0">
                <a:solidFill>
                  <a:srgbClr val="0000FF"/>
                </a:solidFill>
                <a:latin typeface="微软雅黑" panose="020B0503020204020204" pitchFamily="34" charset="-122"/>
                <a:ea typeface="微软雅黑" panose="020B0503020204020204" pitchFamily="34" charset="-122"/>
              </a:rPr>
              <a:t>【</a:t>
            </a:r>
            <a:r>
              <a:rPr kumimoji="1" lang="zh-CN" altLang="en-US" sz="2000" b="1" dirty="0">
                <a:solidFill>
                  <a:srgbClr val="0000FF"/>
                </a:solidFill>
                <a:latin typeface="微软雅黑" panose="020B0503020204020204" pitchFamily="34" charset="-122"/>
                <a:ea typeface="微软雅黑" panose="020B0503020204020204" pitchFamily="34" charset="-122"/>
              </a:rPr>
              <a:t>问题描述</a:t>
            </a:r>
            <a:r>
              <a:rPr kumimoji="1" lang="en-US" altLang="zh-CN" sz="2000" b="1" dirty="0">
                <a:solidFill>
                  <a:srgbClr val="0000FF"/>
                </a:solidFill>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给定平面</a:t>
            </a:r>
            <a:r>
              <a:rPr kumimoji="1" lang="en-US" altLang="zh-CN" sz="2000" dirty="0">
                <a:latin typeface="微软雅黑" panose="020B0503020204020204" pitchFamily="34" charset="-122"/>
                <a:ea typeface="微软雅黑" panose="020B0503020204020204" pitchFamily="34" charset="-122"/>
              </a:rPr>
              <a:t>S</a:t>
            </a:r>
            <a:r>
              <a:rPr kumimoji="1" lang="zh-CN" altLang="en-US" sz="2000" dirty="0">
                <a:latin typeface="微软雅黑" panose="020B0503020204020204" pitchFamily="34" charset="-122"/>
                <a:ea typeface="微软雅黑" panose="020B0503020204020204" pitchFamily="34" charset="-122"/>
              </a:rPr>
              <a:t>上</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个点，找其中的一对点，使得在</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个点组成的所有点对中，该点对间的距离最小。</a:t>
            </a:r>
          </a:p>
        </p:txBody>
      </p:sp>
      <p:grpSp>
        <p:nvGrpSpPr>
          <p:cNvPr id="5" name="Group 2"/>
          <p:cNvGrpSpPr/>
          <p:nvPr/>
        </p:nvGrpSpPr>
        <p:grpSpPr bwMode="auto">
          <a:xfrm>
            <a:off x="2351089" y="4303713"/>
            <a:ext cx="5316537" cy="862012"/>
            <a:chOff x="489" y="2519"/>
            <a:chExt cx="3757" cy="724"/>
          </a:xfrm>
        </p:grpSpPr>
        <p:pic>
          <p:nvPicPr>
            <p:cNvPr id="102409" name="Picture 3"/>
            <p:cNvPicPr>
              <a:picLocks noChangeAspect="1" noChangeArrowheads="1"/>
            </p:cNvPicPr>
            <p:nvPr/>
          </p:nvPicPr>
          <p:blipFill>
            <a:blip r:embed="rId2"/>
            <a:srcRect/>
            <a:stretch>
              <a:fillRect/>
            </a:stretch>
          </p:blipFill>
          <p:spPr bwMode="auto">
            <a:xfrm>
              <a:off x="489" y="2647"/>
              <a:ext cx="1018" cy="519"/>
            </a:xfrm>
            <a:prstGeom prst="rect">
              <a:avLst/>
            </a:prstGeom>
            <a:noFill/>
            <a:ln w="9525">
              <a:noFill/>
              <a:miter lim="800000"/>
              <a:headEnd/>
              <a:tailEnd/>
            </a:ln>
          </p:spPr>
        </p:pic>
        <p:sp>
          <p:nvSpPr>
            <p:cNvPr id="7" name="Text Box 4"/>
            <p:cNvSpPr txBox="1">
              <a:spLocks noChangeArrowheads="1"/>
            </p:cNvSpPr>
            <p:nvPr/>
          </p:nvSpPr>
          <p:spPr bwMode="auto">
            <a:xfrm>
              <a:off x="1822" y="2519"/>
              <a:ext cx="2424" cy="72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eaLnBrk="1" fontAlgn="auto" hangingPunct="1">
                <a:spcBef>
                  <a:spcPct val="5000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应用分治法求解</a:t>
              </a:r>
              <a:endParaRPr lang="en-US" altLang="zh-CN" sz="2000" dirty="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a:p>
              <a:pPr marL="0" lvl="1" indent="0" eaLnBrk="1" fontAlgn="auto" hangingPunct="1">
                <a:spcBef>
                  <a:spcPct val="5000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能否达到</a:t>
              </a:r>
              <a:r>
                <a:rPr lang="en-US" altLang="zh-CN" sz="20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O(nlog</a:t>
              </a:r>
              <a:r>
                <a:rPr lang="en-US" altLang="zh-CN" sz="2000" baseline="-250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2</a:t>
              </a:r>
              <a:r>
                <a:rPr lang="en-US" altLang="zh-CN" sz="20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n)</a:t>
              </a:r>
              <a:r>
                <a:rPr lang="zh-CN" altLang="en-US" sz="2000" dirty="0">
                  <a:solidFill>
                    <a:srgbClr val="0000FF"/>
                  </a:solidFill>
                  <a:latin typeface="微软雅黑" panose="020B0503020204020204" pitchFamily="34" charset="-122"/>
                  <a:ea typeface="微软雅黑" panose="020B0503020204020204" pitchFamily="34" charset="-122"/>
                </a:rPr>
                <a:t>？</a:t>
              </a:r>
              <a:endParaRPr lang="zh-CN" altLang="en-US" sz="2800" dirty="0">
                <a:solidFill>
                  <a:srgbClr val="0000FF"/>
                </a:solidFill>
                <a:latin typeface="微软雅黑" panose="020B0503020204020204" pitchFamily="34" charset="-122"/>
                <a:ea typeface="微软雅黑" panose="020B0503020204020204" pitchFamily="34" charset="-122"/>
              </a:endParaRPr>
            </a:p>
          </p:txBody>
        </p:sp>
      </p:grpSp>
      <p:sp>
        <p:nvSpPr>
          <p:cNvPr id="8" name="Text Box 4"/>
          <p:cNvSpPr txBox="1">
            <a:spLocks noChangeArrowheads="1"/>
          </p:cNvSpPr>
          <p:nvPr/>
        </p:nvSpPr>
        <p:spPr bwMode="auto">
          <a:xfrm>
            <a:off x="4356100" y="3290888"/>
            <a:ext cx="2019300" cy="430374"/>
          </a:xfrm>
          <a:prstGeom prst="rect">
            <a:avLst/>
          </a:prstGeom>
          <a:noFill/>
          <a:ln>
            <a:noFill/>
          </a:ln>
          <a:effectLst/>
        </p:spPr>
        <p:txBody>
          <a:bodyPr>
            <a:spAutoFit/>
          </a:bodyPr>
          <a:lstStyle/>
          <a:p>
            <a:pPr fontAlgn="auto">
              <a:lnSpc>
                <a:spcPct val="120000"/>
              </a:lnSpc>
              <a:spcBef>
                <a:spcPts val="1200"/>
              </a:spcBef>
              <a:spcAft>
                <a:spcPts val="0"/>
              </a:spcAft>
              <a:defRPr/>
            </a:pPr>
            <a:r>
              <a:rPr kumimoji="1"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蛮力法求解</a:t>
            </a:r>
            <a:endParaRPr kumimoji="1"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9" name="Object 2"/>
          <p:cNvGraphicFramePr>
            <a:graphicFrameLocks noChangeAspect="1"/>
          </p:cNvGraphicFramePr>
          <p:nvPr>
            <p:extLst>
              <p:ext uri="{D42A27DB-BD31-4B8C-83A1-F6EECF244321}">
                <p14:modId xmlns:p14="http://schemas.microsoft.com/office/powerpoint/2010/main" val="1050607703"/>
              </p:ext>
            </p:extLst>
          </p:nvPr>
        </p:nvGraphicFramePr>
        <p:xfrm>
          <a:off x="6835775" y="3259138"/>
          <a:ext cx="1835150" cy="438150"/>
        </p:xfrm>
        <a:graphic>
          <a:graphicData uri="http://schemas.openxmlformats.org/presentationml/2006/ole">
            <mc:AlternateContent xmlns:mc="http://schemas.openxmlformats.org/markup-compatibility/2006">
              <mc:Choice xmlns:v="urn:schemas-microsoft-com:vml" Requires="v">
                <p:oleObj name="Equation" r:id="rId3" imgW="21031200" imgH="5486400" progId="">
                  <p:embed/>
                </p:oleObj>
              </mc:Choice>
              <mc:Fallback>
                <p:oleObj name="Equation" r:id="rId3" imgW="21031200" imgH="5486400" progId="">
                  <p:embed/>
                  <p:pic>
                    <p:nvPicPr>
                      <p:cNvPr id="0" name="图片 5120"/>
                      <p:cNvPicPr>
                        <a:picLocks noChangeAspect="1"/>
                      </p:cNvPicPr>
                      <p:nvPr/>
                    </p:nvPicPr>
                    <p:blipFill>
                      <a:blip r:embed="rId4"/>
                      <a:stretch>
                        <a:fillRect/>
                      </a:stretch>
                    </p:blipFill>
                    <p:spPr>
                      <a:xfrm>
                        <a:off x="6835775" y="3259138"/>
                        <a:ext cx="1835150" cy="438150"/>
                      </a:xfrm>
                      <a:prstGeom prst="rect">
                        <a:avLst/>
                      </a:prstGeom>
                      <a:noFill/>
                      <a:ln w="38100" cap="flat" cmpd="sng">
                        <a:solidFill>
                          <a:srgbClr val="002060"/>
                        </a:solidFill>
                        <a:prstDash val="solid"/>
                        <a:miter/>
                        <a:headEnd type="none" w="med" len="med"/>
                        <a:tailEnd type="none" w="med" len="med"/>
                      </a:ln>
                    </p:spPr>
                  </p:pic>
                </p:oleObj>
              </mc:Fallback>
            </mc:AlternateContent>
          </a:graphicData>
        </a:graphic>
      </p:graphicFrame>
      <p:sp>
        <p:nvSpPr>
          <p:cNvPr id="10" name="矩形 9"/>
          <p:cNvSpPr/>
          <p:nvPr/>
        </p:nvSpPr>
        <p:spPr>
          <a:xfrm>
            <a:off x="4237039" y="5556250"/>
            <a:ext cx="5025735" cy="400110"/>
          </a:xfrm>
          <a:prstGeom prst="rect">
            <a:avLst/>
          </a:prstGeom>
        </p:spPr>
        <p:txBody>
          <a:bodyPr wrap="none">
            <a:spAutoFit/>
          </a:bodyPr>
          <a:lstStyle/>
          <a:p>
            <a:pPr fontAlgn="auto">
              <a:spcBef>
                <a:spcPts val="0"/>
              </a:spcBef>
              <a:spcAft>
                <a:spcPts val="0"/>
              </a:spcAft>
              <a:defRPr/>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分治策略</a:t>
            </a:r>
            <a:r>
              <a:rPr lang="en-US" altLang="zh-CN"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T(n) =2T(n/2)+O(n)= O(nlog</a:t>
            </a:r>
            <a:r>
              <a:rPr lang="en-US" altLang="zh-CN" sz="2000" baseline="-25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2</a:t>
            </a:r>
            <a:r>
              <a:rPr lang="en-US" altLang="zh-CN"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n)</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900" decel="100000" fill="hold"/>
                                        <p:tgtEl>
                                          <p:spTgt spid="10"/>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a:t>
            </a:r>
          </a:p>
        </p:txBody>
      </p:sp>
      <p:sp>
        <p:nvSpPr>
          <p:cNvPr id="3" name="灯片编号占位符 2"/>
          <p:cNvSpPr>
            <a:spLocks noGrp="1"/>
          </p:cNvSpPr>
          <p:nvPr>
            <p:ph type="sldNum" sz="quarter" idx="14"/>
          </p:nvPr>
        </p:nvSpPr>
        <p:spPr/>
        <p:txBody>
          <a:bodyPr/>
          <a:lstStyle/>
          <a:p>
            <a:pPr>
              <a:defRPr/>
            </a:pPr>
            <a:fld id="{E87A03C5-199F-489B-BB88-84AEA46CA2E2}" type="slidenum">
              <a:rPr lang="zh-CN" altLang="en-US">
                <a:latin typeface="微软雅黑" panose="020B0503020204020204" pitchFamily="34" charset="-122"/>
                <a:ea typeface="微软雅黑" panose="020B0503020204020204" pitchFamily="34" charset="-122"/>
              </a:rPr>
              <a:t>88</a:t>
            </a:fld>
            <a:endParaRPr lang="zh-CN" altLang="en-US">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2009776" y="1414464"/>
            <a:ext cx="5707063" cy="855619"/>
          </a:xfrm>
          <a:prstGeom prst="rect">
            <a:avLst/>
          </a:prstGeom>
          <a:noFill/>
          <a:ln>
            <a:noFill/>
          </a:ln>
          <a:effec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fontAlgn="auto" hangingPunct="1">
              <a:lnSpc>
                <a:spcPct val="120000"/>
              </a:lnSpc>
              <a:spcBef>
                <a:spcPts val="1200"/>
              </a:spcBef>
              <a:spcAft>
                <a:spcPts val="0"/>
              </a:spcAft>
              <a:buFont typeface="+mj-lt"/>
              <a:buAutoNum type="arabicPeriod"/>
              <a:defRPr/>
            </a:pPr>
            <a:r>
              <a:rPr kumimoji="1" lang="zh-CN" altLang="en-US" sz="2000" b="1" dirty="0">
                <a:solidFill>
                  <a:srgbClr val="0000FF"/>
                </a:solidFill>
                <a:latin typeface="微软雅黑" panose="020B0503020204020204" pitchFamily="34" charset="-122"/>
                <a:ea typeface="微软雅黑" panose="020B0503020204020204" pitchFamily="34" charset="-122"/>
              </a:rPr>
              <a:t>划分</a:t>
            </a:r>
            <a:endParaRPr kumimoji="1" lang="en-US" altLang="zh-CN" sz="2000" b="1" dirty="0">
              <a:solidFill>
                <a:srgbClr val="0000FF"/>
              </a:solidFill>
              <a:latin typeface="微软雅黑" panose="020B0503020204020204" pitchFamily="34" charset="-122"/>
              <a:ea typeface="微软雅黑" panose="020B0503020204020204" pitchFamily="34" charset="-122"/>
            </a:endParaRPr>
          </a:p>
          <a:p>
            <a:pPr algn="just" eaLnBrk="1" fontAlgn="auto" hangingPunct="1">
              <a:lnSpc>
                <a:spcPct val="120000"/>
              </a:lnSpc>
              <a:spcBef>
                <a:spcPts val="1200"/>
              </a:spcBef>
              <a:spcAft>
                <a:spcPts val="0"/>
              </a:spcAft>
              <a:defRPr/>
            </a:pPr>
            <a:r>
              <a:rPr kumimoji="1" lang="en-US" altLang="zh-CN" b="1" dirty="0">
                <a:solidFill>
                  <a:srgbClr val="0000FF"/>
                </a:solidFill>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将集合</a:t>
            </a:r>
            <a:r>
              <a:rPr kumimoji="1" lang="en-US" altLang="zh-CN" dirty="0">
                <a:latin typeface="微软雅黑" panose="020B0503020204020204" pitchFamily="34" charset="-122"/>
                <a:ea typeface="微软雅黑" panose="020B0503020204020204" pitchFamily="34" charset="-122"/>
              </a:rPr>
              <a:t>S</a:t>
            </a:r>
            <a:r>
              <a:rPr kumimoji="1" lang="zh-CN" altLang="en-US" dirty="0">
                <a:latin typeface="微软雅黑" panose="020B0503020204020204" pitchFamily="34" charset="-122"/>
                <a:ea typeface="微软雅黑" panose="020B0503020204020204" pitchFamily="34" charset="-122"/>
              </a:rPr>
              <a:t>分成两个大小基本相等的子集</a:t>
            </a:r>
            <a:r>
              <a:rPr kumimoji="1" lang="en-US" altLang="zh-CN" dirty="0">
                <a:latin typeface="微软雅黑" panose="020B0503020204020204" pitchFamily="34" charset="-122"/>
                <a:ea typeface="微软雅黑" panose="020B0503020204020204" pitchFamily="34" charset="-122"/>
              </a:rPr>
              <a:t>S</a:t>
            </a:r>
            <a:r>
              <a:rPr kumimoji="1" lang="en-US" altLang="zh-CN" baseline="-25000"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和</a:t>
            </a:r>
            <a:r>
              <a:rPr kumimoji="1" lang="en-US" altLang="zh-CN" dirty="0">
                <a:latin typeface="微软雅黑" panose="020B0503020204020204" pitchFamily="34" charset="-122"/>
                <a:ea typeface="微软雅黑" panose="020B0503020204020204" pitchFamily="34" charset="-122"/>
              </a:rPr>
              <a:t>S</a:t>
            </a:r>
            <a:r>
              <a:rPr kumimoji="1" lang="en-US" altLang="zh-CN" baseline="-25000" dirty="0">
                <a:latin typeface="微软雅黑" panose="020B0503020204020204" pitchFamily="34" charset="-122"/>
                <a:ea typeface="微软雅黑" panose="020B0503020204020204" pitchFamily="34" charset="-122"/>
              </a:rPr>
              <a:t>2</a:t>
            </a:r>
            <a:endParaRPr kumimoji="1" lang="zh-CN" altLang="en-US" dirty="0">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2009776" y="2438401"/>
            <a:ext cx="5707063" cy="855619"/>
          </a:xfrm>
          <a:prstGeom prst="rect">
            <a:avLst/>
          </a:prstGeom>
          <a:noFill/>
          <a:ln>
            <a:noFill/>
          </a:ln>
          <a:effec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fontAlgn="auto" hangingPunct="1">
              <a:lnSpc>
                <a:spcPct val="120000"/>
              </a:lnSpc>
              <a:spcBef>
                <a:spcPts val="1200"/>
              </a:spcBef>
              <a:spcAft>
                <a:spcPts val="0"/>
              </a:spcAft>
              <a:buFont typeface="+mj-lt"/>
              <a:buAutoNum type="arabicPeriod" startAt="2"/>
              <a:defRPr/>
            </a:pPr>
            <a:r>
              <a:rPr kumimoji="1" lang="zh-CN" altLang="en-US" sz="2000" b="1" dirty="0">
                <a:solidFill>
                  <a:srgbClr val="0000FF"/>
                </a:solidFill>
                <a:latin typeface="微软雅黑" panose="020B0503020204020204" pitchFamily="34" charset="-122"/>
                <a:ea typeface="微软雅黑" panose="020B0503020204020204" pitchFamily="34" charset="-122"/>
              </a:rPr>
              <a:t>求解子问题</a:t>
            </a:r>
            <a:endParaRPr kumimoji="1" lang="en-US" altLang="zh-CN" sz="2000" b="1" dirty="0">
              <a:solidFill>
                <a:srgbClr val="0000FF"/>
              </a:solidFill>
              <a:latin typeface="微软雅黑" panose="020B0503020204020204" pitchFamily="34" charset="-122"/>
              <a:ea typeface="微软雅黑" panose="020B0503020204020204" pitchFamily="34" charset="-122"/>
            </a:endParaRPr>
          </a:p>
          <a:p>
            <a:pPr algn="just" eaLnBrk="1" fontAlgn="auto" hangingPunct="1">
              <a:lnSpc>
                <a:spcPct val="120000"/>
              </a:lnSpc>
              <a:spcBef>
                <a:spcPts val="1200"/>
              </a:spcBef>
              <a:spcAft>
                <a:spcPts val="0"/>
              </a:spcAft>
              <a:defRPr/>
            </a:pPr>
            <a:r>
              <a:rPr kumimoji="1" lang="zh-CN" altLang="en-US" b="1" dirty="0">
                <a:solidFill>
                  <a:srgbClr val="0000FF"/>
                </a:solidFill>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递归地求解两个子问题</a:t>
            </a:r>
          </a:p>
        </p:txBody>
      </p:sp>
      <p:sp>
        <p:nvSpPr>
          <p:cNvPr id="6" name="Text Box 6"/>
          <p:cNvSpPr txBox="1">
            <a:spLocks noChangeArrowheads="1"/>
          </p:cNvSpPr>
          <p:nvPr/>
        </p:nvSpPr>
        <p:spPr bwMode="auto">
          <a:xfrm>
            <a:off x="2009776" y="3463926"/>
            <a:ext cx="5707063" cy="338041"/>
          </a:xfrm>
          <a:prstGeom prst="rect">
            <a:avLst/>
          </a:prstGeom>
          <a:noFill/>
          <a:ln>
            <a:noFill/>
          </a:ln>
          <a:effec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fontAlgn="auto" hangingPunct="1">
              <a:lnSpc>
                <a:spcPct val="120000"/>
              </a:lnSpc>
              <a:spcBef>
                <a:spcPts val="1200"/>
              </a:spcBef>
              <a:spcAft>
                <a:spcPts val="0"/>
              </a:spcAft>
              <a:buFont typeface="+mj-lt"/>
              <a:buAutoNum type="arabicPeriod" startAt="3"/>
              <a:defRPr/>
            </a:pPr>
            <a:r>
              <a:rPr kumimoji="1" lang="zh-CN" altLang="en-US" sz="2000" b="1" dirty="0">
                <a:solidFill>
                  <a:srgbClr val="0000FF"/>
                </a:solidFill>
                <a:latin typeface="微软雅黑" panose="020B0503020204020204" pitchFamily="34" charset="-122"/>
                <a:ea typeface="微软雅黑" panose="020B0503020204020204" pitchFamily="34" charset="-122"/>
              </a:rPr>
              <a:t>合并问题的解</a:t>
            </a:r>
            <a:r>
              <a:rPr kumimoji="1" lang="en-US" altLang="zh-CN" sz="2000" b="1" dirty="0">
                <a:solidFill>
                  <a:srgbClr val="0000FF"/>
                </a:solidFill>
                <a:latin typeface="微软雅黑" panose="020B0503020204020204" pitchFamily="34" charset="-122"/>
                <a:ea typeface="微软雅黑" panose="020B0503020204020204" pitchFamily="34" charset="-122"/>
              </a:rPr>
              <a:t>  </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2146301" y="3981451"/>
            <a:ext cx="6608763" cy="209232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1200"/>
              </a:spcBef>
              <a:spcAft>
                <a:spcPts val="0"/>
              </a:spcAft>
              <a:defRPr/>
            </a:pPr>
            <a:r>
              <a:rPr kumimoji="1" lang="zh-CN" altLang="en-US" dirty="0">
                <a:latin typeface="微软雅黑" panose="020B0503020204020204" pitchFamily="34" charset="-122"/>
                <a:ea typeface="微软雅黑" panose="020B0503020204020204" pitchFamily="34" charset="-122"/>
              </a:rPr>
              <a:t>可能出现三种情况</a:t>
            </a:r>
            <a:endParaRPr kumimoji="1" lang="en-US" altLang="zh-CN" dirty="0">
              <a:latin typeface="微软雅黑" panose="020B0503020204020204" pitchFamily="34" charset="-122"/>
              <a:ea typeface="微软雅黑" panose="020B0503020204020204" pitchFamily="34" charset="-122"/>
            </a:endParaRPr>
          </a:p>
          <a:p>
            <a:pPr eaLnBrk="1" fontAlgn="auto" hangingPunct="1">
              <a:spcBef>
                <a:spcPts val="1200"/>
              </a:spcBef>
              <a:spcAft>
                <a:spcPts val="0"/>
              </a:spcAft>
              <a:defRPr/>
            </a:pP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）组成</a:t>
            </a:r>
            <a:r>
              <a:rPr kumimoji="1" lang="en-US" altLang="zh-CN" dirty="0">
                <a:latin typeface="微软雅黑" panose="020B0503020204020204" pitchFamily="34" charset="-122"/>
                <a:ea typeface="微软雅黑" panose="020B0503020204020204" pitchFamily="34" charset="-122"/>
              </a:rPr>
              <a:t>S</a:t>
            </a:r>
            <a:r>
              <a:rPr kumimoji="1" lang="zh-CN" altLang="en-US" dirty="0">
                <a:latin typeface="微软雅黑" panose="020B0503020204020204" pitchFamily="34" charset="-122"/>
                <a:ea typeface="微软雅黑" panose="020B0503020204020204" pitchFamily="34" charset="-122"/>
              </a:rPr>
              <a:t>的最近点对的</a:t>
            </a: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个点都在</a:t>
            </a:r>
            <a:r>
              <a:rPr kumimoji="1" lang="en-US" altLang="zh-CN" dirty="0">
                <a:latin typeface="微软雅黑" panose="020B0503020204020204" pitchFamily="34" charset="-122"/>
                <a:ea typeface="微软雅黑" panose="020B0503020204020204" pitchFamily="34" charset="-122"/>
              </a:rPr>
              <a:t>S</a:t>
            </a:r>
            <a:r>
              <a:rPr kumimoji="1" lang="en-US" altLang="zh-CN" baseline="-25000"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中</a:t>
            </a:r>
          </a:p>
          <a:p>
            <a:pPr eaLnBrk="1" fontAlgn="auto" hangingPunct="1">
              <a:spcBef>
                <a:spcPts val="1200"/>
              </a:spcBef>
              <a:spcAft>
                <a:spcPts val="0"/>
              </a:spcAft>
              <a:defRPr/>
            </a:pP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）组成</a:t>
            </a:r>
            <a:r>
              <a:rPr kumimoji="1" lang="en-US" altLang="zh-CN" dirty="0">
                <a:latin typeface="微软雅黑" panose="020B0503020204020204" pitchFamily="34" charset="-122"/>
                <a:ea typeface="微软雅黑" panose="020B0503020204020204" pitchFamily="34" charset="-122"/>
              </a:rPr>
              <a:t>S</a:t>
            </a:r>
            <a:r>
              <a:rPr kumimoji="1" lang="zh-CN" altLang="en-US" dirty="0">
                <a:latin typeface="微软雅黑" panose="020B0503020204020204" pitchFamily="34" charset="-122"/>
                <a:ea typeface="微软雅黑" panose="020B0503020204020204" pitchFamily="34" charset="-122"/>
              </a:rPr>
              <a:t>的最近点对的</a:t>
            </a: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个点都在</a:t>
            </a:r>
            <a:r>
              <a:rPr kumimoji="1" lang="en-US" altLang="zh-CN" dirty="0">
                <a:latin typeface="微软雅黑" panose="020B0503020204020204" pitchFamily="34" charset="-122"/>
                <a:ea typeface="微软雅黑" panose="020B0503020204020204" pitchFamily="34" charset="-122"/>
              </a:rPr>
              <a:t>S</a:t>
            </a:r>
            <a:r>
              <a:rPr kumimoji="1" lang="en-US" altLang="zh-CN" baseline="-25000"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中</a:t>
            </a:r>
          </a:p>
          <a:p>
            <a:pPr eaLnBrk="1" fontAlgn="auto" hangingPunct="1">
              <a:spcBef>
                <a:spcPts val="1200"/>
              </a:spcBef>
              <a:spcAft>
                <a:spcPts val="0"/>
              </a:spcAft>
              <a:defRPr/>
            </a:pP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3</a:t>
            </a:r>
            <a:r>
              <a:rPr kumimoji="1" lang="zh-CN" altLang="en-US" dirty="0">
                <a:latin typeface="微软雅黑" panose="020B0503020204020204" pitchFamily="34" charset="-122"/>
                <a:ea typeface="微软雅黑" panose="020B0503020204020204" pitchFamily="34" charset="-122"/>
              </a:rPr>
              <a:t>）组成</a:t>
            </a:r>
            <a:r>
              <a:rPr kumimoji="1" lang="en-US" altLang="zh-CN" dirty="0">
                <a:latin typeface="微软雅黑" panose="020B0503020204020204" pitchFamily="34" charset="-122"/>
                <a:ea typeface="微软雅黑" panose="020B0503020204020204" pitchFamily="34" charset="-122"/>
              </a:rPr>
              <a:t>S</a:t>
            </a:r>
            <a:r>
              <a:rPr kumimoji="1" lang="zh-CN" altLang="en-US" dirty="0">
                <a:latin typeface="微软雅黑" panose="020B0503020204020204" pitchFamily="34" charset="-122"/>
                <a:ea typeface="微软雅黑" panose="020B0503020204020204" pitchFamily="34" charset="-122"/>
              </a:rPr>
              <a:t>的最近点对的</a:t>
            </a: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个点分别在</a:t>
            </a:r>
            <a:r>
              <a:rPr kumimoji="1" lang="en-US" altLang="zh-CN" dirty="0">
                <a:latin typeface="微软雅黑" panose="020B0503020204020204" pitchFamily="34" charset="-122"/>
                <a:ea typeface="微软雅黑" panose="020B0503020204020204" pitchFamily="34" charset="-122"/>
              </a:rPr>
              <a:t>S</a:t>
            </a:r>
            <a:r>
              <a:rPr kumimoji="1" lang="en-US" altLang="zh-CN" baseline="-25000"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和</a:t>
            </a:r>
            <a:r>
              <a:rPr kumimoji="1" lang="en-US" altLang="zh-CN" dirty="0">
                <a:latin typeface="微软雅黑" panose="020B0503020204020204" pitchFamily="34" charset="-122"/>
                <a:ea typeface="微软雅黑" panose="020B0503020204020204" pitchFamily="34" charset="-122"/>
              </a:rPr>
              <a:t>S</a:t>
            </a:r>
            <a:r>
              <a:rPr kumimoji="1" lang="en-US" altLang="zh-CN" baseline="-25000"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中</a:t>
            </a:r>
            <a:endParaRPr kumimoji="1" lang="en-US" altLang="zh-CN" dirty="0">
              <a:latin typeface="微软雅黑" panose="020B0503020204020204" pitchFamily="34" charset="-122"/>
              <a:ea typeface="微软雅黑" panose="020B0503020204020204" pitchFamily="34" charset="-122"/>
            </a:endParaRPr>
          </a:p>
          <a:p>
            <a:pPr eaLnBrk="1" fontAlgn="auto" hangingPunct="1">
              <a:spcBef>
                <a:spcPts val="1200"/>
              </a:spcBef>
              <a:spcAft>
                <a:spcPts val="0"/>
              </a:spcAft>
              <a:defRPr/>
            </a:pPr>
            <a:r>
              <a:rPr kumimoji="1" lang="zh-CN" altLang="en-US" dirty="0">
                <a:latin typeface="微软雅黑" panose="020B0503020204020204" pitchFamily="34" charset="-122"/>
                <a:ea typeface="微软雅黑" panose="020B0503020204020204" pitchFamily="34" charset="-122"/>
              </a:rPr>
              <a:t>比较三种情况下最近点对，取三者之中较小者为原问题的解。</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p:bldP spid="5" grpId="0" bldLvl="0"/>
      <p:bldP spid="6" grpId="0" bldLvl="0"/>
      <p:bldP spid="7" grpId="0" bldLvl="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ext Box 3"/>
          <p:cNvSpPr txBox="1">
            <a:spLocks noChangeArrowheads="1"/>
          </p:cNvSpPr>
          <p:nvPr/>
        </p:nvSpPr>
        <p:spPr bwMode="auto">
          <a:xfrm>
            <a:off x="944217" y="1510403"/>
            <a:ext cx="8320088" cy="499624"/>
          </a:xfrm>
          <a:prstGeom prst="rect">
            <a:avLst/>
          </a:prstGeom>
          <a:noFill/>
          <a:ln w="9525">
            <a:noFill/>
            <a:miter lim="800000"/>
          </a:ln>
        </p:spPr>
        <p:txBody>
          <a:bodyPr>
            <a:spAutoFit/>
          </a:bodyPr>
          <a:lstStyle/>
          <a:p>
            <a:pPr>
              <a:lnSpc>
                <a:spcPct val="150000"/>
              </a:lnSpc>
            </a:pPr>
            <a:r>
              <a:rPr lang="zh-CN" altLang="en-US" sz="2000">
                <a:latin typeface="微软雅黑" panose="020B0503020204020204" pitchFamily="34" charset="-122"/>
                <a:ea typeface="微软雅黑" panose="020B0503020204020204" pitchFamily="34" charset="-122"/>
                <a:cs typeface="Consolas" panose="020B0609020204030204" pitchFamily="49" charset="0"/>
              </a:rPr>
              <a:t>对于给定的点集</a:t>
            </a:r>
            <a:r>
              <a:rPr lang="en-US" altLang="zh-CN" sz="2000">
                <a:latin typeface="微软雅黑" panose="020B0503020204020204" pitchFamily="34" charset="-122"/>
                <a:ea typeface="微软雅黑" panose="020B0503020204020204" pitchFamily="34" charset="-122"/>
                <a:cs typeface="Consolas" panose="020B0609020204030204" pitchFamily="49" charset="0"/>
              </a:rPr>
              <a:t>a[0..n-1]</a:t>
            </a:r>
            <a:r>
              <a:rPr lang="zh-CN" altLang="en-US" sz="2000">
                <a:latin typeface="微软雅黑" panose="020B0503020204020204" pitchFamily="34" charset="-122"/>
                <a:ea typeface="微软雅黑" panose="020B0503020204020204" pitchFamily="34" charset="-122"/>
                <a:cs typeface="Consolas" panose="020B0609020204030204" pitchFamily="49" charset="0"/>
              </a:rPr>
              <a:t>，采用分治法求最近点对距离的步骤如下：</a:t>
            </a:r>
          </a:p>
        </p:txBody>
      </p:sp>
      <p:sp>
        <p:nvSpPr>
          <p:cNvPr id="4" name="TextBox 3"/>
          <p:cNvSpPr txBox="1"/>
          <p:nvPr/>
        </p:nvSpPr>
        <p:spPr>
          <a:xfrm>
            <a:off x="1033670" y="2395155"/>
            <a:ext cx="10416208" cy="2117329"/>
          </a:xfrm>
          <a:prstGeom prst="rect">
            <a:avLst/>
          </a:prstGeom>
        </p:spPr>
        <p:style>
          <a:lnRef idx="2">
            <a:schemeClr val="accent2"/>
          </a:lnRef>
          <a:fillRef idx="1">
            <a:schemeClr val="lt1"/>
          </a:fillRef>
          <a:effectRef idx="0">
            <a:schemeClr val="accent2"/>
          </a:effectRef>
          <a:fontRef idx="minor">
            <a:schemeClr val="dk1"/>
          </a:fontRef>
        </p:style>
        <p:txBody>
          <a:bodyPr wrap="square" tIns="180000" bIns="180000">
            <a:spAutoFit/>
          </a:bodyPr>
          <a:lstStyle/>
          <a:p>
            <a:pPr fontAlgn="auto">
              <a:lnSpc>
                <a:spcPct val="200000"/>
              </a:lnSpc>
              <a:spcBef>
                <a:spcPts val="0"/>
              </a:spcBef>
              <a:spcAft>
                <a:spcPts val="0"/>
              </a:spcAft>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）对</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中所有点按</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坐标从小到大排序，将</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中点集复制到</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b</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中，对</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b</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中所有点按</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y</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坐标从小到大排序。设求出</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中最近点对距离为</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fontAlgn="auto">
              <a:lnSpc>
                <a:spcPct val="200000"/>
              </a:lnSpc>
              <a:spcBef>
                <a:spcPts val="0"/>
              </a:spcBef>
              <a:spcAft>
                <a:spcPts val="0"/>
              </a:spcAft>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）如果</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中点数少于</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，则采用蛮力法直接计算各点的最近距离</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求解递归方程</a:t>
            </a:r>
          </a:p>
        </p:txBody>
      </p:sp>
      <p:sp>
        <p:nvSpPr>
          <p:cNvPr id="3" name="灯片编号占位符 2"/>
          <p:cNvSpPr>
            <a:spLocks noGrp="1"/>
          </p:cNvSpPr>
          <p:nvPr>
            <p:ph type="sldNum" sz="quarter" idx="14"/>
          </p:nvPr>
        </p:nvSpPr>
        <p:spPr/>
        <p:txBody>
          <a:bodyPr/>
          <a:lstStyle/>
          <a:p>
            <a:pPr>
              <a:defRPr/>
            </a:pPr>
            <a:fld id="{EE101B4A-10FA-49F9-8347-26A1F60FEFE4}" type="slidenum">
              <a:rPr lang="zh-CN" altLang="en-US" sz="900">
                <a:latin typeface="微软雅黑" panose="020B0503020204020204" pitchFamily="34" charset="-122"/>
                <a:ea typeface="微软雅黑" panose="020B0503020204020204" pitchFamily="34" charset="-122"/>
              </a:rPr>
              <a:t>9</a:t>
            </a:fld>
            <a:endParaRPr lang="zh-CN" altLang="en-US" sz="900">
              <a:latin typeface="微软雅黑" panose="020B0503020204020204" pitchFamily="34" charset="-122"/>
              <a:ea typeface="微软雅黑" panose="020B0503020204020204" pitchFamily="34" charset="-122"/>
            </a:endParaRPr>
          </a:p>
        </p:txBody>
      </p:sp>
      <p:sp>
        <p:nvSpPr>
          <p:cNvPr id="17411" name="Rectangle 6"/>
          <p:cNvSpPr>
            <a:spLocks noChangeArrowheads="1"/>
          </p:cNvSpPr>
          <p:nvPr/>
        </p:nvSpPr>
        <p:spPr bwMode="auto">
          <a:xfrm>
            <a:off x="1033670" y="2963333"/>
            <a:ext cx="9879495" cy="867289"/>
          </a:xfrm>
          <a:prstGeom prst="rect">
            <a:avLst/>
          </a:prstGeom>
          <a:noFill/>
          <a:ln w="9525">
            <a:noFill/>
            <a:miter lim="800000"/>
          </a:ln>
        </p:spPr>
        <p:txBody>
          <a:bodyPr wrap="square" anchor="ctr">
            <a:spAutoFit/>
          </a:bodyPr>
          <a:lstStyle/>
          <a:p>
            <a:pPr indent="533400" algn="just">
              <a:lnSpc>
                <a:spcPct val="12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大小为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的原问题分成若干个大小为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n/b</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的子问题，其中</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个子问题需要求解，而</a:t>
            </a:r>
            <a:r>
              <a:rPr lang="en-US" altLang="zh-CN" sz="2400" dirty="0">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是划分加合并各个子问题的解需要的工作量。 </a:t>
            </a:r>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08CE5672-4B74-469C-97B4-DFE22A083C31}"/>
                  </a:ext>
                </a:extLst>
              </p:cNvPr>
              <p:cNvSpPr txBox="1"/>
              <p:nvPr/>
            </p:nvSpPr>
            <p:spPr>
              <a:xfrm>
                <a:off x="2292570" y="1510029"/>
                <a:ext cx="5489990" cy="1040285"/>
              </a:xfrm>
              <a:prstGeom prst="rect">
                <a:avLst/>
              </a:prstGeom>
              <a:solidFill>
                <a:schemeClr val="accent4">
                  <a:lumMod val="20000"/>
                  <a:lumOff val="80000"/>
                </a:schemeClr>
              </a:solidFill>
            </p:spPr>
            <p:txBody>
              <a:bodyPr wrap="square">
                <a:spAutoFit/>
              </a:bodyPr>
              <a:lstStyle/>
              <a:p>
                <a:pPr marL="469900" lvl="1">
                  <a:spcBef>
                    <a:spcPts val="1365"/>
                  </a:spcBef>
                  <a:tabLst>
                    <a:tab pos="354965" algn="l"/>
                    <a:tab pos="355600" algn="l"/>
                  </a:tabLst>
                </a:pP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m:t>
                      </m:r>
                      <m:r>
                        <m:rPr>
                          <m:sty m:val="p"/>
                        </m:rPr>
                        <a:rPr lang="en-US" altLang="zh-CN" sz="2000" i="1">
                          <a:latin typeface="Cambria Math" panose="02040503050406030204" pitchFamily="18" charset="0"/>
                        </a:rPr>
                        <m:t>O</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e>
                      </m:d>
                      <m:r>
                        <a:rPr lang="en-US" altLang="zh-CN" sz="2000" i="1">
                          <a:latin typeface="Cambria Math" panose="02040503050406030204" pitchFamily="18" charset="0"/>
                        </a:rPr>
                        <m:t>                            </m:t>
                      </m:r>
                      <m:r>
                        <a:rPr lang="en-US" altLang="zh-CN" sz="2000" i="1">
                          <a:latin typeface="Cambria Math" panose="02040503050406030204" pitchFamily="18" charset="0"/>
                        </a:rPr>
                        <m:t>𝑛</m:t>
                      </m:r>
                      <m:r>
                        <a:rPr lang="en-US" altLang="zh-CN" sz="2000" i="1">
                          <a:latin typeface="Cambria Math" panose="02040503050406030204" pitchFamily="18" charset="0"/>
                        </a:rPr>
                        <m:t>&lt;</m:t>
                      </m:r>
                      <m:r>
                        <a:rPr lang="en-US" altLang="zh-CN" sz="2000" i="1">
                          <a:latin typeface="Cambria Math" panose="02040503050406030204" pitchFamily="18" charset="0"/>
                        </a:rPr>
                        <m:t>𝑐</m:t>
                      </m:r>
                    </m:oMath>
                  </m:oMathPara>
                </a14:m>
                <a:endParaRPr lang="en-US" altLang="zh-CN" sz="2000" dirty="0">
                  <a:latin typeface="微软雅黑" panose="020B0503020204020204" pitchFamily="34" charset="-122"/>
                  <a:ea typeface="微软雅黑" panose="020B0503020204020204" pitchFamily="34" charset="-122"/>
                  <a:cs typeface="Consolas" pitchFamily="49" charset="0"/>
                  <a:sym typeface="+mn-ea"/>
                </a:endParaRPr>
              </a:p>
              <a:p>
                <a:pPr marL="469900" lvl="1">
                  <a:spcBef>
                    <a:spcPts val="1365"/>
                  </a:spcBef>
                  <a:tabLst>
                    <a:tab pos="354965" algn="l"/>
                    <a:tab pos="355600" algn="l"/>
                  </a:tabLst>
                </a:pPr>
                <a14:m>
                  <m:oMath xmlns:m="http://schemas.openxmlformats.org/officeDocument/2006/math">
                    <m:r>
                      <m:rPr>
                        <m:sty m:val="p"/>
                      </m:rPr>
                      <a:rPr lang="en-US" altLang="zh-CN" sz="2000" i="1">
                        <a:latin typeface="Cambria Math" panose="02040503050406030204" pitchFamily="18" charset="0"/>
                      </a:rPr>
                      <m:t>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m:t>
                    </m:r>
                    <m:r>
                      <a:rPr lang="en-US" altLang="zh-CN" sz="2000" i="1">
                        <a:latin typeface="Cambria Math" panose="02040503050406030204" pitchFamily="18" charset="0"/>
                      </a:rPr>
                      <m:t>𝑎𝑇</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num>
                          <m:den>
                            <m:r>
                              <a:rPr lang="en-US" altLang="zh-CN" sz="2000" i="1">
                                <a:latin typeface="Cambria Math" panose="02040503050406030204" pitchFamily="18" charset="0"/>
                              </a:rPr>
                              <m:t>𝑏</m:t>
                            </m:r>
                          </m:den>
                        </m:f>
                      </m:e>
                    </m:d>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        </m:t>
                    </m:r>
                    <m:r>
                      <a:rPr lang="zh-CN" altLang="en-US" sz="2000" i="1">
                        <a:latin typeface="Cambria Math" panose="02040503050406030204" pitchFamily="18" charset="0"/>
                      </a:rPr>
                      <m:t>否则</m:t>
                    </m:r>
                  </m:oMath>
                </a14:m>
                <a:r>
                  <a:rPr lang="en-US" altLang="zh-CN" sz="2000" dirty="0">
                    <a:latin typeface="微软雅黑" panose="020B0503020204020204" pitchFamily="34" charset="-122"/>
                    <a:ea typeface="微软雅黑" panose="020B0503020204020204" pitchFamily="34" charset="-122"/>
                    <a:cs typeface="Consolas" pitchFamily="49" charset="0"/>
                    <a:sym typeface="+mn-ea"/>
                  </a:rPr>
                  <a:t>    </a:t>
                </a:r>
              </a:p>
            </p:txBody>
          </p:sp>
        </mc:Choice>
        <mc:Fallback xmlns="">
          <p:sp>
            <p:nvSpPr>
              <p:cNvPr id="53" name="文本框 52">
                <a:extLst>
                  <a:ext uri="{FF2B5EF4-FFF2-40B4-BE49-F238E27FC236}">
                    <a16:creationId xmlns:a16="http://schemas.microsoft.com/office/drawing/2014/main" id="{08CE5672-4B74-469C-97B4-DFE22A083C31}"/>
                  </a:ext>
                </a:extLst>
              </p:cNvPr>
              <p:cNvSpPr txBox="1">
                <a:spLocks noRot="1" noChangeAspect="1" noMove="1" noResize="1" noEditPoints="1" noAdjustHandles="1" noChangeArrowheads="1" noChangeShapeType="1" noTextEdit="1"/>
              </p:cNvSpPr>
              <p:nvPr/>
            </p:nvSpPr>
            <p:spPr>
              <a:xfrm>
                <a:off x="2292570" y="1510029"/>
                <a:ext cx="5489990" cy="104028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47B33769-ED8A-4834-8FF4-5C199C33F179}"/>
                  </a:ext>
                </a:extLst>
              </p:cNvPr>
              <p:cNvSpPr txBox="1"/>
              <p:nvPr/>
            </p:nvSpPr>
            <p:spPr>
              <a:xfrm>
                <a:off x="2408900" y="4243641"/>
                <a:ext cx="5879438" cy="1578189"/>
              </a:xfrm>
              <a:prstGeom prst="rect">
                <a:avLst/>
              </a:prstGeom>
              <a:solidFill>
                <a:schemeClr val="accent4">
                  <a:lumMod val="20000"/>
                  <a:lumOff val="80000"/>
                </a:schemeClr>
              </a:solid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𝑇</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m:t>
                          </m:r>
                          <m:r>
                            <a:rPr lang="en-US" altLang="zh-CN" sz="2000" i="1">
                              <a:latin typeface="Cambria Math" panose="02040503050406030204" pitchFamily="18" charset="0"/>
                            </a:rPr>
                            <m:t>𝑂</m:t>
                          </m:r>
                          <m:r>
                            <a:rPr lang="en-US" altLang="zh-CN" sz="2000" i="1">
                              <a:latin typeface="Cambria Math" panose="02040503050406030204" pitchFamily="18" charset="0"/>
                            </a:rPr>
                            <m:t>(</m:t>
                          </m:r>
                          <m:r>
                            <m:rPr>
                              <m:sty m:val="p"/>
                            </m:rPr>
                            <a:rPr lang="en-US" altLang="zh-CN" sz="2000" i="1">
                              <a:latin typeface="Cambria Math" panose="02040503050406030204" pitchFamily="18" charset="0"/>
                            </a:rPr>
                            <m:t>n</m:t>
                          </m:r>
                        </m:e>
                        <m:sup>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m:rPr>
                                      <m:sty m:val="p"/>
                                    </m:rPr>
                                    <a:rPr lang="en-US" altLang="zh-CN" sz="2000" i="1">
                                      <a:latin typeface="Cambria Math" panose="02040503050406030204" pitchFamily="18" charset="0"/>
                                    </a:rPr>
                                    <m:t>b</m:t>
                                  </m:r>
                                </m:sub>
                              </m:sSub>
                            </m:fName>
                            <m:e>
                              <m:r>
                                <m:rPr>
                                  <m:sty m:val="p"/>
                                </m:rPr>
                                <a:rPr lang="en-US" altLang="zh-CN" sz="2000" i="1">
                                  <a:latin typeface="Cambria Math" panose="02040503050406030204" pitchFamily="18" charset="0"/>
                                </a:rPr>
                                <m:t>a</m:t>
                              </m:r>
                            </m:e>
                          </m:func>
                        </m:sup>
                      </m:sSup>
                      <m:r>
                        <a:rPr lang="en-US" altLang="zh-CN" sz="2000" i="1">
                          <a:latin typeface="Cambria Math" panose="02040503050406030204" pitchFamily="18" charset="0"/>
                        </a:rPr>
                        <m:t>)          </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            </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&lt;</m:t>
                          </m:r>
                          <m:r>
                            <a:rPr lang="en-US" altLang="zh-CN" sz="2000" i="1">
                              <a:latin typeface="Cambria Math" panose="02040503050406030204" pitchFamily="18" charset="0"/>
                            </a:rPr>
                            <m:t>𝑂</m:t>
                          </m:r>
                          <m:r>
                            <a:rPr lang="en-US" altLang="zh-CN" sz="2000" i="1">
                              <a:latin typeface="Cambria Math" panose="02040503050406030204" pitchFamily="18" charset="0"/>
                            </a:rPr>
                            <m:t>(</m:t>
                          </m:r>
                          <m:r>
                            <m:rPr>
                              <m:sty m:val="p"/>
                            </m:rPr>
                            <a:rPr lang="en-US" altLang="zh-CN" sz="2000" i="1">
                              <a:latin typeface="Cambria Math" panose="02040503050406030204" pitchFamily="18" charset="0"/>
                            </a:rPr>
                            <m:t>n</m:t>
                          </m:r>
                        </m:e>
                        <m:sup>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log</m:t>
                                  </m:r>
                                </m:e>
                                <m:sub>
                                  <m:r>
                                    <m:rPr>
                                      <m:sty m:val="p"/>
                                    </m:rPr>
                                    <a:rPr lang="en-US" altLang="zh-CN" sz="2000" i="1">
                                      <a:latin typeface="Cambria Math" panose="02040503050406030204" pitchFamily="18" charset="0"/>
                                    </a:rPr>
                                    <m:t>b</m:t>
                                  </m:r>
                                </m:sub>
                              </m:sSub>
                            </m:fName>
                            <m:e>
                              <m:r>
                                <m:rPr>
                                  <m:sty m:val="p"/>
                                </m:rPr>
                                <a:rPr lang="en-US" altLang="zh-CN" sz="2000" i="1">
                                  <a:latin typeface="Cambria Math" panose="02040503050406030204" pitchFamily="18" charset="0"/>
                                </a:rPr>
                                <m:t>a</m:t>
                              </m:r>
                            </m:e>
                          </m:func>
                        </m:sup>
                      </m:sSup>
                      <m:r>
                        <m:rPr>
                          <m:nor/>
                        </m:rPr>
                        <a:rPr lang="en-US" altLang="zh-CN" sz="2000" dirty="0">
                          <a:latin typeface="微软雅黑" panose="020B0503020204020204" pitchFamily="34" charset="-122"/>
                          <a:ea typeface="微软雅黑" panose="020B0503020204020204" pitchFamily="34" charset="-122"/>
                          <a:cs typeface="Consolas" panose="020B0609020204030204" pitchFamily="49" charset="0"/>
                        </a:rPr>
                        <m:t> )</m:t>
                      </m:r>
                    </m:oMath>
                  </m:oMathPara>
                </a14:m>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𝑇</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m:t>
                          </m:r>
                          <m:r>
                            <a:rPr lang="en-US" altLang="zh-CN" sz="2000" i="1">
                              <a:latin typeface="Cambria Math" panose="02040503050406030204" pitchFamily="18" charset="0"/>
                            </a:rPr>
                            <m:t>𝑂</m:t>
                          </m:r>
                          <m:r>
                            <a:rPr lang="en-US" altLang="zh-CN" sz="2000" i="1">
                              <a:latin typeface="Cambria Math" panose="02040503050406030204" pitchFamily="18" charset="0"/>
                            </a:rPr>
                            <m:t>(</m:t>
                          </m:r>
                          <m:r>
                            <m:rPr>
                              <m:sty m:val="p"/>
                            </m:rPr>
                            <a:rPr lang="en-US" altLang="zh-CN" sz="2000" i="1">
                              <a:latin typeface="Cambria Math" panose="02040503050406030204" pitchFamily="18" charset="0"/>
                            </a:rPr>
                            <m:t>n</m:t>
                          </m:r>
                        </m:e>
                        <m:sup>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m:rPr>
                                      <m:sty m:val="p"/>
                                    </m:rPr>
                                    <a:rPr lang="en-US" altLang="zh-CN" sz="2000" i="1">
                                      <a:latin typeface="Cambria Math" panose="02040503050406030204" pitchFamily="18" charset="0"/>
                                    </a:rPr>
                                    <m:t>b</m:t>
                                  </m:r>
                                </m:sub>
                              </m:sSub>
                            </m:fName>
                            <m:e>
                              <m:r>
                                <m:rPr>
                                  <m:sty m:val="p"/>
                                </m:rPr>
                                <a:rPr lang="en-US" altLang="zh-CN" sz="2000" i="1">
                                  <a:latin typeface="Cambria Math" panose="02040503050406030204" pitchFamily="18" charset="0"/>
                                </a:rPr>
                                <m:t>a</m:t>
                              </m:r>
                            </m:e>
                          </m:func>
                        </m:sup>
                      </m:sSup>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r>
                            <a:rPr lang="en-US" altLang="zh-CN" sz="2000" i="1">
                              <a:latin typeface="Cambria Math" panose="02040503050406030204" pitchFamily="18" charset="0"/>
                            </a:rPr>
                            <m:t>𝑛</m:t>
                          </m:r>
                        </m:e>
                      </m:func>
                      <m:r>
                        <a:rPr lang="en-US" altLang="zh-CN" sz="2000" i="1">
                          <a:latin typeface="Cambria Math" panose="02040503050406030204" pitchFamily="18" charset="0"/>
                        </a:rPr>
                        <m:t>)          </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m:t>
                          </m:r>
                          <m:r>
                            <a:rPr lang="en-US" altLang="zh-CN" sz="2000" i="1">
                              <a:latin typeface="Cambria Math" panose="02040503050406030204" pitchFamily="18" charset="0"/>
                            </a:rPr>
                            <m:t>𝑂</m:t>
                          </m:r>
                          <m:r>
                            <a:rPr lang="en-US" altLang="zh-CN" sz="2000" i="1">
                              <a:latin typeface="Cambria Math" panose="02040503050406030204" pitchFamily="18" charset="0"/>
                            </a:rPr>
                            <m:t>(</m:t>
                          </m:r>
                          <m:r>
                            <m:rPr>
                              <m:sty m:val="p"/>
                            </m:rPr>
                            <a:rPr lang="en-US" altLang="zh-CN" sz="2000" i="1">
                              <a:latin typeface="Cambria Math" panose="02040503050406030204" pitchFamily="18" charset="0"/>
                            </a:rPr>
                            <m:t>n</m:t>
                          </m:r>
                        </m:e>
                        <m:sup>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log</m:t>
                                  </m:r>
                                </m:e>
                                <m:sub>
                                  <m:r>
                                    <m:rPr>
                                      <m:sty m:val="p"/>
                                    </m:rPr>
                                    <a:rPr lang="en-US" altLang="zh-CN" sz="2000" i="1">
                                      <a:latin typeface="Cambria Math" panose="02040503050406030204" pitchFamily="18" charset="0"/>
                                    </a:rPr>
                                    <m:t>b</m:t>
                                  </m:r>
                                </m:sub>
                              </m:sSub>
                            </m:fName>
                            <m:e>
                              <m:r>
                                <m:rPr>
                                  <m:sty m:val="p"/>
                                </m:rPr>
                                <a:rPr lang="en-US" altLang="zh-CN" sz="2000" i="1">
                                  <a:latin typeface="Cambria Math" panose="02040503050406030204" pitchFamily="18" charset="0"/>
                                </a:rPr>
                                <m:t>a</m:t>
                              </m:r>
                            </m:e>
                          </m:func>
                        </m:sup>
                      </m:sSup>
                      <m:r>
                        <m:rPr>
                          <m:nor/>
                        </m:rPr>
                        <a:rPr lang="en-US" altLang="zh-CN" sz="2000" dirty="0">
                          <a:latin typeface="微软雅黑" panose="020B0503020204020204" pitchFamily="34" charset="-122"/>
                          <a:ea typeface="微软雅黑" panose="020B0503020204020204" pitchFamily="34" charset="-122"/>
                          <a:cs typeface="Consolas" panose="020B0609020204030204" pitchFamily="49" charset="0"/>
                        </a:rPr>
                        <m:t> )</m:t>
                      </m:r>
                    </m:oMath>
                  </m:oMathPara>
                </a14:m>
                <a:endParaRPr lang="zh-CN" altLang="en-US" sz="2000" dirty="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𝑇</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m:t>
                          </m:r>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e>
                          </m:d>
                          <m:r>
                            <a:rPr lang="en-US" altLang="zh-CN" sz="2000" i="1">
                              <a:latin typeface="Cambria Math" panose="02040503050406030204" pitchFamily="18" charset="0"/>
                            </a:rPr>
                            <m:t>                         </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&gt;</m:t>
                          </m:r>
                          <m:r>
                            <a:rPr lang="en-US" altLang="zh-CN" sz="2000" i="1">
                              <a:latin typeface="Cambria Math" panose="02040503050406030204" pitchFamily="18" charset="0"/>
                            </a:rPr>
                            <m:t>𝑂</m:t>
                          </m:r>
                          <m:r>
                            <a:rPr lang="en-US" altLang="zh-CN" sz="2000" i="1">
                              <a:latin typeface="Cambria Math" panose="02040503050406030204" pitchFamily="18" charset="0"/>
                            </a:rPr>
                            <m:t>(</m:t>
                          </m:r>
                          <m:r>
                            <m:rPr>
                              <m:sty m:val="p"/>
                            </m:rPr>
                            <a:rPr lang="en-US" altLang="zh-CN" sz="2000" i="1">
                              <a:latin typeface="Cambria Math" panose="02040503050406030204" pitchFamily="18" charset="0"/>
                            </a:rPr>
                            <m:t>n</m:t>
                          </m:r>
                        </m:e>
                        <m:sup>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log</m:t>
                                  </m:r>
                                </m:e>
                                <m:sub>
                                  <m:r>
                                    <m:rPr>
                                      <m:sty m:val="p"/>
                                    </m:rPr>
                                    <a:rPr lang="en-US" altLang="zh-CN" sz="2000" i="1">
                                      <a:latin typeface="Cambria Math" panose="02040503050406030204" pitchFamily="18" charset="0"/>
                                    </a:rPr>
                                    <m:t>b</m:t>
                                  </m:r>
                                </m:sub>
                              </m:sSub>
                            </m:fName>
                            <m:e>
                              <m:r>
                                <m:rPr>
                                  <m:sty m:val="p"/>
                                </m:rPr>
                                <a:rPr lang="en-US" altLang="zh-CN" sz="2000" i="1">
                                  <a:latin typeface="Cambria Math" panose="02040503050406030204" pitchFamily="18" charset="0"/>
                                </a:rPr>
                                <m:t>a</m:t>
                              </m:r>
                            </m:e>
                          </m:func>
                        </m:sup>
                      </m:sSup>
                      <m:r>
                        <m:rPr>
                          <m:nor/>
                        </m:rPr>
                        <a:rPr lang="en-US" altLang="zh-CN" sz="2000" dirty="0">
                          <a:latin typeface="微软雅黑" panose="020B0503020204020204" pitchFamily="34" charset="-122"/>
                          <a:ea typeface="微软雅黑" panose="020B0503020204020204" pitchFamily="34" charset="-122"/>
                          <a:cs typeface="Consolas" panose="020B0609020204030204" pitchFamily="49" charset="0"/>
                        </a:rPr>
                        <m:t> )</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55" name="文本框 54">
                <a:extLst>
                  <a:ext uri="{FF2B5EF4-FFF2-40B4-BE49-F238E27FC236}">
                    <a16:creationId xmlns:a16="http://schemas.microsoft.com/office/drawing/2014/main" id="{47B33769-ED8A-4834-8FF4-5C199C33F179}"/>
                  </a:ext>
                </a:extLst>
              </p:cNvPr>
              <p:cNvSpPr txBox="1">
                <a:spLocks noRot="1" noChangeAspect="1" noMove="1" noResize="1" noEditPoints="1" noAdjustHandles="1" noChangeArrowheads="1" noChangeShapeType="1" noTextEdit="1"/>
              </p:cNvSpPr>
              <p:nvPr/>
            </p:nvSpPr>
            <p:spPr>
              <a:xfrm>
                <a:off x="2408900" y="4243641"/>
                <a:ext cx="5879438" cy="1578189"/>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427383" y="1250951"/>
            <a:ext cx="11579087" cy="2264755"/>
          </a:xfrm>
          <a:prstGeom prst="rect">
            <a:avLst/>
          </a:prstGeom>
        </p:spPr>
        <p:style>
          <a:lnRef idx="2">
            <a:schemeClr val="accent2"/>
          </a:lnRef>
          <a:fillRef idx="1">
            <a:schemeClr val="lt1"/>
          </a:fillRef>
          <a:effectRef idx="0">
            <a:schemeClr val="accent2"/>
          </a:effectRef>
          <a:fontRef idx="minor">
            <a:schemeClr val="dk1"/>
          </a:fontRef>
        </p:style>
        <p:txBody>
          <a:bodyPr wrap="square" tIns="108000" bIns="144000">
            <a:spAutoFit/>
          </a:bodyPr>
          <a:lstStyle/>
          <a:p>
            <a:pPr fontAlgn="auto">
              <a:lnSpc>
                <a:spcPts val="3200"/>
              </a:lnSpc>
              <a:spcBef>
                <a:spcPts val="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划分阶段</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求出</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中间位置的点</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a[midindex]</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，以此位置画一条中轴线</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l</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（对应的</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坐标为</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a[midindex].x</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），将</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所有点分割为点数大致相同的两个子集：</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左部分包含</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a[0..midindex]</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的点，右部分包含</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a[midindex+1..n-1]</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的点</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fontAlgn="auto">
              <a:lnSpc>
                <a:spcPts val="3200"/>
              </a:lnSpc>
              <a:spcBef>
                <a:spcPts val="0"/>
              </a:spcBef>
              <a:spcAft>
                <a:spcPts val="0"/>
              </a:spcAft>
              <a:defRPr/>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同样将</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b</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中的点相应分为两部分</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leftb</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rightb</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，左部分称为</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（含</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a[0..midindex]</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leftb</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），右部分为</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（含</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a[midindex+1..n-1]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rightb</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），如下图所示。显然，划分阶段可以在线性时间内完成。</a:t>
            </a:r>
            <a:endPar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2" name="Picture 3"/>
          <p:cNvPicPr>
            <a:picLocks noChangeAspect="1" noChangeArrowheads="1"/>
          </p:cNvPicPr>
          <p:nvPr/>
        </p:nvPicPr>
        <p:blipFill>
          <a:blip r:embed="rId2"/>
          <a:srcRect/>
          <a:stretch>
            <a:fillRect/>
          </a:stretch>
        </p:blipFill>
        <p:spPr bwMode="auto">
          <a:xfrm>
            <a:off x="1963049" y="3738631"/>
            <a:ext cx="8086643" cy="2701926"/>
          </a:xfrm>
          <a:prstGeom prst="rect">
            <a:avLst/>
          </a:prstGeom>
          <a:noFill/>
          <a:ln w="9525">
            <a:noFill/>
            <a:miter lim="800000"/>
            <a:headEnd/>
            <a:tailEnd/>
          </a:ln>
        </p:spPr>
      </p:pic>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20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20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extBox 2"/>
          <p:cNvSpPr txBox="1">
            <a:spLocks noChangeArrowheads="1"/>
          </p:cNvSpPr>
          <p:nvPr/>
        </p:nvSpPr>
        <p:spPr bwMode="auto">
          <a:xfrm>
            <a:off x="1033671" y="1241426"/>
            <a:ext cx="7988094" cy="2554545"/>
          </a:xfrm>
          <a:prstGeom prst="rect">
            <a:avLst/>
          </a:prstGeom>
          <a:noFill/>
          <a:ln w="9525">
            <a:noFill/>
            <a:miter lim="800000"/>
          </a:ln>
        </p:spPr>
        <p:txBody>
          <a:bodyPr wrap="square">
            <a:spAutoFit/>
          </a:bodyPr>
          <a:lstStyle/>
          <a:p>
            <a:pPr marL="457200" indent="-457200">
              <a:lnSpc>
                <a:spcPct val="200000"/>
              </a:lnSpc>
            </a:pPr>
            <a:r>
              <a:rPr lang="zh-CN" altLang="en-US"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求解子问题阶段</a:t>
            </a:r>
            <a:endParaRPr lang="en-US" altLang="zh-CN"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nSpc>
                <a:spcPct val="200000"/>
              </a:lnSpc>
              <a:buBlip>
                <a:blip r:embed="rId2"/>
              </a:buBlip>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递归调用求出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S</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中点集的最近点对的距离为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p>
          <a:p>
            <a:pPr marL="457200" indent="-457200">
              <a:lnSpc>
                <a:spcPct val="200000"/>
              </a:lnSpc>
              <a:buBlip>
                <a:blip r:embed="rId2"/>
              </a:buBlip>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递归调用求出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S</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中点集的最近点对的距离为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p>
          <a:p>
            <a:pPr marL="457200" indent="-457200">
              <a:lnSpc>
                <a:spcPct val="200000"/>
              </a:lnSpc>
              <a:buBlip>
                <a:blip r:embed="rId2"/>
              </a:buBlip>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求出当前最近点对的距离为</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d=MIN(d</a:t>
            </a:r>
            <a:r>
              <a:rPr lang="en-US" altLang="zh-CN" sz="2000" baseline="-25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aseline="-25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a:t>
            </a:r>
          </a:p>
        </p:txBody>
      </p:sp>
      <p:pic>
        <p:nvPicPr>
          <p:cNvPr id="5" name="Picture 3"/>
          <p:cNvPicPr>
            <a:picLocks noChangeAspect="1" noChangeArrowheads="1"/>
          </p:cNvPicPr>
          <p:nvPr/>
        </p:nvPicPr>
        <p:blipFill>
          <a:blip r:embed="rId3"/>
          <a:srcRect/>
          <a:stretch>
            <a:fillRect/>
          </a:stretch>
        </p:blipFill>
        <p:spPr bwMode="auto">
          <a:xfrm>
            <a:off x="2606676" y="3910014"/>
            <a:ext cx="6710363" cy="2536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553210" y="1356691"/>
            <a:ext cx="10817293" cy="1232471"/>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lnSpc>
                <a:spcPct val="150000"/>
              </a:lnSpc>
              <a:spcBef>
                <a:spcPct val="50000"/>
              </a:spcBef>
              <a:spcAft>
                <a:spcPts val="0"/>
              </a:spcAft>
              <a:defRPr/>
            </a:pP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合并解阶段</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显然</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中任意点对之间的距离小于或等于</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，但</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S</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交界的垂直带形区（由所有与中轴线的</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坐标值相差不超过</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的点构成）中的点对之间的距离可能小于</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d</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a:t>
            </a:r>
          </a:p>
        </p:txBody>
      </p:sp>
      <p:pic>
        <p:nvPicPr>
          <p:cNvPr id="4" name="Picture 3"/>
          <p:cNvPicPr>
            <a:picLocks noChangeAspect="1" noChangeArrowheads="1"/>
          </p:cNvPicPr>
          <p:nvPr/>
        </p:nvPicPr>
        <p:blipFill>
          <a:blip r:embed="rId2"/>
          <a:srcRect/>
          <a:stretch>
            <a:fillRect/>
          </a:stretch>
        </p:blipFill>
        <p:spPr bwMode="auto">
          <a:xfrm>
            <a:off x="2308507" y="3165960"/>
            <a:ext cx="7710136" cy="330147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a:t>
            </a:r>
          </a:p>
        </p:txBody>
      </p:sp>
      <p:sp>
        <p:nvSpPr>
          <p:cNvPr id="3" name="灯片编号占位符 2"/>
          <p:cNvSpPr>
            <a:spLocks noGrp="1"/>
          </p:cNvSpPr>
          <p:nvPr>
            <p:ph type="sldNum" sz="quarter" idx="14"/>
          </p:nvPr>
        </p:nvSpPr>
        <p:spPr/>
        <p:txBody>
          <a:bodyPr/>
          <a:lstStyle/>
          <a:p>
            <a:pPr>
              <a:defRPr/>
            </a:pPr>
            <a:fld id="{699390B4-BFE9-432B-BDDD-289C255CFA66}" type="slidenum">
              <a:rPr lang="zh-CN" altLang="en-US"/>
              <a:t>93</a:t>
            </a:fld>
            <a:endParaRPr lang="zh-CN" altLang="en-US"/>
          </a:p>
        </p:txBody>
      </p:sp>
      <p:grpSp>
        <p:nvGrpSpPr>
          <p:cNvPr id="108547" name="Group 2"/>
          <p:cNvGrpSpPr/>
          <p:nvPr/>
        </p:nvGrpSpPr>
        <p:grpSpPr bwMode="auto">
          <a:xfrm>
            <a:off x="3376613" y="3884614"/>
            <a:ext cx="2057400" cy="2617787"/>
            <a:chOff x="2829" y="7917"/>
            <a:chExt cx="2096" cy="3885"/>
          </a:xfrm>
        </p:grpSpPr>
        <p:sp>
          <p:nvSpPr>
            <p:cNvPr id="108550" name="Line 3"/>
            <p:cNvSpPr>
              <a:spLocks noChangeShapeType="1"/>
            </p:cNvSpPr>
            <p:nvPr/>
          </p:nvSpPr>
          <p:spPr bwMode="auto">
            <a:xfrm flipH="1">
              <a:off x="3623" y="7917"/>
              <a:ext cx="0" cy="3165"/>
            </a:xfrm>
            <a:prstGeom prst="line">
              <a:avLst/>
            </a:prstGeom>
            <a:noFill/>
            <a:ln w="9525">
              <a:solidFill>
                <a:srgbClr val="000000"/>
              </a:solidFill>
              <a:round/>
            </a:ln>
          </p:spPr>
          <p:txBody>
            <a:bodyPr/>
            <a:lstStyle/>
            <a:p>
              <a:endParaRPr lang="zh-CN" altLang="en-US"/>
            </a:p>
          </p:txBody>
        </p:sp>
        <p:sp>
          <p:nvSpPr>
            <p:cNvPr id="108551" name="Text Box 4"/>
            <p:cNvSpPr txBox="1">
              <a:spLocks noChangeArrowheads="1"/>
            </p:cNvSpPr>
            <p:nvPr/>
          </p:nvSpPr>
          <p:spPr bwMode="auto">
            <a:xfrm>
              <a:off x="3513" y="11433"/>
              <a:ext cx="290" cy="369"/>
            </a:xfrm>
            <a:prstGeom prst="rect">
              <a:avLst/>
            </a:prstGeom>
            <a:noFill/>
            <a:ln w="9525">
              <a:noFill/>
              <a:miter lim="800000"/>
            </a:ln>
          </p:spPr>
          <p:txBody>
            <a:bodyPr lIns="0" tIns="0" rIns="0" bIns="0"/>
            <a:lstStyle/>
            <a:p>
              <a:pPr algn="just" eaLnBrk="0" hangingPunct="0">
                <a:lnSpc>
                  <a:spcPct val="80000"/>
                </a:lnSpc>
              </a:pPr>
              <a:r>
                <a:rPr lang="en-US" altLang="zh-CN" sz="2000" b="1" i="1">
                  <a:latin typeface="Times New Roman" panose="02020603050405020304" pitchFamily="18" charset="0"/>
                </a:rPr>
                <a:t>l</a:t>
              </a:r>
              <a:endParaRPr lang="en-US" altLang="zh-CN" sz="2000" b="1">
                <a:latin typeface="Times New Roman" panose="02020603050405020304" pitchFamily="18" charset="0"/>
              </a:endParaRPr>
            </a:p>
          </p:txBody>
        </p:sp>
        <p:sp>
          <p:nvSpPr>
            <p:cNvPr id="108552" name="Text Box 8"/>
            <p:cNvSpPr txBox="1">
              <a:spLocks noChangeArrowheads="1"/>
            </p:cNvSpPr>
            <p:nvPr/>
          </p:nvSpPr>
          <p:spPr bwMode="auto">
            <a:xfrm>
              <a:off x="3929" y="7917"/>
              <a:ext cx="240" cy="258"/>
            </a:xfrm>
            <a:prstGeom prst="rect">
              <a:avLst/>
            </a:prstGeom>
            <a:noFill/>
            <a:ln w="9525">
              <a:noFill/>
              <a:miter lim="800000"/>
            </a:ln>
          </p:spPr>
          <p:txBody>
            <a:bodyPr lIns="0" tIns="0" rIns="0" bIns="0"/>
            <a:lstStyle/>
            <a:p>
              <a:pPr algn="just" eaLnBrk="0" hangingPunct="0"/>
              <a:r>
                <a:rPr lang="en-US" altLang="zh-CN" sz="2400" b="1" i="1">
                  <a:latin typeface="Times New Roman" panose="02020603050405020304" pitchFamily="18" charset="0"/>
                </a:rPr>
                <a:t>d</a:t>
              </a:r>
              <a:endParaRPr lang="en-US" altLang="zh-CN" sz="2400" b="1">
                <a:latin typeface="Times New Roman" panose="02020603050405020304" pitchFamily="18" charset="0"/>
              </a:endParaRPr>
            </a:p>
          </p:txBody>
        </p:sp>
        <p:sp>
          <p:nvSpPr>
            <p:cNvPr id="108553" name="Line 9"/>
            <p:cNvSpPr>
              <a:spLocks noChangeShapeType="1"/>
            </p:cNvSpPr>
            <p:nvPr/>
          </p:nvSpPr>
          <p:spPr bwMode="auto">
            <a:xfrm>
              <a:off x="2829" y="8154"/>
              <a:ext cx="0" cy="2289"/>
            </a:xfrm>
            <a:prstGeom prst="line">
              <a:avLst/>
            </a:prstGeom>
            <a:noFill/>
            <a:ln w="9525">
              <a:solidFill>
                <a:srgbClr val="000000"/>
              </a:solidFill>
              <a:prstDash val="dash"/>
              <a:round/>
            </a:ln>
          </p:spPr>
          <p:txBody>
            <a:bodyPr/>
            <a:lstStyle/>
            <a:p>
              <a:endParaRPr lang="zh-CN" altLang="en-US"/>
            </a:p>
          </p:txBody>
        </p:sp>
        <p:sp>
          <p:nvSpPr>
            <p:cNvPr id="108554" name="Line 10"/>
            <p:cNvSpPr>
              <a:spLocks noChangeShapeType="1"/>
            </p:cNvSpPr>
            <p:nvPr/>
          </p:nvSpPr>
          <p:spPr bwMode="auto">
            <a:xfrm>
              <a:off x="4429" y="8136"/>
              <a:ext cx="0" cy="2289"/>
            </a:xfrm>
            <a:prstGeom prst="line">
              <a:avLst/>
            </a:prstGeom>
            <a:noFill/>
            <a:ln w="9525">
              <a:solidFill>
                <a:srgbClr val="000000"/>
              </a:solidFill>
              <a:prstDash val="dash"/>
              <a:round/>
            </a:ln>
          </p:spPr>
          <p:txBody>
            <a:bodyPr/>
            <a:lstStyle/>
            <a:p>
              <a:endParaRPr lang="zh-CN" altLang="en-US"/>
            </a:p>
          </p:txBody>
        </p:sp>
        <p:sp>
          <p:nvSpPr>
            <p:cNvPr id="108555" name="Oval 11"/>
            <p:cNvSpPr>
              <a:spLocks noChangeArrowheads="1"/>
            </p:cNvSpPr>
            <p:nvPr/>
          </p:nvSpPr>
          <p:spPr bwMode="auto">
            <a:xfrm>
              <a:off x="4209" y="8706"/>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556" name="Oval 12"/>
            <p:cNvSpPr>
              <a:spLocks noChangeArrowheads="1"/>
            </p:cNvSpPr>
            <p:nvPr/>
          </p:nvSpPr>
          <p:spPr bwMode="auto">
            <a:xfrm>
              <a:off x="3729" y="9324"/>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557" name="Oval 13"/>
            <p:cNvSpPr>
              <a:spLocks noChangeArrowheads="1"/>
            </p:cNvSpPr>
            <p:nvPr/>
          </p:nvSpPr>
          <p:spPr bwMode="auto">
            <a:xfrm>
              <a:off x="3358" y="10109"/>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558" name="Oval 14"/>
            <p:cNvSpPr>
              <a:spLocks noChangeArrowheads="1"/>
            </p:cNvSpPr>
            <p:nvPr/>
          </p:nvSpPr>
          <p:spPr bwMode="auto">
            <a:xfrm>
              <a:off x="2909" y="9798"/>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559" name="Oval 15"/>
            <p:cNvSpPr>
              <a:spLocks noChangeArrowheads="1"/>
            </p:cNvSpPr>
            <p:nvPr/>
          </p:nvSpPr>
          <p:spPr bwMode="auto">
            <a:xfrm>
              <a:off x="3439" y="9203"/>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560" name="Text Box 16"/>
            <p:cNvSpPr txBox="1">
              <a:spLocks noChangeArrowheads="1"/>
            </p:cNvSpPr>
            <p:nvPr/>
          </p:nvSpPr>
          <p:spPr bwMode="auto">
            <a:xfrm>
              <a:off x="3369" y="8895"/>
              <a:ext cx="120" cy="219"/>
            </a:xfrm>
            <a:prstGeom prst="rect">
              <a:avLst/>
            </a:prstGeom>
            <a:noFill/>
            <a:ln w="9525">
              <a:noFill/>
              <a:miter lim="800000"/>
            </a:ln>
          </p:spPr>
          <p:txBody>
            <a:bodyPr lIns="10800" tIns="0" rIns="0" bIns="0"/>
            <a:lstStyle/>
            <a:p>
              <a:pPr algn="just" eaLnBrk="0" hangingPunct="0">
                <a:lnSpc>
                  <a:spcPct val="80000"/>
                </a:lnSpc>
              </a:pPr>
              <a:r>
                <a:rPr lang="en-US" altLang="zh-CN" sz="2000" b="1" i="1">
                  <a:latin typeface="Times New Roman" panose="02020603050405020304" pitchFamily="18" charset="0"/>
                </a:rPr>
                <a:t>p</a:t>
              </a:r>
              <a:endParaRPr lang="en-US" altLang="zh-CN" sz="2000" b="1">
                <a:latin typeface="Times New Roman" panose="02020603050405020304" pitchFamily="18" charset="0"/>
              </a:endParaRPr>
            </a:p>
          </p:txBody>
        </p:sp>
        <p:sp>
          <p:nvSpPr>
            <p:cNvPr id="108561" name="Text Box 20"/>
            <p:cNvSpPr txBox="1">
              <a:spLocks noChangeArrowheads="1"/>
            </p:cNvSpPr>
            <p:nvPr/>
          </p:nvSpPr>
          <p:spPr bwMode="auto">
            <a:xfrm>
              <a:off x="3183" y="10626"/>
              <a:ext cx="401" cy="305"/>
            </a:xfrm>
            <a:prstGeom prst="rect">
              <a:avLst/>
            </a:prstGeom>
            <a:noFill/>
            <a:ln w="9525">
              <a:noFill/>
              <a:miter lim="800000"/>
            </a:ln>
          </p:spPr>
          <p:txBody>
            <a:bodyPr lIns="0" tIns="0" rIns="0" bIns="0"/>
            <a:lstStyle/>
            <a:p>
              <a:pPr algn="just" eaLnBrk="0" hangingPunct="0">
                <a:lnSpc>
                  <a:spcPct val="80000"/>
                </a:lnSpc>
              </a:pPr>
              <a:r>
                <a:rPr lang="en-US" altLang="zh-CN" sz="2400" b="1" i="1">
                  <a:latin typeface="Times New Roman" panose="02020603050405020304" pitchFamily="18" charset="0"/>
                </a:rPr>
                <a:t>P</a:t>
              </a:r>
              <a:r>
                <a:rPr lang="en-US" altLang="zh-CN" sz="2400" b="1" i="1" baseline="-25000">
                  <a:latin typeface="Times New Roman" panose="02020603050405020304" pitchFamily="18" charset="0"/>
                </a:rPr>
                <a:t>L</a:t>
              </a:r>
              <a:endParaRPr lang="en-US" altLang="zh-CN" sz="2400" b="1" baseline="-25000">
                <a:latin typeface="Times New Roman" panose="02020603050405020304" pitchFamily="18" charset="0"/>
              </a:endParaRPr>
            </a:p>
          </p:txBody>
        </p:sp>
        <p:sp>
          <p:nvSpPr>
            <p:cNvPr id="108562" name="Text Box 21"/>
            <p:cNvSpPr txBox="1">
              <a:spLocks noChangeArrowheads="1"/>
            </p:cNvSpPr>
            <p:nvPr/>
          </p:nvSpPr>
          <p:spPr bwMode="auto">
            <a:xfrm>
              <a:off x="3909" y="10626"/>
              <a:ext cx="330" cy="198"/>
            </a:xfrm>
            <a:prstGeom prst="rect">
              <a:avLst/>
            </a:prstGeom>
            <a:noFill/>
            <a:ln w="9525">
              <a:noFill/>
              <a:miter lim="800000"/>
            </a:ln>
          </p:spPr>
          <p:txBody>
            <a:bodyPr lIns="0" tIns="0" rIns="0" bIns="0"/>
            <a:lstStyle/>
            <a:p>
              <a:pPr algn="just" eaLnBrk="0" hangingPunct="0">
                <a:lnSpc>
                  <a:spcPct val="80000"/>
                </a:lnSpc>
              </a:pPr>
              <a:r>
                <a:rPr lang="en-US" altLang="zh-CN" sz="2400" b="1" i="1">
                  <a:latin typeface="Times New Roman" panose="02020603050405020304" pitchFamily="18" charset="0"/>
                </a:rPr>
                <a:t>P</a:t>
              </a:r>
              <a:r>
                <a:rPr lang="en-US" altLang="zh-CN" sz="2400" b="1" i="1" baseline="-25000">
                  <a:latin typeface="Times New Roman" panose="02020603050405020304" pitchFamily="18" charset="0"/>
                </a:rPr>
                <a:t>R</a:t>
              </a:r>
              <a:endParaRPr lang="en-US" altLang="zh-CN" sz="2400" b="1" baseline="-25000">
                <a:latin typeface="Times New Roman" panose="02020603050405020304" pitchFamily="18" charset="0"/>
              </a:endParaRPr>
            </a:p>
          </p:txBody>
        </p:sp>
        <p:sp>
          <p:nvSpPr>
            <p:cNvPr id="108563" name="Line 22"/>
            <p:cNvSpPr>
              <a:spLocks noChangeShapeType="1"/>
            </p:cNvSpPr>
            <p:nvPr/>
          </p:nvSpPr>
          <p:spPr bwMode="auto">
            <a:xfrm>
              <a:off x="3509" y="9234"/>
              <a:ext cx="920" cy="0"/>
            </a:xfrm>
            <a:prstGeom prst="line">
              <a:avLst/>
            </a:prstGeom>
            <a:noFill/>
            <a:ln w="9525">
              <a:solidFill>
                <a:srgbClr val="000000"/>
              </a:solidFill>
              <a:round/>
            </a:ln>
          </p:spPr>
          <p:txBody>
            <a:bodyPr/>
            <a:lstStyle/>
            <a:p>
              <a:endParaRPr lang="zh-CN" altLang="en-US"/>
            </a:p>
          </p:txBody>
        </p:sp>
        <p:sp>
          <p:nvSpPr>
            <p:cNvPr id="108564" name="Line 23"/>
            <p:cNvSpPr>
              <a:spLocks noChangeShapeType="1"/>
            </p:cNvSpPr>
            <p:nvPr/>
          </p:nvSpPr>
          <p:spPr bwMode="auto">
            <a:xfrm flipV="1">
              <a:off x="3639" y="10002"/>
              <a:ext cx="790" cy="0"/>
            </a:xfrm>
            <a:prstGeom prst="line">
              <a:avLst/>
            </a:prstGeom>
            <a:noFill/>
            <a:ln w="9525">
              <a:solidFill>
                <a:srgbClr val="000000"/>
              </a:solidFill>
              <a:round/>
            </a:ln>
          </p:spPr>
          <p:txBody>
            <a:bodyPr/>
            <a:lstStyle/>
            <a:p>
              <a:endParaRPr lang="zh-CN" altLang="en-US"/>
            </a:p>
          </p:txBody>
        </p:sp>
        <p:sp>
          <p:nvSpPr>
            <p:cNvPr id="108565" name="Line 24"/>
            <p:cNvSpPr>
              <a:spLocks noChangeShapeType="1"/>
            </p:cNvSpPr>
            <p:nvPr/>
          </p:nvSpPr>
          <p:spPr bwMode="auto">
            <a:xfrm flipV="1">
              <a:off x="3639" y="8493"/>
              <a:ext cx="800" cy="0"/>
            </a:xfrm>
            <a:prstGeom prst="line">
              <a:avLst/>
            </a:prstGeom>
            <a:noFill/>
            <a:ln w="9525">
              <a:solidFill>
                <a:srgbClr val="000000"/>
              </a:solidFill>
              <a:round/>
            </a:ln>
          </p:spPr>
          <p:txBody>
            <a:bodyPr/>
            <a:lstStyle/>
            <a:p>
              <a:endParaRPr lang="zh-CN" altLang="en-US"/>
            </a:p>
          </p:txBody>
        </p:sp>
        <p:sp>
          <p:nvSpPr>
            <p:cNvPr id="108566" name="Oval 25"/>
            <p:cNvSpPr>
              <a:spLocks noChangeArrowheads="1"/>
            </p:cNvSpPr>
            <p:nvPr/>
          </p:nvSpPr>
          <p:spPr bwMode="auto">
            <a:xfrm>
              <a:off x="4169" y="9837"/>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567" name="Line 26"/>
            <p:cNvSpPr>
              <a:spLocks noChangeShapeType="1"/>
            </p:cNvSpPr>
            <p:nvPr/>
          </p:nvSpPr>
          <p:spPr bwMode="auto">
            <a:xfrm flipH="1">
              <a:off x="4517" y="8493"/>
              <a:ext cx="0" cy="1506"/>
            </a:xfrm>
            <a:prstGeom prst="line">
              <a:avLst/>
            </a:prstGeom>
            <a:noFill/>
            <a:ln w="9525">
              <a:solidFill>
                <a:srgbClr val="000000"/>
              </a:solidFill>
              <a:round/>
              <a:headEnd type="stealth" w="sm" len="med"/>
              <a:tailEnd type="stealth" w="sm" len="med"/>
            </a:ln>
          </p:spPr>
          <p:txBody>
            <a:bodyPr/>
            <a:lstStyle/>
            <a:p>
              <a:endParaRPr lang="zh-CN" altLang="en-US"/>
            </a:p>
          </p:txBody>
        </p:sp>
        <p:sp>
          <p:nvSpPr>
            <p:cNvPr id="108568" name="Text Box 27"/>
            <p:cNvSpPr txBox="1">
              <a:spLocks noChangeArrowheads="1"/>
            </p:cNvSpPr>
            <p:nvPr/>
          </p:nvSpPr>
          <p:spPr bwMode="auto">
            <a:xfrm>
              <a:off x="4619" y="9120"/>
              <a:ext cx="306" cy="344"/>
            </a:xfrm>
            <a:prstGeom prst="rect">
              <a:avLst/>
            </a:prstGeom>
            <a:noFill/>
            <a:ln w="9525">
              <a:noFill/>
              <a:miter lim="800000"/>
            </a:ln>
          </p:spPr>
          <p:txBody>
            <a:bodyPr lIns="0" tIns="0" rIns="0" bIns="0"/>
            <a:lstStyle/>
            <a:p>
              <a:pPr algn="just" eaLnBrk="0" hangingPunct="0"/>
              <a:r>
                <a:rPr lang="en-US" altLang="zh-CN" sz="2000" b="1">
                  <a:latin typeface="Times New Roman" panose="02020603050405020304" pitchFamily="18" charset="0"/>
                </a:rPr>
                <a:t>2</a:t>
              </a:r>
              <a:r>
                <a:rPr lang="en-US" altLang="zh-CN" sz="2000" b="1" i="1">
                  <a:latin typeface="Times New Roman" panose="02020603050405020304" pitchFamily="18" charset="0"/>
                </a:rPr>
                <a:t>d</a:t>
              </a:r>
              <a:endParaRPr lang="en-US" altLang="zh-CN" sz="2000" b="1">
                <a:latin typeface="Times New Roman" panose="02020603050405020304" pitchFamily="18" charset="0"/>
              </a:endParaRPr>
            </a:p>
          </p:txBody>
        </p:sp>
        <p:sp>
          <p:nvSpPr>
            <p:cNvPr id="108569" name="Oval 36"/>
            <p:cNvSpPr>
              <a:spLocks noChangeArrowheads="1"/>
            </p:cNvSpPr>
            <p:nvPr/>
          </p:nvSpPr>
          <p:spPr bwMode="auto">
            <a:xfrm>
              <a:off x="4229" y="8143"/>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570" name="Oval 38"/>
            <p:cNvSpPr>
              <a:spLocks noChangeArrowheads="1"/>
            </p:cNvSpPr>
            <p:nvPr/>
          </p:nvSpPr>
          <p:spPr bwMode="auto">
            <a:xfrm>
              <a:off x="3368" y="8493"/>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571" name="Oval 52"/>
            <p:cNvSpPr>
              <a:spLocks noChangeArrowheads="1"/>
            </p:cNvSpPr>
            <p:nvPr/>
          </p:nvSpPr>
          <p:spPr bwMode="auto">
            <a:xfrm>
              <a:off x="3885" y="10449"/>
              <a:ext cx="68" cy="68"/>
            </a:xfrm>
            <a:prstGeom prst="ellipse">
              <a:avLst/>
            </a:prstGeom>
            <a:noFill/>
            <a:ln w="9525">
              <a:solidFill>
                <a:srgbClr val="000000"/>
              </a:solidFill>
              <a:round/>
            </a:ln>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108548" name="Text Box 58"/>
          <p:cNvSpPr txBox="1">
            <a:spLocks noChangeArrowheads="1"/>
          </p:cNvSpPr>
          <p:nvPr/>
        </p:nvSpPr>
        <p:spPr bwMode="auto">
          <a:xfrm>
            <a:off x="606289" y="2025650"/>
            <a:ext cx="10863468" cy="1422954"/>
          </a:xfrm>
          <a:prstGeom prst="rect">
            <a:avLst/>
          </a:prstGeom>
          <a:noFill/>
          <a:ln w="9525">
            <a:noFill/>
            <a:miter lim="800000"/>
          </a:ln>
        </p:spPr>
        <p:txBody>
          <a:bodyPr wrap="square">
            <a:spAutoFit/>
          </a:bodyPr>
          <a:lstStyle/>
          <a:p>
            <a:pPr>
              <a:lnSpc>
                <a:spcPct val="150000"/>
              </a:lnSpc>
            </a:pPr>
            <a:r>
              <a:rPr kumimoji="1" lang="en-US" altLang="zh-CN" sz="2000" b="1" dirty="0">
                <a:solidFill>
                  <a:srgbClr val="0000FF"/>
                </a:solidFill>
                <a:latin typeface="楷体" panose="02010609060101010101" pitchFamily="49" charset="-122"/>
                <a:ea typeface="楷体" panose="02010609060101010101" pitchFamily="49" charset="-122"/>
              </a:rPr>
              <a:t>    </a:t>
            </a:r>
            <a:r>
              <a:rPr kumimoji="1" lang="zh-CN" altLang="en-US" sz="2000" dirty="0">
                <a:latin typeface="微软雅黑" panose="020B0503020204020204" pitchFamily="34" charset="-122"/>
                <a:ea typeface="微软雅黑" panose="020B0503020204020204" pitchFamily="34" charset="-122"/>
              </a:rPr>
              <a:t>对于点</a:t>
            </a:r>
            <a:r>
              <a:rPr kumimoji="1" lang="en-US" altLang="zh-CN" sz="2000" dirty="0" err="1">
                <a:latin typeface="微软雅黑" panose="020B0503020204020204" pitchFamily="34" charset="-122"/>
                <a:ea typeface="微软雅黑" panose="020B0503020204020204" pitchFamily="34" charset="-122"/>
              </a:rPr>
              <a:t>p∈P</a:t>
            </a:r>
            <a:r>
              <a:rPr kumimoji="1" lang="en-US" altLang="zh-CN" sz="2000" baseline="-25000" dirty="0" err="1">
                <a:latin typeface="微软雅黑" panose="020B0503020204020204" pitchFamily="34" charset="-122"/>
                <a:ea typeface="微软雅黑" panose="020B0503020204020204" pitchFamily="34" charset="-122"/>
              </a:rPr>
              <a:t>L</a:t>
            </a:r>
            <a:r>
              <a:rPr kumimoji="1" lang="zh-CN" altLang="en-US" sz="2000" dirty="0">
                <a:latin typeface="微软雅黑" panose="020B0503020204020204" pitchFamily="34" charset="-122"/>
                <a:ea typeface="微软雅黑" panose="020B0503020204020204" pitchFamily="34" charset="-122"/>
              </a:rPr>
              <a:t>，需要考察</a:t>
            </a:r>
            <a:r>
              <a:rPr kumimoji="1" lang="en-US" altLang="zh-CN" sz="2000" dirty="0">
                <a:latin typeface="微软雅黑" panose="020B0503020204020204" pitchFamily="34" charset="-122"/>
                <a:ea typeface="微软雅黑" panose="020B0503020204020204" pitchFamily="34" charset="-122"/>
              </a:rPr>
              <a:t>P</a:t>
            </a:r>
            <a:r>
              <a:rPr kumimoji="1" lang="en-US" altLang="zh-CN" sz="2000" baseline="-25000" dirty="0">
                <a:latin typeface="微软雅黑" panose="020B0503020204020204" pitchFamily="34" charset="-122"/>
                <a:ea typeface="微软雅黑" panose="020B0503020204020204" pitchFamily="34" charset="-122"/>
              </a:rPr>
              <a:t>R</a:t>
            </a:r>
            <a:r>
              <a:rPr kumimoji="1" lang="zh-CN" altLang="en-US" sz="2000" dirty="0">
                <a:latin typeface="微软雅黑" panose="020B0503020204020204" pitchFamily="34" charset="-122"/>
                <a:ea typeface="微软雅黑" panose="020B0503020204020204" pitchFamily="34" charset="-122"/>
              </a:rPr>
              <a:t>中的各个点和点</a:t>
            </a:r>
            <a:r>
              <a:rPr kumimoji="1" lang="en-US" altLang="zh-CN" sz="2000" dirty="0">
                <a:latin typeface="微软雅黑" panose="020B0503020204020204" pitchFamily="34" charset="-122"/>
                <a:ea typeface="微软雅黑" panose="020B0503020204020204" pitchFamily="34" charset="-122"/>
              </a:rPr>
              <a:t>p</a:t>
            </a:r>
            <a:r>
              <a:rPr kumimoji="1" lang="zh-CN" altLang="en-US" sz="2000" dirty="0">
                <a:latin typeface="微软雅黑" panose="020B0503020204020204" pitchFamily="34" charset="-122"/>
                <a:ea typeface="微软雅黑" panose="020B0503020204020204" pitchFamily="34" charset="-122"/>
              </a:rPr>
              <a:t>之间的距离是否小于</a:t>
            </a:r>
            <a:r>
              <a:rPr kumimoji="1" lang="en-US" altLang="zh-CN" sz="2000" dirty="0">
                <a:latin typeface="微软雅黑" panose="020B0503020204020204" pitchFamily="34" charset="-122"/>
                <a:ea typeface="微软雅黑" panose="020B0503020204020204" pitchFamily="34" charset="-122"/>
              </a:rPr>
              <a:t>d</a:t>
            </a:r>
            <a:r>
              <a:rPr kumimoji="1" lang="zh-CN" altLang="en-US" sz="2000" dirty="0">
                <a:latin typeface="微软雅黑" panose="020B0503020204020204" pitchFamily="34" charset="-122"/>
                <a:ea typeface="微软雅黑" panose="020B0503020204020204" pitchFamily="34" charset="-122"/>
              </a:rPr>
              <a:t>，显然，</a:t>
            </a:r>
            <a:r>
              <a:rPr kumimoji="1" lang="en-US" altLang="zh-CN" sz="2000" dirty="0">
                <a:latin typeface="微软雅黑" panose="020B0503020204020204" pitchFamily="34" charset="-122"/>
                <a:ea typeface="微软雅黑" panose="020B0503020204020204" pitchFamily="34" charset="-122"/>
              </a:rPr>
              <a:t>P</a:t>
            </a:r>
            <a:r>
              <a:rPr kumimoji="1" lang="en-US" altLang="zh-CN" sz="2000" baseline="-25000" dirty="0">
                <a:latin typeface="微软雅黑" panose="020B0503020204020204" pitchFamily="34" charset="-122"/>
                <a:ea typeface="微软雅黑" panose="020B0503020204020204" pitchFamily="34" charset="-122"/>
              </a:rPr>
              <a:t>R</a:t>
            </a: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中这样点的</a:t>
            </a:r>
            <a:r>
              <a:rPr kumimoji="1" lang="en-US" altLang="zh-CN" sz="2000" dirty="0">
                <a:latin typeface="微软雅黑" panose="020B0503020204020204" pitchFamily="34" charset="-122"/>
                <a:ea typeface="微软雅黑" panose="020B0503020204020204" pitchFamily="34" charset="-122"/>
              </a:rPr>
              <a:t>y</a:t>
            </a:r>
            <a:r>
              <a:rPr kumimoji="1" lang="zh-CN" altLang="en-US" sz="2000" dirty="0">
                <a:latin typeface="微软雅黑" panose="020B0503020204020204" pitchFamily="34" charset="-122"/>
                <a:ea typeface="微软雅黑" panose="020B0503020204020204" pitchFamily="34" charset="-122"/>
              </a:rPr>
              <a:t>轴坐标一定位于区间</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p.y</a:t>
            </a:r>
            <a:r>
              <a:rPr kumimoji="1" lang="en-US" altLang="zh-CN" sz="2000" dirty="0">
                <a:latin typeface="微软雅黑" panose="020B0503020204020204" pitchFamily="34" charset="-122"/>
                <a:ea typeface="微软雅黑" panose="020B0503020204020204" pitchFamily="34" charset="-122"/>
              </a:rPr>
              <a:t>-d, </a:t>
            </a:r>
            <a:r>
              <a:rPr kumimoji="1" lang="en-US" altLang="zh-CN" sz="2000" dirty="0" err="1">
                <a:latin typeface="微软雅黑" panose="020B0503020204020204" pitchFamily="34" charset="-122"/>
                <a:ea typeface="微软雅黑" panose="020B0503020204020204" pitchFamily="34" charset="-122"/>
              </a:rPr>
              <a:t>p.y+d</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之间，即这样的点</a:t>
            </a:r>
            <a:r>
              <a:rPr lang="zh-CN" altLang="en-US" sz="2000" dirty="0">
                <a:latin typeface="微软雅黑" panose="020B0503020204020204" pitchFamily="34" charset="-122"/>
                <a:ea typeface="微软雅黑" panose="020B0503020204020204" pitchFamily="34" charset="-122"/>
              </a:rPr>
              <a:t>一定落在一个</a:t>
            </a:r>
            <a:r>
              <a:rPr lang="en-US" altLang="zh-CN" sz="2000" dirty="0">
                <a:latin typeface="微软雅黑" panose="020B0503020204020204" pitchFamily="34" charset="-122"/>
                <a:ea typeface="微软雅黑" panose="020B0503020204020204" pitchFamily="34" charset="-122"/>
              </a:rPr>
              <a:t>d×2d</a:t>
            </a:r>
            <a:r>
              <a:rPr lang="zh-CN" altLang="en-US" sz="2000" dirty="0">
                <a:latin typeface="微软雅黑" panose="020B0503020204020204" pitchFamily="34" charset="-122"/>
                <a:ea typeface="微软雅黑" panose="020B0503020204020204" pitchFamily="34" charset="-122"/>
              </a:rPr>
              <a:t>的矩形区域内。</a:t>
            </a:r>
            <a:r>
              <a:rPr kumimoji="1" lang="zh-CN" altLang="en-US" sz="2000" dirty="0">
                <a:latin typeface="微软雅黑" panose="020B0503020204020204" pitchFamily="34" charset="-122"/>
                <a:ea typeface="微软雅黑" panose="020B0503020204020204" pitchFamily="34" charset="-122"/>
              </a:rPr>
              <a:t>而且，根据鸽舍原理可知这样的点不会超过</a:t>
            </a: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个。</a:t>
            </a:r>
            <a:endParaRPr kumimoji="1" lang="en-US" altLang="zh-CN" sz="2000" dirty="0">
              <a:latin typeface="微软雅黑" panose="020B0503020204020204" pitchFamily="34" charset="-122"/>
              <a:ea typeface="微软雅黑" panose="020B0503020204020204" pitchFamily="34" charset="-122"/>
            </a:endParaRPr>
          </a:p>
        </p:txBody>
      </p:sp>
      <p:sp>
        <p:nvSpPr>
          <p:cNvPr id="108549" name="Text Box 5"/>
          <p:cNvSpPr txBox="1">
            <a:spLocks noChangeArrowheads="1"/>
          </p:cNvSpPr>
          <p:nvPr/>
        </p:nvSpPr>
        <p:spPr bwMode="auto">
          <a:xfrm>
            <a:off x="993127" y="1322746"/>
            <a:ext cx="5805487" cy="461963"/>
          </a:xfrm>
          <a:prstGeom prst="rect">
            <a:avLst/>
          </a:prstGeom>
          <a:noFill/>
          <a:ln w="9525">
            <a:noFill/>
            <a:miter lim="800000"/>
          </a:ln>
        </p:spPr>
        <p:txBody>
          <a:bodyPr>
            <a:spAutoFit/>
          </a:bodyPr>
          <a:lstStyle/>
          <a:p>
            <a:r>
              <a:rPr kumimoji="1" lang="zh-CN" altLang="en-US" sz="2400" b="1" dirty="0">
                <a:solidFill>
                  <a:srgbClr val="0000FF"/>
                </a:solidFill>
                <a:latin typeface="微软雅黑" panose="020B0503020204020204" pitchFamily="34" charset="-122"/>
                <a:ea typeface="微软雅黑" panose="020B0503020204020204" pitchFamily="34" charset="-122"/>
                <a:sym typeface="+mn-ea"/>
              </a:rPr>
              <a:t>第三对点的搜索方法及其搜索时间</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a:t>
            </a:r>
          </a:p>
        </p:txBody>
      </p:sp>
      <p:sp>
        <p:nvSpPr>
          <p:cNvPr id="3" name="灯片编号占位符 2"/>
          <p:cNvSpPr>
            <a:spLocks noGrp="1"/>
          </p:cNvSpPr>
          <p:nvPr>
            <p:ph type="sldNum" sz="quarter" idx="14"/>
          </p:nvPr>
        </p:nvSpPr>
        <p:spPr/>
        <p:txBody>
          <a:bodyPr/>
          <a:lstStyle/>
          <a:p>
            <a:pPr>
              <a:defRPr/>
            </a:pPr>
            <a:fld id="{B9D230C1-E1FC-44A4-82DE-993786925E51}" type="slidenum">
              <a:rPr lang="zh-CN" altLang="en-US"/>
              <a:t>94</a:t>
            </a:fld>
            <a:endParaRPr lang="zh-CN" altLang="en-US"/>
          </a:p>
        </p:txBody>
      </p:sp>
      <p:sp>
        <p:nvSpPr>
          <p:cNvPr id="112645" name="Rectangle 4"/>
          <p:cNvSpPr>
            <a:spLocks noChangeArrowheads="1"/>
          </p:cNvSpPr>
          <p:nvPr/>
        </p:nvSpPr>
        <p:spPr bwMode="auto">
          <a:xfrm>
            <a:off x="931208" y="1341990"/>
            <a:ext cx="2236510" cy="400110"/>
          </a:xfrm>
          <a:prstGeom prst="rect">
            <a:avLst/>
          </a:prstGeom>
          <a:noFill/>
          <a:ln w="9525">
            <a:noFill/>
            <a:miter lim="800000"/>
          </a:ln>
        </p:spPr>
        <p:txBody>
          <a:bodyPr wrap="none">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利用鸽舍原理证明</a:t>
            </a:r>
          </a:p>
        </p:txBody>
      </p:sp>
      <p:sp>
        <p:nvSpPr>
          <p:cNvPr id="5" name="Text Box 7"/>
          <p:cNvSpPr txBox="1">
            <a:spLocks noChangeArrowheads="1"/>
          </p:cNvSpPr>
          <p:nvPr/>
        </p:nvSpPr>
        <p:spPr bwMode="auto">
          <a:xfrm>
            <a:off x="606287" y="2103438"/>
            <a:ext cx="6572389" cy="4346831"/>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ts val="1200"/>
              </a:spcBef>
              <a:spcAft>
                <a:spcPts val="0"/>
              </a:spcAft>
              <a:buClr>
                <a:schemeClr val="accent2"/>
              </a:buClr>
              <a:buSzPct val="50000"/>
              <a:defRPr/>
            </a:pPr>
            <a:r>
              <a:rPr lang="zh-CN" altLang="en-US" sz="2000" dirty="0">
                <a:latin typeface="微软雅黑" panose="020B0503020204020204" pitchFamily="34" charset="-122"/>
                <a:ea typeface="微软雅黑" panose="020B0503020204020204" pitchFamily="34" charset="-122"/>
              </a:rPr>
              <a:t>证明：</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1200"/>
              </a:spcBef>
              <a:spcAft>
                <a:spcPts val="0"/>
              </a:spcAft>
              <a:buClr>
                <a:schemeClr val="accent2"/>
              </a:buClr>
              <a:buSzPct val="50000"/>
              <a:defRPr/>
            </a:pPr>
            <a:r>
              <a:rPr lang="zh-CN" altLang="en-US" sz="2000" dirty="0">
                <a:latin typeface="微软雅黑" panose="020B0503020204020204" pitchFamily="34" charset="-122"/>
                <a:ea typeface="微软雅黑" panose="020B0503020204020204" pitchFamily="34" charset="-122"/>
              </a:rPr>
              <a:t>将矩形的长为</a:t>
            </a:r>
            <a:r>
              <a:rPr lang="en-US" altLang="zh-CN" sz="2000" dirty="0">
                <a:latin typeface="微软雅黑" panose="020B0503020204020204" pitchFamily="34" charset="-122"/>
                <a:ea typeface="微软雅黑" panose="020B0503020204020204" pitchFamily="34" charset="-122"/>
              </a:rPr>
              <a:t>2d</a:t>
            </a:r>
            <a:r>
              <a:rPr lang="zh-CN" altLang="en-US" sz="2000" dirty="0">
                <a:latin typeface="微软雅黑" panose="020B0503020204020204" pitchFamily="34" charset="-122"/>
                <a:ea typeface="微软雅黑" panose="020B0503020204020204" pitchFamily="34" charset="-122"/>
              </a:rPr>
              <a:t>的边</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等分，将它的长为</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的边</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等分，由此导出</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(d/2)×(2d/3)</a:t>
            </a:r>
            <a:r>
              <a:rPr lang="zh-CN" altLang="en-US" sz="2000" dirty="0">
                <a:latin typeface="微软雅黑" panose="020B0503020204020204" pitchFamily="34" charset="-122"/>
                <a:ea typeface="微软雅黑" panose="020B0503020204020204" pitchFamily="34" charset="-122"/>
              </a:rPr>
              <a:t>的矩形。若矩形中有多于</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中的点，则至少有一个</a:t>
            </a:r>
            <a:r>
              <a:rPr lang="en-US" altLang="zh-CN" sz="2000" dirty="0">
                <a:latin typeface="微软雅黑" panose="020B0503020204020204" pitchFamily="34" charset="-122"/>
                <a:ea typeface="微软雅黑" panose="020B0503020204020204" pitchFamily="34" charset="-122"/>
              </a:rPr>
              <a:t>(d/2)×(2d/3)</a:t>
            </a:r>
            <a:r>
              <a:rPr lang="zh-CN" altLang="en-US" sz="2000" dirty="0">
                <a:latin typeface="微软雅黑" panose="020B0503020204020204" pitchFamily="34" charset="-122"/>
                <a:ea typeface="微软雅黑" panose="020B0503020204020204" pitchFamily="34" charset="-122"/>
              </a:rPr>
              <a:t>的小矩形中有</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个以上</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中的点。</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1200"/>
              </a:spcBef>
              <a:spcAft>
                <a:spcPts val="0"/>
              </a:spcAft>
              <a:buClr>
                <a:schemeClr val="accent2"/>
              </a:buClr>
              <a:buSzPct val="50000"/>
              <a:defRPr/>
            </a:pPr>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是位于同一小矩形中的</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个点，则（</a:t>
            </a:r>
            <a:r>
              <a:rPr lang="en-US" altLang="zh-CN" sz="2000" dirty="0" err="1">
                <a:latin typeface="微软雅黑" panose="020B0503020204020204" pitchFamily="34" charset="-122"/>
                <a:ea typeface="微软雅黑" panose="020B0503020204020204" pitchFamily="34" charset="-122"/>
              </a:rPr>
              <a:t>u,v</a:t>
            </a:r>
            <a:r>
              <a:rPr lang="zh-CN" altLang="en-US" sz="2000" dirty="0">
                <a:latin typeface="微软雅黑" panose="020B0503020204020204" pitchFamily="34" charset="-122"/>
                <a:ea typeface="微软雅黑" panose="020B0503020204020204" pitchFamily="34" charset="-122"/>
              </a:rPr>
              <a:t>）的距离为</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1200"/>
              </a:spcBef>
              <a:spcAft>
                <a:spcPts val="0"/>
              </a:spcAft>
              <a:buClr>
                <a:schemeClr val="accent2"/>
              </a:buClr>
              <a:buSzPct val="50000"/>
              <a:defRPr/>
            </a:pPr>
            <a:endParaRPr lang="zh-CN" altLang="en-US"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1200"/>
              </a:spcBef>
              <a:spcAft>
                <a:spcPts val="0"/>
              </a:spcAft>
              <a:buClr>
                <a:schemeClr val="accent2"/>
              </a:buClr>
              <a:buSzPct val="50000"/>
              <a:defRPr/>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u,v</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之间的距离小于</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。这与</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的意义相矛盾。</a:t>
            </a:r>
          </a:p>
        </p:txBody>
      </p:sp>
      <p:graphicFrame>
        <p:nvGraphicFramePr>
          <p:cNvPr id="7" name="Object 2"/>
          <p:cNvGraphicFramePr>
            <a:graphicFrameLocks noChangeAspect="1"/>
          </p:cNvGraphicFramePr>
          <p:nvPr>
            <p:extLst>
              <p:ext uri="{D42A27DB-BD31-4B8C-83A1-F6EECF244321}">
                <p14:modId xmlns:p14="http://schemas.microsoft.com/office/powerpoint/2010/main" val="1950406462"/>
              </p:ext>
            </p:extLst>
          </p:nvPr>
        </p:nvGraphicFramePr>
        <p:xfrm>
          <a:off x="1181100" y="5279248"/>
          <a:ext cx="4914900" cy="633412"/>
        </p:xfrm>
        <a:graphic>
          <a:graphicData uri="http://schemas.openxmlformats.org/presentationml/2006/ole">
            <mc:AlternateContent xmlns:mc="http://schemas.openxmlformats.org/markup-compatibility/2006">
              <mc:Choice xmlns:v="urn:schemas-microsoft-com:vml" Requires="v">
                <p:oleObj name="Equation" r:id="rId3" imgW="84429600" imgH="9448800" progId="">
                  <p:embed/>
                </p:oleObj>
              </mc:Choice>
              <mc:Fallback>
                <p:oleObj name="Equation" r:id="rId3" imgW="84429600" imgH="9448800" progId="">
                  <p:embed/>
                  <p:pic>
                    <p:nvPicPr>
                      <p:cNvPr id="0" name="图片 6144"/>
                      <p:cNvPicPr>
                        <a:picLocks noChangeAspect="1"/>
                      </p:cNvPicPr>
                      <p:nvPr/>
                    </p:nvPicPr>
                    <p:blipFill>
                      <a:blip r:embed="rId4"/>
                      <a:stretch>
                        <a:fillRect/>
                      </a:stretch>
                    </p:blipFill>
                    <p:spPr>
                      <a:xfrm>
                        <a:off x="1181100" y="5279248"/>
                        <a:ext cx="4914900" cy="633412"/>
                      </a:xfrm>
                      <a:prstGeom prst="rect">
                        <a:avLst/>
                      </a:prstGeom>
                      <a:noFill/>
                      <a:ln w="9525">
                        <a:noFill/>
                      </a:ln>
                    </p:spPr>
                  </p:pic>
                </p:oleObj>
              </mc:Fallback>
            </mc:AlternateContent>
          </a:graphicData>
        </a:graphic>
      </p:graphicFrame>
      <p:grpSp>
        <p:nvGrpSpPr>
          <p:cNvPr id="6" name="组合 47"/>
          <p:cNvGrpSpPr/>
          <p:nvPr/>
        </p:nvGrpSpPr>
        <p:grpSpPr bwMode="auto">
          <a:xfrm>
            <a:off x="8178662" y="2556272"/>
            <a:ext cx="2330450" cy="3133725"/>
            <a:chOff x="8693624" y="1460087"/>
            <a:chExt cx="3106954" cy="3132527"/>
          </a:xfrm>
        </p:grpSpPr>
        <p:sp>
          <p:nvSpPr>
            <p:cNvPr id="8" name="矩形 7"/>
            <p:cNvSpPr/>
            <p:nvPr/>
          </p:nvSpPr>
          <p:spPr>
            <a:xfrm>
              <a:off x="8693624" y="2023434"/>
              <a:ext cx="1693163" cy="25691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a:stCxn id="8" idx="1"/>
              <a:endCxn id="8" idx="3"/>
            </p:cNvCxnSpPr>
            <p:nvPr/>
          </p:nvCxnSpPr>
          <p:spPr>
            <a:xfrm>
              <a:off x="8693624" y="3307231"/>
              <a:ext cx="1693163"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693624" y="2885117"/>
              <a:ext cx="169316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8693624" y="3748387"/>
              <a:ext cx="1693163" cy="1428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0"/>
              <a:endCxn id="8" idx="2"/>
            </p:cNvCxnSpPr>
            <p:nvPr/>
          </p:nvCxnSpPr>
          <p:spPr>
            <a:xfrm>
              <a:off x="9540205" y="2023434"/>
              <a:ext cx="0" cy="256918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693624" y="1582277"/>
              <a:ext cx="0" cy="3570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542323" y="1582277"/>
              <a:ext cx="0" cy="3570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86787" y="1582277"/>
              <a:ext cx="0" cy="3570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524357" y="2023434"/>
              <a:ext cx="3322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0524357" y="3751561"/>
              <a:ext cx="3322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524357" y="2885117"/>
              <a:ext cx="3322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524357" y="4592614"/>
              <a:ext cx="3322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8693624" y="1850463"/>
              <a:ext cx="846581"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9540205" y="1850463"/>
              <a:ext cx="846581"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0691556" y="2023434"/>
              <a:ext cx="0" cy="86168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691556" y="2875596"/>
              <a:ext cx="0" cy="86327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10691556" y="3751561"/>
              <a:ext cx="0" cy="84105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8820611" y="1460087"/>
              <a:ext cx="787321" cy="369746"/>
            </a:xfrm>
            <a:prstGeom prst="rect">
              <a:avLst/>
            </a:prstGeom>
          </p:spPr>
          <p:txBody>
            <a:bodyPr wrap="none">
              <a:spAutoFit/>
            </a:bodyPr>
            <a:lstStyle/>
            <a:p>
              <a:pPr fontAlgn="auto">
                <a:spcBef>
                  <a:spcPts val="0"/>
                </a:spcBef>
                <a:spcAft>
                  <a:spcPts val="0"/>
                </a:spcAft>
                <a:defRPr/>
              </a:pPr>
              <a:r>
                <a:rPr lang="en-US" altLang="zh-CN" b="1" dirty="0">
                  <a:latin typeface="+mn-ea"/>
                  <a:ea typeface="+mn-ea"/>
                </a:rPr>
                <a:t>d/2</a:t>
              </a:r>
              <a:endParaRPr lang="zh-CN" altLang="en-US" dirty="0">
                <a:latin typeface="+mn-lt"/>
                <a:ea typeface="+mn-ea"/>
              </a:endParaRPr>
            </a:p>
          </p:txBody>
        </p:sp>
        <p:sp>
          <p:nvSpPr>
            <p:cNvPr id="44" name="矩形 43"/>
            <p:cNvSpPr/>
            <p:nvPr/>
          </p:nvSpPr>
          <p:spPr>
            <a:xfrm>
              <a:off x="9667193" y="1479130"/>
              <a:ext cx="787321" cy="369746"/>
            </a:xfrm>
            <a:prstGeom prst="rect">
              <a:avLst/>
            </a:prstGeom>
          </p:spPr>
          <p:txBody>
            <a:bodyPr wrap="none">
              <a:spAutoFit/>
            </a:bodyPr>
            <a:lstStyle/>
            <a:p>
              <a:pPr fontAlgn="auto">
                <a:spcBef>
                  <a:spcPts val="0"/>
                </a:spcBef>
                <a:spcAft>
                  <a:spcPts val="0"/>
                </a:spcAft>
                <a:defRPr/>
              </a:pPr>
              <a:r>
                <a:rPr lang="en-US" altLang="zh-CN" b="1" dirty="0">
                  <a:latin typeface="+mn-ea"/>
                  <a:ea typeface="+mn-ea"/>
                </a:rPr>
                <a:t>d/2</a:t>
              </a:r>
              <a:endParaRPr lang="zh-CN" altLang="en-US" dirty="0">
                <a:latin typeface="+mn-lt"/>
                <a:ea typeface="+mn-ea"/>
              </a:endParaRPr>
            </a:p>
          </p:txBody>
        </p:sp>
        <p:sp>
          <p:nvSpPr>
            <p:cNvPr id="45" name="矩形 44"/>
            <p:cNvSpPr/>
            <p:nvPr/>
          </p:nvSpPr>
          <p:spPr>
            <a:xfrm>
              <a:off x="10822776" y="3091413"/>
              <a:ext cx="977802" cy="369746"/>
            </a:xfrm>
            <a:prstGeom prst="rect">
              <a:avLst/>
            </a:prstGeom>
          </p:spPr>
          <p:txBody>
            <a:bodyPr wrap="none">
              <a:spAutoFit/>
            </a:bodyPr>
            <a:lstStyle/>
            <a:p>
              <a:pPr fontAlgn="auto">
                <a:spcBef>
                  <a:spcPts val="0"/>
                </a:spcBef>
                <a:spcAft>
                  <a:spcPts val="0"/>
                </a:spcAft>
                <a:defRPr/>
              </a:pPr>
              <a:r>
                <a:rPr lang="en-US" altLang="zh-CN" b="1">
                  <a:latin typeface="+mn-ea"/>
                  <a:ea typeface="+mn-ea"/>
                </a:rPr>
                <a:t>2d/3</a:t>
              </a:r>
              <a:endParaRPr lang="zh-CN" altLang="en-US" dirty="0">
                <a:latin typeface="+mn-lt"/>
                <a:ea typeface="+mn-ea"/>
              </a:endParaRPr>
            </a:p>
          </p:txBody>
        </p:sp>
        <p:sp>
          <p:nvSpPr>
            <p:cNvPr id="46" name="矩形 45"/>
            <p:cNvSpPr/>
            <p:nvPr/>
          </p:nvSpPr>
          <p:spPr>
            <a:xfrm>
              <a:off x="10822776" y="2274163"/>
              <a:ext cx="977802" cy="368159"/>
            </a:xfrm>
            <a:prstGeom prst="rect">
              <a:avLst/>
            </a:prstGeom>
          </p:spPr>
          <p:txBody>
            <a:bodyPr wrap="none">
              <a:spAutoFit/>
            </a:bodyPr>
            <a:lstStyle/>
            <a:p>
              <a:pPr fontAlgn="auto">
                <a:spcBef>
                  <a:spcPts val="0"/>
                </a:spcBef>
                <a:spcAft>
                  <a:spcPts val="0"/>
                </a:spcAft>
                <a:defRPr/>
              </a:pPr>
              <a:r>
                <a:rPr lang="en-US" altLang="zh-CN" b="1" dirty="0">
                  <a:latin typeface="+mn-ea"/>
                  <a:ea typeface="+mn-ea"/>
                </a:rPr>
                <a:t>2d/3</a:t>
              </a:r>
              <a:endParaRPr lang="zh-CN" altLang="en-US" dirty="0">
                <a:latin typeface="+mn-lt"/>
                <a:ea typeface="+mn-ea"/>
              </a:endParaRPr>
            </a:p>
          </p:txBody>
        </p:sp>
        <p:sp>
          <p:nvSpPr>
            <p:cNvPr id="47" name="矩形 46"/>
            <p:cNvSpPr/>
            <p:nvPr/>
          </p:nvSpPr>
          <p:spPr>
            <a:xfrm>
              <a:off x="10822776" y="4041962"/>
              <a:ext cx="977802" cy="369747"/>
            </a:xfrm>
            <a:prstGeom prst="rect">
              <a:avLst/>
            </a:prstGeom>
          </p:spPr>
          <p:txBody>
            <a:bodyPr wrap="none">
              <a:spAutoFit/>
            </a:bodyPr>
            <a:lstStyle/>
            <a:p>
              <a:pPr fontAlgn="auto">
                <a:spcBef>
                  <a:spcPts val="0"/>
                </a:spcBef>
                <a:spcAft>
                  <a:spcPts val="0"/>
                </a:spcAft>
                <a:defRPr/>
              </a:pPr>
              <a:r>
                <a:rPr lang="en-US" altLang="zh-CN" b="1">
                  <a:latin typeface="+mn-ea"/>
                  <a:ea typeface="+mn-ea"/>
                </a:rPr>
                <a:t>2d/3</a:t>
              </a:r>
              <a:endParaRPr lang="zh-CN" altLang="en-US" dirty="0">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2"/>
          <p:cNvSpPr txBox="1">
            <a:spLocks noChangeArrowheads="1"/>
          </p:cNvSpPr>
          <p:nvPr/>
        </p:nvSpPr>
        <p:spPr bwMode="auto">
          <a:xfrm>
            <a:off x="449545" y="1308100"/>
            <a:ext cx="11288568" cy="1476375"/>
          </a:xfrm>
          <a:prstGeom prst="rect">
            <a:avLst/>
          </a:prstGeom>
          <a:noFill/>
          <a:ln w="9525">
            <a:noFill/>
            <a:miter lim="800000"/>
          </a:ln>
        </p:spPr>
        <p:txBody>
          <a:bodyPr wrap="square">
            <a:spAutoFit/>
          </a:bodyPr>
          <a:lstStyle/>
          <a:p>
            <a:pPr>
              <a:lnSpc>
                <a:spcPct val="150000"/>
              </a:lnSpc>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将</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中所有落在垂直带形区的点复制到</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中，对于</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中任一点</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p</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，最多只需要考查紧随</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p</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后的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个点，计算出从</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p</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到这</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6</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个点的距离，并和</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d</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进行比较，将最小的距离存放在</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d</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中，最后求得的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d</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即为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中所有点的最近点对距离。</a:t>
            </a:r>
          </a:p>
        </p:txBody>
      </p:sp>
      <p:pic>
        <p:nvPicPr>
          <p:cNvPr id="114690" name="Picture 1"/>
          <p:cNvPicPr>
            <a:picLocks noChangeAspect="1" noChangeArrowheads="1"/>
          </p:cNvPicPr>
          <p:nvPr/>
        </p:nvPicPr>
        <p:blipFill>
          <a:blip r:embed="rId3"/>
          <a:srcRect/>
          <a:stretch>
            <a:fillRect/>
          </a:stretch>
        </p:blipFill>
        <p:spPr bwMode="auto">
          <a:xfrm>
            <a:off x="1849439" y="2925764"/>
            <a:ext cx="4143375" cy="3259137"/>
          </a:xfrm>
          <a:prstGeom prst="rect">
            <a:avLst/>
          </a:prstGeom>
          <a:noFill/>
          <a:ln w="9525">
            <a:noFill/>
            <a:miter lim="800000"/>
            <a:headEnd/>
            <a:tailEnd/>
          </a:ln>
        </p:spPr>
      </p:pic>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二、分治法的求解过程</a:t>
            </a:r>
          </a:p>
        </p:txBody>
      </p:sp>
      <p:sp>
        <p:nvSpPr>
          <p:cNvPr id="5" name="Text Box 58"/>
          <p:cNvSpPr txBox="1">
            <a:spLocks noChangeArrowheads="1"/>
          </p:cNvSpPr>
          <p:nvPr/>
        </p:nvSpPr>
        <p:spPr bwMode="auto">
          <a:xfrm>
            <a:off x="7011435" y="3163889"/>
            <a:ext cx="3702948" cy="30099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fontAlgn="auto">
              <a:lnSpc>
                <a:spcPct val="120000"/>
              </a:lnSpc>
              <a:spcBef>
                <a:spcPts val="0"/>
              </a:spcBef>
              <a:spcAft>
                <a:spcPts val="0"/>
              </a:spcAft>
              <a:defRPr/>
            </a:pPr>
            <a:r>
              <a:rPr lang="en-US" altLang="zh-CN" dirty="0">
                <a:solidFill>
                  <a:srgbClr val="0000FF"/>
                </a:solidFill>
                <a:latin typeface="+mn-ea"/>
              </a:rPr>
              <a:t>//</a:t>
            </a:r>
            <a:r>
              <a:rPr lang="zh-CN" altLang="en-US" dirty="0">
                <a:solidFill>
                  <a:srgbClr val="0000FF"/>
                </a:solidFill>
                <a:latin typeface="+mn-ea"/>
              </a:rPr>
              <a:t>搜索</a:t>
            </a:r>
            <a:r>
              <a:rPr lang="en-US" altLang="zh-CN" dirty="0">
                <a:solidFill>
                  <a:srgbClr val="0000FF"/>
                </a:solidFill>
                <a:latin typeface="+mn-ea"/>
              </a:rPr>
              <a:t>d</a:t>
            </a:r>
            <a:r>
              <a:rPr lang="zh-CN" altLang="en-US" dirty="0">
                <a:solidFill>
                  <a:srgbClr val="0000FF"/>
                </a:solidFill>
                <a:latin typeface="+mn-ea"/>
              </a:rPr>
              <a:t>的线性时间实现过程</a:t>
            </a:r>
            <a:endParaRPr lang="en-US" altLang="zh-CN" dirty="0">
              <a:solidFill>
                <a:srgbClr val="0000FF"/>
              </a:solidFill>
              <a:latin typeface="Times New Roman" panose="02020603050405020304" pitchFamily="18" charset="0"/>
              <a:cs typeface="Times New Roman" panose="02020603050405020304" pitchFamily="18" charset="0"/>
            </a:endParaRPr>
          </a:p>
          <a:p>
            <a:pPr fontAlgn="auto">
              <a:lnSpc>
                <a:spcPct val="120000"/>
              </a:lnSpc>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for(i=0;i&lt;size(R);i++)</a:t>
            </a:r>
          </a:p>
          <a:p>
            <a:pPr fontAlgn="auto">
              <a:lnSpc>
                <a:spcPct val="120000"/>
              </a:lnSpc>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    for(j=i+1;j&lt;size(R);j++)</a:t>
            </a:r>
          </a:p>
          <a:p>
            <a:pPr fontAlgn="auto">
              <a:lnSpc>
                <a:spcPct val="120000"/>
              </a:lnSpc>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       if(|y(R</a:t>
            </a:r>
            <a:r>
              <a:rPr lang="en-US" altLang="zh-CN" sz="2000" baseline="-25000" dirty="0">
                <a:solidFill>
                  <a:srgbClr val="0000FF"/>
                </a:solidFill>
                <a:latin typeface="Times New Roman" panose="02020603050405020304" pitchFamily="18" charset="0"/>
                <a:cs typeface="Times New Roman" panose="02020603050405020304" pitchFamily="18" charset="0"/>
              </a:rPr>
              <a:t>i</a:t>
            </a:r>
            <a:r>
              <a:rPr lang="en-US" altLang="zh-CN" sz="2000" dirty="0">
                <a:solidFill>
                  <a:srgbClr val="0000FF"/>
                </a:solidFill>
                <a:latin typeface="Times New Roman" panose="02020603050405020304" pitchFamily="18" charset="0"/>
                <a:cs typeface="Times New Roman" panose="02020603050405020304" pitchFamily="18" charset="0"/>
              </a:rPr>
              <a:t>)-y(</a:t>
            </a:r>
            <a:r>
              <a:rPr lang="en-US" altLang="zh-CN" sz="2000" dirty="0" err="1">
                <a:solidFill>
                  <a:srgbClr val="0000FF"/>
                </a:solidFill>
                <a:latin typeface="Times New Roman" panose="02020603050405020304" pitchFamily="18" charset="0"/>
                <a:cs typeface="Times New Roman" panose="02020603050405020304" pitchFamily="18" charset="0"/>
              </a:rPr>
              <a:t>R</a:t>
            </a:r>
            <a:r>
              <a:rPr lang="en-US" altLang="zh-CN" sz="2000" baseline="-25000" dirty="0" err="1">
                <a:solidFill>
                  <a:srgbClr val="0000FF"/>
                </a:solidFill>
                <a:latin typeface="Times New Roman" panose="02020603050405020304" pitchFamily="18" charset="0"/>
                <a:cs typeface="Times New Roman" panose="02020603050405020304" pitchFamily="18" charset="0"/>
              </a:rPr>
              <a:t>j</a:t>
            </a:r>
            <a:r>
              <a:rPr lang="en-US" altLang="zh-CN" sz="2000" dirty="0">
                <a:solidFill>
                  <a:srgbClr val="0000FF"/>
                </a:solidFill>
                <a:latin typeface="Times New Roman" panose="02020603050405020304" pitchFamily="18" charset="0"/>
                <a:cs typeface="Times New Roman" panose="02020603050405020304" pitchFamily="18" charset="0"/>
              </a:rPr>
              <a:t>)| &gt; d)</a:t>
            </a:r>
          </a:p>
          <a:p>
            <a:pPr fontAlgn="auto">
              <a:lnSpc>
                <a:spcPct val="120000"/>
              </a:lnSpc>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           break;//</a:t>
            </a:r>
            <a:r>
              <a:rPr lang="zh-CN" altLang="en-US" sz="2000" dirty="0">
                <a:solidFill>
                  <a:srgbClr val="0000FF"/>
                </a:solidFill>
                <a:latin typeface="Times New Roman" panose="02020603050405020304" pitchFamily="18" charset="0"/>
                <a:cs typeface="Times New Roman" panose="02020603050405020304" pitchFamily="18" charset="0"/>
              </a:rPr>
              <a:t>继续处理</a:t>
            </a:r>
            <a:r>
              <a:rPr lang="en-US" altLang="zh-CN" sz="2000" dirty="0">
                <a:solidFill>
                  <a:srgbClr val="0000FF"/>
                </a:solidFill>
                <a:latin typeface="Times New Roman" panose="02020603050405020304" pitchFamily="18" charset="0"/>
                <a:cs typeface="Times New Roman" panose="02020603050405020304" pitchFamily="18" charset="0"/>
              </a:rPr>
              <a:t>R</a:t>
            </a:r>
            <a:r>
              <a:rPr lang="en-US" altLang="zh-CN" sz="2000" baseline="-25000" dirty="0">
                <a:solidFill>
                  <a:srgbClr val="0000FF"/>
                </a:solidFill>
                <a:latin typeface="Times New Roman" panose="02020603050405020304" pitchFamily="18" charset="0"/>
                <a:cs typeface="Times New Roman" panose="02020603050405020304" pitchFamily="18" charset="0"/>
              </a:rPr>
              <a:t>i+1</a:t>
            </a:r>
          </a:p>
          <a:p>
            <a:pPr fontAlgn="auto">
              <a:lnSpc>
                <a:spcPct val="120000"/>
              </a:lnSpc>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        else</a:t>
            </a:r>
          </a:p>
          <a:p>
            <a:pPr fontAlgn="auto">
              <a:lnSpc>
                <a:spcPct val="120000"/>
              </a:lnSpc>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         if(distance(</a:t>
            </a:r>
            <a:r>
              <a:rPr lang="en-US" altLang="zh-CN" sz="2000" dirty="0" err="1">
                <a:solidFill>
                  <a:srgbClr val="0000FF"/>
                </a:solidFill>
                <a:latin typeface="Times New Roman" panose="02020603050405020304" pitchFamily="18" charset="0"/>
                <a:cs typeface="Times New Roman" panose="02020603050405020304" pitchFamily="18" charset="0"/>
              </a:rPr>
              <a:t>R</a:t>
            </a:r>
            <a:r>
              <a:rPr lang="en-US" altLang="zh-CN" sz="2000" baseline="-25000" dirty="0" err="1">
                <a:solidFill>
                  <a:srgbClr val="0000FF"/>
                </a:solidFill>
                <a:latin typeface="Times New Roman" panose="02020603050405020304" pitchFamily="18" charset="0"/>
                <a:cs typeface="Times New Roman" panose="02020603050405020304" pitchFamily="18" charset="0"/>
              </a:rPr>
              <a:t>i</a:t>
            </a:r>
            <a:r>
              <a:rPr lang="en-US" altLang="zh-CN" sz="2000" dirty="0" err="1">
                <a:solidFill>
                  <a:srgbClr val="0000FF"/>
                </a:solidFill>
                <a:latin typeface="Times New Roman" panose="02020603050405020304" pitchFamily="18" charset="0"/>
                <a:cs typeface="Times New Roman" panose="02020603050405020304" pitchFamily="18" charset="0"/>
              </a:rPr>
              <a:t>,R</a:t>
            </a:r>
            <a:r>
              <a:rPr lang="en-US" altLang="zh-CN" sz="2000" baseline="-25000" dirty="0" err="1">
                <a:solidFill>
                  <a:srgbClr val="0000FF"/>
                </a:solidFill>
                <a:latin typeface="Times New Roman" panose="02020603050405020304" pitchFamily="18" charset="0"/>
                <a:cs typeface="Times New Roman" panose="02020603050405020304" pitchFamily="18" charset="0"/>
              </a:rPr>
              <a:t>j</a:t>
            </a:r>
            <a:r>
              <a:rPr lang="en-US" altLang="zh-CN" sz="2000" dirty="0">
                <a:solidFill>
                  <a:srgbClr val="0000FF"/>
                </a:solidFill>
                <a:latin typeface="Times New Roman" panose="02020603050405020304" pitchFamily="18" charset="0"/>
                <a:cs typeface="Times New Roman" panose="02020603050405020304" pitchFamily="18" charset="0"/>
              </a:rPr>
              <a:t>) &lt; d)</a:t>
            </a:r>
          </a:p>
          <a:p>
            <a:pPr fontAlgn="auto">
              <a:lnSpc>
                <a:spcPct val="120000"/>
              </a:lnSpc>
              <a:spcBef>
                <a:spcPts val="0"/>
              </a:spcBef>
              <a:spcAft>
                <a:spcPts val="0"/>
              </a:spcAft>
              <a:defRPr/>
            </a:pPr>
            <a:r>
              <a:rPr lang="en-US" altLang="zh-CN" sz="2000" dirty="0">
                <a:solidFill>
                  <a:srgbClr val="0000FF"/>
                </a:solidFill>
                <a:latin typeface="Times New Roman" panose="02020603050405020304" pitchFamily="18" charset="0"/>
                <a:cs typeface="Times New Roman" panose="02020603050405020304" pitchFamily="18" charset="0"/>
              </a:rPr>
              <a:t>             d = distance(</a:t>
            </a:r>
            <a:r>
              <a:rPr lang="en-US" altLang="zh-CN" sz="2000" dirty="0" err="1">
                <a:solidFill>
                  <a:srgbClr val="0000FF"/>
                </a:solidFill>
                <a:latin typeface="Times New Roman" panose="02020603050405020304" pitchFamily="18" charset="0"/>
                <a:cs typeface="Times New Roman" panose="02020603050405020304" pitchFamily="18" charset="0"/>
              </a:rPr>
              <a:t>R</a:t>
            </a:r>
            <a:r>
              <a:rPr lang="en-US" altLang="zh-CN" sz="2000" baseline="-25000" dirty="0" err="1">
                <a:solidFill>
                  <a:srgbClr val="0000FF"/>
                </a:solidFill>
                <a:latin typeface="Times New Roman" panose="02020603050405020304" pitchFamily="18" charset="0"/>
                <a:cs typeface="Times New Roman" panose="02020603050405020304" pitchFamily="18" charset="0"/>
              </a:rPr>
              <a:t>i</a:t>
            </a:r>
            <a:r>
              <a:rPr lang="en-US" altLang="zh-CN" sz="2000" dirty="0" err="1">
                <a:solidFill>
                  <a:srgbClr val="0000FF"/>
                </a:solidFill>
                <a:latin typeface="Times New Roman" panose="02020603050405020304" pitchFamily="18" charset="0"/>
                <a:cs typeface="Times New Roman" panose="02020603050405020304" pitchFamily="18" charset="0"/>
              </a:rPr>
              <a:t>,R</a:t>
            </a:r>
            <a:r>
              <a:rPr lang="en-US" altLang="zh-CN" sz="2000" baseline="-25000" dirty="0" err="1">
                <a:solidFill>
                  <a:srgbClr val="0000FF"/>
                </a:solidFill>
                <a:latin typeface="Times New Roman" panose="02020603050405020304" pitchFamily="18" charset="0"/>
                <a:cs typeface="Times New Roman" panose="02020603050405020304" pitchFamily="18" charset="0"/>
              </a:rPr>
              <a:t>j</a:t>
            </a:r>
            <a:r>
              <a:rPr lang="en-US" altLang="zh-CN" sz="2000" dirty="0">
                <a:solidFill>
                  <a:srgbClr val="0000FF"/>
                </a:solidFill>
                <a:latin typeface="Times New Roman" panose="02020603050405020304" pitchFamily="18" charset="0"/>
                <a:cs typeface="Times New Roman" panose="02020603050405020304" pitchFamily="18" charset="0"/>
              </a:rPr>
              <a:t>);</a:t>
            </a:r>
            <a:endParaRPr kumimoji="1"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 name="矩形 5"/>
          <p:cNvSpPr/>
          <p:nvPr/>
        </p:nvSpPr>
        <p:spPr>
          <a:xfrm>
            <a:off x="2144714" y="6173789"/>
            <a:ext cx="4338637" cy="369887"/>
          </a:xfrm>
          <a:prstGeom prst="rect">
            <a:avLst/>
          </a:prstGeom>
        </p:spPr>
        <p:txBody>
          <a:bodyPr wrap="none">
            <a:spAutoFit/>
          </a:bodyPr>
          <a:lstStyle/>
          <a:p>
            <a:pPr fontAlgn="auto">
              <a:spcBef>
                <a:spcPts val="0"/>
              </a:spcBef>
              <a:spcAft>
                <a:spcPts val="0"/>
              </a:spcAft>
              <a:defRPr/>
            </a:pPr>
            <a:r>
              <a:rPr lang="zh-CN" altLang="en-US" dirty="0">
                <a:solidFill>
                  <a:srgbClr val="0000FF"/>
                </a:solidFill>
                <a:latin typeface="+mn-ea"/>
                <a:ea typeface="+mn-ea"/>
              </a:rPr>
              <a:t>因此，合并步骤可以在线性时间内完成。</a:t>
            </a: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192696" y="1509796"/>
            <a:ext cx="9021639" cy="3821761"/>
          </a:xfrm>
          <a:prstGeom prst="rect">
            <a:avLst/>
          </a:prstGeom>
          <a:ln/>
        </p:spPr>
        <p:style>
          <a:lnRef idx="2">
            <a:schemeClr val="accent2"/>
          </a:lnRef>
          <a:fillRef idx="1">
            <a:schemeClr val="lt1"/>
          </a:fillRef>
          <a:effectRef idx="0">
            <a:schemeClr val="accent2"/>
          </a:effectRef>
          <a:fontRef idx="minor">
            <a:schemeClr val="dk1"/>
          </a:fontRef>
        </p:style>
        <p:txBody>
          <a:bodyPr wrap="square" lIns="216000" tIns="216000" bIns="216000">
            <a:spAutoFit/>
          </a:bodyPr>
          <a:lstStyle/>
          <a:p>
            <a:pPr fontAlgn="auto">
              <a:spcBef>
                <a:spcPts val="0"/>
              </a:spcBef>
              <a:spcAft>
                <a:spcPts val="0"/>
              </a:spcAft>
              <a:defRPr/>
            </a:pP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bool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pointxcmp</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(Point &amp;p1</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Point &amp;p2)	</a:t>
            </a:r>
          </a:p>
          <a:p>
            <a:pPr fontAlgn="auto">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用于点按</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x</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坐标递增排序</a:t>
            </a:r>
          </a:p>
          <a:p>
            <a:pPr fontAlgn="auto">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return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p1.x</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&lt;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p2.x</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lnSpc>
                <a:spcPct val="200000"/>
              </a:lnSpc>
              <a:spcBef>
                <a:spcPts val="0"/>
              </a:spcBef>
              <a:spcAft>
                <a:spcPts val="0"/>
              </a:spcAft>
              <a:defRPr/>
            </a:pP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bool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pointycmp</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(Point &amp;p1</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Point &amp;p2)		</a:t>
            </a:r>
          </a:p>
          <a:p>
            <a:pPr fontAlgn="auto">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用于点按</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y</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坐标递增排序</a:t>
            </a:r>
          </a:p>
          <a:p>
            <a:pPr fontAlgn="auto">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return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p1.y</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&lt;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p2.y</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636104" y="1303974"/>
            <a:ext cx="10704444" cy="4930728"/>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lnSpc>
                <a:spcPct val="150000"/>
              </a:lnSpc>
              <a:spcBef>
                <a:spcPts val="0"/>
              </a:spcBef>
              <a:spcAft>
                <a:spcPts val="0"/>
              </a:spcAft>
              <a:defRPr/>
            </a:pP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double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Cpair_DC</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(vector&lt;Point&gt; &amp;a</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leftindex</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rightindex</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求</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leftindex</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rightindex</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中的最近点对的分治法</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int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vector&lt;Point&gt; b;</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sort(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a.begin</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a.end</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pointxcmp</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按</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x</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坐标从小到大排序</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for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=0;i&lt;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a.size</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中点集复制到</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b</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b.push_back</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sort(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b.begin</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b.end</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pointycmp</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按</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y</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坐标从小到大排序</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return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ClosestPoints</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b</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leftindex</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rightindex</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p:txBody>
      </p:sp>
      <p:sp>
        <p:nvSpPr>
          <p:cNvPr id="5"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0" y="1114193"/>
            <a:ext cx="12192000" cy="5849505"/>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fontAlgn="auto">
              <a:lnSpc>
                <a:spcPct val="150000"/>
              </a:lnSpc>
              <a:spcBef>
                <a:spcPts val="0"/>
              </a:spcBef>
              <a:spcAft>
                <a:spcPts val="0"/>
              </a:spcAft>
              <a:defRPr/>
            </a:pP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double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ClosestPoints</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(vector&lt;Point&gt; &amp;a</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vector&lt;Point&gt; b</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int leftindex</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rightindex</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rPr>
              <a:t>//</a:t>
            </a:r>
            <a:r>
              <a:rPr lang="zh-CN" altLang="en-US" sz="2000" dirty="0">
                <a:solidFill>
                  <a:schemeClr val="tx1"/>
                </a:solidFill>
                <a:latin typeface="Consolas" panose="020B0609020204030204" pitchFamily="49" charset="0"/>
                <a:ea typeface="仿宋" panose="02010609060101010101" pitchFamily="49" charset="-122"/>
              </a:rPr>
              <a:t>递归求</a:t>
            </a:r>
            <a:r>
              <a:rPr lang="en-US" altLang="zh-CN" sz="2000" dirty="0">
                <a:solidFill>
                  <a:schemeClr val="tx1"/>
                </a:solidFill>
                <a:latin typeface="Consolas" panose="020B0609020204030204" pitchFamily="49" charset="0"/>
                <a:ea typeface="仿宋" panose="02010609060101010101" pitchFamily="49" charset="-122"/>
              </a:rPr>
              <a:t>a[</a:t>
            </a:r>
            <a:r>
              <a:rPr lang="en-US" altLang="zh-CN" sz="2000" dirty="0" err="1">
                <a:solidFill>
                  <a:schemeClr val="tx1"/>
                </a:solidFill>
                <a:latin typeface="Consolas" panose="020B0609020204030204" pitchFamily="49" charset="0"/>
                <a:ea typeface="仿宋" panose="02010609060101010101" pitchFamily="49" charset="-122"/>
              </a:rPr>
              <a:t>leftindex</a:t>
            </a:r>
            <a:r>
              <a:rPr lang="en-US" altLang="zh-CN" sz="2000" dirty="0">
                <a:solidFill>
                  <a:schemeClr val="tx1"/>
                </a:solidFill>
                <a:latin typeface="Consolas" panose="020B0609020204030204" pitchFamily="49" charset="0"/>
                <a:ea typeface="仿宋" panose="02010609060101010101" pitchFamily="49" charset="-122"/>
              </a:rPr>
              <a:t>..</a:t>
            </a:r>
            <a:r>
              <a:rPr lang="en-US" altLang="zh-CN" sz="2000" dirty="0" err="1">
                <a:solidFill>
                  <a:schemeClr val="tx1"/>
                </a:solidFill>
                <a:latin typeface="Consolas" panose="020B0609020204030204" pitchFamily="49" charset="0"/>
                <a:ea typeface="仿宋" panose="02010609060101010101" pitchFamily="49" charset="-122"/>
              </a:rPr>
              <a:t>rightindex</a:t>
            </a:r>
            <a:r>
              <a:rPr lang="en-US" altLang="zh-CN" sz="2000" dirty="0">
                <a:solidFill>
                  <a:schemeClr val="tx1"/>
                </a:solidFill>
                <a:latin typeface="Consolas" panose="020B0609020204030204" pitchFamily="49" charset="0"/>
                <a:ea typeface="仿宋" panose="02010609060101010101" pitchFamily="49" charset="-122"/>
              </a:rPr>
              <a:t>]</a:t>
            </a:r>
            <a:r>
              <a:rPr lang="zh-CN" altLang="en-US" sz="2000" dirty="0">
                <a:solidFill>
                  <a:schemeClr val="tx1"/>
                </a:solidFill>
                <a:latin typeface="Consolas" panose="020B0609020204030204" pitchFamily="49" charset="0"/>
                <a:ea typeface="仿宋" panose="02010609060101010101" pitchFamily="49" charset="-122"/>
              </a:rPr>
              <a:t>中的最近点对</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rPr>
              <a:t>{  vector&lt;Point&gt; </a:t>
            </a:r>
            <a:r>
              <a:rPr lang="en-US" altLang="zh-CN" sz="2000" dirty="0" err="1">
                <a:solidFill>
                  <a:schemeClr val="tx1"/>
                </a:solidFill>
                <a:latin typeface="Consolas" panose="020B0609020204030204" pitchFamily="49" charset="0"/>
                <a:ea typeface="仿宋" panose="02010609060101010101" pitchFamily="49" charset="-122"/>
              </a:rPr>
              <a:t>leftb</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err="1">
                <a:solidFill>
                  <a:schemeClr val="tx1"/>
                </a:solidFill>
                <a:latin typeface="Consolas" panose="020B0609020204030204" pitchFamily="49" charset="0"/>
                <a:ea typeface="仿宋" panose="02010609060101010101" pitchFamily="49" charset="-122"/>
              </a:rPr>
              <a:t>rightb</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a:solidFill>
                  <a:schemeClr val="tx1"/>
                </a:solidFill>
                <a:latin typeface="Consolas" panose="020B0609020204030204" pitchFamily="49" charset="0"/>
                <a:ea typeface="仿宋" panose="02010609060101010101" pitchFamily="49" charset="-122"/>
              </a:rPr>
              <a:t>c;</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rPr>
              <a:t>   </a:t>
            </a:r>
            <a:r>
              <a:rPr lang="en-US" altLang="zh-CN" sz="2000" dirty="0">
                <a:solidFill>
                  <a:schemeClr val="tx1"/>
                </a:solidFill>
                <a:latin typeface="Consolas" panose="020B0609020204030204" pitchFamily="49" charset="0"/>
                <a:ea typeface="仿宋" panose="02010609060101010101" pitchFamily="49" charset="-122"/>
              </a:rPr>
              <a:t>int </a:t>
            </a:r>
            <a:r>
              <a:rPr lang="en-US" altLang="zh-CN" sz="2000" dirty="0" err="1">
                <a:solidFill>
                  <a:schemeClr val="tx1"/>
                </a:solidFill>
                <a:latin typeface="Consolas" panose="020B0609020204030204" pitchFamily="49" charset="0"/>
                <a:ea typeface="仿宋" panose="02010609060101010101" pitchFamily="49" charset="-122"/>
              </a:rPr>
              <a:t>i</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a:solidFill>
                  <a:schemeClr val="tx1"/>
                </a:solidFill>
                <a:latin typeface="Consolas" panose="020B0609020204030204" pitchFamily="49" charset="0"/>
                <a:ea typeface="仿宋" panose="02010609060101010101" pitchFamily="49" charset="-122"/>
              </a:rPr>
              <a:t>j</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a:solidFill>
                  <a:schemeClr val="tx1"/>
                </a:solidFill>
                <a:latin typeface="Consolas" panose="020B0609020204030204" pitchFamily="49" charset="0"/>
                <a:ea typeface="仿宋" panose="02010609060101010101" pitchFamily="49" charset="-122"/>
              </a:rPr>
              <a:t>midindex;</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rPr>
              <a:t>   </a:t>
            </a:r>
            <a:r>
              <a:rPr lang="en-US" altLang="zh-CN" sz="2000" dirty="0">
                <a:solidFill>
                  <a:schemeClr val="tx1"/>
                </a:solidFill>
                <a:latin typeface="Consolas" panose="020B0609020204030204" pitchFamily="49" charset="0"/>
                <a:ea typeface="仿宋" panose="02010609060101010101" pitchFamily="49" charset="-122"/>
              </a:rPr>
              <a:t>int leftminindex1</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a:solidFill>
                  <a:schemeClr val="tx1"/>
                </a:solidFill>
                <a:latin typeface="Consolas" panose="020B0609020204030204" pitchFamily="49" charset="0"/>
                <a:ea typeface="仿宋" panose="02010609060101010101" pitchFamily="49" charset="-122"/>
              </a:rPr>
              <a:t>leftminindex2;	//</a:t>
            </a:r>
            <a:r>
              <a:rPr lang="zh-CN" altLang="en-US" sz="2000" dirty="0">
                <a:solidFill>
                  <a:schemeClr val="tx1"/>
                </a:solidFill>
                <a:latin typeface="Consolas" panose="020B0609020204030204" pitchFamily="49" charset="0"/>
                <a:ea typeface="仿宋" panose="02010609060101010101" pitchFamily="49" charset="-122"/>
              </a:rPr>
              <a:t>左边的最近点对</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rPr>
              <a:t>   </a:t>
            </a:r>
            <a:r>
              <a:rPr lang="en-US" altLang="zh-CN" sz="2000" dirty="0">
                <a:solidFill>
                  <a:schemeClr val="tx1"/>
                </a:solidFill>
                <a:latin typeface="Consolas" panose="020B0609020204030204" pitchFamily="49" charset="0"/>
                <a:ea typeface="仿宋" panose="02010609060101010101" pitchFamily="49" charset="-122"/>
              </a:rPr>
              <a:t>int rightminindex1</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a:solidFill>
                  <a:schemeClr val="tx1"/>
                </a:solidFill>
                <a:latin typeface="Consolas" panose="020B0609020204030204" pitchFamily="49" charset="0"/>
                <a:ea typeface="仿宋" panose="02010609060101010101" pitchFamily="49" charset="-122"/>
              </a:rPr>
              <a:t>rightminindex2;	//</a:t>
            </a:r>
            <a:r>
              <a:rPr lang="zh-CN" altLang="en-US" sz="2000" dirty="0">
                <a:solidFill>
                  <a:schemeClr val="tx1"/>
                </a:solidFill>
                <a:latin typeface="Consolas" panose="020B0609020204030204" pitchFamily="49" charset="0"/>
                <a:ea typeface="仿宋" panose="02010609060101010101" pitchFamily="49" charset="-122"/>
              </a:rPr>
              <a:t>右边的最近点对</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rPr>
              <a:t>   </a:t>
            </a:r>
            <a:r>
              <a:rPr lang="en-US" altLang="zh-CN" sz="2000" dirty="0">
                <a:solidFill>
                  <a:schemeClr val="tx1"/>
                </a:solidFill>
                <a:latin typeface="Consolas" panose="020B0609020204030204" pitchFamily="49" charset="0"/>
                <a:ea typeface="仿宋" panose="02010609060101010101" pitchFamily="49" charset="-122"/>
              </a:rPr>
              <a:t>double d1</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a:solidFill>
                  <a:schemeClr val="tx1"/>
                </a:solidFill>
                <a:latin typeface="Consolas" panose="020B0609020204030204" pitchFamily="49" charset="0"/>
                <a:ea typeface="仿宋" panose="02010609060101010101" pitchFamily="49" charset="-122"/>
              </a:rPr>
              <a:t>d2</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a:solidFill>
                  <a:schemeClr val="tx1"/>
                </a:solidFill>
                <a:latin typeface="Consolas" panose="020B0609020204030204" pitchFamily="49" charset="0"/>
                <a:ea typeface="仿宋" panose="02010609060101010101" pitchFamily="49" charset="-122"/>
              </a:rPr>
              <a:t>d3</a:t>
            </a:r>
            <a:r>
              <a:rPr lang="zh-CN" altLang="en-US" sz="2000" dirty="0">
                <a:solidFill>
                  <a:schemeClr val="tx1"/>
                </a:solidFill>
                <a:latin typeface="Consolas" panose="020B0609020204030204" pitchFamily="49" charset="0"/>
                <a:ea typeface="仿宋" panose="02010609060101010101" pitchFamily="49" charset="-122"/>
              </a:rPr>
              <a:t>，</a:t>
            </a:r>
            <a:r>
              <a:rPr lang="en-US" altLang="zh-CN" sz="2000" dirty="0">
                <a:solidFill>
                  <a:schemeClr val="tx1"/>
                </a:solidFill>
                <a:latin typeface="Consolas" panose="020B0609020204030204" pitchFamily="49" charset="0"/>
                <a:ea typeface="仿宋" panose="02010609060101010101" pitchFamily="49" charset="-122"/>
              </a:rPr>
              <a:t>d;</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rPr>
              <a:t>   </a:t>
            </a:r>
            <a:r>
              <a:rPr lang="en-US" altLang="zh-CN" sz="2000" dirty="0">
                <a:solidFill>
                  <a:schemeClr val="tx1"/>
                </a:solidFill>
                <a:latin typeface="Consolas" panose="020B0609020204030204" pitchFamily="49" charset="0"/>
                <a:ea typeface="仿宋" panose="02010609060101010101" pitchFamily="49" charset="-122"/>
              </a:rPr>
              <a:t>if ((rightindex-leftindex+1)&lt;4)	</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rPr>
              <a:t>　　　　</a:t>
            </a:r>
            <a:r>
              <a:rPr lang="en-US" altLang="zh-CN" sz="2000" dirty="0">
                <a:solidFill>
                  <a:schemeClr val="tx1"/>
                </a:solidFill>
                <a:latin typeface="Consolas" panose="020B0609020204030204" pitchFamily="49" charset="0"/>
                <a:ea typeface="仿宋" panose="02010609060101010101" pitchFamily="49" charset="-122"/>
              </a:rPr>
              <a:t>	//</a:t>
            </a:r>
            <a:r>
              <a:rPr lang="zh-CN" altLang="en-US" sz="2000" dirty="0">
                <a:solidFill>
                  <a:schemeClr val="tx1"/>
                </a:solidFill>
                <a:latin typeface="Consolas" panose="020B0609020204030204" pitchFamily="49" charset="0"/>
                <a:ea typeface="仿宋" panose="02010609060101010101" pitchFamily="49" charset="-122"/>
              </a:rPr>
              <a:t>少于</a:t>
            </a:r>
            <a:r>
              <a:rPr lang="en-US" altLang="zh-CN" sz="2000" dirty="0">
                <a:solidFill>
                  <a:schemeClr val="tx1"/>
                </a:solidFill>
                <a:latin typeface="Consolas" panose="020B0609020204030204" pitchFamily="49" charset="0"/>
                <a:ea typeface="仿宋" panose="02010609060101010101" pitchFamily="49" charset="-122"/>
              </a:rPr>
              <a:t>4</a:t>
            </a:r>
            <a:r>
              <a:rPr lang="zh-CN" altLang="en-US" sz="2000" dirty="0">
                <a:solidFill>
                  <a:schemeClr val="tx1"/>
                </a:solidFill>
                <a:latin typeface="Consolas" panose="020B0609020204030204" pitchFamily="49" charset="0"/>
                <a:ea typeface="仿宋" panose="02010609060101010101" pitchFamily="49" charset="-122"/>
              </a:rPr>
              <a:t>个点，直接用蛮力法求解</a:t>
            </a:r>
          </a:p>
          <a:p>
            <a:pPr fontAlgn="auto">
              <a:lnSpc>
                <a:spcPct val="150000"/>
              </a:lnSpc>
              <a:spcBef>
                <a:spcPts val="0"/>
              </a:spcBef>
              <a:spcAft>
                <a:spcPts val="0"/>
              </a:spcAft>
              <a:defRPr/>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d=</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Cpair_BF</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leftindex</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rightindex);</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return d;</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90346" y="1370415"/>
            <a:ext cx="11227280" cy="4505415"/>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216000">
            <a:spAutoFit/>
          </a:bodyPr>
          <a:lstStyle/>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midindex=(leftindex+rightindex)/2;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求中间位置</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由于有序，中点即为中位数</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for (i=0;i&lt;b.size();i++)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b</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中点集分为左右两部分</a:t>
            </a:r>
          </a:p>
          <a:p>
            <a:pPr fontAlgn="auto">
              <a:lnSpc>
                <a:spcPct val="150000"/>
              </a:lnSpc>
              <a:spcBef>
                <a:spcPts val="0"/>
              </a:spcBef>
              <a:spcAft>
                <a:spcPts val="0"/>
              </a:spcAft>
              <a:defRPr/>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if (b[</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].x&lt;a[</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midindex</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].x)</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leftb.push_back</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(b[</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else</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rightb.push_back</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(b[</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d1=</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ClosestPoints</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leftb</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leftindex</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midindex);</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d2=</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rgbClr val="FF0000"/>
                </a:solidFill>
                <a:latin typeface="Consolas" panose="020B0609020204030204" pitchFamily="49" charset="0"/>
                <a:ea typeface="仿宋" panose="02010609060101010101" pitchFamily="49" charset="-122"/>
                <a:cs typeface="Consolas" panose="020B0609020204030204" pitchFamily="49" charset="0"/>
              </a:rPr>
              <a:t>ClosestPoints</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rightb</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midindex+1</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rightindex);	</a:t>
            </a:r>
          </a:p>
          <a:p>
            <a:pPr fontAlgn="auto">
              <a:lnSpc>
                <a:spcPct val="150000"/>
              </a:lnSpc>
              <a:spcBef>
                <a:spcPts val="0"/>
              </a:spcBef>
              <a:spcAft>
                <a:spcPts val="0"/>
              </a:spcAft>
              <a:defRPr/>
            </a:pP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    d=min(d1,d2);</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三、求解最近点对的分治算法</a:t>
            </a: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1823</TotalTime>
  <Words>12164</Words>
  <Application>Microsoft Office PowerPoint</Application>
  <PresentationFormat>宽屏</PresentationFormat>
  <Paragraphs>1492</Paragraphs>
  <Slides>107</Slides>
  <Notes>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107</vt:i4>
      </vt:variant>
    </vt:vector>
  </HeadingPairs>
  <TitlesOfParts>
    <vt:vector size="124" baseType="lpstr">
      <vt:lpstr>等线</vt:lpstr>
      <vt:lpstr>仿宋</vt:lpstr>
      <vt:lpstr>黑体</vt:lpstr>
      <vt:lpstr>楷体</vt:lpstr>
      <vt:lpstr>微软雅黑</vt:lpstr>
      <vt:lpstr>Arial</vt:lpstr>
      <vt:lpstr>Calibri</vt:lpstr>
      <vt:lpstr>Calibri Light</vt:lpstr>
      <vt:lpstr>Cambria</vt:lpstr>
      <vt:lpstr>Cambria Math</vt:lpstr>
      <vt:lpstr>Consolas</vt:lpstr>
      <vt:lpstr>Symbol</vt:lpstr>
      <vt:lpstr>Times New Roman</vt:lpstr>
      <vt:lpstr>Wingdings</vt:lpstr>
      <vt:lpstr>Office 主题​​</vt:lpstr>
      <vt:lpstr>Clip</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lxh</dc:creator>
  <cp:lastModifiedBy>aaa</cp:lastModifiedBy>
  <cp:revision>139</cp:revision>
  <dcterms:created xsi:type="dcterms:W3CDTF">2018-12-14T12:48:00Z</dcterms:created>
  <dcterms:modified xsi:type="dcterms:W3CDTF">2023-03-02T09:11:54Z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