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8"/>
  </p:notesMasterIdLst>
  <p:sldIdLst>
    <p:sldId id="263" r:id="rId2"/>
    <p:sldId id="595" r:id="rId3"/>
    <p:sldId id="265" r:id="rId4"/>
    <p:sldId id="266" r:id="rId5"/>
    <p:sldId id="267" r:id="rId6"/>
    <p:sldId id="268" r:id="rId7"/>
    <p:sldId id="269" r:id="rId8"/>
    <p:sldId id="480" r:id="rId9"/>
    <p:sldId id="481" r:id="rId10"/>
    <p:sldId id="270" r:id="rId11"/>
    <p:sldId id="264" r:id="rId12"/>
    <p:sldId id="271" r:id="rId13"/>
    <p:sldId id="272" r:id="rId14"/>
    <p:sldId id="274" r:id="rId15"/>
    <p:sldId id="273" r:id="rId16"/>
    <p:sldId id="275" r:id="rId17"/>
    <p:sldId id="276" r:id="rId18"/>
    <p:sldId id="277" r:id="rId19"/>
    <p:sldId id="278" r:id="rId20"/>
    <p:sldId id="279" r:id="rId21"/>
    <p:sldId id="284" r:id="rId22"/>
    <p:sldId id="285" r:id="rId23"/>
    <p:sldId id="286" r:id="rId24"/>
    <p:sldId id="287" r:id="rId25"/>
    <p:sldId id="288" r:id="rId26"/>
    <p:sldId id="467" r:id="rId27"/>
    <p:sldId id="468" r:id="rId28"/>
    <p:sldId id="280" r:id="rId29"/>
    <p:sldId id="281" r:id="rId30"/>
    <p:sldId id="282" r:id="rId31"/>
    <p:sldId id="283" r:id="rId32"/>
    <p:sldId id="469" r:id="rId33"/>
    <p:sldId id="470" r:id="rId34"/>
    <p:sldId id="471" r:id="rId35"/>
    <p:sldId id="490" r:id="rId36"/>
    <p:sldId id="289" r:id="rId37"/>
    <p:sldId id="290" r:id="rId38"/>
    <p:sldId id="400" r:id="rId39"/>
    <p:sldId id="438" r:id="rId40"/>
    <p:sldId id="439" r:id="rId41"/>
    <p:sldId id="440" r:id="rId42"/>
    <p:sldId id="441" r:id="rId43"/>
    <p:sldId id="443" r:id="rId44"/>
    <p:sldId id="444" r:id="rId45"/>
    <p:sldId id="445" r:id="rId46"/>
    <p:sldId id="594" r:id="rId47"/>
    <p:sldId id="446" r:id="rId48"/>
    <p:sldId id="447" r:id="rId49"/>
    <p:sldId id="449" r:id="rId50"/>
    <p:sldId id="450" r:id="rId51"/>
    <p:sldId id="451" r:id="rId52"/>
    <p:sldId id="452" r:id="rId53"/>
    <p:sldId id="454" r:id="rId54"/>
    <p:sldId id="514" r:id="rId55"/>
    <p:sldId id="515" r:id="rId56"/>
    <p:sldId id="591" r:id="rId57"/>
    <p:sldId id="516" r:id="rId58"/>
    <p:sldId id="517" r:id="rId59"/>
    <p:sldId id="518" r:id="rId60"/>
    <p:sldId id="519" r:id="rId61"/>
    <p:sldId id="323" r:id="rId62"/>
    <p:sldId id="324" r:id="rId63"/>
    <p:sldId id="596" r:id="rId64"/>
    <p:sldId id="512" r:id="rId65"/>
    <p:sldId id="325" r:id="rId66"/>
    <p:sldId id="327" r:id="rId67"/>
    <p:sldId id="511" r:id="rId68"/>
    <p:sldId id="513" r:id="rId69"/>
    <p:sldId id="509" r:id="rId70"/>
    <p:sldId id="506" r:id="rId71"/>
    <p:sldId id="508" r:id="rId72"/>
    <p:sldId id="507" r:id="rId73"/>
    <p:sldId id="505" r:id="rId74"/>
    <p:sldId id="504" r:id="rId75"/>
    <p:sldId id="503" r:id="rId76"/>
    <p:sldId id="510" r:id="rId77"/>
    <p:sldId id="328" r:id="rId78"/>
    <p:sldId id="329" r:id="rId79"/>
    <p:sldId id="330" r:id="rId80"/>
    <p:sldId id="331" r:id="rId81"/>
    <p:sldId id="332" r:id="rId82"/>
    <p:sldId id="333" r:id="rId83"/>
    <p:sldId id="335" r:id="rId84"/>
    <p:sldId id="336" r:id="rId85"/>
    <p:sldId id="520" r:id="rId86"/>
    <p:sldId id="562" r:id="rId87"/>
    <p:sldId id="563" r:id="rId88"/>
    <p:sldId id="521" r:id="rId89"/>
    <p:sldId id="522" r:id="rId90"/>
    <p:sldId id="523" r:id="rId91"/>
    <p:sldId id="524" r:id="rId92"/>
    <p:sldId id="567" r:id="rId93"/>
    <p:sldId id="525" r:id="rId94"/>
    <p:sldId id="526" r:id="rId95"/>
    <p:sldId id="527" r:id="rId96"/>
    <p:sldId id="528" r:id="rId97"/>
    <p:sldId id="529" r:id="rId98"/>
    <p:sldId id="530" r:id="rId99"/>
    <p:sldId id="531" r:id="rId100"/>
    <p:sldId id="532" r:id="rId101"/>
    <p:sldId id="533" r:id="rId102"/>
    <p:sldId id="534" r:id="rId103"/>
    <p:sldId id="535" r:id="rId104"/>
    <p:sldId id="536" r:id="rId105"/>
    <p:sldId id="537" r:id="rId106"/>
    <p:sldId id="538" r:id="rId107"/>
    <p:sldId id="539" r:id="rId108"/>
    <p:sldId id="540" r:id="rId109"/>
    <p:sldId id="541" r:id="rId110"/>
    <p:sldId id="542" r:id="rId111"/>
    <p:sldId id="543" r:id="rId112"/>
    <p:sldId id="569" r:id="rId113"/>
    <p:sldId id="570" r:id="rId114"/>
    <p:sldId id="571" r:id="rId115"/>
    <p:sldId id="572" r:id="rId116"/>
    <p:sldId id="575" r:id="rId117"/>
    <p:sldId id="576" r:id="rId118"/>
    <p:sldId id="577" r:id="rId119"/>
    <p:sldId id="578" r:id="rId120"/>
    <p:sldId id="579" r:id="rId121"/>
    <p:sldId id="580" r:id="rId122"/>
    <p:sldId id="582" r:id="rId123"/>
    <p:sldId id="583" r:id="rId124"/>
    <p:sldId id="586" r:id="rId125"/>
    <p:sldId id="584" r:id="rId126"/>
    <p:sldId id="585" r:id="rId127"/>
    <p:sldId id="589" r:id="rId128"/>
    <p:sldId id="593" r:id="rId129"/>
    <p:sldId id="592" r:id="rId130"/>
    <p:sldId id="587" r:id="rId131"/>
    <p:sldId id="588" r:id="rId132"/>
    <p:sldId id="388" r:id="rId133"/>
    <p:sldId id="418" r:id="rId134"/>
    <p:sldId id="419" r:id="rId135"/>
    <p:sldId id="389" r:id="rId136"/>
    <p:sldId id="392" r:id="rId137"/>
    <p:sldId id="393" r:id="rId138"/>
    <p:sldId id="394" r:id="rId139"/>
    <p:sldId id="494" r:id="rId140"/>
    <p:sldId id="495" r:id="rId141"/>
    <p:sldId id="395" r:id="rId142"/>
    <p:sldId id="396" r:id="rId143"/>
    <p:sldId id="397" r:id="rId144"/>
    <p:sldId id="496" r:id="rId145"/>
    <p:sldId id="398" r:id="rId146"/>
    <p:sldId id="260" r:id="rId1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FF"/>
    <a:srgbClr val="006600"/>
    <a:srgbClr val="DB43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416"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40D816F-F31D-4B7E-B6DB-F95505476AA1}" type="doc">
      <dgm:prSet loTypeId="urn:microsoft.com/office/officeart/2005/8/layout/list1#1" loCatId="list" qsTypeId="urn:microsoft.com/office/officeart/2005/8/quickstyle/simple1#1" qsCatId="simple" csTypeId="urn:microsoft.com/office/officeart/2005/8/colors/accent1_2#1" csCatId="accent1" phldr="1"/>
      <dgm:spPr/>
      <dgm:t>
        <a:bodyPr/>
        <a:lstStyle/>
        <a:p>
          <a:endParaRPr lang="zh-CN" altLang="en-US"/>
        </a:p>
      </dgm:t>
    </dgm:pt>
    <dgm:pt modelId="{8446D54A-579E-4060-9D29-66E494F72784}">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000" b="1" dirty="0">
              <a:latin typeface="华文楷体" panose="02010600040101010101" charset="-122"/>
              <a:ea typeface="华文楷体" panose="02010600040101010101" charset="-122"/>
              <a:cs typeface="华文楷体" panose="02010600040101010101" charset="-122"/>
            </a:rPr>
            <a:t>4.1 </a:t>
          </a:r>
          <a:r>
            <a:rPr lang="zh-CN" altLang="zh-CN" sz="2000" b="1" dirty="0">
              <a:latin typeface="华文楷体" panose="02010600040101010101" charset="-122"/>
              <a:ea typeface="华文楷体" panose="02010600040101010101" charset="-122"/>
              <a:cs typeface="华文楷体" panose="02010600040101010101" charset="-122"/>
            </a:rPr>
            <a:t>动态规划概述</a:t>
          </a:r>
          <a:endParaRPr lang="en-US" altLang="zh-CN" sz="2000" b="1" dirty="0">
            <a:solidFill>
              <a:schemeClr val="bg1"/>
            </a:solidFill>
          </a:endParaRPr>
        </a:p>
      </dgm:t>
    </dgm:pt>
    <dgm:pt modelId="{93AFEF5D-08DE-4ED6-BCB2-EE8F1740B334}" type="parTrans" cxnId="{EA969CA2-6DBF-4B88-AFD6-A3DBB5B5981B}">
      <dgm:prSet/>
      <dgm:spPr/>
      <dgm:t>
        <a:bodyPr/>
        <a:lstStyle/>
        <a:p>
          <a:endParaRPr lang="zh-CN" altLang="en-US" sz="2000" b="1">
            <a:solidFill>
              <a:schemeClr val="bg1"/>
            </a:solidFill>
          </a:endParaRPr>
        </a:p>
      </dgm:t>
    </dgm:pt>
    <dgm:pt modelId="{F0797B5E-C694-4BE8-83D6-75064EA0F9AE}" type="sibTrans" cxnId="{EA969CA2-6DBF-4B88-AFD6-A3DBB5B5981B}">
      <dgm:prSet/>
      <dgm:spPr/>
      <dgm:t>
        <a:bodyPr/>
        <a:lstStyle/>
        <a:p>
          <a:endParaRPr lang="zh-CN" altLang="en-US" sz="2000" b="1">
            <a:solidFill>
              <a:schemeClr val="bg1"/>
            </a:solidFill>
          </a:endParaRPr>
        </a:p>
      </dgm:t>
    </dgm:pt>
    <dgm:pt modelId="{87A67D4A-2B46-42FB-B0B2-7E44A1C89692}">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000" b="1" dirty="0">
              <a:latin typeface="华文楷体" panose="02010600040101010101" charset="-122"/>
              <a:ea typeface="华文楷体" panose="02010600040101010101" charset="-122"/>
              <a:cs typeface="华文楷体" panose="02010600040101010101" charset="-122"/>
            </a:rPr>
            <a:t>4.2</a:t>
          </a:r>
          <a:r>
            <a:rPr lang="zh-CN" altLang="en-US" sz="2000" b="1" dirty="0">
              <a:latin typeface="华文楷体" panose="02010600040101010101" charset="-122"/>
              <a:ea typeface="华文楷体" panose="02010600040101010101" charset="-122"/>
              <a:cs typeface="华文楷体" panose="02010600040101010101" charset="-122"/>
            </a:rPr>
            <a:t> </a:t>
          </a:r>
          <a:r>
            <a:rPr lang="zh-CN" altLang="zh-CN" sz="2000" b="1" dirty="0">
              <a:latin typeface="华文楷体" panose="02010600040101010101" charset="-122"/>
              <a:ea typeface="华文楷体" panose="02010600040101010101" charset="-122"/>
              <a:cs typeface="华文楷体" panose="02010600040101010101" charset="-122"/>
            </a:rPr>
            <a:t>求解</a:t>
          </a:r>
          <a:r>
            <a:rPr lang="zh-CN" altLang="en-US" sz="2000" b="1" dirty="0">
              <a:latin typeface="华文楷体" panose="02010600040101010101" charset="-122"/>
              <a:ea typeface="华文楷体" panose="02010600040101010101" charset="-122"/>
              <a:cs typeface="华文楷体" panose="02010600040101010101" charset="-122"/>
            </a:rPr>
            <a:t>数塔</a:t>
          </a:r>
          <a:r>
            <a:rPr lang="zh-CN" altLang="zh-CN" sz="2000" b="1" dirty="0">
              <a:latin typeface="华文楷体" panose="02010600040101010101" charset="-122"/>
              <a:ea typeface="华文楷体" panose="02010600040101010101" charset="-122"/>
              <a:cs typeface="华文楷体" panose="02010600040101010101" charset="-122"/>
            </a:rPr>
            <a:t>问题</a:t>
          </a:r>
          <a:endParaRPr sz="2000" b="1" dirty="0">
            <a:solidFill>
              <a:schemeClr val="bg1"/>
            </a:solidFill>
          </a:endParaRPr>
        </a:p>
      </dgm:t>
    </dgm:pt>
    <dgm:pt modelId="{8FA0F792-D8AB-4E82-BF1E-8E439661AECA}" type="parTrans" cxnId="{4F418825-08FB-45DD-875A-B54F04411811}">
      <dgm:prSet/>
      <dgm:spPr/>
      <dgm:t>
        <a:bodyPr/>
        <a:lstStyle/>
        <a:p>
          <a:endParaRPr lang="zh-CN" altLang="en-US" sz="2000" b="1">
            <a:solidFill>
              <a:schemeClr val="bg1"/>
            </a:solidFill>
          </a:endParaRPr>
        </a:p>
      </dgm:t>
    </dgm:pt>
    <dgm:pt modelId="{8978246A-1C19-414E-ADC8-EFD040749CB9}" type="sibTrans" cxnId="{4F418825-08FB-45DD-875A-B54F04411811}">
      <dgm:prSet/>
      <dgm:spPr/>
      <dgm:t>
        <a:bodyPr/>
        <a:lstStyle/>
        <a:p>
          <a:endParaRPr lang="zh-CN" altLang="en-US" sz="2000" b="1">
            <a:solidFill>
              <a:schemeClr val="bg1"/>
            </a:solidFill>
          </a:endParaRPr>
        </a:p>
      </dgm:t>
    </dgm:pt>
    <dgm:pt modelId="{C13C0078-B16E-486D-9BF1-01FF18A62F72}">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pt-BR" altLang="zh-CN" sz="2000" b="1" dirty="0">
              <a:latin typeface="华文楷体" panose="02010600040101010101" charset="-122"/>
              <a:ea typeface="华文楷体" panose="02010600040101010101" charset="-122"/>
              <a:cs typeface="华文楷体" panose="02010600040101010101" charset="-122"/>
            </a:rPr>
            <a:t>4.3 </a:t>
          </a:r>
          <a:r>
            <a:rPr lang="zh-CN" altLang="zh-CN" sz="2000" b="1" dirty="0">
              <a:latin typeface="华文楷体" panose="02010600040101010101" charset="-122"/>
              <a:ea typeface="华文楷体" panose="02010600040101010101" charset="-122"/>
              <a:cs typeface="华文楷体" panose="02010600040101010101" charset="-122"/>
            </a:rPr>
            <a:t>求解最长递增子序列问题</a:t>
          </a:r>
          <a:endParaRPr sz="2000" b="1" dirty="0">
            <a:solidFill>
              <a:schemeClr val="bg1"/>
            </a:solidFill>
          </a:endParaRPr>
        </a:p>
      </dgm:t>
    </dgm:pt>
    <dgm:pt modelId="{717A3AD0-860F-421F-B71A-BB1745194A92}" type="parTrans" cxnId="{E642D34C-0895-472C-9552-D64F492CC796}">
      <dgm:prSet/>
      <dgm:spPr/>
      <dgm:t>
        <a:bodyPr/>
        <a:lstStyle/>
        <a:p>
          <a:endParaRPr lang="zh-CN" altLang="en-US" sz="2000" b="1">
            <a:solidFill>
              <a:schemeClr val="bg1"/>
            </a:solidFill>
          </a:endParaRPr>
        </a:p>
      </dgm:t>
    </dgm:pt>
    <dgm:pt modelId="{565982A9-BC65-4C57-9347-BA31598032D9}" type="sibTrans" cxnId="{E642D34C-0895-472C-9552-D64F492CC796}">
      <dgm:prSet/>
      <dgm:spPr/>
      <dgm:t>
        <a:bodyPr/>
        <a:lstStyle/>
        <a:p>
          <a:endParaRPr lang="zh-CN" altLang="en-US" sz="2000" b="1">
            <a:solidFill>
              <a:schemeClr val="bg1"/>
            </a:solidFill>
          </a:endParaRPr>
        </a:p>
      </dgm:t>
    </dgm:pt>
    <dgm:pt modelId="{9C80AFAA-E2E7-4773-A420-4B113412E306}">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000" b="1" dirty="0">
              <a:latin typeface="华文楷体" panose="02010600040101010101" charset="-122"/>
              <a:ea typeface="华文楷体" panose="02010600040101010101" charset="-122"/>
              <a:cs typeface="华文楷体" panose="02010600040101010101" charset="-122"/>
            </a:rPr>
            <a:t>4.4 </a:t>
          </a:r>
          <a:r>
            <a:rPr lang="zh-CN" altLang="zh-CN" sz="2000" b="1" dirty="0">
              <a:latin typeface="华文楷体" panose="02010600040101010101" charset="-122"/>
              <a:ea typeface="华文楷体" panose="02010600040101010101" charset="-122"/>
              <a:cs typeface="华文楷体" panose="02010600040101010101" charset="-122"/>
            </a:rPr>
            <a:t>求解最长公共子序列问题</a:t>
          </a:r>
          <a:endParaRPr sz="2000" b="1" dirty="0">
            <a:solidFill>
              <a:schemeClr val="bg1"/>
            </a:solidFill>
          </a:endParaRPr>
        </a:p>
      </dgm:t>
    </dgm:pt>
    <dgm:pt modelId="{519A3D1F-9DE5-45B4-9663-0272FD819126}" type="parTrans" cxnId="{9E5729DC-6F1E-4D0C-B894-6C99C9880418}">
      <dgm:prSet/>
      <dgm:spPr/>
      <dgm:t>
        <a:bodyPr/>
        <a:lstStyle/>
        <a:p>
          <a:endParaRPr lang="zh-CN" altLang="en-US" sz="2000" b="1">
            <a:solidFill>
              <a:schemeClr val="bg1"/>
            </a:solidFill>
          </a:endParaRPr>
        </a:p>
      </dgm:t>
    </dgm:pt>
    <dgm:pt modelId="{33930CC5-8C36-4901-805D-BA4D48118727}" type="sibTrans" cxnId="{9E5729DC-6F1E-4D0C-B894-6C99C9880418}">
      <dgm:prSet/>
      <dgm:spPr/>
      <dgm:t>
        <a:bodyPr/>
        <a:lstStyle/>
        <a:p>
          <a:endParaRPr lang="zh-CN" altLang="en-US" sz="2000" b="1">
            <a:solidFill>
              <a:schemeClr val="bg1"/>
            </a:solidFill>
          </a:endParaRPr>
        </a:p>
      </dgm:t>
    </dgm:pt>
    <dgm:pt modelId="{6C8C4356-4FA0-424E-A7C0-1C1C50EA7AA8}">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000" b="1" dirty="0">
              <a:latin typeface="华文楷体" panose="02010600040101010101" charset="-122"/>
              <a:ea typeface="华文楷体" panose="02010600040101010101" charset="-122"/>
              <a:cs typeface="华文楷体" panose="02010600040101010101" charset="-122"/>
            </a:rPr>
            <a:t>4.5 </a:t>
          </a:r>
          <a:r>
            <a:rPr lang="zh-CN" altLang="zh-CN" sz="2000" b="1" dirty="0">
              <a:latin typeface="华文楷体" panose="02010600040101010101" charset="-122"/>
              <a:ea typeface="华文楷体" panose="02010600040101010101" charset="-122"/>
              <a:cs typeface="华文楷体" panose="02010600040101010101" charset="-122"/>
            </a:rPr>
            <a:t>求解</a:t>
          </a:r>
          <a:r>
            <a:rPr lang="nb-NO" altLang="zh-CN" sz="2000" b="1" dirty="0">
              <a:latin typeface="华文楷体" panose="02010600040101010101" charset="-122"/>
              <a:ea typeface="华文楷体" panose="02010600040101010101" charset="-122"/>
              <a:cs typeface="华文楷体" panose="02010600040101010101" charset="-122"/>
            </a:rPr>
            <a:t>0/1</a:t>
          </a:r>
          <a:r>
            <a:rPr lang="zh-CN" altLang="zh-CN" sz="2000" b="1" dirty="0">
              <a:latin typeface="华文楷体" panose="02010600040101010101" charset="-122"/>
              <a:ea typeface="华文楷体" panose="02010600040101010101" charset="-122"/>
              <a:cs typeface="华文楷体" panose="02010600040101010101" charset="-122"/>
            </a:rPr>
            <a:t>背包问题</a:t>
          </a:r>
          <a:endParaRPr sz="2000" b="1" dirty="0">
            <a:solidFill>
              <a:schemeClr val="bg1"/>
            </a:solidFill>
          </a:endParaRPr>
        </a:p>
      </dgm:t>
    </dgm:pt>
    <dgm:pt modelId="{3886EF0E-D533-4402-BB3C-C50CE68007D8}" type="parTrans" cxnId="{F76955FA-B61D-412F-83FE-B8DA5B708E0B}">
      <dgm:prSet/>
      <dgm:spPr/>
      <dgm:t>
        <a:bodyPr/>
        <a:lstStyle/>
        <a:p>
          <a:endParaRPr lang="zh-CN" altLang="en-US" sz="2000" b="1">
            <a:solidFill>
              <a:schemeClr val="bg1"/>
            </a:solidFill>
          </a:endParaRPr>
        </a:p>
      </dgm:t>
    </dgm:pt>
    <dgm:pt modelId="{384FB330-08A8-4E1C-81DC-FB9A369CC41E}" type="sibTrans" cxnId="{F76955FA-B61D-412F-83FE-B8DA5B708E0B}">
      <dgm:prSet/>
      <dgm:spPr/>
      <dgm:t>
        <a:bodyPr/>
        <a:lstStyle/>
        <a:p>
          <a:endParaRPr lang="zh-CN" altLang="en-US" sz="2000" b="1">
            <a:solidFill>
              <a:schemeClr val="bg1"/>
            </a:solidFill>
          </a:endParaRPr>
        </a:p>
      </dgm:t>
    </dgm:pt>
    <dgm:pt modelId="{5D20260F-86CC-4250-B262-22640C365052}">
      <dgm:prSet phldr="0" custT="1"/>
      <dgm:spPr>
        <a:solidFill>
          <a:schemeClr val="accent1">
            <a:lumMod val="75000"/>
          </a:schemeClr>
        </a:solidFill>
        <a:ln>
          <a:noFill/>
        </a:ln>
      </dgm:spPr>
      <dgm:t>
        <a:bodyPr vert="horz" wrap="square"/>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a:lnSpc>
              <a:spcPct val="100000"/>
            </a:lnSpc>
            <a:spcBef>
              <a:spcPct val="0"/>
            </a:spcBef>
            <a:spcAft>
              <a:spcPct val="35000"/>
            </a:spcAft>
          </a:pPr>
          <a:r>
            <a:rPr lang="en-US" altLang="zh-CN" sz="2000" b="1" dirty="0">
              <a:latin typeface="华文楷体" panose="02010600040101010101" charset="-122"/>
              <a:ea typeface="华文楷体" panose="02010600040101010101" charset="-122"/>
              <a:cs typeface="华文楷体" panose="02010600040101010101" charset="-122"/>
            </a:rPr>
            <a:t>4.6 </a:t>
          </a:r>
          <a:r>
            <a:rPr lang="zh-CN" altLang="zh-CN" sz="2000" b="1" dirty="0">
              <a:latin typeface="华文楷体" panose="02010600040101010101" charset="-122"/>
              <a:ea typeface="华文楷体" panose="02010600040101010101" charset="-122"/>
              <a:cs typeface="华文楷体" panose="02010600040101010101" charset="-122"/>
            </a:rPr>
            <a:t>求解</a:t>
          </a:r>
          <a:r>
            <a:rPr lang="zh-CN" altLang="en-US" sz="2000" b="1" dirty="0">
              <a:latin typeface="华文楷体" panose="02010600040101010101" charset="-122"/>
              <a:ea typeface="华文楷体" panose="02010600040101010101" charset="-122"/>
              <a:cs typeface="华文楷体" panose="02010600040101010101" charset="-122"/>
            </a:rPr>
            <a:t>矩阵连乘</a:t>
          </a:r>
          <a:r>
            <a:rPr lang="zh-CN" altLang="zh-CN" sz="2000" b="1" dirty="0">
              <a:latin typeface="华文楷体" panose="02010600040101010101" charset="-122"/>
              <a:ea typeface="华文楷体" panose="02010600040101010101" charset="-122"/>
              <a:cs typeface="华文楷体" panose="02010600040101010101" charset="-122"/>
            </a:rPr>
            <a:t>问题</a:t>
          </a:r>
          <a:endParaRPr sz="2000" b="1" dirty="0">
            <a:solidFill>
              <a:schemeClr val="bg1"/>
            </a:solidFill>
          </a:endParaRPr>
        </a:p>
      </dgm:t>
    </dgm:pt>
    <dgm:pt modelId="{9F73803D-83D6-4D6C-8CF5-B4AEC191CFE8}" type="parTrans" cxnId="{C1A4E6DB-8F6C-43D2-A33E-FDEA834D4430}">
      <dgm:prSet/>
      <dgm:spPr/>
      <dgm:t>
        <a:bodyPr/>
        <a:lstStyle/>
        <a:p>
          <a:endParaRPr lang="zh-CN" altLang="en-US" sz="2000" b="1">
            <a:solidFill>
              <a:schemeClr val="bg1"/>
            </a:solidFill>
          </a:endParaRPr>
        </a:p>
      </dgm:t>
    </dgm:pt>
    <dgm:pt modelId="{3A23DEB6-1B7B-4A30-AB24-8D93CEE91175}" type="sibTrans" cxnId="{C1A4E6DB-8F6C-43D2-A33E-FDEA834D4430}">
      <dgm:prSet/>
      <dgm:spPr/>
      <dgm:t>
        <a:bodyPr/>
        <a:lstStyle/>
        <a:p>
          <a:endParaRPr lang="zh-CN" altLang="en-US" sz="2000" b="1">
            <a:solidFill>
              <a:schemeClr val="bg1"/>
            </a:solidFill>
          </a:endParaRPr>
        </a:p>
      </dgm:t>
    </dgm:pt>
    <dgm:pt modelId="{3B0D6654-7CE9-4D74-95AF-4437033336B0}">
      <dgm:prSet phldr="0" custT="1"/>
      <dgm:spPr>
        <a:solidFill>
          <a:srgbClr val="4472C4">
            <a:lumMod val="75000"/>
          </a:srgbClr>
        </a:solidFill>
        <a:ln w="12700" cap="flat" cmpd="sng" algn="ctr">
          <a:noFill/>
          <a:prstDash val="solid"/>
          <a:miter lim="800000"/>
        </a:ln>
        <a:effectLst/>
      </dgm:spPr>
      <dgm:t>
        <a:bodyPr spcFirstLastPara="0" vert="horz" wrap="square" lIns="164520" tIns="0" rIns="164520" bIns="0" numCol="1" spcCol="1270" anchor="ctr" anchorCtr="0"/>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r>
            <a:rPr lang="en-US" altLang="zh-CN" sz="2000" b="1" kern="1200" dirty="0">
              <a:latin typeface="华文楷体" panose="02010600040101010101" charset="-122"/>
              <a:ea typeface="华文楷体" panose="02010600040101010101" charset="-122"/>
              <a:cs typeface="华文楷体" panose="02010600040101010101" charset="-122"/>
            </a:rPr>
            <a:t>4.6 </a:t>
          </a:r>
          <a:r>
            <a:rPr lang="zh-CN" altLang="zh-CN" sz="2000" b="1" kern="1200" dirty="0">
              <a:solidFill>
                <a:prstClr val="white"/>
              </a:solidFill>
              <a:latin typeface="华文楷体" panose="02010600040101010101" charset="-122"/>
              <a:ea typeface="华文楷体" panose="02010600040101010101" charset="-122"/>
              <a:cs typeface="华文楷体" panose="02010600040101010101" charset="-122"/>
            </a:rPr>
            <a:t>求解</a:t>
          </a:r>
          <a:r>
            <a:rPr lang="en-US" altLang="zh-CN" sz="2000" b="1" kern="1200" dirty="0">
              <a:latin typeface="华文楷体" panose="02010600040101010101" charset="-122"/>
              <a:ea typeface="华文楷体" panose="02010600040101010101" charset="-122"/>
              <a:cs typeface="华文楷体" panose="02010600040101010101" charset="-122"/>
            </a:rPr>
            <a:t>TSP</a:t>
          </a:r>
          <a:r>
            <a:rPr lang="zh-CN" altLang="zh-CN" sz="2000" b="1" kern="1200" dirty="0">
              <a:latin typeface="华文楷体" panose="02010600040101010101" charset="-122"/>
              <a:ea typeface="华文楷体" panose="02010600040101010101" charset="-122"/>
              <a:cs typeface="华文楷体" panose="02010600040101010101" charset="-122"/>
            </a:rPr>
            <a:t>问题</a:t>
          </a:r>
          <a:endParaRPr sz="2000" b="1" kern="1200" dirty="0">
            <a:solidFill>
              <a:schemeClr val="bg1"/>
            </a:solidFill>
          </a:endParaRPr>
        </a:p>
      </dgm:t>
    </dgm:pt>
    <dgm:pt modelId="{833CB0F4-6CB4-4B34-9237-4032717627F4}" type="parTrans" cxnId="{F3BDA83E-5F5A-4949-82C7-D41E338BF92A}">
      <dgm:prSet/>
      <dgm:spPr/>
      <dgm:t>
        <a:bodyPr/>
        <a:lstStyle/>
        <a:p>
          <a:endParaRPr lang="zh-CN" altLang="en-US"/>
        </a:p>
      </dgm:t>
    </dgm:pt>
    <dgm:pt modelId="{D3E911A5-7B93-4016-93B7-41D63FA753C4}" type="sibTrans" cxnId="{F3BDA83E-5F5A-4949-82C7-D41E338BF92A}">
      <dgm:prSet/>
      <dgm:spPr/>
      <dgm:t>
        <a:bodyPr/>
        <a:lstStyle/>
        <a:p>
          <a:endParaRPr lang="zh-CN" altLang="en-US"/>
        </a:p>
      </dgm:t>
    </dgm:pt>
    <dgm:pt modelId="{A2844A49-1707-42CA-BDE2-59AE12CF1EAD}" type="pres">
      <dgm:prSet presAssocID="{B40D816F-F31D-4B7E-B6DB-F95505476AA1}" presName="linear" presStyleCnt="0">
        <dgm:presLayoutVars>
          <dgm:dir/>
          <dgm:animLvl val="lvl"/>
          <dgm:resizeHandles val="exact"/>
        </dgm:presLayoutVars>
      </dgm:prSet>
      <dgm:spPr/>
    </dgm:pt>
    <dgm:pt modelId="{AC248A0A-50D2-432A-B2C7-999544DAD9A6}" type="pres">
      <dgm:prSet presAssocID="{8446D54A-579E-4060-9D29-66E494F72784}" presName="parentLin" presStyleCnt="0"/>
      <dgm:spPr/>
    </dgm:pt>
    <dgm:pt modelId="{6351594F-A79E-44C3-A119-E689D4F1BDEB}" type="pres">
      <dgm:prSet presAssocID="{8446D54A-579E-4060-9D29-66E494F72784}" presName="parentLeftMargin" presStyleLbl="node1" presStyleIdx="0" presStyleCnt="7"/>
      <dgm:spPr/>
    </dgm:pt>
    <dgm:pt modelId="{B3B23232-3B8F-4261-A5BF-6EFA93F96C89}" type="pres">
      <dgm:prSet presAssocID="{8446D54A-579E-4060-9D29-66E494F72784}" presName="parentText" presStyleLbl="node1" presStyleIdx="0" presStyleCnt="7" custLinFactNeighborY="30114">
        <dgm:presLayoutVars>
          <dgm:chMax val="0"/>
          <dgm:bulletEnabled val="1"/>
        </dgm:presLayoutVars>
      </dgm:prSet>
      <dgm:spPr/>
    </dgm:pt>
    <dgm:pt modelId="{D31C47B7-3469-4CF5-9454-84F00DFE3DE4}" type="pres">
      <dgm:prSet presAssocID="{8446D54A-579E-4060-9D29-66E494F72784}" presName="negativeSpace" presStyleCnt="0"/>
      <dgm:spPr/>
    </dgm:pt>
    <dgm:pt modelId="{041CCC1A-28F7-4CCC-A176-06E28DE61F30}" type="pres">
      <dgm:prSet presAssocID="{8446D54A-579E-4060-9D29-66E494F72784}" presName="childText" presStyleLbl="conFgAcc1" presStyleIdx="0" presStyleCnt="7" custScaleX="85124" custLinFactNeighborY="-9800">
        <dgm:presLayoutVars>
          <dgm:bulletEnabled val="1"/>
        </dgm:presLayoutVars>
      </dgm:prSet>
      <dgm:spPr>
        <a:noFill/>
        <a:ln>
          <a:noFill/>
        </a:ln>
      </dgm:spPr>
    </dgm:pt>
    <dgm:pt modelId="{352B71D4-E5A4-41E9-AA7E-0F23152A6DD0}" type="pres">
      <dgm:prSet presAssocID="{F0797B5E-C694-4BE8-83D6-75064EA0F9AE}" presName="spaceBetweenRectangles" presStyleCnt="0"/>
      <dgm:spPr/>
    </dgm:pt>
    <dgm:pt modelId="{47C090FD-FBE5-46E4-BE47-4F9C473D3DAB}" type="pres">
      <dgm:prSet presAssocID="{87A67D4A-2B46-42FB-B0B2-7E44A1C89692}" presName="parentLin" presStyleCnt="0"/>
      <dgm:spPr/>
    </dgm:pt>
    <dgm:pt modelId="{A48AEE50-E726-48C2-9084-A587B4EB52B6}" type="pres">
      <dgm:prSet presAssocID="{87A67D4A-2B46-42FB-B0B2-7E44A1C89692}" presName="parentLeftMargin" presStyleLbl="node1" presStyleIdx="0" presStyleCnt="7"/>
      <dgm:spPr/>
    </dgm:pt>
    <dgm:pt modelId="{9BFAFDFD-778C-459A-81A4-695A501D67C5}" type="pres">
      <dgm:prSet presAssocID="{87A67D4A-2B46-42FB-B0B2-7E44A1C89692}" presName="parentText" presStyleLbl="node1" presStyleIdx="1" presStyleCnt="7" custLinFactNeighborY="19477">
        <dgm:presLayoutVars>
          <dgm:chMax val="0"/>
          <dgm:bulletEnabled val="1"/>
        </dgm:presLayoutVars>
      </dgm:prSet>
      <dgm:spPr/>
    </dgm:pt>
    <dgm:pt modelId="{DD53E7CF-68DF-4A10-9000-DD3E7BD2F87D}" type="pres">
      <dgm:prSet presAssocID="{87A67D4A-2B46-42FB-B0B2-7E44A1C89692}" presName="negativeSpace" presStyleCnt="0"/>
      <dgm:spPr/>
    </dgm:pt>
    <dgm:pt modelId="{F23376F4-0C04-477B-A7AE-A8F5C4643597}" type="pres">
      <dgm:prSet presAssocID="{87A67D4A-2B46-42FB-B0B2-7E44A1C89692}" presName="childText" presStyleLbl="conFgAcc1" presStyleIdx="1" presStyleCnt="7" custScaleX="85124" custLinFactNeighborY="-9800">
        <dgm:presLayoutVars>
          <dgm:bulletEnabled val="1"/>
        </dgm:presLayoutVars>
      </dgm:prSet>
      <dgm:spPr>
        <a:noFill/>
        <a:ln>
          <a:noFill/>
        </a:ln>
      </dgm:spPr>
    </dgm:pt>
    <dgm:pt modelId="{BFC7900A-D713-417E-8C80-A4F676489BA9}" type="pres">
      <dgm:prSet presAssocID="{8978246A-1C19-414E-ADC8-EFD040749CB9}" presName="spaceBetweenRectangles" presStyleCnt="0"/>
      <dgm:spPr/>
    </dgm:pt>
    <dgm:pt modelId="{9797C210-3CD0-4A98-8F20-4D596CA6C1BF}" type="pres">
      <dgm:prSet presAssocID="{C13C0078-B16E-486D-9BF1-01FF18A62F72}" presName="parentLin" presStyleCnt="0"/>
      <dgm:spPr/>
    </dgm:pt>
    <dgm:pt modelId="{61FE15BD-F370-4344-B62C-98B6DC95A6BB}" type="pres">
      <dgm:prSet presAssocID="{C13C0078-B16E-486D-9BF1-01FF18A62F72}" presName="parentLeftMargin" presStyleLbl="node1" presStyleIdx="1" presStyleCnt="7"/>
      <dgm:spPr/>
    </dgm:pt>
    <dgm:pt modelId="{D36E46AB-4925-4E9F-9EF1-6E3ECC64A107}" type="pres">
      <dgm:prSet presAssocID="{C13C0078-B16E-486D-9BF1-01FF18A62F72}" presName="parentText" presStyleLbl="node1" presStyleIdx="2" presStyleCnt="7" custLinFactNeighborY="14271">
        <dgm:presLayoutVars>
          <dgm:chMax val="0"/>
          <dgm:bulletEnabled val="1"/>
        </dgm:presLayoutVars>
      </dgm:prSet>
      <dgm:spPr/>
    </dgm:pt>
    <dgm:pt modelId="{5B9B8056-533C-4D79-8D0F-FBF0E4B5BD1C}" type="pres">
      <dgm:prSet presAssocID="{C13C0078-B16E-486D-9BF1-01FF18A62F72}" presName="negativeSpace" presStyleCnt="0"/>
      <dgm:spPr/>
    </dgm:pt>
    <dgm:pt modelId="{8C1F6190-2292-4E41-A624-8B917D71D484}" type="pres">
      <dgm:prSet presAssocID="{C13C0078-B16E-486D-9BF1-01FF18A62F72}" presName="childText" presStyleLbl="conFgAcc1" presStyleIdx="2" presStyleCnt="7" custScaleX="85124" custLinFactNeighborY="-9800">
        <dgm:presLayoutVars>
          <dgm:bulletEnabled val="1"/>
        </dgm:presLayoutVars>
      </dgm:prSet>
      <dgm:spPr>
        <a:noFill/>
        <a:ln>
          <a:noFill/>
        </a:ln>
      </dgm:spPr>
    </dgm:pt>
    <dgm:pt modelId="{AABB5AC5-8F01-4BDE-8F26-F76D3EF6B992}" type="pres">
      <dgm:prSet presAssocID="{565982A9-BC65-4C57-9347-BA31598032D9}" presName="spaceBetweenRectangles" presStyleCnt="0"/>
      <dgm:spPr/>
    </dgm:pt>
    <dgm:pt modelId="{1BEC0DAD-2A26-44F8-B172-D3DA2A341A62}" type="pres">
      <dgm:prSet presAssocID="{9C80AFAA-E2E7-4773-A420-4B113412E306}" presName="parentLin" presStyleCnt="0"/>
      <dgm:spPr/>
    </dgm:pt>
    <dgm:pt modelId="{10E3521C-EF46-43CF-85F2-A12059A9824B}" type="pres">
      <dgm:prSet presAssocID="{9C80AFAA-E2E7-4773-A420-4B113412E306}" presName="parentLeftMargin" presStyleLbl="node1" presStyleIdx="2" presStyleCnt="7"/>
      <dgm:spPr/>
    </dgm:pt>
    <dgm:pt modelId="{C3851B8B-9ACE-4E24-A360-AA2BE792E27E}" type="pres">
      <dgm:prSet presAssocID="{9C80AFAA-E2E7-4773-A420-4B113412E306}" presName="parentText" presStyleLbl="node1" presStyleIdx="3" presStyleCnt="7" custLinFactNeighborY="7818">
        <dgm:presLayoutVars>
          <dgm:chMax val="0"/>
          <dgm:bulletEnabled val="1"/>
        </dgm:presLayoutVars>
      </dgm:prSet>
      <dgm:spPr/>
    </dgm:pt>
    <dgm:pt modelId="{AF28BA69-3C6F-4349-A95C-D59EFFD5A0C9}" type="pres">
      <dgm:prSet presAssocID="{9C80AFAA-E2E7-4773-A420-4B113412E306}" presName="negativeSpace" presStyleCnt="0"/>
      <dgm:spPr/>
    </dgm:pt>
    <dgm:pt modelId="{53672251-BD74-4CF5-8FD3-955DE22A8EE0}" type="pres">
      <dgm:prSet presAssocID="{9C80AFAA-E2E7-4773-A420-4B113412E306}" presName="childText" presStyleLbl="conFgAcc1" presStyleIdx="3" presStyleCnt="7" custLinFactNeighborY="11759">
        <dgm:presLayoutVars>
          <dgm:bulletEnabled val="1"/>
        </dgm:presLayoutVars>
      </dgm:prSet>
      <dgm:spPr>
        <a:ln>
          <a:noFill/>
        </a:ln>
      </dgm:spPr>
    </dgm:pt>
    <dgm:pt modelId="{9EE5FB74-0E80-484D-9432-A904BF6E5B2D}" type="pres">
      <dgm:prSet presAssocID="{33930CC5-8C36-4901-805D-BA4D48118727}" presName="spaceBetweenRectangles" presStyleCnt="0"/>
      <dgm:spPr/>
    </dgm:pt>
    <dgm:pt modelId="{DFBE6138-74FB-4016-8FE7-16167AB21BD0}" type="pres">
      <dgm:prSet presAssocID="{6C8C4356-4FA0-424E-A7C0-1C1C50EA7AA8}" presName="parentLin" presStyleCnt="0"/>
      <dgm:spPr/>
    </dgm:pt>
    <dgm:pt modelId="{7676A1C9-00EE-416A-9B84-3429B15E3F5C}" type="pres">
      <dgm:prSet presAssocID="{6C8C4356-4FA0-424E-A7C0-1C1C50EA7AA8}" presName="parentLeftMargin" presStyleLbl="node1" presStyleIdx="3" presStyleCnt="7"/>
      <dgm:spPr/>
    </dgm:pt>
    <dgm:pt modelId="{7869BE19-1077-463C-8E8A-637083B2C95A}" type="pres">
      <dgm:prSet presAssocID="{6C8C4356-4FA0-424E-A7C0-1C1C50EA7AA8}" presName="parentText" presStyleLbl="node1" presStyleIdx="4" presStyleCnt="7" custLinFactNeighborY="1365">
        <dgm:presLayoutVars>
          <dgm:chMax val="0"/>
          <dgm:bulletEnabled val="1"/>
        </dgm:presLayoutVars>
      </dgm:prSet>
      <dgm:spPr/>
    </dgm:pt>
    <dgm:pt modelId="{CE067DF8-5E44-4601-AD0C-C7B58470155F}" type="pres">
      <dgm:prSet presAssocID="{6C8C4356-4FA0-424E-A7C0-1C1C50EA7AA8}" presName="negativeSpace" presStyleCnt="0"/>
      <dgm:spPr/>
    </dgm:pt>
    <dgm:pt modelId="{87708609-E973-434D-BFD5-5320D3B8E680}" type="pres">
      <dgm:prSet presAssocID="{6C8C4356-4FA0-424E-A7C0-1C1C50EA7AA8}" presName="childText" presStyleLbl="conFgAcc1" presStyleIdx="4" presStyleCnt="7">
        <dgm:presLayoutVars>
          <dgm:bulletEnabled val="1"/>
        </dgm:presLayoutVars>
      </dgm:prSet>
      <dgm:spPr>
        <a:ln>
          <a:noFill/>
        </a:ln>
      </dgm:spPr>
    </dgm:pt>
    <dgm:pt modelId="{46AA1462-AAE8-4431-BD71-CB23F666C94C}" type="pres">
      <dgm:prSet presAssocID="{384FB330-08A8-4E1C-81DC-FB9A369CC41E}" presName="spaceBetweenRectangles" presStyleCnt="0"/>
      <dgm:spPr/>
    </dgm:pt>
    <dgm:pt modelId="{A4B37A4F-4DFA-438A-8627-7D643F8D6D2D}" type="pres">
      <dgm:prSet presAssocID="{5D20260F-86CC-4250-B262-22640C365052}" presName="parentLin" presStyleCnt="0"/>
      <dgm:spPr/>
    </dgm:pt>
    <dgm:pt modelId="{18A8870C-67F7-4226-A7AD-773F3FAB78F9}" type="pres">
      <dgm:prSet presAssocID="{5D20260F-86CC-4250-B262-22640C365052}" presName="parentLeftMargin" presStyleLbl="node1" presStyleIdx="4" presStyleCnt="7"/>
      <dgm:spPr/>
    </dgm:pt>
    <dgm:pt modelId="{C4EF1BC1-887A-4A12-B41E-C49C6EA9163E}" type="pres">
      <dgm:prSet presAssocID="{5D20260F-86CC-4250-B262-22640C365052}" presName="parentText" presStyleLbl="node1" presStyleIdx="5" presStyleCnt="7">
        <dgm:presLayoutVars>
          <dgm:chMax val="0"/>
          <dgm:bulletEnabled val="1"/>
        </dgm:presLayoutVars>
      </dgm:prSet>
      <dgm:spPr/>
    </dgm:pt>
    <dgm:pt modelId="{53D7411A-66EB-4E5E-8248-B95ECFE95121}" type="pres">
      <dgm:prSet presAssocID="{5D20260F-86CC-4250-B262-22640C365052}" presName="negativeSpace" presStyleCnt="0"/>
      <dgm:spPr/>
    </dgm:pt>
    <dgm:pt modelId="{0C2A6482-39A3-4EB2-9940-417AE8F33B78}" type="pres">
      <dgm:prSet presAssocID="{5D20260F-86CC-4250-B262-22640C365052}" presName="childText" presStyleLbl="conFgAcc1" presStyleIdx="5" presStyleCnt="7">
        <dgm:presLayoutVars>
          <dgm:bulletEnabled val="1"/>
        </dgm:presLayoutVars>
      </dgm:prSet>
      <dgm:spPr>
        <a:ln>
          <a:noFill/>
        </a:ln>
      </dgm:spPr>
    </dgm:pt>
    <dgm:pt modelId="{0C791BB4-BCA2-4594-862D-967EB4506CE7}" type="pres">
      <dgm:prSet presAssocID="{3A23DEB6-1B7B-4A30-AB24-8D93CEE91175}" presName="spaceBetweenRectangles" presStyleCnt="0"/>
      <dgm:spPr/>
    </dgm:pt>
    <dgm:pt modelId="{118BFCFF-2A91-4356-B46F-63E3D6243C36}" type="pres">
      <dgm:prSet presAssocID="{3B0D6654-7CE9-4D74-95AF-4437033336B0}" presName="parentLin" presStyleCnt="0"/>
      <dgm:spPr/>
    </dgm:pt>
    <dgm:pt modelId="{E9D6D8C1-5CE1-4E65-8D12-6E9C28490E8A}" type="pres">
      <dgm:prSet presAssocID="{3B0D6654-7CE9-4D74-95AF-4437033336B0}" presName="parentLeftMargin" presStyleLbl="node1" presStyleIdx="5" presStyleCnt="7"/>
      <dgm:spPr/>
    </dgm:pt>
    <dgm:pt modelId="{F9A0D356-C50E-446D-9C83-D6DCBD226E2D}" type="pres">
      <dgm:prSet presAssocID="{3B0D6654-7CE9-4D74-95AF-4437033336B0}" presName="parentText" presStyleLbl="node1" presStyleIdx="6" presStyleCnt="7">
        <dgm:presLayoutVars>
          <dgm:chMax val="0"/>
          <dgm:bulletEnabled val="1"/>
        </dgm:presLayoutVars>
      </dgm:prSet>
      <dgm:spPr>
        <a:xfrm>
          <a:off x="310903" y="4438240"/>
          <a:ext cx="4352647" cy="472320"/>
        </a:xfrm>
        <a:prstGeom prst="roundRect">
          <a:avLst/>
        </a:prstGeom>
      </dgm:spPr>
    </dgm:pt>
    <dgm:pt modelId="{210573AD-8770-41AA-BE9E-5F0564E3E103}" type="pres">
      <dgm:prSet presAssocID="{3B0D6654-7CE9-4D74-95AF-4437033336B0}" presName="negativeSpace" presStyleCnt="0"/>
      <dgm:spPr/>
    </dgm:pt>
    <dgm:pt modelId="{6C0FB5D2-C5AA-4058-8A6E-DFC2FA478186}" type="pres">
      <dgm:prSet presAssocID="{3B0D6654-7CE9-4D74-95AF-4437033336B0}" presName="childText" presStyleLbl="conFgAcc1" presStyleIdx="6" presStyleCnt="7">
        <dgm:presLayoutVars>
          <dgm:bulletEnabled val="1"/>
        </dgm:presLayoutVars>
      </dgm:prSet>
      <dgm:spPr>
        <a:ln>
          <a:noFill/>
        </a:ln>
      </dgm:spPr>
    </dgm:pt>
  </dgm:ptLst>
  <dgm:cxnLst>
    <dgm:cxn modelId="{B3BA0616-7A87-4E6A-A41C-4C566D39F25B}" type="presOf" srcId="{3B0D6654-7CE9-4D74-95AF-4437033336B0}" destId="{E9D6D8C1-5CE1-4E65-8D12-6E9C28490E8A}" srcOrd="0" destOrd="0" presId="urn:microsoft.com/office/officeart/2005/8/layout/list1#1"/>
    <dgm:cxn modelId="{66B57025-BB98-422E-A39A-EEE2D8572CE8}" type="presOf" srcId="{87A67D4A-2B46-42FB-B0B2-7E44A1C89692}" destId="{9BFAFDFD-778C-459A-81A4-695A501D67C5}" srcOrd="1" destOrd="0" presId="urn:microsoft.com/office/officeart/2005/8/layout/list1#1"/>
    <dgm:cxn modelId="{4F418825-08FB-45DD-875A-B54F04411811}" srcId="{B40D816F-F31D-4B7E-B6DB-F95505476AA1}" destId="{87A67D4A-2B46-42FB-B0B2-7E44A1C89692}" srcOrd="1" destOrd="0" parTransId="{8FA0F792-D8AB-4E82-BF1E-8E439661AECA}" sibTransId="{8978246A-1C19-414E-ADC8-EFD040749CB9}"/>
    <dgm:cxn modelId="{BD6A0D3D-7494-49A7-A447-D62187EDE1FB}" type="presOf" srcId="{87A67D4A-2B46-42FB-B0B2-7E44A1C89692}" destId="{A48AEE50-E726-48C2-9084-A587B4EB52B6}" srcOrd="0" destOrd="0" presId="urn:microsoft.com/office/officeart/2005/8/layout/list1#1"/>
    <dgm:cxn modelId="{F3BDA83E-5F5A-4949-82C7-D41E338BF92A}" srcId="{B40D816F-F31D-4B7E-B6DB-F95505476AA1}" destId="{3B0D6654-7CE9-4D74-95AF-4437033336B0}" srcOrd="6" destOrd="0" parTransId="{833CB0F4-6CB4-4B34-9237-4032717627F4}" sibTransId="{D3E911A5-7B93-4016-93B7-41D63FA753C4}"/>
    <dgm:cxn modelId="{0A1B7140-B8C9-4D01-8554-BE1A5830FF6D}" type="presOf" srcId="{9C80AFAA-E2E7-4773-A420-4B113412E306}" destId="{10E3521C-EF46-43CF-85F2-A12059A9824B}" srcOrd="0" destOrd="0" presId="urn:microsoft.com/office/officeart/2005/8/layout/list1#1"/>
    <dgm:cxn modelId="{B0F91B67-7D7A-44B1-BD79-F2B5015C4FDD}" type="presOf" srcId="{C13C0078-B16E-486D-9BF1-01FF18A62F72}" destId="{61FE15BD-F370-4344-B62C-98B6DC95A6BB}" srcOrd="0" destOrd="0" presId="urn:microsoft.com/office/officeart/2005/8/layout/list1#1"/>
    <dgm:cxn modelId="{365A7868-6834-4B1B-A3AC-B3CA58221B83}" type="presOf" srcId="{9C80AFAA-E2E7-4773-A420-4B113412E306}" destId="{C3851B8B-9ACE-4E24-A360-AA2BE792E27E}" srcOrd="1" destOrd="0" presId="urn:microsoft.com/office/officeart/2005/8/layout/list1#1"/>
    <dgm:cxn modelId="{BF76604A-E522-4F6F-AEBD-EBAB30107B31}" type="presOf" srcId="{B40D816F-F31D-4B7E-B6DB-F95505476AA1}" destId="{A2844A49-1707-42CA-BDE2-59AE12CF1EAD}" srcOrd="0" destOrd="0" presId="urn:microsoft.com/office/officeart/2005/8/layout/list1#1"/>
    <dgm:cxn modelId="{E642D34C-0895-472C-9552-D64F492CC796}" srcId="{B40D816F-F31D-4B7E-B6DB-F95505476AA1}" destId="{C13C0078-B16E-486D-9BF1-01FF18A62F72}" srcOrd="2" destOrd="0" parTransId="{717A3AD0-860F-421F-B71A-BB1745194A92}" sibTransId="{565982A9-BC65-4C57-9347-BA31598032D9}"/>
    <dgm:cxn modelId="{F67FA272-42CB-4BA6-AC0D-60A43B0E7265}" type="presOf" srcId="{C13C0078-B16E-486D-9BF1-01FF18A62F72}" destId="{D36E46AB-4925-4E9F-9EF1-6E3ECC64A107}" srcOrd="1" destOrd="0" presId="urn:microsoft.com/office/officeart/2005/8/layout/list1#1"/>
    <dgm:cxn modelId="{5B2A9376-A581-46C2-8864-4CDE1777D718}" type="presOf" srcId="{8446D54A-579E-4060-9D29-66E494F72784}" destId="{B3B23232-3B8F-4261-A5BF-6EFA93F96C89}" srcOrd="1" destOrd="0" presId="urn:microsoft.com/office/officeart/2005/8/layout/list1#1"/>
    <dgm:cxn modelId="{87D41782-1DE3-40BF-8F24-327D50632FE6}" type="presOf" srcId="{6C8C4356-4FA0-424E-A7C0-1C1C50EA7AA8}" destId="{7676A1C9-00EE-416A-9B84-3429B15E3F5C}" srcOrd="0" destOrd="0" presId="urn:microsoft.com/office/officeart/2005/8/layout/list1#1"/>
    <dgm:cxn modelId="{422DBE83-513A-43CE-9DB1-0D2AA80C6FBE}" type="presOf" srcId="{5D20260F-86CC-4250-B262-22640C365052}" destId="{18A8870C-67F7-4226-A7AD-773F3FAB78F9}" srcOrd="0" destOrd="0" presId="urn:microsoft.com/office/officeart/2005/8/layout/list1#1"/>
    <dgm:cxn modelId="{81BD3E86-1D19-48DA-A077-5B632B368250}" type="presOf" srcId="{6C8C4356-4FA0-424E-A7C0-1C1C50EA7AA8}" destId="{7869BE19-1077-463C-8E8A-637083B2C95A}" srcOrd="1" destOrd="0" presId="urn:microsoft.com/office/officeart/2005/8/layout/list1#1"/>
    <dgm:cxn modelId="{DBEDE988-E382-45F1-9A56-35DD6E3FB054}" type="presOf" srcId="{3B0D6654-7CE9-4D74-95AF-4437033336B0}" destId="{F9A0D356-C50E-446D-9C83-D6DCBD226E2D}" srcOrd="1" destOrd="0" presId="urn:microsoft.com/office/officeart/2005/8/layout/list1#1"/>
    <dgm:cxn modelId="{EA969CA2-6DBF-4B88-AFD6-A3DBB5B5981B}" srcId="{B40D816F-F31D-4B7E-B6DB-F95505476AA1}" destId="{8446D54A-579E-4060-9D29-66E494F72784}" srcOrd="0" destOrd="0" parTransId="{93AFEF5D-08DE-4ED6-BCB2-EE8F1740B334}" sibTransId="{F0797B5E-C694-4BE8-83D6-75064EA0F9AE}"/>
    <dgm:cxn modelId="{E673CBAD-9372-4F9F-BA58-8C84B66BE260}" type="presOf" srcId="{5D20260F-86CC-4250-B262-22640C365052}" destId="{C4EF1BC1-887A-4A12-B41E-C49C6EA9163E}" srcOrd="1" destOrd="0" presId="urn:microsoft.com/office/officeart/2005/8/layout/list1#1"/>
    <dgm:cxn modelId="{A8D3FDCA-9FA0-4F74-B36A-B47D79B710B1}" type="presOf" srcId="{8446D54A-579E-4060-9D29-66E494F72784}" destId="{6351594F-A79E-44C3-A119-E689D4F1BDEB}" srcOrd="0" destOrd="0" presId="urn:microsoft.com/office/officeart/2005/8/layout/list1#1"/>
    <dgm:cxn modelId="{C1A4E6DB-8F6C-43D2-A33E-FDEA834D4430}" srcId="{B40D816F-F31D-4B7E-B6DB-F95505476AA1}" destId="{5D20260F-86CC-4250-B262-22640C365052}" srcOrd="5" destOrd="0" parTransId="{9F73803D-83D6-4D6C-8CF5-B4AEC191CFE8}" sibTransId="{3A23DEB6-1B7B-4A30-AB24-8D93CEE91175}"/>
    <dgm:cxn modelId="{9E5729DC-6F1E-4D0C-B894-6C99C9880418}" srcId="{B40D816F-F31D-4B7E-B6DB-F95505476AA1}" destId="{9C80AFAA-E2E7-4773-A420-4B113412E306}" srcOrd="3" destOrd="0" parTransId="{519A3D1F-9DE5-45B4-9663-0272FD819126}" sibTransId="{33930CC5-8C36-4901-805D-BA4D48118727}"/>
    <dgm:cxn modelId="{F76955FA-B61D-412F-83FE-B8DA5B708E0B}" srcId="{B40D816F-F31D-4B7E-B6DB-F95505476AA1}" destId="{6C8C4356-4FA0-424E-A7C0-1C1C50EA7AA8}" srcOrd="4" destOrd="0" parTransId="{3886EF0E-D533-4402-BB3C-C50CE68007D8}" sibTransId="{384FB330-08A8-4E1C-81DC-FB9A369CC41E}"/>
    <dgm:cxn modelId="{05BDBDDB-F160-40B9-9429-CA90AA4F6C56}" type="presParOf" srcId="{A2844A49-1707-42CA-BDE2-59AE12CF1EAD}" destId="{AC248A0A-50D2-432A-B2C7-999544DAD9A6}" srcOrd="0" destOrd="0" presId="urn:microsoft.com/office/officeart/2005/8/layout/list1#1"/>
    <dgm:cxn modelId="{1E000A91-EFCA-4AD0-94A7-49563CCEE526}" type="presParOf" srcId="{AC248A0A-50D2-432A-B2C7-999544DAD9A6}" destId="{6351594F-A79E-44C3-A119-E689D4F1BDEB}" srcOrd="0" destOrd="0" presId="urn:microsoft.com/office/officeart/2005/8/layout/list1#1"/>
    <dgm:cxn modelId="{C60262A9-DD9C-4FF2-94E5-AD4EB6D836AD}" type="presParOf" srcId="{AC248A0A-50D2-432A-B2C7-999544DAD9A6}" destId="{B3B23232-3B8F-4261-A5BF-6EFA93F96C89}" srcOrd="1" destOrd="0" presId="urn:microsoft.com/office/officeart/2005/8/layout/list1#1"/>
    <dgm:cxn modelId="{56A0D6F8-69FD-42B1-9E1B-2BD8BFDA1774}" type="presParOf" srcId="{A2844A49-1707-42CA-BDE2-59AE12CF1EAD}" destId="{D31C47B7-3469-4CF5-9454-84F00DFE3DE4}" srcOrd="1" destOrd="0" presId="urn:microsoft.com/office/officeart/2005/8/layout/list1#1"/>
    <dgm:cxn modelId="{B0C259D4-6B5A-4B36-AA12-5C55B5BD7CBE}" type="presParOf" srcId="{A2844A49-1707-42CA-BDE2-59AE12CF1EAD}" destId="{041CCC1A-28F7-4CCC-A176-06E28DE61F30}" srcOrd="2" destOrd="0" presId="urn:microsoft.com/office/officeart/2005/8/layout/list1#1"/>
    <dgm:cxn modelId="{C63796A5-40D5-4488-861C-1CD417F96367}" type="presParOf" srcId="{A2844A49-1707-42CA-BDE2-59AE12CF1EAD}" destId="{352B71D4-E5A4-41E9-AA7E-0F23152A6DD0}" srcOrd="3" destOrd="0" presId="urn:microsoft.com/office/officeart/2005/8/layout/list1#1"/>
    <dgm:cxn modelId="{0091FF2D-3B40-45E6-9FED-46BB92B01C8A}" type="presParOf" srcId="{A2844A49-1707-42CA-BDE2-59AE12CF1EAD}" destId="{47C090FD-FBE5-46E4-BE47-4F9C473D3DAB}" srcOrd="4" destOrd="0" presId="urn:microsoft.com/office/officeart/2005/8/layout/list1#1"/>
    <dgm:cxn modelId="{75B424D9-C577-4960-9A88-4D3651EA28A6}" type="presParOf" srcId="{47C090FD-FBE5-46E4-BE47-4F9C473D3DAB}" destId="{A48AEE50-E726-48C2-9084-A587B4EB52B6}" srcOrd="0" destOrd="0" presId="urn:microsoft.com/office/officeart/2005/8/layout/list1#1"/>
    <dgm:cxn modelId="{698DE260-A7A6-438F-97A5-53A923BD1287}" type="presParOf" srcId="{47C090FD-FBE5-46E4-BE47-4F9C473D3DAB}" destId="{9BFAFDFD-778C-459A-81A4-695A501D67C5}" srcOrd="1" destOrd="0" presId="urn:microsoft.com/office/officeart/2005/8/layout/list1#1"/>
    <dgm:cxn modelId="{552FF826-7944-4DB1-B8BD-48D5E79DA6EB}" type="presParOf" srcId="{A2844A49-1707-42CA-BDE2-59AE12CF1EAD}" destId="{DD53E7CF-68DF-4A10-9000-DD3E7BD2F87D}" srcOrd="5" destOrd="0" presId="urn:microsoft.com/office/officeart/2005/8/layout/list1#1"/>
    <dgm:cxn modelId="{C9F699EC-9495-437A-B565-AB87B0E05CC5}" type="presParOf" srcId="{A2844A49-1707-42CA-BDE2-59AE12CF1EAD}" destId="{F23376F4-0C04-477B-A7AE-A8F5C4643597}" srcOrd="6" destOrd="0" presId="urn:microsoft.com/office/officeart/2005/8/layout/list1#1"/>
    <dgm:cxn modelId="{0E4C146F-1FEE-4F24-93E5-6273D9F2ACA0}" type="presParOf" srcId="{A2844A49-1707-42CA-BDE2-59AE12CF1EAD}" destId="{BFC7900A-D713-417E-8C80-A4F676489BA9}" srcOrd="7" destOrd="0" presId="urn:microsoft.com/office/officeart/2005/8/layout/list1#1"/>
    <dgm:cxn modelId="{AD1699B6-8BAC-402A-9970-89135A06E6A4}" type="presParOf" srcId="{A2844A49-1707-42CA-BDE2-59AE12CF1EAD}" destId="{9797C210-3CD0-4A98-8F20-4D596CA6C1BF}" srcOrd="8" destOrd="0" presId="urn:microsoft.com/office/officeart/2005/8/layout/list1#1"/>
    <dgm:cxn modelId="{C80C822C-931C-43F6-93F0-E81120D756A6}" type="presParOf" srcId="{9797C210-3CD0-4A98-8F20-4D596CA6C1BF}" destId="{61FE15BD-F370-4344-B62C-98B6DC95A6BB}" srcOrd="0" destOrd="0" presId="urn:microsoft.com/office/officeart/2005/8/layout/list1#1"/>
    <dgm:cxn modelId="{E46672BD-7BEB-4185-8531-4B0F841BEB14}" type="presParOf" srcId="{9797C210-3CD0-4A98-8F20-4D596CA6C1BF}" destId="{D36E46AB-4925-4E9F-9EF1-6E3ECC64A107}" srcOrd="1" destOrd="0" presId="urn:microsoft.com/office/officeart/2005/8/layout/list1#1"/>
    <dgm:cxn modelId="{67C965F5-079C-449E-BF19-8161D302F406}" type="presParOf" srcId="{A2844A49-1707-42CA-BDE2-59AE12CF1EAD}" destId="{5B9B8056-533C-4D79-8D0F-FBF0E4B5BD1C}" srcOrd="9" destOrd="0" presId="urn:microsoft.com/office/officeart/2005/8/layout/list1#1"/>
    <dgm:cxn modelId="{3F4B3384-3584-4FA6-A0CA-847D32B97624}" type="presParOf" srcId="{A2844A49-1707-42CA-BDE2-59AE12CF1EAD}" destId="{8C1F6190-2292-4E41-A624-8B917D71D484}" srcOrd="10" destOrd="0" presId="urn:microsoft.com/office/officeart/2005/8/layout/list1#1"/>
    <dgm:cxn modelId="{626ABB47-431E-4697-B03B-CD35B43E53AD}" type="presParOf" srcId="{A2844A49-1707-42CA-BDE2-59AE12CF1EAD}" destId="{AABB5AC5-8F01-4BDE-8F26-F76D3EF6B992}" srcOrd="11" destOrd="0" presId="urn:microsoft.com/office/officeart/2005/8/layout/list1#1"/>
    <dgm:cxn modelId="{5C470390-E5BA-415F-B766-46848A0F46D2}" type="presParOf" srcId="{A2844A49-1707-42CA-BDE2-59AE12CF1EAD}" destId="{1BEC0DAD-2A26-44F8-B172-D3DA2A341A62}" srcOrd="12" destOrd="0" presId="urn:microsoft.com/office/officeart/2005/8/layout/list1#1"/>
    <dgm:cxn modelId="{151B1CFE-25C7-4665-A570-1DAA3FA984E7}" type="presParOf" srcId="{1BEC0DAD-2A26-44F8-B172-D3DA2A341A62}" destId="{10E3521C-EF46-43CF-85F2-A12059A9824B}" srcOrd="0" destOrd="0" presId="urn:microsoft.com/office/officeart/2005/8/layout/list1#1"/>
    <dgm:cxn modelId="{2EE8A6AE-61EA-4903-B6F3-A764341335C2}" type="presParOf" srcId="{1BEC0DAD-2A26-44F8-B172-D3DA2A341A62}" destId="{C3851B8B-9ACE-4E24-A360-AA2BE792E27E}" srcOrd="1" destOrd="0" presId="urn:microsoft.com/office/officeart/2005/8/layout/list1#1"/>
    <dgm:cxn modelId="{23835867-E317-4661-BDCC-086AC9094B2E}" type="presParOf" srcId="{A2844A49-1707-42CA-BDE2-59AE12CF1EAD}" destId="{AF28BA69-3C6F-4349-A95C-D59EFFD5A0C9}" srcOrd="13" destOrd="0" presId="urn:microsoft.com/office/officeart/2005/8/layout/list1#1"/>
    <dgm:cxn modelId="{853C2E97-535A-417E-8010-C7473A781DAB}" type="presParOf" srcId="{A2844A49-1707-42CA-BDE2-59AE12CF1EAD}" destId="{53672251-BD74-4CF5-8FD3-955DE22A8EE0}" srcOrd="14" destOrd="0" presId="urn:microsoft.com/office/officeart/2005/8/layout/list1#1"/>
    <dgm:cxn modelId="{81DD6BC4-AE5B-4AAA-9268-5A592689922E}" type="presParOf" srcId="{A2844A49-1707-42CA-BDE2-59AE12CF1EAD}" destId="{9EE5FB74-0E80-484D-9432-A904BF6E5B2D}" srcOrd="15" destOrd="0" presId="urn:microsoft.com/office/officeart/2005/8/layout/list1#1"/>
    <dgm:cxn modelId="{53376B46-9C29-4727-A0E2-84D162C5C1E1}" type="presParOf" srcId="{A2844A49-1707-42CA-BDE2-59AE12CF1EAD}" destId="{DFBE6138-74FB-4016-8FE7-16167AB21BD0}" srcOrd="16" destOrd="0" presId="urn:microsoft.com/office/officeart/2005/8/layout/list1#1"/>
    <dgm:cxn modelId="{3C805051-D432-4943-93CB-567C685F68F2}" type="presParOf" srcId="{DFBE6138-74FB-4016-8FE7-16167AB21BD0}" destId="{7676A1C9-00EE-416A-9B84-3429B15E3F5C}" srcOrd="0" destOrd="0" presId="urn:microsoft.com/office/officeart/2005/8/layout/list1#1"/>
    <dgm:cxn modelId="{46CBCC38-CDE6-477E-9E66-6097AF5B2CD7}" type="presParOf" srcId="{DFBE6138-74FB-4016-8FE7-16167AB21BD0}" destId="{7869BE19-1077-463C-8E8A-637083B2C95A}" srcOrd="1" destOrd="0" presId="urn:microsoft.com/office/officeart/2005/8/layout/list1#1"/>
    <dgm:cxn modelId="{CA8AF567-4FBF-493B-AEB0-90974D04AF12}" type="presParOf" srcId="{A2844A49-1707-42CA-BDE2-59AE12CF1EAD}" destId="{CE067DF8-5E44-4601-AD0C-C7B58470155F}" srcOrd="17" destOrd="0" presId="urn:microsoft.com/office/officeart/2005/8/layout/list1#1"/>
    <dgm:cxn modelId="{735C2252-4CC2-46AE-AE22-241221F3D12B}" type="presParOf" srcId="{A2844A49-1707-42CA-BDE2-59AE12CF1EAD}" destId="{87708609-E973-434D-BFD5-5320D3B8E680}" srcOrd="18" destOrd="0" presId="urn:microsoft.com/office/officeart/2005/8/layout/list1#1"/>
    <dgm:cxn modelId="{C7598D90-7212-4987-91A3-3E502E341767}" type="presParOf" srcId="{A2844A49-1707-42CA-BDE2-59AE12CF1EAD}" destId="{46AA1462-AAE8-4431-BD71-CB23F666C94C}" srcOrd="19" destOrd="0" presId="urn:microsoft.com/office/officeart/2005/8/layout/list1#1"/>
    <dgm:cxn modelId="{AF456325-3DB9-42B7-89F8-CA20E2D23F0D}" type="presParOf" srcId="{A2844A49-1707-42CA-BDE2-59AE12CF1EAD}" destId="{A4B37A4F-4DFA-438A-8627-7D643F8D6D2D}" srcOrd="20" destOrd="0" presId="urn:microsoft.com/office/officeart/2005/8/layout/list1#1"/>
    <dgm:cxn modelId="{EB7E7F2B-2ECB-45F9-B78A-4EF5A0854C25}" type="presParOf" srcId="{A4B37A4F-4DFA-438A-8627-7D643F8D6D2D}" destId="{18A8870C-67F7-4226-A7AD-773F3FAB78F9}" srcOrd="0" destOrd="0" presId="urn:microsoft.com/office/officeart/2005/8/layout/list1#1"/>
    <dgm:cxn modelId="{B6EA9A8E-7561-403B-86A0-F31F2A4199B7}" type="presParOf" srcId="{A4B37A4F-4DFA-438A-8627-7D643F8D6D2D}" destId="{C4EF1BC1-887A-4A12-B41E-C49C6EA9163E}" srcOrd="1" destOrd="0" presId="urn:microsoft.com/office/officeart/2005/8/layout/list1#1"/>
    <dgm:cxn modelId="{E5B32CE4-711B-4173-AC3B-13EFF7041B14}" type="presParOf" srcId="{A2844A49-1707-42CA-BDE2-59AE12CF1EAD}" destId="{53D7411A-66EB-4E5E-8248-B95ECFE95121}" srcOrd="21" destOrd="0" presId="urn:microsoft.com/office/officeart/2005/8/layout/list1#1"/>
    <dgm:cxn modelId="{840409CB-EF77-4ADE-8801-A7709C027579}" type="presParOf" srcId="{A2844A49-1707-42CA-BDE2-59AE12CF1EAD}" destId="{0C2A6482-39A3-4EB2-9940-417AE8F33B78}" srcOrd="22" destOrd="0" presId="urn:microsoft.com/office/officeart/2005/8/layout/list1#1"/>
    <dgm:cxn modelId="{37F058FA-F81A-4E47-B289-589D7B71C881}" type="presParOf" srcId="{A2844A49-1707-42CA-BDE2-59AE12CF1EAD}" destId="{0C791BB4-BCA2-4594-862D-967EB4506CE7}" srcOrd="23" destOrd="0" presId="urn:microsoft.com/office/officeart/2005/8/layout/list1#1"/>
    <dgm:cxn modelId="{F23AFD21-0581-4217-9FD6-F7F33114EA6F}" type="presParOf" srcId="{A2844A49-1707-42CA-BDE2-59AE12CF1EAD}" destId="{118BFCFF-2A91-4356-B46F-63E3D6243C36}" srcOrd="24" destOrd="0" presId="urn:microsoft.com/office/officeart/2005/8/layout/list1#1"/>
    <dgm:cxn modelId="{3D985CEC-AEF1-46E8-A4B6-C8B29CAB9BB3}" type="presParOf" srcId="{118BFCFF-2A91-4356-B46F-63E3D6243C36}" destId="{E9D6D8C1-5CE1-4E65-8D12-6E9C28490E8A}" srcOrd="0" destOrd="0" presId="urn:microsoft.com/office/officeart/2005/8/layout/list1#1"/>
    <dgm:cxn modelId="{7FA3F772-7AB7-4201-8B6B-43EF2CB3B6D4}" type="presParOf" srcId="{118BFCFF-2A91-4356-B46F-63E3D6243C36}" destId="{F9A0D356-C50E-446D-9C83-D6DCBD226E2D}" srcOrd="1" destOrd="0" presId="urn:microsoft.com/office/officeart/2005/8/layout/list1#1"/>
    <dgm:cxn modelId="{A5ABBEDC-A1E3-4A5F-A70E-9385EBFA34C9}" type="presParOf" srcId="{A2844A49-1707-42CA-BDE2-59AE12CF1EAD}" destId="{210573AD-8770-41AA-BE9E-5F0564E3E103}" srcOrd="25" destOrd="0" presId="urn:microsoft.com/office/officeart/2005/8/layout/list1#1"/>
    <dgm:cxn modelId="{198BC616-BE0A-48B4-B38C-4E2EA7A1D868}" type="presParOf" srcId="{A2844A49-1707-42CA-BDE2-59AE12CF1EAD}" destId="{6C0FB5D2-C5AA-4058-8A6E-DFC2FA478186}" srcOrd="26"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CCC1A-28F7-4CCC-A176-06E28DE61F30}">
      <dsp:nvSpPr>
        <dsp:cNvPr id="0" name=""/>
        <dsp:cNvSpPr/>
      </dsp:nvSpPr>
      <dsp:spPr>
        <a:xfrm>
          <a:off x="0" y="311372"/>
          <a:ext cx="5293068" cy="4032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3B23232-3B8F-4261-A5BF-6EFA93F96C89}">
      <dsp:nvSpPr>
        <dsp:cNvPr id="0" name=""/>
        <dsp:cNvSpPr/>
      </dsp:nvSpPr>
      <dsp:spPr>
        <a:xfrm>
          <a:off x="310903" y="225914"/>
          <a:ext cx="4352647" cy="47232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520" tIns="0" rIns="164520" bIns="0"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latin typeface="华文楷体" panose="02010600040101010101" charset="-122"/>
              <a:ea typeface="华文楷体" panose="02010600040101010101" charset="-122"/>
              <a:cs typeface="华文楷体" panose="02010600040101010101" charset="-122"/>
            </a:rPr>
            <a:t>4.1 </a:t>
          </a:r>
          <a:r>
            <a:rPr lang="zh-CN" altLang="zh-CN" sz="2000" b="1" kern="1200" dirty="0">
              <a:latin typeface="华文楷体" panose="02010600040101010101" charset="-122"/>
              <a:ea typeface="华文楷体" panose="02010600040101010101" charset="-122"/>
              <a:cs typeface="华文楷体" panose="02010600040101010101" charset="-122"/>
            </a:rPr>
            <a:t>动态规划概述</a:t>
          </a:r>
          <a:endParaRPr lang="en-US" altLang="zh-CN" sz="2000" b="1" kern="1200" dirty="0">
            <a:solidFill>
              <a:schemeClr val="bg1"/>
            </a:solidFill>
          </a:endParaRPr>
        </a:p>
      </dsp:txBody>
      <dsp:txXfrm>
        <a:off x="333960" y="248971"/>
        <a:ext cx="4306533" cy="426206"/>
      </dsp:txXfrm>
    </dsp:sp>
    <dsp:sp modelId="{F23376F4-0C04-477B-A7AE-A8F5C4643597}">
      <dsp:nvSpPr>
        <dsp:cNvPr id="0" name=""/>
        <dsp:cNvSpPr/>
      </dsp:nvSpPr>
      <dsp:spPr>
        <a:xfrm>
          <a:off x="0" y="1037132"/>
          <a:ext cx="5293068" cy="4032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BFAFDFD-778C-459A-81A4-695A501D67C5}">
      <dsp:nvSpPr>
        <dsp:cNvPr id="0" name=""/>
        <dsp:cNvSpPr/>
      </dsp:nvSpPr>
      <dsp:spPr>
        <a:xfrm>
          <a:off x="310903" y="901433"/>
          <a:ext cx="4352647" cy="47232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520" tIns="0" rIns="164520" bIns="0"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latin typeface="华文楷体" panose="02010600040101010101" charset="-122"/>
              <a:ea typeface="华文楷体" panose="02010600040101010101" charset="-122"/>
              <a:cs typeface="华文楷体" panose="02010600040101010101" charset="-122"/>
            </a:rPr>
            <a:t>4.2</a:t>
          </a:r>
          <a:r>
            <a:rPr lang="zh-CN" altLang="en-US" sz="2000" b="1" kern="1200" dirty="0">
              <a:latin typeface="华文楷体" panose="02010600040101010101" charset="-122"/>
              <a:ea typeface="华文楷体" panose="02010600040101010101" charset="-122"/>
              <a:cs typeface="华文楷体" panose="02010600040101010101" charset="-122"/>
            </a:rPr>
            <a:t> </a:t>
          </a:r>
          <a:r>
            <a:rPr lang="zh-CN" altLang="zh-CN" sz="2000" b="1" kern="1200" dirty="0">
              <a:latin typeface="华文楷体" panose="02010600040101010101" charset="-122"/>
              <a:ea typeface="华文楷体" panose="02010600040101010101" charset="-122"/>
              <a:cs typeface="华文楷体" panose="02010600040101010101" charset="-122"/>
            </a:rPr>
            <a:t>求解</a:t>
          </a:r>
          <a:r>
            <a:rPr lang="zh-CN" altLang="en-US" sz="2000" b="1" kern="1200" dirty="0">
              <a:latin typeface="华文楷体" panose="02010600040101010101" charset="-122"/>
              <a:ea typeface="华文楷体" panose="02010600040101010101" charset="-122"/>
              <a:cs typeface="华文楷体" panose="02010600040101010101" charset="-122"/>
            </a:rPr>
            <a:t>数塔</a:t>
          </a:r>
          <a:r>
            <a:rPr lang="zh-CN" altLang="zh-CN" sz="2000" b="1" kern="1200" dirty="0">
              <a:latin typeface="华文楷体" panose="02010600040101010101" charset="-122"/>
              <a:ea typeface="华文楷体" panose="02010600040101010101" charset="-122"/>
              <a:cs typeface="华文楷体" panose="02010600040101010101" charset="-122"/>
            </a:rPr>
            <a:t>问题</a:t>
          </a:r>
          <a:endParaRPr sz="2000" b="1" kern="1200" dirty="0">
            <a:solidFill>
              <a:schemeClr val="bg1"/>
            </a:solidFill>
          </a:endParaRPr>
        </a:p>
      </dsp:txBody>
      <dsp:txXfrm>
        <a:off x="333960" y="924490"/>
        <a:ext cx="4306533" cy="426206"/>
      </dsp:txXfrm>
    </dsp:sp>
    <dsp:sp modelId="{8C1F6190-2292-4E41-A624-8B917D71D484}">
      <dsp:nvSpPr>
        <dsp:cNvPr id="0" name=""/>
        <dsp:cNvSpPr/>
      </dsp:nvSpPr>
      <dsp:spPr>
        <a:xfrm>
          <a:off x="0" y="1762892"/>
          <a:ext cx="5293068" cy="4032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6E46AB-4925-4E9F-9EF1-6E3ECC64A107}">
      <dsp:nvSpPr>
        <dsp:cNvPr id="0" name=""/>
        <dsp:cNvSpPr/>
      </dsp:nvSpPr>
      <dsp:spPr>
        <a:xfrm>
          <a:off x="310903" y="1602604"/>
          <a:ext cx="4352647" cy="47232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520" tIns="0" rIns="164520" bIns="0" numCol="1" spcCol="1270" anchor="ctr" anchorCtr="0">
          <a:noAutofit/>
        </a:bodyPr>
        <a:lstStyle/>
        <a:p>
          <a:pPr marL="0" lvl="0" indent="0" algn="l" defTabSz="889000">
            <a:lnSpc>
              <a:spcPct val="100000"/>
            </a:lnSpc>
            <a:spcBef>
              <a:spcPct val="0"/>
            </a:spcBef>
            <a:spcAft>
              <a:spcPct val="35000"/>
            </a:spcAft>
            <a:buNone/>
          </a:pPr>
          <a:r>
            <a:rPr lang="pt-BR" altLang="zh-CN" sz="2000" b="1" kern="1200" dirty="0">
              <a:latin typeface="华文楷体" panose="02010600040101010101" charset="-122"/>
              <a:ea typeface="华文楷体" panose="02010600040101010101" charset="-122"/>
              <a:cs typeface="华文楷体" panose="02010600040101010101" charset="-122"/>
            </a:rPr>
            <a:t>4.3 </a:t>
          </a:r>
          <a:r>
            <a:rPr lang="zh-CN" altLang="zh-CN" sz="2000" b="1" kern="1200" dirty="0">
              <a:latin typeface="华文楷体" panose="02010600040101010101" charset="-122"/>
              <a:ea typeface="华文楷体" panose="02010600040101010101" charset="-122"/>
              <a:cs typeface="华文楷体" panose="02010600040101010101" charset="-122"/>
            </a:rPr>
            <a:t>求解最长递增子序列问题</a:t>
          </a:r>
          <a:endParaRPr sz="2000" b="1" kern="1200" dirty="0">
            <a:solidFill>
              <a:schemeClr val="bg1"/>
            </a:solidFill>
          </a:endParaRPr>
        </a:p>
      </dsp:txBody>
      <dsp:txXfrm>
        <a:off x="333960" y="1625661"/>
        <a:ext cx="4306533" cy="426206"/>
      </dsp:txXfrm>
    </dsp:sp>
    <dsp:sp modelId="{53672251-BD74-4CF5-8FD3-955DE22A8EE0}">
      <dsp:nvSpPr>
        <dsp:cNvPr id="0" name=""/>
        <dsp:cNvSpPr/>
      </dsp:nvSpPr>
      <dsp:spPr>
        <a:xfrm>
          <a:off x="0" y="2507279"/>
          <a:ext cx="6218068" cy="403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3851B8B-9ACE-4E24-A360-AA2BE792E27E}">
      <dsp:nvSpPr>
        <dsp:cNvPr id="0" name=""/>
        <dsp:cNvSpPr/>
      </dsp:nvSpPr>
      <dsp:spPr>
        <a:xfrm>
          <a:off x="310903" y="2297885"/>
          <a:ext cx="4352647" cy="47232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520" tIns="0" rIns="164520" bIns="0"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latin typeface="华文楷体" panose="02010600040101010101" charset="-122"/>
              <a:ea typeface="华文楷体" panose="02010600040101010101" charset="-122"/>
              <a:cs typeface="华文楷体" panose="02010600040101010101" charset="-122"/>
            </a:rPr>
            <a:t>4.4 </a:t>
          </a:r>
          <a:r>
            <a:rPr lang="zh-CN" altLang="zh-CN" sz="2000" b="1" kern="1200" dirty="0">
              <a:latin typeface="华文楷体" panose="02010600040101010101" charset="-122"/>
              <a:ea typeface="华文楷体" panose="02010600040101010101" charset="-122"/>
              <a:cs typeface="华文楷体" panose="02010600040101010101" charset="-122"/>
            </a:rPr>
            <a:t>求解最长公共子序列问题</a:t>
          </a:r>
          <a:endParaRPr sz="2000" b="1" kern="1200" dirty="0">
            <a:solidFill>
              <a:schemeClr val="bg1"/>
            </a:solidFill>
          </a:endParaRPr>
        </a:p>
      </dsp:txBody>
      <dsp:txXfrm>
        <a:off x="333960" y="2320942"/>
        <a:ext cx="4306533" cy="426206"/>
      </dsp:txXfrm>
    </dsp:sp>
    <dsp:sp modelId="{87708609-E973-434D-BFD5-5320D3B8E680}">
      <dsp:nvSpPr>
        <dsp:cNvPr id="0" name=""/>
        <dsp:cNvSpPr/>
      </dsp:nvSpPr>
      <dsp:spPr>
        <a:xfrm>
          <a:off x="0" y="3222880"/>
          <a:ext cx="6218068" cy="403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869BE19-1077-463C-8E8A-637083B2C95A}">
      <dsp:nvSpPr>
        <dsp:cNvPr id="0" name=""/>
        <dsp:cNvSpPr/>
      </dsp:nvSpPr>
      <dsp:spPr>
        <a:xfrm>
          <a:off x="310903" y="2993167"/>
          <a:ext cx="4352647" cy="47232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520" tIns="0" rIns="164520" bIns="0"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latin typeface="华文楷体" panose="02010600040101010101" charset="-122"/>
              <a:ea typeface="华文楷体" panose="02010600040101010101" charset="-122"/>
              <a:cs typeface="华文楷体" panose="02010600040101010101" charset="-122"/>
            </a:rPr>
            <a:t>4.5 </a:t>
          </a:r>
          <a:r>
            <a:rPr lang="zh-CN" altLang="zh-CN" sz="2000" b="1" kern="1200" dirty="0">
              <a:latin typeface="华文楷体" panose="02010600040101010101" charset="-122"/>
              <a:ea typeface="华文楷体" panose="02010600040101010101" charset="-122"/>
              <a:cs typeface="华文楷体" panose="02010600040101010101" charset="-122"/>
            </a:rPr>
            <a:t>求解</a:t>
          </a:r>
          <a:r>
            <a:rPr lang="nb-NO" altLang="zh-CN" sz="2000" b="1" kern="1200" dirty="0">
              <a:latin typeface="华文楷体" panose="02010600040101010101" charset="-122"/>
              <a:ea typeface="华文楷体" panose="02010600040101010101" charset="-122"/>
              <a:cs typeface="华文楷体" panose="02010600040101010101" charset="-122"/>
            </a:rPr>
            <a:t>0/1</a:t>
          </a:r>
          <a:r>
            <a:rPr lang="zh-CN" altLang="zh-CN" sz="2000" b="1" kern="1200" dirty="0">
              <a:latin typeface="华文楷体" panose="02010600040101010101" charset="-122"/>
              <a:ea typeface="华文楷体" panose="02010600040101010101" charset="-122"/>
              <a:cs typeface="华文楷体" panose="02010600040101010101" charset="-122"/>
            </a:rPr>
            <a:t>背包问题</a:t>
          </a:r>
          <a:endParaRPr sz="2000" b="1" kern="1200" dirty="0">
            <a:solidFill>
              <a:schemeClr val="bg1"/>
            </a:solidFill>
          </a:endParaRPr>
        </a:p>
      </dsp:txBody>
      <dsp:txXfrm>
        <a:off x="333960" y="3016224"/>
        <a:ext cx="4306533" cy="426206"/>
      </dsp:txXfrm>
    </dsp:sp>
    <dsp:sp modelId="{0C2A6482-39A3-4EB2-9940-417AE8F33B78}">
      <dsp:nvSpPr>
        <dsp:cNvPr id="0" name=""/>
        <dsp:cNvSpPr/>
      </dsp:nvSpPr>
      <dsp:spPr>
        <a:xfrm>
          <a:off x="0" y="3948640"/>
          <a:ext cx="6218068" cy="403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4EF1BC1-887A-4A12-B41E-C49C6EA9163E}">
      <dsp:nvSpPr>
        <dsp:cNvPr id="0" name=""/>
        <dsp:cNvSpPr/>
      </dsp:nvSpPr>
      <dsp:spPr>
        <a:xfrm>
          <a:off x="310903" y="3712480"/>
          <a:ext cx="4352647" cy="472320"/>
        </a:xfrm>
        <a:prstGeom prst="roundRect">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520" tIns="0" rIns="164520" bIns="0"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latin typeface="华文楷体" panose="02010600040101010101" charset="-122"/>
              <a:ea typeface="华文楷体" panose="02010600040101010101" charset="-122"/>
              <a:cs typeface="华文楷体" panose="02010600040101010101" charset="-122"/>
            </a:rPr>
            <a:t>4.6 </a:t>
          </a:r>
          <a:r>
            <a:rPr lang="zh-CN" altLang="zh-CN" sz="2000" b="1" kern="1200" dirty="0">
              <a:latin typeface="华文楷体" panose="02010600040101010101" charset="-122"/>
              <a:ea typeface="华文楷体" panose="02010600040101010101" charset="-122"/>
              <a:cs typeface="华文楷体" panose="02010600040101010101" charset="-122"/>
            </a:rPr>
            <a:t>求解</a:t>
          </a:r>
          <a:r>
            <a:rPr lang="zh-CN" altLang="en-US" sz="2000" b="1" kern="1200" dirty="0">
              <a:latin typeface="华文楷体" panose="02010600040101010101" charset="-122"/>
              <a:ea typeface="华文楷体" panose="02010600040101010101" charset="-122"/>
              <a:cs typeface="华文楷体" panose="02010600040101010101" charset="-122"/>
            </a:rPr>
            <a:t>矩阵连乘</a:t>
          </a:r>
          <a:r>
            <a:rPr lang="zh-CN" altLang="zh-CN" sz="2000" b="1" kern="1200" dirty="0">
              <a:latin typeface="华文楷体" panose="02010600040101010101" charset="-122"/>
              <a:ea typeface="华文楷体" panose="02010600040101010101" charset="-122"/>
              <a:cs typeface="华文楷体" panose="02010600040101010101" charset="-122"/>
            </a:rPr>
            <a:t>问题</a:t>
          </a:r>
          <a:endParaRPr sz="2000" b="1" kern="1200" dirty="0">
            <a:solidFill>
              <a:schemeClr val="bg1"/>
            </a:solidFill>
          </a:endParaRPr>
        </a:p>
      </dsp:txBody>
      <dsp:txXfrm>
        <a:off x="333960" y="3735537"/>
        <a:ext cx="4306533" cy="426206"/>
      </dsp:txXfrm>
    </dsp:sp>
    <dsp:sp modelId="{6C0FB5D2-C5AA-4058-8A6E-DFC2FA478186}">
      <dsp:nvSpPr>
        <dsp:cNvPr id="0" name=""/>
        <dsp:cNvSpPr/>
      </dsp:nvSpPr>
      <dsp:spPr>
        <a:xfrm>
          <a:off x="0" y="4674400"/>
          <a:ext cx="6218068" cy="403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9A0D356-C50E-446D-9C83-D6DCBD226E2D}">
      <dsp:nvSpPr>
        <dsp:cNvPr id="0" name=""/>
        <dsp:cNvSpPr/>
      </dsp:nvSpPr>
      <dsp:spPr>
        <a:xfrm>
          <a:off x="310903" y="4438240"/>
          <a:ext cx="4352647" cy="472320"/>
        </a:xfrm>
        <a:prstGeom prst="roundRect">
          <a:avLst/>
        </a:prstGeom>
        <a:solidFill>
          <a:srgbClr val="4472C4">
            <a:lumMod val="75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520" tIns="0" rIns="164520"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华文楷体" panose="02010600040101010101" charset="-122"/>
              <a:ea typeface="华文楷体" panose="02010600040101010101" charset="-122"/>
              <a:cs typeface="华文楷体" panose="02010600040101010101" charset="-122"/>
            </a:rPr>
            <a:t>4.6 </a:t>
          </a:r>
          <a:r>
            <a:rPr lang="zh-CN" altLang="zh-CN" sz="2000" b="1" kern="1200" dirty="0">
              <a:solidFill>
                <a:prstClr val="white"/>
              </a:solidFill>
              <a:latin typeface="华文楷体" panose="02010600040101010101" charset="-122"/>
              <a:ea typeface="华文楷体" panose="02010600040101010101" charset="-122"/>
              <a:cs typeface="华文楷体" panose="02010600040101010101" charset="-122"/>
            </a:rPr>
            <a:t>求解</a:t>
          </a:r>
          <a:r>
            <a:rPr lang="en-US" altLang="zh-CN" sz="2000" b="1" kern="1200" dirty="0">
              <a:latin typeface="华文楷体" panose="02010600040101010101" charset="-122"/>
              <a:ea typeface="华文楷体" panose="02010600040101010101" charset="-122"/>
              <a:cs typeface="华文楷体" panose="02010600040101010101" charset="-122"/>
            </a:rPr>
            <a:t>TSP</a:t>
          </a:r>
          <a:r>
            <a:rPr lang="zh-CN" altLang="zh-CN" sz="2000" b="1" kern="1200" dirty="0">
              <a:latin typeface="华文楷体" panose="02010600040101010101" charset="-122"/>
              <a:ea typeface="华文楷体" panose="02010600040101010101" charset="-122"/>
              <a:cs typeface="华文楷体" panose="02010600040101010101" charset="-122"/>
            </a:rPr>
            <a:t>问题</a:t>
          </a:r>
          <a:endParaRPr sz="2000" b="1" kern="1200" dirty="0">
            <a:solidFill>
              <a:schemeClr val="bg1"/>
            </a:solidFill>
          </a:endParaRPr>
        </a:p>
      </dsp:txBody>
      <dsp:txXfrm>
        <a:off x="333960" y="4461297"/>
        <a:ext cx="4306533"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B40EE-D363-4EEE-880C-1F4577936EEA}" type="datetimeFigureOut">
              <a:rPr lang="zh-CN" altLang="en-US" smtClean="0"/>
              <a:pPr/>
              <a:t>2023/3/17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119B0-3537-4126-B943-0AFAEAFA955C}" type="slidenum">
              <a:rPr lang="zh-CN" altLang="en-US" smtClean="0"/>
              <a:pPr/>
              <a:t>‹#›</a:t>
            </a:fld>
            <a:endParaRPr lang="zh-CN" altLang="en-US"/>
          </a:p>
        </p:txBody>
      </p:sp>
    </p:spTree>
    <p:extLst>
      <p:ext uri="{BB962C8B-B14F-4D97-AF65-F5344CB8AC3E}">
        <p14:creationId xmlns:p14="http://schemas.microsoft.com/office/powerpoint/2010/main" val="3851788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AEF0C43-D11C-4F07-9F76-E2E163E1E45D}" type="slidenum">
              <a:rPr lang="zh-CN" altLang="en-US" smtClean="0"/>
              <a:pPr>
                <a:defRPr/>
              </a:pPr>
              <a:t>57</a:t>
            </a:fld>
            <a:endParaRPr lang="zh-CN" altLang="en-US"/>
          </a:p>
        </p:txBody>
      </p:sp>
    </p:spTree>
    <p:extLst>
      <p:ext uri="{BB962C8B-B14F-4D97-AF65-F5344CB8AC3E}">
        <p14:creationId xmlns:p14="http://schemas.microsoft.com/office/powerpoint/2010/main" val="43824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8C119B0-3537-4126-B943-0AFAEAFA955C}" type="slidenum">
              <a:rPr lang="zh-CN" altLang="en-US" smtClean="0"/>
              <a:pPr/>
              <a:t>78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1884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8841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D9F853-4927-4613-886E-D6AB9A9EDDC2}" type="slidenum">
              <a:rPr lang="zh-CN" altLang="en-US" smtClean="0">
                <a:latin typeface="Arial" charset="0"/>
                <a:ea typeface="华文行楷"/>
                <a:cs typeface="华文行楷"/>
              </a:rPr>
              <a:pPr/>
              <a:t>136</a:t>
            </a:fld>
            <a:endParaRPr lang="en-US" altLang="zh-CN">
              <a:latin typeface="Arial" charset="0"/>
              <a:ea typeface="华文行楷"/>
              <a:cs typeface="华文行楷"/>
            </a:endParaRPr>
          </a:p>
        </p:txBody>
      </p:sp>
    </p:spTree>
    <p:extLst>
      <p:ext uri="{BB962C8B-B14F-4D97-AF65-F5344CB8AC3E}">
        <p14:creationId xmlns:p14="http://schemas.microsoft.com/office/powerpoint/2010/main" val="121095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1966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966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BE1DCF-2C05-4563-8371-C97EC2D5EC1C}" type="slidenum">
              <a:rPr lang="zh-CN" altLang="en-US" smtClean="0">
                <a:latin typeface="Arial" charset="0"/>
                <a:ea typeface="华文行楷"/>
                <a:cs typeface="华文行楷"/>
              </a:rPr>
              <a:pPr/>
              <a:t>143</a:t>
            </a:fld>
            <a:endParaRPr lang="en-US" altLang="zh-CN">
              <a:latin typeface="Arial" charset="0"/>
              <a:ea typeface="华文行楷"/>
              <a:cs typeface="华文行楷"/>
            </a:endParaRPr>
          </a:p>
        </p:txBody>
      </p:sp>
    </p:spTree>
    <p:extLst>
      <p:ext uri="{BB962C8B-B14F-4D97-AF65-F5344CB8AC3E}">
        <p14:creationId xmlns:p14="http://schemas.microsoft.com/office/powerpoint/2010/main" val="370968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1966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966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BE1DCF-2C05-4563-8371-C97EC2D5EC1C}" type="slidenum">
              <a:rPr lang="zh-CN" altLang="en-US" smtClean="0">
                <a:latin typeface="Arial" charset="0"/>
                <a:ea typeface="华文行楷"/>
                <a:cs typeface="华文行楷"/>
              </a:rPr>
              <a:pPr/>
              <a:t>144</a:t>
            </a:fld>
            <a:endParaRPr lang="en-US" altLang="zh-CN">
              <a:latin typeface="Arial" charset="0"/>
              <a:ea typeface="华文行楷"/>
              <a:cs typeface="华文行楷"/>
            </a:endParaRPr>
          </a:p>
        </p:txBody>
      </p:sp>
    </p:spTree>
    <p:extLst>
      <p:ext uri="{BB962C8B-B14F-4D97-AF65-F5344CB8AC3E}">
        <p14:creationId xmlns:p14="http://schemas.microsoft.com/office/powerpoint/2010/main" val="3477935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1986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986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B03F67-9F09-4186-A92B-B842ABD9E2F2}" type="slidenum">
              <a:rPr lang="zh-CN" altLang="en-US" smtClean="0">
                <a:latin typeface="Arial" charset="0"/>
                <a:ea typeface="华文行楷"/>
                <a:cs typeface="华文行楷"/>
              </a:rPr>
              <a:pPr/>
              <a:t>145</a:t>
            </a:fld>
            <a:endParaRPr lang="en-US" altLang="zh-CN">
              <a:latin typeface="Arial" charset="0"/>
              <a:ea typeface="华文行楷"/>
              <a:cs typeface="华文行楷"/>
            </a:endParaRPr>
          </a:p>
        </p:txBody>
      </p:sp>
    </p:spTree>
    <p:extLst>
      <p:ext uri="{BB962C8B-B14F-4D97-AF65-F5344CB8AC3E}">
        <p14:creationId xmlns:p14="http://schemas.microsoft.com/office/powerpoint/2010/main" val="1722724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15959478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3724983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51701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42896D6-0AA3-4B3B-AF7D-8B33ECBF94DD}"/>
              </a:ext>
            </a:extLst>
          </p:cNvPr>
          <p:cNvSpPr/>
          <p:nvPr userDrawn="1"/>
        </p:nvSpPr>
        <p:spPr>
          <a:xfrm>
            <a:off x="515938" y="6545178"/>
            <a:ext cx="11676063" cy="72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文本占位符 10">
            <a:extLst>
              <a:ext uri="{FF2B5EF4-FFF2-40B4-BE49-F238E27FC236}">
                <a16:creationId xmlns:a16="http://schemas.microsoft.com/office/drawing/2014/main" id="{D5406333-780F-4814-AB1B-3EE4DF9C89F4}"/>
              </a:ext>
            </a:extLst>
          </p:cNvPr>
          <p:cNvSpPr>
            <a:spLocks noGrp="1"/>
          </p:cNvSpPr>
          <p:nvPr>
            <p:ph type="body" sz="quarter" idx="13" hasCustomPrompt="1"/>
          </p:nvPr>
        </p:nvSpPr>
        <p:spPr>
          <a:xfrm>
            <a:off x="-664143" y="261275"/>
            <a:ext cx="9683013" cy="864000"/>
          </a:xfrm>
          <a:prstGeom prst="roundRect">
            <a:avLst>
              <a:gd name="adj" fmla="val 50000"/>
            </a:avLst>
          </a:prstGeom>
          <a:solidFill>
            <a:schemeClr val="accent5">
              <a:lumMod val="40000"/>
              <a:lumOff val="60000"/>
            </a:schemeClr>
          </a:solidFill>
        </p:spPr>
        <p:txBody>
          <a:bodyPr lIns="1080000" anchor="ctr">
            <a:noAutofit/>
          </a:bodyPr>
          <a:lstStyle>
            <a:lvl1pPr marL="0" indent="0">
              <a:lnSpc>
                <a:spcPct val="100000"/>
              </a:lnSpc>
              <a:spcBef>
                <a:spcPts val="0"/>
              </a:spcBef>
              <a:buNone/>
              <a:defRPr sz="3200">
                <a:solidFill>
                  <a:schemeClr val="accent1">
                    <a:lumMod val="50000"/>
                  </a:schemeClr>
                </a:solidFill>
              </a:defRPr>
            </a:lvl1pPr>
          </a:lstStyle>
          <a:p>
            <a:pPr lvl="0"/>
            <a:r>
              <a:rPr lang="zh-CN" altLang="en-US" dirty="0"/>
              <a:t>标题（无格式粘贴，无标题则删除本框）</a:t>
            </a:r>
          </a:p>
        </p:txBody>
      </p:sp>
      <p:sp>
        <p:nvSpPr>
          <p:cNvPr id="5" name="灯片编号占位符 4">
            <a:extLst>
              <a:ext uri="{FF2B5EF4-FFF2-40B4-BE49-F238E27FC236}">
                <a16:creationId xmlns:a16="http://schemas.microsoft.com/office/drawing/2014/main" id="{5D31BC75-5F18-406F-ABE5-373C58D89D4A}"/>
              </a:ext>
            </a:extLst>
          </p:cNvPr>
          <p:cNvSpPr>
            <a:spLocks noGrp="1"/>
          </p:cNvSpPr>
          <p:nvPr>
            <p:ph type="sldNum" sz="quarter" idx="12"/>
          </p:nvPr>
        </p:nvSpPr>
        <p:spPr>
          <a:xfrm>
            <a:off x="0" y="6398617"/>
            <a:ext cx="515939" cy="365125"/>
          </a:xfrm>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166062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3" name="图片 2" descr="图片包含 自然, 天空, 户外, 雨&#10;&#10;描述已自动生成">
            <a:extLst>
              <a:ext uri="{FF2B5EF4-FFF2-40B4-BE49-F238E27FC236}">
                <a16:creationId xmlns:a16="http://schemas.microsoft.com/office/drawing/2014/main" id="{F06F4947-B098-474E-996D-044502D437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文本框 7">
            <a:extLst>
              <a:ext uri="{FF2B5EF4-FFF2-40B4-BE49-F238E27FC236}">
                <a16:creationId xmlns:a16="http://schemas.microsoft.com/office/drawing/2014/main" id="{9032F00F-EE56-4529-AA49-55237B4BBFE4}"/>
              </a:ext>
            </a:extLst>
          </p:cNvPr>
          <p:cNvSpPr txBox="1"/>
          <p:nvPr userDrawn="1"/>
        </p:nvSpPr>
        <p:spPr>
          <a:xfrm>
            <a:off x="3010503" y="1736230"/>
            <a:ext cx="2421307" cy="1692771"/>
          </a:xfrm>
          <a:prstGeom prst="rect">
            <a:avLst/>
          </a:prstGeom>
          <a:noFill/>
          <a:effectLst/>
        </p:spPr>
        <p:txBody>
          <a:bodyPr wrap="square" rtlCol="0">
            <a:spAutoFit/>
          </a:bodyPr>
          <a:lstStyle/>
          <a:p>
            <a:pPr algn="dist"/>
            <a:r>
              <a:rPr lang="zh-CN" altLang="en-US" sz="8000" b="1" dirty="0">
                <a:solidFill>
                  <a:schemeClr val="accent1">
                    <a:lumMod val="50000"/>
                  </a:schemeClr>
                </a:solidFill>
                <a:effectLst/>
              </a:rPr>
              <a:t>谢谢！</a:t>
            </a:r>
            <a:endParaRPr lang="en-US" altLang="zh-CN" sz="8000" b="1" dirty="0">
              <a:solidFill>
                <a:schemeClr val="accent1">
                  <a:lumMod val="50000"/>
                </a:schemeClr>
              </a:solidFill>
              <a:effectLst/>
            </a:endParaRPr>
          </a:p>
          <a:p>
            <a:pPr algn="r"/>
            <a:r>
              <a:rPr lang="en-US" altLang="zh-CN" sz="2400" b="1" dirty="0">
                <a:solidFill>
                  <a:schemeClr val="accent1">
                    <a:lumMod val="50000"/>
                  </a:schemeClr>
                </a:solidFill>
                <a:effectLst/>
              </a:rPr>
              <a:t>  THANK YOU !</a:t>
            </a:r>
            <a:endParaRPr lang="zh-CN" altLang="en-US" sz="2400" b="1" dirty="0">
              <a:solidFill>
                <a:schemeClr val="accent1">
                  <a:lumMod val="50000"/>
                </a:schemeClr>
              </a:solidFill>
              <a:effectLst/>
            </a:endParaRPr>
          </a:p>
        </p:txBody>
      </p:sp>
    </p:spTree>
    <p:extLst>
      <p:ext uri="{BB962C8B-B14F-4D97-AF65-F5344CB8AC3E}">
        <p14:creationId xmlns:p14="http://schemas.microsoft.com/office/powerpoint/2010/main" val="320438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7C36EAE-C225-43B6-864A-3C9B44ED06B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70" r="16470" b="9466"/>
          <a:stretch/>
        </p:blipFill>
        <p:spPr>
          <a:xfrm>
            <a:off x="0" y="0"/>
            <a:ext cx="12192000" cy="6858000"/>
          </a:xfrm>
          <a:prstGeom prst="rect">
            <a:avLst/>
          </a:prstGeom>
        </p:spPr>
      </p:pic>
      <p:sp>
        <p:nvSpPr>
          <p:cNvPr id="8" name="文本框 7">
            <a:extLst>
              <a:ext uri="{FF2B5EF4-FFF2-40B4-BE49-F238E27FC236}">
                <a16:creationId xmlns:a16="http://schemas.microsoft.com/office/drawing/2014/main" id="{D3E34A9D-1EA4-43B3-8937-A13B9764A951}"/>
              </a:ext>
            </a:extLst>
          </p:cNvPr>
          <p:cNvSpPr txBox="1"/>
          <p:nvPr userDrawn="1"/>
        </p:nvSpPr>
        <p:spPr>
          <a:xfrm>
            <a:off x="515937" y="1734906"/>
            <a:ext cx="7740651" cy="3277820"/>
          </a:xfrm>
          <a:prstGeom prst="rect">
            <a:avLst/>
          </a:prstGeom>
          <a:noFill/>
        </p:spPr>
        <p:txBody>
          <a:bodyPr wrap="square" rtlCol="0">
            <a:spAutoFit/>
          </a:bodyPr>
          <a:lstStyle/>
          <a:p>
            <a:pPr algn="ctr"/>
            <a:r>
              <a:rPr lang="zh-CN" altLang="en-US" sz="3200" b="1" dirty="0">
                <a:solidFill>
                  <a:schemeClr val="accent1">
                    <a:lumMod val="50000"/>
                  </a:schemeClr>
                </a:solidFill>
                <a:latin typeface="+mn-ea"/>
                <a:ea typeface="+mn-ea"/>
              </a:rPr>
              <a:t>武汉理工大学</a:t>
            </a:r>
            <a:endParaRPr lang="en-US" altLang="zh-CN" sz="3200" b="1" dirty="0">
              <a:solidFill>
                <a:schemeClr val="accent1">
                  <a:lumMod val="50000"/>
                </a:schemeClr>
              </a:solidFill>
              <a:latin typeface="+mn-ea"/>
              <a:ea typeface="+mn-ea"/>
            </a:endParaRPr>
          </a:p>
          <a:p>
            <a:pPr algn="ctr">
              <a:spcBef>
                <a:spcPts val="1800"/>
              </a:spcBef>
              <a:spcAft>
                <a:spcPts val="0"/>
              </a:spcAft>
            </a:pPr>
            <a:r>
              <a:rPr lang="zh-CN" altLang="en-US" sz="8000" b="1" dirty="0">
                <a:solidFill>
                  <a:schemeClr val="accent1">
                    <a:lumMod val="50000"/>
                  </a:schemeClr>
                </a:solidFill>
                <a:latin typeface="+mn-ea"/>
                <a:ea typeface="+mn-ea"/>
              </a:rPr>
              <a:t>算法设计与分析</a:t>
            </a:r>
            <a:endParaRPr lang="en-US" altLang="zh-CN" sz="8000" b="1" dirty="0">
              <a:solidFill>
                <a:schemeClr val="accent1">
                  <a:lumMod val="50000"/>
                </a:schemeClr>
              </a:solidFill>
              <a:latin typeface="+mn-ea"/>
              <a:ea typeface="+mn-ea"/>
            </a:endParaRPr>
          </a:p>
          <a:p>
            <a:pPr algn="ctr">
              <a:spcBef>
                <a:spcPts val="0"/>
              </a:spcBef>
              <a:spcAft>
                <a:spcPts val="2400"/>
              </a:spcAft>
            </a:pPr>
            <a:r>
              <a:rPr lang="en-US" altLang="zh-CN" sz="2400" b="1" dirty="0">
                <a:solidFill>
                  <a:schemeClr val="accent1">
                    <a:lumMod val="50000"/>
                  </a:schemeClr>
                </a:solidFill>
                <a:latin typeface="+mn-ea"/>
                <a:ea typeface="+mn-ea"/>
              </a:rPr>
              <a:t>Design and Analysis of Computer Algorithms </a:t>
            </a:r>
          </a:p>
          <a:p>
            <a:pPr algn="ctr"/>
            <a:r>
              <a:rPr lang="zh-CN" altLang="en-US" sz="3600" b="1" dirty="0">
                <a:solidFill>
                  <a:schemeClr val="accent1">
                    <a:lumMod val="50000"/>
                  </a:schemeClr>
                </a:solidFill>
                <a:latin typeface="+mn-ea"/>
                <a:ea typeface="+mn-ea"/>
              </a:rPr>
              <a:t>计算机科学与技术学院</a:t>
            </a:r>
          </a:p>
        </p:txBody>
      </p:sp>
      <p:pic>
        <p:nvPicPr>
          <p:cNvPr id="1026" name="Picture 2" descr="https://timgsa.baidu.com/timg?image&amp;quality=80&amp;size=b9999_10000&amp;sec=1544802657462&amp;di=d90068cd898642c1763153e0ce8f64e6&amp;imgtype=0&amp;src=http%3A%2F%2Fpic23.photophoto.cn%2F20120616%2F0007019875414028_b.jpg">
            <a:extLst>
              <a:ext uri="{FF2B5EF4-FFF2-40B4-BE49-F238E27FC236}">
                <a16:creationId xmlns:a16="http://schemas.microsoft.com/office/drawing/2014/main" id="{F5CA024F-7F8D-4D35-91A4-BA963CD00B09}"/>
              </a:ext>
            </a:extLst>
          </p:cNvPr>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18889"/>
          <a:stretch/>
        </p:blipFill>
        <p:spPr bwMode="auto">
          <a:xfrm>
            <a:off x="3499888" y="438906"/>
            <a:ext cx="1772753" cy="12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591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0F40BB41-C099-4BF5-B155-4964C146C15A}" type="datetimeFigureOut">
              <a:rPr lang="zh-CN" altLang="en-US" smtClean="0"/>
              <a:pPr>
                <a:defRPr/>
              </a:pPr>
              <a:t>2023/3/17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65B89E8B-C9DB-40AF-851E-9DD14C52C314}" type="slidenum">
              <a:rPr lang="zh-CN" altLang="en-US" smtClean="0"/>
              <a:pPr>
                <a:defRPr/>
              </a:pPr>
              <a:t>‹#›</a:t>
            </a:fld>
            <a:endParaRPr lang="zh-CN" altLang="en-US"/>
          </a:p>
        </p:txBody>
      </p:sp>
    </p:spTree>
    <p:extLst>
      <p:ext uri="{BB962C8B-B14F-4D97-AF65-F5344CB8AC3E}">
        <p14:creationId xmlns:p14="http://schemas.microsoft.com/office/powerpoint/2010/main" val="189634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9931978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19048795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13697678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221374988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32194194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39518879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BDD4069-A07F-41AB-9065-ED863E2EC3CE}" type="datetime1">
              <a:rPr lang="zh-CN" altLang="en-US" smtClean="0"/>
              <a:pPr/>
              <a:t>2023/3/17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38578916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D4069-A07F-41AB-9065-ED863E2EC3CE}" type="datetime1">
              <a:rPr lang="zh-CN" altLang="en-US" smtClean="0"/>
              <a:pPr/>
              <a:t>2023/3/17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52340-23E5-4DE8-AD85-AB3A652D4927}" type="slidenum">
              <a:rPr lang="zh-CN" altLang="en-US" smtClean="0"/>
              <a:pPr/>
              <a:t>‹#›</a:t>
            </a:fld>
            <a:endParaRPr lang="zh-CN" altLang="en-US"/>
          </a:p>
        </p:txBody>
      </p:sp>
    </p:spTree>
    <p:extLst>
      <p:ext uri="{BB962C8B-B14F-4D97-AF65-F5344CB8AC3E}">
        <p14:creationId xmlns:p14="http://schemas.microsoft.com/office/powerpoint/2010/main" val="41259632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49" r:id="rId14"/>
    <p:sldLayoutId id="2147483658"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35" userDrawn="1">
          <p15:clr>
            <a:srgbClr val="F26B43"/>
          </p15:clr>
        </p15:guide>
        <p15:guide id="2" pos="433"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7.png"/><Relationship Id="rId3" Type="http://schemas.openxmlformats.org/officeDocument/2006/relationships/image" Target="../media/image270.png"/><Relationship Id="rId7" Type="http://schemas.openxmlformats.org/officeDocument/2006/relationships/image" Target="../media/image27.png"/><Relationship Id="rId12" Type="http://schemas.openxmlformats.org/officeDocument/2006/relationships/image" Target="../media/image36.png"/><Relationship Id="rId2" Type="http://schemas.openxmlformats.org/officeDocument/2006/relationships/image" Target="../media/image260.png"/><Relationship Id="rId16"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 Id="rId14" Type="http://schemas.openxmlformats.org/officeDocument/2006/relationships/image" Target="../media/image38.png"/></Relationships>
</file>

<file path=ppt/slides/_rels/slide1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25.wmf"/></Relationships>
</file>

<file path=ppt/slides/_rels/slide1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sz="2800" b="1" dirty="0">
                <a:latin typeface="微软雅黑" panose="020B0503020204020204" pitchFamily="34" charset="-122"/>
                <a:ea typeface="微软雅黑" panose="020B0503020204020204" pitchFamily="34" charset="-122"/>
              </a:rPr>
              <a:t>第</a:t>
            </a:r>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章</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动态规划</a:t>
            </a:r>
          </a:p>
        </p:txBody>
      </p:sp>
      <p:sp>
        <p:nvSpPr>
          <p:cNvPr id="3" name="灯片编号占位符 2"/>
          <p:cNvSpPr>
            <a:spLocks noGrp="1"/>
          </p:cNvSpPr>
          <p:nvPr>
            <p:ph type="sldNum" sz="quarter" idx="12"/>
          </p:nvPr>
        </p:nvSpPr>
        <p:spPr/>
        <p:txBody>
          <a:bodyPr/>
          <a:lstStyle/>
          <a:p>
            <a:fld id="{2BF52340-23E5-4DE8-AD85-AB3A652D4927}" type="slidenum">
              <a:rPr lang="zh-CN" altLang="en-US" sz="900"/>
              <a:pPr/>
              <a:t>1</a:t>
            </a:fld>
            <a:endParaRPr lang="zh-CN" altLang="en-US" sz="900"/>
          </a:p>
        </p:txBody>
      </p:sp>
      <p:graphicFrame>
        <p:nvGraphicFramePr>
          <p:cNvPr id="5" name="图示 4"/>
          <p:cNvGraphicFramePr/>
          <p:nvPr>
            <p:extLst>
              <p:ext uri="{D42A27DB-BD31-4B8C-83A1-F6EECF244321}">
                <p14:modId xmlns:p14="http://schemas.microsoft.com/office/powerpoint/2010/main" val="1021574997"/>
              </p:ext>
            </p:extLst>
          </p:nvPr>
        </p:nvGraphicFramePr>
        <p:xfrm>
          <a:off x="2275692" y="1181305"/>
          <a:ext cx="6218068" cy="5161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557" y="2463032"/>
            <a:ext cx="4641130" cy="3692806"/>
          </a:xfrm>
          <a:prstGeom prst="rect">
            <a:avLst/>
          </a:prstGeom>
          <a:noFill/>
        </p:spPr>
        <p:txBody>
          <a:bodyPr wrap="square" rtlCol="0">
            <a:spAutoFit/>
          </a:bodyPr>
          <a:lstStyle/>
          <a:p>
            <a:pPr marL="342900" indent="-342900">
              <a:lnSpc>
                <a:spcPct val="200000"/>
              </a:lnSpc>
              <a:buFont typeface="Wingdings" panose="05000000000000000000" pitchFamily="2" charset="2"/>
              <a:buChar char="p"/>
            </a:pPr>
            <a:r>
              <a:rPr lang="zh-CN" altLang="en-US" sz="2000" dirty="0">
                <a:latin typeface="微软雅黑" pitchFamily="34" charset="-122"/>
                <a:ea typeface="微软雅黑" pitchFamily="34" charset="-122"/>
                <a:cs typeface="Consolas" panose="020B0609020204030204" pitchFamily="49" charset="0"/>
              </a:rPr>
              <a:t>上述求斐波那契数列的算法</a:t>
            </a:r>
            <a:r>
              <a:rPr lang="en-US" sz="2000" dirty="0">
                <a:latin typeface="微软雅黑" pitchFamily="34" charset="-122"/>
                <a:ea typeface="微软雅黑" pitchFamily="34" charset="-122"/>
                <a:cs typeface="Consolas" panose="020B0609020204030204" pitchFamily="49" charset="0"/>
              </a:rPr>
              <a:t>1</a:t>
            </a:r>
            <a:r>
              <a:rPr lang="zh-CN" altLang="en-US" sz="2000" dirty="0">
                <a:latin typeface="微软雅黑" pitchFamily="34" charset="-122"/>
                <a:ea typeface="微软雅黑" pitchFamily="34" charset="-122"/>
                <a:cs typeface="Consolas" panose="020B0609020204030204" pitchFamily="49" charset="0"/>
              </a:rPr>
              <a:t>属于动态规划法，其中数组</a:t>
            </a:r>
            <a:r>
              <a:rPr lang="en-US" sz="2000" dirty="0">
                <a:latin typeface="微软雅黑" pitchFamily="34" charset="-122"/>
                <a:ea typeface="微软雅黑" pitchFamily="34" charset="-122"/>
                <a:cs typeface="Consolas" panose="020B0609020204030204" pitchFamily="49" charset="0"/>
              </a:rPr>
              <a:t>dp</a:t>
            </a:r>
            <a:r>
              <a:rPr lang="zh-CN" altLang="en-US" sz="2000" dirty="0">
                <a:latin typeface="微软雅黑" pitchFamily="34" charset="-122"/>
                <a:ea typeface="微软雅黑" pitchFamily="34" charset="-122"/>
                <a:cs typeface="Consolas" panose="020B0609020204030204" pitchFamily="49" charset="0"/>
              </a:rPr>
              <a:t>（表）称为</a:t>
            </a:r>
            <a:r>
              <a:rPr lang="zh-CN" altLang="en-US" sz="2000" dirty="0">
                <a:solidFill>
                  <a:srgbClr val="0000FF"/>
                </a:solidFill>
                <a:latin typeface="微软雅黑" pitchFamily="34" charset="-122"/>
                <a:ea typeface="微软雅黑" pitchFamily="34" charset="-122"/>
                <a:cs typeface="Consolas" panose="020B0609020204030204" pitchFamily="49" charset="0"/>
              </a:rPr>
              <a:t>动态规划数组</a:t>
            </a:r>
            <a:r>
              <a:rPr lang="zh-CN" altLang="en-US" sz="2000" dirty="0">
                <a:latin typeface="微软雅黑" pitchFamily="34" charset="-122"/>
                <a:ea typeface="微软雅黑" pitchFamily="34" charset="-122"/>
                <a:cs typeface="Consolas" panose="020B0609020204030204" pitchFamily="49" charset="0"/>
              </a:rPr>
              <a:t>。</a:t>
            </a:r>
            <a:endParaRPr lang="en-US" altLang="zh-CN" sz="2000" dirty="0">
              <a:latin typeface="微软雅黑" pitchFamily="34" charset="-122"/>
              <a:ea typeface="微软雅黑" pitchFamily="34" charset="-122"/>
              <a:cs typeface="Consolas" panose="020B0609020204030204" pitchFamily="49" charset="0"/>
            </a:endParaRPr>
          </a:p>
          <a:p>
            <a:pPr marL="342900" indent="-342900">
              <a:lnSpc>
                <a:spcPct val="200000"/>
              </a:lnSpc>
              <a:buFont typeface="Wingdings" panose="05000000000000000000" pitchFamily="2" charset="2"/>
              <a:buChar char="p"/>
            </a:pPr>
            <a:r>
              <a:rPr lang="zh-CN" altLang="en-US" sz="2000" dirty="0">
                <a:latin typeface="微软雅黑" pitchFamily="34" charset="-122"/>
                <a:ea typeface="微软雅黑" pitchFamily="34" charset="-122"/>
                <a:cs typeface="Consolas" panose="020B0609020204030204" pitchFamily="49" charset="0"/>
              </a:rPr>
              <a:t>动态规划法是一种</a:t>
            </a:r>
            <a:r>
              <a:rPr lang="zh-CN" altLang="en-US" sz="2000" dirty="0">
                <a:solidFill>
                  <a:srgbClr val="0000FF"/>
                </a:solidFill>
                <a:latin typeface="微软雅黑" pitchFamily="34" charset="-122"/>
                <a:ea typeface="微软雅黑" pitchFamily="34" charset="-122"/>
                <a:cs typeface="Consolas" panose="020B0609020204030204" pitchFamily="49" charset="0"/>
              </a:rPr>
              <a:t>利用空间换时间</a:t>
            </a:r>
            <a:r>
              <a:rPr lang="zh-CN" altLang="en-US" sz="2000" dirty="0">
                <a:latin typeface="微软雅黑" pitchFamily="34" charset="-122"/>
                <a:ea typeface="微软雅黑" pitchFamily="34" charset="-122"/>
                <a:cs typeface="Consolas" panose="020B0609020204030204" pitchFamily="49" charset="0"/>
              </a:rPr>
              <a:t>的方法，也称为记录结果再利用的方法。</a:t>
            </a:r>
            <a:endParaRPr lang="en-US" altLang="zh-CN" sz="2000" dirty="0">
              <a:latin typeface="微软雅黑" pitchFamily="34" charset="-122"/>
              <a:ea typeface="微软雅黑" pitchFamily="34" charset="-122"/>
              <a:cs typeface="Consolas" panose="020B0609020204030204" pitchFamily="49" charset="0"/>
            </a:endParaRPr>
          </a:p>
          <a:p>
            <a:pPr marL="342900" indent="-342900">
              <a:lnSpc>
                <a:spcPct val="200000"/>
              </a:lnSpc>
              <a:buFont typeface="Wingdings" panose="05000000000000000000" pitchFamily="2" charset="2"/>
              <a:buChar char="p"/>
            </a:pPr>
            <a:r>
              <a:rPr lang="zh-CN" altLang="en-US" sz="2000" dirty="0">
                <a:latin typeface="微软雅黑" pitchFamily="34" charset="-122"/>
                <a:ea typeface="微软雅黑" pitchFamily="34" charset="-122"/>
                <a:cs typeface="Consolas" panose="020B0609020204030204" pitchFamily="49" charset="0"/>
              </a:rPr>
              <a:t>其基本求解过程如下图所示。</a:t>
            </a:r>
          </a:p>
        </p:txBody>
      </p:sp>
      <p:sp>
        <p:nvSpPr>
          <p:cNvPr id="3" name="圆角矩形 2"/>
          <p:cNvSpPr/>
          <p:nvPr/>
        </p:nvSpPr>
        <p:spPr>
          <a:xfrm>
            <a:off x="7938455" y="2241222"/>
            <a:ext cx="1357322" cy="57150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rPr>
              <a:t>原问题</a:t>
            </a:r>
          </a:p>
        </p:txBody>
      </p:sp>
      <p:grpSp>
        <p:nvGrpSpPr>
          <p:cNvPr id="10" name="组合 25"/>
          <p:cNvGrpSpPr/>
          <p:nvPr/>
        </p:nvGrpSpPr>
        <p:grpSpPr>
          <a:xfrm>
            <a:off x="7879717" y="5397194"/>
            <a:ext cx="1643074" cy="1071570"/>
            <a:chOff x="2941626" y="4584708"/>
            <a:chExt cx="1643074" cy="1071570"/>
          </a:xfrm>
        </p:grpSpPr>
        <p:sp>
          <p:nvSpPr>
            <p:cNvPr id="9" name="圆角矩形 8"/>
            <p:cNvSpPr/>
            <p:nvPr/>
          </p:nvSpPr>
          <p:spPr>
            <a:xfrm>
              <a:off x="2941626" y="5084774"/>
              <a:ext cx="1643074" cy="57150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00FF"/>
                  </a:solidFill>
                </a:rPr>
                <a:t>原问题的解</a:t>
              </a:r>
            </a:p>
          </p:txBody>
        </p:sp>
        <p:cxnSp>
          <p:nvCxnSpPr>
            <p:cNvPr id="11" name="直接箭头连接符 10"/>
            <p:cNvCxnSpPr>
              <a:stCxn id="8" idx="2"/>
              <a:endCxn id="9" idx="0"/>
            </p:cNvCxnSpPr>
            <p:nvPr/>
          </p:nvCxnSpPr>
          <p:spPr>
            <a:xfrm>
              <a:off x="3750463" y="4584708"/>
              <a:ext cx="12700" cy="5000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2" name="组合 23"/>
          <p:cNvGrpSpPr/>
          <p:nvPr/>
        </p:nvGrpSpPr>
        <p:grpSpPr>
          <a:xfrm>
            <a:off x="6009629" y="2812726"/>
            <a:ext cx="5643602" cy="1357322"/>
            <a:chOff x="1071538" y="2000240"/>
            <a:chExt cx="5643602" cy="1357322"/>
          </a:xfrm>
        </p:grpSpPr>
        <p:sp>
          <p:nvSpPr>
            <p:cNvPr id="4" name="圆角矩形 3"/>
            <p:cNvSpPr/>
            <p:nvPr/>
          </p:nvSpPr>
          <p:spPr>
            <a:xfrm>
              <a:off x="1071538" y="2786058"/>
              <a:ext cx="1285884" cy="57150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子问题</a:t>
              </a:r>
              <a:r>
                <a:rPr lang="en-US" altLang="zh-CN" sz="2000">
                  <a:solidFill>
                    <a:schemeClr val="tx1"/>
                  </a:solidFill>
                </a:rPr>
                <a:t>1</a:t>
              </a:r>
              <a:endParaRPr lang="zh-CN" altLang="en-US" sz="2000">
                <a:solidFill>
                  <a:schemeClr val="tx1"/>
                </a:solidFill>
              </a:endParaRPr>
            </a:p>
          </p:txBody>
        </p:sp>
        <p:sp>
          <p:nvSpPr>
            <p:cNvPr id="5" name="圆角矩形 4"/>
            <p:cNvSpPr/>
            <p:nvPr/>
          </p:nvSpPr>
          <p:spPr>
            <a:xfrm>
              <a:off x="2786050" y="2786058"/>
              <a:ext cx="1285884" cy="57150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子问题</a:t>
              </a:r>
              <a:r>
                <a:rPr lang="en-US" altLang="zh-CN" sz="2000">
                  <a:solidFill>
                    <a:schemeClr val="tx1"/>
                  </a:solidFill>
                </a:rPr>
                <a:t>2</a:t>
              </a:r>
              <a:endParaRPr lang="zh-CN" altLang="en-US" sz="2000">
                <a:solidFill>
                  <a:schemeClr val="tx1"/>
                </a:solidFill>
              </a:endParaRPr>
            </a:p>
          </p:txBody>
        </p:sp>
        <p:sp>
          <p:nvSpPr>
            <p:cNvPr id="6" name="圆角矩形 5"/>
            <p:cNvSpPr/>
            <p:nvPr/>
          </p:nvSpPr>
          <p:spPr>
            <a:xfrm>
              <a:off x="5429256" y="2786058"/>
              <a:ext cx="1285884" cy="57150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子问题</a:t>
              </a:r>
              <a:r>
                <a:rPr lang="en-US" altLang="zh-CN" sz="2000">
                  <a:solidFill>
                    <a:schemeClr val="tx1"/>
                  </a:solidFill>
                </a:rPr>
                <a:t>n</a:t>
              </a:r>
              <a:endParaRPr lang="zh-CN" altLang="en-US" sz="2000">
                <a:solidFill>
                  <a:schemeClr val="tx1"/>
                </a:solidFill>
              </a:endParaRPr>
            </a:p>
          </p:txBody>
        </p:sp>
        <p:sp>
          <p:nvSpPr>
            <p:cNvPr id="7" name="TextBox 6"/>
            <p:cNvSpPr txBox="1"/>
            <p:nvPr/>
          </p:nvSpPr>
          <p:spPr>
            <a:xfrm>
              <a:off x="4286248" y="2857496"/>
              <a:ext cx="1000132" cy="369332"/>
            </a:xfrm>
            <a:prstGeom prst="rect">
              <a:avLst/>
            </a:prstGeom>
            <a:noFill/>
          </p:spPr>
          <p:txBody>
            <a:bodyPr wrap="square" rtlCol="0">
              <a:spAutoFit/>
            </a:bodyPr>
            <a:lstStyle/>
            <a:p>
              <a:r>
                <a:rPr lang="en-US" altLang="zh-CN"/>
                <a:t>…</a:t>
              </a:r>
              <a:endParaRPr lang="zh-CN" altLang="en-US"/>
            </a:p>
          </p:txBody>
        </p:sp>
        <p:cxnSp>
          <p:nvCxnSpPr>
            <p:cNvPr id="13" name="直接箭头连接符 12"/>
            <p:cNvCxnSpPr>
              <a:endCxn id="4" idx="0"/>
            </p:cNvCxnSpPr>
            <p:nvPr/>
          </p:nvCxnSpPr>
          <p:spPr>
            <a:xfrm rot="10800000" flipV="1">
              <a:off x="1714480" y="2000240"/>
              <a:ext cx="1571636" cy="7858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直接箭头连接符 14"/>
            <p:cNvCxnSpPr>
              <a:stCxn id="3" idx="2"/>
              <a:endCxn id="5" idx="0"/>
            </p:cNvCxnSpPr>
            <p:nvPr/>
          </p:nvCxnSpPr>
          <p:spPr>
            <a:xfrm flipH="1">
              <a:off x="3428992" y="2000240"/>
              <a:ext cx="349424" cy="7858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直接箭头连接符 16"/>
            <p:cNvCxnSpPr>
              <a:endCxn id="6" idx="0"/>
            </p:cNvCxnSpPr>
            <p:nvPr/>
          </p:nvCxnSpPr>
          <p:spPr>
            <a:xfrm>
              <a:off x="4143372" y="2000240"/>
              <a:ext cx="1928826" cy="7858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14" name="组合 24"/>
          <p:cNvGrpSpPr/>
          <p:nvPr/>
        </p:nvGrpSpPr>
        <p:grpSpPr>
          <a:xfrm>
            <a:off x="6652571" y="4170048"/>
            <a:ext cx="4286280" cy="1227146"/>
            <a:chOff x="1785918" y="3344862"/>
            <a:chExt cx="4286280" cy="1227146"/>
          </a:xfrm>
        </p:grpSpPr>
        <p:sp>
          <p:nvSpPr>
            <p:cNvPr id="8" name="圆角矩形 7"/>
            <p:cNvSpPr/>
            <p:nvPr/>
          </p:nvSpPr>
          <p:spPr>
            <a:xfrm>
              <a:off x="3143240" y="4000504"/>
              <a:ext cx="1357322" cy="571504"/>
            </a:xfrm>
            <a:prstGeom prst="round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rPr>
                <a:t>填表</a:t>
              </a:r>
            </a:p>
          </p:txBody>
        </p:sp>
        <p:cxnSp>
          <p:nvCxnSpPr>
            <p:cNvPr id="19" name="直接箭头连接符 18"/>
            <p:cNvCxnSpPr>
              <a:stCxn id="5" idx="2"/>
              <a:endCxn id="8" idx="0"/>
            </p:cNvCxnSpPr>
            <p:nvPr/>
          </p:nvCxnSpPr>
          <p:spPr>
            <a:xfrm>
              <a:off x="3599821" y="3344862"/>
              <a:ext cx="222080" cy="6556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rot="16200000" flipH="1">
              <a:off x="2214546" y="2928934"/>
              <a:ext cx="642942" cy="150019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直接箭头连接符 22"/>
            <p:cNvCxnSpPr/>
            <p:nvPr/>
          </p:nvCxnSpPr>
          <p:spPr>
            <a:xfrm rot="5400000">
              <a:off x="4857752" y="2786058"/>
              <a:ext cx="642942" cy="17859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0" name="Text Box 5"/>
          <p:cNvSpPr txBox="1">
            <a:spLocks noChangeArrowheads="1"/>
          </p:cNvSpPr>
          <p:nvPr/>
        </p:nvSpPr>
        <p:spPr bwMode="auto">
          <a:xfrm>
            <a:off x="866093" y="1617481"/>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US" altLang="zh-CN" sz="2400" b="1" dirty="0">
                <a:solidFill>
                  <a:srgbClr val="0000FF"/>
                </a:solidFill>
                <a:latin typeface="微软雅黑" pitchFamily="34" charset="-122"/>
                <a:ea typeface="微软雅黑" pitchFamily="34" charset="-122"/>
                <a:cs typeface="Consolas" panose="020B0609020204030204" pitchFamily="49" charset="0"/>
              </a:rPr>
              <a:t>4.1.1  </a:t>
            </a:r>
            <a:r>
              <a:rPr lang="zh-CN" altLang="zh-CN" sz="2400" b="1" dirty="0">
                <a:solidFill>
                  <a:srgbClr val="0000FF"/>
                </a:solidFill>
                <a:latin typeface="微软雅黑" pitchFamily="34" charset="-122"/>
                <a:ea typeface="微软雅黑" pitchFamily="34" charset="-122"/>
                <a:cs typeface="Consolas" panose="020B0609020204030204" pitchFamily="49" charset="0"/>
              </a:rPr>
              <a:t>从求解斐波那契数列看动态规划法</a:t>
            </a:r>
            <a:endParaRPr lang="zh-CN" altLang="en-US" sz="2400" b="1" dirty="0">
              <a:solidFill>
                <a:srgbClr val="0000FF"/>
              </a:solidFill>
              <a:latin typeface="微软雅黑" pitchFamily="34" charset="-122"/>
              <a:ea typeface="微软雅黑" pitchFamily="34" charset="-122"/>
              <a:cs typeface="Consolas" panose="020B0609020204030204" pitchFamily="49" charset="0"/>
            </a:endParaRPr>
          </a:p>
        </p:txBody>
      </p:sp>
      <p:sp>
        <p:nvSpPr>
          <p:cNvPr id="18" name="文本占位符 10">
            <a:extLst>
              <a:ext uri="{FF2B5EF4-FFF2-40B4-BE49-F238E27FC236}">
                <a16:creationId xmlns:a16="http://schemas.microsoft.com/office/drawing/2014/main" id="{078A86D4-E2A9-0C17-B6BC-A6C676A67F75}"/>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750674" y="2040204"/>
            <a:ext cx="10546635" cy="442351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30000"/>
              </a:lnSpc>
            </a:pPr>
            <a:r>
              <a:rPr lang="en-US" altLang="zh-CN" sz="2000" i="1" dirty="0" err="1">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=3</a:t>
            </a:r>
            <a:r>
              <a:rPr lang="zh-CN" altLang="en-US" sz="2000" i="1" dirty="0">
                <a:latin typeface="Times New Roman" panose="02020603050405020304" pitchFamily="18" charset="0"/>
                <a:cs typeface="Times New Roman" panose="02020603050405020304" pitchFamily="18" charset="0"/>
              </a:rPr>
              <a:t>时：</a:t>
            </a:r>
          </a:p>
          <a:p>
            <a:pPr>
              <a:lnSpc>
                <a:spcPct val="130000"/>
              </a:lnSpc>
            </a:pPr>
            <a:r>
              <a:rPr lang="en-US" altLang="zh-CN" sz="2000" i="1" dirty="0">
                <a:solidFill>
                  <a:srgbClr val="0000FF"/>
                </a:solidFill>
                <a:latin typeface="Times New Roman" panose="02020603050405020304" pitchFamily="18" charset="0"/>
                <a:cs typeface="Times New Roman" panose="02020603050405020304" pitchFamily="18" charset="0"/>
              </a:rPr>
              <a:t>r=1</a:t>
            </a:r>
            <a:r>
              <a:rPr lang="zh-CN" altLang="en-US" sz="2000" i="1" dirty="0">
                <a:solidFill>
                  <a:srgbClr val="0000FF"/>
                </a:solidFill>
                <a:latin typeface="Times New Roman" panose="02020603050405020304" pitchFamily="18" charset="0"/>
                <a:cs typeface="Times New Roman" panose="02020603050405020304" pitchFamily="18" charset="0"/>
              </a:rPr>
              <a:t>时，</a:t>
            </a:r>
            <a:r>
              <a:rPr lang="en-US" altLang="zh-CN" sz="2000" i="1" dirty="0">
                <a:solidFill>
                  <a:srgbClr val="0000FF"/>
                </a:solidFill>
                <a:latin typeface="Times New Roman" panose="02020603050405020304" pitchFamily="18" charset="0"/>
                <a:cs typeface="Times New Roman" panose="02020603050405020304" pitchFamily="18" charset="0"/>
              </a:rPr>
              <a:t>r&lt;w</a:t>
            </a:r>
            <a:r>
              <a:rPr lang="en-US" altLang="zh-CN" sz="2000" i="1" baseline="-25000" dirty="0">
                <a:solidFill>
                  <a:srgbClr val="0000FF"/>
                </a:solidFill>
                <a:latin typeface="Times New Roman" panose="02020603050405020304" pitchFamily="18" charset="0"/>
                <a:cs typeface="Times New Roman" panose="02020603050405020304" pitchFamily="18" charset="0"/>
              </a:rPr>
              <a:t>3</a:t>
            </a:r>
            <a:r>
              <a:rPr lang="en-US" altLang="zh-CN" sz="2000" i="1" dirty="0">
                <a:solidFill>
                  <a:srgbClr val="0000FF"/>
                </a:solidFill>
                <a:latin typeface="Times New Roman" panose="02020603050405020304" pitchFamily="18" charset="0"/>
                <a:cs typeface="Times New Roman" panose="02020603050405020304" pitchFamily="18" charset="0"/>
              </a:rPr>
              <a:t>=6</a:t>
            </a:r>
            <a:r>
              <a:rPr lang="zh-CN" altLang="en-US" sz="2000" i="1" dirty="0">
                <a:solidFill>
                  <a:srgbClr val="0000FF"/>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Times New Roman" panose="02020603050405020304" pitchFamily="18" charset="0"/>
                <a:cs typeface="Times New Roman" panose="02020603050405020304" pitchFamily="18" charset="0"/>
              </a:rPr>
              <a:t>不选取物品</a:t>
            </a:r>
            <a:r>
              <a:rPr lang="en-US" altLang="zh-CN" sz="2000" dirty="0">
                <a:solidFill>
                  <a:srgbClr val="0000FF"/>
                </a:solidFill>
                <a:latin typeface="Times New Roman" panose="02020603050405020304" pitchFamily="18" charset="0"/>
                <a:cs typeface="Times New Roman" panose="02020603050405020304" pitchFamily="18" charset="0"/>
              </a:rPr>
              <a:t>3</a:t>
            </a:r>
            <a:r>
              <a:rPr lang="zh-CN" altLang="en-US" sz="2000" i="1" dirty="0">
                <a:solidFill>
                  <a:srgbClr val="0000FF"/>
                </a:solidFill>
                <a:latin typeface="Times New Roman" panose="02020603050405020304" pitchFamily="18" charset="0"/>
                <a:cs typeface="Times New Roman" panose="02020603050405020304" pitchFamily="18" charset="0"/>
              </a:rPr>
              <a:t>，</a:t>
            </a:r>
            <a:r>
              <a:rPr lang="en-US" altLang="zh-CN" sz="2000" i="1" dirty="0">
                <a:solidFill>
                  <a:srgbClr val="0000FF"/>
                </a:solidFill>
                <a:latin typeface="Times New Roman" panose="02020603050405020304" pitchFamily="18" charset="0"/>
                <a:cs typeface="Times New Roman" panose="02020603050405020304" pitchFamily="18" charset="0"/>
              </a:rPr>
              <a:t>V(3,1)=V(2,1)=0</a:t>
            </a:r>
          </a:p>
          <a:p>
            <a:pPr>
              <a:lnSpc>
                <a:spcPct val="130000"/>
              </a:lnSpc>
            </a:pPr>
            <a:r>
              <a:rPr lang="en-US" altLang="zh-CN" sz="2000" i="1" dirty="0">
                <a:solidFill>
                  <a:srgbClr val="0000FF"/>
                </a:solidFill>
                <a:latin typeface="Times New Roman" panose="02020603050405020304" pitchFamily="18" charset="0"/>
                <a:cs typeface="Times New Roman" panose="02020603050405020304" pitchFamily="18" charset="0"/>
              </a:rPr>
              <a:t>r=2</a:t>
            </a:r>
            <a:r>
              <a:rPr lang="zh-CN" altLang="en-US" sz="2000" i="1" dirty="0">
                <a:solidFill>
                  <a:srgbClr val="0000FF"/>
                </a:solidFill>
                <a:latin typeface="Times New Roman" panose="02020603050405020304" pitchFamily="18" charset="0"/>
                <a:cs typeface="Times New Roman" panose="02020603050405020304" pitchFamily="18" charset="0"/>
              </a:rPr>
              <a:t>时，</a:t>
            </a:r>
            <a:r>
              <a:rPr lang="en-US" altLang="zh-CN" sz="2000" i="1" dirty="0">
                <a:solidFill>
                  <a:srgbClr val="0000FF"/>
                </a:solidFill>
                <a:latin typeface="Times New Roman" panose="02020603050405020304" pitchFamily="18" charset="0"/>
                <a:cs typeface="Times New Roman" panose="02020603050405020304" pitchFamily="18" charset="0"/>
              </a:rPr>
              <a:t>r &lt; w</a:t>
            </a:r>
            <a:r>
              <a:rPr lang="en-US" altLang="zh-CN" sz="2000" i="1" baseline="-25000" dirty="0">
                <a:solidFill>
                  <a:srgbClr val="0000FF"/>
                </a:solidFill>
                <a:latin typeface="Times New Roman" panose="02020603050405020304" pitchFamily="18" charset="0"/>
                <a:cs typeface="Times New Roman" panose="02020603050405020304" pitchFamily="18" charset="0"/>
              </a:rPr>
              <a:t>3</a:t>
            </a:r>
            <a:r>
              <a:rPr lang="en-US" altLang="zh-CN" sz="2000" i="1" dirty="0">
                <a:solidFill>
                  <a:srgbClr val="0000FF"/>
                </a:solidFill>
                <a:latin typeface="Times New Roman" panose="02020603050405020304" pitchFamily="18" charset="0"/>
                <a:cs typeface="Times New Roman" panose="02020603050405020304" pitchFamily="18" charset="0"/>
              </a:rPr>
              <a:t>=6</a:t>
            </a:r>
            <a:r>
              <a:rPr lang="zh-CN" altLang="en-US" sz="2000" i="1" dirty="0">
                <a:solidFill>
                  <a:srgbClr val="0000FF"/>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Times New Roman" panose="02020603050405020304" pitchFamily="18" charset="0"/>
                <a:cs typeface="Times New Roman" panose="02020603050405020304" pitchFamily="18" charset="0"/>
              </a:rPr>
              <a:t>不选取物品</a:t>
            </a:r>
            <a:r>
              <a:rPr lang="en-US" altLang="zh-CN" sz="2000" dirty="0">
                <a:solidFill>
                  <a:srgbClr val="0000FF"/>
                </a:solidFill>
                <a:latin typeface="Times New Roman" panose="02020603050405020304" pitchFamily="18" charset="0"/>
                <a:cs typeface="Times New Roman" panose="02020603050405020304" pitchFamily="18" charset="0"/>
              </a:rPr>
              <a:t>3</a:t>
            </a:r>
            <a:r>
              <a:rPr lang="zh-CN" altLang="en-US" sz="2000" i="1" dirty="0">
                <a:solidFill>
                  <a:srgbClr val="0000FF"/>
                </a:solidFill>
                <a:latin typeface="Times New Roman" panose="02020603050405020304" pitchFamily="18" charset="0"/>
                <a:cs typeface="Times New Roman" panose="02020603050405020304" pitchFamily="18" charset="0"/>
              </a:rPr>
              <a:t>，</a:t>
            </a:r>
            <a:r>
              <a:rPr lang="en-US" altLang="zh-CN" sz="2000" i="1" dirty="0">
                <a:solidFill>
                  <a:srgbClr val="0000FF"/>
                </a:solidFill>
                <a:latin typeface="Times New Roman" panose="02020603050405020304" pitchFamily="18" charset="0"/>
                <a:cs typeface="Times New Roman" panose="02020603050405020304" pitchFamily="18" charset="0"/>
              </a:rPr>
              <a:t>V(3,2)=V(2,2)=6</a:t>
            </a:r>
          </a:p>
          <a:p>
            <a:pPr>
              <a:lnSpc>
                <a:spcPct val="130000"/>
              </a:lnSpc>
            </a:pPr>
            <a:r>
              <a:rPr lang="en-US" altLang="zh-CN" sz="2000" i="1" dirty="0">
                <a:solidFill>
                  <a:srgbClr val="0000FF"/>
                </a:solidFill>
                <a:latin typeface="Times New Roman" panose="02020603050405020304" pitchFamily="18" charset="0"/>
                <a:cs typeface="Times New Roman" panose="02020603050405020304" pitchFamily="18" charset="0"/>
              </a:rPr>
              <a:t>r=3</a:t>
            </a:r>
            <a:r>
              <a:rPr lang="zh-CN" altLang="en-US" sz="2000" i="1" dirty="0">
                <a:solidFill>
                  <a:srgbClr val="0000FF"/>
                </a:solidFill>
                <a:latin typeface="Times New Roman" panose="02020603050405020304" pitchFamily="18" charset="0"/>
                <a:cs typeface="Times New Roman" panose="02020603050405020304" pitchFamily="18" charset="0"/>
              </a:rPr>
              <a:t>时，</a:t>
            </a:r>
            <a:r>
              <a:rPr lang="en-US" altLang="zh-CN" sz="2000" i="1" dirty="0">
                <a:solidFill>
                  <a:srgbClr val="0000FF"/>
                </a:solidFill>
                <a:latin typeface="Times New Roman" panose="02020603050405020304" pitchFamily="18" charset="0"/>
                <a:cs typeface="Times New Roman" panose="02020603050405020304" pitchFamily="18" charset="0"/>
              </a:rPr>
              <a:t>r &lt; w</a:t>
            </a:r>
            <a:r>
              <a:rPr lang="en-US" altLang="zh-CN" sz="2000" i="1" baseline="-25000" dirty="0">
                <a:solidFill>
                  <a:srgbClr val="0000FF"/>
                </a:solidFill>
                <a:latin typeface="Times New Roman" panose="02020603050405020304" pitchFamily="18" charset="0"/>
                <a:cs typeface="Times New Roman" panose="02020603050405020304" pitchFamily="18" charset="0"/>
              </a:rPr>
              <a:t>3</a:t>
            </a:r>
            <a:r>
              <a:rPr lang="en-US" altLang="zh-CN" sz="2000" i="1" dirty="0">
                <a:solidFill>
                  <a:srgbClr val="0000FF"/>
                </a:solidFill>
                <a:latin typeface="Times New Roman" panose="02020603050405020304" pitchFamily="18" charset="0"/>
                <a:cs typeface="Times New Roman" panose="02020603050405020304" pitchFamily="18" charset="0"/>
              </a:rPr>
              <a:t>=6</a:t>
            </a:r>
            <a:r>
              <a:rPr lang="zh-CN" altLang="en-US" sz="2000" i="1" dirty="0">
                <a:solidFill>
                  <a:srgbClr val="0000FF"/>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Times New Roman" panose="02020603050405020304" pitchFamily="18" charset="0"/>
                <a:cs typeface="Times New Roman" panose="02020603050405020304" pitchFamily="18" charset="0"/>
              </a:rPr>
              <a:t>不选取物品</a:t>
            </a:r>
            <a:r>
              <a:rPr lang="en-US" altLang="zh-CN" sz="2000" dirty="0">
                <a:solidFill>
                  <a:srgbClr val="0000FF"/>
                </a:solidFill>
                <a:latin typeface="Times New Roman" panose="02020603050405020304" pitchFamily="18" charset="0"/>
                <a:cs typeface="Times New Roman" panose="02020603050405020304" pitchFamily="18" charset="0"/>
              </a:rPr>
              <a:t>3</a:t>
            </a:r>
            <a:r>
              <a:rPr lang="zh-CN" altLang="en-US" sz="2000" i="1" dirty="0">
                <a:solidFill>
                  <a:srgbClr val="0000FF"/>
                </a:solidFill>
                <a:latin typeface="Times New Roman" panose="02020603050405020304" pitchFamily="18" charset="0"/>
                <a:cs typeface="Times New Roman" panose="02020603050405020304" pitchFamily="18" charset="0"/>
              </a:rPr>
              <a:t>，</a:t>
            </a:r>
            <a:r>
              <a:rPr lang="en-US" altLang="zh-CN" sz="2000" i="1" dirty="0">
                <a:solidFill>
                  <a:srgbClr val="0000FF"/>
                </a:solidFill>
                <a:latin typeface="Times New Roman" panose="02020603050405020304" pitchFamily="18" charset="0"/>
                <a:cs typeface="Times New Roman" panose="02020603050405020304" pitchFamily="18" charset="0"/>
              </a:rPr>
              <a:t>V(3,3)=V(2,3)=6</a:t>
            </a:r>
          </a:p>
          <a:p>
            <a:pPr>
              <a:lnSpc>
                <a:spcPct val="130000"/>
              </a:lnSpc>
            </a:pPr>
            <a:r>
              <a:rPr lang="en-US" altLang="zh-CN" sz="2000" i="1" dirty="0">
                <a:solidFill>
                  <a:srgbClr val="0000FF"/>
                </a:solidFill>
                <a:latin typeface="Times New Roman" panose="02020603050405020304" pitchFamily="18" charset="0"/>
                <a:cs typeface="Times New Roman" panose="02020603050405020304" pitchFamily="18" charset="0"/>
              </a:rPr>
              <a:t>r=4</a:t>
            </a:r>
            <a:r>
              <a:rPr lang="zh-CN" altLang="en-US" sz="2000" i="1" dirty="0">
                <a:solidFill>
                  <a:srgbClr val="0000FF"/>
                </a:solidFill>
                <a:latin typeface="Times New Roman" panose="02020603050405020304" pitchFamily="18" charset="0"/>
                <a:cs typeface="Times New Roman" panose="02020603050405020304" pitchFamily="18" charset="0"/>
              </a:rPr>
              <a:t>时，</a:t>
            </a:r>
            <a:r>
              <a:rPr lang="en-US" altLang="zh-CN" sz="2000" i="1" dirty="0">
                <a:solidFill>
                  <a:srgbClr val="0000FF"/>
                </a:solidFill>
                <a:latin typeface="Times New Roman" panose="02020603050405020304" pitchFamily="18" charset="0"/>
                <a:cs typeface="Times New Roman" panose="02020603050405020304" pitchFamily="18" charset="0"/>
              </a:rPr>
              <a:t>r &lt; w</a:t>
            </a:r>
            <a:r>
              <a:rPr lang="en-US" altLang="zh-CN" sz="2000" i="1" baseline="-25000" dirty="0">
                <a:solidFill>
                  <a:srgbClr val="0000FF"/>
                </a:solidFill>
                <a:latin typeface="Times New Roman" panose="02020603050405020304" pitchFamily="18" charset="0"/>
                <a:cs typeface="Times New Roman" panose="02020603050405020304" pitchFamily="18" charset="0"/>
              </a:rPr>
              <a:t>3</a:t>
            </a:r>
            <a:r>
              <a:rPr lang="en-US" altLang="zh-CN" sz="2000" i="1" dirty="0">
                <a:solidFill>
                  <a:srgbClr val="0000FF"/>
                </a:solidFill>
                <a:latin typeface="Times New Roman" panose="02020603050405020304" pitchFamily="18" charset="0"/>
                <a:cs typeface="Times New Roman" panose="02020603050405020304" pitchFamily="18" charset="0"/>
              </a:rPr>
              <a:t>=6</a:t>
            </a:r>
            <a:r>
              <a:rPr lang="zh-CN" altLang="en-US" sz="2000" i="1" dirty="0">
                <a:solidFill>
                  <a:srgbClr val="0000FF"/>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Times New Roman" panose="02020603050405020304" pitchFamily="18" charset="0"/>
                <a:cs typeface="Times New Roman" panose="02020603050405020304" pitchFamily="18" charset="0"/>
              </a:rPr>
              <a:t>不选取物品</a:t>
            </a:r>
            <a:r>
              <a:rPr lang="en-US" altLang="zh-CN" sz="2000" dirty="0">
                <a:solidFill>
                  <a:srgbClr val="0000FF"/>
                </a:solidFill>
                <a:latin typeface="Times New Roman" panose="02020603050405020304" pitchFamily="18" charset="0"/>
                <a:cs typeface="Times New Roman" panose="02020603050405020304" pitchFamily="18" charset="0"/>
              </a:rPr>
              <a:t>3</a:t>
            </a:r>
            <a:r>
              <a:rPr lang="zh-CN" altLang="en-US" sz="2000" i="1" dirty="0">
                <a:solidFill>
                  <a:srgbClr val="0000FF"/>
                </a:solidFill>
                <a:latin typeface="Times New Roman" panose="02020603050405020304" pitchFamily="18" charset="0"/>
                <a:cs typeface="Times New Roman" panose="02020603050405020304" pitchFamily="18" charset="0"/>
              </a:rPr>
              <a:t>，</a:t>
            </a:r>
            <a:r>
              <a:rPr lang="en-US" altLang="zh-CN" sz="2000" i="1" dirty="0">
                <a:solidFill>
                  <a:srgbClr val="0000FF"/>
                </a:solidFill>
                <a:latin typeface="Times New Roman" panose="02020603050405020304" pitchFamily="18" charset="0"/>
                <a:cs typeface="Times New Roman" panose="02020603050405020304" pitchFamily="18" charset="0"/>
              </a:rPr>
              <a:t>V(3,4)=V(2,4)=9</a:t>
            </a:r>
          </a:p>
          <a:p>
            <a:pPr>
              <a:lnSpc>
                <a:spcPct val="130000"/>
              </a:lnSpc>
            </a:pPr>
            <a:r>
              <a:rPr lang="en-US" altLang="zh-CN" sz="2000" i="1" dirty="0">
                <a:solidFill>
                  <a:srgbClr val="0000FF"/>
                </a:solidFill>
                <a:latin typeface="Times New Roman" panose="02020603050405020304" pitchFamily="18" charset="0"/>
                <a:cs typeface="Times New Roman" panose="02020603050405020304" pitchFamily="18" charset="0"/>
              </a:rPr>
              <a:t>r=5</a:t>
            </a:r>
            <a:r>
              <a:rPr lang="zh-CN" altLang="en-US" sz="2000" i="1" dirty="0">
                <a:solidFill>
                  <a:srgbClr val="0000FF"/>
                </a:solidFill>
                <a:latin typeface="Times New Roman" panose="02020603050405020304" pitchFamily="18" charset="0"/>
                <a:cs typeface="Times New Roman" panose="02020603050405020304" pitchFamily="18" charset="0"/>
              </a:rPr>
              <a:t>时，</a:t>
            </a:r>
            <a:r>
              <a:rPr lang="en-US" altLang="zh-CN" sz="2000" i="1" dirty="0">
                <a:solidFill>
                  <a:srgbClr val="0000FF"/>
                </a:solidFill>
                <a:latin typeface="Times New Roman" panose="02020603050405020304" pitchFamily="18" charset="0"/>
                <a:cs typeface="Times New Roman" panose="02020603050405020304" pitchFamily="18" charset="0"/>
              </a:rPr>
              <a:t>r &lt; w</a:t>
            </a:r>
            <a:r>
              <a:rPr lang="en-US" altLang="zh-CN" sz="2000" i="1" baseline="-25000" dirty="0">
                <a:solidFill>
                  <a:srgbClr val="0000FF"/>
                </a:solidFill>
                <a:latin typeface="Times New Roman" panose="02020603050405020304" pitchFamily="18" charset="0"/>
                <a:cs typeface="Times New Roman" panose="02020603050405020304" pitchFamily="18" charset="0"/>
              </a:rPr>
              <a:t>3</a:t>
            </a:r>
            <a:r>
              <a:rPr lang="en-US" altLang="zh-CN" sz="2000" i="1" dirty="0">
                <a:solidFill>
                  <a:srgbClr val="0000FF"/>
                </a:solidFill>
                <a:latin typeface="Times New Roman" panose="02020603050405020304" pitchFamily="18" charset="0"/>
                <a:cs typeface="Times New Roman" panose="02020603050405020304" pitchFamily="18" charset="0"/>
              </a:rPr>
              <a:t>=6</a:t>
            </a:r>
            <a:r>
              <a:rPr lang="zh-CN" altLang="en-US" sz="2000" i="1" dirty="0">
                <a:solidFill>
                  <a:srgbClr val="0000FF"/>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Times New Roman" panose="02020603050405020304" pitchFamily="18" charset="0"/>
                <a:cs typeface="Times New Roman" panose="02020603050405020304" pitchFamily="18" charset="0"/>
              </a:rPr>
              <a:t>不选取物品</a:t>
            </a:r>
            <a:r>
              <a:rPr lang="en-US" altLang="zh-CN" sz="2000" dirty="0">
                <a:solidFill>
                  <a:srgbClr val="0000FF"/>
                </a:solidFill>
                <a:latin typeface="Times New Roman" panose="02020603050405020304" pitchFamily="18" charset="0"/>
                <a:cs typeface="Times New Roman" panose="02020603050405020304" pitchFamily="18" charset="0"/>
              </a:rPr>
              <a:t>3</a:t>
            </a:r>
            <a:r>
              <a:rPr lang="zh-CN" altLang="en-US" sz="2000" i="1" dirty="0">
                <a:solidFill>
                  <a:srgbClr val="0000FF"/>
                </a:solidFill>
                <a:latin typeface="Times New Roman" panose="02020603050405020304" pitchFamily="18" charset="0"/>
                <a:cs typeface="Times New Roman" panose="02020603050405020304" pitchFamily="18" charset="0"/>
              </a:rPr>
              <a:t>，</a:t>
            </a:r>
            <a:r>
              <a:rPr lang="en-US" altLang="zh-CN" sz="2000" i="1" dirty="0">
                <a:solidFill>
                  <a:srgbClr val="0000FF"/>
                </a:solidFill>
                <a:latin typeface="Times New Roman" panose="02020603050405020304" pitchFamily="18" charset="0"/>
                <a:cs typeface="Times New Roman" panose="02020603050405020304" pitchFamily="18" charset="0"/>
              </a:rPr>
              <a:t>V(3,5)=V(2,5)=9</a:t>
            </a:r>
          </a:p>
          <a:p>
            <a:pPr>
              <a:lnSpc>
                <a:spcPct val="130000"/>
              </a:lnSpc>
            </a:pPr>
            <a:r>
              <a:rPr lang="en-US" altLang="zh-CN" sz="2000" i="1" dirty="0">
                <a:latin typeface="Times New Roman" panose="02020603050405020304" pitchFamily="18" charset="0"/>
                <a:cs typeface="Times New Roman" panose="02020603050405020304" pitchFamily="18" charset="0"/>
              </a:rPr>
              <a:t>r=6</a:t>
            </a:r>
            <a:r>
              <a:rPr lang="zh-CN" altLang="en-US" sz="2000" i="1" dirty="0">
                <a:latin typeface="Times New Roman" panose="02020603050405020304" pitchFamily="18" charset="0"/>
                <a:cs typeface="Times New Roman" panose="02020603050405020304" pitchFamily="18" charset="0"/>
              </a:rPr>
              <a:t>时，</a:t>
            </a:r>
            <a:r>
              <a:rPr lang="en-US" altLang="zh-CN" sz="2000" i="1" dirty="0">
                <a:latin typeface="Times New Roman" panose="02020603050405020304" pitchFamily="18" charset="0"/>
                <a:cs typeface="Times New Roman" panose="02020603050405020304" pitchFamily="18" charset="0"/>
              </a:rPr>
              <a:t>r&gt;w</a:t>
            </a:r>
            <a:r>
              <a:rPr lang="en-US" altLang="zh-CN" sz="2000" i="1" baseline="-25000" dirty="0">
                <a:latin typeface="Times New Roman" panose="02020603050405020304" pitchFamily="18" charset="0"/>
                <a:cs typeface="Times New Roman" panose="02020603050405020304" pitchFamily="18" charset="0"/>
              </a:rPr>
              <a:t>3</a:t>
            </a:r>
            <a:r>
              <a:rPr lang="en-US" altLang="zh-CN" sz="2000" i="1" dirty="0">
                <a:latin typeface="Times New Roman" panose="02020603050405020304" pitchFamily="18" charset="0"/>
                <a:cs typeface="Times New Roman" panose="02020603050405020304" pitchFamily="18" charset="0"/>
              </a:rPr>
              <a:t>=6</a:t>
            </a:r>
            <a:r>
              <a:rPr lang="zh-CN" altLang="en-US" sz="2000" i="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选取物品</a:t>
            </a:r>
            <a:r>
              <a:rPr lang="en-US" altLang="zh-CN" sz="2000" dirty="0">
                <a:latin typeface="Times New Roman" panose="02020603050405020304" pitchFamily="18" charset="0"/>
                <a:cs typeface="Times New Roman" panose="02020603050405020304" pitchFamily="18" charset="0"/>
              </a:rPr>
              <a:t>3</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V(3,6)=MAX(V(2,6)</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V(2,6-6)+5)=MAX(9,5)=9</a:t>
            </a:r>
          </a:p>
          <a:p>
            <a:pPr>
              <a:lnSpc>
                <a:spcPct val="130000"/>
              </a:lnSpc>
            </a:pPr>
            <a:r>
              <a:rPr lang="en-US" altLang="zh-CN" sz="2000" i="1" dirty="0">
                <a:latin typeface="Times New Roman" panose="02020603050405020304" pitchFamily="18" charset="0"/>
                <a:cs typeface="Times New Roman" panose="02020603050405020304" pitchFamily="18" charset="0"/>
              </a:rPr>
              <a:t>r=7</a:t>
            </a:r>
            <a:r>
              <a:rPr lang="zh-CN" altLang="en-US" sz="2000" i="1" dirty="0">
                <a:latin typeface="Times New Roman" panose="02020603050405020304" pitchFamily="18" charset="0"/>
                <a:cs typeface="Times New Roman" panose="02020603050405020304" pitchFamily="18" charset="0"/>
              </a:rPr>
              <a:t>时，</a:t>
            </a:r>
            <a:r>
              <a:rPr lang="en-US" altLang="zh-CN" sz="2000" i="1" dirty="0">
                <a:latin typeface="Times New Roman" panose="02020603050405020304" pitchFamily="18" charset="0"/>
                <a:cs typeface="Times New Roman" panose="02020603050405020304" pitchFamily="18" charset="0"/>
              </a:rPr>
              <a:t>r &gt; w</a:t>
            </a:r>
            <a:r>
              <a:rPr lang="en-US" altLang="zh-CN" sz="2000" i="1" baseline="-25000" dirty="0">
                <a:latin typeface="Times New Roman" panose="02020603050405020304" pitchFamily="18" charset="0"/>
                <a:cs typeface="Times New Roman" panose="02020603050405020304" pitchFamily="18" charset="0"/>
              </a:rPr>
              <a:t>3</a:t>
            </a:r>
            <a:r>
              <a:rPr lang="en-US" altLang="zh-CN" sz="2000" i="1" dirty="0">
                <a:latin typeface="Times New Roman" panose="02020603050405020304" pitchFamily="18" charset="0"/>
                <a:cs typeface="Times New Roman" panose="02020603050405020304" pitchFamily="18" charset="0"/>
              </a:rPr>
              <a:t>=6</a:t>
            </a:r>
            <a:r>
              <a:rPr lang="zh-CN" altLang="en-US" sz="2000" i="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选取物品</a:t>
            </a:r>
            <a:r>
              <a:rPr lang="en-US" altLang="zh-CN" sz="2000" dirty="0">
                <a:latin typeface="Times New Roman" panose="02020603050405020304" pitchFamily="18" charset="0"/>
                <a:cs typeface="Times New Roman" panose="02020603050405020304" pitchFamily="18" charset="0"/>
              </a:rPr>
              <a:t>3</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V(3,7)=MAX(V(2,7)</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V(2,7-6)+5)=MAX(9,5)=9</a:t>
            </a:r>
          </a:p>
          <a:p>
            <a:pPr>
              <a:lnSpc>
                <a:spcPct val="130000"/>
              </a:lnSpc>
            </a:pPr>
            <a:r>
              <a:rPr lang="en-US" altLang="zh-CN" sz="2000" i="1" dirty="0">
                <a:latin typeface="Times New Roman" panose="02020603050405020304" pitchFamily="18" charset="0"/>
                <a:cs typeface="Times New Roman" panose="02020603050405020304" pitchFamily="18" charset="0"/>
              </a:rPr>
              <a:t>r=8</a:t>
            </a:r>
            <a:r>
              <a:rPr lang="zh-CN" altLang="en-US" sz="2000" i="1" dirty="0">
                <a:latin typeface="Times New Roman" panose="02020603050405020304" pitchFamily="18" charset="0"/>
                <a:cs typeface="Times New Roman" panose="02020603050405020304" pitchFamily="18" charset="0"/>
              </a:rPr>
              <a:t>时，</a:t>
            </a:r>
            <a:r>
              <a:rPr lang="en-US" altLang="zh-CN" sz="2000" i="1" dirty="0">
                <a:latin typeface="Times New Roman" panose="02020603050405020304" pitchFamily="18" charset="0"/>
                <a:cs typeface="Times New Roman" panose="02020603050405020304" pitchFamily="18" charset="0"/>
              </a:rPr>
              <a:t>r &gt; w</a:t>
            </a:r>
            <a:r>
              <a:rPr lang="en-US" altLang="zh-CN" sz="2000" i="1" baseline="-25000" dirty="0">
                <a:latin typeface="Times New Roman" panose="02020603050405020304" pitchFamily="18" charset="0"/>
                <a:cs typeface="Times New Roman" panose="02020603050405020304" pitchFamily="18" charset="0"/>
              </a:rPr>
              <a:t>3</a:t>
            </a:r>
            <a:r>
              <a:rPr lang="en-US" altLang="zh-CN" sz="2000" i="1" dirty="0">
                <a:latin typeface="Times New Roman" panose="02020603050405020304" pitchFamily="18" charset="0"/>
                <a:cs typeface="Times New Roman" panose="02020603050405020304" pitchFamily="18" charset="0"/>
              </a:rPr>
              <a:t>=6</a:t>
            </a:r>
            <a:r>
              <a:rPr lang="zh-CN" altLang="en-US" sz="2000" i="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选取物品</a:t>
            </a:r>
            <a:r>
              <a:rPr lang="en-US" altLang="zh-CN" sz="2000" dirty="0">
                <a:latin typeface="Times New Roman" panose="02020603050405020304" pitchFamily="18" charset="0"/>
                <a:cs typeface="Times New Roman" panose="02020603050405020304" pitchFamily="18" charset="0"/>
              </a:rPr>
              <a:t>3</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V(3,8)=MAX(V(2,8)</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V(2,8-6)+5)=MAX(9,11)=11</a:t>
            </a:r>
          </a:p>
          <a:p>
            <a:pPr>
              <a:lnSpc>
                <a:spcPct val="130000"/>
              </a:lnSpc>
            </a:pPr>
            <a:r>
              <a:rPr lang="en-US" altLang="zh-CN" sz="2000" i="1" dirty="0">
                <a:latin typeface="Times New Roman" panose="02020603050405020304" pitchFamily="18" charset="0"/>
                <a:cs typeface="Times New Roman" panose="02020603050405020304" pitchFamily="18" charset="0"/>
              </a:rPr>
              <a:t>r=9</a:t>
            </a:r>
            <a:r>
              <a:rPr lang="zh-CN" altLang="en-US" sz="2000" i="1" dirty="0">
                <a:latin typeface="Times New Roman" panose="02020603050405020304" pitchFamily="18" charset="0"/>
                <a:cs typeface="Times New Roman" panose="02020603050405020304" pitchFamily="18" charset="0"/>
              </a:rPr>
              <a:t>时，</a:t>
            </a:r>
            <a:r>
              <a:rPr lang="en-US" altLang="zh-CN" sz="2000" i="1" dirty="0">
                <a:latin typeface="Times New Roman" panose="02020603050405020304" pitchFamily="18" charset="0"/>
                <a:cs typeface="Times New Roman" panose="02020603050405020304" pitchFamily="18" charset="0"/>
              </a:rPr>
              <a:t>r &gt; w</a:t>
            </a:r>
            <a:r>
              <a:rPr lang="en-US" altLang="zh-CN" sz="2000" i="1" baseline="-25000" dirty="0">
                <a:latin typeface="Times New Roman" panose="02020603050405020304" pitchFamily="18" charset="0"/>
                <a:cs typeface="Times New Roman" panose="02020603050405020304" pitchFamily="18" charset="0"/>
              </a:rPr>
              <a:t>3</a:t>
            </a:r>
            <a:r>
              <a:rPr lang="en-US" altLang="zh-CN" sz="2000" i="1" dirty="0">
                <a:latin typeface="Times New Roman" panose="02020603050405020304" pitchFamily="18" charset="0"/>
                <a:cs typeface="Times New Roman" panose="02020603050405020304" pitchFamily="18" charset="0"/>
              </a:rPr>
              <a:t>=6</a:t>
            </a:r>
            <a:r>
              <a:rPr lang="zh-CN" altLang="en-US" sz="2000" i="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选取物品</a:t>
            </a:r>
            <a:r>
              <a:rPr lang="en-US" altLang="zh-CN" sz="2000" dirty="0">
                <a:latin typeface="Times New Roman" panose="02020603050405020304" pitchFamily="18" charset="0"/>
                <a:cs typeface="Times New Roman" panose="02020603050405020304" pitchFamily="18" charset="0"/>
              </a:rPr>
              <a:t>3</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V(3,9)=MAX(V(2,9)</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V(2,9-6)+5)=MAX(9,11)=11</a:t>
            </a:r>
          </a:p>
          <a:p>
            <a:pPr>
              <a:lnSpc>
                <a:spcPct val="130000"/>
              </a:lnSpc>
            </a:pPr>
            <a:r>
              <a:rPr lang="en-US" altLang="zh-CN" sz="2000" i="1" dirty="0">
                <a:latin typeface="Times New Roman" panose="02020603050405020304" pitchFamily="18" charset="0"/>
                <a:cs typeface="Times New Roman" panose="02020603050405020304" pitchFamily="18" charset="0"/>
              </a:rPr>
              <a:t>r=10</a:t>
            </a:r>
            <a:r>
              <a:rPr lang="zh-CN" altLang="en-US" sz="2000" i="1" dirty="0">
                <a:latin typeface="Times New Roman" panose="02020603050405020304" pitchFamily="18" charset="0"/>
                <a:cs typeface="Times New Roman" panose="02020603050405020304" pitchFamily="18" charset="0"/>
              </a:rPr>
              <a:t>时，</a:t>
            </a:r>
            <a:r>
              <a:rPr lang="en-US" altLang="zh-CN" sz="2000" i="1" dirty="0">
                <a:latin typeface="Times New Roman" panose="02020603050405020304" pitchFamily="18" charset="0"/>
                <a:cs typeface="Times New Roman" panose="02020603050405020304" pitchFamily="18" charset="0"/>
              </a:rPr>
              <a:t>r &gt; w</a:t>
            </a:r>
            <a:r>
              <a:rPr lang="en-US" altLang="zh-CN" sz="2000" i="1" baseline="-25000" dirty="0">
                <a:latin typeface="Times New Roman" panose="02020603050405020304" pitchFamily="18" charset="0"/>
                <a:cs typeface="Times New Roman" panose="02020603050405020304" pitchFamily="18" charset="0"/>
              </a:rPr>
              <a:t>3</a:t>
            </a:r>
            <a:r>
              <a:rPr lang="en-US" altLang="zh-CN" sz="2000" i="1" dirty="0">
                <a:latin typeface="Times New Roman" panose="02020603050405020304" pitchFamily="18" charset="0"/>
                <a:cs typeface="Times New Roman" panose="02020603050405020304" pitchFamily="18" charset="0"/>
              </a:rPr>
              <a:t>=6</a:t>
            </a:r>
            <a:r>
              <a:rPr lang="zh-CN" altLang="en-US" sz="2000" i="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选取物品</a:t>
            </a:r>
            <a:r>
              <a:rPr lang="en-US" altLang="zh-CN" sz="2000" dirty="0">
                <a:latin typeface="Times New Roman" panose="02020603050405020304" pitchFamily="18" charset="0"/>
                <a:cs typeface="Times New Roman" panose="02020603050405020304" pitchFamily="18" charset="0"/>
              </a:rPr>
              <a:t>3</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V(3,10)=MAX(V(2,10),V(2,10-6)+5)=MAX(9,14)=14</a:t>
            </a:r>
          </a:p>
        </p:txBody>
      </p:sp>
      <p:sp>
        <p:nvSpPr>
          <p:cNvPr id="15" name="Text Box 5"/>
          <p:cNvSpPr txBox="1">
            <a:spLocks noChangeArrowheads="1"/>
          </p:cNvSpPr>
          <p:nvPr/>
        </p:nvSpPr>
        <p:spPr bwMode="auto">
          <a:xfrm>
            <a:off x="2999656" y="188913"/>
            <a:ext cx="604867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sym typeface="+mn-ea"/>
              </a:rPr>
              <a:t>示例</a:t>
            </a:r>
          </a:p>
        </p:txBody>
      </p:sp>
      <p:sp>
        <p:nvSpPr>
          <p:cNvPr id="2" name="文本占位符 3">
            <a:extLst>
              <a:ext uri="{FF2B5EF4-FFF2-40B4-BE49-F238E27FC236}">
                <a16:creationId xmlns:a16="http://schemas.microsoft.com/office/drawing/2014/main" id="{91C3F537-4223-5298-B6D2-91CD9ADF67F2}"/>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TextBox 11">
            <a:extLst>
              <a:ext uri="{FF2B5EF4-FFF2-40B4-BE49-F238E27FC236}">
                <a16:creationId xmlns:a16="http://schemas.microsoft.com/office/drawing/2014/main" id="{92847F82-0006-BB34-1DAC-D1E48E13BB71}"/>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blinds(horizontal)">
                                      <p:cBhvr>
                                        <p:cTn id="7" dur="500"/>
                                        <p:tgtEl>
                                          <p:spTgt spid="15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6674">
                                            <p:txEl>
                                              <p:pRg st="1" end="1"/>
                                            </p:txEl>
                                          </p:spTgt>
                                        </p:tgtEl>
                                        <p:attrNameLst>
                                          <p:attrName>style.visibility</p:attrName>
                                        </p:attrNameLst>
                                      </p:cBhvr>
                                      <p:to>
                                        <p:strVal val="visible"/>
                                      </p:to>
                                    </p:set>
                                    <p:animEffect transition="in" filter="blinds(horizontal)">
                                      <p:cBhvr>
                                        <p:cTn id="12" dur="500"/>
                                        <p:tgtEl>
                                          <p:spTgt spid="15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6674">
                                            <p:txEl>
                                              <p:pRg st="2" end="2"/>
                                            </p:txEl>
                                          </p:spTgt>
                                        </p:tgtEl>
                                        <p:attrNameLst>
                                          <p:attrName>style.visibility</p:attrName>
                                        </p:attrNameLst>
                                      </p:cBhvr>
                                      <p:to>
                                        <p:strVal val="visible"/>
                                      </p:to>
                                    </p:set>
                                    <p:animEffect transition="in" filter="blinds(horizontal)">
                                      <p:cBhvr>
                                        <p:cTn id="17" dur="500"/>
                                        <p:tgtEl>
                                          <p:spTgt spid="15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6674">
                                            <p:txEl>
                                              <p:pRg st="3" end="3"/>
                                            </p:txEl>
                                          </p:spTgt>
                                        </p:tgtEl>
                                        <p:attrNameLst>
                                          <p:attrName>style.visibility</p:attrName>
                                        </p:attrNameLst>
                                      </p:cBhvr>
                                      <p:to>
                                        <p:strVal val="visible"/>
                                      </p:to>
                                    </p:set>
                                    <p:animEffect transition="in" filter="blinds(horizontal)">
                                      <p:cBhvr>
                                        <p:cTn id="22" dur="500"/>
                                        <p:tgtEl>
                                          <p:spTgt spid="15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6674">
                                            <p:txEl>
                                              <p:pRg st="4" end="4"/>
                                            </p:txEl>
                                          </p:spTgt>
                                        </p:tgtEl>
                                        <p:attrNameLst>
                                          <p:attrName>style.visibility</p:attrName>
                                        </p:attrNameLst>
                                      </p:cBhvr>
                                      <p:to>
                                        <p:strVal val="visible"/>
                                      </p:to>
                                    </p:set>
                                    <p:animEffect transition="in" filter="blinds(horizontal)">
                                      <p:cBhvr>
                                        <p:cTn id="27" dur="500"/>
                                        <p:tgtEl>
                                          <p:spTgt spid="15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6674">
                                            <p:txEl>
                                              <p:pRg st="5" end="5"/>
                                            </p:txEl>
                                          </p:spTgt>
                                        </p:tgtEl>
                                        <p:attrNameLst>
                                          <p:attrName>style.visibility</p:attrName>
                                        </p:attrNameLst>
                                      </p:cBhvr>
                                      <p:to>
                                        <p:strVal val="visible"/>
                                      </p:to>
                                    </p:set>
                                    <p:animEffect transition="in" filter="blinds(horizontal)">
                                      <p:cBhvr>
                                        <p:cTn id="32" dur="500"/>
                                        <p:tgtEl>
                                          <p:spTgt spid="15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6674">
                                            <p:txEl>
                                              <p:pRg st="6" end="6"/>
                                            </p:txEl>
                                          </p:spTgt>
                                        </p:tgtEl>
                                        <p:attrNameLst>
                                          <p:attrName>style.visibility</p:attrName>
                                        </p:attrNameLst>
                                      </p:cBhvr>
                                      <p:to>
                                        <p:strVal val="visible"/>
                                      </p:to>
                                    </p:set>
                                    <p:animEffect transition="in" filter="blinds(horizontal)">
                                      <p:cBhvr>
                                        <p:cTn id="37" dur="500"/>
                                        <p:tgtEl>
                                          <p:spTgt spid="15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6674">
                                            <p:txEl>
                                              <p:pRg st="7" end="7"/>
                                            </p:txEl>
                                          </p:spTgt>
                                        </p:tgtEl>
                                        <p:attrNameLst>
                                          <p:attrName>style.visibility</p:attrName>
                                        </p:attrNameLst>
                                      </p:cBhvr>
                                      <p:to>
                                        <p:strVal val="visible"/>
                                      </p:to>
                                    </p:set>
                                    <p:animEffect transition="in" filter="blinds(horizontal)">
                                      <p:cBhvr>
                                        <p:cTn id="42" dur="500"/>
                                        <p:tgtEl>
                                          <p:spTgt spid="1566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6674">
                                            <p:txEl>
                                              <p:pRg st="8" end="8"/>
                                            </p:txEl>
                                          </p:spTgt>
                                        </p:tgtEl>
                                        <p:attrNameLst>
                                          <p:attrName>style.visibility</p:attrName>
                                        </p:attrNameLst>
                                      </p:cBhvr>
                                      <p:to>
                                        <p:strVal val="visible"/>
                                      </p:to>
                                    </p:set>
                                    <p:animEffect transition="in" filter="blinds(horizontal)">
                                      <p:cBhvr>
                                        <p:cTn id="47" dur="500"/>
                                        <p:tgtEl>
                                          <p:spTgt spid="15667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6674">
                                            <p:txEl>
                                              <p:pRg st="9" end="9"/>
                                            </p:txEl>
                                          </p:spTgt>
                                        </p:tgtEl>
                                        <p:attrNameLst>
                                          <p:attrName>style.visibility</p:attrName>
                                        </p:attrNameLst>
                                      </p:cBhvr>
                                      <p:to>
                                        <p:strVal val="visible"/>
                                      </p:to>
                                    </p:set>
                                    <p:animEffect transition="in" filter="blinds(horizontal)">
                                      <p:cBhvr>
                                        <p:cTn id="52" dur="500"/>
                                        <p:tgtEl>
                                          <p:spTgt spid="15667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6674">
                                            <p:txEl>
                                              <p:pRg st="10" end="10"/>
                                            </p:txEl>
                                          </p:spTgt>
                                        </p:tgtEl>
                                        <p:attrNameLst>
                                          <p:attrName>style.visibility</p:attrName>
                                        </p:attrNameLst>
                                      </p:cBhvr>
                                      <p:to>
                                        <p:strVal val="visible"/>
                                      </p:to>
                                    </p:set>
                                    <p:animEffect transition="in" filter="blinds(horizontal)">
                                      <p:cBhvr>
                                        <p:cTn id="57" dur="500"/>
                                        <p:tgtEl>
                                          <p:spTgt spid="1566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2999656" y="188913"/>
            <a:ext cx="604867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sym typeface="+mn-ea"/>
              </a:rPr>
              <a:t>示例</a:t>
            </a:r>
          </a:p>
        </p:txBody>
      </p:sp>
      <p:graphicFrame>
        <p:nvGraphicFramePr>
          <p:cNvPr id="2" name="表格 1"/>
          <p:cNvGraphicFramePr/>
          <p:nvPr/>
        </p:nvGraphicFramePr>
        <p:xfrm>
          <a:off x="2590761" y="2556560"/>
          <a:ext cx="6393180" cy="3209759"/>
        </p:xfrm>
        <a:graphic>
          <a:graphicData uri="http://schemas.openxmlformats.org/drawingml/2006/table">
            <a:tbl>
              <a:tblPr firstRow="1" bandRow="1">
                <a:tableStyleId>{5940675A-B579-460E-94D1-54222C63F5DA}</a:tableStyleId>
              </a:tblPr>
              <a:tblGrid>
                <a:gridCol w="532765">
                  <a:extLst>
                    <a:ext uri="{9D8B030D-6E8A-4147-A177-3AD203B41FA5}">
                      <a16:colId xmlns:a16="http://schemas.microsoft.com/office/drawing/2014/main" val="20000"/>
                    </a:ext>
                  </a:extLst>
                </a:gridCol>
                <a:gridCol w="532765">
                  <a:extLst>
                    <a:ext uri="{9D8B030D-6E8A-4147-A177-3AD203B41FA5}">
                      <a16:colId xmlns:a16="http://schemas.microsoft.com/office/drawing/2014/main" val="20001"/>
                    </a:ext>
                  </a:extLst>
                </a:gridCol>
                <a:gridCol w="532765">
                  <a:extLst>
                    <a:ext uri="{9D8B030D-6E8A-4147-A177-3AD203B41FA5}">
                      <a16:colId xmlns:a16="http://schemas.microsoft.com/office/drawing/2014/main" val="20002"/>
                    </a:ext>
                  </a:extLst>
                </a:gridCol>
                <a:gridCol w="532765">
                  <a:extLst>
                    <a:ext uri="{9D8B030D-6E8A-4147-A177-3AD203B41FA5}">
                      <a16:colId xmlns:a16="http://schemas.microsoft.com/office/drawing/2014/main" val="20003"/>
                    </a:ext>
                  </a:extLst>
                </a:gridCol>
                <a:gridCol w="532765">
                  <a:extLst>
                    <a:ext uri="{9D8B030D-6E8A-4147-A177-3AD203B41FA5}">
                      <a16:colId xmlns:a16="http://schemas.microsoft.com/office/drawing/2014/main" val="20004"/>
                    </a:ext>
                  </a:extLst>
                </a:gridCol>
                <a:gridCol w="532765">
                  <a:extLst>
                    <a:ext uri="{9D8B030D-6E8A-4147-A177-3AD203B41FA5}">
                      <a16:colId xmlns:a16="http://schemas.microsoft.com/office/drawing/2014/main" val="20005"/>
                    </a:ext>
                  </a:extLst>
                </a:gridCol>
                <a:gridCol w="532765">
                  <a:extLst>
                    <a:ext uri="{9D8B030D-6E8A-4147-A177-3AD203B41FA5}">
                      <a16:colId xmlns:a16="http://schemas.microsoft.com/office/drawing/2014/main" val="20006"/>
                    </a:ext>
                  </a:extLst>
                </a:gridCol>
                <a:gridCol w="532765">
                  <a:extLst>
                    <a:ext uri="{9D8B030D-6E8A-4147-A177-3AD203B41FA5}">
                      <a16:colId xmlns:a16="http://schemas.microsoft.com/office/drawing/2014/main" val="20007"/>
                    </a:ext>
                  </a:extLst>
                </a:gridCol>
                <a:gridCol w="532765">
                  <a:extLst>
                    <a:ext uri="{9D8B030D-6E8A-4147-A177-3AD203B41FA5}">
                      <a16:colId xmlns:a16="http://schemas.microsoft.com/office/drawing/2014/main" val="20008"/>
                    </a:ext>
                  </a:extLst>
                </a:gridCol>
                <a:gridCol w="532765">
                  <a:extLst>
                    <a:ext uri="{9D8B030D-6E8A-4147-A177-3AD203B41FA5}">
                      <a16:colId xmlns:a16="http://schemas.microsoft.com/office/drawing/2014/main" val="20009"/>
                    </a:ext>
                  </a:extLst>
                </a:gridCol>
                <a:gridCol w="532765">
                  <a:extLst>
                    <a:ext uri="{9D8B030D-6E8A-4147-A177-3AD203B41FA5}">
                      <a16:colId xmlns:a16="http://schemas.microsoft.com/office/drawing/2014/main" val="20010"/>
                    </a:ext>
                  </a:extLst>
                </a:gridCol>
                <a:gridCol w="532765">
                  <a:extLst>
                    <a:ext uri="{9D8B030D-6E8A-4147-A177-3AD203B41FA5}">
                      <a16:colId xmlns:a16="http://schemas.microsoft.com/office/drawing/2014/main" val="20011"/>
                    </a:ext>
                  </a:extLst>
                </a:gridCol>
              </a:tblGrid>
              <a:tr h="458537">
                <a:tc>
                  <a:txBody>
                    <a:bodyPr/>
                    <a:lstStyle/>
                    <a:p>
                      <a:pPr>
                        <a:buNone/>
                      </a:pPr>
                      <a:r>
                        <a:rPr lang="en-US" altLang="zh-CN" sz="2000" dirty="0"/>
                        <a:t>i\r</a:t>
                      </a:r>
                    </a:p>
                  </a:txBody>
                  <a:tcPr>
                    <a:lnL>
                      <a:noFill/>
                    </a:lnL>
                    <a:lnR>
                      <a:noFill/>
                    </a:lnR>
                    <a:lnT>
                      <a:noFill/>
                    </a:lnT>
                    <a:lnB>
                      <a:noFill/>
                    </a:lnB>
                    <a:lnTlToBr>
                      <a:noFill/>
                    </a:lnTlToBr>
                    <a:lnBlToTr>
                      <a:noFill/>
                    </a:lnBlToTr>
                  </a:tcPr>
                </a:tc>
                <a:tc>
                  <a:txBody>
                    <a:bodyPr/>
                    <a:lstStyle/>
                    <a:p>
                      <a:pPr>
                        <a:buNone/>
                      </a:pPr>
                      <a:r>
                        <a:rPr lang="en-US" altLang="zh-CN" sz="2000" dirty="0"/>
                        <a:t>0</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dirty="0"/>
                        <a:t>1</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2</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3</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4</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5</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6</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7</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8</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9</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458537">
                <a:tc>
                  <a:txBody>
                    <a:bodyPr/>
                    <a:lstStyle/>
                    <a:p>
                      <a:pPr>
                        <a:buNone/>
                      </a:pPr>
                      <a:r>
                        <a:rPr lang="en-US" altLang="zh-CN" sz="2000"/>
                        <a:t>0</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lnT w="12700">
                      <a:solidFill>
                        <a:schemeClr val="tx1"/>
                      </a:solidFill>
                      <a:prstDash val="solid"/>
                    </a:lnT>
                  </a:tcPr>
                </a:tc>
                <a:tc>
                  <a:txBody>
                    <a:bodyPr/>
                    <a:lstStyle/>
                    <a:p>
                      <a:pPr>
                        <a:buNone/>
                      </a:pPr>
                      <a:r>
                        <a:rPr lang="en-US" altLang="zh-CN" sz="2000" dirty="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extLst>
                  <a:ext uri="{0D108BD9-81ED-4DB2-BD59-A6C34878D82A}">
                    <a16:rowId xmlns:a16="http://schemas.microsoft.com/office/drawing/2014/main" val="10001"/>
                  </a:ext>
                </a:extLst>
              </a:tr>
              <a:tr h="458537">
                <a:tc>
                  <a:txBody>
                    <a:bodyPr/>
                    <a:lstStyle/>
                    <a:p>
                      <a:pPr>
                        <a:buNone/>
                      </a:pPr>
                      <a:r>
                        <a:rPr lang="en-US" altLang="zh-CN" sz="2000"/>
                        <a:t>1</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extLst>
                  <a:ext uri="{0D108BD9-81ED-4DB2-BD59-A6C34878D82A}">
                    <a16:rowId xmlns:a16="http://schemas.microsoft.com/office/drawing/2014/main" val="10002"/>
                  </a:ext>
                </a:extLst>
              </a:tr>
              <a:tr h="458537">
                <a:tc>
                  <a:txBody>
                    <a:bodyPr/>
                    <a:lstStyle/>
                    <a:p>
                      <a:pPr>
                        <a:buNone/>
                      </a:pPr>
                      <a:r>
                        <a:rPr lang="en-US" altLang="zh-CN" sz="2000"/>
                        <a:t>2</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extLst>
                  <a:ext uri="{0D108BD9-81ED-4DB2-BD59-A6C34878D82A}">
                    <a16:rowId xmlns:a16="http://schemas.microsoft.com/office/drawing/2014/main" val="10003"/>
                  </a:ext>
                </a:extLst>
              </a:tr>
              <a:tr h="458537">
                <a:tc>
                  <a:txBody>
                    <a:bodyPr/>
                    <a:lstStyle/>
                    <a:p>
                      <a:pPr>
                        <a:buNone/>
                      </a:pPr>
                      <a:r>
                        <a:rPr lang="en-US" altLang="zh-CN" sz="2000"/>
                        <a:t>3</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11</a:t>
                      </a:r>
                    </a:p>
                  </a:txBody>
                  <a:tcPr/>
                </a:tc>
                <a:tc>
                  <a:txBody>
                    <a:bodyPr/>
                    <a:lstStyle/>
                    <a:p>
                      <a:pPr>
                        <a:buNone/>
                      </a:pPr>
                      <a:r>
                        <a:rPr lang="en-US" altLang="zh-CN" sz="2000"/>
                        <a:t>11</a:t>
                      </a:r>
                    </a:p>
                  </a:txBody>
                  <a:tcPr/>
                </a:tc>
                <a:tc>
                  <a:txBody>
                    <a:bodyPr/>
                    <a:lstStyle/>
                    <a:p>
                      <a:pPr>
                        <a:buNone/>
                      </a:pPr>
                      <a:r>
                        <a:rPr lang="en-US" altLang="zh-CN" sz="2000"/>
                        <a:t>14</a:t>
                      </a:r>
                    </a:p>
                  </a:txBody>
                  <a:tcPr/>
                </a:tc>
                <a:extLst>
                  <a:ext uri="{0D108BD9-81ED-4DB2-BD59-A6C34878D82A}">
                    <a16:rowId xmlns:a16="http://schemas.microsoft.com/office/drawing/2014/main" val="10004"/>
                  </a:ext>
                </a:extLst>
              </a:tr>
              <a:tr h="458537">
                <a:tc>
                  <a:txBody>
                    <a:bodyPr/>
                    <a:lstStyle/>
                    <a:p>
                      <a:pPr>
                        <a:buNone/>
                      </a:pPr>
                      <a:r>
                        <a:rPr lang="en-US" altLang="zh-CN" sz="2000"/>
                        <a:t>4</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5"/>
                  </a:ext>
                </a:extLst>
              </a:tr>
              <a:tr h="458537">
                <a:tc>
                  <a:txBody>
                    <a:bodyPr/>
                    <a:lstStyle/>
                    <a:p>
                      <a:pPr>
                        <a:buNone/>
                      </a:pPr>
                      <a:r>
                        <a:rPr lang="en-US" altLang="zh-CN" sz="2000"/>
                        <a:t>5</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dirty="0"/>
                    </a:p>
                  </a:txBody>
                  <a:tcPr/>
                </a:tc>
                <a:extLst>
                  <a:ext uri="{0D108BD9-81ED-4DB2-BD59-A6C34878D82A}">
                    <a16:rowId xmlns:a16="http://schemas.microsoft.com/office/drawing/2014/main" val="10006"/>
                  </a:ext>
                </a:extLst>
              </a:tr>
            </a:tbl>
          </a:graphicData>
        </a:graphic>
      </p:graphicFrame>
      <p:sp>
        <p:nvSpPr>
          <p:cNvPr id="5" name="文本占位符 3">
            <a:extLst>
              <a:ext uri="{FF2B5EF4-FFF2-40B4-BE49-F238E27FC236}">
                <a16:creationId xmlns:a16="http://schemas.microsoft.com/office/drawing/2014/main" id="{E29DD336-2DDB-8AA5-6FE9-19B9FB9F045B}"/>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TextBox 11">
            <a:extLst>
              <a:ext uri="{FF2B5EF4-FFF2-40B4-BE49-F238E27FC236}">
                <a16:creationId xmlns:a16="http://schemas.microsoft.com/office/drawing/2014/main" id="{F0C4DE55-4DCD-9BA7-EE94-D95CA0522099}"/>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646043" y="2367790"/>
            <a:ext cx="10704444" cy="402340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30000"/>
              </a:lnSpc>
            </a:pPr>
            <a:r>
              <a:rPr lang="en-US" altLang="zh-CN" i="1" dirty="0" err="1">
                <a:solidFill>
                  <a:schemeClr val="tx1"/>
                </a:solidFill>
                <a:latin typeface="Times New Roman" panose="02020603050405020304" pitchFamily="18" charset="0"/>
                <a:cs typeface="Times New Roman" panose="02020603050405020304" pitchFamily="18" charset="0"/>
              </a:rPr>
              <a:t>i</a:t>
            </a:r>
            <a:r>
              <a:rPr lang="en-US" altLang="zh-CN" i="1" dirty="0">
                <a:solidFill>
                  <a:schemeClr val="tx1"/>
                </a:solidFill>
                <a:latin typeface="Times New Roman" panose="02020603050405020304" pitchFamily="18" charset="0"/>
                <a:cs typeface="Times New Roman" panose="02020603050405020304" pitchFamily="18" charset="0"/>
              </a:rPr>
              <a:t>=4</a:t>
            </a:r>
            <a:r>
              <a:rPr lang="zh-CN" altLang="en-US" i="1" dirty="0">
                <a:solidFill>
                  <a:schemeClr val="tx1"/>
                </a:solidFill>
                <a:latin typeface="Times New Roman" panose="02020603050405020304" pitchFamily="18" charset="0"/>
                <a:cs typeface="Times New Roman" panose="02020603050405020304" pitchFamily="18" charset="0"/>
              </a:rPr>
              <a:t>时：</a:t>
            </a:r>
          </a:p>
          <a:p>
            <a:pPr>
              <a:lnSpc>
                <a:spcPct val="130000"/>
              </a:lnSpc>
            </a:pPr>
            <a:r>
              <a:rPr lang="en-US" altLang="zh-CN" i="1" dirty="0">
                <a:solidFill>
                  <a:srgbClr val="0000FF"/>
                </a:solidFill>
                <a:latin typeface="Times New Roman" panose="02020603050405020304" pitchFamily="18" charset="0"/>
                <a:cs typeface="Times New Roman" panose="02020603050405020304" pitchFamily="18" charset="0"/>
              </a:rPr>
              <a:t>r=1</a:t>
            </a:r>
            <a:r>
              <a:rPr lang="zh-CN" altLang="en-US" i="1" dirty="0">
                <a:solidFill>
                  <a:srgbClr val="0000FF"/>
                </a:solidFill>
                <a:latin typeface="Times New Roman" panose="02020603050405020304" pitchFamily="18" charset="0"/>
                <a:cs typeface="Times New Roman" panose="02020603050405020304" pitchFamily="18" charset="0"/>
              </a:rPr>
              <a:t>时，</a:t>
            </a:r>
            <a:r>
              <a:rPr lang="en-US" altLang="zh-CN" i="1" dirty="0">
                <a:solidFill>
                  <a:srgbClr val="0000FF"/>
                </a:solidFill>
                <a:latin typeface="Times New Roman" panose="02020603050405020304" pitchFamily="18" charset="0"/>
                <a:cs typeface="Times New Roman" panose="02020603050405020304" pitchFamily="18" charset="0"/>
              </a:rPr>
              <a:t>r&lt;w</a:t>
            </a:r>
            <a:r>
              <a:rPr lang="en-US" altLang="zh-CN" i="1" baseline="-25000" dirty="0">
                <a:solidFill>
                  <a:srgbClr val="0000FF"/>
                </a:solidFill>
                <a:latin typeface="Times New Roman" panose="02020603050405020304" pitchFamily="18" charset="0"/>
                <a:cs typeface="Times New Roman" panose="02020603050405020304" pitchFamily="18" charset="0"/>
              </a:rPr>
              <a:t>4</a:t>
            </a:r>
            <a:r>
              <a:rPr lang="en-US" altLang="zh-CN" i="1" dirty="0">
                <a:solidFill>
                  <a:srgbClr val="0000FF"/>
                </a:solidFill>
                <a:latin typeface="Times New Roman" panose="02020603050405020304" pitchFamily="18" charset="0"/>
                <a:cs typeface="Times New Roman" panose="02020603050405020304" pitchFamily="18" charset="0"/>
              </a:rPr>
              <a:t>=5</a:t>
            </a:r>
            <a:r>
              <a:rPr lang="zh-CN" altLang="en-US" i="1"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不选取物品</a:t>
            </a:r>
            <a:r>
              <a:rPr lang="en-US" altLang="zh-CN" dirty="0">
                <a:solidFill>
                  <a:srgbClr val="0000FF"/>
                </a:solidFill>
                <a:latin typeface="Times New Roman" panose="02020603050405020304" pitchFamily="18" charset="0"/>
                <a:cs typeface="Times New Roman" panose="02020603050405020304" pitchFamily="18" charset="0"/>
              </a:rPr>
              <a:t>4</a:t>
            </a:r>
            <a:r>
              <a:rPr lang="zh-CN" altLang="en-US" i="1"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rPr>
              <a:t>V(4,1)=V(3,1)=0</a:t>
            </a:r>
          </a:p>
          <a:p>
            <a:pPr>
              <a:lnSpc>
                <a:spcPct val="130000"/>
              </a:lnSpc>
            </a:pPr>
            <a:r>
              <a:rPr lang="en-US" altLang="zh-CN" i="1" dirty="0">
                <a:solidFill>
                  <a:srgbClr val="0000FF"/>
                </a:solidFill>
                <a:latin typeface="Times New Roman" panose="02020603050405020304" pitchFamily="18" charset="0"/>
                <a:cs typeface="Times New Roman" panose="02020603050405020304" pitchFamily="18" charset="0"/>
              </a:rPr>
              <a:t>r=2</a:t>
            </a:r>
            <a:r>
              <a:rPr lang="zh-CN" altLang="en-US" i="1" dirty="0">
                <a:solidFill>
                  <a:srgbClr val="0000FF"/>
                </a:solidFill>
                <a:latin typeface="Times New Roman" panose="02020603050405020304" pitchFamily="18" charset="0"/>
                <a:cs typeface="Times New Roman" panose="02020603050405020304" pitchFamily="18" charset="0"/>
              </a:rPr>
              <a:t>时，</a:t>
            </a:r>
            <a:r>
              <a:rPr lang="en-US" altLang="zh-CN" i="1" dirty="0">
                <a:solidFill>
                  <a:srgbClr val="0000FF"/>
                </a:solidFill>
                <a:latin typeface="Times New Roman" panose="02020603050405020304" pitchFamily="18" charset="0"/>
                <a:cs typeface="Times New Roman" panose="02020603050405020304" pitchFamily="18" charset="0"/>
              </a:rPr>
              <a:t>r &lt; w</a:t>
            </a:r>
            <a:r>
              <a:rPr lang="en-US" altLang="zh-CN" i="1" baseline="-25000" dirty="0">
                <a:solidFill>
                  <a:srgbClr val="0000FF"/>
                </a:solidFill>
                <a:latin typeface="Times New Roman" panose="02020603050405020304" pitchFamily="18" charset="0"/>
                <a:cs typeface="Times New Roman" panose="02020603050405020304" pitchFamily="18" charset="0"/>
              </a:rPr>
              <a:t>4</a:t>
            </a:r>
            <a:r>
              <a:rPr lang="en-US" altLang="zh-CN" i="1" dirty="0">
                <a:solidFill>
                  <a:srgbClr val="0000FF"/>
                </a:solidFill>
                <a:latin typeface="Times New Roman" panose="02020603050405020304" pitchFamily="18" charset="0"/>
                <a:cs typeface="Times New Roman" panose="02020603050405020304" pitchFamily="18" charset="0"/>
              </a:rPr>
              <a:t>=5</a:t>
            </a:r>
            <a:r>
              <a:rPr lang="zh-CN" altLang="en-US" i="1"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不选取物品</a:t>
            </a:r>
            <a:r>
              <a:rPr lang="en-US" altLang="zh-CN" dirty="0">
                <a:solidFill>
                  <a:srgbClr val="0000FF"/>
                </a:solidFill>
                <a:latin typeface="Times New Roman" panose="02020603050405020304" pitchFamily="18" charset="0"/>
                <a:cs typeface="Times New Roman" panose="02020603050405020304" pitchFamily="18" charset="0"/>
              </a:rPr>
              <a:t>4</a:t>
            </a:r>
            <a:r>
              <a:rPr lang="zh-CN" altLang="en-US" i="1"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rPr>
              <a:t>V(4,2)=V(3,2)=6</a:t>
            </a:r>
          </a:p>
          <a:p>
            <a:pPr>
              <a:lnSpc>
                <a:spcPct val="130000"/>
              </a:lnSpc>
            </a:pPr>
            <a:r>
              <a:rPr lang="en-US" altLang="zh-CN" i="1" dirty="0">
                <a:solidFill>
                  <a:srgbClr val="0000FF"/>
                </a:solidFill>
                <a:latin typeface="Times New Roman" panose="02020603050405020304" pitchFamily="18" charset="0"/>
                <a:cs typeface="Times New Roman" panose="02020603050405020304" pitchFamily="18" charset="0"/>
              </a:rPr>
              <a:t>r=3</a:t>
            </a:r>
            <a:r>
              <a:rPr lang="zh-CN" altLang="en-US" i="1" dirty="0">
                <a:solidFill>
                  <a:srgbClr val="0000FF"/>
                </a:solidFill>
                <a:latin typeface="Times New Roman" panose="02020603050405020304" pitchFamily="18" charset="0"/>
                <a:cs typeface="Times New Roman" panose="02020603050405020304" pitchFamily="18" charset="0"/>
              </a:rPr>
              <a:t>时，</a:t>
            </a:r>
            <a:r>
              <a:rPr lang="en-US" altLang="zh-CN" i="1" dirty="0">
                <a:solidFill>
                  <a:srgbClr val="0000FF"/>
                </a:solidFill>
                <a:latin typeface="Times New Roman" panose="02020603050405020304" pitchFamily="18" charset="0"/>
                <a:cs typeface="Times New Roman" panose="02020603050405020304" pitchFamily="18" charset="0"/>
              </a:rPr>
              <a:t>r &lt; w</a:t>
            </a:r>
            <a:r>
              <a:rPr lang="en-US" altLang="zh-CN" i="1" baseline="-25000" dirty="0">
                <a:solidFill>
                  <a:srgbClr val="0000FF"/>
                </a:solidFill>
                <a:latin typeface="Times New Roman" panose="02020603050405020304" pitchFamily="18" charset="0"/>
                <a:cs typeface="Times New Roman" panose="02020603050405020304" pitchFamily="18" charset="0"/>
              </a:rPr>
              <a:t>4</a:t>
            </a:r>
            <a:r>
              <a:rPr lang="en-US" altLang="zh-CN" i="1" dirty="0">
                <a:solidFill>
                  <a:srgbClr val="0000FF"/>
                </a:solidFill>
                <a:latin typeface="Times New Roman" panose="02020603050405020304" pitchFamily="18" charset="0"/>
                <a:cs typeface="Times New Roman" panose="02020603050405020304" pitchFamily="18" charset="0"/>
              </a:rPr>
              <a:t>=5</a:t>
            </a:r>
            <a:r>
              <a:rPr lang="zh-CN" altLang="en-US" i="1"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不选取物品</a:t>
            </a:r>
            <a:r>
              <a:rPr lang="en-US" altLang="zh-CN" dirty="0">
                <a:solidFill>
                  <a:srgbClr val="0000FF"/>
                </a:solidFill>
                <a:latin typeface="Times New Roman" panose="02020603050405020304" pitchFamily="18" charset="0"/>
                <a:cs typeface="Times New Roman" panose="02020603050405020304" pitchFamily="18" charset="0"/>
              </a:rPr>
              <a:t>4</a:t>
            </a:r>
            <a:r>
              <a:rPr lang="zh-CN" altLang="en-US" i="1"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rPr>
              <a:t>V(4,3)=V(3,3)=6</a:t>
            </a:r>
          </a:p>
          <a:p>
            <a:pPr>
              <a:lnSpc>
                <a:spcPct val="130000"/>
              </a:lnSpc>
            </a:pPr>
            <a:r>
              <a:rPr lang="en-US" altLang="zh-CN" i="1" dirty="0">
                <a:solidFill>
                  <a:srgbClr val="0000FF"/>
                </a:solidFill>
                <a:latin typeface="Times New Roman" panose="02020603050405020304" pitchFamily="18" charset="0"/>
                <a:cs typeface="Times New Roman" panose="02020603050405020304" pitchFamily="18" charset="0"/>
              </a:rPr>
              <a:t>r=4</a:t>
            </a:r>
            <a:r>
              <a:rPr lang="zh-CN" altLang="en-US" i="1" dirty="0">
                <a:solidFill>
                  <a:srgbClr val="0000FF"/>
                </a:solidFill>
                <a:latin typeface="Times New Roman" panose="02020603050405020304" pitchFamily="18" charset="0"/>
                <a:cs typeface="Times New Roman" panose="02020603050405020304" pitchFamily="18" charset="0"/>
              </a:rPr>
              <a:t>时，</a:t>
            </a:r>
            <a:r>
              <a:rPr lang="en-US" altLang="zh-CN" i="1" dirty="0">
                <a:solidFill>
                  <a:srgbClr val="0000FF"/>
                </a:solidFill>
                <a:latin typeface="Times New Roman" panose="02020603050405020304" pitchFamily="18" charset="0"/>
                <a:cs typeface="Times New Roman" panose="02020603050405020304" pitchFamily="18" charset="0"/>
              </a:rPr>
              <a:t>r &lt; w</a:t>
            </a:r>
            <a:r>
              <a:rPr lang="en-US" altLang="zh-CN" i="1" baseline="-25000" dirty="0">
                <a:solidFill>
                  <a:srgbClr val="0000FF"/>
                </a:solidFill>
                <a:latin typeface="Times New Roman" panose="02020603050405020304" pitchFamily="18" charset="0"/>
                <a:cs typeface="Times New Roman" panose="02020603050405020304" pitchFamily="18" charset="0"/>
              </a:rPr>
              <a:t>4</a:t>
            </a:r>
            <a:r>
              <a:rPr lang="en-US" altLang="zh-CN" i="1" dirty="0">
                <a:solidFill>
                  <a:srgbClr val="0000FF"/>
                </a:solidFill>
                <a:latin typeface="Times New Roman" panose="02020603050405020304" pitchFamily="18" charset="0"/>
                <a:cs typeface="Times New Roman" panose="02020603050405020304" pitchFamily="18" charset="0"/>
              </a:rPr>
              <a:t>=5</a:t>
            </a:r>
            <a:r>
              <a:rPr lang="zh-CN" altLang="en-US" i="1"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不选取物品</a:t>
            </a:r>
            <a:r>
              <a:rPr lang="en-US" altLang="zh-CN" dirty="0">
                <a:solidFill>
                  <a:srgbClr val="0000FF"/>
                </a:solidFill>
                <a:latin typeface="Times New Roman" panose="02020603050405020304" pitchFamily="18" charset="0"/>
                <a:cs typeface="Times New Roman" panose="02020603050405020304" pitchFamily="18" charset="0"/>
              </a:rPr>
              <a:t>4</a:t>
            </a:r>
            <a:r>
              <a:rPr lang="zh-CN" altLang="en-US" i="1" dirty="0">
                <a:solidFill>
                  <a:srgbClr val="0000FF"/>
                </a:solidFill>
                <a:latin typeface="Times New Roman" panose="02020603050405020304" pitchFamily="18" charset="0"/>
                <a:cs typeface="Times New Roman" panose="02020603050405020304" pitchFamily="18" charset="0"/>
              </a:rPr>
              <a:t>，</a:t>
            </a:r>
            <a:r>
              <a:rPr lang="en-US" altLang="zh-CN" i="1" dirty="0">
                <a:solidFill>
                  <a:srgbClr val="0000FF"/>
                </a:solidFill>
                <a:latin typeface="Times New Roman" panose="02020603050405020304" pitchFamily="18" charset="0"/>
                <a:cs typeface="Times New Roman" panose="02020603050405020304" pitchFamily="18" charset="0"/>
              </a:rPr>
              <a:t>V(4,4)=V(3,4)=9</a:t>
            </a:r>
          </a:p>
          <a:p>
            <a:pPr>
              <a:lnSpc>
                <a:spcPct val="130000"/>
              </a:lnSpc>
            </a:pPr>
            <a:r>
              <a:rPr lang="en-US" altLang="zh-CN" i="1" dirty="0">
                <a:solidFill>
                  <a:schemeClr val="tx1"/>
                </a:solidFill>
                <a:latin typeface="Times New Roman" panose="02020603050405020304" pitchFamily="18" charset="0"/>
                <a:cs typeface="Times New Roman" panose="02020603050405020304" pitchFamily="18" charset="0"/>
              </a:rPr>
              <a:t>r=5</a:t>
            </a:r>
            <a:r>
              <a:rPr lang="zh-CN" altLang="en-US" i="1" dirty="0">
                <a:solidFill>
                  <a:schemeClr val="tx1"/>
                </a:solidFill>
                <a:latin typeface="Times New Roman" panose="02020603050405020304" pitchFamily="18" charset="0"/>
                <a:cs typeface="Times New Roman" panose="02020603050405020304" pitchFamily="18" charset="0"/>
              </a:rPr>
              <a:t>时，</a:t>
            </a:r>
            <a:r>
              <a:rPr lang="en-US" altLang="zh-CN" i="1" dirty="0">
                <a:solidFill>
                  <a:schemeClr val="tx1"/>
                </a:solidFill>
                <a:latin typeface="Times New Roman" panose="02020603050405020304" pitchFamily="18" charset="0"/>
                <a:cs typeface="Times New Roman" panose="02020603050405020304" pitchFamily="18" charset="0"/>
              </a:rPr>
              <a:t>r&gt;w</a:t>
            </a:r>
            <a:r>
              <a:rPr lang="en-US" altLang="zh-CN" i="1" baseline="-25000" dirty="0">
                <a:solidFill>
                  <a:schemeClr val="tx1"/>
                </a:solidFill>
                <a:latin typeface="Times New Roman" panose="02020603050405020304" pitchFamily="18" charset="0"/>
                <a:cs typeface="Times New Roman" panose="02020603050405020304" pitchFamily="18" charset="0"/>
              </a:rPr>
              <a:t>4</a:t>
            </a:r>
            <a:r>
              <a:rPr lang="en-US" altLang="zh-CN" i="1" dirty="0">
                <a:solidFill>
                  <a:schemeClr val="tx1"/>
                </a:solidFill>
                <a:latin typeface="Times New Roman" panose="02020603050405020304" pitchFamily="18" charset="0"/>
                <a:cs typeface="Times New Roman" panose="02020603050405020304" pitchFamily="18" charset="0"/>
              </a:rPr>
              <a:t>=5</a:t>
            </a:r>
            <a:r>
              <a:rPr lang="zh-CN" altLang="en-US" i="1"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选取物品</a:t>
            </a:r>
            <a:r>
              <a:rPr lang="en-US" altLang="zh-CN" dirty="0">
                <a:solidFill>
                  <a:schemeClr val="tx1"/>
                </a:solidFill>
                <a:latin typeface="Times New Roman" panose="02020603050405020304" pitchFamily="18" charset="0"/>
                <a:cs typeface="Times New Roman" panose="02020603050405020304" pitchFamily="18" charset="0"/>
              </a:rPr>
              <a:t>4</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V(4,5)=MAX(V(3,5)</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V(3,5-5)+4)=MAX(9,4)=9</a:t>
            </a:r>
          </a:p>
          <a:p>
            <a:pPr>
              <a:lnSpc>
                <a:spcPct val="130000"/>
              </a:lnSpc>
            </a:pPr>
            <a:r>
              <a:rPr lang="en-US" altLang="zh-CN" i="1" dirty="0">
                <a:solidFill>
                  <a:schemeClr val="tx1"/>
                </a:solidFill>
                <a:latin typeface="Times New Roman" panose="02020603050405020304" pitchFamily="18" charset="0"/>
                <a:cs typeface="Times New Roman" panose="02020603050405020304" pitchFamily="18" charset="0"/>
              </a:rPr>
              <a:t>r=6</a:t>
            </a:r>
            <a:r>
              <a:rPr lang="zh-CN" altLang="en-US" i="1" dirty="0">
                <a:solidFill>
                  <a:schemeClr val="tx1"/>
                </a:solidFill>
                <a:latin typeface="Times New Roman" panose="02020603050405020304" pitchFamily="18" charset="0"/>
                <a:cs typeface="Times New Roman" panose="02020603050405020304" pitchFamily="18" charset="0"/>
              </a:rPr>
              <a:t>时，</a:t>
            </a:r>
            <a:r>
              <a:rPr lang="en-US" altLang="zh-CN" i="1" dirty="0">
                <a:solidFill>
                  <a:schemeClr val="tx1"/>
                </a:solidFill>
                <a:latin typeface="Times New Roman" panose="02020603050405020304" pitchFamily="18" charset="0"/>
                <a:cs typeface="Times New Roman" panose="02020603050405020304" pitchFamily="18" charset="0"/>
              </a:rPr>
              <a:t>r &gt; w</a:t>
            </a:r>
            <a:r>
              <a:rPr lang="en-US" altLang="zh-CN" i="1" baseline="-25000" dirty="0">
                <a:solidFill>
                  <a:schemeClr val="tx1"/>
                </a:solidFill>
                <a:latin typeface="Times New Roman" panose="02020603050405020304" pitchFamily="18" charset="0"/>
                <a:cs typeface="Times New Roman" panose="02020603050405020304" pitchFamily="18" charset="0"/>
              </a:rPr>
              <a:t>4</a:t>
            </a:r>
            <a:r>
              <a:rPr lang="en-US" altLang="zh-CN" i="1" dirty="0">
                <a:solidFill>
                  <a:schemeClr val="tx1"/>
                </a:solidFill>
                <a:latin typeface="Times New Roman" panose="02020603050405020304" pitchFamily="18" charset="0"/>
                <a:cs typeface="Times New Roman" panose="02020603050405020304" pitchFamily="18" charset="0"/>
              </a:rPr>
              <a:t>=5</a:t>
            </a:r>
            <a:r>
              <a:rPr lang="zh-CN" altLang="en-US" i="1"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选取物品</a:t>
            </a:r>
            <a:r>
              <a:rPr lang="en-US" altLang="zh-CN" dirty="0">
                <a:solidFill>
                  <a:schemeClr val="tx1"/>
                </a:solidFill>
                <a:latin typeface="Times New Roman" panose="02020603050405020304" pitchFamily="18" charset="0"/>
                <a:cs typeface="Times New Roman" panose="02020603050405020304" pitchFamily="18" charset="0"/>
              </a:rPr>
              <a:t>4</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V(4,6)=MAX(V(3,6)</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V(3,6-5)+4)=MAX(9,4)=9</a:t>
            </a:r>
          </a:p>
          <a:p>
            <a:pPr>
              <a:lnSpc>
                <a:spcPct val="130000"/>
              </a:lnSpc>
            </a:pPr>
            <a:r>
              <a:rPr lang="en-US" altLang="zh-CN" i="1" dirty="0">
                <a:solidFill>
                  <a:schemeClr val="tx1"/>
                </a:solidFill>
                <a:latin typeface="Times New Roman" panose="02020603050405020304" pitchFamily="18" charset="0"/>
                <a:cs typeface="Times New Roman" panose="02020603050405020304" pitchFamily="18" charset="0"/>
              </a:rPr>
              <a:t>r=7</a:t>
            </a:r>
            <a:r>
              <a:rPr lang="zh-CN" altLang="en-US" i="1" dirty="0">
                <a:solidFill>
                  <a:schemeClr val="tx1"/>
                </a:solidFill>
                <a:latin typeface="Times New Roman" panose="02020603050405020304" pitchFamily="18" charset="0"/>
                <a:cs typeface="Times New Roman" panose="02020603050405020304" pitchFamily="18" charset="0"/>
              </a:rPr>
              <a:t>时，</a:t>
            </a:r>
            <a:r>
              <a:rPr lang="en-US" altLang="zh-CN" i="1" dirty="0">
                <a:solidFill>
                  <a:schemeClr val="tx1"/>
                </a:solidFill>
                <a:latin typeface="Times New Roman" panose="02020603050405020304" pitchFamily="18" charset="0"/>
                <a:cs typeface="Times New Roman" panose="02020603050405020304" pitchFamily="18" charset="0"/>
              </a:rPr>
              <a:t>r &gt; w</a:t>
            </a:r>
            <a:r>
              <a:rPr lang="en-US" altLang="zh-CN" i="1" baseline="-25000" dirty="0">
                <a:solidFill>
                  <a:schemeClr val="tx1"/>
                </a:solidFill>
                <a:latin typeface="Times New Roman" panose="02020603050405020304" pitchFamily="18" charset="0"/>
                <a:cs typeface="Times New Roman" panose="02020603050405020304" pitchFamily="18" charset="0"/>
              </a:rPr>
              <a:t>4</a:t>
            </a:r>
            <a:r>
              <a:rPr lang="en-US" altLang="zh-CN" i="1" dirty="0">
                <a:solidFill>
                  <a:schemeClr val="tx1"/>
                </a:solidFill>
                <a:latin typeface="Times New Roman" panose="02020603050405020304" pitchFamily="18" charset="0"/>
                <a:cs typeface="Times New Roman" panose="02020603050405020304" pitchFamily="18" charset="0"/>
              </a:rPr>
              <a:t>=5</a:t>
            </a:r>
            <a:r>
              <a:rPr lang="zh-CN" altLang="en-US" i="1"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选取物品</a:t>
            </a:r>
            <a:r>
              <a:rPr lang="en-US" altLang="zh-CN" dirty="0">
                <a:solidFill>
                  <a:schemeClr val="tx1"/>
                </a:solidFill>
                <a:latin typeface="Times New Roman" panose="02020603050405020304" pitchFamily="18" charset="0"/>
                <a:cs typeface="Times New Roman" panose="02020603050405020304" pitchFamily="18" charset="0"/>
              </a:rPr>
              <a:t>4</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V(4,7)=MAX(V(3,7)</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V(3,7-5)+4)=MAX(9,10)=10</a:t>
            </a:r>
          </a:p>
          <a:p>
            <a:pPr>
              <a:lnSpc>
                <a:spcPct val="130000"/>
              </a:lnSpc>
            </a:pPr>
            <a:r>
              <a:rPr lang="en-US" altLang="zh-CN" i="1" dirty="0">
                <a:solidFill>
                  <a:schemeClr val="tx1"/>
                </a:solidFill>
                <a:latin typeface="Times New Roman" panose="02020603050405020304" pitchFamily="18" charset="0"/>
                <a:cs typeface="Times New Roman" panose="02020603050405020304" pitchFamily="18" charset="0"/>
              </a:rPr>
              <a:t>r=8</a:t>
            </a:r>
            <a:r>
              <a:rPr lang="zh-CN" altLang="en-US" i="1" dirty="0">
                <a:solidFill>
                  <a:schemeClr val="tx1"/>
                </a:solidFill>
                <a:latin typeface="Times New Roman" panose="02020603050405020304" pitchFamily="18" charset="0"/>
                <a:cs typeface="Times New Roman" panose="02020603050405020304" pitchFamily="18" charset="0"/>
              </a:rPr>
              <a:t>时，</a:t>
            </a:r>
            <a:r>
              <a:rPr lang="en-US" altLang="zh-CN" i="1" dirty="0">
                <a:solidFill>
                  <a:schemeClr val="tx1"/>
                </a:solidFill>
                <a:latin typeface="Times New Roman" panose="02020603050405020304" pitchFamily="18" charset="0"/>
                <a:cs typeface="Times New Roman" panose="02020603050405020304" pitchFamily="18" charset="0"/>
              </a:rPr>
              <a:t>r &gt; w</a:t>
            </a:r>
            <a:r>
              <a:rPr lang="en-US" altLang="zh-CN" i="1" baseline="-25000" dirty="0">
                <a:solidFill>
                  <a:schemeClr val="tx1"/>
                </a:solidFill>
                <a:latin typeface="Times New Roman" panose="02020603050405020304" pitchFamily="18" charset="0"/>
                <a:cs typeface="Times New Roman" panose="02020603050405020304" pitchFamily="18" charset="0"/>
              </a:rPr>
              <a:t>4</a:t>
            </a:r>
            <a:r>
              <a:rPr lang="en-US" altLang="zh-CN" i="1" dirty="0">
                <a:solidFill>
                  <a:schemeClr val="tx1"/>
                </a:solidFill>
                <a:latin typeface="Times New Roman" panose="02020603050405020304" pitchFamily="18" charset="0"/>
                <a:cs typeface="Times New Roman" panose="02020603050405020304" pitchFamily="18" charset="0"/>
              </a:rPr>
              <a:t>=5</a:t>
            </a:r>
            <a:r>
              <a:rPr lang="zh-CN" altLang="en-US" i="1"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选取物品</a:t>
            </a:r>
            <a:r>
              <a:rPr lang="en-US" altLang="zh-CN" dirty="0">
                <a:solidFill>
                  <a:schemeClr val="tx1"/>
                </a:solidFill>
                <a:latin typeface="Times New Roman" panose="02020603050405020304" pitchFamily="18" charset="0"/>
                <a:cs typeface="Times New Roman" panose="02020603050405020304" pitchFamily="18" charset="0"/>
              </a:rPr>
              <a:t>4</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V(4,8)=MAX(V(3,8)</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V(3,8-5)+4)=MAX(11,10)=11</a:t>
            </a:r>
          </a:p>
          <a:p>
            <a:pPr>
              <a:lnSpc>
                <a:spcPct val="130000"/>
              </a:lnSpc>
            </a:pPr>
            <a:r>
              <a:rPr lang="en-US" altLang="zh-CN" i="1" dirty="0">
                <a:solidFill>
                  <a:schemeClr val="tx1"/>
                </a:solidFill>
                <a:latin typeface="Times New Roman" panose="02020603050405020304" pitchFamily="18" charset="0"/>
                <a:cs typeface="Times New Roman" panose="02020603050405020304" pitchFamily="18" charset="0"/>
              </a:rPr>
              <a:t>r=9</a:t>
            </a:r>
            <a:r>
              <a:rPr lang="zh-CN" altLang="en-US" i="1" dirty="0">
                <a:solidFill>
                  <a:schemeClr val="tx1"/>
                </a:solidFill>
                <a:latin typeface="Times New Roman" panose="02020603050405020304" pitchFamily="18" charset="0"/>
                <a:cs typeface="Times New Roman" panose="02020603050405020304" pitchFamily="18" charset="0"/>
              </a:rPr>
              <a:t>时，</a:t>
            </a:r>
            <a:r>
              <a:rPr lang="en-US" altLang="zh-CN" i="1" dirty="0">
                <a:solidFill>
                  <a:schemeClr val="tx1"/>
                </a:solidFill>
                <a:latin typeface="Times New Roman" panose="02020603050405020304" pitchFamily="18" charset="0"/>
                <a:cs typeface="Times New Roman" panose="02020603050405020304" pitchFamily="18" charset="0"/>
              </a:rPr>
              <a:t>r &gt; w</a:t>
            </a:r>
            <a:r>
              <a:rPr lang="en-US" altLang="zh-CN" i="1" baseline="-25000" dirty="0">
                <a:solidFill>
                  <a:schemeClr val="tx1"/>
                </a:solidFill>
                <a:latin typeface="Times New Roman" panose="02020603050405020304" pitchFamily="18" charset="0"/>
                <a:cs typeface="Times New Roman" panose="02020603050405020304" pitchFamily="18" charset="0"/>
              </a:rPr>
              <a:t>4</a:t>
            </a:r>
            <a:r>
              <a:rPr lang="en-US" altLang="zh-CN" i="1" dirty="0">
                <a:solidFill>
                  <a:schemeClr val="tx1"/>
                </a:solidFill>
                <a:latin typeface="Times New Roman" panose="02020603050405020304" pitchFamily="18" charset="0"/>
                <a:cs typeface="Times New Roman" panose="02020603050405020304" pitchFamily="18" charset="0"/>
              </a:rPr>
              <a:t>=5</a:t>
            </a:r>
            <a:r>
              <a:rPr lang="zh-CN" altLang="en-US" i="1"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选取物品</a:t>
            </a:r>
            <a:r>
              <a:rPr lang="en-US" altLang="zh-CN" dirty="0">
                <a:solidFill>
                  <a:schemeClr val="tx1"/>
                </a:solidFill>
                <a:latin typeface="Times New Roman" panose="02020603050405020304" pitchFamily="18" charset="0"/>
                <a:cs typeface="Times New Roman" panose="02020603050405020304" pitchFamily="18" charset="0"/>
              </a:rPr>
              <a:t>4</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V(4,9)=MAX(V(3,9)</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V(3,9-5)+4)=MAX(11,13)=13</a:t>
            </a:r>
          </a:p>
          <a:p>
            <a:pPr>
              <a:lnSpc>
                <a:spcPct val="130000"/>
              </a:lnSpc>
            </a:pPr>
            <a:r>
              <a:rPr lang="en-US" altLang="zh-CN" i="1" dirty="0">
                <a:solidFill>
                  <a:schemeClr val="tx1"/>
                </a:solidFill>
                <a:latin typeface="Times New Roman" panose="02020603050405020304" pitchFamily="18" charset="0"/>
                <a:cs typeface="Times New Roman" panose="02020603050405020304" pitchFamily="18" charset="0"/>
              </a:rPr>
              <a:t>r=10</a:t>
            </a:r>
            <a:r>
              <a:rPr lang="zh-CN" altLang="en-US" i="1" dirty="0">
                <a:solidFill>
                  <a:schemeClr val="tx1"/>
                </a:solidFill>
                <a:latin typeface="Times New Roman" panose="02020603050405020304" pitchFamily="18" charset="0"/>
                <a:cs typeface="Times New Roman" panose="02020603050405020304" pitchFamily="18" charset="0"/>
              </a:rPr>
              <a:t>时，</a:t>
            </a:r>
            <a:r>
              <a:rPr lang="en-US" altLang="zh-CN" i="1" dirty="0">
                <a:solidFill>
                  <a:schemeClr val="tx1"/>
                </a:solidFill>
                <a:latin typeface="Times New Roman" panose="02020603050405020304" pitchFamily="18" charset="0"/>
                <a:cs typeface="Times New Roman" panose="02020603050405020304" pitchFamily="18" charset="0"/>
              </a:rPr>
              <a:t>r &gt; w</a:t>
            </a:r>
            <a:r>
              <a:rPr lang="en-US" altLang="zh-CN" i="1" baseline="-25000" dirty="0">
                <a:solidFill>
                  <a:schemeClr val="tx1"/>
                </a:solidFill>
                <a:latin typeface="Times New Roman" panose="02020603050405020304" pitchFamily="18" charset="0"/>
                <a:cs typeface="Times New Roman" panose="02020603050405020304" pitchFamily="18" charset="0"/>
              </a:rPr>
              <a:t>4</a:t>
            </a:r>
            <a:r>
              <a:rPr lang="en-US" altLang="zh-CN" i="1" dirty="0">
                <a:solidFill>
                  <a:schemeClr val="tx1"/>
                </a:solidFill>
                <a:latin typeface="Times New Roman" panose="02020603050405020304" pitchFamily="18" charset="0"/>
                <a:cs typeface="Times New Roman" panose="02020603050405020304" pitchFamily="18" charset="0"/>
              </a:rPr>
              <a:t>=5</a:t>
            </a:r>
            <a:r>
              <a:rPr lang="zh-CN" altLang="en-US" i="1"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选取物品</a:t>
            </a:r>
            <a:r>
              <a:rPr lang="en-US" altLang="zh-CN" dirty="0">
                <a:solidFill>
                  <a:schemeClr val="tx1"/>
                </a:solidFill>
                <a:latin typeface="Times New Roman" panose="02020603050405020304" pitchFamily="18" charset="0"/>
                <a:cs typeface="Times New Roman" panose="02020603050405020304" pitchFamily="18" charset="0"/>
              </a:rPr>
              <a:t>4</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V(4,10)=MAX(V(3,10)</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V(3,10-5)+4)=MAX(14,13)=14</a:t>
            </a:r>
          </a:p>
        </p:txBody>
      </p:sp>
      <p:sp>
        <p:nvSpPr>
          <p:cNvPr id="2" name="文本占位符 3">
            <a:extLst>
              <a:ext uri="{FF2B5EF4-FFF2-40B4-BE49-F238E27FC236}">
                <a16:creationId xmlns:a16="http://schemas.microsoft.com/office/drawing/2014/main" id="{921BA029-A3B0-076C-55D3-D5471D0376B5}"/>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TextBox 11">
            <a:extLst>
              <a:ext uri="{FF2B5EF4-FFF2-40B4-BE49-F238E27FC236}">
                <a16:creationId xmlns:a16="http://schemas.microsoft.com/office/drawing/2014/main" id="{3EFF7EFB-21E1-4E2D-308E-CE7DDE140116}"/>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650">
                                            <p:txEl>
                                              <p:pRg st="0" end="0"/>
                                            </p:txEl>
                                          </p:spTgt>
                                        </p:tgtEl>
                                        <p:attrNameLst>
                                          <p:attrName>style.visibility</p:attrName>
                                        </p:attrNameLst>
                                      </p:cBhvr>
                                      <p:to>
                                        <p:strVal val="visible"/>
                                      </p:to>
                                    </p:set>
                                    <p:animEffect transition="in" filter="blinds(horizontal)">
                                      <p:cBhvr>
                                        <p:cTn id="7" dur="500"/>
                                        <p:tgtEl>
                                          <p:spTgt spid="155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5650">
                                            <p:txEl>
                                              <p:pRg st="1" end="1"/>
                                            </p:txEl>
                                          </p:spTgt>
                                        </p:tgtEl>
                                        <p:attrNameLst>
                                          <p:attrName>style.visibility</p:attrName>
                                        </p:attrNameLst>
                                      </p:cBhvr>
                                      <p:to>
                                        <p:strVal val="visible"/>
                                      </p:to>
                                    </p:set>
                                    <p:animEffect transition="in" filter="blinds(horizontal)">
                                      <p:cBhvr>
                                        <p:cTn id="12" dur="500"/>
                                        <p:tgtEl>
                                          <p:spTgt spid="1556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5650">
                                            <p:txEl>
                                              <p:pRg st="2" end="2"/>
                                            </p:txEl>
                                          </p:spTgt>
                                        </p:tgtEl>
                                        <p:attrNameLst>
                                          <p:attrName>style.visibility</p:attrName>
                                        </p:attrNameLst>
                                      </p:cBhvr>
                                      <p:to>
                                        <p:strVal val="visible"/>
                                      </p:to>
                                    </p:set>
                                    <p:animEffect transition="in" filter="blinds(horizontal)">
                                      <p:cBhvr>
                                        <p:cTn id="17" dur="500"/>
                                        <p:tgtEl>
                                          <p:spTgt spid="1556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5650">
                                            <p:txEl>
                                              <p:pRg st="3" end="3"/>
                                            </p:txEl>
                                          </p:spTgt>
                                        </p:tgtEl>
                                        <p:attrNameLst>
                                          <p:attrName>style.visibility</p:attrName>
                                        </p:attrNameLst>
                                      </p:cBhvr>
                                      <p:to>
                                        <p:strVal val="visible"/>
                                      </p:to>
                                    </p:set>
                                    <p:animEffect transition="in" filter="blinds(horizontal)">
                                      <p:cBhvr>
                                        <p:cTn id="22" dur="500"/>
                                        <p:tgtEl>
                                          <p:spTgt spid="1556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5650">
                                            <p:txEl>
                                              <p:pRg st="4" end="4"/>
                                            </p:txEl>
                                          </p:spTgt>
                                        </p:tgtEl>
                                        <p:attrNameLst>
                                          <p:attrName>style.visibility</p:attrName>
                                        </p:attrNameLst>
                                      </p:cBhvr>
                                      <p:to>
                                        <p:strVal val="visible"/>
                                      </p:to>
                                    </p:set>
                                    <p:animEffect transition="in" filter="blinds(horizontal)">
                                      <p:cBhvr>
                                        <p:cTn id="27" dur="500"/>
                                        <p:tgtEl>
                                          <p:spTgt spid="1556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5650">
                                            <p:txEl>
                                              <p:pRg st="5" end="5"/>
                                            </p:txEl>
                                          </p:spTgt>
                                        </p:tgtEl>
                                        <p:attrNameLst>
                                          <p:attrName>style.visibility</p:attrName>
                                        </p:attrNameLst>
                                      </p:cBhvr>
                                      <p:to>
                                        <p:strVal val="visible"/>
                                      </p:to>
                                    </p:set>
                                    <p:animEffect transition="in" filter="blinds(horizontal)">
                                      <p:cBhvr>
                                        <p:cTn id="32" dur="500"/>
                                        <p:tgtEl>
                                          <p:spTgt spid="1556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5650">
                                            <p:txEl>
                                              <p:pRg st="6" end="6"/>
                                            </p:txEl>
                                          </p:spTgt>
                                        </p:tgtEl>
                                        <p:attrNameLst>
                                          <p:attrName>style.visibility</p:attrName>
                                        </p:attrNameLst>
                                      </p:cBhvr>
                                      <p:to>
                                        <p:strVal val="visible"/>
                                      </p:to>
                                    </p:set>
                                    <p:animEffect transition="in" filter="blinds(horizontal)">
                                      <p:cBhvr>
                                        <p:cTn id="37" dur="500"/>
                                        <p:tgtEl>
                                          <p:spTgt spid="1556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5650">
                                            <p:txEl>
                                              <p:pRg st="7" end="7"/>
                                            </p:txEl>
                                          </p:spTgt>
                                        </p:tgtEl>
                                        <p:attrNameLst>
                                          <p:attrName>style.visibility</p:attrName>
                                        </p:attrNameLst>
                                      </p:cBhvr>
                                      <p:to>
                                        <p:strVal val="visible"/>
                                      </p:to>
                                    </p:set>
                                    <p:animEffect transition="in" filter="blinds(horizontal)">
                                      <p:cBhvr>
                                        <p:cTn id="42" dur="500"/>
                                        <p:tgtEl>
                                          <p:spTgt spid="1556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5650">
                                            <p:txEl>
                                              <p:pRg st="8" end="8"/>
                                            </p:txEl>
                                          </p:spTgt>
                                        </p:tgtEl>
                                        <p:attrNameLst>
                                          <p:attrName>style.visibility</p:attrName>
                                        </p:attrNameLst>
                                      </p:cBhvr>
                                      <p:to>
                                        <p:strVal val="visible"/>
                                      </p:to>
                                    </p:set>
                                    <p:animEffect transition="in" filter="blinds(horizontal)">
                                      <p:cBhvr>
                                        <p:cTn id="47" dur="500"/>
                                        <p:tgtEl>
                                          <p:spTgt spid="15565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5650">
                                            <p:txEl>
                                              <p:pRg st="9" end="9"/>
                                            </p:txEl>
                                          </p:spTgt>
                                        </p:tgtEl>
                                        <p:attrNameLst>
                                          <p:attrName>style.visibility</p:attrName>
                                        </p:attrNameLst>
                                      </p:cBhvr>
                                      <p:to>
                                        <p:strVal val="visible"/>
                                      </p:to>
                                    </p:set>
                                    <p:animEffect transition="in" filter="blinds(horizontal)">
                                      <p:cBhvr>
                                        <p:cTn id="52" dur="500"/>
                                        <p:tgtEl>
                                          <p:spTgt spid="15565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5650">
                                            <p:txEl>
                                              <p:pRg st="10" end="10"/>
                                            </p:txEl>
                                          </p:spTgt>
                                        </p:tgtEl>
                                        <p:attrNameLst>
                                          <p:attrName>style.visibility</p:attrName>
                                        </p:attrNameLst>
                                      </p:cBhvr>
                                      <p:to>
                                        <p:strVal val="visible"/>
                                      </p:to>
                                    </p:set>
                                    <p:animEffect transition="in" filter="blinds(horizontal)">
                                      <p:cBhvr>
                                        <p:cTn id="57" dur="500"/>
                                        <p:tgtEl>
                                          <p:spTgt spid="15565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2999656" y="188913"/>
            <a:ext cx="604867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sym typeface="+mn-ea"/>
              </a:rPr>
              <a:t>示例</a:t>
            </a:r>
          </a:p>
        </p:txBody>
      </p:sp>
      <p:graphicFrame>
        <p:nvGraphicFramePr>
          <p:cNvPr id="2" name="表格 1"/>
          <p:cNvGraphicFramePr/>
          <p:nvPr/>
        </p:nvGraphicFramePr>
        <p:xfrm>
          <a:off x="2572100" y="2528580"/>
          <a:ext cx="6509700" cy="3526999"/>
        </p:xfrm>
        <a:graphic>
          <a:graphicData uri="http://schemas.openxmlformats.org/drawingml/2006/table">
            <a:tbl>
              <a:tblPr firstRow="1" bandRow="1">
                <a:tableStyleId>{5940675A-B579-460E-94D1-54222C63F5DA}</a:tableStyleId>
              </a:tblPr>
              <a:tblGrid>
                <a:gridCol w="542475">
                  <a:extLst>
                    <a:ext uri="{9D8B030D-6E8A-4147-A177-3AD203B41FA5}">
                      <a16:colId xmlns:a16="http://schemas.microsoft.com/office/drawing/2014/main" val="20000"/>
                    </a:ext>
                  </a:extLst>
                </a:gridCol>
                <a:gridCol w="542475">
                  <a:extLst>
                    <a:ext uri="{9D8B030D-6E8A-4147-A177-3AD203B41FA5}">
                      <a16:colId xmlns:a16="http://schemas.microsoft.com/office/drawing/2014/main" val="20001"/>
                    </a:ext>
                  </a:extLst>
                </a:gridCol>
                <a:gridCol w="542475">
                  <a:extLst>
                    <a:ext uri="{9D8B030D-6E8A-4147-A177-3AD203B41FA5}">
                      <a16:colId xmlns:a16="http://schemas.microsoft.com/office/drawing/2014/main" val="20002"/>
                    </a:ext>
                  </a:extLst>
                </a:gridCol>
                <a:gridCol w="542475">
                  <a:extLst>
                    <a:ext uri="{9D8B030D-6E8A-4147-A177-3AD203B41FA5}">
                      <a16:colId xmlns:a16="http://schemas.microsoft.com/office/drawing/2014/main" val="20003"/>
                    </a:ext>
                  </a:extLst>
                </a:gridCol>
                <a:gridCol w="542475">
                  <a:extLst>
                    <a:ext uri="{9D8B030D-6E8A-4147-A177-3AD203B41FA5}">
                      <a16:colId xmlns:a16="http://schemas.microsoft.com/office/drawing/2014/main" val="20004"/>
                    </a:ext>
                  </a:extLst>
                </a:gridCol>
                <a:gridCol w="542475">
                  <a:extLst>
                    <a:ext uri="{9D8B030D-6E8A-4147-A177-3AD203B41FA5}">
                      <a16:colId xmlns:a16="http://schemas.microsoft.com/office/drawing/2014/main" val="20005"/>
                    </a:ext>
                  </a:extLst>
                </a:gridCol>
                <a:gridCol w="542475">
                  <a:extLst>
                    <a:ext uri="{9D8B030D-6E8A-4147-A177-3AD203B41FA5}">
                      <a16:colId xmlns:a16="http://schemas.microsoft.com/office/drawing/2014/main" val="20006"/>
                    </a:ext>
                  </a:extLst>
                </a:gridCol>
                <a:gridCol w="542475">
                  <a:extLst>
                    <a:ext uri="{9D8B030D-6E8A-4147-A177-3AD203B41FA5}">
                      <a16:colId xmlns:a16="http://schemas.microsoft.com/office/drawing/2014/main" val="20007"/>
                    </a:ext>
                  </a:extLst>
                </a:gridCol>
                <a:gridCol w="542475">
                  <a:extLst>
                    <a:ext uri="{9D8B030D-6E8A-4147-A177-3AD203B41FA5}">
                      <a16:colId xmlns:a16="http://schemas.microsoft.com/office/drawing/2014/main" val="20008"/>
                    </a:ext>
                  </a:extLst>
                </a:gridCol>
                <a:gridCol w="542475">
                  <a:extLst>
                    <a:ext uri="{9D8B030D-6E8A-4147-A177-3AD203B41FA5}">
                      <a16:colId xmlns:a16="http://schemas.microsoft.com/office/drawing/2014/main" val="20009"/>
                    </a:ext>
                  </a:extLst>
                </a:gridCol>
                <a:gridCol w="542475">
                  <a:extLst>
                    <a:ext uri="{9D8B030D-6E8A-4147-A177-3AD203B41FA5}">
                      <a16:colId xmlns:a16="http://schemas.microsoft.com/office/drawing/2014/main" val="20010"/>
                    </a:ext>
                  </a:extLst>
                </a:gridCol>
                <a:gridCol w="542475">
                  <a:extLst>
                    <a:ext uri="{9D8B030D-6E8A-4147-A177-3AD203B41FA5}">
                      <a16:colId xmlns:a16="http://schemas.microsoft.com/office/drawing/2014/main" val="20011"/>
                    </a:ext>
                  </a:extLst>
                </a:gridCol>
              </a:tblGrid>
              <a:tr h="503857">
                <a:tc>
                  <a:txBody>
                    <a:bodyPr/>
                    <a:lstStyle/>
                    <a:p>
                      <a:pPr>
                        <a:buNone/>
                      </a:pPr>
                      <a:r>
                        <a:rPr lang="en-US" altLang="zh-CN" sz="2000" dirty="0"/>
                        <a:t>i\r</a:t>
                      </a:r>
                    </a:p>
                  </a:txBody>
                  <a:tcPr>
                    <a:lnL>
                      <a:noFill/>
                    </a:lnL>
                    <a:lnR>
                      <a:noFill/>
                    </a:lnR>
                    <a:lnT>
                      <a:noFill/>
                    </a:lnT>
                    <a:lnB>
                      <a:noFill/>
                    </a:lnB>
                    <a:lnTlToBr>
                      <a:noFill/>
                    </a:lnTlToBr>
                    <a:lnBlToTr>
                      <a:noFill/>
                    </a:lnBlToTr>
                  </a:tcPr>
                </a:tc>
                <a:tc>
                  <a:txBody>
                    <a:bodyPr/>
                    <a:lstStyle/>
                    <a:p>
                      <a:pPr>
                        <a:buNone/>
                      </a:pPr>
                      <a:r>
                        <a:rPr lang="en-US" altLang="zh-CN" sz="2000"/>
                        <a:t>0</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dirty="0"/>
                        <a:t>1</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2</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3</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4</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5</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6</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7</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8</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9</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503857">
                <a:tc>
                  <a:txBody>
                    <a:bodyPr/>
                    <a:lstStyle/>
                    <a:p>
                      <a:pPr>
                        <a:buNone/>
                      </a:pPr>
                      <a:r>
                        <a:rPr lang="en-US" altLang="zh-CN" sz="2000"/>
                        <a:t>0</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extLst>
                  <a:ext uri="{0D108BD9-81ED-4DB2-BD59-A6C34878D82A}">
                    <a16:rowId xmlns:a16="http://schemas.microsoft.com/office/drawing/2014/main" val="10001"/>
                  </a:ext>
                </a:extLst>
              </a:tr>
              <a:tr h="503857">
                <a:tc>
                  <a:txBody>
                    <a:bodyPr/>
                    <a:lstStyle/>
                    <a:p>
                      <a:pPr>
                        <a:buNone/>
                      </a:pPr>
                      <a:r>
                        <a:rPr lang="en-US" altLang="zh-CN" sz="2000"/>
                        <a:t>1</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extLst>
                  <a:ext uri="{0D108BD9-81ED-4DB2-BD59-A6C34878D82A}">
                    <a16:rowId xmlns:a16="http://schemas.microsoft.com/office/drawing/2014/main" val="10002"/>
                  </a:ext>
                </a:extLst>
              </a:tr>
              <a:tr h="503857">
                <a:tc>
                  <a:txBody>
                    <a:bodyPr/>
                    <a:lstStyle/>
                    <a:p>
                      <a:pPr>
                        <a:buNone/>
                      </a:pPr>
                      <a:r>
                        <a:rPr lang="en-US" altLang="zh-CN" sz="2000"/>
                        <a:t>2</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extLst>
                  <a:ext uri="{0D108BD9-81ED-4DB2-BD59-A6C34878D82A}">
                    <a16:rowId xmlns:a16="http://schemas.microsoft.com/office/drawing/2014/main" val="10003"/>
                  </a:ext>
                </a:extLst>
              </a:tr>
              <a:tr h="503857">
                <a:tc>
                  <a:txBody>
                    <a:bodyPr/>
                    <a:lstStyle/>
                    <a:p>
                      <a:pPr>
                        <a:buNone/>
                      </a:pPr>
                      <a:r>
                        <a:rPr lang="en-US" altLang="zh-CN" sz="2000"/>
                        <a:t>3</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11</a:t>
                      </a:r>
                    </a:p>
                  </a:txBody>
                  <a:tcPr/>
                </a:tc>
                <a:tc>
                  <a:txBody>
                    <a:bodyPr/>
                    <a:lstStyle/>
                    <a:p>
                      <a:pPr>
                        <a:buNone/>
                      </a:pPr>
                      <a:r>
                        <a:rPr lang="en-US" altLang="zh-CN" sz="2000"/>
                        <a:t>11</a:t>
                      </a:r>
                    </a:p>
                  </a:txBody>
                  <a:tcPr/>
                </a:tc>
                <a:tc>
                  <a:txBody>
                    <a:bodyPr/>
                    <a:lstStyle/>
                    <a:p>
                      <a:pPr>
                        <a:buNone/>
                      </a:pPr>
                      <a:r>
                        <a:rPr lang="en-US" altLang="zh-CN" sz="2000"/>
                        <a:t>14</a:t>
                      </a:r>
                    </a:p>
                  </a:txBody>
                  <a:tcPr/>
                </a:tc>
                <a:extLst>
                  <a:ext uri="{0D108BD9-81ED-4DB2-BD59-A6C34878D82A}">
                    <a16:rowId xmlns:a16="http://schemas.microsoft.com/office/drawing/2014/main" val="10004"/>
                  </a:ext>
                </a:extLst>
              </a:tr>
              <a:tr h="503857">
                <a:tc>
                  <a:txBody>
                    <a:bodyPr/>
                    <a:lstStyle/>
                    <a:p>
                      <a:pPr>
                        <a:buNone/>
                      </a:pPr>
                      <a:r>
                        <a:rPr lang="en-US" altLang="zh-CN" sz="2000"/>
                        <a:t>4</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10</a:t>
                      </a:r>
                    </a:p>
                  </a:txBody>
                  <a:tcPr/>
                </a:tc>
                <a:tc>
                  <a:txBody>
                    <a:bodyPr/>
                    <a:lstStyle/>
                    <a:p>
                      <a:pPr>
                        <a:buNone/>
                      </a:pPr>
                      <a:r>
                        <a:rPr lang="en-US" altLang="zh-CN" sz="2000"/>
                        <a:t>11</a:t>
                      </a:r>
                    </a:p>
                  </a:txBody>
                  <a:tcPr/>
                </a:tc>
                <a:tc>
                  <a:txBody>
                    <a:bodyPr/>
                    <a:lstStyle/>
                    <a:p>
                      <a:pPr>
                        <a:buNone/>
                      </a:pPr>
                      <a:r>
                        <a:rPr lang="en-US" altLang="zh-CN" sz="2000"/>
                        <a:t>13</a:t>
                      </a:r>
                    </a:p>
                  </a:txBody>
                  <a:tcPr/>
                </a:tc>
                <a:tc>
                  <a:txBody>
                    <a:bodyPr/>
                    <a:lstStyle/>
                    <a:p>
                      <a:pPr>
                        <a:buNone/>
                      </a:pPr>
                      <a:r>
                        <a:rPr lang="en-US" altLang="zh-CN" sz="2000"/>
                        <a:t>14</a:t>
                      </a:r>
                    </a:p>
                  </a:txBody>
                  <a:tcPr/>
                </a:tc>
                <a:extLst>
                  <a:ext uri="{0D108BD9-81ED-4DB2-BD59-A6C34878D82A}">
                    <a16:rowId xmlns:a16="http://schemas.microsoft.com/office/drawing/2014/main" val="10005"/>
                  </a:ext>
                </a:extLst>
              </a:tr>
              <a:tr h="503857">
                <a:tc>
                  <a:txBody>
                    <a:bodyPr/>
                    <a:lstStyle/>
                    <a:p>
                      <a:pPr>
                        <a:buNone/>
                      </a:pPr>
                      <a:r>
                        <a:rPr lang="en-US" altLang="zh-CN" sz="2000"/>
                        <a:t>5</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dirty="0"/>
                    </a:p>
                  </a:txBody>
                  <a:tcPr/>
                </a:tc>
                <a:extLst>
                  <a:ext uri="{0D108BD9-81ED-4DB2-BD59-A6C34878D82A}">
                    <a16:rowId xmlns:a16="http://schemas.microsoft.com/office/drawing/2014/main" val="10006"/>
                  </a:ext>
                </a:extLst>
              </a:tr>
            </a:tbl>
          </a:graphicData>
        </a:graphic>
      </p:graphicFrame>
      <p:sp>
        <p:nvSpPr>
          <p:cNvPr id="5" name="文本占位符 3">
            <a:extLst>
              <a:ext uri="{FF2B5EF4-FFF2-40B4-BE49-F238E27FC236}">
                <a16:creationId xmlns:a16="http://schemas.microsoft.com/office/drawing/2014/main" id="{C6A49EEF-963C-4132-1C61-39C95D876249}"/>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TextBox 11">
            <a:extLst>
              <a:ext uri="{FF2B5EF4-FFF2-40B4-BE49-F238E27FC236}">
                <a16:creationId xmlns:a16="http://schemas.microsoft.com/office/drawing/2014/main" id="{65F94517-D451-1462-947E-BE5F2A0F6DA0}"/>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596347" y="2404866"/>
            <a:ext cx="10591733" cy="401468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30000"/>
              </a:lnSpc>
            </a:pPr>
            <a:r>
              <a:rPr lang="en-US" altLang="zh-CN" i="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a:t>
            </a:r>
          </a:p>
          <a:p>
            <a:pPr>
              <a:lnSpc>
                <a:spcPct val="130000"/>
              </a:lnSpc>
            </a:pP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r&lt;w</a:t>
            </a:r>
            <a:r>
              <a:rPr lang="en-US" altLang="zh-CN"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不选取物品</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V(5,1)=V(4,1)=0</a:t>
            </a:r>
          </a:p>
          <a:p>
            <a:pPr>
              <a:lnSpc>
                <a:spcPct val="130000"/>
              </a:lnSpc>
            </a:pP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r=2</a:t>
            </a:r>
            <a:r>
              <a:rPr lang="zh-CN" altLang="en-US"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 &lt; w</a:t>
            </a:r>
            <a:r>
              <a:rPr lang="en-US" altLang="zh-CN"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不选取物品</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V(5,2)=V(4,2)=6</a:t>
            </a:r>
          </a:p>
          <a:p>
            <a:pPr>
              <a:lnSpc>
                <a:spcPct val="130000"/>
              </a:lnSpc>
            </a:pP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r=3</a:t>
            </a:r>
            <a:r>
              <a:rPr lang="zh-CN" altLang="en-US"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 &lt; w</a:t>
            </a:r>
            <a:r>
              <a:rPr lang="en-US" altLang="zh-CN"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不选取物品</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V(5,3)=V(4,3)=6</a:t>
            </a:r>
          </a:p>
          <a:p>
            <a:pPr>
              <a:lnSpc>
                <a:spcPct val="130000"/>
              </a:lnSpc>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r&gt;w</a:t>
            </a:r>
            <a:r>
              <a:rPr lang="en-US" altLang="zh-CN" i="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，选取物品</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V(5,4)=MAX(V(4,4)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V(4,4-4)+6)=MAX(9,6)=9</a:t>
            </a:r>
          </a:p>
          <a:p>
            <a:pPr>
              <a:lnSpc>
                <a:spcPct val="130000"/>
              </a:lnSpc>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 &gt; w</a:t>
            </a:r>
            <a:r>
              <a:rPr lang="en-US" altLang="zh-CN" i="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，选取物品</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V(5,5)=MAX(V(4,5)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V(4,5-4)+6)=MAX(9,6)=9</a:t>
            </a:r>
          </a:p>
          <a:p>
            <a:pPr>
              <a:lnSpc>
                <a:spcPct val="130000"/>
              </a:lnSpc>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r=6</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 &gt; w</a:t>
            </a:r>
            <a:r>
              <a:rPr lang="en-US" altLang="zh-CN" i="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，选取物品</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V(5,6)=MAX(V(4,6)</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V(4,6-4)+6)=MAX(9</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12)=12</a:t>
            </a:r>
          </a:p>
          <a:p>
            <a:pPr>
              <a:lnSpc>
                <a:spcPct val="130000"/>
              </a:lnSpc>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r=7</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 &gt; w</a:t>
            </a:r>
            <a:r>
              <a:rPr lang="en-US" altLang="zh-CN" i="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，选取物品</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V(5,7)=MAX(V(4,7)</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V(4,7-4)+6)=MAX(10</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12)=12</a:t>
            </a:r>
          </a:p>
          <a:p>
            <a:pPr>
              <a:lnSpc>
                <a:spcPct val="130000"/>
              </a:lnSpc>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r=8</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 &gt; w</a:t>
            </a:r>
            <a:r>
              <a:rPr lang="en-US" altLang="zh-CN" i="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，选取物品</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V(5,8)=MAX(V(4,8)</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V(4,8-4)+6)=MAX(11</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15)=15</a:t>
            </a:r>
          </a:p>
          <a:p>
            <a:pPr>
              <a:lnSpc>
                <a:spcPct val="130000"/>
              </a:lnSpc>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r=9</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 &gt; w</a:t>
            </a:r>
            <a:r>
              <a:rPr lang="en-US" altLang="zh-CN" i="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，选取物品</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V(5,9)=MAX(V(4,9)</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V(4,9-4)+6)=MAX(13</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15)=15</a:t>
            </a:r>
          </a:p>
          <a:p>
            <a:pPr>
              <a:lnSpc>
                <a:spcPct val="130000"/>
              </a:lnSpc>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r=10</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 &gt; w</a:t>
            </a:r>
            <a:r>
              <a:rPr lang="en-US" altLang="zh-CN" i="1" baseline="-25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，选取物品</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V(5,10)=MAX(V(4,10)</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V(4,10-4)+6)=MAX(14</a:t>
            </a:r>
            <a:r>
              <a:rPr lang="zh-CN" altLang="en-US"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15)=15</a:t>
            </a:r>
          </a:p>
        </p:txBody>
      </p:sp>
      <p:sp>
        <p:nvSpPr>
          <p:cNvPr id="2" name="文本占位符 3">
            <a:extLst>
              <a:ext uri="{FF2B5EF4-FFF2-40B4-BE49-F238E27FC236}">
                <a16:creationId xmlns:a16="http://schemas.microsoft.com/office/drawing/2014/main" id="{86575438-6686-5075-16BB-7121442AB8AD}"/>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TextBox 11">
            <a:extLst>
              <a:ext uri="{FF2B5EF4-FFF2-40B4-BE49-F238E27FC236}">
                <a16:creationId xmlns:a16="http://schemas.microsoft.com/office/drawing/2014/main" id="{0975635D-A3DB-AFB6-0D6F-13885EC251BC}"/>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Effect transition="in" filter="blinds(horizontal)">
                                      <p:cBhvr>
                                        <p:cTn id="7" dur="500"/>
                                        <p:tgtEl>
                                          <p:spTgt spid="154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4626">
                                            <p:txEl>
                                              <p:pRg st="1" end="1"/>
                                            </p:txEl>
                                          </p:spTgt>
                                        </p:tgtEl>
                                        <p:attrNameLst>
                                          <p:attrName>style.visibility</p:attrName>
                                        </p:attrNameLst>
                                      </p:cBhvr>
                                      <p:to>
                                        <p:strVal val="visible"/>
                                      </p:to>
                                    </p:set>
                                    <p:animEffect transition="in" filter="blinds(horizontal)">
                                      <p:cBhvr>
                                        <p:cTn id="12" dur="500"/>
                                        <p:tgtEl>
                                          <p:spTgt spid="154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4626">
                                            <p:txEl>
                                              <p:pRg st="2" end="2"/>
                                            </p:txEl>
                                          </p:spTgt>
                                        </p:tgtEl>
                                        <p:attrNameLst>
                                          <p:attrName>style.visibility</p:attrName>
                                        </p:attrNameLst>
                                      </p:cBhvr>
                                      <p:to>
                                        <p:strVal val="visible"/>
                                      </p:to>
                                    </p:set>
                                    <p:animEffect transition="in" filter="blinds(horizontal)">
                                      <p:cBhvr>
                                        <p:cTn id="17" dur="500"/>
                                        <p:tgtEl>
                                          <p:spTgt spid="154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4626">
                                            <p:txEl>
                                              <p:pRg st="3" end="3"/>
                                            </p:txEl>
                                          </p:spTgt>
                                        </p:tgtEl>
                                        <p:attrNameLst>
                                          <p:attrName>style.visibility</p:attrName>
                                        </p:attrNameLst>
                                      </p:cBhvr>
                                      <p:to>
                                        <p:strVal val="visible"/>
                                      </p:to>
                                    </p:set>
                                    <p:animEffect transition="in" filter="blinds(horizontal)">
                                      <p:cBhvr>
                                        <p:cTn id="22" dur="500"/>
                                        <p:tgtEl>
                                          <p:spTgt spid="154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4626">
                                            <p:txEl>
                                              <p:pRg st="4" end="4"/>
                                            </p:txEl>
                                          </p:spTgt>
                                        </p:tgtEl>
                                        <p:attrNameLst>
                                          <p:attrName>style.visibility</p:attrName>
                                        </p:attrNameLst>
                                      </p:cBhvr>
                                      <p:to>
                                        <p:strVal val="visible"/>
                                      </p:to>
                                    </p:set>
                                    <p:animEffect transition="in" filter="blinds(horizontal)">
                                      <p:cBhvr>
                                        <p:cTn id="27" dur="500"/>
                                        <p:tgtEl>
                                          <p:spTgt spid="154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4626">
                                            <p:txEl>
                                              <p:pRg st="5" end="5"/>
                                            </p:txEl>
                                          </p:spTgt>
                                        </p:tgtEl>
                                        <p:attrNameLst>
                                          <p:attrName>style.visibility</p:attrName>
                                        </p:attrNameLst>
                                      </p:cBhvr>
                                      <p:to>
                                        <p:strVal val="visible"/>
                                      </p:to>
                                    </p:set>
                                    <p:animEffect transition="in" filter="blinds(horizontal)">
                                      <p:cBhvr>
                                        <p:cTn id="32" dur="500"/>
                                        <p:tgtEl>
                                          <p:spTgt spid="154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4626">
                                            <p:txEl>
                                              <p:pRg st="6" end="6"/>
                                            </p:txEl>
                                          </p:spTgt>
                                        </p:tgtEl>
                                        <p:attrNameLst>
                                          <p:attrName>style.visibility</p:attrName>
                                        </p:attrNameLst>
                                      </p:cBhvr>
                                      <p:to>
                                        <p:strVal val="visible"/>
                                      </p:to>
                                    </p:set>
                                    <p:animEffect transition="in" filter="blinds(horizontal)">
                                      <p:cBhvr>
                                        <p:cTn id="37" dur="500"/>
                                        <p:tgtEl>
                                          <p:spTgt spid="154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4626">
                                            <p:txEl>
                                              <p:pRg st="7" end="7"/>
                                            </p:txEl>
                                          </p:spTgt>
                                        </p:tgtEl>
                                        <p:attrNameLst>
                                          <p:attrName>style.visibility</p:attrName>
                                        </p:attrNameLst>
                                      </p:cBhvr>
                                      <p:to>
                                        <p:strVal val="visible"/>
                                      </p:to>
                                    </p:set>
                                    <p:animEffect transition="in" filter="blinds(horizontal)">
                                      <p:cBhvr>
                                        <p:cTn id="42" dur="500"/>
                                        <p:tgtEl>
                                          <p:spTgt spid="154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4626">
                                            <p:txEl>
                                              <p:pRg st="8" end="8"/>
                                            </p:txEl>
                                          </p:spTgt>
                                        </p:tgtEl>
                                        <p:attrNameLst>
                                          <p:attrName>style.visibility</p:attrName>
                                        </p:attrNameLst>
                                      </p:cBhvr>
                                      <p:to>
                                        <p:strVal val="visible"/>
                                      </p:to>
                                    </p:set>
                                    <p:animEffect transition="in" filter="blinds(horizontal)">
                                      <p:cBhvr>
                                        <p:cTn id="47" dur="500"/>
                                        <p:tgtEl>
                                          <p:spTgt spid="154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4626">
                                            <p:txEl>
                                              <p:pRg st="9" end="9"/>
                                            </p:txEl>
                                          </p:spTgt>
                                        </p:tgtEl>
                                        <p:attrNameLst>
                                          <p:attrName>style.visibility</p:attrName>
                                        </p:attrNameLst>
                                      </p:cBhvr>
                                      <p:to>
                                        <p:strVal val="visible"/>
                                      </p:to>
                                    </p:set>
                                    <p:animEffect transition="in" filter="blinds(horizontal)">
                                      <p:cBhvr>
                                        <p:cTn id="52" dur="500"/>
                                        <p:tgtEl>
                                          <p:spTgt spid="154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4626">
                                            <p:txEl>
                                              <p:pRg st="10" end="10"/>
                                            </p:txEl>
                                          </p:spTgt>
                                        </p:tgtEl>
                                        <p:attrNameLst>
                                          <p:attrName>style.visibility</p:attrName>
                                        </p:attrNameLst>
                                      </p:cBhvr>
                                      <p:to>
                                        <p:strVal val="visible"/>
                                      </p:to>
                                    </p:set>
                                    <p:animEffect transition="in" filter="blinds(horizontal)">
                                      <p:cBhvr>
                                        <p:cTn id="57" dur="500"/>
                                        <p:tgtEl>
                                          <p:spTgt spid="15462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22"/>
          <p:cNvSpPr txBox="1"/>
          <p:nvPr/>
        </p:nvSpPr>
        <p:spPr>
          <a:xfrm>
            <a:off x="7129156" y="5522382"/>
            <a:ext cx="2512426" cy="400110"/>
          </a:xfrm>
          <a:prstGeom prst="rect">
            <a:avLst/>
          </a:prstGeom>
          <a:noFill/>
        </p:spPr>
        <p:txBody>
          <a:bodyPr wrap="square" rtlCol="0">
            <a:spAutoFit/>
          </a:bodyPr>
          <a:lstStyle/>
          <a:p>
            <a:r>
              <a:rPr lang="en-US" altLang="zh-CN" sz="2000" dirty="0" err="1">
                <a:solidFill>
                  <a:srgbClr val="0000FF"/>
                </a:solidFill>
                <a:latin typeface="+mn-ea"/>
                <a:cs typeface="Consolas" panose="020B0609020204030204" pitchFamily="49" charset="0"/>
              </a:rPr>
              <a:t>dp</a:t>
            </a:r>
            <a:r>
              <a:rPr lang="en-US" altLang="zh-CN" sz="2000" dirty="0">
                <a:solidFill>
                  <a:srgbClr val="0000FF"/>
                </a:solidFill>
                <a:latin typeface="+mn-ea"/>
                <a:cs typeface="Consolas" panose="020B0609020204030204" pitchFamily="49" charset="0"/>
              </a:rPr>
              <a:t>[n][C]</a:t>
            </a:r>
            <a:r>
              <a:rPr lang="zh-CN" altLang="en-US" sz="2000" dirty="0">
                <a:solidFill>
                  <a:srgbClr val="0000FF"/>
                </a:solidFill>
                <a:latin typeface="+mn-ea"/>
                <a:cs typeface="Consolas" panose="020B0609020204030204" pitchFamily="49" charset="0"/>
              </a:rPr>
              <a:t>即为最优值</a:t>
            </a:r>
          </a:p>
        </p:txBody>
      </p:sp>
      <p:grpSp>
        <p:nvGrpSpPr>
          <p:cNvPr id="2" name="组合 126"/>
          <p:cNvGrpSpPr/>
          <p:nvPr/>
        </p:nvGrpSpPr>
        <p:grpSpPr>
          <a:xfrm>
            <a:off x="1977050" y="2192327"/>
            <a:ext cx="6572296" cy="3714777"/>
            <a:chOff x="1357290" y="1785926"/>
            <a:chExt cx="6572296" cy="3714777"/>
          </a:xfrm>
        </p:grpSpPr>
        <p:sp>
          <p:nvSpPr>
            <p:cNvPr id="6" name="矩形 5"/>
            <p:cNvSpPr/>
            <p:nvPr/>
          </p:nvSpPr>
          <p:spPr>
            <a:xfrm>
              <a:off x="221454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214546" y="3357563"/>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214546" y="3786191"/>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214546" y="4214819"/>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214546" y="4643447"/>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214546" y="507207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222724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5" name="矩形 14"/>
            <p:cNvSpPr/>
            <p:nvPr/>
          </p:nvSpPr>
          <p:spPr>
            <a:xfrm>
              <a:off x="257173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6" name="矩形 15"/>
            <p:cNvSpPr/>
            <p:nvPr/>
          </p:nvSpPr>
          <p:spPr>
            <a:xfrm>
              <a:off x="257173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257173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8" name="矩形 17"/>
            <p:cNvSpPr/>
            <p:nvPr/>
          </p:nvSpPr>
          <p:spPr>
            <a:xfrm>
              <a:off x="257173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9" name="矩形 18"/>
            <p:cNvSpPr/>
            <p:nvPr/>
          </p:nvSpPr>
          <p:spPr>
            <a:xfrm>
              <a:off x="257173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0" name="矩形 19"/>
            <p:cNvSpPr/>
            <p:nvPr/>
          </p:nvSpPr>
          <p:spPr>
            <a:xfrm>
              <a:off x="257173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258443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92892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92892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92892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92892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92892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92892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294162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328611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328611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328611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328611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328611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328611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329881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64330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64330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64330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64330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64330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64330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TextBox 48"/>
            <p:cNvSpPr txBox="1"/>
            <p:nvPr/>
          </p:nvSpPr>
          <p:spPr>
            <a:xfrm>
              <a:off x="365600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400049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400049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400049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400049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4000496" y="4643447"/>
              <a:ext cx="357190" cy="428628"/>
            </a:xfrm>
            <a:prstGeom prst="rect">
              <a:avLst/>
            </a:prstGeom>
            <a:solidFill>
              <a:srgbClr val="92D05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400049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TextBox 57"/>
            <p:cNvSpPr txBox="1"/>
            <p:nvPr/>
          </p:nvSpPr>
          <p:spPr>
            <a:xfrm>
              <a:off x="401319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435768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435768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435768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9</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435768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435768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435768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12</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TextBox 66"/>
            <p:cNvSpPr txBox="1"/>
            <p:nvPr/>
          </p:nvSpPr>
          <p:spPr>
            <a:xfrm>
              <a:off x="437038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71487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71487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71487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71487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71487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10</a:t>
              </a:r>
              <a:endParaRPr lang="zh-CN" altLang="en-US" b="1">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71487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12</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TextBox 75"/>
            <p:cNvSpPr txBox="1"/>
            <p:nvPr/>
          </p:nvSpPr>
          <p:spPr>
            <a:xfrm>
              <a:off x="472757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507206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507206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507206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507206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11</a:t>
              </a:r>
              <a:endParaRPr lang="zh-CN" altLang="en-US" b="1">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507206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11</a:t>
              </a:r>
              <a:endParaRPr lang="zh-CN" altLang="en-US" b="1">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507206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15</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TextBox 84"/>
            <p:cNvSpPr txBox="1"/>
            <p:nvPr/>
          </p:nvSpPr>
          <p:spPr>
            <a:xfrm>
              <a:off x="508476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542925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542925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542925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542925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11</a:t>
              </a:r>
              <a:endParaRPr lang="zh-CN" altLang="en-US" b="1">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542925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13</a:t>
              </a:r>
              <a:endParaRPr lang="zh-CN" altLang="en-US" b="1">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542925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15</a:t>
              </a:r>
              <a:endParaRPr lang="zh-CN" altLang="en-US" b="1">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5441956" y="253420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94" name="TextBox 93"/>
            <p:cNvSpPr txBox="1"/>
            <p:nvPr/>
          </p:nvSpPr>
          <p:spPr>
            <a:xfrm>
              <a:off x="1857356" y="2937431"/>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TextBox 94"/>
            <p:cNvSpPr txBox="1"/>
            <p:nvPr/>
          </p:nvSpPr>
          <p:spPr>
            <a:xfrm>
              <a:off x="1857356" y="339566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TextBox 95"/>
            <p:cNvSpPr txBox="1"/>
            <p:nvPr/>
          </p:nvSpPr>
          <p:spPr>
            <a:xfrm>
              <a:off x="1857356" y="3798891"/>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7" name="TextBox 96"/>
            <p:cNvSpPr txBox="1"/>
            <p:nvPr/>
          </p:nvSpPr>
          <p:spPr>
            <a:xfrm>
              <a:off x="1857356" y="4252919"/>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98" name="TextBox 97"/>
            <p:cNvSpPr txBox="1"/>
            <p:nvPr/>
          </p:nvSpPr>
          <p:spPr>
            <a:xfrm>
              <a:off x="1857356" y="466884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99" name="TextBox 98"/>
            <p:cNvSpPr txBox="1"/>
            <p:nvPr/>
          </p:nvSpPr>
          <p:spPr>
            <a:xfrm>
              <a:off x="1857356" y="5131371"/>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左大括号 106"/>
            <p:cNvSpPr/>
            <p:nvPr/>
          </p:nvSpPr>
          <p:spPr>
            <a:xfrm>
              <a:off x="1643042" y="3038473"/>
              <a:ext cx="214314" cy="2428892"/>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08" name="TextBox 107"/>
            <p:cNvSpPr txBox="1"/>
            <p:nvPr/>
          </p:nvSpPr>
          <p:spPr>
            <a:xfrm>
              <a:off x="1357290" y="4067123"/>
              <a:ext cx="357190"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109" name="左大括号 108"/>
            <p:cNvSpPr/>
            <p:nvPr/>
          </p:nvSpPr>
          <p:spPr>
            <a:xfrm rot="5400000">
              <a:off x="4071934" y="428604"/>
              <a:ext cx="214314" cy="3786214"/>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10" name="TextBox 109"/>
            <p:cNvSpPr txBox="1"/>
            <p:nvPr/>
          </p:nvSpPr>
          <p:spPr>
            <a:xfrm>
              <a:off x="4000496" y="1785926"/>
              <a:ext cx="428628"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r</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578644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578644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7" name="矩形 116"/>
            <p:cNvSpPr/>
            <p:nvPr/>
          </p:nvSpPr>
          <p:spPr>
            <a:xfrm>
              <a:off x="578644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18" name="矩形 117"/>
            <p:cNvSpPr/>
            <p:nvPr/>
          </p:nvSpPr>
          <p:spPr>
            <a:xfrm>
              <a:off x="578644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14</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矩形 118"/>
            <p:cNvSpPr/>
            <p:nvPr/>
          </p:nvSpPr>
          <p:spPr>
            <a:xfrm>
              <a:off x="578644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14</a:t>
              </a:r>
              <a:endParaRPr lang="zh-CN" altLang="en-US" b="1">
                <a:solidFill>
                  <a:srgbClr val="0000FF"/>
                </a:solidFill>
                <a:latin typeface="Consolas" panose="020B0609020204030204" pitchFamily="49" charset="0"/>
                <a:cs typeface="Consolas" panose="020B0609020204030204" pitchFamily="49" charset="0"/>
              </a:endParaRPr>
            </a:p>
          </p:txBody>
        </p:sp>
        <p:sp>
          <p:nvSpPr>
            <p:cNvPr id="120" name="矩形 119"/>
            <p:cNvSpPr/>
            <p:nvPr/>
          </p:nvSpPr>
          <p:spPr>
            <a:xfrm>
              <a:off x="578644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FF0000"/>
                  </a:solidFill>
                  <a:latin typeface="Consolas" panose="020B0609020204030204" pitchFamily="49" charset="0"/>
                  <a:cs typeface="Consolas" panose="020B0609020204030204" pitchFamily="49" charset="0"/>
                </a:rPr>
                <a:t>15</a:t>
              </a:r>
              <a:endParaRPr lang="zh-CN" altLang="en-US" b="1" dirty="0">
                <a:solidFill>
                  <a:srgbClr val="FF0000"/>
                </a:solidFill>
                <a:latin typeface="Consolas" panose="020B0609020204030204" pitchFamily="49" charset="0"/>
                <a:cs typeface="Consolas" panose="020B0609020204030204" pitchFamily="49" charset="0"/>
              </a:endParaRPr>
            </a:p>
          </p:txBody>
        </p:sp>
        <p:sp>
          <p:nvSpPr>
            <p:cNvPr id="122" name="TextBox 121"/>
            <p:cNvSpPr txBox="1"/>
            <p:nvPr/>
          </p:nvSpPr>
          <p:spPr>
            <a:xfrm>
              <a:off x="5748346" y="2534203"/>
              <a:ext cx="538166"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10</a:t>
              </a:r>
              <a:endParaRPr lang="zh-CN" altLang="en-US" b="1">
                <a:solidFill>
                  <a:srgbClr val="0000FF"/>
                </a:solidFill>
                <a:latin typeface="Consolas" panose="020B0609020204030204" pitchFamily="49" charset="0"/>
                <a:cs typeface="Consolas" panose="020B0609020204030204" pitchFamily="49" charset="0"/>
              </a:endParaRPr>
            </a:p>
          </p:txBody>
        </p:sp>
        <p:sp>
          <p:nvSpPr>
            <p:cNvPr id="124" name="TextBox 123"/>
            <p:cNvSpPr txBox="1"/>
            <p:nvPr/>
          </p:nvSpPr>
          <p:spPr>
            <a:xfrm>
              <a:off x="6572264" y="2928934"/>
              <a:ext cx="1357322" cy="400110"/>
            </a:xfrm>
            <a:prstGeom prst="rect">
              <a:avLst/>
            </a:prstGeom>
            <a:noFill/>
          </p:spPr>
          <p:txBody>
            <a:bodyPr wrap="square" rtlCol="0">
              <a:spAutoFit/>
            </a:bodyPr>
            <a:lstStyle/>
            <a:p>
              <a:r>
                <a:rPr lang="zh-CN"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边界条件</a:t>
              </a:r>
              <a:endPar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26" name="直接箭头连接符 125"/>
            <p:cNvCxnSpPr/>
            <p:nvPr/>
          </p:nvCxnSpPr>
          <p:spPr>
            <a:xfrm rot="10800000" flipV="1">
              <a:off x="6215074" y="3143248"/>
              <a:ext cx="35719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100" name="文本占位符 99"/>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cxnSp>
        <p:nvCxnSpPr>
          <p:cNvPr id="101" name="直接箭头连接符 100">
            <a:extLst>
              <a:ext uri="{FF2B5EF4-FFF2-40B4-BE49-F238E27FC236}">
                <a16:creationId xmlns:a16="http://schemas.microsoft.com/office/drawing/2014/main" id="{735D0F25-A319-4571-B0C4-BE38F38B4298}"/>
              </a:ext>
            </a:extLst>
          </p:cNvPr>
          <p:cNvCxnSpPr/>
          <p:nvPr/>
        </p:nvCxnSpPr>
        <p:spPr>
          <a:xfrm rot="10800000" flipV="1">
            <a:off x="6834833" y="5736405"/>
            <a:ext cx="35719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 name="TextBox 11">
            <a:extLst>
              <a:ext uri="{FF2B5EF4-FFF2-40B4-BE49-F238E27FC236}">
                <a16:creationId xmlns:a16="http://schemas.microsoft.com/office/drawing/2014/main" id="{3DACB95E-59C0-2BBC-61CE-949F6B484746}"/>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612381" y="1820322"/>
            <a:ext cx="7129963" cy="400110"/>
          </a:xfrm>
          <a:prstGeom prst="rect">
            <a:avLst/>
          </a:prstGeom>
          <a:solidFill>
            <a:schemeClr val="accent4">
              <a:lumMod val="20000"/>
              <a:lumOff val="80000"/>
            </a:schemeClr>
          </a:solidFill>
          <a:ln w="38100" algn="ctr">
            <a:noFill/>
            <a:miter lim="800000"/>
          </a:ln>
          <a:effectLst/>
        </p:spPr>
        <p:txBody>
          <a:bodyPr wrap="square">
            <a:spAutoFit/>
          </a:bodyPr>
          <a:lstStyle/>
          <a:p>
            <a:r>
              <a:rPr lang="zh-CN" altLang="en-US" sz="2000" dirty="0">
                <a:latin typeface="Consolas" pitchFamily="49" charset="0"/>
                <a:cs typeface="Consolas" pitchFamily="49" charset="0"/>
              </a:rPr>
              <a:t>根据每个阶段的决策回推求最优解：</a:t>
            </a:r>
            <a:r>
              <a:rPr lang="zh-CN" altLang="zh-CN" sz="2000" dirty="0">
                <a:latin typeface="Consolas" pitchFamily="49" charset="0"/>
                <a:cs typeface="Consolas" pitchFamily="49" charset="0"/>
              </a:rPr>
              <a:t>从</a:t>
            </a:r>
            <a:r>
              <a:rPr lang="en-US" altLang="zh-CN" sz="2000" dirty="0">
                <a:latin typeface="Consolas" pitchFamily="49" charset="0"/>
                <a:cs typeface="Consolas" pitchFamily="49" charset="0"/>
              </a:rPr>
              <a:t>dp[</a:t>
            </a:r>
            <a:r>
              <a:rPr lang="en-US" altLang="zh-CN" sz="2000" i="1" dirty="0">
                <a:latin typeface="Consolas" pitchFamily="49" charset="0"/>
                <a:cs typeface="Consolas" pitchFamily="49" charset="0"/>
              </a:rPr>
              <a:t>n</a:t>
            </a:r>
            <a:r>
              <a:rPr lang="en-US" altLang="zh-CN" sz="2000" dirty="0">
                <a:latin typeface="Consolas" pitchFamily="49" charset="0"/>
                <a:cs typeface="Consolas" pitchFamily="49" charset="0"/>
              </a:rPr>
              <a:t>][</a:t>
            </a:r>
            <a:r>
              <a:rPr lang="en-US" altLang="zh-CN" sz="2000" i="1" dirty="0">
                <a:latin typeface="Consolas" pitchFamily="49" charset="0"/>
                <a:cs typeface="Consolas" pitchFamily="49" charset="0"/>
              </a:rPr>
              <a:t>C</a:t>
            </a:r>
            <a:r>
              <a:rPr lang="en-US" altLang="zh-CN" sz="2000" dirty="0">
                <a:latin typeface="Consolas" pitchFamily="49" charset="0"/>
                <a:cs typeface="Consolas" pitchFamily="49" charset="0"/>
              </a:rPr>
              <a:t>]</a:t>
            </a:r>
            <a:r>
              <a:rPr lang="zh-CN" altLang="zh-CN" sz="2000" dirty="0">
                <a:latin typeface="Consolas" pitchFamily="49" charset="0"/>
                <a:cs typeface="Consolas" pitchFamily="49" charset="0"/>
              </a:rPr>
              <a:t>开始</a:t>
            </a:r>
          </a:p>
        </p:txBody>
      </p:sp>
      <p:sp>
        <p:nvSpPr>
          <p:cNvPr id="3" name="TextBox 2"/>
          <p:cNvSpPr txBox="1"/>
          <p:nvPr/>
        </p:nvSpPr>
        <p:spPr>
          <a:xfrm>
            <a:off x="841895" y="2462556"/>
            <a:ext cx="10598043" cy="1429879"/>
          </a:xfrm>
          <a:prstGeom prst="rect">
            <a:avLst/>
          </a:prstGeom>
          <a:noFill/>
        </p:spPr>
        <p:txBody>
          <a:bodyPr wrap="square" rtlCol="0">
            <a:spAutoFit/>
          </a:bodyPr>
          <a:lstStyle/>
          <a:p>
            <a:pPr>
              <a:lnSpc>
                <a:spcPct val="150000"/>
              </a:lnSpc>
            </a:pP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1</a:t>
            </a:r>
            <a:r>
              <a:rPr lang="zh-CN" altLang="zh-CN" sz="2000" dirty="0">
                <a:solidFill>
                  <a:srgbClr val="0000FF"/>
                </a:solidFill>
                <a:latin typeface="Consolas" pitchFamily="49" charset="0"/>
                <a:cs typeface="Consolas" pitchFamily="49" charset="0"/>
              </a:rPr>
              <a:t>）若</a:t>
            </a: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][r] </a:t>
            </a:r>
            <a:r>
              <a:rPr lang="zh-CN" altLang="zh-CN" sz="2000" i="1" dirty="0">
                <a:solidFill>
                  <a:srgbClr val="C00000"/>
                </a:solidFill>
                <a:latin typeface="Times New Roman" panose="02020603050405020304" pitchFamily="18" charset="0"/>
                <a:cs typeface="Times New Roman" panose="02020603050405020304" pitchFamily="18" charset="0"/>
              </a:rPr>
              <a:t>≠</a:t>
            </a:r>
            <a:r>
              <a:rPr lang="en-US" altLang="zh-CN" sz="2000" i="1" dirty="0">
                <a:solidFill>
                  <a:srgbClr val="C00000"/>
                </a:solidFill>
                <a:latin typeface="Times New Roman" panose="02020603050405020304" pitchFamily="18" charset="0"/>
                <a:cs typeface="Times New Roman" panose="02020603050405020304" pitchFamily="18" charset="0"/>
              </a:rPr>
              <a:t> </a:t>
            </a: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[i-1][r]</a:t>
            </a:r>
            <a:r>
              <a:rPr lang="zh-CN" altLang="en-US" sz="2000" dirty="0">
                <a:solidFill>
                  <a:srgbClr val="0000FF"/>
                </a:solidFill>
                <a:latin typeface="Consolas" pitchFamily="49" charset="0"/>
                <a:cs typeface="Consolas" pitchFamily="49" charset="0"/>
              </a:rPr>
              <a:t>，即</a:t>
            </a: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][r] = </a:t>
            </a: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[i-1][r-w[</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 + v[</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Consolas" pitchFamily="49" charset="0"/>
                <a:cs typeface="Consolas" pitchFamily="49" charset="0"/>
              </a:rPr>
              <a:t>，</a:t>
            </a:r>
            <a:r>
              <a:rPr lang="zh-CN" altLang="zh-CN" sz="2000" dirty="0">
                <a:solidFill>
                  <a:srgbClr val="0000FF"/>
                </a:solidFill>
                <a:latin typeface="Consolas" pitchFamily="49" charset="0"/>
                <a:cs typeface="Consolas" pitchFamily="49" charset="0"/>
              </a:rPr>
              <a:t>表示物品</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zh-CN" altLang="zh-CN" sz="2000" dirty="0">
                <a:solidFill>
                  <a:srgbClr val="0000FF"/>
                </a:solidFill>
                <a:latin typeface="Consolas" pitchFamily="49" charset="0"/>
                <a:cs typeface="Consolas" pitchFamily="49" charset="0"/>
              </a:rPr>
              <a:t>放</a:t>
            </a:r>
            <a:r>
              <a:rPr lang="zh-CN" altLang="en-US" sz="2000" dirty="0">
                <a:solidFill>
                  <a:srgbClr val="0000FF"/>
                </a:solidFill>
                <a:latin typeface="Consolas" pitchFamily="49" charset="0"/>
                <a:cs typeface="Consolas" pitchFamily="49" charset="0"/>
              </a:rPr>
              <a:t>入背包，</a:t>
            </a:r>
            <a:r>
              <a:rPr lang="zh-CN" altLang="zh-CN" sz="2000" dirty="0">
                <a:solidFill>
                  <a:srgbClr val="0000FF"/>
                </a:solidFill>
                <a:latin typeface="Consolas" pitchFamily="49" charset="0"/>
                <a:cs typeface="Consolas" pitchFamily="49" charset="0"/>
              </a:rPr>
              <a:t>置</a:t>
            </a:r>
            <a:r>
              <a:rPr lang="en-US" altLang="zh-CN" sz="2000" i="1" dirty="0">
                <a:solidFill>
                  <a:srgbClr val="C00000"/>
                </a:solidFill>
                <a:latin typeface="Times New Roman" panose="02020603050405020304" pitchFamily="18" charset="0"/>
                <a:cs typeface="Times New Roman" panose="02020603050405020304" pitchFamily="18" charset="0"/>
              </a:rPr>
              <a:t>x[</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]=1</a:t>
            </a:r>
            <a:r>
              <a:rPr lang="zh-CN" altLang="en-US" sz="2000" dirty="0">
                <a:solidFill>
                  <a:srgbClr val="0000FF"/>
                </a:solidFill>
                <a:latin typeface="Consolas" pitchFamily="49" charset="0"/>
                <a:cs typeface="Consolas" pitchFamily="49" charset="0"/>
              </a:rPr>
              <a:t>，</a:t>
            </a:r>
            <a:r>
              <a:rPr lang="zh-CN" altLang="zh-CN" sz="2000" dirty="0">
                <a:solidFill>
                  <a:srgbClr val="0000FF"/>
                </a:solidFill>
                <a:latin typeface="Consolas" pitchFamily="49" charset="0"/>
                <a:cs typeface="Consolas" pitchFamily="49" charset="0"/>
              </a:rPr>
              <a:t>累计总价值</a:t>
            </a:r>
            <a:r>
              <a:rPr lang="en-US" altLang="zh-CN" sz="2000" i="1" dirty="0" err="1">
                <a:solidFill>
                  <a:srgbClr val="C00000"/>
                </a:solidFill>
                <a:latin typeface="Times New Roman" panose="02020603050405020304" pitchFamily="18" charset="0"/>
                <a:cs typeface="Times New Roman" panose="02020603050405020304" pitchFamily="18" charset="0"/>
              </a:rPr>
              <a:t>maxv</a:t>
            </a:r>
            <a:r>
              <a:rPr lang="en-US" altLang="zh-CN" sz="2000" i="1" dirty="0">
                <a:solidFill>
                  <a:srgbClr val="C00000"/>
                </a:solidFill>
                <a:latin typeface="Times New Roman" panose="02020603050405020304" pitchFamily="18" charset="0"/>
                <a:cs typeface="Times New Roman" panose="02020603050405020304" pitchFamily="18" charset="0"/>
              </a:rPr>
              <a:t> += v[</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Consolas" pitchFamily="49" charset="0"/>
                <a:cs typeface="Consolas" pitchFamily="49" charset="0"/>
              </a:rPr>
              <a:t>，</a:t>
            </a:r>
            <a:r>
              <a:rPr lang="zh-CN" altLang="zh-CN" sz="2000" dirty="0">
                <a:solidFill>
                  <a:srgbClr val="0000FF"/>
                </a:solidFill>
                <a:latin typeface="Consolas" pitchFamily="49" charset="0"/>
                <a:cs typeface="Consolas" pitchFamily="49" charset="0"/>
              </a:rPr>
              <a:t>递减剩余重量</a:t>
            </a:r>
            <a:r>
              <a:rPr lang="en-US" altLang="zh-CN" sz="2000" i="1" dirty="0">
                <a:solidFill>
                  <a:srgbClr val="C00000"/>
                </a:solidFill>
                <a:latin typeface="Times New Roman" panose="02020603050405020304" pitchFamily="18" charset="0"/>
                <a:cs typeface="Times New Roman" panose="02020603050405020304" pitchFamily="18" charset="0"/>
              </a:rPr>
              <a:t>r = r - w[</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a:t>
            </a:r>
            <a:r>
              <a:rPr lang="zh-CN" altLang="zh-CN" sz="2000" dirty="0">
                <a:solidFill>
                  <a:srgbClr val="0000FF"/>
                </a:solidFill>
                <a:latin typeface="Consolas" pitchFamily="49" charset="0"/>
                <a:cs typeface="Consolas" pitchFamily="49" charset="0"/>
              </a:rPr>
              <a:t>。</a:t>
            </a:r>
          </a:p>
          <a:p>
            <a:pPr>
              <a:lnSpc>
                <a:spcPct val="150000"/>
              </a:lnSpc>
            </a:pPr>
            <a:r>
              <a:rPr lang="zh-CN" altLang="zh-CN"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2</a:t>
            </a:r>
            <a:r>
              <a:rPr lang="zh-CN" altLang="zh-CN" sz="2000" dirty="0">
                <a:solidFill>
                  <a:srgbClr val="0000FF"/>
                </a:solidFill>
                <a:latin typeface="Consolas" pitchFamily="49" charset="0"/>
                <a:cs typeface="Consolas" pitchFamily="49" charset="0"/>
              </a:rPr>
              <a:t>）若</a:t>
            </a: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][r] = </a:t>
            </a: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[i-1][r]</a:t>
            </a:r>
            <a:r>
              <a:rPr lang="zh-CN" altLang="en-US" sz="2000" dirty="0">
                <a:solidFill>
                  <a:srgbClr val="0000FF"/>
                </a:solidFill>
                <a:latin typeface="Consolas" pitchFamily="49" charset="0"/>
                <a:cs typeface="Consolas" pitchFamily="49" charset="0"/>
              </a:rPr>
              <a:t>，</a:t>
            </a:r>
            <a:r>
              <a:rPr lang="zh-CN" altLang="zh-CN" sz="2000" dirty="0">
                <a:solidFill>
                  <a:srgbClr val="0000FF"/>
                </a:solidFill>
                <a:latin typeface="Consolas" pitchFamily="49" charset="0"/>
                <a:cs typeface="Consolas" pitchFamily="49" charset="0"/>
              </a:rPr>
              <a:t>表示物品</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zh-CN" altLang="zh-CN" sz="2000" dirty="0">
                <a:solidFill>
                  <a:srgbClr val="0000FF"/>
                </a:solidFill>
                <a:latin typeface="Consolas" pitchFamily="49" charset="0"/>
                <a:cs typeface="Consolas" pitchFamily="49" charset="0"/>
              </a:rPr>
              <a:t>放不下或者不放入物品</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zh-CN" altLang="en-US" sz="2000" dirty="0">
                <a:solidFill>
                  <a:srgbClr val="0000FF"/>
                </a:solidFill>
                <a:latin typeface="Consolas" pitchFamily="49" charset="0"/>
                <a:cs typeface="Consolas" pitchFamily="49" charset="0"/>
              </a:rPr>
              <a:t>，</a:t>
            </a:r>
            <a:r>
              <a:rPr lang="zh-CN" altLang="zh-CN" sz="2000" dirty="0">
                <a:solidFill>
                  <a:srgbClr val="0000FF"/>
                </a:solidFill>
                <a:latin typeface="Consolas" pitchFamily="49" charset="0"/>
                <a:cs typeface="Consolas" pitchFamily="49" charset="0"/>
              </a:rPr>
              <a:t>置</a:t>
            </a:r>
            <a:r>
              <a:rPr lang="en-US" altLang="zh-CN" sz="2000" i="1" dirty="0">
                <a:solidFill>
                  <a:srgbClr val="C00000"/>
                </a:solidFill>
                <a:latin typeface="Times New Roman" panose="02020603050405020304" pitchFamily="18" charset="0"/>
                <a:cs typeface="Times New Roman" panose="02020603050405020304" pitchFamily="18" charset="0"/>
              </a:rPr>
              <a:t>x[</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]=0</a:t>
            </a:r>
            <a:r>
              <a:rPr lang="zh-CN" altLang="zh-CN" sz="2000" dirty="0">
                <a:solidFill>
                  <a:srgbClr val="0000FF"/>
                </a:solidFill>
                <a:latin typeface="Consolas" pitchFamily="49" charset="0"/>
                <a:cs typeface="Consolas" pitchFamily="49" charset="0"/>
              </a:rPr>
              <a:t>。</a:t>
            </a:r>
          </a:p>
        </p:txBody>
      </p:sp>
      <p:sp>
        <p:nvSpPr>
          <p:cNvPr id="4" name="Text Box 3"/>
          <p:cNvSpPr txBox="1">
            <a:spLocks noChangeArrowheads="1"/>
          </p:cNvSpPr>
          <p:nvPr/>
        </p:nvSpPr>
        <p:spPr bwMode="auto">
          <a:xfrm>
            <a:off x="1199086" y="4677134"/>
            <a:ext cx="10116064" cy="1353530"/>
          </a:xfrm>
          <a:prstGeom prst="rect">
            <a:avLst/>
          </a:prstGeom>
          <a:solidFill>
            <a:schemeClr val="bg1"/>
          </a:solidFill>
          <a:ln w="38100" algn="ctr">
            <a:noFill/>
            <a:miter lim="800000"/>
          </a:ln>
          <a:effectLst>
            <a:outerShdw blurRad="107950" dist="12700" dir="5400000" algn="ctr">
              <a:srgbClr val="000000"/>
            </a:outerShdw>
          </a:effectLst>
        </p:spPr>
        <p:txBody>
          <a:bodyPr wrap="square" lIns="180000" tIns="180000" bIns="180000">
            <a:spAutoFit/>
          </a:bodyPr>
          <a:lstStyle/>
          <a:p>
            <a:pPr>
              <a:lnSpc>
                <a:spcPct val="150000"/>
              </a:lnSpc>
            </a:pP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][r]=</a:t>
            </a: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[i-1][r]</a:t>
            </a:r>
            <a:r>
              <a:rPr lang="en-US" altLang="zh-CN" b="1" dirty="0">
                <a:solidFill>
                  <a:srgbClr val="0000FF"/>
                </a:solidFill>
                <a:latin typeface="Consolas" pitchFamily="49" charset="0"/>
                <a:cs typeface="Consolas" pitchFamily="49" charset="0"/>
              </a:rPr>
              <a:t>	</a:t>
            </a:r>
            <a:r>
              <a:rPr lang="zh-CN" altLang="zh-CN" b="1" dirty="0">
                <a:solidFill>
                  <a:srgbClr val="006600"/>
                </a:solidFill>
                <a:latin typeface="Consolas" pitchFamily="49" charset="0"/>
                <a:cs typeface="Consolas" pitchFamily="49" charset="0"/>
              </a:rPr>
              <a:t>当</a:t>
            </a:r>
            <a:r>
              <a:rPr lang="en-US" altLang="zh-CN" sz="2000" i="1" dirty="0">
                <a:solidFill>
                  <a:srgbClr val="C00000"/>
                </a:solidFill>
                <a:latin typeface="Times New Roman" panose="02020603050405020304" pitchFamily="18" charset="0"/>
                <a:cs typeface="Times New Roman" panose="02020603050405020304" pitchFamily="18" charset="0"/>
              </a:rPr>
              <a:t>r&lt;w[</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a:t>
            </a:r>
            <a:r>
              <a:rPr lang="zh-CN" altLang="zh-CN" b="1" dirty="0">
                <a:solidFill>
                  <a:srgbClr val="006600"/>
                </a:solidFill>
                <a:latin typeface="Consolas" pitchFamily="49" charset="0"/>
                <a:cs typeface="Consolas" pitchFamily="49" charset="0"/>
              </a:rPr>
              <a:t>时</a:t>
            </a:r>
            <a:r>
              <a:rPr lang="zh-CN" altLang="en-US" b="1" dirty="0">
                <a:solidFill>
                  <a:srgbClr val="006600"/>
                </a:solidFill>
                <a:latin typeface="Consolas" pitchFamily="49" charset="0"/>
                <a:cs typeface="Consolas" pitchFamily="49" charset="0"/>
              </a:rPr>
              <a:t>，</a:t>
            </a:r>
            <a:r>
              <a:rPr lang="zh-CN" altLang="zh-CN" b="1" dirty="0">
                <a:solidFill>
                  <a:srgbClr val="006600"/>
                </a:solidFill>
                <a:latin typeface="Consolas" pitchFamily="49" charset="0"/>
                <a:cs typeface="Consolas" pitchFamily="49" charset="0"/>
              </a:rPr>
              <a:t>物品</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zh-CN" altLang="zh-CN" b="1" dirty="0">
                <a:solidFill>
                  <a:srgbClr val="006600"/>
                </a:solidFill>
                <a:latin typeface="Consolas" pitchFamily="49" charset="0"/>
                <a:cs typeface="Consolas" pitchFamily="49" charset="0"/>
              </a:rPr>
              <a:t>放不下</a:t>
            </a:r>
          </a:p>
          <a:p>
            <a:pPr>
              <a:lnSpc>
                <a:spcPct val="200000"/>
              </a:lnSpc>
            </a:pP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][r]= MAX{</a:t>
            </a: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[i-1][r]</a:t>
            </a:r>
            <a:r>
              <a:rPr lang="zh-CN" altLang="en-US" sz="2000" i="1" dirty="0">
                <a:solidFill>
                  <a:srgbClr val="C00000"/>
                </a:solidFill>
                <a:latin typeface="Times New Roman" panose="02020603050405020304" pitchFamily="18" charset="0"/>
                <a:cs typeface="Times New Roman" panose="02020603050405020304" pitchFamily="18" charset="0"/>
              </a:rPr>
              <a:t>，</a:t>
            </a:r>
            <a:r>
              <a:rPr lang="en-US" altLang="zh-CN" sz="2000" i="1" dirty="0" err="1">
                <a:solidFill>
                  <a:srgbClr val="C00000"/>
                </a:solidFill>
                <a:latin typeface="Times New Roman" panose="02020603050405020304" pitchFamily="18" charset="0"/>
                <a:cs typeface="Times New Roman" panose="02020603050405020304" pitchFamily="18" charset="0"/>
              </a:rPr>
              <a:t>dp</a:t>
            </a:r>
            <a:r>
              <a:rPr lang="en-US" altLang="zh-CN" sz="2000" i="1" dirty="0">
                <a:solidFill>
                  <a:srgbClr val="C00000"/>
                </a:solidFill>
                <a:latin typeface="Times New Roman" panose="02020603050405020304" pitchFamily="18" charset="0"/>
                <a:cs typeface="Times New Roman" panose="02020603050405020304" pitchFamily="18" charset="0"/>
              </a:rPr>
              <a:t>[i-1][r-w[</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]]+v[</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en-US" altLang="zh-CN" sz="2000" i="1" dirty="0">
                <a:solidFill>
                  <a:srgbClr val="C00000"/>
                </a:solidFill>
                <a:latin typeface="Times New Roman" panose="02020603050405020304" pitchFamily="18" charset="0"/>
                <a:cs typeface="Times New Roman" panose="02020603050405020304" pitchFamily="18" charset="0"/>
              </a:rPr>
              <a:t>]} </a:t>
            </a:r>
            <a:r>
              <a:rPr lang="en-US" altLang="zh-CN" b="1" dirty="0">
                <a:solidFill>
                  <a:srgbClr val="0000FF"/>
                </a:solidFill>
                <a:latin typeface="Consolas" pitchFamily="49" charset="0"/>
                <a:cs typeface="Consolas" pitchFamily="49" charset="0"/>
              </a:rPr>
              <a:t>	</a:t>
            </a:r>
            <a:r>
              <a:rPr lang="zh-CN" altLang="zh-CN" b="1" dirty="0">
                <a:solidFill>
                  <a:srgbClr val="006600"/>
                </a:solidFill>
                <a:latin typeface="Consolas" pitchFamily="49" charset="0"/>
                <a:cs typeface="Consolas" pitchFamily="49" charset="0"/>
              </a:rPr>
              <a:t>否则在</a:t>
            </a:r>
            <a:r>
              <a:rPr lang="zh-CN" altLang="en-US" b="1" dirty="0">
                <a:solidFill>
                  <a:srgbClr val="006600"/>
                </a:solidFill>
                <a:latin typeface="Consolas" pitchFamily="49" charset="0"/>
                <a:cs typeface="Consolas" pitchFamily="49" charset="0"/>
              </a:rPr>
              <a:t>不</a:t>
            </a:r>
            <a:r>
              <a:rPr lang="zh-CN" altLang="zh-CN" b="1" dirty="0">
                <a:solidFill>
                  <a:srgbClr val="006600"/>
                </a:solidFill>
                <a:latin typeface="Consolas" pitchFamily="49" charset="0"/>
                <a:cs typeface="Consolas" pitchFamily="49" charset="0"/>
              </a:rPr>
              <a:t>放入和</a:t>
            </a:r>
            <a:r>
              <a:rPr lang="zh-CN" altLang="zh-CN" b="1" dirty="0">
                <a:solidFill>
                  <a:srgbClr val="006600"/>
                </a:solidFill>
                <a:latin typeface="Consolas" pitchFamily="49" charset="0"/>
              </a:rPr>
              <a:t>放入</a:t>
            </a:r>
            <a:r>
              <a:rPr lang="zh-CN" altLang="zh-CN" b="1" dirty="0">
                <a:solidFill>
                  <a:srgbClr val="006600"/>
                </a:solidFill>
                <a:latin typeface="Consolas" pitchFamily="49" charset="0"/>
                <a:cs typeface="Consolas" pitchFamily="49" charset="0"/>
              </a:rPr>
              <a:t>物品</a:t>
            </a:r>
            <a:r>
              <a:rPr lang="en-US" altLang="zh-CN" sz="2000" i="1" dirty="0" err="1">
                <a:solidFill>
                  <a:srgbClr val="C00000"/>
                </a:solidFill>
                <a:latin typeface="Times New Roman" panose="02020603050405020304" pitchFamily="18" charset="0"/>
                <a:cs typeface="Times New Roman" panose="02020603050405020304" pitchFamily="18" charset="0"/>
              </a:rPr>
              <a:t>i</a:t>
            </a:r>
            <a:r>
              <a:rPr lang="zh-CN" altLang="zh-CN" b="1" dirty="0">
                <a:solidFill>
                  <a:srgbClr val="006600"/>
                </a:solidFill>
                <a:latin typeface="Consolas" pitchFamily="49" charset="0"/>
                <a:cs typeface="Consolas" pitchFamily="49" charset="0"/>
              </a:rPr>
              <a:t>之间选最优解</a:t>
            </a:r>
            <a:endParaRPr lang="en-US" altLang="zh-CN" b="1" dirty="0">
              <a:solidFill>
                <a:srgbClr val="0000FF"/>
              </a:solidFill>
              <a:latin typeface="Consolas" pitchFamily="49" charset="0"/>
              <a:cs typeface="Consolas" pitchFamily="49" charset="0"/>
            </a:endParaRPr>
          </a:p>
        </p:txBody>
      </p:sp>
      <p:grpSp>
        <p:nvGrpSpPr>
          <p:cNvPr id="2" name="组合 11"/>
          <p:cNvGrpSpPr/>
          <p:nvPr/>
        </p:nvGrpSpPr>
        <p:grpSpPr>
          <a:xfrm>
            <a:off x="1270524" y="3891316"/>
            <a:ext cx="9841424" cy="1428760"/>
            <a:chOff x="428596" y="2643182"/>
            <a:chExt cx="6143668" cy="1428760"/>
          </a:xfrm>
        </p:grpSpPr>
        <p:sp>
          <p:nvSpPr>
            <p:cNvPr id="5" name="矩形 4"/>
            <p:cNvSpPr/>
            <p:nvPr/>
          </p:nvSpPr>
          <p:spPr>
            <a:xfrm>
              <a:off x="428596" y="3643314"/>
              <a:ext cx="6143668" cy="428628"/>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cxnSp>
          <p:nvCxnSpPr>
            <p:cNvPr id="7" name="直接连接符 6"/>
            <p:cNvCxnSpPr/>
            <p:nvPr/>
          </p:nvCxnSpPr>
          <p:spPr>
            <a:xfrm rot="5400000">
              <a:off x="2071670" y="3143248"/>
              <a:ext cx="1000132" cy="0"/>
            </a:xfrm>
            <a:prstGeom prst="line">
              <a:avLst/>
            </a:prstGeom>
            <a:ln>
              <a:tailEnd type="arrow"/>
            </a:ln>
          </p:spPr>
          <p:style>
            <a:lnRef idx="2">
              <a:schemeClr val="dk1"/>
            </a:lnRef>
            <a:fillRef idx="0">
              <a:schemeClr val="dk1"/>
            </a:fillRef>
            <a:effectRef idx="1">
              <a:schemeClr val="dk1"/>
            </a:effectRef>
            <a:fontRef idx="minor">
              <a:schemeClr val="tx1"/>
            </a:fontRef>
          </p:style>
        </p:cxnSp>
      </p:grpSp>
      <p:grpSp>
        <p:nvGrpSpPr>
          <p:cNvPr id="6" name="组合 10"/>
          <p:cNvGrpSpPr/>
          <p:nvPr/>
        </p:nvGrpSpPr>
        <p:grpSpPr>
          <a:xfrm>
            <a:off x="876851" y="2899133"/>
            <a:ext cx="10235097" cy="2933709"/>
            <a:chOff x="177800" y="1650999"/>
            <a:chExt cx="6537340" cy="2933709"/>
          </a:xfrm>
        </p:grpSpPr>
        <p:sp>
          <p:nvSpPr>
            <p:cNvPr id="8" name="矩形 7"/>
            <p:cNvSpPr/>
            <p:nvPr/>
          </p:nvSpPr>
          <p:spPr>
            <a:xfrm>
              <a:off x="429246" y="4156080"/>
              <a:ext cx="6285894" cy="428628"/>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itchFamily="49" charset="0"/>
                <a:cs typeface="Consolas" pitchFamily="49" charset="0"/>
              </a:endParaRPr>
            </a:p>
          </p:txBody>
        </p:sp>
        <p:sp>
          <p:nvSpPr>
            <p:cNvPr id="10" name="任意多边形 9"/>
            <p:cNvSpPr/>
            <p:nvPr/>
          </p:nvSpPr>
          <p:spPr>
            <a:xfrm>
              <a:off x="177800" y="1650999"/>
              <a:ext cx="728643" cy="2805927"/>
            </a:xfrm>
            <a:custGeom>
              <a:avLst/>
              <a:gdLst>
                <a:gd name="connsiteX0" fmla="*/ 1447800 w 1447800"/>
                <a:gd name="connsiteY0" fmla="*/ 0 h 2743200"/>
                <a:gd name="connsiteX1" fmla="*/ 977900 w 1447800"/>
                <a:gd name="connsiteY1" fmla="*/ 76200 h 2743200"/>
                <a:gd name="connsiteX2" fmla="*/ 508000 w 1447800"/>
                <a:gd name="connsiteY2" fmla="*/ 76200 h 2743200"/>
                <a:gd name="connsiteX3" fmla="*/ 114300 w 1447800"/>
                <a:gd name="connsiteY3" fmla="*/ 76200 h 2743200"/>
                <a:gd name="connsiteX4" fmla="*/ 25400 w 1447800"/>
                <a:gd name="connsiteY4" fmla="*/ 342900 h 2743200"/>
                <a:gd name="connsiteX5" fmla="*/ 12700 w 1447800"/>
                <a:gd name="connsiteY5" fmla="*/ 1219200 h 2743200"/>
                <a:gd name="connsiteX6" fmla="*/ 101600 w 1447800"/>
                <a:gd name="connsiteY6" fmla="*/ 2425700 h 2743200"/>
                <a:gd name="connsiteX7" fmla="*/ 419100 w 1447800"/>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743200">
                  <a:moveTo>
                    <a:pt x="1447800" y="0"/>
                  </a:moveTo>
                  <a:cubicBezTo>
                    <a:pt x="1291166" y="31750"/>
                    <a:pt x="1134533" y="63500"/>
                    <a:pt x="977900" y="76200"/>
                  </a:cubicBezTo>
                  <a:cubicBezTo>
                    <a:pt x="821267" y="88900"/>
                    <a:pt x="508000" y="76200"/>
                    <a:pt x="508000" y="76200"/>
                  </a:cubicBezTo>
                  <a:cubicBezTo>
                    <a:pt x="364067" y="76200"/>
                    <a:pt x="194733" y="31750"/>
                    <a:pt x="114300" y="76200"/>
                  </a:cubicBezTo>
                  <a:cubicBezTo>
                    <a:pt x="33867" y="120650"/>
                    <a:pt x="42333" y="152400"/>
                    <a:pt x="25400" y="342900"/>
                  </a:cubicBezTo>
                  <a:cubicBezTo>
                    <a:pt x="8467" y="533400"/>
                    <a:pt x="0" y="872067"/>
                    <a:pt x="12700" y="1219200"/>
                  </a:cubicBezTo>
                  <a:cubicBezTo>
                    <a:pt x="25400" y="1566333"/>
                    <a:pt x="33867" y="2171700"/>
                    <a:pt x="101600" y="2425700"/>
                  </a:cubicBezTo>
                  <a:cubicBezTo>
                    <a:pt x="169333" y="2679700"/>
                    <a:pt x="294216" y="2711450"/>
                    <a:pt x="419100" y="274320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1">
                <a:latin typeface="Consolas" pitchFamily="49" charset="0"/>
                <a:cs typeface="Consolas" pitchFamily="49" charset="0"/>
              </a:endParaRPr>
            </a:p>
          </p:txBody>
        </p:sp>
      </p:grpSp>
      <p:sp>
        <p:nvSpPr>
          <p:cNvPr id="11" name="文本占位符 10"/>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9" name="Text Box 5">
            <a:extLst>
              <a:ext uri="{FF2B5EF4-FFF2-40B4-BE49-F238E27FC236}">
                <a16:creationId xmlns:a16="http://schemas.microsoft.com/office/drawing/2014/main" id="{C476F907-D07A-7883-FECD-CF3827B706D3}"/>
              </a:ext>
            </a:extLst>
          </p:cNvPr>
          <p:cNvSpPr txBox="1">
            <a:spLocks noChangeArrowheads="1"/>
          </p:cNvSpPr>
          <p:nvPr/>
        </p:nvSpPr>
        <p:spPr bwMode="auto">
          <a:xfrm>
            <a:off x="462947" y="1297511"/>
            <a:ext cx="6048672"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第4步 </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求最优解</a:t>
            </a:r>
            <a:endParaRPr kumimoji="1" lang="en-US" altLang="zh-CN"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5898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 name="矩形 3"/>
          <p:cNvSpPr/>
          <p:nvPr/>
        </p:nvSpPr>
        <p:spPr>
          <a:xfrm>
            <a:off x="225898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 name="矩形 4"/>
          <p:cNvSpPr/>
          <p:nvPr/>
        </p:nvSpPr>
        <p:spPr>
          <a:xfrm>
            <a:off x="225898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 name="矩形 5"/>
          <p:cNvSpPr/>
          <p:nvPr/>
        </p:nvSpPr>
        <p:spPr>
          <a:xfrm>
            <a:off x="225898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25898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25898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227168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61617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61617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61617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61617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矩形 13"/>
          <p:cNvSpPr/>
          <p:nvPr/>
        </p:nvSpPr>
        <p:spPr>
          <a:xfrm>
            <a:off x="261617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5" name="矩形 14"/>
          <p:cNvSpPr/>
          <p:nvPr/>
        </p:nvSpPr>
        <p:spPr>
          <a:xfrm>
            <a:off x="261617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262887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297336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8" name="矩形 17"/>
          <p:cNvSpPr/>
          <p:nvPr/>
        </p:nvSpPr>
        <p:spPr>
          <a:xfrm>
            <a:off x="297336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9" name="矩形 18"/>
          <p:cNvSpPr/>
          <p:nvPr/>
        </p:nvSpPr>
        <p:spPr>
          <a:xfrm>
            <a:off x="297336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0" name="矩形 19"/>
          <p:cNvSpPr/>
          <p:nvPr/>
        </p:nvSpPr>
        <p:spPr>
          <a:xfrm>
            <a:off x="297336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1" name="矩形 20"/>
          <p:cNvSpPr/>
          <p:nvPr/>
        </p:nvSpPr>
        <p:spPr>
          <a:xfrm>
            <a:off x="297336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97336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298606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333055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333055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333055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333055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333055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333055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334325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68774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368774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368774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368774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368774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368774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370044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404493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9" name="矩形 38"/>
          <p:cNvSpPr/>
          <p:nvPr/>
        </p:nvSpPr>
        <p:spPr>
          <a:xfrm>
            <a:off x="404493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404493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404493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4044936" y="4143381"/>
            <a:ext cx="357190" cy="428628"/>
          </a:xfrm>
          <a:prstGeom prst="rect">
            <a:avLst/>
          </a:prstGeom>
          <a:solidFill>
            <a:srgbClr val="92D05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404493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405763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440212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440212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440212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8" name="矩形 47"/>
          <p:cNvSpPr/>
          <p:nvPr/>
        </p:nvSpPr>
        <p:spPr>
          <a:xfrm>
            <a:off x="440212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440212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440212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12</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TextBox 50"/>
          <p:cNvSpPr txBox="1"/>
          <p:nvPr/>
        </p:nvSpPr>
        <p:spPr>
          <a:xfrm>
            <a:off x="441482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475931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475931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475931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475931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475931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10</a:t>
            </a:r>
            <a:endParaRPr lang="zh-CN" altLang="en-US" b="1">
              <a:solidFill>
                <a:srgbClr val="0000FF"/>
              </a:solidFill>
              <a:latin typeface="Consolas" panose="020B0609020204030204" pitchFamily="49" charset="0"/>
              <a:cs typeface="Consolas" panose="020B0609020204030204" pitchFamily="49" charset="0"/>
            </a:endParaRPr>
          </a:p>
        </p:txBody>
      </p:sp>
      <p:sp>
        <p:nvSpPr>
          <p:cNvPr id="57" name="矩形 56"/>
          <p:cNvSpPr/>
          <p:nvPr/>
        </p:nvSpPr>
        <p:spPr>
          <a:xfrm>
            <a:off x="475931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12</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TextBox 57"/>
          <p:cNvSpPr txBox="1"/>
          <p:nvPr/>
        </p:nvSpPr>
        <p:spPr>
          <a:xfrm>
            <a:off x="477201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511650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511650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511650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511650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11</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511650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11</a:t>
            </a:r>
            <a:endParaRPr lang="zh-CN" altLang="en-US" b="1">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511650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15</a:t>
            </a:r>
            <a:endParaRPr lang="zh-CN" altLang="en-US" b="1">
              <a:solidFill>
                <a:srgbClr val="0000FF"/>
              </a:solidFill>
              <a:latin typeface="Consolas" panose="020B0609020204030204" pitchFamily="49" charset="0"/>
              <a:cs typeface="Consolas" panose="020B0609020204030204" pitchFamily="49" charset="0"/>
            </a:endParaRPr>
          </a:p>
        </p:txBody>
      </p:sp>
      <p:sp>
        <p:nvSpPr>
          <p:cNvPr id="65" name="TextBox 64"/>
          <p:cNvSpPr txBox="1"/>
          <p:nvPr/>
        </p:nvSpPr>
        <p:spPr>
          <a:xfrm>
            <a:off x="512920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66" name="矩形 65"/>
          <p:cNvSpPr/>
          <p:nvPr/>
        </p:nvSpPr>
        <p:spPr>
          <a:xfrm>
            <a:off x="547369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547369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547369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547369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11</a:t>
            </a:r>
            <a:endParaRPr lang="zh-CN" altLang="en-US" b="1">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547369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13</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547369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15</a:t>
            </a:r>
            <a:endParaRPr lang="zh-CN" altLang="en-US" b="1">
              <a:solidFill>
                <a:srgbClr val="0000FF"/>
              </a:solidFill>
              <a:latin typeface="Consolas" panose="020B0609020204030204" pitchFamily="49" charset="0"/>
              <a:cs typeface="Consolas" panose="020B0609020204030204" pitchFamily="49" charset="0"/>
            </a:endParaRPr>
          </a:p>
        </p:txBody>
      </p:sp>
      <p:sp>
        <p:nvSpPr>
          <p:cNvPr id="72" name="TextBox 71"/>
          <p:cNvSpPr txBox="1"/>
          <p:nvPr/>
        </p:nvSpPr>
        <p:spPr>
          <a:xfrm>
            <a:off x="5486396" y="207223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73" name="TextBox 72"/>
          <p:cNvSpPr txBox="1"/>
          <p:nvPr/>
        </p:nvSpPr>
        <p:spPr>
          <a:xfrm>
            <a:off x="1952596" y="2437365"/>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4" name="TextBox 73"/>
          <p:cNvSpPr txBox="1"/>
          <p:nvPr/>
        </p:nvSpPr>
        <p:spPr>
          <a:xfrm>
            <a:off x="1952596" y="2895597"/>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1952596" y="3298825"/>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TextBox 75"/>
          <p:cNvSpPr txBox="1"/>
          <p:nvPr/>
        </p:nvSpPr>
        <p:spPr>
          <a:xfrm>
            <a:off x="1952596" y="3752853"/>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TextBox 76"/>
          <p:cNvSpPr txBox="1"/>
          <p:nvPr/>
        </p:nvSpPr>
        <p:spPr>
          <a:xfrm>
            <a:off x="1952596" y="4168781"/>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TextBox 77"/>
          <p:cNvSpPr txBox="1"/>
          <p:nvPr/>
        </p:nvSpPr>
        <p:spPr>
          <a:xfrm>
            <a:off x="1952596" y="4631305"/>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79" name="左大括号 78"/>
          <p:cNvSpPr/>
          <p:nvPr/>
        </p:nvSpPr>
        <p:spPr>
          <a:xfrm>
            <a:off x="1809720" y="2538407"/>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80" name="TextBox 79"/>
          <p:cNvSpPr txBox="1"/>
          <p:nvPr/>
        </p:nvSpPr>
        <p:spPr>
          <a:xfrm>
            <a:off x="1523968" y="3567057"/>
            <a:ext cx="357190"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81" name="左大括号 80"/>
          <p:cNvSpPr/>
          <p:nvPr/>
        </p:nvSpPr>
        <p:spPr>
          <a:xfrm rot="5400000">
            <a:off x="4116374" y="106338"/>
            <a:ext cx="214314" cy="3786214"/>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82" name="TextBox 81"/>
          <p:cNvSpPr txBox="1"/>
          <p:nvPr/>
        </p:nvSpPr>
        <p:spPr>
          <a:xfrm>
            <a:off x="4024298" y="1463660"/>
            <a:ext cx="428628"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r</a:t>
            </a:r>
            <a:endParaRPr lang="zh-CN" altLang="en-US" sz="2000" b="1" i="1">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5830886" y="24288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4" name="矩形 83"/>
          <p:cNvSpPr/>
          <p:nvPr/>
        </p:nvSpPr>
        <p:spPr>
          <a:xfrm>
            <a:off x="5830886" y="28574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830886" y="32861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5830886" y="37147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14</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5830886" y="41433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14</a:t>
            </a:r>
            <a:endParaRPr lang="zh-CN" altLang="en-US" b="1">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5830886" y="45720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15</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TextBox 88"/>
          <p:cNvSpPr txBox="1"/>
          <p:nvPr/>
        </p:nvSpPr>
        <p:spPr>
          <a:xfrm>
            <a:off x="5792786" y="2072237"/>
            <a:ext cx="588966"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10</a:t>
            </a:r>
            <a:endParaRPr lang="zh-CN" altLang="en-US" b="1">
              <a:solidFill>
                <a:srgbClr val="0000FF"/>
              </a:solidFill>
              <a:latin typeface="Consolas" panose="020B0609020204030204" pitchFamily="49" charset="0"/>
              <a:cs typeface="Consolas" panose="020B0609020204030204" pitchFamily="49" charset="0"/>
            </a:endParaRPr>
          </a:p>
        </p:txBody>
      </p:sp>
      <p:sp>
        <p:nvSpPr>
          <p:cNvPr id="90" name="TextBox 89"/>
          <p:cNvSpPr txBox="1"/>
          <p:nvPr/>
        </p:nvSpPr>
        <p:spPr>
          <a:xfrm>
            <a:off x="1447564" y="212031"/>
            <a:ext cx="3500462" cy="400110"/>
          </a:xfrm>
          <a:prstGeom prst="rect">
            <a:avLst/>
          </a:prstGeom>
          <a:noFill/>
        </p:spPr>
        <p:txBody>
          <a:bodyPr wrap="square" rtlCol="0">
            <a:spAutoFit/>
          </a:bodyPr>
          <a:lstStyle/>
          <a:p>
            <a:r>
              <a:rPr lang="zh-CN" altLang="zh-CN" sz="2000" b="1" dirty="0">
                <a:latin typeface="微软雅黑" panose="020B0503020204020204" pitchFamily="34" charset="-122"/>
                <a:ea typeface="微软雅黑" panose="020B0503020204020204" pitchFamily="34" charset="-122"/>
                <a:cs typeface="Consolas" panose="020B0609020204030204" pitchFamily="49" charset="0"/>
              </a:rPr>
              <a:t>回推求最优解的过程</a:t>
            </a:r>
            <a:r>
              <a:rPr lang="zh-CN" altLang="en-US" sz="2000" b="1" dirty="0">
                <a:latin typeface="微软雅黑" panose="020B0503020204020204" pitchFamily="34" charset="-122"/>
                <a:ea typeface="微软雅黑" panose="020B0503020204020204" pitchFamily="34" charset="-122"/>
                <a:cs typeface="Consolas" panose="020B0609020204030204" pitchFamily="49" charset="0"/>
              </a:rPr>
              <a:t>：</a:t>
            </a:r>
          </a:p>
        </p:txBody>
      </p:sp>
      <p:sp>
        <p:nvSpPr>
          <p:cNvPr id="91" name="TextBox 90"/>
          <p:cNvSpPr txBox="1"/>
          <p:nvPr/>
        </p:nvSpPr>
        <p:spPr>
          <a:xfrm>
            <a:off x="6667504" y="571481"/>
            <a:ext cx="3571900" cy="707886"/>
          </a:xfrm>
          <a:prstGeom prst="rect">
            <a:avLst/>
          </a:prstGeom>
          <a:solidFill>
            <a:schemeClr val="accent6">
              <a:lumMod val="60000"/>
              <a:lumOff val="40000"/>
            </a:schemeClr>
          </a:solidFill>
        </p:spPr>
        <p:txBody>
          <a:bodyPr wrap="square" rtlCol="0">
            <a:spAutoFit/>
          </a:bodyPr>
          <a:lstStyle/>
          <a:p>
            <a:r>
              <a:rPr lang="en-US" altLang="zh-CN" sz="2000" i="1" dirty="0" err="1">
                <a:solidFill>
                  <a:srgbClr val="0000FF"/>
                </a:solidFill>
                <a:latin typeface="Times New Roman" panose="02020603050405020304" pitchFamily="18" charset="0"/>
                <a:cs typeface="Times New Roman" panose="02020603050405020304" pitchFamily="18" charset="0"/>
              </a:rPr>
              <a:t>dp</a:t>
            </a:r>
            <a:r>
              <a:rPr lang="en-US" altLang="zh-CN" sz="2000" i="1" dirty="0">
                <a:solidFill>
                  <a:srgbClr val="0000FF"/>
                </a:solidFill>
                <a:latin typeface="Times New Roman" panose="02020603050405020304" pitchFamily="18" charset="0"/>
                <a:cs typeface="Times New Roman" panose="02020603050405020304" pitchFamily="18" charset="0"/>
              </a:rPr>
              <a:t>[5][10]</a:t>
            </a:r>
            <a:r>
              <a:rPr lang="zh-CN" altLang="zh-CN" sz="2000" i="1" dirty="0">
                <a:solidFill>
                  <a:srgbClr val="0000FF"/>
                </a:solidFill>
                <a:latin typeface="Times New Roman" panose="02020603050405020304" pitchFamily="18" charset="0"/>
                <a:cs typeface="Times New Roman" panose="02020603050405020304" pitchFamily="18" charset="0"/>
              </a:rPr>
              <a:t> ≠</a:t>
            </a:r>
            <a:r>
              <a:rPr lang="en-US" altLang="zh-CN" sz="2000" i="1" dirty="0">
                <a:solidFill>
                  <a:srgbClr val="0000FF"/>
                </a:solidFill>
                <a:latin typeface="Times New Roman" panose="02020603050405020304" pitchFamily="18" charset="0"/>
                <a:cs typeface="Times New Roman" panose="02020603050405020304" pitchFamily="18" charset="0"/>
              </a:rPr>
              <a:t> </a:t>
            </a:r>
            <a:r>
              <a:rPr lang="en-US" altLang="zh-CN" sz="2000" i="1" dirty="0" err="1">
                <a:solidFill>
                  <a:srgbClr val="0000FF"/>
                </a:solidFill>
                <a:latin typeface="Times New Roman" panose="02020603050405020304" pitchFamily="18" charset="0"/>
                <a:cs typeface="Times New Roman" panose="02020603050405020304" pitchFamily="18" charset="0"/>
              </a:rPr>
              <a:t>dp</a:t>
            </a:r>
            <a:r>
              <a:rPr lang="en-US" altLang="zh-CN" sz="2000" i="1" dirty="0">
                <a:solidFill>
                  <a:srgbClr val="0000FF"/>
                </a:solidFill>
                <a:latin typeface="Times New Roman" panose="02020603050405020304" pitchFamily="18" charset="0"/>
                <a:cs typeface="Times New Roman" panose="02020603050405020304" pitchFamily="18" charset="0"/>
              </a:rPr>
              <a:t>[4][10]</a:t>
            </a:r>
            <a:r>
              <a:rPr lang="en-US" altLang="zh-CN" sz="2000" i="1" dirty="0">
                <a:solidFill>
                  <a:srgbClr val="0000FF"/>
                </a:solidFill>
                <a:latin typeface="Times New Roman" panose="02020603050405020304" pitchFamily="18" charset="0"/>
                <a:cs typeface="Times New Roman" panose="02020603050405020304" pitchFamily="18" charset="0"/>
                <a:sym typeface="Wingdings" panose="05000000000000000000"/>
              </a:rPr>
              <a:t> </a:t>
            </a:r>
          </a:p>
          <a:p>
            <a:r>
              <a:rPr lang="en-US" altLang="zh-CN" sz="2000" i="1" dirty="0">
                <a:solidFill>
                  <a:srgbClr val="FF0000"/>
                </a:solidFill>
                <a:latin typeface="Times New Roman" panose="02020603050405020304" pitchFamily="18" charset="0"/>
                <a:cs typeface="Times New Roman" panose="02020603050405020304" pitchFamily="18" charset="0"/>
                <a:sym typeface="Wingdings" panose="05000000000000000000"/>
              </a:rPr>
              <a:t></a:t>
            </a:r>
            <a:r>
              <a:rPr lang="en-US" altLang="zh-CN" sz="2000" i="1" dirty="0">
                <a:solidFill>
                  <a:srgbClr val="0000FF"/>
                </a:solidFill>
                <a:latin typeface="Times New Roman" panose="02020603050405020304" pitchFamily="18" charset="0"/>
                <a:cs typeface="Times New Roman" panose="02020603050405020304" pitchFamily="18" charset="0"/>
                <a:sym typeface="Wingdings" panose="05000000000000000000"/>
              </a:rPr>
              <a:t> </a:t>
            </a:r>
            <a:r>
              <a:rPr lang="en-US" altLang="zh-CN" sz="2000" i="1" dirty="0">
                <a:solidFill>
                  <a:srgbClr val="FF0000"/>
                </a:solidFill>
                <a:latin typeface="Times New Roman" panose="02020603050405020304" pitchFamily="18" charset="0"/>
                <a:cs typeface="Times New Roman" panose="02020603050405020304" pitchFamily="18" charset="0"/>
              </a:rPr>
              <a:t>x[5]=1</a:t>
            </a:r>
            <a:r>
              <a:rPr lang="zh-CN" altLang="en-US" sz="2000" i="1" dirty="0">
                <a:solidFill>
                  <a:srgbClr val="0000FF"/>
                </a:solidFill>
                <a:latin typeface="Times New Roman" panose="02020603050405020304" pitchFamily="18" charset="0"/>
                <a:cs typeface="Times New Roman" panose="02020603050405020304" pitchFamily="18" charset="0"/>
              </a:rPr>
              <a:t>，</a:t>
            </a:r>
            <a:r>
              <a:rPr lang="en-US" altLang="zh-CN" sz="2000" i="1" dirty="0">
                <a:solidFill>
                  <a:srgbClr val="0000FF"/>
                </a:solidFill>
                <a:latin typeface="Times New Roman" panose="02020603050405020304" pitchFamily="18" charset="0"/>
                <a:cs typeface="Times New Roman" panose="02020603050405020304" pitchFamily="18" charset="0"/>
              </a:rPr>
              <a:t>r=r-w[5]=6</a:t>
            </a:r>
            <a:endParaRPr lang="zh-CN" altLang="en-US" sz="2000" i="1" dirty="0">
              <a:solidFill>
                <a:srgbClr val="0000FF"/>
              </a:solidFill>
              <a:latin typeface="Times New Roman" panose="02020603050405020304" pitchFamily="18" charset="0"/>
              <a:cs typeface="Times New Roman" panose="02020603050405020304" pitchFamily="18" charset="0"/>
            </a:endParaRPr>
          </a:p>
        </p:txBody>
      </p:sp>
      <p:sp>
        <p:nvSpPr>
          <p:cNvPr id="93" name="TextBox 92"/>
          <p:cNvSpPr txBox="1"/>
          <p:nvPr/>
        </p:nvSpPr>
        <p:spPr>
          <a:xfrm>
            <a:off x="1523968" y="1040252"/>
            <a:ext cx="4357718" cy="400110"/>
          </a:xfrm>
          <a:prstGeom prst="rect">
            <a:avLst/>
          </a:prstGeom>
          <a:solidFill>
            <a:schemeClr val="accent1">
              <a:lumMod val="20000"/>
              <a:lumOff val="80000"/>
            </a:schemeClr>
          </a:solidFill>
        </p:spPr>
        <p:txBody>
          <a:bodyPr wrap="square" rtlCol="0">
            <a:spAutoFit/>
          </a:bodyPr>
          <a:lstStyle/>
          <a:p>
            <a:r>
              <a:rPr lang="en-US" altLang="zh-CN" sz="2000" i="1"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200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r=C=10</a:t>
            </a:r>
            <a:r>
              <a:rPr lang="zh-CN" altLang="en-US" sz="2000" dirty="0">
                <a:latin typeface="Consolas" panose="020B0609020204030204" pitchFamily="49" charset="0"/>
                <a:ea typeface="楷体" panose="02010609060101010101" pitchFamily="49" charset="-122"/>
                <a:cs typeface="Consolas" panose="020B0609020204030204" pitchFamily="49" charset="0"/>
              </a:rPr>
              <a:t>，从</a:t>
            </a:r>
            <a:r>
              <a:rPr lang="en-US" altLang="zh-CN" sz="2000" i="1" dirty="0" err="1">
                <a:latin typeface="Times New Roman" panose="02020603050405020304" pitchFamily="18" charset="0"/>
                <a:ea typeface="楷体" panose="02010609060101010101" pitchFamily="49" charset="-122"/>
                <a:cs typeface="Times New Roman" panose="02020603050405020304" pitchFamily="18" charset="0"/>
              </a:rPr>
              <a:t>dp</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[5][10]</a:t>
            </a:r>
            <a:r>
              <a:rPr lang="zh-CN" altLang="en-US" sz="2000" dirty="0">
                <a:latin typeface="Consolas" panose="020B0609020204030204" pitchFamily="49" charset="0"/>
                <a:ea typeface="楷体" panose="02010609060101010101" pitchFamily="49" charset="-122"/>
                <a:cs typeface="Consolas" panose="020B0609020204030204" pitchFamily="49" charset="0"/>
              </a:rPr>
              <a:t>开始</a:t>
            </a:r>
          </a:p>
        </p:txBody>
      </p:sp>
      <p:sp>
        <p:nvSpPr>
          <p:cNvPr id="94" name="下箭头 93"/>
          <p:cNvSpPr/>
          <p:nvPr/>
        </p:nvSpPr>
        <p:spPr>
          <a:xfrm>
            <a:off x="8273454" y="1357298"/>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95" name="TextBox 94"/>
          <p:cNvSpPr txBox="1"/>
          <p:nvPr/>
        </p:nvSpPr>
        <p:spPr>
          <a:xfrm>
            <a:off x="6667504" y="1785927"/>
            <a:ext cx="3528000" cy="707886"/>
          </a:xfrm>
          <a:prstGeom prst="rect">
            <a:avLst/>
          </a:prstGeom>
          <a:solidFill>
            <a:schemeClr val="accent6">
              <a:lumMod val="60000"/>
              <a:lumOff val="40000"/>
            </a:schemeClr>
          </a:solidFill>
        </p:spPr>
        <p:txBody>
          <a:bodyPr wrap="square" rtlCol="0">
            <a:spAutoFit/>
          </a:bodyPr>
          <a:lstStyle/>
          <a:p>
            <a:r>
              <a:rPr lang="en-US" altLang="zh-CN" sz="2000" i="1" dirty="0" err="1">
                <a:solidFill>
                  <a:srgbClr val="0000FF"/>
                </a:solidFill>
                <a:latin typeface="Times New Roman" panose="02020603050405020304" pitchFamily="18" charset="0"/>
                <a:cs typeface="Times New Roman" panose="02020603050405020304" pitchFamily="18" charset="0"/>
              </a:rPr>
              <a:t>i</a:t>
            </a:r>
            <a:r>
              <a:rPr lang="en-US" altLang="zh-CN" sz="2000" i="1" dirty="0">
                <a:solidFill>
                  <a:srgbClr val="0000FF"/>
                </a:solidFill>
                <a:latin typeface="Times New Roman" panose="02020603050405020304" pitchFamily="18" charset="0"/>
                <a:cs typeface="Times New Roman" panose="02020603050405020304" pitchFamily="18" charset="0"/>
              </a:rPr>
              <a:t>=i-1=4</a:t>
            </a:r>
            <a:r>
              <a:rPr lang="zh-CN" altLang="en-US" sz="2000" i="1" dirty="0">
                <a:solidFill>
                  <a:srgbClr val="0000FF"/>
                </a:solidFill>
                <a:latin typeface="Times New Roman" panose="02020603050405020304" pitchFamily="18" charset="0"/>
                <a:cs typeface="Times New Roman" panose="02020603050405020304" pitchFamily="18" charset="0"/>
              </a:rPr>
              <a:t>，</a:t>
            </a:r>
            <a:r>
              <a:rPr lang="en-US" altLang="zh-CN" sz="2000" i="1" dirty="0" err="1">
                <a:solidFill>
                  <a:srgbClr val="0000FF"/>
                </a:solidFill>
                <a:latin typeface="Times New Roman" panose="02020603050405020304" pitchFamily="18" charset="0"/>
                <a:cs typeface="Times New Roman" panose="02020603050405020304" pitchFamily="18" charset="0"/>
              </a:rPr>
              <a:t>dp</a:t>
            </a:r>
            <a:r>
              <a:rPr lang="en-US" altLang="zh-CN" sz="2000" i="1" dirty="0">
                <a:solidFill>
                  <a:srgbClr val="0000FF"/>
                </a:solidFill>
                <a:latin typeface="Times New Roman" panose="02020603050405020304" pitchFamily="18" charset="0"/>
                <a:cs typeface="Times New Roman" panose="02020603050405020304" pitchFamily="18" charset="0"/>
              </a:rPr>
              <a:t>[4][6]=</a:t>
            </a:r>
            <a:r>
              <a:rPr lang="en-US" altLang="zh-CN" sz="2000" i="1" dirty="0" err="1">
                <a:solidFill>
                  <a:srgbClr val="0000FF"/>
                </a:solidFill>
                <a:latin typeface="Times New Roman" panose="02020603050405020304" pitchFamily="18" charset="0"/>
                <a:cs typeface="Times New Roman" panose="02020603050405020304" pitchFamily="18" charset="0"/>
              </a:rPr>
              <a:t>dp</a:t>
            </a:r>
            <a:r>
              <a:rPr lang="en-US" altLang="zh-CN" sz="2000" i="1" dirty="0">
                <a:solidFill>
                  <a:srgbClr val="0000FF"/>
                </a:solidFill>
                <a:latin typeface="Times New Roman" panose="02020603050405020304" pitchFamily="18" charset="0"/>
                <a:cs typeface="Times New Roman" panose="02020603050405020304" pitchFamily="18" charset="0"/>
              </a:rPr>
              <a:t>[3][6]</a:t>
            </a:r>
            <a:r>
              <a:rPr lang="en-US" altLang="zh-CN" sz="2000" i="1" dirty="0">
                <a:solidFill>
                  <a:srgbClr val="0000FF"/>
                </a:solidFill>
                <a:latin typeface="Times New Roman" panose="02020603050405020304" pitchFamily="18" charset="0"/>
                <a:cs typeface="Times New Roman" panose="02020603050405020304" pitchFamily="18" charset="0"/>
                <a:sym typeface="Wingdings" panose="05000000000000000000"/>
              </a:rPr>
              <a:t> </a:t>
            </a:r>
          </a:p>
          <a:p>
            <a:r>
              <a:rPr lang="en-US" altLang="zh-CN" sz="2000" i="1" dirty="0">
                <a:solidFill>
                  <a:srgbClr val="FF0000"/>
                </a:solidFill>
                <a:latin typeface="Times New Roman" panose="02020603050405020304" pitchFamily="18" charset="0"/>
                <a:cs typeface="Times New Roman" panose="02020603050405020304" pitchFamily="18" charset="0"/>
                <a:sym typeface="Wingdings" panose="05000000000000000000"/>
              </a:rPr>
              <a:t></a:t>
            </a:r>
            <a:r>
              <a:rPr lang="en-US" altLang="zh-CN" sz="2000" i="1" dirty="0">
                <a:solidFill>
                  <a:srgbClr val="0000FF"/>
                </a:solidFill>
                <a:latin typeface="Times New Roman" panose="02020603050405020304" pitchFamily="18" charset="0"/>
                <a:cs typeface="Times New Roman" panose="02020603050405020304" pitchFamily="18" charset="0"/>
                <a:sym typeface="Wingdings" panose="05000000000000000000"/>
              </a:rPr>
              <a:t> </a:t>
            </a:r>
            <a:r>
              <a:rPr lang="en-US" altLang="zh-CN" sz="2000" i="1" dirty="0">
                <a:solidFill>
                  <a:srgbClr val="FF0000"/>
                </a:solidFill>
                <a:latin typeface="Times New Roman" panose="02020603050405020304" pitchFamily="18" charset="0"/>
                <a:cs typeface="Times New Roman" panose="02020603050405020304" pitchFamily="18" charset="0"/>
              </a:rPr>
              <a:t>x[4]=0</a:t>
            </a:r>
            <a:endParaRPr lang="zh-CN" altLang="en-US" sz="2000" i="1" dirty="0">
              <a:solidFill>
                <a:srgbClr val="FF0000"/>
              </a:solidFill>
              <a:latin typeface="Times New Roman" panose="02020603050405020304" pitchFamily="18" charset="0"/>
              <a:cs typeface="Times New Roman" panose="02020603050405020304" pitchFamily="18" charset="0"/>
            </a:endParaRPr>
          </a:p>
        </p:txBody>
      </p:sp>
      <p:sp>
        <p:nvSpPr>
          <p:cNvPr id="96" name="TextBox 95"/>
          <p:cNvSpPr txBox="1"/>
          <p:nvPr/>
        </p:nvSpPr>
        <p:spPr>
          <a:xfrm>
            <a:off x="6667504" y="3071811"/>
            <a:ext cx="3528000" cy="707886"/>
          </a:xfrm>
          <a:prstGeom prst="rect">
            <a:avLst/>
          </a:prstGeom>
          <a:solidFill>
            <a:schemeClr val="accent6">
              <a:lumMod val="60000"/>
              <a:lumOff val="40000"/>
            </a:schemeClr>
          </a:solidFill>
        </p:spPr>
        <p:txBody>
          <a:bodyPr wrap="square" rtlCol="0">
            <a:spAutoFit/>
          </a:bodyPr>
          <a:lstStyle/>
          <a:p>
            <a:r>
              <a:rPr lang="en-US" altLang="zh-CN" sz="20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=i-1=3</a:t>
            </a:r>
            <a:r>
              <a:rPr lang="zh-CN" altLang="en-US"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[3][6]=</a:t>
            </a:r>
            <a:r>
              <a:rPr lang="en-US" altLang="zh-CN" sz="20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[2][6] </a:t>
            </a:r>
          </a:p>
          <a:p>
            <a:r>
              <a:rPr lang="en-US" altLang="zh-CN" sz="2000" i="1" dirty="0">
                <a:solidFill>
                  <a:srgbClr val="FF0000"/>
                </a:solidFill>
                <a:latin typeface="Times New Roman" panose="02020603050405020304" pitchFamily="18" charset="0"/>
                <a:cs typeface="Times New Roman" panose="02020603050405020304" pitchFamily="18" charset="0"/>
                <a:sym typeface="Wingdings" panose="05000000000000000000"/>
              </a:rPr>
              <a:t></a:t>
            </a:r>
            <a:r>
              <a:rPr lang="en-US" altLang="zh-CN" sz="2000" i="1" dirty="0">
                <a:solidFill>
                  <a:srgbClr val="0000FF"/>
                </a:solidFill>
                <a:latin typeface="Times New Roman" panose="02020603050405020304" pitchFamily="18" charset="0"/>
                <a:cs typeface="Times New Roman" panose="02020603050405020304" pitchFamily="18" charset="0"/>
                <a:sym typeface="Wingdings" panose="05000000000000000000"/>
              </a:rPr>
              <a:t> </a:t>
            </a:r>
            <a:r>
              <a:rPr lang="en-US" altLang="zh-CN" sz="20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x[3]=0</a:t>
            </a:r>
            <a:endParaRPr lang="zh-CN" altLang="en-US" sz="20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7" name="TextBox 96"/>
          <p:cNvSpPr txBox="1"/>
          <p:nvPr/>
        </p:nvSpPr>
        <p:spPr>
          <a:xfrm>
            <a:off x="6667504" y="4357695"/>
            <a:ext cx="3528000" cy="707886"/>
          </a:xfrm>
          <a:prstGeom prst="rect">
            <a:avLst/>
          </a:prstGeom>
          <a:solidFill>
            <a:schemeClr val="accent6">
              <a:lumMod val="60000"/>
              <a:lumOff val="40000"/>
            </a:schemeClr>
          </a:solidFill>
        </p:spPr>
        <p:txBody>
          <a:bodyPr wrap="square" rtlCol="0">
            <a:spAutoFit/>
          </a:bodyPr>
          <a:lstStyle/>
          <a:p>
            <a:r>
              <a:rPr lang="en-US" altLang="zh-CN" sz="20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=i-1=2</a:t>
            </a:r>
            <a:r>
              <a:rPr lang="zh-CN" altLang="en-US"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[2][6]</a:t>
            </a:r>
            <a:r>
              <a:rPr lang="zh-CN"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[1][6] </a:t>
            </a:r>
          </a:p>
          <a:p>
            <a:r>
              <a:rPr lang="en-US" altLang="zh-CN" sz="20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0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x[2]=1</a:t>
            </a:r>
            <a:r>
              <a:rPr lang="zh-CN" altLang="en-US"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r=r-w[2]=4</a:t>
            </a:r>
            <a:endParaRPr lang="zh-CN" altLang="en-US"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8" name="TextBox 97"/>
          <p:cNvSpPr txBox="1"/>
          <p:nvPr/>
        </p:nvSpPr>
        <p:spPr>
          <a:xfrm>
            <a:off x="6667504" y="5643579"/>
            <a:ext cx="3528000" cy="707886"/>
          </a:xfrm>
          <a:prstGeom prst="rect">
            <a:avLst/>
          </a:prstGeom>
          <a:solidFill>
            <a:schemeClr val="accent6">
              <a:lumMod val="60000"/>
              <a:lumOff val="40000"/>
            </a:schemeClr>
          </a:solidFill>
        </p:spPr>
        <p:txBody>
          <a:bodyPr wrap="square" rtlCol="0">
            <a:spAutoFit/>
          </a:bodyPr>
          <a:lstStyle/>
          <a:p>
            <a:r>
              <a:rPr lang="en-US" altLang="zh-CN" sz="20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=i-1=1</a:t>
            </a:r>
            <a:r>
              <a:rPr lang="zh-CN" altLang="en-US"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[1][4]</a:t>
            </a:r>
            <a:r>
              <a:rPr lang="zh-CN"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[0][4] </a:t>
            </a:r>
          </a:p>
          <a:p>
            <a:r>
              <a:rPr lang="en-US" altLang="zh-CN" sz="20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0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x[1]=1</a:t>
            </a:r>
            <a:r>
              <a:rPr lang="zh-CN" altLang="en-US"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r=r-w[1]=2</a:t>
            </a:r>
            <a:endParaRPr lang="zh-CN" altLang="en-US"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9" name="下箭头 98"/>
          <p:cNvSpPr/>
          <p:nvPr/>
        </p:nvSpPr>
        <p:spPr>
          <a:xfrm>
            <a:off x="8273454" y="2604934"/>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00" name="下箭头 99"/>
          <p:cNvSpPr/>
          <p:nvPr/>
        </p:nvSpPr>
        <p:spPr>
          <a:xfrm>
            <a:off x="8273454" y="3890818"/>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01" name="下箭头 100"/>
          <p:cNvSpPr/>
          <p:nvPr/>
        </p:nvSpPr>
        <p:spPr>
          <a:xfrm>
            <a:off x="8273454" y="5214950"/>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02" name="矩形 101"/>
          <p:cNvSpPr/>
          <p:nvPr/>
        </p:nvSpPr>
        <p:spPr>
          <a:xfrm>
            <a:off x="5822948" y="414338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14</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3" name="矩形 102"/>
          <p:cNvSpPr/>
          <p:nvPr/>
        </p:nvSpPr>
        <p:spPr>
          <a:xfrm>
            <a:off x="5822948" y="4572008"/>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15</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7" name="矩形 106"/>
          <p:cNvSpPr/>
          <p:nvPr/>
        </p:nvSpPr>
        <p:spPr>
          <a:xfrm>
            <a:off x="4406888" y="285749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6</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8" name="矩形 107"/>
          <p:cNvSpPr/>
          <p:nvPr/>
        </p:nvSpPr>
        <p:spPr>
          <a:xfrm>
            <a:off x="4406888" y="3286124"/>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矩形 108"/>
          <p:cNvSpPr/>
          <p:nvPr/>
        </p:nvSpPr>
        <p:spPr>
          <a:xfrm>
            <a:off x="4406888" y="3714752"/>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9</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0" name="矩形 109"/>
          <p:cNvSpPr/>
          <p:nvPr/>
        </p:nvSpPr>
        <p:spPr>
          <a:xfrm>
            <a:off x="4406888" y="4143380"/>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3679808" y="24288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3679808" y="2857496"/>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grpSp>
        <p:nvGrpSpPr>
          <p:cNvPr id="2" name="组合 114"/>
          <p:cNvGrpSpPr/>
          <p:nvPr/>
        </p:nvGrpSpPr>
        <p:grpSpPr>
          <a:xfrm>
            <a:off x="1523968" y="5429265"/>
            <a:ext cx="4643470" cy="707886"/>
            <a:chOff x="-32" y="5429264"/>
            <a:chExt cx="4643470" cy="707886"/>
          </a:xfrm>
        </p:grpSpPr>
        <p:sp>
          <p:nvSpPr>
            <p:cNvPr id="113" name="左箭头 112"/>
            <p:cNvSpPr/>
            <p:nvPr/>
          </p:nvSpPr>
          <p:spPr>
            <a:xfrm>
              <a:off x="4143372" y="5715016"/>
              <a:ext cx="500066"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114" name="TextBox 113"/>
            <p:cNvSpPr txBox="1"/>
            <p:nvPr/>
          </p:nvSpPr>
          <p:spPr>
            <a:xfrm>
              <a:off x="-32" y="5429264"/>
              <a:ext cx="4000528" cy="707886"/>
            </a:xfrm>
            <a:prstGeom prst="rect">
              <a:avLst/>
            </a:prstGeom>
            <a:noFill/>
          </p:spPr>
          <p:txBody>
            <a:bodyPr wrap="square" rtlCol="0">
              <a:spAutoFit/>
            </a:bodyPr>
            <a:lstStyle/>
            <a:p>
              <a:r>
                <a:rPr lang="en-US" altLang="zh-CN" sz="2000" i="1" dirty="0">
                  <a:latin typeface="Consolas" panose="020B0609020204030204" pitchFamily="49" charset="0"/>
                  <a:ea typeface="楷体" panose="02010609060101010101" pitchFamily="49" charset="-122"/>
                  <a:cs typeface="Consolas" panose="020B0609020204030204" pitchFamily="49" charset="0"/>
                </a:rPr>
                <a:t>x=</a:t>
              </a:r>
              <a:r>
                <a:rPr lang="zh-CN" altLang="zh-CN" sz="2000" dirty="0">
                  <a:latin typeface="Consolas" panose="020B0609020204030204" pitchFamily="49" charset="0"/>
                  <a:ea typeface="楷体" panose="02010609060101010101" pitchFamily="49" charset="-122"/>
                  <a:cs typeface="Consolas" panose="020B0609020204030204" pitchFamily="49" charset="0"/>
                </a:rPr>
                <a:t>（</a:t>
              </a:r>
              <a:r>
                <a:rPr lang="en-US" altLang="zh-CN" sz="2000" dirty="0">
                  <a:latin typeface="Consolas" panose="020B0609020204030204" pitchFamily="49" charset="0"/>
                  <a:ea typeface="楷体" panose="02010609060101010101" pitchFamily="49" charset="-122"/>
                  <a:cs typeface="Consolas" panose="020B0609020204030204" pitchFamily="49" charset="0"/>
                </a:rPr>
                <a:t>1</a:t>
              </a:r>
              <a:r>
                <a:rPr lang="zh-CN" altLang="en-US" sz="2000" dirty="0">
                  <a:latin typeface="Consolas" panose="020B0609020204030204" pitchFamily="49" charset="0"/>
                  <a:ea typeface="楷体" panose="02010609060101010101" pitchFamily="49" charset="-122"/>
                  <a:cs typeface="Consolas" panose="020B0609020204030204" pitchFamily="49" charset="0"/>
                </a:rPr>
                <a:t>，</a:t>
              </a:r>
              <a:r>
                <a:rPr lang="en-US" altLang="zh-CN" sz="2000" dirty="0">
                  <a:latin typeface="Consolas" panose="020B0609020204030204" pitchFamily="49" charset="0"/>
                  <a:ea typeface="楷体" panose="02010609060101010101" pitchFamily="49" charset="-122"/>
                  <a:cs typeface="Consolas" panose="020B0609020204030204" pitchFamily="49" charset="0"/>
                </a:rPr>
                <a:t>1</a:t>
              </a:r>
              <a:r>
                <a:rPr lang="zh-CN" altLang="en-US" sz="2000" dirty="0">
                  <a:latin typeface="Consolas" panose="020B0609020204030204" pitchFamily="49" charset="0"/>
                  <a:ea typeface="楷体" panose="02010609060101010101" pitchFamily="49" charset="-122"/>
                  <a:cs typeface="Consolas" panose="020B0609020204030204" pitchFamily="49" charset="0"/>
                </a:rPr>
                <a:t>，</a:t>
              </a:r>
              <a:r>
                <a:rPr lang="en-US" altLang="zh-CN" sz="2000" dirty="0">
                  <a:latin typeface="Consolas" panose="020B0609020204030204" pitchFamily="49" charset="0"/>
                  <a:ea typeface="楷体" panose="02010609060101010101" pitchFamily="49" charset="-122"/>
                  <a:cs typeface="Consolas" panose="020B0609020204030204" pitchFamily="49" charset="0"/>
                </a:rPr>
                <a:t>0</a:t>
              </a:r>
              <a:r>
                <a:rPr lang="zh-CN" altLang="en-US" sz="2000" dirty="0">
                  <a:latin typeface="Consolas" panose="020B0609020204030204" pitchFamily="49" charset="0"/>
                  <a:ea typeface="楷体" panose="02010609060101010101" pitchFamily="49" charset="-122"/>
                  <a:cs typeface="Consolas" panose="020B0609020204030204" pitchFamily="49" charset="0"/>
                </a:rPr>
                <a:t>，</a:t>
              </a:r>
              <a:r>
                <a:rPr lang="en-US" altLang="zh-CN" sz="2000" dirty="0">
                  <a:latin typeface="Consolas" panose="020B0609020204030204" pitchFamily="49" charset="0"/>
                  <a:ea typeface="楷体" panose="02010609060101010101" pitchFamily="49" charset="-122"/>
                  <a:cs typeface="Consolas" panose="020B0609020204030204" pitchFamily="49" charset="0"/>
                </a:rPr>
                <a:t>0</a:t>
              </a:r>
              <a:r>
                <a:rPr lang="zh-CN" altLang="en-US" sz="2000" dirty="0">
                  <a:latin typeface="Consolas" panose="020B0609020204030204" pitchFamily="49" charset="0"/>
                  <a:ea typeface="楷体" panose="02010609060101010101" pitchFamily="49" charset="-122"/>
                  <a:cs typeface="Consolas" panose="020B0609020204030204" pitchFamily="49" charset="0"/>
                </a:rPr>
                <a:t>，</a:t>
              </a:r>
              <a:r>
                <a:rPr lang="en-US" altLang="zh-CN" sz="2000" dirty="0">
                  <a:latin typeface="Consolas" panose="020B0609020204030204" pitchFamily="49" charset="0"/>
                  <a:ea typeface="楷体" panose="02010609060101010101" pitchFamily="49" charset="-122"/>
                  <a:cs typeface="Consolas" panose="020B0609020204030204" pitchFamily="49" charset="0"/>
                </a:rPr>
                <a:t>1</a:t>
              </a:r>
              <a:r>
                <a:rPr lang="zh-CN" altLang="zh-CN" sz="2000" dirty="0">
                  <a:latin typeface="Consolas" panose="020B0609020204030204" pitchFamily="49" charset="0"/>
                  <a:ea typeface="楷体" panose="02010609060101010101" pitchFamily="49" charset="-122"/>
                  <a:cs typeface="Consolas" panose="020B0609020204030204" pitchFamily="49" charset="0"/>
                </a:rPr>
                <a:t>）</a:t>
              </a:r>
              <a:r>
                <a:rPr lang="zh-CN" altLang="en-US" sz="2000" dirty="0">
                  <a:latin typeface="Consolas" panose="020B0609020204030204" pitchFamily="49" charset="0"/>
                  <a:ea typeface="楷体" panose="02010609060101010101" pitchFamily="49" charset="-122"/>
                  <a:cs typeface="Consolas" panose="020B0609020204030204" pitchFamily="49" charset="0"/>
                </a:rPr>
                <a:t>，</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a:p>
              <a:r>
                <a:rPr lang="zh-CN" altLang="zh-CN" sz="2000" dirty="0">
                  <a:latin typeface="Consolas" panose="020B0609020204030204" pitchFamily="49" charset="0"/>
                  <a:ea typeface="楷体" panose="02010609060101010101" pitchFamily="49" charset="-122"/>
                  <a:cs typeface="Consolas" panose="020B0609020204030204" pitchFamily="49" charset="0"/>
                </a:rPr>
                <a:t>装入物品总重量为</a:t>
              </a:r>
              <a:r>
                <a:rPr lang="en-US" altLang="zh-CN" sz="2000" dirty="0">
                  <a:latin typeface="Consolas" panose="020B0609020204030204" pitchFamily="49" charset="0"/>
                  <a:ea typeface="楷体" panose="02010609060101010101" pitchFamily="49" charset="-122"/>
                  <a:cs typeface="Consolas" panose="020B0609020204030204" pitchFamily="49" charset="0"/>
                </a:rPr>
                <a:t>8</a:t>
              </a:r>
              <a:r>
                <a:rPr lang="zh-CN" altLang="en-US" sz="2000" dirty="0">
                  <a:latin typeface="Consolas" panose="020B0609020204030204" pitchFamily="49" charset="0"/>
                  <a:ea typeface="楷体" panose="02010609060101010101" pitchFamily="49" charset="-122"/>
                  <a:cs typeface="Consolas" panose="020B0609020204030204" pitchFamily="49" charset="0"/>
                </a:rPr>
                <a:t>，</a:t>
              </a:r>
              <a:r>
                <a:rPr lang="zh-CN" altLang="zh-CN" sz="2000" dirty="0">
                  <a:latin typeface="Consolas" panose="020B0609020204030204" pitchFamily="49" charset="0"/>
                  <a:ea typeface="楷体" panose="02010609060101010101" pitchFamily="49" charset="-122"/>
                  <a:cs typeface="Consolas" panose="020B0609020204030204" pitchFamily="49" charset="0"/>
                </a:rPr>
                <a:t>总价值为</a:t>
              </a:r>
              <a:r>
                <a:rPr lang="en-US" altLang="zh-CN" sz="2000" dirty="0">
                  <a:latin typeface="Consolas" panose="020B0609020204030204" pitchFamily="49" charset="0"/>
                  <a:ea typeface="楷体" panose="02010609060101010101" pitchFamily="49" charset="-122"/>
                  <a:cs typeface="Consolas" panose="020B0609020204030204" pitchFamily="49" charset="0"/>
                </a:rPr>
                <a:t>15</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
        <p:nvSpPr>
          <p:cNvPr id="92" name="矩形 91"/>
          <p:cNvSpPr/>
          <p:nvPr/>
        </p:nvSpPr>
        <p:spPr>
          <a:xfrm>
            <a:off x="1450963" y="653383"/>
            <a:ext cx="4871847" cy="400110"/>
          </a:xfrm>
          <a:prstGeom prst="rect">
            <a:avLst/>
          </a:prstGeom>
        </p:spPr>
        <p:txBody>
          <a:bodyPr wrap="none">
            <a:spAutoFit/>
          </a:bodyPr>
          <a:lstStyle/>
          <a:p>
            <a:r>
              <a:rPr lang="en-US" altLang="zh-CN" sz="2000" i="1" dirty="0">
                <a:latin typeface="Times New Roman" panose="02020603050405020304" pitchFamily="18" charset="0"/>
                <a:cs typeface="Times New Roman" panose="02020603050405020304" pitchFamily="18" charset="0"/>
              </a:rPr>
              <a:t>w={2</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2</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6</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5</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4}</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v={6</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3</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5</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4</a:t>
            </a:r>
            <a:r>
              <a:rPr lang="zh-CN" altLang="en-US" sz="2000" i="1"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6}</a:t>
            </a:r>
            <a:endParaRPr lang="zh-CN" altLang="en-US" sz="2000"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9"/>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0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7"/>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11"/>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7" grpId="0" animBg="1"/>
      <p:bldP spid="108" grpId="0" animBg="1"/>
      <p:bldP spid="109" grpId="0" animBg="1"/>
      <p:bldP spid="110" grpId="0" animBg="1"/>
      <p:bldP spid="111" grpId="0" animBg="1"/>
      <p:bldP spid="11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9252" y="1960455"/>
            <a:ext cx="7929618" cy="4093186"/>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216000" rtlCol="0">
            <a:spAutoFit/>
          </a:bodyPr>
          <a:lstStyle/>
          <a:p>
            <a:pPr>
              <a:lnSpc>
                <a:spcPct val="150000"/>
              </a:lnSpc>
            </a:pP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问题表示</a:t>
            </a:r>
            <a:endPar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n=5</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C=10;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//5</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种物品</a:t>
            </a:r>
            <a:r>
              <a:rPr lang="zh-CN" altLang="en-US"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限制重量不超过</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10</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w[MAXN]={0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不用</a:t>
            </a:r>
          </a:p>
          <a:p>
            <a:pPr>
              <a:lnSpc>
                <a:spcPct val="15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v[MAXN]={0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6};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不用</a:t>
            </a:r>
          </a:p>
          <a:p>
            <a:pPr>
              <a:lnSpc>
                <a:spcPct val="150000"/>
              </a:lnSpc>
            </a:pP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求解结果表示</a:t>
            </a:r>
          </a:p>
          <a:p>
            <a:pPr>
              <a:lnSpc>
                <a:spcPct val="15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dp[MAXN][MAXW];</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x[MAXN];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存放最优解</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maxv;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存放最优解的总价值</a:t>
            </a: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5" name="矩形 4"/>
          <p:cNvSpPr/>
          <p:nvPr/>
        </p:nvSpPr>
        <p:spPr>
          <a:xfrm>
            <a:off x="1030367" y="1367658"/>
            <a:ext cx="3529012" cy="400110"/>
          </a:xfrm>
          <a:prstGeom prst="rect">
            <a:avLst/>
          </a:prstGeom>
        </p:spPr>
        <p:txBody>
          <a:bodyPr>
            <a:spAutoFit/>
          </a:bodyPr>
          <a:lstStyle/>
          <a:p>
            <a:pPr algn="just">
              <a:spcBef>
                <a:spcPct val="20000"/>
              </a:spcBef>
              <a:defRPr/>
            </a:pP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三、算法设计</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17244" y="1402311"/>
            <a:ext cx="10335677" cy="4980164"/>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void Knapsack()			//</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动态规划法求</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0/1</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背包问题</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int 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(i=0;i&lt;=n;i++)		</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置边界条件</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dp[i][0]=0</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dp[i][0]=0;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for (r=0;r&lt;=C;r++)		</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置边界条件</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dp[0][r]=0</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dp[0][r]=0;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for (i=1;i&lt;=n;i++)</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  for (r=1;r&lt;=C;r++)</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if (r&lt;w[i])</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dp[i][r]=dp[i-1][r];</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else</a:t>
            </a: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dp[i][r]=max(dp[i-1][r]</a:t>
            </a:r>
            <a:r>
              <a:rPr lang="zh-CN" altLang="en-US"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dp[i-1][r-w[i]]+v[i]);</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7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57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8">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8">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5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1616366" y="1461439"/>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zh-CN" altLang="en-US" sz="2400" b="1" dirty="0">
                <a:solidFill>
                  <a:srgbClr val="0000FF"/>
                </a:solidFill>
                <a:latin typeface="微软雅黑" pitchFamily="34" charset="-122"/>
                <a:ea typeface="微软雅黑" pitchFamily="34" charset="-122"/>
                <a:cs typeface="Consolas" panose="020B0609020204030204" pitchFamily="49" charset="0"/>
              </a:rPr>
              <a:t>什么时候使用</a:t>
            </a:r>
            <a:r>
              <a:rPr lang="zh-CN" altLang="zh-CN" sz="2400" b="1" dirty="0">
                <a:solidFill>
                  <a:srgbClr val="0000FF"/>
                </a:solidFill>
                <a:latin typeface="微软雅黑" pitchFamily="34" charset="-122"/>
                <a:ea typeface="微软雅黑" pitchFamily="34" charset="-122"/>
                <a:cs typeface="Consolas" panose="020B0609020204030204" pitchFamily="49" charset="0"/>
              </a:rPr>
              <a:t>动态规划</a:t>
            </a:r>
            <a:r>
              <a:rPr lang="zh-CN" altLang="en-US" sz="2400" b="1" dirty="0">
                <a:solidFill>
                  <a:srgbClr val="0000FF"/>
                </a:solidFill>
                <a:latin typeface="微软雅黑" pitchFamily="34" charset="-122"/>
                <a:ea typeface="微软雅黑" pitchFamily="34" charset="-122"/>
                <a:cs typeface="Consolas" panose="020B0609020204030204" pitchFamily="49" charset="0"/>
              </a:rPr>
              <a:t>？</a:t>
            </a:r>
          </a:p>
        </p:txBody>
      </p:sp>
      <p:sp>
        <p:nvSpPr>
          <p:cNvPr id="150536" name="Rectangle 8"/>
          <p:cNvSpPr>
            <a:spLocks noChangeArrowheads="1"/>
          </p:cNvSpPr>
          <p:nvPr/>
        </p:nvSpPr>
        <p:spPr bwMode="auto">
          <a:xfrm>
            <a:off x="1524001" y="2448997"/>
            <a:ext cx="184731" cy="369332"/>
          </a:xfrm>
          <a:prstGeom prst="rect">
            <a:avLst/>
          </a:prstGeom>
          <a:noFill/>
          <a:ln w="9525">
            <a:noFill/>
            <a:miter lim="800000"/>
          </a:ln>
          <a:effectLst/>
        </p:spPr>
        <p:txBody>
          <a:bodyPr wrap="none" anchor="ctr">
            <a:spAutoFit/>
          </a:bodyPr>
          <a:lstStyle/>
          <a:p>
            <a:endParaRPr lang="zh-CN" altLang="en-US"/>
          </a:p>
        </p:txBody>
      </p:sp>
      <p:sp>
        <p:nvSpPr>
          <p:cNvPr id="150538" name="Rectangle 10"/>
          <p:cNvSpPr>
            <a:spLocks noChangeArrowheads="1"/>
          </p:cNvSpPr>
          <p:nvPr/>
        </p:nvSpPr>
        <p:spPr bwMode="auto">
          <a:xfrm>
            <a:off x="1524001" y="2448997"/>
            <a:ext cx="184731" cy="369332"/>
          </a:xfrm>
          <a:prstGeom prst="rect">
            <a:avLst/>
          </a:prstGeom>
          <a:noFill/>
          <a:ln w="38100" algn="ctr">
            <a:noFill/>
            <a:miter lim="800000"/>
          </a:ln>
          <a:effectLst/>
        </p:spPr>
        <p:txBody>
          <a:bodyPr wrap="none" anchor="ctr">
            <a:spAutoFit/>
          </a:bodyPr>
          <a:lstStyle/>
          <a:p>
            <a:endParaRPr lang="zh-CN" altLang="en-US"/>
          </a:p>
        </p:txBody>
      </p:sp>
      <p:sp>
        <p:nvSpPr>
          <p:cNvPr id="8" name="TextBox 7"/>
          <p:cNvSpPr txBox="1"/>
          <p:nvPr/>
        </p:nvSpPr>
        <p:spPr>
          <a:xfrm>
            <a:off x="1809720" y="285728"/>
            <a:ext cx="3500462" cy="521970"/>
          </a:xfrm>
          <a:prstGeom prst="rect">
            <a:avLst/>
          </a:prstGeom>
          <a:solidFill>
            <a:srgbClr val="00B0F0"/>
          </a:solidFill>
        </p:spPr>
        <p:txBody>
          <a:bodyPr wrap="square" rtlCol="0">
            <a:spAutoFit/>
          </a:bodyPr>
          <a:lstStyle/>
          <a:p>
            <a:pPr algn="ctr"/>
            <a:r>
              <a:rPr lang="en-US" altLang="zh-CN" sz="2800" dirty="0">
                <a:solidFill>
                  <a:srgbClr val="FF0000"/>
                </a:solidFill>
                <a:latin typeface="黑体" panose="02010609060101010101" charset="-122"/>
                <a:ea typeface="黑体" panose="02010609060101010101" charset="-122"/>
                <a:cs typeface="黑体" panose="02010609060101010101" charset="-122"/>
              </a:rPr>
              <a:t>4.1 </a:t>
            </a:r>
            <a:r>
              <a:rPr lang="zh-CN" altLang="zh-CN" sz="2800" dirty="0">
                <a:solidFill>
                  <a:srgbClr val="FF0000"/>
                </a:solidFill>
                <a:latin typeface="黑体" panose="02010609060101010101" charset="-122"/>
                <a:ea typeface="黑体" panose="02010609060101010101" charset="-122"/>
                <a:cs typeface="黑体" panose="02010609060101010101" charset="-122"/>
              </a:rPr>
              <a:t>动态规划概述</a:t>
            </a:r>
          </a:p>
        </p:txBody>
      </p:sp>
      <p:sp>
        <p:nvSpPr>
          <p:cNvPr id="10" name="TextBox 9"/>
          <p:cNvSpPr txBox="1"/>
          <p:nvPr/>
        </p:nvSpPr>
        <p:spPr>
          <a:xfrm>
            <a:off x="712239" y="2315209"/>
            <a:ext cx="10200926" cy="31157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200000"/>
              </a:lnSpc>
            </a:pPr>
            <a:r>
              <a:rPr lang="zh-CN" altLang="en-US" sz="2000" dirty="0">
                <a:solidFill>
                  <a:srgbClr val="0000FF"/>
                </a:solidFill>
                <a:latin typeface="微软雅黑" pitchFamily="34" charset="-122"/>
                <a:ea typeface="微软雅黑" pitchFamily="34" charset="-122"/>
                <a:cs typeface="Consolas" panose="020B0609020204030204" pitchFamily="49" charset="0"/>
              </a:rPr>
              <a:t>分治法适用的问题</a:t>
            </a:r>
          </a:p>
          <a:p>
            <a:pPr marL="342900" indent="-342900">
              <a:lnSpc>
                <a:spcPct val="150000"/>
              </a:lnSpc>
              <a:buFont typeface="Wingdings" panose="05000000000000000000" pitchFamily="2" charset="2"/>
              <a:buChar char="p"/>
            </a:pPr>
            <a:r>
              <a:rPr lang="zh-CN" altLang="en-US" sz="2000" dirty="0">
                <a:solidFill>
                  <a:schemeClr val="tx1"/>
                </a:solidFill>
                <a:latin typeface="微软雅黑" pitchFamily="34" charset="-122"/>
                <a:ea typeface="微软雅黑" pitchFamily="34" charset="-122"/>
                <a:cs typeface="Consolas" panose="020B0609020204030204" pitchFamily="49" charset="0"/>
              </a:rPr>
              <a:t>子问题是相互独立的</a:t>
            </a:r>
          </a:p>
          <a:p>
            <a:pPr marL="342900" indent="-342900">
              <a:lnSpc>
                <a:spcPct val="150000"/>
              </a:lnSpc>
              <a:buFont typeface="Wingdings" panose="05000000000000000000" pitchFamily="2" charset="2"/>
              <a:buChar char="p"/>
            </a:pPr>
            <a:r>
              <a:rPr lang="zh-CN" altLang="en-US" sz="2000" dirty="0">
                <a:solidFill>
                  <a:schemeClr val="tx1"/>
                </a:solidFill>
                <a:latin typeface="微软雅黑" pitchFamily="34" charset="-122"/>
                <a:ea typeface="微软雅黑" pitchFamily="34" charset="-122"/>
                <a:cs typeface="Consolas" panose="020B0609020204030204" pitchFamily="49" charset="0"/>
              </a:rPr>
              <a:t>如果子问题不是相互独立的，分治方法将重复计算公共子问题，效率很低</a:t>
            </a:r>
          </a:p>
          <a:p>
            <a:pPr>
              <a:lnSpc>
                <a:spcPct val="200000"/>
              </a:lnSpc>
            </a:pPr>
            <a:r>
              <a:rPr lang="zh-CN" altLang="en-US" sz="2000" dirty="0">
                <a:solidFill>
                  <a:srgbClr val="0000FF"/>
                </a:solidFill>
                <a:latin typeface="微软雅黑" pitchFamily="34" charset="-122"/>
                <a:ea typeface="微软雅黑" pitchFamily="34" charset="-122"/>
                <a:cs typeface="Consolas" panose="020B0609020204030204" pitchFamily="49" charset="0"/>
              </a:rPr>
              <a:t>优化问题</a:t>
            </a:r>
          </a:p>
          <a:p>
            <a:pPr marL="342900" indent="-342900">
              <a:lnSpc>
                <a:spcPct val="150000"/>
              </a:lnSpc>
              <a:buFont typeface="Wingdings" panose="05000000000000000000" pitchFamily="2" charset="2"/>
              <a:buChar char="p"/>
            </a:pPr>
            <a:r>
              <a:rPr lang="zh-CN" altLang="en-US" sz="2000" dirty="0">
                <a:solidFill>
                  <a:schemeClr val="tx1"/>
                </a:solidFill>
                <a:latin typeface="微软雅黑" pitchFamily="34" charset="-122"/>
                <a:ea typeface="微软雅黑" pitchFamily="34" charset="-122"/>
                <a:cs typeface="Consolas" panose="020B0609020204030204" pitchFamily="49" charset="0"/>
              </a:rPr>
              <a:t>给定一组约束条件和一个代价函数，在解空间中搜索具有最小或最大代价的优化解</a:t>
            </a:r>
          </a:p>
          <a:p>
            <a:pPr marL="342900" indent="-342900">
              <a:lnSpc>
                <a:spcPct val="150000"/>
              </a:lnSpc>
              <a:buFont typeface="Wingdings" panose="05000000000000000000" pitchFamily="2" charset="2"/>
              <a:buChar char="p"/>
            </a:pPr>
            <a:r>
              <a:rPr lang="zh-CN" altLang="en-US" sz="2000" dirty="0">
                <a:solidFill>
                  <a:schemeClr val="tx1"/>
                </a:solidFill>
                <a:latin typeface="微软雅黑" pitchFamily="34" charset="-122"/>
                <a:ea typeface="微软雅黑" pitchFamily="34" charset="-122"/>
                <a:cs typeface="Consolas" panose="020B0609020204030204" pitchFamily="49" charset="0"/>
              </a:rPr>
              <a:t>很多优化问题可分为多个子问题，子问题相互关联，子问题的解被重复使用</a:t>
            </a:r>
            <a:endParaRPr lang="zh-CN" altLang="zh-CN" sz="2000" dirty="0">
              <a:solidFill>
                <a:schemeClr val="tx1"/>
              </a:solidFill>
              <a:latin typeface="微软雅黑" pitchFamily="34" charset="-122"/>
              <a:ea typeface="微软雅黑" pitchFamily="34" charset="-122"/>
              <a:cs typeface="Consolas" panose="020B0609020204030204" pitchFamily="49" charset="0"/>
            </a:endParaRPr>
          </a:p>
        </p:txBody>
      </p:sp>
      <p:sp>
        <p:nvSpPr>
          <p:cNvPr id="11" name="文本占位符 10"/>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概述</a:t>
            </a:r>
          </a:p>
        </p:txBody>
      </p:sp>
      <p:pic>
        <p:nvPicPr>
          <p:cNvPr id="2" name="图片 1">
            <a:extLst>
              <a:ext uri="{FF2B5EF4-FFF2-40B4-BE49-F238E27FC236}">
                <a16:creationId xmlns:a16="http://schemas.microsoft.com/office/drawing/2014/main" id="{41752788-4022-0D4D-F276-80E34834698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239" y="1313919"/>
            <a:ext cx="877263" cy="7567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675861" y="1416668"/>
            <a:ext cx="9425401" cy="5016516"/>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216000" bIns="180000">
            <a:spAutoFit/>
          </a:bodyPr>
          <a:lstStyle/>
          <a:p>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void Buildx()	//</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回推求最优解</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int i=n</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r=C;</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maxv=0;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(i&gt;=0)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判断每个物品</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if (dp[i][r]!=dp[i-1][r]) </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  x[i]=1;			</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选取物品</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i</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maxv+=v[i];	</a:t>
            </a:r>
            <a:r>
              <a:rPr lang="en-US"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累计总价值</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r=r-w[i];</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x[i]=0;			</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不选取物品</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i</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55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55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55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155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069" y="2100541"/>
            <a:ext cx="11111947" cy="506549"/>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Knapsack()</a:t>
            </a:r>
            <a:r>
              <a:rPr lang="zh-CN" altLang="zh-CN" sz="2000" dirty="0">
                <a:latin typeface="微软雅黑" panose="020B0503020204020204" pitchFamily="34" charset="-122"/>
                <a:ea typeface="微软雅黑" panose="020B0503020204020204" pitchFamily="34" charset="-122"/>
                <a:cs typeface="Consolas" pitchFamily="49" charset="0"/>
              </a:rPr>
              <a:t>算法中含有两重</a:t>
            </a:r>
            <a:r>
              <a:rPr lang="en-US" altLang="zh-CN" sz="2000" dirty="0">
                <a:latin typeface="微软雅黑" panose="020B0503020204020204" pitchFamily="34" charset="-122"/>
                <a:ea typeface="微软雅黑" panose="020B0503020204020204" pitchFamily="34" charset="-122"/>
                <a:cs typeface="Consolas" pitchFamily="49" charset="0"/>
              </a:rPr>
              <a:t>for</a:t>
            </a:r>
            <a:r>
              <a:rPr lang="zh-CN" altLang="zh-CN" sz="2000" dirty="0">
                <a:latin typeface="微软雅黑" panose="020B0503020204020204" pitchFamily="34" charset="-122"/>
                <a:ea typeface="微软雅黑" panose="020B0503020204020204" pitchFamily="34" charset="-122"/>
                <a:cs typeface="Consolas" pitchFamily="49" charset="0"/>
              </a:rPr>
              <a:t>循环</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所以时间复杂度为</a:t>
            </a:r>
            <a:r>
              <a:rPr lang="en-US" altLang="zh-CN" sz="2000" dirty="0">
                <a:latin typeface="微软雅黑" panose="020B0503020204020204" pitchFamily="34" charset="-122"/>
                <a:ea typeface="微软雅黑" panose="020B0503020204020204" pitchFamily="34" charset="-122"/>
                <a:cs typeface="Consolas" pitchFamily="49" charset="0"/>
              </a:rPr>
              <a:t>O(n×C)</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空间复杂度为</a:t>
            </a:r>
            <a:r>
              <a:rPr lang="en-US" altLang="zh-CN" sz="2000" dirty="0">
                <a:latin typeface="微软雅黑" panose="020B0503020204020204" pitchFamily="34" charset="-122"/>
                <a:ea typeface="微软雅黑" panose="020B0503020204020204" pitchFamily="34" charset="-122"/>
                <a:cs typeface="Consolas" pitchFamily="49" charset="0"/>
              </a:rPr>
              <a:t>O(n×C)</a:t>
            </a:r>
            <a:r>
              <a:rPr lang="zh-CN" altLang="zh-CN" sz="2000" dirty="0">
                <a:latin typeface="微软雅黑" panose="020B0503020204020204" pitchFamily="34" charset="-122"/>
                <a:ea typeface="微软雅黑" panose="020B0503020204020204" pitchFamily="34" charset="-122"/>
                <a:cs typeface="Consolas" pitchFamily="49" charset="0"/>
              </a:rPr>
              <a:t>。</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矩形 3"/>
          <p:cNvSpPr/>
          <p:nvPr/>
        </p:nvSpPr>
        <p:spPr>
          <a:xfrm>
            <a:off x="453897" y="1312311"/>
            <a:ext cx="3529012" cy="400110"/>
          </a:xfrm>
          <a:prstGeom prst="rect">
            <a:avLst/>
          </a:prstGeom>
        </p:spPr>
        <p:txBody>
          <a:bodyPr>
            <a:spAutoFit/>
          </a:bodyPr>
          <a:lstStyle/>
          <a:p>
            <a:pPr algn="just">
              <a:spcBef>
                <a:spcPct val="20000"/>
              </a:spcBef>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四、算法分析</a:t>
            </a:r>
          </a:p>
        </p:txBody>
      </p:sp>
      <p:sp>
        <p:nvSpPr>
          <p:cNvPr id="5" name="TextBox 2">
            <a:extLst>
              <a:ext uri="{FF2B5EF4-FFF2-40B4-BE49-F238E27FC236}">
                <a16:creationId xmlns:a16="http://schemas.microsoft.com/office/drawing/2014/main" id="{C65D2AF4-08DE-C7AF-3786-76541C6D4F8E}"/>
              </a:ext>
            </a:extLst>
          </p:cNvPr>
          <p:cNvSpPr txBox="1"/>
          <p:nvPr/>
        </p:nvSpPr>
        <p:spPr>
          <a:xfrm>
            <a:off x="634448" y="3800461"/>
            <a:ext cx="10338353" cy="1891543"/>
          </a:xfrm>
          <a:prstGeom prst="rect">
            <a:avLst/>
          </a:prstGeom>
          <a:noFill/>
        </p:spPr>
        <p:txBody>
          <a:bodyPr wrap="square" rtlCol="0">
            <a:spAutoFit/>
          </a:bodyPr>
          <a:lstStyle/>
          <a:p>
            <a:pPr>
              <a:lnSpc>
                <a:spcPct val="150000"/>
              </a:lnSpc>
            </a:pPr>
            <a:r>
              <a:rPr lang="en-US" altLang="zh-CN" sz="2000" dirty="0">
                <a:latin typeface="Consolas" pitchFamily="49" charset="0"/>
                <a:cs typeface="Consolas" pitchFamily="49" charset="0"/>
              </a:rPr>
              <a:t>   </a:t>
            </a:r>
            <a:r>
              <a:rPr lang="zh-CN" altLang="zh-CN" sz="2000" dirty="0">
                <a:latin typeface="Consolas" pitchFamily="49" charset="0"/>
                <a:cs typeface="Consolas" pitchFamily="49" charset="0"/>
              </a:rPr>
              <a:t>如果</a:t>
            </a:r>
            <a:r>
              <a:rPr lang="zh-CN" altLang="zh-CN" sz="2000" dirty="0">
                <a:solidFill>
                  <a:srgbClr val="0000FF"/>
                </a:solidFill>
                <a:latin typeface="Consolas" pitchFamily="49" charset="0"/>
                <a:cs typeface="Consolas" pitchFamily="49" charset="0"/>
              </a:rPr>
              <a:t>仅仅求装入背包的最大价值</a:t>
            </a:r>
            <a:r>
              <a:rPr lang="zh-CN" altLang="zh-CN" sz="2000" dirty="0">
                <a:latin typeface="Consolas" pitchFamily="49" charset="0"/>
                <a:cs typeface="Consolas" pitchFamily="49" charset="0"/>
              </a:rPr>
              <a:t>（不需求解向量</a:t>
            </a:r>
            <a:r>
              <a:rPr lang="en-US" altLang="zh-CN" sz="2000" i="1" dirty="0">
                <a:latin typeface="Consolas" pitchFamily="49" charset="0"/>
                <a:cs typeface="Consolas" pitchFamily="49" charset="0"/>
              </a:rPr>
              <a:t>x</a:t>
            </a:r>
            <a:r>
              <a:rPr lang="zh-CN" altLang="zh-CN" sz="2000" dirty="0">
                <a:latin typeface="Consolas" pitchFamily="49" charset="0"/>
                <a:cs typeface="Consolas" pitchFamily="49" charset="0"/>
              </a:rPr>
              <a:t>）</a:t>
            </a:r>
            <a:r>
              <a:rPr lang="zh-CN" altLang="en-US" sz="2000" dirty="0">
                <a:latin typeface="Consolas" pitchFamily="49" charset="0"/>
                <a:cs typeface="Consolas" pitchFamily="49" charset="0"/>
              </a:rPr>
              <a:t>。</a:t>
            </a:r>
            <a:endParaRPr lang="en-US" altLang="zh-CN" sz="2000" dirty="0">
              <a:latin typeface="Consolas" pitchFamily="49" charset="0"/>
              <a:cs typeface="Consolas" pitchFamily="49" charset="0"/>
            </a:endParaRPr>
          </a:p>
          <a:p>
            <a:pPr>
              <a:lnSpc>
                <a:spcPct val="150000"/>
              </a:lnSpc>
            </a:pPr>
            <a:r>
              <a:rPr lang="en-US" altLang="zh-CN" sz="2000" dirty="0">
                <a:latin typeface="Consolas" pitchFamily="49" charset="0"/>
                <a:cs typeface="Consolas" pitchFamily="49" charset="0"/>
              </a:rPr>
              <a:t>   </a:t>
            </a:r>
            <a:r>
              <a:rPr lang="zh-CN" altLang="zh-CN" sz="2000" dirty="0">
                <a:latin typeface="Consolas" pitchFamily="49" charset="0"/>
                <a:cs typeface="Consolas" pitchFamily="49" charset="0"/>
              </a:rPr>
              <a:t>由于第</a:t>
            </a:r>
            <a:r>
              <a:rPr lang="en-US" altLang="zh-CN" sz="2000" i="1" dirty="0">
                <a:solidFill>
                  <a:srgbClr val="0000FF"/>
                </a:solidFill>
                <a:latin typeface="Times New Roman" panose="02020603050405020304" pitchFamily="18" charset="0"/>
                <a:cs typeface="Times New Roman" panose="02020603050405020304" pitchFamily="18" charset="0"/>
              </a:rPr>
              <a:t>i</a:t>
            </a:r>
            <a:r>
              <a:rPr lang="zh-CN" altLang="zh-CN" sz="2000" dirty="0">
                <a:latin typeface="Consolas" pitchFamily="49" charset="0"/>
                <a:cs typeface="Consolas" pitchFamily="49" charset="0"/>
              </a:rPr>
              <a:t>个阶段的解</a:t>
            </a:r>
            <a:r>
              <a:rPr lang="en-US" altLang="zh-CN" sz="2000" i="1" dirty="0">
                <a:solidFill>
                  <a:srgbClr val="0000FF"/>
                </a:solidFill>
                <a:latin typeface="Times New Roman" panose="02020603050405020304" pitchFamily="18" charset="0"/>
                <a:cs typeface="Times New Roman" panose="02020603050405020304" pitchFamily="18" charset="0"/>
              </a:rPr>
              <a:t>dp[i][*]</a:t>
            </a:r>
            <a:r>
              <a:rPr lang="zh-CN" altLang="zh-CN" sz="2000" dirty="0">
                <a:latin typeface="Consolas" pitchFamily="49" charset="0"/>
                <a:cs typeface="Consolas" pitchFamily="49" charset="0"/>
              </a:rPr>
              <a:t>只与第</a:t>
            </a:r>
            <a:r>
              <a:rPr lang="en-US" altLang="zh-CN" sz="2000" i="1" dirty="0">
                <a:solidFill>
                  <a:srgbClr val="0000FF"/>
                </a:solidFill>
                <a:latin typeface="Times New Roman" panose="02020603050405020304" pitchFamily="18" charset="0"/>
                <a:cs typeface="Times New Roman" panose="02020603050405020304" pitchFamily="18" charset="0"/>
              </a:rPr>
              <a:t>i-1</a:t>
            </a:r>
            <a:r>
              <a:rPr lang="zh-CN" altLang="zh-CN" sz="2000" dirty="0">
                <a:latin typeface="Consolas" pitchFamily="49" charset="0"/>
                <a:cs typeface="Consolas" pitchFamily="49" charset="0"/>
              </a:rPr>
              <a:t>个阶段的解</a:t>
            </a:r>
            <a:r>
              <a:rPr lang="en-US" altLang="zh-CN" sz="2000" i="1" dirty="0">
                <a:solidFill>
                  <a:srgbClr val="0000FF"/>
                </a:solidFill>
                <a:latin typeface="Times New Roman" panose="02020603050405020304" pitchFamily="18" charset="0"/>
                <a:cs typeface="Times New Roman" panose="02020603050405020304" pitchFamily="18" charset="0"/>
              </a:rPr>
              <a:t>dp[i-1][*]</a:t>
            </a:r>
            <a:r>
              <a:rPr lang="zh-CN" altLang="zh-CN" sz="2000" dirty="0">
                <a:latin typeface="Consolas" pitchFamily="49" charset="0"/>
                <a:cs typeface="Consolas" pitchFamily="49" charset="0"/>
              </a:rPr>
              <a:t>有关，这种情况下保存更前面的数据已经毫无意义</a:t>
            </a:r>
            <a:r>
              <a:rPr lang="zh-CN" altLang="en-US" sz="2000" dirty="0">
                <a:latin typeface="Consolas" pitchFamily="49" charset="0"/>
                <a:cs typeface="Consolas" pitchFamily="49" charset="0"/>
              </a:rPr>
              <a:t>。</a:t>
            </a:r>
            <a:endParaRPr lang="en-US" altLang="zh-CN" sz="2000" dirty="0">
              <a:latin typeface="Consolas" pitchFamily="49" charset="0"/>
              <a:cs typeface="Consolas" pitchFamily="49" charset="0"/>
            </a:endParaRPr>
          </a:p>
          <a:p>
            <a:pPr>
              <a:lnSpc>
                <a:spcPct val="150000"/>
              </a:lnSpc>
            </a:pPr>
            <a:r>
              <a:rPr lang="en-US" altLang="zh-CN" sz="2000" dirty="0">
                <a:latin typeface="Consolas" pitchFamily="49" charset="0"/>
                <a:cs typeface="Consolas" pitchFamily="49" charset="0"/>
              </a:rPr>
              <a:t>    </a:t>
            </a:r>
            <a:r>
              <a:rPr lang="zh-CN" altLang="zh-CN" sz="2000" dirty="0">
                <a:latin typeface="Consolas" pitchFamily="49" charset="0"/>
                <a:cs typeface="Consolas" pitchFamily="49" charset="0"/>
              </a:rPr>
              <a:t>所以可以利用滚动数组进行优化，将</a:t>
            </a:r>
            <a:r>
              <a:rPr lang="en-US" altLang="zh-CN" sz="2000" i="1" dirty="0">
                <a:solidFill>
                  <a:srgbClr val="0000FF"/>
                </a:solidFill>
                <a:latin typeface="Times New Roman" panose="02020603050405020304" pitchFamily="18" charset="0"/>
                <a:cs typeface="Times New Roman" panose="02020603050405020304" pitchFamily="18" charset="0"/>
              </a:rPr>
              <a:t>dp</a:t>
            </a:r>
            <a:r>
              <a:rPr lang="zh-CN" altLang="zh-CN" sz="2000" dirty="0">
                <a:latin typeface="Consolas" pitchFamily="49" charset="0"/>
                <a:cs typeface="Consolas" pitchFamily="49" charset="0"/>
              </a:rPr>
              <a:t>数组由</a:t>
            </a:r>
            <a:r>
              <a:rPr lang="en-US" altLang="zh-CN" sz="2000" i="1" dirty="0">
                <a:solidFill>
                  <a:srgbClr val="0000FF"/>
                </a:solidFill>
                <a:latin typeface="Times New Roman" panose="02020603050405020304" pitchFamily="18" charset="0"/>
                <a:cs typeface="Times New Roman" panose="02020603050405020304" pitchFamily="18" charset="0"/>
              </a:rPr>
              <a:t>dp[MAXN][MAXW]</a:t>
            </a:r>
            <a:r>
              <a:rPr lang="zh-CN" altLang="zh-CN" sz="2000" dirty="0">
                <a:latin typeface="Consolas" pitchFamily="49" charset="0"/>
                <a:cs typeface="Consolas" pitchFamily="49" charset="0"/>
              </a:rPr>
              <a:t>改为</a:t>
            </a:r>
            <a:r>
              <a:rPr lang="en-US" altLang="zh-CN" sz="2000" i="1" dirty="0">
                <a:solidFill>
                  <a:srgbClr val="0000FF"/>
                </a:solidFill>
                <a:latin typeface="Times New Roman" panose="02020603050405020304" pitchFamily="18" charset="0"/>
                <a:cs typeface="Times New Roman" panose="02020603050405020304" pitchFamily="18" charset="0"/>
              </a:rPr>
              <a:t>dp[2][MAXW]</a:t>
            </a:r>
            <a:r>
              <a:rPr lang="zh-CN" altLang="zh-CN" sz="2000" dirty="0">
                <a:latin typeface="Consolas" pitchFamily="49" charset="0"/>
                <a:cs typeface="Consolas" pitchFamily="49" charset="0"/>
              </a:rPr>
              <a:t>。</a:t>
            </a:r>
            <a:endParaRPr lang="en-US" altLang="zh-CN" sz="2000" dirty="0">
              <a:latin typeface="Consolas" pitchFamily="49" charset="0"/>
              <a:cs typeface="Consolas" pitchFamily="49" charset="0"/>
            </a:endParaRPr>
          </a:p>
        </p:txBody>
      </p:sp>
      <p:sp>
        <p:nvSpPr>
          <p:cNvPr id="6" name="文本框 5">
            <a:extLst>
              <a:ext uri="{FF2B5EF4-FFF2-40B4-BE49-F238E27FC236}">
                <a16:creationId xmlns:a16="http://schemas.microsoft.com/office/drawing/2014/main" id="{8C806474-E719-17A2-C1EC-7ECC568DFF84}"/>
              </a:ext>
            </a:extLst>
          </p:cNvPr>
          <p:cNvSpPr txBox="1"/>
          <p:nvPr/>
        </p:nvSpPr>
        <p:spPr>
          <a:xfrm>
            <a:off x="780222" y="3083271"/>
            <a:ext cx="6430616"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sym typeface="+mn-ea"/>
              </a:rPr>
              <a:t>空间优化：</a:t>
            </a:r>
            <a:r>
              <a:rPr lang="zh-CN" altLang="zh-CN" sz="2000" b="1" dirty="0">
                <a:latin typeface="微软雅黑" panose="020B0503020204020204" pitchFamily="34" charset="-122"/>
                <a:ea typeface="微软雅黑" panose="020B0503020204020204" pitchFamily="34" charset="-122"/>
                <a:sym typeface="+mn-ea"/>
              </a:rPr>
              <a:t>滚动数组求解</a:t>
            </a:r>
            <a:r>
              <a:rPr lang="en-US" altLang="zh-CN" sz="2000" b="1" dirty="0">
                <a:latin typeface="微软雅黑" panose="020B0503020204020204" pitchFamily="34" charset="-122"/>
                <a:ea typeface="微软雅黑" panose="020B0503020204020204" pitchFamily="34" charset="-122"/>
                <a:sym typeface="+mn-ea"/>
              </a:rPr>
              <a:t>0/1</a:t>
            </a:r>
            <a:r>
              <a:rPr lang="zh-CN" altLang="zh-CN" sz="2000" b="1" dirty="0">
                <a:latin typeface="微软雅黑" panose="020B0503020204020204" pitchFamily="34" charset="-122"/>
                <a:ea typeface="微软雅黑" panose="020B0503020204020204" pitchFamily="34" charset="-122"/>
                <a:sym typeface="+mn-ea"/>
              </a:rPr>
              <a:t>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49542014"/>
              </p:ext>
            </p:extLst>
          </p:nvPr>
        </p:nvGraphicFramePr>
        <p:xfrm>
          <a:off x="967002" y="3707294"/>
          <a:ext cx="9628110" cy="2726499"/>
        </p:xfrm>
        <a:graphic>
          <a:graphicData uri="http://schemas.openxmlformats.org/drawingml/2006/table">
            <a:tbl>
              <a:tblPr/>
              <a:tblGrid>
                <a:gridCol w="690767">
                  <a:extLst>
                    <a:ext uri="{9D8B030D-6E8A-4147-A177-3AD203B41FA5}">
                      <a16:colId xmlns:a16="http://schemas.microsoft.com/office/drawing/2014/main" val="20000"/>
                    </a:ext>
                  </a:extLst>
                </a:gridCol>
                <a:gridCol w="460060">
                  <a:extLst>
                    <a:ext uri="{9D8B030D-6E8A-4147-A177-3AD203B41FA5}">
                      <a16:colId xmlns:a16="http://schemas.microsoft.com/office/drawing/2014/main" val="20001"/>
                    </a:ext>
                  </a:extLst>
                </a:gridCol>
                <a:gridCol w="460060">
                  <a:extLst>
                    <a:ext uri="{9D8B030D-6E8A-4147-A177-3AD203B41FA5}">
                      <a16:colId xmlns:a16="http://schemas.microsoft.com/office/drawing/2014/main" val="20002"/>
                    </a:ext>
                  </a:extLst>
                </a:gridCol>
                <a:gridCol w="407965">
                  <a:extLst>
                    <a:ext uri="{9D8B030D-6E8A-4147-A177-3AD203B41FA5}">
                      <a16:colId xmlns:a16="http://schemas.microsoft.com/office/drawing/2014/main" val="20003"/>
                    </a:ext>
                  </a:extLst>
                </a:gridCol>
                <a:gridCol w="504713">
                  <a:extLst>
                    <a:ext uri="{9D8B030D-6E8A-4147-A177-3AD203B41FA5}">
                      <a16:colId xmlns:a16="http://schemas.microsoft.com/office/drawing/2014/main" val="20004"/>
                    </a:ext>
                  </a:extLst>
                </a:gridCol>
                <a:gridCol w="505389">
                  <a:extLst>
                    <a:ext uri="{9D8B030D-6E8A-4147-A177-3AD203B41FA5}">
                      <a16:colId xmlns:a16="http://schemas.microsoft.com/office/drawing/2014/main" val="20005"/>
                    </a:ext>
                  </a:extLst>
                </a:gridCol>
                <a:gridCol w="504713">
                  <a:extLst>
                    <a:ext uri="{9D8B030D-6E8A-4147-A177-3AD203B41FA5}">
                      <a16:colId xmlns:a16="http://schemas.microsoft.com/office/drawing/2014/main" val="20006"/>
                    </a:ext>
                  </a:extLst>
                </a:gridCol>
                <a:gridCol w="504713">
                  <a:extLst>
                    <a:ext uri="{9D8B030D-6E8A-4147-A177-3AD203B41FA5}">
                      <a16:colId xmlns:a16="http://schemas.microsoft.com/office/drawing/2014/main" val="20007"/>
                    </a:ext>
                  </a:extLst>
                </a:gridCol>
                <a:gridCol w="504713">
                  <a:extLst>
                    <a:ext uri="{9D8B030D-6E8A-4147-A177-3AD203B41FA5}">
                      <a16:colId xmlns:a16="http://schemas.microsoft.com/office/drawing/2014/main" val="20008"/>
                    </a:ext>
                  </a:extLst>
                </a:gridCol>
                <a:gridCol w="504713">
                  <a:extLst>
                    <a:ext uri="{9D8B030D-6E8A-4147-A177-3AD203B41FA5}">
                      <a16:colId xmlns:a16="http://schemas.microsoft.com/office/drawing/2014/main" val="20009"/>
                    </a:ext>
                  </a:extLst>
                </a:gridCol>
                <a:gridCol w="504713">
                  <a:extLst>
                    <a:ext uri="{9D8B030D-6E8A-4147-A177-3AD203B41FA5}">
                      <a16:colId xmlns:a16="http://schemas.microsoft.com/office/drawing/2014/main" val="20010"/>
                    </a:ext>
                  </a:extLst>
                </a:gridCol>
                <a:gridCol w="504713">
                  <a:extLst>
                    <a:ext uri="{9D8B030D-6E8A-4147-A177-3AD203B41FA5}">
                      <a16:colId xmlns:a16="http://schemas.microsoft.com/office/drawing/2014/main" val="20011"/>
                    </a:ext>
                  </a:extLst>
                </a:gridCol>
                <a:gridCol w="504713">
                  <a:extLst>
                    <a:ext uri="{9D8B030D-6E8A-4147-A177-3AD203B41FA5}">
                      <a16:colId xmlns:a16="http://schemas.microsoft.com/office/drawing/2014/main" val="20012"/>
                    </a:ext>
                  </a:extLst>
                </a:gridCol>
                <a:gridCol w="504713">
                  <a:extLst>
                    <a:ext uri="{9D8B030D-6E8A-4147-A177-3AD203B41FA5}">
                      <a16:colId xmlns:a16="http://schemas.microsoft.com/office/drawing/2014/main" val="20013"/>
                    </a:ext>
                  </a:extLst>
                </a:gridCol>
                <a:gridCol w="504713">
                  <a:extLst>
                    <a:ext uri="{9D8B030D-6E8A-4147-A177-3AD203B41FA5}">
                      <a16:colId xmlns:a16="http://schemas.microsoft.com/office/drawing/2014/main" val="20014"/>
                    </a:ext>
                  </a:extLst>
                </a:gridCol>
                <a:gridCol w="505389">
                  <a:extLst>
                    <a:ext uri="{9D8B030D-6E8A-4147-A177-3AD203B41FA5}">
                      <a16:colId xmlns:a16="http://schemas.microsoft.com/office/drawing/2014/main" val="20015"/>
                    </a:ext>
                  </a:extLst>
                </a:gridCol>
                <a:gridCol w="504713">
                  <a:extLst>
                    <a:ext uri="{9D8B030D-6E8A-4147-A177-3AD203B41FA5}">
                      <a16:colId xmlns:a16="http://schemas.microsoft.com/office/drawing/2014/main" val="20016"/>
                    </a:ext>
                  </a:extLst>
                </a:gridCol>
                <a:gridCol w="504713">
                  <a:extLst>
                    <a:ext uri="{9D8B030D-6E8A-4147-A177-3AD203B41FA5}">
                      <a16:colId xmlns:a16="http://schemas.microsoft.com/office/drawing/2014/main" val="20017"/>
                    </a:ext>
                  </a:extLst>
                </a:gridCol>
                <a:gridCol w="541924">
                  <a:extLst>
                    <a:ext uri="{9D8B030D-6E8A-4147-A177-3AD203B41FA5}">
                      <a16:colId xmlns:a16="http://schemas.microsoft.com/office/drawing/2014/main" val="20018"/>
                    </a:ext>
                  </a:extLst>
                </a:gridCol>
              </a:tblGrid>
              <a:tr h="516270">
                <a:tc>
                  <a:txBody>
                    <a:bodyPr/>
                    <a:lstStyle/>
                    <a:p>
                      <a:pPr marL="0" marR="0" fontAlgn="t">
                        <a:spcBef>
                          <a:spcPts val="0"/>
                        </a:spcBef>
                        <a:spcAft>
                          <a:spcPts val="0"/>
                        </a:spcAft>
                      </a:pPr>
                      <a:r>
                        <a:rPr lang="zh-CN" altLang="en-US" sz="1600" b="0" i="0" kern="1200" dirty="0">
                          <a:solidFill>
                            <a:schemeClr val="tx1"/>
                          </a:solidFill>
                          <a:effectLst/>
                          <a:latin typeface="+mn-lt"/>
                          <a:ea typeface="+mn-ea"/>
                          <a:cs typeface="+mn-cs"/>
                        </a:rPr>
                        <a:t>最优值</a:t>
                      </a:r>
                      <a:endParaRPr lang="zh-CN" altLang="en-US" sz="2000" b="0" dirty="0">
                        <a:solidFill>
                          <a:srgbClr val="FF0000"/>
                        </a:solidFill>
                        <a:effectLst/>
                        <a:latin typeface="幼圆" panose="02010509060101010101" charset="-122"/>
                      </a:endParaRP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2</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3</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6</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7</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8</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11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12</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13</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14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16</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FF0000"/>
                          </a:solidFill>
                          <a:effectLst/>
                          <a:latin typeface="Calibri" panose="020F0502020204030204"/>
                        </a:rPr>
                        <a:t>17</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413108">
                <a:tc>
                  <a:txBody>
                    <a:bodyPr/>
                    <a:lstStyle/>
                    <a:p>
                      <a:pPr marL="0" marR="0" fontAlgn="t">
                        <a:spcBef>
                          <a:spcPts val="0"/>
                        </a:spcBef>
                        <a:spcAft>
                          <a:spcPts val="0"/>
                        </a:spcAft>
                      </a:pPr>
                      <a:r>
                        <a:rPr lang="en-US" sz="2000" b="0" dirty="0">
                          <a:effectLst/>
                          <a:latin typeface="Calibri" panose="020F0502020204030204"/>
                        </a:rPr>
                        <a:t>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000" b="0" dirty="0">
                          <a:solidFill>
                            <a:srgbClr val="0000FF"/>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00FF"/>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00FF"/>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3108">
                <a:tc>
                  <a:txBody>
                    <a:bodyPr/>
                    <a:lstStyle/>
                    <a:p>
                      <a:pPr marL="0" marR="0" fontAlgn="t">
                        <a:spcBef>
                          <a:spcPts val="0"/>
                        </a:spcBef>
                        <a:spcAft>
                          <a:spcPts val="0"/>
                        </a:spcAft>
                      </a:pPr>
                      <a:r>
                        <a:rPr lang="en-US" sz="2000" b="0" dirty="0">
                          <a:effectLst/>
                          <a:latin typeface="Calibri" panose="020F0502020204030204"/>
                        </a:rPr>
                        <a:t>2</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000" b="0" dirty="0">
                          <a:solidFill>
                            <a:srgbClr val="0000FF"/>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tx1"/>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8468">
                <a:tc>
                  <a:txBody>
                    <a:bodyPr/>
                    <a:lstStyle/>
                    <a:p>
                      <a:pPr marL="0" marR="0" fontAlgn="t">
                        <a:spcBef>
                          <a:spcPts val="0"/>
                        </a:spcBef>
                        <a:spcAft>
                          <a:spcPts val="0"/>
                        </a:spcAft>
                      </a:pPr>
                      <a:r>
                        <a:rPr lang="en-US" sz="2000" b="0" dirty="0">
                          <a:effectLst/>
                          <a:latin typeface="Calibri" panose="020F0502020204030204"/>
                        </a:rPr>
                        <a:t>3</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000" b="0" dirty="0">
                          <a:solidFill>
                            <a:srgbClr val="0000FF"/>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CC00FF"/>
                          </a:solidFill>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63499">
                <a:tc>
                  <a:txBody>
                    <a:bodyPr/>
                    <a:lstStyle/>
                    <a:p>
                      <a:pPr marL="0" marR="0" fontAlgn="t">
                        <a:spcBef>
                          <a:spcPts val="0"/>
                        </a:spcBef>
                        <a:spcAft>
                          <a:spcPts val="0"/>
                        </a:spcAft>
                      </a:pPr>
                      <a:r>
                        <a:rPr lang="en-US" sz="2000" b="0" dirty="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chemeClr val="accent2"/>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chemeClr val="accent2"/>
                          </a:solidFill>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11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11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14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16</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16</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21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21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chemeClr val="accent2"/>
                          </a:solidFill>
                          <a:effectLst/>
                          <a:latin typeface="Calibri" panose="020F0502020204030204"/>
                        </a:rPr>
                        <a:t>21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2046">
                <a:tc>
                  <a:txBody>
                    <a:bodyPr/>
                    <a:lstStyle/>
                    <a:p>
                      <a:pPr marL="0" marR="0" fontAlgn="t">
                        <a:spcBef>
                          <a:spcPts val="0"/>
                        </a:spcBef>
                        <a:spcAft>
                          <a:spcPts val="0"/>
                        </a:spcAft>
                      </a:pPr>
                      <a:r>
                        <a:rPr lang="en-US" sz="2000" b="0" dirty="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000" b="0">
                          <a:solidFill>
                            <a:srgbClr val="0000FF"/>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B050"/>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B050"/>
                          </a:solidFill>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11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13</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a:solidFill>
                            <a:srgbClr val="00B050"/>
                          </a:solidFill>
                          <a:effectLst/>
                          <a:latin typeface="Calibri" panose="020F0502020204030204"/>
                        </a:rPr>
                        <a:t>14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17</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18</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21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23</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000" b="0" dirty="0">
                          <a:solidFill>
                            <a:srgbClr val="00B050"/>
                          </a:solidFill>
                          <a:effectLst/>
                          <a:latin typeface="Calibri" panose="020F0502020204030204"/>
                        </a:rPr>
                        <a:t>24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771961937"/>
              </p:ext>
            </p:extLst>
          </p:nvPr>
        </p:nvGraphicFramePr>
        <p:xfrm>
          <a:off x="967001" y="2320300"/>
          <a:ext cx="7650226" cy="1221641"/>
        </p:xfrm>
        <a:graphic>
          <a:graphicData uri="http://schemas.openxmlformats.org/drawingml/2006/table">
            <a:tbl>
              <a:tblPr/>
              <a:tblGrid>
                <a:gridCol w="1457010">
                  <a:extLst>
                    <a:ext uri="{9D8B030D-6E8A-4147-A177-3AD203B41FA5}">
                      <a16:colId xmlns:a16="http://schemas.microsoft.com/office/drawing/2014/main" val="20000"/>
                    </a:ext>
                  </a:extLst>
                </a:gridCol>
                <a:gridCol w="1223963">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gridCol w="1223963">
                  <a:extLst>
                    <a:ext uri="{9D8B030D-6E8A-4147-A177-3AD203B41FA5}">
                      <a16:colId xmlns:a16="http://schemas.microsoft.com/office/drawing/2014/main" val="20004"/>
                    </a:ext>
                  </a:extLst>
                </a:gridCol>
                <a:gridCol w="1297364">
                  <a:extLst>
                    <a:ext uri="{9D8B030D-6E8A-4147-A177-3AD203B41FA5}">
                      <a16:colId xmlns:a16="http://schemas.microsoft.com/office/drawing/2014/main" val="20005"/>
                    </a:ext>
                  </a:extLst>
                </a:gridCol>
              </a:tblGrid>
              <a:tr h="355514">
                <a:tc>
                  <a:txBody>
                    <a:bodyPr/>
                    <a:lstStyle/>
                    <a:p>
                      <a:pPr marL="0" marR="0" fontAlgn="t">
                        <a:spcBef>
                          <a:spcPts val="0"/>
                        </a:spcBef>
                        <a:spcAft>
                          <a:spcPts val="0"/>
                        </a:spcAft>
                      </a:pPr>
                      <a:r>
                        <a:rPr lang="zh-CN" altLang="en-US" sz="2000" b="0" dirty="0">
                          <a:solidFill>
                            <a:srgbClr val="0000FF"/>
                          </a:solidFill>
                          <a:effectLst/>
                          <a:latin typeface="+mn-ea"/>
                          <a:ea typeface="+mn-ea"/>
                        </a:rPr>
                        <a:t>物品编号</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0000FF"/>
                          </a:solidFill>
                          <a:effectLst/>
                          <a:latin typeface="+mn-ea"/>
                          <a:ea typeface="+mn-ea"/>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0000FF"/>
                          </a:solidFill>
                          <a:effectLst/>
                          <a:latin typeface="+mn-ea"/>
                          <a:ea typeface="+mn-ea"/>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0000FF"/>
                          </a:solidFill>
                          <a:effectLst/>
                          <a:latin typeface="+mn-ea"/>
                          <a:ea typeface="+mn-ea"/>
                        </a:rPr>
                        <a:t>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0000FF"/>
                          </a:solidFill>
                          <a:effectLst/>
                          <a:latin typeface="+mn-ea"/>
                          <a:ea typeface="+mn-ea"/>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solidFill>
                            <a:srgbClr val="0000FF"/>
                          </a:solidFill>
                          <a:effectLst/>
                          <a:latin typeface="+mn-ea"/>
                          <a:ea typeface="+mn-ea"/>
                        </a:rPr>
                        <a:t>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355514">
                <a:tc>
                  <a:txBody>
                    <a:bodyPr/>
                    <a:lstStyle/>
                    <a:p>
                      <a:pPr marL="0" marR="0" fontAlgn="t">
                        <a:spcBef>
                          <a:spcPts val="0"/>
                        </a:spcBef>
                        <a:spcAft>
                          <a:spcPts val="0"/>
                        </a:spcAft>
                      </a:pPr>
                      <a:r>
                        <a:rPr lang="zh-CN" altLang="en-US" sz="2000" b="0" dirty="0">
                          <a:solidFill>
                            <a:srgbClr val="0000FF"/>
                          </a:solidFill>
                          <a:effectLst/>
                          <a:latin typeface="+mn-ea"/>
                          <a:ea typeface="+mn-ea"/>
                        </a:rPr>
                        <a:t>重量</a:t>
                      </a:r>
                      <a:r>
                        <a:rPr lang="en-US" sz="2000" b="0" dirty="0">
                          <a:solidFill>
                            <a:srgbClr val="0000FF"/>
                          </a:solidFill>
                          <a:effectLst/>
                          <a:latin typeface="+mn-ea"/>
                          <a:ea typeface="+mn-ea"/>
                        </a:rPr>
                        <a:t>w</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0000FF"/>
                          </a:solidFill>
                          <a:effectLst/>
                          <a:latin typeface="+mn-ea"/>
                          <a:ea typeface="+mn-ea"/>
                        </a:rPr>
                        <a:t>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0000FF"/>
                          </a:solidFill>
                          <a:effectLst/>
                          <a:latin typeface="+mn-ea"/>
                          <a:ea typeface="+mn-ea"/>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0000FF"/>
                          </a:solidFill>
                          <a:effectLst/>
                          <a:latin typeface="+mn-ea"/>
                          <a:ea typeface="+mn-ea"/>
                        </a:rPr>
                        <a: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0000FF"/>
                          </a:solidFill>
                          <a:effectLst/>
                          <a:latin typeface="+mn-ea"/>
                          <a:ea typeface="+mn-ea"/>
                        </a:rPr>
                        <a: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0000FF"/>
                          </a:solidFill>
                          <a:effectLst/>
                          <a:latin typeface="+mn-ea"/>
                          <a:ea typeface="+mn-ea"/>
                        </a:rPr>
                        <a:t>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001"/>
                  </a:ext>
                </a:extLst>
              </a:tr>
              <a:tr h="408841">
                <a:tc>
                  <a:txBody>
                    <a:bodyPr/>
                    <a:lstStyle/>
                    <a:p>
                      <a:pPr marL="0" marR="0" fontAlgn="t">
                        <a:spcBef>
                          <a:spcPts val="0"/>
                        </a:spcBef>
                        <a:spcAft>
                          <a:spcPts val="0"/>
                        </a:spcAft>
                      </a:pPr>
                      <a:r>
                        <a:rPr lang="zh-CN" altLang="en-US" sz="2000" b="0">
                          <a:solidFill>
                            <a:srgbClr val="0000FF"/>
                          </a:solidFill>
                          <a:effectLst/>
                          <a:latin typeface="+mn-ea"/>
                          <a:ea typeface="+mn-ea"/>
                        </a:rPr>
                        <a:t>价值</a:t>
                      </a:r>
                      <a:r>
                        <a:rPr lang="en-US" sz="2000" b="0">
                          <a:solidFill>
                            <a:srgbClr val="0000FF"/>
                          </a:solidFill>
                          <a:effectLst/>
                          <a:latin typeface="+mn-ea"/>
                          <a:ea typeface="+mn-ea"/>
                        </a:rPr>
                        <a:t>v</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0000FF"/>
                          </a:solidFill>
                          <a:effectLst/>
                          <a:latin typeface="+mn-ea"/>
                          <a:ea typeface="+mn-ea"/>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0000FF"/>
                          </a:solidFill>
                          <a:effectLst/>
                          <a:latin typeface="+mn-ea"/>
                          <a:ea typeface="+mn-ea"/>
                        </a:rPr>
                        <a:t>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0000FF"/>
                          </a:solidFill>
                          <a:effectLst/>
                          <a:latin typeface="+mn-ea"/>
                          <a:ea typeface="+mn-ea"/>
                        </a:rPr>
                        <a:t>10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a:solidFill>
                            <a:srgbClr val="0000FF"/>
                          </a:solidFill>
                          <a:effectLst/>
                          <a:latin typeface="+mn-ea"/>
                          <a:ea typeface="+mn-ea"/>
                        </a:rPr>
                        <a:t>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0000FF"/>
                          </a:solidFill>
                          <a:effectLst/>
                          <a:latin typeface="+mn-ea"/>
                          <a:ea typeface="+mn-ea"/>
                        </a:rPr>
                        <a:t>13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8"/>
          <p:cNvSpPr txBox="1"/>
          <p:nvPr/>
        </p:nvSpPr>
        <p:spPr bwMode="auto">
          <a:xfrm>
            <a:off x="3980463" y="199817"/>
            <a:ext cx="345638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习题</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扩展练习</a:t>
            </a:r>
          </a:p>
        </p:txBody>
      </p:sp>
      <p:sp>
        <p:nvSpPr>
          <p:cNvPr id="4" name="矩形 3">
            <a:extLst>
              <a:ext uri="{FF2B5EF4-FFF2-40B4-BE49-F238E27FC236}">
                <a16:creationId xmlns:a16="http://schemas.microsoft.com/office/drawing/2014/main" id="{FF430B2B-C6D4-70D9-96EB-88677509A5D8}"/>
              </a:ext>
            </a:extLst>
          </p:cNvPr>
          <p:cNvSpPr/>
          <p:nvPr/>
        </p:nvSpPr>
        <p:spPr>
          <a:xfrm>
            <a:off x="496957" y="1186733"/>
            <a:ext cx="10575235" cy="968214"/>
          </a:xfrm>
          <a:prstGeom prst="rect">
            <a:avLst/>
          </a:prstGeom>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cs typeface="Consolas" pitchFamily="49" charset="0"/>
              </a:rPr>
              <a:t>【</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问题描述</a:t>
            </a:r>
            <a:r>
              <a:rPr lang="en-US" altLang="zh-CN" sz="2000" dirty="0">
                <a:solidFill>
                  <a:srgbClr val="FF0000"/>
                </a:solidFill>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用动态规划法求解</a:t>
            </a:r>
            <a:r>
              <a:rPr lang="en-US" altLang="zh-CN" sz="2000" dirty="0">
                <a:latin typeface="微软雅黑" panose="020B0503020204020204" pitchFamily="34" charset="-122"/>
                <a:ea typeface="微软雅黑" panose="020B0503020204020204" pitchFamily="34" charset="-122"/>
                <a:cs typeface="Consolas" pitchFamily="49" charset="0"/>
              </a:rPr>
              <a:t>0/1</a:t>
            </a:r>
            <a:r>
              <a:rPr lang="zh-CN" altLang="en-US" sz="2000" dirty="0">
                <a:latin typeface="微软雅黑" panose="020B0503020204020204" pitchFamily="34" charset="-122"/>
                <a:ea typeface="微软雅黑" panose="020B0503020204020204" pitchFamily="34" charset="-122"/>
                <a:cs typeface="Consolas" pitchFamily="49" charset="0"/>
              </a:rPr>
              <a:t>背包问题：</a:t>
            </a:r>
            <a:r>
              <a:rPr lang="en-US" altLang="zh-CN" sz="2000" dirty="0">
                <a:latin typeface="微软雅黑" panose="020B0503020204020204" pitchFamily="34" charset="-122"/>
                <a:ea typeface="微软雅黑" panose="020B0503020204020204" pitchFamily="34" charset="-122"/>
                <a:cs typeface="Consolas" pitchFamily="49" charset="0"/>
              </a:rPr>
              <a:t>n=5, C=17</a:t>
            </a:r>
            <a:r>
              <a:rPr lang="zh-CN" altLang="en-US" sz="2000" dirty="0">
                <a:latin typeface="微软雅黑" panose="020B0503020204020204" pitchFamily="34" charset="-122"/>
                <a:ea typeface="微软雅黑" panose="020B0503020204020204" pitchFamily="34" charset="-122"/>
                <a:cs typeface="Consolas" pitchFamily="49" charset="0"/>
              </a:rPr>
              <a:t>，物品重量和价值分别是：</a:t>
            </a:r>
            <a:r>
              <a:rPr lang="en-US" altLang="zh-CN" sz="2000" dirty="0">
                <a:latin typeface="微软雅黑" panose="020B0503020204020204" pitchFamily="34" charset="-122"/>
                <a:ea typeface="微软雅黑" panose="020B0503020204020204" pitchFamily="34" charset="-122"/>
                <a:cs typeface="Consolas" pitchFamily="49" charset="0"/>
              </a:rPr>
              <a:t>w={3,4,7,8,9}</a:t>
            </a:r>
            <a:r>
              <a:rPr lang="zh-CN" altLang="en-US" sz="2000" dirty="0">
                <a:latin typeface="微软雅黑" panose="020B0503020204020204" pitchFamily="34" charset="-122"/>
                <a:ea typeface="微软雅黑" panose="020B0503020204020204" pitchFamily="34" charset="-122"/>
                <a:cs typeface="Consolas" pitchFamily="49" charset="0"/>
              </a:rPr>
              <a:t>和 </a:t>
            </a:r>
            <a:r>
              <a:rPr lang="en-US" altLang="zh-CN" sz="2000" dirty="0">
                <a:latin typeface="微软雅黑" panose="020B0503020204020204" pitchFamily="34" charset="-122"/>
                <a:ea typeface="微软雅黑" panose="020B0503020204020204" pitchFamily="34" charset="-122"/>
                <a:cs typeface="Consolas" pitchFamily="49" charset="0"/>
              </a:rPr>
              <a:t>v={4,5,10,11,13}</a:t>
            </a:r>
            <a:r>
              <a:rPr lang="zh-CN" altLang="en-US" sz="2000" dirty="0">
                <a:latin typeface="微软雅黑" panose="020B0503020204020204" pitchFamily="34" charset="-122"/>
                <a:ea typeface="微软雅黑" panose="020B0503020204020204" pitchFamily="34" charset="-122"/>
                <a:cs typeface="Consolas" pitchFamily="49" charset="0"/>
              </a:rPr>
              <a:t>，求最优值和最优解</a:t>
            </a:r>
            <a:r>
              <a:rPr lang="en-US" altLang="zh-CN" sz="2000" dirty="0">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写出填表求解过程。</a:t>
            </a:r>
          </a:p>
        </p:txBody>
      </p:sp>
    </p:spTree>
    <p:extLst>
      <p:ext uri="{BB962C8B-B14F-4D97-AF65-F5344CB8AC3E}">
        <p14:creationId xmlns:p14="http://schemas.microsoft.com/office/powerpoint/2010/main" val="358923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92897469"/>
              </p:ext>
            </p:extLst>
          </p:nvPr>
        </p:nvGraphicFramePr>
        <p:xfrm>
          <a:off x="733058" y="3846442"/>
          <a:ext cx="10647248" cy="2662538"/>
        </p:xfrm>
        <a:graphic>
          <a:graphicData uri="http://schemas.openxmlformats.org/drawingml/2006/table">
            <a:tbl>
              <a:tblPr/>
              <a:tblGrid>
                <a:gridCol w="763592">
                  <a:extLst>
                    <a:ext uri="{9D8B030D-6E8A-4147-A177-3AD203B41FA5}">
                      <a16:colId xmlns:a16="http://schemas.microsoft.com/office/drawing/2014/main" val="20000"/>
                    </a:ext>
                  </a:extLst>
                </a:gridCol>
                <a:gridCol w="509062">
                  <a:extLst>
                    <a:ext uri="{9D8B030D-6E8A-4147-A177-3AD203B41FA5}">
                      <a16:colId xmlns:a16="http://schemas.microsoft.com/office/drawing/2014/main" val="20001"/>
                    </a:ext>
                  </a:extLst>
                </a:gridCol>
                <a:gridCol w="509062">
                  <a:extLst>
                    <a:ext uri="{9D8B030D-6E8A-4147-A177-3AD203B41FA5}">
                      <a16:colId xmlns:a16="http://schemas.microsoft.com/office/drawing/2014/main" val="20002"/>
                    </a:ext>
                  </a:extLst>
                </a:gridCol>
                <a:gridCol w="451179">
                  <a:extLst>
                    <a:ext uri="{9D8B030D-6E8A-4147-A177-3AD203B41FA5}">
                      <a16:colId xmlns:a16="http://schemas.microsoft.com/office/drawing/2014/main" val="20003"/>
                    </a:ext>
                  </a:extLst>
                </a:gridCol>
                <a:gridCol w="558223">
                  <a:extLst>
                    <a:ext uri="{9D8B030D-6E8A-4147-A177-3AD203B41FA5}">
                      <a16:colId xmlns:a16="http://schemas.microsoft.com/office/drawing/2014/main" val="20004"/>
                    </a:ext>
                  </a:extLst>
                </a:gridCol>
                <a:gridCol w="558223">
                  <a:extLst>
                    <a:ext uri="{9D8B030D-6E8A-4147-A177-3AD203B41FA5}">
                      <a16:colId xmlns:a16="http://schemas.microsoft.com/office/drawing/2014/main" val="20005"/>
                    </a:ext>
                  </a:extLst>
                </a:gridCol>
                <a:gridCol w="558223">
                  <a:extLst>
                    <a:ext uri="{9D8B030D-6E8A-4147-A177-3AD203B41FA5}">
                      <a16:colId xmlns:a16="http://schemas.microsoft.com/office/drawing/2014/main" val="20006"/>
                    </a:ext>
                  </a:extLst>
                </a:gridCol>
                <a:gridCol w="558223">
                  <a:extLst>
                    <a:ext uri="{9D8B030D-6E8A-4147-A177-3AD203B41FA5}">
                      <a16:colId xmlns:a16="http://schemas.microsoft.com/office/drawing/2014/main" val="20007"/>
                    </a:ext>
                  </a:extLst>
                </a:gridCol>
                <a:gridCol w="558223">
                  <a:extLst>
                    <a:ext uri="{9D8B030D-6E8A-4147-A177-3AD203B41FA5}">
                      <a16:colId xmlns:a16="http://schemas.microsoft.com/office/drawing/2014/main" val="20008"/>
                    </a:ext>
                  </a:extLst>
                </a:gridCol>
                <a:gridCol w="558223">
                  <a:extLst>
                    <a:ext uri="{9D8B030D-6E8A-4147-A177-3AD203B41FA5}">
                      <a16:colId xmlns:a16="http://schemas.microsoft.com/office/drawing/2014/main" val="20009"/>
                    </a:ext>
                  </a:extLst>
                </a:gridCol>
                <a:gridCol w="558223">
                  <a:extLst>
                    <a:ext uri="{9D8B030D-6E8A-4147-A177-3AD203B41FA5}">
                      <a16:colId xmlns:a16="http://schemas.microsoft.com/office/drawing/2014/main" val="20010"/>
                    </a:ext>
                  </a:extLst>
                </a:gridCol>
                <a:gridCol w="558223">
                  <a:extLst>
                    <a:ext uri="{9D8B030D-6E8A-4147-A177-3AD203B41FA5}">
                      <a16:colId xmlns:a16="http://schemas.microsoft.com/office/drawing/2014/main" val="20011"/>
                    </a:ext>
                  </a:extLst>
                </a:gridCol>
                <a:gridCol w="558223">
                  <a:extLst>
                    <a:ext uri="{9D8B030D-6E8A-4147-A177-3AD203B41FA5}">
                      <a16:colId xmlns:a16="http://schemas.microsoft.com/office/drawing/2014/main" val="20012"/>
                    </a:ext>
                  </a:extLst>
                </a:gridCol>
                <a:gridCol w="558223">
                  <a:extLst>
                    <a:ext uri="{9D8B030D-6E8A-4147-A177-3AD203B41FA5}">
                      <a16:colId xmlns:a16="http://schemas.microsoft.com/office/drawing/2014/main" val="20013"/>
                    </a:ext>
                  </a:extLst>
                </a:gridCol>
                <a:gridCol w="558223">
                  <a:extLst>
                    <a:ext uri="{9D8B030D-6E8A-4147-A177-3AD203B41FA5}">
                      <a16:colId xmlns:a16="http://schemas.microsoft.com/office/drawing/2014/main" val="20014"/>
                    </a:ext>
                  </a:extLst>
                </a:gridCol>
                <a:gridCol w="558223">
                  <a:extLst>
                    <a:ext uri="{9D8B030D-6E8A-4147-A177-3AD203B41FA5}">
                      <a16:colId xmlns:a16="http://schemas.microsoft.com/office/drawing/2014/main" val="20015"/>
                    </a:ext>
                  </a:extLst>
                </a:gridCol>
                <a:gridCol w="558223">
                  <a:extLst>
                    <a:ext uri="{9D8B030D-6E8A-4147-A177-3AD203B41FA5}">
                      <a16:colId xmlns:a16="http://schemas.microsoft.com/office/drawing/2014/main" val="20016"/>
                    </a:ext>
                  </a:extLst>
                </a:gridCol>
                <a:gridCol w="558223">
                  <a:extLst>
                    <a:ext uri="{9D8B030D-6E8A-4147-A177-3AD203B41FA5}">
                      <a16:colId xmlns:a16="http://schemas.microsoft.com/office/drawing/2014/main" val="20017"/>
                    </a:ext>
                  </a:extLst>
                </a:gridCol>
                <a:gridCol w="599231">
                  <a:extLst>
                    <a:ext uri="{9D8B030D-6E8A-4147-A177-3AD203B41FA5}">
                      <a16:colId xmlns:a16="http://schemas.microsoft.com/office/drawing/2014/main" val="20018"/>
                    </a:ext>
                  </a:extLst>
                </a:gridCol>
              </a:tblGrid>
              <a:tr h="474358">
                <a:tc>
                  <a:txBody>
                    <a:bodyPr/>
                    <a:lstStyle/>
                    <a:p>
                      <a:pPr marL="0" marR="0" fontAlgn="t">
                        <a:spcBef>
                          <a:spcPts val="0"/>
                        </a:spcBef>
                        <a:spcAft>
                          <a:spcPts val="0"/>
                        </a:spcAft>
                      </a:pPr>
                      <a:r>
                        <a:rPr lang="zh-CN" altLang="en-US" sz="1800" b="0" i="0" kern="1200" dirty="0">
                          <a:solidFill>
                            <a:schemeClr val="tx1"/>
                          </a:solidFill>
                          <a:effectLst/>
                          <a:latin typeface="+mn-lt"/>
                          <a:ea typeface="+mn-ea"/>
                          <a:cs typeface="+mn-cs"/>
                        </a:rPr>
                        <a:t>最优值</a:t>
                      </a:r>
                      <a:endParaRPr lang="zh-CN" altLang="en-US" sz="2400" b="0" dirty="0">
                        <a:solidFill>
                          <a:srgbClr val="FF0000"/>
                        </a:solidFill>
                        <a:effectLst/>
                        <a:latin typeface="幼圆" panose="02010509060101010101" charset="-122"/>
                      </a:endParaRP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2</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3</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6</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7</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8</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12</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13</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16</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17</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434629">
                <a:tc>
                  <a:txBody>
                    <a:bodyPr/>
                    <a:lstStyle/>
                    <a:p>
                      <a:pPr marL="0" marR="0" fontAlgn="t">
                        <a:spcBef>
                          <a:spcPts val="0"/>
                        </a:spcBef>
                        <a:spcAft>
                          <a:spcPts val="0"/>
                        </a:spcAft>
                      </a:pPr>
                      <a:r>
                        <a:rPr lang="en-US" sz="2400" b="0" dirty="0">
                          <a:effectLst/>
                          <a:latin typeface="Calibri" panose="020F0502020204030204"/>
                        </a:rPr>
                        <a:t>1</a:t>
                      </a:r>
                      <a:r>
                        <a:rPr lang="en-US" altLang="zh-CN" sz="2400" b="0" dirty="0">
                          <a:effectLst/>
                          <a:latin typeface="Calibri" panose="020F0502020204030204"/>
                        </a:rPr>
                        <a:t>=0</a:t>
                      </a:r>
                      <a:endParaRPr lang="en-US" sz="2400" b="0" dirty="0">
                        <a:effectLst/>
                        <a:latin typeface="Calibri" panose="020F0502020204030204"/>
                      </a:endParaRP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4629">
                <a:tc>
                  <a:txBody>
                    <a:bodyPr/>
                    <a:lstStyle/>
                    <a:p>
                      <a:pPr marL="0" marR="0" fontAlgn="t">
                        <a:spcBef>
                          <a:spcPts val="0"/>
                        </a:spcBef>
                        <a:spcAft>
                          <a:spcPts val="0"/>
                        </a:spcAft>
                      </a:pPr>
                      <a:r>
                        <a:rPr lang="en-US" sz="2400" b="0" dirty="0">
                          <a:effectLst/>
                          <a:latin typeface="Calibri" panose="020F0502020204030204"/>
                        </a:rPr>
                        <a:t>2</a:t>
                      </a:r>
                      <a:r>
                        <a:rPr lang="en-US" altLang="zh-CN" sz="2400" b="0" dirty="0">
                          <a:effectLst/>
                          <a:latin typeface="Calibri" panose="020F0502020204030204"/>
                        </a:rPr>
                        <a:t>=0</a:t>
                      </a:r>
                      <a:endParaRPr lang="en-US" sz="2400" b="0" dirty="0">
                        <a:effectLst/>
                        <a:latin typeface="Calibri" panose="020F0502020204030204"/>
                      </a:endParaRP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dirty="0">
                          <a:effectLst/>
                          <a:latin typeface="Calibri" panose="020F0502020204030204"/>
                        </a:rPr>
                        <a:t>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34629">
                <a:tc>
                  <a:txBody>
                    <a:bodyPr/>
                    <a:lstStyle/>
                    <a:p>
                      <a:pPr marL="0" marR="0" fontAlgn="t">
                        <a:spcBef>
                          <a:spcPts val="0"/>
                        </a:spcBef>
                        <a:spcAft>
                          <a:spcPts val="0"/>
                        </a:spcAft>
                      </a:pPr>
                      <a:r>
                        <a:rPr lang="en-US" sz="2400" b="0" dirty="0">
                          <a:effectLst/>
                          <a:latin typeface="Calibri" panose="020F0502020204030204"/>
                        </a:rPr>
                        <a:t>3</a:t>
                      </a:r>
                      <a:r>
                        <a:rPr lang="en-US" altLang="zh-CN" sz="2400" b="0" dirty="0">
                          <a:effectLst/>
                          <a:latin typeface="Calibri" panose="020F0502020204030204"/>
                        </a:rPr>
                        <a:t>=0</a:t>
                      </a:r>
                      <a:endParaRPr lang="en-US" sz="2400" b="0" dirty="0">
                        <a:effectLst/>
                        <a:latin typeface="Calibri" panose="020F0502020204030204"/>
                      </a:endParaRP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34629">
                <a:tc>
                  <a:txBody>
                    <a:bodyPr/>
                    <a:lstStyle/>
                    <a:p>
                      <a:pPr marL="0" marR="0" fontAlgn="t">
                        <a:spcBef>
                          <a:spcPts val="0"/>
                        </a:spcBef>
                        <a:spcAft>
                          <a:spcPts val="0"/>
                        </a:spcAft>
                      </a:pPr>
                      <a:r>
                        <a:rPr lang="en-US" sz="2400" b="0" dirty="0">
                          <a:effectLst/>
                          <a:latin typeface="Calibri" panose="020F0502020204030204"/>
                        </a:rPr>
                        <a:t>4</a:t>
                      </a:r>
                      <a:r>
                        <a:rPr lang="en-US" altLang="zh-CN" sz="2400" b="0" dirty="0">
                          <a:effectLst/>
                          <a:latin typeface="Calibri" panose="020F0502020204030204"/>
                        </a:rPr>
                        <a:t>=1</a:t>
                      </a:r>
                      <a:endParaRPr lang="en-US" sz="2400" b="0" dirty="0">
                        <a:effectLst/>
                        <a:latin typeface="Calibri" panose="020F0502020204030204"/>
                      </a:endParaRP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11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tc>
                  <a:txBody>
                    <a:bodyPr/>
                    <a:lstStyle/>
                    <a:p>
                      <a:pPr marL="0" marR="0" fontAlgn="t">
                        <a:spcBef>
                          <a:spcPts val="0"/>
                        </a:spcBef>
                        <a:spcAft>
                          <a:spcPts val="0"/>
                        </a:spcAft>
                      </a:pPr>
                      <a:r>
                        <a:rPr lang="en-US" sz="2400" b="0">
                          <a:effectLst/>
                          <a:latin typeface="Calibri" panose="020F0502020204030204"/>
                        </a:rPr>
                        <a:t>11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16</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16</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21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21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21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34629">
                <a:tc>
                  <a:txBody>
                    <a:bodyPr/>
                    <a:lstStyle/>
                    <a:p>
                      <a:pPr marL="0" marR="0" fontAlgn="t">
                        <a:spcBef>
                          <a:spcPts val="0"/>
                        </a:spcBef>
                        <a:spcAft>
                          <a:spcPts val="0"/>
                        </a:spcAft>
                      </a:pPr>
                      <a:r>
                        <a:rPr lang="en-US" sz="2400" b="0" dirty="0">
                          <a:effectLst/>
                          <a:latin typeface="Calibri" panose="020F0502020204030204"/>
                        </a:rPr>
                        <a:t>5</a:t>
                      </a:r>
                      <a:r>
                        <a:rPr lang="en-US" altLang="zh-CN" sz="2400" b="0" dirty="0">
                          <a:effectLst/>
                          <a:latin typeface="Calibri" panose="020F0502020204030204"/>
                        </a:rPr>
                        <a:t>=1</a:t>
                      </a:r>
                      <a:endParaRPr lang="en-US" sz="2400" b="0" dirty="0">
                        <a:effectLst/>
                        <a:latin typeface="Calibri" panose="020F0502020204030204"/>
                      </a:endParaRP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2400" b="0" dirty="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dirty="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10</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13</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15</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17</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18</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19</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21</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a:effectLst/>
                          <a:latin typeface="Calibri" panose="020F0502020204030204"/>
                        </a:rPr>
                        <a:t>23</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en-US" sz="2400" b="0" dirty="0">
                          <a:solidFill>
                            <a:srgbClr val="FF0000"/>
                          </a:solidFill>
                          <a:effectLst/>
                          <a:latin typeface="Calibri" panose="020F0502020204030204"/>
                        </a:rPr>
                        <a:t>24</a:t>
                      </a:r>
                    </a:p>
                  </a:txBody>
                  <a:tcPr marL="35938" marR="35938" marT="35938" marB="3593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582627450"/>
              </p:ext>
            </p:extLst>
          </p:nvPr>
        </p:nvGraphicFramePr>
        <p:xfrm>
          <a:off x="733058" y="2488551"/>
          <a:ext cx="7347453" cy="1221305"/>
        </p:xfrm>
        <a:graphic>
          <a:graphicData uri="http://schemas.openxmlformats.org/drawingml/2006/table">
            <a:tbl>
              <a:tblPr/>
              <a:tblGrid>
                <a:gridCol w="1399347">
                  <a:extLst>
                    <a:ext uri="{9D8B030D-6E8A-4147-A177-3AD203B41FA5}">
                      <a16:colId xmlns:a16="http://schemas.microsoft.com/office/drawing/2014/main" val="20000"/>
                    </a:ext>
                  </a:extLst>
                </a:gridCol>
                <a:gridCol w="1175522">
                  <a:extLst>
                    <a:ext uri="{9D8B030D-6E8A-4147-A177-3AD203B41FA5}">
                      <a16:colId xmlns:a16="http://schemas.microsoft.com/office/drawing/2014/main" val="20001"/>
                    </a:ext>
                  </a:extLst>
                </a:gridCol>
                <a:gridCol w="1175522">
                  <a:extLst>
                    <a:ext uri="{9D8B030D-6E8A-4147-A177-3AD203B41FA5}">
                      <a16:colId xmlns:a16="http://schemas.microsoft.com/office/drawing/2014/main" val="20002"/>
                    </a:ext>
                  </a:extLst>
                </a:gridCol>
                <a:gridCol w="1175522">
                  <a:extLst>
                    <a:ext uri="{9D8B030D-6E8A-4147-A177-3AD203B41FA5}">
                      <a16:colId xmlns:a16="http://schemas.microsoft.com/office/drawing/2014/main" val="20003"/>
                    </a:ext>
                  </a:extLst>
                </a:gridCol>
                <a:gridCol w="1175522">
                  <a:extLst>
                    <a:ext uri="{9D8B030D-6E8A-4147-A177-3AD203B41FA5}">
                      <a16:colId xmlns:a16="http://schemas.microsoft.com/office/drawing/2014/main" val="20004"/>
                    </a:ext>
                  </a:extLst>
                </a:gridCol>
                <a:gridCol w="1246018">
                  <a:extLst>
                    <a:ext uri="{9D8B030D-6E8A-4147-A177-3AD203B41FA5}">
                      <a16:colId xmlns:a16="http://schemas.microsoft.com/office/drawing/2014/main" val="20005"/>
                    </a:ext>
                  </a:extLst>
                </a:gridCol>
              </a:tblGrid>
              <a:tr h="355222">
                <a:tc>
                  <a:txBody>
                    <a:bodyPr/>
                    <a:lstStyle/>
                    <a:p>
                      <a:pPr marL="0" marR="0" fontAlgn="t">
                        <a:spcBef>
                          <a:spcPts val="0"/>
                        </a:spcBef>
                        <a:spcAft>
                          <a:spcPts val="0"/>
                        </a:spcAft>
                      </a:pPr>
                      <a:r>
                        <a:rPr lang="zh-CN" altLang="en-US" sz="2000" b="0" dirty="0">
                          <a:effectLst/>
                          <a:latin typeface="幼圆" panose="02010509060101010101" charset="-122"/>
                        </a:rPr>
                        <a:t>物品编号</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effectLst/>
                          <a:latin typeface="Calibri" panose="020F0502020204030204"/>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effectLst/>
                          <a:latin typeface="Calibri" panose="020F0502020204030204"/>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effectLst/>
                          <a:latin typeface="Calibri" panose="020F0502020204030204"/>
                        </a:rPr>
                        <a:t>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effectLst/>
                          <a:latin typeface="Calibri" panose="020F0502020204030204"/>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tc>
                  <a:txBody>
                    <a:bodyPr/>
                    <a:lstStyle/>
                    <a:p>
                      <a:pPr marL="0" marR="0" fontAlgn="t">
                        <a:spcBef>
                          <a:spcPts val="0"/>
                        </a:spcBef>
                        <a:spcAft>
                          <a:spcPts val="0"/>
                        </a:spcAft>
                      </a:pPr>
                      <a:r>
                        <a:rPr lang="en-US" sz="2000" b="0" dirty="0">
                          <a:effectLst/>
                          <a:latin typeface="Calibri" panose="020F0502020204030204"/>
                        </a:rPr>
                        <a:t>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355222">
                <a:tc>
                  <a:txBody>
                    <a:bodyPr/>
                    <a:lstStyle/>
                    <a:p>
                      <a:pPr marL="0" marR="0" fontAlgn="t">
                        <a:spcBef>
                          <a:spcPts val="0"/>
                        </a:spcBef>
                        <a:spcAft>
                          <a:spcPts val="0"/>
                        </a:spcAft>
                      </a:pPr>
                      <a:r>
                        <a:rPr lang="zh-CN" altLang="en-US" sz="2000" b="0" dirty="0">
                          <a:effectLst/>
                          <a:ea typeface="幼圆" panose="02010509060101010101" charset="-122"/>
                        </a:rPr>
                        <a:t>重量</a:t>
                      </a:r>
                      <a:r>
                        <a:rPr lang="en-US" sz="2000" b="0" dirty="0">
                          <a:effectLst/>
                          <a:latin typeface="Calibri" panose="020F0502020204030204"/>
                        </a:rPr>
                        <a:t>w</a:t>
                      </a:r>
                      <a:endParaRPr lang="en-US" sz="2000" b="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effectLst/>
                          <a:latin typeface="Calibri" panose="020F0502020204030204"/>
                        </a:rPr>
                        <a:t>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effectLst/>
                          <a:latin typeface="Calibri" panose="020F0502020204030204"/>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effectLst/>
                          <a:latin typeface="Calibri" panose="020F0502020204030204"/>
                        </a:rPr>
                        <a: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FF0000"/>
                          </a:solidFill>
                          <a:effectLst/>
                          <a:latin typeface="Calibri" panose="020F0502020204030204"/>
                        </a:rPr>
                        <a: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FF0000"/>
                          </a:solidFill>
                          <a:effectLst/>
                          <a:latin typeface="Calibri" panose="020F0502020204030204"/>
                        </a:rPr>
                        <a:t>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001"/>
                  </a:ext>
                </a:extLst>
              </a:tr>
              <a:tr h="408505">
                <a:tc>
                  <a:txBody>
                    <a:bodyPr/>
                    <a:lstStyle/>
                    <a:p>
                      <a:pPr marL="0" marR="0" fontAlgn="t">
                        <a:spcBef>
                          <a:spcPts val="0"/>
                        </a:spcBef>
                        <a:spcAft>
                          <a:spcPts val="0"/>
                        </a:spcAft>
                      </a:pPr>
                      <a:r>
                        <a:rPr lang="zh-CN" altLang="en-US" sz="2000" b="0">
                          <a:effectLst/>
                          <a:ea typeface="幼圆" panose="02010509060101010101" charset="-122"/>
                        </a:rPr>
                        <a:t>价值</a:t>
                      </a:r>
                      <a:r>
                        <a:rPr lang="en-US" sz="2000" b="0">
                          <a:effectLst/>
                          <a:latin typeface="Calibri" panose="020F0502020204030204"/>
                        </a:rPr>
                        <a:t>v</a:t>
                      </a:r>
                      <a:endParaRPr lang="en-US" sz="2000" b="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effectLst/>
                          <a:latin typeface="Calibri" panose="020F0502020204030204"/>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a:effectLst/>
                          <a:latin typeface="Calibri" panose="020F0502020204030204"/>
                        </a:rPr>
                        <a:t>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effectLst/>
                          <a:latin typeface="Calibri" panose="020F0502020204030204"/>
                        </a:rPr>
                        <a:t>10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FF0000"/>
                          </a:solidFill>
                          <a:effectLst/>
                          <a:latin typeface="Calibri" panose="020F0502020204030204"/>
                        </a:rPr>
                        <a:t>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b="0" dirty="0">
                          <a:solidFill>
                            <a:srgbClr val="FF0000"/>
                          </a:solidFill>
                          <a:effectLst/>
                          <a:latin typeface="Calibri" panose="020F0502020204030204"/>
                        </a:rPr>
                        <a:t>13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8"/>
          <p:cNvSpPr txBox="1"/>
          <p:nvPr/>
        </p:nvSpPr>
        <p:spPr bwMode="auto">
          <a:xfrm>
            <a:off x="3980463" y="199817"/>
            <a:ext cx="3456384"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习题</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扩展练习</a:t>
            </a:r>
          </a:p>
        </p:txBody>
      </p:sp>
      <p:sp>
        <p:nvSpPr>
          <p:cNvPr id="4" name="矩形 3">
            <a:extLst>
              <a:ext uri="{FF2B5EF4-FFF2-40B4-BE49-F238E27FC236}">
                <a16:creationId xmlns:a16="http://schemas.microsoft.com/office/drawing/2014/main" id="{48DF880D-8237-7665-5BF5-5F5E43446381}"/>
              </a:ext>
            </a:extLst>
          </p:cNvPr>
          <p:cNvSpPr/>
          <p:nvPr/>
        </p:nvSpPr>
        <p:spPr>
          <a:xfrm>
            <a:off x="496957" y="1186733"/>
            <a:ext cx="10575235" cy="968214"/>
          </a:xfrm>
          <a:prstGeom prst="rect">
            <a:avLst/>
          </a:prstGeom>
        </p:spPr>
        <p:txBody>
          <a:bodyPr wrap="square">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cs typeface="Consolas" pitchFamily="49" charset="0"/>
              </a:rPr>
              <a:t>【</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问题描述</a:t>
            </a:r>
            <a:r>
              <a:rPr lang="en-US" altLang="zh-CN" sz="2000" dirty="0">
                <a:solidFill>
                  <a:srgbClr val="FF0000"/>
                </a:solidFill>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用动态规划法求解</a:t>
            </a:r>
            <a:r>
              <a:rPr lang="en-US" altLang="zh-CN" sz="2000" dirty="0">
                <a:latin typeface="微软雅黑" panose="020B0503020204020204" pitchFamily="34" charset="-122"/>
                <a:ea typeface="微软雅黑" panose="020B0503020204020204" pitchFamily="34" charset="-122"/>
                <a:cs typeface="Consolas" pitchFamily="49" charset="0"/>
              </a:rPr>
              <a:t>0/1</a:t>
            </a:r>
            <a:r>
              <a:rPr lang="zh-CN" altLang="en-US" sz="2000" dirty="0">
                <a:latin typeface="微软雅黑" panose="020B0503020204020204" pitchFamily="34" charset="-122"/>
                <a:ea typeface="微软雅黑" panose="020B0503020204020204" pitchFamily="34" charset="-122"/>
                <a:cs typeface="Consolas" pitchFamily="49" charset="0"/>
              </a:rPr>
              <a:t>背包问题：</a:t>
            </a:r>
            <a:r>
              <a:rPr lang="en-US" altLang="zh-CN" sz="2000" dirty="0">
                <a:latin typeface="微软雅黑" panose="020B0503020204020204" pitchFamily="34" charset="-122"/>
                <a:ea typeface="微软雅黑" panose="020B0503020204020204" pitchFamily="34" charset="-122"/>
                <a:cs typeface="Consolas" pitchFamily="49" charset="0"/>
              </a:rPr>
              <a:t>n=5, C=17</a:t>
            </a:r>
            <a:r>
              <a:rPr lang="zh-CN" altLang="en-US" sz="2000" dirty="0">
                <a:latin typeface="微软雅黑" panose="020B0503020204020204" pitchFamily="34" charset="-122"/>
                <a:ea typeface="微软雅黑" panose="020B0503020204020204" pitchFamily="34" charset="-122"/>
                <a:cs typeface="Consolas" pitchFamily="49" charset="0"/>
              </a:rPr>
              <a:t>，物品重量和价值分别是：</a:t>
            </a:r>
            <a:r>
              <a:rPr lang="en-US" altLang="zh-CN" sz="2000" dirty="0">
                <a:latin typeface="微软雅黑" panose="020B0503020204020204" pitchFamily="34" charset="-122"/>
                <a:ea typeface="微软雅黑" panose="020B0503020204020204" pitchFamily="34" charset="-122"/>
                <a:cs typeface="Consolas" pitchFamily="49" charset="0"/>
              </a:rPr>
              <a:t>w={3,4,7,8,9}</a:t>
            </a:r>
            <a:r>
              <a:rPr lang="zh-CN" altLang="en-US" sz="2000" dirty="0">
                <a:latin typeface="微软雅黑" panose="020B0503020204020204" pitchFamily="34" charset="-122"/>
                <a:ea typeface="微软雅黑" panose="020B0503020204020204" pitchFamily="34" charset="-122"/>
                <a:cs typeface="Consolas" pitchFamily="49" charset="0"/>
              </a:rPr>
              <a:t>和 </a:t>
            </a:r>
            <a:r>
              <a:rPr lang="en-US" altLang="zh-CN" sz="2000" dirty="0">
                <a:latin typeface="微软雅黑" panose="020B0503020204020204" pitchFamily="34" charset="-122"/>
                <a:ea typeface="微软雅黑" panose="020B0503020204020204" pitchFamily="34" charset="-122"/>
                <a:cs typeface="Consolas" pitchFamily="49" charset="0"/>
              </a:rPr>
              <a:t>v={4,5,10,11,13}</a:t>
            </a:r>
            <a:r>
              <a:rPr lang="zh-CN" altLang="en-US" sz="2000" dirty="0">
                <a:latin typeface="微软雅黑" panose="020B0503020204020204" pitchFamily="34" charset="-122"/>
                <a:ea typeface="微软雅黑" panose="020B0503020204020204" pitchFamily="34" charset="-122"/>
                <a:cs typeface="Consolas" pitchFamily="49" charset="0"/>
              </a:rPr>
              <a:t>，求最优值和最优解</a:t>
            </a:r>
            <a:r>
              <a:rPr lang="en-US" altLang="zh-CN" sz="2000" dirty="0">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写出填表求解过程。</a:t>
            </a:r>
          </a:p>
        </p:txBody>
      </p:sp>
    </p:spTree>
    <p:extLst>
      <p:ext uri="{BB962C8B-B14F-4D97-AF65-F5344CB8AC3E}">
        <p14:creationId xmlns:p14="http://schemas.microsoft.com/office/powerpoint/2010/main" val="30525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txBox="1">
            <a:spLocks noChangeArrowheads="1"/>
          </p:cNvSpPr>
          <p:nvPr/>
        </p:nvSpPr>
        <p:spPr bwMode="auto">
          <a:xfrm>
            <a:off x="2613891" y="2349501"/>
            <a:ext cx="5994401" cy="1169551"/>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2800" dirty="0">
                <a:latin typeface="微软雅黑" panose="020B0503020204020204" pitchFamily="34" charset="-122"/>
                <a:ea typeface="微软雅黑" panose="020B0503020204020204" pitchFamily="34" charset="-122"/>
                <a:sym typeface="+mn-ea"/>
              </a:rPr>
              <a:t>4.6  </a:t>
            </a:r>
            <a:r>
              <a:rPr kumimoji="1" lang="en-US" altLang="zh-CN" sz="2800" dirty="0" err="1">
                <a:latin typeface="微软雅黑" panose="020B0503020204020204" pitchFamily="34" charset="-122"/>
                <a:ea typeface="微软雅黑" panose="020B0503020204020204" pitchFamily="34" charset="-122"/>
                <a:sym typeface="+mn-ea"/>
              </a:rPr>
              <a:t>最优矩阵</a:t>
            </a:r>
            <a:r>
              <a:rPr kumimoji="1" lang="zh-CN" altLang="en-US" sz="2800" dirty="0">
                <a:latin typeface="微软雅黑" panose="020B0503020204020204" pitchFamily="34" charset="-122"/>
                <a:ea typeface="微软雅黑" panose="020B0503020204020204" pitchFamily="34" charset="-122"/>
                <a:sym typeface="+mn-ea"/>
              </a:rPr>
              <a:t>连乘</a:t>
            </a:r>
            <a:r>
              <a:rPr kumimoji="1" lang="en-US" altLang="zh-CN" sz="2800" dirty="0" err="1">
                <a:latin typeface="微软雅黑" panose="020B0503020204020204" pitchFamily="34" charset="-122"/>
                <a:ea typeface="微软雅黑" panose="020B0503020204020204" pitchFamily="34" charset="-122"/>
                <a:sym typeface="+mn-ea"/>
              </a:rPr>
              <a:t>问题</a:t>
            </a:r>
            <a:endParaRPr kumimoji="1" lang="en-US" altLang="zh-CN" sz="2800" dirty="0">
              <a:latin typeface="微软雅黑" panose="020B0503020204020204" pitchFamily="34" charset="-122"/>
              <a:ea typeface="微软雅黑" panose="020B0503020204020204" pitchFamily="34" charset="-122"/>
              <a:sym typeface="+mn-ea"/>
            </a:endParaRPr>
          </a:p>
          <a:p>
            <a:pPr lvl="0" algn="ctr" eaLnBrk="1" hangingPunct="1">
              <a:spcBef>
                <a:spcPct val="50000"/>
              </a:spcBef>
            </a:pPr>
            <a:r>
              <a:rPr kumimoji="1" lang="en-US" altLang="zh-CN" sz="2800" dirty="0">
                <a:latin typeface="微软雅黑" panose="020B0503020204020204" pitchFamily="34" charset="-122"/>
                <a:ea typeface="微软雅黑" panose="020B0503020204020204" pitchFamily="34" charset="-122"/>
                <a:sym typeface="+mn-ea"/>
              </a:rPr>
              <a:t>Matrix-chain Multiplication </a:t>
            </a:r>
          </a:p>
        </p:txBody>
      </p:sp>
      <p:sp>
        <p:nvSpPr>
          <p:cNvPr id="2" name="文本占位符 1">
            <a:extLst>
              <a:ext uri="{FF2B5EF4-FFF2-40B4-BE49-F238E27FC236}">
                <a16:creationId xmlns:a16="http://schemas.microsoft.com/office/drawing/2014/main" id="{781612C3-9FD5-728A-9B9F-2065F378E30A}"/>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5266412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6" name="Rectangle 4"/>
          <p:cNvSpPr>
            <a:spLocks noChangeArrowheads="1"/>
          </p:cNvSpPr>
          <p:nvPr/>
        </p:nvSpPr>
        <p:spPr bwMode="auto">
          <a:xfrm>
            <a:off x="648351" y="1905822"/>
            <a:ext cx="10960553" cy="96013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50000"/>
              </a:lnSpc>
              <a:spcBef>
                <a:spcPct val="20000"/>
              </a:spcBef>
              <a:defRPr/>
            </a:pP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问题描述</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给定</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个矩阵</a:t>
            </a:r>
            <a:r>
              <a:rPr lang="en-US" altLang="zh-CN" sz="2000" dirty="0">
                <a:latin typeface="微软雅黑" panose="020B0503020204020204" pitchFamily="34" charset="-122"/>
                <a:ea typeface="微软雅黑" panose="020B0503020204020204" pitchFamily="34" charset="-122"/>
              </a:rPr>
              <a:t>{A</a:t>
            </a:r>
            <a:r>
              <a:rPr lang="en-US" altLang="zh-CN" sz="2000" baseline="-30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 A</a:t>
            </a:r>
            <a:r>
              <a:rPr lang="en-US" altLang="zh-CN" sz="2000" baseline="-30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A</a:t>
            </a:r>
            <a:r>
              <a:rPr lang="en-US" altLang="zh-CN" sz="2000" baseline="-30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 A</a:t>
            </a:r>
            <a:r>
              <a:rPr lang="en-US" altLang="zh-CN" sz="2000" baseline="-30000" dirty="0">
                <a:latin typeface="微软雅黑" panose="020B0503020204020204" pitchFamily="34" charset="-122"/>
                <a:ea typeface="微软雅黑" panose="020B0503020204020204" pitchFamily="34" charset="-122"/>
              </a:rPr>
              <a:t>i+1</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=1,2,…n-1)</a:t>
            </a:r>
            <a:r>
              <a:rPr lang="zh-CN" altLang="en-US" sz="2000" dirty="0">
                <a:latin typeface="微软雅黑" panose="020B0503020204020204" pitchFamily="34" charset="-122"/>
                <a:ea typeface="微软雅黑" panose="020B0503020204020204" pitchFamily="34" charset="-122"/>
              </a:rPr>
              <a:t>是可乘的，考察这</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个矩阵的连乘积，求计算</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的最小计算代价。</a:t>
            </a:r>
            <a:endParaRPr lang="en-US" altLang="zh-CN" sz="2000" dirty="0">
              <a:latin typeface="微软雅黑" panose="020B0503020204020204" pitchFamily="34" charset="-122"/>
              <a:ea typeface="微软雅黑" panose="020B0503020204020204" pitchFamily="34" charset="-122"/>
            </a:endParaRPr>
          </a:p>
        </p:txBody>
      </p:sp>
      <p:sp>
        <p:nvSpPr>
          <p:cNvPr id="699398" name="Text Box 6"/>
          <p:cNvSpPr txBox="1">
            <a:spLocks noChangeArrowheads="1"/>
          </p:cNvSpPr>
          <p:nvPr/>
        </p:nvSpPr>
        <p:spPr bwMode="auto">
          <a:xfrm>
            <a:off x="4007769" y="320462"/>
            <a:ext cx="364807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rtlCol="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en-US" altLang="zh-CN" sz="3600" b="1" dirty="0">
                <a:solidFill>
                  <a:schemeClr val="bg1"/>
                </a:solidFill>
                <a:latin typeface="微软雅黑" panose="020B0503020204020204" pitchFamily="34" charset="-122"/>
                <a:ea typeface="微软雅黑" panose="020B0503020204020204" pitchFamily="34" charset="-122"/>
                <a:sym typeface="+mn-ea"/>
              </a:rPr>
              <a:t>问题的定义 </a:t>
            </a:r>
          </a:p>
        </p:txBody>
      </p:sp>
      <p:sp>
        <p:nvSpPr>
          <p:cNvPr id="699400" name="Text Box 8"/>
          <p:cNvSpPr txBox="1">
            <a:spLocks noChangeArrowheads="1"/>
          </p:cNvSpPr>
          <p:nvPr/>
        </p:nvSpPr>
        <p:spPr bwMode="auto">
          <a:xfrm>
            <a:off x="1948190" y="2997544"/>
            <a:ext cx="8275002" cy="960135"/>
          </a:xfrm>
          <a:prstGeom prst="rect">
            <a:avLst/>
          </a:prstGeom>
          <a:solidFill>
            <a:schemeClr val="accent4">
              <a:lumMod val="20000"/>
              <a:lumOff val="80000"/>
            </a:schemeClr>
          </a:solidFill>
          <a:ln>
            <a:noFill/>
          </a:ln>
          <a:effectLst/>
        </p:spPr>
        <p:txBody>
          <a:bodyPr wrap="square">
            <a:spAutoFit/>
          </a:bodyPr>
          <a:lstStyle/>
          <a:p>
            <a:pPr>
              <a:lnSpc>
                <a:spcPct val="150000"/>
              </a:lnSpc>
              <a:defRPr/>
            </a:pPr>
            <a:r>
              <a:rPr lang="zh-CN" altLang="en-US" sz="2000" dirty="0">
                <a:latin typeface="微软雅黑" panose="020B0503020204020204" pitchFamily="34" charset="-122"/>
                <a:ea typeface="微软雅黑" panose="020B0503020204020204" pitchFamily="34" charset="-122"/>
              </a:rPr>
              <a:t>矩阵乘法的代价/复杂性：</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乘法的次数</a:t>
            </a:r>
          </a:p>
          <a:p>
            <a:pPr>
              <a:lnSpc>
                <a:spcPct val="150000"/>
              </a:lnSpc>
              <a:defRPr/>
            </a:pP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是</a:t>
            </a:r>
            <a:r>
              <a:rPr lang="en-US" altLang="zh-CN" sz="2000" dirty="0" err="1">
                <a:latin typeface="微软雅黑" panose="020B0503020204020204" pitchFamily="34" charset="-122"/>
                <a:ea typeface="微软雅黑" panose="020B0503020204020204" pitchFamily="34" charset="-122"/>
              </a:rPr>
              <a:t>p</a:t>
            </a:r>
            <a:r>
              <a:rPr lang="en-US" altLang="zh-CN" sz="2000" dirty="0" err="1">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err="1">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矩阵，</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是</a:t>
            </a:r>
            <a:r>
              <a:rPr lang="en-US" altLang="zh-CN" sz="2000" dirty="0" err="1">
                <a:latin typeface="微软雅黑" panose="020B0503020204020204" pitchFamily="34" charset="-122"/>
                <a:ea typeface="微软雅黑" panose="020B0503020204020204" pitchFamily="34" charset="-122"/>
              </a:rPr>
              <a:t>q</a:t>
            </a:r>
            <a:r>
              <a:rPr lang="en-US" altLang="zh-CN" sz="2000" dirty="0" err="1">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err="1">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矩阵，则</a:t>
            </a:r>
            <a:r>
              <a:rPr lang="en-US" altLang="zh-CN" sz="2000" dirty="0">
                <a:latin typeface="微软雅黑" panose="020B0503020204020204" pitchFamily="34" charset="-122"/>
                <a:ea typeface="微软雅黑" panose="020B0503020204020204" pitchFamily="34" charset="-122"/>
              </a:rPr>
              <a:t>A</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的代价是</a:t>
            </a:r>
            <a:r>
              <a:rPr lang="en-US" altLang="zh-CN" sz="2000" dirty="0">
                <a:latin typeface="微软雅黑" panose="020B0503020204020204" pitchFamily="34" charset="-122"/>
                <a:ea typeface="微软雅黑" panose="020B0503020204020204" pitchFamily="34" charset="-122"/>
              </a:rPr>
              <a:t>O(</a:t>
            </a:r>
            <a:r>
              <a:rPr lang="en-US" altLang="zh-CN" sz="2000" dirty="0" err="1">
                <a:latin typeface="微软雅黑" panose="020B0503020204020204" pitchFamily="34" charset="-122"/>
                <a:ea typeface="微软雅黑" panose="020B0503020204020204" pitchFamily="34" charset="-122"/>
              </a:rPr>
              <a:t>pqr</a:t>
            </a:r>
            <a:r>
              <a:rPr lang="en-US" altLang="zh-CN" sz="2000" dirty="0">
                <a:latin typeface="微软雅黑" panose="020B0503020204020204" pitchFamily="34" charset="-122"/>
                <a:ea typeface="微软雅黑" panose="020B0503020204020204" pitchFamily="34" charset="-122"/>
              </a:rPr>
              <a:t>)</a:t>
            </a: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6" name="Rectangle 4">
            <a:extLst>
              <a:ext uri="{FF2B5EF4-FFF2-40B4-BE49-F238E27FC236}">
                <a16:creationId xmlns:a16="http://schemas.microsoft.com/office/drawing/2014/main" id="{0B8D9343-05DA-4D39-9F27-1F1F95678E12}"/>
              </a:ext>
            </a:extLst>
          </p:cNvPr>
          <p:cNvSpPr>
            <a:spLocks noChangeArrowheads="1"/>
          </p:cNvSpPr>
          <p:nvPr/>
        </p:nvSpPr>
        <p:spPr bwMode="auto">
          <a:xfrm>
            <a:off x="725557" y="4146234"/>
            <a:ext cx="10883347" cy="227075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lvl="1">
              <a:spcBef>
                <a:spcPct val="20000"/>
              </a:spcBef>
              <a:buFontTx/>
              <a:buChar char="–"/>
              <a:defRPr/>
            </a:pPr>
            <a:r>
              <a:rPr lang="zh-CN" altLang="en-US" sz="2000" dirty="0">
                <a:solidFill>
                  <a:srgbClr val="0000CC"/>
                </a:solidFill>
                <a:latin typeface="微软雅黑" panose="020B0503020204020204" pitchFamily="34" charset="-122"/>
                <a:ea typeface="微软雅黑" panose="020B0503020204020204" pitchFamily="34" charset="-122"/>
              </a:rPr>
              <a:t>矩阵乘法满足结合律</a:t>
            </a:r>
          </a:p>
          <a:p>
            <a:pPr marL="0" lvl="1">
              <a:spcBef>
                <a:spcPct val="20000"/>
              </a:spcBef>
              <a:buFontTx/>
              <a:buChar char="–"/>
              <a:defRPr/>
            </a:pPr>
            <a:r>
              <a:rPr lang="zh-CN" altLang="en-US" sz="2000" dirty="0">
                <a:solidFill>
                  <a:srgbClr val="0000CC"/>
                </a:solidFill>
                <a:latin typeface="微软雅黑" panose="020B0503020204020204" pitchFamily="34" charset="-122"/>
                <a:ea typeface="微软雅黑" panose="020B0503020204020204" pitchFamily="34" charset="-122"/>
              </a:rPr>
              <a:t>计算矩阵的连乘积可以有不同的计算顺序，这种计算次序可以用加括号的方式来确定：</a:t>
            </a:r>
            <a:endParaRPr lang="en-US" altLang="zh-CN" sz="2000" dirty="0">
              <a:solidFill>
                <a:srgbClr val="0000CC"/>
              </a:solidFill>
              <a:latin typeface="微软雅黑" panose="020B0503020204020204" pitchFamily="34" charset="-122"/>
              <a:ea typeface="微软雅黑" panose="020B0503020204020204" pitchFamily="34" charset="-122"/>
            </a:endParaRPr>
          </a:p>
          <a:p>
            <a:pPr marL="0" lvl="2">
              <a:spcBef>
                <a:spcPct val="20000"/>
              </a:spcBef>
              <a:defRPr/>
            </a:pPr>
            <a:r>
              <a:rPr lang="zh-CN" altLang="en-US" sz="2000" dirty="0">
                <a:solidFill>
                  <a:srgbClr val="CC0099"/>
                </a:solidFill>
                <a:latin typeface="微软雅黑" panose="020B0503020204020204" pitchFamily="34" charset="-122"/>
                <a:ea typeface="微软雅黑" panose="020B0503020204020204" pitchFamily="34" charset="-122"/>
              </a:rPr>
              <a:t>例如：矩阵连乘积</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1</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2</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3</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4</a:t>
            </a:r>
            <a:r>
              <a:rPr lang="zh-CN" altLang="en-US" sz="2000" dirty="0">
                <a:solidFill>
                  <a:srgbClr val="CC0099"/>
                </a:solidFill>
                <a:latin typeface="微软雅黑" panose="020B0503020204020204" pitchFamily="34" charset="-122"/>
                <a:ea typeface="微软雅黑" panose="020B0503020204020204" pitchFamily="34" charset="-122"/>
              </a:rPr>
              <a:t>可以有以下</a:t>
            </a:r>
            <a:r>
              <a:rPr lang="en-US" altLang="zh-CN" sz="2000" dirty="0">
                <a:solidFill>
                  <a:srgbClr val="CC0099"/>
                </a:solidFill>
                <a:latin typeface="微软雅黑" panose="020B0503020204020204" pitchFamily="34" charset="-122"/>
                <a:ea typeface="微软雅黑" panose="020B0503020204020204" pitchFamily="34" charset="-122"/>
              </a:rPr>
              <a:t>5</a:t>
            </a:r>
            <a:r>
              <a:rPr lang="zh-CN" altLang="en-US" sz="2000" dirty="0">
                <a:solidFill>
                  <a:srgbClr val="CC0099"/>
                </a:solidFill>
                <a:latin typeface="微软雅黑" panose="020B0503020204020204" pitchFamily="34" charset="-122"/>
                <a:ea typeface="微软雅黑" panose="020B0503020204020204" pitchFamily="34" charset="-122"/>
              </a:rPr>
              <a:t>种加括号方式：</a:t>
            </a:r>
            <a:endParaRPr lang="en-US" altLang="zh-CN" sz="2000" dirty="0">
              <a:solidFill>
                <a:srgbClr val="CC0099"/>
              </a:solidFill>
              <a:latin typeface="微软雅黑" panose="020B0503020204020204" pitchFamily="34" charset="-122"/>
              <a:ea typeface="微软雅黑" panose="020B0503020204020204" pitchFamily="34" charset="-122"/>
            </a:endParaRPr>
          </a:p>
          <a:p>
            <a:pPr marL="0" lvl="2">
              <a:spcBef>
                <a:spcPct val="20000"/>
              </a:spcBef>
              <a:defRPr/>
            </a:pPr>
            <a:r>
              <a:rPr lang="en-US" altLang="zh-CN" sz="2000" dirty="0">
                <a:solidFill>
                  <a:srgbClr val="CC0099"/>
                </a:solidFill>
                <a:latin typeface="微软雅黑" panose="020B0503020204020204" pitchFamily="34" charset="-122"/>
                <a:ea typeface="微软雅黑" panose="020B0503020204020204" pitchFamily="34" charset="-122"/>
              </a:rPr>
              <a:t>    A</a:t>
            </a:r>
            <a:r>
              <a:rPr lang="en-US" altLang="zh-CN" sz="2000" baseline="-30000" dirty="0">
                <a:solidFill>
                  <a:srgbClr val="CC0099"/>
                </a:solidFill>
                <a:latin typeface="微软雅黑" panose="020B0503020204020204" pitchFamily="34" charset="-122"/>
                <a:ea typeface="微软雅黑" panose="020B0503020204020204" pitchFamily="34" charset="-122"/>
              </a:rPr>
              <a:t>1</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2</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3</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4</a:t>
            </a:r>
            <a:r>
              <a:rPr lang="en-US" altLang="zh-CN" sz="2000" dirty="0">
                <a:solidFill>
                  <a:srgbClr val="CC0099"/>
                </a:solidFill>
                <a:latin typeface="微软雅黑" panose="020B0503020204020204" pitchFamily="34" charset="-122"/>
                <a:ea typeface="微软雅黑" panose="020B0503020204020204" pitchFamily="34" charset="-122"/>
              </a:rPr>
              <a:t>))</a:t>
            </a:r>
            <a:r>
              <a:rPr lang="zh-CN" altLang="en-US" sz="2000" dirty="0">
                <a:solidFill>
                  <a:srgbClr val="CC0099"/>
                </a:solidFill>
                <a:latin typeface="微软雅黑" panose="020B0503020204020204" pitchFamily="34" charset="-122"/>
                <a:ea typeface="微软雅黑" panose="020B0503020204020204" pitchFamily="34" charset="-122"/>
              </a:rPr>
              <a:t>，       </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1</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2</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3</a:t>
            </a:r>
            <a:r>
              <a:rPr lang="en-US" altLang="zh-CN" sz="2000" dirty="0">
                <a:solidFill>
                  <a:srgbClr val="CC0099"/>
                </a:solidFill>
                <a:latin typeface="微软雅黑" panose="020B0503020204020204" pitchFamily="34" charset="-122"/>
                <a:ea typeface="微软雅黑" panose="020B0503020204020204" pitchFamily="34" charset="-122"/>
              </a:rPr>
              <a:t>)</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4</a:t>
            </a:r>
            <a:r>
              <a:rPr lang="en-US" altLang="zh-CN" sz="2000" dirty="0">
                <a:solidFill>
                  <a:srgbClr val="CC0099"/>
                </a:solidFill>
                <a:latin typeface="微软雅黑" panose="020B0503020204020204" pitchFamily="34" charset="-122"/>
                <a:ea typeface="微软雅黑" panose="020B0503020204020204" pitchFamily="34" charset="-122"/>
              </a:rPr>
              <a:t>)</a:t>
            </a:r>
            <a:r>
              <a:rPr lang="zh-CN" altLang="en-US" sz="2000" dirty="0">
                <a:solidFill>
                  <a:srgbClr val="CC0099"/>
                </a:solidFill>
                <a:latin typeface="微软雅黑" panose="020B0503020204020204" pitchFamily="34" charset="-122"/>
                <a:ea typeface="微软雅黑" panose="020B0503020204020204" pitchFamily="34" charset="-122"/>
              </a:rPr>
              <a:t>，          </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1</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2</a:t>
            </a:r>
            <a:r>
              <a:rPr lang="en-US" altLang="zh-CN" sz="2000" dirty="0">
                <a:solidFill>
                  <a:srgbClr val="CC0099"/>
                </a:solidFill>
                <a:latin typeface="微软雅黑" panose="020B0503020204020204" pitchFamily="34" charset="-122"/>
                <a:ea typeface="微软雅黑" panose="020B0503020204020204" pitchFamily="34" charset="-122"/>
              </a:rPr>
              <a:t>)</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3</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4</a:t>
            </a:r>
            <a:r>
              <a:rPr lang="en-US" altLang="zh-CN" sz="2000" dirty="0">
                <a:solidFill>
                  <a:srgbClr val="CC0099"/>
                </a:solidFill>
                <a:latin typeface="微软雅黑" panose="020B0503020204020204" pitchFamily="34" charset="-122"/>
                <a:ea typeface="微软雅黑" panose="020B0503020204020204" pitchFamily="34" charset="-122"/>
              </a:rPr>
              <a:t>)</a:t>
            </a:r>
          </a:p>
          <a:p>
            <a:pPr marL="0" lvl="2">
              <a:spcBef>
                <a:spcPct val="20000"/>
              </a:spcBef>
              <a:defRPr/>
            </a:pPr>
            <a:r>
              <a:rPr lang="en-US" altLang="zh-CN" sz="2000" dirty="0">
                <a:solidFill>
                  <a:srgbClr val="CC0099"/>
                </a:solidFill>
                <a:latin typeface="微软雅黑" panose="020B0503020204020204" pitchFamily="34" charset="-122"/>
                <a:ea typeface="微软雅黑" panose="020B0503020204020204" pitchFamily="34" charset="-122"/>
              </a:rPr>
              <a:t> （(A</a:t>
            </a:r>
            <a:r>
              <a:rPr lang="en-US" altLang="zh-CN" sz="2000" baseline="-30000" dirty="0">
                <a:solidFill>
                  <a:srgbClr val="CC0099"/>
                </a:solidFill>
                <a:latin typeface="微软雅黑" panose="020B0503020204020204" pitchFamily="34" charset="-122"/>
                <a:ea typeface="微软雅黑" panose="020B0503020204020204" pitchFamily="34" charset="-122"/>
              </a:rPr>
              <a:t>1</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2</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3</a:t>
            </a:r>
            <a:r>
              <a:rPr lang="en-US" altLang="zh-CN" sz="2000" dirty="0">
                <a:solidFill>
                  <a:srgbClr val="CC0099"/>
                </a:solidFill>
                <a:latin typeface="微软雅黑" panose="020B0503020204020204" pitchFamily="34" charset="-122"/>
                <a:ea typeface="微软雅黑" panose="020B0503020204020204" pitchFamily="34" charset="-122"/>
              </a:rPr>
              <a:t>)) </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4</a:t>
            </a:r>
            <a:r>
              <a:rPr lang="en-US" altLang="zh-CN" sz="2000" dirty="0">
                <a:solidFill>
                  <a:srgbClr val="CC0099"/>
                </a:solidFill>
                <a:latin typeface="微软雅黑" panose="020B0503020204020204" pitchFamily="34" charset="-122"/>
                <a:ea typeface="微软雅黑" panose="020B0503020204020204" pitchFamily="34" charset="-122"/>
              </a:rPr>
              <a:t> </a:t>
            </a:r>
            <a:r>
              <a:rPr lang="zh-CN" altLang="en-US" sz="2000" dirty="0">
                <a:solidFill>
                  <a:srgbClr val="CC0099"/>
                </a:solidFill>
                <a:latin typeface="微软雅黑" panose="020B0503020204020204" pitchFamily="34" charset="-122"/>
                <a:ea typeface="微软雅黑" panose="020B0503020204020204" pitchFamily="34" charset="-122"/>
              </a:rPr>
              <a:t>，</a:t>
            </a:r>
            <a:r>
              <a:rPr lang="en-US" altLang="zh-CN" sz="2000" dirty="0">
                <a:solidFill>
                  <a:srgbClr val="CC0099"/>
                </a:solidFill>
                <a:latin typeface="微软雅黑" panose="020B0503020204020204" pitchFamily="34" charset="-122"/>
                <a:ea typeface="微软雅黑" panose="020B0503020204020204" pitchFamily="34" charset="-122"/>
              </a:rPr>
              <a:t>    ((A</a:t>
            </a:r>
            <a:r>
              <a:rPr lang="en-US" altLang="zh-CN" sz="2000" baseline="-30000" dirty="0">
                <a:solidFill>
                  <a:srgbClr val="CC0099"/>
                </a:solidFill>
                <a:latin typeface="微软雅黑" panose="020B0503020204020204" pitchFamily="34" charset="-122"/>
                <a:ea typeface="微软雅黑" panose="020B0503020204020204" pitchFamily="34" charset="-122"/>
              </a:rPr>
              <a:t>1</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2</a:t>
            </a:r>
            <a:r>
              <a:rPr lang="en-US" altLang="zh-CN" sz="2000" dirty="0">
                <a:solidFill>
                  <a:srgbClr val="CC0099"/>
                </a:solidFill>
                <a:latin typeface="微软雅黑" panose="020B0503020204020204" pitchFamily="34" charset="-122"/>
                <a:ea typeface="微软雅黑" panose="020B0503020204020204" pitchFamily="34" charset="-122"/>
              </a:rPr>
              <a:t>)</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3</a:t>
            </a:r>
            <a:r>
              <a:rPr lang="en-US" altLang="zh-CN" sz="2000" dirty="0">
                <a:solidFill>
                  <a:srgbClr val="CC0099"/>
                </a:solidFill>
                <a:latin typeface="微软雅黑" panose="020B0503020204020204" pitchFamily="34" charset="-122"/>
                <a:ea typeface="微软雅黑" panose="020B0503020204020204" pitchFamily="34" charset="-122"/>
              </a:rPr>
              <a:t>)</a:t>
            </a:r>
            <a: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CC0099"/>
                </a:solidFill>
                <a:latin typeface="微软雅黑" panose="020B0503020204020204" pitchFamily="34" charset="-122"/>
                <a:ea typeface="微软雅黑" panose="020B0503020204020204" pitchFamily="34" charset="-122"/>
              </a:rPr>
              <a:t>A</a:t>
            </a:r>
            <a:r>
              <a:rPr lang="en-US" altLang="zh-CN" sz="2000" baseline="-30000" dirty="0">
                <a:solidFill>
                  <a:srgbClr val="CC0099"/>
                </a:solidFill>
                <a:latin typeface="微软雅黑" panose="020B0503020204020204" pitchFamily="34" charset="-122"/>
                <a:ea typeface="微软雅黑" panose="020B0503020204020204" pitchFamily="34" charset="-122"/>
              </a:rPr>
              <a:t>4</a:t>
            </a:r>
            <a:endParaRPr lang="en-US" altLang="zh-CN" sz="2000" dirty="0">
              <a:solidFill>
                <a:srgbClr val="CC0099"/>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D0EFF5D-23BC-4FC8-BFA2-135F2A777E85}"/>
              </a:ext>
            </a:extLst>
          </p:cNvPr>
          <p:cNvSpPr/>
          <p:nvPr/>
        </p:nvSpPr>
        <p:spPr>
          <a:xfrm>
            <a:off x="648351" y="1211380"/>
            <a:ext cx="3529012" cy="400110"/>
          </a:xfrm>
          <a:prstGeom prst="rect">
            <a:avLst/>
          </a:prstGeom>
        </p:spPr>
        <p:txBody>
          <a:bodyPr>
            <a:spAutoFit/>
          </a:bodyPr>
          <a:lstStyle/>
          <a:p>
            <a:pPr algn="just">
              <a:spcBef>
                <a:spcPct val="20000"/>
              </a:spcBef>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一、问题描述</a:t>
            </a:r>
          </a:p>
        </p:txBody>
      </p:sp>
    </p:spTree>
    <p:extLst>
      <p:ext uri="{BB962C8B-B14F-4D97-AF65-F5344CB8AC3E}">
        <p14:creationId xmlns:p14="http://schemas.microsoft.com/office/powerpoint/2010/main" val="886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94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400" grpId="0" animBg="1"/>
      <p:bldP spid="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10"/>
          <p:cNvGrpSpPr/>
          <p:nvPr/>
        </p:nvGrpSpPr>
        <p:grpSpPr bwMode="auto">
          <a:xfrm>
            <a:off x="1260733" y="2228391"/>
            <a:ext cx="8304237" cy="413157"/>
            <a:chOff x="824" y="2639"/>
            <a:chExt cx="4014" cy="270"/>
          </a:xfrm>
        </p:grpSpPr>
        <mc:AlternateContent xmlns:mc="http://schemas.openxmlformats.org/markup-compatibility/2006" xmlns:a14="http://schemas.microsoft.com/office/drawing/2010/main">
          <mc:Choice Requires="a14">
            <p:sp>
              <p:nvSpPr>
                <p:cNvPr id="46096" name="Object 11"/>
                <p:cNvSpPr txBox="1"/>
                <p:nvPr/>
              </p:nvSpPr>
              <p:spPr bwMode="auto">
                <a:xfrm>
                  <a:off x="824" y="2665"/>
                  <a:ext cx="975" cy="24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000" dirty="0">
                            <a:solidFill>
                              <a:srgbClr val="0000CC"/>
                            </a:solidFill>
                            <a:latin typeface="微软雅黑" panose="020B0503020204020204" pitchFamily="34" charset="-122"/>
                            <a:ea typeface="微软雅黑" panose="020B0503020204020204" pitchFamily="34" charset="-122"/>
                          </a:rPr>
                          <m:t>A</m:t>
                        </m:r>
                        <m:r>
                          <m:rPr>
                            <m:nor/>
                          </m:rPr>
                          <a:rPr lang="en-US" altLang="zh-CN" sz="2000" baseline="-30000" dirty="0">
                            <a:solidFill>
                              <a:srgbClr val="0000CC"/>
                            </a:solidFill>
                            <a:latin typeface="微软雅黑" panose="020B0503020204020204" pitchFamily="34" charset="-122"/>
                            <a:ea typeface="微软雅黑" panose="020B0503020204020204" pitchFamily="34" charset="-122"/>
                          </a:rPr>
                          <m:t>1</m:t>
                        </m:r>
                        <m:r>
                          <a:rPr lang="zh-CN" altLang="en-US" sz="2000">
                            <a:solidFill>
                              <a:srgbClr val="000000"/>
                            </a:solidFill>
                            <a:latin typeface="Cambria Math" panose="02040503050406030204" pitchFamily="18" charset="0"/>
                          </a:rPr>
                          <m:t>=50×10</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6096" name="Object 11"/>
                <p:cNvSpPr txBox="1">
                  <a:spLocks noRot="1" noChangeAspect="1" noMove="1" noResize="1" noEditPoints="1" noAdjustHandles="1" noChangeArrowheads="1" noChangeShapeType="1" noTextEdit="1"/>
                </p:cNvSpPr>
                <p:nvPr/>
              </p:nvSpPr>
              <p:spPr bwMode="auto">
                <a:xfrm>
                  <a:off x="824" y="2665"/>
                  <a:ext cx="975" cy="244"/>
                </a:xfrm>
                <a:prstGeom prst="rect">
                  <a:avLst/>
                </a:prstGeom>
                <a:blipFill>
                  <a:blip r:embed="rId2"/>
                  <a:stretch>
                    <a:fillRect l="-302" b="-1639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97" name="Object 12"/>
                <p:cNvSpPr txBox="1"/>
                <p:nvPr/>
              </p:nvSpPr>
              <p:spPr bwMode="auto">
                <a:xfrm>
                  <a:off x="1848" y="2660"/>
                  <a:ext cx="1011" cy="22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000" dirty="0">
                            <a:solidFill>
                              <a:srgbClr val="0000CC"/>
                            </a:solidFill>
                            <a:latin typeface="微软雅黑" panose="020B0503020204020204" pitchFamily="34" charset="-122"/>
                            <a:ea typeface="微软雅黑" panose="020B0503020204020204" pitchFamily="34" charset="-122"/>
                          </a:rPr>
                          <m:t>A</m:t>
                        </m:r>
                        <m:r>
                          <m:rPr>
                            <m:nor/>
                          </m:rPr>
                          <a:rPr lang="en-US" altLang="zh-CN" sz="2000" baseline="-30000" dirty="0">
                            <a:solidFill>
                              <a:srgbClr val="0000CC"/>
                            </a:solidFill>
                            <a:latin typeface="微软雅黑" panose="020B0503020204020204" pitchFamily="34" charset="-122"/>
                            <a:ea typeface="微软雅黑" panose="020B0503020204020204" pitchFamily="34" charset="-122"/>
                          </a:rPr>
                          <m:t>2</m:t>
                        </m:r>
                        <m:r>
                          <a:rPr lang="zh-CN" altLang="en-US" sz="2000">
                            <a:solidFill>
                              <a:srgbClr val="000000"/>
                            </a:solidFill>
                            <a:latin typeface="Cambria Math" panose="02040503050406030204" pitchFamily="18" charset="0"/>
                          </a:rPr>
                          <m:t>=10×40</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6097" name="Object 12"/>
                <p:cNvSpPr txBox="1">
                  <a:spLocks noRot="1" noChangeAspect="1" noMove="1" noResize="1" noEditPoints="1" noAdjustHandles="1" noChangeArrowheads="1" noChangeShapeType="1" noTextEdit="1"/>
                </p:cNvSpPr>
                <p:nvPr/>
              </p:nvSpPr>
              <p:spPr bwMode="auto">
                <a:xfrm>
                  <a:off x="1848" y="2660"/>
                  <a:ext cx="1011" cy="221"/>
                </a:xfrm>
                <a:prstGeom prst="rect">
                  <a:avLst/>
                </a:prstGeom>
                <a:blipFill>
                  <a:blip r:embed="rId3"/>
                  <a:stretch>
                    <a:fillRect l="-583" b="-2678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98" name="Object 13"/>
                <p:cNvSpPr txBox="1"/>
                <p:nvPr/>
              </p:nvSpPr>
              <p:spPr bwMode="auto">
                <a:xfrm>
                  <a:off x="2866" y="2649"/>
                  <a:ext cx="1011" cy="24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000" dirty="0">
                            <a:solidFill>
                              <a:srgbClr val="0000CC"/>
                            </a:solidFill>
                            <a:latin typeface="微软雅黑" panose="020B0503020204020204" pitchFamily="34" charset="-122"/>
                            <a:ea typeface="微软雅黑" panose="020B0503020204020204" pitchFamily="34" charset="-122"/>
                          </a:rPr>
                          <m:t>A</m:t>
                        </m:r>
                        <m:r>
                          <m:rPr>
                            <m:nor/>
                          </m:rPr>
                          <a:rPr lang="en-US" altLang="zh-CN" sz="2000" baseline="-30000" dirty="0">
                            <a:solidFill>
                              <a:srgbClr val="0000CC"/>
                            </a:solidFill>
                            <a:latin typeface="微软雅黑" panose="020B0503020204020204" pitchFamily="34" charset="-122"/>
                            <a:ea typeface="微软雅黑" panose="020B0503020204020204" pitchFamily="34" charset="-122"/>
                          </a:rPr>
                          <m:t>3</m:t>
                        </m:r>
                        <m:r>
                          <a:rPr lang="zh-CN" altLang="en-US" sz="2000">
                            <a:solidFill>
                              <a:srgbClr val="000000"/>
                            </a:solidFill>
                            <a:latin typeface="Cambria Math" panose="02040503050406030204" pitchFamily="18" charset="0"/>
                          </a:rPr>
                          <m:t>=40×30</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6098" name="Object 13"/>
                <p:cNvSpPr txBox="1">
                  <a:spLocks noRot="1" noChangeAspect="1" noMove="1" noResize="1" noEditPoints="1" noAdjustHandles="1" noChangeArrowheads="1" noChangeShapeType="1" noTextEdit="1"/>
                </p:cNvSpPr>
                <p:nvPr/>
              </p:nvSpPr>
              <p:spPr bwMode="auto">
                <a:xfrm>
                  <a:off x="2866" y="2649"/>
                  <a:ext cx="1011" cy="244"/>
                </a:xfrm>
                <a:prstGeom prst="rect">
                  <a:avLst/>
                </a:prstGeom>
                <a:blipFill>
                  <a:blip r:embed="rId4"/>
                  <a:stretch>
                    <a:fillRect l="-291" b="-1803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99" name="Object 14"/>
                <p:cNvSpPr txBox="1"/>
                <p:nvPr/>
              </p:nvSpPr>
              <p:spPr bwMode="auto">
                <a:xfrm>
                  <a:off x="3940" y="2639"/>
                  <a:ext cx="898" cy="24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000" dirty="0">
                            <a:solidFill>
                              <a:srgbClr val="0000CC"/>
                            </a:solidFill>
                            <a:latin typeface="微软雅黑" panose="020B0503020204020204" pitchFamily="34" charset="-122"/>
                            <a:ea typeface="微软雅黑" panose="020B0503020204020204" pitchFamily="34" charset="-122"/>
                          </a:rPr>
                          <m:t>A</m:t>
                        </m:r>
                        <m:r>
                          <m:rPr>
                            <m:nor/>
                          </m:rPr>
                          <a:rPr lang="en-US" altLang="zh-CN" sz="2000" baseline="-30000" dirty="0">
                            <a:solidFill>
                              <a:srgbClr val="0000CC"/>
                            </a:solidFill>
                            <a:latin typeface="微软雅黑" panose="020B0503020204020204" pitchFamily="34" charset="-122"/>
                            <a:ea typeface="微软雅黑" panose="020B0503020204020204" pitchFamily="34" charset="-122"/>
                          </a:rPr>
                          <m:t>4</m:t>
                        </m:r>
                        <m:r>
                          <a:rPr lang="zh-CN" altLang="en-US" sz="2000">
                            <a:solidFill>
                              <a:srgbClr val="000000"/>
                            </a:solidFill>
                            <a:latin typeface="Cambria Math" panose="02040503050406030204" pitchFamily="18" charset="0"/>
                          </a:rPr>
                          <m:t>=30×5</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6099" name="Object 14"/>
                <p:cNvSpPr txBox="1">
                  <a:spLocks noRot="1" noChangeAspect="1" noMove="1" noResize="1" noEditPoints="1" noAdjustHandles="1" noChangeArrowheads="1" noChangeShapeType="1" noTextEdit="1"/>
                </p:cNvSpPr>
                <p:nvPr/>
              </p:nvSpPr>
              <p:spPr bwMode="auto">
                <a:xfrm>
                  <a:off x="3940" y="2639"/>
                  <a:ext cx="898" cy="242"/>
                </a:xfrm>
                <a:prstGeom prst="rect">
                  <a:avLst/>
                </a:prstGeom>
                <a:blipFill>
                  <a:blip r:embed="rId5"/>
                  <a:stretch>
                    <a:fillRect l="-656" b="-16393"/>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6083" name="Object 15"/>
              <p:cNvSpPr txBox="1"/>
              <p:nvPr/>
            </p:nvSpPr>
            <p:spPr bwMode="auto">
              <a:xfrm>
                <a:off x="1230313" y="4066873"/>
                <a:ext cx="2071687" cy="4381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1</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2</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3</m:t>
                      </m:r>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4</m:t>
                      </m:r>
                      <m:r>
                        <m:rPr>
                          <m:nor/>
                        </m:rPr>
                        <a:rPr lang="en-US" altLang="zh-CN" sz="2000" dirty="0">
                          <a:solidFill>
                            <a:srgbClr val="CC0099"/>
                          </a:solidFill>
                          <a:latin typeface="微软雅黑" panose="020B0503020204020204" pitchFamily="34" charset="-122"/>
                          <a:ea typeface="微软雅黑" panose="020B0503020204020204" pitchFamily="34" charset="-122"/>
                        </a:rPr>
                        <m:t>)</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6083" name="Object 15"/>
              <p:cNvSpPr txBox="1">
                <a:spLocks noRot="1" noChangeAspect="1" noMove="1" noResize="1" noEditPoints="1" noAdjustHandles="1" noChangeArrowheads="1" noChangeShapeType="1" noTextEdit="1"/>
              </p:cNvSpPr>
              <p:nvPr/>
            </p:nvSpPr>
            <p:spPr bwMode="auto">
              <a:xfrm>
                <a:off x="1230313" y="4066873"/>
                <a:ext cx="2071687" cy="438150"/>
              </a:xfrm>
              <a:prstGeom prst="rect">
                <a:avLst/>
              </a:prstGeom>
              <a:blipFill>
                <a:blip r:embed="rId6"/>
                <a:stretch>
                  <a:fillRect l="-588" r="-882" b="-416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84" name="Object 16"/>
              <p:cNvSpPr txBox="1"/>
              <p:nvPr/>
            </p:nvSpPr>
            <p:spPr bwMode="auto">
              <a:xfrm>
                <a:off x="3741738" y="5176853"/>
                <a:ext cx="2303462" cy="4381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1</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2</m:t>
                      </m:r>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3</m:t>
                      </m:r>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4</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6084" name="Object 16"/>
              <p:cNvSpPr txBox="1">
                <a:spLocks noRot="1" noChangeAspect="1" noMove="1" noResize="1" noEditPoints="1" noAdjustHandles="1" noChangeArrowheads="1" noChangeShapeType="1" noTextEdit="1"/>
              </p:cNvSpPr>
              <p:nvPr/>
            </p:nvSpPr>
            <p:spPr bwMode="auto">
              <a:xfrm>
                <a:off x="3741738" y="5176853"/>
                <a:ext cx="2303462" cy="438150"/>
              </a:xfrm>
              <a:prstGeom prst="rect">
                <a:avLst/>
              </a:prstGeom>
              <a:blipFill>
                <a:blip r:embed="rId7"/>
                <a:stretch>
                  <a:fillRect l="-1323" b="-416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85" name="Object 17"/>
              <p:cNvSpPr txBox="1"/>
              <p:nvPr/>
            </p:nvSpPr>
            <p:spPr bwMode="auto">
              <a:xfrm>
                <a:off x="6217920" y="5148816"/>
                <a:ext cx="2509520" cy="4381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1</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2</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3</m:t>
                      </m:r>
                      <m:r>
                        <m:rPr>
                          <m:nor/>
                        </m:rPr>
                        <a:rPr lang="en-US" altLang="zh-CN" sz="2000" dirty="0">
                          <a:solidFill>
                            <a:srgbClr val="CC0099"/>
                          </a:solidFill>
                          <a:latin typeface="微软雅黑" panose="020B0503020204020204" pitchFamily="34" charset="-122"/>
                          <a:ea typeface="微软雅黑" panose="020B0503020204020204" pitchFamily="34" charset="-122"/>
                        </a:rPr>
                        <m:t>)) </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4</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6085" name="Object 17"/>
              <p:cNvSpPr txBox="1">
                <a:spLocks noRot="1" noChangeAspect="1" noMove="1" noResize="1" noEditPoints="1" noAdjustHandles="1" noChangeArrowheads="1" noChangeShapeType="1" noTextEdit="1"/>
              </p:cNvSpPr>
              <p:nvPr/>
            </p:nvSpPr>
            <p:spPr bwMode="auto">
              <a:xfrm>
                <a:off x="6217920" y="5148816"/>
                <a:ext cx="2509520" cy="438150"/>
              </a:xfrm>
              <a:prstGeom prst="rect">
                <a:avLst/>
              </a:prstGeom>
              <a:blipFill>
                <a:blip r:embed="rId8"/>
                <a:stretch>
                  <a:fillRect l="-1214" b="-4225"/>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86" name="Object 18"/>
              <p:cNvSpPr txBox="1"/>
              <p:nvPr/>
            </p:nvSpPr>
            <p:spPr bwMode="auto">
              <a:xfrm>
                <a:off x="1244601" y="5222891"/>
                <a:ext cx="2071687" cy="4381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1</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2</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3</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4</m:t>
                      </m:r>
                      <m:r>
                        <m:rPr>
                          <m:nor/>
                        </m:rPr>
                        <a:rPr lang="en-US" altLang="zh-CN" sz="2000" dirty="0">
                          <a:solidFill>
                            <a:srgbClr val="CC0099"/>
                          </a:solidFill>
                          <a:latin typeface="微软雅黑" panose="020B0503020204020204" pitchFamily="34" charset="-122"/>
                          <a:ea typeface="微软雅黑" panose="020B0503020204020204" pitchFamily="34" charset="-122"/>
                        </a:rPr>
                        <m:t>))</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6086" name="Object 18"/>
              <p:cNvSpPr txBox="1">
                <a:spLocks noRot="1" noChangeAspect="1" noMove="1" noResize="1" noEditPoints="1" noAdjustHandles="1" noChangeArrowheads="1" noChangeShapeType="1" noTextEdit="1"/>
              </p:cNvSpPr>
              <p:nvPr/>
            </p:nvSpPr>
            <p:spPr bwMode="auto">
              <a:xfrm>
                <a:off x="1244601" y="5222891"/>
                <a:ext cx="2071687" cy="438150"/>
              </a:xfrm>
              <a:prstGeom prst="rect">
                <a:avLst/>
              </a:prstGeom>
              <a:blipFill>
                <a:blip r:embed="rId9"/>
                <a:stretch>
                  <a:fillRect l="-294" r="-882" b="-27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087" name="Object 19"/>
              <p:cNvSpPr txBox="1"/>
              <p:nvPr/>
            </p:nvSpPr>
            <p:spPr bwMode="auto">
              <a:xfrm>
                <a:off x="1237464" y="4615193"/>
                <a:ext cx="1833562" cy="438150"/>
              </a:xfrm>
              <a:prstGeom prst="rect">
                <a:avLst/>
              </a:prstGeom>
              <a:noFill/>
              <a:ln>
                <a:noFill/>
              </a:ln>
              <a:effectLst/>
            </p:spPr>
            <p:txBody>
              <a:bodyPr>
                <a:noAutofit/>
              </a:bodyPr>
              <a:lstStyle/>
              <a:p>
                <a:pPr marL="0" lvl="2">
                  <a:spcBef>
                    <a:spcPct val="20000"/>
                  </a:spcBef>
                  <a:defRPr/>
                </a:pPr>
                <a14:m>
                  <m:oMathPara xmlns:m="http://schemas.openxmlformats.org/officeDocument/2006/math">
                    <m:oMathParaPr>
                      <m:jc m:val="centerGroup"/>
                    </m:oMathParaPr>
                    <m:oMath xmlns:m="http://schemas.openxmlformats.org/officeDocument/2006/math">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1</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2</m:t>
                      </m:r>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3</m:t>
                      </m:r>
                      <m:r>
                        <m:rPr>
                          <m:nor/>
                        </m:rPr>
                        <a:rPr lang="en-US" altLang="zh-CN" sz="2000" dirty="0">
                          <a:solidFill>
                            <a:srgbClr val="CC0099"/>
                          </a:solidFill>
                          <a:latin typeface="微软雅黑" panose="020B0503020204020204" pitchFamily="34" charset="-122"/>
                          <a:ea typeface="微软雅黑" panose="020B0503020204020204" pitchFamily="34" charset="-122"/>
                          <a:sym typeface="Symbol" panose="05050102010706020507" pitchFamily="18" charset="2"/>
                        </a:rPr>
                        <m:t></m:t>
                      </m:r>
                      <m:r>
                        <m:rPr>
                          <m:nor/>
                        </m:rPr>
                        <a:rPr lang="en-US" altLang="zh-CN" sz="2000" dirty="0">
                          <a:solidFill>
                            <a:srgbClr val="CC0099"/>
                          </a:solidFill>
                          <a:latin typeface="微软雅黑" panose="020B0503020204020204" pitchFamily="34" charset="-122"/>
                          <a:ea typeface="微软雅黑" panose="020B0503020204020204" pitchFamily="34" charset="-122"/>
                        </a:rPr>
                        <m:t>A</m:t>
                      </m:r>
                      <m:r>
                        <m:rPr>
                          <m:nor/>
                        </m:rPr>
                        <a:rPr lang="en-US" altLang="zh-CN" sz="2000" baseline="-30000" dirty="0">
                          <a:solidFill>
                            <a:srgbClr val="CC0099"/>
                          </a:solidFill>
                          <a:latin typeface="微软雅黑" panose="020B0503020204020204" pitchFamily="34" charset="-122"/>
                          <a:ea typeface="微软雅黑" panose="020B0503020204020204" pitchFamily="34" charset="-122"/>
                        </a:rPr>
                        <m:t>4</m:t>
                      </m:r>
                      <m:r>
                        <m:rPr>
                          <m:nor/>
                        </m:rPr>
                        <a:rPr lang="en-US" altLang="zh-CN" sz="2000" dirty="0">
                          <a:solidFill>
                            <a:srgbClr val="CC0099"/>
                          </a:solidFill>
                          <a:latin typeface="微软雅黑" panose="020B0503020204020204" pitchFamily="34" charset="-122"/>
                          <a:ea typeface="微软雅黑" panose="020B0503020204020204" pitchFamily="34" charset="-122"/>
                        </a:rPr>
                        <m:t>)</m:t>
                      </m:r>
                    </m:oMath>
                  </m:oMathPara>
                </a14:m>
                <a:endParaRPr lang="en-US" altLang="zh-CN" sz="2000" dirty="0">
                  <a:solidFill>
                    <a:srgbClr val="CC0099"/>
                  </a:solidFill>
                  <a:latin typeface="微软雅黑" panose="020B0503020204020204" pitchFamily="34" charset="-122"/>
                  <a:ea typeface="微软雅黑" panose="020B0503020204020204" pitchFamily="34" charset="-122"/>
                </a:endParaRPr>
              </a:p>
            </p:txBody>
          </p:sp>
        </mc:Choice>
        <mc:Fallback xmlns="">
          <p:sp>
            <p:nvSpPr>
              <p:cNvPr id="46087" name="Object 19"/>
              <p:cNvSpPr txBox="1">
                <a:spLocks noRot="1" noChangeAspect="1" noMove="1" noResize="1" noEditPoints="1" noAdjustHandles="1" noChangeArrowheads="1" noChangeShapeType="1" noTextEdit="1"/>
              </p:cNvSpPr>
              <p:nvPr/>
            </p:nvSpPr>
            <p:spPr bwMode="auto">
              <a:xfrm>
                <a:off x="1237464" y="4615193"/>
                <a:ext cx="1833562" cy="438150"/>
              </a:xfrm>
              <a:prstGeom prst="rect">
                <a:avLst/>
              </a:prstGeom>
              <a:blipFill>
                <a:blip r:embed="rId10"/>
                <a:stretch>
                  <a:fillRect l="-1661" r="-13953" b="-4167"/>
                </a:stretch>
              </a:blipFill>
              <a:ln>
                <a:noFill/>
              </a:ln>
              <a:effectLst/>
            </p:spPr>
            <p:txBody>
              <a:bodyPr/>
              <a:lstStyle/>
              <a:p>
                <a:r>
                  <a:rPr lang="zh-CN" altLang="en-US">
                    <a:noFill/>
                  </a:rPr>
                  <a:t> </a:t>
                </a:r>
              </a:p>
            </p:txBody>
          </p:sp>
        </mc:Fallback>
      </mc:AlternateContent>
      <p:sp>
        <p:nvSpPr>
          <p:cNvPr id="60427" name="Rectangle 21"/>
          <p:cNvSpPr>
            <a:spLocks noChangeArrowheads="1"/>
          </p:cNvSpPr>
          <p:nvPr/>
        </p:nvSpPr>
        <p:spPr bwMode="auto">
          <a:xfrm>
            <a:off x="779701" y="1758652"/>
            <a:ext cx="7549038" cy="48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333399"/>
              </a:buClr>
              <a:buSzPct val="50000"/>
              <a:buFont typeface="Wingdings" panose="05000000000000000000" pitchFamily="2" charset="2"/>
              <a:buChar char="u"/>
              <a:defRPr/>
            </a:pPr>
            <a:r>
              <a:rPr lang="zh-CN" altLang="en-US" sz="2000" dirty="0">
                <a:solidFill>
                  <a:srgbClr val="0000FF"/>
                </a:solidFill>
                <a:latin typeface="微软雅黑" panose="020B0503020204020204" pitchFamily="34" charset="-122"/>
                <a:ea typeface="微软雅黑" panose="020B0503020204020204" pitchFamily="34" charset="-122"/>
              </a:rPr>
              <a:t>设有四个矩阵</a:t>
            </a:r>
            <a:r>
              <a:rPr lang="en-US" altLang="zh-CN" sz="2000" dirty="0">
                <a:solidFill>
                  <a:srgbClr val="0000CC"/>
                </a:solidFill>
                <a:latin typeface="微软雅黑" panose="020B0503020204020204" pitchFamily="34" charset="-122"/>
                <a:ea typeface="微软雅黑" panose="020B0503020204020204" pitchFamily="34" charset="-122"/>
              </a:rPr>
              <a:t>A</a:t>
            </a:r>
            <a:r>
              <a:rPr lang="en-US" altLang="zh-CN" sz="2000" baseline="-30000" dirty="0">
                <a:solidFill>
                  <a:srgbClr val="0000CC"/>
                </a:solidFill>
                <a:latin typeface="微软雅黑" panose="020B0503020204020204" pitchFamily="34" charset="-122"/>
                <a:ea typeface="微软雅黑" panose="020B0503020204020204" pitchFamily="34" charset="-122"/>
              </a:rPr>
              <a:t>1</a:t>
            </a:r>
            <a:r>
              <a:rPr lang="en-US" altLang="zh-CN"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CC"/>
                </a:solidFill>
                <a:latin typeface="微软雅黑" panose="020B0503020204020204" pitchFamily="34" charset="-122"/>
                <a:ea typeface="微软雅黑" panose="020B0503020204020204" pitchFamily="34" charset="-122"/>
              </a:rPr>
              <a:t> A</a:t>
            </a:r>
            <a:r>
              <a:rPr lang="en-US" altLang="zh-CN" sz="2000" baseline="-30000" dirty="0">
                <a:solidFill>
                  <a:srgbClr val="0000CC"/>
                </a:solidFill>
                <a:latin typeface="微软雅黑" panose="020B0503020204020204" pitchFamily="34" charset="-122"/>
                <a:ea typeface="微软雅黑" panose="020B0503020204020204" pitchFamily="34" charset="-122"/>
              </a:rPr>
              <a:t>2</a:t>
            </a:r>
            <a:r>
              <a:rPr lang="en-US" altLang="zh-CN"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CC"/>
                </a:solidFill>
                <a:latin typeface="微软雅黑" panose="020B0503020204020204" pitchFamily="34" charset="-122"/>
                <a:ea typeface="微软雅黑" panose="020B0503020204020204" pitchFamily="34" charset="-122"/>
              </a:rPr>
              <a:t> A</a:t>
            </a:r>
            <a:r>
              <a:rPr lang="en-US" altLang="zh-CN" sz="2000" baseline="-30000" dirty="0">
                <a:solidFill>
                  <a:srgbClr val="0000CC"/>
                </a:solidFill>
                <a:latin typeface="微软雅黑" panose="020B0503020204020204" pitchFamily="34" charset="-122"/>
                <a:ea typeface="微软雅黑" panose="020B0503020204020204" pitchFamily="34" charset="-122"/>
              </a:rPr>
              <a:t>3</a:t>
            </a:r>
            <a:r>
              <a:rPr lang="en-US" altLang="zh-CN"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CC"/>
                </a:solidFill>
                <a:latin typeface="微软雅黑" panose="020B0503020204020204" pitchFamily="34" charset="-122"/>
                <a:ea typeface="微软雅黑" panose="020B0503020204020204" pitchFamily="34" charset="-122"/>
              </a:rPr>
              <a:t> A</a:t>
            </a:r>
            <a:r>
              <a:rPr lang="en-US" altLang="zh-CN" sz="2000" baseline="-30000" dirty="0">
                <a:solidFill>
                  <a:srgbClr val="0000CC"/>
                </a:solidFill>
                <a:latin typeface="微软雅黑" panose="020B0503020204020204" pitchFamily="34" charset="-122"/>
                <a:ea typeface="微软雅黑" panose="020B0503020204020204" pitchFamily="34" charset="-122"/>
              </a:rPr>
              <a:t>4</a:t>
            </a:r>
            <a:r>
              <a:rPr lang="zh-CN" altLang="en-US" sz="2000" dirty="0">
                <a:solidFill>
                  <a:srgbClr val="0000FF"/>
                </a:solidFill>
                <a:latin typeface="微软雅黑" panose="020B0503020204020204" pitchFamily="34" charset="-122"/>
                <a:ea typeface="微软雅黑" panose="020B0503020204020204" pitchFamily="34" charset="-122"/>
              </a:rPr>
              <a:t>，它们的维数分别是：</a:t>
            </a:r>
          </a:p>
        </p:txBody>
      </p:sp>
      <p:sp>
        <p:nvSpPr>
          <p:cNvPr id="2" name="矩形 1"/>
          <p:cNvSpPr/>
          <p:nvPr/>
        </p:nvSpPr>
        <p:spPr>
          <a:xfrm>
            <a:off x="859632" y="3518347"/>
            <a:ext cx="7939088" cy="400110"/>
          </a:xfrm>
          <a:prstGeom prst="rect">
            <a:avLst/>
          </a:prstGeom>
        </p:spPr>
        <p:txBody>
          <a:bodyPr>
            <a:spAutoFit/>
          </a:bodyPr>
          <a:lstStyle/>
          <a:p>
            <a:pPr marL="342900" indent="-342900">
              <a:spcBef>
                <a:spcPct val="20000"/>
              </a:spcBef>
              <a:buClr>
                <a:srgbClr val="333399"/>
              </a:buClr>
              <a:buSzPct val="50000"/>
              <a:buFont typeface="Wingdings" panose="05000000000000000000" pitchFamily="2" charset="2"/>
              <a:buChar char="u"/>
              <a:defRPr/>
            </a:pPr>
            <a:r>
              <a:rPr lang="zh-CN" altLang="en-US" sz="2000" dirty="0">
                <a:solidFill>
                  <a:srgbClr val="0000FF"/>
                </a:solidFill>
                <a:latin typeface="微软雅黑" panose="020B0503020204020204" pitchFamily="34" charset="-122"/>
                <a:ea typeface="微软雅黑" panose="020B0503020204020204" pitchFamily="34" charset="-122"/>
              </a:rPr>
              <a:t>总共有五种完全加括号的方式</a:t>
            </a:r>
          </a:p>
        </p:txBody>
      </p:sp>
      <mc:AlternateContent xmlns:mc="http://schemas.openxmlformats.org/markup-compatibility/2006" xmlns:a14="http://schemas.microsoft.com/office/drawing/2010/main">
        <mc:Choice Requires="a14">
          <p:sp>
            <p:nvSpPr>
              <p:cNvPr id="46091" name="矩形 2"/>
              <p:cNvSpPr>
                <a:spLocks noChangeArrowheads="1"/>
              </p:cNvSpPr>
              <p:nvPr/>
            </p:nvSpPr>
            <p:spPr bwMode="auto">
              <a:xfrm>
                <a:off x="3524173" y="4085508"/>
                <a:ext cx="5806398"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p>
                <a:r>
                  <a:rPr kumimoji="1" lang="en-US" altLang="ja-JP" sz="2000" dirty="0">
                    <a:solidFill>
                      <a:srgbClr val="000000"/>
                    </a:solidFill>
                    <a:latin typeface="微软雅黑" panose="020B0503020204020204" pitchFamily="34" charset="-122"/>
                    <a:ea typeface="微软雅黑" panose="020B0503020204020204" pitchFamily="34" charset="-122"/>
                  </a:rPr>
                  <a:t>10</a:t>
                </a:r>
                <a:r>
                  <a:rPr lang="zh-CN" altLang="en-US" sz="2000" dirty="0">
                    <a:solidFill>
                      <a:srgbClr val="00000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 </m:t>
                    </m:r>
                  </m:oMath>
                </a14:m>
                <a:r>
                  <a:rPr kumimoji="1" lang="en-US" altLang="ja-JP" sz="2000" dirty="0">
                    <a:solidFill>
                      <a:srgbClr val="000000"/>
                    </a:solidFill>
                    <a:latin typeface="微软雅黑" panose="020B0503020204020204" pitchFamily="34" charset="-122"/>
                    <a:ea typeface="微软雅黑" panose="020B0503020204020204" pitchFamily="34" charset="-122"/>
                  </a:rPr>
                  <a:t>40</a:t>
                </a:r>
                <a:r>
                  <a:rPr lang="zh-CN" altLang="en-US" sz="2000" dirty="0">
                    <a:solidFill>
                      <a:srgbClr val="00000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 </m:t>
                    </m:r>
                  </m:oMath>
                </a14:m>
                <a:r>
                  <a:rPr kumimoji="1" lang="en-US" altLang="ja-JP" sz="2000" dirty="0">
                    <a:solidFill>
                      <a:srgbClr val="000000"/>
                    </a:solidFill>
                    <a:latin typeface="微软雅黑" panose="020B0503020204020204" pitchFamily="34" charset="-122"/>
                    <a:ea typeface="微软雅黑" panose="020B0503020204020204" pitchFamily="34" charset="-122"/>
                  </a:rPr>
                  <a:t>30+10</a:t>
                </a:r>
                <a:r>
                  <a:rPr lang="zh-CN" altLang="en-US" sz="2000" dirty="0">
                    <a:solidFill>
                      <a:srgbClr val="00000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 </m:t>
                    </m:r>
                  </m:oMath>
                </a14:m>
                <a:r>
                  <a:rPr kumimoji="1" lang="en-US" altLang="ja-JP" sz="2000" dirty="0">
                    <a:solidFill>
                      <a:srgbClr val="000000"/>
                    </a:solidFill>
                    <a:latin typeface="微软雅黑" panose="020B0503020204020204" pitchFamily="34" charset="-122"/>
                    <a:ea typeface="微软雅黑" panose="020B0503020204020204" pitchFamily="34" charset="-122"/>
                  </a:rPr>
                  <a:t>30</a:t>
                </a:r>
                <a:r>
                  <a:rPr lang="zh-CN" altLang="en-US" sz="2000" dirty="0">
                    <a:solidFill>
                      <a:srgbClr val="00000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 </m:t>
                    </m:r>
                  </m:oMath>
                </a14:m>
                <a:r>
                  <a:rPr kumimoji="1" lang="en-US" altLang="ja-JP" sz="2000" dirty="0">
                    <a:solidFill>
                      <a:srgbClr val="000000"/>
                    </a:solidFill>
                    <a:latin typeface="微软雅黑" panose="020B0503020204020204" pitchFamily="34" charset="-122"/>
                    <a:ea typeface="微软雅黑" panose="020B0503020204020204" pitchFamily="34" charset="-122"/>
                  </a:rPr>
                  <a:t>5+50</a:t>
                </a:r>
                <a:r>
                  <a:rPr lang="zh-CN" altLang="en-US" sz="2000" dirty="0">
                    <a:solidFill>
                      <a:srgbClr val="00000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 </m:t>
                    </m:r>
                  </m:oMath>
                </a14:m>
                <a:r>
                  <a:rPr kumimoji="1" lang="en-US" altLang="ja-JP" sz="2000" dirty="0">
                    <a:solidFill>
                      <a:srgbClr val="000000"/>
                    </a:solidFill>
                    <a:latin typeface="微软雅黑" panose="020B0503020204020204" pitchFamily="34" charset="-122"/>
                    <a:ea typeface="微软雅黑" panose="020B0503020204020204" pitchFamily="34" charset="-122"/>
                  </a:rPr>
                  <a:t>10</a:t>
                </a:r>
                <a:r>
                  <a:rPr lang="zh-CN" altLang="en-US" sz="2000" dirty="0">
                    <a:solidFill>
                      <a:srgbClr val="00000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 </m:t>
                    </m:r>
                  </m:oMath>
                </a14:m>
                <a:r>
                  <a:rPr kumimoji="1" lang="en-US" altLang="ja-JP" sz="2000" dirty="0">
                    <a:solidFill>
                      <a:srgbClr val="000000"/>
                    </a:solidFill>
                    <a:latin typeface="微软雅黑" panose="020B0503020204020204" pitchFamily="34" charset="-122"/>
                    <a:ea typeface="微软雅黑" panose="020B0503020204020204" pitchFamily="34" charset="-122"/>
                  </a:rPr>
                  <a:t>5=</a:t>
                </a:r>
                <a:r>
                  <a:rPr kumimoji="1" lang="ja-JP" altLang="en-US" sz="2000" dirty="0">
                    <a:solidFill>
                      <a:srgbClr val="000000"/>
                    </a:solidFill>
                    <a:latin typeface="微软雅黑" panose="020B0503020204020204" pitchFamily="34" charset="-122"/>
                    <a:ea typeface="微软雅黑" panose="020B0503020204020204" pitchFamily="34" charset="-122"/>
                  </a:rPr>
                  <a:t>16000</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46091" name="矩形 2"/>
              <p:cNvSpPr>
                <a:spLocks noRot="1" noChangeAspect="1" noMove="1" noResize="1" noEditPoints="1" noAdjustHandles="1" noChangeArrowheads="1" noChangeShapeType="1" noTextEdit="1"/>
              </p:cNvSpPr>
              <p:nvPr/>
            </p:nvSpPr>
            <p:spPr bwMode="auto">
              <a:xfrm>
                <a:off x="3524173" y="4085508"/>
                <a:ext cx="5806398" cy="400110"/>
              </a:xfrm>
              <a:prstGeom prst="rect">
                <a:avLst/>
              </a:prstGeom>
              <a:blipFill>
                <a:blip r:embed="rId11"/>
                <a:stretch>
                  <a:fillRect l="-1049" t="-7576" r="-525" b="-25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6092" name="矩形 3"/>
          <p:cNvSpPr>
            <a:spLocks noChangeArrowheads="1"/>
          </p:cNvSpPr>
          <p:nvPr/>
        </p:nvSpPr>
        <p:spPr bwMode="auto">
          <a:xfrm>
            <a:off x="1539876" y="5670566"/>
            <a:ext cx="9380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ja-JP" altLang="en-US" sz="2000">
                <a:solidFill>
                  <a:srgbClr val="000000"/>
                </a:solidFill>
                <a:latin typeface="微软雅黑" panose="020B0503020204020204" pitchFamily="34" charset="-122"/>
                <a:ea typeface="微软雅黑" panose="020B0503020204020204" pitchFamily="34" charset="-122"/>
              </a:rPr>
              <a:t>10500</a:t>
            </a:r>
            <a:endParaRPr lang="zh-CN" altLang="en-US" sz="1600">
              <a:latin typeface="微软雅黑" panose="020B0503020204020204" pitchFamily="34" charset="-122"/>
              <a:ea typeface="微软雅黑" panose="020B0503020204020204" pitchFamily="34" charset="-122"/>
            </a:endParaRPr>
          </a:p>
        </p:txBody>
      </p:sp>
      <p:sp>
        <p:nvSpPr>
          <p:cNvPr id="46093" name="矩形 4"/>
          <p:cNvSpPr>
            <a:spLocks noChangeArrowheads="1"/>
          </p:cNvSpPr>
          <p:nvPr/>
        </p:nvSpPr>
        <p:spPr bwMode="auto">
          <a:xfrm>
            <a:off x="3639820" y="4692532"/>
            <a:ext cx="14122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kumimoji="1" lang="ja-JP" altLang="en-US" sz="2000" dirty="0">
                <a:solidFill>
                  <a:srgbClr val="000000"/>
                </a:solidFill>
                <a:latin typeface="微软雅黑" panose="020B0503020204020204" pitchFamily="34" charset="-122"/>
                <a:ea typeface="微软雅黑" panose="020B0503020204020204" pitchFamily="34" charset="-122"/>
              </a:rPr>
              <a:t>36000</a:t>
            </a:r>
            <a:endParaRPr lang="zh-CN" altLang="en-US" sz="1600" dirty="0">
              <a:latin typeface="微软雅黑" panose="020B0503020204020204" pitchFamily="34" charset="-122"/>
              <a:ea typeface="微软雅黑" panose="020B0503020204020204" pitchFamily="34" charset="-122"/>
            </a:endParaRPr>
          </a:p>
        </p:txBody>
      </p:sp>
      <p:sp>
        <p:nvSpPr>
          <p:cNvPr id="46094" name="矩形 5"/>
          <p:cNvSpPr>
            <a:spLocks noChangeArrowheads="1"/>
          </p:cNvSpPr>
          <p:nvPr/>
        </p:nvSpPr>
        <p:spPr bwMode="auto">
          <a:xfrm>
            <a:off x="3914776" y="5673741"/>
            <a:ext cx="9380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ja-JP" altLang="en-US" sz="2000">
                <a:solidFill>
                  <a:srgbClr val="000000"/>
                </a:solidFill>
                <a:latin typeface="微软雅黑" panose="020B0503020204020204" pitchFamily="34" charset="-122"/>
                <a:ea typeface="微软雅黑" panose="020B0503020204020204" pitchFamily="34" charset="-122"/>
              </a:rPr>
              <a:t>87500</a:t>
            </a:r>
            <a:endParaRPr lang="zh-CN" altLang="en-US" sz="1600">
              <a:latin typeface="微软雅黑" panose="020B0503020204020204" pitchFamily="34" charset="-122"/>
              <a:ea typeface="微软雅黑" panose="020B0503020204020204" pitchFamily="34" charset="-122"/>
            </a:endParaRPr>
          </a:p>
        </p:txBody>
      </p:sp>
      <p:sp>
        <p:nvSpPr>
          <p:cNvPr id="46095" name="矩形 6"/>
          <p:cNvSpPr>
            <a:spLocks noChangeArrowheads="1"/>
          </p:cNvSpPr>
          <p:nvPr/>
        </p:nvSpPr>
        <p:spPr bwMode="auto">
          <a:xfrm>
            <a:off x="6798862" y="5658184"/>
            <a:ext cx="9380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ja-JP" altLang="en-US" sz="2000" dirty="0">
                <a:solidFill>
                  <a:srgbClr val="000000"/>
                </a:solidFill>
                <a:latin typeface="微软雅黑" panose="020B0503020204020204" pitchFamily="34" charset="-122"/>
                <a:ea typeface="微软雅黑" panose="020B0503020204020204" pitchFamily="34" charset="-122"/>
              </a:rPr>
              <a:t>34500</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21" name="文本框 20">
            <a:extLst>
              <a:ext uri="{FF2B5EF4-FFF2-40B4-BE49-F238E27FC236}">
                <a16:creationId xmlns:a16="http://schemas.microsoft.com/office/drawing/2014/main" id="{59B94F3D-36BC-496F-AF23-634D6DCA9D29}"/>
              </a:ext>
            </a:extLst>
          </p:cNvPr>
          <p:cNvSpPr txBox="1"/>
          <p:nvPr/>
        </p:nvSpPr>
        <p:spPr>
          <a:xfrm>
            <a:off x="648290" y="1153398"/>
            <a:ext cx="4820920" cy="499624"/>
          </a:xfrm>
          <a:prstGeom prst="rect">
            <a:avLst/>
          </a:prstGeom>
          <a:noFill/>
        </p:spPr>
        <p:txBody>
          <a:bodyPr wrap="square">
            <a:spAutoFit/>
          </a:bodyPr>
          <a:lstStyle/>
          <a:p>
            <a:pPr algn="just">
              <a:lnSpc>
                <a:spcPct val="150000"/>
              </a:lnSpc>
              <a:defRPr/>
            </a:pPr>
            <a:r>
              <a:rPr lang="zh-CN" altLang="en-US" sz="2000" dirty="0">
                <a:latin typeface="微软雅黑" panose="020B0503020204020204" pitchFamily="34" charset="-122"/>
                <a:ea typeface="微软雅黑" panose="020B0503020204020204" pitchFamily="34" charset="-122"/>
              </a:rPr>
              <a:t>矩阵连乘的代价与计算顺序有关</a:t>
            </a:r>
          </a:p>
        </p:txBody>
      </p:sp>
      <p:sp>
        <p:nvSpPr>
          <p:cNvPr id="22" name="Text Box 4">
            <a:extLst>
              <a:ext uri="{FF2B5EF4-FFF2-40B4-BE49-F238E27FC236}">
                <a16:creationId xmlns:a16="http://schemas.microsoft.com/office/drawing/2014/main" id="{9C4A4279-DC63-461E-B42E-5C60C20D2C6C}"/>
              </a:ext>
            </a:extLst>
          </p:cNvPr>
          <p:cNvSpPr txBox="1">
            <a:spLocks noChangeArrowheads="1"/>
          </p:cNvSpPr>
          <p:nvPr/>
        </p:nvSpPr>
        <p:spPr bwMode="auto">
          <a:xfrm>
            <a:off x="3524173" y="6117032"/>
            <a:ext cx="3922869" cy="400110"/>
          </a:xfrm>
          <a:prstGeom prst="rect">
            <a:avLst/>
          </a:prstGeom>
          <a:solidFill>
            <a:schemeClr val="accent4">
              <a:lumMod val="20000"/>
              <a:lumOff val="80000"/>
            </a:schemeClr>
          </a:solidFill>
          <a:ln>
            <a:noFill/>
          </a:ln>
          <a:effectLst/>
        </p:spPr>
        <p:txBody>
          <a:bodyPr wrap="none">
            <a:spAutoFit/>
          </a:bodyPr>
          <a:lstStyle/>
          <a:p>
            <a:pPr>
              <a:defRPr/>
            </a:pPr>
            <a:r>
              <a:rPr lang="zh-CN" altLang="en-US" sz="2000">
                <a:latin typeface="微软雅黑" panose="020B0503020204020204" pitchFamily="34" charset="-122"/>
                <a:ea typeface="微软雅黑" panose="020B0503020204020204" pitchFamily="34" charset="-122"/>
              </a:rPr>
              <a:t>结论: 不同计算顺序有不同的代价</a:t>
            </a:r>
          </a:p>
        </p:txBody>
      </p:sp>
      <p:grpSp>
        <p:nvGrpSpPr>
          <p:cNvPr id="23" name="Group 10">
            <a:extLst>
              <a:ext uri="{FF2B5EF4-FFF2-40B4-BE49-F238E27FC236}">
                <a16:creationId xmlns:a16="http://schemas.microsoft.com/office/drawing/2014/main" id="{29F0F2E8-5826-4D3B-82C5-39A8C03DE6EA}"/>
              </a:ext>
            </a:extLst>
          </p:cNvPr>
          <p:cNvGrpSpPr/>
          <p:nvPr/>
        </p:nvGrpSpPr>
        <p:grpSpPr bwMode="auto">
          <a:xfrm>
            <a:off x="538061" y="2793903"/>
            <a:ext cx="8486099" cy="413157"/>
            <a:chOff x="824" y="2639"/>
            <a:chExt cx="4014" cy="270"/>
          </a:xfrm>
          <a:solidFill>
            <a:schemeClr val="accent4">
              <a:lumMod val="20000"/>
              <a:lumOff val="80000"/>
            </a:schemeClr>
          </a:solidFill>
        </p:grpSpPr>
        <mc:AlternateContent xmlns:mc="http://schemas.openxmlformats.org/markup-compatibility/2006" xmlns:a14="http://schemas.microsoft.com/office/drawing/2010/main">
          <mc:Choice Requires="a14">
            <p:sp>
              <p:nvSpPr>
                <p:cNvPr id="24" name="Object 11">
                  <a:extLst>
                    <a:ext uri="{FF2B5EF4-FFF2-40B4-BE49-F238E27FC236}">
                      <a16:creationId xmlns:a16="http://schemas.microsoft.com/office/drawing/2014/main" id="{5D47F0B6-4DAC-403D-9646-8D7903A97D41}"/>
                    </a:ext>
                  </a:extLst>
                </p:cNvPr>
                <p:cNvSpPr txBox="1"/>
                <p:nvPr/>
              </p:nvSpPr>
              <p:spPr bwMode="auto">
                <a:xfrm>
                  <a:off x="824" y="2665"/>
                  <a:ext cx="975" cy="244"/>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dirty="0">
                            <a:solidFill>
                              <a:srgbClr val="0000CC"/>
                            </a:solidFill>
                            <a:latin typeface="微软雅黑" panose="020B0503020204020204" pitchFamily="34" charset="-122"/>
                            <a:ea typeface="微软雅黑" panose="020B0503020204020204" pitchFamily="34" charset="-122"/>
                          </a:rPr>
                          <m:t>p</m:t>
                        </m:r>
                        <m:r>
                          <m:rPr>
                            <m:nor/>
                          </m:rPr>
                          <a:rPr lang="en-US" altLang="zh-CN" baseline="-30000" dirty="0">
                            <a:solidFill>
                              <a:srgbClr val="0000CC"/>
                            </a:solidFill>
                            <a:latin typeface="微软雅黑" panose="020B0503020204020204" pitchFamily="34" charset="-122"/>
                            <a:ea typeface="微软雅黑" panose="020B0503020204020204" pitchFamily="34" charset="-122"/>
                          </a:rPr>
                          <m:t>0</m:t>
                        </m:r>
                        <m:r>
                          <a:rPr lang="zh-CN" altLang="en-US">
                            <a:solidFill>
                              <a:srgbClr val="000000"/>
                            </a:solidFill>
                            <a:latin typeface="Cambria Math" panose="02040503050406030204" pitchFamily="18" charset="0"/>
                          </a:rPr>
                          <m:t>×</m:t>
                        </m:r>
                        <m:r>
                          <m:rPr>
                            <m:nor/>
                          </m:rPr>
                          <a:rPr lang="en-US" altLang="zh-CN" dirty="0">
                            <a:solidFill>
                              <a:srgbClr val="0000CC"/>
                            </a:solidFill>
                            <a:latin typeface="微软雅黑" panose="020B0503020204020204" pitchFamily="34" charset="-122"/>
                            <a:ea typeface="微软雅黑" panose="020B0503020204020204" pitchFamily="34" charset="-122"/>
                          </a:rPr>
                          <m:t>p</m:t>
                        </m:r>
                        <m:r>
                          <m:rPr>
                            <m:nor/>
                          </m:rPr>
                          <a:rPr lang="en-US" altLang="zh-CN" baseline="-30000" dirty="0">
                            <a:solidFill>
                              <a:srgbClr val="0000CC"/>
                            </a:solidFill>
                            <a:latin typeface="微软雅黑" panose="020B0503020204020204" pitchFamily="34" charset="-122"/>
                            <a:ea typeface="微软雅黑" panose="020B0503020204020204" pitchFamily="34" charset="-122"/>
                          </a:rPr>
                          <m:t>1</m:t>
                        </m:r>
                        <m:r>
                          <a:rPr lang="zh-CN" altLang="en-US">
                            <a:solidFill>
                              <a:srgbClr val="000000"/>
                            </a:solidFill>
                            <a:latin typeface="Cambria Math" panose="02040503050406030204" pitchFamily="18" charset="0"/>
                          </a:rPr>
                          <m:t>=50×10</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4" name="Object 11">
                  <a:extLst>
                    <a:ext uri="{FF2B5EF4-FFF2-40B4-BE49-F238E27FC236}">
                      <a16:creationId xmlns:a16="http://schemas.microsoft.com/office/drawing/2014/main" id="{5D47F0B6-4DAC-403D-9646-8D7903A97D41}"/>
                    </a:ext>
                  </a:extLst>
                </p:cNvPr>
                <p:cNvSpPr txBox="1">
                  <a:spLocks noRot="1" noChangeAspect="1" noMove="1" noResize="1" noEditPoints="1" noAdjustHandles="1" noChangeArrowheads="1" noChangeShapeType="1" noTextEdit="1"/>
                </p:cNvSpPr>
                <p:nvPr/>
              </p:nvSpPr>
              <p:spPr bwMode="auto">
                <a:xfrm>
                  <a:off x="824" y="2665"/>
                  <a:ext cx="975" cy="244"/>
                </a:xfrm>
                <a:prstGeom prst="rect">
                  <a:avLst/>
                </a:prstGeom>
                <a:blipFill>
                  <a:blip r:embed="rId12"/>
                  <a:stretch>
                    <a:fillRect l="-296" b="-11475"/>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Object 12">
                  <a:extLst>
                    <a:ext uri="{FF2B5EF4-FFF2-40B4-BE49-F238E27FC236}">
                      <a16:creationId xmlns:a16="http://schemas.microsoft.com/office/drawing/2014/main" id="{CB4EEAF0-C4B5-4D29-8ADC-C2215D02EDC5}"/>
                    </a:ext>
                  </a:extLst>
                </p:cNvPr>
                <p:cNvSpPr txBox="1"/>
                <p:nvPr/>
              </p:nvSpPr>
              <p:spPr bwMode="auto">
                <a:xfrm>
                  <a:off x="1826" y="2666"/>
                  <a:ext cx="1011" cy="221"/>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dirty="0">
                            <a:solidFill>
                              <a:srgbClr val="0000CC"/>
                            </a:solidFill>
                            <a:latin typeface="微软雅黑" panose="020B0503020204020204" pitchFamily="34" charset="-122"/>
                            <a:ea typeface="微软雅黑" panose="020B0503020204020204" pitchFamily="34" charset="-122"/>
                          </a:rPr>
                          <m:t>p</m:t>
                        </m:r>
                        <m:r>
                          <m:rPr>
                            <m:nor/>
                          </m:rPr>
                          <a:rPr lang="en-US" altLang="zh-CN" baseline="-30000" dirty="0">
                            <a:solidFill>
                              <a:srgbClr val="0000CC"/>
                            </a:solidFill>
                            <a:latin typeface="微软雅黑" panose="020B0503020204020204" pitchFamily="34" charset="-122"/>
                            <a:ea typeface="微软雅黑" panose="020B0503020204020204" pitchFamily="34" charset="-122"/>
                          </a:rPr>
                          <m:t>1</m:t>
                        </m:r>
                        <m:r>
                          <a:rPr lang="zh-CN" altLang="en-US">
                            <a:solidFill>
                              <a:srgbClr val="000000"/>
                            </a:solidFill>
                            <a:latin typeface="Cambria Math" panose="02040503050406030204" pitchFamily="18" charset="0"/>
                          </a:rPr>
                          <m:t>×</m:t>
                        </m:r>
                        <m:r>
                          <m:rPr>
                            <m:nor/>
                          </m:rPr>
                          <a:rPr lang="en-US" altLang="zh-CN" dirty="0">
                            <a:solidFill>
                              <a:srgbClr val="0000CC"/>
                            </a:solidFill>
                            <a:latin typeface="微软雅黑" panose="020B0503020204020204" pitchFamily="34" charset="-122"/>
                            <a:ea typeface="微软雅黑" panose="020B0503020204020204" pitchFamily="34" charset="-122"/>
                          </a:rPr>
                          <m:t>p</m:t>
                        </m:r>
                        <m:r>
                          <m:rPr>
                            <m:nor/>
                          </m:rPr>
                          <a:rPr lang="en-US" altLang="zh-CN" baseline="-30000" dirty="0">
                            <a:solidFill>
                              <a:srgbClr val="0000CC"/>
                            </a:solidFill>
                            <a:latin typeface="微软雅黑" panose="020B0503020204020204" pitchFamily="34" charset="-122"/>
                            <a:ea typeface="微软雅黑" panose="020B0503020204020204" pitchFamily="34" charset="-122"/>
                          </a:rPr>
                          <m:t>2</m:t>
                        </m:r>
                        <m:r>
                          <a:rPr lang="zh-CN" altLang="en-US">
                            <a:solidFill>
                              <a:srgbClr val="000000"/>
                            </a:solidFill>
                            <a:latin typeface="Cambria Math" panose="02040503050406030204" pitchFamily="18" charset="0"/>
                          </a:rPr>
                          <m:t>=10×40</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5" name="Object 12">
                  <a:extLst>
                    <a:ext uri="{FF2B5EF4-FFF2-40B4-BE49-F238E27FC236}">
                      <a16:creationId xmlns:a16="http://schemas.microsoft.com/office/drawing/2014/main" id="{CB4EEAF0-C4B5-4D29-8ADC-C2215D02EDC5}"/>
                    </a:ext>
                  </a:extLst>
                </p:cNvPr>
                <p:cNvSpPr txBox="1">
                  <a:spLocks noRot="1" noChangeAspect="1" noMove="1" noResize="1" noEditPoints="1" noAdjustHandles="1" noChangeArrowheads="1" noChangeShapeType="1" noTextEdit="1"/>
                </p:cNvSpPr>
                <p:nvPr/>
              </p:nvSpPr>
              <p:spPr bwMode="auto">
                <a:xfrm>
                  <a:off x="1826" y="2666"/>
                  <a:ext cx="1011" cy="221"/>
                </a:xfrm>
                <a:prstGeom prst="rect">
                  <a:avLst/>
                </a:prstGeom>
                <a:blipFill>
                  <a:blip r:embed="rId13"/>
                  <a:stretch>
                    <a:fillRect b="-21429"/>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Object 13">
                  <a:extLst>
                    <a:ext uri="{FF2B5EF4-FFF2-40B4-BE49-F238E27FC236}">
                      <a16:creationId xmlns:a16="http://schemas.microsoft.com/office/drawing/2014/main" id="{7542D877-A750-42D8-B6B6-DC60ACB699C9}"/>
                    </a:ext>
                  </a:extLst>
                </p:cNvPr>
                <p:cNvSpPr txBox="1"/>
                <p:nvPr/>
              </p:nvSpPr>
              <p:spPr bwMode="auto">
                <a:xfrm>
                  <a:off x="2866" y="2649"/>
                  <a:ext cx="1011" cy="244"/>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dirty="0">
                            <a:solidFill>
                              <a:srgbClr val="0000CC"/>
                            </a:solidFill>
                            <a:latin typeface="微软雅黑" panose="020B0503020204020204" pitchFamily="34" charset="-122"/>
                            <a:ea typeface="微软雅黑" panose="020B0503020204020204" pitchFamily="34" charset="-122"/>
                          </a:rPr>
                          <m:t>p</m:t>
                        </m:r>
                        <m:r>
                          <m:rPr>
                            <m:nor/>
                          </m:rPr>
                          <a:rPr lang="en-US" altLang="zh-CN" baseline="-30000" dirty="0">
                            <a:solidFill>
                              <a:srgbClr val="0000CC"/>
                            </a:solidFill>
                            <a:latin typeface="微软雅黑" panose="020B0503020204020204" pitchFamily="34" charset="-122"/>
                            <a:ea typeface="微软雅黑" panose="020B0503020204020204" pitchFamily="34" charset="-122"/>
                          </a:rPr>
                          <m:t>2</m:t>
                        </m:r>
                        <m:r>
                          <a:rPr lang="zh-CN" altLang="en-US">
                            <a:solidFill>
                              <a:srgbClr val="000000"/>
                            </a:solidFill>
                            <a:latin typeface="Cambria Math" panose="02040503050406030204" pitchFamily="18" charset="0"/>
                          </a:rPr>
                          <m:t>×</m:t>
                        </m:r>
                        <m:r>
                          <m:rPr>
                            <m:nor/>
                          </m:rPr>
                          <a:rPr lang="en-US" altLang="zh-CN" dirty="0">
                            <a:solidFill>
                              <a:srgbClr val="0000CC"/>
                            </a:solidFill>
                            <a:latin typeface="微软雅黑" panose="020B0503020204020204" pitchFamily="34" charset="-122"/>
                            <a:ea typeface="微软雅黑" panose="020B0503020204020204" pitchFamily="34" charset="-122"/>
                          </a:rPr>
                          <m:t>p</m:t>
                        </m:r>
                        <m:r>
                          <m:rPr>
                            <m:nor/>
                          </m:rPr>
                          <a:rPr lang="en-US" altLang="zh-CN" baseline="-30000" dirty="0">
                            <a:solidFill>
                              <a:srgbClr val="0000CC"/>
                            </a:solidFill>
                            <a:latin typeface="微软雅黑" panose="020B0503020204020204" pitchFamily="34" charset="-122"/>
                            <a:ea typeface="微软雅黑" panose="020B0503020204020204" pitchFamily="34" charset="-122"/>
                          </a:rPr>
                          <m:t>3</m:t>
                        </m:r>
                        <m:r>
                          <a:rPr lang="zh-CN" altLang="en-US">
                            <a:solidFill>
                              <a:srgbClr val="000000"/>
                            </a:solidFill>
                            <a:latin typeface="Cambria Math" panose="02040503050406030204" pitchFamily="18" charset="0"/>
                          </a:rPr>
                          <m:t>=40×30</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6" name="Object 13">
                  <a:extLst>
                    <a:ext uri="{FF2B5EF4-FFF2-40B4-BE49-F238E27FC236}">
                      <a16:creationId xmlns:a16="http://schemas.microsoft.com/office/drawing/2014/main" id="{7542D877-A750-42D8-B6B6-DC60ACB699C9}"/>
                    </a:ext>
                  </a:extLst>
                </p:cNvPr>
                <p:cNvSpPr txBox="1">
                  <a:spLocks noRot="1" noChangeAspect="1" noMove="1" noResize="1" noEditPoints="1" noAdjustHandles="1" noChangeArrowheads="1" noChangeShapeType="1" noTextEdit="1"/>
                </p:cNvSpPr>
                <p:nvPr/>
              </p:nvSpPr>
              <p:spPr bwMode="auto">
                <a:xfrm>
                  <a:off x="2866" y="2649"/>
                  <a:ext cx="1011" cy="244"/>
                </a:xfrm>
                <a:prstGeom prst="rect">
                  <a:avLst/>
                </a:prstGeom>
                <a:blipFill>
                  <a:blip r:embed="rId14"/>
                  <a:stretch>
                    <a:fillRect l="-286" b="-11475"/>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Object 14">
                  <a:extLst>
                    <a:ext uri="{FF2B5EF4-FFF2-40B4-BE49-F238E27FC236}">
                      <a16:creationId xmlns:a16="http://schemas.microsoft.com/office/drawing/2014/main" id="{BAFD4A68-9457-4946-B3DE-28E9556ECA77}"/>
                    </a:ext>
                  </a:extLst>
                </p:cNvPr>
                <p:cNvSpPr txBox="1"/>
                <p:nvPr/>
              </p:nvSpPr>
              <p:spPr bwMode="auto">
                <a:xfrm>
                  <a:off x="3940" y="2639"/>
                  <a:ext cx="898" cy="242"/>
                </a:xfrm>
                <a:prstGeom prst="rect">
                  <a:avLst/>
                </a:prstGeom>
                <a:grp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dirty="0">
                            <a:solidFill>
                              <a:srgbClr val="0000CC"/>
                            </a:solidFill>
                            <a:latin typeface="微软雅黑" panose="020B0503020204020204" pitchFamily="34" charset="-122"/>
                            <a:ea typeface="微软雅黑" panose="020B0503020204020204" pitchFamily="34" charset="-122"/>
                          </a:rPr>
                          <m:t>p</m:t>
                        </m:r>
                        <m:r>
                          <m:rPr>
                            <m:nor/>
                          </m:rPr>
                          <a:rPr lang="en-US" altLang="zh-CN" baseline="-30000" dirty="0">
                            <a:solidFill>
                              <a:srgbClr val="0000CC"/>
                            </a:solidFill>
                            <a:latin typeface="微软雅黑" panose="020B0503020204020204" pitchFamily="34" charset="-122"/>
                            <a:ea typeface="微软雅黑" panose="020B0503020204020204" pitchFamily="34" charset="-122"/>
                          </a:rPr>
                          <m:t>3</m:t>
                        </m:r>
                        <m:r>
                          <a:rPr lang="zh-CN" altLang="en-US">
                            <a:solidFill>
                              <a:srgbClr val="000000"/>
                            </a:solidFill>
                            <a:latin typeface="Cambria Math" panose="02040503050406030204" pitchFamily="18" charset="0"/>
                          </a:rPr>
                          <m:t>×</m:t>
                        </m:r>
                        <m:r>
                          <m:rPr>
                            <m:nor/>
                          </m:rPr>
                          <a:rPr lang="en-US" altLang="zh-CN" dirty="0">
                            <a:solidFill>
                              <a:srgbClr val="0000CC"/>
                            </a:solidFill>
                            <a:latin typeface="微软雅黑" panose="020B0503020204020204" pitchFamily="34" charset="-122"/>
                            <a:ea typeface="微软雅黑" panose="020B0503020204020204" pitchFamily="34" charset="-122"/>
                          </a:rPr>
                          <m:t>p</m:t>
                        </m:r>
                        <m:r>
                          <m:rPr>
                            <m:nor/>
                          </m:rPr>
                          <a:rPr lang="en-US" altLang="zh-CN" baseline="-30000" dirty="0">
                            <a:solidFill>
                              <a:srgbClr val="0000CC"/>
                            </a:solidFill>
                            <a:latin typeface="微软雅黑" panose="020B0503020204020204" pitchFamily="34" charset="-122"/>
                            <a:ea typeface="微软雅黑" panose="020B0503020204020204" pitchFamily="34" charset="-122"/>
                          </a:rPr>
                          <m:t>4</m:t>
                        </m:r>
                        <m:r>
                          <a:rPr lang="zh-CN" altLang="en-US">
                            <a:solidFill>
                              <a:srgbClr val="000000"/>
                            </a:solidFill>
                            <a:latin typeface="Cambria Math" panose="02040503050406030204" pitchFamily="18" charset="0"/>
                          </a:rPr>
                          <m:t>=30×5</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7" name="Object 14">
                  <a:extLst>
                    <a:ext uri="{FF2B5EF4-FFF2-40B4-BE49-F238E27FC236}">
                      <a16:creationId xmlns:a16="http://schemas.microsoft.com/office/drawing/2014/main" id="{BAFD4A68-9457-4946-B3DE-28E9556ECA77}"/>
                    </a:ext>
                  </a:extLst>
                </p:cNvPr>
                <p:cNvSpPr txBox="1">
                  <a:spLocks noRot="1" noChangeAspect="1" noMove="1" noResize="1" noEditPoints="1" noAdjustHandles="1" noChangeArrowheads="1" noChangeShapeType="1" noTextEdit="1"/>
                </p:cNvSpPr>
                <p:nvPr/>
              </p:nvSpPr>
              <p:spPr bwMode="auto">
                <a:xfrm>
                  <a:off x="3940" y="2639"/>
                  <a:ext cx="898" cy="242"/>
                </a:xfrm>
                <a:prstGeom prst="rect">
                  <a:avLst/>
                </a:prstGeom>
                <a:blipFill>
                  <a:blip r:embed="rId15"/>
                  <a:stretch>
                    <a:fillRect b="-11475"/>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2" name="Object 14">
                <a:extLst>
                  <a:ext uri="{FF2B5EF4-FFF2-40B4-BE49-F238E27FC236}">
                    <a16:creationId xmlns:a16="http://schemas.microsoft.com/office/drawing/2014/main" id="{E1B60188-E96C-457B-B2F3-BC50B272B2AC}"/>
                  </a:ext>
                </a:extLst>
              </p:cNvPr>
              <p:cNvSpPr txBox="1"/>
              <p:nvPr/>
            </p:nvSpPr>
            <p:spPr bwMode="auto">
              <a:xfrm>
                <a:off x="9187209" y="2776336"/>
                <a:ext cx="2466730" cy="400110"/>
              </a:xfrm>
              <a:prstGeom prst="rect">
                <a:avLst/>
              </a:prstGeom>
              <a:solidFill>
                <a:schemeClr val="accent4">
                  <a:lumMod val="20000"/>
                  <a:lumOff val="80000"/>
                </a:schemeClr>
              </a:solid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zh-CN" sz="2000" dirty="0">
                          <a:solidFill>
                            <a:srgbClr val="0000CC"/>
                          </a:solidFill>
                          <a:latin typeface="微软雅黑" panose="020B0503020204020204" pitchFamily="34" charset="-122"/>
                          <a:ea typeface="微软雅黑" panose="020B0503020204020204" pitchFamily="34" charset="-122"/>
                        </a:rPr>
                        <m:t>p</m:t>
                      </m:r>
                      <m:r>
                        <a:rPr lang="zh-CN" altLang="en-US" sz="2000">
                          <a:solidFill>
                            <a:srgbClr val="000000"/>
                          </a:solidFill>
                          <a:latin typeface="Cambria Math" panose="02040503050406030204" pitchFamily="18" charset="0"/>
                        </a:rPr>
                        <m:t>=</m:t>
                      </m:r>
                      <m:r>
                        <a:rPr lang="en-US" altLang="zh-CN" sz="2000">
                          <a:solidFill>
                            <a:srgbClr val="000000"/>
                          </a:solidFill>
                          <a:latin typeface="Cambria Math" panose="02040503050406030204" pitchFamily="18" charset="0"/>
                        </a:rPr>
                        <m:t>{50,10,40,30,5}</m:t>
                      </m:r>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32" name="Object 14">
                <a:extLst>
                  <a:ext uri="{FF2B5EF4-FFF2-40B4-BE49-F238E27FC236}">
                    <a16:creationId xmlns:a16="http://schemas.microsoft.com/office/drawing/2014/main" id="{E1B60188-E96C-457B-B2F3-BC50B272B2AC}"/>
                  </a:ext>
                </a:extLst>
              </p:cNvPr>
              <p:cNvSpPr txBox="1">
                <a:spLocks noRot="1" noChangeAspect="1" noMove="1" noResize="1" noEditPoints="1" noAdjustHandles="1" noChangeArrowheads="1" noChangeShapeType="1" noTextEdit="1"/>
              </p:cNvSpPr>
              <p:nvPr/>
            </p:nvSpPr>
            <p:spPr bwMode="auto">
              <a:xfrm>
                <a:off x="9187209" y="2776336"/>
                <a:ext cx="2466730" cy="400110"/>
              </a:xfrm>
              <a:prstGeom prst="rect">
                <a:avLst/>
              </a:prstGeom>
              <a:blipFill>
                <a:blip r:embed="rId16"/>
                <a:stretch>
                  <a:fillRect l="-494" b="-16667"/>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265780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08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608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08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608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60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091"/>
                                        </p:tgtEl>
                                        <p:attrNameLst>
                                          <p:attrName>style.visibility</p:attrName>
                                        </p:attrNameLst>
                                      </p:cBhvr>
                                      <p:to>
                                        <p:strVal val="visible"/>
                                      </p:to>
                                    </p:set>
                                    <p:animEffect transition="in" filter="blinds(horizontal)">
                                      <p:cBhvr>
                                        <p:cTn id="32" dur="500"/>
                                        <p:tgtEl>
                                          <p:spTgt spid="460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6093"/>
                                        </p:tgtEl>
                                        <p:attrNameLst>
                                          <p:attrName>style.visibility</p:attrName>
                                        </p:attrNameLst>
                                      </p:cBhvr>
                                      <p:to>
                                        <p:strVal val="visible"/>
                                      </p:to>
                                    </p:set>
                                    <p:animEffect transition="in" filter="blinds(horizontal)">
                                      <p:cBhvr>
                                        <p:cTn id="37" dur="500"/>
                                        <p:tgtEl>
                                          <p:spTgt spid="460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6092"/>
                                        </p:tgtEl>
                                        <p:attrNameLst>
                                          <p:attrName>style.visibility</p:attrName>
                                        </p:attrNameLst>
                                      </p:cBhvr>
                                      <p:to>
                                        <p:strVal val="visible"/>
                                      </p:to>
                                    </p:set>
                                    <p:animEffect transition="in" filter="blinds(horizontal)">
                                      <p:cBhvr>
                                        <p:cTn id="42" dur="500"/>
                                        <p:tgtEl>
                                          <p:spTgt spid="460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6094"/>
                                        </p:tgtEl>
                                        <p:attrNameLst>
                                          <p:attrName>style.visibility</p:attrName>
                                        </p:attrNameLst>
                                      </p:cBhvr>
                                      <p:to>
                                        <p:strVal val="visible"/>
                                      </p:to>
                                    </p:set>
                                    <p:animEffect transition="in" filter="blinds(horizontal)">
                                      <p:cBhvr>
                                        <p:cTn id="47" dur="500"/>
                                        <p:tgtEl>
                                          <p:spTgt spid="4609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6095"/>
                                        </p:tgtEl>
                                        <p:attrNameLst>
                                          <p:attrName>style.visibility</p:attrName>
                                        </p:attrNameLst>
                                      </p:cBhvr>
                                      <p:to>
                                        <p:strVal val="visible"/>
                                      </p:to>
                                    </p:set>
                                    <p:animEffect transition="in" filter="blinds(horizontal)">
                                      <p:cBhvr>
                                        <p:cTn id="52" dur="500"/>
                                        <p:tgtEl>
                                          <p:spTgt spid="46095"/>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amond(in)">
                                      <p:cBhvr>
                                        <p:cTn id="5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4" grpId="0"/>
      <p:bldP spid="46085" grpId="0"/>
      <p:bldP spid="46086" grpId="0"/>
      <p:bldP spid="46087" grpId="0"/>
      <p:bldP spid="2" grpId="0"/>
      <p:bldP spid="46091" grpId="0"/>
      <p:bldP spid="46092" grpId="0"/>
      <p:bldP spid="46093" grpId="0"/>
      <p:bldP spid="46094" grpId="0"/>
      <p:bldP spid="46095" grpId="0"/>
      <p:bldP spid="22" grpId="0" bldLvl="0" animBg="1"/>
      <p:bldP spid="3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11" name="Text Box 4"/>
          <p:cNvSpPr txBox="1">
            <a:spLocks noChangeArrowheads="1"/>
          </p:cNvSpPr>
          <p:nvPr/>
        </p:nvSpPr>
        <p:spPr bwMode="auto">
          <a:xfrm>
            <a:off x="1057275" y="1854813"/>
            <a:ext cx="9683012" cy="961289"/>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pPr>
            <a:r>
              <a:rPr lang="zh-CN" altLang="en-US" sz="20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穷举法：</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列举出所有可能的计算次序，并计算出每一种计算次序相应需要的乘法次数，从中找出一种乘法次数最少的计算次序。 </a:t>
            </a:r>
          </a:p>
        </p:txBody>
      </p:sp>
      <p:sp>
        <p:nvSpPr>
          <p:cNvPr id="13" name="Text Box 7"/>
          <p:cNvSpPr txBox="1">
            <a:spLocks noChangeArrowheads="1"/>
          </p:cNvSpPr>
          <p:nvPr/>
        </p:nvSpPr>
        <p:spPr bwMode="auto">
          <a:xfrm>
            <a:off x="1057275" y="2936807"/>
            <a:ext cx="8425180" cy="28069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eaLnBrk="1" hangingPunct="1">
              <a:lnSpc>
                <a:spcPct val="150000"/>
              </a:lnSpc>
              <a:defRPr/>
            </a:pPr>
            <a:r>
              <a:rPr lang="zh-CN" altLang="en-US" sz="2000" dirty="0">
                <a:latin typeface="Times New Roman" panose="02020603050405020304" pitchFamily="18" charset="0"/>
                <a:ea typeface="楷体_GB2312" pitchFamily="49" charset="-122"/>
              </a:rPr>
              <a:t>对于</a:t>
            </a:r>
            <a:r>
              <a:rPr lang="en-US" altLang="zh-CN" sz="2000" dirty="0">
                <a:latin typeface="Times New Roman" panose="02020603050405020304" pitchFamily="18" charset="0"/>
                <a:ea typeface="楷体_GB2312" pitchFamily="49" charset="-122"/>
              </a:rPr>
              <a:t>n</a:t>
            </a:r>
            <a:r>
              <a:rPr lang="zh-CN" altLang="en-US" sz="2000" dirty="0">
                <a:latin typeface="Times New Roman" panose="02020603050405020304" pitchFamily="18" charset="0"/>
                <a:ea typeface="楷体_GB2312" pitchFamily="49" charset="-122"/>
              </a:rPr>
              <a:t>个矩阵的连乘积，设有不同的计算次序</a:t>
            </a:r>
            <a:r>
              <a:rPr lang="en-US" altLang="zh-CN" sz="2000" dirty="0">
                <a:latin typeface="Times New Roman" panose="02020603050405020304" pitchFamily="18" charset="0"/>
                <a:ea typeface="楷体_GB2312" pitchFamily="49" charset="-122"/>
              </a:rPr>
              <a:t>P(n)</a:t>
            </a:r>
            <a:r>
              <a:rPr lang="zh-CN" altLang="en-US" sz="2000" dirty="0">
                <a:latin typeface="Times New Roman" panose="02020603050405020304" pitchFamily="18" charset="0"/>
                <a:ea typeface="楷体_GB2312" pitchFamily="49" charset="-122"/>
              </a:rPr>
              <a:t>。</a:t>
            </a:r>
          </a:p>
          <a:p>
            <a:pPr eaLnBrk="1" hangingPunct="1">
              <a:lnSpc>
                <a:spcPct val="150000"/>
              </a:lnSpc>
              <a:defRPr/>
            </a:pPr>
            <a:r>
              <a:rPr lang="zh-CN" altLang="en-US" sz="2000" dirty="0">
                <a:latin typeface="Times New Roman" panose="02020603050405020304" pitchFamily="18" charset="0"/>
                <a:ea typeface="楷体_GB2312" pitchFamily="49" charset="-122"/>
              </a:rPr>
              <a:t>由于每种加括号方式都可以分解为两个子矩阵的加括号问题：</a:t>
            </a:r>
            <a:r>
              <a:rPr lang="en-US" altLang="zh-CN" sz="2000" dirty="0">
                <a:latin typeface="Times New Roman" panose="02020603050405020304" pitchFamily="18" charset="0"/>
                <a:ea typeface="楷体_GB2312" pitchFamily="49" charset="-122"/>
              </a:rPr>
              <a:t>(A</a:t>
            </a:r>
            <a:r>
              <a:rPr lang="en-US" altLang="zh-CN" sz="2000" baseline="-25000" dirty="0">
                <a:latin typeface="Times New Roman" panose="02020603050405020304" pitchFamily="18" charset="0"/>
                <a:ea typeface="楷体_GB2312" pitchFamily="49" charset="-122"/>
              </a:rPr>
              <a:t>1</a:t>
            </a:r>
            <a:r>
              <a:rPr lang="en-US" altLang="zh-CN" sz="2000" dirty="0">
                <a:latin typeface="Times New Roman" panose="02020603050405020304" pitchFamily="18" charset="0"/>
                <a:ea typeface="楷体_GB2312" pitchFamily="49" charset="-122"/>
              </a:rPr>
              <a:t>...</a:t>
            </a:r>
            <a:r>
              <a:rPr lang="en-US" altLang="zh-CN" sz="2000" dirty="0" err="1">
                <a:latin typeface="Times New Roman" panose="02020603050405020304" pitchFamily="18" charset="0"/>
                <a:ea typeface="楷体_GB2312" pitchFamily="49" charset="-122"/>
              </a:rPr>
              <a:t>A</a:t>
            </a:r>
            <a:r>
              <a:rPr lang="en-US" altLang="zh-CN" sz="2000" baseline="-25000" dirty="0" err="1">
                <a:latin typeface="Times New Roman" panose="02020603050405020304" pitchFamily="18" charset="0"/>
                <a:ea typeface="楷体_GB2312" pitchFamily="49" charset="-122"/>
              </a:rPr>
              <a:t>k</a:t>
            </a:r>
            <a:r>
              <a:rPr lang="en-US" altLang="zh-CN" sz="2000" dirty="0">
                <a:latin typeface="Times New Roman" panose="02020603050405020304" pitchFamily="18" charset="0"/>
                <a:ea typeface="楷体_GB2312" pitchFamily="49" charset="-122"/>
              </a:rPr>
              <a:t>)(A</a:t>
            </a:r>
            <a:r>
              <a:rPr lang="en-US" altLang="zh-CN" sz="2000" baseline="-25000" dirty="0">
                <a:latin typeface="Times New Roman" panose="02020603050405020304" pitchFamily="18" charset="0"/>
                <a:ea typeface="楷体_GB2312" pitchFamily="49" charset="-122"/>
              </a:rPr>
              <a:t>k+1</a:t>
            </a:r>
            <a:r>
              <a:rPr lang="en-US" altLang="zh-CN" sz="2000" dirty="0">
                <a:latin typeface="Times New Roman" panose="02020603050405020304" pitchFamily="18" charset="0"/>
                <a:ea typeface="楷体_GB2312" pitchFamily="49" charset="-122"/>
              </a:rPr>
              <a:t>…A</a:t>
            </a:r>
            <a:r>
              <a:rPr lang="en-US" altLang="zh-CN" sz="2000" baseline="-25000" dirty="0">
                <a:latin typeface="Times New Roman" panose="02020603050405020304" pitchFamily="18" charset="0"/>
                <a:ea typeface="楷体_GB2312" pitchFamily="49" charset="-122"/>
              </a:rPr>
              <a:t>n</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可以得到关于</a:t>
            </a:r>
            <a:r>
              <a:rPr lang="en-US" altLang="zh-CN" sz="2000" dirty="0">
                <a:latin typeface="Times New Roman" panose="02020603050405020304" pitchFamily="18" charset="0"/>
                <a:ea typeface="楷体_GB2312" pitchFamily="49" charset="-122"/>
              </a:rPr>
              <a:t>P(n)</a:t>
            </a:r>
            <a:r>
              <a:rPr lang="zh-CN" altLang="en-US" sz="2000" dirty="0">
                <a:latin typeface="Times New Roman" panose="02020603050405020304" pitchFamily="18" charset="0"/>
                <a:ea typeface="楷体_GB2312" pitchFamily="49" charset="-122"/>
              </a:rPr>
              <a:t>的递归方程如下：</a:t>
            </a:r>
            <a:endParaRPr lang="en-US" altLang="zh-CN" sz="2000" dirty="0">
              <a:latin typeface="Times New Roman" panose="02020603050405020304" pitchFamily="18" charset="0"/>
              <a:ea typeface="楷体_GB2312" pitchFamily="49" charset="-122"/>
            </a:endParaRPr>
          </a:p>
          <a:p>
            <a:pPr eaLnBrk="1" hangingPunct="1">
              <a:lnSpc>
                <a:spcPct val="150000"/>
              </a:lnSpc>
              <a:defRPr/>
            </a:pPr>
            <a:endParaRPr lang="en-US" altLang="zh-CN" sz="2000" dirty="0">
              <a:latin typeface="Times New Roman" panose="02020603050405020304" pitchFamily="18" charset="0"/>
              <a:ea typeface="楷体_GB2312" pitchFamily="49" charset="-122"/>
            </a:endParaRPr>
          </a:p>
          <a:p>
            <a:pPr eaLnBrk="1" hangingPunct="1">
              <a:lnSpc>
                <a:spcPct val="150000"/>
              </a:lnSpc>
              <a:defRPr/>
            </a:pPr>
            <a:endParaRPr lang="zh-CN" altLang="en-US" sz="2000" dirty="0">
              <a:latin typeface="Times New Roman" panose="02020603050405020304" pitchFamily="18" charset="0"/>
              <a:ea typeface="楷体_GB2312" pitchFamily="49" charset="-122"/>
            </a:endParaRPr>
          </a:p>
          <a:p>
            <a:pPr eaLnBrk="1" hangingPunct="1">
              <a:lnSpc>
                <a:spcPct val="150000"/>
              </a:lnSpc>
              <a:defRPr/>
            </a:pPr>
            <a:endParaRPr lang="zh-CN" altLang="en-US" sz="2000" dirty="0">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47111" name="Object 8"/>
              <p:cNvSpPr txBox="1"/>
              <p:nvPr/>
            </p:nvSpPr>
            <p:spPr bwMode="auto">
              <a:xfrm>
                <a:off x="1172743" y="4516393"/>
                <a:ext cx="8309712" cy="1348106"/>
              </a:xfrm>
              <a:prstGeom prst="rect">
                <a:avLst/>
              </a:prstGeom>
              <a:noFill/>
              <a:ln>
                <a:noFill/>
              </a:ln>
            </p:spPr>
            <p:txBody>
              <a:bodyPr>
                <a:normAutofit/>
              </a:bodyPr>
              <a:lstStyle/>
              <a:p>
                <a14:m>
                  <m:oMath xmlns:m="http://schemas.openxmlformats.org/officeDocument/2006/math">
                    <m:r>
                      <a:rPr lang="zh-CN" altLang="en-US" i="1">
                        <a:solidFill>
                          <a:srgbClr val="000000"/>
                        </a:solidFill>
                        <a:latin typeface="Cambria Math" panose="02040503050406030204" pitchFamily="18" charset="0"/>
                      </a:rPr>
                      <m:t>𝑃</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𝑛</m:t>
                        </m:r>
                      </m:e>
                    </m:d>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1</m:t>
                              </m:r>
                            </m:e>
                          </m:mr>
                          <m:mr>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p>
                                <m:e>
                                  <m:r>
                                    <a:rPr lang="zh-CN" altLang="en-US" i="1">
                                      <a:solidFill>
                                        <a:srgbClr val="000000"/>
                                      </a:solidFill>
                                      <a:latin typeface="Cambria Math" panose="02040503050406030204" pitchFamily="18" charset="0"/>
                                    </a:rPr>
                                    <m:t>𝑃</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𝑘</m:t>
                                      </m:r>
                                    </m:e>
                                  </m:d>
                                  <m:r>
                                    <a:rPr lang="zh-CN" altLang="en-US" i="1">
                                      <a:solidFill>
                                        <a:srgbClr val="000000"/>
                                      </a:solidFill>
                                      <a:latin typeface="Cambria Math" panose="02040503050406030204" pitchFamily="18" charset="0"/>
                                    </a:rPr>
                                    <m:t>𝑃</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e>
                                  </m:d>
                                </m:e>
                              </m:nary>
                            </m:e>
                          </m:mr>
                        </m:m>
                        <m:m>
                          <m:mPr>
                            <m:plcHide m:val="on"/>
                            <m:mcs>
                              <m:mc>
                                <m:mcPr>
                                  <m:count m:val="1"/>
                                  <m:mcJc m:val="center"/>
                                </m:mcPr>
                              </m:mc>
                            </m:mcs>
                            <m:ctrlPr>
                              <a:rPr lang="zh-CN" altLang="en-US" i="1">
                                <a:solidFill>
                                  <a:srgbClr val="000000"/>
                                </a:solidFill>
                                <a:latin typeface="Cambria Math" panose="02040503050406030204" pitchFamily="18" charset="0"/>
                              </a:rPr>
                            </m:ctrlPr>
                          </m:mPr>
                          <m:mr>
                            <m:e/>
                          </m:mr>
                          <m:mr>
                            <m:e/>
                          </m:mr>
                        </m:m>
                        <m:m>
                          <m:mPr>
                            <m:plcHide m:val="on"/>
                            <m:mcs>
                              <m:mc>
                                <m:mcPr>
                                  <m:count m:val="1"/>
                                  <m:mcJc m:val="center"/>
                                </m:mcPr>
                              </m:mc>
                            </m:mcs>
                            <m:ctrlPr>
                              <a:rPr lang="zh-CN" altLang="en-US" i="1">
                                <a:solidFill>
                                  <a:srgbClr val="000000"/>
                                </a:solidFill>
                                <a:latin typeface="Cambria Math" panose="02040503050406030204" pitchFamily="18" charset="0"/>
                              </a:rPr>
                            </m:ctrlPr>
                          </m:mPr>
                          <m:mr>
                            <m:e>
                              <m:r>
                                <a:rPr lang="en-US" altLang="zh-CN" i="1">
                                  <a:solidFill>
                                    <a:srgbClr val="000000"/>
                                  </a:solidFill>
                                  <a:latin typeface="Cambria Math" panose="02040503050406030204" pitchFamily="18" charset="0"/>
                                </a:rPr>
                                <m:t>      </m:t>
                              </m:r>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e>
                                <m:e/>
                                <m:e>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&gt;1</m:t>
                                  </m:r>
                                </m:e>
                              </m:eqArr>
                            </m:e>
                          </m:mr>
                          <m:mr>
                            <m:e>
                              <m:r>
                                <a:rPr lang="en-US" altLang="zh-CN" i="1">
                                  <a:solidFill>
                                    <a:srgbClr val="000000"/>
                                  </a:solidFill>
                                  <a:latin typeface="Cambria Math" panose="02040503050406030204" pitchFamily="18" charset="0"/>
                                </a:rPr>
                                <m:t>       </m:t>
                              </m:r>
                            </m:e>
                          </m:mr>
                        </m:m>
                      </m:e>
                    </m:d>
                    <m:r>
                      <a:rPr lang="en-US" altLang="zh-CN"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Ω</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4</m:t>
                        </m:r>
                      </m:e>
                      <m:sup>
                        <m:r>
                          <a:rPr lang="zh-CN" altLang="en-US" i="1">
                            <a:solidFill>
                              <a:srgbClr val="000000"/>
                            </a:solidFill>
                            <a:latin typeface="Cambria Math" panose="02040503050406030204" pitchFamily="18" charset="0"/>
                          </a:rPr>
                          <m:t>𝑛</m:t>
                        </m:r>
                      </m:sup>
                    </m:sSup>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𝑛</m:t>
                        </m:r>
                      </m:e>
                      <m:sup>
                        <m:r>
                          <a:rPr lang="zh-CN" altLang="en-US" i="1">
                            <a:solidFill>
                              <a:srgbClr val="000000"/>
                            </a:solidFill>
                            <a:latin typeface="Cambria Math" panose="02040503050406030204" pitchFamily="18" charset="0"/>
                          </a:rPr>
                          <m:t>3/2</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oMath>
                </a14:m>
                <a:r>
                  <a:rPr lang="en-US" altLang="zh-CN" dirty="0"/>
                  <a:t>Catalan</a:t>
                </a:r>
                <a:r>
                  <a:rPr lang="zh-CN" altLang="en-US" dirty="0"/>
                  <a:t>数）</a:t>
                </a:r>
              </a:p>
            </p:txBody>
          </p:sp>
        </mc:Choice>
        <mc:Fallback xmlns="">
          <p:sp>
            <p:nvSpPr>
              <p:cNvPr id="47111" name="Object 8"/>
              <p:cNvSpPr txBox="1">
                <a:spLocks noRot="1" noChangeAspect="1" noMove="1" noResize="1" noEditPoints="1" noAdjustHandles="1" noChangeArrowheads="1" noChangeShapeType="1" noTextEdit="1"/>
              </p:cNvSpPr>
              <p:nvPr/>
            </p:nvSpPr>
            <p:spPr bwMode="auto">
              <a:xfrm>
                <a:off x="1172743" y="4516393"/>
                <a:ext cx="8309712" cy="1348106"/>
              </a:xfrm>
              <a:prstGeom prst="rect">
                <a:avLst/>
              </a:prstGeom>
              <a:blipFill>
                <a:blip r:embed="rId2"/>
                <a:stretch>
                  <a:fillRect/>
                </a:stretch>
              </a:blipFill>
              <a:ln>
                <a:noFill/>
              </a:ln>
            </p:spPr>
            <p:txBody>
              <a:bodyPr/>
              <a:lstStyle/>
              <a:p>
                <a:r>
                  <a:rPr lang="zh-CN" altLang="en-US">
                    <a:noFill/>
                  </a:rPr>
                  <a:t> </a:t>
                </a:r>
              </a:p>
            </p:txBody>
          </p:sp>
        </mc:Fallback>
      </mc:AlternateContent>
      <p:sp>
        <p:nvSpPr>
          <p:cNvPr id="657433" name="Text Box 25"/>
          <p:cNvSpPr txBox="1">
            <a:spLocks noChangeArrowheads="1"/>
          </p:cNvSpPr>
          <p:nvPr/>
        </p:nvSpPr>
        <p:spPr bwMode="auto">
          <a:xfrm>
            <a:off x="1125976" y="5959871"/>
            <a:ext cx="8534400" cy="400110"/>
          </a:xfrm>
          <a:prstGeom prst="rect">
            <a:avLst/>
          </a:prstGeom>
          <a:solidFill>
            <a:schemeClr val="accent4">
              <a:lumMod val="20000"/>
              <a:lumOff val="80000"/>
            </a:schemeClr>
          </a:solidFill>
          <a:ln>
            <a:noFill/>
          </a:ln>
          <a:effec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algn="ctr" eaLnBrk="1" hangingPunct="1">
              <a:spcBef>
                <a:spcPct val="50000"/>
              </a:spcBef>
            </a:pPr>
            <a:r>
              <a:rPr kumimoji="1" lang="en-US" altLang="zh-CN" sz="2000" dirty="0">
                <a:latin typeface="微软雅黑" panose="020B0503020204020204" pitchFamily="34" charset="-122"/>
                <a:ea typeface="微软雅黑" panose="020B0503020204020204" pitchFamily="34" charset="-122"/>
                <a:sym typeface="+mn-ea"/>
              </a:rPr>
              <a:t>如此之大的解空间是无法用枚举方法求出最优解的！ </a:t>
            </a:r>
          </a:p>
        </p:txBody>
      </p:sp>
      <p:sp>
        <p:nvSpPr>
          <p:cNvPr id="7" name="矩形 6">
            <a:extLst>
              <a:ext uri="{FF2B5EF4-FFF2-40B4-BE49-F238E27FC236}">
                <a16:creationId xmlns:a16="http://schemas.microsoft.com/office/drawing/2014/main" id="{CEAAA9B0-0C57-4BDB-965F-6CFE51376814}"/>
              </a:ext>
            </a:extLst>
          </p:cNvPr>
          <p:cNvSpPr/>
          <p:nvPr/>
        </p:nvSpPr>
        <p:spPr>
          <a:xfrm>
            <a:off x="848553" y="1270921"/>
            <a:ext cx="3529012" cy="400110"/>
          </a:xfrm>
          <a:prstGeom prst="rect">
            <a:avLst/>
          </a:prstGeom>
        </p:spPr>
        <p:txBody>
          <a:bodyPr>
            <a:spAutoFit/>
          </a:bodyPr>
          <a:lstStyle/>
          <a:p>
            <a:pPr algn="just">
              <a:spcBef>
                <a:spcPct val="20000"/>
              </a:spcBef>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二、问题分析</a:t>
            </a:r>
          </a:p>
        </p:txBody>
      </p:sp>
    </p:spTree>
    <p:extLst>
      <p:ext uri="{BB962C8B-B14F-4D97-AF65-F5344CB8AC3E}">
        <p14:creationId xmlns:p14="http://schemas.microsoft.com/office/powerpoint/2010/main" val="142964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57433"/>
                                        </p:tgtEl>
                                        <p:attrNameLst>
                                          <p:attrName>style.visibility</p:attrName>
                                        </p:attrNameLst>
                                      </p:cBhvr>
                                      <p:to>
                                        <p:strVal val="visible"/>
                                      </p:to>
                                    </p:set>
                                    <p:anim calcmode="lin" valueType="num">
                                      <p:cBhvr additive="base">
                                        <p:cTn id="12" dur="500" fill="hold"/>
                                        <p:tgtEl>
                                          <p:spTgt spid="657433"/>
                                        </p:tgtEl>
                                        <p:attrNameLst>
                                          <p:attrName>ppt_x</p:attrName>
                                        </p:attrNameLst>
                                      </p:cBhvr>
                                      <p:tavLst>
                                        <p:tav tm="0">
                                          <p:val>
                                            <p:strVal val="1+#ppt_w/2"/>
                                          </p:val>
                                        </p:tav>
                                        <p:tav tm="100000">
                                          <p:val>
                                            <p:strVal val="#ppt_x"/>
                                          </p:val>
                                        </p:tav>
                                      </p:tavLst>
                                    </p:anim>
                                    <p:anim calcmode="lin" valueType="num">
                                      <p:cBhvr additive="base">
                                        <p:cTn id="13" dur="500" fill="hold"/>
                                        <p:tgtEl>
                                          <p:spTgt spid="6574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57433"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706562" name="Rectangle 2"/>
          <p:cNvSpPr txBox="1">
            <a:spLocks noGrp="1" noChangeArrowheads="1"/>
          </p:cNvSpPr>
          <p:nvPr>
            <p:ph type="title" idx="4294967295"/>
          </p:nvPr>
        </p:nvSpPr>
        <p:spPr bwMode="auto">
          <a:xfrm>
            <a:off x="1061250" y="2100143"/>
            <a:ext cx="6651625" cy="368300"/>
          </a:xfrm>
          <a:solidFill>
            <a:schemeClr val="accent4">
              <a:lumMod val="20000"/>
              <a:lumOff val="80000"/>
            </a:schemeClr>
          </a:solidFill>
          <a:ln>
            <a:noFill/>
          </a:ln>
          <a:effec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eaLnBrk="1" hangingPunct="1">
              <a:spcBef>
                <a:spcPct val="50000"/>
              </a:spcBef>
            </a:pPr>
            <a:r>
              <a:rPr kumimoji="1" lang="en-US" altLang="zh-CN" sz="2000" b="0" dirty="0">
                <a:latin typeface="微软雅黑" panose="020B0503020204020204" pitchFamily="34" charset="-122"/>
                <a:ea typeface="微软雅黑" panose="020B0503020204020204" pitchFamily="34" charset="-122"/>
                <a:cs typeface="+mn-cs"/>
                <a:sym typeface="+mn-ea"/>
              </a:rPr>
              <a:t>Dynamic Programming算法</a:t>
            </a:r>
          </a:p>
        </p:txBody>
      </p:sp>
      <p:sp>
        <p:nvSpPr>
          <p:cNvPr id="706564" name="Rectangle 4"/>
          <p:cNvSpPr>
            <a:spLocks noGrp="1" noChangeArrowheads="1"/>
          </p:cNvSpPr>
          <p:nvPr>
            <p:ph type="body" idx="4294967295"/>
          </p:nvPr>
        </p:nvSpPr>
        <p:spPr>
          <a:xfrm>
            <a:off x="1061250" y="2787632"/>
            <a:ext cx="4460875" cy="2269147"/>
          </a:xfrm>
        </p:spPr>
        <p:style>
          <a:lnRef idx="2">
            <a:schemeClr val="accent2"/>
          </a:lnRef>
          <a:fillRef idx="1">
            <a:schemeClr val="lt1"/>
          </a:fillRef>
          <a:effectRef idx="0">
            <a:schemeClr val="accent2"/>
          </a:effectRef>
          <a:fontRef idx="minor">
            <a:schemeClr val="dk1"/>
          </a:fontRef>
        </p:style>
        <p:txBody>
          <a:bodyPr>
            <a:spAutoFit/>
          </a:bodyPr>
          <a:lstStyle/>
          <a:p>
            <a:pPr marL="0" defTabSz="457200">
              <a:lnSpc>
                <a:spcPct val="150000"/>
              </a:lnSpc>
            </a:pPr>
            <a:r>
              <a:rPr lang="zh-CN" altLang="en-US" sz="2000" dirty="0">
                <a:latin typeface="Times New Roman" panose="02020603050405020304" pitchFamily="18" charset="0"/>
                <a:ea typeface="楷体_GB2312" pitchFamily="49" charset="-122"/>
              </a:rPr>
              <a:t>划分子问题</a:t>
            </a:r>
          </a:p>
          <a:p>
            <a:pPr marL="0" defTabSz="457200">
              <a:lnSpc>
                <a:spcPct val="150000"/>
              </a:lnSpc>
            </a:pPr>
            <a:r>
              <a:rPr lang="zh-CN" altLang="en-US" sz="2000" dirty="0">
                <a:latin typeface="Times New Roman" panose="02020603050405020304" pitchFamily="18" charset="0"/>
                <a:ea typeface="楷体_GB2312" pitchFamily="49" charset="-122"/>
              </a:rPr>
              <a:t>建立动态规划函数</a:t>
            </a:r>
          </a:p>
          <a:p>
            <a:pPr marL="0" defTabSz="457200">
              <a:lnSpc>
                <a:spcPct val="150000"/>
              </a:lnSpc>
            </a:pPr>
            <a:r>
              <a:rPr lang="zh-CN" altLang="en-US" sz="2000" dirty="0">
                <a:latin typeface="Times New Roman" panose="02020603050405020304" pitchFamily="18" charset="0"/>
                <a:ea typeface="楷体_GB2312" pitchFamily="49" charset="-122"/>
              </a:rPr>
              <a:t>填表</a:t>
            </a:r>
          </a:p>
          <a:p>
            <a:pPr marL="0" defTabSz="457200">
              <a:lnSpc>
                <a:spcPct val="150000"/>
              </a:lnSpc>
            </a:pPr>
            <a:r>
              <a:rPr lang="zh-CN" altLang="en-US" sz="2000" dirty="0">
                <a:latin typeface="Times New Roman" panose="02020603050405020304" pitchFamily="18" charset="0"/>
                <a:ea typeface="楷体_GB2312" pitchFamily="49" charset="-122"/>
              </a:rPr>
              <a:t>构造优化解 </a:t>
            </a:r>
          </a:p>
        </p:txBody>
      </p:sp>
      <p:sp>
        <p:nvSpPr>
          <p:cNvPr id="6" name="矩形 5">
            <a:extLst>
              <a:ext uri="{FF2B5EF4-FFF2-40B4-BE49-F238E27FC236}">
                <a16:creationId xmlns:a16="http://schemas.microsoft.com/office/drawing/2014/main" id="{D5C458F7-0024-45E6-8B49-6B0DE9A97292}"/>
              </a:ext>
            </a:extLst>
          </p:cNvPr>
          <p:cNvSpPr/>
          <p:nvPr/>
        </p:nvSpPr>
        <p:spPr>
          <a:xfrm>
            <a:off x="858051" y="1412654"/>
            <a:ext cx="3529012" cy="400110"/>
          </a:xfrm>
          <a:prstGeom prst="rect">
            <a:avLst/>
          </a:prstGeom>
        </p:spPr>
        <p:txBody>
          <a:bodyPr>
            <a:spAutoFit/>
          </a:bodyPr>
          <a:lstStyle/>
          <a:p>
            <a:pPr algn="just">
              <a:spcBef>
                <a:spcPct val="20000"/>
              </a:spcBef>
              <a:defRPr/>
            </a:pP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二、问题分析</a:t>
            </a:r>
          </a:p>
        </p:txBody>
      </p:sp>
    </p:spTree>
    <p:extLst>
      <p:ext uri="{BB962C8B-B14F-4D97-AF65-F5344CB8AC3E}">
        <p14:creationId xmlns:p14="http://schemas.microsoft.com/office/powerpoint/2010/main" val="351676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64">
                                            <p:txEl>
                                              <p:pRg st="0" end="0"/>
                                            </p:txEl>
                                          </p:spTgt>
                                        </p:tgtEl>
                                        <p:attrNameLst>
                                          <p:attrName>style.visibility</p:attrName>
                                        </p:attrNameLst>
                                      </p:cBhvr>
                                      <p:to>
                                        <p:strVal val="visible"/>
                                      </p:to>
                                    </p:set>
                                    <p:anim calcmode="lin" valueType="num">
                                      <p:cBhvr additive="base">
                                        <p:cTn id="7" dur="500" fill="hold"/>
                                        <p:tgtEl>
                                          <p:spTgt spid="7065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64">
                                            <p:txEl>
                                              <p:pRg st="1" end="1"/>
                                            </p:txEl>
                                          </p:spTgt>
                                        </p:tgtEl>
                                        <p:attrNameLst>
                                          <p:attrName>style.visibility</p:attrName>
                                        </p:attrNameLst>
                                      </p:cBhvr>
                                      <p:to>
                                        <p:strVal val="visible"/>
                                      </p:to>
                                    </p:set>
                                    <p:anim calcmode="lin" valueType="num">
                                      <p:cBhvr additive="base">
                                        <p:cTn id="13" dur="500" fill="hold"/>
                                        <p:tgtEl>
                                          <p:spTgt spid="7065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564">
                                            <p:txEl>
                                              <p:pRg st="2" end="2"/>
                                            </p:txEl>
                                          </p:spTgt>
                                        </p:tgtEl>
                                        <p:attrNameLst>
                                          <p:attrName>style.visibility</p:attrName>
                                        </p:attrNameLst>
                                      </p:cBhvr>
                                      <p:to>
                                        <p:strVal val="visible"/>
                                      </p:to>
                                    </p:set>
                                    <p:anim calcmode="lin" valueType="num">
                                      <p:cBhvr additive="base">
                                        <p:cTn id="19" dur="500" fill="hold"/>
                                        <p:tgtEl>
                                          <p:spTgt spid="7065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6564">
                                            <p:txEl>
                                              <p:pRg st="3" end="3"/>
                                            </p:txEl>
                                          </p:spTgt>
                                        </p:tgtEl>
                                        <p:attrNameLst>
                                          <p:attrName>style.visibility</p:attrName>
                                        </p:attrNameLst>
                                      </p:cBhvr>
                                      <p:to>
                                        <p:strVal val="visible"/>
                                      </p:to>
                                    </p:set>
                                    <p:anim calcmode="lin" valueType="num">
                                      <p:cBhvr additive="base">
                                        <p:cTn id="25" dur="500" fill="hold"/>
                                        <p:tgtEl>
                                          <p:spTgt spid="7065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6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621571" name="Rectangle 3"/>
          <p:cNvSpPr>
            <a:spLocks noGrp="1" noChangeArrowheads="1"/>
          </p:cNvSpPr>
          <p:nvPr>
            <p:ph type="body" idx="4294967295"/>
          </p:nvPr>
        </p:nvSpPr>
        <p:spPr>
          <a:xfrm>
            <a:off x="685800" y="1972642"/>
            <a:ext cx="10923104" cy="3489325"/>
          </a:xfrm>
          <a:solidFill>
            <a:srgbClr val="FFFFFF"/>
          </a:solidFill>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Autofit/>
          </a:bodyPr>
          <a:lstStyle/>
          <a:p>
            <a:pPr algn="just">
              <a:lnSpc>
                <a:spcPct val="150000"/>
              </a:lnSpc>
              <a:buFont typeface="Wingdings" panose="05000000000000000000" pitchFamily="2" charset="2"/>
              <a:buChar char="p"/>
              <a:defRPr/>
            </a:pPr>
            <a:r>
              <a:rPr lang="zh-CN" altLang="en-US" sz="2000" b="0" dirty="0">
                <a:latin typeface="微软雅黑" panose="020B0503020204020204" pitchFamily="34" charset="-122"/>
                <a:ea typeface="微软雅黑" panose="020B0503020204020204" pitchFamily="34" charset="-122"/>
              </a:rPr>
              <a:t> 两个记号</a:t>
            </a:r>
          </a:p>
          <a:p>
            <a:pPr lvl="1" algn="just">
              <a:lnSpc>
                <a:spcPct val="150000"/>
              </a:lnSpc>
              <a:defRPr/>
            </a:pP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20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i-j </a:t>
            </a: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sz="2000" b="0" i="1" baseline="-20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20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i+1</a:t>
            </a: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dirty="0" err="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20000" dirty="0" err="1">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j</a:t>
            </a:r>
            <a:endParaRPr lang="en-US" altLang="zh-CN" sz="2000" b="0" i="1" baseline="-20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50000"/>
              </a:lnSpc>
              <a:defRPr/>
            </a:pP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0" i="1" baseline="-30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i-j </a:t>
            </a: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0" dirty="0">
                <a:solidFill>
                  <a:srgbClr val="0000CC"/>
                </a:solidFill>
                <a:latin typeface="微软雅黑" panose="020B0503020204020204" pitchFamily="34" charset="-122"/>
                <a:ea typeface="微软雅黑" panose="020B0503020204020204" pitchFamily="34" charset="-122"/>
              </a:rPr>
              <a:t>计算 </a:t>
            </a:r>
            <a:r>
              <a:rPr lang="en-US" altLang="zh-CN" sz="2000" b="0"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i-j </a:t>
            </a:r>
            <a:r>
              <a:rPr lang="zh-CN" altLang="en-US" sz="2000" b="0" dirty="0">
                <a:solidFill>
                  <a:srgbClr val="0000CC"/>
                </a:solidFill>
                <a:latin typeface="微软雅黑" panose="020B0503020204020204" pitchFamily="34" charset="-122"/>
                <a:ea typeface="微软雅黑" panose="020B0503020204020204" pitchFamily="34" charset="-122"/>
              </a:rPr>
              <a:t>的代价</a:t>
            </a:r>
          </a:p>
          <a:p>
            <a:pPr algn="just">
              <a:lnSpc>
                <a:spcPct val="150000"/>
              </a:lnSpc>
              <a:buFont typeface="Wingdings" panose="05000000000000000000" pitchFamily="2" charset="2"/>
              <a:buChar char="p"/>
              <a:defRPr/>
            </a:pPr>
            <a:r>
              <a:rPr lang="zh-CN" altLang="en-US" sz="2000" b="0" dirty="0">
                <a:latin typeface="微软雅黑" panose="020B0503020204020204" pitchFamily="34" charset="-122"/>
                <a:ea typeface="微软雅黑" panose="020B0503020204020204" pitchFamily="34" charset="-122"/>
              </a:rPr>
              <a:t> 最优解的结构</a:t>
            </a:r>
          </a:p>
          <a:p>
            <a:pPr lvl="1" algn="just">
              <a:lnSpc>
                <a:spcPct val="150000"/>
              </a:lnSpc>
              <a:defRPr/>
            </a:pPr>
            <a:r>
              <a:rPr lang="zh-CN" altLang="en-US" sz="2000" b="0" dirty="0">
                <a:solidFill>
                  <a:srgbClr val="0000CC"/>
                </a:solidFill>
                <a:latin typeface="微软雅黑" panose="020B0503020204020204" pitchFamily="34" charset="-122"/>
                <a:ea typeface="微软雅黑" panose="020B0503020204020204" pitchFamily="34" charset="-122"/>
              </a:rPr>
              <a:t>若计算 </a:t>
            </a:r>
            <a:r>
              <a:rPr lang="en-US" altLang="zh-CN" sz="2000" b="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b="0" dirty="0">
                <a:solidFill>
                  <a:srgbClr val="0000CC"/>
                </a:solidFill>
                <a:latin typeface="微软雅黑" panose="020B0503020204020204" pitchFamily="34" charset="-122"/>
                <a:ea typeface="微软雅黑" panose="020B0503020204020204" pitchFamily="34" charset="-122"/>
              </a:rPr>
              <a:t>的最优顺序在</a:t>
            </a:r>
            <a:r>
              <a:rPr lang="en-US" altLang="zh-CN" sz="2000" b="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0" dirty="0">
                <a:solidFill>
                  <a:srgbClr val="0000CC"/>
                </a:solidFill>
                <a:latin typeface="微软雅黑" panose="020B0503020204020204" pitchFamily="34" charset="-122"/>
                <a:ea typeface="微软雅黑" panose="020B0503020204020204" pitchFamily="34" charset="-122"/>
              </a:rPr>
              <a:t>处断开矩阵链</a:t>
            </a:r>
            <a:r>
              <a:rPr lang="en-US" altLang="zh-CN" sz="2000" b="0" dirty="0">
                <a:solidFill>
                  <a:srgbClr val="0000CC"/>
                </a:solidFill>
                <a:latin typeface="微软雅黑" panose="020B0503020204020204" pitchFamily="34" charset="-122"/>
                <a:ea typeface="微软雅黑" panose="020B0503020204020204" pitchFamily="34" charset="-122"/>
              </a:rPr>
              <a:t>, </a:t>
            </a:r>
            <a:r>
              <a:rPr lang="zh-CN" altLang="en-US" sz="2000" b="0" dirty="0">
                <a:solidFill>
                  <a:srgbClr val="0000CC"/>
                </a:solidFill>
                <a:latin typeface="微软雅黑" panose="020B0503020204020204" pitchFamily="34" charset="-122"/>
                <a:ea typeface="微软雅黑" panose="020B0503020204020204" pitchFamily="34" charset="-122"/>
              </a:rPr>
              <a:t>即</a:t>
            </a:r>
            <a:r>
              <a:rPr lang="en-US" altLang="zh-CN" sz="2000" b="0" i="1"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i="1" baseline="-300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baseline="-300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0" i="1"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i="1" baseline="-300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baseline="-300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000" b="0" i="1"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k+1</a:t>
            </a:r>
            <a:r>
              <a:rPr lang="en-US" altLang="zh-CN" sz="2000" b="0" i="1" baseline="-300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baseline="-300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b="0" dirty="0">
                <a:solidFill>
                  <a:srgbClr val="0000CC"/>
                </a:solidFill>
                <a:latin typeface="微软雅黑" panose="020B0503020204020204" pitchFamily="34" charset="-122"/>
                <a:ea typeface="微软雅黑" panose="020B0503020204020204" pitchFamily="34" charset="-122"/>
              </a:rPr>
              <a:t>，则在 </a:t>
            </a:r>
            <a:r>
              <a:rPr lang="en-US" altLang="zh-CN" sz="2000" b="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b="0" dirty="0">
                <a:solidFill>
                  <a:srgbClr val="0000CC"/>
                </a:solidFill>
                <a:latin typeface="微软雅黑" panose="020B0503020204020204" pitchFamily="34" charset="-122"/>
                <a:ea typeface="微软雅黑" panose="020B0503020204020204" pitchFamily="34" charset="-122"/>
              </a:rPr>
              <a:t>的最优解中，对应于子问题 </a:t>
            </a:r>
            <a:r>
              <a:rPr lang="en-US" altLang="zh-CN" sz="2000" b="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000" b="0" dirty="0">
                <a:solidFill>
                  <a:srgbClr val="0000CC"/>
                </a:solidFill>
                <a:latin typeface="微软雅黑" panose="020B0503020204020204" pitchFamily="34" charset="-122"/>
                <a:ea typeface="微软雅黑" panose="020B0503020204020204" pitchFamily="34" charset="-122"/>
              </a:rPr>
              <a:t>的解必须是 </a:t>
            </a:r>
            <a:r>
              <a:rPr lang="en-US" altLang="zh-CN" sz="2000" b="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000" b="0" dirty="0">
                <a:solidFill>
                  <a:srgbClr val="0000CC"/>
                </a:solidFill>
                <a:latin typeface="微软雅黑" panose="020B0503020204020204" pitchFamily="34" charset="-122"/>
                <a:ea typeface="微软雅黑" panose="020B0503020204020204" pitchFamily="34" charset="-122"/>
              </a:rPr>
              <a:t>的最优解，对应于子问题 </a:t>
            </a:r>
            <a:r>
              <a:rPr lang="en-US" altLang="zh-CN" sz="2000" b="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k+1</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b="0" dirty="0">
                <a:solidFill>
                  <a:srgbClr val="0000CC"/>
                </a:solidFill>
                <a:latin typeface="微软雅黑" panose="020B0503020204020204" pitchFamily="34" charset="-122"/>
                <a:ea typeface="微软雅黑" panose="020B0503020204020204" pitchFamily="34" charset="-122"/>
              </a:rPr>
              <a:t>的解必须是 </a:t>
            </a:r>
            <a:r>
              <a:rPr lang="en-US" altLang="zh-CN" sz="2000" b="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k+1</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0"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b="0" dirty="0">
                <a:solidFill>
                  <a:srgbClr val="0000CC"/>
                </a:solidFill>
                <a:latin typeface="微软雅黑" panose="020B0503020204020204" pitchFamily="34" charset="-122"/>
                <a:ea typeface="微软雅黑" panose="020B0503020204020204" pitchFamily="34" charset="-122"/>
              </a:rPr>
              <a:t>的最优解</a:t>
            </a:r>
            <a:r>
              <a:rPr lang="zh-CN" altLang="en-US" sz="2000" b="0" dirty="0">
                <a:solidFill>
                  <a:srgbClr val="0000FF"/>
                </a:solidFill>
                <a:latin typeface="微软雅黑" panose="020B0503020204020204" pitchFamily="34" charset="-122"/>
                <a:ea typeface="微软雅黑" panose="020B0503020204020204" pitchFamily="34" charset="-122"/>
              </a:rPr>
              <a:t> </a:t>
            </a:r>
          </a:p>
        </p:txBody>
      </p:sp>
      <p:sp>
        <p:nvSpPr>
          <p:cNvPr id="621576" name="Text Box 8"/>
          <p:cNvSpPr txBox="1">
            <a:spLocks noChangeArrowheads="1"/>
          </p:cNvSpPr>
          <p:nvPr/>
        </p:nvSpPr>
        <p:spPr bwMode="auto">
          <a:xfrm>
            <a:off x="2038419" y="5601448"/>
            <a:ext cx="7296150" cy="707886"/>
          </a:xfrm>
          <a:prstGeom prst="rect">
            <a:avLst/>
          </a:prstGeom>
          <a:solidFill>
            <a:schemeClr val="accent4">
              <a:lumMod val="20000"/>
              <a:lumOff val="80000"/>
            </a:schemeClr>
          </a:solidFill>
          <a:ln>
            <a:noFill/>
          </a:ln>
          <a:effectLst/>
        </p:spPr>
        <p:txBody>
          <a:bodyPr>
            <a:spAutoFit/>
          </a:bodyPr>
          <a:lstStyle/>
          <a:p>
            <a:pPr algn="ctr">
              <a:defRPr/>
            </a:pPr>
            <a:r>
              <a:rPr lang="zh-CN" altLang="en-US" sz="2000" dirty="0">
                <a:latin typeface="微软雅黑" panose="020B0503020204020204" pitchFamily="34" charset="-122"/>
                <a:ea typeface="微软雅黑" panose="020B0503020204020204" pitchFamily="34" charset="-122"/>
              </a:rPr>
              <a:t>具有优化子结构：</a:t>
            </a:r>
          </a:p>
          <a:p>
            <a:pPr algn="ctr">
              <a:defRPr/>
            </a:pPr>
            <a:r>
              <a:rPr lang="zh-CN" altLang="en-US" sz="2000" dirty="0">
                <a:latin typeface="微软雅黑" panose="020B0503020204020204" pitchFamily="34" charset="-122"/>
                <a:ea typeface="微软雅黑" panose="020B0503020204020204" pitchFamily="34" charset="-122"/>
              </a:rPr>
              <a:t>问题的最优解包括子问题最优解</a:t>
            </a:r>
          </a:p>
        </p:txBody>
      </p:sp>
      <p:sp>
        <p:nvSpPr>
          <p:cNvPr id="3" name="文本框 2"/>
          <p:cNvSpPr txBox="1"/>
          <p:nvPr/>
        </p:nvSpPr>
        <p:spPr>
          <a:xfrm>
            <a:off x="602873" y="1348903"/>
            <a:ext cx="5171761" cy="400110"/>
          </a:xfrm>
          <a:prstGeom prst="rect">
            <a:avLst/>
          </a:prstGeom>
          <a:noFill/>
        </p:spPr>
        <p:txBody>
          <a:bodyPr wrap="square" rtlCol="0">
            <a:spAutoFit/>
          </a:bodyPr>
          <a:lstStyle/>
          <a:p>
            <a:r>
              <a:rPr lang="zh-CN" altLang="en-US" sz="2000" b="1" dirty="0">
                <a:solidFill>
                  <a:srgbClr val="0000FF"/>
                </a:solidFill>
                <a:latin typeface="微软雅黑" panose="020B0503020204020204" pitchFamily="34" charset="-122"/>
                <a:ea typeface="微软雅黑" panose="020B0503020204020204" pitchFamily="34" charset="-122"/>
              </a:rPr>
              <a:t>第</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步 分析最优解的结构</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划分子问题</a:t>
            </a:r>
          </a:p>
        </p:txBody>
      </p:sp>
    </p:spTree>
    <p:extLst>
      <p:ext uri="{BB962C8B-B14F-4D97-AF65-F5344CB8AC3E}">
        <p14:creationId xmlns:p14="http://schemas.microsoft.com/office/powerpoint/2010/main" val="37842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clickPar">
                                  <p:stCondLst>
                                    <p:cond delay="0"/>
                                  </p:stCondLst>
                                  <p:childTnLst>
                                    <p:set>
                                      <p:cBhvr>
                                        <p:cTn id="6" dur="1" fill="hold">
                                          <p:stCondLst>
                                            <p:cond delay="0"/>
                                          </p:stCondLst>
                                        </p:cTn>
                                        <p:tgtEl>
                                          <p:spTgt spid="621571">
                                            <p:txEl>
                                              <p:pRg st="3" end="3"/>
                                            </p:txEl>
                                          </p:spTgt>
                                        </p:tgtEl>
                                        <p:attrNameLst>
                                          <p:attrName>style.visibility</p:attrName>
                                        </p:attrNameLst>
                                      </p:cBhvr>
                                      <p:to>
                                        <p:strVal val="visible"/>
                                      </p:to>
                                    </p:set>
                                    <p:anim calcmode="lin" valueType="num">
                                      <p:cBhvr additive="base">
                                        <p:cTn id="7" dur="500" fill="hold"/>
                                        <p:tgtEl>
                                          <p:spTgt spid="6215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1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Par">
                                  <p:stCondLst>
                                    <p:cond delay="0"/>
                                  </p:stCondLst>
                                  <p:childTnLst>
                                    <p:set>
                                      <p:cBhvr>
                                        <p:cTn id="12" dur="1" fill="hold">
                                          <p:stCondLst>
                                            <p:cond delay="0"/>
                                          </p:stCondLst>
                                        </p:cTn>
                                        <p:tgtEl>
                                          <p:spTgt spid="621571">
                                            <p:txEl>
                                              <p:pRg st="4" end="4"/>
                                            </p:txEl>
                                          </p:spTgt>
                                        </p:tgtEl>
                                        <p:attrNameLst>
                                          <p:attrName>style.visibility</p:attrName>
                                        </p:attrNameLst>
                                      </p:cBhvr>
                                      <p:to>
                                        <p:strVal val="visible"/>
                                      </p:to>
                                    </p:set>
                                    <p:anim calcmode="lin" valueType="num">
                                      <p:cBhvr additive="base">
                                        <p:cTn id="13" dur="500" fill="hold"/>
                                        <p:tgtEl>
                                          <p:spTgt spid="6215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1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1576"/>
                                        </p:tgtEl>
                                        <p:attrNameLst>
                                          <p:attrName>style.visibility</p:attrName>
                                        </p:attrNameLst>
                                      </p:cBhvr>
                                      <p:to>
                                        <p:strVal val="visible"/>
                                      </p:to>
                                    </p:set>
                                    <p:anim calcmode="lin" valueType="num">
                                      <p:cBhvr additive="base">
                                        <p:cTn id="19" dur="500" fill="hold"/>
                                        <p:tgtEl>
                                          <p:spTgt spid="621576"/>
                                        </p:tgtEl>
                                        <p:attrNameLst>
                                          <p:attrName>ppt_x</p:attrName>
                                        </p:attrNameLst>
                                      </p:cBhvr>
                                      <p:tavLst>
                                        <p:tav tm="0">
                                          <p:val>
                                            <p:strVal val="#ppt_x"/>
                                          </p:val>
                                        </p:tav>
                                        <p:tav tm="100000">
                                          <p:val>
                                            <p:strVal val="#ppt_x"/>
                                          </p:val>
                                        </p:tav>
                                      </p:tavLst>
                                    </p:anim>
                                    <p:anim calcmode="lin" valueType="num">
                                      <p:cBhvr additive="base">
                                        <p:cTn id="20" dur="500" fill="hold"/>
                                        <p:tgtEl>
                                          <p:spTgt spid="6215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8348" y="428604"/>
            <a:ext cx="4214842"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4.1.2 </a:t>
            </a:r>
            <a:r>
              <a:rPr lang="zh-CN"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动态规划的原理</a:t>
            </a:r>
          </a:p>
        </p:txBody>
      </p:sp>
      <p:sp>
        <p:nvSpPr>
          <p:cNvPr id="3" name="TextBox 2"/>
          <p:cNvSpPr txBox="1"/>
          <p:nvPr/>
        </p:nvSpPr>
        <p:spPr>
          <a:xfrm>
            <a:off x="695739" y="2023731"/>
            <a:ext cx="10197548" cy="24617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200000"/>
              </a:lnSpc>
            </a:pPr>
            <a:r>
              <a:rPr lang="zh-CN" altLang="en-US" sz="2000" dirty="0">
                <a:solidFill>
                  <a:srgbClr val="0000FF"/>
                </a:solidFill>
                <a:latin typeface="微软雅黑" pitchFamily="34" charset="-122"/>
                <a:ea typeface="微软雅黑" pitchFamily="34" charset="-122"/>
                <a:cs typeface="Times New Roman" panose="02020603050405020304" pitchFamily="18" charset="0"/>
              </a:rPr>
              <a:t>起源</a:t>
            </a:r>
            <a:r>
              <a:rPr lang="zh-CN" altLang="en-US" sz="2000" dirty="0">
                <a:latin typeface="微软雅黑" pitchFamily="34" charset="-122"/>
                <a:ea typeface="微软雅黑" pitchFamily="34" charset="-122"/>
                <a:cs typeface="Times New Roman" panose="02020603050405020304" pitchFamily="18" charset="0"/>
              </a:rPr>
              <a:t>：</a:t>
            </a:r>
            <a:r>
              <a:rPr lang="en-US" altLang="zh-CN" sz="2000" dirty="0">
                <a:latin typeface="微软雅黑" pitchFamily="34" charset="-122"/>
                <a:ea typeface="微软雅黑" pitchFamily="34" charset="-122"/>
                <a:cs typeface="Times New Roman" panose="02020603050405020304" pitchFamily="18" charset="0"/>
              </a:rPr>
              <a:t>20</a:t>
            </a:r>
            <a:r>
              <a:rPr lang="zh-CN" altLang="en-US" sz="2000" dirty="0">
                <a:latin typeface="微软雅黑" pitchFamily="34" charset="-122"/>
                <a:ea typeface="微软雅黑" pitchFamily="34" charset="-122"/>
                <a:cs typeface="Times New Roman" panose="02020603050405020304" pitchFamily="18" charset="0"/>
              </a:rPr>
              <a:t>世纪</a:t>
            </a:r>
            <a:r>
              <a:rPr lang="en-US" altLang="zh-CN" sz="2000" dirty="0">
                <a:latin typeface="微软雅黑" pitchFamily="34" charset="-122"/>
                <a:ea typeface="微软雅黑" pitchFamily="34" charset="-122"/>
                <a:cs typeface="Times New Roman" panose="02020603050405020304" pitchFamily="18" charset="0"/>
              </a:rPr>
              <a:t>50</a:t>
            </a:r>
            <a:r>
              <a:rPr lang="zh-CN" altLang="en-US" sz="2000" dirty="0">
                <a:latin typeface="微软雅黑" pitchFamily="34" charset="-122"/>
                <a:ea typeface="微软雅黑" pitchFamily="34" charset="-122"/>
                <a:cs typeface="Times New Roman" panose="02020603050405020304" pitchFamily="18" charset="0"/>
              </a:rPr>
              <a:t>年代初美国数学家</a:t>
            </a:r>
            <a:r>
              <a:rPr lang="en-US" altLang="zh-CN" sz="2000" dirty="0" err="1">
                <a:latin typeface="微软雅黑" pitchFamily="34" charset="-122"/>
                <a:ea typeface="微软雅黑" pitchFamily="34" charset="-122"/>
                <a:cs typeface="Times New Roman" panose="02020603050405020304" pitchFamily="18" charset="0"/>
              </a:rPr>
              <a:t>R.E.Bellman</a:t>
            </a:r>
            <a:r>
              <a:rPr lang="zh-CN" altLang="en-US" sz="2000" dirty="0">
                <a:latin typeface="微软雅黑" pitchFamily="34" charset="-122"/>
                <a:ea typeface="微软雅黑" pitchFamily="34" charset="-122"/>
                <a:cs typeface="Times New Roman" panose="02020603050405020304" pitchFamily="18" charset="0"/>
              </a:rPr>
              <a:t>等人在研究多阶段决策过程的优化问题时，提出了著名的最优性原理，创立了解决多阶段决策问题的优化方法</a:t>
            </a:r>
            <a:r>
              <a:rPr lang="en-US" altLang="zh-CN" sz="2000" dirty="0">
                <a:latin typeface="微软雅黑" pitchFamily="34" charset="-122"/>
                <a:ea typeface="微软雅黑" pitchFamily="34" charset="-122"/>
                <a:cs typeface="Times New Roman" panose="02020603050405020304" pitchFamily="18" charset="0"/>
              </a:rPr>
              <a:t>——</a:t>
            </a:r>
            <a:r>
              <a:rPr lang="zh-CN" altLang="en-US" sz="2000" dirty="0">
                <a:latin typeface="微软雅黑" pitchFamily="34" charset="-122"/>
                <a:ea typeface="微软雅黑" pitchFamily="34" charset="-122"/>
                <a:cs typeface="Times New Roman" panose="02020603050405020304" pitchFamily="18" charset="0"/>
              </a:rPr>
              <a:t>动态规划法。</a:t>
            </a:r>
            <a:endParaRPr lang="en-US" altLang="zh-CN" sz="2000" dirty="0">
              <a:latin typeface="微软雅黑" pitchFamily="34" charset="-122"/>
              <a:ea typeface="微软雅黑" pitchFamily="34" charset="-122"/>
              <a:cs typeface="Times New Roman" panose="02020603050405020304" pitchFamily="18" charset="0"/>
            </a:endParaRPr>
          </a:p>
          <a:p>
            <a:pPr>
              <a:lnSpc>
                <a:spcPct val="200000"/>
              </a:lnSpc>
            </a:pPr>
            <a:r>
              <a:rPr lang="zh-CN" altLang="zh-CN" sz="2000" dirty="0">
                <a:solidFill>
                  <a:srgbClr val="0000FF"/>
                </a:solidFill>
                <a:latin typeface="微软雅黑" pitchFamily="34" charset="-122"/>
                <a:ea typeface="微软雅黑" pitchFamily="34" charset="-122"/>
                <a:cs typeface="Times New Roman" panose="02020603050405020304" pitchFamily="18" charset="0"/>
              </a:rPr>
              <a:t>动态规划</a:t>
            </a:r>
            <a:r>
              <a:rPr lang="zh-CN" altLang="en-US" sz="2000" dirty="0">
                <a:solidFill>
                  <a:srgbClr val="0000FF"/>
                </a:solidFill>
                <a:latin typeface="微软雅黑" pitchFamily="34" charset="-122"/>
                <a:ea typeface="微软雅黑" pitchFamily="34" charset="-122"/>
                <a:cs typeface="Times New Roman" panose="02020603050405020304" pitchFamily="18" charset="0"/>
              </a:rPr>
              <a:t>法：</a:t>
            </a:r>
            <a:r>
              <a:rPr lang="zh-CN" altLang="zh-CN" sz="2000" dirty="0">
                <a:latin typeface="微软雅黑" pitchFamily="34" charset="-122"/>
                <a:ea typeface="微软雅黑" pitchFamily="34" charset="-122"/>
                <a:cs typeface="Times New Roman" panose="02020603050405020304" pitchFamily="18" charset="0"/>
              </a:rPr>
              <a:t>是一种解决问题</a:t>
            </a:r>
            <a:r>
              <a:rPr lang="en-US" altLang="zh-CN" sz="2000" dirty="0">
                <a:latin typeface="微软雅黑" pitchFamily="34" charset="-122"/>
                <a:ea typeface="微软雅黑" pitchFamily="34" charset="-122"/>
                <a:cs typeface="Times New Roman" panose="02020603050405020304" pitchFamily="18" charset="0"/>
              </a:rPr>
              <a:t>(</a:t>
            </a:r>
            <a:r>
              <a:rPr lang="zh-CN" altLang="en-US" sz="2000" dirty="0">
                <a:latin typeface="微软雅黑" pitchFamily="34" charset="-122"/>
                <a:ea typeface="微软雅黑" pitchFamily="34" charset="-122"/>
                <a:cs typeface="Times New Roman" panose="02020603050405020304" pitchFamily="18" charset="0"/>
              </a:rPr>
              <a:t>最优化问题</a:t>
            </a:r>
            <a:r>
              <a:rPr lang="en-US" altLang="zh-CN" sz="2000" dirty="0">
                <a:latin typeface="微软雅黑" pitchFamily="34" charset="-122"/>
                <a:ea typeface="微软雅黑" pitchFamily="34" charset="-122"/>
                <a:cs typeface="Times New Roman" panose="02020603050405020304" pitchFamily="18" charset="0"/>
              </a:rPr>
              <a:t>)</a:t>
            </a:r>
            <a:r>
              <a:rPr lang="zh-CN" altLang="zh-CN" sz="2000" dirty="0">
                <a:latin typeface="微软雅黑" pitchFamily="34" charset="-122"/>
                <a:ea typeface="微软雅黑" pitchFamily="34" charset="-122"/>
                <a:cs typeface="Times New Roman" panose="02020603050405020304" pitchFamily="18" charset="0"/>
              </a:rPr>
              <a:t>的优化方法</a:t>
            </a:r>
            <a:r>
              <a:rPr lang="zh-CN" altLang="en-US" sz="2000" dirty="0">
                <a:latin typeface="微软雅黑" pitchFamily="34" charset="-122"/>
                <a:ea typeface="微软雅黑" pitchFamily="34" charset="-122"/>
                <a:cs typeface="Times New Roman" panose="02020603050405020304" pitchFamily="18" charset="0"/>
              </a:rPr>
              <a:t>，它</a:t>
            </a:r>
            <a:r>
              <a:rPr lang="zh-CN" altLang="zh-CN" sz="2000" dirty="0">
                <a:latin typeface="微软雅黑" pitchFamily="34" charset="-122"/>
                <a:ea typeface="微软雅黑" pitchFamily="34" charset="-122"/>
                <a:cs typeface="Times New Roman" panose="02020603050405020304" pitchFamily="18" charset="0"/>
              </a:rPr>
              <a:t>把多阶段过程转化为一系列单阶段问题</a:t>
            </a:r>
            <a:r>
              <a:rPr lang="zh-CN" altLang="en-US" sz="2000" dirty="0">
                <a:latin typeface="微软雅黑" pitchFamily="34" charset="-122"/>
                <a:ea typeface="微软雅黑" pitchFamily="34" charset="-122"/>
                <a:cs typeface="Times New Roman" panose="02020603050405020304" pitchFamily="18" charset="0"/>
              </a:rPr>
              <a:t>，</a:t>
            </a:r>
            <a:r>
              <a:rPr lang="zh-CN" altLang="zh-CN" sz="2000" dirty="0">
                <a:latin typeface="微软雅黑" pitchFamily="34" charset="-122"/>
                <a:ea typeface="微软雅黑" pitchFamily="34" charset="-122"/>
                <a:cs typeface="Times New Roman" panose="02020603050405020304" pitchFamily="18" charset="0"/>
              </a:rPr>
              <a:t>利用各阶段之</a:t>
            </a:r>
            <a:r>
              <a:rPr lang="zh-CN" altLang="zh-CN" sz="2000" dirty="0">
                <a:solidFill>
                  <a:srgbClr val="0000FF"/>
                </a:solidFill>
                <a:latin typeface="微软雅黑" pitchFamily="34" charset="-122"/>
                <a:ea typeface="微软雅黑" pitchFamily="34" charset="-122"/>
                <a:cs typeface="Times New Roman" panose="02020603050405020304" pitchFamily="18" charset="0"/>
              </a:rPr>
              <a:t>多阶段决策</a:t>
            </a:r>
            <a:r>
              <a:rPr lang="zh-CN" altLang="zh-CN" sz="2000" dirty="0">
                <a:latin typeface="微软雅黑" pitchFamily="34" charset="-122"/>
                <a:ea typeface="微软雅黑" pitchFamily="34" charset="-122"/>
                <a:cs typeface="Times New Roman" panose="02020603050405020304" pitchFamily="18" charset="0"/>
              </a:rPr>
              <a:t>间的关系</a:t>
            </a:r>
            <a:r>
              <a:rPr lang="zh-CN" altLang="en-US" sz="2000" dirty="0">
                <a:latin typeface="微软雅黑" pitchFamily="34" charset="-122"/>
                <a:ea typeface="微软雅黑" pitchFamily="34" charset="-122"/>
                <a:cs typeface="Times New Roman" panose="02020603050405020304" pitchFamily="18" charset="0"/>
              </a:rPr>
              <a:t>来进行</a:t>
            </a:r>
            <a:r>
              <a:rPr lang="zh-CN" altLang="zh-CN" sz="2000" dirty="0">
                <a:latin typeface="微软雅黑" pitchFamily="34" charset="-122"/>
                <a:ea typeface="微软雅黑" pitchFamily="34" charset="-122"/>
                <a:cs typeface="Times New Roman" panose="02020603050405020304" pitchFamily="18" charset="0"/>
              </a:rPr>
              <a:t>求解。</a:t>
            </a: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概述</a:t>
            </a:r>
          </a:p>
        </p:txBody>
      </p:sp>
      <p:sp>
        <p:nvSpPr>
          <p:cNvPr id="5" name="Text Box 2"/>
          <p:cNvSpPr txBox="1">
            <a:spLocks noChangeArrowheads="1"/>
          </p:cNvSpPr>
          <p:nvPr/>
        </p:nvSpPr>
        <p:spPr bwMode="auto">
          <a:xfrm>
            <a:off x="541829" y="4955737"/>
            <a:ext cx="7271068" cy="499624"/>
          </a:xfrm>
          <a:prstGeom prst="rect">
            <a:avLst/>
          </a:prstGeom>
          <a:noFill/>
          <a:ln w="9525">
            <a:noFill/>
            <a:miter lim="800000"/>
          </a:ln>
          <a:effectLst/>
        </p:spPr>
        <p:txBody>
          <a:bodyPr wrap="square">
            <a:spAutoFit/>
          </a:bodyPr>
          <a:lstStyle/>
          <a:p>
            <a:pPr>
              <a:lnSpc>
                <a:spcPct val="150000"/>
              </a:lnSpc>
              <a:spcBef>
                <a:spcPct val="50000"/>
              </a:spcBef>
            </a:pPr>
            <a:r>
              <a:rPr lang="zh-CN" altLang="en-US" sz="2000" dirty="0">
                <a:latin typeface="宋体" panose="02010600030101010101" pitchFamily="2" charset="-122"/>
              </a:rPr>
              <a:t>　　</a:t>
            </a:r>
            <a:r>
              <a:rPr lang="zh-CN" altLang="en-US" sz="2000" dirty="0">
                <a:latin typeface="微软雅黑" pitchFamily="34" charset="-122"/>
                <a:ea typeface="微软雅黑" pitchFamily="34" charset="-122"/>
                <a:cs typeface="Times New Roman" panose="02020603050405020304" pitchFamily="18" charset="0"/>
              </a:rPr>
              <a:t>下面结合</a:t>
            </a:r>
            <a:r>
              <a:rPr lang="zh-CN" altLang="en-US" sz="2000" dirty="0">
                <a:solidFill>
                  <a:srgbClr val="0000FF"/>
                </a:solidFill>
                <a:latin typeface="微软雅黑" pitchFamily="34" charset="-122"/>
                <a:ea typeface="微软雅黑" pitchFamily="34" charset="-122"/>
                <a:cs typeface="Times New Roman" panose="02020603050405020304" pitchFamily="18" charset="0"/>
              </a:rPr>
              <a:t>多段图问题</a:t>
            </a:r>
            <a:r>
              <a:rPr lang="zh-CN" altLang="en-US" sz="2000" dirty="0">
                <a:latin typeface="微软雅黑" pitchFamily="34" charset="-122"/>
                <a:ea typeface="微软雅黑" pitchFamily="34" charset="-122"/>
                <a:cs typeface="Times New Roman" panose="02020603050405020304" pitchFamily="18" charset="0"/>
              </a:rPr>
              <a:t>介绍动态规划中的几个基本概念。</a:t>
            </a:r>
          </a:p>
        </p:txBody>
      </p:sp>
      <p:sp>
        <p:nvSpPr>
          <p:cNvPr id="7" name="文本框 6">
            <a:extLst>
              <a:ext uri="{FF2B5EF4-FFF2-40B4-BE49-F238E27FC236}">
                <a16:creationId xmlns:a16="http://schemas.microsoft.com/office/drawing/2014/main" id="{098B3C70-A5E5-DC2C-ED07-E38F87DB5305}"/>
              </a:ext>
            </a:extLst>
          </p:cNvPr>
          <p:cNvSpPr txBox="1"/>
          <p:nvPr/>
        </p:nvSpPr>
        <p:spPr>
          <a:xfrm>
            <a:off x="695739" y="1213215"/>
            <a:ext cx="6430616" cy="615040"/>
          </a:xfrm>
          <a:prstGeom prst="rect">
            <a:avLst/>
          </a:prstGeom>
          <a:noFill/>
        </p:spPr>
        <p:txBody>
          <a:bodyPr wrap="square">
            <a:spAutoFit/>
          </a:bodyPr>
          <a:lstStyle/>
          <a:p>
            <a:pPr>
              <a:lnSpc>
                <a:spcPct val="200000"/>
              </a:lnSpc>
            </a:pPr>
            <a:r>
              <a:rPr lang="zh-CN" altLang="en-US" sz="2000" b="1" dirty="0">
                <a:solidFill>
                  <a:srgbClr val="FF0000"/>
                </a:solidFill>
                <a:latin typeface="微软雅黑" pitchFamily="34" charset="-122"/>
                <a:ea typeface="微软雅黑" pitchFamily="34" charset="-122"/>
                <a:cs typeface="Times New Roman" panose="02020603050405020304" pitchFamily="18" charset="0"/>
              </a:rPr>
              <a:t>动态规划的定义</a:t>
            </a:r>
            <a:endParaRPr lang="en-US" altLang="zh-CN" sz="2000" b="1" dirty="0">
              <a:solidFill>
                <a:srgbClr val="FF0000"/>
              </a:solidFill>
              <a:latin typeface="微软雅黑" pitchFamily="34" charset="-122"/>
              <a:ea typeface="微软雅黑" pitchFamily="34" charset="-122"/>
              <a:cs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7" name="Text Box 5"/>
          <p:cNvSpPr txBox="1">
            <a:spLocks noChangeArrowheads="1"/>
          </p:cNvSpPr>
          <p:nvPr/>
        </p:nvSpPr>
        <p:spPr bwMode="auto">
          <a:xfrm>
            <a:off x="5048251" y="1503364"/>
            <a:ext cx="1991251" cy="46166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1</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2</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3</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4</a:t>
            </a:r>
          </a:p>
        </p:txBody>
      </p:sp>
      <p:sp>
        <p:nvSpPr>
          <p:cNvPr id="704518" name="Text Box 6"/>
          <p:cNvSpPr txBox="1">
            <a:spLocks noChangeArrowheads="1"/>
          </p:cNvSpPr>
          <p:nvPr/>
        </p:nvSpPr>
        <p:spPr bwMode="auto">
          <a:xfrm>
            <a:off x="1936751" y="3170239"/>
            <a:ext cx="2401619" cy="46166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1</a:t>
            </a:r>
            <a:r>
              <a:rPr lang="en-US" altLang="zh-CN" sz="2400" b="1">
                <a:solidFill>
                  <a:srgbClr val="0000CC"/>
                </a:solidFill>
                <a:latin typeface="Times New Roman" panose="02020603050405020304" pitchFamily="18" charset="0"/>
              </a:rPr>
              <a:t>)</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2</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3</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4</a:t>
            </a:r>
            <a:r>
              <a:rPr lang="en-US" altLang="zh-CN" sz="2400" b="1">
                <a:solidFill>
                  <a:srgbClr val="0000CC"/>
                </a:solidFill>
                <a:latin typeface="Times New Roman" panose="02020603050405020304" pitchFamily="18" charset="0"/>
              </a:rPr>
              <a:t>)</a:t>
            </a:r>
          </a:p>
        </p:txBody>
      </p:sp>
      <p:sp>
        <p:nvSpPr>
          <p:cNvPr id="704519" name="Text Box 7"/>
          <p:cNvSpPr txBox="1">
            <a:spLocks noChangeArrowheads="1"/>
          </p:cNvSpPr>
          <p:nvPr/>
        </p:nvSpPr>
        <p:spPr bwMode="auto">
          <a:xfrm>
            <a:off x="4830763" y="3170239"/>
            <a:ext cx="2452916" cy="46166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1</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2</a:t>
            </a:r>
            <a:r>
              <a:rPr lang="en-US" altLang="zh-CN" sz="2400" b="1">
                <a:solidFill>
                  <a:srgbClr val="0000CC"/>
                </a:solidFill>
                <a:latin typeface="Times New Roman" panose="02020603050405020304" pitchFamily="18" charset="0"/>
              </a:rPr>
              <a:t>)</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3</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4 </a:t>
            </a:r>
            <a:r>
              <a:rPr lang="en-US" altLang="zh-CN" sz="2400" b="1">
                <a:solidFill>
                  <a:srgbClr val="0000CC"/>
                </a:solidFill>
                <a:latin typeface="Times New Roman" panose="02020603050405020304" pitchFamily="18" charset="0"/>
              </a:rPr>
              <a:t>)</a:t>
            </a:r>
          </a:p>
        </p:txBody>
      </p:sp>
      <p:sp>
        <p:nvSpPr>
          <p:cNvPr id="704520" name="Text Box 8"/>
          <p:cNvSpPr txBox="1">
            <a:spLocks noChangeArrowheads="1"/>
          </p:cNvSpPr>
          <p:nvPr/>
        </p:nvSpPr>
        <p:spPr bwMode="auto">
          <a:xfrm>
            <a:off x="7761288" y="3170239"/>
            <a:ext cx="2544286" cy="46166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1</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2</a:t>
            </a:r>
            <a:r>
              <a:rPr lang="en-US" altLang="zh-CN" sz="2400" b="1">
                <a:solidFill>
                  <a:srgbClr val="0000CC"/>
                </a:solidFill>
                <a:sym typeface="Symbol" panose="05050102010706020507" pitchFamily="18" charset="2"/>
              </a:rPr>
              <a:t></a:t>
            </a:r>
            <a:r>
              <a:rPr lang="en-US" altLang="zh-CN" sz="2400">
                <a:solidFill>
                  <a:srgbClr val="0000CC"/>
                </a:solidFill>
              </a:rPr>
              <a:t> </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3</a:t>
            </a:r>
            <a:r>
              <a:rPr lang="en-US" altLang="zh-CN" sz="2400" b="1">
                <a:solidFill>
                  <a:srgbClr val="0000CC"/>
                </a:solidFill>
                <a:latin typeface="Times New Roman" panose="02020603050405020304" pitchFamily="18" charset="0"/>
              </a:rPr>
              <a:t>)</a:t>
            </a:r>
            <a:r>
              <a:rPr lang="en-US" altLang="zh-CN" sz="2400" b="1">
                <a:solidFill>
                  <a:srgbClr val="0000CC"/>
                </a:solidFill>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4 </a:t>
            </a:r>
            <a:r>
              <a:rPr lang="en-US" altLang="zh-CN" sz="2400" b="1">
                <a:solidFill>
                  <a:srgbClr val="0000CC"/>
                </a:solidFill>
                <a:latin typeface="Times New Roman" panose="02020603050405020304" pitchFamily="18" charset="0"/>
              </a:rPr>
              <a:t>)</a:t>
            </a:r>
          </a:p>
        </p:txBody>
      </p:sp>
      <p:grpSp>
        <p:nvGrpSpPr>
          <p:cNvPr id="704532" name="Group 20"/>
          <p:cNvGrpSpPr/>
          <p:nvPr/>
        </p:nvGrpSpPr>
        <p:grpSpPr bwMode="auto">
          <a:xfrm>
            <a:off x="1744664" y="4899030"/>
            <a:ext cx="2740951" cy="461963"/>
            <a:chOff x="65" y="2060"/>
            <a:chExt cx="1943" cy="291"/>
          </a:xfrm>
        </p:grpSpPr>
        <p:sp>
          <p:nvSpPr>
            <p:cNvPr id="704525" name="Text Box 13"/>
            <p:cNvSpPr txBox="1">
              <a:spLocks noChangeArrowheads="1"/>
            </p:cNvSpPr>
            <p:nvPr/>
          </p:nvSpPr>
          <p:spPr bwMode="auto">
            <a:xfrm>
              <a:off x="65" y="2060"/>
              <a:ext cx="857" cy="291"/>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2</a:t>
              </a:r>
              <a:r>
                <a:rPr lang="en-US" altLang="zh-CN" sz="2400" b="1">
                  <a:solidFill>
                    <a:srgbClr val="0000CC"/>
                  </a:solidFill>
                  <a:latin typeface="Times New Roman" panose="02020603050405020304" pitchFamily="18" charset="0"/>
                  <a:sym typeface="Symbol" panose="05050102010706020507" pitchFamily="18" charset="2"/>
                </a:rPr>
                <a:t></a:t>
              </a:r>
              <a:r>
                <a:rPr lang="en-US" altLang="zh-CN" sz="2400" b="1">
                  <a:solidFill>
                    <a:srgbClr val="0000CC"/>
                  </a:solidFill>
                  <a:latin typeface="Times New Roman" panose="02020603050405020304" pitchFamily="18" charset="0"/>
                </a:rPr>
                <a:t>A</a:t>
              </a:r>
              <a:r>
                <a:rPr lang="en-US" altLang="zh-CN" sz="2400" b="1" baseline="-25000">
                  <a:solidFill>
                    <a:srgbClr val="0000CC"/>
                  </a:solidFill>
                  <a:latin typeface="Times New Roman" panose="02020603050405020304" pitchFamily="18" charset="0"/>
                </a:rPr>
                <a:t>3</a:t>
              </a:r>
              <a:r>
                <a:rPr lang="en-US" altLang="zh-CN" sz="2400" b="1">
                  <a:solidFill>
                    <a:srgbClr val="0000CC"/>
                  </a:solidFill>
                  <a:latin typeface="Times New Roman" panose="02020603050405020304" pitchFamily="18" charset="0"/>
                </a:rPr>
                <a:t>)</a:t>
              </a:r>
            </a:p>
          </p:txBody>
        </p:sp>
        <p:sp>
          <p:nvSpPr>
            <p:cNvPr id="704526" name="Text Box 14"/>
            <p:cNvSpPr txBox="1">
              <a:spLocks noChangeArrowheads="1"/>
            </p:cNvSpPr>
            <p:nvPr/>
          </p:nvSpPr>
          <p:spPr bwMode="auto">
            <a:xfrm>
              <a:off x="1108" y="2060"/>
              <a:ext cx="900" cy="291"/>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0000FF"/>
                  </a:solidFill>
                  <a:latin typeface="Times New Roman" panose="02020603050405020304" pitchFamily="18" charset="0"/>
                </a:rPr>
                <a:t>(A</a:t>
              </a:r>
              <a:r>
                <a:rPr lang="en-US" altLang="zh-CN" sz="2400" b="1" baseline="-25000">
                  <a:solidFill>
                    <a:srgbClr val="0000FF"/>
                  </a:solidFill>
                  <a:latin typeface="Times New Roman" panose="02020603050405020304" pitchFamily="18" charset="0"/>
                </a:rPr>
                <a:t>3</a:t>
              </a:r>
              <a:r>
                <a:rPr lang="en-US" altLang="zh-CN" sz="2400" b="1">
                  <a:solidFill>
                    <a:srgbClr val="0000FF"/>
                  </a:solidFill>
                  <a:latin typeface="Times New Roman" panose="02020603050405020304" pitchFamily="18" charset="0"/>
                  <a:sym typeface="Symbol" panose="05050102010706020507" pitchFamily="18" charset="2"/>
                </a:rPr>
                <a:t></a:t>
              </a:r>
              <a:r>
                <a:rPr lang="en-US" altLang="zh-CN" sz="2400" b="1">
                  <a:solidFill>
                    <a:srgbClr val="0000FF"/>
                  </a:solidFill>
                  <a:latin typeface="Times New Roman" panose="02020603050405020304" pitchFamily="18" charset="0"/>
                </a:rPr>
                <a:t> A</a:t>
              </a:r>
              <a:r>
                <a:rPr lang="en-US" altLang="zh-CN" sz="2400" b="1" baseline="-25000">
                  <a:solidFill>
                    <a:srgbClr val="0000FF"/>
                  </a:solidFill>
                  <a:latin typeface="Times New Roman" panose="02020603050405020304" pitchFamily="18" charset="0"/>
                </a:rPr>
                <a:t>4</a:t>
              </a:r>
              <a:r>
                <a:rPr lang="en-US" altLang="zh-CN" sz="2400" b="1">
                  <a:solidFill>
                    <a:srgbClr val="0000FF"/>
                  </a:solidFill>
                  <a:latin typeface="Times New Roman" panose="02020603050405020304" pitchFamily="18" charset="0"/>
                </a:rPr>
                <a:t>)</a:t>
              </a:r>
            </a:p>
          </p:txBody>
        </p:sp>
      </p:grpSp>
      <p:grpSp>
        <p:nvGrpSpPr>
          <p:cNvPr id="704533" name="Group 21"/>
          <p:cNvGrpSpPr/>
          <p:nvPr/>
        </p:nvGrpSpPr>
        <p:grpSpPr bwMode="auto">
          <a:xfrm>
            <a:off x="4687889" y="4884741"/>
            <a:ext cx="2693977" cy="476250"/>
            <a:chOff x="2209" y="2060"/>
            <a:chExt cx="1909" cy="300"/>
          </a:xfrm>
        </p:grpSpPr>
        <p:sp>
          <p:nvSpPr>
            <p:cNvPr id="704527" name="Text Box 15"/>
            <p:cNvSpPr txBox="1">
              <a:spLocks noChangeArrowheads="1"/>
            </p:cNvSpPr>
            <p:nvPr/>
          </p:nvSpPr>
          <p:spPr bwMode="auto">
            <a:xfrm>
              <a:off x="2209" y="2060"/>
              <a:ext cx="878" cy="291"/>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solidFill>
                    <a:srgbClr val="0000FF"/>
                  </a:solidFill>
                  <a:effectLst>
                    <a:outerShdw blurRad="38100" dist="38100" dir="2700000" algn="tl">
                      <a:srgbClr val="000000"/>
                    </a:outerShdw>
                  </a:effectLst>
                  <a:latin typeface="Times New Roman" panose="02020603050405020304" pitchFamily="18" charset="0"/>
                </a:rPr>
                <a:t>(A</a:t>
              </a:r>
              <a:r>
                <a:rPr lang="en-US" altLang="zh-CN" sz="2400" b="1" i="1" baseline="-25000">
                  <a:solidFill>
                    <a:srgbClr val="0000FF"/>
                  </a:solidFill>
                  <a:effectLst>
                    <a:outerShdw blurRad="38100" dist="38100" dir="2700000" algn="tl">
                      <a:srgbClr val="000000"/>
                    </a:outerShdw>
                  </a:effectLst>
                  <a:latin typeface="Times New Roman" panose="02020603050405020304" pitchFamily="18" charset="0"/>
                </a:rPr>
                <a:t>1</a:t>
              </a:r>
              <a:r>
                <a:rPr lang="en-US" altLang="zh-CN" sz="2400" b="1" i="1">
                  <a:solidFill>
                    <a:srgbClr val="0000FF"/>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400" b="1" i="1">
                  <a:solidFill>
                    <a:srgbClr val="0000FF"/>
                  </a:solidFill>
                  <a:effectLst>
                    <a:outerShdw blurRad="38100" dist="38100" dir="2700000" algn="tl">
                      <a:srgbClr val="000000"/>
                    </a:outerShdw>
                  </a:effectLst>
                  <a:latin typeface="Times New Roman" panose="02020603050405020304" pitchFamily="18" charset="0"/>
                </a:rPr>
                <a:t> A</a:t>
              </a:r>
              <a:r>
                <a:rPr lang="en-US" altLang="zh-CN" sz="2400" b="1" i="1" baseline="-25000">
                  <a:solidFill>
                    <a:srgbClr val="0000FF"/>
                  </a:solidFill>
                  <a:effectLst>
                    <a:outerShdw blurRad="38100" dist="38100" dir="2700000" algn="tl">
                      <a:srgbClr val="000000"/>
                    </a:outerShdw>
                  </a:effectLst>
                  <a:latin typeface="Times New Roman" panose="02020603050405020304" pitchFamily="18" charset="0"/>
                </a:rPr>
                <a:t>2</a:t>
              </a:r>
              <a:r>
                <a:rPr lang="en-US" altLang="zh-CN" sz="2400" b="1" i="1">
                  <a:solidFill>
                    <a:srgbClr val="0000FF"/>
                  </a:solidFill>
                  <a:effectLst>
                    <a:outerShdw blurRad="38100" dist="38100" dir="2700000" algn="tl">
                      <a:srgbClr val="000000"/>
                    </a:outerShdw>
                  </a:effectLst>
                  <a:latin typeface="Times New Roman" panose="02020603050405020304" pitchFamily="18" charset="0"/>
                </a:rPr>
                <a:t>)</a:t>
              </a:r>
            </a:p>
          </p:txBody>
        </p:sp>
        <p:sp>
          <p:nvSpPr>
            <p:cNvPr id="704528" name="Text Box 16"/>
            <p:cNvSpPr txBox="1">
              <a:spLocks noChangeArrowheads="1"/>
            </p:cNvSpPr>
            <p:nvPr/>
          </p:nvSpPr>
          <p:spPr bwMode="auto">
            <a:xfrm>
              <a:off x="3286" y="2069"/>
              <a:ext cx="832" cy="291"/>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solidFill>
                    <a:srgbClr val="0000FF"/>
                  </a:solidFill>
                  <a:effectLst>
                    <a:outerShdw blurRad="38100" dist="38100" dir="2700000" algn="tl">
                      <a:srgbClr val="000000"/>
                    </a:outerShdw>
                  </a:effectLst>
                  <a:latin typeface="Times New Roman" panose="02020603050405020304" pitchFamily="18" charset="0"/>
                </a:rPr>
                <a:t>(A</a:t>
              </a:r>
              <a:r>
                <a:rPr lang="en-US" altLang="zh-CN" sz="2400" b="1" i="1" baseline="-25000">
                  <a:solidFill>
                    <a:srgbClr val="0000FF"/>
                  </a:solidFill>
                  <a:effectLst>
                    <a:outerShdw blurRad="38100" dist="38100" dir="2700000" algn="tl">
                      <a:srgbClr val="000000"/>
                    </a:outerShdw>
                  </a:effectLst>
                  <a:latin typeface="Times New Roman" panose="02020603050405020304" pitchFamily="18" charset="0"/>
                </a:rPr>
                <a:t>3</a:t>
              </a:r>
              <a:r>
                <a:rPr lang="en-US" altLang="zh-CN" sz="2400" b="1" i="1">
                  <a:solidFill>
                    <a:srgbClr val="0000FF"/>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400" b="1" i="1">
                  <a:solidFill>
                    <a:srgbClr val="0000FF"/>
                  </a:solidFill>
                  <a:effectLst>
                    <a:outerShdw blurRad="38100" dist="38100" dir="2700000" algn="tl">
                      <a:srgbClr val="000000"/>
                    </a:outerShdw>
                  </a:effectLst>
                  <a:latin typeface="Times New Roman" panose="02020603050405020304" pitchFamily="18" charset="0"/>
                </a:rPr>
                <a:t>A</a:t>
              </a:r>
              <a:r>
                <a:rPr lang="en-US" altLang="zh-CN" sz="2400" b="1" i="1" baseline="-25000">
                  <a:solidFill>
                    <a:srgbClr val="0000FF"/>
                  </a:solidFill>
                  <a:effectLst>
                    <a:outerShdw blurRad="38100" dist="38100" dir="2700000" algn="tl">
                      <a:srgbClr val="000000"/>
                    </a:outerShdw>
                  </a:effectLst>
                  <a:latin typeface="Times New Roman" panose="02020603050405020304" pitchFamily="18" charset="0"/>
                </a:rPr>
                <a:t>4</a:t>
              </a:r>
              <a:r>
                <a:rPr lang="en-US" altLang="zh-CN" sz="2400" b="1" i="1">
                  <a:solidFill>
                    <a:srgbClr val="0000FF"/>
                  </a:solidFill>
                  <a:effectLst>
                    <a:outerShdw blurRad="38100" dist="38100" dir="2700000" algn="tl">
                      <a:srgbClr val="000000"/>
                    </a:outerShdw>
                  </a:effectLst>
                  <a:latin typeface="Times New Roman" panose="02020603050405020304" pitchFamily="18" charset="0"/>
                </a:rPr>
                <a:t>)</a:t>
              </a:r>
            </a:p>
          </p:txBody>
        </p:sp>
      </p:grpSp>
      <p:grpSp>
        <p:nvGrpSpPr>
          <p:cNvPr id="704537" name="Group 25"/>
          <p:cNvGrpSpPr/>
          <p:nvPr/>
        </p:nvGrpSpPr>
        <p:grpSpPr bwMode="auto">
          <a:xfrm>
            <a:off x="7727949" y="4884751"/>
            <a:ext cx="2681783" cy="476251"/>
            <a:chOff x="4306" y="2777"/>
            <a:chExt cx="1900" cy="300"/>
          </a:xfrm>
        </p:grpSpPr>
        <p:sp>
          <p:nvSpPr>
            <p:cNvPr id="704529" name="Text Box 17"/>
            <p:cNvSpPr txBox="1">
              <a:spLocks noChangeArrowheads="1"/>
            </p:cNvSpPr>
            <p:nvPr/>
          </p:nvSpPr>
          <p:spPr bwMode="auto">
            <a:xfrm>
              <a:off x="4306" y="2777"/>
              <a:ext cx="857" cy="291"/>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0000FF"/>
                  </a:solidFill>
                  <a:latin typeface="Times New Roman" panose="02020603050405020304" pitchFamily="18" charset="0"/>
                </a:rPr>
                <a:t>(A</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sym typeface="Symbol" panose="05050102010706020507" pitchFamily="18" charset="2"/>
                </a:rPr>
                <a:t></a:t>
              </a:r>
              <a:r>
                <a:rPr lang="en-US" altLang="zh-CN" sz="2400" b="1">
                  <a:solidFill>
                    <a:srgbClr val="0000FF"/>
                  </a:solidFill>
                  <a:latin typeface="Times New Roman" panose="02020603050405020304" pitchFamily="18" charset="0"/>
                </a:rPr>
                <a:t>A</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a:t>
              </a:r>
            </a:p>
          </p:txBody>
        </p:sp>
        <p:sp>
          <p:nvSpPr>
            <p:cNvPr id="704530" name="Text Box 18"/>
            <p:cNvSpPr txBox="1">
              <a:spLocks noChangeArrowheads="1"/>
            </p:cNvSpPr>
            <p:nvPr/>
          </p:nvSpPr>
          <p:spPr bwMode="auto">
            <a:xfrm>
              <a:off x="5349" y="2786"/>
              <a:ext cx="857" cy="291"/>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dirty="0">
                  <a:solidFill>
                    <a:srgbClr val="0000CC"/>
                  </a:solidFill>
                  <a:latin typeface="Times New Roman" panose="02020603050405020304" pitchFamily="18" charset="0"/>
                </a:rPr>
                <a:t>(A</a:t>
              </a:r>
              <a:r>
                <a:rPr lang="en-US" altLang="zh-CN" sz="2400" b="1" baseline="-25000" dirty="0">
                  <a:solidFill>
                    <a:srgbClr val="0000CC"/>
                  </a:solidFill>
                  <a:latin typeface="Times New Roman" panose="02020603050405020304" pitchFamily="18" charset="0"/>
                </a:rPr>
                <a:t>2</a:t>
              </a:r>
              <a:r>
                <a:rPr lang="en-US" altLang="zh-CN" sz="2400" b="1" dirty="0">
                  <a:solidFill>
                    <a:srgbClr val="0000CC"/>
                  </a:solidFill>
                  <a:latin typeface="Times New Roman" panose="02020603050405020304" pitchFamily="18" charset="0"/>
                  <a:sym typeface="Symbol" panose="05050102010706020507" pitchFamily="18" charset="2"/>
                </a:rPr>
                <a:t></a:t>
              </a:r>
              <a:r>
                <a:rPr lang="en-US" altLang="zh-CN" sz="2400" b="1" dirty="0">
                  <a:solidFill>
                    <a:srgbClr val="0000CC"/>
                  </a:solidFill>
                  <a:latin typeface="Times New Roman" panose="02020603050405020304" pitchFamily="18" charset="0"/>
                </a:rPr>
                <a:t>A</a:t>
              </a:r>
              <a:r>
                <a:rPr lang="en-US" altLang="zh-CN" sz="2400" b="1" baseline="-25000" dirty="0">
                  <a:solidFill>
                    <a:srgbClr val="0000CC"/>
                  </a:solidFill>
                  <a:latin typeface="Times New Roman" panose="02020603050405020304" pitchFamily="18" charset="0"/>
                </a:rPr>
                <a:t>3</a:t>
              </a:r>
              <a:r>
                <a:rPr lang="en-US" altLang="zh-CN" sz="2400" b="1" dirty="0">
                  <a:solidFill>
                    <a:srgbClr val="0000CC"/>
                  </a:solidFill>
                  <a:latin typeface="Times New Roman" panose="02020603050405020304" pitchFamily="18" charset="0"/>
                </a:rPr>
                <a:t>)</a:t>
              </a:r>
            </a:p>
          </p:txBody>
        </p:sp>
      </p:grpSp>
      <p:sp>
        <p:nvSpPr>
          <p:cNvPr id="704534" name="Line 22"/>
          <p:cNvSpPr>
            <a:spLocks noChangeShapeType="1"/>
          </p:cNvSpPr>
          <p:nvPr/>
        </p:nvSpPr>
        <p:spPr bwMode="auto">
          <a:xfrm flipH="1">
            <a:off x="3152776" y="2033589"/>
            <a:ext cx="2366963" cy="1150937"/>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35" name="Line 23"/>
          <p:cNvSpPr>
            <a:spLocks noChangeShapeType="1"/>
          </p:cNvSpPr>
          <p:nvPr/>
        </p:nvSpPr>
        <p:spPr bwMode="auto">
          <a:xfrm>
            <a:off x="6032500" y="2033589"/>
            <a:ext cx="0" cy="1150937"/>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36" name="Line 24"/>
          <p:cNvSpPr>
            <a:spLocks noChangeShapeType="1"/>
          </p:cNvSpPr>
          <p:nvPr/>
        </p:nvSpPr>
        <p:spPr bwMode="auto">
          <a:xfrm>
            <a:off x="6673850" y="2033589"/>
            <a:ext cx="1917700" cy="1150937"/>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38" name="Line 26"/>
          <p:cNvSpPr>
            <a:spLocks noChangeShapeType="1"/>
          </p:cNvSpPr>
          <p:nvPr/>
        </p:nvSpPr>
        <p:spPr bwMode="auto">
          <a:xfrm flipH="1">
            <a:off x="2255838" y="3689351"/>
            <a:ext cx="704850"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39" name="Line 27"/>
          <p:cNvSpPr>
            <a:spLocks noChangeShapeType="1"/>
          </p:cNvSpPr>
          <p:nvPr/>
        </p:nvSpPr>
        <p:spPr bwMode="auto">
          <a:xfrm>
            <a:off x="3473450" y="3689351"/>
            <a:ext cx="382588"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0" name="Line 28"/>
          <p:cNvSpPr>
            <a:spLocks noChangeShapeType="1"/>
          </p:cNvSpPr>
          <p:nvPr/>
        </p:nvSpPr>
        <p:spPr bwMode="auto">
          <a:xfrm flipH="1">
            <a:off x="5264150" y="3689351"/>
            <a:ext cx="127000"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1" name="Line 29"/>
          <p:cNvSpPr>
            <a:spLocks noChangeShapeType="1"/>
          </p:cNvSpPr>
          <p:nvPr/>
        </p:nvSpPr>
        <p:spPr bwMode="auto">
          <a:xfrm>
            <a:off x="6608764" y="3689351"/>
            <a:ext cx="128587"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2" name="Line 30"/>
          <p:cNvSpPr>
            <a:spLocks noChangeShapeType="1"/>
          </p:cNvSpPr>
          <p:nvPr/>
        </p:nvSpPr>
        <p:spPr bwMode="auto">
          <a:xfrm flipH="1">
            <a:off x="8274050" y="3689351"/>
            <a:ext cx="190500"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3" name="Line 31"/>
          <p:cNvSpPr>
            <a:spLocks noChangeShapeType="1"/>
          </p:cNvSpPr>
          <p:nvPr/>
        </p:nvSpPr>
        <p:spPr bwMode="auto">
          <a:xfrm>
            <a:off x="9040813" y="3689351"/>
            <a:ext cx="704850" cy="1223963"/>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4544" name="Text Box 32"/>
          <p:cNvSpPr txBox="1">
            <a:spLocks noChangeArrowheads="1"/>
          </p:cNvSpPr>
          <p:nvPr/>
        </p:nvSpPr>
        <p:spPr bwMode="auto">
          <a:xfrm>
            <a:off x="3938424" y="5707698"/>
            <a:ext cx="4608512"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algn="ctr" eaLnBrk="1" hangingPunct="1">
              <a:spcBef>
                <a:spcPct val="50000"/>
              </a:spcBef>
            </a:pPr>
            <a:r>
              <a:rPr kumimoji="1" lang="en-US" altLang="zh-CN" sz="2000" dirty="0">
                <a:latin typeface="微软雅黑" panose="020B0503020204020204" pitchFamily="34" charset="-122"/>
                <a:ea typeface="微软雅黑" panose="020B0503020204020204" pitchFamily="34" charset="-122"/>
                <a:sym typeface="+mn-ea"/>
              </a:rPr>
              <a:t>具有子问题重叠性</a:t>
            </a:r>
          </a:p>
        </p:txBody>
      </p:sp>
      <p:sp>
        <p:nvSpPr>
          <p:cNvPr id="704548" name="Text Box 36"/>
          <p:cNvSpPr txBox="1">
            <a:spLocks noChangeArrowheads="1"/>
          </p:cNvSpPr>
          <p:nvPr/>
        </p:nvSpPr>
        <p:spPr bwMode="auto">
          <a:xfrm>
            <a:off x="3248026" y="4887914"/>
            <a:ext cx="1208985" cy="46166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FF0000"/>
                </a:solidFill>
                <a:latin typeface="Times New Roman" panose="02020603050405020304" pitchFamily="18" charset="0"/>
              </a:rPr>
              <a:t>(A</a:t>
            </a:r>
            <a:r>
              <a:rPr lang="en-US" altLang="zh-CN" sz="2400" b="1" baseline="-25000">
                <a:solidFill>
                  <a:srgbClr val="FF0000"/>
                </a:solidFill>
                <a:latin typeface="Times New Roman" panose="02020603050405020304" pitchFamily="18" charset="0"/>
              </a:rPr>
              <a:t>3</a:t>
            </a:r>
            <a:r>
              <a:rPr lang="en-US" altLang="zh-CN" sz="2400" b="1">
                <a:solidFill>
                  <a:srgbClr val="FF0000"/>
                </a:solidFill>
                <a:latin typeface="Times New Roman" panose="02020603050405020304" pitchFamily="18" charset="0"/>
                <a:sym typeface="Symbol" panose="05050102010706020507" pitchFamily="18" charset="2"/>
              </a:rPr>
              <a:t></a:t>
            </a:r>
            <a:r>
              <a:rPr lang="en-US" altLang="zh-CN" sz="2400" b="1">
                <a:solidFill>
                  <a:srgbClr val="FF0000"/>
                </a:solidFill>
                <a:latin typeface="Times New Roman" panose="02020603050405020304" pitchFamily="18" charset="0"/>
              </a:rPr>
              <a:t>A</a:t>
            </a:r>
            <a:r>
              <a:rPr lang="en-US" altLang="zh-CN" sz="2400" b="1" baseline="-25000">
                <a:solidFill>
                  <a:srgbClr val="FF0000"/>
                </a:solidFill>
                <a:latin typeface="Times New Roman" panose="02020603050405020304" pitchFamily="18" charset="0"/>
              </a:rPr>
              <a:t>4</a:t>
            </a:r>
            <a:r>
              <a:rPr lang="en-US" altLang="zh-CN" sz="2400" b="1">
                <a:solidFill>
                  <a:srgbClr val="FF0000"/>
                </a:solidFill>
                <a:latin typeface="Times New Roman" panose="02020603050405020304" pitchFamily="18" charset="0"/>
              </a:rPr>
              <a:t>)</a:t>
            </a:r>
          </a:p>
        </p:txBody>
      </p:sp>
      <p:sp>
        <p:nvSpPr>
          <p:cNvPr id="704549" name="Text Box 37"/>
          <p:cNvSpPr txBox="1">
            <a:spLocks noChangeArrowheads="1"/>
          </p:cNvSpPr>
          <p:nvPr/>
        </p:nvSpPr>
        <p:spPr bwMode="auto">
          <a:xfrm>
            <a:off x="6191251" y="4887914"/>
            <a:ext cx="1208985" cy="46166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FF0000"/>
                </a:solidFill>
                <a:latin typeface="Times New Roman" panose="02020603050405020304" pitchFamily="18" charset="0"/>
              </a:rPr>
              <a:t>(A</a:t>
            </a:r>
            <a:r>
              <a:rPr lang="en-US" altLang="zh-CN" sz="2400" b="1" baseline="-25000">
                <a:solidFill>
                  <a:srgbClr val="FF0000"/>
                </a:solidFill>
                <a:latin typeface="Times New Roman" panose="02020603050405020304" pitchFamily="18" charset="0"/>
              </a:rPr>
              <a:t>3</a:t>
            </a:r>
            <a:r>
              <a:rPr lang="en-US" altLang="zh-CN" sz="2400" b="1">
                <a:solidFill>
                  <a:srgbClr val="FF0000"/>
                </a:solidFill>
                <a:latin typeface="Times New Roman" panose="02020603050405020304" pitchFamily="18" charset="0"/>
                <a:sym typeface="Symbol" panose="05050102010706020507" pitchFamily="18" charset="2"/>
              </a:rPr>
              <a:t></a:t>
            </a:r>
            <a:r>
              <a:rPr lang="en-US" altLang="zh-CN" sz="2400" b="1">
                <a:solidFill>
                  <a:srgbClr val="FF0000"/>
                </a:solidFill>
                <a:latin typeface="Times New Roman" panose="02020603050405020304" pitchFamily="18" charset="0"/>
              </a:rPr>
              <a:t>A</a:t>
            </a:r>
            <a:r>
              <a:rPr lang="en-US" altLang="zh-CN" sz="2400" b="1" baseline="-25000">
                <a:solidFill>
                  <a:srgbClr val="FF0000"/>
                </a:solidFill>
                <a:latin typeface="Times New Roman" panose="02020603050405020304" pitchFamily="18" charset="0"/>
              </a:rPr>
              <a:t>4</a:t>
            </a:r>
            <a:r>
              <a:rPr lang="en-US" altLang="zh-CN" sz="2400" b="1">
                <a:solidFill>
                  <a:srgbClr val="FF0000"/>
                </a:solidFill>
                <a:latin typeface="Times New Roman" panose="02020603050405020304" pitchFamily="18" charset="0"/>
              </a:rPr>
              <a:t>)</a:t>
            </a:r>
          </a:p>
        </p:txBody>
      </p:sp>
      <p:sp>
        <p:nvSpPr>
          <p:cNvPr id="704550" name="Text Box 38"/>
          <p:cNvSpPr txBox="1">
            <a:spLocks noChangeArrowheads="1"/>
          </p:cNvSpPr>
          <p:nvPr/>
        </p:nvSpPr>
        <p:spPr bwMode="auto">
          <a:xfrm>
            <a:off x="4687889" y="4887914"/>
            <a:ext cx="1260281" cy="461665"/>
          </a:xfrm>
          <a:prstGeom prst="rect">
            <a:avLst/>
          </a:prstGeom>
          <a:solidFill>
            <a:schemeClr val="accent3">
              <a:lumMod val="20000"/>
              <a:lumOff val="80000"/>
            </a:schemeClr>
          </a:solidFill>
          <a:ln>
            <a:noFill/>
          </a:ln>
          <a:effectLst/>
        </p:spPr>
        <p:txBody>
          <a:bodyPr wrap="none">
            <a:spAutoFit/>
          </a:bodyPr>
          <a:lstStyle/>
          <a:p>
            <a:pPr>
              <a:defRPr/>
            </a:pPr>
            <a:r>
              <a:rPr lang="en-US" altLang="zh-CN" sz="2400" b="1">
                <a:solidFill>
                  <a:srgbClr val="FF0000"/>
                </a:solidFill>
                <a:latin typeface="Times New Roman" panose="02020603050405020304" pitchFamily="18" charset="0"/>
              </a:rPr>
              <a:t>(A</a:t>
            </a:r>
            <a:r>
              <a:rPr lang="en-US" altLang="zh-CN" sz="2400" b="1" baseline="-25000">
                <a:solidFill>
                  <a:srgbClr val="FF0000"/>
                </a:solidFill>
                <a:latin typeface="Times New Roman" panose="02020603050405020304" pitchFamily="18" charset="0"/>
              </a:rPr>
              <a:t>1</a:t>
            </a:r>
            <a:r>
              <a:rPr lang="en-US" altLang="zh-CN" sz="2400" b="1">
                <a:solidFill>
                  <a:srgbClr val="FF0000"/>
                </a:solidFill>
                <a:latin typeface="Times New Roman" panose="02020603050405020304" pitchFamily="18" charset="0"/>
                <a:sym typeface="Symbol" panose="05050102010706020507" pitchFamily="18" charset="2"/>
              </a:rPr>
              <a:t></a:t>
            </a:r>
            <a:r>
              <a:rPr lang="en-US" altLang="zh-CN" sz="2400" b="1">
                <a:solidFill>
                  <a:srgbClr val="FF0000"/>
                </a:solidFill>
                <a:latin typeface="Times New Roman" panose="02020603050405020304" pitchFamily="18" charset="0"/>
              </a:rPr>
              <a:t>A</a:t>
            </a:r>
            <a:r>
              <a:rPr lang="en-US" altLang="zh-CN" sz="2400" b="1" baseline="-25000">
                <a:solidFill>
                  <a:srgbClr val="FF0000"/>
                </a:solidFill>
                <a:latin typeface="Times New Roman" panose="02020603050405020304" pitchFamily="18" charset="0"/>
              </a:rPr>
              <a:t>2 </a:t>
            </a:r>
            <a:r>
              <a:rPr lang="en-US" altLang="zh-CN" sz="2400" b="1">
                <a:solidFill>
                  <a:srgbClr val="FF0000"/>
                </a:solidFill>
                <a:latin typeface="Times New Roman" panose="02020603050405020304" pitchFamily="18" charset="0"/>
              </a:rPr>
              <a:t>)</a:t>
            </a:r>
          </a:p>
        </p:txBody>
      </p:sp>
      <p:sp>
        <p:nvSpPr>
          <p:cNvPr id="704552" name="Text Box 40"/>
          <p:cNvSpPr txBox="1">
            <a:spLocks noChangeArrowheads="1"/>
          </p:cNvSpPr>
          <p:nvPr/>
        </p:nvSpPr>
        <p:spPr bwMode="auto">
          <a:xfrm>
            <a:off x="7727951" y="4887914"/>
            <a:ext cx="1208985" cy="461665"/>
          </a:xfrm>
          <a:prstGeom prst="rect">
            <a:avLst/>
          </a:prstGeom>
          <a:solidFill>
            <a:schemeClr val="accent3">
              <a:lumMod val="20000"/>
              <a:lumOff val="80000"/>
            </a:schemeClr>
          </a:solidFill>
          <a:ln>
            <a:noFill/>
          </a:ln>
          <a:effectLst/>
        </p:spPr>
        <p:txBody>
          <a:bodyPr wrap="none">
            <a:spAutoFit/>
          </a:bodyPr>
          <a:lstStyle/>
          <a:p>
            <a:pPr>
              <a:defRPr/>
            </a:pPr>
            <a:r>
              <a:rPr lang="en-US" altLang="zh-CN" sz="2400" b="1">
                <a:solidFill>
                  <a:srgbClr val="FF0000"/>
                </a:solidFill>
                <a:latin typeface="Times New Roman" panose="02020603050405020304" pitchFamily="18" charset="0"/>
              </a:rPr>
              <a:t>(A</a:t>
            </a:r>
            <a:r>
              <a:rPr lang="en-US" altLang="zh-CN" sz="2400" b="1" baseline="-25000">
                <a:solidFill>
                  <a:srgbClr val="FF0000"/>
                </a:solidFill>
                <a:latin typeface="Times New Roman" panose="02020603050405020304" pitchFamily="18" charset="0"/>
              </a:rPr>
              <a:t>1</a:t>
            </a:r>
            <a:r>
              <a:rPr lang="en-US" altLang="zh-CN" sz="2400" b="1">
                <a:solidFill>
                  <a:srgbClr val="FF0000"/>
                </a:solidFill>
                <a:latin typeface="Times New Roman" panose="02020603050405020304" pitchFamily="18" charset="0"/>
                <a:sym typeface="Symbol" panose="05050102010706020507" pitchFamily="18" charset="2"/>
              </a:rPr>
              <a:t></a:t>
            </a:r>
            <a:r>
              <a:rPr lang="en-US" altLang="zh-CN" sz="2400" b="1">
                <a:solidFill>
                  <a:srgbClr val="FF0000"/>
                </a:solidFill>
                <a:latin typeface="Times New Roman" panose="02020603050405020304" pitchFamily="18" charset="0"/>
              </a:rPr>
              <a:t>A</a:t>
            </a:r>
            <a:r>
              <a:rPr lang="en-US" altLang="zh-CN" sz="2400" b="1" baseline="-25000">
                <a:solidFill>
                  <a:srgbClr val="FF0000"/>
                </a:solidFill>
                <a:latin typeface="Times New Roman" panose="02020603050405020304" pitchFamily="18" charset="0"/>
              </a:rPr>
              <a:t>2</a:t>
            </a:r>
            <a:r>
              <a:rPr lang="en-US" altLang="zh-CN" sz="2400" b="1">
                <a:solidFill>
                  <a:srgbClr val="FF0000"/>
                </a:solidFill>
                <a:latin typeface="Times New Roman" panose="02020603050405020304" pitchFamily="18" charset="0"/>
              </a:rPr>
              <a:t>)</a:t>
            </a:r>
          </a:p>
        </p:txBody>
      </p:sp>
      <p:sp>
        <p:nvSpPr>
          <p:cNvPr id="2" name="文本框 1"/>
          <p:cNvSpPr txBox="1"/>
          <p:nvPr/>
        </p:nvSpPr>
        <p:spPr>
          <a:xfrm>
            <a:off x="844964" y="1286774"/>
            <a:ext cx="2540000" cy="400110"/>
          </a:xfrm>
          <a:prstGeom prst="rect">
            <a:avLst/>
          </a:prstGeom>
          <a:noFill/>
        </p:spPr>
        <p:txBody>
          <a:bodyPr wrap="square" rtlCol="0" anchor="t">
            <a:spAutoFit/>
          </a:bodyPr>
          <a:lstStyle/>
          <a:p>
            <a:r>
              <a:rPr lang="zh-CN" altLang="en-US" sz="2000" b="1" dirty="0">
                <a:solidFill>
                  <a:srgbClr val="0000FF"/>
                </a:solidFill>
                <a:latin typeface="微软雅黑" panose="020B0503020204020204" pitchFamily="34" charset="-122"/>
                <a:ea typeface="微软雅黑" panose="020B0503020204020204" pitchFamily="34" charset="-122"/>
              </a:rPr>
              <a:t>子问题重叠性</a:t>
            </a:r>
          </a:p>
        </p:txBody>
      </p:sp>
      <p:sp>
        <p:nvSpPr>
          <p:cNvPr id="621572" name="Text Box 4"/>
          <p:cNvSpPr txBox="1">
            <a:spLocks noChangeArrowheads="1"/>
          </p:cNvSpPr>
          <p:nvPr/>
        </p:nvSpPr>
        <p:spPr bwMode="auto">
          <a:xfrm>
            <a:off x="2574926" y="188914"/>
            <a:ext cx="728821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algn="ctr" eaLnBrk="1" hangingPunct="1">
              <a:spcBef>
                <a:spcPct val="50000"/>
              </a:spcBef>
            </a:pPr>
            <a:r>
              <a:rPr kumimoji="1" lang="en-US" altLang="zh-CN" sz="4000" b="1" dirty="0">
                <a:solidFill>
                  <a:schemeClr val="bg1"/>
                </a:solidFill>
                <a:latin typeface="黑体" panose="02010609060101010101" pitchFamily="49" charset="-122"/>
                <a:ea typeface="黑体" panose="02010609060101010101" pitchFamily="49" charset="-122"/>
                <a:sym typeface="+mn-ea"/>
              </a:rPr>
              <a:t>第一步 划分子问题</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93474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4517"/>
                                        </p:tgtEl>
                                        <p:attrNameLst>
                                          <p:attrName>style.visibility</p:attrName>
                                        </p:attrNameLst>
                                      </p:cBhvr>
                                      <p:to>
                                        <p:strVal val="visible"/>
                                      </p:to>
                                    </p:set>
                                    <p:animEffect transition="in" filter="blinds(horizontal)">
                                      <p:cBhvr>
                                        <p:cTn id="7" dur="500"/>
                                        <p:tgtEl>
                                          <p:spTgt spid="704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4534"/>
                                        </p:tgtEl>
                                        <p:attrNameLst>
                                          <p:attrName>style.visibility</p:attrName>
                                        </p:attrNameLst>
                                      </p:cBhvr>
                                      <p:to>
                                        <p:strVal val="visible"/>
                                      </p:to>
                                    </p:set>
                                    <p:animEffect transition="in" filter="wipe(up)">
                                      <p:cBhvr>
                                        <p:cTn id="12" dur="500"/>
                                        <p:tgtEl>
                                          <p:spTgt spid="70453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704535"/>
                                        </p:tgtEl>
                                        <p:attrNameLst>
                                          <p:attrName>style.visibility</p:attrName>
                                        </p:attrNameLst>
                                      </p:cBhvr>
                                      <p:to>
                                        <p:strVal val="visible"/>
                                      </p:to>
                                    </p:set>
                                    <p:animEffect transition="in" filter="wipe(up)">
                                      <p:cBhvr>
                                        <p:cTn id="15" dur="500"/>
                                        <p:tgtEl>
                                          <p:spTgt spid="70453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04536"/>
                                        </p:tgtEl>
                                        <p:attrNameLst>
                                          <p:attrName>style.visibility</p:attrName>
                                        </p:attrNameLst>
                                      </p:cBhvr>
                                      <p:to>
                                        <p:strVal val="visible"/>
                                      </p:to>
                                    </p:set>
                                    <p:animEffect transition="in" filter="wipe(up)">
                                      <p:cBhvr>
                                        <p:cTn id="18" dur="500"/>
                                        <p:tgtEl>
                                          <p:spTgt spid="70453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04518"/>
                                        </p:tgtEl>
                                        <p:attrNameLst>
                                          <p:attrName>style.visibility</p:attrName>
                                        </p:attrNameLst>
                                      </p:cBhvr>
                                      <p:to>
                                        <p:strVal val="visible"/>
                                      </p:to>
                                    </p:set>
                                    <p:animEffect transition="in" filter="wipe(up)">
                                      <p:cBhvr>
                                        <p:cTn id="21" dur="500"/>
                                        <p:tgtEl>
                                          <p:spTgt spid="70451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04519"/>
                                        </p:tgtEl>
                                        <p:attrNameLst>
                                          <p:attrName>style.visibility</p:attrName>
                                        </p:attrNameLst>
                                      </p:cBhvr>
                                      <p:to>
                                        <p:strVal val="visible"/>
                                      </p:to>
                                    </p:set>
                                    <p:animEffect transition="in" filter="wipe(up)">
                                      <p:cBhvr>
                                        <p:cTn id="24" dur="500"/>
                                        <p:tgtEl>
                                          <p:spTgt spid="70451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04520"/>
                                        </p:tgtEl>
                                        <p:attrNameLst>
                                          <p:attrName>style.visibility</p:attrName>
                                        </p:attrNameLst>
                                      </p:cBhvr>
                                      <p:to>
                                        <p:strVal val="visible"/>
                                      </p:to>
                                    </p:set>
                                    <p:animEffect transition="in" filter="wipe(up)">
                                      <p:cBhvr>
                                        <p:cTn id="27" dur="500"/>
                                        <p:tgtEl>
                                          <p:spTgt spid="7045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04538"/>
                                        </p:tgtEl>
                                        <p:attrNameLst>
                                          <p:attrName>style.visibility</p:attrName>
                                        </p:attrNameLst>
                                      </p:cBhvr>
                                      <p:to>
                                        <p:strVal val="visible"/>
                                      </p:to>
                                    </p:set>
                                    <p:animEffect transition="in" filter="wipe(up)">
                                      <p:cBhvr>
                                        <p:cTn id="32" dur="500"/>
                                        <p:tgtEl>
                                          <p:spTgt spid="70453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704539"/>
                                        </p:tgtEl>
                                        <p:attrNameLst>
                                          <p:attrName>style.visibility</p:attrName>
                                        </p:attrNameLst>
                                      </p:cBhvr>
                                      <p:to>
                                        <p:strVal val="visible"/>
                                      </p:to>
                                    </p:set>
                                    <p:animEffect transition="in" filter="wipe(up)">
                                      <p:cBhvr>
                                        <p:cTn id="35" dur="500"/>
                                        <p:tgtEl>
                                          <p:spTgt spid="704539"/>
                                        </p:tgtEl>
                                      </p:cBhvr>
                                    </p:animEffect>
                                  </p:childTnLst>
                                </p:cTn>
                              </p:par>
                              <p:par>
                                <p:cTn id="36" presetID="22" presetClass="entr" presetSubtype="1" fill="hold" nodeType="withEffect">
                                  <p:stCondLst>
                                    <p:cond delay="0"/>
                                  </p:stCondLst>
                                  <p:childTnLst>
                                    <p:set>
                                      <p:cBhvr>
                                        <p:cTn id="37" dur="1" fill="hold">
                                          <p:stCondLst>
                                            <p:cond delay="0"/>
                                          </p:stCondLst>
                                        </p:cTn>
                                        <p:tgtEl>
                                          <p:spTgt spid="704532"/>
                                        </p:tgtEl>
                                        <p:attrNameLst>
                                          <p:attrName>style.visibility</p:attrName>
                                        </p:attrNameLst>
                                      </p:cBhvr>
                                      <p:to>
                                        <p:strVal val="visible"/>
                                      </p:to>
                                    </p:set>
                                    <p:animEffect transition="in" filter="wipe(up)">
                                      <p:cBhvr>
                                        <p:cTn id="38" dur="500"/>
                                        <p:tgtEl>
                                          <p:spTgt spid="70453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04540"/>
                                        </p:tgtEl>
                                        <p:attrNameLst>
                                          <p:attrName>style.visibility</p:attrName>
                                        </p:attrNameLst>
                                      </p:cBhvr>
                                      <p:to>
                                        <p:strVal val="visible"/>
                                      </p:to>
                                    </p:set>
                                    <p:animEffect transition="in" filter="wipe(up)">
                                      <p:cBhvr>
                                        <p:cTn id="43" dur="500"/>
                                        <p:tgtEl>
                                          <p:spTgt spid="70454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704541"/>
                                        </p:tgtEl>
                                        <p:attrNameLst>
                                          <p:attrName>style.visibility</p:attrName>
                                        </p:attrNameLst>
                                      </p:cBhvr>
                                      <p:to>
                                        <p:strVal val="visible"/>
                                      </p:to>
                                    </p:set>
                                    <p:animEffect transition="in" filter="wipe(up)">
                                      <p:cBhvr>
                                        <p:cTn id="46" dur="500"/>
                                        <p:tgtEl>
                                          <p:spTgt spid="704541"/>
                                        </p:tgtEl>
                                      </p:cBhvr>
                                    </p:animEffect>
                                  </p:childTnLst>
                                </p:cTn>
                              </p:par>
                              <p:par>
                                <p:cTn id="47" presetID="22" presetClass="entr" presetSubtype="1" fill="hold" nodeType="withEffect">
                                  <p:stCondLst>
                                    <p:cond delay="0"/>
                                  </p:stCondLst>
                                  <p:childTnLst>
                                    <p:set>
                                      <p:cBhvr>
                                        <p:cTn id="48" dur="1" fill="hold">
                                          <p:stCondLst>
                                            <p:cond delay="0"/>
                                          </p:stCondLst>
                                        </p:cTn>
                                        <p:tgtEl>
                                          <p:spTgt spid="704533"/>
                                        </p:tgtEl>
                                        <p:attrNameLst>
                                          <p:attrName>style.visibility</p:attrName>
                                        </p:attrNameLst>
                                      </p:cBhvr>
                                      <p:to>
                                        <p:strVal val="visible"/>
                                      </p:to>
                                    </p:set>
                                    <p:animEffect transition="in" filter="wipe(up)">
                                      <p:cBhvr>
                                        <p:cTn id="49" dur="500"/>
                                        <p:tgtEl>
                                          <p:spTgt spid="7045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704542"/>
                                        </p:tgtEl>
                                        <p:attrNameLst>
                                          <p:attrName>style.visibility</p:attrName>
                                        </p:attrNameLst>
                                      </p:cBhvr>
                                      <p:to>
                                        <p:strVal val="visible"/>
                                      </p:to>
                                    </p:set>
                                    <p:animEffect transition="in" filter="wipe(up)">
                                      <p:cBhvr>
                                        <p:cTn id="54" dur="500"/>
                                        <p:tgtEl>
                                          <p:spTgt spid="704542"/>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704543"/>
                                        </p:tgtEl>
                                        <p:attrNameLst>
                                          <p:attrName>style.visibility</p:attrName>
                                        </p:attrNameLst>
                                      </p:cBhvr>
                                      <p:to>
                                        <p:strVal val="visible"/>
                                      </p:to>
                                    </p:set>
                                    <p:animEffect transition="in" filter="wipe(up)">
                                      <p:cBhvr>
                                        <p:cTn id="57" dur="500"/>
                                        <p:tgtEl>
                                          <p:spTgt spid="704543"/>
                                        </p:tgtEl>
                                      </p:cBhvr>
                                    </p:animEffect>
                                  </p:childTnLst>
                                </p:cTn>
                              </p:par>
                              <p:par>
                                <p:cTn id="58" presetID="22" presetClass="entr" presetSubtype="1" fill="hold" nodeType="withEffect">
                                  <p:stCondLst>
                                    <p:cond delay="0"/>
                                  </p:stCondLst>
                                  <p:childTnLst>
                                    <p:set>
                                      <p:cBhvr>
                                        <p:cTn id="59" dur="1" fill="hold">
                                          <p:stCondLst>
                                            <p:cond delay="0"/>
                                          </p:stCondLst>
                                        </p:cTn>
                                        <p:tgtEl>
                                          <p:spTgt spid="704537"/>
                                        </p:tgtEl>
                                        <p:attrNameLst>
                                          <p:attrName>style.visibility</p:attrName>
                                        </p:attrNameLst>
                                      </p:cBhvr>
                                      <p:to>
                                        <p:strVal val="visible"/>
                                      </p:to>
                                    </p:set>
                                    <p:animEffect transition="in" filter="wipe(up)">
                                      <p:cBhvr>
                                        <p:cTn id="60" dur="500"/>
                                        <p:tgtEl>
                                          <p:spTgt spid="70453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704549"/>
                                        </p:tgtEl>
                                        <p:attrNameLst>
                                          <p:attrName>style.visibility</p:attrName>
                                        </p:attrNameLst>
                                      </p:cBhvr>
                                      <p:to>
                                        <p:strVal val="visible"/>
                                      </p:to>
                                    </p:set>
                                    <p:animEffect transition="in" filter="blinds(horizontal)">
                                      <p:cBhvr>
                                        <p:cTn id="65" dur="500"/>
                                        <p:tgtEl>
                                          <p:spTgt spid="704549"/>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704548"/>
                                        </p:tgtEl>
                                        <p:attrNameLst>
                                          <p:attrName>style.visibility</p:attrName>
                                        </p:attrNameLst>
                                      </p:cBhvr>
                                      <p:to>
                                        <p:strVal val="visible"/>
                                      </p:to>
                                    </p:set>
                                    <p:animEffect transition="in" filter="blinds(horizontal)">
                                      <p:cBhvr>
                                        <p:cTn id="68" dur="500"/>
                                        <p:tgtEl>
                                          <p:spTgt spid="70454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704550"/>
                                        </p:tgtEl>
                                        <p:attrNameLst>
                                          <p:attrName>style.visibility</p:attrName>
                                        </p:attrNameLst>
                                      </p:cBhvr>
                                      <p:to>
                                        <p:strVal val="visible"/>
                                      </p:to>
                                    </p:set>
                                    <p:animEffect transition="in" filter="blinds(horizontal)">
                                      <p:cBhvr>
                                        <p:cTn id="73" dur="500"/>
                                        <p:tgtEl>
                                          <p:spTgt spid="704550"/>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04552"/>
                                        </p:tgtEl>
                                        <p:attrNameLst>
                                          <p:attrName>style.visibility</p:attrName>
                                        </p:attrNameLst>
                                      </p:cBhvr>
                                      <p:to>
                                        <p:strVal val="visible"/>
                                      </p:to>
                                    </p:set>
                                    <p:animEffect transition="in" filter="blinds(horizontal)">
                                      <p:cBhvr>
                                        <p:cTn id="76" dur="500"/>
                                        <p:tgtEl>
                                          <p:spTgt spid="70455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704544"/>
                                        </p:tgtEl>
                                        <p:attrNameLst>
                                          <p:attrName>style.visibility</p:attrName>
                                        </p:attrNameLst>
                                      </p:cBhvr>
                                      <p:to>
                                        <p:strVal val="visible"/>
                                      </p:to>
                                    </p:set>
                                    <p:anim calcmode="lin" valueType="num">
                                      <p:cBhvr additive="base">
                                        <p:cTn id="81" dur="500" fill="hold"/>
                                        <p:tgtEl>
                                          <p:spTgt spid="704544"/>
                                        </p:tgtEl>
                                        <p:attrNameLst>
                                          <p:attrName>ppt_x</p:attrName>
                                        </p:attrNameLst>
                                      </p:cBhvr>
                                      <p:tavLst>
                                        <p:tav tm="0">
                                          <p:val>
                                            <p:strVal val="#ppt_x"/>
                                          </p:val>
                                        </p:tav>
                                        <p:tav tm="100000">
                                          <p:val>
                                            <p:strVal val="#ppt_x"/>
                                          </p:val>
                                        </p:tav>
                                      </p:tavLst>
                                    </p:anim>
                                    <p:anim calcmode="lin" valueType="num">
                                      <p:cBhvr additive="base">
                                        <p:cTn id="82" dur="500" fill="hold"/>
                                        <p:tgtEl>
                                          <p:spTgt spid="7045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7" grpId="0" bldLvl="0" animBg="1"/>
      <p:bldP spid="704518" grpId="0" bldLvl="0" animBg="1"/>
      <p:bldP spid="704519" grpId="0" bldLvl="0" animBg="1"/>
      <p:bldP spid="704520" grpId="0" bldLvl="0" animBg="1"/>
      <p:bldP spid="704534" grpId="0" bldLvl="0" animBg="1"/>
      <p:bldP spid="704535" grpId="0" bldLvl="0" animBg="1"/>
      <p:bldP spid="704536" grpId="0" bldLvl="0" animBg="1"/>
      <p:bldP spid="704538" grpId="0" bldLvl="0" animBg="1"/>
      <p:bldP spid="704539" grpId="0" bldLvl="0" animBg="1"/>
      <p:bldP spid="704540" grpId="0" bldLvl="0" animBg="1"/>
      <p:bldP spid="704541" grpId="0" bldLvl="0" animBg="1"/>
      <p:bldP spid="704542" grpId="0" bldLvl="0" animBg="1"/>
      <p:bldP spid="704543" grpId="0" bldLvl="0" animBg="1"/>
      <p:bldP spid="704544" grpId="0" bldLvl="0" animBg="1"/>
      <p:bldP spid="704548" grpId="0" bldLvl="0" animBg="1"/>
      <p:bldP spid="704549" grpId="0" bldLvl="0" animBg="1"/>
      <p:bldP spid="704550" grpId="0" bldLvl="0" animBg="1"/>
      <p:bldP spid="704552"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659459" name="Rectangle 3"/>
          <p:cNvSpPr>
            <a:spLocks noGrp="1" noChangeArrowheads="1"/>
          </p:cNvSpPr>
          <p:nvPr>
            <p:ph type="body" sz="half" idx="4294967295"/>
          </p:nvPr>
        </p:nvSpPr>
        <p:spPr>
          <a:xfrm>
            <a:off x="795131" y="1681164"/>
            <a:ext cx="9683013" cy="2354123"/>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just">
              <a:lnSpc>
                <a:spcPct val="100000"/>
              </a:lnSpc>
              <a:buFont typeface="Wingdings" panose="05000000000000000000" pitchFamily="2" charset="2"/>
              <a:buChar char="p"/>
              <a:defRPr/>
            </a:pPr>
            <a:r>
              <a:rPr lang="zh-CN" altLang="en-US" sz="2000" b="0" dirty="0">
                <a:latin typeface="Times New Roman" panose="02020603050405020304" pitchFamily="18" charset="0"/>
                <a:cs typeface="Times New Roman" panose="02020603050405020304" pitchFamily="18" charset="0"/>
              </a:rPr>
              <a:t>  设 </a:t>
            </a:r>
            <a:r>
              <a:rPr lang="en-US" altLang="zh-CN" sz="2000" b="0" i="1" dirty="0">
                <a:latin typeface="Times New Roman" panose="02020603050405020304" pitchFamily="18" charset="0"/>
                <a:cs typeface="Times New Roman" panose="02020603050405020304" pitchFamily="18" charset="0"/>
              </a:rPr>
              <a:t>m[</a:t>
            </a:r>
            <a:r>
              <a:rPr lang="en-US" altLang="zh-CN" sz="2000" b="0" i="1" dirty="0" err="1">
                <a:latin typeface="Times New Roman" panose="02020603050405020304" pitchFamily="18" charset="0"/>
                <a:cs typeface="Times New Roman" panose="02020603050405020304" pitchFamily="18" charset="0"/>
              </a:rPr>
              <a:t>i,j</a:t>
            </a:r>
            <a:r>
              <a:rPr lang="en-US" altLang="zh-CN" sz="2000" b="0" i="1" dirty="0">
                <a:latin typeface="Times New Roman" panose="02020603050405020304" pitchFamily="18" charset="0"/>
                <a:cs typeface="Times New Roman" panose="02020603050405020304" pitchFamily="18" charset="0"/>
              </a:rPr>
              <a:t>] = </a:t>
            </a:r>
            <a:r>
              <a:rPr lang="zh-CN" altLang="en-US" sz="2000" b="0" dirty="0">
                <a:latin typeface="Times New Roman" panose="02020603050405020304" pitchFamily="18" charset="0"/>
                <a:cs typeface="Times New Roman" panose="02020603050405020304" pitchFamily="18" charset="0"/>
              </a:rPr>
              <a:t>计算</a:t>
            </a:r>
            <a:r>
              <a:rPr lang="en-US" altLang="zh-CN" sz="2000" b="0" i="1" dirty="0" err="1">
                <a:latin typeface="Times New Roman" panose="02020603050405020304" pitchFamily="18" charset="0"/>
                <a:cs typeface="Times New Roman" panose="02020603050405020304" pitchFamily="18" charset="0"/>
              </a:rPr>
              <a:t>A</a:t>
            </a:r>
            <a:r>
              <a:rPr lang="en-US" altLang="zh-CN" sz="2000" b="0" i="1" baseline="-18000" dirty="0" err="1">
                <a:latin typeface="Times New Roman" panose="02020603050405020304" pitchFamily="18" charset="0"/>
                <a:cs typeface="Times New Roman" panose="02020603050405020304" pitchFamily="18" charset="0"/>
              </a:rPr>
              <a:t>i</a:t>
            </a:r>
            <a:r>
              <a:rPr lang="en-US" altLang="zh-CN" sz="2000" b="0" i="1" baseline="-18000" dirty="0" err="1">
                <a:latin typeface="Times New Roman" panose="02020603050405020304" pitchFamily="18" charset="0"/>
                <a:cs typeface="Times New Roman" panose="02020603050405020304" pitchFamily="18" charset="0"/>
                <a:sym typeface="Symbol" panose="05050102010706020507" pitchFamily="18" charset="2"/>
              </a:rPr>
              <a:t>j</a:t>
            </a:r>
            <a:r>
              <a:rPr lang="zh-CN" altLang="en-US" sz="2000" b="0" dirty="0">
                <a:latin typeface="Times New Roman" panose="02020603050405020304" pitchFamily="18" charset="0"/>
                <a:cs typeface="Times New Roman" panose="02020603050405020304" pitchFamily="18" charset="0"/>
              </a:rPr>
              <a:t>的最小乘法数</a:t>
            </a:r>
          </a:p>
          <a:p>
            <a:pPr marL="342900" lvl="1" indent="-342900" algn="just">
              <a:lnSpc>
                <a:spcPct val="100000"/>
              </a:lnSpc>
              <a:buFont typeface="Wingdings" panose="05000000000000000000" pitchFamily="2" charset="2"/>
              <a:buChar char="p"/>
              <a:defRPr/>
            </a:pPr>
            <a:r>
              <a:rPr lang="zh-CN" altLang="en-US" sz="2000" b="1" dirty="0">
                <a:latin typeface="Times New Roman" panose="02020603050405020304" pitchFamily="18" charset="0"/>
                <a:cs typeface="Times New Roman" panose="02020603050405020304" pitchFamily="18" charset="0"/>
              </a:rPr>
              <a:t>原问题的最优值</a:t>
            </a:r>
            <a:r>
              <a:rPr lang="zh-CN" altLang="en-US" sz="2000" b="0" dirty="0">
                <a:latin typeface="Times New Roman" panose="02020603050405020304" pitchFamily="18" charset="0"/>
                <a:cs typeface="Times New Roman" panose="02020603050405020304" pitchFamily="18" charset="0"/>
              </a:rPr>
              <a:t>： </a:t>
            </a:r>
            <a:r>
              <a:rPr lang="en-US" altLang="zh-CN" sz="2000" b="0" i="1" dirty="0">
                <a:latin typeface="Times New Roman" panose="02020603050405020304" pitchFamily="18" charset="0"/>
                <a:cs typeface="Times New Roman" panose="02020603050405020304" pitchFamily="18" charset="0"/>
              </a:rPr>
              <a:t>m[1,n] = </a:t>
            </a:r>
            <a:r>
              <a:rPr lang="zh-CN" altLang="en-US" sz="2000" b="0" dirty="0">
                <a:latin typeface="Times New Roman" panose="02020603050405020304" pitchFamily="18" charset="0"/>
                <a:cs typeface="Times New Roman" panose="02020603050405020304" pitchFamily="18" charset="0"/>
              </a:rPr>
              <a:t>计算</a:t>
            </a:r>
            <a:r>
              <a:rPr lang="en-US" altLang="zh-CN" sz="2000" b="0" i="1" dirty="0">
                <a:latin typeface="Times New Roman" panose="02020603050405020304" pitchFamily="18" charset="0"/>
                <a:cs typeface="Times New Roman" panose="02020603050405020304" pitchFamily="18" charset="0"/>
              </a:rPr>
              <a:t>A</a:t>
            </a:r>
            <a:r>
              <a:rPr lang="en-US" altLang="zh-CN" sz="2000" b="0" i="1" baseline="-18000" dirty="0">
                <a:latin typeface="Times New Roman" panose="02020603050405020304" pitchFamily="18" charset="0"/>
                <a:cs typeface="Times New Roman" panose="02020603050405020304" pitchFamily="18" charset="0"/>
              </a:rPr>
              <a:t>1</a:t>
            </a:r>
            <a:r>
              <a:rPr lang="en-US" altLang="zh-CN" sz="2000" b="0" i="1" baseline="-18000" dirty="0">
                <a:latin typeface="Times New Roman" panose="02020603050405020304" pitchFamily="18" charset="0"/>
                <a:cs typeface="Times New Roman" panose="02020603050405020304" pitchFamily="18" charset="0"/>
                <a:sym typeface="Symbol" panose="05050102010706020507" pitchFamily="18" charset="2"/>
              </a:rPr>
              <a:t>n</a:t>
            </a:r>
            <a:r>
              <a:rPr lang="zh-CN" altLang="en-US" sz="2000" b="0" dirty="0">
                <a:latin typeface="Times New Roman" panose="02020603050405020304" pitchFamily="18" charset="0"/>
                <a:cs typeface="Times New Roman" panose="02020603050405020304" pitchFamily="18" charset="0"/>
              </a:rPr>
              <a:t>的最小乘法数</a:t>
            </a:r>
          </a:p>
          <a:p>
            <a:pPr marL="342900" lvl="1" indent="-342900" algn="just">
              <a:lnSpc>
                <a:spcPct val="100000"/>
              </a:lnSpc>
              <a:buFont typeface="Wingdings" panose="05000000000000000000" pitchFamily="2" charset="2"/>
              <a:buChar char="p"/>
              <a:defRPr/>
            </a:pPr>
            <a:r>
              <a:rPr lang="zh-CN" altLang="en-US" sz="2000" b="0" dirty="0">
                <a:latin typeface="Times New Roman" panose="02020603050405020304" pitchFamily="18" charset="0"/>
                <a:cs typeface="Times New Roman" panose="02020603050405020304" pitchFamily="18" charset="0"/>
              </a:rPr>
              <a:t>计算 </a:t>
            </a:r>
            <a:r>
              <a:rPr lang="en-US" altLang="zh-CN" sz="2000" b="0" i="1" dirty="0" err="1">
                <a:latin typeface="Times New Roman" panose="02020603050405020304" pitchFamily="18" charset="0"/>
                <a:cs typeface="Times New Roman" panose="02020603050405020304" pitchFamily="18" charset="0"/>
              </a:rPr>
              <a:t>A</a:t>
            </a:r>
            <a:r>
              <a:rPr lang="en-US" altLang="zh-CN" sz="2000" b="0" i="1" baseline="-18000" dirty="0" err="1">
                <a:latin typeface="Times New Roman" panose="02020603050405020304" pitchFamily="18" charset="0"/>
                <a:cs typeface="Times New Roman" panose="02020603050405020304" pitchFamily="18" charset="0"/>
              </a:rPr>
              <a:t>i</a:t>
            </a:r>
            <a:r>
              <a:rPr lang="en-US" altLang="zh-CN" sz="2000" b="0" i="1" baseline="-18000"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zh-CN" sz="2000" b="0" i="1" baseline="-180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000" b="0" dirty="0">
                <a:latin typeface="Times New Roman" panose="02020603050405020304" pitchFamily="18" charset="0"/>
                <a:cs typeface="Times New Roman" panose="02020603050405020304" pitchFamily="18" charset="0"/>
              </a:rPr>
              <a:t>的代价，</a:t>
            </a:r>
            <a:r>
              <a:rPr lang="zh-CN" altLang="en-US" sz="2000" b="0" dirty="0">
                <a:solidFill>
                  <a:srgbClr val="0000CC"/>
                </a:solidFill>
                <a:latin typeface="Times New Roman" panose="02020603050405020304" pitchFamily="18" charset="0"/>
                <a:cs typeface="Times New Roman" panose="02020603050405020304" pitchFamily="18" charset="0"/>
                <a:sym typeface="+mn-ea"/>
              </a:rPr>
              <a:t>假设矩阵 </a:t>
            </a:r>
            <a:r>
              <a:rPr lang="en-US" altLang="zh-CN" sz="2000" b="0" i="1" dirty="0">
                <a:solidFill>
                  <a:srgbClr val="FF0000"/>
                </a:solidFill>
                <a:latin typeface="Times New Roman" panose="02020603050405020304" pitchFamily="18" charset="0"/>
                <a:cs typeface="Times New Roman" panose="02020603050405020304" pitchFamily="18" charset="0"/>
                <a:sym typeface="+mn-ea"/>
              </a:rPr>
              <a:t>A</a:t>
            </a:r>
            <a:r>
              <a:rPr lang="en-US" altLang="zh-CN" sz="2000" b="0" i="1" baseline="-25000" dirty="0">
                <a:solidFill>
                  <a:srgbClr val="FF0000"/>
                </a:solidFill>
                <a:latin typeface="Times New Roman" panose="02020603050405020304" pitchFamily="18" charset="0"/>
                <a:cs typeface="Times New Roman" panose="02020603050405020304" pitchFamily="18" charset="0"/>
                <a:sym typeface="+mn-ea"/>
              </a:rPr>
              <a:t>i </a:t>
            </a:r>
            <a:r>
              <a:rPr lang="zh-CN" altLang="en-US" sz="2000" b="0" dirty="0">
                <a:solidFill>
                  <a:srgbClr val="0000CC"/>
                </a:solidFill>
                <a:latin typeface="Times New Roman" panose="02020603050405020304" pitchFamily="18" charset="0"/>
                <a:cs typeface="Times New Roman" panose="02020603050405020304" pitchFamily="18" charset="0"/>
                <a:sym typeface="+mn-ea"/>
              </a:rPr>
              <a:t>的维数是 </a:t>
            </a:r>
            <a:r>
              <a:rPr lang="en-US" altLang="zh-CN" sz="2000" b="0" i="1" dirty="0">
                <a:solidFill>
                  <a:srgbClr val="FF0000"/>
                </a:solidFill>
                <a:latin typeface="Times New Roman" panose="02020603050405020304" pitchFamily="18" charset="0"/>
                <a:cs typeface="Times New Roman" panose="02020603050405020304" pitchFamily="18" charset="0"/>
                <a:sym typeface="+mn-ea"/>
              </a:rPr>
              <a:t>p</a:t>
            </a:r>
            <a:r>
              <a:rPr lang="en-US" altLang="zh-CN" sz="2000" b="0" i="1" baseline="-30000" dirty="0">
                <a:solidFill>
                  <a:srgbClr val="FF0000"/>
                </a:solidFill>
                <a:latin typeface="Times New Roman" panose="02020603050405020304" pitchFamily="18" charset="0"/>
                <a:cs typeface="Times New Roman" panose="02020603050405020304" pitchFamily="18" charset="0"/>
                <a:sym typeface="+mn-ea"/>
              </a:rPr>
              <a:t>i-1</a:t>
            </a:r>
            <a:r>
              <a:rPr lang="en-US" altLang="zh-CN" sz="2000" b="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0" i="1" dirty="0">
                <a:solidFill>
                  <a:srgbClr val="FF0000"/>
                </a:solidFill>
                <a:latin typeface="Times New Roman" panose="02020603050405020304" pitchFamily="18" charset="0"/>
                <a:cs typeface="Times New Roman" panose="02020603050405020304" pitchFamily="18" charset="0"/>
                <a:sym typeface="+mn-ea"/>
              </a:rPr>
              <a:t>p</a:t>
            </a:r>
            <a:r>
              <a:rPr lang="en-US" altLang="zh-CN" sz="2000" b="0" i="1" baseline="-30000" dirty="0">
                <a:solidFill>
                  <a:srgbClr val="FF0000"/>
                </a:solidFill>
                <a:latin typeface="Times New Roman" panose="02020603050405020304" pitchFamily="18" charset="0"/>
                <a:cs typeface="Times New Roman" panose="02020603050405020304" pitchFamily="18" charset="0"/>
                <a:sym typeface="+mn-ea"/>
              </a:rPr>
              <a:t>i</a:t>
            </a:r>
          </a:p>
          <a:p>
            <a:pPr lvl="1" algn="just">
              <a:lnSpc>
                <a:spcPct val="100000"/>
              </a:lnSpc>
              <a:buFontTx/>
              <a:buNone/>
              <a:defRPr/>
            </a:pPr>
            <a:r>
              <a:rPr lang="zh-CN" altLang="en-US" sz="2000" b="0" dirty="0">
                <a:latin typeface="Times New Roman" panose="02020603050405020304" pitchFamily="18" charset="0"/>
                <a:cs typeface="Times New Roman" panose="02020603050405020304" pitchFamily="18" charset="0"/>
              </a:rPr>
              <a:t>当</a:t>
            </a:r>
            <a:r>
              <a:rPr lang="en-US" altLang="zh-CN" sz="2000" b="0" i="1" dirty="0" err="1">
                <a:latin typeface="Times New Roman" panose="02020603050405020304" pitchFamily="18" charset="0"/>
                <a:cs typeface="Times New Roman" panose="02020603050405020304" pitchFamily="18" charset="0"/>
              </a:rPr>
              <a:t>i</a:t>
            </a:r>
            <a:r>
              <a:rPr lang="en-US" altLang="zh-CN" sz="2000" b="0" i="1" dirty="0">
                <a:latin typeface="Times New Roman" panose="02020603050405020304" pitchFamily="18" charset="0"/>
                <a:cs typeface="Times New Roman" panose="02020603050405020304" pitchFamily="18" charset="0"/>
              </a:rPr>
              <a:t>=j</a:t>
            </a:r>
            <a:r>
              <a:rPr lang="zh-CN" altLang="en-US" sz="2000" b="0" dirty="0">
                <a:latin typeface="Times New Roman" panose="02020603050405020304" pitchFamily="18" charset="0"/>
                <a:cs typeface="Times New Roman" panose="02020603050405020304" pitchFamily="18" charset="0"/>
              </a:rPr>
              <a:t>时，</a:t>
            </a:r>
            <a:r>
              <a:rPr lang="en-US" altLang="zh-CN" sz="2000" b="0" i="1" dirty="0">
                <a:latin typeface="Times New Roman" panose="02020603050405020304" pitchFamily="18" charset="0"/>
                <a:cs typeface="Times New Roman" panose="02020603050405020304" pitchFamily="18" charset="0"/>
              </a:rPr>
              <a:t>m[</a:t>
            </a:r>
            <a:r>
              <a:rPr lang="en-US" altLang="zh-CN" sz="2000" b="0" i="1" dirty="0" err="1">
                <a:latin typeface="Times New Roman" panose="02020603050405020304" pitchFamily="18" charset="0"/>
                <a:cs typeface="Times New Roman" panose="02020603050405020304" pitchFamily="18" charset="0"/>
              </a:rPr>
              <a:t>i,j</a:t>
            </a:r>
            <a:r>
              <a:rPr lang="en-US" altLang="zh-CN" sz="2000" b="0" i="1" dirty="0">
                <a:latin typeface="Times New Roman" panose="02020603050405020304" pitchFamily="18" charset="0"/>
                <a:cs typeface="Times New Roman" panose="02020603050405020304" pitchFamily="18" charset="0"/>
              </a:rPr>
              <a:t>] = </a:t>
            </a:r>
            <a:r>
              <a:rPr lang="zh-CN" altLang="en-US" sz="2000" b="0" dirty="0">
                <a:latin typeface="Times New Roman" panose="02020603050405020304" pitchFamily="18" charset="0"/>
                <a:cs typeface="Times New Roman" panose="02020603050405020304" pitchFamily="18" charset="0"/>
              </a:rPr>
              <a:t>计算</a:t>
            </a:r>
            <a:r>
              <a:rPr lang="en-US" altLang="zh-CN" sz="2000" b="0" i="1" dirty="0">
                <a:latin typeface="Times New Roman" panose="02020603050405020304" pitchFamily="18" charset="0"/>
                <a:cs typeface="Times New Roman" panose="02020603050405020304" pitchFamily="18" charset="0"/>
              </a:rPr>
              <a:t>A</a:t>
            </a:r>
            <a:r>
              <a:rPr lang="en-US" altLang="zh-CN" sz="2000" b="0" i="1" baseline="-18000" dirty="0">
                <a:latin typeface="Times New Roman" panose="02020603050405020304" pitchFamily="18" charset="0"/>
                <a:cs typeface="Times New Roman" panose="02020603050405020304" pitchFamily="18" charset="0"/>
              </a:rPr>
              <a:t>i </a:t>
            </a:r>
            <a:r>
              <a:rPr lang="en-US" altLang="zh-CN" sz="2000" b="0" i="1" baseline="-18000" dirty="0">
                <a:latin typeface="Times New Roman" panose="02020603050405020304" pitchFamily="18" charset="0"/>
                <a:cs typeface="Times New Roman" panose="02020603050405020304" pitchFamily="18" charset="0"/>
                <a:sym typeface="Symbol" panose="05050102010706020507" pitchFamily="18" charset="2"/>
              </a:rPr>
              <a:t> j </a:t>
            </a:r>
            <a:r>
              <a:rPr lang="zh-CN" altLang="en-US" sz="2000" b="0" dirty="0">
                <a:latin typeface="Times New Roman" panose="02020603050405020304" pitchFamily="18" charset="0"/>
                <a:cs typeface="Times New Roman" panose="02020603050405020304" pitchFamily="18" charset="0"/>
              </a:rPr>
              <a:t>的最小乘法数= 0         </a:t>
            </a:r>
          </a:p>
          <a:p>
            <a:pPr lvl="1" algn="just">
              <a:lnSpc>
                <a:spcPct val="100000"/>
              </a:lnSpc>
              <a:buFontTx/>
              <a:buNone/>
              <a:defRPr/>
            </a:pPr>
            <a:r>
              <a:rPr lang="zh-CN" altLang="en-US" sz="2000" b="0" dirty="0">
                <a:latin typeface="Times New Roman" panose="02020603050405020304" pitchFamily="18" charset="0"/>
                <a:cs typeface="Times New Roman" panose="02020603050405020304" pitchFamily="18" charset="0"/>
              </a:rPr>
              <a:t>当</a:t>
            </a:r>
            <a:r>
              <a:rPr lang="en-US" altLang="zh-CN" sz="2000" b="0" i="1" dirty="0" err="1">
                <a:latin typeface="Times New Roman" panose="02020603050405020304" pitchFamily="18" charset="0"/>
                <a:cs typeface="Times New Roman" panose="02020603050405020304" pitchFamily="18" charset="0"/>
              </a:rPr>
              <a:t>i</a:t>
            </a:r>
            <a:r>
              <a:rPr lang="en-US" altLang="zh-CN" sz="2000" b="0" i="1" dirty="0">
                <a:latin typeface="Times New Roman" panose="02020603050405020304" pitchFamily="18" charset="0"/>
                <a:cs typeface="Times New Roman" panose="02020603050405020304" pitchFamily="18" charset="0"/>
              </a:rPr>
              <a:t>&lt;j</a:t>
            </a:r>
            <a:r>
              <a:rPr lang="zh-CN" altLang="en-US" sz="2000" b="0" dirty="0">
                <a:latin typeface="Times New Roman" panose="02020603050405020304" pitchFamily="18" charset="0"/>
                <a:cs typeface="Times New Roman" panose="02020603050405020304" pitchFamily="18" charset="0"/>
              </a:rPr>
              <a:t>时， </a:t>
            </a:r>
            <a:r>
              <a:rPr lang="en-US" altLang="zh-CN" sz="2000" b="0" i="1" dirty="0">
                <a:latin typeface="Times New Roman" panose="02020603050405020304" pitchFamily="18" charset="0"/>
                <a:cs typeface="Times New Roman" panose="02020603050405020304" pitchFamily="18" charset="0"/>
              </a:rPr>
              <a:t>m[</a:t>
            </a:r>
            <a:r>
              <a:rPr lang="en-US" altLang="zh-CN" sz="2000" b="0" i="1" dirty="0" err="1">
                <a:latin typeface="Times New Roman" panose="02020603050405020304" pitchFamily="18" charset="0"/>
                <a:cs typeface="Times New Roman" panose="02020603050405020304" pitchFamily="18" charset="0"/>
              </a:rPr>
              <a:t>i,j</a:t>
            </a:r>
            <a:r>
              <a:rPr lang="en-US" altLang="zh-CN" sz="2000" b="0" i="1" dirty="0">
                <a:latin typeface="Times New Roman" panose="02020603050405020304" pitchFamily="18" charset="0"/>
                <a:cs typeface="Times New Roman" panose="02020603050405020304" pitchFamily="18" charset="0"/>
              </a:rPr>
              <a:t>] = m[</a:t>
            </a:r>
            <a:r>
              <a:rPr lang="en-US" altLang="zh-CN" sz="2000" b="0" i="1" dirty="0" err="1">
                <a:latin typeface="Times New Roman" panose="02020603050405020304" pitchFamily="18" charset="0"/>
                <a:cs typeface="Times New Roman" panose="02020603050405020304" pitchFamily="18" charset="0"/>
              </a:rPr>
              <a:t>i,k</a:t>
            </a:r>
            <a:r>
              <a:rPr lang="en-US" altLang="zh-CN" sz="2000" b="0" i="1" dirty="0">
                <a:latin typeface="Times New Roman" panose="02020603050405020304" pitchFamily="18" charset="0"/>
                <a:cs typeface="Times New Roman" panose="02020603050405020304" pitchFamily="18" charset="0"/>
              </a:rPr>
              <a:t>] + m[k+1,j] + p</a:t>
            </a:r>
            <a:r>
              <a:rPr lang="en-US" altLang="zh-CN" sz="2000" b="0" i="1" baseline="-30000" dirty="0">
                <a:latin typeface="Times New Roman" panose="02020603050405020304" pitchFamily="18" charset="0"/>
                <a:cs typeface="Times New Roman" panose="02020603050405020304" pitchFamily="18" charset="0"/>
              </a:rPr>
              <a:t>i-1</a:t>
            </a:r>
            <a:r>
              <a:rPr lang="en-US" altLang="zh-CN" sz="2000" b="0" i="1" dirty="0">
                <a:latin typeface="Times New Roman" panose="02020603050405020304" pitchFamily="18" charset="0"/>
                <a:cs typeface="Times New Roman" panose="02020603050405020304" pitchFamily="18" charset="0"/>
              </a:rPr>
              <a:t>p</a:t>
            </a:r>
            <a:r>
              <a:rPr lang="en-US" altLang="zh-CN" sz="2000" b="0" i="1" baseline="-30000" dirty="0">
                <a:latin typeface="Times New Roman" panose="02020603050405020304" pitchFamily="18" charset="0"/>
                <a:cs typeface="Times New Roman" panose="02020603050405020304" pitchFamily="18" charset="0"/>
              </a:rPr>
              <a:t>k</a:t>
            </a:r>
            <a:r>
              <a:rPr lang="en-US" altLang="zh-CN" sz="2000" b="0" i="1" dirty="0">
                <a:latin typeface="Times New Roman" panose="02020603050405020304" pitchFamily="18" charset="0"/>
                <a:cs typeface="Times New Roman" panose="02020603050405020304" pitchFamily="18" charset="0"/>
              </a:rPr>
              <a:t>p</a:t>
            </a:r>
            <a:r>
              <a:rPr lang="en-US" altLang="zh-CN" sz="2000" b="0" i="1" baseline="-30000" dirty="0">
                <a:latin typeface="Times New Roman" panose="02020603050405020304" pitchFamily="18" charset="0"/>
                <a:cs typeface="Times New Roman" panose="02020603050405020304" pitchFamily="18" charset="0"/>
              </a:rPr>
              <a:t>j    </a:t>
            </a:r>
            <a:r>
              <a:rPr lang="en-US" altLang="zh-CN" sz="2000" b="0" i="1" dirty="0">
                <a:latin typeface="Times New Roman" panose="02020603050405020304" pitchFamily="18" charset="0"/>
                <a:cs typeface="Times New Roman" panose="02020603050405020304" pitchFamily="18" charset="0"/>
              </a:rPr>
              <a:t> (</a:t>
            </a:r>
            <a:r>
              <a:rPr lang="en-US" altLang="zh-CN" sz="2000" b="0" i="1" dirty="0" err="1">
                <a:latin typeface="Times New Roman" panose="02020603050405020304" pitchFamily="18" charset="0"/>
                <a:cs typeface="Times New Roman" panose="02020603050405020304" pitchFamily="18" charset="0"/>
                <a:sym typeface="+mn-ea"/>
              </a:rPr>
              <a:t>i</a:t>
            </a:r>
            <a:r>
              <a:rPr lang="en-US" altLang="zh-CN" sz="2000" b="0" i="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0" i="1" dirty="0" err="1">
                <a:latin typeface="Times New Roman" panose="02020603050405020304" pitchFamily="18" charset="0"/>
                <a:cs typeface="Times New Roman" panose="02020603050405020304" pitchFamily="18" charset="0"/>
                <a:sym typeface="+mn-ea"/>
              </a:rPr>
              <a:t>k</a:t>
            </a:r>
            <a:r>
              <a:rPr lang="en-US" altLang="zh-CN" sz="2000" b="0" i="1" dirty="0">
                <a:latin typeface="Times New Roman" panose="02020603050405020304" pitchFamily="18" charset="0"/>
                <a:cs typeface="Times New Roman" panose="02020603050405020304" pitchFamily="18" charset="0"/>
                <a:sym typeface="+mn-ea"/>
              </a:rPr>
              <a:t>&lt;j)</a:t>
            </a:r>
          </a:p>
          <a:p>
            <a:pPr marL="0" lvl="1" indent="0" algn="just">
              <a:lnSpc>
                <a:spcPct val="100000"/>
              </a:lnSpc>
              <a:spcBef>
                <a:spcPts val="600"/>
              </a:spcBef>
              <a:buNone/>
              <a:defRPr/>
            </a:pPr>
            <a:r>
              <a:rPr lang="zh-CN" altLang="en-US" sz="2000" b="0" dirty="0">
                <a:solidFill>
                  <a:srgbClr val="3907F1"/>
                </a:solidFill>
                <a:latin typeface="Times New Roman" panose="02020603050405020304" pitchFamily="18" charset="0"/>
                <a:cs typeface="Times New Roman" panose="02020603050405020304" pitchFamily="18" charset="0"/>
              </a:rPr>
              <a:t>     </a:t>
            </a:r>
            <a:r>
              <a:rPr lang="en-US" altLang="zh-CN" sz="2000" b="0" i="1" dirty="0" err="1">
                <a:solidFill>
                  <a:srgbClr val="0000CC"/>
                </a:solidFill>
                <a:latin typeface="Times New Roman" panose="02020603050405020304" pitchFamily="18" charset="0"/>
                <a:cs typeface="Times New Roman" panose="02020603050405020304" pitchFamily="18" charset="0"/>
              </a:rPr>
              <a:t>A</a:t>
            </a:r>
            <a:r>
              <a:rPr lang="en-US" altLang="zh-CN" sz="2000" b="0" i="1" baseline="-30000" dirty="0" err="1">
                <a:solidFill>
                  <a:srgbClr val="0000CC"/>
                </a:solidFill>
                <a:latin typeface="Times New Roman" panose="02020603050405020304" pitchFamily="18" charset="0"/>
                <a:cs typeface="Times New Roman" panose="02020603050405020304" pitchFamily="18" charset="0"/>
              </a:rPr>
              <a:t>i</a:t>
            </a:r>
            <a:r>
              <a:rPr lang="en-US" altLang="zh-CN" sz="2000" b="0" i="1" baseline="-18000" dirty="0" err="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0" i="1" baseline="-30000" dirty="0" err="1">
                <a:solidFill>
                  <a:srgbClr val="0000CC"/>
                </a:solidFill>
                <a:latin typeface="Times New Roman" panose="02020603050405020304" pitchFamily="18" charset="0"/>
                <a:cs typeface="Times New Roman" panose="02020603050405020304" pitchFamily="18" charset="0"/>
              </a:rPr>
              <a:t>k</a:t>
            </a:r>
            <a:r>
              <a:rPr lang="zh-CN" altLang="en-US" sz="2000" b="0" dirty="0">
                <a:solidFill>
                  <a:srgbClr val="0000CC"/>
                </a:solidFill>
                <a:latin typeface="Times New Roman" panose="02020603050405020304" pitchFamily="18" charset="0"/>
                <a:cs typeface="Times New Roman" panose="02020603050405020304" pitchFamily="18" charset="0"/>
              </a:rPr>
              <a:t>和</a:t>
            </a:r>
            <a:r>
              <a:rPr lang="en-US" altLang="zh-CN" sz="2000" b="0" i="1" dirty="0">
                <a:solidFill>
                  <a:srgbClr val="0000CC"/>
                </a:solidFill>
                <a:latin typeface="Times New Roman" panose="02020603050405020304" pitchFamily="18" charset="0"/>
                <a:cs typeface="Times New Roman" panose="02020603050405020304" pitchFamily="18" charset="0"/>
              </a:rPr>
              <a:t>A</a:t>
            </a:r>
            <a:r>
              <a:rPr lang="en-US" altLang="zh-CN" sz="2000" b="0" i="1" baseline="-30000" dirty="0">
                <a:solidFill>
                  <a:srgbClr val="0000CC"/>
                </a:solidFill>
                <a:latin typeface="Times New Roman" panose="02020603050405020304" pitchFamily="18" charset="0"/>
                <a:cs typeface="Times New Roman" panose="02020603050405020304" pitchFamily="18" charset="0"/>
              </a:rPr>
              <a:t>k+1 </a:t>
            </a:r>
            <a:r>
              <a:rPr lang="en-US" altLang="zh-CN" sz="2000" b="0" i="1" baseline="-18000" dirty="0">
                <a:solidFill>
                  <a:srgbClr val="0000CC"/>
                </a:solidFill>
                <a:latin typeface="Times New Roman" panose="02020603050405020304" pitchFamily="18" charset="0"/>
                <a:cs typeface="Times New Roman" panose="02020603050405020304" pitchFamily="18" charset="0"/>
                <a:sym typeface="Symbol" panose="05050102010706020507" pitchFamily="18" charset="2"/>
              </a:rPr>
              <a:t> j</a:t>
            </a:r>
            <a:r>
              <a:rPr lang="zh-CN" altLang="en-US" sz="2000" b="0" dirty="0">
                <a:solidFill>
                  <a:srgbClr val="0000CC"/>
                </a:solidFill>
                <a:latin typeface="Times New Roman" panose="02020603050405020304" pitchFamily="18" charset="0"/>
                <a:cs typeface="Times New Roman" panose="02020603050405020304" pitchFamily="18" charset="0"/>
              </a:rPr>
              <a:t>分别是</a:t>
            </a:r>
            <a:r>
              <a:rPr lang="en-US" altLang="zh-CN" sz="2000" b="0" i="1" dirty="0">
                <a:solidFill>
                  <a:srgbClr val="0000CC"/>
                </a:solidFill>
                <a:latin typeface="Times New Roman" panose="02020603050405020304" pitchFamily="18" charset="0"/>
                <a:cs typeface="Times New Roman" panose="02020603050405020304" pitchFamily="18" charset="0"/>
              </a:rPr>
              <a:t>p</a:t>
            </a:r>
            <a:r>
              <a:rPr lang="en-US" altLang="zh-CN" sz="2000" b="0" i="1" baseline="-30000" dirty="0">
                <a:solidFill>
                  <a:srgbClr val="0000CC"/>
                </a:solidFill>
                <a:latin typeface="Times New Roman" panose="02020603050405020304" pitchFamily="18" charset="0"/>
                <a:cs typeface="Times New Roman" panose="02020603050405020304" pitchFamily="18" charset="0"/>
              </a:rPr>
              <a:t>i-1</a:t>
            </a:r>
            <a:r>
              <a:rPr lang="en-US" altLang="zh-CN" sz="2000" b="0" i="1" dirty="0">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0" i="1" dirty="0">
                <a:solidFill>
                  <a:srgbClr val="0000CC"/>
                </a:solidFill>
                <a:latin typeface="Times New Roman" panose="02020603050405020304" pitchFamily="18" charset="0"/>
                <a:cs typeface="Times New Roman" panose="02020603050405020304" pitchFamily="18" charset="0"/>
              </a:rPr>
              <a:t>p</a:t>
            </a:r>
            <a:r>
              <a:rPr lang="en-US" altLang="zh-CN" sz="2000" b="0" i="1" baseline="-30000" dirty="0">
                <a:solidFill>
                  <a:srgbClr val="0000CC"/>
                </a:solidFill>
                <a:latin typeface="Times New Roman" panose="02020603050405020304" pitchFamily="18" charset="0"/>
                <a:cs typeface="Times New Roman" panose="02020603050405020304" pitchFamily="18" charset="0"/>
              </a:rPr>
              <a:t>k</a:t>
            </a:r>
            <a:r>
              <a:rPr lang="zh-CN" altLang="en-US" sz="2000" b="0" dirty="0">
                <a:solidFill>
                  <a:srgbClr val="0000CC"/>
                </a:solidFill>
                <a:latin typeface="Times New Roman" panose="02020603050405020304" pitchFamily="18" charset="0"/>
                <a:cs typeface="Times New Roman" panose="02020603050405020304" pitchFamily="18" charset="0"/>
              </a:rPr>
              <a:t>和</a:t>
            </a:r>
            <a:r>
              <a:rPr lang="en-US" altLang="zh-CN" sz="2000" b="0" i="1" dirty="0" err="1">
                <a:solidFill>
                  <a:srgbClr val="0000CC"/>
                </a:solidFill>
                <a:latin typeface="Times New Roman" panose="02020603050405020304" pitchFamily="18" charset="0"/>
                <a:cs typeface="Times New Roman" panose="02020603050405020304" pitchFamily="18" charset="0"/>
              </a:rPr>
              <a:t>p</a:t>
            </a:r>
            <a:r>
              <a:rPr lang="en-US" altLang="zh-CN" sz="2000" b="0" i="1" baseline="-30000" dirty="0" err="1">
                <a:solidFill>
                  <a:srgbClr val="0000CC"/>
                </a:solidFill>
                <a:latin typeface="Times New Roman" panose="02020603050405020304" pitchFamily="18" charset="0"/>
                <a:cs typeface="Times New Roman" panose="02020603050405020304" pitchFamily="18" charset="0"/>
              </a:rPr>
              <a:t>k</a:t>
            </a:r>
            <a:r>
              <a:rPr lang="en-US" altLang="zh-CN" sz="2000" b="0" i="1" dirty="0" err="1">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0" i="1" dirty="0" err="1">
                <a:solidFill>
                  <a:srgbClr val="0000CC"/>
                </a:solidFill>
                <a:latin typeface="Times New Roman" panose="02020603050405020304" pitchFamily="18" charset="0"/>
                <a:cs typeface="Times New Roman" panose="02020603050405020304" pitchFamily="18" charset="0"/>
              </a:rPr>
              <a:t>p</a:t>
            </a:r>
            <a:r>
              <a:rPr lang="en-US" altLang="zh-CN" sz="2000" b="0" i="1" baseline="-30000" dirty="0" err="1">
                <a:solidFill>
                  <a:srgbClr val="0000CC"/>
                </a:solidFill>
                <a:latin typeface="Times New Roman" panose="02020603050405020304" pitchFamily="18" charset="0"/>
                <a:cs typeface="Times New Roman" panose="02020603050405020304" pitchFamily="18" charset="0"/>
              </a:rPr>
              <a:t>j</a:t>
            </a:r>
            <a:r>
              <a:rPr lang="zh-CN" altLang="en-US" sz="2000" b="0" dirty="0">
                <a:solidFill>
                  <a:srgbClr val="0000CC"/>
                </a:solidFill>
                <a:latin typeface="Times New Roman" panose="02020603050405020304" pitchFamily="18" charset="0"/>
                <a:cs typeface="Times New Roman" panose="02020603050405020304" pitchFamily="18" charset="0"/>
              </a:rPr>
              <a:t>矩阵，则</a:t>
            </a:r>
            <a:r>
              <a:rPr lang="en-US" altLang="zh-CN" sz="2000" b="0" i="1" dirty="0">
                <a:solidFill>
                  <a:srgbClr val="0000CC"/>
                </a:solidFill>
                <a:latin typeface="Times New Roman" panose="02020603050405020304" pitchFamily="18" charset="0"/>
                <a:cs typeface="Times New Roman" panose="02020603050405020304" pitchFamily="18" charset="0"/>
              </a:rPr>
              <a:t>p</a:t>
            </a:r>
            <a:r>
              <a:rPr lang="en-US" altLang="zh-CN" sz="2000" b="0" i="1" baseline="-30000" dirty="0">
                <a:solidFill>
                  <a:srgbClr val="0000CC"/>
                </a:solidFill>
                <a:latin typeface="Times New Roman" panose="02020603050405020304" pitchFamily="18" charset="0"/>
                <a:cs typeface="Times New Roman" panose="02020603050405020304" pitchFamily="18" charset="0"/>
              </a:rPr>
              <a:t>i-1</a:t>
            </a:r>
            <a:r>
              <a:rPr lang="en-US" altLang="zh-CN" sz="2000" b="0" i="1" dirty="0">
                <a:solidFill>
                  <a:srgbClr val="0000CC"/>
                </a:solidFill>
                <a:latin typeface="Times New Roman" panose="02020603050405020304" pitchFamily="18" charset="0"/>
                <a:cs typeface="Times New Roman" panose="02020603050405020304" pitchFamily="18" charset="0"/>
              </a:rPr>
              <a:t>p</a:t>
            </a:r>
            <a:r>
              <a:rPr lang="en-US" altLang="zh-CN" sz="2000" b="0" i="1" baseline="-30000" dirty="0">
                <a:solidFill>
                  <a:srgbClr val="0000CC"/>
                </a:solidFill>
                <a:latin typeface="Times New Roman" panose="02020603050405020304" pitchFamily="18" charset="0"/>
                <a:cs typeface="Times New Roman" panose="02020603050405020304" pitchFamily="18" charset="0"/>
              </a:rPr>
              <a:t>k</a:t>
            </a:r>
            <a:r>
              <a:rPr lang="en-US" altLang="zh-CN" sz="2000" b="0" i="1" dirty="0">
                <a:solidFill>
                  <a:srgbClr val="0000CC"/>
                </a:solidFill>
                <a:latin typeface="Times New Roman" panose="02020603050405020304" pitchFamily="18" charset="0"/>
                <a:cs typeface="Times New Roman" panose="02020603050405020304" pitchFamily="18" charset="0"/>
              </a:rPr>
              <a:t>p</a:t>
            </a:r>
            <a:r>
              <a:rPr lang="en-US" altLang="zh-CN" sz="2000" b="0" i="1" baseline="-30000" dirty="0">
                <a:solidFill>
                  <a:srgbClr val="0000CC"/>
                </a:solidFill>
                <a:latin typeface="Times New Roman" panose="02020603050405020304" pitchFamily="18" charset="0"/>
                <a:cs typeface="Times New Roman" panose="02020603050405020304" pitchFamily="18" charset="0"/>
              </a:rPr>
              <a:t>j</a:t>
            </a:r>
            <a:r>
              <a:rPr lang="zh-CN" altLang="en-US" sz="2000" b="0" dirty="0">
                <a:solidFill>
                  <a:srgbClr val="0000CC"/>
                </a:solidFill>
                <a:latin typeface="Times New Roman" panose="02020603050405020304" pitchFamily="18" charset="0"/>
                <a:cs typeface="Times New Roman" panose="02020603050405020304" pitchFamily="18" charset="0"/>
              </a:rPr>
              <a:t>是计算</a:t>
            </a:r>
            <a:r>
              <a:rPr lang="en-US" altLang="zh-CN" sz="2000" b="0" i="1" dirty="0">
                <a:solidFill>
                  <a:srgbClr val="0000CC"/>
                </a:solidFill>
                <a:latin typeface="Times New Roman" panose="02020603050405020304" pitchFamily="18" charset="0"/>
                <a:cs typeface="Times New Roman" panose="02020603050405020304" pitchFamily="18" charset="0"/>
              </a:rPr>
              <a:t>A</a:t>
            </a:r>
            <a:r>
              <a:rPr lang="en-US" altLang="zh-CN" sz="2000" b="0" i="1" baseline="-30000" dirty="0">
                <a:solidFill>
                  <a:srgbClr val="0000CC"/>
                </a:solidFill>
                <a:latin typeface="Times New Roman" panose="02020603050405020304" pitchFamily="18" charset="0"/>
                <a:cs typeface="Times New Roman" panose="02020603050405020304" pitchFamily="18" charset="0"/>
              </a:rPr>
              <a:t>i</a:t>
            </a:r>
            <a:r>
              <a:rPr lang="en-US" altLang="zh-CN" sz="2000" b="0" i="1" baseline="-18000" dirty="0">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0" i="1" baseline="-30000" dirty="0">
                <a:solidFill>
                  <a:srgbClr val="0000CC"/>
                </a:solidFill>
                <a:latin typeface="Times New Roman" panose="02020603050405020304" pitchFamily="18" charset="0"/>
                <a:cs typeface="Times New Roman" panose="02020603050405020304" pitchFamily="18" charset="0"/>
              </a:rPr>
              <a:t>k</a:t>
            </a:r>
            <a:r>
              <a:rPr lang="en-US" altLang="zh-CN" sz="2000" b="0" i="1" dirty="0">
                <a:solidFill>
                  <a:srgbClr val="0000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0" i="1" dirty="0">
                <a:solidFill>
                  <a:srgbClr val="0000CC"/>
                </a:solidFill>
                <a:latin typeface="Times New Roman" panose="02020603050405020304" pitchFamily="18" charset="0"/>
                <a:cs typeface="Times New Roman" panose="02020603050405020304" pitchFamily="18" charset="0"/>
              </a:rPr>
              <a:t>A</a:t>
            </a:r>
            <a:r>
              <a:rPr lang="en-US" altLang="zh-CN" sz="2000" b="0" i="1" baseline="-30000" dirty="0">
                <a:solidFill>
                  <a:srgbClr val="0000CC"/>
                </a:solidFill>
                <a:latin typeface="Times New Roman" panose="02020603050405020304" pitchFamily="18" charset="0"/>
                <a:cs typeface="Times New Roman" panose="02020603050405020304" pitchFamily="18" charset="0"/>
              </a:rPr>
              <a:t>k+1</a:t>
            </a:r>
            <a:r>
              <a:rPr lang="en-US" altLang="zh-CN" sz="2000" b="0" i="1" baseline="-18000" dirty="0">
                <a:solidFill>
                  <a:srgbClr val="0000CC"/>
                </a:solidFill>
                <a:latin typeface="Times New Roman" panose="02020603050405020304" pitchFamily="18" charset="0"/>
                <a:cs typeface="Times New Roman" panose="02020603050405020304" pitchFamily="18" charset="0"/>
                <a:sym typeface="Symbol" panose="05050102010706020507" pitchFamily="18" charset="2"/>
              </a:rPr>
              <a:t>j</a:t>
            </a:r>
            <a:r>
              <a:rPr lang="zh-CN" altLang="en-US" sz="2000" b="0" dirty="0">
                <a:solidFill>
                  <a:srgbClr val="0000CC"/>
                </a:solidFill>
                <a:latin typeface="Times New Roman" panose="02020603050405020304" pitchFamily="18" charset="0"/>
                <a:cs typeface="Times New Roman" panose="02020603050405020304" pitchFamily="18" charset="0"/>
              </a:rPr>
              <a:t>所需乘法数 </a:t>
            </a:r>
          </a:p>
          <a:p>
            <a:pPr lvl="1" algn="just">
              <a:lnSpc>
                <a:spcPct val="100000"/>
              </a:lnSpc>
              <a:buFontTx/>
              <a:buNone/>
              <a:defRPr/>
            </a:pPr>
            <a:endParaRPr lang="zh-CN" altLang="en-US" sz="2000" b="0" dirty="0">
              <a:solidFill>
                <a:srgbClr val="0000CC"/>
              </a:solidFill>
              <a:latin typeface="Times New Roman" panose="02020603050405020304" pitchFamily="18" charset="0"/>
              <a:cs typeface="Times New Roman" panose="02020603050405020304" pitchFamily="18" charset="0"/>
            </a:endParaRPr>
          </a:p>
        </p:txBody>
      </p:sp>
      <p:sp>
        <p:nvSpPr>
          <p:cNvPr id="659460" name="Text Box 4"/>
          <p:cNvSpPr txBox="1">
            <a:spLocks noChangeArrowheads="1"/>
          </p:cNvSpPr>
          <p:nvPr/>
        </p:nvSpPr>
        <p:spPr bwMode="auto">
          <a:xfrm>
            <a:off x="567201" y="1221419"/>
            <a:ext cx="7056784"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sym typeface="+mn-ea"/>
              </a:rPr>
              <a:t>第2 步 </a:t>
            </a:r>
            <a:r>
              <a:rPr kumimoji="1" lang="en-US" altLang="zh-CN" sz="2000" b="1" dirty="0" err="1">
                <a:solidFill>
                  <a:srgbClr val="0000FF"/>
                </a:solidFill>
                <a:latin typeface="微软雅黑" panose="020B0503020204020204" pitchFamily="34" charset="-122"/>
                <a:ea typeface="微软雅黑" panose="020B0503020204020204" pitchFamily="34" charset="-122"/>
                <a:sym typeface="+mn-ea"/>
              </a:rPr>
              <a:t>建立动态规划函数</a:t>
            </a:r>
            <a:endParaRPr kumimoji="1" lang="en-US" altLang="zh-CN" sz="2000" b="1" dirty="0">
              <a:solidFill>
                <a:srgbClr val="0000FF"/>
              </a:solidFill>
              <a:latin typeface="微软雅黑" panose="020B0503020204020204" pitchFamily="34" charset="-122"/>
              <a:ea typeface="微软雅黑" panose="020B0503020204020204" pitchFamily="34" charset="-122"/>
              <a:sym typeface="+mn-ea"/>
            </a:endParaRPr>
          </a:p>
        </p:txBody>
      </p:sp>
      <p:sp>
        <p:nvSpPr>
          <p:cNvPr id="7" name="Text Box 11"/>
          <p:cNvSpPr txBox="1">
            <a:spLocks noChangeArrowheads="1"/>
          </p:cNvSpPr>
          <p:nvPr/>
        </p:nvSpPr>
        <p:spPr bwMode="auto">
          <a:xfrm>
            <a:off x="2116844" y="4068635"/>
            <a:ext cx="56669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dirty="0">
                <a:solidFill>
                  <a:srgbClr val="FF0000"/>
                </a:solidFill>
                <a:latin typeface="微软雅黑" panose="020B0503020204020204" pitchFamily="34" charset="-122"/>
                <a:ea typeface="微软雅黑" panose="020B0503020204020204" pitchFamily="34" charset="-122"/>
              </a:rPr>
              <a:t>的位置有</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j-i</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rgbClr val="FF0000"/>
                </a:solidFill>
                <a:latin typeface="微软雅黑" panose="020B0503020204020204" pitchFamily="34" charset="-122"/>
                <a:ea typeface="微软雅黑" panose="020B0503020204020204" pitchFamily="34" charset="-122"/>
              </a:rPr>
              <a:t>种可能 ，需要求出其中的最小代价</a:t>
            </a:r>
          </a:p>
        </p:txBody>
      </p:sp>
      <p:sp>
        <p:nvSpPr>
          <p:cNvPr id="3" name="Rectangle 3">
            <a:extLst>
              <a:ext uri="{FF2B5EF4-FFF2-40B4-BE49-F238E27FC236}">
                <a16:creationId xmlns:a16="http://schemas.microsoft.com/office/drawing/2014/main" id="{E2F97422-AD1D-0230-5197-23B4B1129B52}"/>
              </a:ext>
            </a:extLst>
          </p:cNvPr>
          <p:cNvSpPr txBox="1">
            <a:spLocks noChangeArrowheads="1"/>
          </p:cNvSpPr>
          <p:nvPr/>
        </p:nvSpPr>
        <p:spPr>
          <a:xfrm>
            <a:off x="1093348" y="4685956"/>
            <a:ext cx="9086578" cy="1754601"/>
          </a:xfrm>
          <a:prstGeom prst="rect">
            <a:avLst/>
          </a:prstGeom>
          <a:solidFill>
            <a:schemeClr val="accent2">
              <a:lumMod val="20000"/>
              <a:lumOff val="80000"/>
            </a:schemeClr>
          </a:solidFill>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lvl="1" indent="0">
              <a:lnSpc>
                <a:spcPct val="170000"/>
              </a:lnSpc>
              <a:spcBef>
                <a:spcPts val="0"/>
              </a:spcBef>
              <a:buNone/>
              <a:defRPr/>
            </a:pPr>
            <a:r>
              <a:rPr kumimoji="1" lang="en-US" altLang="zh-CN" sz="2000" dirty="0" err="1">
                <a:latin typeface="微软雅黑" panose="020B0503020204020204" pitchFamily="34" charset="-122"/>
                <a:ea typeface="微软雅黑" panose="020B0503020204020204" pitchFamily="34" charset="-122"/>
                <a:sym typeface="+mn-ea"/>
              </a:rPr>
              <a:t>动态规划函数</a:t>
            </a:r>
            <a:endParaRPr lang="zh-CN" altLang="en-US" sz="2000" dirty="0"/>
          </a:p>
          <a:p>
            <a:pPr marL="0" lvl="1" indent="0">
              <a:lnSpc>
                <a:spcPct val="170000"/>
              </a:lnSpc>
              <a:spcBef>
                <a:spcPts val="0"/>
              </a:spcBef>
              <a:buFont typeface="Arial" panose="020B0604020202020204" pitchFamily="34" charset="0"/>
              <a:buNone/>
              <a:defRPr/>
            </a:pPr>
            <a:r>
              <a:rPr lang="en-US" altLang="zh-CN" sz="2000" i="1" dirty="0">
                <a:solidFill>
                  <a:schemeClr val="tx1"/>
                </a:solidFill>
                <a:latin typeface="Times New Roman" panose="02020603050405020304" pitchFamily="18" charset="0"/>
                <a:cs typeface="Times New Roman" panose="02020603050405020304" pitchFamily="18" charset="0"/>
              </a:rPr>
              <a:t>     m[</a:t>
            </a:r>
            <a:r>
              <a:rPr lang="en-US" altLang="zh-CN" sz="2000" i="1" dirty="0" err="1">
                <a:solidFill>
                  <a:schemeClr val="tx1"/>
                </a:solidFill>
                <a:latin typeface="Times New Roman" panose="02020603050405020304" pitchFamily="18" charset="0"/>
                <a:cs typeface="Times New Roman" panose="02020603050405020304" pitchFamily="18" charset="0"/>
              </a:rPr>
              <a:t>i,j</a:t>
            </a:r>
            <a:r>
              <a:rPr lang="en-US" altLang="zh-CN" sz="2000" i="1" dirty="0">
                <a:solidFill>
                  <a:schemeClr val="tx1"/>
                </a:solidFill>
                <a:latin typeface="Times New Roman" panose="02020603050405020304" pitchFamily="18" charset="0"/>
                <a:cs typeface="Times New Roman" panose="02020603050405020304" pitchFamily="18" charset="0"/>
              </a:rPr>
              <a:t>]= 0                                                                   if   </a:t>
            </a:r>
            <a:r>
              <a:rPr lang="en-US" altLang="zh-CN" sz="2000" i="1" dirty="0" err="1">
                <a:solidFill>
                  <a:schemeClr val="tx1"/>
                </a:solidFill>
                <a:latin typeface="Times New Roman" panose="02020603050405020304" pitchFamily="18" charset="0"/>
                <a:cs typeface="Times New Roman" panose="02020603050405020304" pitchFamily="18" charset="0"/>
              </a:rPr>
              <a:t>i</a:t>
            </a:r>
            <a:r>
              <a:rPr lang="en-US" altLang="zh-CN" sz="2000" i="1" dirty="0">
                <a:solidFill>
                  <a:schemeClr val="tx1"/>
                </a:solidFill>
                <a:latin typeface="Times New Roman" panose="02020603050405020304" pitchFamily="18" charset="0"/>
                <a:cs typeface="Times New Roman" panose="02020603050405020304" pitchFamily="18" charset="0"/>
              </a:rPr>
              <a:t>=j</a:t>
            </a:r>
          </a:p>
          <a:p>
            <a:pPr marL="0" indent="0">
              <a:lnSpc>
                <a:spcPct val="170000"/>
              </a:lnSpc>
              <a:spcBef>
                <a:spcPts val="0"/>
              </a:spcBef>
              <a:buFont typeface="Arial" panose="020B0604020202020204" pitchFamily="34" charset="0"/>
              <a:buNone/>
              <a:defRPr/>
            </a:pPr>
            <a:r>
              <a:rPr lang="en-US" altLang="zh-CN" sz="2000" i="1" dirty="0">
                <a:solidFill>
                  <a:schemeClr val="tx1"/>
                </a:solidFill>
                <a:latin typeface="Times New Roman" panose="02020603050405020304" pitchFamily="18" charset="0"/>
                <a:cs typeface="Times New Roman" panose="02020603050405020304" pitchFamily="18" charset="0"/>
              </a:rPr>
              <a:t>     m[</a:t>
            </a:r>
            <a:r>
              <a:rPr lang="en-US" altLang="zh-CN" sz="2000" i="1" dirty="0" err="1">
                <a:solidFill>
                  <a:schemeClr val="tx1"/>
                </a:solidFill>
                <a:latin typeface="Times New Roman" panose="02020603050405020304" pitchFamily="18" charset="0"/>
                <a:cs typeface="Times New Roman" panose="02020603050405020304" pitchFamily="18" charset="0"/>
              </a:rPr>
              <a:t>i,j</a:t>
            </a:r>
            <a:r>
              <a:rPr lang="en-US" altLang="zh-CN" sz="2000" i="1" dirty="0">
                <a:solidFill>
                  <a:schemeClr val="tx1"/>
                </a:solidFill>
                <a:latin typeface="Times New Roman" panose="02020603050405020304" pitchFamily="18" charset="0"/>
                <a:cs typeface="Times New Roman" panose="02020603050405020304" pitchFamily="18" charset="0"/>
              </a:rPr>
              <a:t>]=</a:t>
            </a:r>
            <a:r>
              <a:rPr lang="en-US" altLang="zh-CN" sz="2000" i="1" dirty="0" err="1">
                <a:solidFill>
                  <a:schemeClr val="tx1"/>
                </a:solidFill>
                <a:latin typeface="Times New Roman" panose="02020603050405020304" pitchFamily="18" charset="0"/>
                <a:cs typeface="Times New Roman" panose="02020603050405020304" pitchFamily="18" charset="0"/>
              </a:rPr>
              <a:t>min</a:t>
            </a:r>
            <a:r>
              <a:rPr lang="en-US" altLang="zh-CN" sz="2000" i="1" baseline="-30000" dirty="0" err="1">
                <a:solidFill>
                  <a:schemeClr val="tx1"/>
                </a:solidFill>
                <a:latin typeface="Times New Roman" panose="02020603050405020304" pitchFamily="18" charset="0"/>
                <a:cs typeface="Times New Roman" panose="02020603050405020304" pitchFamily="18" charset="0"/>
              </a:rPr>
              <a:t>i</a:t>
            </a:r>
            <a:r>
              <a:rPr lang="en-US" altLang="zh-CN" sz="2000" i="1" baseline="-30000"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baseline="-30000" dirty="0" err="1">
                <a:solidFill>
                  <a:schemeClr val="tx1"/>
                </a:solidFill>
                <a:latin typeface="Times New Roman" panose="02020603050405020304" pitchFamily="18" charset="0"/>
                <a:cs typeface="Times New Roman" panose="02020603050405020304" pitchFamily="18" charset="0"/>
              </a:rPr>
              <a:t>k</a:t>
            </a:r>
            <a:r>
              <a:rPr lang="en-US" altLang="zh-CN" sz="2000" i="1" baseline="-30000" dirty="0">
                <a:solidFill>
                  <a:schemeClr val="tx1"/>
                </a:solidFill>
                <a:latin typeface="Times New Roman" panose="02020603050405020304" pitchFamily="18" charset="0"/>
                <a:cs typeface="Times New Roman" panose="02020603050405020304" pitchFamily="18" charset="0"/>
              </a:rPr>
              <a:t>&lt;j </a:t>
            </a:r>
            <a:r>
              <a:rPr lang="en-US" altLang="zh-CN" sz="2000" i="1" dirty="0">
                <a:solidFill>
                  <a:schemeClr val="tx1"/>
                </a:solidFill>
                <a:latin typeface="Times New Roman" panose="02020603050405020304" pitchFamily="18" charset="0"/>
                <a:cs typeface="Times New Roman" panose="02020603050405020304" pitchFamily="18" charset="0"/>
              </a:rPr>
              <a:t>{ m[</a:t>
            </a:r>
            <a:r>
              <a:rPr lang="en-US" altLang="zh-CN" sz="2000" i="1" dirty="0" err="1">
                <a:solidFill>
                  <a:schemeClr val="tx1"/>
                </a:solidFill>
                <a:latin typeface="Times New Roman" panose="02020603050405020304" pitchFamily="18" charset="0"/>
                <a:cs typeface="Times New Roman" panose="02020603050405020304" pitchFamily="18" charset="0"/>
              </a:rPr>
              <a:t>i,k</a:t>
            </a:r>
            <a:r>
              <a:rPr lang="en-US" altLang="zh-CN" sz="2000" i="1" dirty="0">
                <a:solidFill>
                  <a:schemeClr val="tx1"/>
                </a:solidFill>
                <a:latin typeface="Times New Roman" panose="02020603050405020304" pitchFamily="18" charset="0"/>
                <a:cs typeface="Times New Roman" panose="02020603050405020304" pitchFamily="18" charset="0"/>
              </a:rPr>
              <a:t>] + m[k+1,j] + p</a:t>
            </a:r>
            <a:r>
              <a:rPr lang="en-US" altLang="zh-CN" sz="2000" i="1" baseline="-30000" dirty="0">
                <a:solidFill>
                  <a:schemeClr val="tx1"/>
                </a:solidFill>
                <a:latin typeface="Times New Roman" panose="02020603050405020304" pitchFamily="18" charset="0"/>
                <a:cs typeface="Times New Roman" panose="02020603050405020304" pitchFamily="18" charset="0"/>
              </a:rPr>
              <a:t>i-1 </a:t>
            </a:r>
            <a:r>
              <a:rPr lang="en-US" altLang="zh-CN" sz="2000" i="1" dirty="0">
                <a:solidFill>
                  <a:schemeClr val="tx1"/>
                </a:solidFill>
                <a:latin typeface="Times New Roman" panose="02020603050405020304" pitchFamily="18" charset="0"/>
                <a:cs typeface="Times New Roman" panose="02020603050405020304" pitchFamily="18" charset="0"/>
              </a:rPr>
              <a:t>p</a:t>
            </a:r>
            <a:r>
              <a:rPr lang="en-US" altLang="zh-CN" sz="2000" i="1" baseline="-30000" dirty="0">
                <a:solidFill>
                  <a:schemeClr val="tx1"/>
                </a:solidFill>
                <a:latin typeface="Times New Roman" panose="02020603050405020304" pitchFamily="18" charset="0"/>
                <a:cs typeface="Times New Roman" panose="02020603050405020304" pitchFamily="18" charset="0"/>
              </a:rPr>
              <a:t>k </a:t>
            </a:r>
            <a:r>
              <a:rPr lang="en-US" altLang="zh-CN" sz="2000" i="1" dirty="0" err="1">
                <a:solidFill>
                  <a:schemeClr val="tx1"/>
                </a:solidFill>
                <a:latin typeface="Times New Roman" panose="02020603050405020304" pitchFamily="18" charset="0"/>
                <a:cs typeface="Times New Roman" panose="02020603050405020304" pitchFamily="18" charset="0"/>
              </a:rPr>
              <a:t>p</a:t>
            </a:r>
            <a:r>
              <a:rPr lang="en-US" altLang="zh-CN" sz="2000" i="1" baseline="-30000" dirty="0" err="1">
                <a:solidFill>
                  <a:schemeClr val="tx1"/>
                </a:solidFill>
                <a:latin typeface="Times New Roman" panose="02020603050405020304" pitchFamily="18" charset="0"/>
                <a:cs typeface="Times New Roman" panose="02020603050405020304" pitchFamily="18" charset="0"/>
              </a:rPr>
              <a:t>j</a:t>
            </a:r>
            <a:r>
              <a:rPr lang="en-US" altLang="zh-CN" sz="2000" i="1" baseline="-30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       if   </a:t>
            </a:r>
            <a:r>
              <a:rPr lang="en-US" altLang="zh-CN" sz="2000" i="1" dirty="0" err="1">
                <a:solidFill>
                  <a:schemeClr val="tx1"/>
                </a:solidFill>
                <a:latin typeface="Times New Roman" panose="02020603050405020304" pitchFamily="18" charset="0"/>
                <a:cs typeface="Times New Roman" panose="02020603050405020304" pitchFamily="18" charset="0"/>
              </a:rPr>
              <a:t>i</a:t>
            </a:r>
            <a:r>
              <a:rPr lang="en-US" altLang="zh-CN" sz="2000" i="1" dirty="0">
                <a:solidFill>
                  <a:schemeClr val="tx1"/>
                </a:solidFill>
                <a:latin typeface="Times New Roman" panose="02020603050405020304" pitchFamily="18" charset="0"/>
                <a:cs typeface="Times New Roman" panose="02020603050405020304" pitchFamily="18" charset="0"/>
              </a:rPr>
              <a:t>&lt;j </a:t>
            </a:r>
          </a:p>
        </p:txBody>
      </p:sp>
    </p:spTree>
    <p:extLst>
      <p:ext uri="{BB962C8B-B14F-4D97-AF65-F5344CB8AC3E}">
        <p14:creationId xmlns:p14="http://schemas.microsoft.com/office/powerpoint/2010/main" val="260690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9459">
                                            <p:txEl>
                                              <p:pRg st="0" end="0"/>
                                            </p:txEl>
                                          </p:spTgt>
                                        </p:tgtEl>
                                        <p:attrNameLst>
                                          <p:attrName>style.visibility</p:attrName>
                                        </p:attrNameLst>
                                      </p:cBhvr>
                                      <p:to>
                                        <p:strVal val="visible"/>
                                      </p:to>
                                    </p:set>
                                    <p:animEffect transition="in" filter="blinds(horizontal)">
                                      <p:cBhvr>
                                        <p:cTn id="7" dur="500"/>
                                        <p:tgtEl>
                                          <p:spTgt spid="65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9459">
                                            <p:txEl>
                                              <p:pRg st="1" end="1"/>
                                            </p:txEl>
                                          </p:spTgt>
                                        </p:tgtEl>
                                        <p:attrNameLst>
                                          <p:attrName>style.visibility</p:attrName>
                                        </p:attrNameLst>
                                      </p:cBhvr>
                                      <p:to>
                                        <p:strVal val="visible"/>
                                      </p:to>
                                    </p:set>
                                    <p:animEffect transition="in" filter="blinds(horizontal)">
                                      <p:cBhvr>
                                        <p:cTn id="12" dur="500"/>
                                        <p:tgtEl>
                                          <p:spTgt spid="65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9459">
                                            <p:txEl>
                                              <p:pRg st="2" end="2"/>
                                            </p:txEl>
                                          </p:spTgt>
                                        </p:tgtEl>
                                        <p:attrNameLst>
                                          <p:attrName>style.visibility</p:attrName>
                                        </p:attrNameLst>
                                      </p:cBhvr>
                                      <p:to>
                                        <p:strVal val="visible"/>
                                      </p:to>
                                    </p:set>
                                    <p:animEffect transition="in" filter="blinds(horizontal)">
                                      <p:cBhvr>
                                        <p:cTn id="17" dur="500"/>
                                        <p:tgtEl>
                                          <p:spTgt spid="65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9459">
                                            <p:txEl>
                                              <p:pRg st="3" end="3"/>
                                            </p:txEl>
                                          </p:spTgt>
                                        </p:tgtEl>
                                        <p:attrNameLst>
                                          <p:attrName>style.visibility</p:attrName>
                                        </p:attrNameLst>
                                      </p:cBhvr>
                                      <p:to>
                                        <p:strVal val="visible"/>
                                      </p:to>
                                    </p:set>
                                    <p:animEffect transition="in" filter="blinds(horizontal)">
                                      <p:cBhvr>
                                        <p:cTn id="22" dur="500"/>
                                        <p:tgtEl>
                                          <p:spTgt spid="65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9459">
                                            <p:txEl>
                                              <p:pRg st="4" end="4"/>
                                            </p:txEl>
                                          </p:spTgt>
                                        </p:tgtEl>
                                        <p:attrNameLst>
                                          <p:attrName>style.visibility</p:attrName>
                                        </p:attrNameLst>
                                      </p:cBhvr>
                                      <p:to>
                                        <p:strVal val="visible"/>
                                      </p:to>
                                    </p:set>
                                    <p:animEffect transition="in" filter="blinds(horizontal)">
                                      <p:cBhvr>
                                        <p:cTn id="27" dur="500"/>
                                        <p:tgtEl>
                                          <p:spTgt spid="659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9459">
                                            <p:txEl>
                                              <p:pRg st="5" end="5"/>
                                            </p:txEl>
                                          </p:spTgt>
                                        </p:tgtEl>
                                        <p:attrNameLst>
                                          <p:attrName>style.visibility</p:attrName>
                                        </p:attrNameLst>
                                      </p:cBhvr>
                                      <p:to>
                                        <p:strVal val="visible"/>
                                      </p:to>
                                    </p:set>
                                    <p:animEffect transition="in" filter="blinds(horizontal)">
                                      <p:cBhvr>
                                        <p:cTn id="32" dur="500"/>
                                        <p:tgtEl>
                                          <p:spTgt spid="659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5" name="Text Box 7"/>
          <p:cNvSpPr txBox="1">
            <a:spLocks noChangeArrowheads="1"/>
          </p:cNvSpPr>
          <p:nvPr/>
        </p:nvSpPr>
        <p:spPr bwMode="auto">
          <a:xfrm>
            <a:off x="7916545" y="2507124"/>
            <a:ext cx="1030288" cy="40011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i="1">
                <a:latin typeface="Times New Roman" panose="02020603050405020304" pitchFamily="18" charset="0"/>
              </a:rPr>
              <a:t>m[1,5]</a:t>
            </a:r>
          </a:p>
        </p:txBody>
      </p:sp>
      <p:sp>
        <p:nvSpPr>
          <p:cNvPr id="708616" name="Text Box 8"/>
          <p:cNvSpPr txBox="1">
            <a:spLocks noChangeArrowheads="1"/>
          </p:cNvSpPr>
          <p:nvPr/>
        </p:nvSpPr>
        <p:spPr bwMode="auto">
          <a:xfrm>
            <a:off x="3435034" y="2507124"/>
            <a:ext cx="889987"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i="1" dirty="0">
                <a:latin typeface="Times New Roman" panose="02020603050405020304" pitchFamily="18" charset="0"/>
              </a:rPr>
              <a:t>m[1,1]</a:t>
            </a:r>
          </a:p>
        </p:txBody>
      </p:sp>
      <p:sp>
        <p:nvSpPr>
          <p:cNvPr id="708617" name="Text Box 9"/>
          <p:cNvSpPr txBox="1">
            <a:spLocks noChangeArrowheads="1"/>
          </p:cNvSpPr>
          <p:nvPr/>
        </p:nvSpPr>
        <p:spPr bwMode="auto">
          <a:xfrm>
            <a:off x="6762434" y="4666124"/>
            <a:ext cx="889987"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i="1">
                <a:latin typeface="Times New Roman" panose="02020603050405020304" pitchFamily="18" charset="0"/>
              </a:rPr>
              <a:t>m[4,4]</a:t>
            </a:r>
          </a:p>
        </p:txBody>
      </p:sp>
      <p:sp>
        <p:nvSpPr>
          <p:cNvPr id="708618" name="Text Box 10"/>
          <p:cNvSpPr txBox="1">
            <a:spLocks noChangeArrowheads="1"/>
          </p:cNvSpPr>
          <p:nvPr/>
        </p:nvSpPr>
        <p:spPr bwMode="auto">
          <a:xfrm>
            <a:off x="7916546" y="5386849"/>
            <a:ext cx="889987"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i="1">
                <a:latin typeface="Times New Roman" panose="02020603050405020304" pitchFamily="18" charset="0"/>
              </a:rPr>
              <a:t>m[5,5]</a:t>
            </a:r>
          </a:p>
        </p:txBody>
      </p:sp>
      <p:sp>
        <p:nvSpPr>
          <p:cNvPr id="708619" name="Text Box 11"/>
          <p:cNvSpPr txBox="1">
            <a:spLocks noChangeArrowheads="1"/>
          </p:cNvSpPr>
          <p:nvPr/>
        </p:nvSpPr>
        <p:spPr bwMode="auto">
          <a:xfrm>
            <a:off x="4524059" y="3226261"/>
            <a:ext cx="889987"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i="1">
                <a:latin typeface="Times New Roman" panose="02020603050405020304" pitchFamily="18" charset="0"/>
              </a:rPr>
              <a:t>m[2,2]</a:t>
            </a:r>
          </a:p>
        </p:txBody>
      </p:sp>
      <p:sp>
        <p:nvSpPr>
          <p:cNvPr id="708620" name="Text Box 12"/>
          <p:cNvSpPr txBox="1">
            <a:spLocks noChangeArrowheads="1"/>
          </p:cNvSpPr>
          <p:nvPr/>
        </p:nvSpPr>
        <p:spPr bwMode="auto">
          <a:xfrm>
            <a:off x="5611496" y="4018424"/>
            <a:ext cx="889987"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i="1">
                <a:latin typeface="Times New Roman" panose="02020603050405020304" pitchFamily="18" charset="0"/>
              </a:rPr>
              <a:t>m[3,3]</a:t>
            </a:r>
          </a:p>
        </p:txBody>
      </p:sp>
      <p:sp>
        <p:nvSpPr>
          <p:cNvPr id="708621" name="Text Box 13"/>
          <p:cNvSpPr txBox="1">
            <a:spLocks noChangeArrowheads="1"/>
          </p:cNvSpPr>
          <p:nvPr/>
        </p:nvSpPr>
        <p:spPr bwMode="auto">
          <a:xfrm>
            <a:off x="7916546" y="4666124"/>
            <a:ext cx="889987"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i="1">
                <a:latin typeface="Times New Roman" panose="02020603050405020304" pitchFamily="18" charset="0"/>
              </a:rPr>
              <a:t>m[4,5]</a:t>
            </a:r>
          </a:p>
        </p:txBody>
      </p:sp>
      <p:sp>
        <p:nvSpPr>
          <p:cNvPr id="708622" name="Text Box 14"/>
          <p:cNvSpPr txBox="1">
            <a:spLocks noChangeArrowheads="1"/>
          </p:cNvSpPr>
          <p:nvPr/>
        </p:nvSpPr>
        <p:spPr bwMode="auto">
          <a:xfrm>
            <a:off x="6762434" y="4018424"/>
            <a:ext cx="889987"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i="1">
                <a:latin typeface="Times New Roman" panose="02020603050405020304" pitchFamily="18" charset="0"/>
              </a:rPr>
              <a:t>m[3,4]</a:t>
            </a:r>
          </a:p>
        </p:txBody>
      </p:sp>
      <p:sp>
        <p:nvSpPr>
          <p:cNvPr id="708623" name="Text Box 15"/>
          <p:cNvSpPr txBox="1">
            <a:spLocks noChangeArrowheads="1"/>
          </p:cNvSpPr>
          <p:nvPr/>
        </p:nvSpPr>
        <p:spPr bwMode="auto">
          <a:xfrm>
            <a:off x="5611496" y="3226261"/>
            <a:ext cx="889987"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000" i="1">
                <a:latin typeface="Times New Roman" panose="02020603050405020304" pitchFamily="18" charset="0"/>
              </a:rPr>
              <a:t>m[2,3]</a:t>
            </a:r>
          </a:p>
        </p:txBody>
      </p:sp>
      <p:sp>
        <p:nvSpPr>
          <p:cNvPr id="708624" name="Text Box 16"/>
          <p:cNvSpPr txBox="1">
            <a:spLocks noChangeArrowheads="1"/>
          </p:cNvSpPr>
          <p:nvPr/>
        </p:nvSpPr>
        <p:spPr bwMode="auto">
          <a:xfrm>
            <a:off x="4524059" y="2507124"/>
            <a:ext cx="1023937"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i="1">
                <a:latin typeface="Times New Roman" panose="02020603050405020304" pitchFamily="18" charset="0"/>
              </a:rPr>
              <a:t>m[1,2]</a:t>
            </a:r>
          </a:p>
        </p:txBody>
      </p:sp>
      <p:sp>
        <p:nvSpPr>
          <p:cNvPr id="708625" name="Text Box 17"/>
          <p:cNvSpPr txBox="1">
            <a:spLocks noChangeArrowheads="1"/>
          </p:cNvSpPr>
          <p:nvPr/>
        </p:nvSpPr>
        <p:spPr bwMode="auto">
          <a:xfrm>
            <a:off x="5611495" y="2507124"/>
            <a:ext cx="1023938"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i="1">
                <a:latin typeface="Times New Roman" panose="02020603050405020304" pitchFamily="18" charset="0"/>
              </a:rPr>
              <a:t>m[1,3]</a:t>
            </a:r>
          </a:p>
        </p:txBody>
      </p:sp>
      <p:sp>
        <p:nvSpPr>
          <p:cNvPr id="708626" name="Text Box 18"/>
          <p:cNvSpPr txBox="1">
            <a:spLocks noChangeArrowheads="1"/>
          </p:cNvSpPr>
          <p:nvPr/>
        </p:nvSpPr>
        <p:spPr bwMode="auto">
          <a:xfrm>
            <a:off x="6762434" y="3211974"/>
            <a:ext cx="1025525"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i="1">
                <a:latin typeface="Times New Roman" panose="02020603050405020304" pitchFamily="18" charset="0"/>
              </a:rPr>
              <a:t>m[2,4]</a:t>
            </a:r>
          </a:p>
        </p:txBody>
      </p:sp>
      <p:sp>
        <p:nvSpPr>
          <p:cNvPr id="708627" name="Text Box 19"/>
          <p:cNvSpPr txBox="1">
            <a:spLocks noChangeArrowheads="1"/>
          </p:cNvSpPr>
          <p:nvPr/>
        </p:nvSpPr>
        <p:spPr bwMode="auto">
          <a:xfrm>
            <a:off x="7916545" y="4004136"/>
            <a:ext cx="1023938"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i="1">
                <a:latin typeface="Times New Roman" panose="02020603050405020304" pitchFamily="18" charset="0"/>
              </a:rPr>
              <a:t>m[3,5]</a:t>
            </a:r>
          </a:p>
        </p:txBody>
      </p:sp>
      <p:sp>
        <p:nvSpPr>
          <p:cNvPr id="708628" name="Text Box 20"/>
          <p:cNvSpPr txBox="1">
            <a:spLocks noChangeArrowheads="1"/>
          </p:cNvSpPr>
          <p:nvPr/>
        </p:nvSpPr>
        <p:spPr bwMode="auto">
          <a:xfrm>
            <a:off x="6762434" y="2507124"/>
            <a:ext cx="1025525"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i="1">
                <a:latin typeface="Times New Roman" panose="02020603050405020304" pitchFamily="18" charset="0"/>
              </a:rPr>
              <a:t>m[1,4]</a:t>
            </a:r>
          </a:p>
        </p:txBody>
      </p:sp>
      <p:sp>
        <p:nvSpPr>
          <p:cNvPr id="708629" name="Text Box 21"/>
          <p:cNvSpPr txBox="1">
            <a:spLocks noChangeArrowheads="1"/>
          </p:cNvSpPr>
          <p:nvPr/>
        </p:nvSpPr>
        <p:spPr bwMode="auto">
          <a:xfrm>
            <a:off x="7916545" y="3211974"/>
            <a:ext cx="1023938" cy="40011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000" i="1">
                <a:latin typeface="Times New Roman" panose="02020603050405020304" pitchFamily="18" charset="0"/>
              </a:rPr>
              <a:t>m[2,5]</a:t>
            </a:r>
          </a:p>
        </p:txBody>
      </p:sp>
      <p:grpSp>
        <p:nvGrpSpPr>
          <p:cNvPr id="56340" name="Group 22"/>
          <p:cNvGrpSpPr/>
          <p:nvPr/>
        </p:nvGrpSpPr>
        <p:grpSpPr bwMode="auto">
          <a:xfrm>
            <a:off x="1749305" y="5103641"/>
            <a:ext cx="4454905" cy="1323976"/>
            <a:chOff x="573" y="2976"/>
            <a:chExt cx="2647" cy="834"/>
          </a:xfrm>
        </p:grpSpPr>
        <p:sp>
          <p:nvSpPr>
            <p:cNvPr id="708631" name="Text Box 23"/>
            <p:cNvSpPr txBox="1">
              <a:spLocks noChangeArrowheads="1"/>
            </p:cNvSpPr>
            <p:nvPr/>
          </p:nvSpPr>
          <p:spPr bwMode="auto">
            <a:xfrm>
              <a:off x="573" y="3267"/>
              <a:ext cx="99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sz="2000" i="1" dirty="0">
                  <a:latin typeface="Times New Roman" panose="02020603050405020304" pitchFamily="18" charset="0"/>
                </a:rPr>
                <a:t>m[1,5] = min</a:t>
              </a:r>
            </a:p>
          </p:txBody>
        </p:sp>
        <p:sp>
          <p:nvSpPr>
            <p:cNvPr id="708632" name="Text Box 24"/>
            <p:cNvSpPr txBox="1">
              <a:spLocks noChangeArrowheads="1"/>
            </p:cNvSpPr>
            <p:nvPr/>
          </p:nvSpPr>
          <p:spPr bwMode="auto">
            <a:xfrm>
              <a:off x="1559" y="2976"/>
              <a:ext cx="1661"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zh-CN" sz="2000" i="1" dirty="0">
                  <a:latin typeface="Times New Roman" panose="02020603050405020304" pitchFamily="18" charset="0"/>
                </a:rPr>
                <a:t>m[1,1]+m[2,5]+ p</a:t>
              </a:r>
              <a:r>
                <a:rPr lang="en-US" altLang="zh-CN" sz="2000" i="1" baseline="-25000" dirty="0">
                  <a:latin typeface="Times New Roman" panose="02020603050405020304" pitchFamily="18" charset="0"/>
                </a:rPr>
                <a:t>0 </a:t>
              </a:r>
              <a:r>
                <a:rPr lang="en-US" altLang="zh-CN" sz="2000" i="1" dirty="0">
                  <a:latin typeface="Times New Roman" panose="02020603050405020304" pitchFamily="18" charset="0"/>
                </a:rPr>
                <a:t>p</a:t>
              </a:r>
              <a:r>
                <a:rPr lang="en-US" altLang="zh-CN" sz="2000" i="1" baseline="-25000" dirty="0">
                  <a:latin typeface="Times New Roman" panose="02020603050405020304" pitchFamily="18" charset="0"/>
                </a:rPr>
                <a:t>1 </a:t>
              </a:r>
              <a:r>
                <a:rPr lang="en-US" altLang="zh-CN" sz="2000" i="1" dirty="0">
                  <a:latin typeface="Times New Roman" panose="02020603050405020304" pitchFamily="18" charset="0"/>
                </a:rPr>
                <a:t>p</a:t>
              </a:r>
              <a:r>
                <a:rPr lang="en-US" altLang="zh-CN" sz="2000" i="1" baseline="-25000" dirty="0">
                  <a:latin typeface="Times New Roman" panose="02020603050405020304" pitchFamily="18" charset="0"/>
                </a:rPr>
                <a:t>5</a:t>
              </a:r>
              <a:r>
                <a:rPr lang="en-US" altLang="zh-CN" sz="2000" i="1" dirty="0">
                  <a:latin typeface="Times New Roman" panose="02020603050405020304" pitchFamily="18" charset="0"/>
                </a:rPr>
                <a:t> </a:t>
              </a:r>
            </a:p>
            <a:p>
              <a:pPr algn="l">
                <a:defRPr/>
              </a:pPr>
              <a:r>
                <a:rPr lang="en-US" altLang="zh-CN" sz="2000" i="1" dirty="0">
                  <a:latin typeface="Times New Roman" panose="02020603050405020304" pitchFamily="18" charset="0"/>
                </a:rPr>
                <a:t>m[1,2]+m[3,5]+ p</a:t>
              </a:r>
              <a:r>
                <a:rPr lang="en-US" altLang="zh-CN" sz="2000" i="1" baseline="-25000" dirty="0">
                  <a:latin typeface="Times New Roman" panose="02020603050405020304" pitchFamily="18" charset="0"/>
                </a:rPr>
                <a:t>0 </a:t>
              </a:r>
              <a:r>
                <a:rPr lang="en-US" altLang="zh-CN" sz="2000" i="1" dirty="0">
                  <a:latin typeface="Times New Roman" panose="02020603050405020304" pitchFamily="18" charset="0"/>
                </a:rPr>
                <a:t>p</a:t>
              </a:r>
              <a:r>
                <a:rPr lang="en-US" altLang="zh-CN" sz="2000" i="1" baseline="-25000" dirty="0">
                  <a:latin typeface="Times New Roman" panose="02020603050405020304" pitchFamily="18" charset="0"/>
                </a:rPr>
                <a:t>2 </a:t>
              </a:r>
              <a:r>
                <a:rPr lang="en-US" altLang="zh-CN" sz="2000" i="1" dirty="0">
                  <a:latin typeface="Times New Roman" panose="02020603050405020304" pitchFamily="18" charset="0"/>
                </a:rPr>
                <a:t>p</a:t>
              </a:r>
              <a:r>
                <a:rPr lang="en-US" altLang="zh-CN" sz="2000" i="1" baseline="-25000" dirty="0">
                  <a:latin typeface="Times New Roman" panose="02020603050405020304" pitchFamily="18" charset="0"/>
                </a:rPr>
                <a:t>5</a:t>
              </a:r>
              <a:r>
                <a:rPr lang="en-US" altLang="zh-CN" sz="2000" i="1" dirty="0">
                  <a:latin typeface="Times New Roman" panose="02020603050405020304" pitchFamily="18" charset="0"/>
                </a:rPr>
                <a:t> </a:t>
              </a:r>
            </a:p>
            <a:p>
              <a:pPr algn="l">
                <a:defRPr/>
              </a:pPr>
              <a:r>
                <a:rPr lang="en-US" altLang="zh-CN" sz="2000" i="1" dirty="0">
                  <a:latin typeface="Times New Roman" panose="02020603050405020304" pitchFamily="18" charset="0"/>
                  <a:sym typeface="+mn-ea"/>
                </a:rPr>
                <a:t>m[1,3]+m[4,5]+ p</a:t>
              </a:r>
              <a:r>
                <a:rPr lang="en-US" altLang="zh-CN" sz="2000" i="1" baseline="-25000" dirty="0">
                  <a:latin typeface="Times New Roman" panose="02020603050405020304" pitchFamily="18" charset="0"/>
                  <a:sym typeface="+mn-ea"/>
                </a:rPr>
                <a:t>0 </a:t>
              </a:r>
              <a:r>
                <a:rPr lang="en-US" altLang="zh-CN" sz="2000" i="1" dirty="0">
                  <a:latin typeface="Times New Roman" panose="02020603050405020304" pitchFamily="18" charset="0"/>
                  <a:sym typeface="+mn-ea"/>
                </a:rPr>
                <a:t>p</a:t>
              </a:r>
              <a:r>
                <a:rPr lang="en-US" altLang="zh-CN" sz="2000" i="1" baseline="-25000" dirty="0">
                  <a:latin typeface="Times New Roman" panose="02020603050405020304" pitchFamily="18" charset="0"/>
                  <a:sym typeface="+mn-ea"/>
                </a:rPr>
                <a:t>3 </a:t>
              </a:r>
              <a:r>
                <a:rPr lang="en-US" altLang="zh-CN" sz="2000" i="1" dirty="0">
                  <a:latin typeface="Times New Roman" panose="02020603050405020304" pitchFamily="18" charset="0"/>
                  <a:sym typeface="+mn-ea"/>
                </a:rPr>
                <a:t>p</a:t>
              </a:r>
              <a:r>
                <a:rPr lang="en-US" altLang="zh-CN" sz="2000" i="1" baseline="-25000" dirty="0">
                  <a:latin typeface="Times New Roman" panose="02020603050405020304" pitchFamily="18" charset="0"/>
                  <a:sym typeface="+mn-ea"/>
                </a:rPr>
                <a:t>5</a:t>
              </a:r>
              <a:r>
                <a:rPr lang="en-US" altLang="zh-CN" sz="2000" i="1" dirty="0">
                  <a:latin typeface="Times New Roman" panose="02020603050405020304" pitchFamily="18" charset="0"/>
                  <a:sym typeface="+mn-ea"/>
                </a:rPr>
                <a:t> </a:t>
              </a:r>
              <a:endParaRPr lang="en-US" altLang="zh-CN" sz="2000" i="1" dirty="0">
                <a:latin typeface="Times New Roman" panose="02020603050405020304" pitchFamily="18" charset="0"/>
              </a:endParaRPr>
            </a:p>
            <a:p>
              <a:pPr algn="l">
                <a:defRPr/>
              </a:pPr>
              <a:r>
                <a:rPr lang="en-US" altLang="zh-CN" sz="2000" i="1" dirty="0">
                  <a:latin typeface="Times New Roman" panose="02020603050405020304" pitchFamily="18" charset="0"/>
                  <a:sym typeface="+mn-ea"/>
                </a:rPr>
                <a:t>m[1,4]+m[5,5]+ p</a:t>
              </a:r>
              <a:r>
                <a:rPr lang="en-US" altLang="zh-CN" sz="2000" i="1" baseline="-25000" dirty="0">
                  <a:latin typeface="Times New Roman" panose="02020603050405020304" pitchFamily="18" charset="0"/>
                  <a:sym typeface="+mn-ea"/>
                </a:rPr>
                <a:t>0 </a:t>
              </a:r>
              <a:r>
                <a:rPr lang="en-US" altLang="zh-CN" sz="2000" i="1" dirty="0">
                  <a:latin typeface="Times New Roman" panose="02020603050405020304" pitchFamily="18" charset="0"/>
                  <a:sym typeface="+mn-ea"/>
                </a:rPr>
                <a:t>p</a:t>
              </a:r>
              <a:r>
                <a:rPr lang="en-US" altLang="zh-CN" sz="2000" i="1" baseline="-25000" dirty="0">
                  <a:latin typeface="Times New Roman" panose="02020603050405020304" pitchFamily="18" charset="0"/>
                  <a:sym typeface="+mn-ea"/>
                </a:rPr>
                <a:t>4 </a:t>
              </a:r>
              <a:r>
                <a:rPr lang="en-US" altLang="zh-CN" sz="2000" i="1" dirty="0">
                  <a:latin typeface="Times New Roman" panose="02020603050405020304" pitchFamily="18" charset="0"/>
                  <a:sym typeface="+mn-ea"/>
                </a:rPr>
                <a:t>p</a:t>
              </a:r>
              <a:r>
                <a:rPr lang="en-US" altLang="zh-CN" sz="2000" i="1" baseline="-25000" dirty="0">
                  <a:latin typeface="Times New Roman" panose="02020603050405020304" pitchFamily="18" charset="0"/>
                  <a:sym typeface="+mn-ea"/>
                </a:rPr>
                <a:t>5</a:t>
              </a:r>
              <a:r>
                <a:rPr lang="en-US" altLang="zh-CN" sz="2000" i="1" dirty="0">
                  <a:latin typeface="Times New Roman" panose="02020603050405020304" pitchFamily="18" charset="0"/>
                  <a:sym typeface="+mn-ea"/>
                </a:rPr>
                <a:t> </a:t>
              </a:r>
              <a:endParaRPr lang="en-US" altLang="zh-CN" sz="2000" i="1" dirty="0">
                <a:latin typeface="Times New Roman" panose="02020603050405020304" pitchFamily="18" charset="0"/>
              </a:endParaRPr>
            </a:p>
          </p:txBody>
        </p:sp>
      </p:grpSp>
      <p:sp>
        <p:nvSpPr>
          <p:cNvPr id="22" name="矩形 1"/>
          <p:cNvSpPr txBox="1">
            <a:spLocks noChangeArrowheads="1"/>
          </p:cNvSpPr>
          <p:nvPr/>
        </p:nvSpPr>
        <p:spPr bwMode="auto">
          <a:xfrm>
            <a:off x="594368" y="1227265"/>
            <a:ext cx="5501632"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sym typeface="+mn-ea"/>
              </a:rPr>
              <a:t>第3步  </a:t>
            </a:r>
            <a:r>
              <a:rPr kumimoji="1" lang="zh-CN" altLang="en-US" sz="2000" b="1" dirty="0">
                <a:solidFill>
                  <a:srgbClr val="0000FF"/>
                </a:solidFill>
                <a:latin typeface="微软雅黑" panose="020B0503020204020204" pitchFamily="34" charset="-122"/>
                <a:ea typeface="微软雅黑" panose="020B0503020204020204" pitchFamily="34" charset="-122"/>
                <a:sym typeface="+mn-ea"/>
              </a:rPr>
              <a:t>自底向上计算最优解的代价，</a:t>
            </a:r>
            <a:r>
              <a:rPr kumimoji="1" lang="en-US" altLang="zh-CN" sz="2000" b="1" dirty="0" err="1">
                <a:solidFill>
                  <a:srgbClr val="0000FF"/>
                </a:solidFill>
                <a:latin typeface="微软雅黑" panose="020B0503020204020204" pitchFamily="34" charset="-122"/>
                <a:ea typeface="微软雅黑" panose="020B0503020204020204" pitchFamily="34" charset="-122"/>
                <a:sym typeface="+mn-ea"/>
              </a:rPr>
              <a:t>填表</a:t>
            </a:r>
            <a:endParaRPr kumimoji="1" lang="en-US" altLang="zh-CN" sz="2000" b="1" dirty="0">
              <a:solidFill>
                <a:srgbClr val="0000FF"/>
              </a:solidFill>
              <a:latin typeface="微软雅黑" panose="020B0503020204020204" pitchFamily="34" charset="-122"/>
              <a:ea typeface="微软雅黑" panose="020B0503020204020204" pitchFamily="34" charset="-122"/>
              <a:sym typeface="+mn-ea"/>
            </a:endParaRPr>
          </a:p>
        </p:txBody>
      </p:sp>
      <p:sp>
        <p:nvSpPr>
          <p:cNvPr id="54277" name="左大括号 1"/>
          <p:cNvSpPr/>
          <p:nvPr/>
        </p:nvSpPr>
        <p:spPr bwMode="auto">
          <a:xfrm>
            <a:off x="3306446" y="5289550"/>
            <a:ext cx="178435" cy="1008380"/>
          </a:xfrm>
          <a:prstGeom prst="leftBrace">
            <a:avLst>
              <a:gd name="adj1" fmla="val 8348"/>
              <a:gd name="adj2" fmla="val 50000"/>
            </a:avLst>
          </a:prstGeom>
          <a:solidFill>
            <a:srgbClr val="FFFFFF">
              <a:alpha val="0"/>
            </a:srgbClr>
          </a:solidFill>
          <a:ln w="9525" algn="ctr">
            <a:solidFill>
              <a:schemeClr val="tx1"/>
            </a:solidFill>
            <a:round/>
          </a:ln>
        </p:spPr>
        <p:txBody>
          <a:bodyPr wrap="none"/>
          <a:lstStyle/>
          <a:p>
            <a:endParaRPr lang="zh-CN" altLang="en-US"/>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Rectangle 6">
            <a:extLst>
              <a:ext uri="{FF2B5EF4-FFF2-40B4-BE49-F238E27FC236}">
                <a16:creationId xmlns:a16="http://schemas.microsoft.com/office/drawing/2014/main" id="{CBEA907A-D8B0-F485-BF3D-BBC1DD80C25B}"/>
              </a:ext>
            </a:extLst>
          </p:cNvPr>
          <p:cNvSpPr>
            <a:spLocks noChangeArrowheads="1"/>
          </p:cNvSpPr>
          <p:nvPr/>
        </p:nvSpPr>
        <p:spPr bwMode="auto">
          <a:xfrm>
            <a:off x="1216044" y="1842289"/>
            <a:ext cx="64363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defRPr/>
            </a:pPr>
            <a:r>
              <a:rPr lang="en-US" altLang="zh-CN" sz="2400" b="1" i="1" dirty="0">
                <a:solidFill>
                  <a:srgbClr val="CC0099"/>
                </a:solidFill>
                <a:latin typeface="Times New Roman" panose="02020603050405020304" pitchFamily="18" charset="0"/>
              </a:rPr>
              <a:t>m[</a:t>
            </a:r>
            <a:r>
              <a:rPr lang="en-US" altLang="zh-CN" sz="2400" b="1" i="1" dirty="0" err="1">
                <a:solidFill>
                  <a:srgbClr val="CC0099"/>
                </a:solidFill>
                <a:latin typeface="Times New Roman" panose="02020603050405020304" pitchFamily="18" charset="0"/>
              </a:rPr>
              <a:t>i</a:t>
            </a:r>
            <a:r>
              <a:rPr lang="en-US" altLang="zh-CN" sz="2400" b="1" i="1" dirty="0">
                <a:solidFill>
                  <a:srgbClr val="CC0099"/>
                </a:solidFill>
                <a:latin typeface="Times New Roman" panose="02020603050405020304" pitchFamily="18" charset="0"/>
              </a:rPr>
              <a:t>, j]= min</a:t>
            </a:r>
            <a:r>
              <a:rPr lang="en-US" altLang="zh-CN" sz="2400" b="1" i="1" baseline="-25000" dirty="0">
                <a:solidFill>
                  <a:srgbClr val="CC0099"/>
                </a:solidFill>
                <a:latin typeface="Times New Roman" panose="02020603050405020304" pitchFamily="18" charset="0"/>
              </a:rPr>
              <a:t>i</a:t>
            </a:r>
            <a:r>
              <a:rPr lang="en-US" altLang="zh-CN" sz="2400" b="1" i="1" baseline="-25000" dirty="0">
                <a:solidFill>
                  <a:srgbClr val="CC0099"/>
                </a:solidFill>
                <a:latin typeface="Times New Roman" panose="02020603050405020304" pitchFamily="18" charset="0"/>
                <a:sym typeface="Symbol" panose="05050102010706020507" pitchFamily="18" charset="2"/>
              </a:rPr>
              <a:t> </a:t>
            </a:r>
            <a:r>
              <a:rPr lang="en-US" altLang="zh-CN" sz="2400" b="1" i="1" baseline="-25000" dirty="0">
                <a:solidFill>
                  <a:srgbClr val="CC0099"/>
                </a:solidFill>
                <a:latin typeface="Times New Roman" panose="02020603050405020304" pitchFamily="18" charset="0"/>
              </a:rPr>
              <a:t>k &lt;j </a:t>
            </a:r>
            <a:r>
              <a:rPr lang="en-US" altLang="zh-CN" sz="2400" b="1" i="1" dirty="0">
                <a:solidFill>
                  <a:srgbClr val="CC0099"/>
                </a:solidFill>
                <a:latin typeface="Times New Roman" panose="02020603050405020304" pitchFamily="18" charset="0"/>
              </a:rPr>
              <a:t>{ m[</a:t>
            </a:r>
            <a:r>
              <a:rPr lang="en-US" altLang="zh-CN" sz="2400" b="1" i="1" dirty="0" err="1">
                <a:solidFill>
                  <a:srgbClr val="CC0099"/>
                </a:solidFill>
                <a:latin typeface="Times New Roman" panose="02020603050405020304" pitchFamily="18" charset="0"/>
              </a:rPr>
              <a:t>i</a:t>
            </a:r>
            <a:r>
              <a:rPr lang="en-US" altLang="zh-CN" sz="2400" b="1" i="1" dirty="0">
                <a:solidFill>
                  <a:srgbClr val="CC0099"/>
                </a:solidFill>
                <a:latin typeface="Times New Roman" panose="02020603050405020304" pitchFamily="18" charset="0"/>
              </a:rPr>
              <a:t>, k] + m[k+1, j] + p</a:t>
            </a:r>
            <a:r>
              <a:rPr lang="en-US" altLang="zh-CN" sz="2400" b="1" i="1" baseline="-25000" dirty="0">
                <a:solidFill>
                  <a:srgbClr val="CC0099"/>
                </a:solidFill>
                <a:latin typeface="Times New Roman" panose="02020603050405020304" pitchFamily="18" charset="0"/>
              </a:rPr>
              <a:t>i-1 </a:t>
            </a:r>
            <a:r>
              <a:rPr lang="en-US" altLang="zh-CN" sz="2400" b="1" i="1" dirty="0" err="1">
                <a:solidFill>
                  <a:srgbClr val="CC0099"/>
                </a:solidFill>
                <a:latin typeface="Times New Roman" panose="02020603050405020304" pitchFamily="18" charset="0"/>
              </a:rPr>
              <a:t>p</a:t>
            </a:r>
            <a:r>
              <a:rPr lang="en-US" altLang="zh-CN" sz="2400" b="1" i="1" baseline="-25000" dirty="0" err="1">
                <a:solidFill>
                  <a:srgbClr val="CC0099"/>
                </a:solidFill>
                <a:latin typeface="Times New Roman" panose="02020603050405020304" pitchFamily="18" charset="0"/>
              </a:rPr>
              <a:t>k</a:t>
            </a:r>
            <a:r>
              <a:rPr lang="en-US" altLang="zh-CN" sz="2400" b="1" i="1" baseline="-25000" dirty="0">
                <a:solidFill>
                  <a:srgbClr val="CC0099"/>
                </a:solidFill>
                <a:latin typeface="Times New Roman" panose="02020603050405020304" pitchFamily="18" charset="0"/>
              </a:rPr>
              <a:t> </a:t>
            </a:r>
            <a:r>
              <a:rPr lang="en-US" altLang="zh-CN" sz="2400" b="1" i="1" dirty="0" err="1">
                <a:solidFill>
                  <a:srgbClr val="CC0099"/>
                </a:solidFill>
                <a:latin typeface="Times New Roman" panose="02020603050405020304" pitchFamily="18" charset="0"/>
              </a:rPr>
              <a:t>p</a:t>
            </a:r>
            <a:r>
              <a:rPr lang="en-US" altLang="zh-CN" sz="2400" b="1" i="1" baseline="-25000" dirty="0" err="1">
                <a:solidFill>
                  <a:srgbClr val="CC0099"/>
                </a:solidFill>
                <a:latin typeface="Times New Roman" panose="02020603050405020304" pitchFamily="18" charset="0"/>
              </a:rPr>
              <a:t>j</a:t>
            </a:r>
            <a:r>
              <a:rPr lang="en-US" altLang="zh-CN" sz="2400" b="1" i="1" dirty="0">
                <a:solidFill>
                  <a:srgbClr val="CC0099"/>
                </a:solidFill>
                <a:latin typeface="Times New Roman" panose="02020603050405020304" pitchFamily="18" charset="0"/>
              </a:rPr>
              <a:t> }</a:t>
            </a:r>
          </a:p>
        </p:txBody>
      </p:sp>
    </p:spTree>
    <p:extLst>
      <p:ext uri="{BB962C8B-B14F-4D97-AF65-F5344CB8AC3E}">
        <p14:creationId xmlns:p14="http://schemas.microsoft.com/office/powerpoint/2010/main" val="400099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40"/>
                                        </p:tgtEl>
                                        <p:attrNameLst>
                                          <p:attrName>style.visibility</p:attrName>
                                        </p:attrNameLst>
                                      </p:cBhvr>
                                      <p:to>
                                        <p:strVal val="visible"/>
                                      </p:to>
                                    </p:set>
                                    <p:animEffect transition="in" filter="blinds(horizontal)">
                                      <p:cBhvr>
                                        <p:cTn id="7" dur="500"/>
                                        <p:tgtEl>
                                          <p:spTgt spid="56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blinds(horizontal)">
                                      <p:cBhvr>
                                        <p:cTn id="12" dur="500"/>
                                        <p:tgtEl>
                                          <p:spTgt spid="542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08616"/>
                                        </p:tgtEl>
                                        <p:attrNameLst>
                                          <p:attrName>style.visibility</p:attrName>
                                        </p:attrNameLst>
                                      </p:cBhvr>
                                      <p:to>
                                        <p:strVal val="visible"/>
                                      </p:to>
                                    </p:set>
                                    <p:animEffect transition="in" filter="wipe(down)">
                                      <p:cBhvr>
                                        <p:cTn id="17" dur="500"/>
                                        <p:tgtEl>
                                          <p:spTgt spid="70861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08624"/>
                                        </p:tgtEl>
                                        <p:attrNameLst>
                                          <p:attrName>style.visibility</p:attrName>
                                        </p:attrNameLst>
                                      </p:cBhvr>
                                      <p:to>
                                        <p:strVal val="visible"/>
                                      </p:to>
                                    </p:set>
                                    <p:animEffect transition="in" filter="wipe(down)">
                                      <p:cBhvr>
                                        <p:cTn id="20" dur="500"/>
                                        <p:tgtEl>
                                          <p:spTgt spid="70862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08625"/>
                                        </p:tgtEl>
                                        <p:attrNameLst>
                                          <p:attrName>style.visibility</p:attrName>
                                        </p:attrNameLst>
                                      </p:cBhvr>
                                      <p:to>
                                        <p:strVal val="visible"/>
                                      </p:to>
                                    </p:set>
                                    <p:animEffect transition="in" filter="wipe(down)">
                                      <p:cBhvr>
                                        <p:cTn id="23" dur="500"/>
                                        <p:tgtEl>
                                          <p:spTgt spid="70862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08628"/>
                                        </p:tgtEl>
                                        <p:attrNameLst>
                                          <p:attrName>style.visibility</p:attrName>
                                        </p:attrNameLst>
                                      </p:cBhvr>
                                      <p:to>
                                        <p:strVal val="visible"/>
                                      </p:to>
                                    </p:set>
                                    <p:animEffect transition="in" filter="wipe(down)">
                                      <p:cBhvr>
                                        <p:cTn id="26" dur="500"/>
                                        <p:tgtEl>
                                          <p:spTgt spid="70862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8629"/>
                                        </p:tgtEl>
                                        <p:attrNameLst>
                                          <p:attrName>style.visibility</p:attrName>
                                        </p:attrNameLst>
                                      </p:cBhvr>
                                      <p:to>
                                        <p:strVal val="visible"/>
                                      </p:to>
                                    </p:set>
                                    <p:animEffect transition="in" filter="wipe(down)">
                                      <p:cBhvr>
                                        <p:cTn id="29" dur="500"/>
                                        <p:tgtEl>
                                          <p:spTgt spid="70862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08627"/>
                                        </p:tgtEl>
                                        <p:attrNameLst>
                                          <p:attrName>style.visibility</p:attrName>
                                        </p:attrNameLst>
                                      </p:cBhvr>
                                      <p:to>
                                        <p:strVal val="visible"/>
                                      </p:to>
                                    </p:set>
                                    <p:animEffect transition="in" filter="wipe(down)">
                                      <p:cBhvr>
                                        <p:cTn id="32" dur="500"/>
                                        <p:tgtEl>
                                          <p:spTgt spid="70862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08621"/>
                                        </p:tgtEl>
                                        <p:attrNameLst>
                                          <p:attrName>style.visibility</p:attrName>
                                        </p:attrNameLst>
                                      </p:cBhvr>
                                      <p:to>
                                        <p:strVal val="visible"/>
                                      </p:to>
                                    </p:set>
                                    <p:animEffect transition="in" filter="wipe(down)">
                                      <p:cBhvr>
                                        <p:cTn id="35" dur="500"/>
                                        <p:tgtEl>
                                          <p:spTgt spid="70862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08618"/>
                                        </p:tgtEl>
                                        <p:attrNameLst>
                                          <p:attrName>style.visibility</p:attrName>
                                        </p:attrNameLst>
                                      </p:cBhvr>
                                      <p:to>
                                        <p:strVal val="visible"/>
                                      </p:to>
                                    </p:set>
                                    <p:animEffect transition="in" filter="wipe(down)">
                                      <p:cBhvr>
                                        <p:cTn id="38" dur="500"/>
                                        <p:tgtEl>
                                          <p:spTgt spid="7086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708626"/>
                                        </p:tgtEl>
                                        <p:attrNameLst>
                                          <p:attrName>style.visibility</p:attrName>
                                        </p:attrNameLst>
                                      </p:cBhvr>
                                      <p:to>
                                        <p:strVal val="visible"/>
                                      </p:to>
                                    </p:set>
                                    <p:animEffect transition="in" filter="wipe(down)">
                                      <p:cBhvr>
                                        <p:cTn id="43" dur="500"/>
                                        <p:tgtEl>
                                          <p:spTgt spid="70862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08623"/>
                                        </p:tgtEl>
                                        <p:attrNameLst>
                                          <p:attrName>style.visibility</p:attrName>
                                        </p:attrNameLst>
                                      </p:cBhvr>
                                      <p:to>
                                        <p:strVal val="visible"/>
                                      </p:to>
                                    </p:set>
                                    <p:animEffect transition="in" filter="wipe(down)">
                                      <p:cBhvr>
                                        <p:cTn id="46" dur="500"/>
                                        <p:tgtEl>
                                          <p:spTgt spid="70862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708619"/>
                                        </p:tgtEl>
                                        <p:attrNameLst>
                                          <p:attrName>style.visibility</p:attrName>
                                        </p:attrNameLst>
                                      </p:cBhvr>
                                      <p:to>
                                        <p:strVal val="visible"/>
                                      </p:to>
                                    </p:set>
                                    <p:animEffect transition="in" filter="wipe(down)">
                                      <p:cBhvr>
                                        <p:cTn id="49" dur="500"/>
                                        <p:tgtEl>
                                          <p:spTgt spid="7086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708620"/>
                                        </p:tgtEl>
                                        <p:attrNameLst>
                                          <p:attrName>style.visibility</p:attrName>
                                        </p:attrNameLst>
                                      </p:cBhvr>
                                      <p:to>
                                        <p:strVal val="visible"/>
                                      </p:to>
                                    </p:set>
                                    <p:animEffect transition="in" filter="wipe(down)">
                                      <p:cBhvr>
                                        <p:cTn id="54" dur="500"/>
                                        <p:tgtEl>
                                          <p:spTgt spid="708620"/>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08622"/>
                                        </p:tgtEl>
                                        <p:attrNameLst>
                                          <p:attrName>style.visibility</p:attrName>
                                        </p:attrNameLst>
                                      </p:cBhvr>
                                      <p:to>
                                        <p:strVal val="visible"/>
                                      </p:to>
                                    </p:set>
                                    <p:animEffect transition="in" filter="wipe(down)">
                                      <p:cBhvr>
                                        <p:cTn id="57" dur="500"/>
                                        <p:tgtEl>
                                          <p:spTgt spid="7086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08617"/>
                                        </p:tgtEl>
                                        <p:attrNameLst>
                                          <p:attrName>style.visibility</p:attrName>
                                        </p:attrNameLst>
                                      </p:cBhvr>
                                      <p:to>
                                        <p:strVal val="visible"/>
                                      </p:to>
                                    </p:set>
                                    <p:animEffect transition="in" filter="wipe(down)">
                                      <p:cBhvr>
                                        <p:cTn id="62" dur="500"/>
                                        <p:tgtEl>
                                          <p:spTgt spid="70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6" grpId="0" bldLvl="0" animBg="1"/>
      <p:bldP spid="708617" grpId="0" bldLvl="0" animBg="1"/>
      <p:bldP spid="708618" grpId="0" bldLvl="0" animBg="1"/>
      <p:bldP spid="708619" grpId="0" bldLvl="0" animBg="1"/>
      <p:bldP spid="708620" grpId="0" bldLvl="0" animBg="1"/>
      <p:bldP spid="708621" grpId="0" bldLvl="0" animBg="1"/>
      <p:bldP spid="708622" grpId="0" bldLvl="0" animBg="1"/>
      <p:bldP spid="708623" grpId="0" bldLvl="0" animBg="1"/>
      <p:bldP spid="708624" grpId="0" bldLvl="0" animBg="1"/>
      <p:bldP spid="708625" grpId="0" bldLvl="0" animBg="1"/>
      <p:bldP spid="708626" grpId="0" bldLvl="0" animBg="1"/>
      <p:bldP spid="708627" grpId="0" bldLvl="0" animBg="1"/>
      <p:bldP spid="708628" grpId="0" bldLvl="0" animBg="1"/>
      <p:bldP spid="708629" grpId="0" bldLvl="0" animBg="1"/>
      <p:bldP spid="5427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91" name="Text Box 7"/>
          <p:cNvSpPr txBox="1">
            <a:spLocks noChangeArrowheads="1"/>
          </p:cNvSpPr>
          <p:nvPr/>
        </p:nvSpPr>
        <p:spPr bwMode="auto">
          <a:xfrm>
            <a:off x="6832309" y="2780329"/>
            <a:ext cx="1031875" cy="46166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latin typeface="Times New Roman" panose="02020603050405020304" pitchFamily="18" charset="0"/>
              </a:rPr>
              <a:t>m[1,5]</a:t>
            </a:r>
          </a:p>
        </p:txBody>
      </p:sp>
      <p:sp>
        <p:nvSpPr>
          <p:cNvPr id="707593" name="Text Box 9"/>
          <p:cNvSpPr txBox="1">
            <a:spLocks noChangeArrowheads="1"/>
          </p:cNvSpPr>
          <p:nvPr/>
        </p:nvSpPr>
        <p:spPr bwMode="auto">
          <a:xfrm>
            <a:off x="2352384" y="2780329"/>
            <a:ext cx="1031051"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latin typeface="Times New Roman" panose="02020603050405020304" pitchFamily="18" charset="0"/>
              </a:rPr>
              <a:t>m[1,1]</a:t>
            </a:r>
          </a:p>
        </p:txBody>
      </p:sp>
      <p:sp>
        <p:nvSpPr>
          <p:cNvPr id="707595" name="Text Box 11"/>
          <p:cNvSpPr txBox="1">
            <a:spLocks noChangeArrowheads="1"/>
          </p:cNvSpPr>
          <p:nvPr/>
        </p:nvSpPr>
        <p:spPr bwMode="auto">
          <a:xfrm>
            <a:off x="5679784" y="4939329"/>
            <a:ext cx="1031051"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latin typeface="Times New Roman" panose="02020603050405020304" pitchFamily="18" charset="0"/>
              </a:rPr>
              <a:t>m[4,4]</a:t>
            </a:r>
          </a:p>
        </p:txBody>
      </p:sp>
      <p:sp>
        <p:nvSpPr>
          <p:cNvPr id="707597" name="Text Box 13"/>
          <p:cNvSpPr txBox="1">
            <a:spLocks noChangeArrowheads="1"/>
          </p:cNvSpPr>
          <p:nvPr/>
        </p:nvSpPr>
        <p:spPr bwMode="auto">
          <a:xfrm>
            <a:off x="6832309" y="5660054"/>
            <a:ext cx="1031051"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latin typeface="Times New Roman" panose="02020603050405020304" pitchFamily="18" charset="0"/>
              </a:rPr>
              <a:t>m[5,5]</a:t>
            </a:r>
          </a:p>
        </p:txBody>
      </p:sp>
      <p:sp>
        <p:nvSpPr>
          <p:cNvPr id="707599" name="Text Box 15"/>
          <p:cNvSpPr txBox="1">
            <a:spLocks noChangeArrowheads="1"/>
          </p:cNvSpPr>
          <p:nvPr/>
        </p:nvSpPr>
        <p:spPr bwMode="auto">
          <a:xfrm>
            <a:off x="3439822" y="3499466"/>
            <a:ext cx="1031051"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latin typeface="Times New Roman" panose="02020603050405020304" pitchFamily="18" charset="0"/>
              </a:rPr>
              <a:t>m[2,2]</a:t>
            </a:r>
          </a:p>
        </p:txBody>
      </p:sp>
      <p:sp>
        <p:nvSpPr>
          <p:cNvPr id="707601" name="Text Box 17"/>
          <p:cNvSpPr txBox="1">
            <a:spLocks noChangeArrowheads="1"/>
          </p:cNvSpPr>
          <p:nvPr/>
        </p:nvSpPr>
        <p:spPr bwMode="auto">
          <a:xfrm>
            <a:off x="4527259" y="4291629"/>
            <a:ext cx="1031051"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latin typeface="Times New Roman" panose="02020603050405020304" pitchFamily="18" charset="0"/>
              </a:rPr>
              <a:t>m[3,3]</a:t>
            </a:r>
          </a:p>
        </p:txBody>
      </p:sp>
      <p:sp>
        <p:nvSpPr>
          <p:cNvPr id="707602" name="Text Box 18"/>
          <p:cNvSpPr txBox="1">
            <a:spLocks noChangeArrowheads="1"/>
          </p:cNvSpPr>
          <p:nvPr/>
        </p:nvSpPr>
        <p:spPr bwMode="auto">
          <a:xfrm>
            <a:off x="6832309" y="4939329"/>
            <a:ext cx="1031051"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latin typeface="Times New Roman" panose="02020603050405020304" pitchFamily="18" charset="0"/>
              </a:rPr>
              <a:t>m[4,5]</a:t>
            </a:r>
          </a:p>
        </p:txBody>
      </p:sp>
      <p:sp>
        <p:nvSpPr>
          <p:cNvPr id="707603" name="Text Box 19"/>
          <p:cNvSpPr txBox="1">
            <a:spLocks noChangeArrowheads="1"/>
          </p:cNvSpPr>
          <p:nvPr/>
        </p:nvSpPr>
        <p:spPr bwMode="auto">
          <a:xfrm>
            <a:off x="5679784" y="4291629"/>
            <a:ext cx="1031051"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latin typeface="Times New Roman" panose="02020603050405020304" pitchFamily="18" charset="0"/>
              </a:rPr>
              <a:t>m[3,4]</a:t>
            </a:r>
          </a:p>
        </p:txBody>
      </p:sp>
      <p:sp>
        <p:nvSpPr>
          <p:cNvPr id="707604" name="Text Box 20"/>
          <p:cNvSpPr txBox="1">
            <a:spLocks noChangeArrowheads="1"/>
          </p:cNvSpPr>
          <p:nvPr/>
        </p:nvSpPr>
        <p:spPr bwMode="auto">
          <a:xfrm>
            <a:off x="4527259" y="3499466"/>
            <a:ext cx="1031051"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a:latin typeface="Times New Roman" panose="02020603050405020304" pitchFamily="18" charset="0"/>
              </a:rPr>
              <a:t>m[2,3]</a:t>
            </a:r>
          </a:p>
        </p:txBody>
      </p:sp>
      <p:sp>
        <p:nvSpPr>
          <p:cNvPr id="707605" name="Text Box 21"/>
          <p:cNvSpPr txBox="1">
            <a:spLocks noChangeArrowheads="1"/>
          </p:cNvSpPr>
          <p:nvPr/>
        </p:nvSpPr>
        <p:spPr bwMode="auto">
          <a:xfrm>
            <a:off x="3439822" y="2780329"/>
            <a:ext cx="1023937"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latin typeface="Times New Roman" panose="02020603050405020304" pitchFamily="18" charset="0"/>
              </a:rPr>
              <a:t>m[1,2]</a:t>
            </a:r>
          </a:p>
        </p:txBody>
      </p:sp>
      <p:sp>
        <p:nvSpPr>
          <p:cNvPr id="707606" name="Text Box 22"/>
          <p:cNvSpPr txBox="1">
            <a:spLocks noChangeArrowheads="1"/>
          </p:cNvSpPr>
          <p:nvPr/>
        </p:nvSpPr>
        <p:spPr bwMode="auto">
          <a:xfrm>
            <a:off x="4527259" y="2780329"/>
            <a:ext cx="1025525"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latin typeface="Times New Roman" panose="02020603050405020304" pitchFamily="18" charset="0"/>
              </a:rPr>
              <a:t>m[1,3]</a:t>
            </a:r>
          </a:p>
        </p:txBody>
      </p:sp>
      <p:sp>
        <p:nvSpPr>
          <p:cNvPr id="707607" name="Text Box 23"/>
          <p:cNvSpPr txBox="1">
            <a:spLocks noChangeArrowheads="1"/>
          </p:cNvSpPr>
          <p:nvPr/>
        </p:nvSpPr>
        <p:spPr bwMode="auto">
          <a:xfrm>
            <a:off x="5679783" y="3485179"/>
            <a:ext cx="1023938"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latin typeface="Times New Roman" panose="02020603050405020304" pitchFamily="18" charset="0"/>
              </a:rPr>
              <a:t>m[2,4]</a:t>
            </a:r>
          </a:p>
        </p:txBody>
      </p:sp>
      <p:sp>
        <p:nvSpPr>
          <p:cNvPr id="707608" name="Text Box 24"/>
          <p:cNvSpPr txBox="1">
            <a:spLocks noChangeArrowheads="1"/>
          </p:cNvSpPr>
          <p:nvPr/>
        </p:nvSpPr>
        <p:spPr bwMode="auto">
          <a:xfrm>
            <a:off x="6832308" y="4277341"/>
            <a:ext cx="1023938"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latin typeface="Times New Roman" panose="02020603050405020304" pitchFamily="18" charset="0"/>
              </a:rPr>
              <a:t>m[3,5]</a:t>
            </a:r>
          </a:p>
        </p:txBody>
      </p:sp>
      <p:sp>
        <p:nvSpPr>
          <p:cNvPr id="707609" name="Text Box 25"/>
          <p:cNvSpPr txBox="1">
            <a:spLocks noChangeArrowheads="1"/>
          </p:cNvSpPr>
          <p:nvPr/>
        </p:nvSpPr>
        <p:spPr bwMode="auto">
          <a:xfrm>
            <a:off x="5679783" y="2780329"/>
            <a:ext cx="1023938"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latin typeface="Times New Roman" panose="02020603050405020304" pitchFamily="18" charset="0"/>
              </a:rPr>
              <a:t>m[1,4]</a:t>
            </a:r>
          </a:p>
        </p:txBody>
      </p:sp>
      <p:sp>
        <p:nvSpPr>
          <p:cNvPr id="707610" name="Text Box 26"/>
          <p:cNvSpPr txBox="1">
            <a:spLocks noChangeArrowheads="1"/>
          </p:cNvSpPr>
          <p:nvPr/>
        </p:nvSpPr>
        <p:spPr bwMode="auto">
          <a:xfrm>
            <a:off x="6832308" y="3485179"/>
            <a:ext cx="1023938" cy="46166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latin typeface="Times New Roman" panose="02020603050405020304" pitchFamily="18" charset="0"/>
              </a:rPr>
              <a:t>m[2,5]</a:t>
            </a:r>
          </a:p>
        </p:txBody>
      </p:sp>
      <p:sp>
        <p:nvSpPr>
          <p:cNvPr id="707614" name="Line 30"/>
          <p:cNvSpPr>
            <a:spLocks noChangeShapeType="1"/>
          </p:cNvSpPr>
          <p:nvPr/>
        </p:nvSpPr>
        <p:spPr bwMode="auto">
          <a:xfrm>
            <a:off x="2550821" y="2650153"/>
            <a:ext cx="5632450" cy="3744912"/>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b="1" i="1"/>
          </a:p>
        </p:txBody>
      </p:sp>
      <p:sp>
        <p:nvSpPr>
          <p:cNvPr id="707615" name="Line 31"/>
          <p:cNvSpPr>
            <a:spLocks noChangeShapeType="1"/>
          </p:cNvSpPr>
          <p:nvPr/>
        </p:nvSpPr>
        <p:spPr bwMode="auto">
          <a:xfrm>
            <a:off x="3511259" y="2505690"/>
            <a:ext cx="4672013" cy="316865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b="1" i="1"/>
          </a:p>
        </p:txBody>
      </p:sp>
      <p:sp>
        <p:nvSpPr>
          <p:cNvPr id="707616" name="Line 32"/>
          <p:cNvSpPr>
            <a:spLocks noChangeShapeType="1"/>
          </p:cNvSpPr>
          <p:nvPr/>
        </p:nvSpPr>
        <p:spPr bwMode="auto">
          <a:xfrm>
            <a:off x="4663783" y="2434254"/>
            <a:ext cx="3519488" cy="2592387"/>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07617" name="Line 33"/>
          <p:cNvSpPr>
            <a:spLocks noChangeShapeType="1"/>
          </p:cNvSpPr>
          <p:nvPr/>
        </p:nvSpPr>
        <p:spPr bwMode="auto">
          <a:xfrm>
            <a:off x="5624221" y="2434254"/>
            <a:ext cx="2559050" cy="1800225"/>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07618" name="Line 34"/>
          <p:cNvSpPr>
            <a:spLocks noChangeShapeType="1"/>
          </p:cNvSpPr>
          <p:nvPr/>
        </p:nvSpPr>
        <p:spPr bwMode="auto">
          <a:xfrm>
            <a:off x="6775159" y="2434253"/>
            <a:ext cx="1408113" cy="1008062"/>
          </a:xfrm>
          <a:prstGeom prst="line">
            <a:avLst/>
          </a:prstGeom>
          <a:noFill/>
          <a:ln w="38100" cap="sq">
            <a:solidFill>
              <a:srgbClr val="00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 name="矩形 1">
            <a:extLst>
              <a:ext uri="{FF2B5EF4-FFF2-40B4-BE49-F238E27FC236}">
                <a16:creationId xmlns:a16="http://schemas.microsoft.com/office/drawing/2014/main" id="{CAC148BF-B6E9-91DA-CE37-B35F2C16B9FC}"/>
              </a:ext>
            </a:extLst>
          </p:cNvPr>
          <p:cNvSpPr txBox="1">
            <a:spLocks noChangeArrowheads="1"/>
          </p:cNvSpPr>
          <p:nvPr/>
        </p:nvSpPr>
        <p:spPr bwMode="auto">
          <a:xfrm>
            <a:off x="594368" y="1227265"/>
            <a:ext cx="5501632"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sym typeface="+mn-ea"/>
              </a:rPr>
              <a:t>第3步  </a:t>
            </a:r>
            <a:r>
              <a:rPr kumimoji="1" lang="zh-CN" altLang="en-US" sz="2000" b="1" dirty="0">
                <a:solidFill>
                  <a:srgbClr val="0000FF"/>
                </a:solidFill>
                <a:latin typeface="微软雅黑" panose="020B0503020204020204" pitchFamily="34" charset="-122"/>
                <a:ea typeface="微软雅黑" panose="020B0503020204020204" pitchFamily="34" charset="-122"/>
                <a:sym typeface="+mn-ea"/>
              </a:rPr>
              <a:t>自底向上计算最优解的代价，</a:t>
            </a:r>
            <a:r>
              <a:rPr kumimoji="1" lang="en-US" altLang="zh-CN" sz="2000" b="1" dirty="0" err="1">
                <a:solidFill>
                  <a:srgbClr val="0000FF"/>
                </a:solidFill>
                <a:latin typeface="微软雅黑" panose="020B0503020204020204" pitchFamily="34" charset="-122"/>
                <a:ea typeface="微软雅黑" panose="020B0503020204020204" pitchFamily="34" charset="-122"/>
                <a:sym typeface="+mn-ea"/>
              </a:rPr>
              <a:t>填表</a:t>
            </a:r>
            <a:endParaRPr kumimoji="1" lang="en-US" altLang="zh-CN" sz="2000" b="1" dirty="0">
              <a:solidFill>
                <a:srgbClr val="0000FF"/>
              </a:solidFill>
              <a:latin typeface="微软雅黑" panose="020B0503020204020204" pitchFamily="34" charset="-122"/>
              <a:ea typeface="微软雅黑" panose="020B0503020204020204" pitchFamily="34" charset="-122"/>
              <a:sym typeface="+mn-ea"/>
            </a:endParaRPr>
          </a:p>
        </p:txBody>
      </p:sp>
      <p:sp>
        <p:nvSpPr>
          <p:cNvPr id="4" name="Rectangle 6">
            <a:extLst>
              <a:ext uri="{FF2B5EF4-FFF2-40B4-BE49-F238E27FC236}">
                <a16:creationId xmlns:a16="http://schemas.microsoft.com/office/drawing/2014/main" id="{A593DA69-880C-5168-0D92-9A535B88D82C}"/>
              </a:ext>
            </a:extLst>
          </p:cNvPr>
          <p:cNvSpPr>
            <a:spLocks noChangeArrowheads="1"/>
          </p:cNvSpPr>
          <p:nvPr/>
        </p:nvSpPr>
        <p:spPr bwMode="auto">
          <a:xfrm>
            <a:off x="1216044" y="1842289"/>
            <a:ext cx="64363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defRPr/>
            </a:pPr>
            <a:r>
              <a:rPr lang="en-US" altLang="zh-CN" sz="2400" b="1" i="1" dirty="0">
                <a:solidFill>
                  <a:srgbClr val="CC0099"/>
                </a:solidFill>
                <a:latin typeface="Times New Roman" panose="02020603050405020304" pitchFamily="18" charset="0"/>
              </a:rPr>
              <a:t>m[</a:t>
            </a:r>
            <a:r>
              <a:rPr lang="en-US" altLang="zh-CN" sz="2400" b="1" i="1" dirty="0" err="1">
                <a:solidFill>
                  <a:srgbClr val="CC0099"/>
                </a:solidFill>
                <a:latin typeface="Times New Roman" panose="02020603050405020304" pitchFamily="18" charset="0"/>
              </a:rPr>
              <a:t>i</a:t>
            </a:r>
            <a:r>
              <a:rPr lang="en-US" altLang="zh-CN" sz="2400" b="1" i="1" dirty="0">
                <a:solidFill>
                  <a:srgbClr val="CC0099"/>
                </a:solidFill>
                <a:latin typeface="Times New Roman" panose="02020603050405020304" pitchFamily="18" charset="0"/>
              </a:rPr>
              <a:t>, j]= min</a:t>
            </a:r>
            <a:r>
              <a:rPr lang="en-US" altLang="zh-CN" sz="2400" b="1" i="1" baseline="-25000" dirty="0">
                <a:solidFill>
                  <a:srgbClr val="CC0099"/>
                </a:solidFill>
                <a:latin typeface="Times New Roman" panose="02020603050405020304" pitchFamily="18" charset="0"/>
              </a:rPr>
              <a:t>i</a:t>
            </a:r>
            <a:r>
              <a:rPr lang="en-US" altLang="zh-CN" sz="2400" b="1" i="1" baseline="-25000" dirty="0">
                <a:solidFill>
                  <a:srgbClr val="CC0099"/>
                </a:solidFill>
                <a:latin typeface="Times New Roman" panose="02020603050405020304" pitchFamily="18" charset="0"/>
                <a:sym typeface="Symbol" panose="05050102010706020507" pitchFamily="18" charset="2"/>
              </a:rPr>
              <a:t> </a:t>
            </a:r>
            <a:r>
              <a:rPr lang="en-US" altLang="zh-CN" sz="2400" b="1" i="1" baseline="-25000" dirty="0">
                <a:solidFill>
                  <a:srgbClr val="CC0099"/>
                </a:solidFill>
                <a:latin typeface="Times New Roman" panose="02020603050405020304" pitchFamily="18" charset="0"/>
              </a:rPr>
              <a:t>k &lt;j </a:t>
            </a:r>
            <a:r>
              <a:rPr lang="en-US" altLang="zh-CN" sz="2400" b="1" i="1" dirty="0">
                <a:solidFill>
                  <a:srgbClr val="CC0099"/>
                </a:solidFill>
                <a:latin typeface="Times New Roman" panose="02020603050405020304" pitchFamily="18" charset="0"/>
              </a:rPr>
              <a:t>{ m[</a:t>
            </a:r>
            <a:r>
              <a:rPr lang="en-US" altLang="zh-CN" sz="2400" b="1" i="1" dirty="0" err="1">
                <a:solidFill>
                  <a:srgbClr val="CC0099"/>
                </a:solidFill>
                <a:latin typeface="Times New Roman" panose="02020603050405020304" pitchFamily="18" charset="0"/>
              </a:rPr>
              <a:t>i</a:t>
            </a:r>
            <a:r>
              <a:rPr lang="en-US" altLang="zh-CN" sz="2400" b="1" i="1" dirty="0">
                <a:solidFill>
                  <a:srgbClr val="CC0099"/>
                </a:solidFill>
                <a:latin typeface="Times New Roman" panose="02020603050405020304" pitchFamily="18" charset="0"/>
              </a:rPr>
              <a:t>, k] + m[k+1, j] + p</a:t>
            </a:r>
            <a:r>
              <a:rPr lang="en-US" altLang="zh-CN" sz="2400" b="1" i="1" baseline="-25000" dirty="0">
                <a:solidFill>
                  <a:srgbClr val="CC0099"/>
                </a:solidFill>
                <a:latin typeface="Times New Roman" panose="02020603050405020304" pitchFamily="18" charset="0"/>
              </a:rPr>
              <a:t>i-1 </a:t>
            </a:r>
            <a:r>
              <a:rPr lang="en-US" altLang="zh-CN" sz="2400" b="1" i="1" dirty="0" err="1">
                <a:solidFill>
                  <a:srgbClr val="CC0099"/>
                </a:solidFill>
                <a:latin typeface="Times New Roman" panose="02020603050405020304" pitchFamily="18" charset="0"/>
              </a:rPr>
              <a:t>p</a:t>
            </a:r>
            <a:r>
              <a:rPr lang="en-US" altLang="zh-CN" sz="2400" b="1" i="1" baseline="-25000" dirty="0" err="1">
                <a:solidFill>
                  <a:srgbClr val="CC0099"/>
                </a:solidFill>
                <a:latin typeface="Times New Roman" panose="02020603050405020304" pitchFamily="18" charset="0"/>
              </a:rPr>
              <a:t>k</a:t>
            </a:r>
            <a:r>
              <a:rPr lang="en-US" altLang="zh-CN" sz="2400" b="1" i="1" baseline="-25000" dirty="0">
                <a:solidFill>
                  <a:srgbClr val="CC0099"/>
                </a:solidFill>
                <a:latin typeface="Times New Roman" panose="02020603050405020304" pitchFamily="18" charset="0"/>
              </a:rPr>
              <a:t> </a:t>
            </a:r>
            <a:r>
              <a:rPr lang="en-US" altLang="zh-CN" sz="2400" b="1" i="1" dirty="0" err="1">
                <a:solidFill>
                  <a:srgbClr val="CC0099"/>
                </a:solidFill>
                <a:latin typeface="Times New Roman" panose="02020603050405020304" pitchFamily="18" charset="0"/>
              </a:rPr>
              <a:t>p</a:t>
            </a:r>
            <a:r>
              <a:rPr lang="en-US" altLang="zh-CN" sz="2400" b="1" i="1" baseline="-25000" dirty="0" err="1">
                <a:solidFill>
                  <a:srgbClr val="CC0099"/>
                </a:solidFill>
                <a:latin typeface="Times New Roman" panose="02020603050405020304" pitchFamily="18" charset="0"/>
              </a:rPr>
              <a:t>j</a:t>
            </a:r>
            <a:r>
              <a:rPr lang="en-US" altLang="zh-CN" sz="2400" b="1" i="1" dirty="0">
                <a:solidFill>
                  <a:srgbClr val="CC0099"/>
                </a:solidFill>
                <a:latin typeface="Times New Roman" panose="02020603050405020304" pitchFamily="18" charset="0"/>
              </a:rPr>
              <a:t> }</a:t>
            </a:r>
          </a:p>
        </p:txBody>
      </p:sp>
    </p:spTree>
    <p:extLst>
      <p:ext uri="{BB962C8B-B14F-4D97-AF65-F5344CB8AC3E}">
        <p14:creationId xmlns:p14="http://schemas.microsoft.com/office/powerpoint/2010/main" val="351229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7591"/>
                                        </p:tgtEl>
                                        <p:attrNameLst>
                                          <p:attrName>style.visibility</p:attrName>
                                        </p:attrNameLst>
                                      </p:cBhvr>
                                      <p:to>
                                        <p:strVal val="visible"/>
                                      </p:to>
                                    </p:set>
                                    <p:anim calcmode="lin" valueType="num">
                                      <p:cBhvr additive="base">
                                        <p:cTn id="7" dur="500" fill="hold"/>
                                        <p:tgtEl>
                                          <p:spTgt spid="707591"/>
                                        </p:tgtEl>
                                        <p:attrNameLst>
                                          <p:attrName>ppt_x</p:attrName>
                                        </p:attrNameLst>
                                      </p:cBhvr>
                                      <p:tavLst>
                                        <p:tav tm="0">
                                          <p:val>
                                            <p:strVal val="#ppt_x"/>
                                          </p:val>
                                        </p:tav>
                                        <p:tav tm="100000">
                                          <p:val>
                                            <p:strVal val="#ppt_x"/>
                                          </p:val>
                                        </p:tav>
                                      </p:tavLst>
                                    </p:anim>
                                    <p:anim calcmode="lin" valueType="num">
                                      <p:cBhvr additive="base">
                                        <p:cTn id="8" dur="500" fill="hold"/>
                                        <p:tgtEl>
                                          <p:spTgt spid="7075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07593"/>
                                        </p:tgtEl>
                                        <p:attrNameLst>
                                          <p:attrName>style.visibility</p:attrName>
                                        </p:attrNameLst>
                                      </p:cBhvr>
                                      <p:to>
                                        <p:strVal val="visible"/>
                                      </p:to>
                                    </p:set>
                                    <p:animEffect transition="in" filter="blinds(horizontal)">
                                      <p:cBhvr>
                                        <p:cTn id="13" dur="500"/>
                                        <p:tgtEl>
                                          <p:spTgt spid="70759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07595"/>
                                        </p:tgtEl>
                                        <p:attrNameLst>
                                          <p:attrName>style.visibility</p:attrName>
                                        </p:attrNameLst>
                                      </p:cBhvr>
                                      <p:to>
                                        <p:strVal val="visible"/>
                                      </p:to>
                                    </p:set>
                                    <p:animEffect transition="in" filter="blinds(horizontal)">
                                      <p:cBhvr>
                                        <p:cTn id="16" dur="500"/>
                                        <p:tgtEl>
                                          <p:spTgt spid="70759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07597"/>
                                        </p:tgtEl>
                                        <p:attrNameLst>
                                          <p:attrName>style.visibility</p:attrName>
                                        </p:attrNameLst>
                                      </p:cBhvr>
                                      <p:to>
                                        <p:strVal val="visible"/>
                                      </p:to>
                                    </p:set>
                                    <p:animEffect transition="in" filter="blinds(horizontal)">
                                      <p:cBhvr>
                                        <p:cTn id="19" dur="500"/>
                                        <p:tgtEl>
                                          <p:spTgt spid="70759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07599"/>
                                        </p:tgtEl>
                                        <p:attrNameLst>
                                          <p:attrName>style.visibility</p:attrName>
                                        </p:attrNameLst>
                                      </p:cBhvr>
                                      <p:to>
                                        <p:strVal val="visible"/>
                                      </p:to>
                                    </p:set>
                                    <p:animEffect transition="in" filter="blinds(horizontal)">
                                      <p:cBhvr>
                                        <p:cTn id="22" dur="500"/>
                                        <p:tgtEl>
                                          <p:spTgt spid="70759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07601"/>
                                        </p:tgtEl>
                                        <p:attrNameLst>
                                          <p:attrName>style.visibility</p:attrName>
                                        </p:attrNameLst>
                                      </p:cBhvr>
                                      <p:to>
                                        <p:strVal val="visible"/>
                                      </p:to>
                                    </p:set>
                                    <p:animEffect transition="in" filter="blinds(horizontal)">
                                      <p:cBhvr>
                                        <p:cTn id="25" dur="500"/>
                                        <p:tgtEl>
                                          <p:spTgt spid="70760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07605"/>
                                        </p:tgtEl>
                                        <p:attrNameLst>
                                          <p:attrName>style.visibility</p:attrName>
                                        </p:attrNameLst>
                                      </p:cBhvr>
                                      <p:to>
                                        <p:strVal val="visible"/>
                                      </p:to>
                                    </p:set>
                                    <p:animEffect transition="in" filter="blinds(horizontal)">
                                      <p:cBhvr>
                                        <p:cTn id="30" dur="500"/>
                                        <p:tgtEl>
                                          <p:spTgt spid="70760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07604"/>
                                        </p:tgtEl>
                                        <p:attrNameLst>
                                          <p:attrName>style.visibility</p:attrName>
                                        </p:attrNameLst>
                                      </p:cBhvr>
                                      <p:to>
                                        <p:strVal val="visible"/>
                                      </p:to>
                                    </p:set>
                                    <p:animEffect transition="in" filter="blinds(horizontal)">
                                      <p:cBhvr>
                                        <p:cTn id="35" dur="500"/>
                                        <p:tgtEl>
                                          <p:spTgt spid="70760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07603"/>
                                        </p:tgtEl>
                                        <p:attrNameLst>
                                          <p:attrName>style.visibility</p:attrName>
                                        </p:attrNameLst>
                                      </p:cBhvr>
                                      <p:to>
                                        <p:strVal val="visible"/>
                                      </p:to>
                                    </p:set>
                                    <p:animEffect transition="in" filter="blinds(horizontal)">
                                      <p:cBhvr>
                                        <p:cTn id="40" dur="500"/>
                                        <p:tgtEl>
                                          <p:spTgt spid="70760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07602"/>
                                        </p:tgtEl>
                                        <p:attrNameLst>
                                          <p:attrName>style.visibility</p:attrName>
                                        </p:attrNameLst>
                                      </p:cBhvr>
                                      <p:to>
                                        <p:strVal val="visible"/>
                                      </p:to>
                                    </p:set>
                                    <p:animEffect transition="in" filter="blinds(horizontal)">
                                      <p:cBhvr>
                                        <p:cTn id="45" dur="500"/>
                                        <p:tgtEl>
                                          <p:spTgt spid="70760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07606"/>
                                        </p:tgtEl>
                                        <p:attrNameLst>
                                          <p:attrName>style.visibility</p:attrName>
                                        </p:attrNameLst>
                                      </p:cBhvr>
                                      <p:to>
                                        <p:strVal val="visible"/>
                                      </p:to>
                                    </p:set>
                                    <p:animEffect transition="in" filter="blinds(horizontal)">
                                      <p:cBhvr>
                                        <p:cTn id="50" dur="500"/>
                                        <p:tgtEl>
                                          <p:spTgt spid="70760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707607"/>
                                        </p:tgtEl>
                                        <p:attrNameLst>
                                          <p:attrName>style.visibility</p:attrName>
                                        </p:attrNameLst>
                                      </p:cBhvr>
                                      <p:to>
                                        <p:strVal val="visible"/>
                                      </p:to>
                                    </p:set>
                                    <p:animEffect transition="in" filter="blinds(horizontal)">
                                      <p:cBhvr>
                                        <p:cTn id="55" dur="500"/>
                                        <p:tgtEl>
                                          <p:spTgt spid="707607"/>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07608"/>
                                        </p:tgtEl>
                                        <p:attrNameLst>
                                          <p:attrName>style.visibility</p:attrName>
                                        </p:attrNameLst>
                                      </p:cBhvr>
                                      <p:to>
                                        <p:strVal val="visible"/>
                                      </p:to>
                                    </p:set>
                                    <p:animEffect transition="in" filter="blinds(horizontal)">
                                      <p:cBhvr>
                                        <p:cTn id="60" dur="500"/>
                                        <p:tgtEl>
                                          <p:spTgt spid="70760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707609"/>
                                        </p:tgtEl>
                                        <p:attrNameLst>
                                          <p:attrName>style.visibility</p:attrName>
                                        </p:attrNameLst>
                                      </p:cBhvr>
                                      <p:to>
                                        <p:strVal val="visible"/>
                                      </p:to>
                                    </p:set>
                                    <p:animEffect transition="in" filter="blinds(horizontal)">
                                      <p:cBhvr>
                                        <p:cTn id="65" dur="500"/>
                                        <p:tgtEl>
                                          <p:spTgt spid="70760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707610"/>
                                        </p:tgtEl>
                                        <p:attrNameLst>
                                          <p:attrName>style.visibility</p:attrName>
                                        </p:attrNameLst>
                                      </p:cBhvr>
                                      <p:to>
                                        <p:strVal val="visible"/>
                                      </p:to>
                                    </p:set>
                                    <p:animEffect transition="in" filter="blinds(horizontal)">
                                      <p:cBhvr>
                                        <p:cTn id="70" dur="500"/>
                                        <p:tgtEl>
                                          <p:spTgt spid="70761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707614"/>
                                        </p:tgtEl>
                                        <p:attrNameLst>
                                          <p:attrName>style.visibility</p:attrName>
                                        </p:attrNameLst>
                                      </p:cBhvr>
                                      <p:to>
                                        <p:strVal val="visible"/>
                                      </p:to>
                                    </p:set>
                                    <p:animEffect transition="in" filter="wipe(up)">
                                      <p:cBhvr>
                                        <p:cTn id="75" dur="500"/>
                                        <p:tgtEl>
                                          <p:spTgt spid="7076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707615"/>
                                        </p:tgtEl>
                                        <p:attrNameLst>
                                          <p:attrName>style.visibility</p:attrName>
                                        </p:attrNameLst>
                                      </p:cBhvr>
                                      <p:to>
                                        <p:strVal val="visible"/>
                                      </p:to>
                                    </p:set>
                                    <p:animEffect transition="in" filter="wipe(up)">
                                      <p:cBhvr>
                                        <p:cTn id="80" dur="500"/>
                                        <p:tgtEl>
                                          <p:spTgt spid="70761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707616"/>
                                        </p:tgtEl>
                                        <p:attrNameLst>
                                          <p:attrName>style.visibility</p:attrName>
                                        </p:attrNameLst>
                                      </p:cBhvr>
                                      <p:to>
                                        <p:strVal val="visible"/>
                                      </p:to>
                                    </p:set>
                                    <p:animEffect transition="in" filter="wipe(up)">
                                      <p:cBhvr>
                                        <p:cTn id="85" dur="500"/>
                                        <p:tgtEl>
                                          <p:spTgt spid="70761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707617"/>
                                        </p:tgtEl>
                                        <p:attrNameLst>
                                          <p:attrName>style.visibility</p:attrName>
                                        </p:attrNameLst>
                                      </p:cBhvr>
                                      <p:to>
                                        <p:strVal val="visible"/>
                                      </p:to>
                                    </p:set>
                                    <p:animEffect transition="in" filter="wipe(up)">
                                      <p:cBhvr>
                                        <p:cTn id="90" dur="500"/>
                                        <p:tgtEl>
                                          <p:spTgt spid="70761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707618"/>
                                        </p:tgtEl>
                                        <p:attrNameLst>
                                          <p:attrName>style.visibility</p:attrName>
                                        </p:attrNameLst>
                                      </p:cBhvr>
                                      <p:to>
                                        <p:strVal val="visible"/>
                                      </p:to>
                                    </p:set>
                                    <p:animEffect transition="in" filter="wipe(up)">
                                      <p:cBhvr>
                                        <p:cTn id="95" dur="500"/>
                                        <p:tgtEl>
                                          <p:spTgt spid="707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91" grpId="0" bldLvl="0" animBg="1"/>
      <p:bldP spid="707593" grpId="0" bldLvl="0" animBg="1"/>
      <p:bldP spid="707595" grpId="0" bldLvl="0" animBg="1"/>
      <p:bldP spid="707597" grpId="0" bldLvl="0" animBg="1"/>
      <p:bldP spid="707599" grpId="0" bldLvl="0" animBg="1"/>
      <p:bldP spid="707601" grpId="0" bldLvl="0" animBg="1"/>
      <p:bldP spid="707602" grpId="0" bldLvl="0" animBg="1"/>
      <p:bldP spid="707603" grpId="0" bldLvl="0" animBg="1"/>
      <p:bldP spid="707604" grpId="0" bldLvl="0" animBg="1"/>
      <p:bldP spid="707605" grpId="0" bldLvl="0" animBg="1"/>
      <p:bldP spid="707606" grpId="0" bldLvl="0" animBg="1"/>
      <p:bldP spid="707607" grpId="0" bldLvl="0" animBg="1"/>
      <p:bldP spid="707608" grpId="0" bldLvl="0" animBg="1"/>
      <p:bldP spid="707609" grpId="0" bldLvl="0" animBg="1"/>
      <p:bldP spid="707610" grpId="0" bldLvl="0" animBg="1"/>
      <p:bldP spid="707614" grpId="0" bldLvl="0" animBg="1"/>
      <p:bldP spid="707615" grpId="0" bldLvl="0" animBg="1"/>
      <p:bldP spid="707616" grpId="0" bldLvl="0" animBg="1"/>
      <p:bldP spid="707617" grpId="0" bldLvl="0" animBg="1"/>
      <p:bldP spid="707618"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矩形 4"/>
          <p:cNvSpPr>
            <a:spLocks noChangeArrowheads="1"/>
          </p:cNvSpPr>
          <p:nvPr/>
        </p:nvSpPr>
        <p:spPr bwMode="auto">
          <a:xfrm>
            <a:off x="705678" y="1767333"/>
            <a:ext cx="9354489" cy="47370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pPr>
              <a:lnSpc>
                <a:spcPts val="2600"/>
              </a:lnSpc>
            </a:pPr>
            <a:r>
              <a:rPr lang="en-US" altLang="zh-CN" sz="2000" dirty="0">
                <a:solidFill>
                  <a:srgbClr val="0000FF"/>
                </a:solidFill>
                <a:latin typeface="Times New Roman" panose="02020603050405020304" pitchFamily="18" charset="0"/>
                <a:sym typeface="+mn-ea"/>
              </a:rPr>
              <a:t>//</a:t>
            </a:r>
            <a:r>
              <a:rPr lang="zh-CN" altLang="en-US" sz="2000" dirty="0">
                <a:solidFill>
                  <a:srgbClr val="0000FF"/>
                </a:solidFill>
                <a:latin typeface="Times New Roman" panose="02020603050405020304" pitchFamily="18" charset="0"/>
                <a:sym typeface="+mn-ea"/>
              </a:rPr>
              <a:t>用矩阵</a:t>
            </a:r>
            <a:r>
              <a:rPr lang="en-US" altLang="zh-CN" sz="2000" dirty="0">
                <a:solidFill>
                  <a:srgbClr val="0000FF"/>
                </a:solidFill>
                <a:latin typeface="Times New Roman" panose="02020603050405020304" pitchFamily="18" charset="0"/>
                <a:sym typeface="+mn-ea"/>
              </a:rPr>
              <a:t>m[</a:t>
            </a:r>
            <a:r>
              <a:rPr lang="en-US" altLang="zh-CN" sz="2000" dirty="0" err="1">
                <a:solidFill>
                  <a:srgbClr val="0000FF"/>
                </a:solidFill>
                <a:latin typeface="Times New Roman" panose="02020603050405020304" pitchFamily="18" charset="0"/>
                <a:sym typeface="+mn-ea"/>
              </a:rPr>
              <a:t>i</a:t>
            </a:r>
            <a:r>
              <a:rPr lang="en-US" altLang="zh-CN" sz="2000" dirty="0">
                <a:solidFill>
                  <a:srgbClr val="0000FF"/>
                </a:solidFill>
                <a:latin typeface="Times New Roman" panose="02020603050405020304" pitchFamily="18" charset="0"/>
                <a:sym typeface="+mn-ea"/>
              </a:rPr>
              <a:t>][j], s[</a:t>
            </a:r>
            <a:r>
              <a:rPr lang="en-US" altLang="zh-CN" sz="2000" dirty="0" err="1">
                <a:solidFill>
                  <a:srgbClr val="0000FF"/>
                </a:solidFill>
                <a:latin typeface="Times New Roman" panose="02020603050405020304" pitchFamily="18" charset="0"/>
                <a:sym typeface="+mn-ea"/>
              </a:rPr>
              <a:t>i</a:t>
            </a:r>
            <a:r>
              <a:rPr lang="en-US" altLang="zh-CN" sz="2000" dirty="0">
                <a:solidFill>
                  <a:srgbClr val="0000FF"/>
                </a:solidFill>
                <a:latin typeface="Times New Roman" panose="02020603050405020304" pitchFamily="18" charset="0"/>
                <a:sym typeface="+mn-ea"/>
              </a:rPr>
              <a:t>][j]</a:t>
            </a:r>
            <a:r>
              <a:rPr lang="zh-CN" altLang="en-US" sz="2000" dirty="0">
                <a:solidFill>
                  <a:srgbClr val="0000FF"/>
                </a:solidFill>
                <a:latin typeface="Times New Roman" panose="02020603050405020304" pitchFamily="18" charset="0"/>
                <a:sym typeface="+mn-ea"/>
              </a:rPr>
              <a:t>存放子问题</a:t>
            </a:r>
            <a:r>
              <a:rPr lang="en-US" altLang="zh-CN" sz="2000" dirty="0">
                <a:solidFill>
                  <a:srgbClr val="0000FF"/>
                </a:solidFill>
                <a:latin typeface="微软雅黑" panose="020B0503020204020204" pitchFamily="34" charset="-122"/>
                <a:ea typeface="微软雅黑" panose="020B0503020204020204" pitchFamily="34" charset="-122"/>
                <a:sym typeface="+mn-ea"/>
              </a:rPr>
              <a:t>A</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i-j</a:t>
            </a:r>
            <a:r>
              <a:rPr lang="en-US" altLang="zh-CN" sz="2000" dirty="0">
                <a:solidFill>
                  <a:srgbClr val="0000FF"/>
                </a:solidFill>
                <a:latin typeface="微软雅黑" panose="020B0503020204020204" pitchFamily="34" charset="-122"/>
                <a:ea typeface="微软雅黑" panose="020B0503020204020204" pitchFamily="34" charset="-122"/>
                <a:sym typeface="+mn-ea"/>
              </a:rPr>
              <a:t> </a:t>
            </a:r>
            <a:r>
              <a:rPr lang="zh-CN" altLang="en-US" sz="2000" dirty="0">
                <a:solidFill>
                  <a:srgbClr val="0000FF"/>
                </a:solidFill>
                <a:latin typeface="Times New Roman" panose="02020603050405020304" pitchFamily="18" charset="0"/>
                <a:sym typeface="+mn-ea"/>
              </a:rPr>
              <a:t>的最小计算量以及相应的断点。</a:t>
            </a:r>
            <a:endParaRPr lang="en-US" altLang="zh-CN" sz="2000" dirty="0">
              <a:solidFill>
                <a:srgbClr val="0000FF"/>
              </a:solidFill>
              <a:latin typeface="Times New Roman" panose="02020603050405020304" pitchFamily="18" charset="0"/>
              <a:sym typeface="+mn-ea"/>
            </a:endParaRPr>
          </a:p>
          <a:p>
            <a:pPr>
              <a:lnSpc>
                <a:spcPts val="2600"/>
              </a:lnSpc>
            </a:pPr>
            <a:r>
              <a:rPr lang="en-US" altLang="zh-CN" sz="2000" dirty="0">
                <a:solidFill>
                  <a:schemeClr val="tx1"/>
                </a:solidFill>
                <a:latin typeface="Times New Roman" panose="02020603050405020304" pitchFamily="18" charset="0"/>
              </a:rPr>
              <a:t>const int L = 7;    //</a:t>
            </a:r>
            <a:r>
              <a:rPr lang="zh-CN" altLang="en-US" sz="2000" dirty="0">
                <a:solidFill>
                  <a:schemeClr val="tx1"/>
                </a:solidFill>
                <a:latin typeface="Times New Roman" panose="02020603050405020304" pitchFamily="18" charset="0"/>
              </a:rPr>
              <a:t>矩阵链长度</a:t>
            </a:r>
            <a:endParaRPr lang="en-US" altLang="zh-CN" sz="2000" dirty="0">
              <a:solidFill>
                <a:schemeClr val="tx1"/>
              </a:solidFill>
              <a:latin typeface="Times New Roman" panose="02020603050405020304" pitchFamily="18" charset="0"/>
            </a:endParaRPr>
          </a:p>
          <a:p>
            <a:pPr>
              <a:lnSpc>
                <a:spcPts val="2600"/>
              </a:lnSpc>
            </a:pPr>
            <a:r>
              <a:rPr lang="en-US" altLang="zh-CN" sz="2000" dirty="0" err="1">
                <a:solidFill>
                  <a:schemeClr val="tx1"/>
                </a:solidFill>
                <a:latin typeface="Times New Roman" panose="02020603050405020304" pitchFamily="18" charset="0"/>
              </a:rPr>
              <a:t>int</a:t>
            </a:r>
            <a:r>
              <a:rPr lang="en-US" altLang="zh-CN" sz="2000" dirty="0">
                <a:solidFill>
                  <a:schemeClr val="tx1"/>
                </a:solidFill>
                <a:latin typeface="Times New Roman" panose="02020603050405020304" pitchFamily="18" charset="0"/>
              </a:rPr>
              <a:t> </a:t>
            </a:r>
            <a:r>
              <a:rPr lang="en-US" altLang="zh-CN" sz="2000" dirty="0" err="1">
                <a:solidFill>
                  <a:srgbClr val="0000FF"/>
                </a:solidFill>
                <a:latin typeface="Times New Roman" panose="02020603050405020304" pitchFamily="18" charset="0"/>
              </a:rPr>
              <a:t>MatrixChain</a:t>
            </a:r>
            <a:r>
              <a:rPr lang="en-US" altLang="zh-CN" sz="2000" dirty="0">
                <a:solidFill>
                  <a:schemeClr val="tx1"/>
                </a:solidFill>
                <a:latin typeface="Times New Roman" panose="02020603050405020304" pitchFamily="18" charset="0"/>
              </a:rPr>
              <a:t>(</a:t>
            </a:r>
            <a:r>
              <a:rPr lang="en-US" altLang="zh-CN" sz="2000" dirty="0" err="1">
                <a:solidFill>
                  <a:schemeClr val="tx1"/>
                </a:solidFill>
                <a:latin typeface="Times New Roman" panose="02020603050405020304" pitchFamily="18" charset="0"/>
              </a:rPr>
              <a:t>int</a:t>
            </a:r>
            <a:r>
              <a:rPr lang="en-US" altLang="zh-CN" sz="2000" dirty="0">
                <a:solidFill>
                  <a:schemeClr val="tx1"/>
                </a:solidFill>
                <a:latin typeface="Times New Roman" panose="02020603050405020304" pitchFamily="18" charset="0"/>
              </a:rPr>
              <a:t> </a:t>
            </a:r>
            <a:r>
              <a:rPr lang="en-US" altLang="zh-CN" sz="2000" dirty="0" err="1">
                <a:solidFill>
                  <a:schemeClr val="tx1"/>
                </a:solidFill>
                <a:latin typeface="Times New Roman" panose="02020603050405020304" pitchFamily="18" charset="0"/>
              </a:rPr>
              <a:t>n,int</a:t>
            </a:r>
            <a:r>
              <a:rPr lang="en-US" altLang="zh-CN" sz="2000" dirty="0">
                <a:solidFill>
                  <a:schemeClr val="tx1"/>
                </a:solidFill>
                <a:latin typeface="Times New Roman" panose="02020603050405020304" pitchFamily="18" charset="0"/>
              </a:rPr>
              <a:t> **</a:t>
            </a:r>
            <a:r>
              <a:rPr lang="en-US" altLang="zh-CN" sz="2000" dirty="0" err="1">
                <a:solidFill>
                  <a:schemeClr val="tx1"/>
                </a:solidFill>
                <a:latin typeface="Times New Roman" panose="02020603050405020304" pitchFamily="18" charset="0"/>
              </a:rPr>
              <a:t>m,int</a:t>
            </a:r>
            <a:r>
              <a:rPr lang="en-US" altLang="zh-CN" sz="2000" dirty="0">
                <a:solidFill>
                  <a:schemeClr val="tx1"/>
                </a:solidFill>
                <a:latin typeface="Times New Roman" panose="02020603050405020304" pitchFamily="18" charset="0"/>
              </a:rPr>
              <a:t> **</a:t>
            </a:r>
            <a:r>
              <a:rPr lang="en-US" altLang="zh-CN" sz="2000" dirty="0" err="1">
                <a:solidFill>
                  <a:schemeClr val="tx1"/>
                </a:solidFill>
                <a:latin typeface="Times New Roman" panose="02020603050405020304" pitchFamily="18" charset="0"/>
              </a:rPr>
              <a:t>s,int</a:t>
            </a:r>
            <a:r>
              <a:rPr lang="en-US" altLang="zh-CN" sz="2000" dirty="0">
                <a:solidFill>
                  <a:schemeClr val="tx1"/>
                </a:solidFill>
                <a:latin typeface="Times New Roman" panose="02020603050405020304" pitchFamily="18" charset="0"/>
              </a:rPr>
              <a:t> *p);   </a:t>
            </a:r>
          </a:p>
          <a:p>
            <a:pPr>
              <a:lnSpc>
                <a:spcPts val="2600"/>
              </a:lnSpc>
            </a:pPr>
            <a:r>
              <a:rPr lang="en-US" altLang="zh-CN" sz="2000" dirty="0">
                <a:solidFill>
                  <a:schemeClr val="tx1"/>
                </a:solidFill>
                <a:latin typeface="Times New Roman" panose="02020603050405020304" pitchFamily="18" charset="0"/>
              </a:rPr>
              <a:t>void </a:t>
            </a:r>
            <a:r>
              <a:rPr lang="en-US" altLang="zh-CN" sz="2000" dirty="0" err="1">
                <a:solidFill>
                  <a:srgbClr val="0000FF"/>
                </a:solidFill>
                <a:latin typeface="Times New Roman" panose="02020603050405020304" pitchFamily="18" charset="0"/>
              </a:rPr>
              <a:t>Traceback</a:t>
            </a:r>
            <a:r>
              <a:rPr lang="en-US" altLang="zh-CN" sz="2000" dirty="0">
                <a:solidFill>
                  <a:schemeClr val="tx1"/>
                </a:solidFill>
                <a:latin typeface="Times New Roman" panose="02020603050405020304" pitchFamily="18" charset="0"/>
              </a:rPr>
              <a:t>(</a:t>
            </a:r>
            <a:r>
              <a:rPr lang="en-US" altLang="zh-CN" sz="2000" dirty="0" err="1">
                <a:solidFill>
                  <a:schemeClr val="tx1"/>
                </a:solidFill>
                <a:latin typeface="Times New Roman" panose="02020603050405020304" pitchFamily="18" charset="0"/>
              </a:rPr>
              <a:t>int</a:t>
            </a:r>
            <a:r>
              <a:rPr lang="en-US" altLang="zh-CN" sz="2000" dirty="0">
                <a:solidFill>
                  <a:schemeClr val="tx1"/>
                </a:solidFill>
                <a:latin typeface="Times New Roman" panose="02020603050405020304" pitchFamily="18" charset="0"/>
              </a:rPr>
              <a:t> </a:t>
            </a:r>
            <a:r>
              <a:rPr lang="en-US" altLang="zh-CN" sz="2000" dirty="0" err="1">
                <a:solidFill>
                  <a:schemeClr val="tx1"/>
                </a:solidFill>
                <a:latin typeface="Times New Roman" panose="02020603050405020304" pitchFamily="18" charset="0"/>
              </a:rPr>
              <a:t>i,int</a:t>
            </a:r>
            <a:r>
              <a:rPr lang="en-US" altLang="zh-CN" sz="2000" dirty="0">
                <a:solidFill>
                  <a:schemeClr val="tx1"/>
                </a:solidFill>
                <a:latin typeface="Times New Roman" panose="02020603050405020304" pitchFamily="18" charset="0"/>
              </a:rPr>
              <a:t> </a:t>
            </a:r>
            <a:r>
              <a:rPr lang="en-US" altLang="zh-CN" sz="2000" dirty="0" err="1">
                <a:solidFill>
                  <a:schemeClr val="tx1"/>
                </a:solidFill>
                <a:latin typeface="Times New Roman" panose="02020603050405020304" pitchFamily="18" charset="0"/>
              </a:rPr>
              <a:t>j,int</a:t>
            </a:r>
            <a:r>
              <a:rPr lang="en-US" altLang="zh-CN" sz="2000" dirty="0">
                <a:solidFill>
                  <a:schemeClr val="tx1"/>
                </a:solidFill>
                <a:latin typeface="Times New Roman" panose="02020603050405020304" pitchFamily="18" charset="0"/>
              </a:rPr>
              <a:t> **s);//</a:t>
            </a:r>
            <a:r>
              <a:rPr lang="zh-CN" altLang="en-US" sz="2000" dirty="0">
                <a:solidFill>
                  <a:schemeClr val="tx1"/>
                </a:solidFill>
                <a:latin typeface="Times New Roman" panose="02020603050405020304" pitchFamily="18" charset="0"/>
              </a:rPr>
              <a:t>构造最优解  </a:t>
            </a:r>
          </a:p>
          <a:p>
            <a:pPr>
              <a:lnSpc>
                <a:spcPts val="2600"/>
              </a:lnSpc>
            </a:pPr>
            <a:r>
              <a:rPr lang="en-US" altLang="zh-CN" sz="2000" dirty="0">
                <a:solidFill>
                  <a:schemeClr val="tx1"/>
                </a:solidFill>
                <a:latin typeface="Times New Roman" panose="02020603050405020304" pitchFamily="18" charset="0"/>
              </a:rPr>
              <a:t>void main()  </a:t>
            </a:r>
          </a:p>
          <a:p>
            <a:pPr>
              <a:lnSpc>
                <a:spcPts val="2600"/>
              </a:lnSpc>
            </a:pPr>
            <a:r>
              <a:rPr lang="en-US" altLang="zh-CN" sz="2000" dirty="0">
                <a:solidFill>
                  <a:schemeClr val="tx1"/>
                </a:solidFill>
                <a:latin typeface="Times New Roman" panose="02020603050405020304" pitchFamily="18" charset="0"/>
              </a:rPr>
              <a:t>{   </a:t>
            </a:r>
            <a:r>
              <a:rPr lang="en-US" altLang="zh-CN" sz="2000" dirty="0" err="1">
                <a:solidFill>
                  <a:schemeClr val="tx1"/>
                </a:solidFill>
                <a:latin typeface="Times New Roman" panose="02020603050405020304" pitchFamily="18" charset="0"/>
              </a:rPr>
              <a:t>int</a:t>
            </a:r>
            <a:r>
              <a:rPr lang="en-US" altLang="zh-CN" sz="2000" dirty="0">
                <a:solidFill>
                  <a:schemeClr val="tx1"/>
                </a:solidFill>
                <a:latin typeface="Times New Roman" panose="02020603050405020304" pitchFamily="18" charset="0"/>
              </a:rPr>
              <a:t> p[L]={30,35,15,5,10,20,25};  </a:t>
            </a:r>
          </a:p>
          <a:p>
            <a:pPr>
              <a:lnSpc>
                <a:spcPts val="2600"/>
              </a:lnSpc>
            </a:pPr>
            <a:r>
              <a:rPr lang="en-US" altLang="zh-CN" sz="2000" dirty="0">
                <a:solidFill>
                  <a:schemeClr val="tx1"/>
                </a:solidFill>
                <a:latin typeface="Times New Roman" panose="02020603050405020304" pitchFamily="18" charset="0"/>
              </a:rPr>
              <a:t>    int **s = new int *[L];     </a:t>
            </a:r>
          </a:p>
          <a:p>
            <a:pPr>
              <a:lnSpc>
                <a:spcPts val="2600"/>
              </a:lnSpc>
            </a:pPr>
            <a:r>
              <a:rPr lang="en-US" altLang="zh-CN" sz="2000" dirty="0">
                <a:solidFill>
                  <a:schemeClr val="tx1"/>
                </a:solidFill>
                <a:latin typeface="Times New Roman" panose="02020603050405020304" pitchFamily="18" charset="0"/>
              </a:rPr>
              <a:t>    int **m = new int *[L];  </a:t>
            </a:r>
          </a:p>
          <a:p>
            <a:pPr>
              <a:lnSpc>
                <a:spcPts val="2600"/>
              </a:lnSpc>
            </a:pPr>
            <a:r>
              <a:rPr lang="en-US" altLang="zh-CN" sz="2000" dirty="0">
                <a:solidFill>
                  <a:schemeClr val="tx1"/>
                </a:solidFill>
                <a:latin typeface="Times New Roman" panose="02020603050405020304" pitchFamily="18" charset="0"/>
              </a:rPr>
              <a:t>    for(</a:t>
            </a:r>
            <a:r>
              <a:rPr lang="en-US" altLang="zh-CN" sz="2000" dirty="0" err="1">
                <a:solidFill>
                  <a:schemeClr val="tx1"/>
                </a:solidFill>
                <a:latin typeface="Times New Roman" panose="02020603050405020304" pitchFamily="18" charset="0"/>
              </a:rPr>
              <a:t>int</a:t>
            </a:r>
            <a:r>
              <a:rPr lang="en-US" altLang="zh-CN" sz="2000" dirty="0">
                <a:solidFill>
                  <a:schemeClr val="tx1"/>
                </a:solidFill>
                <a:latin typeface="Times New Roman" panose="02020603050405020304" pitchFamily="18" charset="0"/>
              </a:rPr>
              <a:t> i=0;i&lt;</a:t>
            </a:r>
            <a:r>
              <a:rPr lang="en-US" altLang="zh-CN" sz="2000" dirty="0" err="1">
                <a:solidFill>
                  <a:schemeClr val="tx1"/>
                </a:solidFill>
                <a:latin typeface="Times New Roman" panose="02020603050405020304" pitchFamily="18" charset="0"/>
              </a:rPr>
              <a:t>L;i</a:t>
            </a:r>
            <a:r>
              <a:rPr lang="en-US" altLang="zh-CN" sz="2000" dirty="0">
                <a:solidFill>
                  <a:schemeClr val="tx1"/>
                </a:solidFill>
                <a:latin typeface="Times New Roman" panose="02020603050405020304" pitchFamily="18" charset="0"/>
              </a:rPr>
              <a:t>++)    </a:t>
            </a:r>
          </a:p>
          <a:p>
            <a:pPr>
              <a:lnSpc>
                <a:spcPts val="2600"/>
              </a:lnSpc>
            </a:pPr>
            <a:r>
              <a:rPr lang="en-US" altLang="zh-CN" sz="2000" dirty="0">
                <a:solidFill>
                  <a:schemeClr val="tx1"/>
                </a:solidFill>
                <a:latin typeface="Times New Roman" panose="02020603050405020304" pitchFamily="18" charset="0"/>
              </a:rPr>
              <a:t>    {       s[i] = new int[L];             m[i] = new int[L];          }   </a:t>
            </a:r>
          </a:p>
          <a:p>
            <a:pPr>
              <a:lnSpc>
                <a:spcPts val="2600"/>
              </a:lnSpc>
            </a:pPr>
            <a:r>
              <a:rPr lang="en-US" altLang="zh-CN" sz="2000" dirty="0">
                <a:solidFill>
                  <a:schemeClr val="tx1"/>
                </a:solidFill>
                <a:latin typeface="Times New Roman" panose="02020603050405020304" pitchFamily="18" charset="0"/>
              </a:rPr>
              <a:t>    </a:t>
            </a:r>
            <a:r>
              <a:rPr lang="en-US" altLang="zh-CN" sz="2000" dirty="0" err="1">
                <a:solidFill>
                  <a:schemeClr val="tx1"/>
                </a:solidFill>
                <a:latin typeface="Times New Roman" panose="02020603050405020304" pitchFamily="18" charset="0"/>
              </a:rPr>
              <a:t>cout</a:t>
            </a:r>
            <a:r>
              <a:rPr lang="en-US" altLang="zh-CN" sz="2000" dirty="0">
                <a:solidFill>
                  <a:schemeClr val="tx1"/>
                </a:solidFill>
                <a:latin typeface="Times New Roman" panose="02020603050405020304" pitchFamily="18" charset="0"/>
              </a:rPr>
              <a:t>&lt;&lt;"</a:t>
            </a:r>
            <a:r>
              <a:rPr lang="zh-CN" altLang="en-US" sz="2000" dirty="0">
                <a:solidFill>
                  <a:schemeClr val="tx1"/>
                </a:solidFill>
                <a:latin typeface="Times New Roman" panose="02020603050405020304" pitchFamily="18" charset="0"/>
              </a:rPr>
              <a:t>矩阵的最少计算次数为</a:t>
            </a:r>
            <a:r>
              <a:rPr lang="en-US" altLang="zh-CN" sz="2000" dirty="0">
                <a:solidFill>
                  <a:schemeClr val="tx1"/>
                </a:solidFill>
                <a:latin typeface="Times New Roman" panose="02020603050405020304" pitchFamily="18" charset="0"/>
              </a:rPr>
              <a:t>&lt;&lt;</a:t>
            </a:r>
            <a:r>
              <a:rPr lang="en-US" altLang="zh-CN" sz="2000" dirty="0" err="1">
                <a:solidFill>
                  <a:srgbClr val="0000FF"/>
                </a:solidFill>
                <a:latin typeface="Times New Roman" panose="02020603050405020304" pitchFamily="18" charset="0"/>
              </a:rPr>
              <a:t>MatrixChain</a:t>
            </a:r>
            <a:r>
              <a:rPr lang="en-US" altLang="zh-CN" sz="2000" dirty="0">
                <a:solidFill>
                  <a:schemeClr val="tx1"/>
                </a:solidFill>
                <a:latin typeface="Times New Roman" panose="02020603050405020304" pitchFamily="18" charset="0"/>
              </a:rPr>
              <a:t>(6,m,s,p)&lt;&lt;</a:t>
            </a:r>
            <a:r>
              <a:rPr lang="en-US" altLang="zh-CN" sz="2000" dirty="0" err="1">
                <a:solidFill>
                  <a:schemeClr val="tx1"/>
                </a:solidFill>
                <a:latin typeface="Times New Roman" panose="02020603050405020304" pitchFamily="18" charset="0"/>
              </a:rPr>
              <a:t>endl</a:t>
            </a:r>
            <a:r>
              <a:rPr lang="en-US" altLang="zh-CN" sz="2000" dirty="0">
                <a:solidFill>
                  <a:schemeClr val="tx1"/>
                </a:solidFill>
                <a:latin typeface="Times New Roman" panose="02020603050405020304" pitchFamily="18" charset="0"/>
              </a:rPr>
              <a:t>;  </a:t>
            </a:r>
          </a:p>
          <a:p>
            <a:pPr>
              <a:lnSpc>
                <a:spcPts val="2600"/>
              </a:lnSpc>
            </a:pPr>
            <a:r>
              <a:rPr lang="en-US" altLang="zh-CN" sz="2000" dirty="0">
                <a:solidFill>
                  <a:schemeClr val="tx1"/>
                </a:solidFill>
                <a:latin typeface="Times New Roman" panose="02020603050405020304" pitchFamily="18" charset="0"/>
              </a:rPr>
              <a:t>    </a:t>
            </a:r>
            <a:r>
              <a:rPr lang="en-US" altLang="zh-CN" sz="2000" dirty="0" err="1">
                <a:solidFill>
                  <a:schemeClr val="tx1"/>
                </a:solidFill>
                <a:latin typeface="Times New Roman" panose="02020603050405020304" pitchFamily="18" charset="0"/>
              </a:rPr>
              <a:t>cout</a:t>
            </a:r>
            <a:r>
              <a:rPr lang="en-US" altLang="zh-CN" sz="2000" dirty="0">
                <a:solidFill>
                  <a:schemeClr val="tx1"/>
                </a:solidFill>
                <a:latin typeface="Times New Roman" panose="02020603050405020304" pitchFamily="18" charset="0"/>
              </a:rPr>
              <a:t>&lt;&lt;"</a:t>
            </a:r>
            <a:r>
              <a:rPr lang="zh-CN" altLang="en-US" sz="2000" dirty="0">
                <a:solidFill>
                  <a:schemeClr val="tx1"/>
                </a:solidFill>
                <a:latin typeface="Times New Roman" panose="02020603050405020304" pitchFamily="18" charset="0"/>
              </a:rPr>
              <a:t>矩阵最优计算次序为：</a:t>
            </a:r>
            <a:r>
              <a:rPr lang="en-US" altLang="zh-CN" sz="2000" dirty="0">
                <a:solidFill>
                  <a:schemeClr val="tx1"/>
                </a:solidFill>
                <a:latin typeface="Times New Roman" panose="02020603050405020304" pitchFamily="18" charset="0"/>
              </a:rPr>
              <a:t>"&lt;&lt;</a:t>
            </a:r>
            <a:r>
              <a:rPr lang="en-US" altLang="zh-CN" sz="2000" dirty="0" err="1">
                <a:solidFill>
                  <a:schemeClr val="tx1"/>
                </a:solidFill>
                <a:latin typeface="Times New Roman" panose="02020603050405020304" pitchFamily="18" charset="0"/>
              </a:rPr>
              <a:t>endl</a:t>
            </a:r>
            <a:r>
              <a:rPr lang="en-US" altLang="zh-CN" sz="2000" dirty="0">
                <a:solidFill>
                  <a:schemeClr val="tx1"/>
                </a:solidFill>
                <a:latin typeface="Times New Roman" panose="02020603050405020304" pitchFamily="18" charset="0"/>
              </a:rPr>
              <a:t>;  </a:t>
            </a:r>
          </a:p>
          <a:p>
            <a:pPr>
              <a:lnSpc>
                <a:spcPts val="2600"/>
              </a:lnSpc>
            </a:pPr>
            <a:r>
              <a:rPr lang="en-US" altLang="zh-CN" sz="2000" dirty="0">
                <a:solidFill>
                  <a:schemeClr val="tx1"/>
                </a:solidFill>
                <a:latin typeface="Times New Roman" panose="02020603050405020304" pitchFamily="18" charset="0"/>
              </a:rPr>
              <a:t>    </a:t>
            </a:r>
            <a:r>
              <a:rPr lang="en-US" altLang="zh-CN" sz="2000" dirty="0" err="1">
                <a:solidFill>
                  <a:srgbClr val="0000FF"/>
                </a:solidFill>
                <a:latin typeface="Times New Roman" panose="02020603050405020304" pitchFamily="18" charset="0"/>
              </a:rPr>
              <a:t>Traceback</a:t>
            </a:r>
            <a:r>
              <a:rPr lang="en-US" altLang="zh-CN" sz="2000" dirty="0">
                <a:solidFill>
                  <a:schemeClr val="tx1"/>
                </a:solidFill>
                <a:latin typeface="Times New Roman" panose="02020603050405020304" pitchFamily="18" charset="0"/>
              </a:rPr>
              <a:t>(1,6,s);  </a:t>
            </a:r>
          </a:p>
          <a:p>
            <a:pPr>
              <a:lnSpc>
                <a:spcPts val="2600"/>
              </a:lnSpc>
            </a:pPr>
            <a:r>
              <a:rPr lang="en-US" altLang="zh-CN" sz="2000" dirty="0">
                <a:solidFill>
                  <a:schemeClr val="tx1"/>
                </a:solidFill>
                <a:latin typeface="Times New Roman" panose="02020603050405020304" pitchFamily="18" charset="0"/>
              </a:rPr>
              <a:t>}  </a:t>
            </a: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4" name="矩形 3">
            <a:extLst>
              <a:ext uri="{FF2B5EF4-FFF2-40B4-BE49-F238E27FC236}">
                <a16:creationId xmlns:a16="http://schemas.microsoft.com/office/drawing/2014/main" id="{F866EB10-5666-42D2-AA32-169F7F319BAC}"/>
              </a:ext>
            </a:extLst>
          </p:cNvPr>
          <p:cNvSpPr/>
          <p:nvPr/>
        </p:nvSpPr>
        <p:spPr>
          <a:xfrm>
            <a:off x="648351" y="1246249"/>
            <a:ext cx="3529012" cy="400110"/>
          </a:xfrm>
          <a:prstGeom prst="rect">
            <a:avLst/>
          </a:prstGeom>
        </p:spPr>
        <p:txBody>
          <a:bodyPr>
            <a:spAutoFit/>
          </a:bodyPr>
          <a:lstStyle/>
          <a:p>
            <a:pPr algn="just">
              <a:spcBef>
                <a:spcPct val="20000"/>
              </a:spcBef>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三、算法设计</a:t>
            </a:r>
          </a:p>
        </p:txBody>
      </p:sp>
    </p:spTree>
    <p:extLst>
      <p:ext uri="{BB962C8B-B14F-4D97-AF65-F5344CB8AC3E}">
        <p14:creationId xmlns:p14="http://schemas.microsoft.com/office/powerpoint/2010/main" val="37433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7" dur="500"/>
                                        <p:tgtEl>
                                          <p:spTgt spid="61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32" dur="500"/>
                                        <p:tgtEl>
                                          <p:spTgt spid="61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37" dur="500"/>
                                        <p:tgtEl>
                                          <p:spTgt spid="614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42" dur="500"/>
                                        <p:tgtEl>
                                          <p:spTgt spid="614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47" dur="500"/>
                                        <p:tgtEl>
                                          <p:spTgt spid="614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52" dur="500"/>
                                        <p:tgtEl>
                                          <p:spTgt spid="614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57" dur="500"/>
                                        <p:tgtEl>
                                          <p:spTgt spid="6144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62" dur="500"/>
                                        <p:tgtEl>
                                          <p:spTgt spid="6144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67" dur="500"/>
                                        <p:tgtEl>
                                          <p:spTgt spid="6144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72" dur="500"/>
                                        <p:tgtEl>
                                          <p:spTgt spid="6144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785191" y="615126"/>
            <a:ext cx="9882809" cy="58603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void </a:t>
            </a:r>
            <a:r>
              <a:rPr kumimoji="1" lang="en-US" altLang="zh-CN" dirty="0" err="1">
                <a:solidFill>
                  <a:srgbClr val="0000FF"/>
                </a:solidFill>
                <a:latin typeface="微软雅黑" panose="020B0503020204020204" pitchFamily="34" charset="-122"/>
                <a:ea typeface="微软雅黑" panose="020B0503020204020204" pitchFamily="34" charset="-122"/>
              </a:rPr>
              <a:t>MatrixChain</a:t>
            </a:r>
            <a:r>
              <a:rPr kumimoji="1" lang="en-US" altLang="zh-CN" dirty="0">
                <a:solidFill>
                  <a:schemeClr val="tx1"/>
                </a:solidFill>
                <a:latin typeface="微软雅黑" panose="020B0503020204020204" pitchFamily="34" charset="-122"/>
                <a:ea typeface="微软雅黑" panose="020B0503020204020204" pitchFamily="34" charset="-122"/>
              </a:rPr>
              <a:t>(</a:t>
            </a:r>
            <a:r>
              <a:rPr kumimoji="1" lang="en-US" altLang="zh-CN" dirty="0" err="1">
                <a:solidFill>
                  <a:schemeClr val="tx1"/>
                </a:solidFill>
                <a:latin typeface="微软雅黑" panose="020B0503020204020204" pitchFamily="34" charset="-122"/>
                <a:ea typeface="微软雅黑" panose="020B0503020204020204" pitchFamily="34" charset="-122"/>
              </a:rPr>
              <a:t>int</a:t>
            </a:r>
            <a:r>
              <a:rPr kumimoji="1" lang="en-US" altLang="zh-CN" dirty="0">
                <a:solidFill>
                  <a:schemeClr val="tx1"/>
                </a:solidFill>
                <a:latin typeface="微软雅黑" panose="020B0503020204020204" pitchFamily="34" charset="-122"/>
                <a:ea typeface="微软雅黑" panose="020B0503020204020204" pitchFamily="34" charset="-122"/>
              </a:rPr>
              <a:t> n</a:t>
            </a:r>
            <a:r>
              <a:rPr kumimoji="1" lang="zh-CN" altLang="en-US" dirty="0">
                <a:solidFill>
                  <a:schemeClr val="tx1"/>
                </a:solidFill>
                <a:latin typeface="微软雅黑" panose="020B0503020204020204" pitchFamily="34" charset="-122"/>
                <a:ea typeface="微软雅黑" panose="020B0503020204020204" pitchFamily="34" charset="-122"/>
              </a:rPr>
              <a:t>，</a:t>
            </a:r>
            <a:r>
              <a:rPr kumimoji="1" lang="en-US" altLang="zh-CN" dirty="0" err="1">
                <a:solidFill>
                  <a:schemeClr val="tx1"/>
                </a:solidFill>
                <a:latin typeface="微软雅黑" panose="020B0503020204020204" pitchFamily="34" charset="-122"/>
                <a:ea typeface="微软雅黑" panose="020B0503020204020204" pitchFamily="34" charset="-122"/>
              </a:rPr>
              <a:t>int</a:t>
            </a:r>
            <a:r>
              <a:rPr kumimoji="1" lang="en-US" altLang="zh-CN" dirty="0">
                <a:solidFill>
                  <a:schemeClr val="tx1"/>
                </a:solidFill>
                <a:latin typeface="微软雅黑" panose="020B0503020204020204" pitchFamily="34" charset="-122"/>
                <a:ea typeface="微软雅黑" panose="020B0503020204020204" pitchFamily="34" charset="-122"/>
              </a:rPr>
              <a:t> **m</a:t>
            </a:r>
            <a:r>
              <a:rPr kumimoji="1" lang="zh-CN" altLang="en-US" dirty="0">
                <a:solidFill>
                  <a:schemeClr val="tx1"/>
                </a:solidFill>
                <a:latin typeface="微软雅黑" panose="020B0503020204020204" pitchFamily="34" charset="-122"/>
                <a:ea typeface="微软雅黑" panose="020B0503020204020204" pitchFamily="34" charset="-122"/>
              </a:rPr>
              <a:t>，</a:t>
            </a:r>
            <a:r>
              <a:rPr kumimoji="1" lang="en-US" altLang="zh-CN" dirty="0">
                <a:solidFill>
                  <a:schemeClr val="tx1"/>
                </a:solidFill>
                <a:latin typeface="微软雅黑" panose="020B0503020204020204" pitchFamily="34" charset="-122"/>
                <a:ea typeface="微软雅黑" panose="020B0503020204020204" pitchFamily="34" charset="-122"/>
              </a:rPr>
              <a:t>int **s, int *p)</a:t>
            </a:r>
          </a:p>
          <a:p>
            <a:pPr>
              <a:lnSpc>
                <a:spcPct val="150000"/>
              </a:lnSpc>
              <a:defRPr/>
            </a:pPr>
            <a:r>
              <a:rPr kumimoji="1" lang="en-US" altLang="zh-CN"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将对应</a:t>
            </a:r>
            <a:r>
              <a:rPr lang="en-US" altLang="zh-CN" dirty="0">
                <a:solidFill>
                  <a:srgbClr val="0000FF"/>
                </a:solidFill>
                <a:latin typeface="微软雅黑" panose="020B0503020204020204" pitchFamily="34" charset="-122"/>
                <a:ea typeface="微软雅黑" panose="020B0503020204020204" pitchFamily="34" charset="-122"/>
              </a:rPr>
              <a:t>m[</a:t>
            </a:r>
            <a:r>
              <a:rPr lang="en-US" altLang="zh-CN" dirty="0" err="1">
                <a:solidFill>
                  <a:srgbClr val="0000FF"/>
                </a:solidFill>
                <a:latin typeface="微软雅黑" panose="020B0503020204020204" pitchFamily="34" charset="-122"/>
                <a:ea typeface="微软雅黑" panose="020B0503020204020204" pitchFamily="34" charset="-122"/>
              </a:rPr>
              <a:t>i</a:t>
            </a:r>
            <a:r>
              <a:rPr lang="en-US" altLang="zh-CN" dirty="0">
                <a:solidFill>
                  <a:srgbClr val="0000FF"/>
                </a:solidFill>
                <a:latin typeface="微软雅黑" panose="020B0503020204020204" pitchFamily="34" charset="-122"/>
                <a:ea typeface="微软雅黑" panose="020B0503020204020204" pitchFamily="34" charset="-122"/>
              </a:rPr>
              <a:t>][j]</a:t>
            </a:r>
            <a:r>
              <a:rPr lang="zh-CN" altLang="en-US" dirty="0">
                <a:solidFill>
                  <a:srgbClr val="0000FF"/>
                </a:solidFill>
                <a:latin typeface="微软雅黑" panose="020B0503020204020204" pitchFamily="34" charset="-122"/>
                <a:ea typeface="微软雅黑" panose="020B0503020204020204" pitchFamily="34" charset="-122"/>
              </a:rPr>
              <a:t>的断开位置</a:t>
            </a:r>
            <a:r>
              <a:rPr lang="en-US" altLang="zh-CN" dirty="0">
                <a:solidFill>
                  <a:srgbClr val="0000FF"/>
                </a:solidFill>
                <a:latin typeface="微软雅黑" panose="020B0503020204020204" pitchFamily="34" charset="-122"/>
                <a:ea typeface="微软雅黑" panose="020B0503020204020204" pitchFamily="34" charset="-122"/>
              </a:rPr>
              <a:t>k</a:t>
            </a:r>
            <a:r>
              <a:rPr lang="zh-CN" altLang="en-US" dirty="0">
                <a:solidFill>
                  <a:srgbClr val="0000FF"/>
                </a:solidFill>
                <a:latin typeface="微软雅黑" panose="020B0503020204020204" pitchFamily="34" charset="-122"/>
                <a:ea typeface="微软雅黑" panose="020B0503020204020204" pitchFamily="34" charset="-122"/>
              </a:rPr>
              <a:t>记为</a:t>
            </a:r>
            <a:r>
              <a:rPr lang="en-US" altLang="zh-CN" dirty="0">
                <a:solidFill>
                  <a:srgbClr val="0000FF"/>
                </a:solidFill>
                <a:latin typeface="微软雅黑" panose="020B0503020204020204" pitchFamily="34" charset="-122"/>
                <a:ea typeface="微软雅黑" panose="020B0503020204020204" pitchFamily="34" charset="-122"/>
              </a:rPr>
              <a:t>s[</a:t>
            </a:r>
            <a:r>
              <a:rPr lang="en-US" altLang="zh-CN" dirty="0" err="1">
                <a:solidFill>
                  <a:srgbClr val="0000FF"/>
                </a:solidFill>
                <a:latin typeface="微软雅黑" panose="020B0503020204020204" pitchFamily="34" charset="-122"/>
                <a:ea typeface="微软雅黑" panose="020B0503020204020204" pitchFamily="34" charset="-122"/>
              </a:rPr>
              <a:t>i</a:t>
            </a:r>
            <a:r>
              <a:rPr lang="en-US" altLang="zh-CN" dirty="0">
                <a:solidFill>
                  <a:srgbClr val="0000FF"/>
                </a:solidFill>
                <a:latin typeface="微软雅黑" panose="020B0503020204020204" pitchFamily="34" charset="-122"/>
                <a:ea typeface="微软雅黑" panose="020B0503020204020204" pitchFamily="34" charset="-122"/>
              </a:rPr>
              <a:t>][j]</a:t>
            </a:r>
            <a:r>
              <a:rPr lang="zh-CN" altLang="en-US" dirty="0">
                <a:solidFill>
                  <a:srgbClr val="0000FF"/>
                </a:solidFill>
                <a:latin typeface="微软雅黑" panose="020B0503020204020204" pitchFamily="34" charset="-122"/>
                <a:ea typeface="微软雅黑" panose="020B0503020204020204" pitchFamily="34" charset="-122"/>
              </a:rPr>
              <a:t>，用于递归地由</a:t>
            </a:r>
            <a:r>
              <a:rPr lang="en-US" altLang="zh-CN" dirty="0">
                <a:solidFill>
                  <a:srgbClr val="0000FF"/>
                </a:solidFill>
                <a:latin typeface="微软雅黑" panose="020B0503020204020204" pitchFamily="34" charset="-122"/>
                <a:ea typeface="微软雅黑" panose="020B0503020204020204" pitchFamily="34" charset="-122"/>
              </a:rPr>
              <a:t>s[</a:t>
            </a:r>
            <a:r>
              <a:rPr lang="en-US" altLang="zh-CN" dirty="0" err="1">
                <a:solidFill>
                  <a:srgbClr val="0000FF"/>
                </a:solidFill>
                <a:latin typeface="微软雅黑" panose="020B0503020204020204" pitchFamily="34" charset="-122"/>
                <a:ea typeface="微软雅黑" panose="020B0503020204020204" pitchFamily="34" charset="-122"/>
              </a:rPr>
              <a:t>i</a:t>
            </a:r>
            <a:r>
              <a:rPr lang="en-US" altLang="zh-CN" dirty="0">
                <a:solidFill>
                  <a:srgbClr val="0000FF"/>
                </a:solidFill>
                <a:latin typeface="微软雅黑" panose="020B0503020204020204" pitchFamily="34" charset="-122"/>
                <a:ea typeface="微软雅黑" panose="020B0503020204020204" pitchFamily="34" charset="-122"/>
              </a:rPr>
              <a:t>][j]</a:t>
            </a:r>
            <a:r>
              <a:rPr lang="zh-CN" altLang="en-US" dirty="0">
                <a:solidFill>
                  <a:srgbClr val="0000FF"/>
                </a:solidFill>
                <a:latin typeface="微软雅黑" panose="020B0503020204020204" pitchFamily="34" charset="-122"/>
                <a:ea typeface="微软雅黑" panose="020B0503020204020204" pitchFamily="34" charset="-122"/>
              </a:rPr>
              <a:t>构造出最优解</a:t>
            </a:r>
            <a:r>
              <a:rPr lang="en-US" altLang="zh-CN" dirty="0">
                <a:solidFill>
                  <a:srgbClr val="0000FF"/>
                </a:solidFill>
                <a:latin typeface="微软雅黑" panose="020B0503020204020204" pitchFamily="34" charset="-122"/>
                <a:ea typeface="微软雅黑" panose="020B0503020204020204" pitchFamily="34" charset="-122"/>
              </a:rPr>
              <a:t> </a:t>
            </a:r>
            <a:endParaRPr kumimoji="1" lang="en-US" altLang="zh-CN" dirty="0">
              <a:solidFill>
                <a:srgbClr val="0000FF"/>
              </a:solidFill>
              <a:latin typeface="微软雅黑" panose="020B0503020204020204" pitchFamily="34" charset="-122"/>
              <a:ea typeface="微软雅黑" panose="020B0503020204020204" pitchFamily="34" charset="-122"/>
            </a:endParaRP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for (int i = 1; i &lt;= n; i++)             m[i][i] = 0;</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for (</a:t>
            </a:r>
            <a:r>
              <a:rPr kumimoji="1" lang="en-US" altLang="zh-CN" dirty="0" err="1">
                <a:solidFill>
                  <a:schemeClr val="tx1"/>
                </a:solidFill>
                <a:latin typeface="微软雅黑" panose="020B0503020204020204" pitchFamily="34" charset="-122"/>
                <a:ea typeface="微软雅黑" panose="020B0503020204020204" pitchFamily="34" charset="-122"/>
              </a:rPr>
              <a:t>int</a:t>
            </a:r>
            <a:r>
              <a:rPr kumimoji="1" lang="en-US" altLang="zh-CN" dirty="0">
                <a:solidFill>
                  <a:schemeClr val="tx1"/>
                </a:solidFill>
                <a:latin typeface="微软雅黑" panose="020B0503020204020204" pitchFamily="34" charset="-122"/>
                <a:ea typeface="微软雅黑" panose="020B0503020204020204" pitchFamily="34" charset="-122"/>
              </a:rPr>
              <a:t> r = 2; r &lt;= n; r++)</a:t>
            </a:r>
            <a:r>
              <a:rPr lang="en-US" altLang="zh-CN"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dirty="0">
                <a:solidFill>
                  <a:srgbClr val="CC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dirty="0">
                <a:solidFill>
                  <a:srgbClr val="CC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计算第</a:t>
            </a:r>
            <a:r>
              <a:rPr lang="en-US" altLang="zh-CN" dirty="0">
                <a:solidFill>
                  <a:srgbClr val="CC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a:t>
            </a:r>
            <a:r>
              <a:rPr lang="zh-CN" altLang="en-US" dirty="0">
                <a:solidFill>
                  <a:srgbClr val="CC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对角线 *</a:t>
            </a:r>
            <a:r>
              <a:rPr lang="en-US" altLang="zh-CN" dirty="0">
                <a:solidFill>
                  <a:srgbClr val="CC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for (int i = 1; i &lt;= n - r+1; </a:t>
            </a:r>
            <a:r>
              <a:rPr kumimoji="1" lang="en-US" altLang="zh-CN" dirty="0" err="1">
                <a:solidFill>
                  <a:schemeClr val="tx1"/>
                </a:solidFill>
                <a:latin typeface="微软雅黑" panose="020B0503020204020204" pitchFamily="34" charset="-122"/>
                <a:ea typeface="微软雅黑" panose="020B0503020204020204" pitchFamily="34" charset="-122"/>
              </a:rPr>
              <a:t>i</a:t>
            </a:r>
            <a:r>
              <a:rPr kumimoji="1" lang="en-US" altLang="zh-CN" dirty="0">
                <a:solidFill>
                  <a:schemeClr val="tx1"/>
                </a:solidFill>
                <a:latin typeface="微软雅黑" panose="020B0503020204020204" pitchFamily="34" charset="-122"/>
                <a:ea typeface="微软雅黑" panose="020B0503020204020204" pitchFamily="34" charset="-122"/>
              </a:rPr>
              <a:t>++)  </a:t>
            </a:r>
            <a:r>
              <a:rPr kumimoji="1" lang="en-US" altLang="zh-CN" dirty="0">
                <a:solidFill>
                  <a:srgbClr val="0000FF"/>
                </a:solidFill>
                <a:latin typeface="微软雅黑" panose="020B0503020204020204" pitchFamily="34" charset="-122"/>
                <a:ea typeface="微软雅黑" panose="020B0503020204020204" pitchFamily="34" charset="-122"/>
              </a:rPr>
              <a:t>//m[i][j]</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     int j=i+r-1;       </a:t>
            </a:r>
            <a:r>
              <a:rPr lang="en-US" altLang="zh-CN" dirty="0">
                <a:solidFill>
                  <a:srgbClr val="0000FF"/>
                </a:solidFill>
                <a:latin typeface="微软雅黑" panose="020B0503020204020204" pitchFamily="34" charset="-122"/>
                <a:ea typeface="微软雅黑" panose="020B0503020204020204" pitchFamily="34" charset="-122"/>
                <a:sym typeface="+mn-ea"/>
              </a:rPr>
              <a:t>//</a:t>
            </a:r>
            <a:r>
              <a:rPr lang="zh-CN" altLang="en-US" dirty="0">
                <a:solidFill>
                  <a:srgbClr val="0000FF"/>
                </a:solidFill>
                <a:latin typeface="微软雅黑" panose="020B0503020204020204" pitchFamily="34" charset="-122"/>
                <a:ea typeface="微软雅黑" panose="020B0503020204020204" pitchFamily="34" charset="-122"/>
                <a:sym typeface="+mn-ea"/>
              </a:rPr>
              <a:t>先求初始状态即</a:t>
            </a:r>
            <a:r>
              <a:rPr lang="en-US" altLang="zh-CN" dirty="0">
                <a:solidFill>
                  <a:srgbClr val="0000FF"/>
                </a:solidFill>
                <a:latin typeface="微软雅黑" panose="020B0503020204020204" pitchFamily="34" charset="-122"/>
                <a:ea typeface="微软雅黑" panose="020B0503020204020204" pitchFamily="34" charset="-122"/>
                <a:sym typeface="+mn-ea"/>
              </a:rPr>
              <a:t>k=i</a:t>
            </a:r>
            <a:r>
              <a:rPr lang="zh-CN" altLang="en-US" dirty="0">
                <a:solidFill>
                  <a:srgbClr val="0000FF"/>
                </a:solidFill>
                <a:latin typeface="微软雅黑" panose="020B0503020204020204" pitchFamily="34" charset="-122"/>
                <a:ea typeface="微软雅黑" panose="020B0503020204020204" pitchFamily="34" charset="-122"/>
                <a:sym typeface="+mn-ea"/>
              </a:rPr>
              <a:t>的情况，即</a:t>
            </a:r>
            <a:r>
              <a:rPr lang="en-US" altLang="zh-CN" dirty="0">
                <a:solidFill>
                  <a:srgbClr val="0000FF"/>
                </a:solidFill>
                <a:latin typeface="微软雅黑" panose="020B0503020204020204" pitchFamily="34" charset="-122"/>
                <a:ea typeface="微软雅黑" panose="020B0503020204020204" pitchFamily="34" charset="-122"/>
                <a:sym typeface="+mn-ea"/>
              </a:rPr>
              <a:t>A</a:t>
            </a:r>
            <a:r>
              <a:rPr lang="en-US" altLang="zh-CN" baseline="-25000" dirty="0">
                <a:solidFill>
                  <a:srgbClr val="0000FF"/>
                </a:solidFill>
                <a:latin typeface="微软雅黑" panose="020B0503020204020204" pitchFamily="34" charset="-122"/>
                <a:ea typeface="微软雅黑" panose="020B0503020204020204" pitchFamily="34" charset="-122"/>
                <a:sym typeface="+mn-ea"/>
              </a:rPr>
              <a:t>i-j</a:t>
            </a:r>
            <a:r>
              <a:rPr lang="zh-CN" altLang="en-US" dirty="0">
                <a:solidFill>
                  <a:srgbClr val="0000FF"/>
                </a:solidFill>
                <a:latin typeface="微软雅黑" panose="020B0503020204020204" pitchFamily="34" charset="-122"/>
                <a:ea typeface="微软雅黑" panose="020B0503020204020204" pitchFamily="34" charset="-122"/>
                <a:sym typeface="+mn-ea"/>
              </a:rPr>
              <a:t>在</a:t>
            </a:r>
            <a:r>
              <a:rPr lang="en-US" altLang="zh-CN" dirty="0" err="1">
                <a:solidFill>
                  <a:srgbClr val="0000FF"/>
                </a:solidFill>
                <a:latin typeface="微软雅黑" panose="020B0503020204020204" pitchFamily="34" charset="-122"/>
                <a:ea typeface="微软雅黑" panose="020B0503020204020204" pitchFamily="34" charset="-122"/>
                <a:sym typeface="+mn-ea"/>
              </a:rPr>
              <a:t>i</a:t>
            </a:r>
            <a:r>
              <a:rPr lang="zh-CN" altLang="en-US" dirty="0">
                <a:solidFill>
                  <a:srgbClr val="0000FF"/>
                </a:solidFill>
                <a:latin typeface="微软雅黑" panose="020B0503020204020204" pitchFamily="34" charset="-122"/>
                <a:ea typeface="微软雅黑" panose="020B0503020204020204" pitchFamily="34" charset="-122"/>
                <a:sym typeface="+mn-ea"/>
              </a:rPr>
              <a:t>处断开为</a:t>
            </a:r>
            <a:r>
              <a:rPr lang="en-US" altLang="zh-CN" dirty="0">
                <a:solidFill>
                  <a:srgbClr val="0000FF"/>
                </a:solidFill>
                <a:latin typeface="微软雅黑" panose="020B0503020204020204" pitchFamily="34" charset="-122"/>
                <a:ea typeface="微软雅黑" panose="020B0503020204020204" pitchFamily="34" charset="-122"/>
                <a:sym typeface="+mn-ea"/>
              </a:rPr>
              <a:t>A</a:t>
            </a:r>
            <a:r>
              <a:rPr lang="en-US" altLang="zh-CN" baseline="-25000" dirty="0">
                <a:solidFill>
                  <a:srgbClr val="0000FF"/>
                </a:solidFill>
                <a:latin typeface="微软雅黑" panose="020B0503020204020204" pitchFamily="34" charset="-122"/>
                <a:ea typeface="微软雅黑" panose="020B0503020204020204" pitchFamily="34" charset="-122"/>
                <a:sym typeface="+mn-ea"/>
              </a:rPr>
              <a:t>i-</a:t>
            </a:r>
            <a:r>
              <a:rPr lang="en-US" altLang="zh-CN" baseline="-25000" dirty="0" err="1">
                <a:solidFill>
                  <a:srgbClr val="0000FF"/>
                </a:solidFill>
                <a:latin typeface="微软雅黑" panose="020B0503020204020204" pitchFamily="34" charset="-122"/>
                <a:ea typeface="微软雅黑" panose="020B0503020204020204" pitchFamily="34" charset="-122"/>
                <a:sym typeface="+mn-ea"/>
              </a:rPr>
              <a:t>i</a:t>
            </a:r>
            <a:r>
              <a:rPr lang="en-US" altLang="zh-CN" dirty="0">
                <a:solidFill>
                  <a:srgbClr val="0000FF"/>
                </a:solidFill>
                <a:latin typeface="微软雅黑" panose="020B0503020204020204" pitchFamily="34" charset="-122"/>
                <a:ea typeface="微软雅黑" panose="020B0503020204020204" pitchFamily="34" charset="-122"/>
                <a:sym typeface="+mn-ea"/>
              </a:rPr>
              <a:t>*A</a:t>
            </a:r>
            <a:r>
              <a:rPr lang="en-US" altLang="zh-CN" baseline="-25000" dirty="0">
                <a:solidFill>
                  <a:srgbClr val="0000FF"/>
                </a:solidFill>
                <a:latin typeface="微软雅黑" panose="020B0503020204020204" pitchFamily="34" charset="-122"/>
                <a:ea typeface="微软雅黑" panose="020B0503020204020204" pitchFamily="34" charset="-122"/>
                <a:sym typeface="+mn-ea"/>
              </a:rPr>
              <a:t>i+1-j</a:t>
            </a:r>
            <a:r>
              <a:rPr lang="en-US" altLang="zh-CN" dirty="0">
                <a:solidFill>
                  <a:srgbClr val="0000FF"/>
                </a:solidFill>
                <a:latin typeface="微软雅黑" panose="020B0503020204020204" pitchFamily="34" charset="-122"/>
                <a:ea typeface="微软雅黑" panose="020B0503020204020204" pitchFamily="34" charset="-122"/>
                <a:sym typeface="+mn-ea"/>
              </a:rPr>
              <a:t> </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m[i][j] = m[i][i]+m[i+1][j]+ p[i-1]*p[i]*p[j];</a:t>
            </a:r>
            <a:r>
              <a:rPr lang="zh-CN" altLang="en-US" dirty="0">
                <a:solidFill>
                  <a:schemeClr val="tx1"/>
                </a:solidFill>
                <a:latin typeface="微软雅黑" panose="020B0503020204020204" pitchFamily="34" charset="-122"/>
                <a:ea typeface="微软雅黑" panose="020B0503020204020204" pitchFamily="34" charset="-122"/>
              </a:rPr>
              <a:t> </a:t>
            </a:r>
            <a:r>
              <a:rPr kumimoji="1" lang="en-US" altLang="zh-CN" dirty="0">
                <a:solidFill>
                  <a:schemeClr val="tx1"/>
                </a:solidFill>
                <a:latin typeface="微软雅黑" panose="020B0503020204020204" pitchFamily="34" charset="-122"/>
                <a:ea typeface="微软雅黑" panose="020B0503020204020204" pitchFamily="34" charset="-122"/>
              </a:rPr>
              <a:t>    </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s[i][j] = i;</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for (int k = i+1; k &lt; j; k++)  </a:t>
            </a:r>
            <a:r>
              <a:rPr lang="en-US" altLang="zh-CN" dirty="0">
                <a:solidFill>
                  <a:srgbClr val="0000FF"/>
                </a:solidFill>
                <a:latin typeface="微软雅黑" panose="020B0503020204020204" pitchFamily="34" charset="-122"/>
                <a:ea typeface="微软雅黑" panose="020B0503020204020204" pitchFamily="34" charset="-122"/>
                <a:sym typeface="+mn-ea"/>
              </a:rPr>
              <a:t>//</a:t>
            </a:r>
            <a:r>
              <a:rPr lang="zh-CN" altLang="en-US" dirty="0">
                <a:solidFill>
                  <a:srgbClr val="0000FF"/>
                </a:solidFill>
                <a:latin typeface="微软雅黑" panose="020B0503020204020204" pitchFamily="34" charset="-122"/>
                <a:ea typeface="微软雅黑" panose="020B0503020204020204" pitchFamily="34" charset="-122"/>
                <a:sym typeface="+mn-ea"/>
              </a:rPr>
              <a:t>计算</a:t>
            </a:r>
            <a:r>
              <a:rPr lang="en-US" altLang="zh-CN" dirty="0">
                <a:solidFill>
                  <a:srgbClr val="0000FF"/>
                </a:solidFill>
                <a:latin typeface="微软雅黑" panose="020B0503020204020204" pitchFamily="34" charset="-122"/>
                <a:ea typeface="微软雅黑" panose="020B0503020204020204" pitchFamily="34" charset="-122"/>
                <a:sym typeface="+mn-ea"/>
              </a:rPr>
              <a:t>A</a:t>
            </a:r>
            <a:r>
              <a:rPr lang="en-US" altLang="zh-CN" baseline="-25000" dirty="0">
                <a:solidFill>
                  <a:srgbClr val="0000FF"/>
                </a:solidFill>
                <a:latin typeface="微软雅黑" panose="020B0503020204020204" pitchFamily="34" charset="-122"/>
                <a:ea typeface="微软雅黑" panose="020B0503020204020204" pitchFamily="34" charset="-122"/>
                <a:sym typeface="+mn-ea"/>
              </a:rPr>
              <a:t>i-j</a:t>
            </a:r>
            <a:r>
              <a:rPr lang="zh-CN" altLang="en-US" dirty="0">
                <a:solidFill>
                  <a:srgbClr val="0000FF"/>
                </a:solidFill>
                <a:latin typeface="微软雅黑" panose="020B0503020204020204" pitchFamily="34" charset="-122"/>
                <a:ea typeface="微软雅黑" panose="020B0503020204020204" pitchFamily="34" charset="-122"/>
                <a:sym typeface="+mn-ea"/>
              </a:rPr>
              <a:t>在</a:t>
            </a:r>
            <a:r>
              <a:rPr lang="en-US" altLang="zh-CN" dirty="0">
                <a:solidFill>
                  <a:srgbClr val="0000FF"/>
                </a:solidFill>
                <a:latin typeface="微软雅黑" panose="020B0503020204020204" pitchFamily="34" charset="-122"/>
                <a:ea typeface="微软雅黑" panose="020B0503020204020204" pitchFamily="34" charset="-122"/>
                <a:sym typeface="+mn-ea"/>
              </a:rPr>
              <a:t>k</a:t>
            </a:r>
            <a:r>
              <a:rPr lang="zh-CN" altLang="en-US" dirty="0">
                <a:solidFill>
                  <a:srgbClr val="0000FF"/>
                </a:solidFill>
                <a:latin typeface="微软雅黑" panose="020B0503020204020204" pitchFamily="34" charset="-122"/>
                <a:ea typeface="微软雅黑" panose="020B0503020204020204" pitchFamily="34" charset="-122"/>
                <a:sym typeface="+mn-ea"/>
              </a:rPr>
              <a:t>处断开为</a:t>
            </a:r>
            <a:r>
              <a:rPr lang="en-US" altLang="zh-CN" dirty="0">
                <a:solidFill>
                  <a:srgbClr val="0000FF"/>
                </a:solidFill>
                <a:latin typeface="微软雅黑" panose="020B0503020204020204" pitchFamily="34" charset="-122"/>
                <a:ea typeface="微软雅黑" panose="020B0503020204020204" pitchFamily="34" charset="-122"/>
                <a:sym typeface="+mn-ea"/>
              </a:rPr>
              <a:t>A</a:t>
            </a:r>
            <a:r>
              <a:rPr lang="en-US" altLang="zh-CN" baseline="-25000" dirty="0">
                <a:solidFill>
                  <a:srgbClr val="0000FF"/>
                </a:solidFill>
                <a:latin typeface="微软雅黑" panose="020B0503020204020204" pitchFamily="34" charset="-122"/>
                <a:ea typeface="微软雅黑" panose="020B0503020204020204" pitchFamily="34" charset="-122"/>
                <a:sym typeface="+mn-ea"/>
              </a:rPr>
              <a:t>i-k</a:t>
            </a:r>
            <a:r>
              <a:rPr lang="en-US" altLang="zh-CN" dirty="0">
                <a:solidFill>
                  <a:srgbClr val="0000FF"/>
                </a:solidFill>
                <a:latin typeface="微软雅黑" panose="020B0503020204020204" pitchFamily="34" charset="-122"/>
                <a:ea typeface="微软雅黑" panose="020B0503020204020204" pitchFamily="34" charset="-122"/>
                <a:sym typeface="+mn-ea"/>
              </a:rPr>
              <a:t>*A</a:t>
            </a:r>
            <a:r>
              <a:rPr lang="en-US" altLang="zh-CN" baseline="-25000" dirty="0">
                <a:solidFill>
                  <a:srgbClr val="0000FF"/>
                </a:solidFill>
                <a:latin typeface="微软雅黑" panose="020B0503020204020204" pitchFamily="34" charset="-122"/>
                <a:ea typeface="微软雅黑" panose="020B0503020204020204" pitchFamily="34" charset="-122"/>
                <a:sym typeface="+mn-ea"/>
              </a:rPr>
              <a:t>k+1-j</a:t>
            </a:r>
            <a:r>
              <a:rPr lang="en-US" altLang="zh-CN" dirty="0">
                <a:solidFill>
                  <a:srgbClr val="0000FF"/>
                </a:solidFill>
                <a:latin typeface="微软雅黑" panose="020B0503020204020204" pitchFamily="34" charset="-122"/>
                <a:ea typeface="微软雅黑" panose="020B0503020204020204" pitchFamily="34" charset="-122"/>
                <a:sym typeface="+mn-ea"/>
              </a:rPr>
              <a:t> </a:t>
            </a:r>
            <a:r>
              <a:rPr lang="zh-CN" altLang="en-US" dirty="0">
                <a:solidFill>
                  <a:srgbClr val="0000FF"/>
                </a:solidFill>
                <a:latin typeface="微软雅黑" panose="020B0503020204020204" pitchFamily="34" charset="-122"/>
                <a:ea typeface="微软雅黑" panose="020B0503020204020204" pitchFamily="34" charset="-122"/>
                <a:sym typeface="+mn-ea"/>
              </a:rPr>
              <a:t>的代价</a:t>
            </a:r>
            <a:endParaRPr kumimoji="1" lang="en-US" altLang="zh-CN" dirty="0">
              <a:solidFill>
                <a:srgbClr val="0000FF"/>
              </a:solidFill>
              <a:latin typeface="微软雅黑" panose="020B0503020204020204" pitchFamily="34" charset="-122"/>
              <a:ea typeface="微软雅黑" panose="020B0503020204020204" pitchFamily="34" charset="-122"/>
              <a:sym typeface="+mn-ea"/>
            </a:endParaRP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   </a:t>
            </a:r>
            <a:r>
              <a:rPr lang="en-US" altLang="zh-CN" dirty="0">
                <a:solidFill>
                  <a:schemeClr val="tx1"/>
                </a:solidFill>
                <a:latin typeface="微软雅黑" panose="020B0503020204020204" pitchFamily="34" charset="-122"/>
                <a:ea typeface="微软雅黑" panose="020B0503020204020204" pitchFamily="34" charset="-122"/>
              </a:rPr>
              <a:t> </a:t>
            </a:r>
            <a:r>
              <a:rPr kumimoji="1" lang="en-US" altLang="zh-CN" dirty="0">
                <a:solidFill>
                  <a:schemeClr val="tx1"/>
                </a:solidFill>
                <a:latin typeface="微软雅黑" panose="020B0503020204020204" pitchFamily="34" charset="-122"/>
                <a:ea typeface="微软雅黑" panose="020B0503020204020204" pitchFamily="34" charset="-122"/>
              </a:rPr>
              <a:t> int t = m[i][k] + m[k+1][j] + p[i-1]*p[k]*p[j];</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if (t &lt; m[i][j])   {   m[i][j] = t; </a:t>
            </a:r>
            <a:r>
              <a:rPr lang="en-US" altLang="zh-CN" dirty="0">
                <a:solidFill>
                  <a:schemeClr val="tx1"/>
                </a:solidFill>
                <a:latin typeface="微软雅黑" panose="020B0503020204020204" pitchFamily="34" charset="-122"/>
                <a:ea typeface="微软雅黑" panose="020B0503020204020204" pitchFamily="34" charset="-122"/>
                <a:sym typeface="+mn-ea"/>
              </a:rPr>
              <a:t>      s[</a:t>
            </a:r>
            <a:r>
              <a:rPr lang="en-US" altLang="zh-CN" dirty="0" err="1">
                <a:solidFill>
                  <a:schemeClr val="tx1"/>
                </a:solidFill>
                <a:latin typeface="微软雅黑" panose="020B0503020204020204" pitchFamily="34" charset="-122"/>
                <a:ea typeface="微软雅黑" panose="020B0503020204020204" pitchFamily="34" charset="-122"/>
                <a:sym typeface="+mn-ea"/>
              </a:rPr>
              <a:t>i</a:t>
            </a:r>
            <a:r>
              <a:rPr lang="en-US" altLang="zh-CN" dirty="0">
                <a:solidFill>
                  <a:schemeClr val="tx1"/>
                </a:solidFill>
                <a:latin typeface="微软雅黑" panose="020B0503020204020204" pitchFamily="34" charset="-122"/>
                <a:ea typeface="微软雅黑" panose="020B0503020204020204" pitchFamily="34" charset="-122"/>
                <a:sym typeface="+mn-ea"/>
              </a:rPr>
              <a:t>][j] = k;    </a:t>
            </a:r>
            <a:r>
              <a:rPr kumimoji="1" lang="en-US" altLang="zh-CN" dirty="0">
                <a:solidFill>
                  <a:schemeClr val="tx1"/>
                </a:solidFill>
                <a:latin typeface="微软雅黑" panose="020B0503020204020204" pitchFamily="34" charset="-122"/>
                <a:ea typeface="微软雅黑" panose="020B0503020204020204" pitchFamily="34" charset="-122"/>
              </a:rPr>
              <a:t> }</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  </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          }   </a:t>
            </a:r>
          </a:p>
          <a:p>
            <a:pPr>
              <a:lnSpc>
                <a:spcPct val="150000"/>
              </a:lnSpc>
              <a:defRPr/>
            </a:pPr>
            <a:r>
              <a:rPr kumimoji="1" lang="en-US" altLang="zh-CN"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466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linds(horizontal)">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blinds(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blinds(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linds(horizontal)">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blinds(horizontal)">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blinds(horizontal)">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blinds(horizontal)">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blinds(horizontal)">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blinds(horizontal)">
                                      <p:cBhvr>
                                        <p:cTn id="63" dur="500"/>
                                        <p:tgtEl>
                                          <p:spTgt spid="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blinds(horizontal)">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blinds(horizontal)">
                                      <p:cBhvr>
                                        <p:cTn id="73" dur="500"/>
                                        <p:tgtEl>
                                          <p:spTgt spid="3">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
                                            <p:txEl>
                                              <p:pRg st="12" end="12"/>
                                            </p:txEl>
                                          </p:spTgt>
                                        </p:tgtEl>
                                        <p:attrNameLst>
                                          <p:attrName>style.visibility</p:attrName>
                                        </p:attrNameLst>
                                      </p:cBhvr>
                                      <p:to>
                                        <p:strVal val="visible"/>
                                      </p:to>
                                    </p:set>
                                    <p:animEffect transition="in" filter="blinds(horizontal)">
                                      <p:cBhvr>
                                        <p:cTn id="78" dur="500"/>
                                        <p:tgtEl>
                                          <p:spTgt spid="3">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Effect transition="in" filter="blinds(horizontal)">
                                      <p:cBhvr>
                                        <p:cTn id="8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a:latin typeface="微软雅黑" panose="020B0503020204020204" pitchFamily="34" charset="-122"/>
                <a:ea typeface="微软雅黑" panose="020B0503020204020204" pitchFamily="34" charset="-122"/>
                <a:sym typeface="+mn-ea"/>
              </a:rPr>
              <a:t>连乘</a:t>
            </a:r>
            <a:r>
              <a:rPr lang="en-US" altLang="zh-CN" sz="2800" b="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662531" name="Rectangle 3"/>
          <p:cNvSpPr>
            <a:spLocks noGrp="1" noChangeArrowheads="1"/>
          </p:cNvSpPr>
          <p:nvPr>
            <p:ph type="body" idx="4294967295"/>
          </p:nvPr>
        </p:nvSpPr>
        <p:spPr>
          <a:xfrm>
            <a:off x="809785" y="2198689"/>
            <a:ext cx="9683013" cy="3313112"/>
          </a:xfrm>
          <a:solidFill>
            <a:srgbClr val="FFFFFF"/>
          </a:solidFill>
          <a:ln>
            <a:solidFill>
              <a:srgbClr val="0066FF"/>
            </a:solidFill>
            <a:miter lim="800000"/>
          </a:ln>
        </p:spPr>
        <p:txBody>
          <a:bodyPr>
            <a:normAutofit/>
          </a:bodyPr>
          <a:lstStyle/>
          <a:p>
            <a:pPr marL="0" indent="0">
              <a:buNone/>
              <a:defRPr/>
            </a:pPr>
            <a:r>
              <a:rPr lang="en-US" altLang="zh-CN" sz="2000" b="0" dirty="0">
                <a:effectLst>
                  <a:outerShdw blurRad="38100" dist="38100" dir="2700000" algn="tl">
                    <a:srgbClr val="C0C0C0"/>
                  </a:outerShdw>
                </a:effectLst>
                <a:latin typeface="Times New Roman" panose="02020603050405020304" pitchFamily="18" charset="0"/>
              </a:rPr>
              <a:t> </a:t>
            </a:r>
            <a:r>
              <a:rPr lang="en-US" altLang="zh-CN" sz="2000" b="0" dirty="0">
                <a:latin typeface="Times New Roman" panose="02020603050405020304" pitchFamily="18" charset="0"/>
              </a:rPr>
              <a:t>void </a:t>
            </a:r>
            <a:r>
              <a:rPr lang="en-US" altLang="zh-CN" sz="2000" b="0" dirty="0" err="1">
                <a:latin typeface="Times New Roman" panose="02020603050405020304" pitchFamily="18" charset="0"/>
              </a:rPr>
              <a:t>Traceback</a:t>
            </a:r>
            <a:r>
              <a:rPr lang="en-US" altLang="zh-CN" sz="2000" b="0" dirty="0">
                <a:latin typeface="Times New Roman" panose="02020603050405020304" pitchFamily="18" charset="0"/>
              </a:rPr>
              <a:t>(</a:t>
            </a:r>
            <a:r>
              <a:rPr lang="en-US" altLang="zh-CN" sz="2000" b="0" dirty="0" err="1">
                <a:latin typeface="Times New Roman" panose="02020603050405020304" pitchFamily="18" charset="0"/>
              </a:rPr>
              <a:t>int</a:t>
            </a: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i,int</a:t>
            </a: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j,int</a:t>
            </a:r>
            <a:r>
              <a:rPr lang="en-US" altLang="zh-CN" sz="2000" b="0" dirty="0">
                <a:latin typeface="Times New Roman" panose="02020603050405020304" pitchFamily="18" charset="0"/>
              </a:rPr>
              <a:t> **s)  </a:t>
            </a:r>
          </a:p>
          <a:p>
            <a:pPr marL="0" indent="0">
              <a:buNone/>
              <a:defRPr/>
            </a:pPr>
            <a:r>
              <a:rPr lang="en-US" altLang="zh-CN" sz="2000" b="0" dirty="0">
                <a:latin typeface="Times New Roman" panose="02020603050405020304" pitchFamily="18" charset="0"/>
              </a:rPr>
              <a:t>{  </a:t>
            </a:r>
          </a:p>
          <a:p>
            <a:pPr marL="0" indent="0">
              <a:buNone/>
              <a:defRPr/>
            </a:pPr>
            <a:r>
              <a:rPr lang="en-US" altLang="zh-CN" sz="2000" b="0" dirty="0">
                <a:latin typeface="Times New Roman" panose="02020603050405020304" pitchFamily="18" charset="0"/>
              </a:rPr>
              <a:t>    if(i==j)   return;  </a:t>
            </a:r>
          </a:p>
          <a:p>
            <a:pPr marL="0" indent="0">
              <a:buNone/>
              <a:defRPr/>
            </a:pP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Traceback</a:t>
            </a:r>
            <a:r>
              <a:rPr lang="en-US" altLang="zh-CN" sz="2000" b="0" dirty="0">
                <a:latin typeface="Times New Roman" panose="02020603050405020304" pitchFamily="18" charset="0"/>
              </a:rPr>
              <a:t>(</a:t>
            </a:r>
            <a:r>
              <a:rPr lang="en-US" altLang="zh-CN" sz="2000" b="0" dirty="0" err="1">
                <a:latin typeface="Times New Roman" panose="02020603050405020304" pitchFamily="18" charset="0"/>
              </a:rPr>
              <a:t>i,s</a:t>
            </a:r>
            <a:r>
              <a:rPr lang="en-US" altLang="zh-CN" sz="2000" b="0" dirty="0">
                <a:latin typeface="Times New Roman" panose="02020603050405020304" pitchFamily="18" charset="0"/>
              </a:rPr>
              <a:t>[i][j],s);  </a:t>
            </a:r>
          </a:p>
          <a:p>
            <a:pPr marL="0" indent="0">
              <a:buNone/>
              <a:defRPr/>
            </a:pP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Traceback</a:t>
            </a:r>
            <a:r>
              <a:rPr lang="en-US" altLang="zh-CN" sz="2000" b="0" dirty="0">
                <a:latin typeface="Times New Roman" panose="02020603050405020304" pitchFamily="18" charset="0"/>
              </a:rPr>
              <a:t>(s[i][j]+1,j,s);  </a:t>
            </a:r>
          </a:p>
          <a:p>
            <a:pPr marL="0" indent="0">
              <a:buNone/>
              <a:defRPr/>
            </a:pP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cout</a:t>
            </a:r>
            <a:r>
              <a:rPr lang="en-US" altLang="zh-CN" sz="2000" b="0" dirty="0">
                <a:latin typeface="Times New Roman" panose="02020603050405020304" pitchFamily="18" charset="0"/>
              </a:rPr>
              <a:t>&lt;&lt;"Multiply A"&lt;&lt;i&lt;&lt;","&lt;&lt;s[i][j];  </a:t>
            </a:r>
          </a:p>
          <a:p>
            <a:pPr marL="0" indent="0">
              <a:buNone/>
              <a:defRPr/>
            </a:pPr>
            <a:r>
              <a:rPr lang="en-US" altLang="zh-CN" sz="2000" b="0" dirty="0">
                <a:latin typeface="Times New Roman" panose="02020603050405020304" pitchFamily="18" charset="0"/>
              </a:rPr>
              <a:t>    </a:t>
            </a:r>
            <a:r>
              <a:rPr lang="en-US" altLang="zh-CN" sz="2000" b="0" dirty="0" err="1">
                <a:latin typeface="Times New Roman" panose="02020603050405020304" pitchFamily="18" charset="0"/>
              </a:rPr>
              <a:t>cout</a:t>
            </a:r>
            <a:r>
              <a:rPr lang="en-US" altLang="zh-CN" sz="2000" b="0" dirty="0">
                <a:latin typeface="Times New Roman" panose="02020603050405020304" pitchFamily="18" charset="0"/>
              </a:rPr>
              <a:t>&lt;&lt;" and A"&lt;&lt;(s[i][j]+1)&lt;&lt;","&lt;&lt;j&lt;&lt;</a:t>
            </a:r>
            <a:r>
              <a:rPr lang="en-US" altLang="zh-CN" sz="2000" b="0" dirty="0" err="1">
                <a:latin typeface="Times New Roman" panose="02020603050405020304" pitchFamily="18" charset="0"/>
              </a:rPr>
              <a:t>endl</a:t>
            </a:r>
            <a:r>
              <a:rPr lang="en-US" altLang="zh-CN" sz="2000" b="0" dirty="0">
                <a:latin typeface="Times New Roman" panose="02020603050405020304" pitchFamily="18" charset="0"/>
              </a:rPr>
              <a:t>;  </a:t>
            </a:r>
          </a:p>
          <a:p>
            <a:pPr marL="0" indent="0">
              <a:buNone/>
              <a:defRPr/>
            </a:pPr>
            <a:r>
              <a:rPr lang="en-US" altLang="zh-CN" sz="2000" b="0" dirty="0">
                <a:latin typeface="Times New Roman" panose="02020603050405020304" pitchFamily="18" charset="0"/>
              </a:rPr>
              <a:t>}  </a:t>
            </a:r>
          </a:p>
        </p:txBody>
      </p:sp>
      <p:sp>
        <p:nvSpPr>
          <p:cNvPr id="60419" name="Rectangle 5"/>
          <p:cNvSpPr>
            <a:spLocks noChangeArrowheads="1"/>
          </p:cNvSpPr>
          <p:nvPr/>
        </p:nvSpPr>
        <p:spPr bwMode="auto">
          <a:xfrm>
            <a:off x="1524000" y="427038"/>
            <a:ext cx="9144000"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zh-CN" altLang="en-US" sz="1400">
                <a:latin typeface="Times New Roman" panose="02020603050405020304" pitchFamily="18" charset="0"/>
              </a:rPr>
              <a:t> </a:t>
            </a:r>
            <a:endParaRPr kumimoji="1" lang="zh-CN" altLang="en-US" sz="1000">
              <a:latin typeface="Times New Roman" panose="02020603050405020304" pitchFamily="18" charset="0"/>
            </a:endParaRPr>
          </a:p>
          <a:p>
            <a:pPr eaLnBrk="0" hangingPunct="0"/>
            <a:endParaRPr kumimoji="1" lang="zh-CN" altLang="en-US"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0420" name="Object 4"/>
              <p:cNvSpPr txBox="1"/>
              <p:nvPr/>
            </p:nvSpPr>
            <p:spPr bwMode="auto">
              <a:xfrm>
                <a:off x="1524001" y="1766888"/>
                <a:ext cx="93663" cy="152400"/>
              </a:xfrm>
              <a:prstGeom prst="rect">
                <a:avLst/>
              </a:prstGeom>
              <a:noFill/>
              <a:ln>
                <a:noFill/>
              </a:ln>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ℓ</m:t>
                      </m:r>
                    </m:oMath>
                  </m:oMathPara>
                </a14:m>
                <a:endParaRPr lang="zh-CN" altLang="en-US"/>
              </a:p>
            </p:txBody>
          </p:sp>
        </mc:Choice>
        <mc:Fallback xmlns="">
          <p:sp>
            <p:nvSpPr>
              <p:cNvPr id="60420" name="Object 4"/>
              <p:cNvSpPr txBox="1">
                <a:spLocks noRot="1" noChangeAspect="1" noMove="1" noResize="1" noEditPoints="1" noAdjustHandles="1" noChangeArrowheads="1" noChangeShapeType="1" noTextEdit="1"/>
              </p:cNvSpPr>
              <p:nvPr/>
            </p:nvSpPr>
            <p:spPr bwMode="auto">
              <a:xfrm>
                <a:off x="1524001" y="1766888"/>
                <a:ext cx="93663" cy="152400"/>
              </a:xfrm>
              <a:prstGeom prst="rect">
                <a:avLst/>
              </a:prstGeom>
              <a:blipFill>
                <a:blip r:embed="rId2"/>
                <a:stretch>
                  <a:fillRect r="-13333"/>
                </a:stretch>
              </a:blipFill>
              <a:ln>
                <a:noFill/>
              </a:ln>
            </p:spPr>
            <p:txBody>
              <a:bodyPr/>
              <a:lstStyle/>
              <a:p>
                <a:r>
                  <a:rPr lang="zh-CN" altLang="en-US">
                    <a:noFill/>
                  </a:rPr>
                  <a:t> </a:t>
                </a:r>
              </a:p>
            </p:txBody>
          </p:sp>
        </mc:Fallback>
      </mc:AlternateContent>
      <p:sp>
        <p:nvSpPr>
          <p:cNvPr id="60421" name="Rectangle 156"/>
          <p:cNvSpPr>
            <a:spLocks noChangeArrowheads="1"/>
          </p:cNvSpPr>
          <p:nvPr/>
        </p:nvSpPr>
        <p:spPr bwMode="auto">
          <a:xfrm>
            <a:off x="1524000" y="5791201"/>
            <a:ext cx="91440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kumimoji="1" lang="zh-CN" altLang="en-US" sz="1200">
                <a:latin typeface="Times New Roman" panose="02020603050405020304" pitchFamily="18" charset="0"/>
              </a:rPr>
              <a:t> </a:t>
            </a:r>
            <a:endParaRPr kumimoji="1" lang="zh-CN" altLang="en-US" sz="1000">
              <a:latin typeface="Times New Roman" panose="02020603050405020304" pitchFamily="18" charset="0"/>
            </a:endParaRPr>
          </a:p>
          <a:p>
            <a:pPr eaLnBrk="0" hangingPunct="0"/>
            <a:endParaRPr kumimoji="1" lang="zh-CN" altLang="en-US" sz="2400">
              <a:latin typeface="Times New Roman" panose="02020603050405020304" pitchFamily="18" charset="0"/>
            </a:endParaRPr>
          </a:p>
        </p:txBody>
      </p:sp>
      <p:sp>
        <p:nvSpPr>
          <p:cNvPr id="662685" name="Rectangle 157"/>
          <p:cNvSpPr txBox="1">
            <a:spLocks noChangeArrowheads="1"/>
          </p:cNvSpPr>
          <p:nvPr/>
        </p:nvSpPr>
        <p:spPr bwMode="auto">
          <a:xfrm>
            <a:off x="698223" y="1489955"/>
            <a:ext cx="5040560"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sym typeface="+mn-ea"/>
              </a:rPr>
              <a:t>第4步 构造最优解</a:t>
            </a:r>
          </a:p>
        </p:txBody>
      </p:sp>
      <p:sp>
        <p:nvSpPr>
          <p:cNvPr id="662688" name="Text Box 160"/>
          <p:cNvSpPr txBox="1">
            <a:spLocks noChangeArrowheads="1"/>
          </p:cNvSpPr>
          <p:nvPr/>
        </p:nvSpPr>
        <p:spPr bwMode="auto">
          <a:xfrm>
            <a:off x="6096000" y="4306502"/>
            <a:ext cx="3942874" cy="769441"/>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000" dirty="0">
                <a:solidFill>
                  <a:srgbClr val="CC0099"/>
                </a:solidFill>
                <a:latin typeface="Times New Roman" panose="02020603050405020304" pitchFamily="18" charset="0"/>
              </a:rPr>
              <a:t>调用</a:t>
            </a:r>
            <a:r>
              <a:rPr lang="en-US" altLang="zh-CN" sz="2000" dirty="0" err="1">
                <a:latin typeface="Times New Roman" panose="02020603050405020304" pitchFamily="18" charset="0"/>
              </a:rPr>
              <a:t>Traceback</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int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i,int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j,int</a:t>
            </a:r>
            <a:r>
              <a:rPr lang="en-US" altLang="zh-CN" sz="2000" dirty="0">
                <a:latin typeface="Times New Roman" panose="02020603050405020304" pitchFamily="18" charset="0"/>
              </a:rPr>
              <a:t> **s)  </a:t>
            </a:r>
          </a:p>
          <a:p>
            <a:pPr algn="ctr">
              <a:spcBef>
                <a:spcPct val="20000"/>
              </a:spcBef>
              <a:defRPr/>
            </a:pPr>
            <a:r>
              <a:rPr lang="zh-CN" altLang="en-US" sz="2000" dirty="0">
                <a:solidFill>
                  <a:srgbClr val="CC0099"/>
                </a:solidFill>
                <a:latin typeface="Times New Roman" panose="02020603050405020304" pitchFamily="18" charset="0"/>
              </a:rPr>
              <a:t>即可输出</a:t>
            </a:r>
            <a:r>
              <a:rPr lang="en-US" altLang="zh-CN" sz="2000" i="1" dirty="0">
                <a:solidFill>
                  <a:srgbClr val="CC0099"/>
                </a:solidFill>
                <a:latin typeface="Times New Roman" panose="02020603050405020304" pitchFamily="18" charset="0"/>
              </a:rPr>
              <a:t>A</a:t>
            </a:r>
            <a:r>
              <a:rPr lang="en-US" altLang="zh-CN" sz="2000" i="1" baseline="-25000" dirty="0">
                <a:solidFill>
                  <a:srgbClr val="CC0099"/>
                </a:solidFill>
                <a:latin typeface="Times New Roman" panose="02020603050405020304" pitchFamily="18" charset="0"/>
              </a:rPr>
              <a:t>1</a:t>
            </a:r>
            <a:r>
              <a:rPr lang="en-US" altLang="zh-CN" sz="2000" i="1" baseline="-25000" dirty="0">
                <a:solidFill>
                  <a:srgbClr val="CC0099"/>
                </a:solidFill>
                <a:latin typeface="Times New Roman" panose="02020603050405020304" pitchFamily="18" charset="0"/>
                <a:sym typeface="Symbol" panose="05050102010706020507" pitchFamily="18" charset="2"/>
              </a:rPr>
              <a:t></a:t>
            </a:r>
            <a:r>
              <a:rPr lang="en-US" altLang="zh-CN" sz="2000" i="1" baseline="-25000" dirty="0">
                <a:solidFill>
                  <a:srgbClr val="CC0099"/>
                </a:solidFill>
                <a:latin typeface="Times New Roman" panose="02020603050405020304" pitchFamily="18" charset="0"/>
              </a:rPr>
              <a:t>n</a:t>
            </a:r>
            <a:r>
              <a:rPr lang="zh-CN" altLang="en-US" sz="2000" dirty="0">
                <a:solidFill>
                  <a:srgbClr val="CC0099"/>
                </a:solidFill>
                <a:latin typeface="Times New Roman" panose="02020603050405020304" pitchFamily="18" charset="0"/>
              </a:rPr>
              <a:t>的最优解计算顺序</a:t>
            </a:r>
          </a:p>
        </p:txBody>
      </p:sp>
      <p:sp>
        <p:nvSpPr>
          <p:cNvPr id="662689" name="Text Box 161"/>
          <p:cNvSpPr txBox="1">
            <a:spLocks noChangeArrowheads="1"/>
          </p:cNvSpPr>
          <p:nvPr/>
        </p:nvSpPr>
        <p:spPr bwMode="auto">
          <a:xfrm>
            <a:off x="5551054" y="2674104"/>
            <a:ext cx="4803198" cy="92333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defRPr/>
            </a:pPr>
            <a:r>
              <a:rPr lang="en-US" altLang="zh-CN" sz="2000" i="1" dirty="0">
                <a:latin typeface="Times New Roman" panose="02020603050405020304" pitchFamily="18" charset="0"/>
              </a:rPr>
              <a:t>S[i, j]</a:t>
            </a:r>
            <a:r>
              <a:rPr lang="zh-CN" altLang="en-US" sz="2000" dirty="0">
                <a:latin typeface="Times New Roman" panose="02020603050405020304" pitchFamily="18" charset="0"/>
              </a:rPr>
              <a:t>记录</a:t>
            </a:r>
            <a:r>
              <a:rPr lang="en-US" altLang="zh-CN" sz="2000" i="1" dirty="0">
                <a:latin typeface="Times New Roman" panose="02020603050405020304" pitchFamily="18" charset="0"/>
              </a:rPr>
              <a:t>A</a:t>
            </a:r>
            <a:r>
              <a:rPr lang="en-US" altLang="zh-CN" sz="2000" i="1" baseline="-25000" dirty="0">
                <a:latin typeface="Times New Roman" panose="02020603050405020304" pitchFamily="18" charset="0"/>
              </a:rPr>
              <a:t>i </a:t>
            </a:r>
            <a:r>
              <a:rPr lang="en-US" altLang="zh-CN" sz="2000" i="1" dirty="0">
                <a:latin typeface="Times New Roman" panose="02020603050405020304" pitchFamily="18" charset="0"/>
              </a:rPr>
              <a:t>…</a:t>
            </a:r>
            <a:r>
              <a:rPr lang="en-US" altLang="zh-CN" sz="2000" i="1" dirty="0" err="1">
                <a:latin typeface="Times New Roman" panose="02020603050405020304" pitchFamily="18" charset="0"/>
              </a:rPr>
              <a:t>A</a:t>
            </a:r>
            <a:r>
              <a:rPr lang="en-US" altLang="zh-CN" sz="2000" i="1" baseline="-25000" dirty="0" err="1">
                <a:latin typeface="Times New Roman" panose="02020603050405020304" pitchFamily="18" charset="0"/>
              </a:rPr>
              <a:t>j</a:t>
            </a:r>
            <a:r>
              <a:rPr lang="zh-CN" altLang="en-US" sz="2000" dirty="0">
                <a:latin typeface="Times New Roman" panose="02020603050405020304" pitchFamily="18" charset="0"/>
              </a:rPr>
              <a:t>的最优划分处；</a:t>
            </a:r>
          </a:p>
          <a:p>
            <a:pPr>
              <a:lnSpc>
                <a:spcPct val="90000"/>
              </a:lnSpc>
              <a:defRPr/>
            </a:pPr>
            <a:r>
              <a:rPr lang="en-US" altLang="zh-CN" sz="2000" i="1" dirty="0">
                <a:latin typeface="Times New Roman" panose="02020603050405020304" pitchFamily="18" charset="0"/>
              </a:rPr>
              <a:t>S[i, S[</a:t>
            </a:r>
            <a:r>
              <a:rPr lang="en-US" altLang="zh-CN" sz="2000" i="1" dirty="0" err="1">
                <a:latin typeface="Times New Roman" panose="02020603050405020304" pitchFamily="18" charset="0"/>
              </a:rPr>
              <a:t>i,j</a:t>
            </a:r>
            <a:r>
              <a:rPr lang="en-US" altLang="zh-CN" sz="2000" i="1" dirty="0">
                <a:latin typeface="Times New Roman" panose="02020603050405020304" pitchFamily="18" charset="0"/>
              </a:rPr>
              <a:t>]]</a:t>
            </a:r>
            <a:r>
              <a:rPr lang="zh-CN" altLang="en-US" sz="2000" dirty="0">
                <a:latin typeface="Times New Roman" panose="02020603050405020304" pitchFamily="18" charset="0"/>
              </a:rPr>
              <a:t>记录</a:t>
            </a:r>
            <a:r>
              <a:rPr lang="en-US" altLang="zh-CN" sz="2000" i="1" dirty="0">
                <a:latin typeface="Times New Roman" panose="02020603050405020304" pitchFamily="18" charset="0"/>
              </a:rPr>
              <a:t>A</a:t>
            </a:r>
            <a:r>
              <a:rPr lang="en-US" altLang="zh-CN" sz="2000" i="1" baseline="-25000" dirty="0">
                <a:latin typeface="Times New Roman" panose="02020603050405020304" pitchFamily="18" charset="0"/>
              </a:rPr>
              <a:t>i</a:t>
            </a:r>
            <a:r>
              <a:rPr lang="en-US" altLang="zh-CN" sz="2000" i="1" dirty="0">
                <a:latin typeface="Times New Roman" panose="02020603050405020304" pitchFamily="18" charset="0"/>
              </a:rPr>
              <a:t> …A</a:t>
            </a:r>
            <a:r>
              <a:rPr lang="en-US" altLang="zh-CN" sz="2000" i="1" baseline="-25000" dirty="0">
                <a:latin typeface="Times New Roman" panose="02020603050405020304" pitchFamily="18" charset="0"/>
              </a:rPr>
              <a:t>s[</a:t>
            </a:r>
            <a:r>
              <a:rPr lang="en-US" altLang="zh-CN" sz="2000" i="1" baseline="-25000" dirty="0" err="1">
                <a:latin typeface="Times New Roman" panose="02020603050405020304" pitchFamily="18" charset="0"/>
              </a:rPr>
              <a:t>i,j</a:t>
            </a:r>
            <a:r>
              <a:rPr lang="en-US" altLang="zh-CN" sz="2000" i="1" baseline="-25000" dirty="0">
                <a:latin typeface="Times New Roman" panose="02020603050405020304" pitchFamily="18" charset="0"/>
              </a:rPr>
              <a:t>]</a:t>
            </a:r>
            <a:r>
              <a:rPr lang="zh-CN" altLang="en-US" sz="2000" dirty="0">
                <a:latin typeface="Times New Roman" panose="02020603050405020304" pitchFamily="18" charset="0"/>
              </a:rPr>
              <a:t>的最优划分处；</a:t>
            </a:r>
          </a:p>
          <a:p>
            <a:pPr>
              <a:lnSpc>
                <a:spcPct val="90000"/>
              </a:lnSpc>
              <a:defRPr/>
            </a:pPr>
            <a:r>
              <a:rPr lang="en-US" altLang="zh-CN" sz="2000" i="1" dirty="0">
                <a:latin typeface="Times New Roman" panose="02020603050405020304" pitchFamily="18" charset="0"/>
              </a:rPr>
              <a:t>S[S[</a:t>
            </a:r>
            <a:r>
              <a:rPr lang="en-US" altLang="zh-CN" sz="2000" i="1" dirty="0" err="1">
                <a:latin typeface="Times New Roman" panose="02020603050405020304" pitchFamily="18" charset="0"/>
              </a:rPr>
              <a:t>i,j</a:t>
            </a:r>
            <a:r>
              <a:rPr lang="en-US" altLang="zh-CN" sz="2000" i="1" dirty="0">
                <a:latin typeface="Times New Roman" panose="02020603050405020304" pitchFamily="18" charset="0"/>
              </a:rPr>
              <a:t>]+1, j]</a:t>
            </a:r>
            <a:r>
              <a:rPr lang="zh-CN" altLang="en-US" sz="2000" dirty="0">
                <a:latin typeface="Times New Roman" panose="02020603050405020304" pitchFamily="18" charset="0"/>
              </a:rPr>
              <a:t>记录</a:t>
            </a:r>
            <a:r>
              <a:rPr lang="en-US" altLang="zh-CN" sz="2000" i="1" dirty="0">
                <a:latin typeface="Times New Roman" panose="02020603050405020304" pitchFamily="18" charset="0"/>
              </a:rPr>
              <a:t>A</a:t>
            </a:r>
            <a:r>
              <a:rPr lang="en-US" altLang="zh-CN" sz="2000" i="1" baseline="-25000" dirty="0">
                <a:latin typeface="Times New Roman" panose="02020603050405020304" pitchFamily="18" charset="0"/>
              </a:rPr>
              <a:t>s[</a:t>
            </a:r>
            <a:r>
              <a:rPr lang="en-US" altLang="zh-CN" sz="2000" i="1" baseline="-25000" dirty="0" err="1">
                <a:latin typeface="Times New Roman" panose="02020603050405020304" pitchFamily="18" charset="0"/>
              </a:rPr>
              <a:t>i,j</a:t>
            </a:r>
            <a:r>
              <a:rPr lang="en-US" altLang="zh-CN" sz="2000" i="1" baseline="-25000" dirty="0">
                <a:latin typeface="Times New Roman" panose="02020603050405020304" pitchFamily="18" charset="0"/>
              </a:rPr>
              <a:t>]+1</a:t>
            </a:r>
            <a:r>
              <a:rPr lang="en-US" altLang="zh-CN" sz="2000" i="1" dirty="0">
                <a:latin typeface="Times New Roman" panose="02020603050405020304" pitchFamily="18" charset="0"/>
              </a:rPr>
              <a:t> …</a:t>
            </a:r>
            <a:r>
              <a:rPr lang="en-US" altLang="zh-CN" sz="2000" i="1" dirty="0" err="1">
                <a:latin typeface="Times New Roman" panose="02020603050405020304" pitchFamily="18" charset="0"/>
              </a:rPr>
              <a:t>A</a:t>
            </a:r>
            <a:r>
              <a:rPr lang="en-US" altLang="zh-CN" sz="2000" i="1" baseline="-25000" dirty="0" err="1">
                <a:latin typeface="Times New Roman" panose="02020603050405020304" pitchFamily="18" charset="0"/>
              </a:rPr>
              <a:t>j</a:t>
            </a:r>
            <a:r>
              <a:rPr lang="zh-CN" altLang="en-US" sz="2000" dirty="0">
                <a:latin typeface="Times New Roman" panose="02020603050405020304" pitchFamily="18" charset="0"/>
              </a:rPr>
              <a:t>的最优划分处</a:t>
            </a:r>
            <a:r>
              <a:rPr lang="en-US" altLang="zh-CN" sz="2000" dirty="0">
                <a:latin typeface="Times New Roman" panose="02020603050405020304" pitchFamily="18" charset="0"/>
              </a:rPr>
              <a:t>.</a:t>
            </a:r>
          </a:p>
        </p:txBody>
      </p:sp>
    </p:spTree>
    <p:extLst>
      <p:ext uri="{BB962C8B-B14F-4D97-AF65-F5344CB8AC3E}">
        <p14:creationId xmlns:p14="http://schemas.microsoft.com/office/powerpoint/2010/main" val="209531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2531">
                                            <p:txEl>
                                              <p:pRg st="0" end="0"/>
                                            </p:txEl>
                                          </p:spTgt>
                                        </p:tgtEl>
                                        <p:attrNameLst>
                                          <p:attrName>style.visibility</p:attrName>
                                        </p:attrNameLst>
                                      </p:cBhvr>
                                      <p:to>
                                        <p:strVal val="visible"/>
                                      </p:to>
                                    </p:set>
                                    <p:animEffect transition="in" filter="blinds(horizontal)">
                                      <p:cBhvr>
                                        <p:cTn id="7" dur="500"/>
                                        <p:tgtEl>
                                          <p:spTgt spid="66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2531">
                                            <p:txEl>
                                              <p:pRg st="1" end="1"/>
                                            </p:txEl>
                                          </p:spTgt>
                                        </p:tgtEl>
                                        <p:attrNameLst>
                                          <p:attrName>style.visibility</p:attrName>
                                        </p:attrNameLst>
                                      </p:cBhvr>
                                      <p:to>
                                        <p:strVal val="visible"/>
                                      </p:to>
                                    </p:set>
                                    <p:animEffect transition="in" filter="blinds(horizontal)">
                                      <p:cBhvr>
                                        <p:cTn id="12" dur="500"/>
                                        <p:tgtEl>
                                          <p:spTgt spid="66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2531">
                                            <p:txEl>
                                              <p:pRg st="2" end="2"/>
                                            </p:txEl>
                                          </p:spTgt>
                                        </p:tgtEl>
                                        <p:attrNameLst>
                                          <p:attrName>style.visibility</p:attrName>
                                        </p:attrNameLst>
                                      </p:cBhvr>
                                      <p:to>
                                        <p:strVal val="visible"/>
                                      </p:to>
                                    </p:set>
                                    <p:animEffect transition="in" filter="blinds(horizontal)">
                                      <p:cBhvr>
                                        <p:cTn id="17" dur="500"/>
                                        <p:tgtEl>
                                          <p:spTgt spid="66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2531">
                                            <p:txEl>
                                              <p:pRg st="3" end="3"/>
                                            </p:txEl>
                                          </p:spTgt>
                                        </p:tgtEl>
                                        <p:attrNameLst>
                                          <p:attrName>style.visibility</p:attrName>
                                        </p:attrNameLst>
                                      </p:cBhvr>
                                      <p:to>
                                        <p:strVal val="visible"/>
                                      </p:to>
                                    </p:set>
                                    <p:animEffect transition="in" filter="blinds(horizontal)">
                                      <p:cBhvr>
                                        <p:cTn id="22" dur="500"/>
                                        <p:tgtEl>
                                          <p:spTgt spid="66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2531">
                                            <p:txEl>
                                              <p:pRg st="4" end="4"/>
                                            </p:txEl>
                                          </p:spTgt>
                                        </p:tgtEl>
                                        <p:attrNameLst>
                                          <p:attrName>style.visibility</p:attrName>
                                        </p:attrNameLst>
                                      </p:cBhvr>
                                      <p:to>
                                        <p:strVal val="visible"/>
                                      </p:to>
                                    </p:set>
                                    <p:animEffect transition="in" filter="blinds(horizontal)">
                                      <p:cBhvr>
                                        <p:cTn id="27" dur="500"/>
                                        <p:tgtEl>
                                          <p:spTgt spid="662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2531">
                                            <p:txEl>
                                              <p:pRg st="5" end="5"/>
                                            </p:txEl>
                                          </p:spTgt>
                                        </p:tgtEl>
                                        <p:attrNameLst>
                                          <p:attrName>style.visibility</p:attrName>
                                        </p:attrNameLst>
                                      </p:cBhvr>
                                      <p:to>
                                        <p:strVal val="visible"/>
                                      </p:to>
                                    </p:set>
                                    <p:animEffect transition="in" filter="blinds(horizontal)">
                                      <p:cBhvr>
                                        <p:cTn id="32" dur="500"/>
                                        <p:tgtEl>
                                          <p:spTgt spid="662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2531">
                                            <p:txEl>
                                              <p:pRg st="6" end="6"/>
                                            </p:txEl>
                                          </p:spTgt>
                                        </p:tgtEl>
                                        <p:attrNameLst>
                                          <p:attrName>style.visibility</p:attrName>
                                        </p:attrNameLst>
                                      </p:cBhvr>
                                      <p:to>
                                        <p:strVal val="visible"/>
                                      </p:to>
                                    </p:set>
                                    <p:animEffect transition="in" filter="blinds(horizontal)">
                                      <p:cBhvr>
                                        <p:cTn id="37" dur="500"/>
                                        <p:tgtEl>
                                          <p:spTgt spid="6625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62531">
                                            <p:txEl>
                                              <p:pRg st="7" end="7"/>
                                            </p:txEl>
                                          </p:spTgt>
                                        </p:tgtEl>
                                        <p:attrNameLst>
                                          <p:attrName>style.visibility</p:attrName>
                                        </p:attrNameLst>
                                      </p:cBhvr>
                                      <p:to>
                                        <p:strVal val="visible"/>
                                      </p:to>
                                    </p:set>
                                    <p:animEffect transition="in" filter="blinds(horizontal)">
                                      <p:cBhvr>
                                        <p:cTn id="42" dur="500"/>
                                        <p:tgtEl>
                                          <p:spTgt spid="6625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662689"/>
                                        </p:tgtEl>
                                        <p:attrNameLst>
                                          <p:attrName>style.visibility</p:attrName>
                                        </p:attrNameLst>
                                      </p:cBhvr>
                                      <p:to>
                                        <p:strVal val="visible"/>
                                      </p:to>
                                    </p:set>
                                    <p:anim calcmode="lin" valueType="num">
                                      <p:cBhvr additive="base">
                                        <p:cTn id="47" dur="500" fill="hold"/>
                                        <p:tgtEl>
                                          <p:spTgt spid="662689"/>
                                        </p:tgtEl>
                                        <p:attrNameLst>
                                          <p:attrName>ppt_x</p:attrName>
                                        </p:attrNameLst>
                                      </p:cBhvr>
                                      <p:tavLst>
                                        <p:tav tm="0">
                                          <p:val>
                                            <p:strVal val="1+#ppt_w/2"/>
                                          </p:val>
                                        </p:tav>
                                        <p:tav tm="100000">
                                          <p:val>
                                            <p:strVal val="#ppt_x"/>
                                          </p:val>
                                        </p:tav>
                                      </p:tavLst>
                                    </p:anim>
                                    <p:anim calcmode="lin" valueType="num">
                                      <p:cBhvr additive="base">
                                        <p:cTn id="48" dur="500" fill="hold"/>
                                        <p:tgtEl>
                                          <p:spTgt spid="66268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62688"/>
                                        </p:tgtEl>
                                        <p:attrNameLst>
                                          <p:attrName>style.visibility</p:attrName>
                                        </p:attrNameLst>
                                      </p:cBhvr>
                                      <p:to>
                                        <p:strVal val="visible"/>
                                      </p:to>
                                    </p:set>
                                    <p:anim calcmode="lin" valueType="num">
                                      <p:cBhvr additive="base">
                                        <p:cTn id="53" dur="500" fill="hold"/>
                                        <p:tgtEl>
                                          <p:spTgt spid="662688"/>
                                        </p:tgtEl>
                                        <p:attrNameLst>
                                          <p:attrName>ppt_x</p:attrName>
                                        </p:attrNameLst>
                                      </p:cBhvr>
                                      <p:tavLst>
                                        <p:tav tm="0">
                                          <p:val>
                                            <p:strVal val="#ppt_x"/>
                                          </p:val>
                                        </p:tav>
                                        <p:tav tm="100000">
                                          <p:val>
                                            <p:strVal val="#ppt_x"/>
                                          </p:val>
                                        </p:tav>
                                      </p:tavLst>
                                    </p:anim>
                                    <p:anim calcmode="lin" valueType="num">
                                      <p:cBhvr additive="base">
                                        <p:cTn id="54" dur="500" fill="hold"/>
                                        <p:tgtEl>
                                          <p:spTgt spid="6626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688" grpId="0" bldLvl="0" animBg="1"/>
      <p:bldP spid="662689"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dirty="0">
                <a:latin typeface="微软雅黑" panose="020B0503020204020204" pitchFamily="34" charset="-122"/>
                <a:ea typeface="微软雅黑" panose="020B0503020204020204" pitchFamily="34" charset="-122"/>
                <a:sym typeface="+mn-ea"/>
              </a:rPr>
              <a:t>连乘</a:t>
            </a:r>
            <a:r>
              <a:rPr lang="en-US" altLang="zh-CN" sz="2800" b="1" dirty="0" err="1">
                <a:latin typeface="微软雅黑" panose="020B0503020204020204" pitchFamily="34" charset="-122"/>
                <a:ea typeface="微软雅黑" panose="020B0503020204020204" pitchFamily="34" charset="-122"/>
                <a:sym typeface="+mn-ea"/>
              </a:rPr>
              <a:t>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710660" name="Rectangle 4"/>
          <p:cNvSpPr>
            <a:spLocks noChangeArrowheads="1"/>
          </p:cNvSpPr>
          <p:nvPr/>
        </p:nvSpPr>
        <p:spPr bwMode="auto">
          <a:xfrm>
            <a:off x="1397794" y="2189821"/>
            <a:ext cx="8081962" cy="314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50000"/>
              </a:lnSpc>
              <a:spcBef>
                <a:spcPct val="20000"/>
              </a:spcBef>
              <a:buFontTx/>
              <a:buChar char="•"/>
              <a:defRPr/>
            </a:pPr>
            <a:r>
              <a:rPr lang="zh-CN" altLang="en-US" sz="2000" dirty="0">
                <a:latin typeface="微软雅黑" panose="020B0503020204020204" pitchFamily="34" charset="-122"/>
                <a:ea typeface="微软雅黑" panose="020B0503020204020204" pitchFamily="34" charset="-122"/>
              </a:rPr>
              <a:t>时间复杂性</a:t>
            </a:r>
          </a:p>
          <a:p>
            <a:pPr lvl="1" algn="just">
              <a:lnSpc>
                <a:spcPct val="150000"/>
              </a:lnSpc>
              <a:spcBef>
                <a:spcPct val="20000"/>
              </a:spcBef>
              <a:buFontTx/>
              <a:defRPr/>
            </a:pPr>
            <a:r>
              <a:rPr lang="zh-CN" altLang="en-US" sz="2000" dirty="0">
                <a:solidFill>
                  <a:srgbClr val="0000CC"/>
                </a:solidFill>
                <a:latin typeface="微软雅黑" panose="020B0503020204020204" pitchFamily="34" charset="-122"/>
                <a:ea typeface="微软雅黑" panose="020B0503020204020204" pitchFamily="34" charset="-122"/>
              </a:rPr>
              <a:t>时间复杂性为：</a:t>
            </a:r>
            <a:r>
              <a:rPr lang="en-US" altLang="zh-CN" sz="2000" dirty="0">
                <a:solidFill>
                  <a:srgbClr val="CC0099"/>
                </a:solidFill>
                <a:latin typeface="微软雅黑" panose="020B0503020204020204" pitchFamily="34" charset="-122"/>
                <a:ea typeface="微软雅黑" panose="020B0503020204020204" pitchFamily="34" charset="-122"/>
              </a:rPr>
              <a:t>O(n</a:t>
            </a:r>
            <a:r>
              <a:rPr lang="en-US" altLang="zh-CN" sz="2000" baseline="30000" dirty="0">
                <a:solidFill>
                  <a:srgbClr val="CC0099"/>
                </a:solidFill>
                <a:latin typeface="微软雅黑" panose="020B0503020204020204" pitchFamily="34" charset="-122"/>
                <a:ea typeface="微软雅黑" panose="020B0503020204020204" pitchFamily="34" charset="-122"/>
              </a:rPr>
              <a:t>3</a:t>
            </a:r>
            <a:r>
              <a:rPr lang="en-US" altLang="zh-CN" sz="2000" dirty="0">
                <a:solidFill>
                  <a:srgbClr val="CC0099"/>
                </a:solidFill>
                <a:latin typeface="微软雅黑" panose="020B0503020204020204" pitchFamily="34" charset="-122"/>
                <a:ea typeface="微软雅黑" panose="020B0503020204020204" pitchFamily="34" charset="-122"/>
              </a:rPr>
              <a:t>)</a:t>
            </a:r>
          </a:p>
          <a:p>
            <a:pPr marL="342900" indent="-342900" algn="just">
              <a:lnSpc>
                <a:spcPct val="150000"/>
              </a:lnSpc>
              <a:spcBef>
                <a:spcPct val="20000"/>
              </a:spcBef>
              <a:buFontTx/>
              <a:buChar char="•"/>
              <a:defRPr/>
            </a:pPr>
            <a:r>
              <a:rPr lang="zh-CN" altLang="en-US" sz="2000" dirty="0">
                <a:latin typeface="微软雅黑" panose="020B0503020204020204" pitchFamily="34" charset="-122"/>
                <a:ea typeface="微软雅黑" panose="020B0503020204020204" pitchFamily="34" charset="-122"/>
              </a:rPr>
              <a:t>空间复杂性 </a:t>
            </a:r>
          </a:p>
          <a:p>
            <a:pPr lvl="1" algn="just">
              <a:lnSpc>
                <a:spcPct val="150000"/>
              </a:lnSpc>
              <a:spcBef>
                <a:spcPct val="20000"/>
              </a:spcBef>
              <a:defRPr/>
            </a:pPr>
            <a:r>
              <a:rPr lang="zh-CN" altLang="en-US" sz="2000" dirty="0">
                <a:solidFill>
                  <a:srgbClr val="0000CC"/>
                </a:solidFill>
                <a:latin typeface="微软雅黑" panose="020B0503020204020204" pitchFamily="34" charset="-122"/>
                <a:ea typeface="微软雅黑" panose="020B0503020204020204" pitchFamily="34" charset="-122"/>
              </a:rPr>
              <a:t>使用数组</a:t>
            </a:r>
            <a:r>
              <a:rPr lang="en-US" altLang="zh-CN" sz="2000" dirty="0">
                <a:solidFill>
                  <a:srgbClr val="CC0099"/>
                </a:solidFill>
                <a:latin typeface="微软雅黑" panose="020B0503020204020204" pitchFamily="34" charset="-122"/>
                <a:ea typeface="微软雅黑" panose="020B0503020204020204" pitchFamily="34" charset="-122"/>
              </a:rPr>
              <a:t>m</a:t>
            </a:r>
            <a:r>
              <a:rPr lang="zh-CN" altLang="en-US" sz="2000" dirty="0">
                <a:solidFill>
                  <a:srgbClr val="0000CC"/>
                </a:solidFill>
                <a:latin typeface="微软雅黑" panose="020B0503020204020204" pitchFamily="34" charset="-122"/>
                <a:ea typeface="微软雅黑" panose="020B0503020204020204" pitchFamily="34" charset="-122"/>
              </a:rPr>
              <a:t>和</a:t>
            </a:r>
            <a:r>
              <a:rPr lang="en-US" altLang="zh-CN" sz="2000" dirty="0">
                <a:solidFill>
                  <a:srgbClr val="CC0099"/>
                </a:solidFill>
                <a:latin typeface="微软雅黑" panose="020B0503020204020204" pitchFamily="34" charset="-122"/>
                <a:ea typeface="微软雅黑" panose="020B0503020204020204" pitchFamily="34" charset="-122"/>
              </a:rPr>
              <a:t>S</a:t>
            </a:r>
          </a:p>
          <a:p>
            <a:pPr lvl="1" algn="just">
              <a:lnSpc>
                <a:spcPct val="150000"/>
              </a:lnSpc>
              <a:spcBef>
                <a:spcPct val="20000"/>
              </a:spcBef>
              <a:defRPr/>
            </a:pPr>
            <a:r>
              <a:rPr lang="zh-CN" altLang="en-US" sz="2000" dirty="0">
                <a:solidFill>
                  <a:srgbClr val="0000CC"/>
                </a:solidFill>
                <a:latin typeface="微软雅黑" panose="020B0503020204020204" pitchFamily="34" charset="-122"/>
                <a:ea typeface="微软雅黑" panose="020B0503020204020204" pitchFamily="34" charset="-122"/>
              </a:rPr>
              <a:t>需要空间</a:t>
            </a:r>
            <a:r>
              <a:rPr lang="en-US" altLang="zh-CN" sz="2000" dirty="0">
                <a:solidFill>
                  <a:srgbClr val="CC0099"/>
                </a:solidFill>
                <a:latin typeface="微软雅黑" panose="020B0503020204020204" pitchFamily="34" charset="-122"/>
                <a:ea typeface="微软雅黑" panose="020B0503020204020204" pitchFamily="34" charset="-122"/>
              </a:rPr>
              <a:t>O(n</a:t>
            </a:r>
            <a:r>
              <a:rPr lang="en-US" altLang="zh-CN" sz="2000" baseline="30000" dirty="0">
                <a:solidFill>
                  <a:srgbClr val="CC0099"/>
                </a:solidFill>
                <a:latin typeface="微软雅黑" panose="020B0503020204020204" pitchFamily="34" charset="-122"/>
                <a:ea typeface="微软雅黑" panose="020B0503020204020204" pitchFamily="34" charset="-122"/>
              </a:rPr>
              <a:t>2</a:t>
            </a:r>
            <a:r>
              <a:rPr lang="en-US" altLang="zh-CN" sz="2000" dirty="0">
                <a:solidFill>
                  <a:srgbClr val="CC0099"/>
                </a:solidFill>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a16="http://schemas.microsoft.com/office/drawing/2014/main" id="{765F5542-A23E-409C-ACD1-4CF33609D31C}"/>
              </a:ext>
            </a:extLst>
          </p:cNvPr>
          <p:cNvSpPr/>
          <p:nvPr/>
        </p:nvSpPr>
        <p:spPr>
          <a:xfrm>
            <a:off x="816459" y="1407797"/>
            <a:ext cx="3529012" cy="400110"/>
          </a:xfrm>
          <a:prstGeom prst="rect">
            <a:avLst/>
          </a:prstGeom>
        </p:spPr>
        <p:txBody>
          <a:bodyPr>
            <a:spAutoFit/>
          </a:bodyPr>
          <a:lstStyle/>
          <a:p>
            <a:pPr algn="just">
              <a:spcBef>
                <a:spcPct val="20000"/>
              </a:spcBef>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四、算法分析</a:t>
            </a:r>
          </a:p>
        </p:txBody>
      </p:sp>
    </p:spTree>
    <p:extLst>
      <p:ext uri="{BB962C8B-B14F-4D97-AF65-F5344CB8AC3E}">
        <p14:creationId xmlns:p14="http://schemas.microsoft.com/office/powerpoint/2010/main" val="420079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0660">
                                            <p:txEl>
                                              <p:pRg st="1" end="1"/>
                                            </p:txEl>
                                          </p:spTgt>
                                        </p:tgtEl>
                                        <p:attrNameLst>
                                          <p:attrName>style.visibility</p:attrName>
                                        </p:attrNameLst>
                                      </p:cBhvr>
                                      <p:to>
                                        <p:strVal val="visible"/>
                                      </p:to>
                                    </p:set>
                                    <p:anim calcmode="lin" valueType="num">
                                      <p:cBhvr additive="base">
                                        <p:cTn id="7" dur="500" fill="hold"/>
                                        <p:tgtEl>
                                          <p:spTgt spid="71066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06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0660">
                                            <p:txEl>
                                              <p:pRg st="2" end="2"/>
                                            </p:txEl>
                                          </p:spTgt>
                                        </p:tgtEl>
                                        <p:attrNameLst>
                                          <p:attrName>style.visibility</p:attrName>
                                        </p:attrNameLst>
                                      </p:cBhvr>
                                      <p:to>
                                        <p:strVal val="visible"/>
                                      </p:to>
                                    </p:set>
                                    <p:anim calcmode="lin" valueType="num">
                                      <p:cBhvr additive="base">
                                        <p:cTn id="13" dur="500" fill="hold"/>
                                        <p:tgtEl>
                                          <p:spTgt spid="71066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06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0660">
                                            <p:txEl>
                                              <p:pRg st="3" end="3"/>
                                            </p:txEl>
                                          </p:spTgt>
                                        </p:tgtEl>
                                        <p:attrNameLst>
                                          <p:attrName>style.visibility</p:attrName>
                                        </p:attrNameLst>
                                      </p:cBhvr>
                                      <p:to>
                                        <p:strVal val="visible"/>
                                      </p:to>
                                    </p:set>
                                    <p:anim calcmode="lin" valueType="num">
                                      <p:cBhvr additive="base">
                                        <p:cTn id="19" dur="500" fill="hold"/>
                                        <p:tgtEl>
                                          <p:spTgt spid="71066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066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0660">
                                            <p:txEl>
                                              <p:pRg st="4" end="4"/>
                                            </p:txEl>
                                          </p:spTgt>
                                        </p:tgtEl>
                                        <p:attrNameLst>
                                          <p:attrName>style.visibility</p:attrName>
                                        </p:attrNameLst>
                                      </p:cBhvr>
                                      <p:to>
                                        <p:strVal val="visible"/>
                                      </p:to>
                                    </p:set>
                                    <p:anim calcmode="lin" valueType="num">
                                      <p:cBhvr additive="base">
                                        <p:cTn id="25" dur="500" fill="hold"/>
                                        <p:tgtEl>
                                          <p:spTgt spid="71066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066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矩形 4"/>
          <p:cNvSpPr>
            <a:spLocks noChangeArrowheads="1"/>
          </p:cNvSpPr>
          <p:nvPr/>
        </p:nvSpPr>
        <p:spPr bwMode="auto">
          <a:xfrm>
            <a:off x="805071" y="1225689"/>
            <a:ext cx="9171128" cy="547842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pPr>
              <a:lnSpc>
                <a:spcPts val="2800"/>
              </a:lnSpc>
            </a:pPr>
            <a:r>
              <a:rPr lang="en-US" altLang="zh-CN" sz="2000" dirty="0">
                <a:latin typeface="Times New Roman" panose="02020603050405020304" pitchFamily="18" charset="0"/>
                <a:sym typeface="+mn-ea"/>
              </a:rPr>
              <a:t>#define N 6</a:t>
            </a:r>
          </a:p>
          <a:p>
            <a:pPr>
              <a:lnSpc>
                <a:spcPts val="2800"/>
              </a:lnSpc>
            </a:pPr>
            <a:r>
              <a:rPr lang="en-US" altLang="zh-CN" sz="2000" dirty="0">
                <a:latin typeface="Times New Roman" panose="02020603050405020304" pitchFamily="18" charset="0"/>
                <a:sym typeface="+mn-ea"/>
              </a:rPr>
              <a:t>#define INF 0x3f3f3f3f </a:t>
            </a:r>
          </a:p>
          <a:p>
            <a:pPr>
              <a:lnSpc>
                <a:spcPts val="2800"/>
              </a:lnSpc>
            </a:pPr>
            <a:r>
              <a:rPr lang="en-US" altLang="zh-CN" sz="2000" dirty="0">
                <a:latin typeface="Times New Roman" panose="02020603050405020304" pitchFamily="18" charset="0"/>
                <a:sym typeface="+mn-ea"/>
              </a:rPr>
              <a:t>int m[N + 1][N + 1];   //</a:t>
            </a:r>
            <a:r>
              <a:rPr lang="zh-CN" altLang="en-US" sz="2000" dirty="0">
                <a:latin typeface="Times New Roman" panose="02020603050405020304" pitchFamily="18" charset="0"/>
                <a:sym typeface="+mn-ea"/>
              </a:rPr>
              <a:t>备忘录</a:t>
            </a:r>
            <a:endParaRPr lang="en-US" altLang="zh-CN" sz="2000" dirty="0">
              <a:latin typeface="Times New Roman" panose="02020603050405020304" pitchFamily="18" charset="0"/>
              <a:sym typeface="+mn-ea"/>
            </a:endParaRPr>
          </a:p>
          <a:p>
            <a:r>
              <a:rPr lang="en-US" altLang="zh-CN" sz="2000" dirty="0">
                <a:latin typeface="Times New Roman" panose="02020603050405020304" pitchFamily="18" charset="0"/>
                <a:sym typeface="+mn-ea"/>
              </a:rPr>
              <a:t>void </a:t>
            </a:r>
            <a:r>
              <a:rPr lang="en-US" altLang="zh-CN" sz="2000" dirty="0" err="1">
                <a:latin typeface="Times New Roman" panose="02020603050405020304" pitchFamily="18" charset="0"/>
                <a:sym typeface="+mn-ea"/>
              </a:rPr>
              <a:t>MemorizedMatrixChain</a:t>
            </a:r>
            <a:r>
              <a:rPr lang="en-US" altLang="zh-CN" sz="2000" dirty="0">
                <a:latin typeface="Times New Roman" panose="02020603050405020304" pitchFamily="18" charset="0"/>
                <a:sym typeface="+mn-ea"/>
              </a:rPr>
              <a:t>(vector&lt;int&gt;p)</a:t>
            </a:r>
          </a:p>
          <a:p>
            <a:r>
              <a:rPr lang="en-US" altLang="zh-CN" sz="2000" dirty="0">
                <a:latin typeface="Times New Roman" panose="02020603050405020304" pitchFamily="18" charset="0"/>
                <a:sym typeface="+mn-ea"/>
              </a:rPr>
              <a:t>{       int n = </a:t>
            </a:r>
            <a:r>
              <a:rPr lang="en-US" altLang="zh-CN" sz="2000" dirty="0" err="1">
                <a:latin typeface="Times New Roman" panose="02020603050405020304" pitchFamily="18" charset="0"/>
                <a:sym typeface="+mn-ea"/>
              </a:rPr>
              <a:t>p.size</a:t>
            </a:r>
            <a:r>
              <a:rPr lang="en-US" altLang="zh-CN" sz="2000" dirty="0">
                <a:latin typeface="Times New Roman" panose="02020603050405020304" pitchFamily="18" charset="0"/>
                <a:sym typeface="+mn-ea"/>
              </a:rPr>
              <a:t>() - 1;	</a:t>
            </a:r>
          </a:p>
          <a:p>
            <a:r>
              <a:rPr lang="en-US" altLang="zh-CN" sz="2000" dirty="0">
                <a:latin typeface="Times New Roman" panose="02020603050405020304" pitchFamily="18" charset="0"/>
                <a:sym typeface="+mn-ea"/>
              </a:rPr>
              <a:t>         for (int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 1;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&lt;= n;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a:t>
            </a:r>
            <a:r>
              <a:rPr lang="zh-CN" altLang="en-US" sz="2000" dirty="0">
                <a:latin typeface="Times New Roman" panose="02020603050405020304" pitchFamily="18" charset="0"/>
                <a:sym typeface="+mn-ea"/>
              </a:rPr>
              <a:t>初始化上三角</a:t>
            </a:r>
            <a:endParaRPr lang="en-US" altLang="zh-CN" sz="2000" dirty="0">
              <a:latin typeface="Times New Roman" panose="02020603050405020304" pitchFamily="18" charset="0"/>
              <a:sym typeface="+mn-ea"/>
            </a:endParaRPr>
          </a:p>
          <a:p>
            <a:r>
              <a:rPr lang="en-US" altLang="zh-CN" sz="2000" dirty="0">
                <a:latin typeface="Times New Roman" panose="02020603050405020304" pitchFamily="18" charset="0"/>
                <a:sym typeface="+mn-ea"/>
              </a:rPr>
              <a:t>          	for (int j =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j &lt;= n; ++j)	</a:t>
            </a:r>
          </a:p>
          <a:p>
            <a:r>
              <a:rPr lang="en-US" altLang="zh-CN" sz="2000" dirty="0">
                <a:latin typeface="Times New Roman" panose="02020603050405020304" pitchFamily="18" charset="0"/>
                <a:sym typeface="+mn-ea"/>
              </a:rPr>
              <a:t>		     m[</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][j] = INF;	</a:t>
            </a:r>
          </a:p>
          <a:p>
            <a:r>
              <a:rPr lang="en-US" altLang="zh-CN" sz="2000" dirty="0">
                <a:latin typeface="Times New Roman" panose="02020603050405020304" pitchFamily="18" charset="0"/>
                <a:sym typeface="+mn-ea"/>
              </a:rPr>
              <a:t>         </a:t>
            </a:r>
            <a:r>
              <a:rPr lang="en-US" altLang="zh-CN" sz="2000" dirty="0" err="1">
                <a:latin typeface="Times New Roman" panose="02020603050405020304" pitchFamily="18" charset="0"/>
                <a:sym typeface="+mn-ea"/>
              </a:rPr>
              <a:t>LookupChain</a:t>
            </a:r>
            <a:r>
              <a:rPr lang="en-US" altLang="zh-CN" sz="2000" dirty="0">
                <a:latin typeface="Times New Roman" panose="02020603050405020304" pitchFamily="18" charset="0"/>
                <a:sym typeface="+mn-ea"/>
              </a:rPr>
              <a:t>(p, 1, n);</a:t>
            </a:r>
          </a:p>
          <a:p>
            <a:r>
              <a:rPr lang="en-US" altLang="zh-CN" sz="2000" dirty="0">
                <a:latin typeface="Times New Roman" panose="02020603050405020304" pitchFamily="18" charset="0"/>
                <a:sym typeface="+mn-ea"/>
              </a:rPr>
              <a:t>}</a:t>
            </a:r>
          </a:p>
          <a:p>
            <a:r>
              <a:rPr lang="en-US" altLang="zh-CN" sz="2000" dirty="0">
                <a:latin typeface="Times New Roman" panose="02020603050405020304" pitchFamily="18" charset="0"/>
                <a:sym typeface="+mn-ea"/>
              </a:rPr>
              <a:t>void main()</a:t>
            </a:r>
          </a:p>
          <a:p>
            <a:r>
              <a:rPr lang="en-US" altLang="zh-CN" sz="2000" dirty="0">
                <a:latin typeface="Times New Roman" panose="02020603050405020304" pitchFamily="18" charset="0"/>
                <a:sym typeface="+mn-ea"/>
              </a:rPr>
              <a:t>{       vector&lt;int&gt;   p={ 30, 35, 15, 5, 10, 20, 25 }; 	</a:t>
            </a:r>
          </a:p>
          <a:p>
            <a:r>
              <a:rPr lang="en-US" altLang="zh-CN" sz="2000" dirty="0">
                <a:latin typeface="Times New Roman" panose="02020603050405020304" pitchFamily="18" charset="0"/>
                <a:sym typeface="+mn-ea"/>
              </a:rPr>
              <a:t>         </a:t>
            </a:r>
            <a:r>
              <a:rPr lang="en-US" altLang="zh-CN" sz="2000" dirty="0" err="1">
                <a:latin typeface="Times New Roman" panose="02020603050405020304" pitchFamily="18" charset="0"/>
                <a:sym typeface="+mn-ea"/>
              </a:rPr>
              <a:t>cout</a:t>
            </a:r>
            <a:r>
              <a:rPr lang="en-US" altLang="zh-CN" sz="2000" dirty="0">
                <a:latin typeface="Times New Roman" panose="02020603050405020304" pitchFamily="18" charset="0"/>
                <a:sym typeface="+mn-ea"/>
              </a:rPr>
              <a:t> &lt;&lt; "</a:t>
            </a:r>
            <a:r>
              <a:rPr lang="zh-CN" altLang="en-US" sz="2000" dirty="0">
                <a:latin typeface="Times New Roman" panose="02020603050405020304" pitchFamily="18" charset="0"/>
                <a:sym typeface="+mn-ea"/>
              </a:rPr>
              <a:t>矩阵维度为</a:t>
            </a:r>
            <a:r>
              <a:rPr lang="en-US" altLang="zh-CN" sz="2000" dirty="0">
                <a:latin typeface="Times New Roman" panose="02020603050405020304" pitchFamily="18" charset="0"/>
                <a:sym typeface="+mn-ea"/>
              </a:rPr>
              <a:t>: ";	</a:t>
            </a:r>
          </a:p>
          <a:p>
            <a:r>
              <a:rPr lang="en-US" altLang="zh-CN" sz="2000" dirty="0">
                <a:latin typeface="Times New Roman" panose="02020603050405020304" pitchFamily="18" charset="0"/>
                <a:sym typeface="+mn-ea"/>
              </a:rPr>
              <a:t>         for (auto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 </a:t>
            </a:r>
            <a:r>
              <a:rPr lang="en-US" altLang="zh-CN" sz="2000" dirty="0" err="1">
                <a:latin typeface="Times New Roman" panose="02020603050405020304" pitchFamily="18" charset="0"/>
                <a:sym typeface="+mn-ea"/>
              </a:rPr>
              <a:t>p.begin</a:t>
            </a:r>
            <a:r>
              <a:rPr lang="en-US" altLang="zh-CN" sz="2000" dirty="0">
                <a:latin typeface="Times New Roman" panose="02020603050405020304" pitchFamily="18" charset="0"/>
                <a:sym typeface="+mn-ea"/>
              </a:rPr>
              <a:t>();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&lt; </a:t>
            </a:r>
            <a:r>
              <a:rPr lang="en-US" altLang="zh-CN" sz="2000" dirty="0" err="1">
                <a:latin typeface="Times New Roman" panose="02020603050405020304" pitchFamily="18" charset="0"/>
                <a:sym typeface="+mn-ea"/>
              </a:rPr>
              <a:t>p.end</a:t>
            </a:r>
            <a:r>
              <a:rPr lang="en-US" altLang="zh-CN" sz="2000" dirty="0">
                <a:latin typeface="Times New Roman" panose="02020603050405020304" pitchFamily="18" charset="0"/>
                <a:sym typeface="+mn-ea"/>
              </a:rPr>
              <a:t>();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a:t>
            </a:r>
            <a:r>
              <a:rPr lang="en-US" altLang="zh-CN" sz="2000" dirty="0" err="1">
                <a:latin typeface="Times New Roman" panose="02020603050405020304" pitchFamily="18" charset="0"/>
                <a:sym typeface="+mn-ea"/>
              </a:rPr>
              <a:t>cout</a:t>
            </a:r>
            <a:r>
              <a:rPr lang="en-US" altLang="zh-CN" sz="2000" dirty="0">
                <a:latin typeface="Times New Roman" panose="02020603050405020304" pitchFamily="18" charset="0"/>
                <a:sym typeface="+mn-ea"/>
              </a:rPr>
              <a:t> &lt;&lt;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&lt;&lt; " ";	</a:t>
            </a:r>
          </a:p>
          <a:p>
            <a:r>
              <a:rPr lang="en-US" altLang="zh-CN" sz="2000" dirty="0">
                <a:latin typeface="Times New Roman" panose="02020603050405020304" pitchFamily="18" charset="0"/>
                <a:sym typeface="+mn-ea"/>
              </a:rPr>
              <a:t>         </a:t>
            </a:r>
            <a:r>
              <a:rPr lang="en-US" altLang="zh-CN" sz="2000" dirty="0" err="1">
                <a:latin typeface="Times New Roman" panose="02020603050405020304" pitchFamily="18" charset="0"/>
                <a:sym typeface="+mn-ea"/>
              </a:rPr>
              <a:t>MemorizedMatrixChain</a:t>
            </a:r>
            <a:r>
              <a:rPr lang="en-US" altLang="zh-CN" sz="2000" dirty="0">
                <a:latin typeface="Times New Roman" panose="02020603050405020304" pitchFamily="18" charset="0"/>
                <a:sym typeface="+mn-ea"/>
              </a:rPr>
              <a:t>(p);	</a:t>
            </a:r>
          </a:p>
          <a:p>
            <a:r>
              <a:rPr lang="en-US" altLang="zh-CN" sz="2000" dirty="0">
                <a:latin typeface="Times New Roman" panose="02020603050405020304" pitchFamily="18" charset="0"/>
                <a:sym typeface="+mn-ea"/>
              </a:rPr>
              <a:t>         </a:t>
            </a:r>
            <a:r>
              <a:rPr lang="en-US" altLang="zh-CN" sz="2000" dirty="0" err="1">
                <a:latin typeface="Times New Roman" panose="02020603050405020304" pitchFamily="18" charset="0"/>
                <a:sym typeface="+mn-ea"/>
              </a:rPr>
              <a:t>cout</a:t>
            </a:r>
            <a:r>
              <a:rPr lang="en-US" altLang="zh-CN" sz="2000" dirty="0">
                <a:latin typeface="Times New Roman" panose="02020603050405020304" pitchFamily="18" charset="0"/>
                <a:sym typeface="+mn-ea"/>
              </a:rPr>
              <a:t> &lt;&lt; "</a:t>
            </a:r>
            <a:r>
              <a:rPr lang="zh-CN" altLang="en-US" sz="2000" dirty="0">
                <a:latin typeface="Times New Roman" panose="02020603050405020304" pitchFamily="18" charset="0"/>
                <a:sym typeface="+mn-ea"/>
              </a:rPr>
              <a:t>最小乘法次数</a:t>
            </a:r>
            <a:r>
              <a:rPr lang="en-US" altLang="zh-CN" sz="2000" dirty="0">
                <a:latin typeface="Times New Roman" panose="02020603050405020304" pitchFamily="18" charset="0"/>
                <a:sym typeface="+mn-ea"/>
              </a:rPr>
              <a:t>: " &lt;&lt; m[1][6] &lt;&lt; </a:t>
            </a:r>
            <a:r>
              <a:rPr lang="en-US" altLang="zh-CN" sz="2000" dirty="0" err="1">
                <a:latin typeface="Times New Roman" panose="02020603050405020304" pitchFamily="18" charset="0"/>
                <a:sym typeface="+mn-ea"/>
              </a:rPr>
              <a:t>endl</a:t>
            </a:r>
            <a:r>
              <a:rPr lang="en-US" altLang="zh-CN" sz="2000" dirty="0">
                <a:latin typeface="Times New Roman" panose="02020603050405020304" pitchFamily="18" charset="0"/>
                <a:sym typeface="+mn-ea"/>
              </a:rPr>
              <a:t>; 	</a:t>
            </a:r>
          </a:p>
          <a:p>
            <a:r>
              <a:rPr lang="en-US" altLang="zh-CN" sz="2000" dirty="0">
                <a:latin typeface="Times New Roman" panose="02020603050405020304" pitchFamily="18" charset="0"/>
                <a:sym typeface="+mn-ea"/>
              </a:rPr>
              <a:t>}</a:t>
            </a: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dirty="0">
                <a:latin typeface="微软雅黑" panose="020B0503020204020204" pitchFamily="34" charset="-122"/>
                <a:ea typeface="微软雅黑" panose="020B0503020204020204" pitchFamily="34" charset="-122"/>
                <a:sym typeface="+mn-ea"/>
              </a:rPr>
              <a:t>连乘</a:t>
            </a:r>
            <a:r>
              <a:rPr lang="en-US" altLang="zh-CN" sz="2800" b="1" dirty="0" err="1">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（备忘录法）</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2789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7" dur="500"/>
                                        <p:tgtEl>
                                          <p:spTgt spid="61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32" dur="500"/>
                                        <p:tgtEl>
                                          <p:spTgt spid="61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37" dur="500"/>
                                        <p:tgtEl>
                                          <p:spTgt spid="614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42" dur="500"/>
                                        <p:tgtEl>
                                          <p:spTgt spid="614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47" dur="500"/>
                                        <p:tgtEl>
                                          <p:spTgt spid="614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52" dur="500"/>
                                        <p:tgtEl>
                                          <p:spTgt spid="614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57" dur="500"/>
                                        <p:tgtEl>
                                          <p:spTgt spid="6144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62" dur="500"/>
                                        <p:tgtEl>
                                          <p:spTgt spid="6144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67" dur="500"/>
                                        <p:tgtEl>
                                          <p:spTgt spid="6144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72" dur="500"/>
                                        <p:tgtEl>
                                          <p:spTgt spid="6144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1443">
                                            <p:txEl>
                                              <p:pRg st="14" end="14"/>
                                            </p:txEl>
                                          </p:spTgt>
                                        </p:tgtEl>
                                        <p:attrNameLst>
                                          <p:attrName>style.visibility</p:attrName>
                                        </p:attrNameLst>
                                      </p:cBhvr>
                                      <p:to>
                                        <p:strVal val="visible"/>
                                      </p:to>
                                    </p:set>
                                    <p:animEffect transition="in" filter="blinds(horizontal)">
                                      <p:cBhvr>
                                        <p:cTn id="77" dur="500"/>
                                        <p:tgtEl>
                                          <p:spTgt spid="6144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1443">
                                            <p:txEl>
                                              <p:pRg st="15" end="15"/>
                                            </p:txEl>
                                          </p:spTgt>
                                        </p:tgtEl>
                                        <p:attrNameLst>
                                          <p:attrName>style.visibility</p:attrName>
                                        </p:attrNameLst>
                                      </p:cBhvr>
                                      <p:to>
                                        <p:strVal val="visible"/>
                                      </p:to>
                                    </p:set>
                                    <p:animEffect transition="in" filter="blinds(horizontal)">
                                      <p:cBhvr>
                                        <p:cTn id="82" dur="500"/>
                                        <p:tgtEl>
                                          <p:spTgt spid="6144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1443">
                                            <p:txEl>
                                              <p:pRg st="16" end="16"/>
                                            </p:txEl>
                                          </p:spTgt>
                                        </p:tgtEl>
                                        <p:attrNameLst>
                                          <p:attrName>style.visibility</p:attrName>
                                        </p:attrNameLst>
                                      </p:cBhvr>
                                      <p:to>
                                        <p:strVal val="visible"/>
                                      </p:to>
                                    </p:set>
                                    <p:animEffect transition="in" filter="blinds(horizontal)">
                                      <p:cBhvr>
                                        <p:cTn id="87" dur="500"/>
                                        <p:tgtEl>
                                          <p:spTgt spid="6144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矩形 4"/>
          <p:cNvSpPr>
            <a:spLocks noChangeArrowheads="1"/>
          </p:cNvSpPr>
          <p:nvPr/>
        </p:nvSpPr>
        <p:spPr bwMode="auto">
          <a:xfrm>
            <a:off x="616226" y="1257319"/>
            <a:ext cx="10724322" cy="50896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pPr>
              <a:lnSpc>
                <a:spcPts val="2800"/>
              </a:lnSpc>
            </a:pPr>
            <a:r>
              <a:rPr lang="en-US" altLang="zh-CN" sz="2000" dirty="0">
                <a:latin typeface="Times New Roman" panose="02020603050405020304" pitchFamily="18" charset="0"/>
                <a:sym typeface="+mn-ea"/>
              </a:rPr>
              <a:t>int </a:t>
            </a:r>
            <a:r>
              <a:rPr lang="en-US" altLang="zh-CN" sz="2000" dirty="0" err="1">
                <a:solidFill>
                  <a:srgbClr val="0000FF"/>
                </a:solidFill>
                <a:latin typeface="Times New Roman" panose="02020603050405020304" pitchFamily="18" charset="0"/>
                <a:sym typeface="+mn-ea"/>
              </a:rPr>
              <a:t>LookupChain</a:t>
            </a:r>
            <a:r>
              <a:rPr lang="en-US" altLang="zh-CN" sz="2000" dirty="0">
                <a:latin typeface="Times New Roman" panose="02020603050405020304" pitchFamily="18" charset="0"/>
                <a:sym typeface="+mn-ea"/>
              </a:rPr>
              <a:t>(vector&lt;int&gt;p, int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int j)    </a:t>
            </a:r>
            <a:r>
              <a:rPr lang="en-US" altLang="zh-CN" sz="2000" dirty="0">
                <a:solidFill>
                  <a:srgbClr val="0000FF"/>
                </a:solidFill>
                <a:latin typeface="Times New Roman" panose="02020603050405020304" pitchFamily="18" charset="0"/>
                <a:sym typeface="+mn-ea"/>
              </a:rPr>
              <a:t>//p[</a:t>
            </a:r>
            <a:r>
              <a:rPr lang="en-US" altLang="zh-CN" sz="2000" dirty="0" err="1">
                <a:solidFill>
                  <a:srgbClr val="0000FF"/>
                </a:solidFill>
                <a:latin typeface="Times New Roman" panose="02020603050405020304" pitchFamily="18" charset="0"/>
                <a:sym typeface="+mn-ea"/>
              </a:rPr>
              <a:t>i</a:t>
            </a:r>
            <a:r>
              <a:rPr lang="en-US" altLang="zh-CN" sz="2000" dirty="0">
                <a:solidFill>
                  <a:srgbClr val="0000FF"/>
                </a:solidFill>
                <a:latin typeface="Times New Roman" panose="02020603050405020304" pitchFamily="18" charset="0"/>
                <a:sym typeface="+mn-ea"/>
              </a:rPr>
              <a:t>]</a:t>
            </a:r>
            <a:r>
              <a:rPr lang="zh-CN" altLang="en-US" sz="2000" dirty="0">
                <a:solidFill>
                  <a:srgbClr val="0000FF"/>
                </a:solidFill>
                <a:latin typeface="Times New Roman" panose="02020603050405020304" pitchFamily="18" charset="0"/>
                <a:sym typeface="+mn-ea"/>
              </a:rPr>
              <a:t>存放矩阵的维数，矩阵 </a:t>
            </a:r>
            <a:r>
              <a:rPr lang="en-US" altLang="zh-CN" sz="2000" dirty="0">
                <a:solidFill>
                  <a:srgbClr val="0000FF"/>
                </a:solidFill>
                <a:latin typeface="Times New Roman" panose="02020603050405020304" pitchFamily="18" charset="0"/>
                <a:sym typeface="+mn-ea"/>
              </a:rPr>
              <a:t>Ai </a:t>
            </a:r>
            <a:r>
              <a:rPr lang="zh-CN" altLang="en-US" sz="2000" dirty="0">
                <a:solidFill>
                  <a:srgbClr val="0000FF"/>
                </a:solidFill>
                <a:latin typeface="Times New Roman" panose="02020603050405020304" pitchFamily="18" charset="0"/>
                <a:sym typeface="+mn-ea"/>
              </a:rPr>
              <a:t>的维数是 </a:t>
            </a:r>
            <a:r>
              <a:rPr lang="en-US" altLang="zh-CN" sz="2000" dirty="0">
                <a:solidFill>
                  <a:srgbClr val="0000FF"/>
                </a:solidFill>
                <a:latin typeface="Times New Roman" panose="02020603050405020304" pitchFamily="18" charset="0"/>
                <a:sym typeface="+mn-ea"/>
              </a:rPr>
              <a:t>p[i-1]*p[</a:t>
            </a:r>
            <a:r>
              <a:rPr lang="en-US" altLang="zh-CN" sz="2000" dirty="0" err="1">
                <a:solidFill>
                  <a:srgbClr val="0000FF"/>
                </a:solidFill>
                <a:latin typeface="Times New Roman" panose="02020603050405020304" pitchFamily="18" charset="0"/>
                <a:sym typeface="+mn-ea"/>
              </a:rPr>
              <a:t>i</a:t>
            </a:r>
            <a:r>
              <a:rPr lang="en-US" altLang="zh-CN" sz="2000" dirty="0">
                <a:solidFill>
                  <a:srgbClr val="0000FF"/>
                </a:solidFill>
                <a:latin typeface="Times New Roman" panose="02020603050405020304" pitchFamily="18" charset="0"/>
                <a:sym typeface="+mn-ea"/>
              </a:rPr>
              <a:t>]  </a:t>
            </a:r>
          </a:p>
          <a:p>
            <a:pPr>
              <a:lnSpc>
                <a:spcPts val="2800"/>
              </a:lnSpc>
            </a:pPr>
            <a:r>
              <a:rPr lang="en-US" altLang="zh-CN" sz="2000" dirty="0">
                <a:latin typeface="Times New Roman" panose="02020603050405020304" pitchFamily="18" charset="0"/>
                <a:sym typeface="+mn-ea"/>
              </a:rPr>
              <a:t>{    if (m[</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][j] &lt; INF)	</a:t>
            </a:r>
          </a:p>
          <a:p>
            <a:pPr>
              <a:lnSpc>
                <a:spcPts val="2800"/>
              </a:lnSpc>
            </a:pPr>
            <a:r>
              <a:rPr lang="en-US" altLang="zh-CN" sz="2000" dirty="0">
                <a:latin typeface="Times New Roman" panose="02020603050405020304" pitchFamily="18" charset="0"/>
                <a:sym typeface="+mn-ea"/>
              </a:rPr>
              <a:t>            return m[</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][j];   </a:t>
            </a:r>
            <a:r>
              <a:rPr lang="en-US" altLang="zh-CN" sz="2000" dirty="0">
                <a:solidFill>
                  <a:srgbClr val="0000FF"/>
                </a:solidFill>
                <a:latin typeface="Times New Roman" panose="02020603050405020304" pitchFamily="18" charset="0"/>
                <a:sym typeface="+mn-ea"/>
              </a:rPr>
              <a:t>//</a:t>
            </a:r>
            <a:r>
              <a:rPr lang="zh-CN" altLang="en-US" sz="2000" dirty="0">
                <a:solidFill>
                  <a:srgbClr val="0000FF"/>
                </a:solidFill>
                <a:latin typeface="Times New Roman" panose="02020603050405020304" pitchFamily="18" charset="0"/>
                <a:sym typeface="+mn-ea"/>
              </a:rPr>
              <a:t>求解过则直接查找备忘录返回</a:t>
            </a:r>
            <a:endParaRPr lang="en-US" altLang="zh-CN" sz="2000" dirty="0">
              <a:solidFill>
                <a:srgbClr val="0000FF"/>
              </a:solidFill>
              <a:latin typeface="Times New Roman" panose="02020603050405020304" pitchFamily="18" charset="0"/>
              <a:sym typeface="+mn-ea"/>
            </a:endParaRPr>
          </a:p>
          <a:p>
            <a:pPr>
              <a:lnSpc>
                <a:spcPts val="2800"/>
              </a:lnSpc>
            </a:pPr>
            <a:r>
              <a:rPr lang="en-US" altLang="zh-CN" sz="2000" dirty="0">
                <a:latin typeface="Times New Roman" panose="02020603050405020304" pitchFamily="18" charset="0"/>
                <a:sym typeface="+mn-ea"/>
              </a:rPr>
              <a:t>      if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 j)	  </a:t>
            </a:r>
          </a:p>
          <a:p>
            <a:pPr>
              <a:lnSpc>
                <a:spcPts val="2800"/>
              </a:lnSpc>
            </a:pPr>
            <a:r>
              <a:rPr lang="en-US" altLang="zh-CN" sz="2000" dirty="0">
                <a:latin typeface="Times New Roman" panose="02020603050405020304" pitchFamily="18" charset="0"/>
                <a:sym typeface="+mn-ea"/>
              </a:rPr>
              <a:t>             m[</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][j] = 0;  	</a:t>
            </a:r>
            <a:r>
              <a:rPr lang="en-US" altLang="zh-CN" sz="2000" dirty="0">
                <a:solidFill>
                  <a:srgbClr val="0000FF"/>
                </a:solidFill>
                <a:latin typeface="Times New Roman" panose="02020603050405020304" pitchFamily="18" charset="0"/>
                <a:sym typeface="+mn-ea"/>
              </a:rPr>
              <a:t>//</a:t>
            </a:r>
            <a:r>
              <a:rPr lang="zh-CN" altLang="en-US" sz="2000" dirty="0">
                <a:solidFill>
                  <a:srgbClr val="0000FF"/>
                </a:solidFill>
                <a:latin typeface="Times New Roman" panose="02020603050405020304" pitchFamily="18" charset="0"/>
                <a:sym typeface="+mn-ea"/>
              </a:rPr>
              <a:t>边界值</a:t>
            </a:r>
            <a:endParaRPr lang="en-US" altLang="zh-CN" sz="2000" dirty="0">
              <a:solidFill>
                <a:srgbClr val="0000FF"/>
              </a:solidFill>
              <a:latin typeface="Times New Roman" panose="02020603050405020304" pitchFamily="18" charset="0"/>
              <a:sym typeface="+mn-ea"/>
            </a:endParaRPr>
          </a:p>
          <a:p>
            <a:pPr>
              <a:lnSpc>
                <a:spcPts val="2800"/>
              </a:lnSpc>
            </a:pPr>
            <a:r>
              <a:rPr lang="en-US" altLang="zh-CN" sz="2000" dirty="0">
                <a:latin typeface="Times New Roman" panose="02020603050405020304" pitchFamily="18" charset="0"/>
                <a:sym typeface="+mn-ea"/>
              </a:rPr>
              <a:t>      else	</a:t>
            </a:r>
          </a:p>
          <a:p>
            <a:pPr>
              <a:lnSpc>
                <a:spcPts val="2800"/>
              </a:lnSpc>
            </a:pPr>
            <a:r>
              <a:rPr lang="en-US" altLang="zh-CN" sz="2000" dirty="0">
                <a:latin typeface="Times New Roman" panose="02020603050405020304" pitchFamily="18" charset="0"/>
                <a:sym typeface="+mn-ea"/>
              </a:rPr>
              <a:t>     {     for (int k =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k &lt;= j - 1; k++)		</a:t>
            </a:r>
          </a:p>
          <a:p>
            <a:pPr>
              <a:lnSpc>
                <a:spcPts val="2800"/>
              </a:lnSpc>
            </a:pPr>
            <a:r>
              <a:rPr lang="en-US" altLang="zh-CN" sz="2000" dirty="0">
                <a:latin typeface="Times New Roman" panose="02020603050405020304" pitchFamily="18" charset="0"/>
                <a:sym typeface="+mn-ea"/>
              </a:rPr>
              <a:t>           {  	int q = </a:t>
            </a:r>
            <a:r>
              <a:rPr lang="en-US" altLang="zh-CN" sz="2000" dirty="0" err="1">
                <a:solidFill>
                  <a:srgbClr val="0000FF"/>
                </a:solidFill>
                <a:latin typeface="Times New Roman" panose="02020603050405020304" pitchFamily="18" charset="0"/>
                <a:sym typeface="+mn-ea"/>
              </a:rPr>
              <a:t>LookupChain</a:t>
            </a:r>
            <a:r>
              <a:rPr lang="en-US" altLang="zh-CN" sz="2000" dirty="0">
                <a:latin typeface="Times New Roman" panose="02020603050405020304" pitchFamily="18" charset="0"/>
                <a:sym typeface="+mn-ea"/>
              </a:rPr>
              <a:t>(p, </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 k) + </a:t>
            </a:r>
            <a:r>
              <a:rPr lang="en-US" altLang="zh-CN" sz="2000" dirty="0" err="1">
                <a:solidFill>
                  <a:srgbClr val="0000FF"/>
                </a:solidFill>
                <a:latin typeface="Times New Roman" panose="02020603050405020304" pitchFamily="18" charset="0"/>
                <a:sym typeface="+mn-ea"/>
              </a:rPr>
              <a:t>LookupChain</a:t>
            </a:r>
            <a:r>
              <a:rPr lang="en-US" altLang="zh-CN" sz="2000" dirty="0">
                <a:latin typeface="Times New Roman" panose="02020603050405020304" pitchFamily="18" charset="0"/>
                <a:sym typeface="+mn-ea"/>
              </a:rPr>
              <a:t>(p, k+1, j) + p[i-1]*p[k]*p[j];	</a:t>
            </a:r>
          </a:p>
          <a:p>
            <a:pPr>
              <a:lnSpc>
                <a:spcPts val="2800"/>
              </a:lnSpc>
            </a:pPr>
            <a:r>
              <a:rPr lang="en-US" altLang="zh-CN" sz="2000" dirty="0">
                <a:latin typeface="Times New Roman" panose="02020603050405020304" pitchFamily="18" charset="0"/>
                <a:sym typeface="+mn-ea"/>
              </a:rPr>
              <a:t>                      if (q &lt; m[</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][j])	  </a:t>
            </a:r>
          </a:p>
          <a:p>
            <a:pPr>
              <a:lnSpc>
                <a:spcPts val="2800"/>
              </a:lnSpc>
            </a:pPr>
            <a:r>
              <a:rPr lang="en-US" altLang="zh-CN" sz="2000" dirty="0">
                <a:latin typeface="Times New Roman" panose="02020603050405020304" pitchFamily="18" charset="0"/>
                <a:sym typeface="+mn-ea"/>
              </a:rPr>
              <a:t>                           m[</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][j] = q;		//</a:t>
            </a:r>
            <a:r>
              <a:rPr lang="zh-CN" altLang="en-US" sz="2000" dirty="0">
                <a:latin typeface="Times New Roman" panose="02020603050405020304" pitchFamily="18" charset="0"/>
                <a:sym typeface="+mn-ea"/>
              </a:rPr>
              <a:t>更新最小值</a:t>
            </a:r>
            <a:endParaRPr lang="en-US" altLang="zh-CN" sz="2000" dirty="0">
              <a:latin typeface="Times New Roman" panose="02020603050405020304" pitchFamily="18" charset="0"/>
              <a:sym typeface="+mn-ea"/>
            </a:endParaRPr>
          </a:p>
          <a:p>
            <a:pPr>
              <a:lnSpc>
                <a:spcPts val="2800"/>
              </a:lnSpc>
            </a:pPr>
            <a:r>
              <a:rPr lang="en-US" altLang="zh-CN" sz="2000" dirty="0">
                <a:latin typeface="Times New Roman" panose="02020603050405020304" pitchFamily="18" charset="0"/>
                <a:sym typeface="+mn-ea"/>
              </a:rPr>
              <a:t>           }	</a:t>
            </a:r>
          </a:p>
          <a:p>
            <a:pPr>
              <a:lnSpc>
                <a:spcPts val="2800"/>
              </a:lnSpc>
            </a:pPr>
            <a:r>
              <a:rPr lang="en-US" altLang="zh-CN" sz="2000" dirty="0">
                <a:latin typeface="Times New Roman" panose="02020603050405020304" pitchFamily="18" charset="0"/>
                <a:sym typeface="+mn-ea"/>
              </a:rPr>
              <a:t>      }	</a:t>
            </a:r>
          </a:p>
          <a:p>
            <a:pPr>
              <a:lnSpc>
                <a:spcPts val="2800"/>
              </a:lnSpc>
            </a:pPr>
            <a:r>
              <a:rPr lang="en-US" altLang="zh-CN" sz="2000" dirty="0">
                <a:latin typeface="Times New Roman" panose="02020603050405020304" pitchFamily="18" charset="0"/>
                <a:sym typeface="+mn-ea"/>
              </a:rPr>
              <a:t>      return m[</a:t>
            </a:r>
            <a:r>
              <a:rPr lang="en-US" altLang="zh-CN" sz="2000" dirty="0" err="1">
                <a:latin typeface="Times New Roman" panose="02020603050405020304" pitchFamily="18" charset="0"/>
                <a:sym typeface="+mn-ea"/>
              </a:rPr>
              <a:t>i</a:t>
            </a:r>
            <a:r>
              <a:rPr lang="en-US" altLang="zh-CN" sz="2000" dirty="0">
                <a:latin typeface="Times New Roman" panose="02020603050405020304" pitchFamily="18" charset="0"/>
                <a:sym typeface="+mn-ea"/>
              </a:rPr>
              <a:t>][j];</a:t>
            </a:r>
          </a:p>
          <a:p>
            <a:pPr>
              <a:lnSpc>
                <a:spcPts val="2800"/>
              </a:lnSpc>
            </a:pPr>
            <a:r>
              <a:rPr lang="en-US" altLang="zh-CN" sz="2000" dirty="0">
                <a:latin typeface="Times New Roman" panose="02020603050405020304" pitchFamily="18" charset="0"/>
                <a:sym typeface="+mn-ea"/>
              </a:rPr>
              <a:t>}</a:t>
            </a: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4.6  </a:t>
            </a:r>
            <a:r>
              <a:rPr lang="en-US" altLang="zh-CN" sz="2800" b="1" dirty="0" err="1">
                <a:latin typeface="微软雅黑" panose="020B0503020204020204" pitchFamily="34" charset="-122"/>
                <a:ea typeface="微软雅黑" panose="020B0503020204020204" pitchFamily="34" charset="-122"/>
                <a:sym typeface="+mn-ea"/>
              </a:rPr>
              <a:t>最优矩阵</a:t>
            </a:r>
            <a:r>
              <a:rPr lang="zh-CN" altLang="en-US" sz="2800" b="1" dirty="0">
                <a:latin typeface="微软雅黑" panose="020B0503020204020204" pitchFamily="34" charset="-122"/>
                <a:ea typeface="微软雅黑" panose="020B0503020204020204" pitchFamily="34" charset="-122"/>
                <a:sym typeface="+mn-ea"/>
              </a:rPr>
              <a:t>连乘</a:t>
            </a:r>
            <a:r>
              <a:rPr lang="en-US" altLang="zh-CN" sz="2800" b="1" dirty="0" err="1">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（备忘录法）</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81252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7" dur="500"/>
                                        <p:tgtEl>
                                          <p:spTgt spid="61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32" dur="500"/>
                                        <p:tgtEl>
                                          <p:spTgt spid="61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37" dur="500"/>
                                        <p:tgtEl>
                                          <p:spTgt spid="614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42" dur="500"/>
                                        <p:tgtEl>
                                          <p:spTgt spid="614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47" dur="500"/>
                                        <p:tgtEl>
                                          <p:spTgt spid="614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52" dur="500"/>
                                        <p:tgtEl>
                                          <p:spTgt spid="614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57" dur="500"/>
                                        <p:tgtEl>
                                          <p:spTgt spid="6144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62" dur="500"/>
                                        <p:tgtEl>
                                          <p:spTgt spid="6144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67" dur="500"/>
                                        <p:tgtEl>
                                          <p:spTgt spid="6144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72" dur="500"/>
                                        <p:tgtEl>
                                          <p:spTgt spid="6144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7"/>
          <p:cNvGrpSpPr/>
          <p:nvPr/>
        </p:nvGrpSpPr>
        <p:grpSpPr>
          <a:xfrm>
            <a:off x="2524100" y="3263578"/>
            <a:ext cx="6357982" cy="3071834"/>
            <a:chOff x="1000100" y="2786058"/>
            <a:chExt cx="6357982" cy="3071834"/>
          </a:xfrm>
        </p:grpSpPr>
        <p:sp>
          <p:nvSpPr>
            <p:cNvPr id="3" name="椭圆 2"/>
            <p:cNvSpPr/>
            <p:nvPr/>
          </p:nvSpPr>
          <p:spPr>
            <a:xfrm>
              <a:off x="1000100" y="4071942"/>
              <a:ext cx="428628" cy="500066"/>
            </a:xfrm>
            <a:prstGeom prst="ellipse">
              <a:avLst/>
            </a:prstGeom>
            <a:solidFill>
              <a:srgbClr val="FF006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a:solidFill>
                    <a:srgbClr val="0000FF"/>
                  </a:solidFill>
                  <a:latin typeface="Consolas" panose="020B0609020204030204" pitchFamily="49" charset="0"/>
                  <a:cs typeface="Consolas" panose="020B0609020204030204" pitchFamily="49" charset="0"/>
                </a:rPr>
                <a:t>A</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3</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3</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D</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D</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E</a:t>
              </a:r>
              <a:endParaRPr lang="zh-CN" altLang="en-US" sz="2000" b="1" baseline="-25000">
                <a:solidFill>
                  <a:srgbClr val="0000FF"/>
                </a:solidFill>
                <a:latin typeface="Consolas" panose="020B0609020204030204" pitchFamily="49" charset="0"/>
                <a:cs typeface="Consolas" panose="020B0609020204030204" pitchFamily="49" charset="0"/>
              </a:endParaRPr>
            </a:p>
          </p:txBody>
        </p:sp>
        <p:cxnSp>
          <p:nvCxnSpPr>
            <p:cNvPr id="16" name="直接箭头连接符 15"/>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714480" y="3429000"/>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19" name="直接箭头连接符 18"/>
            <p:cNvCxnSpPr>
              <a:stCxn id="3"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3"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4"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4"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0" idx="5"/>
              <a:endCxn id="13"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866880" y="4000504"/>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1928794" y="4786322"/>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2928926" y="2786058"/>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7</a:t>
              </a:r>
              <a:endParaRPr lang="zh-CN" altLang="en-US" b="1">
                <a:solidFill>
                  <a:srgbClr val="C00000"/>
                </a:solidFill>
                <a:latin typeface="Consolas" panose="020B0609020204030204" pitchFamily="49" charset="0"/>
                <a:cs typeface="Consolas" panose="020B0609020204030204" pitchFamily="49" charset="0"/>
              </a:endParaRPr>
            </a:p>
          </p:txBody>
        </p:sp>
        <p:sp>
          <p:nvSpPr>
            <p:cNvPr id="58" name="TextBox 57"/>
            <p:cNvSpPr txBox="1"/>
            <p:nvPr/>
          </p:nvSpPr>
          <p:spPr>
            <a:xfrm>
              <a:off x="2954326" y="3139301"/>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TextBox 58"/>
            <p:cNvSpPr txBox="1"/>
            <p:nvPr/>
          </p:nvSpPr>
          <p:spPr>
            <a:xfrm>
              <a:off x="2908288" y="3740152"/>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60" name="TextBox 59"/>
            <p:cNvSpPr txBox="1"/>
            <p:nvPr/>
          </p:nvSpPr>
          <p:spPr>
            <a:xfrm>
              <a:off x="3000364" y="4038604"/>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1" name="TextBox 60"/>
            <p:cNvSpPr txBox="1"/>
            <p:nvPr/>
          </p:nvSpPr>
          <p:spPr>
            <a:xfrm>
              <a:off x="2844788" y="4941898"/>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6</a:t>
              </a:r>
              <a:endParaRPr lang="zh-CN" altLang="en-US" b="1">
                <a:solidFill>
                  <a:srgbClr val="C00000"/>
                </a:solidFill>
                <a:latin typeface="Consolas" panose="020B0609020204030204" pitchFamily="49" charset="0"/>
                <a:cs typeface="Consolas" panose="020B0609020204030204" pitchFamily="49" charset="0"/>
              </a:endParaRPr>
            </a:p>
          </p:txBody>
        </p:sp>
        <p:sp>
          <p:nvSpPr>
            <p:cNvPr id="62" name="TextBox 61"/>
            <p:cNvSpPr txBox="1"/>
            <p:nvPr/>
          </p:nvSpPr>
          <p:spPr>
            <a:xfrm>
              <a:off x="2997188" y="5580893"/>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TextBox 62"/>
            <p:cNvSpPr txBox="1"/>
            <p:nvPr/>
          </p:nvSpPr>
          <p:spPr>
            <a:xfrm>
              <a:off x="4786314" y="2928934"/>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64" name="TextBox 63"/>
            <p:cNvSpPr txBox="1"/>
            <p:nvPr/>
          </p:nvSpPr>
          <p:spPr>
            <a:xfrm>
              <a:off x="4714876" y="3332977"/>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65" name="TextBox 64"/>
            <p:cNvSpPr txBox="1"/>
            <p:nvPr/>
          </p:nvSpPr>
          <p:spPr>
            <a:xfrm>
              <a:off x="4500562" y="3794943"/>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4572000" y="4286256"/>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67" name="TextBox 66"/>
            <p:cNvSpPr txBox="1"/>
            <p:nvPr/>
          </p:nvSpPr>
          <p:spPr>
            <a:xfrm>
              <a:off x="4441824" y="4866513"/>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TextBox 67"/>
            <p:cNvSpPr txBox="1"/>
            <p:nvPr/>
          </p:nvSpPr>
          <p:spPr>
            <a:xfrm>
              <a:off x="4760914" y="5454664"/>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69" name="TextBox 68"/>
            <p:cNvSpPr txBox="1"/>
            <p:nvPr/>
          </p:nvSpPr>
          <p:spPr>
            <a:xfrm>
              <a:off x="6143636" y="4559308"/>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70" name="TextBox 69"/>
            <p:cNvSpPr txBox="1"/>
            <p:nvPr/>
          </p:nvSpPr>
          <p:spPr>
            <a:xfrm>
              <a:off x="6215074" y="3500438"/>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TextBox 70"/>
            <p:cNvSpPr txBox="1"/>
            <p:nvPr/>
          </p:nvSpPr>
          <p:spPr>
            <a:xfrm>
              <a:off x="3000364" y="4357694"/>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73" name="直接箭头连接符 72"/>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149588" y="5214950"/>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grpSp>
      <p:sp>
        <p:nvSpPr>
          <p:cNvPr id="77" name="TextBox 76"/>
          <p:cNvSpPr txBox="1"/>
          <p:nvPr/>
        </p:nvSpPr>
        <p:spPr>
          <a:xfrm>
            <a:off x="795130" y="1397410"/>
            <a:ext cx="10336696" cy="1218860"/>
          </a:xfrm>
          <a:prstGeom prst="rect">
            <a:avLst/>
          </a:prstGeom>
          <a:noFill/>
        </p:spPr>
        <p:txBody>
          <a:bodyPr wrap="square" rtlCol="0">
            <a:spAutoFit/>
          </a:bodyPr>
          <a:lstStyle/>
          <a:p>
            <a:pPr>
              <a:lnSpc>
                <a:spcPts val="3000"/>
              </a:lnSpc>
            </a:pPr>
            <a:r>
              <a:rPr lang="en-US" altLang="zh-CN" sz="22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zh-CN" sz="2200" dirty="0">
                <a:solidFill>
                  <a:srgbClr val="0000FF"/>
                </a:solidFill>
                <a:latin typeface="微软雅黑" panose="020B0503020204020204" pitchFamily="34" charset="-122"/>
                <a:ea typeface="微软雅黑" panose="020B0503020204020204" pitchFamily="34" charset="-122"/>
                <a:cs typeface="Consolas" pitchFamily="49" charset="0"/>
              </a:rPr>
              <a:t>示例</a:t>
            </a:r>
            <a:r>
              <a:rPr lang="en-US" altLang="zh-CN" sz="22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在</a:t>
            </a:r>
            <a:r>
              <a:rPr lang="en-US" altLang="zh-CN" sz="2000" dirty="0">
                <a:latin typeface="微软雅黑" panose="020B0503020204020204" pitchFamily="34" charset="-122"/>
                <a:ea typeface="微软雅黑" panose="020B0503020204020204" pitchFamily="34" charset="-122"/>
                <a:cs typeface="Consolas" pitchFamily="49" charset="0"/>
              </a:rPr>
              <a:t>A</a:t>
            </a:r>
            <a:r>
              <a:rPr lang="zh-CN" altLang="zh-CN" sz="2000" dirty="0">
                <a:latin typeface="微软雅黑" panose="020B0503020204020204" pitchFamily="34" charset="-122"/>
                <a:ea typeface="微软雅黑" panose="020B0503020204020204" pitchFamily="34" charset="-122"/>
                <a:cs typeface="Consolas" pitchFamily="49" charset="0"/>
              </a:rPr>
              <a:t>处有一水库</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现需要从</a:t>
            </a:r>
            <a:r>
              <a:rPr lang="en-US" altLang="zh-CN" sz="2000" dirty="0">
                <a:latin typeface="微软雅黑" panose="020B0503020204020204" pitchFamily="34" charset="-122"/>
                <a:ea typeface="微软雅黑" panose="020B0503020204020204" pitchFamily="34" charset="-122"/>
                <a:cs typeface="Consolas" pitchFamily="49" charset="0"/>
              </a:rPr>
              <a:t>A</a:t>
            </a:r>
            <a:r>
              <a:rPr lang="zh-CN" altLang="zh-CN" sz="2000" dirty="0">
                <a:latin typeface="微软雅黑" panose="020B0503020204020204" pitchFamily="34" charset="-122"/>
                <a:ea typeface="微软雅黑" panose="020B0503020204020204" pitchFamily="34" charset="-122"/>
                <a:cs typeface="Consolas" pitchFamily="49" charset="0"/>
              </a:rPr>
              <a:t>点铺设一条管道到</a:t>
            </a:r>
            <a:r>
              <a:rPr lang="en-US" altLang="zh-CN" sz="2000" dirty="0">
                <a:latin typeface="微软雅黑" panose="020B0503020204020204" pitchFamily="34" charset="-122"/>
                <a:ea typeface="微软雅黑" panose="020B0503020204020204" pitchFamily="34" charset="-122"/>
                <a:cs typeface="Consolas" pitchFamily="49" charset="0"/>
              </a:rPr>
              <a:t>E</a:t>
            </a:r>
            <a:r>
              <a:rPr lang="zh-CN" altLang="zh-CN" sz="2000" dirty="0">
                <a:latin typeface="微软雅黑" panose="020B0503020204020204" pitchFamily="34" charset="-122"/>
                <a:ea typeface="微软雅黑" panose="020B0503020204020204" pitchFamily="34" charset="-122"/>
                <a:cs typeface="Consolas" pitchFamily="49" charset="0"/>
              </a:rPr>
              <a:t>点</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边上的数字表示与其相连的两个地点之间所需修建的管道长度</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用</a:t>
            </a:r>
            <a:r>
              <a:rPr lang="en-US" altLang="zh-CN" sz="2000" dirty="0">
                <a:latin typeface="微软雅黑" panose="020B0503020204020204" pitchFamily="34" charset="-122"/>
                <a:ea typeface="微软雅黑" panose="020B0503020204020204" pitchFamily="34" charset="-122"/>
                <a:cs typeface="Consolas" pitchFamily="49" charset="0"/>
              </a:rPr>
              <a:t>c</a:t>
            </a:r>
            <a:r>
              <a:rPr lang="zh-CN" altLang="zh-CN" sz="2000" dirty="0">
                <a:latin typeface="微软雅黑" panose="020B0503020204020204" pitchFamily="34" charset="-122"/>
                <a:ea typeface="微软雅黑" panose="020B0503020204020204" pitchFamily="34" charset="-122"/>
                <a:cs typeface="Consolas" pitchFamily="49" charset="0"/>
              </a:rPr>
              <a:t>数组表示</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例如</a:t>
            </a:r>
            <a:r>
              <a:rPr lang="en-US" altLang="zh-CN" sz="2000" dirty="0">
                <a:latin typeface="微软雅黑" panose="020B0503020204020204" pitchFamily="34" charset="-122"/>
                <a:ea typeface="微软雅黑" panose="020B0503020204020204" pitchFamily="34" charset="-122"/>
                <a:cs typeface="Consolas" pitchFamily="49" charset="0"/>
              </a:rPr>
              <a:t>c(A</a:t>
            </a: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dirty="0">
                <a:latin typeface="微软雅黑" panose="020B0503020204020204" pitchFamily="34" charset="-122"/>
                <a:ea typeface="微软雅黑" panose="020B0503020204020204" pitchFamily="34" charset="-122"/>
                <a:cs typeface="Consolas" pitchFamily="49" charset="0"/>
              </a:rPr>
              <a:t>B</a:t>
            </a:r>
            <a:r>
              <a:rPr lang="en-US" altLang="zh-CN" sz="2000" baseline="-25000" dirty="0">
                <a:latin typeface="微软雅黑" panose="020B0503020204020204" pitchFamily="34" charset="-122"/>
                <a:ea typeface="微软雅黑" panose="020B0503020204020204" pitchFamily="34" charset="-122"/>
                <a:cs typeface="Consolas" pitchFamily="49" charset="0"/>
              </a:rPr>
              <a:t>1</a:t>
            </a:r>
            <a:r>
              <a:rPr lang="en-US" altLang="zh-CN" sz="2000" dirty="0">
                <a:latin typeface="微软雅黑" panose="020B0503020204020204" pitchFamily="34" charset="-122"/>
                <a:ea typeface="微软雅黑" panose="020B0503020204020204" pitchFamily="34" charset="-122"/>
                <a:cs typeface="Consolas" pitchFamily="49" charset="0"/>
              </a:rPr>
              <a:t>)=2</a:t>
            </a:r>
            <a:r>
              <a:rPr lang="zh-CN" altLang="zh-CN" sz="2000" dirty="0">
                <a:latin typeface="微软雅黑" panose="020B0503020204020204" pitchFamily="34" charset="-122"/>
                <a:ea typeface="微软雅黑" panose="020B0503020204020204" pitchFamily="34" charset="-122"/>
                <a:cs typeface="Consolas" pitchFamily="49" charset="0"/>
              </a:rPr>
              <a:t>。现要找出一条</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从</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A</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到</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E</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的修建线路</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使得所需修建的</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管道长度最短</a:t>
            </a:r>
            <a:r>
              <a:rPr lang="zh-CN" altLang="zh-CN" sz="2000" dirty="0">
                <a:latin typeface="微软雅黑" panose="020B0503020204020204" pitchFamily="34" charset="-122"/>
                <a:ea typeface="微软雅黑" panose="020B0503020204020204" pitchFamily="34" charset="-122"/>
                <a:cs typeface="Consolas" pitchFamily="49" charset="0"/>
              </a:rPr>
              <a:t>。</a:t>
            </a:r>
            <a:endParaRPr lang="zh-CN" altLang="en-US" sz="2000" dirty="0">
              <a:latin typeface="微软雅黑" panose="020B0503020204020204" pitchFamily="34" charset="-122"/>
              <a:ea typeface="微软雅黑" panose="020B0503020204020204" pitchFamily="34" charset="-122"/>
              <a:cs typeface="Consolas" pitchFamily="49" charset="0"/>
            </a:endParaRPr>
          </a:p>
        </p:txBody>
      </p:sp>
      <p:sp>
        <p:nvSpPr>
          <p:cNvPr id="53" name="文本占位符 5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1. </a:t>
            </a:r>
            <a:r>
              <a:rPr lang="zh-CN" altLang="zh-CN" sz="2800" b="1" dirty="0">
                <a:latin typeface="微软雅黑" panose="020B0503020204020204" pitchFamily="34" charset="-122"/>
                <a:ea typeface="微软雅黑" panose="020B0503020204020204" pitchFamily="34" charset="-122"/>
              </a:rPr>
              <a:t>动态规划的相关概念</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扩展练习</a:t>
            </a:r>
            <a:endParaRPr lang="en-US" altLang="zh-CN" sz="2800" b="1" dirty="0">
              <a:latin typeface="微软雅黑" panose="020B0503020204020204" pitchFamily="34" charset="-122"/>
              <a:ea typeface="微软雅黑" panose="020B0503020204020204" pitchFamily="34" charset="-122"/>
              <a:sym typeface="+mn-ea"/>
            </a:endParaRPr>
          </a:p>
        </p:txBody>
      </p:sp>
      <p:sp>
        <p:nvSpPr>
          <p:cNvPr id="30723" name="Rectangle 3"/>
          <p:cNvSpPr>
            <a:spLocks noChangeArrowheads="1"/>
          </p:cNvSpPr>
          <p:nvPr/>
        </p:nvSpPr>
        <p:spPr bwMode="auto">
          <a:xfrm>
            <a:off x="2209800" y="1190625"/>
            <a:ext cx="83820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pPr>
            <a:r>
              <a:rPr lang="en-US" altLang="zh-CN" sz="2800"/>
              <a:t>   </a:t>
            </a:r>
            <a:r>
              <a:rPr lang="zh-CN" altLang="en-US" sz="2800"/>
              <a:t>设要计算矩阵连乘积</a:t>
            </a:r>
            <a:r>
              <a:rPr lang="en-US" altLang="zh-CN" sz="2800"/>
              <a:t>A</a:t>
            </a:r>
            <a:r>
              <a:rPr lang="en-US" altLang="zh-CN" sz="2800" baseline="-25000"/>
              <a:t>1</a:t>
            </a:r>
            <a:r>
              <a:rPr lang="en-US" altLang="zh-CN" sz="2800"/>
              <a:t>A</a:t>
            </a:r>
            <a:r>
              <a:rPr lang="en-US" altLang="zh-CN" sz="2800" baseline="-25000"/>
              <a:t>2</a:t>
            </a:r>
            <a:r>
              <a:rPr lang="en-US" altLang="zh-CN" sz="2800"/>
              <a:t>A</a:t>
            </a:r>
            <a:r>
              <a:rPr lang="en-US" altLang="zh-CN" sz="2800" baseline="-25000"/>
              <a:t>3</a:t>
            </a:r>
            <a:r>
              <a:rPr lang="en-US" altLang="zh-CN" sz="2800"/>
              <a:t>A</a:t>
            </a:r>
            <a:r>
              <a:rPr lang="en-US" altLang="zh-CN" sz="2800" baseline="-25000"/>
              <a:t>4</a:t>
            </a:r>
            <a:r>
              <a:rPr lang="en-US" altLang="zh-CN" sz="2800"/>
              <a:t>A</a:t>
            </a:r>
            <a:r>
              <a:rPr lang="en-US" altLang="zh-CN" sz="2800" baseline="-25000"/>
              <a:t>5</a:t>
            </a:r>
            <a:r>
              <a:rPr lang="en-US" altLang="zh-CN" sz="2800"/>
              <a:t>A</a:t>
            </a:r>
            <a:r>
              <a:rPr lang="en-US" altLang="zh-CN" sz="2800" baseline="-25000"/>
              <a:t>6</a:t>
            </a:r>
            <a:r>
              <a:rPr lang="zh-CN" altLang="en-US" sz="2800"/>
              <a:t>，其维数分别为</a:t>
            </a:r>
            <a:r>
              <a:rPr lang="en-US" altLang="zh-CN" sz="2800"/>
              <a:t>35×35, 35×15, 15×5, 5×10, 10×20, 20×25,  </a:t>
            </a:r>
            <a:r>
              <a:rPr lang="zh-CN" altLang="en-US" sz="2800"/>
              <a:t>即</a:t>
            </a:r>
            <a:r>
              <a:rPr lang="en-US" altLang="zh-CN" sz="2800"/>
              <a:t>p</a:t>
            </a:r>
            <a:r>
              <a:rPr lang="en-US" altLang="zh-CN" sz="2800" baseline="-25000"/>
              <a:t>0</a:t>
            </a:r>
            <a:r>
              <a:rPr lang="en-US" altLang="zh-CN" sz="2800"/>
              <a:t>=35, p</a:t>
            </a:r>
            <a:r>
              <a:rPr lang="en-US" altLang="zh-CN" sz="2800" baseline="-25000"/>
              <a:t>1</a:t>
            </a:r>
            <a:r>
              <a:rPr lang="en-US" altLang="zh-CN" sz="2800"/>
              <a:t>=35, p</a:t>
            </a:r>
            <a:r>
              <a:rPr lang="en-US" altLang="zh-CN" sz="2800" baseline="-25000"/>
              <a:t>2</a:t>
            </a:r>
            <a:r>
              <a:rPr lang="en-US" altLang="zh-CN" sz="2800"/>
              <a:t>=15, p</a:t>
            </a:r>
            <a:r>
              <a:rPr lang="en-US" altLang="zh-CN" sz="2800" baseline="-25000"/>
              <a:t>3</a:t>
            </a:r>
            <a:r>
              <a:rPr lang="en-US" altLang="zh-CN" sz="2800"/>
              <a:t>=5, p</a:t>
            </a:r>
            <a:r>
              <a:rPr lang="en-US" altLang="zh-CN" sz="2800" baseline="-25000"/>
              <a:t>4</a:t>
            </a:r>
            <a:r>
              <a:rPr lang="en-US" altLang="zh-CN" sz="2800"/>
              <a:t>=10, p</a:t>
            </a:r>
            <a:r>
              <a:rPr lang="en-US" altLang="zh-CN" sz="2800" baseline="-25000"/>
              <a:t>5</a:t>
            </a:r>
            <a:r>
              <a:rPr lang="en-US" altLang="zh-CN" sz="2800"/>
              <a:t>=20, p</a:t>
            </a:r>
            <a:r>
              <a:rPr lang="en-US" altLang="zh-CN" sz="2800" baseline="-25000"/>
              <a:t>6</a:t>
            </a:r>
            <a:r>
              <a:rPr lang="en-US" altLang="zh-CN" sz="2800"/>
              <a:t>=25</a:t>
            </a:r>
            <a:r>
              <a:rPr lang="zh-CN" altLang="en-US" sz="2800"/>
              <a:t>。</a:t>
            </a:r>
          </a:p>
        </p:txBody>
      </p:sp>
      <p:sp>
        <p:nvSpPr>
          <p:cNvPr id="30724" name="Rectangle 4"/>
          <p:cNvSpPr>
            <a:spLocks noChangeArrowheads="1"/>
          </p:cNvSpPr>
          <p:nvPr/>
        </p:nvSpPr>
        <p:spPr bwMode="auto">
          <a:xfrm>
            <a:off x="2133600" y="114300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pPr>
            <a:r>
              <a:rPr lang="en-US" altLang="zh-CN" sz="2800"/>
              <a:t>    MatrixChain</a:t>
            </a:r>
            <a:r>
              <a:rPr lang="zh-CN" altLang="en-US" sz="2800"/>
              <a:t>用矩阵</a:t>
            </a:r>
            <a:r>
              <a:rPr lang="en-US" altLang="zh-CN" sz="2800"/>
              <a:t>m[i][j], s[i][j]</a:t>
            </a:r>
            <a:r>
              <a:rPr lang="zh-CN" altLang="en-US" sz="2800"/>
              <a:t>存放子问题</a:t>
            </a:r>
            <a:r>
              <a:rPr lang="en-US" altLang="zh-CN" sz="2800"/>
              <a:t>A[i: j]</a:t>
            </a:r>
            <a:r>
              <a:rPr lang="zh-CN" altLang="en-US" sz="2800"/>
              <a:t>的最小计算量以及相应的断点。</a:t>
            </a:r>
          </a:p>
        </p:txBody>
      </p:sp>
      <p:graphicFrame>
        <p:nvGraphicFramePr>
          <p:cNvPr id="30725" name="Group 5"/>
          <p:cNvGraphicFramePr>
            <a:graphicFrameLocks noGrp="1"/>
          </p:cNvGraphicFramePr>
          <p:nvPr>
            <p:extLst>
              <p:ext uri="{D42A27DB-BD31-4B8C-83A1-F6EECF244321}">
                <p14:modId xmlns:p14="http://schemas.microsoft.com/office/powerpoint/2010/main" val="3831478724"/>
              </p:ext>
            </p:extLst>
          </p:nvPr>
        </p:nvGraphicFramePr>
        <p:xfrm>
          <a:off x="2724150" y="3733800"/>
          <a:ext cx="4495800" cy="2284414"/>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49300">
                  <a:extLst>
                    <a:ext uri="{9D8B030D-6E8A-4147-A177-3AD203B41FA5}">
                      <a16:colId xmlns:a16="http://schemas.microsoft.com/office/drawing/2014/main" val="20005"/>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776" name="Rectangle 56"/>
          <p:cNvSpPr>
            <a:spLocks noChangeArrowheads="1"/>
          </p:cNvSpPr>
          <p:nvPr/>
        </p:nvSpPr>
        <p:spPr bwMode="auto">
          <a:xfrm>
            <a:off x="2419350" y="3733801"/>
            <a:ext cx="34336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2000" i="1" dirty="0"/>
              <a:t>1</a:t>
            </a:r>
          </a:p>
          <a:p>
            <a:pPr>
              <a:spcBef>
                <a:spcPct val="20000"/>
              </a:spcBef>
              <a:buClr>
                <a:schemeClr val="accent1"/>
              </a:buClr>
              <a:buSzPct val="80000"/>
              <a:buFont typeface="Wingdings" panose="05000000000000000000" pitchFamily="2" charset="2"/>
              <a:buNone/>
            </a:pPr>
            <a:r>
              <a:rPr lang="en-US" altLang="zh-CN" sz="2000" i="1" dirty="0"/>
              <a:t>2</a:t>
            </a:r>
          </a:p>
          <a:p>
            <a:pPr>
              <a:spcBef>
                <a:spcPct val="20000"/>
              </a:spcBef>
              <a:buClr>
                <a:schemeClr val="accent1"/>
              </a:buClr>
              <a:buSzPct val="80000"/>
              <a:buFont typeface="Wingdings" panose="05000000000000000000" pitchFamily="2" charset="2"/>
              <a:buNone/>
            </a:pPr>
            <a:r>
              <a:rPr lang="en-US" altLang="zh-CN" sz="2000" i="1" dirty="0"/>
              <a:t>3</a:t>
            </a:r>
          </a:p>
          <a:p>
            <a:pPr>
              <a:spcBef>
                <a:spcPct val="20000"/>
              </a:spcBef>
              <a:buClr>
                <a:schemeClr val="accent1"/>
              </a:buClr>
              <a:buSzPct val="80000"/>
              <a:buFont typeface="Wingdings" panose="05000000000000000000" pitchFamily="2" charset="2"/>
              <a:buNone/>
            </a:pPr>
            <a:r>
              <a:rPr lang="en-US" altLang="zh-CN" sz="2000" i="1" dirty="0"/>
              <a:t>4</a:t>
            </a:r>
          </a:p>
          <a:p>
            <a:pPr>
              <a:spcBef>
                <a:spcPct val="25000"/>
              </a:spcBef>
              <a:buClr>
                <a:schemeClr val="accent1"/>
              </a:buClr>
              <a:buSzPct val="80000"/>
              <a:buFont typeface="Wingdings" panose="05000000000000000000" pitchFamily="2" charset="2"/>
              <a:buNone/>
            </a:pPr>
            <a:r>
              <a:rPr lang="en-US" altLang="zh-CN" sz="2000" i="1" dirty="0"/>
              <a:t>5</a:t>
            </a:r>
          </a:p>
          <a:p>
            <a:pPr>
              <a:spcBef>
                <a:spcPct val="25000"/>
              </a:spcBef>
              <a:buClr>
                <a:schemeClr val="accent1"/>
              </a:buClr>
              <a:buSzPct val="80000"/>
              <a:buFont typeface="Wingdings" panose="05000000000000000000" pitchFamily="2" charset="2"/>
              <a:buNone/>
            </a:pPr>
            <a:r>
              <a:rPr lang="en-US" altLang="zh-CN" sz="2000" i="1" dirty="0"/>
              <a:t>6</a:t>
            </a:r>
          </a:p>
        </p:txBody>
      </p:sp>
      <p:sp>
        <p:nvSpPr>
          <p:cNvPr id="30777" name="Rectangle 57"/>
          <p:cNvSpPr>
            <a:spLocks noChangeArrowheads="1"/>
          </p:cNvSpPr>
          <p:nvPr/>
        </p:nvSpPr>
        <p:spPr bwMode="auto">
          <a:xfrm>
            <a:off x="2571751" y="3352800"/>
            <a:ext cx="42947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1600" dirty="0"/>
              <a:t>      </a:t>
            </a:r>
            <a:r>
              <a:rPr lang="en-US" altLang="zh-CN" sz="1600" i="1" dirty="0"/>
              <a:t>1          2          3           4         5         6</a:t>
            </a:r>
          </a:p>
        </p:txBody>
      </p:sp>
      <p:sp>
        <p:nvSpPr>
          <p:cNvPr id="30778" name="Text Box 58"/>
          <p:cNvSpPr txBox="1">
            <a:spLocks noChangeArrowheads="1"/>
          </p:cNvSpPr>
          <p:nvPr/>
        </p:nvSpPr>
        <p:spPr bwMode="auto">
          <a:xfrm>
            <a:off x="3257551" y="4781550"/>
            <a:ext cx="1042273"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FF66FF"/>
                </a:solidFill>
              </a:rPr>
              <a:t>m[i][j]</a:t>
            </a:r>
          </a:p>
        </p:txBody>
      </p:sp>
      <p:graphicFrame>
        <p:nvGraphicFramePr>
          <p:cNvPr id="30779" name="Group 59"/>
          <p:cNvGraphicFramePr>
            <a:graphicFrameLocks noGrp="1"/>
          </p:cNvGraphicFramePr>
          <p:nvPr>
            <p:extLst>
              <p:ext uri="{D42A27DB-BD31-4B8C-83A1-F6EECF244321}">
                <p14:modId xmlns:p14="http://schemas.microsoft.com/office/powerpoint/2010/main" val="351400576"/>
              </p:ext>
            </p:extLst>
          </p:nvPr>
        </p:nvGraphicFramePr>
        <p:xfrm>
          <a:off x="7677150" y="3810000"/>
          <a:ext cx="2286000" cy="22098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830" name="Rectangle 110"/>
          <p:cNvSpPr>
            <a:spLocks noChangeArrowheads="1"/>
          </p:cNvSpPr>
          <p:nvPr/>
        </p:nvSpPr>
        <p:spPr bwMode="auto">
          <a:xfrm>
            <a:off x="7385050" y="3790951"/>
            <a:ext cx="34336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2000" i="1"/>
              <a:t>1</a:t>
            </a:r>
          </a:p>
          <a:p>
            <a:pPr>
              <a:spcBef>
                <a:spcPct val="20000"/>
              </a:spcBef>
              <a:buClr>
                <a:schemeClr val="accent1"/>
              </a:buClr>
              <a:buSzPct val="80000"/>
              <a:buFont typeface="Wingdings" panose="05000000000000000000" pitchFamily="2" charset="2"/>
              <a:buNone/>
            </a:pPr>
            <a:r>
              <a:rPr lang="en-US" altLang="zh-CN" sz="2000" i="1"/>
              <a:t>2</a:t>
            </a:r>
          </a:p>
          <a:p>
            <a:pPr>
              <a:spcBef>
                <a:spcPct val="20000"/>
              </a:spcBef>
              <a:buClr>
                <a:schemeClr val="accent1"/>
              </a:buClr>
              <a:buSzPct val="80000"/>
              <a:buFont typeface="Wingdings" panose="05000000000000000000" pitchFamily="2" charset="2"/>
              <a:buNone/>
            </a:pPr>
            <a:r>
              <a:rPr lang="en-US" altLang="zh-CN" sz="2000" i="1"/>
              <a:t>3</a:t>
            </a:r>
          </a:p>
          <a:p>
            <a:pPr>
              <a:spcBef>
                <a:spcPct val="20000"/>
              </a:spcBef>
              <a:buClr>
                <a:schemeClr val="accent1"/>
              </a:buClr>
              <a:buSzPct val="80000"/>
              <a:buFont typeface="Wingdings" panose="05000000000000000000" pitchFamily="2" charset="2"/>
              <a:buNone/>
            </a:pPr>
            <a:r>
              <a:rPr lang="en-US" altLang="zh-CN" sz="2000" i="1"/>
              <a:t>4</a:t>
            </a:r>
          </a:p>
          <a:p>
            <a:pPr>
              <a:spcBef>
                <a:spcPct val="25000"/>
              </a:spcBef>
              <a:buClr>
                <a:schemeClr val="accent1"/>
              </a:buClr>
              <a:buSzPct val="80000"/>
              <a:buFont typeface="Wingdings" panose="05000000000000000000" pitchFamily="2" charset="2"/>
              <a:buNone/>
            </a:pPr>
            <a:r>
              <a:rPr lang="en-US" altLang="zh-CN" sz="2000" i="1"/>
              <a:t>5</a:t>
            </a:r>
          </a:p>
          <a:p>
            <a:pPr>
              <a:spcBef>
                <a:spcPct val="25000"/>
              </a:spcBef>
              <a:buClr>
                <a:schemeClr val="accent1"/>
              </a:buClr>
              <a:buSzPct val="80000"/>
              <a:buFont typeface="Wingdings" panose="05000000000000000000" pitchFamily="2" charset="2"/>
              <a:buNone/>
            </a:pPr>
            <a:r>
              <a:rPr lang="en-US" altLang="zh-CN" sz="2000" i="1"/>
              <a:t>6</a:t>
            </a:r>
          </a:p>
        </p:txBody>
      </p:sp>
      <p:sp>
        <p:nvSpPr>
          <p:cNvPr id="30831" name="Rectangle 111"/>
          <p:cNvSpPr>
            <a:spLocks noChangeArrowheads="1"/>
          </p:cNvSpPr>
          <p:nvPr/>
        </p:nvSpPr>
        <p:spPr bwMode="auto">
          <a:xfrm>
            <a:off x="7715250" y="3448050"/>
            <a:ext cx="2162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1600" i="1" dirty="0"/>
              <a:t>1    2    3    4    5    6</a:t>
            </a:r>
          </a:p>
        </p:txBody>
      </p:sp>
      <p:sp>
        <p:nvSpPr>
          <p:cNvPr id="30832" name="Text Box 112"/>
          <p:cNvSpPr txBox="1">
            <a:spLocks noChangeArrowheads="1"/>
          </p:cNvSpPr>
          <p:nvPr/>
        </p:nvSpPr>
        <p:spPr bwMode="auto">
          <a:xfrm>
            <a:off x="7804151" y="4800600"/>
            <a:ext cx="9220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FF66FF"/>
                </a:solidFill>
              </a:rPr>
              <a:t>s[i][j]</a:t>
            </a:r>
          </a:p>
        </p:txBody>
      </p:sp>
      <p:sp>
        <p:nvSpPr>
          <p:cNvPr id="30833" name="Text Box 113"/>
          <p:cNvSpPr txBox="1">
            <a:spLocks noChangeArrowheads="1"/>
          </p:cNvSpPr>
          <p:nvPr/>
        </p:nvSpPr>
        <p:spPr bwMode="auto">
          <a:xfrm>
            <a:off x="2498726" y="1219200"/>
            <a:ext cx="8093075"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MatrixChain</a:t>
            </a:r>
            <a:r>
              <a:rPr lang="zh-CN" altLang="en-US" sz="2800"/>
              <a:t>将如下面红色箭头所示的过程逐个计算子问题</a:t>
            </a:r>
            <a:r>
              <a:rPr lang="en-US" altLang="zh-CN" sz="2800"/>
              <a:t>A[i: j]</a:t>
            </a:r>
            <a:r>
              <a:rPr lang="zh-CN" altLang="en-US" sz="2800"/>
              <a:t>：</a:t>
            </a:r>
          </a:p>
          <a:p>
            <a:pPr eaLnBrk="1" hangingPunct="1"/>
            <a:endParaRPr lang="en-US" altLang="zh-CN" sz="2800"/>
          </a:p>
        </p:txBody>
      </p:sp>
      <p:sp>
        <p:nvSpPr>
          <p:cNvPr id="30834" name="Line 114"/>
          <p:cNvSpPr>
            <a:spLocks noChangeShapeType="1"/>
          </p:cNvSpPr>
          <p:nvPr/>
        </p:nvSpPr>
        <p:spPr bwMode="auto">
          <a:xfrm>
            <a:off x="2724150" y="3733800"/>
            <a:ext cx="4572000" cy="23622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5" name="Line 115"/>
          <p:cNvSpPr>
            <a:spLocks noChangeShapeType="1"/>
          </p:cNvSpPr>
          <p:nvPr/>
        </p:nvSpPr>
        <p:spPr bwMode="auto">
          <a:xfrm>
            <a:off x="3486150" y="3733800"/>
            <a:ext cx="3733800" cy="19812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6" name="Line 116"/>
          <p:cNvSpPr>
            <a:spLocks noChangeShapeType="1"/>
          </p:cNvSpPr>
          <p:nvPr/>
        </p:nvSpPr>
        <p:spPr bwMode="auto">
          <a:xfrm>
            <a:off x="4171950" y="3733800"/>
            <a:ext cx="3048000" cy="16002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7" name="Line 117"/>
          <p:cNvSpPr>
            <a:spLocks noChangeShapeType="1"/>
          </p:cNvSpPr>
          <p:nvPr/>
        </p:nvSpPr>
        <p:spPr bwMode="auto">
          <a:xfrm>
            <a:off x="5010150" y="3733800"/>
            <a:ext cx="2209800" cy="11430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8" name="Line 118"/>
          <p:cNvSpPr>
            <a:spLocks noChangeShapeType="1"/>
          </p:cNvSpPr>
          <p:nvPr/>
        </p:nvSpPr>
        <p:spPr bwMode="auto">
          <a:xfrm>
            <a:off x="5695950" y="3733800"/>
            <a:ext cx="1524000" cy="7620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9" name="Line 119"/>
          <p:cNvSpPr>
            <a:spLocks noChangeShapeType="1"/>
          </p:cNvSpPr>
          <p:nvPr/>
        </p:nvSpPr>
        <p:spPr bwMode="auto">
          <a:xfrm>
            <a:off x="6457950" y="3733800"/>
            <a:ext cx="762000" cy="3810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40" name="Text Box 120"/>
          <p:cNvSpPr txBox="1">
            <a:spLocks noChangeArrowheads="1"/>
          </p:cNvSpPr>
          <p:nvPr/>
        </p:nvSpPr>
        <p:spPr bwMode="auto">
          <a:xfrm>
            <a:off x="2498726" y="1295400"/>
            <a:ext cx="8093075" cy="12311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执行</a:t>
            </a:r>
            <a:r>
              <a:rPr lang="en-US" altLang="zh-CN" b="1"/>
              <a:t>for (int i = 1; i &lt;= n; i++) m[i][i] = 0</a:t>
            </a:r>
            <a:r>
              <a:rPr lang="zh-CN" altLang="en-US"/>
              <a:t>后将对角线元素全部置零，即子问题</a:t>
            </a:r>
            <a:r>
              <a:rPr lang="en-US" altLang="zh-CN"/>
              <a:t>A[i][i] = 0</a:t>
            </a:r>
            <a:r>
              <a:rPr lang="zh-CN" altLang="en-US"/>
              <a:t>。</a:t>
            </a:r>
            <a:endParaRPr lang="zh-CN" altLang="en-US" sz="2800"/>
          </a:p>
          <a:p>
            <a:pPr eaLnBrk="1" hangingPunct="1"/>
            <a:endParaRPr lang="en-US" altLang="zh-CN" sz="2800"/>
          </a:p>
        </p:txBody>
      </p:sp>
      <p:sp>
        <p:nvSpPr>
          <p:cNvPr id="30841" name="Text Box 121"/>
          <p:cNvSpPr txBox="1">
            <a:spLocks noChangeArrowheads="1"/>
          </p:cNvSpPr>
          <p:nvPr/>
        </p:nvSpPr>
        <p:spPr bwMode="auto">
          <a:xfrm>
            <a:off x="2952750" y="377190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2" name="Text Box 122"/>
          <p:cNvSpPr txBox="1">
            <a:spLocks noChangeArrowheads="1"/>
          </p:cNvSpPr>
          <p:nvPr/>
        </p:nvSpPr>
        <p:spPr bwMode="auto">
          <a:xfrm>
            <a:off x="3721100" y="41290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3" name="Text Box 123"/>
          <p:cNvSpPr txBox="1">
            <a:spLocks noChangeArrowheads="1"/>
          </p:cNvSpPr>
          <p:nvPr/>
        </p:nvSpPr>
        <p:spPr bwMode="auto">
          <a:xfrm>
            <a:off x="4483100" y="45481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4" name="Text Box 124"/>
          <p:cNvSpPr txBox="1">
            <a:spLocks noChangeArrowheads="1"/>
          </p:cNvSpPr>
          <p:nvPr/>
        </p:nvSpPr>
        <p:spPr bwMode="auto">
          <a:xfrm>
            <a:off x="5245100" y="494823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5" name="Text Box 125"/>
          <p:cNvSpPr txBox="1">
            <a:spLocks noChangeArrowheads="1"/>
          </p:cNvSpPr>
          <p:nvPr/>
        </p:nvSpPr>
        <p:spPr bwMode="auto">
          <a:xfrm>
            <a:off x="5969000" y="529113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6" name="Text Box 126"/>
          <p:cNvSpPr txBox="1">
            <a:spLocks noChangeArrowheads="1"/>
          </p:cNvSpPr>
          <p:nvPr/>
        </p:nvSpPr>
        <p:spPr bwMode="auto">
          <a:xfrm>
            <a:off x="6731000" y="567690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7" name="Text Box 127"/>
          <p:cNvSpPr txBox="1">
            <a:spLocks noChangeArrowheads="1"/>
          </p:cNvSpPr>
          <p:nvPr/>
        </p:nvSpPr>
        <p:spPr bwMode="auto">
          <a:xfrm>
            <a:off x="2460626" y="1219200"/>
            <a:ext cx="8093075" cy="923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当</a:t>
            </a:r>
            <a:r>
              <a:rPr lang="en-US" altLang="zh-CN"/>
              <a:t>r=2</a:t>
            </a:r>
            <a:r>
              <a:rPr lang="zh-CN" altLang="en-US"/>
              <a:t>，执行</a:t>
            </a:r>
            <a:r>
              <a:rPr lang="zh-CN" altLang="en-US">
                <a:hlinkClick r:id="" action="ppaction://hlinkshowjump?jump=previousslide"/>
              </a:rPr>
              <a:t>第</a:t>
            </a:r>
            <a:r>
              <a:rPr lang="en-US" altLang="zh-CN">
                <a:hlinkClick r:id="" action="ppaction://hlinkshowjump?jump=previousslide"/>
              </a:rPr>
              <a:t>(5)</a:t>
            </a:r>
            <a:r>
              <a:rPr lang="zh-CN" altLang="en-US">
                <a:hlinkClick r:id="" action="ppaction://hlinkshowjump?jump=previousslide"/>
              </a:rPr>
              <a:t>句</a:t>
            </a:r>
            <a:r>
              <a:rPr lang="zh-CN" altLang="en-US"/>
              <a:t>完成了相邻矩阵</a:t>
            </a:r>
            <a:r>
              <a:rPr lang="en-US" altLang="zh-CN"/>
              <a:t>A[i][i+1]=p[i–1]*p[i]*p[j] </a:t>
            </a:r>
            <a:r>
              <a:rPr lang="zh-CN" altLang="en-US"/>
              <a:t>的计算，并在</a:t>
            </a:r>
            <a:r>
              <a:rPr lang="en-US" altLang="zh-CN"/>
              <a:t>s[i][j]</a:t>
            </a:r>
            <a:r>
              <a:rPr lang="zh-CN" altLang="en-US"/>
              <a:t>中添入了相应的断点。其中的</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因为</a:t>
            </a:r>
            <a:r>
              <a:rPr lang="en-US" altLang="zh-CN"/>
              <a:t>j = i+1(k=i+1)</a:t>
            </a:r>
            <a:r>
              <a:rPr lang="zh-CN" altLang="en-US"/>
              <a:t>而被跳过去了，实际并没有执行。</a:t>
            </a:r>
          </a:p>
        </p:txBody>
      </p:sp>
      <p:sp>
        <p:nvSpPr>
          <p:cNvPr id="30848" name="Text Box 128"/>
          <p:cNvSpPr txBox="1">
            <a:spLocks noChangeArrowheads="1"/>
          </p:cNvSpPr>
          <p:nvPr/>
        </p:nvSpPr>
        <p:spPr bwMode="auto">
          <a:xfrm>
            <a:off x="3467101" y="3752850"/>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15750</a:t>
            </a:r>
          </a:p>
        </p:txBody>
      </p:sp>
      <p:sp>
        <p:nvSpPr>
          <p:cNvPr id="30849" name="Text Box 129"/>
          <p:cNvSpPr txBox="1">
            <a:spLocks noChangeArrowheads="1"/>
          </p:cNvSpPr>
          <p:nvPr/>
        </p:nvSpPr>
        <p:spPr bwMode="auto">
          <a:xfrm>
            <a:off x="4254501" y="41290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2625</a:t>
            </a:r>
          </a:p>
        </p:txBody>
      </p:sp>
      <p:sp>
        <p:nvSpPr>
          <p:cNvPr id="30850" name="Text Box 130"/>
          <p:cNvSpPr txBox="1">
            <a:spLocks noChangeArrowheads="1"/>
          </p:cNvSpPr>
          <p:nvPr/>
        </p:nvSpPr>
        <p:spPr bwMode="auto">
          <a:xfrm>
            <a:off x="5054601" y="4514850"/>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750</a:t>
            </a:r>
          </a:p>
        </p:txBody>
      </p:sp>
      <p:sp>
        <p:nvSpPr>
          <p:cNvPr id="30851" name="Text Box 131"/>
          <p:cNvSpPr txBox="1">
            <a:spLocks noChangeArrowheads="1"/>
          </p:cNvSpPr>
          <p:nvPr/>
        </p:nvSpPr>
        <p:spPr bwMode="auto">
          <a:xfrm>
            <a:off x="5772151" y="491013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1000</a:t>
            </a:r>
          </a:p>
        </p:txBody>
      </p:sp>
      <p:sp>
        <p:nvSpPr>
          <p:cNvPr id="30852" name="Text Box 132"/>
          <p:cNvSpPr txBox="1">
            <a:spLocks noChangeArrowheads="1"/>
          </p:cNvSpPr>
          <p:nvPr/>
        </p:nvSpPr>
        <p:spPr bwMode="auto">
          <a:xfrm>
            <a:off x="6502401" y="529113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5000</a:t>
            </a:r>
          </a:p>
        </p:txBody>
      </p:sp>
      <p:sp>
        <p:nvSpPr>
          <p:cNvPr id="30853" name="Text Box 133"/>
          <p:cNvSpPr txBox="1">
            <a:spLocks noChangeArrowheads="1"/>
          </p:cNvSpPr>
          <p:nvPr/>
        </p:nvSpPr>
        <p:spPr bwMode="auto">
          <a:xfrm>
            <a:off x="8083550" y="38290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30854" name="Text Box 134"/>
          <p:cNvSpPr txBox="1">
            <a:spLocks noChangeArrowheads="1"/>
          </p:cNvSpPr>
          <p:nvPr/>
        </p:nvSpPr>
        <p:spPr bwMode="auto">
          <a:xfrm>
            <a:off x="8464550" y="419100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p:txBody>
      </p:sp>
      <p:sp>
        <p:nvSpPr>
          <p:cNvPr id="30855" name="Text Box 135"/>
          <p:cNvSpPr txBox="1">
            <a:spLocks noChangeArrowheads="1"/>
          </p:cNvSpPr>
          <p:nvPr/>
        </p:nvSpPr>
        <p:spPr bwMode="auto">
          <a:xfrm>
            <a:off x="8864600" y="45862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3</a:t>
            </a:r>
          </a:p>
        </p:txBody>
      </p:sp>
      <p:sp>
        <p:nvSpPr>
          <p:cNvPr id="30856" name="Text Box 136"/>
          <p:cNvSpPr txBox="1">
            <a:spLocks noChangeArrowheads="1"/>
          </p:cNvSpPr>
          <p:nvPr/>
        </p:nvSpPr>
        <p:spPr bwMode="auto">
          <a:xfrm>
            <a:off x="9220200" y="494823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4</a:t>
            </a:r>
          </a:p>
        </p:txBody>
      </p:sp>
      <p:sp>
        <p:nvSpPr>
          <p:cNvPr id="30857" name="Text Box 137"/>
          <p:cNvSpPr txBox="1">
            <a:spLocks noChangeArrowheads="1"/>
          </p:cNvSpPr>
          <p:nvPr/>
        </p:nvSpPr>
        <p:spPr bwMode="auto">
          <a:xfrm>
            <a:off x="9626600" y="53101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5</a:t>
            </a:r>
          </a:p>
        </p:txBody>
      </p:sp>
      <p:sp>
        <p:nvSpPr>
          <p:cNvPr id="30858" name="Text Box 138"/>
          <p:cNvSpPr txBox="1">
            <a:spLocks noChangeArrowheads="1"/>
          </p:cNvSpPr>
          <p:nvPr/>
        </p:nvSpPr>
        <p:spPr bwMode="auto">
          <a:xfrm>
            <a:off x="2438401" y="1295401"/>
            <a:ext cx="8093075"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当</a:t>
            </a:r>
            <a:r>
              <a:rPr lang="en-US" altLang="zh-CN"/>
              <a:t>r=3</a:t>
            </a:r>
            <a:r>
              <a:rPr lang="zh-CN" altLang="en-US"/>
              <a:t>，</a:t>
            </a:r>
            <a:r>
              <a:rPr lang="en-US" altLang="zh-CN"/>
              <a:t>i=1</a:t>
            </a:r>
            <a:r>
              <a:rPr lang="zh-CN" altLang="en-US"/>
              <a:t>时，执行</a:t>
            </a:r>
            <a:r>
              <a:rPr lang="zh-CN" altLang="en-US">
                <a:hlinkClick r:id="" action="ppaction://hlinkshowjump?jump=previousslide"/>
              </a:rPr>
              <a:t>第</a:t>
            </a:r>
            <a:r>
              <a:rPr lang="en-US" altLang="zh-CN">
                <a:hlinkClick r:id="" action="ppaction://hlinkshowjump?jump=previousslide"/>
              </a:rPr>
              <a:t>(5)</a:t>
            </a:r>
            <a:r>
              <a:rPr lang="zh-CN" altLang="en-US">
                <a:hlinkClick r:id="" action="ppaction://hlinkshowjump?jump=previousslide"/>
              </a:rPr>
              <a:t>句</a:t>
            </a:r>
            <a:r>
              <a:rPr lang="zh-CN" altLang="en-US"/>
              <a:t>计算</a:t>
            </a:r>
            <a:r>
              <a:rPr lang="en-US" altLang="zh-CN"/>
              <a:t>A[1:1][2:3]</a:t>
            </a:r>
            <a:r>
              <a:rPr lang="zh-CN" altLang="en-US"/>
              <a:t>， </a:t>
            </a:r>
            <a:r>
              <a:rPr lang="en-US" altLang="zh-CN"/>
              <a:t>m[1][3] = m[2][3] + p[0]*p[1]*p[3] = 2625 +30*35*5 = 7875</a:t>
            </a:r>
          </a:p>
          <a:p>
            <a:pPr eaLnBrk="1" hangingPunct="1"/>
            <a:endParaRPr lang="en-US" altLang="zh-CN" b="1"/>
          </a:p>
          <a:p>
            <a:pPr eaLnBrk="1" hangingPunct="1"/>
            <a:endParaRPr lang="en-US" altLang="zh-CN" b="1"/>
          </a:p>
        </p:txBody>
      </p:sp>
      <p:sp>
        <p:nvSpPr>
          <p:cNvPr id="30859" name="Text Box 139"/>
          <p:cNvSpPr txBox="1">
            <a:spLocks noChangeArrowheads="1"/>
          </p:cNvSpPr>
          <p:nvPr/>
        </p:nvSpPr>
        <p:spPr bwMode="auto">
          <a:xfrm>
            <a:off x="4229101" y="3771900"/>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7875</a:t>
            </a:r>
          </a:p>
        </p:txBody>
      </p:sp>
      <p:sp>
        <p:nvSpPr>
          <p:cNvPr id="30860" name="Text Box 140"/>
          <p:cNvSpPr txBox="1">
            <a:spLocks noChangeArrowheads="1"/>
          </p:cNvSpPr>
          <p:nvPr/>
        </p:nvSpPr>
        <p:spPr bwMode="auto">
          <a:xfrm>
            <a:off x="8458200" y="38290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30861" name="Text Box 141"/>
          <p:cNvSpPr txBox="1">
            <a:spLocks noChangeArrowheads="1"/>
          </p:cNvSpPr>
          <p:nvPr/>
        </p:nvSpPr>
        <p:spPr bwMode="auto">
          <a:xfrm>
            <a:off x="2422526" y="2241551"/>
            <a:ext cx="8093075" cy="6463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执行</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计算</a:t>
            </a:r>
            <a:r>
              <a:rPr lang="en-US" altLang="zh-CN"/>
              <a:t>A[1:2][3:3]</a:t>
            </a:r>
            <a:r>
              <a:rPr lang="zh-CN" altLang="en-US"/>
              <a:t>， </a:t>
            </a:r>
            <a:r>
              <a:rPr lang="en-US" altLang="zh-CN"/>
              <a:t>t  = m[1][2] + m[3][3] + p[0]*p[2]*p[3] = 15750+0+35*15*5 = 18375</a:t>
            </a:r>
            <a:r>
              <a:rPr lang="zh-CN" altLang="en-US"/>
              <a:t>＞</a:t>
            </a:r>
            <a:r>
              <a:rPr lang="en-US" altLang="zh-CN"/>
              <a:t>7875</a:t>
            </a:r>
            <a:r>
              <a:rPr lang="zh-CN" altLang="en-US"/>
              <a:t>，所以</a:t>
            </a:r>
            <a:r>
              <a:rPr lang="en-US" altLang="zh-CN"/>
              <a:t>m[1][3]</a:t>
            </a:r>
            <a:r>
              <a:rPr lang="zh-CN" altLang="en-US"/>
              <a:t>不变，断点仍为</a:t>
            </a:r>
            <a:r>
              <a:rPr lang="en-US" altLang="zh-CN"/>
              <a:t>1</a:t>
            </a:r>
            <a:r>
              <a:rPr lang="zh-CN" altLang="en-US"/>
              <a:t>。</a:t>
            </a:r>
          </a:p>
        </p:txBody>
      </p:sp>
      <p:sp>
        <p:nvSpPr>
          <p:cNvPr id="30862" name="Text Box 142"/>
          <p:cNvSpPr txBox="1">
            <a:spLocks noChangeArrowheads="1"/>
          </p:cNvSpPr>
          <p:nvPr/>
        </p:nvSpPr>
        <p:spPr bwMode="auto">
          <a:xfrm>
            <a:off x="2438401" y="1295400"/>
            <a:ext cx="8093075" cy="16545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当</a:t>
            </a:r>
            <a:r>
              <a:rPr lang="en-US" altLang="zh-CN" dirty="0"/>
              <a:t>r=3</a:t>
            </a:r>
            <a:r>
              <a:rPr lang="zh-CN" altLang="en-US" dirty="0"/>
              <a:t>，</a:t>
            </a:r>
            <a:r>
              <a:rPr lang="en-US" altLang="zh-CN" dirty="0" err="1"/>
              <a:t>i</a:t>
            </a:r>
            <a:r>
              <a:rPr lang="en-US" altLang="zh-CN" dirty="0"/>
              <a:t>=2</a:t>
            </a:r>
            <a:r>
              <a:rPr lang="zh-CN" altLang="en-US" dirty="0"/>
              <a:t>时，执行</a:t>
            </a:r>
            <a:r>
              <a:rPr lang="zh-CN" altLang="en-US" dirty="0">
                <a:hlinkClick r:id="" action="ppaction://hlinkshowjump?jump=previousslide"/>
              </a:rPr>
              <a:t>第</a:t>
            </a:r>
            <a:r>
              <a:rPr lang="en-US" altLang="zh-CN" dirty="0">
                <a:hlinkClick r:id="" action="ppaction://hlinkshowjump?jump=previousslide"/>
              </a:rPr>
              <a:t>(5)</a:t>
            </a:r>
            <a:r>
              <a:rPr lang="zh-CN" altLang="en-US" dirty="0">
                <a:hlinkClick r:id="" action="ppaction://hlinkshowjump?jump=previousslide"/>
              </a:rPr>
              <a:t>句</a:t>
            </a:r>
            <a:r>
              <a:rPr lang="zh-CN" altLang="en-US" dirty="0"/>
              <a:t>计算</a:t>
            </a:r>
            <a:r>
              <a:rPr lang="en-US" altLang="zh-CN" dirty="0"/>
              <a:t>A[2:2][3:4]</a:t>
            </a:r>
            <a:r>
              <a:rPr lang="zh-CN" altLang="en-US" dirty="0"/>
              <a:t>，</a:t>
            </a:r>
            <a:r>
              <a:rPr lang="en-US" altLang="zh-CN" dirty="0"/>
              <a:t>m[2][4] = m[3][4] + p[1]*p[2]*p[4] = 750 +35*15*10 = 6000</a:t>
            </a:r>
          </a:p>
          <a:p>
            <a:pPr eaLnBrk="1" hangingPunct="1"/>
            <a:endParaRPr lang="en-US" altLang="zh-CN" dirty="0"/>
          </a:p>
          <a:p>
            <a:pPr eaLnBrk="1" hangingPunct="1"/>
            <a:endParaRPr lang="en-US" altLang="zh-CN" dirty="0"/>
          </a:p>
          <a:p>
            <a:pPr eaLnBrk="1" hangingPunct="1"/>
            <a:endParaRPr lang="en-US" altLang="zh-CN" dirty="0"/>
          </a:p>
          <a:p>
            <a:pPr eaLnBrk="1" hangingPunct="1">
              <a:lnSpc>
                <a:spcPct val="60000"/>
              </a:lnSpc>
            </a:pPr>
            <a:endParaRPr lang="en-US" altLang="zh-CN" b="1" dirty="0"/>
          </a:p>
        </p:txBody>
      </p:sp>
      <p:sp>
        <p:nvSpPr>
          <p:cNvPr id="30863" name="Text Box 143"/>
          <p:cNvSpPr txBox="1">
            <a:spLocks noChangeArrowheads="1"/>
          </p:cNvSpPr>
          <p:nvPr/>
        </p:nvSpPr>
        <p:spPr bwMode="auto">
          <a:xfrm>
            <a:off x="5016501" y="414813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6000</a:t>
            </a:r>
          </a:p>
        </p:txBody>
      </p:sp>
      <p:sp>
        <p:nvSpPr>
          <p:cNvPr id="30864" name="Text Box 144"/>
          <p:cNvSpPr txBox="1">
            <a:spLocks noChangeArrowheads="1"/>
          </p:cNvSpPr>
          <p:nvPr/>
        </p:nvSpPr>
        <p:spPr bwMode="auto">
          <a:xfrm>
            <a:off x="8864600" y="420528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p:txBody>
      </p:sp>
      <p:sp>
        <p:nvSpPr>
          <p:cNvPr id="30865" name="Text Box 145"/>
          <p:cNvSpPr txBox="1">
            <a:spLocks noChangeArrowheads="1"/>
          </p:cNvSpPr>
          <p:nvPr/>
        </p:nvSpPr>
        <p:spPr bwMode="auto">
          <a:xfrm>
            <a:off x="2438401" y="2089151"/>
            <a:ext cx="8093075" cy="6463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执行</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计算</a:t>
            </a:r>
            <a:r>
              <a:rPr lang="en-US" altLang="zh-CN"/>
              <a:t>A[2:3][4:4]</a:t>
            </a:r>
            <a:r>
              <a:rPr lang="zh-CN" altLang="en-US"/>
              <a:t>， </a:t>
            </a:r>
            <a:r>
              <a:rPr lang="en-US" altLang="zh-CN"/>
              <a:t>t = m[2][3]+m[4][4]+ p[1]*p[3]*p[4] = 2625+0+35*5*10 = 4375</a:t>
            </a:r>
            <a:r>
              <a:rPr lang="zh-CN" altLang="en-US"/>
              <a:t>＜</a:t>
            </a:r>
            <a:r>
              <a:rPr lang="en-US" altLang="zh-CN"/>
              <a:t>6000</a:t>
            </a:r>
            <a:r>
              <a:rPr lang="zh-CN" altLang="en-US"/>
              <a:t>，所以</a:t>
            </a:r>
            <a:r>
              <a:rPr lang="en-US" altLang="zh-CN"/>
              <a:t>m[2][4]</a:t>
            </a:r>
            <a:r>
              <a:rPr lang="zh-CN" altLang="en-US"/>
              <a:t>改为</a:t>
            </a:r>
            <a:r>
              <a:rPr lang="en-US" altLang="zh-CN"/>
              <a:t>4375</a:t>
            </a:r>
            <a:r>
              <a:rPr lang="zh-CN" altLang="en-US"/>
              <a:t>，断点改为</a:t>
            </a:r>
            <a:r>
              <a:rPr lang="en-US" altLang="zh-CN"/>
              <a:t>3</a:t>
            </a:r>
            <a:r>
              <a:rPr lang="zh-CN" altLang="en-US"/>
              <a:t>。</a:t>
            </a:r>
          </a:p>
        </p:txBody>
      </p:sp>
      <p:sp>
        <p:nvSpPr>
          <p:cNvPr id="30866" name="Text Box 146"/>
          <p:cNvSpPr txBox="1">
            <a:spLocks noChangeArrowheads="1"/>
          </p:cNvSpPr>
          <p:nvPr/>
        </p:nvSpPr>
        <p:spPr bwMode="auto">
          <a:xfrm>
            <a:off x="5010150" y="4095750"/>
            <a:ext cx="704850" cy="3762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4375</a:t>
            </a:r>
          </a:p>
        </p:txBody>
      </p:sp>
      <p:sp>
        <p:nvSpPr>
          <p:cNvPr id="30867" name="Text Box 147"/>
          <p:cNvSpPr txBox="1">
            <a:spLocks noChangeArrowheads="1"/>
          </p:cNvSpPr>
          <p:nvPr/>
        </p:nvSpPr>
        <p:spPr bwMode="auto">
          <a:xfrm>
            <a:off x="8820150" y="4171950"/>
            <a:ext cx="381000" cy="3762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68" name="Text Box 148"/>
          <p:cNvSpPr txBox="1">
            <a:spLocks noChangeArrowheads="1"/>
          </p:cNvSpPr>
          <p:nvPr/>
        </p:nvSpPr>
        <p:spPr bwMode="auto">
          <a:xfrm>
            <a:off x="2498726" y="1301750"/>
            <a:ext cx="8093075" cy="14773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当</a:t>
            </a:r>
            <a:r>
              <a:rPr lang="en-US" altLang="zh-CN"/>
              <a:t>r=3</a:t>
            </a:r>
            <a:r>
              <a:rPr lang="zh-CN" altLang="en-US"/>
              <a:t>，</a:t>
            </a:r>
            <a:r>
              <a:rPr lang="en-US" altLang="zh-CN"/>
              <a:t>i=3</a:t>
            </a:r>
            <a:r>
              <a:rPr lang="zh-CN" altLang="en-US"/>
              <a:t>时，执行</a:t>
            </a:r>
            <a:r>
              <a:rPr lang="zh-CN" altLang="en-US">
                <a:hlinkClick r:id="" action="ppaction://hlinkshowjump?jump=previousslide"/>
              </a:rPr>
              <a:t>第</a:t>
            </a:r>
            <a:r>
              <a:rPr lang="en-US" altLang="zh-CN">
                <a:hlinkClick r:id="" action="ppaction://hlinkshowjump?jump=previousslide"/>
              </a:rPr>
              <a:t>(5)</a:t>
            </a:r>
            <a:r>
              <a:rPr lang="zh-CN" altLang="en-US">
                <a:hlinkClick r:id="" action="ppaction://hlinkshowjump?jump=previousslide"/>
              </a:rPr>
              <a:t>句</a:t>
            </a:r>
            <a:r>
              <a:rPr lang="zh-CN" altLang="en-US"/>
              <a:t>计算</a:t>
            </a:r>
            <a:r>
              <a:rPr lang="en-US" altLang="zh-CN"/>
              <a:t>A[3:3][4:5]</a:t>
            </a:r>
            <a:r>
              <a:rPr lang="zh-CN" altLang="en-US"/>
              <a:t>，</a:t>
            </a:r>
            <a:r>
              <a:rPr lang="en-US" altLang="zh-CN"/>
              <a:t>m[3][5] = m[4][5] + p[2]*p[3]*p[5] = 1000 +15*5*20 = 2500</a:t>
            </a:r>
          </a:p>
          <a:p>
            <a:pPr eaLnBrk="1" hangingPunct="1"/>
            <a:endParaRPr lang="en-US" altLang="zh-CN"/>
          </a:p>
          <a:p>
            <a:pPr eaLnBrk="1" hangingPunct="1"/>
            <a:endParaRPr lang="en-US" altLang="zh-CN"/>
          </a:p>
          <a:p>
            <a:pPr eaLnBrk="1" hangingPunct="1"/>
            <a:endParaRPr lang="en-US" altLang="zh-CN" b="1"/>
          </a:p>
        </p:txBody>
      </p:sp>
      <p:sp>
        <p:nvSpPr>
          <p:cNvPr id="30869" name="Text Box 149"/>
          <p:cNvSpPr txBox="1">
            <a:spLocks noChangeArrowheads="1"/>
          </p:cNvSpPr>
          <p:nvPr/>
        </p:nvSpPr>
        <p:spPr bwMode="auto">
          <a:xfrm>
            <a:off x="5734050" y="4500563"/>
            <a:ext cx="704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2500</a:t>
            </a:r>
          </a:p>
        </p:txBody>
      </p:sp>
      <p:sp>
        <p:nvSpPr>
          <p:cNvPr id="30870" name="Text Box 150"/>
          <p:cNvSpPr txBox="1">
            <a:spLocks noChangeArrowheads="1"/>
          </p:cNvSpPr>
          <p:nvPr/>
        </p:nvSpPr>
        <p:spPr bwMode="auto">
          <a:xfrm>
            <a:off x="9239250" y="4591051"/>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3</a:t>
            </a:r>
          </a:p>
        </p:txBody>
      </p:sp>
      <p:sp>
        <p:nvSpPr>
          <p:cNvPr id="30871" name="Text Box 151"/>
          <p:cNvSpPr txBox="1">
            <a:spLocks noChangeArrowheads="1"/>
          </p:cNvSpPr>
          <p:nvPr/>
        </p:nvSpPr>
        <p:spPr bwMode="auto">
          <a:xfrm>
            <a:off x="2498726" y="2114551"/>
            <a:ext cx="8093075" cy="6463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执行</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计算</a:t>
            </a:r>
            <a:r>
              <a:rPr lang="en-US" altLang="zh-CN"/>
              <a:t>A[3:4][5:5]</a:t>
            </a:r>
            <a:r>
              <a:rPr lang="zh-CN" altLang="en-US"/>
              <a:t>， </a:t>
            </a:r>
            <a:r>
              <a:rPr lang="en-US" altLang="zh-CN"/>
              <a:t>t = m[3][4]+m[5][5]+ p[2]*p[4]*p[5] = 750+0+15*10*20 = 3750</a:t>
            </a:r>
            <a:r>
              <a:rPr lang="zh-CN" altLang="en-US"/>
              <a:t>＞</a:t>
            </a:r>
            <a:r>
              <a:rPr lang="en-US" altLang="zh-CN"/>
              <a:t>2500</a:t>
            </a:r>
            <a:r>
              <a:rPr lang="zh-CN" altLang="en-US"/>
              <a:t>，所以</a:t>
            </a:r>
            <a:r>
              <a:rPr lang="en-US" altLang="zh-CN"/>
              <a:t>m[3][5]</a:t>
            </a:r>
            <a:r>
              <a:rPr lang="zh-CN" altLang="en-US"/>
              <a:t>仍为</a:t>
            </a:r>
            <a:r>
              <a:rPr lang="en-US" altLang="zh-CN"/>
              <a:t>2500</a:t>
            </a:r>
            <a:r>
              <a:rPr lang="zh-CN" altLang="en-US"/>
              <a:t>，断点仍为</a:t>
            </a:r>
            <a:r>
              <a:rPr lang="en-US" altLang="zh-CN"/>
              <a:t>3</a:t>
            </a:r>
            <a:r>
              <a:rPr lang="zh-CN" altLang="en-US"/>
              <a:t>。</a:t>
            </a:r>
          </a:p>
        </p:txBody>
      </p:sp>
      <p:sp>
        <p:nvSpPr>
          <p:cNvPr id="30872" name="Text Box 152"/>
          <p:cNvSpPr txBox="1">
            <a:spLocks noChangeArrowheads="1"/>
          </p:cNvSpPr>
          <p:nvPr/>
        </p:nvSpPr>
        <p:spPr bwMode="auto">
          <a:xfrm>
            <a:off x="2498726" y="1377950"/>
            <a:ext cx="8093075" cy="14773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当</a:t>
            </a:r>
            <a:r>
              <a:rPr lang="en-US" altLang="zh-CN"/>
              <a:t>r=3</a:t>
            </a:r>
            <a:r>
              <a:rPr lang="zh-CN" altLang="en-US"/>
              <a:t>，</a:t>
            </a:r>
            <a:r>
              <a:rPr lang="en-US" altLang="zh-CN"/>
              <a:t>i=4</a:t>
            </a:r>
            <a:r>
              <a:rPr lang="zh-CN" altLang="en-US"/>
              <a:t>时，执行</a:t>
            </a:r>
            <a:r>
              <a:rPr lang="zh-CN" altLang="en-US">
                <a:hlinkClick r:id="" action="ppaction://hlinkshowjump?jump=previousslide"/>
              </a:rPr>
              <a:t>第</a:t>
            </a:r>
            <a:r>
              <a:rPr lang="en-US" altLang="zh-CN">
                <a:hlinkClick r:id="" action="ppaction://hlinkshowjump?jump=previousslide"/>
              </a:rPr>
              <a:t>(5)</a:t>
            </a:r>
            <a:r>
              <a:rPr lang="zh-CN" altLang="en-US">
                <a:hlinkClick r:id="" action="ppaction://hlinkshowjump?jump=previousslide"/>
              </a:rPr>
              <a:t>句</a:t>
            </a:r>
            <a:r>
              <a:rPr lang="zh-CN" altLang="en-US"/>
              <a:t>计算</a:t>
            </a:r>
            <a:r>
              <a:rPr lang="en-US" altLang="zh-CN"/>
              <a:t>A[4:4][5:6]</a:t>
            </a:r>
            <a:r>
              <a:rPr lang="zh-CN" altLang="en-US"/>
              <a:t>，</a:t>
            </a:r>
            <a:r>
              <a:rPr lang="en-US" altLang="zh-CN"/>
              <a:t>m[4][6] = m[5][6] + p[3]*p[4]*p[6] = 5000 +5*10*25 = 6250</a:t>
            </a:r>
          </a:p>
          <a:p>
            <a:pPr eaLnBrk="1" hangingPunct="1"/>
            <a:endParaRPr lang="en-US" altLang="zh-CN"/>
          </a:p>
          <a:p>
            <a:pPr eaLnBrk="1" hangingPunct="1"/>
            <a:endParaRPr lang="en-US" altLang="zh-CN"/>
          </a:p>
          <a:p>
            <a:pPr eaLnBrk="1" hangingPunct="1"/>
            <a:endParaRPr lang="en-US" altLang="zh-CN" b="1"/>
          </a:p>
        </p:txBody>
      </p:sp>
      <p:sp>
        <p:nvSpPr>
          <p:cNvPr id="30873" name="Text Box 153"/>
          <p:cNvSpPr txBox="1">
            <a:spLocks noChangeArrowheads="1"/>
          </p:cNvSpPr>
          <p:nvPr/>
        </p:nvSpPr>
        <p:spPr bwMode="auto">
          <a:xfrm>
            <a:off x="6496050" y="4891088"/>
            <a:ext cx="704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6250</a:t>
            </a:r>
          </a:p>
        </p:txBody>
      </p:sp>
      <p:sp>
        <p:nvSpPr>
          <p:cNvPr id="30874" name="Text Box 154"/>
          <p:cNvSpPr txBox="1">
            <a:spLocks noChangeArrowheads="1"/>
          </p:cNvSpPr>
          <p:nvPr/>
        </p:nvSpPr>
        <p:spPr bwMode="auto">
          <a:xfrm>
            <a:off x="9639300" y="4953001"/>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4</a:t>
            </a:r>
          </a:p>
        </p:txBody>
      </p:sp>
      <p:sp>
        <p:nvSpPr>
          <p:cNvPr id="30875" name="Text Box 155"/>
          <p:cNvSpPr txBox="1">
            <a:spLocks noChangeArrowheads="1"/>
          </p:cNvSpPr>
          <p:nvPr/>
        </p:nvSpPr>
        <p:spPr bwMode="auto">
          <a:xfrm>
            <a:off x="2498726" y="2152651"/>
            <a:ext cx="8093075" cy="6463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执行</a:t>
            </a:r>
            <a:r>
              <a:rPr lang="zh-CN" altLang="en-US">
                <a:hlinkClick r:id="" action="ppaction://hlinkshowjump?jump=previousslide"/>
              </a:rPr>
              <a:t>第</a:t>
            </a:r>
            <a:r>
              <a:rPr lang="en-US" altLang="zh-CN">
                <a:hlinkClick r:id="" action="ppaction://hlinkshowjump?jump=previousslide"/>
              </a:rPr>
              <a:t>(7)</a:t>
            </a:r>
            <a:r>
              <a:rPr lang="zh-CN" altLang="en-US">
                <a:hlinkClick r:id="" action="ppaction://hlinkshowjump?jump=previousslide"/>
              </a:rPr>
              <a:t>句</a:t>
            </a:r>
            <a:r>
              <a:rPr lang="zh-CN" altLang="en-US"/>
              <a:t>计算</a:t>
            </a:r>
            <a:r>
              <a:rPr lang="en-US" altLang="zh-CN"/>
              <a:t>A[4:5][6:6]</a:t>
            </a:r>
            <a:r>
              <a:rPr lang="zh-CN" altLang="en-US"/>
              <a:t>， </a:t>
            </a:r>
            <a:r>
              <a:rPr lang="en-US" altLang="zh-CN"/>
              <a:t>t = m[4][5]+m[6][6]+ p[3]*p[5]*p[6] = 1000+0+5*20*25 = 3500</a:t>
            </a:r>
            <a:r>
              <a:rPr lang="zh-CN" altLang="en-US"/>
              <a:t>＜</a:t>
            </a:r>
            <a:r>
              <a:rPr lang="en-US" altLang="zh-CN"/>
              <a:t>6250</a:t>
            </a:r>
            <a:r>
              <a:rPr lang="zh-CN" altLang="en-US"/>
              <a:t>，所以</a:t>
            </a:r>
            <a:r>
              <a:rPr lang="en-US" altLang="zh-CN"/>
              <a:t>m[4][6]</a:t>
            </a:r>
            <a:r>
              <a:rPr lang="zh-CN" altLang="en-US"/>
              <a:t>改为</a:t>
            </a:r>
            <a:r>
              <a:rPr lang="en-US" altLang="zh-CN"/>
              <a:t>3500</a:t>
            </a:r>
            <a:r>
              <a:rPr lang="zh-CN" altLang="en-US"/>
              <a:t>，断点改为</a:t>
            </a:r>
            <a:r>
              <a:rPr lang="en-US" altLang="zh-CN"/>
              <a:t>5</a:t>
            </a:r>
            <a:r>
              <a:rPr lang="zh-CN" altLang="en-US"/>
              <a:t>。</a:t>
            </a:r>
          </a:p>
        </p:txBody>
      </p:sp>
      <p:sp>
        <p:nvSpPr>
          <p:cNvPr id="30876" name="Text Box 156"/>
          <p:cNvSpPr txBox="1">
            <a:spLocks noChangeArrowheads="1"/>
          </p:cNvSpPr>
          <p:nvPr/>
        </p:nvSpPr>
        <p:spPr bwMode="auto">
          <a:xfrm>
            <a:off x="6477000" y="4876800"/>
            <a:ext cx="742950" cy="3746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3500</a:t>
            </a:r>
          </a:p>
        </p:txBody>
      </p:sp>
      <p:sp>
        <p:nvSpPr>
          <p:cNvPr id="30877" name="Text Box 157"/>
          <p:cNvSpPr txBox="1">
            <a:spLocks noChangeArrowheads="1"/>
          </p:cNvSpPr>
          <p:nvPr/>
        </p:nvSpPr>
        <p:spPr bwMode="auto">
          <a:xfrm>
            <a:off x="9582150" y="4919663"/>
            <a:ext cx="381000" cy="3492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10000"/>
              </a:spcBef>
            </a:pPr>
            <a:r>
              <a:rPr lang="en-US" altLang="zh-CN"/>
              <a:t>5</a:t>
            </a:r>
          </a:p>
        </p:txBody>
      </p:sp>
      <p:sp>
        <p:nvSpPr>
          <p:cNvPr id="30878" name="Text Box 158"/>
          <p:cNvSpPr txBox="1">
            <a:spLocks noChangeArrowheads="1"/>
          </p:cNvSpPr>
          <p:nvPr/>
        </p:nvSpPr>
        <p:spPr bwMode="auto">
          <a:xfrm>
            <a:off x="2479676" y="1358900"/>
            <a:ext cx="8093075" cy="14773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类似的，当</a:t>
            </a:r>
            <a:r>
              <a:rPr lang="en-US" altLang="zh-CN" dirty="0"/>
              <a:t>r=4</a:t>
            </a:r>
            <a:r>
              <a:rPr lang="zh-CN" altLang="en-US" dirty="0"/>
              <a:t>、</a:t>
            </a:r>
            <a:r>
              <a:rPr lang="en-US" altLang="zh-CN" dirty="0"/>
              <a:t>5</a:t>
            </a:r>
            <a:r>
              <a:rPr lang="zh-CN" altLang="en-US" dirty="0"/>
              <a:t>、</a:t>
            </a:r>
            <a:r>
              <a:rPr lang="en-US" altLang="zh-CN" dirty="0"/>
              <a:t>6</a:t>
            </a:r>
            <a:r>
              <a:rPr lang="zh-CN" altLang="en-US" dirty="0"/>
              <a:t>时，可以计算出相应的</a:t>
            </a:r>
            <a:r>
              <a:rPr lang="en-US" altLang="zh-CN" dirty="0"/>
              <a:t>m[</a:t>
            </a:r>
            <a:r>
              <a:rPr lang="en-US" altLang="zh-CN" dirty="0" err="1"/>
              <a:t>i</a:t>
            </a:r>
            <a:r>
              <a:rPr lang="en-US" altLang="zh-CN" dirty="0"/>
              <a:t>][j]</a:t>
            </a:r>
            <a:r>
              <a:rPr lang="zh-CN" altLang="en-US" dirty="0"/>
              <a:t>及其相应的断点</a:t>
            </a:r>
            <a:r>
              <a:rPr lang="en-US" altLang="zh-CN" dirty="0"/>
              <a:t>s[</a:t>
            </a:r>
            <a:r>
              <a:rPr lang="en-US" altLang="zh-CN" dirty="0" err="1"/>
              <a:t>i</a:t>
            </a:r>
            <a:r>
              <a:rPr lang="en-US" altLang="zh-CN" dirty="0"/>
              <a:t>][j]</a:t>
            </a:r>
            <a:r>
              <a:rPr lang="zh-CN" altLang="en-US" dirty="0"/>
              <a:t>，如下图中所示：</a:t>
            </a:r>
          </a:p>
          <a:p>
            <a:pPr eaLnBrk="1" hangingPunct="1"/>
            <a:endParaRPr lang="zh-CN" altLang="en-US" dirty="0"/>
          </a:p>
          <a:p>
            <a:pPr eaLnBrk="1" hangingPunct="1"/>
            <a:endParaRPr lang="zh-CN" altLang="en-US" dirty="0"/>
          </a:p>
          <a:p>
            <a:pPr eaLnBrk="1" hangingPunct="1"/>
            <a:endParaRPr lang="en-US" altLang="zh-CN" b="1" dirty="0"/>
          </a:p>
        </p:txBody>
      </p:sp>
      <p:sp>
        <p:nvSpPr>
          <p:cNvPr id="30879" name="Text Box 159"/>
          <p:cNvSpPr txBox="1">
            <a:spLocks noChangeArrowheads="1"/>
          </p:cNvSpPr>
          <p:nvPr/>
        </p:nvSpPr>
        <p:spPr bwMode="auto">
          <a:xfrm>
            <a:off x="5010150" y="3752851"/>
            <a:ext cx="762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9375</a:t>
            </a:r>
          </a:p>
        </p:txBody>
      </p:sp>
      <p:sp>
        <p:nvSpPr>
          <p:cNvPr id="30880" name="Text Box 160"/>
          <p:cNvSpPr txBox="1">
            <a:spLocks noChangeArrowheads="1"/>
          </p:cNvSpPr>
          <p:nvPr/>
        </p:nvSpPr>
        <p:spPr bwMode="auto">
          <a:xfrm>
            <a:off x="8782050" y="3824288"/>
            <a:ext cx="4572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1" name="Text Box 161"/>
          <p:cNvSpPr txBox="1">
            <a:spLocks noChangeArrowheads="1"/>
          </p:cNvSpPr>
          <p:nvPr/>
        </p:nvSpPr>
        <p:spPr bwMode="auto">
          <a:xfrm>
            <a:off x="5791200" y="4114801"/>
            <a:ext cx="70438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7125</a:t>
            </a:r>
          </a:p>
        </p:txBody>
      </p:sp>
      <p:sp>
        <p:nvSpPr>
          <p:cNvPr id="30882" name="Text Box 162"/>
          <p:cNvSpPr txBox="1">
            <a:spLocks noChangeArrowheads="1"/>
          </p:cNvSpPr>
          <p:nvPr/>
        </p:nvSpPr>
        <p:spPr bwMode="auto">
          <a:xfrm>
            <a:off x="9201150" y="4191001"/>
            <a:ext cx="419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3" name="Text Box 163"/>
          <p:cNvSpPr txBox="1">
            <a:spLocks noChangeArrowheads="1"/>
          </p:cNvSpPr>
          <p:nvPr/>
        </p:nvSpPr>
        <p:spPr bwMode="auto">
          <a:xfrm>
            <a:off x="6477000" y="4514851"/>
            <a:ext cx="781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5375</a:t>
            </a:r>
          </a:p>
        </p:txBody>
      </p:sp>
      <p:sp>
        <p:nvSpPr>
          <p:cNvPr id="30884" name="Text Box 164"/>
          <p:cNvSpPr txBox="1">
            <a:spLocks noChangeArrowheads="1"/>
          </p:cNvSpPr>
          <p:nvPr/>
        </p:nvSpPr>
        <p:spPr bwMode="auto">
          <a:xfrm>
            <a:off x="9544050" y="4572001"/>
            <a:ext cx="476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5" name="Text Box 165"/>
          <p:cNvSpPr txBox="1">
            <a:spLocks noChangeArrowheads="1"/>
          </p:cNvSpPr>
          <p:nvPr/>
        </p:nvSpPr>
        <p:spPr bwMode="auto">
          <a:xfrm>
            <a:off x="5581650" y="3748088"/>
            <a:ext cx="10668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11875</a:t>
            </a:r>
          </a:p>
        </p:txBody>
      </p:sp>
      <p:sp>
        <p:nvSpPr>
          <p:cNvPr id="30886" name="Text Box 166"/>
          <p:cNvSpPr txBox="1">
            <a:spLocks noChangeArrowheads="1"/>
          </p:cNvSpPr>
          <p:nvPr/>
        </p:nvSpPr>
        <p:spPr bwMode="auto">
          <a:xfrm>
            <a:off x="9144000" y="3829051"/>
            <a:ext cx="533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7" name="Text Box 167"/>
          <p:cNvSpPr txBox="1">
            <a:spLocks noChangeArrowheads="1"/>
          </p:cNvSpPr>
          <p:nvPr/>
        </p:nvSpPr>
        <p:spPr bwMode="auto">
          <a:xfrm>
            <a:off x="6419850" y="4114801"/>
            <a:ext cx="838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10500</a:t>
            </a:r>
          </a:p>
        </p:txBody>
      </p:sp>
      <p:sp>
        <p:nvSpPr>
          <p:cNvPr id="30888" name="Text Box 168"/>
          <p:cNvSpPr txBox="1">
            <a:spLocks noChangeArrowheads="1"/>
          </p:cNvSpPr>
          <p:nvPr/>
        </p:nvSpPr>
        <p:spPr bwMode="auto">
          <a:xfrm>
            <a:off x="9334500" y="4186238"/>
            <a:ext cx="876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9" name="Text Box 169"/>
          <p:cNvSpPr txBox="1">
            <a:spLocks noChangeArrowheads="1"/>
          </p:cNvSpPr>
          <p:nvPr/>
        </p:nvSpPr>
        <p:spPr bwMode="auto">
          <a:xfrm>
            <a:off x="6419850" y="3733801"/>
            <a:ext cx="8763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15125</a:t>
            </a:r>
          </a:p>
        </p:txBody>
      </p:sp>
      <p:sp>
        <p:nvSpPr>
          <p:cNvPr id="30890" name="Text Box 170"/>
          <p:cNvSpPr txBox="1">
            <a:spLocks noChangeArrowheads="1"/>
          </p:cNvSpPr>
          <p:nvPr/>
        </p:nvSpPr>
        <p:spPr bwMode="auto">
          <a:xfrm>
            <a:off x="9334500" y="3824288"/>
            <a:ext cx="876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91" name="Text Box 171"/>
          <p:cNvSpPr txBox="1">
            <a:spLocks noChangeArrowheads="1"/>
          </p:cNvSpPr>
          <p:nvPr/>
        </p:nvSpPr>
        <p:spPr bwMode="auto">
          <a:xfrm>
            <a:off x="974035" y="1386087"/>
            <a:ext cx="10637630" cy="18846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m[1][6]=15125</a:t>
            </a:r>
            <a:r>
              <a:rPr lang="zh-CN" altLang="en-US" sz="2000" dirty="0">
                <a:latin typeface="微软雅黑" panose="020B0503020204020204" pitchFamily="34" charset="-122"/>
                <a:ea typeface="微软雅黑" panose="020B0503020204020204" pitchFamily="34" charset="-122"/>
              </a:rPr>
              <a:t>可知这</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个矩阵连乘积的最小运算次数为</a:t>
            </a:r>
            <a:r>
              <a:rPr lang="en-US" altLang="zh-CN" sz="2000" dirty="0">
                <a:latin typeface="微软雅黑" panose="020B0503020204020204" pitchFamily="34" charset="-122"/>
                <a:ea typeface="微软雅黑" panose="020B0503020204020204" pitchFamily="34" charset="-122"/>
              </a:rPr>
              <a:t>15125</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s[1][6] = 3</a:t>
            </a:r>
            <a:r>
              <a:rPr lang="zh-CN" altLang="en-US" sz="2000" dirty="0">
                <a:latin typeface="微软雅黑" panose="020B0503020204020204" pitchFamily="34" charset="-122"/>
                <a:ea typeface="微软雅黑" panose="020B0503020204020204" pitchFamily="34" charset="-122"/>
              </a:rPr>
              <a:t>可知</a:t>
            </a:r>
            <a:r>
              <a:rPr lang="en-US" altLang="zh-CN" sz="2000" dirty="0">
                <a:latin typeface="微软雅黑" panose="020B0503020204020204" pitchFamily="34" charset="-122"/>
                <a:ea typeface="微软雅黑" panose="020B0503020204020204" pitchFamily="34" charset="-122"/>
              </a:rPr>
              <a:t>A[1: 6]</a:t>
            </a:r>
            <a:r>
              <a:rPr lang="zh-CN" altLang="en-US" sz="2000" dirty="0">
                <a:latin typeface="微软雅黑" panose="020B0503020204020204" pitchFamily="34" charset="-122"/>
                <a:ea typeface="微软雅黑" panose="020B0503020204020204" pitchFamily="34" charset="-122"/>
              </a:rPr>
              <a:t>的最优计算次序为</a:t>
            </a:r>
            <a:r>
              <a:rPr lang="en-US" altLang="zh-CN" sz="2000" dirty="0">
                <a:latin typeface="微软雅黑" panose="020B0503020204020204" pitchFamily="34" charset="-122"/>
                <a:ea typeface="微软雅黑" panose="020B0503020204020204" pitchFamily="34" charset="-122"/>
              </a:rPr>
              <a:t>A[1: 3] A[4: 6]</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s[1][3]=1</a:t>
            </a:r>
            <a:r>
              <a:rPr lang="zh-CN" altLang="en-US" sz="2000" dirty="0">
                <a:latin typeface="微软雅黑" panose="020B0503020204020204" pitchFamily="34" charset="-122"/>
                <a:ea typeface="微软雅黑" panose="020B0503020204020204" pitchFamily="34" charset="-122"/>
              </a:rPr>
              <a:t>可知</a:t>
            </a:r>
            <a:r>
              <a:rPr lang="en-US" altLang="zh-CN" sz="2000" dirty="0">
                <a:latin typeface="微软雅黑" panose="020B0503020204020204" pitchFamily="34" charset="-122"/>
                <a:ea typeface="微软雅黑" panose="020B0503020204020204" pitchFamily="34" charset="-122"/>
              </a:rPr>
              <a:t>A[1: 3]</a:t>
            </a:r>
            <a:r>
              <a:rPr lang="zh-CN" altLang="en-US" sz="2000" dirty="0">
                <a:latin typeface="微软雅黑" panose="020B0503020204020204" pitchFamily="34" charset="-122"/>
                <a:ea typeface="微软雅黑" panose="020B0503020204020204" pitchFamily="34" charset="-122"/>
              </a:rPr>
              <a:t>的最优计算次序为</a:t>
            </a:r>
            <a:r>
              <a:rPr lang="en-US" altLang="zh-CN" sz="2000" dirty="0">
                <a:latin typeface="微软雅黑" panose="020B0503020204020204" pitchFamily="34" charset="-122"/>
                <a:ea typeface="微软雅黑" panose="020B0503020204020204" pitchFamily="34" charset="-122"/>
              </a:rPr>
              <a:t>A[1: 1] A[2: 3]</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s[4][6]=5</a:t>
            </a:r>
            <a:r>
              <a:rPr lang="zh-CN" altLang="en-US" sz="2000" dirty="0">
                <a:latin typeface="微软雅黑" panose="020B0503020204020204" pitchFamily="34" charset="-122"/>
                <a:ea typeface="微软雅黑" panose="020B0503020204020204" pitchFamily="34" charset="-122"/>
              </a:rPr>
              <a:t>可知</a:t>
            </a:r>
            <a:r>
              <a:rPr lang="en-US" altLang="zh-CN" sz="2000" dirty="0">
                <a:latin typeface="微软雅黑" panose="020B0503020204020204" pitchFamily="34" charset="-122"/>
                <a:ea typeface="微软雅黑" panose="020B0503020204020204" pitchFamily="34" charset="-122"/>
              </a:rPr>
              <a:t>A[4: 6]</a:t>
            </a:r>
            <a:r>
              <a:rPr lang="zh-CN" altLang="en-US" sz="2000" dirty="0">
                <a:latin typeface="微软雅黑" panose="020B0503020204020204" pitchFamily="34" charset="-122"/>
                <a:ea typeface="微软雅黑" panose="020B0503020204020204" pitchFamily="34" charset="-122"/>
              </a:rPr>
              <a:t>的最优计算次序为</a:t>
            </a:r>
            <a:r>
              <a:rPr lang="en-US" altLang="zh-CN" sz="2000" dirty="0">
                <a:latin typeface="微软雅黑" panose="020B0503020204020204" pitchFamily="34" charset="-122"/>
                <a:ea typeface="微软雅黑" panose="020B0503020204020204" pitchFamily="34" charset="-122"/>
              </a:rPr>
              <a:t>A[4: 5] A[6: 6]</a:t>
            </a:r>
            <a:r>
              <a:rPr lang="zh-CN" altLang="en-US" sz="2000" dirty="0">
                <a:latin typeface="微软雅黑" panose="020B0503020204020204" pitchFamily="34" charset="-122"/>
                <a:ea typeface="微软雅黑" panose="020B0503020204020204" pitchFamily="34" charset="-122"/>
              </a:rPr>
              <a:t>；因此最优计算次序为：</a:t>
            </a:r>
            <a:r>
              <a:rPr lang="en-US" altLang="zh-CN"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a:t>
            </a:r>
            <a:r>
              <a:rPr lang="en-US" altLang="zh-CN" sz="2000" b="1"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A</a:t>
            </a:r>
            <a:r>
              <a:rPr lang="en-US" altLang="zh-CN" sz="2000" b="1"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a:t>
            </a:r>
            <a:r>
              <a:rPr lang="en-US" altLang="zh-CN" sz="2000" b="1" baseline="-25000" dirty="0">
                <a:latin typeface="微软雅黑" panose="020B0503020204020204" pitchFamily="34" charset="-122"/>
                <a:ea typeface="微软雅黑" panose="020B0503020204020204" pitchFamily="34" charset="-122"/>
              </a:rPr>
              <a:t>4</a:t>
            </a:r>
            <a:r>
              <a:rPr lang="en-US" altLang="zh-CN" sz="2000" b="1" dirty="0">
                <a:latin typeface="微软雅黑" panose="020B0503020204020204" pitchFamily="34" charset="-122"/>
                <a:ea typeface="微软雅黑" panose="020B0503020204020204" pitchFamily="34" charset="-122"/>
              </a:rPr>
              <a:t>A</a:t>
            </a:r>
            <a:r>
              <a:rPr lang="en-US" altLang="zh-CN" sz="2000" b="1" baseline="-25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a:t>
            </a:r>
            <a:r>
              <a:rPr lang="en-US" altLang="zh-CN" sz="2000" b="1" baseline="-25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443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subTnLst>
                                    <p:set>
                                      <p:cBhvr override="childStyle">
                                        <p:cTn dur="1" fill="hold" display="0" masterRel="nextClick" afterEffect="1"/>
                                        <p:tgtEl>
                                          <p:spTgt spid="3072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12" dur="500"/>
                                        <p:tgtEl>
                                          <p:spTgt spid="30724">
                                            <p:txEl>
                                              <p:pRg st="0" end="0"/>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725"/>
                                        </p:tgtEl>
                                        <p:attrNameLst>
                                          <p:attrName>style.visibility</p:attrName>
                                        </p:attrNameLst>
                                      </p:cBhvr>
                                      <p:to>
                                        <p:strVal val="visible"/>
                                      </p:to>
                                    </p:set>
                                    <p:animEffect transition="in" filter="wipe(up)">
                                      <p:cBhvr>
                                        <p:cTn id="16" dur="500"/>
                                        <p:tgtEl>
                                          <p:spTgt spid="30725"/>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0776"/>
                                        </p:tgtEl>
                                        <p:attrNameLst>
                                          <p:attrName>style.visibility</p:attrName>
                                        </p:attrNameLst>
                                      </p:cBhvr>
                                      <p:to>
                                        <p:strVal val="visible"/>
                                      </p:to>
                                    </p:set>
                                    <p:animEffect transition="in" filter="wipe(up)">
                                      <p:cBhvr>
                                        <p:cTn id="20" dur="500"/>
                                        <p:tgtEl>
                                          <p:spTgt spid="3077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0777"/>
                                        </p:tgtEl>
                                        <p:attrNameLst>
                                          <p:attrName>style.visibility</p:attrName>
                                        </p:attrNameLst>
                                      </p:cBhvr>
                                      <p:to>
                                        <p:strVal val="visible"/>
                                      </p:to>
                                    </p:set>
                                    <p:animEffect transition="in" filter="wipe(left)">
                                      <p:cBhvr>
                                        <p:cTn id="24" dur="500"/>
                                        <p:tgtEl>
                                          <p:spTgt spid="30777"/>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0778"/>
                                        </p:tgtEl>
                                        <p:attrNameLst>
                                          <p:attrName>style.visibility</p:attrName>
                                        </p:attrNameLst>
                                      </p:cBhvr>
                                      <p:to>
                                        <p:strVal val="visible"/>
                                      </p:to>
                                    </p:set>
                                    <p:animEffect transition="in" filter="wipe(up)">
                                      <p:cBhvr>
                                        <p:cTn id="28" dur="500"/>
                                        <p:tgtEl>
                                          <p:spTgt spid="30778"/>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0779"/>
                                        </p:tgtEl>
                                        <p:attrNameLst>
                                          <p:attrName>style.visibility</p:attrName>
                                        </p:attrNameLst>
                                      </p:cBhvr>
                                      <p:to>
                                        <p:strVal val="visible"/>
                                      </p:to>
                                    </p:set>
                                    <p:animEffect transition="in" filter="wipe(up)">
                                      <p:cBhvr>
                                        <p:cTn id="32" dur="500"/>
                                        <p:tgtEl>
                                          <p:spTgt spid="30779"/>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0830"/>
                                        </p:tgtEl>
                                        <p:attrNameLst>
                                          <p:attrName>style.visibility</p:attrName>
                                        </p:attrNameLst>
                                      </p:cBhvr>
                                      <p:to>
                                        <p:strVal val="visible"/>
                                      </p:to>
                                    </p:set>
                                    <p:animEffect transition="in" filter="wipe(up)">
                                      <p:cBhvr>
                                        <p:cTn id="36" dur="500"/>
                                        <p:tgtEl>
                                          <p:spTgt spid="3083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30831"/>
                                        </p:tgtEl>
                                        <p:attrNameLst>
                                          <p:attrName>style.visibility</p:attrName>
                                        </p:attrNameLst>
                                      </p:cBhvr>
                                      <p:to>
                                        <p:strVal val="visible"/>
                                      </p:to>
                                    </p:set>
                                    <p:animEffect transition="in" filter="wipe(left)">
                                      <p:cBhvr>
                                        <p:cTn id="40" dur="500"/>
                                        <p:tgtEl>
                                          <p:spTgt spid="3083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30832"/>
                                        </p:tgtEl>
                                        <p:attrNameLst>
                                          <p:attrName>style.visibility</p:attrName>
                                        </p:attrNameLst>
                                      </p:cBhvr>
                                      <p:to>
                                        <p:strVal val="visible"/>
                                      </p:to>
                                    </p:set>
                                    <p:animEffect transition="in" filter="wipe(up)">
                                      <p:cBhvr>
                                        <p:cTn id="44" dur="500"/>
                                        <p:tgtEl>
                                          <p:spTgt spid="3083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0833"/>
                                        </p:tgtEl>
                                        <p:attrNameLst>
                                          <p:attrName>style.visibility</p:attrName>
                                        </p:attrNameLst>
                                      </p:cBhvr>
                                      <p:to>
                                        <p:strVal val="visible"/>
                                      </p:to>
                                    </p:set>
                                    <p:animEffect transition="in" filter="wipe(up)">
                                      <p:cBhvr>
                                        <p:cTn id="49" dur="500"/>
                                        <p:tgtEl>
                                          <p:spTgt spid="30833"/>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30834"/>
                                        </p:tgtEl>
                                        <p:attrNameLst>
                                          <p:attrName>style.visibility</p:attrName>
                                        </p:attrNameLst>
                                      </p:cBhvr>
                                      <p:to>
                                        <p:strVal val="visible"/>
                                      </p:to>
                                    </p:set>
                                    <p:animEffect transition="in" filter="wipe(up)">
                                      <p:cBhvr>
                                        <p:cTn id="53" dur="500"/>
                                        <p:tgtEl>
                                          <p:spTgt spid="30834"/>
                                        </p:tgtEl>
                                      </p:cBhvr>
                                    </p:animEffect>
                                  </p:childTnLst>
                                  <p:subTnLst>
                                    <p:set>
                                      <p:cBhvr override="childStyle">
                                        <p:cTn dur="1" fill="hold" display="0" masterRel="nextClick" afterEffect="1"/>
                                        <p:tgtEl>
                                          <p:spTgt spid="30834"/>
                                        </p:tgtEl>
                                        <p:attrNameLst>
                                          <p:attrName>style.visibility</p:attrName>
                                        </p:attrNameLst>
                                      </p:cBhvr>
                                      <p:to>
                                        <p:strVal val="hidden"/>
                                      </p:to>
                                    </p:set>
                                  </p:subTnLst>
                                </p:cTn>
                              </p:par>
                            </p:childTnLst>
                          </p:cTn>
                        </p:par>
                        <p:par>
                          <p:cTn id="54" fill="hold">
                            <p:stCondLst>
                              <p:cond delay="1000"/>
                            </p:stCondLst>
                            <p:childTnLst>
                              <p:par>
                                <p:cTn id="55" presetID="22" presetClass="entr" presetSubtype="1" fill="hold" grpId="0" nodeType="afterEffect">
                                  <p:stCondLst>
                                    <p:cond delay="1000"/>
                                  </p:stCondLst>
                                  <p:childTnLst>
                                    <p:set>
                                      <p:cBhvr>
                                        <p:cTn id="56" dur="1" fill="hold">
                                          <p:stCondLst>
                                            <p:cond delay="0"/>
                                          </p:stCondLst>
                                        </p:cTn>
                                        <p:tgtEl>
                                          <p:spTgt spid="30835"/>
                                        </p:tgtEl>
                                        <p:attrNameLst>
                                          <p:attrName>style.visibility</p:attrName>
                                        </p:attrNameLst>
                                      </p:cBhvr>
                                      <p:to>
                                        <p:strVal val="visible"/>
                                      </p:to>
                                    </p:set>
                                    <p:animEffect transition="in" filter="wipe(up)">
                                      <p:cBhvr>
                                        <p:cTn id="57" dur="500"/>
                                        <p:tgtEl>
                                          <p:spTgt spid="30835"/>
                                        </p:tgtEl>
                                      </p:cBhvr>
                                    </p:animEffect>
                                  </p:childTnLst>
                                  <p:subTnLst>
                                    <p:set>
                                      <p:cBhvr override="childStyle">
                                        <p:cTn dur="1" fill="hold" display="0" masterRel="nextClick" afterEffect="1"/>
                                        <p:tgtEl>
                                          <p:spTgt spid="30835"/>
                                        </p:tgtEl>
                                        <p:attrNameLst>
                                          <p:attrName>style.visibility</p:attrName>
                                        </p:attrNameLst>
                                      </p:cBhvr>
                                      <p:to>
                                        <p:strVal val="hidden"/>
                                      </p:to>
                                    </p:set>
                                  </p:subTnLst>
                                </p:cTn>
                              </p:par>
                            </p:childTnLst>
                          </p:cTn>
                        </p:par>
                        <p:par>
                          <p:cTn id="58" fill="hold">
                            <p:stCondLst>
                              <p:cond delay="2500"/>
                            </p:stCondLst>
                            <p:childTnLst>
                              <p:par>
                                <p:cTn id="59" presetID="22" presetClass="entr" presetSubtype="1" fill="hold" grpId="0" nodeType="afterEffect">
                                  <p:stCondLst>
                                    <p:cond delay="1000"/>
                                  </p:stCondLst>
                                  <p:childTnLst>
                                    <p:set>
                                      <p:cBhvr>
                                        <p:cTn id="60" dur="1" fill="hold">
                                          <p:stCondLst>
                                            <p:cond delay="0"/>
                                          </p:stCondLst>
                                        </p:cTn>
                                        <p:tgtEl>
                                          <p:spTgt spid="30836"/>
                                        </p:tgtEl>
                                        <p:attrNameLst>
                                          <p:attrName>style.visibility</p:attrName>
                                        </p:attrNameLst>
                                      </p:cBhvr>
                                      <p:to>
                                        <p:strVal val="visible"/>
                                      </p:to>
                                    </p:set>
                                    <p:animEffect transition="in" filter="wipe(up)">
                                      <p:cBhvr>
                                        <p:cTn id="61" dur="500"/>
                                        <p:tgtEl>
                                          <p:spTgt spid="30836"/>
                                        </p:tgtEl>
                                      </p:cBhvr>
                                    </p:animEffect>
                                  </p:childTnLst>
                                  <p:subTnLst>
                                    <p:set>
                                      <p:cBhvr override="childStyle">
                                        <p:cTn dur="1" fill="hold" display="0" masterRel="nextClick" afterEffect="1"/>
                                        <p:tgtEl>
                                          <p:spTgt spid="30836"/>
                                        </p:tgtEl>
                                        <p:attrNameLst>
                                          <p:attrName>style.visibility</p:attrName>
                                        </p:attrNameLst>
                                      </p:cBhvr>
                                      <p:to>
                                        <p:strVal val="hidden"/>
                                      </p:to>
                                    </p:set>
                                  </p:subTnLst>
                                </p:cTn>
                              </p:par>
                            </p:childTnLst>
                          </p:cTn>
                        </p:par>
                        <p:par>
                          <p:cTn id="62" fill="hold">
                            <p:stCondLst>
                              <p:cond delay="4000"/>
                            </p:stCondLst>
                            <p:childTnLst>
                              <p:par>
                                <p:cTn id="63" presetID="22" presetClass="entr" presetSubtype="1" fill="hold" grpId="0" nodeType="afterEffect">
                                  <p:stCondLst>
                                    <p:cond delay="1000"/>
                                  </p:stCondLst>
                                  <p:childTnLst>
                                    <p:set>
                                      <p:cBhvr>
                                        <p:cTn id="64" dur="1" fill="hold">
                                          <p:stCondLst>
                                            <p:cond delay="0"/>
                                          </p:stCondLst>
                                        </p:cTn>
                                        <p:tgtEl>
                                          <p:spTgt spid="30837"/>
                                        </p:tgtEl>
                                        <p:attrNameLst>
                                          <p:attrName>style.visibility</p:attrName>
                                        </p:attrNameLst>
                                      </p:cBhvr>
                                      <p:to>
                                        <p:strVal val="visible"/>
                                      </p:to>
                                    </p:set>
                                    <p:animEffect transition="in" filter="wipe(up)">
                                      <p:cBhvr>
                                        <p:cTn id="65" dur="500"/>
                                        <p:tgtEl>
                                          <p:spTgt spid="30837"/>
                                        </p:tgtEl>
                                      </p:cBhvr>
                                    </p:animEffect>
                                  </p:childTnLst>
                                  <p:subTnLst>
                                    <p:set>
                                      <p:cBhvr override="childStyle">
                                        <p:cTn dur="1" fill="hold" display="0" masterRel="nextClick" afterEffect="1"/>
                                        <p:tgtEl>
                                          <p:spTgt spid="30837"/>
                                        </p:tgtEl>
                                        <p:attrNameLst>
                                          <p:attrName>style.visibility</p:attrName>
                                        </p:attrNameLst>
                                      </p:cBhvr>
                                      <p:to>
                                        <p:strVal val="hidden"/>
                                      </p:to>
                                    </p:set>
                                  </p:subTnLst>
                                </p:cTn>
                              </p:par>
                            </p:childTnLst>
                          </p:cTn>
                        </p:par>
                        <p:par>
                          <p:cTn id="66" fill="hold">
                            <p:stCondLst>
                              <p:cond delay="5500"/>
                            </p:stCondLst>
                            <p:childTnLst>
                              <p:par>
                                <p:cTn id="67" presetID="22" presetClass="entr" presetSubtype="1" fill="hold" grpId="0" nodeType="afterEffect">
                                  <p:stCondLst>
                                    <p:cond delay="1000"/>
                                  </p:stCondLst>
                                  <p:childTnLst>
                                    <p:set>
                                      <p:cBhvr>
                                        <p:cTn id="68" dur="1" fill="hold">
                                          <p:stCondLst>
                                            <p:cond delay="0"/>
                                          </p:stCondLst>
                                        </p:cTn>
                                        <p:tgtEl>
                                          <p:spTgt spid="30838"/>
                                        </p:tgtEl>
                                        <p:attrNameLst>
                                          <p:attrName>style.visibility</p:attrName>
                                        </p:attrNameLst>
                                      </p:cBhvr>
                                      <p:to>
                                        <p:strVal val="visible"/>
                                      </p:to>
                                    </p:set>
                                    <p:animEffect transition="in" filter="wipe(up)">
                                      <p:cBhvr>
                                        <p:cTn id="69" dur="500"/>
                                        <p:tgtEl>
                                          <p:spTgt spid="30838"/>
                                        </p:tgtEl>
                                      </p:cBhvr>
                                    </p:animEffect>
                                  </p:childTnLst>
                                  <p:subTnLst>
                                    <p:set>
                                      <p:cBhvr override="childStyle">
                                        <p:cTn dur="1" fill="hold" display="0" masterRel="nextClick" afterEffect="1"/>
                                        <p:tgtEl>
                                          <p:spTgt spid="30838"/>
                                        </p:tgtEl>
                                        <p:attrNameLst>
                                          <p:attrName>style.visibility</p:attrName>
                                        </p:attrNameLst>
                                      </p:cBhvr>
                                      <p:to>
                                        <p:strVal val="hidden"/>
                                      </p:to>
                                    </p:set>
                                  </p:subTnLst>
                                </p:cTn>
                              </p:par>
                            </p:childTnLst>
                          </p:cTn>
                        </p:par>
                        <p:par>
                          <p:cTn id="70" fill="hold">
                            <p:stCondLst>
                              <p:cond delay="7000"/>
                            </p:stCondLst>
                            <p:childTnLst>
                              <p:par>
                                <p:cTn id="71" presetID="22" presetClass="entr" presetSubtype="1" fill="hold" grpId="0" nodeType="afterEffect">
                                  <p:stCondLst>
                                    <p:cond delay="1000"/>
                                  </p:stCondLst>
                                  <p:childTnLst>
                                    <p:set>
                                      <p:cBhvr>
                                        <p:cTn id="72" dur="1" fill="hold">
                                          <p:stCondLst>
                                            <p:cond delay="0"/>
                                          </p:stCondLst>
                                        </p:cTn>
                                        <p:tgtEl>
                                          <p:spTgt spid="30839"/>
                                        </p:tgtEl>
                                        <p:attrNameLst>
                                          <p:attrName>style.visibility</p:attrName>
                                        </p:attrNameLst>
                                      </p:cBhvr>
                                      <p:to>
                                        <p:strVal val="visible"/>
                                      </p:to>
                                    </p:set>
                                    <p:animEffect transition="in" filter="wipe(up)">
                                      <p:cBhvr>
                                        <p:cTn id="73" dur="500"/>
                                        <p:tgtEl>
                                          <p:spTgt spid="30839"/>
                                        </p:tgtEl>
                                      </p:cBhvr>
                                    </p:animEffect>
                                  </p:childTnLst>
                                  <p:subTnLst>
                                    <p:set>
                                      <p:cBhvr override="childStyle">
                                        <p:cTn dur="1" fill="hold" display="0" masterRel="sameClick" afterEffect="1">
                                          <p:stCondLst>
                                            <p:cond evt="end" delay="0">
                                              <p:tn val="71"/>
                                            </p:cond>
                                          </p:stCondLst>
                                        </p:cTn>
                                        <p:tgtEl>
                                          <p:spTgt spid="30839"/>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30840"/>
                                        </p:tgtEl>
                                        <p:attrNameLst>
                                          <p:attrName>style.visibility</p:attrName>
                                        </p:attrNameLst>
                                      </p:cBhvr>
                                      <p:to>
                                        <p:strVal val="visible"/>
                                      </p:to>
                                    </p:set>
                                    <p:animEffect transition="in" filter="wipe(up)">
                                      <p:cBhvr>
                                        <p:cTn id="78" dur="500"/>
                                        <p:tgtEl>
                                          <p:spTgt spid="30840"/>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30841"/>
                                        </p:tgtEl>
                                        <p:attrNameLst>
                                          <p:attrName>style.visibility</p:attrName>
                                        </p:attrNameLst>
                                      </p:cBhvr>
                                      <p:to>
                                        <p:strVal val="visible"/>
                                      </p:to>
                                    </p:set>
                                    <p:animEffect transition="in" filter="wipe(up)">
                                      <p:cBhvr>
                                        <p:cTn id="82" dur="500"/>
                                        <p:tgtEl>
                                          <p:spTgt spid="30841"/>
                                        </p:tgtEl>
                                      </p:cBhvr>
                                    </p:animEffect>
                                  </p:childTnLst>
                                </p:cTn>
                              </p:par>
                            </p:childTnLst>
                          </p:cTn>
                        </p:par>
                        <p:par>
                          <p:cTn id="83" fill="hold">
                            <p:stCondLst>
                              <p:cond delay="1000"/>
                            </p:stCondLst>
                            <p:childTnLst>
                              <p:par>
                                <p:cTn id="84" presetID="22" presetClass="entr" presetSubtype="1" fill="hold" grpId="0" nodeType="afterEffect">
                                  <p:stCondLst>
                                    <p:cond delay="0"/>
                                  </p:stCondLst>
                                  <p:childTnLst>
                                    <p:set>
                                      <p:cBhvr>
                                        <p:cTn id="85" dur="1" fill="hold">
                                          <p:stCondLst>
                                            <p:cond delay="0"/>
                                          </p:stCondLst>
                                        </p:cTn>
                                        <p:tgtEl>
                                          <p:spTgt spid="30842"/>
                                        </p:tgtEl>
                                        <p:attrNameLst>
                                          <p:attrName>style.visibility</p:attrName>
                                        </p:attrNameLst>
                                      </p:cBhvr>
                                      <p:to>
                                        <p:strVal val="visible"/>
                                      </p:to>
                                    </p:set>
                                    <p:animEffect transition="in" filter="wipe(up)">
                                      <p:cBhvr>
                                        <p:cTn id="86" dur="500"/>
                                        <p:tgtEl>
                                          <p:spTgt spid="30842"/>
                                        </p:tgtEl>
                                      </p:cBhvr>
                                    </p:animEffect>
                                  </p:childTnLst>
                                </p:cTn>
                              </p:par>
                            </p:childTnLst>
                          </p:cTn>
                        </p:par>
                        <p:par>
                          <p:cTn id="87" fill="hold">
                            <p:stCondLst>
                              <p:cond delay="1500"/>
                            </p:stCondLst>
                            <p:childTnLst>
                              <p:par>
                                <p:cTn id="88" presetID="22" presetClass="entr" presetSubtype="1" fill="hold" grpId="0" nodeType="afterEffect">
                                  <p:stCondLst>
                                    <p:cond delay="0"/>
                                  </p:stCondLst>
                                  <p:childTnLst>
                                    <p:set>
                                      <p:cBhvr>
                                        <p:cTn id="89" dur="1" fill="hold">
                                          <p:stCondLst>
                                            <p:cond delay="0"/>
                                          </p:stCondLst>
                                        </p:cTn>
                                        <p:tgtEl>
                                          <p:spTgt spid="30843"/>
                                        </p:tgtEl>
                                        <p:attrNameLst>
                                          <p:attrName>style.visibility</p:attrName>
                                        </p:attrNameLst>
                                      </p:cBhvr>
                                      <p:to>
                                        <p:strVal val="visible"/>
                                      </p:to>
                                    </p:set>
                                    <p:animEffect transition="in" filter="wipe(up)">
                                      <p:cBhvr>
                                        <p:cTn id="90" dur="500"/>
                                        <p:tgtEl>
                                          <p:spTgt spid="30843"/>
                                        </p:tgtEl>
                                      </p:cBhvr>
                                    </p:animEffect>
                                  </p:childTnLst>
                                </p:cTn>
                              </p:par>
                            </p:childTnLst>
                          </p:cTn>
                        </p:par>
                        <p:par>
                          <p:cTn id="91" fill="hold">
                            <p:stCondLst>
                              <p:cond delay="2000"/>
                            </p:stCondLst>
                            <p:childTnLst>
                              <p:par>
                                <p:cTn id="92" presetID="22" presetClass="entr" presetSubtype="1" fill="hold" grpId="0" nodeType="afterEffect">
                                  <p:stCondLst>
                                    <p:cond delay="0"/>
                                  </p:stCondLst>
                                  <p:childTnLst>
                                    <p:set>
                                      <p:cBhvr>
                                        <p:cTn id="93" dur="1" fill="hold">
                                          <p:stCondLst>
                                            <p:cond delay="0"/>
                                          </p:stCondLst>
                                        </p:cTn>
                                        <p:tgtEl>
                                          <p:spTgt spid="30844"/>
                                        </p:tgtEl>
                                        <p:attrNameLst>
                                          <p:attrName>style.visibility</p:attrName>
                                        </p:attrNameLst>
                                      </p:cBhvr>
                                      <p:to>
                                        <p:strVal val="visible"/>
                                      </p:to>
                                    </p:set>
                                    <p:animEffect transition="in" filter="wipe(up)">
                                      <p:cBhvr>
                                        <p:cTn id="94" dur="500"/>
                                        <p:tgtEl>
                                          <p:spTgt spid="30844"/>
                                        </p:tgtEl>
                                      </p:cBhvr>
                                    </p:animEffect>
                                  </p:childTnLst>
                                </p:cTn>
                              </p:par>
                            </p:childTnLst>
                          </p:cTn>
                        </p:par>
                        <p:par>
                          <p:cTn id="95" fill="hold">
                            <p:stCondLst>
                              <p:cond delay="2500"/>
                            </p:stCondLst>
                            <p:childTnLst>
                              <p:par>
                                <p:cTn id="96" presetID="22" presetClass="entr" presetSubtype="1" fill="hold" grpId="0" nodeType="afterEffect">
                                  <p:stCondLst>
                                    <p:cond delay="0"/>
                                  </p:stCondLst>
                                  <p:childTnLst>
                                    <p:set>
                                      <p:cBhvr>
                                        <p:cTn id="97" dur="1" fill="hold">
                                          <p:stCondLst>
                                            <p:cond delay="0"/>
                                          </p:stCondLst>
                                        </p:cTn>
                                        <p:tgtEl>
                                          <p:spTgt spid="30845"/>
                                        </p:tgtEl>
                                        <p:attrNameLst>
                                          <p:attrName>style.visibility</p:attrName>
                                        </p:attrNameLst>
                                      </p:cBhvr>
                                      <p:to>
                                        <p:strVal val="visible"/>
                                      </p:to>
                                    </p:set>
                                    <p:animEffect transition="in" filter="wipe(up)">
                                      <p:cBhvr>
                                        <p:cTn id="98" dur="500"/>
                                        <p:tgtEl>
                                          <p:spTgt spid="30845"/>
                                        </p:tgtEl>
                                      </p:cBhvr>
                                    </p:animEffect>
                                  </p:childTnLst>
                                </p:cTn>
                              </p:par>
                            </p:childTnLst>
                          </p:cTn>
                        </p:par>
                        <p:par>
                          <p:cTn id="99" fill="hold">
                            <p:stCondLst>
                              <p:cond delay="3000"/>
                            </p:stCondLst>
                            <p:childTnLst>
                              <p:par>
                                <p:cTn id="100" presetID="22" presetClass="entr" presetSubtype="1" fill="hold" grpId="0" nodeType="afterEffect">
                                  <p:stCondLst>
                                    <p:cond delay="0"/>
                                  </p:stCondLst>
                                  <p:childTnLst>
                                    <p:set>
                                      <p:cBhvr>
                                        <p:cTn id="101" dur="1" fill="hold">
                                          <p:stCondLst>
                                            <p:cond delay="0"/>
                                          </p:stCondLst>
                                        </p:cTn>
                                        <p:tgtEl>
                                          <p:spTgt spid="30846"/>
                                        </p:tgtEl>
                                        <p:attrNameLst>
                                          <p:attrName>style.visibility</p:attrName>
                                        </p:attrNameLst>
                                      </p:cBhvr>
                                      <p:to>
                                        <p:strVal val="visible"/>
                                      </p:to>
                                    </p:set>
                                    <p:animEffect transition="in" filter="wipe(up)">
                                      <p:cBhvr>
                                        <p:cTn id="102" dur="500"/>
                                        <p:tgtEl>
                                          <p:spTgt spid="3084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30847"/>
                                        </p:tgtEl>
                                        <p:attrNameLst>
                                          <p:attrName>style.visibility</p:attrName>
                                        </p:attrNameLst>
                                      </p:cBhvr>
                                      <p:to>
                                        <p:strVal val="visible"/>
                                      </p:to>
                                    </p:set>
                                    <p:animEffect transition="in" filter="wipe(up)">
                                      <p:cBhvr>
                                        <p:cTn id="107" dur="500"/>
                                        <p:tgtEl>
                                          <p:spTgt spid="30847"/>
                                        </p:tgtEl>
                                      </p:cBhvr>
                                    </p:animEffect>
                                  </p:childTnLst>
                                </p:cTn>
                              </p:par>
                            </p:childTnLst>
                          </p:cTn>
                        </p:par>
                        <p:par>
                          <p:cTn id="108" fill="hold">
                            <p:stCondLst>
                              <p:cond delay="500"/>
                            </p:stCondLst>
                            <p:childTnLst>
                              <p:par>
                                <p:cTn id="109" presetID="22" presetClass="entr" presetSubtype="1" fill="hold" grpId="0" nodeType="afterEffect">
                                  <p:stCondLst>
                                    <p:cond delay="0"/>
                                  </p:stCondLst>
                                  <p:childTnLst>
                                    <p:set>
                                      <p:cBhvr>
                                        <p:cTn id="110" dur="1" fill="hold">
                                          <p:stCondLst>
                                            <p:cond delay="0"/>
                                          </p:stCondLst>
                                        </p:cTn>
                                        <p:tgtEl>
                                          <p:spTgt spid="30848"/>
                                        </p:tgtEl>
                                        <p:attrNameLst>
                                          <p:attrName>style.visibility</p:attrName>
                                        </p:attrNameLst>
                                      </p:cBhvr>
                                      <p:to>
                                        <p:strVal val="visible"/>
                                      </p:to>
                                    </p:set>
                                    <p:animEffect transition="in" filter="wipe(up)">
                                      <p:cBhvr>
                                        <p:cTn id="111" dur="500"/>
                                        <p:tgtEl>
                                          <p:spTgt spid="30848"/>
                                        </p:tgtEl>
                                      </p:cBhvr>
                                    </p:animEffect>
                                  </p:childTnLst>
                                </p:cTn>
                              </p:par>
                            </p:childTnLst>
                          </p:cTn>
                        </p:par>
                        <p:par>
                          <p:cTn id="112" fill="hold">
                            <p:stCondLst>
                              <p:cond delay="1000"/>
                            </p:stCondLst>
                            <p:childTnLst>
                              <p:par>
                                <p:cTn id="113" presetID="22" presetClass="entr" presetSubtype="1" fill="hold" grpId="0" nodeType="afterEffect">
                                  <p:stCondLst>
                                    <p:cond delay="0"/>
                                  </p:stCondLst>
                                  <p:childTnLst>
                                    <p:set>
                                      <p:cBhvr>
                                        <p:cTn id="114" dur="1" fill="hold">
                                          <p:stCondLst>
                                            <p:cond delay="0"/>
                                          </p:stCondLst>
                                        </p:cTn>
                                        <p:tgtEl>
                                          <p:spTgt spid="30849"/>
                                        </p:tgtEl>
                                        <p:attrNameLst>
                                          <p:attrName>style.visibility</p:attrName>
                                        </p:attrNameLst>
                                      </p:cBhvr>
                                      <p:to>
                                        <p:strVal val="visible"/>
                                      </p:to>
                                    </p:set>
                                    <p:animEffect transition="in" filter="wipe(up)">
                                      <p:cBhvr>
                                        <p:cTn id="115" dur="500"/>
                                        <p:tgtEl>
                                          <p:spTgt spid="30849"/>
                                        </p:tgtEl>
                                      </p:cBhvr>
                                    </p:animEffect>
                                  </p:childTnLst>
                                </p:cTn>
                              </p:par>
                            </p:childTnLst>
                          </p:cTn>
                        </p:par>
                        <p:par>
                          <p:cTn id="116" fill="hold">
                            <p:stCondLst>
                              <p:cond delay="1500"/>
                            </p:stCondLst>
                            <p:childTnLst>
                              <p:par>
                                <p:cTn id="117" presetID="22" presetClass="entr" presetSubtype="1" fill="hold" grpId="0" nodeType="afterEffect">
                                  <p:stCondLst>
                                    <p:cond delay="0"/>
                                  </p:stCondLst>
                                  <p:childTnLst>
                                    <p:set>
                                      <p:cBhvr>
                                        <p:cTn id="118" dur="1" fill="hold">
                                          <p:stCondLst>
                                            <p:cond delay="0"/>
                                          </p:stCondLst>
                                        </p:cTn>
                                        <p:tgtEl>
                                          <p:spTgt spid="30850"/>
                                        </p:tgtEl>
                                        <p:attrNameLst>
                                          <p:attrName>style.visibility</p:attrName>
                                        </p:attrNameLst>
                                      </p:cBhvr>
                                      <p:to>
                                        <p:strVal val="visible"/>
                                      </p:to>
                                    </p:set>
                                    <p:animEffect transition="in" filter="wipe(up)">
                                      <p:cBhvr>
                                        <p:cTn id="119" dur="500"/>
                                        <p:tgtEl>
                                          <p:spTgt spid="30850"/>
                                        </p:tgtEl>
                                      </p:cBhvr>
                                    </p:animEffect>
                                  </p:childTnLst>
                                </p:cTn>
                              </p:par>
                            </p:childTnLst>
                          </p:cTn>
                        </p:par>
                        <p:par>
                          <p:cTn id="120" fill="hold">
                            <p:stCondLst>
                              <p:cond delay="2000"/>
                            </p:stCondLst>
                            <p:childTnLst>
                              <p:par>
                                <p:cTn id="121" presetID="22" presetClass="entr" presetSubtype="1" fill="hold" grpId="0" nodeType="afterEffect">
                                  <p:stCondLst>
                                    <p:cond delay="0"/>
                                  </p:stCondLst>
                                  <p:childTnLst>
                                    <p:set>
                                      <p:cBhvr>
                                        <p:cTn id="122" dur="1" fill="hold">
                                          <p:stCondLst>
                                            <p:cond delay="0"/>
                                          </p:stCondLst>
                                        </p:cTn>
                                        <p:tgtEl>
                                          <p:spTgt spid="30851"/>
                                        </p:tgtEl>
                                        <p:attrNameLst>
                                          <p:attrName>style.visibility</p:attrName>
                                        </p:attrNameLst>
                                      </p:cBhvr>
                                      <p:to>
                                        <p:strVal val="visible"/>
                                      </p:to>
                                    </p:set>
                                    <p:animEffect transition="in" filter="wipe(up)">
                                      <p:cBhvr>
                                        <p:cTn id="123" dur="500"/>
                                        <p:tgtEl>
                                          <p:spTgt spid="30851"/>
                                        </p:tgtEl>
                                      </p:cBhvr>
                                    </p:animEffect>
                                  </p:childTnLst>
                                </p:cTn>
                              </p:par>
                            </p:childTnLst>
                          </p:cTn>
                        </p:par>
                        <p:par>
                          <p:cTn id="124" fill="hold">
                            <p:stCondLst>
                              <p:cond delay="2500"/>
                            </p:stCondLst>
                            <p:childTnLst>
                              <p:par>
                                <p:cTn id="125" presetID="22" presetClass="entr" presetSubtype="1" fill="hold" grpId="0" nodeType="afterEffect">
                                  <p:stCondLst>
                                    <p:cond delay="0"/>
                                  </p:stCondLst>
                                  <p:childTnLst>
                                    <p:set>
                                      <p:cBhvr>
                                        <p:cTn id="126" dur="1" fill="hold">
                                          <p:stCondLst>
                                            <p:cond delay="0"/>
                                          </p:stCondLst>
                                        </p:cTn>
                                        <p:tgtEl>
                                          <p:spTgt spid="30852"/>
                                        </p:tgtEl>
                                        <p:attrNameLst>
                                          <p:attrName>style.visibility</p:attrName>
                                        </p:attrNameLst>
                                      </p:cBhvr>
                                      <p:to>
                                        <p:strVal val="visible"/>
                                      </p:to>
                                    </p:set>
                                    <p:animEffect transition="in" filter="wipe(up)">
                                      <p:cBhvr>
                                        <p:cTn id="127" dur="500"/>
                                        <p:tgtEl>
                                          <p:spTgt spid="30852"/>
                                        </p:tgtEl>
                                      </p:cBhvr>
                                    </p:animEffect>
                                  </p:childTnLst>
                                </p:cTn>
                              </p:par>
                            </p:childTnLst>
                          </p:cTn>
                        </p:par>
                        <p:par>
                          <p:cTn id="128" fill="hold">
                            <p:stCondLst>
                              <p:cond delay="3000"/>
                            </p:stCondLst>
                            <p:childTnLst>
                              <p:par>
                                <p:cTn id="129" presetID="22" presetClass="entr" presetSubtype="1" fill="hold" grpId="0" nodeType="afterEffect">
                                  <p:stCondLst>
                                    <p:cond delay="0"/>
                                  </p:stCondLst>
                                  <p:childTnLst>
                                    <p:set>
                                      <p:cBhvr>
                                        <p:cTn id="130" dur="1" fill="hold">
                                          <p:stCondLst>
                                            <p:cond delay="0"/>
                                          </p:stCondLst>
                                        </p:cTn>
                                        <p:tgtEl>
                                          <p:spTgt spid="30853"/>
                                        </p:tgtEl>
                                        <p:attrNameLst>
                                          <p:attrName>style.visibility</p:attrName>
                                        </p:attrNameLst>
                                      </p:cBhvr>
                                      <p:to>
                                        <p:strVal val="visible"/>
                                      </p:to>
                                    </p:set>
                                    <p:animEffect transition="in" filter="wipe(up)">
                                      <p:cBhvr>
                                        <p:cTn id="131" dur="500"/>
                                        <p:tgtEl>
                                          <p:spTgt spid="30853"/>
                                        </p:tgtEl>
                                      </p:cBhvr>
                                    </p:animEffect>
                                  </p:childTnLst>
                                </p:cTn>
                              </p:par>
                            </p:childTnLst>
                          </p:cTn>
                        </p:par>
                        <p:par>
                          <p:cTn id="132" fill="hold">
                            <p:stCondLst>
                              <p:cond delay="3500"/>
                            </p:stCondLst>
                            <p:childTnLst>
                              <p:par>
                                <p:cTn id="133" presetID="22" presetClass="entr" presetSubtype="1" fill="hold" grpId="0" nodeType="afterEffect">
                                  <p:stCondLst>
                                    <p:cond delay="0"/>
                                  </p:stCondLst>
                                  <p:childTnLst>
                                    <p:set>
                                      <p:cBhvr>
                                        <p:cTn id="134" dur="1" fill="hold">
                                          <p:stCondLst>
                                            <p:cond delay="0"/>
                                          </p:stCondLst>
                                        </p:cTn>
                                        <p:tgtEl>
                                          <p:spTgt spid="30854"/>
                                        </p:tgtEl>
                                        <p:attrNameLst>
                                          <p:attrName>style.visibility</p:attrName>
                                        </p:attrNameLst>
                                      </p:cBhvr>
                                      <p:to>
                                        <p:strVal val="visible"/>
                                      </p:to>
                                    </p:set>
                                    <p:animEffect transition="in" filter="wipe(up)">
                                      <p:cBhvr>
                                        <p:cTn id="135" dur="500"/>
                                        <p:tgtEl>
                                          <p:spTgt spid="30854"/>
                                        </p:tgtEl>
                                      </p:cBhvr>
                                    </p:animEffect>
                                  </p:childTnLst>
                                </p:cTn>
                              </p:par>
                            </p:childTnLst>
                          </p:cTn>
                        </p:par>
                        <p:par>
                          <p:cTn id="136" fill="hold">
                            <p:stCondLst>
                              <p:cond delay="4000"/>
                            </p:stCondLst>
                            <p:childTnLst>
                              <p:par>
                                <p:cTn id="137" presetID="22" presetClass="entr" presetSubtype="1" fill="hold" grpId="0" nodeType="afterEffect">
                                  <p:stCondLst>
                                    <p:cond delay="0"/>
                                  </p:stCondLst>
                                  <p:childTnLst>
                                    <p:set>
                                      <p:cBhvr>
                                        <p:cTn id="138" dur="1" fill="hold">
                                          <p:stCondLst>
                                            <p:cond delay="0"/>
                                          </p:stCondLst>
                                        </p:cTn>
                                        <p:tgtEl>
                                          <p:spTgt spid="30855"/>
                                        </p:tgtEl>
                                        <p:attrNameLst>
                                          <p:attrName>style.visibility</p:attrName>
                                        </p:attrNameLst>
                                      </p:cBhvr>
                                      <p:to>
                                        <p:strVal val="visible"/>
                                      </p:to>
                                    </p:set>
                                    <p:animEffect transition="in" filter="wipe(up)">
                                      <p:cBhvr>
                                        <p:cTn id="139" dur="500"/>
                                        <p:tgtEl>
                                          <p:spTgt spid="30855"/>
                                        </p:tgtEl>
                                      </p:cBhvr>
                                    </p:animEffect>
                                  </p:childTnLst>
                                </p:cTn>
                              </p:par>
                            </p:childTnLst>
                          </p:cTn>
                        </p:par>
                        <p:par>
                          <p:cTn id="140" fill="hold">
                            <p:stCondLst>
                              <p:cond delay="4500"/>
                            </p:stCondLst>
                            <p:childTnLst>
                              <p:par>
                                <p:cTn id="141" presetID="22" presetClass="entr" presetSubtype="1" fill="hold" grpId="0" nodeType="afterEffect">
                                  <p:stCondLst>
                                    <p:cond delay="0"/>
                                  </p:stCondLst>
                                  <p:childTnLst>
                                    <p:set>
                                      <p:cBhvr>
                                        <p:cTn id="142" dur="1" fill="hold">
                                          <p:stCondLst>
                                            <p:cond delay="0"/>
                                          </p:stCondLst>
                                        </p:cTn>
                                        <p:tgtEl>
                                          <p:spTgt spid="30856"/>
                                        </p:tgtEl>
                                        <p:attrNameLst>
                                          <p:attrName>style.visibility</p:attrName>
                                        </p:attrNameLst>
                                      </p:cBhvr>
                                      <p:to>
                                        <p:strVal val="visible"/>
                                      </p:to>
                                    </p:set>
                                    <p:animEffect transition="in" filter="wipe(up)">
                                      <p:cBhvr>
                                        <p:cTn id="143" dur="500"/>
                                        <p:tgtEl>
                                          <p:spTgt spid="30856"/>
                                        </p:tgtEl>
                                      </p:cBhvr>
                                    </p:animEffect>
                                  </p:childTnLst>
                                </p:cTn>
                              </p:par>
                            </p:childTnLst>
                          </p:cTn>
                        </p:par>
                        <p:par>
                          <p:cTn id="144" fill="hold">
                            <p:stCondLst>
                              <p:cond delay="5000"/>
                            </p:stCondLst>
                            <p:childTnLst>
                              <p:par>
                                <p:cTn id="145" presetID="22" presetClass="entr" presetSubtype="1" fill="hold" grpId="0" nodeType="afterEffect">
                                  <p:stCondLst>
                                    <p:cond delay="0"/>
                                  </p:stCondLst>
                                  <p:childTnLst>
                                    <p:set>
                                      <p:cBhvr>
                                        <p:cTn id="146" dur="1" fill="hold">
                                          <p:stCondLst>
                                            <p:cond delay="0"/>
                                          </p:stCondLst>
                                        </p:cTn>
                                        <p:tgtEl>
                                          <p:spTgt spid="30857"/>
                                        </p:tgtEl>
                                        <p:attrNameLst>
                                          <p:attrName>style.visibility</p:attrName>
                                        </p:attrNameLst>
                                      </p:cBhvr>
                                      <p:to>
                                        <p:strVal val="visible"/>
                                      </p:to>
                                    </p:set>
                                    <p:animEffect transition="in" filter="wipe(up)">
                                      <p:cBhvr>
                                        <p:cTn id="147" dur="500"/>
                                        <p:tgtEl>
                                          <p:spTgt spid="30857"/>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30858"/>
                                        </p:tgtEl>
                                        <p:attrNameLst>
                                          <p:attrName>style.visibility</p:attrName>
                                        </p:attrNameLst>
                                      </p:cBhvr>
                                      <p:to>
                                        <p:strVal val="visible"/>
                                      </p:to>
                                    </p:set>
                                    <p:animEffect transition="in" filter="wipe(up)">
                                      <p:cBhvr>
                                        <p:cTn id="152" dur="500"/>
                                        <p:tgtEl>
                                          <p:spTgt spid="30858"/>
                                        </p:tgtEl>
                                      </p:cBhvr>
                                    </p:animEffect>
                                  </p:childTnLst>
                                </p:cTn>
                              </p:par>
                            </p:childTnLst>
                          </p:cTn>
                        </p:par>
                        <p:par>
                          <p:cTn id="153" fill="hold">
                            <p:stCondLst>
                              <p:cond delay="500"/>
                            </p:stCondLst>
                            <p:childTnLst>
                              <p:par>
                                <p:cTn id="154" presetID="22" presetClass="entr" presetSubtype="1" fill="hold" grpId="0" nodeType="afterEffect">
                                  <p:stCondLst>
                                    <p:cond delay="0"/>
                                  </p:stCondLst>
                                  <p:childTnLst>
                                    <p:set>
                                      <p:cBhvr>
                                        <p:cTn id="155" dur="1" fill="hold">
                                          <p:stCondLst>
                                            <p:cond delay="0"/>
                                          </p:stCondLst>
                                        </p:cTn>
                                        <p:tgtEl>
                                          <p:spTgt spid="30859"/>
                                        </p:tgtEl>
                                        <p:attrNameLst>
                                          <p:attrName>style.visibility</p:attrName>
                                        </p:attrNameLst>
                                      </p:cBhvr>
                                      <p:to>
                                        <p:strVal val="visible"/>
                                      </p:to>
                                    </p:set>
                                    <p:animEffect transition="in" filter="wipe(up)">
                                      <p:cBhvr>
                                        <p:cTn id="156" dur="500"/>
                                        <p:tgtEl>
                                          <p:spTgt spid="30859"/>
                                        </p:tgtEl>
                                      </p:cBhvr>
                                    </p:animEffect>
                                  </p:childTnLst>
                                </p:cTn>
                              </p:par>
                            </p:childTnLst>
                          </p:cTn>
                        </p:par>
                        <p:par>
                          <p:cTn id="157" fill="hold">
                            <p:stCondLst>
                              <p:cond delay="1000"/>
                            </p:stCondLst>
                            <p:childTnLst>
                              <p:par>
                                <p:cTn id="158" presetID="22" presetClass="entr" presetSubtype="1" fill="hold" grpId="0" nodeType="afterEffect">
                                  <p:stCondLst>
                                    <p:cond delay="0"/>
                                  </p:stCondLst>
                                  <p:childTnLst>
                                    <p:set>
                                      <p:cBhvr>
                                        <p:cTn id="159" dur="1" fill="hold">
                                          <p:stCondLst>
                                            <p:cond delay="0"/>
                                          </p:stCondLst>
                                        </p:cTn>
                                        <p:tgtEl>
                                          <p:spTgt spid="30860"/>
                                        </p:tgtEl>
                                        <p:attrNameLst>
                                          <p:attrName>style.visibility</p:attrName>
                                        </p:attrNameLst>
                                      </p:cBhvr>
                                      <p:to>
                                        <p:strVal val="visible"/>
                                      </p:to>
                                    </p:set>
                                    <p:animEffect transition="in" filter="wipe(up)">
                                      <p:cBhvr>
                                        <p:cTn id="160" dur="500"/>
                                        <p:tgtEl>
                                          <p:spTgt spid="30860"/>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30861"/>
                                        </p:tgtEl>
                                        <p:attrNameLst>
                                          <p:attrName>style.visibility</p:attrName>
                                        </p:attrNameLst>
                                      </p:cBhvr>
                                      <p:to>
                                        <p:strVal val="visible"/>
                                      </p:to>
                                    </p:set>
                                    <p:animEffect transition="in" filter="wipe(up)">
                                      <p:cBhvr>
                                        <p:cTn id="165" dur="500"/>
                                        <p:tgtEl>
                                          <p:spTgt spid="30861"/>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30862"/>
                                        </p:tgtEl>
                                        <p:attrNameLst>
                                          <p:attrName>style.visibility</p:attrName>
                                        </p:attrNameLst>
                                      </p:cBhvr>
                                      <p:to>
                                        <p:strVal val="visible"/>
                                      </p:to>
                                    </p:set>
                                    <p:animEffect transition="in" filter="wipe(up)">
                                      <p:cBhvr>
                                        <p:cTn id="170" dur="500"/>
                                        <p:tgtEl>
                                          <p:spTgt spid="30862"/>
                                        </p:tgtEl>
                                      </p:cBhvr>
                                    </p:animEffect>
                                  </p:childTnLst>
                                </p:cTn>
                              </p:par>
                            </p:childTnLst>
                          </p:cTn>
                        </p:par>
                        <p:par>
                          <p:cTn id="171" fill="hold">
                            <p:stCondLst>
                              <p:cond delay="500"/>
                            </p:stCondLst>
                            <p:childTnLst>
                              <p:par>
                                <p:cTn id="172" presetID="22" presetClass="entr" presetSubtype="1" fill="hold" grpId="0" nodeType="afterEffect">
                                  <p:stCondLst>
                                    <p:cond delay="0"/>
                                  </p:stCondLst>
                                  <p:childTnLst>
                                    <p:set>
                                      <p:cBhvr>
                                        <p:cTn id="173" dur="1" fill="hold">
                                          <p:stCondLst>
                                            <p:cond delay="0"/>
                                          </p:stCondLst>
                                        </p:cTn>
                                        <p:tgtEl>
                                          <p:spTgt spid="30863"/>
                                        </p:tgtEl>
                                        <p:attrNameLst>
                                          <p:attrName>style.visibility</p:attrName>
                                        </p:attrNameLst>
                                      </p:cBhvr>
                                      <p:to>
                                        <p:strVal val="visible"/>
                                      </p:to>
                                    </p:set>
                                    <p:animEffect transition="in" filter="wipe(up)">
                                      <p:cBhvr>
                                        <p:cTn id="174" dur="500"/>
                                        <p:tgtEl>
                                          <p:spTgt spid="30863"/>
                                        </p:tgtEl>
                                      </p:cBhvr>
                                    </p:animEffect>
                                  </p:childTnLst>
                                </p:cTn>
                              </p:par>
                            </p:childTnLst>
                          </p:cTn>
                        </p:par>
                        <p:par>
                          <p:cTn id="175" fill="hold">
                            <p:stCondLst>
                              <p:cond delay="1000"/>
                            </p:stCondLst>
                            <p:childTnLst>
                              <p:par>
                                <p:cTn id="176" presetID="22" presetClass="entr" presetSubtype="1" fill="hold" grpId="0" nodeType="afterEffect">
                                  <p:stCondLst>
                                    <p:cond delay="0"/>
                                  </p:stCondLst>
                                  <p:childTnLst>
                                    <p:set>
                                      <p:cBhvr>
                                        <p:cTn id="177" dur="1" fill="hold">
                                          <p:stCondLst>
                                            <p:cond delay="0"/>
                                          </p:stCondLst>
                                        </p:cTn>
                                        <p:tgtEl>
                                          <p:spTgt spid="30864"/>
                                        </p:tgtEl>
                                        <p:attrNameLst>
                                          <p:attrName>style.visibility</p:attrName>
                                        </p:attrNameLst>
                                      </p:cBhvr>
                                      <p:to>
                                        <p:strVal val="visible"/>
                                      </p:to>
                                    </p:set>
                                    <p:animEffect transition="in" filter="wipe(up)">
                                      <p:cBhvr>
                                        <p:cTn id="178" dur="500"/>
                                        <p:tgtEl>
                                          <p:spTgt spid="30864"/>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grpId="0" nodeType="clickEffect">
                                  <p:stCondLst>
                                    <p:cond delay="0"/>
                                  </p:stCondLst>
                                  <p:childTnLst>
                                    <p:set>
                                      <p:cBhvr>
                                        <p:cTn id="182" dur="1" fill="hold">
                                          <p:stCondLst>
                                            <p:cond delay="0"/>
                                          </p:stCondLst>
                                        </p:cTn>
                                        <p:tgtEl>
                                          <p:spTgt spid="30865"/>
                                        </p:tgtEl>
                                        <p:attrNameLst>
                                          <p:attrName>style.visibility</p:attrName>
                                        </p:attrNameLst>
                                      </p:cBhvr>
                                      <p:to>
                                        <p:strVal val="visible"/>
                                      </p:to>
                                    </p:set>
                                    <p:animEffect transition="in" filter="wipe(up)">
                                      <p:cBhvr>
                                        <p:cTn id="183" dur="500"/>
                                        <p:tgtEl>
                                          <p:spTgt spid="30865"/>
                                        </p:tgtEl>
                                      </p:cBhvr>
                                    </p:animEffect>
                                  </p:childTnLst>
                                </p:cTn>
                              </p:par>
                            </p:childTnLst>
                          </p:cTn>
                        </p:par>
                        <p:par>
                          <p:cTn id="184" fill="hold">
                            <p:stCondLst>
                              <p:cond delay="500"/>
                            </p:stCondLst>
                            <p:childTnLst>
                              <p:par>
                                <p:cTn id="185" presetID="22" presetClass="entr" presetSubtype="1" fill="hold" grpId="0" nodeType="afterEffect">
                                  <p:stCondLst>
                                    <p:cond delay="0"/>
                                  </p:stCondLst>
                                  <p:childTnLst>
                                    <p:set>
                                      <p:cBhvr>
                                        <p:cTn id="186" dur="1" fill="hold">
                                          <p:stCondLst>
                                            <p:cond delay="0"/>
                                          </p:stCondLst>
                                        </p:cTn>
                                        <p:tgtEl>
                                          <p:spTgt spid="30866"/>
                                        </p:tgtEl>
                                        <p:attrNameLst>
                                          <p:attrName>style.visibility</p:attrName>
                                        </p:attrNameLst>
                                      </p:cBhvr>
                                      <p:to>
                                        <p:strVal val="visible"/>
                                      </p:to>
                                    </p:set>
                                    <p:animEffect transition="in" filter="wipe(up)">
                                      <p:cBhvr>
                                        <p:cTn id="187" dur="500"/>
                                        <p:tgtEl>
                                          <p:spTgt spid="30866"/>
                                        </p:tgtEl>
                                      </p:cBhvr>
                                    </p:animEffect>
                                  </p:childTnLst>
                                </p:cTn>
                              </p:par>
                            </p:childTnLst>
                          </p:cTn>
                        </p:par>
                        <p:par>
                          <p:cTn id="188" fill="hold">
                            <p:stCondLst>
                              <p:cond delay="1000"/>
                            </p:stCondLst>
                            <p:childTnLst>
                              <p:par>
                                <p:cTn id="189" presetID="22" presetClass="entr" presetSubtype="1" fill="hold" grpId="0" nodeType="afterEffect">
                                  <p:stCondLst>
                                    <p:cond delay="0"/>
                                  </p:stCondLst>
                                  <p:childTnLst>
                                    <p:set>
                                      <p:cBhvr>
                                        <p:cTn id="190" dur="1" fill="hold">
                                          <p:stCondLst>
                                            <p:cond delay="0"/>
                                          </p:stCondLst>
                                        </p:cTn>
                                        <p:tgtEl>
                                          <p:spTgt spid="30867"/>
                                        </p:tgtEl>
                                        <p:attrNameLst>
                                          <p:attrName>style.visibility</p:attrName>
                                        </p:attrNameLst>
                                      </p:cBhvr>
                                      <p:to>
                                        <p:strVal val="visible"/>
                                      </p:to>
                                    </p:set>
                                    <p:animEffect transition="in" filter="wipe(up)">
                                      <p:cBhvr>
                                        <p:cTn id="191" dur="500"/>
                                        <p:tgtEl>
                                          <p:spTgt spid="30867"/>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grpId="0" nodeType="clickEffect">
                                  <p:stCondLst>
                                    <p:cond delay="0"/>
                                  </p:stCondLst>
                                  <p:childTnLst>
                                    <p:set>
                                      <p:cBhvr>
                                        <p:cTn id="195" dur="1" fill="hold">
                                          <p:stCondLst>
                                            <p:cond delay="0"/>
                                          </p:stCondLst>
                                        </p:cTn>
                                        <p:tgtEl>
                                          <p:spTgt spid="30868"/>
                                        </p:tgtEl>
                                        <p:attrNameLst>
                                          <p:attrName>style.visibility</p:attrName>
                                        </p:attrNameLst>
                                      </p:cBhvr>
                                      <p:to>
                                        <p:strVal val="visible"/>
                                      </p:to>
                                    </p:set>
                                    <p:animEffect transition="in" filter="wipe(up)">
                                      <p:cBhvr>
                                        <p:cTn id="196" dur="500"/>
                                        <p:tgtEl>
                                          <p:spTgt spid="30868"/>
                                        </p:tgtEl>
                                      </p:cBhvr>
                                    </p:animEffect>
                                  </p:childTnLst>
                                </p:cTn>
                              </p:par>
                            </p:childTnLst>
                          </p:cTn>
                        </p:par>
                        <p:par>
                          <p:cTn id="197" fill="hold">
                            <p:stCondLst>
                              <p:cond delay="500"/>
                            </p:stCondLst>
                            <p:childTnLst>
                              <p:par>
                                <p:cTn id="198" presetID="22" presetClass="entr" presetSubtype="1" fill="hold" grpId="0" nodeType="afterEffect">
                                  <p:stCondLst>
                                    <p:cond delay="0"/>
                                  </p:stCondLst>
                                  <p:childTnLst>
                                    <p:set>
                                      <p:cBhvr>
                                        <p:cTn id="199" dur="1" fill="hold">
                                          <p:stCondLst>
                                            <p:cond delay="0"/>
                                          </p:stCondLst>
                                        </p:cTn>
                                        <p:tgtEl>
                                          <p:spTgt spid="30869"/>
                                        </p:tgtEl>
                                        <p:attrNameLst>
                                          <p:attrName>style.visibility</p:attrName>
                                        </p:attrNameLst>
                                      </p:cBhvr>
                                      <p:to>
                                        <p:strVal val="visible"/>
                                      </p:to>
                                    </p:set>
                                    <p:animEffect transition="in" filter="wipe(up)">
                                      <p:cBhvr>
                                        <p:cTn id="200" dur="500"/>
                                        <p:tgtEl>
                                          <p:spTgt spid="30869"/>
                                        </p:tgtEl>
                                      </p:cBhvr>
                                    </p:animEffect>
                                  </p:childTnLst>
                                </p:cTn>
                              </p:par>
                            </p:childTnLst>
                          </p:cTn>
                        </p:par>
                        <p:par>
                          <p:cTn id="201" fill="hold">
                            <p:stCondLst>
                              <p:cond delay="1000"/>
                            </p:stCondLst>
                            <p:childTnLst>
                              <p:par>
                                <p:cTn id="202" presetID="22" presetClass="entr" presetSubtype="1" fill="hold" grpId="0" nodeType="afterEffect">
                                  <p:stCondLst>
                                    <p:cond delay="0"/>
                                  </p:stCondLst>
                                  <p:childTnLst>
                                    <p:set>
                                      <p:cBhvr>
                                        <p:cTn id="203" dur="1" fill="hold">
                                          <p:stCondLst>
                                            <p:cond delay="0"/>
                                          </p:stCondLst>
                                        </p:cTn>
                                        <p:tgtEl>
                                          <p:spTgt spid="30870"/>
                                        </p:tgtEl>
                                        <p:attrNameLst>
                                          <p:attrName>style.visibility</p:attrName>
                                        </p:attrNameLst>
                                      </p:cBhvr>
                                      <p:to>
                                        <p:strVal val="visible"/>
                                      </p:to>
                                    </p:set>
                                    <p:animEffect transition="in" filter="wipe(up)">
                                      <p:cBhvr>
                                        <p:cTn id="204" dur="500"/>
                                        <p:tgtEl>
                                          <p:spTgt spid="30870"/>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30871"/>
                                        </p:tgtEl>
                                        <p:attrNameLst>
                                          <p:attrName>style.visibility</p:attrName>
                                        </p:attrNameLst>
                                      </p:cBhvr>
                                      <p:to>
                                        <p:strVal val="visible"/>
                                      </p:to>
                                    </p:set>
                                    <p:animEffect transition="in" filter="wipe(up)">
                                      <p:cBhvr>
                                        <p:cTn id="209" dur="500"/>
                                        <p:tgtEl>
                                          <p:spTgt spid="30871"/>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1" fill="hold" grpId="0" nodeType="clickEffect">
                                  <p:stCondLst>
                                    <p:cond delay="0"/>
                                  </p:stCondLst>
                                  <p:childTnLst>
                                    <p:set>
                                      <p:cBhvr>
                                        <p:cTn id="213" dur="1" fill="hold">
                                          <p:stCondLst>
                                            <p:cond delay="0"/>
                                          </p:stCondLst>
                                        </p:cTn>
                                        <p:tgtEl>
                                          <p:spTgt spid="30872"/>
                                        </p:tgtEl>
                                        <p:attrNameLst>
                                          <p:attrName>style.visibility</p:attrName>
                                        </p:attrNameLst>
                                      </p:cBhvr>
                                      <p:to>
                                        <p:strVal val="visible"/>
                                      </p:to>
                                    </p:set>
                                    <p:animEffect transition="in" filter="wipe(up)">
                                      <p:cBhvr>
                                        <p:cTn id="214" dur="500"/>
                                        <p:tgtEl>
                                          <p:spTgt spid="30872"/>
                                        </p:tgtEl>
                                      </p:cBhvr>
                                    </p:animEffect>
                                  </p:childTnLst>
                                </p:cTn>
                              </p:par>
                            </p:childTnLst>
                          </p:cTn>
                        </p:par>
                        <p:par>
                          <p:cTn id="215" fill="hold">
                            <p:stCondLst>
                              <p:cond delay="500"/>
                            </p:stCondLst>
                            <p:childTnLst>
                              <p:par>
                                <p:cTn id="216" presetID="22" presetClass="entr" presetSubtype="1" fill="hold" grpId="0" nodeType="afterEffect">
                                  <p:stCondLst>
                                    <p:cond delay="0"/>
                                  </p:stCondLst>
                                  <p:childTnLst>
                                    <p:set>
                                      <p:cBhvr>
                                        <p:cTn id="217" dur="1" fill="hold">
                                          <p:stCondLst>
                                            <p:cond delay="0"/>
                                          </p:stCondLst>
                                        </p:cTn>
                                        <p:tgtEl>
                                          <p:spTgt spid="30873"/>
                                        </p:tgtEl>
                                        <p:attrNameLst>
                                          <p:attrName>style.visibility</p:attrName>
                                        </p:attrNameLst>
                                      </p:cBhvr>
                                      <p:to>
                                        <p:strVal val="visible"/>
                                      </p:to>
                                    </p:set>
                                    <p:animEffect transition="in" filter="wipe(up)">
                                      <p:cBhvr>
                                        <p:cTn id="218" dur="500"/>
                                        <p:tgtEl>
                                          <p:spTgt spid="30873"/>
                                        </p:tgtEl>
                                      </p:cBhvr>
                                    </p:animEffect>
                                  </p:childTnLst>
                                </p:cTn>
                              </p:par>
                            </p:childTnLst>
                          </p:cTn>
                        </p:par>
                        <p:par>
                          <p:cTn id="219" fill="hold">
                            <p:stCondLst>
                              <p:cond delay="1000"/>
                            </p:stCondLst>
                            <p:childTnLst>
                              <p:par>
                                <p:cTn id="220" presetID="22" presetClass="entr" presetSubtype="1" fill="hold" grpId="0" nodeType="afterEffect">
                                  <p:stCondLst>
                                    <p:cond delay="0"/>
                                  </p:stCondLst>
                                  <p:childTnLst>
                                    <p:set>
                                      <p:cBhvr>
                                        <p:cTn id="221" dur="1" fill="hold">
                                          <p:stCondLst>
                                            <p:cond delay="0"/>
                                          </p:stCondLst>
                                        </p:cTn>
                                        <p:tgtEl>
                                          <p:spTgt spid="30874"/>
                                        </p:tgtEl>
                                        <p:attrNameLst>
                                          <p:attrName>style.visibility</p:attrName>
                                        </p:attrNameLst>
                                      </p:cBhvr>
                                      <p:to>
                                        <p:strVal val="visible"/>
                                      </p:to>
                                    </p:set>
                                    <p:animEffect transition="in" filter="wipe(up)">
                                      <p:cBhvr>
                                        <p:cTn id="222" dur="500"/>
                                        <p:tgtEl>
                                          <p:spTgt spid="30874"/>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1" fill="hold" grpId="0" nodeType="clickEffect">
                                  <p:stCondLst>
                                    <p:cond delay="0"/>
                                  </p:stCondLst>
                                  <p:childTnLst>
                                    <p:set>
                                      <p:cBhvr>
                                        <p:cTn id="226" dur="1" fill="hold">
                                          <p:stCondLst>
                                            <p:cond delay="0"/>
                                          </p:stCondLst>
                                        </p:cTn>
                                        <p:tgtEl>
                                          <p:spTgt spid="30875"/>
                                        </p:tgtEl>
                                        <p:attrNameLst>
                                          <p:attrName>style.visibility</p:attrName>
                                        </p:attrNameLst>
                                      </p:cBhvr>
                                      <p:to>
                                        <p:strVal val="visible"/>
                                      </p:to>
                                    </p:set>
                                    <p:animEffect transition="in" filter="wipe(up)">
                                      <p:cBhvr>
                                        <p:cTn id="227" dur="500"/>
                                        <p:tgtEl>
                                          <p:spTgt spid="30875"/>
                                        </p:tgtEl>
                                      </p:cBhvr>
                                    </p:animEffect>
                                  </p:childTnLst>
                                </p:cTn>
                              </p:par>
                            </p:childTnLst>
                          </p:cTn>
                        </p:par>
                        <p:par>
                          <p:cTn id="228" fill="hold">
                            <p:stCondLst>
                              <p:cond delay="500"/>
                            </p:stCondLst>
                            <p:childTnLst>
                              <p:par>
                                <p:cTn id="229" presetID="22" presetClass="entr" presetSubtype="1" fill="hold" grpId="0" nodeType="afterEffect">
                                  <p:stCondLst>
                                    <p:cond delay="0"/>
                                  </p:stCondLst>
                                  <p:childTnLst>
                                    <p:set>
                                      <p:cBhvr>
                                        <p:cTn id="230" dur="1" fill="hold">
                                          <p:stCondLst>
                                            <p:cond delay="0"/>
                                          </p:stCondLst>
                                        </p:cTn>
                                        <p:tgtEl>
                                          <p:spTgt spid="30876"/>
                                        </p:tgtEl>
                                        <p:attrNameLst>
                                          <p:attrName>style.visibility</p:attrName>
                                        </p:attrNameLst>
                                      </p:cBhvr>
                                      <p:to>
                                        <p:strVal val="visible"/>
                                      </p:to>
                                    </p:set>
                                    <p:animEffect transition="in" filter="wipe(up)">
                                      <p:cBhvr>
                                        <p:cTn id="231" dur="500"/>
                                        <p:tgtEl>
                                          <p:spTgt spid="30876"/>
                                        </p:tgtEl>
                                      </p:cBhvr>
                                    </p:animEffect>
                                  </p:childTnLst>
                                </p:cTn>
                              </p:par>
                            </p:childTnLst>
                          </p:cTn>
                        </p:par>
                        <p:par>
                          <p:cTn id="232" fill="hold">
                            <p:stCondLst>
                              <p:cond delay="1000"/>
                            </p:stCondLst>
                            <p:childTnLst>
                              <p:par>
                                <p:cTn id="233" presetID="22" presetClass="entr" presetSubtype="1" fill="hold" grpId="0" nodeType="afterEffect">
                                  <p:stCondLst>
                                    <p:cond delay="0"/>
                                  </p:stCondLst>
                                  <p:childTnLst>
                                    <p:set>
                                      <p:cBhvr>
                                        <p:cTn id="234" dur="1" fill="hold">
                                          <p:stCondLst>
                                            <p:cond delay="0"/>
                                          </p:stCondLst>
                                        </p:cTn>
                                        <p:tgtEl>
                                          <p:spTgt spid="30877"/>
                                        </p:tgtEl>
                                        <p:attrNameLst>
                                          <p:attrName>style.visibility</p:attrName>
                                        </p:attrNameLst>
                                      </p:cBhvr>
                                      <p:to>
                                        <p:strVal val="visible"/>
                                      </p:to>
                                    </p:set>
                                    <p:animEffect transition="in" filter="wipe(up)">
                                      <p:cBhvr>
                                        <p:cTn id="235" dur="500"/>
                                        <p:tgtEl>
                                          <p:spTgt spid="30877"/>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1" fill="hold" grpId="0" nodeType="clickEffect">
                                  <p:stCondLst>
                                    <p:cond delay="0"/>
                                  </p:stCondLst>
                                  <p:childTnLst>
                                    <p:set>
                                      <p:cBhvr>
                                        <p:cTn id="239" dur="1" fill="hold">
                                          <p:stCondLst>
                                            <p:cond delay="0"/>
                                          </p:stCondLst>
                                        </p:cTn>
                                        <p:tgtEl>
                                          <p:spTgt spid="30878"/>
                                        </p:tgtEl>
                                        <p:attrNameLst>
                                          <p:attrName>style.visibility</p:attrName>
                                        </p:attrNameLst>
                                      </p:cBhvr>
                                      <p:to>
                                        <p:strVal val="visible"/>
                                      </p:to>
                                    </p:set>
                                    <p:animEffect transition="in" filter="wipe(up)">
                                      <p:cBhvr>
                                        <p:cTn id="240" dur="500"/>
                                        <p:tgtEl>
                                          <p:spTgt spid="30878"/>
                                        </p:tgtEl>
                                      </p:cBhvr>
                                    </p:animEffect>
                                  </p:childTnLst>
                                </p:cTn>
                              </p:par>
                            </p:childTnLst>
                          </p:cTn>
                        </p:par>
                        <p:par>
                          <p:cTn id="241" fill="hold">
                            <p:stCondLst>
                              <p:cond delay="500"/>
                            </p:stCondLst>
                            <p:childTnLst>
                              <p:par>
                                <p:cTn id="242" presetID="22" presetClass="entr" presetSubtype="1" fill="hold" grpId="0" nodeType="afterEffect">
                                  <p:stCondLst>
                                    <p:cond delay="0"/>
                                  </p:stCondLst>
                                  <p:childTnLst>
                                    <p:set>
                                      <p:cBhvr>
                                        <p:cTn id="243" dur="1" fill="hold">
                                          <p:stCondLst>
                                            <p:cond delay="0"/>
                                          </p:stCondLst>
                                        </p:cTn>
                                        <p:tgtEl>
                                          <p:spTgt spid="30879"/>
                                        </p:tgtEl>
                                        <p:attrNameLst>
                                          <p:attrName>style.visibility</p:attrName>
                                        </p:attrNameLst>
                                      </p:cBhvr>
                                      <p:to>
                                        <p:strVal val="visible"/>
                                      </p:to>
                                    </p:set>
                                    <p:animEffect transition="in" filter="wipe(up)">
                                      <p:cBhvr>
                                        <p:cTn id="244" dur="500"/>
                                        <p:tgtEl>
                                          <p:spTgt spid="30879"/>
                                        </p:tgtEl>
                                      </p:cBhvr>
                                    </p:animEffect>
                                  </p:childTnLst>
                                </p:cTn>
                              </p:par>
                            </p:childTnLst>
                          </p:cTn>
                        </p:par>
                        <p:par>
                          <p:cTn id="245" fill="hold">
                            <p:stCondLst>
                              <p:cond delay="1000"/>
                            </p:stCondLst>
                            <p:childTnLst>
                              <p:par>
                                <p:cTn id="246" presetID="22" presetClass="entr" presetSubtype="1" fill="hold" grpId="0" nodeType="afterEffect">
                                  <p:stCondLst>
                                    <p:cond delay="0"/>
                                  </p:stCondLst>
                                  <p:childTnLst>
                                    <p:set>
                                      <p:cBhvr>
                                        <p:cTn id="247" dur="1" fill="hold">
                                          <p:stCondLst>
                                            <p:cond delay="0"/>
                                          </p:stCondLst>
                                        </p:cTn>
                                        <p:tgtEl>
                                          <p:spTgt spid="30880"/>
                                        </p:tgtEl>
                                        <p:attrNameLst>
                                          <p:attrName>style.visibility</p:attrName>
                                        </p:attrNameLst>
                                      </p:cBhvr>
                                      <p:to>
                                        <p:strVal val="visible"/>
                                      </p:to>
                                    </p:set>
                                    <p:animEffect transition="in" filter="wipe(up)">
                                      <p:cBhvr>
                                        <p:cTn id="248" dur="500"/>
                                        <p:tgtEl>
                                          <p:spTgt spid="30880"/>
                                        </p:tgtEl>
                                      </p:cBhvr>
                                    </p:animEffect>
                                  </p:childTnLst>
                                </p:cTn>
                              </p:par>
                            </p:childTnLst>
                          </p:cTn>
                        </p:par>
                        <p:par>
                          <p:cTn id="249" fill="hold">
                            <p:stCondLst>
                              <p:cond delay="1500"/>
                            </p:stCondLst>
                            <p:childTnLst>
                              <p:par>
                                <p:cTn id="250" presetID="22" presetClass="entr" presetSubtype="1" fill="hold" grpId="0" nodeType="afterEffect">
                                  <p:stCondLst>
                                    <p:cond delay="0"/>
                                  </p:stCondLst>
                                  <p:childTnLst>
                                    <p:set>
                                      <p:cBhvr>
                                        <p:cTn id="251" dur="1" fill="hold">
                                          <p:stCondLst>
                                            <p:cond delay="0"/>
                                          </p:stCondLst>
                                        </p:cTn>
                                        <p:tgtEl>
                                          <p:spTgt spid="30881"/>
                                        </p:tgtEl>
                                        <p:attrNameLst>
                                          <p:attrName>style.visibility</p:attrName>
                                        </p:attrNameLst>
                                      </p:cBhvr>
                                      <p:to>
                                        <p:strVal val="visible"/>
                                      </p:to>
                                    </p:set>
                                    <p:animEffect transition="in" filter="wipe(up)">
                                      <p:cBhvr>
                                        <p:cTn id="252" dur="500"/>
                                        <p:tgtEl>
                                          <p:spTgt spid="30881"/>
                                        </p:tgtEl>
                                      </p:cBhvr>
                                    </p:animEffect>
                                  </p:childTnLst>
                                </p:cTn>
                              </p:par>
                            </p:childTnLst>
                          </p:cTn>
                        </p:par>
                        <p:par>
                          <p:cTn id="253" fill="hold">
                            <p:stCondLst>
                              <p:cond delay="2000"/>
                            </p:stCondLst>
                            <p:childTnLst>
                              <p:par>
                                <p:cTn id="254" presetID="22" presetClass="entr" presetSubtype="1" fill="hold" grpId="0" nodeType="afterEffect">
                                  <p:stCondLst>
                                    <p:cond delay="0"/>
                                  </p:stCondLst>
                                  <p:childTnLst>
                                    <p:set>
                                      <p:cBhvr>
                                        <p:cTn id="255" dur="1" fill="hold">
                                          <p:stCondLst>
                                            <p:cond delay="0"/>
                                          </p:stCondLst>
                                        </p:cTn>
                                        <p:tgtEl>
                                          <p:spTgt spid="30882"/>
                                        </p:tgtEl>
                                        <p:attrNameLst>
                                          <p:attrName>style.visibility</p:attrName>
                                        </p:attrNameLst>
                                      </p:cBhvr>
                                      <p:to>
                                        <p:strVal val="visible"/>
                                      </p:to>
                                    </p:set>
                                    <p:animEffect transition="in" filter="wipe(up)">
                                      <p:cBhvr>
                                        <p:cTn id="256" dur="500"/>
                                        <p:tgtEl>
                                          <p:spTgt spid="30882"/>
                                        </p:tgtEl>
                                      </p:cBhvr>
                                    </p:animEffect>
                                  </p:childTnLst>
                                </p:cTn>
                              </p:par>
                            </p:childTnLst>
                          </p:cTn>
                        </p:par>
                        <p:par>
                          <p:cTn id="257" fill="hold">
                            <p:stCondLst>
                              <p:cond delay="2500"/>
                            </p:stCondLst>
                            <p:childTnLst>
                              <p:par>
                                <p:cTn id="258" presetID="22" presetClass="entr" presetSubtype="1" fill="hold" grpId="0" nodeType="afterEffect">
                                  <p:stCondLst>
                                    <p:cond delay="0"/>
                                  </p:stCondLst>
                                  <p:childTnLst>
                                    <p:set>
                                      <p:cBhvr>
                                        <p:cTn id="259" dur="1" fill="hold">
                                          <p:stCondLst>
                                            <p:cond delay="0"/>
                                          </p:stCondLst>
                                        </p:cTn>
                                        <p:tgtEl>
                                          <p:spTgt spid="30883"/>
                                        </p:tgtEl>
                                        <p:attrNameLst>
                                          <p:attrName>style.visibility</p:attrName>
                                        </p:attrNameLst>
                                      </p:cBhvr>
                                      <p:to>
                                        <p:strVal val="visible"/>
                                      </p:to>
                                    </p:set>
                                    <p:animEffect transition="in" filter="wipe(up)">
                                      <p:cBhvr>
                                        <p:cTn id="260" dur="500"/>
                                        <p:tgtEl>
                                          <p:spTgt spid="30883"/>
                                        </p:tgtEl>
                                      </p:cBhvr>
                                    </p:animEffect>
                                  </p:childTnLst>
                                </p:cTn>
                              </p:par>
                            </p:childTnLst>
                          </p:cTn>
                        </p:par>
                        <p:par>
                          <p:cTn id="261" fill="hold">
                            <p:stCondLst>
                              <p:cond delay="3000"/>
                            </p:stCondLst>
                            <p:childTnLst>
                              <p:par>
                                <p:cTn id="262" presetID="22" presetClass="entr" presetSubtype="1" fill="hold" grpId="0" nodeType="afterEffect">
                                  <p:stCondLst>
                                    <p:cond delay="0"/>
                                  </p:stCondLst>
                                  <p:childTnLst>
                                    <p:set>
                                      <p:cBhvr>
                                        <p:cTn id="263" dur="1" fill="hold">
                                          <p:stCondLst>
                                            <p:cond delay="0"/>
                                          </p:stCondLst>
                                        </p:cTn>
                                        <p:tgtEl>
                                          <p:spTgt spid="30884"/>
                                        </p:tgtEl>
                                        <p:attrNameLst>
                                          <p:attrName>style.visibility</p:attrName>
                                        </p:attrNameLst>
                                      </p:cBhvr>
                                      <p:to>
                                        <p:strVal val="visible"/>
                                      </p:to>
                                    </p:set>
                                    <p:animEffect transition="in" filter="wipe(up)">
                                      <p:cBhvr>
                                        <p:cTn id="264" dur="500"/>
                                        <p:tgtEl>
                                          <p:spTgt spid="30884"/>
                                        </p:tgtEl>
                                      </p:cBhvr>
                                    </p:animEffect>
                                  </p:childTnLst>
                                </p:cTn>
                              </p:par>
                            </p:childTnLst>
                          </p:cTn>
                        </p:par>
                        <p:par>
                          <p:cTn id="265" fill="hold">
                            <p:stCondLst>
                              <p:cond delay="3500"/>
                            </p:stCondLst>
                            <p:childTnLst>
                              <p:par>
                                <p:cTn id="266" presetID="22" presetClass="entr" presetSubtype="1" fill="hold" grpId="0" nodeType="afterEffect">
                                  <p:stCondLst>
                                    <p:cond delay="0"/>
                                  </p:stCondLst>
                                  <p:childTnLst>
                                    <p:set>
                                      <p:cBhvr>
                                        <p:cTn id="267" dur="1" fill="hold">
                                          <p:stCondLst>
                                            <p:cond delay="0"/>
                                          </p:stCondLst>
                                        </p:cTn>
                                        <p:tgtEl>
                                          <p:spTgt spid="30885"/>
                                        </p:tgtEl>
                                        <p:attrNameLst>
                                          <p:attrName>style.visibility</p:attrName>
                                        </p:attrNameLst>
                                      </p:cBhvr>
                                      <p:to>
                                        <p:strVal val="visible"/>
                                      </p:to>
                                    </p:set>
                                    <p:animEffect transition="in" filter="wipe(up)">
                                      <p:cBhvr>
                                        <p:cTn id="268" dur="500"/>
                                        <p:tgtEl>
                                          <p:spTgt spid="30885"/>
                                        </p:tgtEl>
                                      </p:cBhvr>
                                    </p:animEffect>
                                  </p:childTnLst>
                                </p:cTn>
                              </p:par>
                            </p:childTnLst>
                          </p:cTn>
                        </p:par>
                        <p:par>
                          <p:cTn id="269" fill="hold">
                            <p:stCondLst>
                              <p:cond delay="4000"/>
                            </p:stCondLst>
                            <p:childTnLst>
                              <p:par>
                                <p:cTn id="270" presetID="22" presetClass="entr" presetSubtype="1" fill="hold" grpId="0" nodeType="afterEffect">
                                  <p:stCondLst>
                                    <p:cond delay="0"/>
                                  </p:stCondLst>
                                  <p:childTnLst>
                                    <p:set>
                                      <p:cBhvr>
                                        <p:cTn id="271" dur="1" fill="hold">
                                          <p:stCondLst>
                                            <p:cond delay="0"/>
                                          </p:stCondLst>
                                        </p:cTn>
                                        <p:tgtEl>
                                          <p:spTgt spid="30886"/>
                                        </p:tgtEl>
                                        <p:attrNameLst>
                                          <p:attrName>style.visibility</p:attrName>
                                        </p:attrNameLst>
                                      </p:cBhvr>
                                      <p:to>
                                        <p:strVal val="visible"/>
                                      </p:to>
                                    </p:set>
                                    <p:animEffect transition="in" filter="wipe(up)">
                                      <p:cBhvr>
                                        <p:cTn id="272" dur="500"/>
                                        <p:tgtEl>
                                          <p:spTgt spid="30886"/>
                                        </p:tgtEl>
                                      </p:cBhvr>
                                    </p:animEffect>
                                  </p:childTnLst>
                                </p:cTn>
                              </p:par>
                            </p:childTnLst>
                          </p:cTn>
                        </p:par>
                        <p:par>
                          <p:cTn id="273" fill="hold">
                            <p:stCondLst>
                              <p:cond delay="4500"/>
                            </p:stCondLst>
                            <p:childTnLst>
                              <p:par>
                                <p:cTn id="274" presetID="22" presetClass="entr" presetSubtype="1" fill="hold" grpId="0" nodeType="afterEffect">
                                  <p:stCondLst>
                                    <p:cond delay="0"/>
                                  </p:stCondLst>
                                  <p:childTnLst>
                                    <p:set>
                                      <p:cBhvr>
                                        <p:cTn id="275" dur="1" fill="hold">
                                          <p:stCondLst>
                                            <p:cond delay="0"/>
                                          </p:stCondLst>
                                        </p:cTn>
                                        <p:tgtEl>
                                          <p:spTgt spid="30887"/>
                                        </p:tgtEl>
                                        <p:attrNameLst>
                                          <p:attrName>style.visibility</p:attrName>
                                        </p:attrNameLst>
                                      </p:cBhvr>
                                      <p:to>
                                        <p:strVal val="visible"/>
                                      </p:to>
                                    </p:set>
                                    <p:animEffect transition="in" filter="wipe(up)">
                                      <p:cBhvr>
                                        <p:cTn id="276" dur="500"/>
                                        <p:tgtEl>
                                          <p:spTgt spid="30887"/>
                                        </p:tgtEl>
                                      </p:cBhvr>
                                    </p:animEffect>
                                  </p:childTnLst>
                                </p:cTn>
                              </p:par>
                            </p:childTnLst>
                          </p:cTn>
                        </p:par>
                        <p:par>
                          <p:cTn id="277" fill="hold">
                            <p:stCondLst>
                              <p:cond delay="5000"/>
                            </p:stCondLst>
                            <p:childTnLst>
                              <p:par>
                                <p:cTn id="278" presetID="22" presetClass="entr" presetSubtype="1" fill="hold" grpId="0" nodeType="afterEffect">
                                  <p:stCondLst>
                                    <p:cond delay="0"/>
                                  </p:stCondLst>
                                  <p:childTnLst>
                                    <p:set>
                                      <p:cBhvr>
                                        <p:cTn id="279" dur="1" fill="hold">
                                          <p:stCondLst>
                                            <p:cond delay="0"/>
                                          </p:stCondLst>
                                        </p:cTn>
                                        <p:tgtEl>
                                          <p:spTgt spid="30888"/>
                                        </p:tgtEl>
                                        <p:attrNameLst>
                                          <p:attrName>style.visibility</p:attrName>
                                        </p:attrNameLst>
                                      </p:cBhvr>
                                      <p:to>
                                        <p:strVal val="visible"/>
                                      </p:to>
                                    </p:set>
                                    <p:animEffect transition="in" filter="wipe(up)">
                                      <p:cBhvr>
                                        <p:cTn id="280" dur="500"/>
                                        <p:tgtEl>
                                          <p:spTgt spid="30888"/>
                                        </p:tgtEl>
                                      </p:cBhvr>
                                    </p:animEffect>
                                  </p:childTnLst>
                                </p:cTn>
                              </p:par>
                            </p:childTnLst>
                          </p:cTn>
                        </p:par>
                        <p:par>
                          <p:cTn id="281" fill="hold">
                            <p:stCondLst>
                              <p:cond delay="5500"/>
                            </p:stCondLst>
                            <p:childTnLst>
                              <p:par>
                                <p:cTn id="282" presetID="22" presetClass="entr" presetSubtype="1" fill="hold" grpId="0" nodeType="afterEffect">
                                  <p:stCondLst>
                                    <p:cond delay="0"/>
                                  </p:stCondLst>
                                  <p:childTnLst>
                                    <p:set>
                                      <p:cBhvr>
                                        <p:cTn id="283" dur="1" fill="hold">
                                          <p:stCondLst>
                                            <p:cond delay="0"/>
                                          </p:stCondLst>
                                        </p:cTn>
                                        <p:tgtEl>
                                          <p:spTgt spid="30889"/>
                                        </p:tgtEl>
                                        <p:attrNameLst>
                                          <p:attrName>style.visibility</p:attrName>
                                        </p:attrNameLst>
                                      </p:cBhvr>
                                      <p:to>
                                        <p:strVal val="visible"/>
                                      </p:to>
                                    </p:set>
                                    <p:animEffect transition="in" filter="wipe(up)">
                                      <p:cBhvr>
                                        <p:cTn id="284" dur="500"/>
                                        <p:tgtEl>
                                          <p:spTgt spid="30889"/>
                                        </p:tgtEl>
                                      </p:cBhvr>
                                    </p:animEffect>
                                  </p:childTnLst>
                                </p:cTn>
                              </p:par>
                            </p:childTnLst>
                          </p:cTn>
                        </p:par>
                        <p:par>
                          <p:cTn id="285" fill="hold">
                            <p:stCondLst>
                              <p:cond delay="6000"/>
                            </p:stCondLst>
                            <p:childTnLst>
                              <p:par>
                                <p:cTn id="286" presetID="22" presetClass="entr" presetSubtype="1" fill="hold" grpId="0" nodeType="afterEffect">
                                  <p:stCondLst>
                                    <p:cond delay="0"/>
                                  </p:stCondLst>
                                  <p:childTnLst>
                                    <p:set>
                                      <p:cBhvr>
                                        <p:cTn id="287" dur="1" fill="hold">
                                          <p:stCondLst>
                                            <p:cond delay="0"/>
                                          </p:stCondLst>
                                        </p:cTn>
                                        <p:tgtEl>
                                          <p:spTgt spid="30890"/>
                                        </p:tgtEl>
                                        <p:attrNameLst>
                                          <p:attrName>style.visibility</p:attrName>
                                        </p:attrNameLst>
                                      </p:cBhvr>
                                      <p:to>
                                        <p:strVal val="visible"/>
                                      </p:to>
                                    </p:set>
                                    <p:animEffect transition="in" filter="wipe(up)">
                                      <p:cBhvr>
                                        <p:cTn id="288" dur="500"/>
                                        <p:tgtEl>
                                          <p:spTgt spid="30890"/>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1" fill="hold" grpId="0" nodeType="clickEffect">
                                  <p:stCondLst>
                                    <p:cond delay="0"/>
                                  </p:stCondLst>
                                  <p:childTnLst>
                                    <p:set>
                                      <p:cBhvr>
                                        <p:cTn id="292" dur="1" fill="hold">
                                          <p:stCondLst>
                                            <p:cond delay="0"/>
                                          </p:stCondLst>
                                        </p:cTn>
                                        <p:tgtEl>
                                          <p:spTgt spid="30891"/>
                                        </p:tgtEl>
                                        <p:attrNameLst>
                                          <p:attrName>style.visibility</p:attrName>
                                        </p:attrNameLst>
                                      </p:cBhvr>
                                      <p:to>
                                        <p:strVal val="visible"/>
                                      </p:to>
                                    </p:set>
                                    <p:animEffect transition="in" filter="wipe(up)">
                                      <p:cBhvr>
                                        <p:cTn id="293" dur="500"/>
                                        <p:tgtEl>
                                          <p:spTgt spid="3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P spid="30724" grpId="0" build="p" autoUpdateAnimBg="0"/>
      <p:bldP spid="30776" grpId="0" bldLvl="0" animBg="1" autoUpdateAnimBg="0"/>
      <p:bldP spid="30777" grpId="0" bldLvl="0" animBg="1" autoUpdateAnimBg="0"/>
      <p:bldP spid="30778" grpId="0" bldLvl="0" animBg="1" autoUpdateAnimBg="0"/>
      <p:bldP spid="30830" grpId="0" bldLvl="0" animBg="1" autoUpdateAnimBg="0"/>
      <p:bldP spid="30831" grpId="0" bldLvl="0" animBg="1" autoUpdateAnimBg="0"/>
      <p:bldP spid="30832" grpId="0" bldLvl="0" animBg="1" autoUpdateAnimBg="0"/>
      <p:bldP spid="30833" grpId="0" bldLvl="0" animBg="1" autoUpdateAnimBg="0"/>
      <p:bldP spid="30834" grpId="0" bldLvl="0" animBg="1"/>
      <p:bldP spid="30835" grpId="0" bldLvl="0" animBg="1"/>
      <p:bldP spid="30836" grpId="0" bldLvl="0" animBg="1"/>
      <p:bldP spid="30837" grpId="0" bldLvl="0" animBg="1"/>
      <p:bldP spid="30838" grpId="0" bldLvl="0" animBg="1"/>
      <p:bldP spid="30839" grpId="0" bldLvl="0" animBg="1"/>
      <p:bldP spid="30840" grpId="0" bldLvl="0" animBg="1" autoUpdateAnimBg="0"/>
      <p:bldP spid="30841" grpId="0" bldLvl="0" animBg="1" autoUpdateAnimBg="0"/>
      <p:bldP spid="30842" grpId="0" bldLvl="0" animBg="1" autoUpdateAnimBg="0"/>
      <p:bldP spid="30843" grpId="0" bldLvl="0" animBg="1" autoUpdateAnimBg="0"/>
      <p:bldP spid="30844" grpId="0" bldLvl="0" animBg="1" autoUpdateAnimBg="0"/>
      <p:bldP spid="30845" grpId="0" bldLvl="0" animBg="1" autoUpdateAnimBg="0"/>
      <p:bldP spid="30846" grpId="0" bldLvl="0" animBg="1" autoUpdateAnimBg="0"/>
      <p:bldP spid="30847" grpId="0" bldLvl="0" animBg="1" autoUpdateAnimBg="0"/>
      <p:bldP spid="30848" grpId="0" bldLvl="0" animBg="1" autoUpdateAnimBg="0"/>
      <p:bldP spid="30849" grpId="0" bldLvl="0" animBg="1" autoUpdateAnimBg="0"/>
      <p:bldP spid="30850" grpId="0" bldLvl="0" animBg="1" autoUpdateAnimBg="0"/>
      <p:bldP spid="30851" grpId="0" bldLvl="0" animBg="1" autoUpdateAnimBg="0"/>
      <p:bldP spid="30852" grpId="0" bldLvl="0" animBg="1" autoUpdateAnimBg="0"/>
      <p:bldP spid="30853" grpId="0" bldLvl="0" animBg="1" autoUpdateAnimBg="0"/>
      <p:bldP spid="30854" grpId="0" bldLvl="0" animBg="1" autoUpdateAnimBg="0"/>
      <p:bldP spid="30855" grpId="0" bldLvl="0" animBg="1" autoUpdateAnimBg="0"/>
      <p:bldP spid="30856" grpId="0" bldLvl="0" animBg="1" autoUpdateAnimBg="0"/>
      <p:bldP spid="30857" grpId="0" bldLvl="0" animBg="1" autoUpdateAnimBg="0"/>
      <p:bldP spid="30858" grpId="0" bldLvl="0" animBg="1" autoUpdateAnimBg="0"/>
      <p:bldP spid="30859" grpId="0" bldLvl="0" animBg="1" autoUpdateAnimBg="0"/>
      <p:bldP spid="30860" grpId="0" bldLvl="0" animBg="1" autoUpdateAnimBg="0"/>
      <p:bldP spid="30861" grpId="0" bldLvl="0" animBg="1" autoUpdateAnimBg="0"/>
      <p:bldP spid="30862" grpId="0" bldLvl="0" animBg="1" autoUpdateAnimBg="0"/>
      <p:bldP spid="30863" grpId="0" bldLvl="0" animBg="1" autoUpdateAnimBg="0"/>
      <p:bldP spid="30864" grpId="0" bldLvl="0" animBg="1" autoUpdateAnimBg="0"/>
      <p:bldP spid="30865" grpId="0" bldLvl="0" animBg="1" autoUpdateAnimBg="0"/>
      <p:bldP spid="30866" grpId="0" bldLvl="0" animBg="1" autoUpdateAnimBg="0"/>
      <p:bldP spid="30867" grpId="0" bldLvl="0" animBg="1" autoUpdateAnimBg="0"/>
      <p:bldP spid="30868" grpId="0" bldLvl="0" animBg="1" autoUpdateAnimBg="0"/>
      <p:bldP spid="30869" grpId="0" bldLvl="0" animBg="1" autoUpdateAnimBg="0"/>
      <p:bldP spid="30870" grpId="0" bldLvl="0" animBg="1" autoUpdateAnimBg="0"/>
      <p:bldP spid="30871" grpId="0" bldLvl="0" animBg="1" autoUpdateAnimBg="0"/>
      <p:bldP spid="30872" grpId="0" bldLvl="0" animBg="1" autoUpdateAnimBg="0"/>
      <p:bldP spid="30873" grpId="0" bldLvl="0" animBg="1" autoUpdateAnimBg="0"/>
      <p:bldP spid="30874" grpId="0" bldLvl="0" animBg="1" autoUpdateAnimBg="0"/>
      <p:bldP spid="30875" grpId="0" bldLvl="0" animBg="1" autoUpdateAnimBg="0"/>
      <p:bldP spid="30876" grpId="0" bldLvl="0" animBg="1" autoUpdateAnimBg="0"/>
      <p:bldP spid="30877" grpId="0" bldLvl="0" animBg="1" autoUpdateAnimBg="0"/>
      <p:bldP spid="30878" grpId="0" bldLvl="0" animBg="1" autoUpdateAnimBg="0"/>
      <p:bldP spid="30879" grpId="0" bldLvl="0" animBg="1" autoUpdateAnimBg="0"/>
      <p:bldP spid="30880" grpId="0" bldLvl="0" animBg="1" autoUpdateAnimBg="0"/>
      <p:bldP spid="30881" grpId="0" bldLvl="0" animBg="1" autoUpdateAnimBg="0"/>
      <p:bldP spid="30882" grpId="0" bldLvl="0" animBg="1" autoUpdateAnimBg="0"/>
      <p:bldP spid="30883" grpId="0" bldLvl="0" animBg="1" autoUpdateAnimBg="0"/>
      <p:bldP spid="30884" grpId="0" bldLvl="0" animBg="1" autoUpdateAnimBg="0"/>
      <p:bldP spid="30885" grpId="0" bldLvl="0" animBg="1" autoUpdateAnimBg="0"/>
      <p:bldP spid="30886" grpId="0" bldLvl="0" animBg="1" autoUpdateAnimBg="0"/>
      <p:bldP spid="30887" grpId="0" bldLvl="0" animBg="1" autoUpdateAnimBg="0"/>
      <p:bldP spid="30888" grpId="0" bldLvl="0" animBg="1" autoUpdateAnimBg="0"/>
      <p:bldP spid="30889" grpId="0" bldLvl="0" animBg="1" autoUpdateAnimBg="0"/>
      <p:bldP spid="30890" grpId="0" bldLvl="0" animBg="1" autoUpdateAnimBg="0"/>
      <p:bldP spid="30891" grpId="0" bldLvl="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72" name="Group 4"/>
          <p:cNvGraphicFramePr>
            <a:graphicFrameLocks noGrp="1"/>
          </p:cNvGraphicFramePr>
          <p:nvPr>
            <p:extLst>
              <p:ext uri="{D42A27DB-BD31-4B8C-83A1-F6EECF244321}">
                <p14:modId xmlns:p14="http://schemas.microsoft.com/office/powerpoint/2010/main" val="2810701728"/>
              </p:ext>
            </p:extLst>
          </p:nvPr>
        </p:nvGraphicFramePr>
        <p:xfrm>
          <a:off x="2346326" y="1564801"/>
          <a:ext cx="7197725" cy="979645"/>
        </p:xfrm>
        <a:graphic>
          <a:graphicData uri="http://schemas.openxmlformats.org/drawingml/2006/table">
            <a:tbl>
              <a:tblPr/>
              <a:tblGrid>
                <a:gridCol w="1217091">
                  <a:extLst>
                    <a:ext uri="{9D8B030D-6E8A-4147-A177-3AD203B41FA5}">
                      <a16:colId xmlns:a16="http://schemas.microsoft.com/office/drawing/2014/main" val="20000"/>
                    </a:ext>
                  </a:extLst>
                </a:gridCol>
                <a:gridCol w="1216032">
                  <a:extLst>
                    <a:ext uri="{9D8B030D-6E8A-4147-A177-3AD203B41FA5}">
                      <a16:colId xmlns:a16="http://schemas.microsoft.com/office/drawing/2014/main" val="20001"/>
                    </a:ext>
                  </a:extLst>
                </a:gridCol>
                <a:gridCol w="1030742">
                  <a:extLst>
                    <a:ext uri="{9D8B030D-6E8A-4147-A177-3AD203B41FA5}">
                      <a16:colId xmlns:a16="http://schemas.microsoft.com/office/drawing/2014/main" val="20002"/>
                    </a:ext>
                  </a:extLst>
                </a:gridCol>
                <a:gridCol w="1273208">
                  <a:extLst>
                    <a:ext uri="{9D8B030D-6E8A-4147-A177-3AD203B41FA5}">
                      <a16:colId xmlns:a16="http://schemas.microsoft.com/office/drawing/2014/main" val="20003"/>
                    </a:ext>
                  </a:extLst>
                </a:gridCol>
                <a:gridCol w="1238267">
                  <a:extLst>
                    <a:ext uri="{9D8B030D-6E8A-4147-A177-3AD203B41FA5}">
                      <a16:colId xmlns:a16="http://schemas.microsoft.com/office/drawing/2014/main" val="20004"/>
                    </a:ext>
                  </a:extLst>
                </a:gridCol>
                <a:gridCol w="1222385">
                  <a:extLst>
                    <a:ext uri="{9D8B030D-6E8A-4147-A177-3AD203B41FA5}">
                      <a16:colId xmlns:a16="http://schemas.microsoft.com/office/drawing/2014/main" val="20005"/>
                    </a:ext>
                  </a:extLst>
                </a:gridCol>
              </a:tblGrid>
              <a:tr h="42672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A1</a:t>
                      </a:r>
                    </a:p>
                  </a:txBody>
                  <a:tcPr marL="91425" marR="91425" marT="45641" marB="45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A2</a:t>
                      </a:r>
                    </a:p>
                  </a:txBody>
                  <a:tcPr marL="91425" marR="91425"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A3</a:t>
                      </a:r>
                    </a:p>
                  </a:txBody>
                  <a:tcPr marL="91425" marR="91425"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A4</a:t>
                      </a:r>
                    </a:p>
                  </a:txBody>
                  <a:tcPr marL="91425" marR="91425"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A5</a:t>
                      </a:r>
                    </a:p>
                  </a:txBody>
                  <a:tcPr marL="91425" marR="91425"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A6</a:t>
                      </a:r>
                    </a:p>
                  </a:txBody>
                  <a:tcPr marL="91425" marR="91425" marT="45641" marB="45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9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30</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35</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25" marR="91425" marT="45641" marB="45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35</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91425" marR="91425"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15</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marL="91425" marR="91425"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91425" marR="91425"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p>
                  </a:txBody>
                  <a:tcPr marL="91425" marR="91425"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25</a:t>
                      </a:r>
                    </a:p>
                  </a:txBody>
                  <a:tcPr marL="91425" marR="91425" marT="45641" marB="45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3515" name="Rectangle 28"/>
          <p:cNvSpPr>
            <a:spLocks noChangeArrowheads="1"/>
          </p:cNvSpPr>
          <p:nvPr/>
        </p:nvSpPr>
        <p:spPr bwMode="auto">
          <a:xfrm>
            <a:off x="6413501" y="5970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725" name="Group 5"/>
          <p:cNvGraphicFramePr>
            <a:graphicFrameLocks noGrp="1"/>
          </p:cNvGraphicFramePr>
          <p:nvPr>
            <p:extLst>
              <p:ext uri="{D42A27DB-BD31-4B8C-83A1-F6EECF244321}">
                <p14:modId xmlns:p14="http://schemas.microsoft.com/office/powerpoint/2010/main" val="3533108028"/>
              </p:ext>
            </p:extLst>
          </p:nvPr>
        </p:nvGraphicFramePr>
        <p:xfrm>
          <a:off x="2346325" y="3204845"/>
          <a:ext cx="4495800" cy="2284414"/>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49300">
                  <a:extLst>
                    <a:ext uri="{9D8B030D-6E8A-4147-A177-3AD203B41FA5}">
                      <a16:colId xmlns:a16="http://schemas.microsoft.com/office/drawing/2014/main" val="20005"/>
                    </a:ext>
                  </a:extLst>
                </a:gridCol>
              </a:tblGrid>
              <a:tr h="3667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776" name="Rectangle 56"/>
          <p:cNvSpPr>
            <a:spLocks noChangeArrowheads="1"/>
          </p:cNvSpPr>
          <p:nvPr/>
        </p:nvSpPr>
        <p:spPr bwMode="auto">
          <a:xfrm>
            <a:off x="2041525" y="3204846"/>
            <a:ext cx="335348"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2000" i="1"/>
              <a:t>1</a:t>
            </a:r>
          </a:p>
          <a:p>
            <a:pPr>
              <a:spcBef>
                <a:spcPct val="20000"/>
              </a:spcBef>
              <a:buClr>
                <a:schemeClr val="accent1"/>
              </a:buClr>
              <a:buSzPct val="80000"/>
              <a:buFont typeface="Wingdings" panose="05000000000000000000" pitchFamily="2" charset="2"/>
              <a:buNone/>
            </a:pPr>
            <a:r>
              <a:rPr lang="en-US" altLang="zh-CN" sz="2000" i="1"/>
              <a:t>2</a:t>
            </a:r>
          </a:p>
          <a:p>
            <a:pPr>
              <a:spcBef>
                <a:spcPct val="20000"/>
              </a:spcBef>
              <a:buClr>
                <a:schemeClr val="accent1"/>
              </a:buClr>
              <a:buSzPct val="80000"/>
              <a:buFont typeface="Wingdings" panose="05000000000000000000" pitchFamily="2" charset="2"/>
              <a:buNone/>
            </a:pPr>
            <a:r>
              <a:rPr lang="en-US" altLang="zh-CN" sz="2000" i="1"/>
              <a:t>3</a:t>
            </a:r>
          </a:p>
          <a:p>
            <a:pPr>
              <a:spcBef>
                <a:spcPct val="20000"/>
              </a:spcBef>
              <a:buClr>
                <a:schemeClr val="accent1"/>
              </a:buClr>
              <a:buSzPct val="80000"/>
              <a:buFont typeface="Wingdings" panose="05000000000000000000" pitchFamily="2" charset="2"/>
              <a:buNone/>
            </a:pPr>
            <a:r>
              <a:rPr lang="en-US" altLang="zh-CN" sz="2000" i="1"/>
              <a:t>4</a:t>
            </a:r>
          </a:p>
          <a:p>
            <a:pPr>
              <a:spcBef>
                <a:spcPct val="25000"/>
              </a:spcBef>
              <a:buClr>
                <a:schemeClr val="accent1"/>
              </a:buClr>
              <a:buSzPct val="80000"/>
              <a:buFont typeface="Wingdings" panose="05000000000000000000" pitchFamily="2" charset="2"/>
              <a:buNone/>
            </a:pPr>
            <a:r>
              <a:rPr lang="en-US" altLang="zh-CN" sz="2000" i="1"/>
              <a:t>5</a:t>
            </a:r>
          </a:p>
          <a:p>
            <a:pPr>
              <a:spcBef>
                <a:spcPct val="25000"/>
              </a:spcBef>
              <a:buClr>
                <a:schemeClr val="accent1"/>
              </a:buClr>
              <a:buSzPct val="80000"/>
              <a:buFont typeface="Wingdings" panose="05000000000000000000" pitchFamily="2" charset="2"/>
              <a:buNone/>
            </a:pPr>
            <a:r>
              <a:rPr lang="en-US" altLang="zh-CN" sz="2000" i="1"/>
              <a:t>6</a:t>
            </a:r>
          </a:p>
        </p:txBody>
      </p:sp>
      <p:sp>
        <p:nvSpPr>
          <p:cNvPr id="30777" name="Rectangle 57"/>
          <p:cNvSpPr>
            <a:spLocks noChangeArrowheads="1"/>
          </p:cNvSpPr>
          <p:nvPr/>
        </p:nvSpPr>
        <p:spPr bwMode="auto">
          <a:xfrm>
            <a:off x="2193926" y="2823845"/>
            <a:ext cx="42947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1600" dirty="0"/>
              <a:t>      </a:t>
            </a:r>
            <a:r>
              <a:rPr lang="en-US" altLang="zh-CN" sz="1600" i="1" dirty="0"/>
              <a:t>1          2          3           4         5         6</a:t>
            </a:r>
          </a:p>
        </p:txBody>
      </p:sp>
      <p:sp>
        <p:nvSpPr>
          <p:cNvPr id="30778" name="Text Box 58"/>
          <p:cNvSpPr txBox="1">
            <a:spLocks noChangeArrowheads="1"/>
          </p:cNvSpPr>
          <p:nvPr/>
        </p:nvSpPr>
        <p:spPr bwMode="auto">
          <a:xfrm>
            <a:off x="3502026" y="5626101"/>
            <a:ext cx="1029335" cy="460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m[i][j]</a:t>
            </a:r>
          </a:p>
        </p:txBody>
      </p:sp>
      <p:graphicFrame>
        <p:nvGraphicFramePr>
          <p:cNvPr id="30779" name="Group 59"/>
          <p:cNvGraphicFramePr>
            <a:graphicFrameLocks noGrp="1"/>
          </p:cNvGraphicFramePr>
          <p:nvPr>
            <p:extLst>
              <p:ext uri="{D42A27DB-BD31-4B8C-83A1-F6EECF244321}">
                <p14:modId xmlns:p14="http://schemas.microsoft.com/office/powerpoint/2010/main" val="1849521766"/>
              </p:ext>
            </p:extLst>
          </p:nvPr>
        </p:nvGraphicFramePr>
        <p:xfrm>
          <a:off x="7299325" y="3281045"/>
          <a:ext cx="2286000" cy="22098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zh-CN"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830" name="Rectangle 110"/>
          <p:cNvSpPr>
            <a:spLocks noChangeArrowheads="1"/>
          </p:cNvSpPr>
          <p:nvPr/>
        </p:nvSpPr>
        <p:spPr bwMode="auto">
          <a:xfrm>
            <a:off x="7007225" y="3261996"/>
            <a:ext cx="335348"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2000" i="1"/>
              <a:t>1</a:t>
            </a:r>
          </a:p>
          <a:p>
            <a:pPr>
              <a:spcBef>
                <a:spcPct val="20000"/>
              </a:spcBef>
              <a:buClr>
                <a:schemeClr val="accent1"/>
              </a:buClr>
              <a:buSzPct val="80000"/>
              <a:buFont typeface="Wingdings" panose="05000000000000000000" pitchFamily="2" charset="2"/>
              <a:buNone/>
            </a:pPr>
            <a:r>
              <a:rPr lang="en-US" altLang="zh-CN" sz="2000" i="1"/>
              <a:t>2</a:t>
            </a:r>
          </a:p>
          <a:p>
            <a:pPr>
              <a:spcBef>
                <a:spcPct val="20000"/>
              </a:spcBef>
              <a:buClr>
                <a:schemeClr val="accent1"/>
              </a:buClr>
              <a:buSzPct val="80000"/>
              <a:buFont typeface="Wingdings" panose="05000000000000000000" pitchFamily="2" charset="2"/>
              <a:buNone/>
            </a:pPr>
            <a:r>
              <a:rPr lang="en-US" altLang="zh-CN" sz="2000" i="1"/>
              <a:t>3</a:t>
            </a:r>
          </a:p>
          <a:p>
            <a:pPr>
              <a:spcBef>
                <a:spcPct val="20000"/>
              </a:spcBef>
              <a:buClr>
                <a:schemeClr val="accent1"/>
              </a:buClr>
              <a:buSzPct val="80000"/>
              <a:buFont typeface="Wingdings" panose="05000000000000000000" pitchFamily="2" charset="2"/>
              <a:buNone/>
            </a:pPr>
            <a:r>
              <a:rPr lang="en-US" altLang="zh-CN" sz="2000" i="1"/>
              <a:t>4</a:t>
            </a:r>
          </a:p>
          <a:p>
            <a:pPr>
              <a:spcBef>
                <a:spcPct val="25000"/>
              </a:spcBef>
              <a:buClr>
                <a:schemeClr val="accent1"/>
              </a:buClr>
              <a:buSzPct val="80000"/>
              <a:buFont typeface="Wingdings" panose="05000000000000000000" pitchFamily="2" charset="2"/>
              <a:buNone/>
            </a:pPr>
            <a:r>
              <a:rPr lang="en-US" altLang="zh-CN" sz="2000" i="1"/>
              <a:t>5</a:t>
            </a:r>
          </a:p>
          <a:p>
            <a:pPr>
              <a:spcBef>
                <a:spcPct val="25000"/>
              </a:spcBef>
              <a:buClr>
                <a:schemeClr val="accent1"/>
              </a:buClr>
              <a:buSzPct val="80000"/>
              <a:buFont typeface="Wingdings" panose="05000000000000000000" pitchFamily="2" charset="2"/>
              <a:buNone/>
            </a:pPr>
            <a:r>
              <a:rPr lang="en-US" altLang="zh-CN" sz="2000" i="1"/>
              <a:t>6</a:t>
            </a:r>
          </a:p>
        </p:txBody>
      </p:sp>
      <p:sp>
        <p:nvSpPr>
          <p:cNvPr id="30831" name="Rectangle 111"/>
          <p:cNvSpPr>
            <a:spLocks noChangeArrowheads="1"/>
          </p:cNvSpPr>
          <p:nvPr/>
        </p:nvSpPr>
        <p:spPr bwMode="auto">
          <a:xfrm>
            <a:off x="7337425" y="2919095"/>
            <a:ext cx="2162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1"/>
              </a:buClr>
              <a:buSzPct val="80000"/>
              <a:buFont typeface="Wingdings" panose="05000000000000000000" pitchFamily="2" charset="2"/>
              <a:buNone/>
            </a:pPr>
            <a:r>
              <a:rPr lang="en-US" altLang="zh-CN" sz="1600" i="1"/>
              <a:t>1    2    3    4    5    6</a:t>
            </a:r>
          </a:p>
        </p:txBody>
      </p:sp>
      <p:sp>
        <p:nvSpPr>
          <p:cNvPr id="30832" name="Text Box 112"/>
          <p:cNvSpPr txBox="1">
            <a:spLocks noChangeArrowheads="1"/>
          </p:cNvSpPr>
          <p:nvPr/>
        </p:nvSpPr>
        <p:spPr bwMode="auto">
          <a:xfrm>
            <a:off x="7872730" y="5626101"/>
            <a:ext cx="8940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s[i][j]</a:t>
            </a:r>
          </a:p>
        </p:txBody>
      </p:sp>
      <p:sp>
        <p:nvSpPr>
          <p:cNvPr id="30834" name="Line 114"/>
          <p:cNvSpPr>
            <a:spLocks noChangeShapeType="1"/>
          </p:cNvSpPr>
          <p:nvPr/>
        </p:nvSpPr>
        <p:spPr bwMode="auto">
          <a:xfrm>
            <a:off x="2346325" y="3204845"/>
            <a:ext cx="4572000" cy="23622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5" name="Line 115"/>
          <p:cNvSpPr>
            <a:spLocks noChangeShapeType="1"/>
          </p:cNvSpPr>
          <p:nvPr/>
        </p:nvSpPr>
        <p:spPr bwMode="auto">
          <a:xfrm>
            <a:off x="3108325" y="3204845"/>
            <a:ext cx="3733800" cy="19812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6" name="Line 116"/>
          <p:cNvSpPr>
            <a:spLocks noChangeShapeType="1"/>
          </p:cNvSpPr>
          <p:nvPr/>
        </p:nvSpPr>
        <p:spPr bwMode="auto">
          <a:xfrm>
            <a:off x="3794125" y="3204845"/>
            <a:ext cx="3048000" cy="16002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7" name="Line 117"/>
          <p:cNvSpPr>
            <a:spLocks noChangeShapeType="1"/>
          </p:cNvSpPr>
          <p:nvPr/>
        </p:nvSpPr>
        <p:spPr bwMode="auto">
          <a:xfrm>
            <a:off x="4632325" y="3204845"/>
            <a:ext cx="2209800" cy="11430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8" name="Line 118"/>
          <p:cNvSpPr>
            <a:spLocks noChangeShapeType="1"/>
          </p:cNvSpPr>
          <p:nvPr/>
        </p:nvSpPr>
        <p:spPr bwMode="auto">
          <a:xfrm>
            <a:off x="5318125" y="3204845"/>
            <a:ext cx="1524000" cy="7620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39" name="Line 119"/>
          <p:cNvSpPr>
            <a:spLocks noChangeShapeType="1"/>
          </p:cNvSpPr>
          <p:nvPr/>
        </p:nvSpPr>
        <p:spPr bwMode="auto">
          <a:xfrm>
            <a:off x="6080125" y="3204845"/>
            <a:ext cx="762000" cy="38100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841" name="Text Box 121"/>
          <p:cNvSpPr txBox="1">
            <a:spLocks noChangeArrowheads="1"/>
          </p:cNvSpPr>
          <p:nvPr/>
        </p:nvSpPr>
        <p:spPr bwMode="auto">
          <a:xfrm>
            <a:off x="2574925" y="324294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2" name="Text Box 122"/>
          <p:cNvSpPr txBox="1">
            <a:spLocks noChangeArrowheads="1"/>
          </p:cNvSpPr>
          <p:nvPr/>
        </p:nvSpPr>
        <p:spPr bwMode="auto">
          <a:xfrm>
            <a:off x="3343275" y="360013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3" name="Text Box 123"/>
          <p:cNvSpPr txBox="1">
            <a:spLocks noChangeArrowheads="1"/>
          </p:cNvSpPr>
          <p:nvPr/>
        </p:nvSpPr>
        <p:spPr bwMode="auto">
          <a:xfrm>
            <a:off x="4105275" y="401923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4" name="Text Box 124"/>
          <p:cNvSpPr txBox="1">
            <a:spLocks noChangeArrowheads="1"/>
          </p:cNvSpPr>
          <p:nvPr/>
        </p:nvSpPr>
        <p:spPr bwMode="auto">
          <a:xfrm>
            <a:off x="4867275" y="441928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5" name="Text Box 125"/>
          <p:cNvSpPr txBox="1">
            <a:spLocks noChangeArrowheads="1"/>
          </p:cNvSpPr>
          <p:nvPr/>
        </p:nvSpPr>
        <p:spPr bwMode="auto">
          <a:xfrm>
            <a:off x="5591175" y="476218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6" name="Text Box 126"/>
          <p:cNvSpPr txBox="1">
            <a:spLocks noChangeArrowheads="1"/>
          </p:cNvSpPr>
          <p:nvPr/>
        </p:nvSpPr>
        <p:spPr bwMode="auto">
          <a:xfrm>
            <a:off x="6353175" y="514794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30848" name="Text Box 128"/>
          <p:cNvSpPr txBox="1">
            <a:spLocks noChangeArrowheads="1"/>
          </p:cNvSpPr>
          <p:nvPr/>
        </p:nvSpPr>
        <p:spPr bwMode="auto">
          <a:xfrm>
            <a:off x="3089276" y="3223895"/>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15750</a:t>
            </a:r>
          </a:p>
        </p:txBody>
      </p:sp>
      <p:sp>
        <p:nvSpPr>
          <p:cNvPr id="30849" name="Text Box 129"/>
          <p:cNvSpPr txBox="1">
            <a:spLocks noChangeArrowheads="1"/>
          </p:cNvSpPr>
          <p:nvPr/>
        </p:nvSpPr>
        <p:spPr bwMode="auto">
          <a:xfrm>
            <a:off x="3876676" y="3600133"/>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2625</a:t>
            </a:r>
          </a:p>
        </p:txBody>
      </p:sp>
      <p:sp>
        <p:nvSpPr>
          <p:cNvPr id="30850" name="Text Box 130"/>
          <p:cNvSpPr txBox="1">
            <a:spLocks noChangeArrowheads="1"/>
          </p:cNvSpPr>
          <p:nvPr/>
        </p:nvSpPr>
        <p:spPr bwMode="auto">
          <a:xfrm>
            <a:off x="4676776" y="3985895"/>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750</a:t>
            </a:r>
          </a:p>
        </p:txBody>
      </p:sp>
      <p:sp>
        <p:nvSpPr>
          <p:cNvPr id="30851" name="Text Box 131"/>
          <p:cNvSpPr txBox="1">
            <a:spLocks noChangeArrowheads="1"/>
          </p:cNvSpPr>
          <p:nvPr/>
        </p:nvSpPr>
        <p:spPr bwMode="auto">
          <a:xfrm>
            <a:off x="5394326" y="4381183"/>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1000</a:t>
            </a:r>
          </a:p>
        </p:txBody>
      </p:sp>
      <p:sp>
        <p:nvSpPr>
          <p:cNvPr id="30852" name="Text Box 132"/>
          <p:cNvSpPr txBox="1">
            <a:spLocks noChangeArrowheads="1"/>
          </p:cNvSpPr>
          <p:nvPr/>
        </p:nvSpPr>
        <p:spPr bwMode="auto">
          <a:xfrm>
            <a:off x="6124576" y="4762183"/>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5000</a:t>
            </a:r>
          </a:p>
        </p:txBody>
      </p:sp>
      <p:sp>
        <p:nvSpPr>
          <p:cNvPr id="30853" name="Text Box 133"/>
          <p:cNvSpPr txBox="1">
            <a:spLocks noChangeArrowheads="1"/>
          </p:cNvSpPr>
          <p:nvPr/>
        </p:nvSpPr>
        <p:spPr bwMode="auto">
          <a:xfrm>
            <a:off x="7705725" y="330009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30854" name="Text Box 134"/>
          <p:cNvSpPr txBox="1">
            <a:spLocks noChangeArrowheads="1"/>
          </p:cNvSpPr>
          <p:nvPr/>
        </p:nvSpPr>
        <p:spPr bwMode="auto">
          <a:xfrm>
            <a:off x="8086725" y="366204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p:txBody>
      </p:sp>
      <p:sp>
        <p:nvSpPr>
          <p:cNvPr id="30855" name="Text Box 135"/>
          <p:cNvSpPr txBox="1">
            <a:spLocks noChangeArrowheads="1"/>
          </p:cNvSpPr>
          <p:nvPr/>
        </p:nvSpPr>
        <p:spPr bwMode="auto">
          <a:xfrm>
            <a:off x="8486775" y="405733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3</a:t>
            </a:r>
          </a:p>
        </p:txBody>
      </p:sp>
      <p:sp>
        <p:nvSpPr>
          <p:cNvPr id="30856" name="Text Box 136"/>
          <p:cNvSpPr txBox="1">
            <a:spLocks noChangeArrowheads="1"/>
          </p:cNvSpPr>
          <p:nvPr/>
        </p:nvSpPr>
        <p:spPr bwMode="auto">
          <a:xfrm>
            <a:off x="8842375" y="441928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4</a:t>
            </a:r>
          </a:p>
        </p:txBody>
      </p:sp>
      <p:sp>
        <p:nvSpPr>
          <p:cNvPr id="30857" name="Text Box 137"/>
          <p:cNvSpPr txBox="1">
            <a:spLocks noChangeArrowheads="1"/>
          </p:cNvSpPr>
          <p:nvPr/>
        </p:nvSpPr>
        <p:spPr bwMode="auto">
          <a:xfrm>
            <a:off x="9248775" y="478123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5</a:t>
            </a:r>
          </a:p>
        </p:txBody>
      </p:sp>
      <p:sp>
        <p:nvSpPr>
          <p:cNvPr id="30859" name="Text Box 139"/>
          <p:cNvSpPr txBox="1">
            <a:spLocks noChangeArrowheads="1"/>
          </p:cNvSpPr>
          <p:nvPr/>
        </p:nvSpPr>
        <p:spPr bwMode="auto">
          <a:xfrm>
            <a:off x="3851276" y="3242945"/>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7875</a:t>
            </a:r>
          </a:p>
        </p:txBody>
      </p:sp>
      <p:sp>
        <p:nvSpPr>
          <p:cNvPr id="30860" name="Text Box 140"/>
          <p:cNvSpPr txBox="1">
            <a:spLocks noChangeArrowheads="1"/>
          </p:cNvSpPr>
          <p:nvPr/>
        </p:nvSpPr>
        <p:spPr bwMode="auto">
          <a:xfrm>
            <a:off x="8080375" y="330009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30863" name="Text Box 143"/>
          <p:cNvSpPr txBox="1">
            <a:spLocks noChangeArrowheads="1"/>
          </p:cNvSpPr>
          <p:nvPr/>
        </p:nvSpPr>
        <p:spPr bwMode="auto">
          <a:xfrm>
            <a:off x="4638676" y="3619183"/>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6000</a:t>
            </a:r>
          </a:p>
        </p:txBody>
      </p:sp>
      <p:sp>
        <p:nvSpPr>
          <p:cNvPr id="30864" name="Text Box 144"/>
          <p:cNvSpPr txBox="1">
            <a:spLocks noChangeArrowheads="1"/>
          </p:cNvSpPr>
          <p:nvPr/>
        </p:nvSpPr>
        <p:spPr bwMode="auto">
          <a:xfrm>
            <a:off x="8486775" y="3676333"/>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p:txBody>
      </p:sp>
      <p:sp>
        <p:nvSpPr>
          <p:cNvPr id="30866" name="Text Box 146"/>
          <p:cNvSpPr txBox="1">
            <a:spLocks noChangeArrowheads="1"/>
          </p:cNvSpPr>
          <p:nvPr/>
        </p:nvSpPr>
        <p:spPr bwMode="auto">
          <a:xfrm>
            <a:off x="4632325" y="3566795"/>
            <a:ext cx="704850" cy="3762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4375</a:t>
            </a:r>
          </a:p>
        </p:txBody>
      </p:sp>
      <p:sp>
        <p:nvSpPr>
          <p:cNvPr id="30867" name="Text Box 147"/>
          <p:cNvSpPr txBox="1">
            <a:spLocks noChangeArrowheads="1"/>
          </p:cNvSpPr>
          <p:nvPr/>
        </p:nvSpPr>
        <p:spPr bwMode="auto">
          <a:xfrm>
            <a:off x="8442325" y="3642995"/>
            <a:ext cx="381000" cy="37623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69" name="Text Box 149"/>
          <p:cNvSpPr txBox="1">
            <a:spLocks noChangeArrowheads="1"/>
          </p:cNvSpPr>
          <p:nvPr/>
        </p:nvSpPr>
        <p:spPr bwMode="auto">
          <a:xfrm>
            <a:off x="5356225" y="3971608"/>
            <a:ext cx="704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2500</a:t>
            </a:r>
          </a:p>
        </p:txBody>
      </p:sp>
      <p:sp>
        <p:nvSpPr>
          <p:cNvPr id="30870" name="Text Box 150"/>
          <p:cNvSpPr txBox="1">
            <a:spLocks noChangeArrowheads="1"/>
          </p:cNvSpPr>
          <p:nvPr/>
        </p:nvSpPr>
        <p:spPr bwMode="auto">
          <a:xfrm>
            <a:off x="8861425" y="4062096"/>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3</a:t>
            </a:r>
          </a:p>
        </p:txBody>
      </p:sp>
      <p:sp>
        <p:nvSpPr>
          <p:cNvPr id="30873" name="Text Box 153"/>
          <p:cNvSpPr txBox="1">
            <a:spLocks noChangeArrowheads="1"/>
          </p:cNvSpPr>
          <p:nvPr/>
        </p:nvSpPr>
        <p:spPr bwMode="auto">
          <a:xfrm>
            <a:off x="6118225" y="4362133"/>
            <a:ext cx="7048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6250</a:t>
            </a:r>
          </a:p>
        </p:txBody>
      </p:sp>
      <p:sp>
        <p:nvSpPr>
          <p:cNvPr id="30874" name="Text Box 154"/>
          <p:cNvSpPr txBox="1">
            <a:spLocks noChangeArrowheads="1"/>
          </p:cNvSpPr>
          <p:nvPr/>
        </p:nvSpPr>
        <p:spPr bwMode="auto">
          <a:xfrm>
            <a:off x="9261475" y="4424046"/>
            <a:ext cx="3238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4</a:t>
            </a:r>
          </a:p>
        </p:txBody>
      </p:sp>
      <p:sp>
        <p:nvSpPr>
          <p:cNvPr id="30876" name="Text Box 156"/>
          <p:cNvSpPr txBox="1">
            <a:spLocks noChangeArrowheads="1"/>
          </p:cNvSpPr>
          <p:nvPr/>
        </p:nvSpPr>
        <p:spPr bwMode="auto">
          <a:xfrm>
            <a:off x="6099175" y="4347845"/>
            <a:ext cx="742950" cy="3746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3500</a:t>
            </a:r>
          </a:p>
        </p:txBody>
      </p:sp>
      <p:sp>
        <p:nvSpPr>
          <p:cNvPr id="30877" name="Text Box 157"/>
          <p:cNvSpPr txBox="1">
            <a:spLocks noChangeArrowheads="1"/>
          </p:cNvSpPr>
          <p:nvPr/>
        </p:nvSpPr>
        <p:spPr bwMode="auto">
          <a:xfrm>
            <a:off x="9204325" y="4390708"/>
            <a:ext cx="381000" cy="34925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10000"/>
              </a:spcBef>
            </a:pPr>
            <a:r>
              <a:rPr lang="en-US" altLang="zh-CN"/>
              <a:t>5</a:t>
            </a:r>
          </a:p>
        </p:txBody>
      </p:sp>
      <p:sp>
        <p:nvSpPr>
          <p:cNvPr id="30879" name="Text Box 159"/>
          <p:cNvSpPr txBox="1">
            <a:spLocks noChangeArrowheads="1"/>
          </p:cNvSpPr>
          <p:nvPr/>
        </p:nvSpPr>
        <p:spPr bwMode="auto">
          <a:xfrm>
            <a:off x="4632325" y="3223896"/>
            <a:ext cx="762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9375</a:t>
            </a:r>
          </a:p>
        </p:txBody>
      </p:sp>
      <p:sp>
        <p:nvSpPr>
          <p:cNvPr id="30880" name="Text Box 160"/>
          <p:cNvSpPr txBox="1">
            <a:spLocks noChangeArrowheads="1"/>
          </p:cNvSpPr>
          <p:nvPr/>
        </p:nvSpPr>
        <p:spPr bwMode="auto">
          <a:xfrm>
            <a:off x="8404225" y="3295333"/>
            <a:ext cx="4572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1" name="Text Box 161"/>
          <p:cNvSpPr txBox="1">
            <a:spLocks noChangeArrowheads="1"/>
          </p:cNvSpPr>
          <p:nvPr/>
        </p:nvSpPr>
        <p:spPr bwMode="auto">
          <a:xfrm>
            <a:off x="5413375" y="3585845"/>
            <a:ext cx="71120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7125</a:t>
            </a:r>
          </a:p>
        </p:txBody>
      </p:sp>
      <p:sp>
        <p:nvSpPr>
          <p:cNvPr id="30882" name="Text Box 162"/>
          <p:cNvSpPr txBox="1">
            <a:spLocks noChangeArrowheads="1"/>
          </p:cNvSpPr>
          <p:nvPr/>
        </p:nvSpPr>
        <p:spPr bwMode="auto">
          <a:xfrm>
            <a:off x="8823325" y="3662046"/>
            <a:ext cx="419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3" name="Text Box 163"/>
          <p:cNvSpPr txBox="1">
            <a:spLocks noChangeArrowheads="1"/>
          </p:cNvSpPr>
          <p:nvPr/>
        </p:nvSpPr>
        <p:spPr bwMode="auto">
          <a:xfrm>
            <a:off x="6099175" y="3985896"/>
            <a:ext cx="781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5375</a:t>
            </a:r>
          </a:p>
        </p:txBody>
      </p:sp>
      <p:sp>
        <p:nvSpPr>
          <p:cNvPr id="30884" name="Text Box 164"/>
          <p:cNvSpPr txBox="1">
            <a:spLocks noChangeArrowheads="1"/>
          </p:cNvSpPr>
          <p:nvPr/>
        </p:nvSpPr>
        <p:spPr bwMode="auto">
          <a:xfrm>
            <a:off x="9166225" y="4043046"/>
            <a:ext cx="476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5" name="Text Box 165"/>
          <p:cNvSpPr txBox="1">
            <a:spLocks noChangeArrowheads="1"/>
          </p:cNvSpPr>
          <p:nvPr/>
        </p:nvSpPr>
        <p:spPr bwMode="auto">
          <a:xfrm>
            <a:off x="5203825" y="3219133"/>
            <a:ext cx="10668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11875</a:t>
            </a:r>
          </a:p>
        </p:txBody>
      </p:sp>
      <p:sp>
        <p:nvSpPr>
          <p:cNvPr id="30886" name="Text Box 166"/>
          <p:cNvSpPr txBox="1">
            <a:spLocks noChangeArrowheads="1"/>
          </p:cNvSpPr>
          <p:nvPr/>
        </p:nvSpPr>
        <p:spPr bwMode="auto">
          <a:xfrm>
            <a:off x="8766175" y="3300096"/>
            <a:ext cx="533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7" name="Text Box 167"/>
          <p:cNvSpPr txBox="1">
            <a:spLocks noChangeArrowheads="1"/>
          </p:cNvSpPr>
          <p:nvPr/>
        </p:nvSpPr>
        <p:spPr bwMode="auto">
          <a:xfrm>
            <a:off x="6042025" y="3585846"/>
            <a:ext cx="8382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10500</a:t>
            </a:r>
          </a:p>
        </p:txBody>
      </p:sp>
      <p:sp>
        <p:nvSpPr>
          <p:cNvPr id="30888" name="Text Box 168"/>
          <p:cNvSpPr txBox="1">
            <a:spLocks noChangeArrowheads="1"/>
          </p:cNvSpPr>
          <p:nvPr/>
        </p:nvSpPr>
        <p:spPr bwMode="auto">
          <a:xfrm>
            <a:off x="8956675" y="3657283"/>
            <a:ext cx="876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30889" name="Text Box 169"/>
          <p:cNvSpPr txBox="1">
            <a:spLocks noChangeArrowheads="1"/>
          </p:cNvSpPr>
          <p:nvPr/>
        </p:nvSpPr>
        <p:spPr bwMode="auto">
          <a:xfrm>
            <a:off x="6042025" y="3204846"/>
            <a:ext cx="8763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15125</a:t>
            </a:r>
          </a:p>
        </p:txBody>
      </p:sp>
      <p:sp>
        <p:nvSpPr>
          <p:cNvPr id="30890" name="Text Box 170"/>
          <p:cNvSpPr txBox="1">
            <a:spLocks noChangeArrowheads="1"/>
          </p:cNvSpPr>
          <p:nvPr/>
        </p:nvSpPr>
        <p:spPr bwMode="auto">
          <a:xfrm>
            <a:off x="8956675" y="3295333"/>
            <a:ext cx="8763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a:t>
            </a:r>
          </a:p>
        </p:txBody>
      </p:sp>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sym typeface="+mn-ea"/>
              </a:rPr>
              <a:t>扩展练习</a:t>
            </a:r>
            <a:endParaRPr lang="en-US" altLang="zh-CN" sz="28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9509572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ext Box 5"/>
          <p:cNvSpPr txBox="1">
            <a:spLocks noChangeArrowheads="1"/>
          </p:cNvSpPr>
          <p:nvPr/>
        </p:nvSpPr>
        <p:spPr bwMode="auto">
          <a:xfrm>
            <a:off x="575644" y="1825715"/>
            <a:ext cx="11044428" cy="3423501"/>
          </a:xfrm>
          <a:prstGeom prst="rect">
            <a:avLst/>
          </a:prstGeom>
          <a:noFill/>
          <a:ln w="9525">
            <a:noFill/>
            <a:miter lim="800000"/>
            <a:headEnd/>
            <a:tailEnd/>
          </a:ln>
        </p:spPr>
        <p:txBody>
          <a:bodyPr wrap="square">
            <a:spAutoFit/>
          </a:bodyPr>
          <a:lstStyle/>
          <a:p>
            <a:pPr algn="just">
              <a:lnSpc>
                <a:spcPct val="150000"/>
              </a:lnSpc>
              <a:spcAft>
                <a:spcPts val="600"/>
              </a:spcAft>
            </a:pPr>
            <a:r>
              <a:rPr kumimoji="1" lang="en-US" altLang="zh-CN" sz="2000" b="1" dirty="0">
                <a:solidFill>
                  <a:srgbClr val="0000FF"/>
                </a:solidFill>
                <a:latin typeface="微软雅黑" panose="020B0503020204020204" pitchFamily="34" charset="-122"/>
                <a:ea typeface="微软雅黑" panose="020B0503020204020204" pitchFamily="34" charset="-122"/>
              </a:rPr>
              <a:t>TSP</a:t>
            </a:r>
            <a:r>
              <a:rPr kumimoji="1" lang="zh-CN" altLang="en-US" sz="2000" b="1" dirty="0">
                <a:solidFill>
                  <a:srgbClr val="0000FF"/>
                </a:solidFill>
                <a:latin typeface="微软雅黑" panose="020B0503020204020204" pitchFamily="34" charset="-122"/>
                <a:ea typeface="微软雅黑" panose="020B0503020204020204" pitchFamily="34" charset="-122"/>
                <a:cs typeface="Times New Roman" pitchFamily="18" charset="0"/>
              </a:rPr>
              <a:t>问题</a:t>
            </a:r>
            <a:r>
              <a:rPr kumimoji="1" lang="zh-CN" altLang="en-US" sz="2000" dirty="0">
                <a:latin typeface="微软雅黑" panose="020B0503020204020204" pitchFamily="34" charset="-122"/>
                <a:ea typeface="微软雅黑" panose="020B0503020204020204" pitchFamily="34" charset="-122"/>
                <a:cs typeface="Times New Roman" pitchFamily="18" charset="0"/>
              </a:rPr>
              <a:t>（</a:t>
            </a:r>
            <a:r>
              <a:rPr kumimoji="1" lang="en-US" altLang="zh-CN" sz="2000" dirty="0">
                <a:latin typeface="微软雅黑" panose="020B0503020204020204" pitchFamily="34" charset="-122"/>
                <a:ea typeface="微软雅黑" panose="020B0503020204020204" pitchFamily="34" charset="-122"/>
                <a:cs typeface="Times New Roman" pitchFamily="18" charset="0"/>
              </a:rPr>
              <a:t>Traveling Salesman Problem</a:t>
            </a:r>
            <a:r>
              <a:rPr kumimoji="1" lang="zh-CN" altLang="en-US" sz="2000" dirty="0">
                <a:latin typeface="微软雅黑" panose="020B0503020204020204" pitchFamily="34" charset="-122"/>
                <a:ea typeface="微软雅黑" panose="020B0503020204020204" pitchFamily="34" charset="-122"/>
                <a:cs typeface="Times New Roman" pitchFamily="18" charset="0"/>
              </a:rPr>
              <a:t>，旅行商问题）由威廉哈密顿爵士和英国数学家克克曼</a:t>
            </a:r>
            <a:r>
              <a:rPr kumimoji="1" lang="en-US" altLang="zh-CN" sz="2000" dirty="0" err="1">
                <a:latin typeface="微软雅黑" panose="020B0503020204020204" pitchFamily="34" charset="-122"/>
                <a:ea typeface="微软雅黑" panose="020B0503020204020204" pitchFamily="34" charset="-122"/>
                <a:cs typeface="Times New Roman" pitchFamily="18" charset="0"/>
              </a:rPr>
              <a:t>T.P.Kirkman</a:t>
            </a:r>
            <a:r>
              <a:rPr kumimoji="1" lang="zh-CN" altLang="en-US" sz="2000" dirty="0">
                <a:latin typeface="微软雅黑" panose="020B0503020204020204" pitchFamily="34" charset="-122"/>
                <a:ea typeface="微软雅黑" panose="020B0503020204020204" pitchFamily="34" charset="-122"/>
                <a:cs typeface="Times New Roman" pitchFamily="18" charset="0"/>
              </a:rPr>
              <a:t>于</a:t>
            </a:r>
            <a:r>
              <a:rPr kumimoji="1" lang="en-US" altLang="zh-CN" sz="2000" dirty="0">
                <a:latin typeface="微软雅黑" panose="020B0503020204020204" pitchFamily="34" charset="-122"/>
                <a:ea typeface="微软雅黑" panose="020B0503020204020204" pitchFamily="34" charset="-122"/>
                <a:cs typeface="Times New Roman" pitchFamily="18" charset="0"/>
              </a:rPr>
              <a:t>19</a:t>
            </a:r>
            <a:r>
              <a:rPr kumimoji="1" lang="zh-CN" altLang="en-US" sz="2000" dirty="0">
                <a:latin typeface="微软雅黑" panose="020B0503020204020204" pitchFamily="34" charset="-122"/>
                <a:ea typeface="微软雅黑" panose="020B0503020204020204" pitchFamily="34" charset="-122"/>
                <a:cs typeface="Times New Roman" pitchFamily="18" charset="0"/>
              </a:rPr>
              <a:t>世纪初提出。</a:t>
            </a:r>
            <a:endParaRPr kumimoji="1" lang="en-US" altLang="zh-CN" sz="2000"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spcAft>
                <a:spcPts val="600"/>
              </a:spcAft>
            </a:pPr>
            <a:r>
              <a:rPr kumimoji="1" lang="en-US" altLang="zh-CN" sz="2000" b="1" dirty="0">
                <a:solidFill>
                  <a:srgbClr val="0000FF"/>
                </a:solidFill>
                <a:latin typeface="微软雅黑" panose="020B0503020204020204" pitchFamily="34" charset="-122"/>
                <a:ea typeface="微软雅黑" panose="020B0503020204020204" pitchFamily="34" charset="-122"/>
                <a:cs typeface="Times New Roman" pitchFamily="18" charset="0"/>
              </a:rPr>
              <a:t>【</a:t>
            </a:r>
            <a:r>
              <a:rPr kumimoji="1" lang="zh-CN" altLang="en-US" sz="2000" b="1" dirty="0">
                <a:solidFill>
                  <a:srgbClr val="0000FF"/>
                </a:solidFill>
                <a:latin typeface="微软雅黑" panose="020B0503020204020204" pitchFamily="34" charset="-122"/>
                <a:ea typeface="微软雅黑" panose="020B0503020204020204" pitchFamily="34" charset="-122"/>
                <a:cs typeface="Times New Roman" pitchFamily="18" charset="0"/>
              </a:rPr>
              <a:t>问题描述</a:t>
            </a:r>
            <a:r>
              <a:rPr kumimoji="1" lang="en-US" altLang="zh-CN" sz="2000" b="1" dirty="0">
                <a:solidFill>
                  <a:srgbClr val="0000FF"/>
                </a:solidFill>
                <a:latin typeface="微软雅黑" panose="020B0503020204020204" pitchFamily="34" charset="-122"/>
                <a:ea typeface="微软雅黑" panose="020B0503020204020204" pitchFamily="34" charset="-122"/>
                <a:cs typeface="Times New Roman" pitchFamily="18" charset="0"/>
              </a:rPr>
              <a:t>】</a:t>
            </a:r>
            <a:r>
              <a:rPr kumimoji="1" lang="zh-CN" altLang="en-US" sz="2000" dirty="0">
                <a:latin typeface="微软雅黑" panose="020B0503020204020204" pitchFamily="34" charset="-122"/>
                <a:ea typeface="微软雅黑" panose="020B0503020204020204" pitchFamily="34" charset="-122"/>
                <a:cs typeface="Times New Roman" pitchFamily="18" charset="0"/>
              </a:rPr>
              <a:t>有若干个城市，任何两个城市之间的距离都是确定的，现要求一旅行商从某城市出发必须经过每一个城市且只在一个城市逗留一次，最后回到出发的城市，问如何事先确定一条最短的线路已保证其旅行的费用最少？</a:t>
            </a:r>
          </a:p>
          <a:p>
            <a:pPr algn="just">
              <a:lnSpc>
                <a:spcPct val="150000"/>
              </a:lnSpc>
              <a:spcAft>
                <a:spcPts val="600"/>
              </a:spcAft>
            </a:pPr>
            <a:r>
              <a:rPr kumimoji="1" lang="zh-CN" altLang="en-US" sz="2000" b="1" dirty="0">
                <a:solidFill>
                  <a:srgbClr val="0000FF"/>
                </a:solidFill>
                <a:latin typeface="微软雅黑" panose="020B0503020204020204" pitchFamily="34" charset="-122"/>
                <a:ea typeface="微软雅黑" panose="020B0503020204020204" pitchFamily="34" charset="-122"/>
                <a:cs typeface="Times New Roman" pitchFamily="18" charset="0"/>
              </a:rPr>
              <a:t>应用</a:t>
            </a:r>
            <a:r>
              <a:rPr kumimoji="1" lang="zh-CN" altLang="en-US" sz="2000" dirty="0">
                <a:latin typeface="微软雅黑" panose="020B0503020204020204" pitchFamily="34" charset="-122"/>
                <a:ea typeface="微软雅黑" panose="020B0503020204020204" pitchFamily="34" charset="-122"/>
                <a:cs typeface="Times New Roman" pitchFamily="18" charset="0"/>
              </a:rPr>
              <a:t>：一个邮递员从邮局出发，到所辖街道投邮件，最后返回邮局，如果他必须走遍所辖的每条街道至少一次，那么他应该如何选择投递路线，使所走的路程最短？</a:t>
            </a:r>
            <a:endParaRPr kumimoji="1" lang="zh-CN" altLang="en-US" sz="2000" dirty="0">
              <a:latin typeface="微软雅黑" panose="020B0503020204020204" pitchFamily="34" charset="-122"/>
              <a:ea typeface="微软雅黑" panose="020B0503020204020204" pitchFamily="34" charset="-122"/>
            </a:endParaRPr>
          </a:p>
        </p:txBody>
      </p:sp>
      <p:sp>
        <p:nvSpPr>
          <p:cNvPr id="182275" name="Rectangle 16"/>
          <p:cNvSpPr>
            <a:spLocks noChangeArrowheads="1"/>
          </p:cNvSpPr>
          <p:nvPr/>
        </p:nvSpPr>
        <p:spPr bwMode="auto">
          <a:xfrm>
            <a:off x="6034088" y="3352800"/>
            <a:ext cx="9144000" cy="369332"/>
          </a:xfrm>
          <a:prstGeom prst="rect">
            <a:avLst/>
          </a:prstGeom>
          <a:noFill/>
          <a:ln w="9525">
            <a:noFill/>
            <a:miter lim="800000"/>
            <a:headEnd/>
            <a:tailEnd/>
          </a:ln>
        </p:spPr>
        <p:txBody>
          <a:bodyPr>
            <a:spAutoFit/>
          </a:bodyPr>
          <a:lstStyle/>
          <a:p>
            <a:pPr algn="ctr"/>
            <a:endParaRPr lang="zh-CN" altLang="en-US"/>
          </a:p>
        </p:txBody>
      </p:sp>
      <p:sp>
        <p:nvSpPr>
          <p:cNvPr id="39" name="文本框 38"/>
          <p:cNvSpPr txBox="1"/>
          <p:nvPr/>
        </p:nvSpPr>
        <p:spPr>
          <a:xfrm>
            <a:off x="575644" y="1261393"/>
            <a:ext cx="2514600" cy="400110"/>
          </a:xfrm>
          <a:prstGeom prst="rect">
            <a:avLst/>
          </a:prstGeom>
          <a:noFill/>
        </p:spPr>
        <p:txBody>
          <a:bodyPr>
            <a:spAutoFit/>
          </a:bodyPr>
          <a:lstStyle/>
          <a:p>
            <a:pPr>
              <a:defRPr/>
            </a:pPr>
            <a:r>
              <a:rPr lang="zh-CN" altLang="en-US" sz="2000" b="1" dirty="0">
                <a:solidFill>
                  <a:srgbClr val="0000FF"/>
                </a:solidFill>
                <a:latin typeface="微软雅黑" panose="020B0503020204020204" pitchFamily="34" charset="-122"/>
                <a:ea typeface="微软雅黑" panose="020B0503020204020204" pitchFamily="34" charset="-122"/>
              </a:rPr>
              <a:t>一、问题描述</a:t>
            </a:r>
          </a:p>
        </p:txBody>
      </p:sp>
      <p:sp>
        <p:nvSpPr>
          <p:cNvPr id="40" name="文本占位符 39"/>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
        <p:nvSpPr>
          <p:cNvPr id="3" name="文本框 2">
            <a:extLst>
              <a:ext uri="{FF2B5EF4-FFF2-40B4-BE49-F238E27FC236}">
                <a16:creationId xmlns:a16="http://schemas.microsoft.com/office/drawing/2014/main" id="{E0DF33A6-5ABE-8800-04F1-2ED65B2C2886}"/>
              </a:ext>
            </a:extLst>
          </p:cNvPr>
          <p:cNvSpPr txBox="1"/>
          <p:nvPr/>
        </p:nvSpPr>
        <p:spPr>
          <a:xfrm>
            <a:off x="4164811" y="5749601"/>
            <a:ext cx="3210674" cy="400110"/>
          </a:xfrm>
          <a:prstGeom prst="rect">
            <a:avLst/>
          </a:prstGeom>
          <a:solidFill>
            <a:schemeClr val="accent4">
              <a:lumMod val="20000"/>
              <a:lumOff val="80000"/>
            </a:schemeClr>
          </a:solidFill>
        </p:spPr>
        <p:txBody>
          <a:bodyPr wrap="square">
            <a:spAutoFit/>
          </a:bodyPr>
          <a:lstStyle/>
          <a:p>
            <a:r>
              <a:rPr kumimoji="1" lang="zh-CN" altLang="en-US" sz="2000" dirty="0">
                <a:latin typeface="微软雅黑" panose="020B0503020204020204" pitchFamily="34" charset="-122"/>
                <a:ea typeface="微软雅黑" panose="020B0503020204020204" pitchFamily="34" charset="-122"/>
              </a:rPr>
              <a:t>求最短哈密顿回路问题</a:t>
            </a:r>
            <a:endParaRPr lang="zh-CN" altLang="en-US" sz="2000" dirty="0"/>
          </a:p>
        </p:txBody>
      </p:sp>
    </p:spTree>
    <p:extLst>
      <p:ext uri="{BB962C8B-B14F-4D97-AF65-F5344CB8AC3E}">
        <p14:creationId xmlns:p14="http://schemas.microsoft.com/office/powerpoint/2010/main" val="319224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27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44830" y="3732015"/>
            <a:ext cx="8640762" cy="2672780"/>
            <a:chOff x="-2" y="-2"/>
            <a:chExt cx="2185" cy="2788"/>
          </a:xfrm>
        </p:grpSpPr>
        <p:grpSp>
          <p:nvGrpSpPr>
            <p:cNvPr id="4" name="Group 4"/>
            <p:cNvGrpSpPr>
              <a:grpSpLocks/>
            </p:cNvGrpSpPr>
            <p:nvPr/>
          </p:nvGrpSpPr>
          <p:grpSpPr bwMode="auto">
            <a:xfrm>
              <a:off x="0" y="0"/>
              <a:ext cx="2181" cy="2784"/>
              <a:chOff x="0" y="0"/>
              <a:chExt cx="2181" cy="2784"/>
            </a:xfrm>
          </p:grpSpPr>
          <p:grpSp>
            <p:nvGrpSpPr>
              <p:cNvPr id="5" name="Group 5"/>
              <p:cNvGrpSpPr>
                <a:grpSpLocks/>
              </p:cNvGrpSpPr>
              <p:nvPr/>
            </p:nvGrpSpPr>
            <p:grpSpPr bwMode="auto">
              <a:xfrm>
                <a:off x="0" y="0"/>
                <a:ext cx="344" cy="480"/>
                <a:chOff x="0" y="0"/>
                <a:chExt cx="344" cy="480"/>
              </a:xfrm>
            </p:grpSpPr>
            <p:sp>
              <p:nvSpPr>
                <p:cNvPr id="82027" name="Rectangle 6"/>
                <p:cNvSpPr>
                  <a:spLocks noChangeArrowheads="1"/>
                </p:cNvSpPr>
                <p:nvPr/>
              </p:nvSpPr>
              <p:spPr bwMode="auto">
                <a:xfrm>
                  <a:off x="43" y="0"/>
                  <a:ext cx="25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序号</a:t>
                  </a:r>
                  <a:endParaRPr kumimoji="1" lang="zh-CN" altLang="en-US" sz="2000">
                    <a:latin typeface="Times New Roman" pitchFamily="18" charset="0"/>
                  </a:endParaRPr>
                </a:p>
                <a:p>
                  <a:pPr algn="just" eaLnBrk="0" hangingPunct="0"/>
                  <a:endParaRPr kumimoji="1" lang="en-US" altLang="zh-CN" sz="2000">
                    <a:latin typeface="Times New Roman" pitchFamily="18" charset="0"/>
                  </a:endParaRPr>
                </a:p>
              </p:txBody>
            </p:sp>
            <p:sp>
              <p:nvSpPr>
                <p:cNvPr id="82028" name="Rectangle 7"/>
                <p:cNvSpPr>
                  <a:spLocks noChangeArrowheads="1"/>
                </p:cNvSpPr>
                <p:nvPr/>
              </p:nvSpPr>
              <p:spPr bwMode="auto">
                <a:xfrm>
                  <a:off x="0" y="0"/>
                  <a:ext cx="3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6" name="Group 8"/>
              <p:cNvGrpSpPr>
                <a:grpSpLocks/>
              </p:cNvGrpSpPr>
              <p:nvPr/>
            </p:nvGrpSpPr>
            <p:grpSpPr bwMode="auto">
              <a:xfrm>
                <a:off x="344" y="0"/>
                <a:ext cx="769" cy="480"/>
                <a:chOff x="344" y="0"/>
                <a:chExt cx="769" cy="480"/>
              </a:xfrm>
            </p:grpSpPr>
            <p:sp>
              <p:nvSpPr>
                <p:cNvPr id="82025" name="Rectangle 9"/>
                <p:cNvSpPr>
                  <a:spLocks noChangeArrowheads="1"/>
                </p:cNvSpPr>
                <p:nvPr/>
              </p:nvSpPr>
              <p:spPr bwMode="auto">
                <a:xfrm>
                  <a:off x="387" y="0"/>
                  <a:ext cx="68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路径</a:t>
                  </a:r>
                  <a:endParaRPr kumimoji="1" lang="zh-CN" altLang="en-US" sz="2000">
                    <a:latin typeface="Times New Roman" pitchFamily="18" charset="0"/>
                  </a:endParaRPr>
                </a:p>
                <a:p>
                  <a:pPr algn="just" eaLnBrk="0" hangingPunct="0"/>
                  <a:endParaRPr kumimoji="1" lang="en-US" altLang="zh-CN" sz="2000">
                    <a:latin typeface="Times New Roman" pitchFamily="18" charset="0"/>
                  </a:endParaRPr>
                </a:p>
              </p:txBody>
            </p:sp>
            <p:sp>
              <p:nvSpPr>
                <p:cNvPr id="82026" name="Rectangle 10"/>
                <p:cNvSpPr>
                  <a:spLocks noChangeArrowheads="1"/>
                </p:cNvSpPr>
                <p:nvPr/>
              </p:nvSpPr>
              <p:spPr bwMode="auto">
                <a:xfrm>
                  <a:off x="344" y="0"/>
                  <a:ext cx="76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7" name="Group 11"/>
              <p:cNvGrpSpPr>
                <a:grpSpLocks/>
              </p:cNvGrpSpPr>
              <p:nvPr/>
            </p:nvGrpSpPr>
            <p:grpSpPr bwMode="auto">
              <a:xfrm>
                <a:off x="1113" y="0"/>
                <a:ext cx="534" cy="480"/>
                <a:chOff x="1113" y="0"/>
                <a:chExt cx="534" cy="480"/>
              </a:xfrm>
            </p:grpSpPr>
            <p:sp>
              <p:nvSpPr>
                <p:cNvPr id="82023" name="Rectangle 12"/>
                <p:cNvSpPr>
                  <a:spLocks noChangeArrowheads="1"/>
                </p:cNvSpPr>
                <p:nvPr/>
              </p:nvSpPr>
              <p:spPr bwMode="auto">
                <a:xfrm>
                  <a:off x="1156" y="0"/>
                  <a:ext cx="4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路径长度</a:t>
                  </a:r>
                  <a:endParaRPr kumimoji="1" lang="zh-CN" altLang="en-US" sz="2000">
                    <a:latin typeface="Times New Roman" pitchFamily="18" charset="0"/>
                  </a:endParaRPr>
                </a:p>
                <a:p>
                  <a:pPr algn="just" eaLnBrk="0" hangingPunct="0"/>
                  <a:endParaRPr kumimoji="1" lang="en-US" altLang="zh-CN" sz="2000">
                    <a:latin typeface="Times New Roman" pitchFamily="18" charset="0"/>
                  </a:endParaRPr>
                </a:p>
              </p:txBody>
            </p:sp>
            <p:sp>
              <p:nvSpPr>
                <p:cNvPr id="82024" name="Rectangle 13"/>
                <p:cNvSpPr>
                  <a:spLocks noChangeArrowheads="1"/>
                </p:cNvSpPr>
                <p:nvPr/>
              </p:nvSpPr>
              <p:spPr bwMode="auto">
                <a:xfrm>
                  <a:off x="1113" y="0"/>
                  <a:ext cx="5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8" name="Group 14"/>
              <p:cNvGrpSpPr>
                <a:grpSpLocks/>
              </p:cNvGrpSpPr>
              <p:nvPr/>
            </p:nvGrpSpPr>
            <p:grpSpPr bwMode="auto">
              <a:xfrm>
                <a:off x="1647" y="0"/>
                <a:ext cx="534" cy="480"/>
                <a:chOff x="1647" y="0"/>
                <a:chExt cx="534" cy="480"/>
              </a:xfrm>
            </p:grpSpPr>
            <p:sp>
              <p:nvSpPr>
                <p:cNvPr id="82021" name="Rectangle 15"/>
                <p:cNvSpPr>
                  <a:spLocks noChangeArrowheads="1"/>
                </p:cNvSpPr>
                <p:nvPr/>
              </p:nvSpPr>
              <p:spPr bwMode="auto">
                <a:xfrm>
                  <a:off x="1690" y="0"/>
                  <a:ext cx="4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是否最短</a:t>
                  </a:r>
                  <a:endParaRPr kumimoji="1" lang="zh-CN" altLang="en-US" sz="2000">
                    <a:latin typeface="Times New Roman" pitchFamily="18" charset="0"/>
                  </a:endParaRPr>
                </a:p>
                <a:p>
                  <a:pPr algn="just" eaLnBrk="0" hangingPunct="0"/>
                  <a:endParaRPr kumimoji="1" lang="en-US" altLang="zh-CN" sz="2000">
                    <a:latin typeface="Times New Roman" pitchFamily="18" charset="0"/>
                  </a:endParaRPr>
                </a:p>
              </p:txBody>
            </p:sp>
            <p:sp>
              <p:nvSpPr>
                <p:cNvPr id="82022" name="Rectangle 16"/>
                <p:cNvSpPr>
                  <a:spLocks noChangeArrowheads="1"/>
                </p:cNvSpPr>
                <p:nvPr/>
              </p:nvSpPr>
              <p:spPr bwMode="auto">
                <a:xfrm>
                  <a:off x="1647" y="0"/>
                  <a:ext cx="5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9" name="Group 17"/>
              <p:cNvGrpSpPr>
                <a:grpSpLocks/>
              </p:cNvGrpSpPr>
              <p:nvPr/>
            </p:nvGrpSpPr>
            <p:grpSpPr bwMode="auto">
              <a:xfrm>
                <a:off x="0" y="480"/>
                <a:ext cx="344" cy="384"/>
                <a:chOff x="0" y="480"/>
                <a:chExt cx="344" cy="384"/>
              </a:xfrm>
            </p:grpSpPr>
            <p:sp>
              <p:nvSpPr>
                <p:cNvPr id="82019" name="Rectangle 18"/>
                <p:cNvSpPr>
                  <a:spLocks noChangeArrowheads="1"/>
                </p:cNvSpPr>
                <p:nvPr/>
              </p:nvSpPr>
              <p:spPr bwMode="auto">
                <a:xfrm>
                  <a:off x="43" y="480"/>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1</a:t>
                  </a:r>
                </a:p>
                <a:p>
                  <a:pPr algn="just" eaLnBrk="0" hangingPunct="0"/>
                  <a:endParaRPr kumimoji="1" lang="en-US" altLang="zh-CN" sz="2000">
                    <a:latin typeface="Times New Roman" pitchFamily="18" charset="0"/>
                  </a:endParaRPr>
                </a:p>
              </p:txBody>
            </p:sp>
            <p:sp>
              <p:nvSpPr>
                <p:cNvPr id="82020" name="Rectangle 19"/>
                <p:cNvSpPr>
                  <a:spLocks noChangeArrowheads="1"/>
                </p:cNvSpPr>
                <p:nvPr/>
              </p:nvSpPr>
              <p:spPr bwMode="auto">
                <a:xfrm>
                  <a:off x="0" y="480"/>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0" name="Group 20"/>
              <p:cNvGrpSpPr>
                <a:grpSpLocks/>
              </p:cNvGrpSpPr>
              <p:nvPr/>
            </p:nvGrpSpPr>
            <p:grpSpPr bwMode="auto">
              <a:xfrm>
                <a:off x="344" y="480"/>
                <a:ext cx="769" cy="384"/>
                <a:chOff x="344" y="480"/>
                <a:chExt cx="769" cy="384"/>
              </a:xfrm>
            </p:grpSpPr>
            <p:sp>
              <p:nvSpPr>
                <p:cNvPr id="82017" name="Rectangle 21"/>
                <p:cNvSpPr>
                  <a:spLocks noChangeArrowheads="1"/>
                </p:cNvSpPr>
                <p:nvPr/>
              </p:nvSpPr>
              <p:spPr bwMode="auto">
                <a:xfrm>
                  <a:off x="387" y="480"/>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2018" name="Rectangle 22"/>
                <p:cNvSpPr>
                  <a:spLocks noChangeArrowheads="1"/>
                </p:cNvSpPr>
                <p:nvPr/>
              </p:nvSpPr>
              <p:spPr bwMode="auto">
                <a:xfrm>
                  <a:off x="344" y="480"/>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1" name="Group 23"/>
              <p:cNvGrpSpPr>
                <a:grpSpLocks/>
              </p:cNvGrpSpPr>
              <p:nvPr/>
            </p:nvGrpSpPr>
            <p:grpSpPr bwMode="auto">
              <a:xfrm>
                <a:off x="1113" y="480"/>
                <a:ext cx="534" cy="384"/>
                <a:chOff x="1113" y="480"/>
                <a:chExt cx="534" cy="384"/>
              </a:xfrm>
            </p:grpSpPr>
            <p:sp>
              <p:nvSpPr>
                <p:cNvPr id="82015" name="Rectangle 24"/>
                <p:cNvSpPr>
                  <a:spLocks noChangeArrowheads="1"/>
                </p:cNvSpPr>
                <p:nvPr/>
              </p:nvSpPr>
              <p:spPr bwMode="auto">
                <a:xfrm>
                  <a:off x="1156" y="480"/>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18</a:t>
                  </a:r>
                </a:p>
                <a:p>
                  <a:pPr algn="just" eaLnBrk="0" hangingPunct="0"/>
                  <a:endParaRPr kumimoji="1" lang="en-US" altLang="zh-CN" sz="2000">
                    <a:latin typeface="Times New Roman" pitchFamily="18" charset="0"/>
                  </a:endParaRPr>
                </a:p>
              </p:txBody>
            </p:sp>
            <p:sp>
              <p:nvSpPr>
                <p:cNvPr id="82016" name="Rectangle 25"/>
                <p:cNvSpPr>
                  <a:spLocks noChangeArrowheads="1"/>
                </p:cNvSpPr>
                <p:nvPr/>
              </p:nvSpPr>
              <p:spPr bwMode="auto">
                <a:xfrm>
                  <a:off x="1113" y="480"/>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2" name="Group 26"/>
              <p:cNvGrpSpPr>
                <a:grpSpLocks/>
              </p:cNvGrpSpPr>
              <p:nvPr/>
            </p:nvGrpSpPr>
            <p:grpSpPr bwMode="auto">
              <a:xfrm>
                <a:off x="1647" y="480"/>
                <a:ext cx="534" cy="384"/>
                <a:chOff x="1647" y="480"/>
                <a:chExt cx="534" cy="384"/>
              </a:xfrm>
            </p:grpSpPr>
            <p:sp>
              <p:nvSpPr>
                <p:cNvPr id="82013" name="Rectangle 27"/>
                <p:cNvSpPr>
                  <a:spLocks noChangeArrowheads="1"/>
                </p:cNvSpPr>
                <p:nvPr/>
              </p:nvSpPr>
              <p:spPr bwMode="auto">
                <a:xfrm>
                  <a:off x="1690" y="480"/>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否</a:t>
                  </a:r>
                  <a:endParaRPr kumimoji="1" lang="zh-CN" altLang="en-US" sz="2000">
                    <a:latin typeface="Times New Roman" pitchFamily="18" charset="0"/>
                  </a:endParaRPr>
                </a:p>
              </p:txBody>
            </p:sp>
            <p:sp>
              <p:nvSpPr>
                <p:cNvPr id="82014" name="Rectangle 28"/>
                <p:cNvSpPr>
                  <a:spLocks noChangeArrowheads="1"/>
                </p:cNvSpPr>
                <p:nvPr/>
              </p:nvSpPr>
              <p:spPr bwMode="auto">
                <a:xfrm>
                  <a:off x="1647" y="480"/>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3" name="Group 29"/>
              <p:cNvGrpSpPr>
                <a:grpSpLocks/>
              </p:cNvGrpSpPr>
              <p:nvPr/>
            </p:nvGrpSpPr>
            <p:grpSpPr bwMode="auto">
              <a:xfrm>
                <a:off x="0" y="864"/>
                <a:ext cx="344" cy="384"/>
                <a:chOff x="0" y="864"/>
                <a:chExt cx="344" cy="384"/>
              </a:xfrm>
            </p:grpSpPr>
            <p:sp>
              <p:nvSpPr>
                <p:cNvPr id="82011" name="Rectangle 30"/>
                <p:cNvSpPr>
                  <a:spLocks noChangeArrowheads="1"/>
                </p:cNvSpPr>
                <p:nvPr/>
              </p:nvSpPr>
              <p:spPr bwMode="auto">
                <a:xfrm>
                  <a:off x="43" y="864"/>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2</a:t>
                  </a:r>
                </a:p>
                <a:p>
                  <a:pPr algn="just" eaLnBrk="0" hangingPunct="0"/>
                  <a:endParaRPr kumimoji="1" lang="en-US" altLang="zh-CN" sz="2000">
                    <a:latin typeface="Times New Roman" pitchFamily="18" charset="0"/>
                  </a:endParaRPr>
                </a:p>
              </p:txBody>
            </p:sp>
            <p:sp>
              <p:nvSpPr>
                <p:cNvPr id="82012" name="Rectangle 31"/>
                <p:cNvSpPr>
                  <a:spLocks noChangeArrowheads="1"/>
                </p:cNvSpPr>
                <p:nvPr/>
              </p:nvSpPr>
              <p:spPr bwMode="auto">
                <a:xfrm>
                  <a:off x="0" y="864"/>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4" name="Group 32"/>
              <p:cNvGrpSpPr>
                <a:grpSpLocks/>
              </p:cNvGrpSpPr>
              <p:nvPr/>
            </p:nvGrpSpPr>
            <p:grpSpPr bwMode="auto">
              <a:xfrm>
                <a:off x="344" y="864"/>
                <a:ext cx="769" cy="384"/>
                <a:chOff x="344" y="864"/>
                <a:chExt cx="769" cy="384"/>
              </a:xfrm>
            </p:grpSpPr>
            <p:sp>
              <p:nvSpPr>
                <p:cNvPr id="82009" name="Rectangle 33"/>
                <p:cNvSpPr>
                  <a:spLocks noChangeArrowheads="1"/>
                </p:cNvSpPr>
                <p:nvPr/>
              </p:nvSpPr>
              <p:spPr bwMode="auto">
                <a:xfrm>
                  <a:off x="387" y="864"/>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2010" name="Rectangle 34"/>
                <p:cNvSpPr>
                  <a:spLocks noChangeArrowheads="1"/>
                </p:cNvSpPr>
                <p:nvPr/>
              </p:nvSpPr>
              <p:spPr bwMode="auto">
                <a:xfrm>
                  <a:off x="344" y="864"/>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5" name="Group 35"/>
              <p:cNvGrpSpPr>
                <a:grpSpLocks/>
              </p:cNvGrpSpPr>
              <p:nvPr/>
            </p:nvGrpSpPr>
            <p:grpSpPr bwMode="auto">
              <a:xfrm>
                <a:off x="1113" y="864"/>
                <a:ext cx="534" cy="384"/>
                <a:chOff x="1113" y="864"/>
                <a:chExt cx="534" cy="384"/>
              </a:xfrm>
            </p:grpSpPr>
            <p:sp>
              <p:nvSpPr>
                <p:cNvPr id="82007" name="Rectangle 36"/>
                <p:cNvSpPr>
                  <a:spLocks noChangeArrowheads="1"/>
                </p:cNvSpPr>
                <p:nvPr/>
              </p:nvSpPr>
              <p:spPr bwMode="auto">
                <a:xfrm>
                  <a:off x="1156" y="864"/>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11</a:t>
                  </a:r>
                </a:p>
              </p:txBody>
            </p:sp>
            <p:sp>
              <p:nvSpPr>
                <p:cNvPr id="82008" name="Rectangle 37"/>
                <p:cNvSpPr>
                  <a:spLocks noChangeArrowheads="1"/>
                </p:cNvSpPr>
                <p:nvPr/>
              </p:nvSpPr>
              <p:spPr bwMode="auto">
                <a:xfrm>
                  <a:off x="1113" y="864"/>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6" name="Group 38"/>
              <p:cNvGrpSpPr>
                <a:grpSpLocks/>
              </p:cNvGrpSpPr>
              <p:nvPr/>
            </p:nvGrpSpPr>
            <p:grpSpPr bwMode="auto">
              <a:xfrm>
                <a:off x="1647" y="864"/>
                <a:ext cx="534" cy="384"/>
                <a:chOff x="1647" y="864"/>
                <a:chExt cx="534" cy="384"/>
              </a:xfrm>
            </p:grpSpPr>
            <p:sp>
              <p:nvSpPr>
                <p:cNvPr id="82005" name="Rectangle 39"/>
                <p:cNvSpPr>
                  <a:spLocks noChangeArrowheads="1"/>
                </p:cNvSpPr>
                <p:nvPr/>
              </p:nvSpPr>
              <p:spPr bwMode="auto">
                <a:xfrm>
                  <a:off x="1690" y="864"/>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是</a:t>
                  </a:r>
                  <a:endParaRPr kumimoji="1" lang="zh-CN" altLang="en-US" sz="2000">
                    <a:latin typeface="Times New Roman" pitchFamily="18" charset="0"/>
                  </a:endParaRPr>
                </a:p>
              </p:txBody>
            </p:sp>
            <p:sp>
              <p:nvSpPr>
                <p:cNvPr id="82006" name="Rectangle 40"/>
                <p:cNvSpPr>
                  <a:spLocks noChangeArrowheads="1"/>
                </p:cNvSpPr>
                <p:nvPr/>
              </p:nvSpPr>
              <p:spPr bwMode="auto">
                <a:xfrm>
                  <a:off x="1647" y="864"/>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7" name="Group 41"/>
              <p:cNvGrpSpPr>
                <a:grpSpLocks/>
              </p:cNvGrpSpPr>
              <p:nvPr/>
            </p:nvGrpSpPr>
            <p:grpSpPr bwMode="auto">
              <a:xfrm>
                <a:off x="0" y="1248"/>
                <a:ext cx="344" cy="384"/>
                <a:chOff x="0" y="1248"/>
                <a:chExt cx="344" cy="384"/>
              </a:xfrm>
            </p:grpSpPr>
            <p:sp>
              <p:nvSpPr>
                <p:cNvPr id="82003" name="Rectangle 42"/>
                <p:cNvSpPr>
                  <a:spLocks noChangeArrowheads="1"/>
                </p:cNvSpPr>
                <p:nvPr/>
              </p:nvSpPr>
              <p:spPr bwMode="auto">
                <a:xfrm>
                  <a:off x="43" y="1248"/>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3</a:t>
                  </a:r>
                </a:p>
                <a:p>
                  <a:pPr algn="just" eaLnBrk="0" hangingPunct="0"/>
                  <a:endParaRPr kumimoji="1" lang="en-US" altLang="zh-CN" sz="2000">
                    <a:latin typeface="Times New Roman" pitchFamily="18" charset="0"/>
                  </a:endParaRPr>
                </a:p>
              </p:txBody>
            </p:sp>
            <p:sp>
              <p:nvSpPr>
                <p:cNvPr id="82004" name="Rectangle 43"/>
                <p:cNvSpPr>
                  <a:spLocks noChangeArrowheads="1"/>
                </p:cNvSpPr>
                <p:nvPr/>
              </p:nvSpPr>
              <p:spPr bwMode="auto">
                <a:xfrm>
                  <a:off x="0" y="1248"/>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8" name="Group 44"/>
              <p:cNvGrpSpPr>
                <a:grpSpLocks/>
              </p:cNvGrpSpPr>
              <p:nvPr/>
            </p:nvGrpSpPr>
            <p:grpSpPr bwMode="auto">
              <a:xfrm>
                <a:off x="344" y="1248"/>
                <a:ext cx="769" cy="384"/>
                <a:chOff x="344" y="1248"/>
                <a:chExt cx="769" cy="384"/>
              </a:xfrm>
            </p:grpSpPr>
            <p:sp>
              <p:nvSpPr>
                <p:cNvPr id="82001" name="Rectangle 45"/>
                <p:cNvSpPr>
                  <a:spLocks noChangeArrowheads="1"/>
                </p:cNvSpPr>
                <p:nvPr/>
              </p:nvSpPr>
              <p:spPr bwMode="auto">
                <a:xfrm>
                  <a:off x="387" y="1248"/>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2002" name="Rectangle 46"/>
                <p:cNvSpPr>
                  <a:spLocks noChangeArrowheads="1"/>
                </p:cNvSpPr>
                <p:nvPr/>
              </p:nvSpPr>
              <p:spPr bwMode="auto">
                <a:xfrm>
                  <a:off x="344" y="1248"/>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9" name="Group 47"/>
              <p:cNvGrpSpPr>
                <a:grpSpLocks/>
              </p:cNvGrpSpPr>
              <p:nvPr/>
            </p:nvGrpSpPr>
            <p:grpSpPr bwMode="auto">
              <a:xfrm>
                <a:off x="1113" y="1248"/>
                <a:ext cx="534" cy="384"/>
                <a:chOff x="1113" y="1248"/>
                <a:chExt cx="534" cy="384"/>
              </a:xfrm>
            </p:grpSpPr>
            <p:sp>
              <p:nvSpPr>
                <p:cNvPr id="81999" name="Rectangle 48"/>
                <p:cNvSpPr>
                  <a:spLocks noChangeArrowheads="1"/>
                </p:cNvSpPr>
                <p:nvPr/>
              </p:nvSpPr>
              <p:spPr bwMode="auto">
                <a:xfrm>
                  <a:off x="1156" y="1248"/>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23</a:t>
                  </a:r>
                </a:p>
                <a:p>
                  <a:pPr algn="just" eaLnBrk="0" hangingPunct="0"/>
                  <a:endParaRPr kumimoji="1" lang="en-US" altLang="zh-CN" sz="2000">
                    <a:latin typeface="Times New Roman" pitchFamily="18" charset="0"/>
                  </a:endParaRPr>
                </a:p>
              </p:txBody>
            </p:sp>
            <p:sp>
              <p:nvSpPr>
                <p:cNvPr id="82000" name="Rectangle 49"/>
                <p:cNvSpPr>
                  <a:spLocks noChangeArrowheads="1"/>
                </p:cNvSpPr>
                <p:nvPr/>
              </p:nvSpPr>
              <p:spPr bwMode="auto">
                <a:xfrm>
                  <a:off x="1113" y="1248"/>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0" name="Group 50"/>
              <p:cNvGrpSpPr>
                <a:grpSpLocks/>
              </p:cNvGrpSpPr>
              <p:nvPr/>
            </p:nvGrpSpPr>
            <p:grpSpPr bwMode="auto">
              <a:xfrm>
                <a:off x="1647" y="1248"/>
                <a:ext cx="534" cy="384"/>
                <a:chOff x="1647" y="1248"/>
                <a:chExt cx="534" cy="384"/>
              </a:xfrm>
            </p:grpSpPr>
            <p:sp>
              <p:nvSpPr>
                <p:cNvPr id="81997" name="Rectangle 51"/>
                <p:cNvSpPr>
                  <a:spLocks noChangeArrowheads="1"/>
                </p:cNvSpPr>
                <p:nvPr/>
              </p:nvSpPr>
              <p:spPr bwMode="auto">
                <a:xfrm>
                  <a:off x="1690" y="1248"/>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否</a:t>
                  </a:r>
                  <a:endParaRPr kumimoji="1" lang="zh-CN" altLang="en-US" sz="2000">
                    <a:latin typeface="Times New Roman" pitchFamily="18" charset="0"/>
                  </a:endParaRPr>
                </a:p>
              </p:txBody>
            </p:sp>
            <p:sp>
              <p:nvSpPr>
                <p:cNvPr id="81998" name="Rectangle 52"/>
                <p:cNvSpPr>
                  <a:spLocks noChangeArrowheads="1"/>
                </p:cNvSpPr>
                <p:nvPr/>
              </p:nvSpPr>
              <p:spPr bwMode="auto">
                <a:xfrm>
                  <a:off x="1647" y="1248"/>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1" name="Group 53"/>
              <p:cNvGrpSpPr>
                <a:grpSpLocks/>
              </p:cNvGrpSpPr>
              <p:nvPr/>
            </p:nvGrpSpPr>
            <p:grpSpPr bwMode="auto">
              <a:xfrm>
                <a:off x="0" y="1632"/>
                <a:ext cx="344" cy="384"/>
                <a:chOff x="0" y="1632"/>
                <a:chExt cx="344" cy="384"/>
              </a:xfrm>
            </p:grpSpPr>
            <p:sp>
              <p:nvSpPr>
                <p:cNvPr id="81995" name="Rectangle 54"/>
                <p:cNvSpPr>
                  <a:spLocks noChangeArrowheads="1"/>
                </p:cNvSpPr>
                <p:nvPr/>
              </p:nvSpPr>
              <p:spPr bwMode="auto">
                <a:xfrm>
                  <a:off x="43" y="1632"/>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4</a:t>
                  </a:r>
                </a:p>
                <a:p>
                  <a:pPr algn="just" eaLnBrk="0" hangingPunct="0"/>
                  <a:endParaRPr kumimoji="1" lang="en-US" altLang="zh-CN" sz="2000">
                    <a:latin typeface="Times New Roman" pitchFamily="18" charset="0"/>
                  </a:endParaRPr>
                </a:p>
              </p:txBody>
            </p:sp>
            <p:sp>
              <p:nvSpPr>
                <p:cNvPr id="81996" name="Rectangle 55"/>
                <p:cNvSpPr>
                  <a:spLocks noChangeArrowheads="1"/>
                </p:cNvSpPr>
                <p:nvPr/>
              </p:nvSpPr>
              <p:spPr bwMode="auto">
                <a:xfrm>
                  <a:off x="0" y="1632"/>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2" name="Group 56"/>
              <p:cNvGrpSpPr>
                <a:grpSpLocks/>
              </p:cNvGrpSpPr>
              <p:nvPr/>
            </p:nvGrpSpPr>
            <p:grpSpPr bwMode="auto">
              <a:xfrm>
                <a:off x="344" y="1632"/>
                <a:ext cx="769" cy="384"/>
                <a:chOff x="344" y="1632"/>
                <a:chExt cx="769" cy="384"/>
              </a:xfrm>
            </p:grpSpPr>
            <p:sp>
              <p:nvSpPr>
                <p:cNvPr id="81993" name="Rectangle 57"/>
                <p:cNvSpPr>
                  <a:spLocks noChangeArrowheads="1"/>
                </p:cNvSpPr>
                <p:nvPr/>
              </p:nvSpPr>
              <p:spPr bwMode="auto">
                <a:xfrm>
                  <a:off x="387" y="1632"/>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1994" name="Rectangle 58"/>
                <p:cNvSpPr>
                  <a:spLocks noChangeArrowheads="1"/>
                </p:cNvSpPr>
                <p:nvPr/>
              </p:nvSpPr>
              <p:spPr bwMode="auto">
                <a:xfrm>
                  <a:off x="344" y="1632"/>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3" name="Group 59"/>
              <p:cNvGrpSpPr>
                <a:grpSpLocks/>
              </p:cNvGrpSpPr>
              <p:nvPr/>
            </p:nvGrpSpPr>
            <p:grpSpPr bwMode="auto">
              <a:xfrm>
                <a:off x="1113" y="1632"/>
                <a:ext cx="534" cy="384"/>
                <a:chOff x="1113" y="1632"/>
                <a:chExt cx="534" cy="384"/>
              </a:xfrm>
            </p:grpSpPr>
            <p:sp>
              <p:nvSpPr>
                <p:cNvPr id="81991" name="Rectangle 60"/>
                <p:cNvSpPr>
                  <a:spLocks noChangeArrowheads="1"/>
                </p:cNvSpPr>
                <p:nvPr/>
              </p:nvSpPr>
              <p:spPr bwMode="auto">
                <a:xfrm>
                  <a:off x="1156" y="1632"/>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11</a:t>
                  </a:r>
                </a:p>
                <a:p>
                  <a:pPr algn="just" eaLnBrk="0" hangingPunct="0"/>
                  <a:endParaRPr kumimoji="1" lang="en-US" altLang="zh-CN" sz="2000">
                    <a:latin typeface="Times New Roman" pitchFamily="18" charset="0"/>
                  </a:endParaRPr>
                </a:p>
              </p:txBody>
            </p:sp>
            <p:sp>
              <p:nvSpPr>
                <p:cNvPr id="81992" name="Rectangle 61"/>
                <p:cNvSpPr>
                  <a:spLocks noChangeArrowheads="1"/>
                </p:cNvSpPr>
                <p:nvPr/>
              </p:nvSpPr>
              <p:spPr bwMode="auto">
                <a:xfrm>
                  <a:off x="1113" y="1632"/>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4" name="Group 62"/>
              <p:cNvGrpSpPr>
                <a:grpSpLocks/>
              </p:cNvGrpSpPr>
              <p:nvPr/>
            </p:nvGrpSpPr>
            <p:grpSpPr bwMode="auto">
              <a:xfrm>
                <a:off x="1647" y="1632"/>
                <a:ext cx="534" cy="384"/>
                <a:chOff x="1647" y="1632"/>
                <a:chExt cx="534" cy="384"/>
              </a:xfrm>
            </p:grpSpPr>
            <p:sp>
              <p:nvSpPr>
                <p:cNvPr id="81989" name="Rectangle 63"/>
                <p:cNvSpPr>
                  <a:spLocks noChangeArrowheads="1"/>
                </p:cNvSpPr>
                <p:nvPr/>
              </p:nvSpPr>
              <p:spPr bwMode="auto">
                <a:xfrm>
                  <a:off x="1690" y="1632"/>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是</a:t>
                  </a:r>
                  <a:endParaRPr kumimoji="1" lang="zh-CN" altLang="en-US" sz="2000">
                    <a:latin typeface="Times New Roman" pitchFamily="18" charset="0"/>
                  </a:endParaRPr>
                </a:p>
              </p:txBody>
            </p:sp>
            <p:sp>
              <p:nvSpPr>
                <p:cNvPr id="81990" name="Rectangle 64"/>
                <p:cNvSpPr>
                  <a:spLocks noChangeArrowheads="1"/>
                </p:cNvSpPr>
                <p:nvPr/>
              </p:nvSpPr>
              <p:spPr bwMode="auto">
                <a:xfrm>
                  <a:off x="1647" y="1632"/>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5" name="Group 65"/>
              <p:cNvGrpSpPr>
                <a:grpSpLocks/>
              </p:cNvGrpSpPr>
              <p:nvPr/>
            </p:nvGrpSpPr>
            <p:grpSpPr bwMode="auto">
              <a:xfrm>
                <a:off x="0" y="2016"/>
                <a:ext cx="344" cy="384"/>
                <a:chOff x="0" y="2016"/>
                <a:chExt cx="344" cy="384"/>
              </a:xfrm>
            </p:grpSpPr>
            <p:sp>
              <p:nvSpPr>
                <p:cNvPr id="81987" name="Rectangle 66"/>
                <p:cNvSpPr>
                  <a:spLocks noChangeArrowheads="1"/>
                </p:cNvSpPr>
                <p:nvPr/>
              </p:nvSpPr>
              <p:spPr bwMode="auto">
                <a:xfrm>
                  <a:off x="43" y="2016"/>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5</a:t>
                  </a:r>
                </a:p>
                <a:p>
                  <a:pPr algn="just" eaLnBrk="0" hangingPunct="0"/>
                  <a:endParaRPr kumimoji="1" lang="en-US" altLang="zh-CN" sz="2000">
                    <a:latin typeface="Times New Roman" pitchFamily="18" charset="0"/>
                  </a:endParaRPr>
                </a:p>
              </p:txBody>
            </p:sp>
            <p:sp>
              <p:nvSpPr>
                <p:cNvPr id="81988" name="Rectangle 67"/>
                <p:cNvSpPr>
                  <a:spLocks noChangeArrowheads="1"/>
                </p:cNvSpPr>
                <p:nvPr/>
              </p:nvSpPr>
              <p:spPr bwMode="auto">
                <a:xfrm>
                  <a:off x="0" y="2016"/>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6" name="Group 68"/>
              <p:cNvGrpSpPr>
                <a:grpSpLocks/>
              </p:cNvGrpSpPr>
              <p:nvPr/>
            </p:nvGrpSpPr>
            <p:grpSpPr bwMode="auto">
              <a:xfrm>
                <a:off x="344" y="2016"/>
                <a:ext cx="769" cy="384"/>
                <a:chOff x="344" y="2016"/>
                <a:chExt cx="769" cy="384"/>
              </a:xfrm>
            </p:grpSpPr>
            <p:sp>
              <p:nvSpPr>
                <p:cNvPr id="81985" name="Rectangle 69"/>
                <p:cNvSpPr>
                  <a:spLocks noChangeArrowheads="1"/>
                </p:cNvSpPr>
                <p:nvPr/>
              </p:nvSpPr>
              <p:spPr bwMode="auto">
                <a:xfrm>
                  <a:off x="387" y="2016"/>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1986" name="Rectangle 70"/>
                <p:cNvSpPr>
                  <a:spLocks noChangeArrowheads="1"/>
                </p:cNvSpPr>
                <p:nvPr/>
              </p:nvSpPr>
              <p:spPr bwMode="auto">
                <a:xfrm>
                  <a:off x="344" y="2016"/>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7" name="Group 71"/>
              <p:cNvGrpSpPr>
                <a:grpSpLocks/>
              </p:cNvGrpSpPr>
              <p:nvPr/>
            </p:nvGrpSpPr>
            <p:grpSpPr bwMode="auto">
              <a:xfrm>
                <a:off x="1113" y="2016"/>
                <a:ext cx="534" cy="384"/>
                <a:chOff x="1113" y="2016"/>
                <a:chExt cx="534" cy="384"/>
              </a:xfrm>
            </p:grpSpPr>
            <p:sp>
              <p:nvSpPr>
                <p:cNvPr id="81983" name="Rectangle 72"/>
                <p:cNvSpPr>
                  <a:spLocks noChangeArrowheads="1"/>
                </p:cNvSpPr>
                <p:nvPr/>
              </p:nvSpPr>
              <p:spPr bwMode="auto">
                <a:xfrm>
                  <a:off x="1156" y="2016"/>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23</a:t>
                  </a:r>
                </a:p>
                <a:p>
                  <a:pPr algn="just" eaLnBrk="0" hangingPunct="0"/>
                  <a:endParaRPr kumimoji="1" lang="en-US" altLang="zh-CN" sz="2000">
                    <a:latin typeface="Times New Roman" pitchFamily="18" charset="0"/>
                  </a:endParaRPr>
                </a:p>
              </p:txBody>
            </p:sp>
            <p:sp>
              <p:nvSpPr>
                <p:cNvPr id="81984" name="Rectangle 73"/>
                <p:cNvSpPr>
                  <a:spLocks noChangeArrowheads="1"/>
                </p:cNvSpPr>
                <p:nvPr/>
              </p:nvSpPr>
              <p:spPr bwMode="auto">
                <a:xfrm>
                  <a:off x="1113" y="2016"/>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8" name="Group 74"/>
              <p:cNvGrpSpPr>
                <a:grpSpLocks/>
              </p:cNvGrpSpPr>
              <p:nvPr/>
            </p:nvGrpSpPr>
            <p:grpSpPr bwMode="auto">
              <a:xfrm>
                <a:off x="1647" y="2016"/>
                <a:ext cx="534" cy="384"/>
                <a:chOff x="1647" y="2016"/>
                <a:chExt cx="534" cy="384"/>
              </a:xfrm>
            </p:grpSpPr>
            <p:sp>
              <p:nvSpPr>
                <p:cNvPr id="81981" name="Rectangle 75"/>
                <p:cNvSpPr>
                  <a:spLocks noChangeArrowheads="1"/>
                </p:cNvSpPr>
                <p:nvPr/>
              </p:nvSpPr>
              <p:spPr bwMode="auto">
                <a:xfrm>
                  <a:off x="1690" y="2016"/>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否</a:t>
                  </a:r>
                  <a:endParaRPr kumimoji="1" lang="zh-CN" altLang="en-US" sz="2000">
                    <a:latin typeface="Times New Roman" pitchFamily="18" charset="0"/>
                  </a:endParaRPr>
                </a:p>
              </p:txBody>
            </p:sp>
            <p:sp>
              <p:nvSpPr>
                <p:cNvPr id="81982" name="Rectangle 76"/>
                <p:cNvSpPr>
                  <a:spLocks noChangeArrowheads="1"/>
                </p:cNvSpPr>
                <p:nvPr/>
              </p:nvSpPr>
              <p:spPr bwMode="auto">
                <a:xfrm>
                  <a:off x="1647" y="2016"/>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9" name="Group 77"/>
              <p:cNvGrpSpPr>
                <a:grpSpLocks/>
              </p:cNvGrpSpPr>
              <p:nvPr/>
            </p:nvGrpSpPr>
            <p:grpSpPr bwMode="auto">
              <a:xfrm>
                <a:off x="0" y="2400"/>
                <a:ext cx="344" cy="384"/>
                <a:chOff x="0" y="2400"/>
                <a:chExt cx="344" cy="384"/>
              </a:xfrm>
            </p:grpSpPr>
            <p:sp>
              <p:nvSpPr>
                <p:cNvPr id="81979" name="Rectangle 78"/>
                <p:cNvSpPr>
                  <a:spLocks noChangeArrowheads="1"/>
                </p:cNvSpPr>
                <p:nvPr/>
              </p:nvSpPr>
              <p:spPr bwMode="auto">
                <a:xfrm>
                  <a:off x="43" y="2400"/>
                  <a:ext cx="2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6</a:t>
                  </a:r>
                </a:p>
                <a:p>
                  <a:pPr algn="just" eaLnBrk="0" hangingPunct="0"/>
                  <a:endParaRPr kumimoji="1" lang="en-US" altLang="zh-CN" sz="2000">
                    <a:latin typeface="Times New Roman" pitchFamily="18" charset="0"/>
                  </a:endParaRPr>
                </a:p>
              </p:txBody>
            </p:sp>
            <p:sp>
              <p:nvSpPr>
                <p:cNvPr id="81980" name="Rectangle 79"/>
                <p:cNvSpPr>
                  <a:spLocks noChangeArrowheads="1"/>
                </p:cNvSpPr>
                <p:nvPr/>
              </p:nvSpPr>
              <p:spPr bwMode="auto">
                <a:xfrm>
                  <a:off x="0" y="2400"/>
                  <a:ext cx="3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30" name="Group 80"/>
              <p:cNvGrpSpPr>
                <a:grpSpLocks/>
              </p:cNvGrpSpPr>
              <p:nvPr/>
            </p:nvGrpSpPr>
            <p:grpSpPr bwMode="auto">
              <a:xfrm>
                <a:off x="344" y="2400"/>
                <a:ext cx="769" cy="384"/>
                <a:chOff x="344" y="2400"/>
                <a:chExt cx="769" cy="384"/>
              </a:xfrm>
            </p:grpSpPr>
            <p:sp>
              <p:nvSpPr>
                <p:cNvPr id="81977" name="Rectangle 81"/>
                <p:cNvSpPr>
                  <a:spLocks noChangeArrowheads="1"/>
                </p:cNvSpPr>
                <p:nvPr/>
              </p:nvSpPr>
              <p:spPr bwMode="auto">
                <a:xfrm>
                  <a:off x="387" y="2400"/>
                  <a:ext cx="6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i="1">
                      <a:latin typeface="Times New Roman" pitchFamily="18" charset="0"/>
                    </a:rPr>
                    <a:t>a</a:t>
                  </a:r>
                  <a:r>
                    <a:rPr kumimoji="1" lang="en-US" altLang="zh-CN" sz="2000">
                      <a:latin typeface="Times New Roman" pitchFamily="18" charset="0"/>
                    </a:rPr>
                    <a:t>→</a:t>
                  </a:r>
                  <a:r>
                    <a:rPr kumimoji="1" lang="en-US" altLang="zh-CN" sz="2000" i="1">
                      <a:latin typeface="Times New Roman" pitchFamily="18" charset="0"/>
                    </a:rPr>
                    <a:t>d</a:t>
                  </a:r>
                  <a:r>
                    <a:rPr kumimoji="1" lang="en-US" altLang="zh-CN" sz="2000">
                      <a:latin typeface="Times New Roman" pitchFamily="18" charset="0"/>
                    </a:rPr>
                    <a:t>→</a:t>
                  </a:r>
                  <a:r>
                    <a:rPr kumimoji="1" lang="en-US" altLang="zh-CN" sz="2000" i="1">
                      <a:latin typeface="Times New Roman" pitchFamily="18" charset="0"/>
                    </a:rPr>
                    <a:t>c</a:t>
                  </a:r>
                  <a:r>
                    <a:rPr kumimoji="1" lang="en-US" altLang="zh-CN" sz="2000">
                      <a:latin typeface="Times New Roman" pitchFamily="18" charset="0"/>
                    </a:rPr>
                    <a:t>→</a:t>
                  </a:r>
                  <a:r>
                    <a:rPr kumimoji="1" lang="en-US" altLang="zh-CN" sz="2000" i="1">
                      <a:latin typeface="Times New Roman" pitchFamily="18" charset="0"/>
                    </a:rPr>
                    <a:t>b</a:t>
                  </a:r>
                  <a:r>
                    <a:rPr kumimoji="1" lang="en-US" altLang="zh-CN" sz="2000">
                      <a:latin typeface="Times New Roman" pitchFamily="18" charset="0"/>
                    </a:rPr>
                    <a:t>→</a:t>
                  </a:r>
                  <a:r>
                    <a:rPr kumimoji="1" lang="en-US" altLang="zh-CN" sz="2000" i="1">
                      <a:latin typeface="Times New Roman" pitchFamily="18" charset="0"/>
                    </a:rPr>
                    <a:t>a</a:t>
                  </a:r>
                  <a:endParaRPr kumimoji="1" lang="en-US" altLang="zh-CN" sz="2000">
                    <a:latin typeface="Times New Roman" pitchFamily="18" charset="0"/>
                  </a:endParaRPr>
                </a:p>
              </p:txBody>
            </p:sp>
            <p:sp>
              <p:nvSpPr>
                <p:cNvPr id="81978" name="Rectangle 82"/>
                <p:cNvSpPr>
                  <a:spLocks noChangeArrowheads="1"/>
                </p:cNvSpPr>
                <p:nvPr/>
              </p:nvSpPr>
              <p:spPr bwMode="auto">
                <a:xfrm>
                  <a:off x="344" y="2400"/>
                  <a:ext cx="76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31" name="Group 83"/>
              <p:cNvGrpSpPr>
                <a:grpSpLocks/>
              </p:cNvGrpSpPr>
              <p:nvPr/>
            </p:nvGrpSpPr>
            <p:grpSpPr bwMode="auto">
              <a:xfrm>
                <a:off x="1113" y="2400"/>
                <a:ext cx="534" cy="384"/>
                <a:chOff x="1113" y="2400"/>
                <a:chExt cx="534" cy="384"/>
              </a:xfrm>
            </p:grpSpPr>
            <p:sp>
              <p:nvSpPr>
                <p:cNvPr id="81975" name="Rectangle 84"/>
                <p:cNvSpPr>
                  <a:spLocks noChangeArrowheads="1"/>
                </p:cNvSpPr>
                <p:nvPr/>
              </p:nvSpPr>
              <p:spPr bwMode="auto">
                <a:xfrm>
                  <a:off x="1156" y="2400"/>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a:latin typeface="Times New Roman" pitchFamily="18" charset="0"/>
                    </a:rPr>
                    <a:t> 18</a:t>
                  </a:r>
                </a:p>
                <a:p>
                  <a:pPr algn="just" eaLnBrk="0" hangingPunct="0"/>
                  <a:endParaRPr kumimoji="1" lang="en-US" altLang="zh-CN" sz="2000">
                    <a:latin typeface="Times New Roman" pitchFamily="18" charset="0"/>
                  </a:endParaRPr>
                </a:p>
              </p:txBody>
            </p:sp>
            <p:sp>
              <p:nvSpPr>
                <p:cNvPr id="81976" name="Rectangle 85"/>
                <p:cNvSpPr>
                  <a:spLocks noChangeArrowheads="1"/>
                </p:cNvSpPr>
                <p:nvPr/>
              </p:nvSpPr>
              <p:spPr bwMode="auto">
                <a:xfrm>
                  <a:off x="1113" y="2400"/>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82029" name="Group 86"/>
              <p:cNvGrpSpPr>
                <a:grpSpLocks/>
              </p:cNvGrpSpPr>
              <p:nvPr/>
            </p:nvGrpSpPr>
            <p:grpSpPr bwMode="auto">
              <a:xfrm>
                <a:off x="1647" y="2400"/>
                <a:ext cx="534" cy="384"/>
                <a:chOff x="1647" y="2400"/>
                <a:chExt cx="534" cy="384"/>
              </a:xfrm>
            </p:grpSpPr>
            <p:sp>
              <p:nvSpPr>
                <p:cNvPr id="81973" name="Rectangle 87"/>
                <p:cNvSpPr>
                  <a:spLocks noChangeArrowheads="1"/>
                </p:cNvSpPr>
                <p:nvPr/>
              </p:nvSpPr>
              <p:spPr bwMode="auto">
                <a:xfrm>
                  <a:off x="1690" y="2400"/>
                  <a:ext cx="4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a:latin typeface="宋体" pitchFamily="2" charset="-122"/>
                    </a:rPr>
                    <a:t>否</a:t>
                  </a:r>
                  <a:endParaRPr kumimoji="1" lang="zh-CN" altLang="en-US" sz="2000">
                    <a:latin typeface="Times New Roman" pitchFamily="18" charset="0"/>
                  </a:endParaRPr>
                </a:p>
              </p:txBody>
            </p:sp>
            <p:sp>
              <p:nvSpPr>
                <p:cNvPr id="81974" name="Rectangle 88"/>
                <p:cNvSpPr>
                  <a:spLocks noChangeArrowheads="1"/>
                </p:cNvSpPr>
                <p:nvPr/>
              </p:nvSpPr>
              <p:spPr bwMode="auto">
                <a:xfrm>
                  <a:off x="1647" y="2400"/>
                  <a:ext cx="5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sp>
          <p:nvSpPr>
            <p:cNvPr id="81944" name="Rectangle 89"/>
            <p:cNvSpPr>
              <a:spLocks noChangeArrowheads="1"/>
            </p:cNvSpPr>
            <p:nvPr/>
          </p:nvSpPr>
          <p:spPr bwMode="auto">
            <a:xfrm>
              <a:off x="-2" y="-2"/>
              <a:ext cx="2185" cy="2788"/>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82030" name="Group 90"/>
          <p:cNvGrpSpPr>
            <a:grpSpLocks/>
          </p:cNvGrpSpPr>
          <p:nvPr/>
        </p:nvGrpSpPr>
        <p:grpSpPr bwMode="auto">
          <a:xfrm>
            <a:off x="7839194" y="1505559"/>
            <a:ext cx="2714534" cy="1751529"/>
            <a:chOff x="1791" y="618"/>
            <a:chExt cx="2044" cy="1689"/>
          </a:xfrm>
        </p:grpSpPr>
        <p:sp>
          <p:nvSpPr>
            <p:cNvPr id="81926" name="Text Box 91"/>
            <p:cNvSpPr txBox="1">
              <a:spLocks noChangeArrowheads="1"/>
            </p:cNvSpPr>
            <p:nvPr/>
          </p:nvSpPr>
          <p:spPr bwMode="auto">
            <a:xfrm>
              <a:off x="2744" y="1888"/>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1</a:t>
              </a:r>
            </a:p>
          </p:txBody>
        </p:sp>
        <p:grpSp>
          <p:nvGrpSpPr>
            <p:cNvPr id="82031" name="Group 92"/>
            <p:cNvGrpSpPr>
              <a:grpSpLocks/>
            </p:cNvGrpSpPr>
            <p:nvPr/>
          </p:nvGrpSpPr>
          <p:grpSpPr bwMode="auto">
            <a:xfrm>
              <a:off x="1791" y="618"/>
              <a:ext cx="2044" cy="1689"/>
              <a:chOff x="1791" y="618"/>
              <a:chExt cx="2044" cy="1689"/>
            </a:xfrm>
          </p:grpSpPr>
          <p:sp>
            <p:nvSpPr>
              <p:cNvPr id="81928" name="Text Box 93"/>
              <p:cNvSpPr txBox="1">
                <a:spLocks noChangeArrowheads="1"/>
              </p:cNvSpPr>
              <p:nvPr/>
            </p:nvSpPr>
            <p:spPr bwMode="auto">
              <a:xfrm>
                <a:off x="2245" y="1525"/>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8</a:t>
                </a:r>
              </a:p>
            </p:txBody>
          </p:sp>
          <p:sp>
            <p:nvSpPr>
              <p:cNvPr id="81929" name="Oval 94"/>
              <p:cNvSpPr>
                <a:spLocks noChangeArrowheads="1"/>
              </p:cNvSpPr>
              <p:nvPr/>
            </p:nvSpPr>
            <p:spPr bwMode="auto">
              <a:xfrm>
                <a:off x="1837" y="691"/>
                <a:ext cx="347" cy="32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eaLnBrk="0" hangingPunct="0">
                  <a:lnSpc>
                    <a:spcPct val="80000"/>
                  </a:lnSpc>
                </a:pPr>
                <a:r>
                  <a:rPr lang="en-US" altLang="zh-CN" sz="2000" b="1" i="1" dirty="0">
                    <a:latin typeface="Times New Roman" pitchFamily="18" charset="0"/>
                  </a:rPr>
                  <a:t> a</a:t>
                </a:r>
                <a:endParaRPr lang="en-US" altLang="zh-CN" sz="2000" b="1" dirty="0">
                  <a:latin typeface="Times New Roman" pitchFamily="18" charset="0"/>
                </a:endParaRPr>
              </a:p>
            </p:txBody>
          </p:sp>
          <p:sp>
            <p:nvSpPr>
              <p:cNvPr id="81930" name="Oval 95"/>
              <p:cNvSpPr>
                <a:spLocks noChangeArrowheads="1"/>
              </p:cNvSpPr>
              <p:nvPr/>
            </p:nvSpPr>
            <p:spPr bwMode="auto">
              <a:xfrm>
                <a:off x="3395" y="709"/>
                <a:ext cx="347" cy="32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eaLnBrk="0" hangingPunct="0">
                  <a:lnSpc>
                    <a:spcPct val="80000"/>
                  </a:lnSpc>
                </a:pPr>
                <a:r>
                  <a:rPr lang="en-US" altLang="zh-CN" sz="2000" b="1" i="1">
                    <a:latin typeface="Times New Roman" pitchFamily="18" charset="0"/>
                  </a:rPr>
                  <a:t> b</a:t>
                </a:r>
                <a:endParaRPr lang="en-US" altLang="zh-CN" sz="2000" b="1">
                  <a:latin typeface="Times New Roman" pitchFamily="18" charset="0"/>
                </a:endParaRPr>
              </a:p>
            </p:txBody>
          </p:sp>
          <p:sp>
            <p:nvSpPr>
              <p:cNvPr id="81932" name="Freeform 97"/>
              <p:cNvSpPr>
                <a:spLocks/>
              </p:cNvSpPr>
              <p:nvPr/>
            </p:nvSpPr>
            <p:spPr bwMode="auto">
              <a:xfrm>
                <a:off x="2109" y="981"/>
                <a:ext cx="1326" cy="1063"/>
              </a:xfrm>
              <a:custGeom>
                <a:avLst/>
                <a:gdLst>
                  <a:gd name="T0" fmla="*/ 0 w 953"/>
                  <a:gd name="T1" fmla="*/ 0 h 910"/>
                  <a:gd name="T2" fmla="*/ 69819 w 953"/>
                  <a:gd name="T3" fmla="*/ 6865 h 910"/>
                  <a:gd name="T4" fmla="*/ 0 60000 65536"/>
                  <a:gd name="T5" fmla="*/ 0 60000 65536"/>
                </a:gdLst>
                <a:ahLst/>
                <a:cxnLst>
                  <a:cxn ang="T4">
                    <a:pos x="T0" y="T1"/>
                  </a:cxn>
                  <a:cxn ang="T5">
                    <a:pos x="T2" y="T3"/>
                  </a:cxn>
                </a:cxnLst>
                <a:rect l="0" t="0" r="r" b="b"/>
                <a:pathLst>
                  <a:path w="953" h="910">
                    <a:moveTo>
                      <a:pt x="0" y="0"/>
                    </a:moveTo>
                    <a:lnTo>
                      <a:pt x="953" y="91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800" tIns="10800" rIns="18000" bIns="10800"/>
              <a:lstStyle/>
              <a:p>
                <a:endParaRPr lang="zh-CN" altLang="en-US" sz="1200"/>
              </a:p>
            </p:txBody>
          </p:sp>
          <p:sp>
            <p:nvSpPr>
              <p:cNvPr id="81933" name="Freeform 98"/>
              <p:cNvSpPr>
                <a:spLocks/>
              </p:cNvSpPr>
              <p:nvPr/>
            </p:nvSpPr>
            <p:spPr bwMode="auto">
              <a:xfrm>
                <a:off x="2018" y="1026"/>
                <a:ext cx="1" cy="918"/>
              </a:xfrm>
              <a:custGeom>
                <a:avLst/>
                <a:gdLst>
                  <a:gd name="T0" fmla="*/ 0 w 7"/>
                  <a:gd name="T1" fmla="*/ 0 h 730"/>
                  <a:gd name="T2" fmla="*/ 0 w 7"/>
                  <a:gd name="T3" fmla="*/ 14352 h 730"/>
                  <a:gd name="T4" fmla="*/ 0 60000 65536"/>
                  <a:gd name="T5" fmla="*/ 0 60000 65536"/>
                </a:gdLst>
                <a:ahLst/>
                <a:cxnLst>
                  <a:cxn ang="T4">
                    <a:pos x="T0" y="T1"/>
                  </a:cxn>
                  <a:cxn ang="T5">
                    <a:pos x="T2" y="T3"/>
                  </a:cxn>
                </a:cxnLst>
                <a:rect l="0" t="0" r="r" b="b"/>
                <a:pathLst>
                  <a:path w="7" h="730">
                    <a:moveTo>
                      <a:pt x="7" y="0"/>
                    </a:moveTo>
                    <a:lnTo>
                      <a:pt x="0" y="730"/>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800" tIns="10800" rIns="18000" bIns="10800"/>
              <a:lstStyle/>
              <a:p>
                <a:endParaRPr lang="zh-CN" altLang="en-US" sz="1200"/>
              </a:p>
            </p:txBody>
          </p:sp>
          <p:sp>
            <p:nvSpPr>
              <p:cNvPr id="81934" name="Freeform 99"/>
              <p:cNvSpPr>
                <a:spLocks/>
              </p:cNvSpPr>
              <p:nvPr/>
            </p:nvSpPr>
            <p:spPr bwMode="auto">
              <a:xfrm>
                <a:off x="3606" y="1026"/>
                <a:ext cx="1" cy="931"/>
              </a:xfrm>
              <a:custGeom>
                <a:avLst/>
                <a:gdLst>
                  <a:gd name="T0" fmla="*/ 0 w 1"/>
                  <a:gd name="T1" fmla="*/ 0 h 795"/>
                  <a:gd name="T2" fmla="*/ 0 w 1"/>
                  <a:gd name="T3" fmla="*/ 6190 h 795"/>
                  <a:gd name="T4" fmla="*/ 0 60000 65536"/>
                  <a:gd name="T5" fmla="*/ 0 60000 65536"/>
                </a:gdLst>
                <a:ahLst/>
                <a:cxnLst>
                  <a:cxn ang="T4">
                    <a:pos x="T0" y="T1"/>
                  </a:cxn>
                  <a:cxn ang="T5">
                    <a:pos x="T2" y="T3"/>
                  </a:cxn>
                </a:cxnLst>
                <a:rect l="0" t="0" r="r" b="b"/>
                <a:pathLst>
                  <a:path w="1" h="795">
                    <a:moveTo>
                      <a:pt x="0" y="0"/>
                    </a:moveTo>
                    <a:lnTo>
                      <a:pt x="0" y="795"/>
                    </a:lnTo>
                  </a:path>
                </a:pathLst>
              </a:custGeom>
              <a:noFill/>
              <a:ln w="28575"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800" tIns="10800" rIns="18000" bIns="10800"/>
              <a:lstStyle/>
              <a:p>
                <a:endParaRPr lang="zh-CN" altLang="en-US" sz="1200"/>
              </a:p>
            </p:txBody>
          </p:sp>
          <p:sp>
            <p:nvSpPr>
              <p:cNvPr id="81935" name="Oval 100"/>
              <p:cNvSpPr>
                <a:spLocks noChangeArrowheads="1"/>
              </p:cNvSpPr>
              <p:nvPr/>
            </p:nvSpPr>
            <p:spPr bwMode="auto">
              <a:xfrm>
                <a:off x="3424" y="1979"/>
                <a:ext cx="347" cy="32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eaLnBrk="0" hangingPunct="0">
                  <a:lnSpc>
                    <a:spcPct val="80000"/>
                  </a:lnSpc>
                </a:pPr>
                <a:r>
                  <a:rPr lang="en-US" altLang="zh-CN" sz="2000" b="1" i="1">
                    <a:latin typeface="Times New Roman" pitchFamily="18" charset="0"/>
                  </a:rPr>
                  <a:t> d</a:t>
                </a:r>
                <a:endParaRPr lang="en-US" altLang="zh-CN" sz="2000" b="1">
                  <a:latin typeface="Times New Roman" pitchFamily="18" charset="0"/>
                </a:endParaRPr>
              </a:p>
            </p:txBody>
          </p:sp>
          <p:sp>
            <p:nvSpPr>
              <p:cNvPr id="81936" name="Oval 101"/>
              <p:cNvSpPr>
                <a:spLocks noChangeArrowheads="1"/>
              </p:cNvSpPr>
              <p:nvPr/>
            </p:nvSpPr>
            <p:spPr bwMode="auto">
              <a:xfrm>
                <a:off x="1821" y="1949"/>
                <a:ext cx="347" cy="32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eaLnBrk="0" hangingPunct="0">
                  <a:lnSpc>
                    <a:spcPct val="80000"/>
                  </a:lnSpc>
                </a:pPr>
                <a:r>
                  <a:rPr lang="en-US" altLang="zh-CN" sz="2000" b="1" i="1">
                    <a:latin typeface="Times New Roman" pitchFamily="18" charset="0"/>
                  </a:rPr>
                  <a:t> c</a:t>
                </a:r>
                <a:endParaRPr lang="en-US" altLang="zh-CN" sz="2000" b="1">
                  <a:latin typeface="Times New Roman" pitchFamily="18" charset="0"/>
                </a:endParaRPr>
              </a:p>
            </p:txBody>
          </p:sp>
          <p:sp>
            <p:nvSpPr>
              <p:cNvPr id="81937" name="Text Box 102"/>
              <p:cNvSpPr txBox="1">
                <a:spLocks noChangeArrowheads="1"/>
              </p:cNvSpPr>
              <p:nvPr/>
            </p:nvSpPr>
            <p:spPr bwMode="auto">
              <a:xfrm>
                <a:off x="2653" y="618"/>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2</a:t>
                </a:r>
              </a:p>
            </p:txBody>
          </p:sp>
          <p:sp>
            <p:nvSpPr>
              <p:cNvPr id="81938" name="Text Box 103"/>
              <p:cNvSpPr txBox="1">
                <a:spLocks noChangeArrowheads="1"/>
              </p:cNvSpPr>
              <p:nvPr/>
            </p:nvSpPr>
            <p:spPr bwMode="auto">
              <a:xfrm>
                <a:off x="3606" y="1344"/>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3</a:t>
                </a:r>
              </a:p>
            </p:txBody>
          </p:sp>
          <p:sp>
            <p:nvSpPr>
              <p:cNvPr id="81939" name="Text Box 104"/>
              <p:cNvSpPr txBox="1">
                <a:spLocks noChangeArrowheads="1"/>
              </p:cNvSpPr>
              <p:nvPr/>
            </p:nvSpPr>
            <p:spPr bwMode="auto">
              <a:xfrm>
                <a:off x="1791" y="1344"/>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5</a:t>
                </a:r>
              </a:p>
            </p:txBody>
          </p:sp>
          <p:sp>
            <p:nvSpPr>
              <p:cNvPr id="81940" name="Line 105"/>
              <p:cNvSpPr>
                <a:spLocks noChangeShapeType="1"/>
              </p:cNvSpPr>
              <p:nvPr/>
            </p:nvSpPr>
            <p:spPr bwMode="auto">
              <a:xfrm flipV="1">
                <a:off x="2109" y="981"/>
                <a:ext cx="1304" cy="10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a:p>
            </p:txBody>
          </p:sp>
          <p:sp>
            <p:nvSpPr>
              <p:cNvPr id="81941" name="Text Box 106"/>
              <p:cNvSpPr txBox="1">
                <a:spLocks noChangeArrowheads="1"/>
              </p:cNvSpPr>
              <p:nvPr/>
            </p:nvSpPr>
            <p:spPr bwMode="auto">
              <a:xfrm>
                <a:off x="3223" y="1514"/>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lang="en-US" altLang="zh-CN" sz="2000" b="1">
                    <a:latin typeface="Times New Roman" pitchFamily="18" charset="0"/>
                  </a:rPr>
                  <a:t>7</a:t>
                </a:r>
              </a:p>
            </p:txBody>
          </p:sp>
          <p:sp>
            <p:nvSpPr>
              <p:cNvPr id="81942" name="Line 107"/>
              <p:cNvSpPr>
                <a:spLocks noChangeShapeType="1"/>
              </p:cNvSpPr>
              <p:nvPr/>
            </p:nvSpPr>
            <p:spPr bwMode="auto">
              <a:xfrm>
                <a:off x="2142" y="2148"/>
                <a:ext cx="1282" cy="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grpSp>
      </p:grpSp>
      <p:sp>
        <p:nvSpPr>
          <p:cNvPr id="110" name="文本占位符 109"/>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
        <p:nvSpPr>
          <p:cNvPr id="111" name="Line 107"/>
          <p:cNvSpPr>
            <a:spLocks noChangeShapeType="1"/>
          </p:cNvSpPr>
          <p:nvPr/>
        </p:nvSpPr>
        <p:spPr bwMode="auto">
          <a:xfrm>
            <a:off x="8361117" y="1769481"/>
            <a:ext cx="1579977" cy="1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32" name="Text Box 5">
            <a:extLst>
              <a:ext uri="{FF2B5EF4-FFF2-40B4-BE49-F238E27FC236}">
                <a16:creationId xmlns:a16="http://schemas.microsoft.com/office/drawing/2014/main" id="{A5E99C83-B237-194D-510F-7CBC82EB1708}"/>
              </a:ext>
            </a:extLst>
          </p:cNvPr>
          <p:cNvSpPr txBox="1">
            <a:spLocks noChangeArrowheads="1"/>
          </p:cNvSpPr>
          <p:nvPr/>
        </p:nvSpPr>
        <p:spPr bwMode="auto">
          <a:xfrm>
            <a:off x="609979" y="1281857"/>
            <a:ext cx="4087796"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buClr>
                <a:srgbClr val="990000"/>
              </a:buClr>
              <a:defRPr/>
            </a:pPr>
            <a:r>
              <a:rPr kumimoji="1" lang="en-US" altLang="zh-CN" sz="2000" dirty="0">
                <a:solidFill>
                  <a:srgbClr val="0000FF"/>
                </a:solidFill>
                <a:latin typeface="微软雅黑" panose="020B0503020204020204" pitchFamily="34" charset="-122"/>
                <a:ea typeface="微软雅黑" panose="020B0503020204020204" pitchFamily="34" charset="-122"/>
              </a:rPr>
              <a:t>【</a:t>
            </a:r>
            <a:r>
              <a:rPr kumimoji="1" lang="zh-CN" altLang="en-US" sz="2000" dirty="0">
                <a:solidFill>
                  <a:srgbClr val="0000FF"/>
                </a:solidFill>
                <a:latin typeface="微软雅黑" panose="020B0503020204020204" pitchFamily="34" charset="-122"/>
                <a:ea typeface="微软雅黑" panose="020B0503020204020204" pitchFamily="34" charset="-122"/>
              </a:rPr>
              <a:t>蛮力法</a:t>
            </a:r>
            <a:r>
              <a:rPr kumimoji="1" lang="en-US" altLang="zh-CN" sz="2000" dirty="0">
                <a:solidFill>
                  <a:srgbClr val="0000FF"/>
                </a:solidFill>
                <a:latin typeface="微软雅黑" panose="020B0503020204020204" pitchFamily="34" charset="-122"/>
                <a:ea typeface="微软雅黑" panose="020B0503020204020204" pitchFamily="34" charset="-122"/>
              </a:rPr>
              <a:t>】</a:t>
            </a:r>
          </a:p>
        </p:txBody>
      </p:sp>
      <p:sp>
        <p:nvSpPr>
          <p:cNvPr id="34" name="文本框 33">
            <a:extLst>
              <a:ext uri="{FF2B5EF4-FFF2-40B4-BE49-F238E27FC236}">
                <a16:creationId xmlns:a16="http://schemas.microsoft.com/office/drawing/2014/main" id="{13899C70-DB6F-F7D8-C458-773A5F7245B8}"/>
              </a:ext>
            </a:extLst>
          </p:cNvPr>
          <p:cNvSpPr txBox="1"/>
          <p:nvPr/>
        </p:nvSpPr>
        <p:spPr>
          <a:xfrm>
            <a:off x="763468" y="2016998"/>
            <a:ext cx="5868528" cy="961289"/>
          </a:xfrm>
          <a:prstGeom prst="rect">
            <a:avLst/>
          </a:prstGeom>
          <a:noFill/>
        </p:spPr>
        <p:txBody>
          <a:bodyPr wrap="square">
            <a:spAutoFit/>
          </a:bodyPr>
          <a:lstStyle/>
          <a:p>
            <a:pPr eaLnBrk="1" hangingPunct="1">
              <a:lnSpc>
                <a:spcPct val="150000"/>
              </a:lnSpc>
              <a:buClr>
                <a:srgbClr val="990000"/>
              </a:buClr>
              <a:defRPr/>
            </a:pPr>
            <a:r>
              <a:rPr kumimoji="1" lang="zh-CN" altLang="en-US" sz="2000" dirty="0">
                <a:latin typeface="微软雅黑" panose="020B0503020204020204" pitchFamily="34" charset="-122"/>
                <a:ea typeface="微软雅黑" panose="020B0503020204020204" pitchFamily="34" charset="-122"/>
              </a:rPr>
              <a:t>找出所有可能的旅行路线，即依次考察图中所有顶点的全排列，从中选取路径长度最短的简单回路。</a:t>
            </a:r>
            <a:endParaRPr kumimoji="1"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06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813352" y="1500142"/>
            <a:ext cx="1056529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000" dirty="0">
                <a:solidFill>
                  <a:srgbClr val="0000FF"/>
                </a:solidFill>
                <a:latin typeface="微软雅黑" panose="020B0503020204020204" pitchFamily="34" charset="-122"/>
                <a:ea typeface="微软雅黑" panose="020B0503020204020204" pitchFamily="34" charset="-122"/>
              </a:rPr>
              <a:t>【</a:t>
            </a:r>
            <a:r>
              <a:rPr kumimoji="1" lang="zh-CN" altLang="en-US" sz="2000" dirty="0">
                <a:solidFill>
                  <a:srgbClr val="0000FF"/>
                </a:solidFill>
                <a:latin typeface="微软雅黑" panose="020B0503020204020204" pitchFamily="34" charset="-122"/>
                <a:ea typeface="微软雅黑" panose="020B0503020204020204" pitchFamily="34" charset="-122"/>
              </a:rPr>
              <a:t>蛮力法算法分析</a:t>
            </a:r>
            <a:r>
              <a:rPr kumimoji="1" lang="en-US" altLang="zh-CN" sz="2000" dirty="0">
                <a:solidFill>
                  <a:srgbClr val="0000FF"/>
                </a:solidFill>
                <a:latin typeface="微软雅黑" panose="020B0503020204020204" pitchFamily="34" charset="-122"/>
                <a:ea typeface="微软雅黑" panose="020B0503020204020204" pitchFamily="34" charset="-122"/>
              </a:rPr>
              <a:t>】</a:t>
            </a:r>
            <a:r>
              <a:rPr kumimoji="1" lang="zh-CN" altLang="en-US" sz="2000" dirty="0">
                <a:solidFill>
                  <a:srgbClr val="0000FF"/>
                </a:solidFill>
                <a:latin typeface="微软雅黑" panose="020B0503020204020204" pitchFamily="34" charset="-122"/>
                <a:ea typeface="微软雅黑" panose="020B0503020204020204" pitchFamily="34" charset="-122"/>
              </a:rPr>
              <a:t>    </a:t>
            </a:r>
            <a:endParaRPr kumimoji="1" lang="en-US" altLang="zh-CN" sz="200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50000"/>
              </a:spcBef>
            </a:pPr>
            <a:r>
              <a:rPr kumimoji="1" lang="zh-CN" altLang="en-US" sz="2000" dirty="0">
                <a:latin typeface="微软雅黑" panose="020B0503020204020204" pitchFamily="34" charset="-122"/>
                <a:ea typeface="微软雅黑" panose="020B0503020204020204" pitchFamily="34" charset="-122"/>
              </a:rPr>
              <a:t>蛮力法求解</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问题必须依次考察顶点集合的所有全排列，从中找出路径长度最短的简单回路，因此，其时间下界是</a:t>
            </a:r>
            <a:r>
              <a:rPr kumimoji="1" lang="en-US" altLang="zh-CN" sz="2000" dirty="0">
                <a:latin typeface="微软雅黑" panose="020B0503020204020204" pitchFamily="34" charset="-122"/>
                <a:ea typeface="微软雅黑" panose="020B0503020204020204" pitchFamily="34" charset="-122"/>
              </a:rPr>
              <a:t>Ω (n!)</a:t>
            </a:r>
            <a:r>
              <a:rPr kumimoji="1" lang="zh-CN" altLang="en-US" sz="2000" dirty="0">
                <a:latin typeface="微软雅黑" panose="020B0503020204020204" pitchFamily="34" charset="-122"/>
                <a:ea typeface="微软雅黑" panose="020B0503020204020204" pitchFamily="34" charset="-122"/>
              </a:rPr>
              <a:t>。</a:t>
            </a:r>
            <a:endParaRPr kumimoji="1" lang="en-US" altLang="zh-CN" sz="2000" dirty="0">
              <a:latin typeface="微软雅黑" panose="020B0503020204020204" pitchFamily="34" charset="-122"/>
              <a:ea typeface="微软雅黑" panose="020B0503020204020204" pitchFamily="34" charset="-122"/>
            </a:endParaRPr>
          </a:p>
          <a:p>
            <a:pPr algn="just" eaLnBrk="1" hangingPunct="1">
              <a:spcBef>
                <a:spcPct val="50000"/>
              </a:spcBef>
            </a:pP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组合爆炸</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随着</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的增长，</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问题的可能解也在迅速地增长。</a:t>
            </a:r>
          </a:p>
          <a:p>
            <a:pPr eaLnBrk="1" hangingPunct="1">
              <a:spcBef>
                <a:spcPct val="50000"/>
              </a:spcBef>
              <a:buClr>
                <a:srgbClr val="000099"/>
              </a:buClr>
              <a:buFont typeface="Arial" pitchFamily="34" charset="0"/>
              <a:buChar char="•"/>
            </a:pPr>
            <a:r>
              <a:rPr kumimoji="1" lang="zh-CN" altLang="en-US" sz="2000" dirty="0">
                <a:latin typeface="微软雅黑" panose="020B0503020204020204" pitchFamily="34" charset="-122"/>
                <a:ea typeface="微软雅黑" panose="020B0503020204020204" pitchFamily="34" charset="-122"/>
              </a:rPr>
              <a:t>一个</a:t>
            </a:r>
            <a:r>
              <a:rPr kumimoji="1" lang="en-US" altLang="zh-CN" sz="2000" dirty="0">
                <a:latin typeface="微软雅黑" panose="020B0503020204020204" pitchFamily="34" charset="-122"/>
                <a:ea typeface="微软雅黑" panose="020B0503020204020204" pitchFamily="34" charset="-122"/>
              </a:rPr>
              <a:t>10</a:t>
            </a:r>
            <a:r>
              <a:rPr kumimoji="1" lang="zh-CN" altLang="en-US" sz="2000" dirty="0">
                <a:latin typeface="微软雅黑" panose="020B0503020204020204" pitchFamily="34" charset="-122"/>
                <a:ea typeface="微软雅黑" panose="020B0503020204020204" pitchFamily="34" charset="-122"/>
              </a:rPr>
              <a:t>城市的</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问题有大约</a:t>
            </a:r>
            <a:r>
              <a:rPr kumimoji="1" lang="en-US" altLang="zh-CN" sz="2000" dirty="0">
                <a:latin typeface="微软雅黑" panose="020B0503020204020204" pitchFamily="34" charset="-122"/>
                <a:ea typeface="微软雅黑" panose="020B0503020204020204" pitchFamily="34" charset="-122"/>
              </a:rPr>
              <a:t>3.6</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10</a:t>
            </a:r>
            <a:r>
              <a:rPr kumimoji="1" lang="en-US" altLang="zh-CN" sz="2000" baseline="30000" dirty="0">
                <a:latin typeface="微软雅黑" panose="020B0503020204020204" pitchFamily="34" charset="-122"/>
                <a:ea typeface="微软雅黑" panose="020B0503020204020204" pitchFamily="34" charset="-122"/>
              </a:rPr>
              <a:t>5</a:t>
            </a:r>
            <a:r>
              <a:rPr kumimoji="1" lang="zh-CN" altLang="en-US" sz="2000" dirty="0">
                <a:latin typeface="微软雅黑" panose="020B0503020204020204" pitchFamily="34" charset="-122"/>
                <a:ea typeface="微软雅黑" panose="020B0503020204020204" pitchFamily="34" charset="-122"/>
              </a:rPr>
              <a:t>个可能解。（</a:t>
            </a:r>
            <a:r>
              <a:rPr kumimoji="1" lang="en-US" altLang="zh-CN" sz="2000" dirty="0">
                <a:latin typeface="微软雅黑" panose="020B0503020204020204" pitchFamily="34" charset="-122"/>
                <a:ea typeface="微软雅黑" panose="020B0503020204020204" pitchFamily="34" charset="-122"/>
              </a:rPr>
              <a:t>9</a:t>
            </a:r>
            <a:r>
              <a:rPr kumimoji="1" lang="zh-CN" altLang="en-US" sz="2000" dirty="0">
                <a:latin typeface="微软雅黑" panose="020B0503020204020204" pitchFamily="34" charset="-122"/>
                <a:ea typeface="微软雅黑" panose="020B0503020204020204" pitchFamily="34" charset="-122"/>
              </a:rPr>
              <a:t>！）</a:t>
            </a:r>
          </a:p>
          <a:p>
            <a:pPr eaLnBrk="1" hangingPunct="1">
              <a:spcBef>
                <a:spcPct val="50000"/>
              </a:spcBef>
              <a:buClr>
                <a:srgbClr val="000099"/>
              </a:buClr>
              <a:buFont typeface="Arial" pitchFamily="34" charset="0"/>
              <a:buChar char="•"/>
            </a:pPr>
            <a:r>
              <a:rPr kumimoji="1" lang="zh-CN" altLang="en-US" sz="2000" dirty="0">
                <a:latin typeface="微软雅黑" panose="020B0503020204020204" pitchFamily="34" charset="-122"/>
                <a:ea typeface="微软雅黑" panose="020B0503020204020204" pitchFamily="34" charset="-122"/>
              </a:rPr>
              <a:t>一个</a:t>
            </a:r>
            <a:r>
              <a:rPr kumimoji="1" lang="en-US" altLang="zh-CN" sz="2000" dirty="0">
                <a:latin typeface="微软雅黑" panose="020B0503020204020204" pitchFamily="34" charset="-122"/>
                <a:ea typeface="微软雅黑" panose="020B0503020204020204" pitchFamily="34" charset="-122"/>
              </a:rPr>
              <a:t>20</a:t>
            </a:r>
            <a:r>
              <a:rPr kumimoji="1" lang="zh-CN" altLang="en-US" sz="2000" dirty="0">
                <a:latin typeface="微软雅黑" panose="020B0503020204020204" pitchFamily="34" charset="-122"/>
                <a:ea typeface="微软雅黑" panose="020B0503020204020204" pitchFamily="34" charset="-122"/>
              </a:rPr>
              <a:t>城市的</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问题有大约</a:t>
            </a:r>
            <a:r>
              <a:rPr kumimoji="1" lang="en-US" altLang="zh-CN" sz="2000" dirty="0">
                <a:latin typeface="微软雅黑" panose="020B0503020204020204" pitchFamily="34" charset="-122"/>
                <a:ea typeface="微软雅黑" panose="020B0503020204020204" pitchFamily="34" charset="-122"/>
              </a:rPr>
              <a:t>1.2</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10</a:t>
            </a:r>
            <a:r>
              <a:rPr kumimoji="1" lang="en-US" altLang="zh-CN" sz="2000" baseline="30000" dirty="0">
                <a:latin typeface="微软雅黑" panose="020B0503020204020204" pitchFamily="34" charset="-122"/>
                <a:ea typeface="微软雅黑" panose="020B0503020204020204" pitchFamily="34" charset="-122"/>
              </a:rPr>
              <a:t>17</a:t>
            </a:r>
            <a:r>
              <a:rPr kumimoji="1" lang="zh-CN" altLang="en-US" sz="2000" dirty="0">
                <a:latin typeface="微软雅黑" panose="020B0503020204020204" pitchFamily="34" charset="-122"/>
                <a:ea typeface="微软雅黑" panose="020B0503020204020204" pitchFamily="34" charset="-122"/>
              </a:rPr>
              <a:t>个可能解。（</a:t>
            </a:r>
            <a:r>
              <a:rPr kumimoji="1" lang="en-US" altLang="zh-CN" sz="2000" dirty="0">
                <a:latin typeface="微软雅黑" panose="020B0503020204020204" pitchFamily="34" charset="-122"/>
                <a:ea typeface="微软雅黑" panose="020B0503020204020204" pitchFamily="34" charset="-122"/>
              </a:rPr>
              <a:t>19</a:t>
            </a:r>
            <a:r>
              <a:rPr kumimoji="1" lang="zh-CN" altLang="en-US" sz="2000" dirty="0">
                <a:latin typeface="微软雅黑" panose="020B0503020204020204" pitchFamily="34" charset="-122"/>
                <a:ea typeface="微软雅黑" panose="020B0503020204020204" pitchFamily="34" charset="-122"/>
              </a:rPr>
              <a:t>！）</a:t>
            </a:r>
          </a:p>
          <a:p>
            <a:pPr eaLnBrk="1" hangingPunct="1">
              <a:spcBef>
                <a:spcPct val="50000"/>
              </a:spcBef>
              <a:buClr>
                <a:srgbClr val="000099"/>
              </a:buClr>
              <a:buFont typeface="Arial" pitchFamily="34" charset="0"/>
              <a:buChar char="•"/>
            </a:pPr>
            <a:r>
              <a:rPr kumimoji="1" lang="zh-CN" altLang="en-US" sz="2000" dirty="0">
                <a:latin typeface="微软雅黑" panose="020B0503020204020204" pitchFamily="34" charset="-122"/>
                <a:ea typeface="微软雅黑" panose="020B0503020204020204" pitchFamily="34" charset="-122"/>
              </a:rPr>
              <a:t>一个</a:t>
            </a:r>
            <a:r>
              <a:rPr kumimoji="1" lang="en-US" altLang="zh-CN" sz="2000" dirty="0">
                <a:latin typeface="微软雅黑" panose="020B0503020204020204" pitchFamily="34" charset="-122"/>
                <a:ea typeface="微软雅黑" panose="020B0503020204020204" pitchFamily="34" charset="-122"/>
              </a:rPr>
              <a:t>50</a:t>
            </a:r>
            <a:r>
              <a:rPr kumimoji="1" lang="zh-CN" altLang="en-US" sz="2000" dirty="0">
                <a:latin typeface="微软雅黑" panose="020B0503020204020204" pitchFamily="34" charset="-122"/>
                <a:ea typeface="微软雅黑" panose="020B0503020204020204" pitchFamily="34" charset="-122"/>
              </a:rPr>
              <a:t>城市的</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问题有大约</a:t>
            </a:r>
            <a:r>
              <a:rPr kumimoji="1" lang="en-US" altLang="zh-CN" sz="2000" dirty="0">
                <a:latin typeface="微软雅黑" panose="020B0503020204020204" pitchFamily="34" charset="-122"/>
                <a:ea typeface="微软雅黑" panose="020B0503020204020204" pitchFamily="34" charset="-122"/>
              </a:rPr>
              <a:t>6.0</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10</a:t>
            </a:r>
            <a:r>
              <a:rPr kumimoji="1" lang="en-US" altLang="zh-CN" sz="2000" baseline="30000" dirty="0">
                <a:latin typeface="微软雅黑" panose="020B0503020204020204" pitchFamily="34" charset="-122"/>
                <a:ea typeface="微软雅黑" panose="020B0503020204020204" pitchFamily="34" charset="-122"/>
              </a:rPr>
              <a:t>62</a:t>
            </a:r>
            <a:r>
              <a:rPr kumimoji="1" lang="zh-CN" altLang="en-US" sz="2000" dirty="0">
                <a:latin typeface="微软雅黑" panose="020B0503020204020204" pitchFamily="34" charset="-122"/>
                <a:ea typeface="微软雅黑" panose="020B0503020204020204" pitchFamily="34" charset="-122"/>
              </a:rPr>
              <a:t>个可能解，而一个行星上也只有</a:t>
            </a:r>
            <a:r>
              <a:rPr kumimoji="1" lang="en-US" altLang="zh-CN" sz="2000" dirty="0">
                <a:latin typeface="微软雅黑" panose="020B0503020204020204" pitchFamily="34" charset="-122"/>
                <a:ea typeface="微软雅黑" panose="020B0503020204020204" pitchFamily="34" charset="-122"/>
              </a:rPr>
              <a:t>10</a:t>
            </a:r>
            <a:r>
              <a:rPr kumimoji="1" lang="en-US" altLang="zh-CN" sz="2000" baseline="30000" dirty="0">
                <a:latin typeface="微软雅黑" panose="020B0503020204020204" pitchFamily="34" charset="-122"/>
                <a:ea typeface="微软雅黑" panose="020B0503020204020204" pitchFamily="34" charset="-122"/>
              </a:rPr>
              <a:t>21</a:t>
            </a:r>
            <a:r>
              <a:rPr kumimoji="1" lang="zh-CN" altLang="en-US" sz="2000" dirty="0">
                <a:latin typeface="微软雅黑" panose="020B0503020204020204" pitchFamily="34" charset="-122"/>
                <a:ea typeface="微软雅黑" panose="020B0503020204020204" pitchFamily="34" charset="-122"/>
              </a:rPr>
              <a:t>升水。</a:t>
            </a:r>
          </a:p>
        </p:txBody>
      </p:sp>
      <p:sp>
        <p:nvSpPr>
          <p:cNvPr id="4" name="Text Box 4"/>
          <p:cNvSpPr txBox="1">
            <a:spLocks noChangeArrowheads="1"/>
          </p:cNvSpPr>
          <p:nvPr/>
        </p:nvSpPr>
        <p:spPr bwMode="auto">
          <a:xfrm>
            <a:off x="2181225" y="127539"/>
            <a:ext cx="7937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en-US" altLang="zh-CN" sz="3600" b="1" dirty="0">
                <a:solidFill>
                  <a:srgbClr val="FF0000"/>
                </a:solidFill>
                <a:latin typeface="Times New Roman" pitchFamily="18" charset="0"/>
              </a:rPr>
              <a:t>3.5.2  TSP</a:t>
            </a:r>
            <a:r>
              <a:rPr kumimoji="1" lang="zh-CN" altLang="en-US" sz="3600" b="1" dirty="0">
                <a:solidFill>
                  <a:srgbClr val="FF0000"/>
                </a:solidFill>
                <a:latin typeface="宋体" pitchFamily="2" charset="-122"/>
              </a:rPr>
              <a:t>问题</a:t>
            </a:r>
            <a:endParaRPr kumimoji="1" lang="zh-CN" altLang="en-US" sz="3600" b="1" dirty="0">
              <a:solidFill>
                <a:srgbClr val="FF0000"/>
              </a:solidFill>
              <a:latin typeface="Times New Roman" pitchFamily="18" charset="0"/>
            </a:endParaRP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
        <p:nvSpPr>
          <p:cNvPr id="6" name="矩形 5"/>
          <p:cNvSpPr/>
          <p:nvPr/>
        </p:nvSpPr>
        <p:spPr>
          <a:xfrm>
            <a:off x="2181225" y="5242624"/>
            <a:ext cx="6820678" cy="400110"/>
          </a:xfrm>
          <a:prstGeom prst="rect">
            <a:avLst/>
          </a:prstGeom>
          <a:solidFill>
            <a:schemeClr val="accent4">
              <a:lumMod val="20000"/>
              <a:lumOff val="80000"/>
            </a:schemeClr>
          </a:solidFill>
        </p:spPr>
        <p:txBody>
          <a:bodyPr wrap="square">
            <a:spAutoFit/>
          </a:bodyPr>
          <a:lstStyle/>
          <a:p>
            <a:pPr lvl="0">
              <a:spcBef>
                <a:spcPct val="50000"/>
              </a:spcBef>
              <a:buClr>
                <a:srgbClr val="000099"/>
              </a:buClr>
            </a:pPr>
            <a:r>
              <a:rPr kumimoji="1" lang="zh-CN" altLang="en-US" sz="2000" dirty="0">
                <a:solidFill>
                  <a:srgbClr val="0000FF"/>
                </a:solidFill>
                <a:latin typeface="微软雅黑" panose="020B0503020204020204" pitchFamily="34" charset="-122"/>
                <a:ea typeface="微软雅黑" panose="020B0503020204020204" pitchFamily="34" charset="-122"/>
              </a:rPr>
              <a:t>蛮力法求解</a:t>
            </a:r>
            <a:r>
              <a:rPr kumimoji="1" lang="en-US" altLang="zh-CN" sz="2000" dirty="0">
                <a:solidFill>
                  <a:srgbClr val="0000FF"/>
                </a:solidFill>
                <a:latin typeface="微软雅黑" panose="020B0503020204020204" pitchFamily="34" charset="-122"/>
                <a:ea typeface="微软雅黑" panose="020B0503020204020204" pitchFamily="34" charset="-122"/>
              </a:rPr>
              <a:t>TSP</a:t>
            </a:r>
            <a:r>
              <a:rPr kumimoji="1" lang="zh-CN" altLang="en-US" sz="2000" dirty="0">
                <a:solidFill>
                  <a:srgbClr val="0000FF"/>
                </a:solidFill>
                <a:latin typeface="微软雅黑" panose="020B0503020204020204" pitchFamily="34" charset="-122"/>
                <a:ea typeface="微软雅黑" panose="020B0503020204020204" pitchFamily="34" charset="-122"/>
              </a:rPr>
              <a:t>问题，只能解决问题规模很小的实例。</a:t>
            </a:r>
          </a:p>
        </p:txBody>
      </p:sp>
    </p:spTree>
    <p:extLst>
      <p:ext uri="{BB962C8B-B14F-4D97-AF65-F5344CB8AC3E}">
        <p14:creationId xmlns:p14="http://schemas.microsoft.com/office/powerpoint/2010/main" val="415618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15" name="Text Box 67"/>
          <p:cNvSpPr txBox="1">
            <a:spLocks noChangeArrowheads="1"/>
          </p:cNvSpPr>
          <p:nvPr/>
        </p:nvSpPr>
        <p:spPr bwMode="auto">
          <a:xfrm>
            <a:off x="1771650" y="3962400"/>
            <a:ext cx="8382000" cy="1016000"/>
          </a:xfrm>
          <a:prstGeom prst="rect">
            <a:avLst/>
          </a:prstGeom>
          <a:noFill/>
          <a:ln>
            <a:noFill/>
          </a:ln>
          <a:effectLst/>
        </p:spPr>
        <p:txBody>
          <a:bodyPr>
            <a:spAutoFit/>
          </a:bodyPr>
          <a:lstStyle/>
          <a:p>
            <a:pPr>
              <a:spcBef>
                <a:spcPct val="50000"/>
              </a:spcBef>
              <a:defRPr/>
            </a:pPr>
            <a:endParaRPr kumimoji="1" lang="en-US" altLang="zh-CN" sz="2400" b="1">
              <a:latin typeface="微软雅黑" panose="020B0503020204020204" pitchFamily="34" charset="-122"/>
              <a:ea typeface="微软雅黑" panose="020B0503020204020204" pitchFamily="34" charset="-122"/>
            </a:endParaRPr>
          </a:p>
          <a:p>
            <a:pPr algn="just">
              <a:spcBef>
                <a:spcPct val="50000"/>
              </a:spcBef>
              <a:defRPr/>
            </a:pPr>
            <a:r>
              <a:rPr kumimoji="1" lang="en-US" altLang="zh-CN" sz="2400" b="1">
                <a:latin typeface="微软雅黑" panose="020B0503020204020204" pitchFamily="34" charset="-122"/>
                <a:ea typeface="微软雅黑" panose="020B0503020204020204" pitchFamily="34" charset="-122"/>
              </a:rPr>
              <a:t>        </a:t>
            </a:r>
          </a:p>
        </p:txBody>
      </p:sp>
      <p:sp>
        <p:nvSpPr>
          <p:cNvPr id="27716" name="Text Box 68"/>
          <p:cNvSpPr txBox="1">
            <a:spLocks noChangeArrowheads="1"/>
          </p:cNvSpPr>
          <p:nvPr/>
        </p:nvSpPr>
        <p:spPr bwMode="auto">
          <a:xfrm>
            <a:off x="1115057" y="2689597"/>
            <a:ext cx="10147853" cy="2961836"/>
          </a:xfrm>
          <a:prstGeom prst="rect">
            <a:avLst/>
          </a:prstGeom>
          <a:noFill/>
          <a:ln>
            <a:noFill/>
          </a:ln>
          <a:effectLst/>
        </p:spPr>
        <p:txBody>
          <a:bodyPr wrap="square">
            <a:spAutoFit/>
          </a:bodyPr>
          <a:lstStyle/>
          <a:p>
            <a:pPr>
              <a:lnSpc>
                <a:spcPct val="150000"/>
              </a:lnSpc>
              <a:spcBef>
                <a:spcPct val="50000"/>
              </a:spcBef>
              <a:defRPr/>
            </a:pPr>
            <a:r>
              <a:rPr kumimoji="1" lang="en-US" altLang="zh-CN" sz="2000" dirty="0">
                <a:latin typeface="微软雅黑" panose="020B0503020204020204" pitchFamily="34" charset="-122"/>
                <a:ea typeface="微软雅黑" panose="020B0503020204020204" pitchFamily="34" charset="-122"/>
                <a:cs typeface="Consolas" pitchFamily="49"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设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是从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出发的一条路径长度最短的简单回路，假设从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到下一个城市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000" dirty="0">
                <a:latin typeface="微软雅黑" panose="020B0503020204020204" pitchFamily="34" charset="-122"/>
                <a:ea typeface="微软雅黑" panose="020B0503020204020204" pitchFamily="34" charset="-122"/>
                <a:cs typeface="Consolas" pitchFamily="49" charset="0"/>
              </a:rPr>
              <a:t>已经求出，则问题转化为求从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000" dirty="0">
                <a:latin typeface="微软雅黑" panose="020B0503020204020204" pitchFamily="34" charset="-122"/>
                <a:ea typeface="微软雅黑" panose="020B0503020204020204" pitchFamily="34" charset="-122"/>
                <a:cs typeface="Consolas" pitchFamily="49" charset="0"/>
              </a:rPr>
              <a:t>到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的最短路径，显然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一定构成一条从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000" dirty="0">
                <a:latin typeface="微软雅黑" panose="020B0503020204020204" pitchFamily="34" charset="-122"/>
                <a:ea typeface="微软雅黑" panose="020B0503020204020204" pitchFamily="34" charset="-122"/>
                <a:cs typeface="Consolas" pitchFamily="49" charset="0"/>
              </a:rPr>
              <a:t>到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的最短路径。</a:t>
            </a:r>
          </a:p>
          <a:p>
            <a:pPr>
              <a:lnSpc>
                <a:spcPct val="150000"/>
              </a:lnSpc>
              <a:spcBef>
                <a:spcPct val="50000"/>
              </a:spcBef>
              <a:defRPr/>
            </a:pPr>
            <a:r>
              <a:rPr kumimoji="1" lang="zh-CN" altLang="en-US" sz="2000" dirty="0">
                <a:latin typeface="微软雅黑" panose="020B0503020204020204" pitchFamily="34" charset="-122"/>
                <a:ea typeface="微软雅黑" panose="020B0503020204020204" pitchFamily="34" charset="-122"/>
                <a:cs typeface="Consolas" pitchFamily="49" charset="0"/>
              </a:rPr>
              <a:t>    如若不然，设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000"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是一条从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en-US" sz="2000" dirty="0">
                <a:latin typeface="微软雅黑" panose="020B0503020204020204" pitchFamily="34" charset="-122"/>
                <a:ea typeface="微软雅黑" panose="020B0503020204020204" pitchFamily="34" charset="-122"/>
                <a:cs typeface="Consolas" pitchFamily="49" charset="0"/>
              </a:rPr>
              <a:t>到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的最短路径且经过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n-1 </a:t>
            </a:r>
            <a:r>
              <a:rPr kumimoji="1" lang="zh-CN" altLang="en-US" sz="2000" dirty="0">
                <a:latin typeface="微软雅黑" panose="020B0503020204020204" pitchFamily="34" charset="-122"/>
                <a:ea typeface="微软雅黑" panose="020B0503020204020204" pitchFamily="34" charset="-122"/>
                <a:cs typeface="Consolas" pitchFamily="49" charset="0"/>
              </a:rPr>
              <a:t>个不同城市，则</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kumimoji="1" lang="en-US" altLang="zh-CN" sz="2000"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将是一条从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出发的路径长度最短的简单回路且比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要短，从而导致矛盾。所以，</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TSP </a:t>
            </a:r>
            <a:r>
              <a:rPr kumimoji="1" lang="zh-CN" altLang="en-US" sz="2000" dirty="0">
                <a:latin typeface="微软雅黑" panose="020B0503020204020204" pitchFamily="34" charset="-122"/>
                <a:ea typeface="微软雅黑" panose="020B0503020204020204" pitchFamily="34" charset="-122"/>
                <a:cs typeface="Consolas" pitchFamily="49" charset="0"/>
              </a:rPr>
              <a:t>问题满足最优性原理。</a:t>
            </a:r>
          </a:p>
        </p:txBody>
      </p:sp>
      <p:sp>
        <p:nvSpPr>
          <p:cNvPr id="27717" name="Text Box 69"/>
          <p:cNvSpPr txBox="1">
            <a:spLocks noChangeArrowheads="1"/>
          </p:cNvSpPr>
          <p:nvPr/>
        </p:nvSpPr>
        <p:spPr bwMode="auto">
          <a:xfrm>
            <a:off x="1115057" y="2198023"/>
            <a:ext cx="5111750" cy="400110"/>
          </a:xfrm>
          <a:prstGeom prst="rect">
            <a:avLst/>
          </a:prstGeom>
          <a:noFill/>
          <a:ln>
            <a:noFill/>
          </a:ln>
          <a:effectLst/>
        </p:spPr>
        <p:txBody>
          <a:bodyPr>
            <a:spAutoFit/>
          </a:bodyPr>
          <a:lstStyle/>
          <a:p>
            <a:pPr>
              <a:spcBef>
                <a:spcPct val="50000"/>
              </a:spcBef>
              <a:defRPr/>
            </a:pPr>
            <a:r>
              <a:rPr lang="zh-CN" altLang="en-US" sz="2000" dirty="0">
                <a:solidFill>
                  <a:srgbClr val="0000FF"/>
                </a:solidFill>
                <a:latin typeface="微软雅黑" panose="020B0503020204020204" pitchFamily="34" charset="-122"/>
                <a:ea typeface="微软雅黑" panose="020B0503020204020204" pitchFamily="34" charset="-122"/>
              </a:rPr>
              <a:t>证明</a:t>
            </a:r>
            <a:r>
              <a:rPr lang="en-US" altLang="zh-CN" sz="2000" dirty="0">
                <a:solidFill>
                  <a:srgbClr val="0000FF"/>
                </a:solidFill>
                <a:latin typeface="微软雅黑" panose="020B0503020204020204" pitchFamily="34" charset="-122"/>
                <a:ea typeface="微软雅黑" panose="020B0503020204020204" pitchFamily="34" charset="-122"/>
              </a:rPr>
              <a:t>TSP</a:t>
            </a:r>
            <a:r>
              <a:rPr lang="zh-CN" altLang="en-US" sz="2000" dirty="0">
                <a:solidFill>
                  <a:srgbClr val="0000FF"/>
                </a:solidFill>
                <a:latin typeface="微软雅黑" panose="020B0503020204020204" pitchFamily="34" charset="-122"/>
                <a:ea typeface="微软雅黑" panose="020B0503020204020204" pitchFamily="34" charset="-122"/>
              </a:rPr>
              <a:t>问题满足最优性原理（反证法）</a:t>
            </a:r>
          </a:p>
        </p:txBody>
      </p:sp>
      <p:sp>
        <p:nvSpPr>
          <p:cNvPr id="6" name="文本框 5"/>
          <p:cNvSpPr txBox="1"/>
          <p:nvPr/>
        </p:nvSpPr>
        <p:spPr>
          <a:xfrm>
            <a:off x="809476" y="1453031"/>
            <a:ext cx="2514600" cy="400110"/>
          </a:xfrm>
          <a:prstGeom prst="rect">
            <a:avLst/>
          </a:prstGeom>
          <a:noFill/>
        </p:spPr>
        <p:txBody>
          <a:bodyPr>
            <a:spAutoFit/>
          </a:bodyPr>
          <a:lstStyle/>
          <a:p>
            <a:pPr>
              <a:defRPr/>
            </a:pPr>
            <a:r>
              <a:rPr lang="zh-CN" altLang="en-US" sz="2000" b="1" dirty="0">
                <a:solidFill>
                  <a:srgbClr val="0000FF"/>
                </a:solidFill>
                <a:latin typeface="微软雅黑" panose="020B0503020204020204" pitchFamily="34" charset="-122"/>
                <a:ea typeface="微软雅黑" panose="020B0503020204020204" pitchFamily="34" charset="-122"/>
              </a:rPr>
              <a:t>二、问题分析</a:t>
            </a:r>
          </a:p>
        </p:txBody>
      </p:sp>
      <p:sp>
        <p:nvSpPr>
          <p:cNvPr id="9" name="文本占位符 8"/>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26221853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524000" y="1966116"/>
            <a:ext cx="3387012" cy="2880595"/>
            <a:chOff x="612" y="663"/>
            <a:chExt cx="3719" cy="2238"/>
          </a:xfrm>
        </p:grpSpPr>
        <p:sp>
          <p:nvSpPr>
            <p:cNvPr id="136467" name="Oval 3"/>
            <p:cNvSpPr>
              <a:spLocks noChangeArrowheads="1"/>
            </p:cNvSpPr>
            <p:nvPr/>
          </p:nvSpPr>
          <p:spPr bwMode="auto">
            <a:xfrm>
              <a:off x="1383" y="1253"/>
              <a:ext cx="317" cy="227"/>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ltLang="zh-CN"/>
                <a:t>0</a:t>
              </a:r>
            </a:p>
          </p:txBody>
        </p:sp>
        <p:sp>
          <p:nvSpPr>
            <p:cNvPr id="136468" name="Oval 4"/>
            <p:cNvSpPr>
              <a:spLocks noChangeArrowheads="1"/>
            </p:cNvSpPr>
            <p:nvPr/>
          </p:nvSpPr>
          <p:spPr bwMode="auto">
            <a:xfrm>
              <a:off x="2835" y="663"/>
              <a:ext cx="317" cy="227"/>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ltLang="zh-CN" dirty="0"/>
                <a:t>1</a:t>
              </a:r>
            </a:p>
          </p:txBody>
        </p:sp>
        <p:sp>
          <p:nvSpPr>
            <p:cNvPr id="136469" name="Oval 5"/>
            <p:cNvSpPr>
              <a:spLocks noChangeArrowheads="1"/>
            </p:cNvSpPr>
            <p:nvPr/>
          </p:nvSpPr>
          <p:spPr bwMode="auto">
            <a:xfrm>
              <a:off x="1882" y="2614"/>
              <a:ext cx="317" cy="227"/>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ltLang="zh-CN"/>
                <a:t>3</a:t>
              </a:r>
            </a:p>
          </p:txBody>
        </p:sp>
        <p:sp>
          <p:nvSpPr>
            <p:cNvPr id="136470" name="Oval 6"/>
            <p:cNvSpPr>
              <a:spLocks noChangeArrowheads="1"/>
            </p:cNvSpPr>
            <p:nvPr/>
          </p:nvSpPr>
          <p:spPr bwMode="auto">
            <a:xfrm>
              <a:off x="3152" y="1933"/>
              <a:ext cx="317" cy="227"/>
            </a:xfrm>
            <a:prstGeom prst="ellipse">
              <a:avLst/>
            </a:prstGeom>
            <a:solidFill>
              <a:schemeClr val="accent4">
                <a:lumMod val="20000"/>
                <a:lumOff val="80000"/>
              </a:schemeClr>
            </a:solidFill>
            <a:ln w="9525">
              <a:solidFill>
                <a:schemeClr val="tx1"/>
              </a:solidFill>
              <a:round/>
              <a:headEnd/>
              <a:tailEnd/>
            </a:ln>
          </p:spPr>
          <p:txBody>
            <a:bodyPr wrap="none" anchor="ctr"/>
            <a:lstStyle/>
            <a:p>
              <a:pPr algn="ctr"/>
              <a:r>
                <a:rPr lang="en-US" altLang="zh-CN"/>
                <a:t>2</a:t>
              </a:r>
            </a:p>
          </p:txBody>
        </p:sp>
        <p:cxnSp>
          <p:nvCxnSpPr>
            <p:cNvPr id="136471" name="AutoShape 7"/>
            <p:cNvCxnSpPr>
              <a:cxnSpLocks noChangeShapeType="1"/>
              <a:stCxn id="136467" idx="0"/>
              <a:endCxn id="136468" idx="2"/>
            </p:cNvCxnSpPr>
            <p:nvPr/>
          </p:nvCxnSpPr>
          <p:spPr bwMode="auto">
            <a:xfrm rot="-5400000">
              <a:off x="1951" y="368"/>
              <a:ext cx="476" cy="1293"/>
            </a:xfrm>
            <a:prstGeom prst="curvedConnector2">
              <a:avLst/>
            </a:prstGeom>
            <a:noFill/>
            <a:ln w="9525">
              <a:solidFill>
                <a:schemeClr val="tx1"/>
              </a:solidFill>
              <a:round/>
              <a:headEnd/>
              <a:tailEnd type="triangle" w="med" len="med"/>
            </a:ln>
          </p:spPr>
        </p:cxnSp>
        <p:cxnSp>
          <p:nvCxnSpPr>
            <p:cNvPr id="136472" name="AutoShape 8"/>
            <p:cNvCxnSpPr>
              <a:cxnSpLocks noChangeShapeType="1"/>
              <a:stCxn id="136469" idx="6"/>
              <a:endCxn id="136470" idx="3"/>
            </p:cNvCxnSpPr>
            <p:nvPr/>
          </p:nvCxnSpPr>
          <p:spPr bwMode="auto">
            <a:xfrm flipV="1">
              <a:off x="2199" y="2127"/>
              <a:ext cx="999" cy="601"/>
            </a:xfrm>
            <a:prstGeom prst="curvedConnector2">
              <a:avLst/>
            </a:prstGeom>
            <a:noFill/>
            <a:ln w="9525">
              <a:solidFill>
                <a:schemeClr val="tx1"/>
              </a:solidFill>
              <a:round/>
              <a:headEnd/>
              <a:tailEnd type="triangle" w="med" len="med"/>
            </a:ln>
          </p:spPr>
        </p:cxnSp>
        <p:cxnSp>
          <p:nvCxnSpPr>
            <p:cNvPr id="136473" name="AutoShape 9"/>
            <p:cNvCxnSpPr>
              <a:cxnSpLocks noChangeShapeType="1"/>
              <a:stCxn id="136469" idx="0"/>
              <a:endCxn id="136467" idx="3"/>
            </p:cNvCxnSpPr>
            <p:nvPr/>
          </p:nvCxnSpPr>
          <p:spPr bwMode="auto">
            <a:xfrm rot="5400000" flipH="1">
              <a:off x="1151" y="1725"/>
              <a:ext cx="1167" cy="612"/>
            </a:xfrm>
            <a:prstGeom prst="curvedConnector3">
              <a:avLst>
                <a:gd name="adj1" fmla="val 48588"/>
              </a:avLst>
            </a:prstGeom>
            <a:noFill/>
            <a:ln w="9525">
              <a:solidFill>
                <a:schemeClr val="tx1"/>
              </a:solidFill>
              <a:round/>
              <a:headEnd/>
              <a:tailEnd type="triangle" w="med" len="med"/>
            </a:ln>
          </p:spPr>
        </p:cxnSp>
        <p:cxnSp>
          <p:nvCxnSpPr>
            <p:cNvPr id="136474" name="AutoShape 10"/>
            <p:cNvCxnSpPr>
              <a:cxnSpLocks noChangeShapeType="1"/>
              <a:stCxn id="136470" idx="2"/>
              <a:endCxn id="136469" idx="7"/>
            </p:cNvCxnSpPr>
            <p:nvPr/>
          </p:nvCxnSpPr>
          <p:spPr bwMode="auto">
            <a:xfrm rot="10800000" flipV="1">
              <a:off x="2153" y="2047"/>
              <a:ext cx="999" cy="600"/>
            </a:xfrm>
            <a:prstGeom prst="curvedConnector2">
              <a:avLst/>
            </a:prstGeom>
            <a:noFill/>
            <a:ln w="9525">
              <a:solidFill>
                <a:schemeClr val="tx1"/>
              </a:solidFill>
              <a:round/>
              <a:headEnd/>
              <a:tailEnd type="triangle" w="med" len="med"/>
            </a:ln>
          </p:spPr>
        </p:cxnSp>
        <p:cxnSp>
          <p:nvCxnSpPr>
            <p:cNvPr id="136475" name="AutoShape 11"/>
            <p:cNvCxnSpPr>
              <a:cxnSpLocks noChangeShapeType="1"/>
              <a:stCxn id="136468" idx="3"/>
              <a:endCxn id="136467" idx="7"/>
            </p:cNvCxnSpPr>
            <p:nvPr/>
          </p:nvCxnSpPr>
          <p:spPr bwMode="auto">
            <a:xfrm rot="5400000">
              <a:off x="2053" y="458"/>
              <a:ext cx="429" cy="1227"/>
            </a:xfrm>
            <a:prstGeom prst="curvedConnector3">
              <a:avLst>
                <a:gd name="adj1" fmla="val 49884"/>
              </a:avLst>
            </a:prstGeom>
            <a:noFill/>
            <a:ln w="9525">
              <a:solidFill>
                <a:schemeClr val="tx1"/>
              </a:solidFill>
              <a:round/>
              <a:headEnd/>
              <a:tailEnd type="triangle" w="med" len="med"/>
            </a:ln>
          </p:spPr>
        </p:cxnSp>
        <p:cxnSp>
          <p:nvCxnSpPr>
            <p:cNvPr id="136476" name="AutoShape 12"/>
            <p:cNvCxnSpPr>
              <a:cxnSpLocks noChangeShapeType="1"/>
              <a:stCxn id="136468" idx="0"/>
              <a:endCxn id="136469" idx="4"/>
            </p:cNvCxnSpPr>
            <p:nvPr/>
          </p:nvCxnSpPr>
          <p:spPr bwMode="auto">
            <a:xfrm rot="-5400000" flipH="1" flipV="1">
              <a:off x="1429" y="1275"/>
              <a:ext cx="2178" cy="953"/>
            </a:xfrm>
            <a:prstGeom prst="curvedConnector5">
              <a:avLst>
                <a:gd name="adj1" fmla="val -6611"/>
                <a:gd name="adj2" fmla="val 230426"/>
                <a:gd name="adj3" fmla="val 106565"/>
              </a:avLst>
            </a:prstGeom>
            <a:noFill/>
            <a:ln w="9525">
              <a:solidFill>
                <a:schemeClr val="tx1"/>
              </a:solidFill>
              <a:round/>
              <a:headEnd/>
              <a:tailEnd type="triangle" w="med" len="med"/>
            </a:ln>
          </p:spPr>
        </p:cxnSp>
        <p:cxnSp>
          <p:nvCxnSpPr>
            <p:cNvPr id="136477" name="AutoShape 13"/>
            <p:cNvCxnSpPr>
              <a:cxnSpLocks noChangeShapeType="1"/>
              <a:stCxn id="136469" idx="5"/>
              <a:endCxn id="136468" idx="6"/>
            </p:cNvCxnSpPr>
            <p:nvPr/>
          </p:nvCxnSpPr>
          <p:spPr bwMode="auto">
            <a:xfrm rot="5400000" flipH="1" flipV="1">
              <a:off x="1637" y="1293"/>
              <a:ext cx="2031" cy="999"/>
            </a:xfrm>
            <a:prstGeom prst="curvedConnector4">
              <a:avLst>
                <a:gd name="adj1" fmla="val -24523"/>
                <a:gd name="adj2" fmla="val 203199"/>
              </a:avLst>
            </a:prstGeom>
            <a:noFill/>
            <a:ln w="9525">
              <a:solidFill>
                <a:schemeClr val="tx1"/>
              </a:solidFill>
              <a:round/>
              <a:headEnd/>
              <a:tailEnd type="triangle" w="med" len="med"/>
            </a:ln>
          </p:spPr>
        </p:cxnSp>
        <p:cxnSp>
          <p:nvCxnSpPr>
            <p:cNvPr id="136478" name="AutoShape 14"/>
            <p:cNvCxnSpPr>
              <a:cxnSpLocks noChangeShapeType="1"/>
              <a:stCxn id="136467" idx="2"/>
              <a:endCxn id="136469" idx="2"/>
            </p:cNvCxnSpPr>
            <p:nvPr/>
          </p:nvCxnSpPr>
          <p:spPr bwMode="auto">
            <a:xfrm rot="10800000" flipH="1" flipV="1">
              <a:off x="1383" y="1367"/>
              <a:ext cx="499" cy="1361"/>
            </a:xfrm>
            <a:prstGeom prst="curvedConnector3">
              <a:avLst>
                <a:gd name="adj1" fmla="val -28856"/>
              </a:avLst>
            </a:prstGeom>
            <a:noFill/>
            <a:ln w="9525">
              <a:solidFill>
                <a:schemeClr val="tx1"/>
              </a:solidFill>
              <a:round/>
              <a:headEnd/>
              <a:tailEnd type="triangle" w="med" len="med"/>
            </a:ln>
          </p:spPr>
        </p:cxnSp>
        <p:cxnSp>
          <p:nvCxnSpPr>
            <p:cNvPr id="136479" name="AutoShape 15"/>
            <p:cNvCxnSpPr>
              <a:cxnSpLocks noChangeShapeType="1"/>
              <a:stCxn id="136470" idx="0"/>
              <a:endCxn id="136467" idx="6"/>
            </p:cNvCxnSpPr>
            <p:nvPr/>
          </p:nvCxnSpPr>
          <p:spPr bwMode="auto">
            <a:xfrm rot="5400000" flipH="1">
              <a:off x="2223" y="844"/>
              <a:ext cx="566" cy="1611"/>
            </a:xfrm>
            <a:prstGeom prst="curvedConnector2">
              <a:avLst/>
            </a:prstGeom>
            <a:noFill/>
            <a:ln w="9525">
              <a:solidFill>
                <a:schemeClr val="tx1"/>
              </a:solidFill>
              <a:round/>
              <a:headEnd/>
              <a:tailEnd type="triangle" w="med" len="med"/>
            </a:ln>
          </p:spPr>
        </p:cxnSp>
        <p:cxnSp>
          <p:nvCxnSpPr>
            <p:cNvPr id="136480" name="AutoShape 16"/>
            <p:cNvCxnSpPr>
              <a:cxnSpLocks noChangeShapeType="1"/>
              <a:stCxn id="136467" idx="4"/>
              <a:endCxn id="136470" idx="1"/>
            </p:cNvCxnSpPr>
            <p:nvPr/>
          </p:nvCxnSpPr>
          <p:spPr bwMode="auto">
            <a:xfrm rot="16200000" flipH="1">
              <a:off x="2127" y="895"/>
              <a:ext cx="486" cy="1656"/>
            </a:xfrm>
            <a:prstGeom prst="curvedConnector3">
              <a:avLst>
                <a:gd name="adj1" fmla="val 46500"/>
              </a:avLst>
            </a:prstGeom>
            <a:noFill/>
            <a:ln w="9525">
              <a:solidFill>
                <a:schemeClr val="tx1"/>
              </a:solidFill>
              <a:round/>
              <a:headEnd/>
              <a:tailEnd type="triangle" w="med" len="med"/>
            </a:ln>
          </p:spPr>
        </p:cxnSp>
        <p:cxnSp>
          <p:nvCxnSpPr>
            <p:cNvPr id="136481" name="AutoShape 17"/>
            <p:cNvCxnSpPr>
              <a:cxnSpLocks noChangeShapeType="1"/>
              <a:stCxn id="136470" idx="7"/>
              <a:endCxn id="136468" idx="4"/>
            </p:cNvCxnSpPr>
            <p:nvPr/>
          </p:nvCxnSpPr>
          <p:spPr bwMode="auto">
            <a:xfrm rot="5400000" flipH="1">
              <a:off x="2671" y="1213"/>
              <a:ext cx="1076" cy="429"/>
            </a:xfrm>
            <a:prstGeom prst="curvedConnector3">
              <a:avLst>
                <a:gd name="adj1" fmla="val 51579"/>
              </a:avLst>
            </a:prstGeom>
            <a:noFill/>
            <a:ln w="9525">
              <a:solidFill>
                <a:schemeClr val="tx1"/>
              </a:solidFill>
              <a:round/>
              <a:headEnd/>
              <a:tailEnd type="triangle" w="med" len="med"/>
            </a:ln>
          </p:spPr>
        </p:cxnSp>
        <p:cxnSp>
          <p:nvCxnSpPr>
            <p:cNvPr id="136482" name="AutoShape 18"/>
            <p:cNvCxnSpPr>
              <a:cxnSpLocks noChangeShapeType="1"/>
              <a:stCxn id="136468" idx="5"/>
              <a:endCxn id="136470" idx="6"/>
            </p:cNvCxnSpPr>
            <p:nvPr/>
          </p:nvCxnSpPr>
          <p:spPr bwMode="auto">
            <a:xfrm rot="16200000" flipH="1">
              <a:off x="2693" y="1270"/>
              <a:ext cx="1190" cy="363"/>
            </a:xfrm>
            <a:prstGeom prst="curvedConnector4">
              <a:avLst>
                <a:gd name="adj1" fmla="val 46556"/>
                <a:gd name="adj2" fmla="val 139394"/>
              </a:avLst>
            </a:prstGeom>
            <a:noFill/>
            <a:ln w="9525">
              <a:solidFill>
                <a:schemeClr val="tx1"/>
              </a:solidFill>
              <a:round/>
              <a:headEnd/>
              <a:tailEnd type="triangle" w="med" len="med"/>
            </a:ln>
          </p:spPr>
        </p:cxnSp>
        <p:sp>
          <p:nvSpPr>
            <p:cNvPr id="136483" name="Text Box 19"/>
            <p:cNvSpPr txBox="1">
              <a:spLocks noChangeArrowheads="1"/>
            </p:cNvSpPr>
            <p:nvPr/>
          </p:nvSpPr>
          <p:spPr bwMode="auto">
            <a:xfrm>
              <a:off x="612" y="1298"/>
              <a:ext cx="363"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3</a:t>
              </a:r>
            </a:p>
          </p:txBody>
        </p:sp>
        <p:sp>
          <p:nvSpPr>
            <p:cNvPr id="136484" name="Text Box 20"/>
            <p:cNvSpPr txBox="1">
              <a:spLocks noChangeArrowheads="1"/>
            </p:cNvSpPr>
            <p:nvPr/>
          </p:nvSpPr>
          <p:spPr bwMode="auto">
            <a:xfrm>
              <a:off x="3334" y="1207"/>
              <a:ext cx="272"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2</a:t>
              </a:r>
            </a:p>
          </p:txBody>
        </p:sp>
        <p:sp>
          <p:nvSpPr>
            <p:cNvPr id="136485" name="Text Box 21"/>
            <p:cNvSpPr txBox="1">
              <a:spLocks noChangeArrowheads="1"/>
            </p:cNvSpPr>
            <p:nvPr/>
          </p:nvSpPr>
          <p:spPr bwMode="auto">
            <a:xfrm>
              <a:off x="4014" y="2614"/>
              <a:ext cx="317"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7</a:t>
              </a:r>
            </a:p>
          </p:txBody>
        </p:sp>
        <p:sp>
          <p:nvSpPr>
            <p:cNvPr id="136486" name="Text Box 22"/>
            <p:cNvSpPr txBox="1">
              <a:spLocks noChangeArrowheads="1"/>
            </p:cNvSpPr>
            <p:nvPr/>
          </p:nvSpPr>
          <p:spPr bwMode="auto">
            <a:xfrm>
              <a:off x="2699" y="2614"/>
              <a:ext cx="226"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5</a:t>
              </a:r>
            </a:p>
          </p:txBody>
        </p:sp>
        <p:sp>
          <p:nvSpPr>
            <p:cNvPr id="136487" name="Text Box 23"/>
            <p:cNvSpPr txBox="1">
              <a:spLocks noChangeArrowheads="1"/>
            </p:cNvSpPr>
            <p:nvPr/>
          </p:nvSpPr>
          <p:spPr bwMode="auto">
            <a:xfrm>
              <a:off x="1066" y="2251"/>
              <a:ext cx="272"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7</a:t>
              </a:r>
            </a:p>
          </p:txBody>
        </p:sp>
        <p:sp>
          <p:nvSpPr>
            <p:cNvPr id="136488" name="Text Box 24"/>
            <p:cNvSpPr txBox="1">
              <a:spLocks noChangeArrowheads="1"/>
            </p:cNvSpPr>
            <p:nvPr/>
          </p:nvSpPr>
          <p:spPr bwMode="auto">
            <a:xfrm>
              <a:off x="1701" y="2115"/>
              <a:ext cx="272"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3</a:t>
              </a:r>
            </a:p>
          </p:txBody>
        </p:sp>
        <p:sp>
          <p:nvSpPr>
            <p:cNvPr id="136489" name="Text Box 25"/>
            <p:cNvSpPr txBox="1">
              <a:spLocks noChangeArrowheads="1"/>
            </p:cNvSpPr>
            <p:nvPr/>
          </p:nvSpPr>
          <p:spPr bwMode="auto">
            <a:xfrm>
              <a:off x="2290" y="2069"/>
              <a:ext cx="227"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2</a:t>
              </a:r>
            </a:p>
          </p:txBody>
        </p:sp>
        <p:sp>
          <p:nvSpPr>
            <p:cNvPr id="136490" name="Text Box 26"/>
            <p:cNvSpPr txBox="1">
              <a:spLocks noChangeArrowheads="1"/>
            </p:cNvSpPr>
            <p:nvPr/>
          </p:nvSpPr>
          <p:spPr bwMode="auto">
            <a:xfrm>
              <a:off x="2018" y="1661"/>
              <a:ext cx="227"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6</a:t>
              </a:r>
            </a:p>
          </p:txBody>
        </p:sp>
        <p:sp>
          <p:nvSpPr>
            <p:cNvPr id="136491" name="Text Box 27"/>
            <p:cNvSpPr txBox="1">
              <a:spLocks noChangeArrowheads="1"/>
            </p:cNvSpPr>
            <p:nvPr/>
          </p:nvSpPr>
          <p:spPr bwMode="auto">
            <a:xfrm>
              <a:off x="2426" y="1253"/>
              <a:ext cx="272"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6</a:t>
              </a:r>
            </a:p>
          </p:txBody>
        </p:sp>
        <p:sp>
          <p:nvSpPr>
            <p:cNvPr id="136492" name="Text Box 28"/>
            <p:cNvSpPr txBox="1">
              <a:spLocks noChangeArrowheads="1"/>
            </p:cNvSpPr>
            <p:nvPr/>
          </p:nvSpPr>
          <p:spPr bwMode="auto">
            <a:xfrm>
              <a:off x="1882" y="1117"/>
              <a:ext cx="227"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5</a:t>
              </a:r>
            </a:p>
          </p:txBody>
        </p:sp>
        <p:sp>
          <p:nvSpPr>
            <p:cNvPr id="136493" name="Text Box 29"/>
            <p:cNvSpPr txBox="1">
              <a:spLocks noChangeArrowheads="1"/>
            </p:cNvSpPr>
            <p:nvPr/>
          </p:nvSpPr>
          <p:spPr bwMode="auto">
            <a:xfrm>
              <a:off x="1837" y="709"/>
              <a:ext cx="272"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3</a:t>
              </a:r>
            </a:p>
          </p:txBody>
        </p:sp>
        <p:sp>
          <p:nvSpPr>
            <p:cNvPr id="136494" name="Text Box 30"/>
            <p:cNvSpPr txBox="1">
              <a:spLocks noChangeArrowheads="1"/>
            </p:cNvSpPr>
            <p:nvPr/>
          </p:nvSpPr>
          <p:spPr bwMode="auto">
            <a:xfrm>
              <a:off x="2835" y="1117"/>
              <a:ext cx="272" cy="287"/>
            </a:xfrm>
            <a:prstGeom prst="rect">
              <a:avLst/>
            </a:prstGeom>
            <a:noFill/>
            <a:ln w="9525">
              <a:noFill/>
              <a:miter lim="800000"/>
              <a:headEnd/>
              <a:tailEnd/>
            </a:ln>
          </p:spPr>
          <p:txBody>
            <a:bodyPr>
              <a:spAutoFit/>
            </a:bodyPr>
            <a:lstStyle/>
            <a:p>
              <a:pPr algn="ctr">
                <a:spcBef>
                  <a:spcPct val="50000"/>
                </a:spcBef>
              </a:pPr>
              <a:r>
                <a:rPr lang="en-US" altLang="zh-CN">
                  <a:ea typeface="宋体" charset="-122"/>
                </a:rPr>
                <a:t>4</a:t>
              </a:r>
            </a:p>
          </p:txBody>
        </p:sp>
      </p:grpSp>
      <p:sp>
        <p:nvSpPr>
          <p:cNvPr id="136463" name="Rectangle 31"/>
          <p:cNvSpPr>
            <a:spLocks noChangeArrowheads="1"/>
          </p:cNvSpPr>
          <p:nvPr/>
        </p:nvSpPr>
        <p:spPr bwMode="auto">
          <a:xfrm>
            <a:off x="6003635" y="3129821"/>
            <a:ext cx="184731" cy="369332"/>
          </a:xfrm>
          <a:prstGeom prst="rect">
            <a:avLst/>
          </a:prstGeom>
          <a:noFill/>
          <a:ln w="9525">
            <a:noFill/>
            <a:miter lim="800000"/>
            <a:headEnd/>
            <a:tailEnd/>
          </a:ln>
        </p:spPr>
        <p:txBody>
          <a:bodyPr wrap="none" anchor="ctr">
            <a:spAutoFit/>
          </a:bodyPr>
          <a:lstStyle/>
          <a:p>
            <a:pPr algn="ctr"/>
            <a:endParaRPr lang="zh-CN" altLang="en-US"/>
          </a:p>
        </p:txBody>
      </p:sp>
      <p:graphicFrame>
        <p:nvGraphicFramePr>
          <p:cNvPr id="136461" name="Object 269"/>
          <p:cNvGraphicFramePr>
            <a:graphicFrameLocks noChangeAspect="1"/>
          </p:cNvGraphicFramePr>
          <p:nvPr>
            <p:extLst>
              <p:ext uri="{D42A27DB-BD31-4B8C-83A1-F6EECF244321}">
                <p14:modId xmlns:p14="http://schemas.microsoft.com/office/powerpoint/2010/main" val="1133172122"/>
              </p:ext>
            </p:extLst>
          </p:nvPr>
        </p:nvGraphicFramePr>
        <p:xfrm>
          <a:off x="6003635" y="1924028"/>
          <a:ext cx="4782922" cy="3822000"/>
        </p:xfrm>
        <a:graphic>
          <a:graphicData uri="http://schemas.openxmlformats.org/presentationml/2006/ole">
            <mc:AlternateContent xmlns:mc="http://schemas.openxmlformats.org/markup-compatibility/2006">
              <mc:Choice xmlns:v="urn:schemas-microsoft-com:vml" Requires="v">
                <p:oleObj name="Picture" r:id="rId3" imgW="2872524" imgH="1363232" progId="">
                  <p:embed/>
                </p:oleObj>
              </mc:Choice>
              <mc:Fallback>
                <p:oleObj name="Picture" r:id="rId3" imgW="2872524" imgH="1363232" progId="">
                  <p:embed/>
                  <p:pic>
                    <p:nvPicPr>
                      <p:cNvPr id="136461" name="Object 2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3635" y="1924028"/>
                        <a:ext cx="4782922" cy="3822000"/>
                      </a:xfrm>
                      <a:prstGeom prst="rect">
                        <a:avLst/>
                      </a:prstGeom>
                      <a:noFill/>
                    </p:spPr>
                  </p:pic>
                </p:oleObj>
              </mc:Fallback>
            </mc:AlternateContent>
          </a:graphicData>
        </a:graphic>
      </p:graphicFrame>
      <p:sp>
        <p:nvSpPr>
          <p:cNvPr id="33" name="Text Box 4"/>
          <p:cNvSpPr txBox="1">
            <a:spLocks noChangeArrowheads="1"/>
          </p:cNvSpPr>
          <p:nvPr/>
        </p:nvSpPr>
        <p:spPr bwMode="auto">
          <a:xfrm>
            <a:off x="598831" y="1231994"/>
            <a:ext cx="5649912" cy="400110"/>
          </a:xfrm>
          <a:prstGeom prst="rect">
            <a:avLst/>
          </a:prstGeom>
          <a:noFill/>
          <a:ln>
            <a:noFill/>
          </a:ln>
          <a:effectLst/>
        </p:spPr>
        <p:txBody>
          <a:bodyPr>
            <a:spAutoFit/>
          </a:bodyPr>
          <a:lstStyle/>
          <a:p>
            <a:pPr>
              <a:defRPr/>
            </a:pPr>
            <a:r>
              <a:rPr kumimoji="1" lang="zh-CN" altLang="en-US" sz="2000" b="1" dirty="0">
                <a:solidFill>
                  <a:srgbClr val="0000FF"/>
                </a:solidFill>
                <a:latin typeface="微软雅黑" panose="020B0503020204020204" pitchFamily="34" charset="-122"/>
                <a:ea typeface="微软雅黑" panose="020B0503020204020204" pitchFamily="34" charset="-122"/>
              </a:rPr>
              <a:t>第</a:t>
            </a:r>
            <a:r>
              <a:rPr kumimoji="1" lang="en-US" altLang="zh-CN" sz="2000" b="1" dirty="0">
                <a:solidFill>
                  <a:srgbClr val="0000FF"/>
                </a:solidFill>
                <a:latin typeface="微软雅黑" panose="020B0503020204020204" pitchFamily="34" charset="-122"/>
                <a:ea typeface="微软雅黑" panose="020B0503020204020204" pitchFamily="34" charset="-122"/>
              </a:rPr>
              <a:t>1</a:t>
            </a:r>
            <a:r>
              <a:rPr kumimoji="1" lang="zh-CN" altLang="en-US" sz="2000" b="1" dirty="0">
                <a:solidFill>
                  <a:srgbClr val="0000FF"/>
                </a:solidFill>
                <a:latin typeface="微软雅黑" panose="020B0503020204020204" pitchFamily="34" charset="-122"/>
                <a:ea typeface="微软雅黑" panose="020B0503020204020204" pitchFamily="34" charset="-122"/>
              </a:rPr>
              <a:t>步：分析最优解的结构</a:t>
            </a:r>
            <a:r>
              <a:rPr kumimoji="1" lang="en-US" altLang="zh-CN" sz="2000" b="1" dirty="0">
                <a:solidFill>
                  <a:srgbClr val="0000FF"/>
                </a:solidFill>
                <a:latin typeface="微软雅黑" panose="020B0503020204020204" pitchFamily="34" charset="-122"/>
                <a:ea typeface="微软雅黑" panose="020B0503020204020204" pitchFamily="34" charset="-122"/>
              </a:rPr>
              <a:t>——</a:t>
            </a:r>
            <a:r>
              <a:rPr kumimoji="1" lang="zh-CN" altLang="en-US" sz="2000" b="1" dirty="0">
                <a:solidFill>
                  <a:srgbClr val="0000FF"/>
                </a:solidFill>
                <a:latin typeface="微软雅黑" panose="020B0503020204020204" pitchFamily="34" charset="-122"/>
                <a:ea typeface="微软雅黑" panose="020B0503020204020204" pitchFamily="34" charset="-122"/>
              </a:rPr>
              <a:t>划分子问题</a:t>
            </a:r>
          </a:p>
        </p:txBody>
      </p:sp>
      <mc:AlternateContent xmlns:mc="http://schemas.openxmlformats.org/markup-compatibility/2006" xmlns:a14="http://schemas.microsoft.com/office/drawing/2010/main">
        <mc:Choice Requires="a14">
          <p:sp>
            <p:nvSpPr>
              <p:cNvPr id="28676" name="Object 4"/>
              <p:cNvSpPr txBox="1"/>
              <p:nvPr/>
            </p:nvSpPr>
            <p:spPr bwMode="auto">
              <a:xfrm>
                <a:off x="1252330" y="5507083"/>
                <a:ext cx="3458818" cy="138535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状态：</m:t>
                      </m:r>
                      <m:r>
                        <a:rPr lang="zh-CN" altLang="en-US" i="1" smtClean="0">
                          <a:solidFill>
                            <a:srgbClr val="000000"/>
                          </a:solidFill>
                          <a:latin typeface="Cambria Math" panose="02040503050406030204" pitchFamily="18" charset="0"/>
                        </a:rPr>
                        <m:t>𝑑</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𝑗</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𝑉</m:t>
                      </m:r>
                      <m:r>
                        <a:rPr lang="zh-CN" altLang="en-US" i="1" smtClean="0">
                          <a:solidFill>
                            <a:srgbClr val="000000"/>
                          </a:solidFill>
                          <a:latin typeface="Cambria Math" panose="02040503050406030204" pitchFamily="18" charset="0"/>
                        </a:rPr>
                        <m:t>)</m:t>
                      </m:r>
                      <m:r>
                        <m:rPr>
                          <m:nor/>
                        </m:rPr>
                        <a:rPr lang="zh-CN" altLang="en-US">
                          <a:solidFill>
                            <a:srgbClr val="000000"/>
                          </a:solidFill>
                          <a:latin typeface="微软雅黑" panose="020B0503020204020204" pitchFamily="34" charset="-122"/>
                          <a:ea typeface="微软雅黑" panose="020B0503020204020204" pitchFamily="34" charset="-122"/>
                        </a:rPr>
                        <m:t>−−−</m:t>
                      </m:r>
                      <m:r>
                        <a:rPr lang="zh-CN" altLang="en-US" i="1">
                          <a:solidFill>
                            <a:srgbClr val="000000"/>
                          </a:solidFill>
                          <a:latin typeface="Cambria Math" panose="02040503050406030204" pitchFamily="18" charset="0"/>
                        </a:rPr>
                        <m:t>从顶点</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出发，</m:t>
                      </m:r>
                    </m:oMath>
                    <m:oMath xmlns:m="http://schemas.openxmlformats.org/officeDocument/2006/math">
                      <m:r>
                        <a:rPr lang="zh-CN" altLang="en-US" i="1">
                          <a:solidFill>
                            <a:srgbClr val="000000"/>
                          </a:solidFill>
                          <a:latin typeface="Cambria Math" panose="02040503050406030204" pitchFamily="18" charset="0"/>
                        </a:rPr>
                        <m:t>经过</m:t>
                      </m:r>
                      <m:r>
                        <a:rPr lang="zh-CN" altLang="en-US" i="1">
                          <a:solidFill>
                            <a:srgbClr val="000000"/>
                          </a:solidFill>
                          <a:latin typeface="Cambria Math" panose="02040503050406030204" pitchFamily="18" charset="0"/>
                        </a:rPr>
                        <m:t>𝑉</m:t>
                      </m:r>
                      <m:r>
                        <a:rPr lang="zh-CN" altLang="en-US" i="1">
                          <a:solidFill>
                            <a:srgbClr val="000000"/>
                          </a:solidFill>
                          <a:latin typeface="Cambria Math" panose="02040503050406030204" pitchFamily="18" charset="0"/>
                        </a:rPr>
                        <m:t>中所有顶点一次且仅一次，</m:t>
                      </m:r>
                    </m:oMath>
                  </m:oMathPara>
                </a14:m>
                <a:endParaRPr lang="en-US" altLang="zh-CN"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最后回到出发点</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的最短路径</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8676" name="Object 4"/>
              <p:cNvSpPr txBox="1">
                <a:spLocks noRot="1" noChangeAspect="1" noMove="1" noResize="1" noEditPoints="1" noAdjustHandles="1" noChangeArrowheads="1" noChangeShapeType="1" noTextEdit="1"/>
              </p:cNvSpPr>
              <p:nvPr/>
            </p:nvSpPr>
            <p:spPr bwMode="auto">
              <a:xfrm>
                <a:off x="1252330" y="5507083"/>
                <a:ext cx="3458818" cy="1385351"/>
              </a:xfrm>
              <a:prstGeom prst="rect">
                <a:avLst/>
              </a:prstGeom>
              <a:blipFill>
                <a:blip r:embed="rId5"/>
                <a:stretch>
                  <a:fillRect l="-528" r="-2641"/>
                </a:stretch>
              </a:blipFill>
              <a:ln>
                <a:noFill/>
              </a:ln>
              <a:effectLst/>
            </p:spPr>
            <p:txBody>
              <a:bodyPr/>
              <a:lstStyle/>
              <a:p>
                <a:r>
                  <a:rPr lang="zh-CN" altLang="en-US">
                    <a:noFill/>
                  </a:rPr>
                  <a:t> </a:t>
                </a:r>
              </a:p>
            </p:txBody>
          </p:sp>
        </mc:Fallback>
      </mc:AlternateContent>
      <p:sp>
        <p:nvSpPr>
          <p:cNvPr id="2" name="文本占位符 8">
            <a:extLst>
              <a:ext uri="{FF2B5EF4-FFF2-40B4-BE49-F238E27FC236}">
                <a16:creationId xmlns:a16="http://schemas.microsoft.com/office/drawing/2014/main" id="{3EA0D003-BCD2-9944-5C25-064FC2857268}"/>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37979171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745435" y="1964706"/>
            <a:ext cx="10714381" cy="2807948"/>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lnSpc>
                <a:spcPct val="150000"/>
              </a:lnSpc>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cs typeface="Consolas" pitchFamily="49" charset="0"/>
              </a:rPr>
              <a:t>对于图</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G=(V,E)</a:t>
            </a:r>
            <a:r>
              <a:rPr lang="zh-CN" altLang="en-US" sz="2000" dirty="0">
                <a:latin typeface="微软雅黑" panose="020B0503020204020204" pitchFamily="34" charset="-122"/>
                <a:ea typeface="微软雅黑" panose="020B0503020204020204" pitchFamily="34" charset="-122"/>
                <a:cs typeface="Consolas" pitchFamily="49" charset="0"/>
              </a:rPr>
              <a:t>，假设从顶点</a:t>
            </a:r>
            <a:r>
              <a:rPr lang="en-US" altLang="zh-CN" sz="2000" dirty="0">
                <a:latin typeface="微软雅黑" panose="020B0503020204020204" pitchFamily="34" charset="-122"/>
                <a:ea typeface="微软雅黑" panose="020B0503020204020204" pitchFamily="34" charset="-122"/>
                <a:cs typeface="Consolas" pitchFamily="49" charset="0"/>
              </a:rPr>
              <a:t>i</a:t>
            </a:r>
            <a:r>
              <a:rPr lang="zh-CN" altLang="en-US" sz="2000" dirty="0">
                <a:latin typeface="微软雅黑" panose="020B0503020204020204" pitchFamily="34" charset="-122"/>
                <a:ea typeface="微软雅黑" panose="020B0503020204020204" pitchFamily="34" charset="-122"/>
                <a:cs typeface="Consolas" pitchFamily="49" charset="0"/>
              </a:rPr>
              <a:t>出发，令</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V´=V-i</a:t>
            </a:r>
            <a:r>
              <a:rPr lang="zh-CN" altLang="en-US" sz="2000" dirty="0">
                <a:latin typeface="微软雅黑" panose="020B0503020204020204" pitchFamily="34" charset="-122"/>
                <a:ea typeface="微软雅黑" panose="020B0503020204020204" pitchFamily="34" charset="-122"/>
                <a:cs typeface="Consolas" pitchFamily="49" charset="0"/>
              </a:rPr>
              <a:t>，则</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d(i,V´)</a:t>
            </a:r>
            <a:r>
              <a:rPr lang="zh-CN" altLang="en-US" sz="2000" dirty="0">
                <a:latin typeface="微软雅黑" panose="020B0503020204020204" pitchFamily="34" charset="-122"/>
                <a:ea typeface="微软雅黑" panose="020B0503020204020204" pitchFamily="34" charset="-122"/>
                <a:cs typeface="Consolas" pitchFamily="49" charset="0"/>
              </a:rPr>
              <a:t>表示从顶点</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Consolas" pitchFamily="49" charset="0"/>
              </a:rPr>
              <a:t>出发经过</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000" dirty="0">
                <a:latin typeface="微软雅黑" panose="020B0503020204020204" pitchFamily="34" charset="-122"/>
                <a:ea typeface="微软雅黑" panose="020B0503020204020204" pitchFamily="34" charset="-122"/>
                <a:cs typeface="Consolas" pitchFamily="49" charset="0"/>
              </a:rPr>
              <a:t>中各个顶点一次且仅一次，最后回到出发点</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Consolas" pitchFamily="49" charset="0"/>
              </a:rPr>
              <a:t>的最短路径长度。</a:t>
            </a:r>
            <a:endParaRPr lang="en-US" altLang="zh-CN" sz="2000" dirty="0">
              <a:latin typeface="微软雅黑" panose="020B0503020204020204" pitchFamily="34" charset="-122"/>
              <a:ea typeface="微软雅黑" panose="020B0503020204020204" pitchFamily="34" charset="-122"/>
              <a:cs typeface="Consolas" pitchFamily="49" charset="0"/>
            </a:endParaRPr>
          </a:p>
          <a:p>
            <a:pPr marL="457200" indent="-457200" eaLnBrk="1" hangingPunct="1">
              <a:lnSpc>
                <a:spcPct val="150000"/>
              </a:lnSpc>
              <a:buFont typeface="Wingdings" panose="05000000000000000000" pitchFamily="2" charset="2"/>
              <a:buChar char="p"/>
              <a:defRPr/>
            </a:pPr>
            <a:r>
              <a:rPr lang="zh-CN" altLang="en-US" sz="2000" dirty="0">
                <a:latin typeface="微软雅黑" panose="020B0503020204020204" pitchFamily="34" charset="-122"/>
                <a:ea typeface="微软雅黑" panose="020B0503020204020204" pitchFamily="34" charset="-122"/>
                <a:cs typeface="Consolas" pitchFamily="49" charset="0"/>
              </a:rPr>
              <a:t>初始子问题是</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d(k,{})</a:t>
            </a:r>
            <a:r>
              <a:rPr lang="zh-CN" altLang="en-US" sz="2000" dirty="0">
                <a:latin typeface="微软雅黑" panose="020B0503020204020204" pitchFamily="34" charset="-122"/>
                <a:ea typeface="微软雅黑" panose="020B0503020204020204" pitchFamily="34" charset="-122"/>
                <a:cs typeface="Consolas" pitchFamily="49" charset="0"/>
              </a:rPr>
              <a:t>，即从顶点</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dirty="0">
                <a:latin typeface="微软雅黑" panose="020B0503020204020204" pitchFamily="34" charset="-122"/>
                <a:ea typeface="微软雅黑" panose="020B0503020204020204" pitchFamily="34" charset="-122"/>
                <a:cs typeface="Consolas" pitchFamily="49" charset="0"/>
              </a:rPr>
              <a:t>出发回到出发点</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Consolas" pitchFamily="49" charset="0"/>
              </a:rPr>
              <a:t>。现在考虑原问题的一部分即子问题，</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d(k,V´-{k})</a:t>
            </a:r>
            <a:r>
              <a:rPr lang="zh-CN" altLang="en-US" sz="2000" dirty="0">
                <a:latin typeface="微软雅黑" panose="020B0503020204020204" pitchFamily="34" charset="-122"/>
                <a:ea typeface="微软雅黑" panose="020B0503020204020204" pitchFamily="34" charset="-122"/>
                <a:cs typeface="Consolas" pitchFamily="49" charset="0"/>
              </a:rPr>
              <a:t>表示从顶点</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dirty="0">
                <a:latin typeface="微软雅黑" panose="020B0503020204020204" pitchFamily="34" charset="-122"/>
                <a:ea typeface="微软雅黑" panose="020B0503020204020204" pitchFamily="34" charset="-122"/>
                <a:cs typeface="Consolas" pitchFamily="49" charset="0"/>
              </a:rPr>
              <a:t>出发经过</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V´-{k}</a:t>
            </a:r>
            <a:r>
              <a:rPr lang="zh-CN" altLang="en-US" sz="2000" dirty="0">
                <a:latin typeface="微软雅黑" panose="020B0503020204020204" pitchFamily="34" charset="-122"/>
                <a:ea typeface="微软雅黑" panose="020B0503020204020204" pitchFamily="34" charset="-122"/>
                <a:cs typeface="Consolas" pitchFamily="49" charset="0"/>
              </a:rPr>
              <a:t>中各个顶点一次且仅一次，最后回到出发点</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Consolas" pitchFamily="49" charset="0"/>
              </a:rPr>
              <a:t>的最短路径长度。</a:t>
            </a:r>
            <a:endParaRPr lang="en-US" altLang="zh-CN" sz="2000" dirty="0">
              <a:latin typeface="微软雅黑" panose="020B0503020204020204" pitchFamily="34" charset="-122"/>
              <a:ea typeface="微软雅黑" panose="020B0503020204020204" pitchFamily="34" charset="-122"/>
              <a:cs typeface="Consolas" pitchFamily="49" charset="0"/>
            </a:endParaRPr>
          </a:p>
          <a:p>
            <a:pPr marL="457200" indent="-457200" eaLnBrk="1" hangingPunct="1">
              <a:lnSpc>
                <a:spcPct val="150000"/>
              </a:lnSpc>
              <a:buFont typeface="Wingdings" panose="05000000000000000000" pitchFamily="2" charset="2"/>
              <a:buChar char="p"/>
              <a:defRPr/>
            </a:pPr>
            <a:r>
              <a:rPr lang="en-US" altLang="zh-CN" sz="2000" dirty="0">
                <a:latin typeface="微软雅黑" panose="020B0503020204020204" pitchFamily="34" charset="-122"/>
                <a:ea typeface="微软雅黑" panose="020B0503020204020204" pitchFamily="34" charset="-122"/>
                <a:cs typeface="Consolas" pitchFamily="49" charset="0"/>
              </a:rPr>
              <a:t>TSP</a:t>
            </a:r>
            <a:r>
              <a:rPr lang="zh-CN" altLang="en-US" sz="2000" dirty="0">
                <a:latin typeface="微软雅黑" panose="020B0503020204020204" pitchFamily="34" charset="-122"/>
                <a:ea typeface="微软雅黑" panose="020B0503020204020204" pitchFamily="34" charset="-122"/>
                <a:cs typeface="Consolas" pitchFamily="49" charset="0"/>
              </a:rPr>
              <a:t>问题的动态规划函数为：                                  </a:t>
            </a:r>
          </a:p>
        </p:txBody>
      </p:sp>
      <p:sp>
        <p:nvSpPr>
          <p:cNvPr id="4" name="Rectangle 5"/>
          <p:cNvSpPr txBox="1">
            <a:spLocks noChangeArrowheads="1"/>
          </p:cNvSpPr>
          <p:nvPr/>
        </p:nvSpPr>
        <p:spPr>
          <a:xfrm>
            <a:off x="641765" y="1320205"/>
            <a:ext cx="8208963" cy="497506"/>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第</a:t>
            </a:r>
            <a:r>
              <a:rPr kumimoji="1" lang="en-US" altLang="zh-CN" sz="2000" b="1" dirty="0">
                <a:solidFill>
                  <a:srgbClr val="0000FF"/>
                </a:solidFill>
                <a:latin typeface="微软雅黑" panose="020B0503020204020204" pitchFamily="34" charset="-122"/>
                <a:ea typeface="微软雅黑" panose="020B0503020204020204" pitchFamily="34" charset="-122"/>
                <a:cs typeface="+mn-cs"/>
              </a:rPr>
              <a:t>2</a:t>
            </a:r>
            <a:r>
              <a:rPr kumimoji="1" lang="zh-CN" altLang="en-US" sz="2000" b="1" dirty="0">
                <a:solidFill>
                  <a:srgbClr val="0000FF"/>
                </a:solidFill>
                <a:latin typeface="微软雅黑" panose="020B0503020204020204" pitchFamily="34" charset="-122"/>
                <a:ea typeface="微软雅黑" panose="020B0503020204020204" pitchFamily="34" charset="-122"/>
                <a:cs typeface="+mn-cs"/>
              </a:rPr>
              <a:t>步 建立动态规划函数</a:t>
            </a:r>
          </a:p>
        </p:txBody>
      </p:sp>
      <p:pic>
        <p:nvPicPr>
          <p:cNvPr id="3" name="图片 2">
            <a:extLst>
              <a:ext uri="{FF2B5EF4-FFF2-40B4-BE49-F238E27FC236}">
                <a16:creationId xmlns:a16="http://schemas.microsoft.com/office/drawing/2014/main" id="{78274FC7-B893-4CFD-8C52-9CB519EDE490}"/>
              </a:ext>
            </a:extLst>
          </p:cNvPr>
          <p:cNvPicPr>
            <a:picLocks noChangeAspect="1"/>
          </p:cNvPicPr>
          <p:nvPr/>
        </p:nvPicPr>
        <p:blipFill>
          <a:blip r:embed="rId2"/>
          <a:stretch>
            <a:fillRect/>
          </a:stretch>
        </p:blipFill>
        <p:spPr>
          <a:xfrm>
            <a:off x="2330985" y="4962934"/>
            <a:ext cx="6304541" cy="1275306"/>
          </a:xfrm>
          <a:prstGeom prst="rect">
            <a:avLst/>
          </a:prstGeom>
        </p:spPr>
      </p:pic>
      <p:sp>
        <p:nvSpPr>
          <p:cNvPr id="6" name="文本占位符 8">
            <a:extLst>
              <a:ext uri="{FF2B5EF4-FFF2-40B4-BE49-F238E27FC236}">
                <a16:creationId xmlns:a16="http://schemas.microsoft.com/office/drawing/2014/main" id="{EA870DAB-2878-8AF0-86B0-0C19E1C6D8F6}"/>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402811505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ext Box 2"/>
          <p:cNvSpPr txBox="1">
            <a:spLocks noChangeArrowheads="1"/>
          </p:cNvSpPr>
          <p:nvPr/>
        </p:nvSpPr>
        <p:spPr bwMode="auto">
          <a:xfrm>
            <a:off x="805070" y="2021065"/>
            <a:ext cx="10525539" cy="1477328"/>
          </a:xfrm>
          <a:prstGeom prst="rect">
            <a:avLst/>
          </a:prstGeom>
          <a:noFill/>
          <a:ln w="9525">
            <a:noFill/>
            <a:miter lim="800000"/>
            <a:headEnd/>
            <a:tailEnd/>
          </a:ln>
        </p:spPr>
        <p:txBody>
          <a:bodyPr wrap="square">
            <a:spAutoFit/>
          </a:bodyPr>
          <a:lstStyle/>
          <a:p>
            <a:pPr algn="just">
              <a:lnSpc>
                <a:spcPct val="150000"/>
              </a:lnSpc>
            </a:pPr>
            <a:r>
              <a:rPr kumimoji="1" lang="zh-CN" altLang="en-US" sz="2000" dirty="0">
                <a:latin typeface="微软雅黑" panose="020B0503020204020204" pitchFamily="34" charset="-122"/>
                <a:ea typeface="微软雅黑" panose="020B0503020204020204" pitchFamily="34" charset="-122"/>
              </a:rPr>
              <a:t>    假设</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个顶点用</a:t>
            </a:r>
            <a:r>
              <a:rPr kumimoji="1" lang="en-US" altLang="zh-CN" sz="2000" dirty="0">
                <a:latin typeface="微软雅黑" panose="020B0503020204020204" pitchFamily="34" charset="-122"/>
                <a:ea typeface="微软雅黑" panose="020B0503020204020204" pitchFamily="34" charset="-122"/>
              </a:rPr>
              <a:t>0</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n-1</a:t>
            </a:r>
            <a:r>
              <a:rPr kumimoji="1" lang="zh-CN" altLang="en-US" sz="2000" dirty="0">
                <a:latin typeface="微软雅黑" panose="020B0503020204020204" pitchFamily="34" charset="-122"/>
                <a:ea typeface="微软雅黑" panose="020B0503020204020204" pitchFamily="34" charset="-122"/>
              </a:rPr>
              <a:t>的数字编号，首先生成</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n-1</a:t>
            </a:r>
            <a:r>
              <a:rPr kumimoji="1" lang="zh-CN" altLang="en-US" sz="2000" dirty="0">
                <a:latin typeface="微软雅黑" panose="020B0503020204020204" pitchFamily="34" charset="-122"/>
                <a:ea typeface="微软雅黑" panose="020B0503020204020204" pitchFamily="34" charset="-122"/>
              </a:rPr>
              <a:t>个元素的子集存放在数组</a:t>
            </a:r>
            <a:r>
              <a:rPr kumimoji="1" lang="en-US" altLang="zh-CN" sz="2000" dirty="0">
                <a:latin typeface="微软雅黑" panose="020B0503020204020204" pitchFamily="34" charset="-122"/>
                <a:ea typeface="微软雅黑" panose="020B0503020204020204" pitchFamily="34" charset="-122"/>
              </a:rPr>
              <a:t>V[2</a:t>
            </a:r>
            <a:r>
              <a:rPr kumimoji="1" lang="en-US" altLang="zh-CN" sz="2000" baseline="30000" dirty="0">
                <a:latin typeface="微软雅黑" panose="020B0503020204020204" pitchFamily="34" charset="-122"/>
                <a:ea typeface="微软雅黑" panose="020B0503020204020204" pitchFamily="34" charset="-122"/>
              </a:rPr>
              <a:t>n-1</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中，设数组</a:t>
            </a:r>
            <a:r>
              <a:rPr kumimoji="1" lang="en-US" altLang="zh-CN" sz="2000" dirty="0">
                <a:latin typeface="微软雅黑" panose="020B0503020204020204" pitchFamily="34" charset="-122"/>
                <a:ea typeface="微软雅黑" panose="020B0503020204020204" pitchFamily="34" charset="-122"/>
              </a:rPr>
              <a:t>d[n][2</a:t>
            </a:r>
            <a:r>
              <a:rPr kumimoji="1" lang="en-US" altLang="zh-CN" sz="2000" baseline="30000" dirty="0">
                <a:latin typeface="微软雅黑" panose="020B0503020204020204" pitchFamily="34" charset="-122"/>
                <a:ea typeface="微软雅黑" panose="020B0503020204020204" pitchFamily="34" charset="-122"/>
              </a:rPr>
              <a:t>n-1</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存放迭代结果，其中</a:t>
            </a:r>
            <a:r>
              <a:rPr kumimoji="1" lang="en-US" altLang="zh-CN" sz="2000" dirty="0">
                <a:latin typeface="微软雅黑" panose="020B0503020204020204" pitchFamily="34" charset="-122"/>
                <a:ea typeface="微软雅黑" panose="020B0503020204020204" pitchFamily="34" charset="-122"/>
              </a:rPr>
              <a:t>d[i][j]</a:t>
            </a:r>
            <a:r>
              <a:rPr kumimoji="1" lang="zh-CN" altLang="en-US" sz="2000" dirty="0">
                <a:latin typeface="微软雅黑" panose="020B0503020204020204" pitchFamily="34" charset="-122"/>
                <a:ea typeface="微软雅黑" panose="020B0503020204020204" pitchFamily="34" charset="-122"/>
              </a:rPr>
              <a:t>表示从顶点</a:t>
            </a:r>
            <a:r>
              <a:rPr kumimoji="1" lang="en-US" altLang="zh-CN" sz="2000" dirty="0">
                <a:latin typeface="微软雅黑" panose="020B0503020204020204" pitchFamily="34" charset="-122"/>
                <a:ea typeface="微软雅黑" panose="020B0503020204020204" pitchFamily="34" charset="-122"/>
              </a:rPr>
              <a:t>i</a:t>
            </a:r>
            <a:r>
              <a:rPr kumimoji="1" lang="zh-CN" altLang="en-US" sz="2000" dirty="0">
                <a:latin typeface="微软雅黑" panose="020B0503020204020204" pitchFamily="34" charset="-122"/>
                <a:ea typeface="微软雅黑" panose="020B0503020204020204" pitchFamily="34" charset="-122"/>
              </a:rPr>
              <a:t>经过子集</a:t>
            </a:r>
            <a:r>
              <a:rPr kumimoji="1" lang="en-US" altLang="zh-CN" sz="2000" dirty="0">
                <a:latin typeface="微软雅黑" panose="020B0503020204020204" pitchFamily="34" charset="-122"/>
                <a:ea typeface="微软雅黑" panose="020B0503020204020204" pitchFamily="34" charset="-122"/>
              </a:rPr>
              <a:t>V[j]</a:t>
            </a:r>
            <a:r>
              <a:rPr kumimoji="1" lang="zh-CN" altLang="en-US" sz="2000" dirty="0">
                <a:latin typeface="微软雅黑" panose="020B0503020204020204" pitchFamily="34" charset="-122"/>
                <a:ea typeface="微软雅黑" panose="020B0503020204020204" pitchFamily="34" charset="-122"/>
              </a:rPr>
              <a:t>中的顶点一次且仅一次，最后回到出发点</a:t>
            </a:r>
            <a:r>
              <a:rPr kumimoji="1" lang="en-US" altLang="zh-CN" sz="2000" dirty="0">
                <a:latin typeface="微软雅黑" panose="020B0503020204020204" pitchFamily="34" charset="-122"/>
                <a:ea typeface="微软雅黑" panose="020B0503020204020204" pitchFamily="34" charset="-122"/>
              </a:rPr>
              <a:t>0</a:t>
            </a:r>
            <a:r>
              <a:rPr kumimoji="1" lang="zh-CN" altLang="en-US" sz="2000" dirty="0">
                <a:latin typeface="微软雅黑" panose="020B0503020204020204" pitchFamily="34" charset="-122"/>
                <a:ea typeface="微软雅黑" panose="020B0503020204020204" pitchFamily="34" charset="-122"/>
              </a:rPr>
              <a:t>的最短路径长度。</a:t>
            </a:r>
          </a:p>
        </p:txBody>
      </p:sp>
      <p:sp>
        <p:nvSpPr>
          <p:cNvPr id="91139" name="Text Box 281"/>
          <p:cNvSpPr txBox="1">
            <a:spLocks noChangeArrowheads="1"/>
          </p:cNvSpPr>
          <p:nvPr/>
        </p:nvSpPr>
        <p:spPr bwMode="auto">
          <a:xfrm>
            <a:off x="596833" y="1425656"/>
            <a:ext cx="7569200" cy="400110"/>
          </a:xfrm>
          <a:prstGeom prst="rect">
            <a:avLst/>
          </a:prstGeom>
          <a:noFill/>
          <a:ln>
            <a:no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defRPr/>
            </a:pPr>
            <a:r>
              <a:rPr kumimoji="1" lang="zh-CN" altLang="en-US" sz="2000" dirty="0">
                <a:solidFill>
                  <a:srgbClr val="0000FF"/>
                </a:solidFill>
                <a:latin typeface="微软雅黑" panose="020B0503020204020204" pitchFamily="34" charset="-122"/>
                <a:ea typeface="微软雅黑" panose="020B0503020204020204" pitchFamily="34" charset="-122"/>
              </a:rPr>
              <a:t>第</a:t>
            </a:r>
            <a:r>
              <a:rPr kumimoji="1" lang="en-US" altLang="zh-CN" sz="2000" dirty="0">
                <a:solidFill>
                  <a:srgbClr val="0000FF"/>
                </a:solidFill>
                <a:latin typeface="微软雅黑" panose="020B0503020204020204" pitchFamily="34" charset="-122"/>
                <a:ea typeface="微软雅黑" panose="020B0503020204020204" pitchFamily="34" charset="-122"/>
              </a:rPr>
              <a:t>3</a:t>
            </a:r>
            <a:r>
              <a:rPr kumimoji="1" lang="zh-CN" altLang="en-US" sz="2000" dirty="0">
                <a:solidFill>
                  <a:srgbClr val="0000FF"/>
                </a:solidFill>
                <a:latin typeface="微软雅黑" panose="020B0503020204020204" pitchFamily="34" charset="-122"/>
                <a:ea typeface="微软雅黑" panose="020B0503020204020204" pitchFamily="34" charset="-122"/>
              </a:rPr>
              <a:t>步 存储状态的值</a:t>
            </a:r>
            <a:r>
              <a:rPr kumimoji="1" lang="en-US" altLang="zh-CN" sz="2000" dirty="0">
                <a:solidFill>
                  <a:srgbClr val="0000FF"/>
                </a:solidFill>
                <a:latin typeface="微软雅黑" panose="020B0503020204020204" pitchFamily="34" charset="-122"/>
                <a:ea typeface="微软雅黑" panose="020B0503020204020204" pitchFamily="34" charset="-122"/>
              </a:rPr>
              <a:t>(</a:t>
            </a:r>
            <a:r>
              <a:rPr kumimoji="1" lang="zh-CN" altLang="en-US" sz="2000" dirty="0">
                <a:solidFill>
                  <a:srgbClr val="0000FF"/>
                </a:solidFill>
                <a:latin typeface="微软雅黑" panose="020B0503020204020204" pitchFamily="34" charset="-122"/>
                <a:ea typeface="微软雅黑" panose="020B0503020204020204" pitchFamily="34" charset="-122"/>
              </a:rPr>
              <a:t>填表</a:t>
            </a:r>
            <a:r>
              <a:rPr kumimoji="1" lang="en-US" altLang="zh-CN" sz="2000" dirty="0">
                <a:solidFill>
                  <a:srgbClr val="0000FF"/>
                </a:solidFill>
                <a:latin typeface="微软雅黑" panose="020B0503020204020204" pitchFamily="34" charset="-122"/>
                <a:ea typeface="微软雅黑" panose="020B0503020204020204" pitchFamily="34" charset="-122"/>
              </a:rPr>
              <a:t>)</a:t>
            </a:r>
            <a:endParaRPr kumimoji="1"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3" name="矩形 2"/>
          <p:cNvSpPr/>
          <p:nvPr/>
        </p:nvSpPr>
        <p:spPr>
          <a:xfrm>
            <a:off x="944217" y="3809335"/>
            <a:ext cx="10386392" cy="1422954"/>
          </a:xfrm>
          <a:prstGeom prst="rect">
            <a:avLst/>
          </a:prstGeom>
        </p:spPr>
        <p:txBody>
          <a:bodyPr wrap="square">
            <a:spAutoFit/>
          </a:bodyPr>
          <a:lstStyle/>
          <a:p>
            <a:pPr indent="400050" algn="just" eaLnBrk="0" hangingPunct="0">
              <a:lnSpc>
                <a:spcPct val="150000"/>
              </a:lnSpc>
              <a:defRPr/>
            </a:pPr>
            <a:r>
              <a:rPr lang="zh-CN" altLang="en-US" sz="2000" dirty="0">
                <a:latin typeface="微软雅黑" panose="020B0503020204020204" pitchFamily="34" charset="-122"/>
                <a:ea typeface="微软雅黑" panose="020B0503020204020204" pitchFamily="34" charset="-122"/>
                <a:cs typeface="Times New Roman" pitchFamily="18" charset="0"/>
              </a:rPr>
              <a:t>填表方法：自底向上，逐步求值。利用前一步求出的值计算后一步的值填入表中，每一步结束后选择最小值作为子问题的最优值，最后一步为原问题的最优解。</a:t>
            </a:r>
            <a:endParaRPr lang="zh-CN" altLang="en-US" sz="2000" dirty="0">
              <a:latin typeface="微软雅黑" panose="020B0503020204020204" pitchFamily="34" charset="-122"/>
              <a:ea typeface="微软雅黑" panose="020B0503020204020204" pitchFamily="34" charset="-122"/>
              <a:cs typeface="宋体" pitchFamily="2" charset="-122"/>
            </a:endParaRPr>
          </a:p>
          <a:p>
            <a:pPr indent="400050" algn="just" eaLnBrk="0" hangingPunct="0">
              <a:lnSpc>
                <a:spcPct val="150000"/>
              </a:lnSpc>
              <a:defRPr/>
            </a:pPr>
            <a:r>
              <a:rPr lang="zh-CN" altLang="en-US" sz="2000" dirty="0">
                <a:latin typeface="微软雅黑" panose="020B0503020204020204" pitchFamily="34" charset="-122"/>
                <a:ea typeface="微软雅黑" panose="020B0503020204020204" pitchFamily="34" charset="-122"/>
                <a:cs typeface="Times New Roman" pitchFamily="18" charset="0"/>
              </a:rPr>
              <a:t>完成以下表格的填写：</a:t>
            </a:r>
            <a:endParaRPr lang="zh-CN" altLang="en-US" sz="2000" dirty="0">
              <a:latin typeface="微软雅黑" panose="020B0503020204020204" pitchFamily="34" charset="-122"/>
              <a:ea typeface="微软雅黑" panose="020B0503020204020204" pitchFamily="34" charset="-122"/>
              <a:cs typeface="宋体" pitchFamily="2" charset="-122"/>
            </a:endParaRPr>
          </a:p>
        </p:txBody>
      </p:sp>
      <p:sp>
        <p:nvSpPr>
          <p:cNvPr id="5" name="文本占位符 8">
            <a:extLst>
              <a:ext uri="{FF2B5EF4-FFF2-40B4-BE49-F238E27FC236}">
                <a16:creationId xmlns:a16="http://schemas.microsoft.com/office/drawing/2014/main" id="{5B1FE85D-28D0-B791-23AA-9C3236DB9DF9}"/>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36576934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ext Box 2"/>
          <p:cNvSpPr txBox="1">
            <a:spLocks noChangeArrowheads="1"/>
          </p:cNvSpPr>
          <p:nvPr/>
        </p:nvSpPr>
        <p:spPr bwMode="auto">
          <a:xfrm>
            <a:off x="1779428" y="2017476"/>
            <a:ext cx="5156330" cy="3416320"/>
          </a:xfrm>
          <a:prstGeom prst="rect">
            <a:avLst/>
          </a:prstGeom>
          <a:noFill/>
          <a:ln w="9525">
            <a:noFill/>
            <a:miter lim="800000"/>
            <a:headEnd/>
            <a:tailEnd/>
          </a:ln>
        </p:spPr>
        <p:txBody>
          <a:bodyPr wrap="square">
            <a:spAutoFit/>
          </a:bodyPr>
          <a:lstStyle/>
          <a:p>
            <a:pPr algn="just">
              <a:spcBef>
                <a:spcPct val="20000"/>
              </a:spcBef>
              <a:spcAft>
                <a:spcPct val="20000"/>
              </a:spcAft>
            </a:pPr>
            <a:r>
              <a:rPr kumimoji="1" lang="zh-CN" altLang="en-US" sz="2000" dirty="0">
                <a:solidFill>
                  <a:srgbClr val="0000FF"/>
                </a:solidFill>
                <a:latin typeface="+mn-ea"/>
              </a:rPr>
              <a:t>这是最后一个阶段的决策，而： </a:t>
            </a:r>
          </a:p>
          <a:p>
            <a:pPr algn="just">
              <a:spcBef>
                <a:spcPct val="20000"/>
              </a:spcBef>
              <a:spcAft>
                <a:spcPct val="2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{2, 3})=min{</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12</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{3}), </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13</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 d</a:t>
            </a:r>
            <a:r>
              <a:rPr kumimoji="1" lang="en-US" altLang="zh-CN" sz="2000" dirty="0">
                <a:latin typeface="Times New Roman" pitchFamily="18" charset="0"/>
                <a:ea typeface="宋体" charset="-122"/>
              </a:rPr>
              <a:t>(3, {2})}</a:t>
            </a:r>
          </a:p>
          <a:p>
            <a:pPr algn="just">
              <a:spcBef>
                <a:spcPct val="20000"/>
              </a:spcBef>
              <a:spcAft>
                <a:spcPct val="2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{1, 3})=min{</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21</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{3}), </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23</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 d</a:t>
            </a:r>
            <a:r>
              <a:rPr kumimoji="1" lang="en-US" altLang="zh-CN" sz="2000" dirty="0">
                <a:latin typeface="Times New Roman" pitchFamily="18" charset="0"/>
                <a:ea typeface="宋体" charset="-122"/>
              </a:rPr>
              <a:t>(3, {1})}</a:t>
            </a:r>
          </a:p>
          <a:p>
            <a:pPr algn="just">
              <a:spcBef>
                <a:spcPct val="20000"/>
              </a:spcBef>
              <a:spcAft>
                <a:spcPct val="2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{1, 2})=min{</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31</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{2}), </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32</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 d</a:t>
            </a:r>
            <a:r>
              <a:rPr kumimoji="1" lang="en-US" altLang="zh-CN" sz="2000" dirty="0">
                <a:latin typeface="Times New Roman" pitchFamily="18" charset="0"/>
                <a:ea typeface="宋体" charset="-122"/>
              </a:rPr>
              <a:t>(2, {1})}</a:t>
            </a:r>
          </a:p>
          <a:p>
            <a:pPr algn="just">
              <a:spcBef>
                <a:spcPct val="20000"/>
              </a:spcBef>
              <a:spcAft>
                <a:spcPct val="20000"/>
              </a:spcAft>
            </a:pPr>
            <a:r>
              <a:rPr kumimoji="1" lang="zh-CN" altLang="en-US" sz="2000" dirty="0">
                <a:solidFill>
                  <a:srgbClr val="0000FF"/>
                </a:solidFill>
                <a:latin typeface="+mn-ea"/>
              </a:rPr>
              <a:t>这一阶段的决策又依赖于下面的计算结果：</a:t>
            </a:r>
          </a:p>
          <a:p>
            <a:pPr algn="just">
              <a:spcBef>
                <a:spcPct val="20000"/>
              </a:spcBef>
              <a:spcAft>
                <a:spcPct val="2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{3})=</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23</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  </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{2})=</a:t>
            </a:r>
            <a:r>
              <a:rPr kumimoji="1" lang="en-US" altLang="zh-CN" sz="2000" i="1" dirty="0">
                <a:latin typeface="Times New Roman" pitchFamily="18" charset="0"/>
                <a:ea typeface="宋体" charset="-122"/>
              </a:rPr>
              <a:t> c</a:t>
            </a:r>
            <a:r>
              <a:rPr kumimoji="1" lang="en-US" altLang="zh-CN" sz="2000" baseline="-30000" dirty="0">
                <a:latin typeface="Times New Roman" pitchFamily="18" charset="0"/>
                <a:ea typeface="宋体" charset="-122"/>
              </a:rPr>
              <a:t>32</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 </a:t>
            </a:r>
          </a:p>
          <a:p>
            <a:pPr algn="just">
              <a:spcBef>
                <a:spcPct val="20000"/>
              </a:spcBef>
              <a:spcAft>
                <a:spcPct val="20000"/>
              </a:spcAft>
            </a:pPr>
            <a:r>
              <a:rPr kumimoji="1" lang="en-US" altLang="zh-CN" sz="2000" dirty="0">
                <a:latin typeface="Times New Roman" pitchFamily="18" charset="0"/>
                <a:ea typeface="宋体" charset="-122"/>
              </a:rPr>
              <a:t> </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{3})=</a:t>
            </a:r>
            <a:r>
              <a:rPr kumimoji="1" lang="en-US" altLang="zh-CN" sz="2000" i="1" dirty="0">
                <a:latin typeface="Times New Roman" pitchFamily="18" charset="0"/>
                <a:ea typeface="宋体" charset="-122"/>
              </a:rPr>
              <a:t> c</a:t>
            </a:r>
            <a:r>
              <a:rPr kumimoji="1" lang="en-US" altLang="zh-CN" sz="2000" baseline="-30000" dirty="0">
                <a:latin typeface="Times New Roman" pitchFamily="18" charset="0"/>
                <a:ea typeface="宋体" charset="-122"/>
              </a:rPr>
              <a:t>13</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 </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{1})=</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31</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 </a:t>
            </a:r>
          </a:p>
          <a:p>
            <a:pPr algn="just">
              <a:spcBef>
                <a:spcPct val="20000"/>
              </a:spcBef>
              <a:spcAft>
                <a:spcPct val="2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{2})=</a:t>
            </a:r>
            <a:r>
              <a:rPr kumimoji="1" lang="en-US" altLang="zh-CN" sz="2000" i="1" dirty="0">
                <a:latin typeface="Times New Roman" pitchFamily="18" charset="0"/>
                <a:ea typeface="宋体" charset="-122"/>
              </a:rPr>
              <a:t> c</a:t>
            </a:r>
            <a:r>
              <a:rPr kumimoji="1" lang="en-US" altLang="zh-CN" sz="2000" baseline="-30000" dirty="0">
                <a:latin typeface="Times New Roman" pitchFamily="18" charset="0"/>
                <a:ea typeface="宋体" charset="-122"/>
              </a:rPr>
              <a:t>12</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  </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{1})=</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21</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a:t>
            </a:r>
          </a:p>
        </p:txBody>
      </p:sp>
      <p:sp>
        <p:nvSpPr>
          <p:cNvPr id="184322" name="Rectangle 3"/>
          <p:cNvSpPr>
            <a:spLocks noChangeArrowheads="1"/>
          </p:cNvSpPr>
          <p:nvPr/>
        </p:nvSpPr>
        <p:spPr bwMode="auto">
          <a:xfrm>
            <a:off x="1794588" y="1024035"/>
            <a:ext cx="8682718" cy="707886"/>
          </a:xfrm>
          <a:prstGeom prst="rect">
            <a:avLst/>
          </a:prstGeom>
          <a:noFill/>
          <a:ln w="9525">
            <a:noFill/>
            <a:miter lim="800000"/>
            <a:headEnd/>
            <a:tailEnd/>
          </a:ln>
        </p:spPr>
        <p:txBody>
          <a:bodyPr wrap="square" lIns="54000" rIns="0">
            <a:spAutoFit/>
          </a:bodyPr>
          <a:lstStyle/>
          <a:p>
            <a:r>
              <a:rPr kumimoji="1" lang="zh-CN" altLang="en-US" sz="2000" dirty="0">
                <a:solidFill>
                  <a:srgbClr val="0000FF"/>
                </a:solidFill>
              </a:rPr>
              <a:t>从城市</a:t>
            </a:r>
            <a:r>
              <a:rPr kumimoji="1" lang="en-US" altLang="zh-CN" sz="2000" dirty="0">
                <a:solidFill>
                  <a:srgbClr val="0000FF"/>
                </a:solidFill>
              </a:rPr>
              <a:t>0</a:t>
            </a:r>
            <a:r>
              <a:rPr kumimoji="1" lang="zh-CN" altLang="en-US" sz="2000" dirty="0">
                <a:solidFill>
                  <a:srgbClr val="0000FF"/>
                </a:solidFill>
              </a:rPr>
              <a:t>出发经城市</a:t>
            </a:r>
            <a:r>
              <a:rPr kumimoji="1" lang="en-US" altLang="zh-CN" sz="2000" dirty="0">
                <a:solidFill>
                  <a:srgbClr val="0000FF"/>
                </a:solidFill>
              </a:rPr>
              <a:t>1</a:t>
            </a:r>
            <a:r>
              <a:rPr kumimoji="1" lang="zh-CN" altLang="en-US" sz="2000" dirty="0">
                <a:solidFill>
                  <a:srgbClr val="0000FF"/>
                </a:solidFill>
              </a:rPr>
              <a:t>、</a:t>
            </a:r>
            <a:r>
              <a:rPr kumimoji="1" lang="en-US" altLang="zh-CN" sz="2000" dirty="0">
                <a:solidFill>
                  <a:srgbClr val="0000FF"/>
                </a:solidFill>
              </a:rPr>
              <a:t>2</a:t>
            </a:r>
            <a:r>
              <a:rPr kumimoji="1" lang="zh-CN" altLang="en-US" sz="2000" dirty="0">
                <a:solidFill>
                  <a:srgbClr val="0000FF"/>
                </a:solidFill>
              </a:rPr>
              <a:t>、</a:t>
            </a:r>
            <a:r>
              <a:rPr kumimoji="1" lang="en-US" altLang="zh-CN" sz="2000" dirty="0">
                <a:solidFill>
                  <a:srgbClr val="0000FF"/>
                </a:solidFill>
              </a:rPr>
              <a:t>3</a:t>
            </a:r>
            <a:r>
              <a:rPr kumimoji="1" lang="zh-CN" altLang="en-US" sz="2000" dirty="0">
                <a:solidFill>
                  <a:srgbClr val="0000FF"/>
                </a:solidFill>
              </a:rPr>
              <a:t>然后回到城市</a:t>
            </a:r>
            <a:r>
              <a:rPr kumimoji="1" lang="en-US" altLang="zh-CN" sz="2000" dirty="0">
                <a:solidFill>
                  <a:srgbClr val="0000FF"/>
                </a:solidFill>
              </a:rPr>
              <a:t>0</a:t>
            </a:r>
            <a:r>
              <a:rPr kumimoji="1" lang="zh-CN" altLang="en-US" sz="2000" dirty="0">
                <a:solidFill>
                  <a:srgbClr val="0000FF"/>
                </a:solidFill>
              </a:rPr>
              <a:t>的最短路径长度是：</a:t>
            </a:r>
          </a:p>
          <a:p>
            <a:r>
              <a:rPr kumimoji="1" lang="en-US" altLang="zh-CN" sz="2000" i="1" dirty="0"/>
              <a:t>d</a:t>
            </a:r>
            <a:r>
              <a:rPr kumimoji="1" lang="en-US" altLang="zh-CN" sz="2000" dirty="0"/>
              <a:t>(0,{</a:t>
            </a:r>
            <a:r>
              <a:rPr kumimoji="1" lang="en-US" altLang="zh-CN" sz="2000" dirty="0">
                <a:latin typeface="Times New Roman" pitchFamily="18" charset="0"/>
              </a:rPr>
              <a:t>1, 2, 3})=min{</a:t>
            </a:r>
            <a:r>
              <a:rPr kumimoji="1" lang="en-US" altLang="zh-CN" sz="2000" i="1" dirty="0">
                <a:latin typeface="Times New Roman" pitchFamily="18" charset="0"/>
              </a:rPr>
              <a:t>c</a:t>
            </a:r>
            <a:r>
              <a:rPr kumimoji="1" lang="en-US" altLang="zh-CN" sz="2000" baseline="-30000" dirty="0">
                <a:latin typeface="Times New Roman" pitchFamily="18" charset="0"/>
              </a:rPr>
              <a:t>01</a:t>
            </a:r>
            <a:r>
              <a:rPr kumimoji="1" lang="en-US" altLang="zh-CN" sz="2000" dirty="0">
                <a:latin typeface="Times New Roman" pitchFamily="18" charset="0"/>
              </a:rPr>
              <a:t>+</a:t>
            </a:r>
            <a:r>
              <a:rPr kumimoji="1" lang="en-US" altLang="zh-CN" sz="2000" i="1" dirty="0">
                <a:latin typeface="Times New Roman" pitchFamily="18" charset="0"/>
              </a:rPr>
              <a:t>d</a:t>
            </a:r>
            <a:r>
              <a:rPr kumimoji="1" lang="en-US" altLang="zh-CN" sz="2000" dirty="0">
                <a:latin typeface="Times New Roman" pitchFamily="18" charset="0"/>
              </a:rPr>
              <a:t>(1, { 2, 3}), </a:t>
            </a:r>
            <a:r>
              <a:rPr kumimoji="1" lang="en-US" altLang="zh-CN" sz="2000" i="1" dirty="0">
                <a:latin typeface="Times New Roman" pitchFamily="18" charset="0"/>
              </a:rPr>
              <a:t>c</a:t>
            </a:r>
            <a:r>
              <a:rPr kumimoji="1" lang="en-US" altLang="zh-CN" sz="2000" baseline="-30000" dirty="0">
                <a:latin typeface="Times New Roman" pitchFamily="18" charset="0"/>
              </a:rPr>
              <a:t>02</a:t>
            </a:r>
            <a:r>
              <a:rPr kumimoji="1" lang="en-US" altLang="zh-CN" sz="2000" dirty="0">
                <a:latin typeface="Times New Roman" pitchFamily="18" charset="0"/>
              </a:rPr>
              <a:t>+</a:t>
            </a:r>
            <a:r>
              <a:rPr kumimoji="1" lang="en-US" altLang="zh-CN" sz="2000" i="1" dirty="0">
                <a:latin typeface="Times New Roman" pitchFamily="18" charset="0"/>
              </a:rPr>
              <a:t>d</a:t>
            </a:r>
            <a:r>
              <a:rPr kumimoji="1" lang="en-US" altLang="zh-CN" sz="2000" dirty="0">
                <a:latin typeface="Times New Roman" pitchFamily="18" charset="0"/>
              </a:rPr>
              <a:t>(2, {1, 3}), </a:t>
            </a:r>
            <a:r>
              <a:rPr kumimoji="1" lang="en-US" altLang="zh-CN" sz="2000" i="1" dirty="0">
                <a:latin typeface="Times New Roman" pitchFamily="18" charset="0"/>
              </a:rPr>
              <a:t>c</a:t>
            </a:r>
            <a:r>
              <a:rPr kumimoji="1" lang="en-US" altLang="zh-CN" sz="2000" baseline="-30000" dirty="0">
                <a:latin typeface="Times New Roman" pitchFamily="18" charset="0"/>
              </a:rPr>
              <a:t>03</a:t>
            </a:r>
            <a:r>
              <a:rPr kumimoji="1" lang="en-US" altLang="zh-CN" sz="2000" dirty="0">
                <a:latin typeface="Times New Roman" pitchFamily="18" charset="0"/>
              </a:rPr>
              <a:t>+</a:t>
            </a:r>
            <a:r>
              <a:rPr kumimoji="1" lang="en-US" altLang="zh-CN" sz="2000" i="1" dirty="0">
                <a:latin typeface="Times New Roman" pitchFamily="18" charset="0"/>
              </a:rPr>
              <a:t>d</a:t>
            </a:r>
            <a:r>
              <a:rPr kumimoji="1" lang="en-US" altLang="zh-CN" sz="2000" dirty="0">
                <a:latin typeface="Times New Roman" pitchFamily="18" charset="0"/>
              </a:rPr>
              <a:t>(3, {1, 2})}</a:t>
            </a:r>
          </a:p>
        </p:txBody>
      </p:sp>
      <p:sp>
        <p:nvSpPr>
          <p:cNvPr id="184323" name="Rectangle 4"/>
          <p:cNvSpPr>
            <a:spLocks noChangeArrowheads="1"/>
          </p:cNvSpPr>
          <p:nvPr/>
        </p:nvSpPr>
        <p:spPr bwMode="auto">
          <a:xfrm>
            <a:off x="1703389" y="5674895"/>
            <a:ext cx="6930539" cy="707886"/>
          </a:xfrm>
          <a:prstGeom prst="rect">
            <a:avLst/>
          </a:prstGeom>
          <a:noFill/>
          <a:ln w="9525">
            <a:noFill/>
            <a:miter lim="800000"/>
            <a:headEnd/>
            <a:tailEnd/>
          </a:ln>
        </p:spPr>
        <p:txBody>
          <a:bodyPr wrap="square">
            <a:spAutoFit/>
          </a:bodyPr>
          <a:lstStyle/>
          <a:p>
            <a:r>
              <a:rPr kumimoji="1" lang="zh-CN" altLang="en-US" sz="2000" dirty="0">
                <a:solidFill>
                  <a:srgbClr val="0000FF"/>
                </a:solidFill>
              </a:rPr>
              <a:t>而下式可以直接获得（括号中是该决策引起的状态转移）：</a:t>
            </a:r>
          </a:p>
          <a:p>
            <a:r>
              <a:rPr kumimoji="1" lang="en-US" altLang="zh-CN" sz="2000" dirty="0">
                <a:latin typeface="Times New Roman" pitchFamily="18" charset="0"/>
              </a:rPr>
              <a:t>d(1, {})=c</a:t>
            </a:r>
            <a:r>
              <a:rPr kumimoji="1" lang="en-US" altLang="zh-CN" sz="2000" baseline="-30000" dirty="0">
                <a:latin typeface="Times New Roman" pitchFamily="18" charset="0"/>
              </a:rPr>
              <a:t>10</a:t>
            </a:r>
            <a:r>
              <a:rPr kumimoji="1" lang="en-US" altLang="zh-CN" sz="2000" dirty="0">
                <a:latin typeface="Times New Roman" pitchFamily="18" charset="0"/>
              </a:rPr>
              <a:t>=5(1→0)   d(2, {})=c</a:t>
            </a:r>
            <a:r>
              <a:rPr kumimoji="1" lang="en-US" altLang="zh-CN" sz="2000" baseline="-30000" dirty="0">
                <a:latin typeface="Times New Roman" pitchFamily="18" charset="0"/>
              </a:rPr>
              <a:t>20</a:t>
            </a:r>
            <a:r>
              <a:rPr kumimoji="1" lang="en-US" altLang="zh-CN" sz="2000" dirty="0">
                <a:latin typeface="Times New Roman" pitchFamily="18" charset="0"/>
              </a:rPr>
              <a:t>=6(2→0)  d(3, {})=c</a:t>
            </a:r>
            <a:r>
              <a:rPr kumimoji="1" lang="en-US" altLang="zh-CN" sz="2000" baseline="-30000" dirty="0">
                <a:latin typeface="Times New Roman" pitchFamily="18" charset="0"/>
              </a:rPr>
              <a:t>30</a:t>
            </a:r>
            <a:r>
              <a:rPr kumimoji="1" lang="en-US" altLang="zh-CN" sz="2000" dirty="0">
                <a:latin typeface="Times New Roman" pitchFamily="18" charset="0"/>
              </a:rPr>
              <a:t>=3(3→0)</a:t>
            </a:r>
          </a:p>
        </p:txBody>
      </p:sp>
      <p:sp>
        <p:nvSpPr>
          <p:cNvPr id="184324" name="AutoShape 5"/>
          <p:cNvSpPr>
            <a:spLocks noChangeArrowheads="1"/>
          </p:cNvSpPr>
          <p:nvPr/>
        </p:nvSpPr>
        <p:spPr bwMode="auto">
          <a:xfrm>
            <a:off x="8676757" y="4751419"/>
            <a:ext cx="1757363" cy="1511300"/>
          </a:xfrm>
          <a:prstGeom prst="bracketPair">
            <a:avLst>
              <a:gd name="adj" fmla="val 8519"/>
            </a:avLst>
          </a:prstGeom>
          <a:solidFill>
            <a:schemeClr val="bg1"/>
          </a:solidFill>
          <a:ln w="9525">
            <a:solidFill>
              <a:srgbClr val="000000"/>
            </a:solidFill>
            <a:round/>
            <a:headEnd/>
            <a:tailEnd/>
          </a:ln>
        </p:spPr>
        <p:txBody>
          <a:bodyPr lIns="18000" tIns="0" rIns="18000" bIns="0"/>
          <a:lstStyle/>
          <a:p>
            <a:pPr algn="just"/>
            <a:r>
              <a:rPr lang="en-US" altLang="zh-CN" sz="2000">
                <a:latin typeface="Times New Roman" pitchFamily="18" charset="0"/>
              </a:rPr>
              <a:t> ∞   3   6   7</a:t>
            </a:r>
          </a:p>
          <a:p>
            <a:pPr algn="just"/>
            <a:r>
              <a:rPr lang="en-US" altLang="zh-CN" sz="2000">
                <a:latin typeface="Times New Roman" pitchFamily="18" charset="0"/>
              </a:rPr>
              <a:t> 5   ∞   2    3</a:t>
            </a:r>
          </a:p>
          <a:p>
            <a:pPr algn="just"/>
            <a:r>
              <a:rPr lang="en-US" altLang="zh-CN" sz="2000">
                <a:latin typeface="Times New Roman" pitchFamily="18" charset="0"/>
              </a:rPr>
              <a:t> 6    4  ∞    2</a:t>
            </a:r>
          </a:p>
          <a:p>
            <a:pPr algn="just"/>
            <a:r>
              <a:rPr lang="en-US" altLang="zh-CN" sz="2000">
                <a:latin typeface="Times New Roman" pitchFamily="18" charset="0"/>
              </a:rPr>
              <a:t> 3    7   5   ∞</a:t>
            </a:r>
            <a:endParaRPr lang="en-US" altLang="zh-CN" sz="2000" b="1"/>
          </a:p>
        </p:txBody>
      </p:sp>
      <p:grpSp>
        <p:nvGrpSpPr>
          <p:cNvPr id="2" name="Group 2"/>
          <p:cNvGrpSpPr>
            <a:grpSpLocks/>
          </p:cNvGrpSpPr>
          <p:nvPr/>
        </p:nvGrpSpPr>
        <p:grpSpPr bwMode="auto">
          <a:xfrm>
            <a:off x="6889914" y="1972033"/>
            <a:ext cx="3203575" cy="2251753"/>
            <a:chOff x="612" y="663"/>
            <a:chExt cx="3719" cy="2296"/>
          </a:xfrm>
        </p:grpSpPr>
        <p:sp>
          <p:nvSpPr>
            <p:cNvPr id="184327" name="Oval 3"/>
            <p:cNvSpPr>
              <a:spLocks noChangeArrowheads="1"/>
            </p:cNvSpPr>
            <p:nvPr/>
          </p:nvSpPr>
          <p:spPr bwMode="auto">
            <a:xfrm>
              <a:off x="1383" y="1253"/>
              <a:ext cx="317" cy="227"/>
            </a:xfrm>
            <a:prstGeom prst="ellipse">
              <a:avLst/>
            </a:prstGeom>
            <a:solidFill>
              <a:schemeClr val="accent1"/>
            </a:solidFill>
            <a:ln w="9525">
              <a:solidFill>
                <a:schemeClr val="tx1"/>
              </a:solidFill>
              <a:round/>
              <a:headEnd/>
              <a:tailEnd/>
            </a:ln>
          </p:spPr>
          <p:txBody>
            <a:bodyPr wrap="none" anchor="ctr"/>
            <a:lstStyle/>
            <a:p>
              <a:pPr algn="ctr"/>
              <a:r>
                <a:rPr lang="en-US" altLang="zh-CN" sz="1600"/>
                <a:t>0</a:t>
              </a:r>
            </a:p>
          </p:txBody>
        </p:sp>
        <p:sp>
          <p:nvSpPr>
            <p:cNvPr id="184328" name="Oval 4"/>
            <p:cNvSpPr>
              <a:spLocks noChangeArrowheads="1"/>
            </p:cNvSpPr>
            <p:nvPr/>
          </p:nvSpPr>
          <p:spPr bwMode="auto">
            <a:xfrm>
              <a:off x="2835" y="663"/>
              <a:ext cx="317" cy="227"/>
            </a:xfrm>
            <a:prstGeom prst="ellipse">
              <a:avLst/>
            </a:prstGeom>
            <a:solidFill>
              <a:schemeClr val="accent1"/>
            </a:solidFill>
            <a:ln w="9525">
              <a:solidFill>
                <a:schemeClr val="tx1"/>
              </a:solidFill>
              <a:round/>
              <a:headEnd/>
              <a:tailEnd/>
            </a:ln>
          </p:spPr>
          <p:txBody>
            <a:bodyPr wrap="none" anchor="ctr"/>
            <a:lstStyle/>
            <a:p>
              <a:pPr algn="ctr"/>
              <a:r>
                <a:rPr lang="en-US" altLang="zh-CN" sz="1600"/>
                <a:t>1</a:t>
              </a:r>
            </a:p>
          </p:txBody>
        </p:sp>
        <p:sp>
          <p:nvSpPr>
            <p:cNvPr id="184329" name="Oval 5"/>
            <p:cNvSpPr>
              <a:spLocks noChangeArrowheads="1"/>
            </p:cNvSpPr>
            <p:nvPr/>
          </p:nvSpPr>
          <p:spPr bwMode="auto">
            <a:xfrm>
              <a:off x="1882" y="2614"/>
              <a:ext cx="317" cy="227"/>
            </a:xfrm>
            <a:prstGeom prst="ellipse">
              <a:avLst/>
            </a:prstGeom>
            <a:solidFill>
              <a:schemeClr val="accent1"/>
            </a:solidFill>
            <a:ln w="9525">
              <a:solidFill>
                <a:schemeClr val="tx1"/>
              </a:solidFill>
              <a:round/>
              <a:headEnd/>
              <a:tailEnd/>
            </a:ln>
          </p:spPr>
          <p:txBody>
            <a:bodyPr wrap="none" anchor="ctr"/>
            <a:lstStyle/>
            <a:p>
              <a:pPr algn="ctr"/>
              <a:r>
                <a:rPr lang="en-US" altLang="zh-CN" sz="1600"/>
                <a:t>3</a:t>
              </a:r>
            </a:p>
          </p:txBody>
        </p:sp>
        <p:sp>
          <p:nvSpPr>
            <p:cNvPr id="184330" name="Oval 6"/>
            <p:cNvSpPr>
              <a:spLocks noChangeArrowheads="1"/>
            </p:cNvSpPr>
            <p:nvPr/>
          </p:nvSpPr>
          <p:spPr bwMode="auto">
            <a:xfrm>
              <a:off x="3152" y="1933"/>
              <a:ext cx="317" cy="227"/>
            </a:xfrm>
            <a:prstGeom prst="ellipse">
              <a:avLst/>
            </a:prstGeom>
            <a:solidFill>
              <a:schemeClr val="accent1"/>
            </a:solidFill>
            <a:ln w="9525">
              <a:solidFill>
                <a:schemeClr val="tx1"/>
              </a:solidFill>
              <a:round/>
              <a:headEnd/>
              <a:tailEnd/>
            </a:ln>
          </p:spPr>
          <p:txBody>
            <a:bodyPr wrap="none" anchor="ctr"/>
            <a:lstStyle/>
            <a:p>
              <a:pPr algn="ctr"/>
              <a:r>
                <a:rPr lang="en-US" altLang="zh-CN" sz="1600"/>
                <a:t>2</a:t>
              </a:r>
            </a:p>
          </p:txBody>
        </p:sp>
        <p:cxnSp>
          <p:nvCxnSpPr>
            <p:cNvPr id="184331" name="AutoShape 7"/>
            <p:cNvCxnSpPr>
              <a:cxnSpLocks noChangeShapeType="1"/>
              <a:stCxn id="184327" idx="0"/>
              <a:endCxn id="184328" idx="2"/>
            </p:cNvCxnSpPr>
            <p:nvPr/>
          </p:nvCxnSpPr>
          <p:spPr bwMode="auto">
            <a:xfrm rot="-5400000">
              <a:off x="1951" y="368"/>
              <a:ext cx="476" cy="1293"/>
            </a:xfrm>
            <a:prstGeom prst="curvedConnector2">
              <a:avLst/>
            </a:prstGeom>
            <a:noFill/>
            <a:ln w="9525">
              <a:solidFill>
                <a:schemeClr val="tx1"/>
              </a:solidFill>
              <a:round/>
              <a:headEnd/>
              <a:tailEnd type="triangle" w="med" len="med"/>
            </a:ln>
          </p:spPr>
        </p:cxnSp>
        <p:cxnSp>
          <p:nvCxnSpPr>
            <p:cNvPr id="184332" name="AutoShape 8"/>
            <p:cNvCxnSpPr>
              <a:cxnSpLocks noChangeShapeType="1"/>
              <a:stCxn id="184329" idx="6"/>
              <a:endCxn id="184330" idx="3"/>
            </p:cNvCxnSpPr>
            <p:nvPr/>
          </p:nvCxnSpPr>
          <p:spPr bwMode="auto">
            <a:xfrm flipV="1">
              <a:off x="2199" y="2127"/>
              <a:ext cx="999" cy="601"/>
            </a:xfrm>
            <a:prstGeom prst="curvedConnector2">
              <a:avLst/>
            </a:prstGeom>
            <a:noFill/>
            <a:ln w="9525">
              <a:solidFill>
                <a:schemeClr val="tx1"/>
              </a:solidFill>
              <a:round/>
              <a:headEnd/>
              <a:tailEnd type="triangle" w="med" len="med"/>
            </a:ln>
          </p:spPr>
        </p:cxnSp>
        <p:cxnSp>
          <p:nvCxnSpPr>
            <p:cNvPr id="184333" name="AutoShape 9"/>
            <p:cNvCxnSpPr>
              <a:cxnSpLocks noChangeShapeType="1"/>
              <a:stCxn id="184329" idx="0"/>
              <a:endCxn id="184327" idx="3"/>
            </p:cNvCxnSpPr>
            <p:nvPr/>
          </p:nvCxnSpPr>
          <p:spPr bwMode="auto">
            <a:xfrm rot="5400000" flipH="1">
              <a:off x="1151" y="1725"/>
              <a:ext cx="1167" cy="612"/>
            </a:xfrm>
            <a:prstGeom prst="curvedConnector3">
              <a:avLst>
                <a:gd name="adj1" fmla="val 48588"/>
              </a:avLst>
            </a:prstGeom>
            <a:noFill/>
            <a:ln w="9525">
              <a:solidFill>
                <a:schemeClr val="tx1"/>
              </a:solidFill>
              <a:round/>
              <a:headEnd/>
              <a:tailEnd type="triangle" w="med" len="med"/>
            </a:ln>
          </p:spPr>
        </p:cxnSp>
        <p:cxnSp>
          <p:nvCxnSpPr>
            <p:cNvPr id="184334" name="AutoShape 10"/>
            <p:cNvCxnSpPr>
              <a:cxnSpLocks noChangeShapeType="1"/>
              <a:stCxn id="184330" idx="2"/>
              <a:endCxn id="184329" idx="7"/>
            </p:cNvCxnSpPr>
            <p:nvPr/>
          </p:nvCxnSpPr>
          <p:spPr bwMode="auto">
            <a:xfrm rot="10800000" flipV="1">
              <a:off x="2153" y="2047"/>
              <a:ext cx="999" cy="600"/>
            </a:xfrm>
            <a:prstGeom prst="curvedConnector2">
              <a:avLst/>
            </a:prstGeom>
            <a:noFill/>
            <a:ln w="9525">
              <a:solidFill>
                <a:schemeClr val="tx1"/>
              </a:solidFill>
              <a:round/>
              <a:headEnd/>
              <a:tailEnd type="triangle" w="med" len="med"/>
            </a:ln>
          </p:spPr>
        </p:cxnSp>
        <p:cxnSp>
          <p:nvCxnSpPr>
            <p:cNvPr id="184335" name="AutoShape 11"/>
            <p:cNvCxnSpPr>
              <a:cxnSpLocks noChangeShapeType="1"/>
              <a:stCxn id="184328" idx="3"/>
              <a:endCxn id="184327" idx="7"/>
            </p:cNvCxnSpPr>
            <p:nvPr/>
          </p:nvCxnSpPr>
          <p:spPr bwMode="auto">
            <a:xfrm rot="5400000">
              <a:off x="2053" y="458"/>
              <a:ext cx="429" cy="1227"/>
            </a:xfrm>
            <a:prstGeom prst="curvedConnector3">
              <a:avLst>
                <a:gd name="adj1" fmla="val 49884"/>
              </a:avLst>
            </a:prstGeom>
            <a:noFill/>
            <a:ln w="9525">
              <a:solidFill>
                <a:schemeClr val="tx1"/>
              </a:solidFill>
              <a:round/>
              <a:headEnd/>
              <a:tailEnd type="triangle" w="med" len="med"/>
            </a:ln>
          </p:spPr>
        </p:cxnSp>
        <p:cxnSp>
          <p:nvCxnSpPr>
            <p:cNvPr id="184336" name="AutoShape 12"/>
            <p:cNvCxnSpPr>
              <a:cxnSpLocks noChangeShapeType="1"/>
              <a:stCxn id="184328" idx="0"/>
              <a:endCxn id="184329" idx="4"/>
            </p:cNvCxnSpPr>
            <p:nvPr/>
          </p:nvCxnSpPr>
          <p:spPr bwMode="auto">
            <a:xfrm rot="-5400000" flipH="1" flipV="1">
              <a:off x="1429" y="1275"/>
              <a:ext cx="2178" cy="953"/>
            </a:xfrm>
            <a:prstGeom prst="curvedConnector5">
              <a:avLst>
                <a:gd name="adj1" fmla="val -6611"/>
                <a:gd name="adj2" fmla="val 230426"/>
                <a:gd name="adj3" fmla="val 106565"/>
              </a:avLst>
            </a:prstGeom>
            <a:noFill/>
            <a:ln w="9525">
              <a:solidFill>
                <a:schemeClr val="tx1"/>
              </a:solidFill>
              <a:round/>
              <a:headEnd/>
              <a:tailEnd type="triangle" w="med" len="med"/>
            </a:ln>
          </p:spPr>
        </p:cxnSp>
        <p:cxnSp>
          <p:nvCxnSpPr>
            <p:cNvPr id="184337" name="AutoShape 13"/>
            <p:cNvCxnSpPr>
              <a:cxnSpLocks noChangeShapeType="1"/>
              <a:stCxn id="184329" idx="5"/>
              <a:endCxn id="184328" idx="6"/>
            </p:cNvCxnSpPr>
            <p:nvPr/>
          </p:nvCxnSpPr>
          <p:spPr bwMode="auto">
            <a:xfrm rot="5400000" flipH="1" flipV="1">
              <a:off x="1637" y="1293"/>
              <a:ext cx="2031" cy="999"/>
            </a:xfrm>
            <a:prstGeom prst="curvedConnector4">
              <a:avLst>
                <a:gd name="adj1" fmla="val -24523"/>
                <a:gd name="adj2" fmla="val 203199"/>
              </a:avLst>
            </a:prstGeom>
            <a:noFill/>
            <a:ln w="9525">
              <a:solidFill>
                <a:schemeClr val="tx1"/>
              </a:solidFill>
              <a:round/>
              <a:headEnd/>
              <a:tailEnd type="triangle" w="med" len="med"/>
            </a:ln>
          </p:spPr>
        </p:cxnSp>
        <p:cxnSp>
          <p:nvCxnSpPr>
            <p:cNvPr id="184338" name="AutoShape 14"/>
            <p:cNvCxnSpPr>
              <a:cxnSpLocks noChangeShapeType="1"/>
              <a:stCxn id="184327" idx="2"/>
              <a:endCxn id="184329" idx="2"/>
            </p:cNvCxnSpPr>
            <p:nvPr/>
          </p:nvCxnSpPr>
          <p:spPr bwMode="auto">
            <a:xfrm rot="10800000" flipH="1" flipV="1">
              <a:off x="1383" y="1367"/>
              <a:ext cx="499" cy="1361"/>
            </a:xfrm>
            <a:prstGeom prst="curvedConnector3">
              <a:avLst>
                <a:gd name="adj1" fmla="val -28856"/>
              </a:avLst>
            </a:prstGeom>
            <a:noFill/>
            <a:ln w="9525">
              <a:solidFill>
                <a:schemeClr val="tx1"/>
              </a:solidFill>
              <a:round/>
              <a:headEnd/>
              <a:tailEnd type="triangle" w="med" len="med"/>
            </a:ln>
          </p:spPr>
        </p:cxnSp>
        <p:cxnSp>
          <p:nvCxnSpPr>
            <p:cNvPr id="184339" name="AutoShape 15"/>
            <p:cNvCxnSpPr>
              <a:cxnSpLocks noChangeShapeType="1"/>
              <a:stCxn id="184330" idx="0"/>
              <a:endCxn id="184327" idx="6"/>
            </p:cNvCxnSpPr>
            <p:nvPr/>
          </p:nvCxnSpPr>
          <p:spPr bwMode="auto">
            <a:xfrm rot="5400000" flipH="1">
              <a:off x="2223" y="844"/>
              <a:ext cx="566" cy="1611"/>
            </a:xfrm>
            <a:prstGeom prst="curvedConnector2">
              <a:avLst/>
            </a:prstGeom>
            <a:noFill/>
            <a:ln w="9525">
              <a:solidFill>
                <a:schemeClr val="tx1"/>
              </a:solidFill>
              <a:round/>
              <a:headEnd/>
              <a:tailEnd type="triangle" w="med" len="med"/>
            </a:ln>
          </p:spPr>
        </p:cxnSp>
        <p:cxnSp>
          <p:nvCxnSpPr>
            <p:cNvPr id="184340" name="AutoShape 16"/>
            <p:cNvCxnSpPr>
              <a:cxnSpLocks noChangeShapeType="1"/>
              <a:stCxn id="184327" idx="4"/>
              <a:endCxn id="184330" idx="1"/>
            </p:cNvCxnSpPr>
            <p:nvPr/>
          </p:nvCxnSpPr>
          <p:spPr bwMode="auto">
            <a:xfrm rot="16200000" flipH="1">
              <a:off x="2127" y="895"/>
              <a:ext cx="486" cy="1656"/>
            </a:xfrm>
            <a:prstGeom prst="curvedConnector3">
              <a:avLst>
                <a:gd name="adj1" fmla="val 46500"/>
              </a:avLst>
            </a:prstGeom>
            <a:noFill/>
            <a:ln w="9525">
              <a:solidFill>
                <a:schemeClr val="tx1"/>
              </a:solidFill>
              <a:round/>
              <a:headEnd/>
              <a:tailEnd type="triangle" w="med" len="med"/>
            </a:ln>
          </p:spPr>
        </p:cxnSp>
        <p:cxnSp>
          <p:nvCxnSpPr>
            <p:cNvPr id="184341" name="AutoShape 17"/>
            <p:cNvCxnSpPr>
              <a:cxnSpLocks noChangeShapeType="1"/>
              <a:stCxn id="184330" idx="7"/>
              <a:endCxn id="184328" idx="4"/>
            </p:cNvCxnSpPr>
            <p:nvPr/>
          </p:nvCxnSpPr>
          <p:spPr bwMode="auto">
            <a:xfrm rot="5400000" flipH="1">
              <a:off x="2671" y="1213"/>
              <a:ext cx="1076" cy="429"/>
            </a:xfrm>
            <a:prstGeom prst="curvedConnector3">
              <a:avLst>
                <a:gd name="adj1" fmla="val 51579"/>
              </a:avLst>
            </a:prstGeom>
            <a:noFill/>
            <a:ln w="9525">
              <a:solidFill>
                <a:schemeClr val="tx1"/>
              </a:solidFill>
              <a:round/>
              <a:headEnd/>
              <a:tailEnd type="triangle" w="med" len="med"/>
            </a:ln>
          </p:spPr>
        </p:cxnSp>
        <p:cxnSp>
          <p:nvCxnSpPr>
            <p:cNvPr id="184342" name="AutoShape 18"/>
            <p:cNvCxnSpPr>
              <a:cxnSpLocks noChangeShapeType="1"/>
              <a:stCxn id="184328" idx="5"/>
              <a:endCxn id="184330" idx="6"/>
            </p:cNvCxnSpPr>
            <p:nvPr/>
          </p:nvCxnSpPr>
          <p:spPr bwMode="auto">
            <a:xfrm rot="16200000" flipH="1">
              <a:off x="2693" y="1270"/>
              <a:ext cx="1190" cy="363"/>
            </a:xfrm>
            <a:prstGeom prst="curvedConnector4">
              <a:avLst>
                <a:gd name="adj1" fmla="val 46556"/>
                <a:gd name="adj2" fmla="val 139394"/>
              </a:avLst>
            </a:prstGeom>
            <a:noFill/>
            <a:ln w="9525">
              <a:solidFill>
                <a:schemeClr val="tx1"/>
              </a:solidFill>
              <a:round/>
              <a:headEnd/>
              <a:tailEnd type="triangle" w="med" len="med"/>
            </a:ln>
          </p:spPr>
        </p:cxnSp>
        <p:sp>
          <p:nvSpPr>
            <p:cNvPr id="184343" name="Text Box 19"/>
            <p:cNvSpPr txBox="1">
              <a:spLocks noChangeArrowheads="1"/>
            </p:cNvSpPr>
            <p:nvPr/>
          </p:nvSpPr>
          <p:spPr bwMode="auto">
            <a:xfrm>
              <a:off x="612" y="1298"/>
              <a:ext cx="363"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3</a:t>
              </a:r>
            </a:p>
          </p:txBody>
        </p:sp>
        <p:sp>
          <p:nvSpPr>
            <p:cNvPr id="184344" name="Text Box 20"/>
            <p:cNvSpPr txBox="1">
              <a:spLocks noChangeArrowheads="1"/>
            </p:cNvSpPr>
            <p:nvPr/>
          </p:nvSpPr>
          <p:spPr bwMode="auto">
            <a:xfrm>
              <a:off x="3334" y="1207"/>
              <a:ext cx="272"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2</a:t>
              </a:r>
            </a:p>
          </p:txBody>
        </p:sp>
        <p:sp>
          <p:nvSpPr>
            <p:cNvPr id="184345" name="Text Box 21"/>
            <p:cNvSpPr txBox="1">
              <a:spLocks noChangeArrowheads="1"/>
            </p:cNvSpPr>
            <p:nvPr/>
          </p:nvSpPr>
          <p:spPr bwMode="auto">
            <a:xfrm>
              <a:off x="4014" y="2614"/>
              <a:ext cx="317"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7</a:t>
              </a:r>
            </a:p>
          </p:txBody>
        </p:sp>
        <p:sp>
          <p:nvSpPr>
            <p:cNvPr id="184346" name="Text Box 22"/>
            <p:cNvSpPr txBox="1">
              <a:spLocks noChangeArrowheads="1"/>
            </p:cNvSpPr>
            <p:nvPr/>
          </p:nvSpPr>
          <p:spPr bwMode="auto">
            <a:xfrm>
              <a:off x="2699" y="2614"/>
              <a:ext cx="226"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5</a:t>
              </a:r>
            </a:p>
          </p:txBody>
        </p:sp>
        <p:sp>
          <p:nvSpPr>
            <p:cNvPr id="184347" name="Text Box 23"/>
            <p:cNvSpPr txBox="1">
              <a:spLocks noChangeArrowheads="1"/>
            </p:cNvSpPr>
            <p:nvPr/>
          </p:nvSpPr>
          <p:spPr bwMode="auto">
            <a:xfrm>
              <a:off x="1066" y="2251"/>
              <a:ext cx="272"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7</a:t>
              </a:r>
            </a:p>
          </p:txBody>
        </p:sp>
        <p:sp>
          <p:nvSpPr>
            <p:cNvPr id="184348" name="Text Box 24"/>
            <p:cNvSpPr txBox="1">
              <a:spLocks noChangeArrowheads="1"/>
            </p:cNvSpPr>
            <p:nvPr/>
          </p:nvSpPr>
          <p:spPr bwMode="auto">
            <a:xfrm>
              <a:off x="1701" y="2115"/>
              <a:ext cx="272"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3</a:t>
              </a:r>
            </a:p>
          </p:txBody>
        </p:sp>
        <p:sp>
          <p:nvSpPr>
            <p:cNvPr id="184349" name="Text Box 25"/>
            <p:cNvSpPr txBox="1">
              <a:spLocks noChangeArrowheads="1"/>
            </p:cNvSpPr>
            <p:nvPr/>
          </p:nvSpPr>
          <p:spPr bwMode="auto">
            <a:xfrm>
              <a:off x="2290" y="2069"/>
              <a:ext cx="227"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2</a:t>
              </a:r>
            </a:p>
          </p:txBody>
        </p:sp>
        <p:sp>
          <p:nvSpPr>
            <p:cNvPr id="184350" name="Text Box 26"/>
            <p:cNvSpPr txBox="1">
              <a:spLocks noChangeArrowheads="1"/>
            </p:cNvSpPr>
            <p:nvPr/>
          </p:nvSpPr>
          <p:spPr bwMode="auto">
            <a:xfrm>
              <a:off x="2018" y="1661"/>
              <a:ext cx="227"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6</a:t>
              </a:r>
            </a:p>
          </p:txBody>
        </p:sp>
        <p:sp>
          <p:nvSpPr>
            <p:cNvPr id="184351" name="Text Box 27"/>
            <p:cNvSpPr txBox="1">
              <a:spLocks noChangeArrowheads="1"/>
            </p:cNvSpPr>
            <p:nvPr/>
          </p:nvSpPr>
          <p:spPr bwMode="auto">
            <a:xfrm>
              <a:off x="2426" y="1253"/>
              <a:ext cx="272"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6</a:t>
              </a:r>
            </a:p>
          </p:txBody>
        </p:sp>
        <p:sp>
          <p:nvSpPr>
            <p:cNvPr id="184352" name="Text Box 28"/>
            <p:cNvSpPr txBox="1">
              <a:spLocks noChangeArrowheads="1"/>
            </p:cNvSpPr>
            <p:nvPr/>
          </p:nvSpPr>
          <p:spPr bwMode="auto">
            <a:xfrm>
              <a:off x="1882" y="1117"/>
              <a:ext cx="227"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5</a:t>
              </a:r>
            </a:p>
          </p:txBody>
        </p:sp>
        <p:sp>
          <p:nvSpPr>
            <p:cNvPr id="184353" name="Text Box 29"/>
            <p:cNvSpPr txBox="1">
              <a:spLocks noChangeArrowheads="1"/>
            </p:cNvSpPr>
            <p:nvPr/>
          </p:nvSpPr>
          <p:spPr bwMode="auto">
            <a:xfrm>
              <a:off x="1837" y="709"/>
              <a:ext cx="272"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3</a:t>
              </a:r>
            </a:p>
          </p:txBody>
        </p:sp>
        <p:sp>
          <p:nvSpPr>
            <p:cNvPr id="184354" name="Text Box 30"/>
            <p:cNvSpPr txBox="1">
              <a:spLocks noChangeArrowheads="1"/>
            </p:cNvSpPr>
            <p:nvPr/>
          </p:nvSpPr>
          <p:spPr bwMode="auto">
            <a:xfrm>
              <a:off x="2835" y="1117"/>
              <a:ext cx="272" cy="345"/>
            </a:xfrm>
            <a:prstGeom prst="rect">
              <a:avLst/>
            </a:prstGeom>
            <a:noFill/>
            <a:ln w="9525">
              <a:noFill/>
              <a:miter lim="800000"/>
              <a:headEnd/>
              <a:tailEnd/>
            </a:ln>
          </p:spPr>
          <p:txBody>
            <a:bodyPr>
              <a:spAutoFit/>
            </a:bodyPr>
            <a:lstStyle/>
            <a:p>
              <a:pPr algn="ctr">
                <a:spcBef>
                  <a:spcPct val="50000"/>
                </a:spcBef>
              </a:pPr>
              <a:r>
                <a:rPr lang="en-US" altLang="zh-CN" sz="1600">
                  <a:ea typeface="宋体" charset="-122"/>
                </a:rPr>
                <a:t>4</a:t>
              </a:r>
            </a:p>
          </p:txBody>
        </p:sp>
      </p:grpSp>
      <p:sp>
        <p:nvSpPr>
          <p:cNvPr id="184326" name="Text Box 281"/>
          <p:cNvSpPr txBox="1">
            <a:spLocks noChangeArrowheads="1"/>
          </p:cNvSpPr>
          <p:nvPr/>
        </p:nvSpPr>
        <p:spPr bwMode="auto">
          <a:xfrm>
            <a:off x="1794588" y="238471"/>
            <a:ext cx="5937574" cy="523220"/>
          </a:xfrm>
          <a:prstGeom prst="rect">
            <a:avLst/>
          </a:prstGeom>
          <a:noFill/>
          <a:ln w="9525">
            <a:noFill/>
            <a:miter lim="800000"/>
            <a:headEnd/>
            <a:tailEnd/>
          </a:ln>
        </p:spPr>
        <p:txBody>
          <a:bodyPr wrap="square">
            <a:spAutoFit/>
          </a:bodyPr>
          <a:lstStyle/>
          <a:p>
            <a:pPr algn="just">
              <a:spcBef>
                <a:spcPct val="50000"/>
              </a:spcBef>
            </a:pPr>
            <a:r>
              <a:rPr kumimoji="1" lang="zh-CN" altLang="en-US" sz="2800" b="1" dirty="0">
                <a:solidFill>
                  <a:srgbClr val="CC0000"/>
                </a:solidFill>
                <a:latin typeface="+mn-ea"/>
              </a:rPr>
              <a:t>动态规划法求解过程</a:t>
            </a:r>
            <a:r>
              <a:rPr kumimoji="1" lang="en-US" altLang="zh-CN" sz="2800" b="1" dirty="0">
                <a:solidFill>
                  <a:srgbClr val="CC0000"/>
                </a:solidFill>
                <a:latin typeface="+mn-ea"/>
              </a:rPr>
              <a:t>——</a:t>
            </a:r>
            <a:r>
              <a:rPr kumimoji="1" lang="zh-CN" altLang="en-US" sz="2800" b="1" dirty="0">
                <a:solidFill>
                  <a:srgbClr val="CC0000"/>
                </a:solidFill>
                <a:latin typeface="+mn-ea"/>
              </a:rPr>
              <a:t>示例</a:t>
            </a:r>
          </a:p>
        </p:txBody>
      </p:sp>
    </p:spTree>
    <p:extLst>
      <p:ext uri="{BB962C8B-B14F-4D97-AF65-F5344CB8AC3E}">
        <p14:creationId xmlns:p14="http://schemas.microsoft.com/office/powerpoint/2010/main" val="318771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844827" y="1430365"/>
            <a:ext cx="102770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latin typeface="微软雅黑" pitchFamily="34" charset="-122"/>
                <a:ea typeface="微软雅黑" pitchFamily="34" charset="-122"/>
              </a:rPr>
              <a:t>W</a:t>
            </a:r>
            <a:r>
              <a:rPr kumimoji="1" lang="zh-CN" altLang="en-US" sz="2000" dirty="0">
                <a:latin typeface="微软雅黑" pitchFamily="34" charset="-122"/>
                <a:ea typeface="微软雅黑" pitchFamily="34" charset="-122"/>
              </a:rPr>
              <a:t>先生每天驾车去公司上班。</a:t>
            </a:r>
            <a:r>
              <a:rPr kumimoji="1" lang="en-US" altLang="zh-CN" sz="2000" dirty="0">
                <a:latin typeface="微软雅黑" pitchFamily="34" charset="-122"/>
                <a:ea typeface="微软雅黑" pitchFamily="34" charset="-122"/>
              </a:rPr>
              <a:t>W</a:t>
            </a:r>
            <a:r>
              <a:rPr kumimoji="1" lang="zh-CN" altLang="en-US" sz="2000" dirty="0">
                <a:latin typeface="微软雅黑" pitchFamily="34" charset="-122"/>
                <a:ea typeface="微软雅黑" pitchFamily="34" charset="-122"/>
              </a:rPr>
              <a:t>先生的住所位于</a:t>
            </a:r>
            <a:r>
              <a:rPr kumimoji="1" lang="en-US" altLang="zh-CN" sz="2000" dirty="0">
                <a:latin typeface="微软雅黑" pitchFamily="34" charset="-122"/>
                <a:ea typeface="微软雅黑" pitchFamily="34" charset="-122"/>
              </a:rPr>
              <a:t>A</a:t>
            </a:r>
            <a:r>
              <a:rPr kumimoji="1" lang="zh-CN" altLang="en-US" sz="2000" dirty="0">
                <a:latin typeface="微软雅黑" pitchFamily="34" charset="-122"/>
                <a:ea typeface="微软雅黑" pitchFamily="34" charset="-122"/>
              </a:rPr>
              <a:t>，公司位于</a:t>
            </a:r>
            <a:r>
              <a:rPr kumimoji="1" lang="en-US" altLang="zh-CN" sz="2000" dirty="0">
                <a:latin typeface="微软雅黑" pitchFamily="34" charset="-122"/>
                <a:ea typeface="微软雅黑" pitchFamily="34" charset="-122"/>
              </a:rPr>
              <a:t>F</a:t>
            </a:r>
            <a:r>
              <a:rPr kumimoji="1" lang="zh-CN" altLang="en-US" sz="2000" dirty="0">
                <a:latin typeface="微软雅黑" pitchFamily="34" charset="-122"/>
                <a:ea typeface="微软雅黑" pitchFamily="34" charset="-122"/>
              </a:rPr>
              <a:t>，图中的直线段代表公路，交叉点代表路口，直线段上的数字代表两路口之间的平均行驶时间。现在</a:t>
            </a:r>
            <a:r>
              <a:rPr kumimoji="1" lang="en-US" altLang="zh-CN" sz="2000" dirty="0">
                <a:latin typeface="微软雅黑" pitchFamily="34" charset="-122"/>
                <a:ea typeface="微软雅黑" pitchFamily="34" charset="-122"/>
              </a:rPr>
              <a:t>W</a:t>
            </a:r>
            <a:r>
              <a:rPr kumimoji="1" lang="zh-CN" altLang="en-US" sz="2000" dirty="0">
                <a:latin typeface="微软雅黑" pitchFamily="34" charset="-122"/>
                <a:ea typeface="微软雅黑" pitchFamily="34" charset="-122"/>
              </a:rPr>
              <a:t>先生的问题是要确定一条最省时的上班路线。</a:t>
            </a:r>
          </a:p>
        </p:txBody>
      </p:sp>
      <p:grpSp>
        <p:nvGrpSpPr>
          <p:cNvPr id="2" name="Group 3"/>
          <p:cNvGrpSpPr/>
          <p:nvPr/>
        </p:nvGrpSpPr>
        <p:grpSpPr bwMode="auto">
          <a:xfrm>
            <a:off x="2711451" y="2756854"/>
            <a:ext cx="7273925" cy="3673475"/>
            <a:chOff x="657" y="751"/>
            <a:chExt cx="4464" cy="2805"/>
          </a:xfrm>
        </p:grpSpPr>
        <p:sp>
          <p:nvSpPr>
            <p:cNvPr id="75782" name="Line 4"/>
            <p:cNvSpPr>
              <a:spLocks noChangeShapeType="1"/>
            </p:cNvSpPr>
            <p:nvPr/>
          </p:nvSpPr>
          <p:spPr bwMode="auto">
            <a:xfrm>
              <a:off x="897" y="3258"/>
              <a:ext cx="1200"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3" name="Line 5"/>
            <p:cNvSpPr>
              <a:spLocks noChangeShapeType="1"/>
            </p:cNvSpPr>
            <p:nvPr/>
          </p:nvSpPr>
          <p:spPr bwMode="auto">
            <a:xfrm>
              <a:off x="2097" y="3258"/>
              <a:ext cx="1152"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4" name="Line 6"/>
            <p:cNvSpPr>
              <a:spLocks noChangeShapeType="1"/>
            </p:cNvSpPr>
            <p:nvPr/>
          </p:nvSpPr>
          <p:spPr bwMode="auto">
            <a:xfrm>
              <a:off x="3345" y="3258"/>
              <a:ext cx="1392"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5" name="Line 7"/>
            <p:cNvSpPr>
              <a:spLocks noChangeShapeType="1"/>
            </p:cNvSpPr>
            <p:nvPr/>
          </p:nvSpPr>
          <p:spPr bwMode="auto">
            <a:xfrm flipV="1">
              <a:off x="884" y="2296"/>
              <a:ext cx="0" cy="96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6" name="Line 8"/>
            <p:cNvSpPr>
              <a:spLocks noChangeShapeType="1"/>
            </p:cNvSpPr>
            <p:nvPr/>
          </p:nvSpPr>
          <p:spPr bwMode="auto">
            <a:xfrm flipV="1">
              <a:off x="2085" y="2320"/>
              <a:ext cx="0" cy="912"/>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7" name="Line 9"/>
            <p:cNvSpPr>
              <a:spLocks noChangeShapeType="1"/>
            </p:cNvSpPr>
            <p:nvPr/>
          </p:nvSpPr>
          <p:spPr bwMode="auto">
            <a:xfrm flipV="1">
              <a:off x="3297" y="2327"/>
              <a:ext cx="0" cy="912"/>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8" name="Line 10"/>
            <p:cNvSpPr>
              <a:spLocks noChangeShapeType="1"/>
            </p:cNvSpPr>
            <p:nvPr/>
          </p:nvSpPr>
          <p:spPr bwMode="auto">
            <a:xfrm flipV="1">
              <a:off x="4737" y="2298"/>
              <a:ext cx="0" cy="912"/>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9" name="Line 11"/>
            <p:cNvSpPr>
              <a:spLocks noChangeShapeType="1"/>
            </p:cNvSpPr>
            <p:nvPr/>
          </p:nvSpPr>
          <p:spPr bwMode="auto">
            <a:xfrm>
              <a:off x="897" y="2298"/>
              <a:ext cx="1152"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0" name="Line 12"/>
            <p:cNvSpPr>
              <a:spLocks noChangeShapeType="1"/>
            </p:cNvSpPr>
            <p:nvPr/>
          </p:nvSpPr>
          <p:spPr bwMode="auto">
            <a:xfrm>
              <a:off x="2097" y="2298"/>
              <a:ext cx="1152"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1" name="Line 13"/>
            <p:cNvSpPr>
              <a:spLocks noChangeShapeType="1"/>
            </p:cNvSpPr>
            <p:nvPr/>
          </p:nvSpPr>
          <p:spPr bwMode="auto">
            <a:xfrm>
              <a:off x="3393" y="2298"/>
              <a:ext cx="1344" cy="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2" name="Line 14"/>
            <p:cNvSpPr>
              <a:spLocks noChangeShapeType="1"/>
            </p:cNvSpPr>
            <p:nvPr/>
          </p:nvSpPr>
          <p:spPr bwMode="auto">
            <a:xfrm flipV="1">
              <a:off x="897" y="1050"/>
              <a:ext cx="0" cy="120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3" name="Line 15"/>
            <p:cNvSpPr>
              <a:spLocks noChangeShapeType="1"/>
            </p:cNvSpPr>
            <p:nvPr/>
          </p:nvSpPr>
          <p:spPr bwMode="auto">
            <a:xfrm>
              <a:off x="945" y="1002"/>
              <a:ext cx="1104"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4" name="Line 16"/>
            <p:cNvSpPr>
              <a:spLocks noChangeShapeType="1"/>
            </p:cNvSpPr>
            <p:nvPr/>
          </p:nvSpPr>
          <p:spPr bwMode="auto">
            <a:xfrm flipV="1">
              <a:off x="2097" y="1002"/>
              <a:ext cx="0" cy="1248"/>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5" name="Line 17"/>
            <p:cNvSpPr>
              <a:spLocks noChangeShapeType="1"/>
            </p:cNvSpPr>
            <p:nvPr/>
          </p:nvSpPr>
          <p:spPr bwMode="auto">
            <a:xfrm>
              <a:off x="2145" y="1002"/>
              <a:ext cx="1104"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6" name="Line 18"/>
            <p:cNvSpPr>
              <a:spLocks noChangeShapeType="1"/>
            </p:cNvSpPr>
            <p:nvPr/>
          </p:nvSpPr>
          <p:spPr bwMode="auto">
            <a:xfrm flipV="1">
              <a:off x="3297" y="1002"/>
              <a:ext cx="0" cy="129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7" name="Line 19"/>
            <p:cNvSpPr>
              <a:spLocks noChangeShapeType="1"/>
            </p:cNvSpPr>
            <p:nvPr/>
          </p:nvSpPr>
          <p:spPr bwMode="auto">
            <a:xfrm>
              <a:off x="3345" y="1002"/>
              <a:ext cx="1344"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8" name="Line 20"/>
            <p:cNvSpPr>
              <a:spLocks noChangeShapeType="1"/>
            </p:cNvSpPr>
            <p:nvPr/>
          </p:nvSpPr>
          <p:spPr bwMode="auto">
            <a:xfrm flipV="1">
              <a:off x="4737" y="954"/>
              <a:ext cx="0" cy="1296"/>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97" name="Text Box 21"/>
            <p:cNvSpPr txBox="1">
              <a:spLocks noChangeArrowheads="1"/>
            </p:cNvSpPr>
            <p:nvPr/>
          </p:nvSpPr>
          <p:spPr bwMode="auto">
            <a:xfrm>
              <a:off x="755" y="3152"/>
              <a:ext cx="4176" cy="404"/>
            </a:xfrm>
            <a:prstGeom prst="rect">
              <a:avLst/>
            </a:prstGeom>
            <a:noFill/>
            <a:ln w="952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800" b="1" dirty="0">
                  <a:solidFill>
                    <a:srgbClr val="990000"/>
                  </a:solidFill>
                  <a:effectLst>
                    <a:outerShdw blurRad="38100" dist="38100" dir="2700000" algn="tl">
                      <a:srgbClr val="C0C0C0"/>
                    </a:outerShdw>
                  </a:effectLst>
                  <a:latin typeface="Times New Roman" panose="02020603050405020304" pitchFamily="18" charset="0"/>
                </a:rPr>
                <a:t>A</a:t>
              </a:r>
              <a:r>
                <a:rPr kumimoji="1" lang="en-US" altLang="zh-CN" sz="2400" b="1" dirty="0">
                  <a:solidFill>
                    <a:srgbClr val="000099"/>
                  </a:solidFill>
                  <a:effectLst>
                    <a:outerShdw blurRad="38100" dist="38100" dir="2700000" algn="tl">
                      <a:srgbClr val="C0C0C0"/>
                    </a:outerShdw>
                  </a:effectLst>
                  <a:latin typeface="Times New Roman" panose="02020603050405020304" pitchFamily="18" charset="0"/>
                </a:rPr>
                <a:t>          3           B1        4         C1         3                D1</a:t>
              </a:r>
              <a:endParaRPr kumimoji="1" lang="en-US" altLang="zh-CN" sz="2400" dirty="0">
                <a:solidFill>
                  <a:srgbClr val="000099"/>
                </a:solidFill>
                <a:latin typeface="Times New Roman" panose="02020603050405020304" pitchFamily="18" charset="0"/>
              </a:endParaRPr>
            </a:p>
          </p:txBody>
        </p:sp>
        <p:sp>
          <p:nvSpPr>
            <p:cNvPr id="152598" name="Text Box 22"/>
            <p:cNvSpPr txBox="1">
              <a:spLocks noChangeArrowheads="1"/>
            </p:cNvSpPr>
            <p:nvPr/>
          </p:nvSpPr>
          <p:spPr bwMode="auto">
            <a:xfrm>
              <a:off x="657" y="2614"/>
              <a:ext cx="446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4                        5                      3                            2</a:t>
              </a:r>
            </a:p>
          </p:txBody>
        </p:sp>
        <p:sp>
          <p:nvSpPr>
            <p:cNvPr id="152599" name="Text Box 23"/>
            <p:cNvSpPr txBox="1">
              <a:spLocks noChangeArrowheads="1"/>
            </p:cNvSpPr>
            <p:nvPr/>
          </p:nvSpPr>
          <p:spPr bwMode="auto">
            <a:xfrm>
              <a:off x="766" y="2153"/>
              <a:ext cx="43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dirty="0">
                  <a:solidFill>
                    <a:srgbClr val="000099"/>
                  </a:solidFill>
                  <a:effectLst>
                    <a:outerShdw blurRad="38100" dist="38100" dir="2700000" algn="tl">
                      <a:srgbClr val="C0C0C0"/>
                    </a:outerShdw>
                  </a:effectLst>
                  <a:latin typeface="Times New Roman" panose="02020603050405020304" pitchFamily="18" charset="0"/>
                </a:rPr>
                <a:t>B2          2         C2          3       D2                             E1</a:t>
              </a:r>
            </a:p>
          </p:txBody>
        </p:sp>
        <p:sp>
          <p:nvSpPr>
            <p:cNvPr id="152600" name="Text Box 24"/>
            <p:cNvSpPr txBox="1">
              <a:spLocks noChangeArrowheads="1"/>
            </p:cNvSpPr>
            <p:nvPr/>
          </p:nvSpPr>
          <p:spPr bwMode="auto">
            <a:xfrm>
              <a:off x="657" y="1433"/>
              <a:ext cx="4416"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a:solidFill>
                    <a:srgbClr val="000099"/>
                  </a:solidFill>
                  <a:effectLst>
                    <a:outerShdw blurRad="38100" dist="38100" dir="2700000" algn="tl">
                      <a:srgbClr val="C0C0C0"/>
                    </a:outerShdw>
                  </a:effectLst>
                  <a:latin typeface="Times New Roman" panose="02020603050405020304" pitchFamily="18" charset="0"/>
                </a:rPr>
                <a:t>1                       2                       3                           4</a:t>
              </a:r>
              <a:endParaRPr kumimoji="1" lang="en-US" altLang="zh-CN" sz="2400">
                <a:solidFill>
                  <a:srgbClr val="000099"/>
                </a:solidFill>
                <a:latin typeface="Times New Roman" panose="02020603050405020304" pitchFamily="18" charset="0"/>
              </a:endParaRPr>
            </a:p>
          </p:txBody>
        </p:sp>
        <p:sp>
          <p:nvSpPr>
            <p:cNvPr id="152601" name="Text Box 25"/>
            <p:cNvSpPr txBox="1">
              <a:spLocks noChangeArrowheads="1"/>
            </p:cNvSpPr>
            <p:nvPr/>
          </p:nvSpPr>
          <p:spPr bwMode="auto">
            <a:xfrm>
              <a:off x="774" y="751"/>
              <a:ext cx="4176"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400" b="1" dirty="0">
                  <a:solidFill>
                    <a:srgbClr val="000099"/>
                  </a:solidFill>
                  <a:effectLst>
                    <a:outerShdw blurRad="38100" dist="38100" dir="2700000" algn="tl">
                      <a:srgbClr val="C0C0C0"/>
                    </a:outerShdw>
                  </a:effectLst>
                  <a:latin typeface="Times New Roman" panose="02020603050405020304" pitchFamily="18" charset="0"/>
                </a:rPr>
                <a:t>C3          4        D3           5        E2                2         </a:t>
              </a:r>
              <a:r>
                <a:rPr kumimoji="1" lang="en-US" altLang="zh-CN" sz="2800" b="1" dirty="0">
                  <a:solidFill>
                    <a:srgbClr val="990000"/>
                  </a:solidFill>
                  <a:effectLst>
                    <a:outerShdw blurRad="38100" dist="38100" dir="2700000" algn="tl">
                      <a:srgbClr val="C0C0C0"/>
                    </a:outerShdw>
                  </a:effectLst>
                  <a:latin typeface="Times New Roman" panose="02020603050405020304" pitchFamily="18" charset="0"/>
                </a:rPr>
                <a:t>F</a:t>
              </a:r>
            </a:p>
          </p:txBody>
        </p:sp>
      </p:grpSp>
      <p:sp>
        <p:nvSpPr>
          <p:cNvPr id="68612" name="Text Box 26"/>
          <p:cNvSpPr txBox="1">
            <a:spLocks noChangeArrowheads="1"/>
          </p:cNvSpPr>
          <p:nvPr/>
        </p:nvSpPr>
        <p:spPr bwMode="auto">
          <a:xfrm>
            <a:off x="3192836" y="190598"/>
            <a:ext cx="5256213"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lnSpc>
                <a:spcPct val="90000"/>
              </a:lnSpc>
            </a:pPr>
            <a:r>
              <a:rPr kumimoji="1" lang="en-US" altLang="zh-CN" sz="3600" b="1" dirty="0">
                <a:solidFill>
                  <a:schemeClr val="bg1"/>
                </a:solidFill>
                <a:latin typeface="黑体" panose="02010609060101010101" pitchFamily="49" charset="-122"/>
                <a:ea typeface="黑体" panose="02010609060101010101" pitchFamily="49" charset="-122"/>
                <a:sym typeface="+mn-ea"/>
              </a:rPr>
              <a:t>多段图最短路径——实例 </a:t>
            </a:r>
          </a:p>
        </p:txBody>
      </p:sp>
      <p:sp>
        <p:nvSpPr>
          <p:cNvPr id="27" name="文本占位符 26"/>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1. </a:t>
            </a:r>
            <a:r>
              <a:rPr lang="zh-CN" altLang="zh-CN" sz="2800" b="1" dirty="0">
                <a:latin typeface="微软雅黑" panose="020B0503020204020204" pitchFamily="34" charset="-122"/>
                <a:ea typeface="微软雅黑" panose="020B0503020204020204" pitchFamily="34" charset="-122"/>
              </a:rPr>
              <a:t>动态规划的相关概念</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ext Box 61"/>
          <p:cNvSpPr txBox="1">
            <a:spLocks noChangeArrowheads="1"/>
          </p:cNvSpPr>
          <p:nvPr/>
        </p:nvSpPr>
        <p:spPr bwMode="auto">
          <a:xfrm>
            <a:off x="1766596" y="1468104"/>
            <a:ext cx="8433092" cy="3130088"/>
          </a:xfrm>
          <a:prstGeom prst="rect">
            <a:avLst/>
          </a:prstGeom>
          <a:noFill/>
          <a:ln w="9525">
            <a:noFill/>
            <a:miter lim="800000"/>
            <a:headEnd/>
            <a:tailEnd/>
          </a:ln>
        </p:spPr>
        <p:txBody>
          <a:bodyPr wrap="square">
            <a:spAutoFit/>
          </a:bodyPr>
          <a:lstStyle/>
          <a:p>
            <a:pPr algn="just">
              <a:lnSpc>
                <a:spcPct val="120000"/>
              </a:lnSpc>
              <a:spcBef>
                <a:spcPct val="10000"/>
              </a:spcBef>
              <a:spcAft>
                <a:spcPct val="10000"/>
              </a:spcAft>
            </a:pPr>
            <a:r>
              <a:rPr kumimoji="1" lang="zh-CN" altLang="en-US" sz="2000" dirty="0">
                <a:solidFill>
                  <a:srgbClr val="0000FF"/>
                </a:solidFill>
                <a:latin typeface="+mn-ea"/>
              </a:rPr>
              <a:t>再向前倒推，有：</a:t>
            </a:r>
          </a:p>
          <a:p>
            <a:pPr algn="just">
              <a:lnSpc>
                <a:spcPct val="120000"/>
              </a:lnSpc>
              <a:spcBef>
                <a:spcPct val="10000"/>
              </a:spcBef>
              <a:spcAft>
                <a:spcPct val="1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{3})= </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23</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a:t>
            </a:r>
            <a:r>
              <a:rPr kumimoji="1" lang="en-US" altLang="zh-CN" sz="2000" dirty="0">
                <a:solidFill>
                  <a:srgbClr val="FF3300"/>
                </a:solidFill>
                <a:latin typeface="Times New Roman" pitchFamily="18" charset="0"/>
                <a:ea typeface="宋体" charset="-122"/>
              </a:rPr>
              <a:t>2+3</a:t>
            </a:r>
            <a:r>
              <a:rPr kumimoji="1" lang="en-US" altLang="zh-CN" sz="2000" dirty="0">
                <a:latin typeface="Times New Roman" pitchFamily="18" charset="0"/>
                <a:ea typeface="宋体" charset="-122"/>
              </a:rPr>
              <a:t>=5(</a:t>
            </a:r>
            <a:r>
              <a:rPr kumimoji="1" lang="en-US" altLang="zh-CN" sz="2000" dirty="0">
                <a:solidFill>
                  <a:srgbClr val="3907F1"/>
                </a:solidFill>
                <a:latin typeface="Times New Roman" pitchFamily="18" charset="0"/>
                <a:ea typeface="宋体" charset="-122"/>
              </a:rPr>
              <a:t>2→3</a:t>
            </a:r>
            <a:r>
              <a:rPr kumimoji="1" lang="en-US" altLang="zh-CN" sz="2000" dirty="0">
                <a:latin typeface="Times New Roman" pitchFamily="18" charset="0"/>
                <a:ea typeface="宋体" charset="-122"/>
              </a:rPr>
              <a:t>) </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{2})=</a:t>
            </a:r>
            <a:r>
              <a:rPr kumimoji="1" lang="en-US" altLang="zh-CN" sz="2000" i="1" dirty="0">
                <a:latin typeface="Times New Roman" pitchFamily="18" charset="0"/>
                <a:ea typeface="宋体" charset="-122"/>
              </a:rPr>
              <a:t> c</a:t>
            </a:r>
            <a:r>
              <a:rPr kumimoji="1" lang="en-US" altLang="zh-CN" sz="2000" baseline="-30000" dirty="0">
                <a:latin typeface="Times New Roman" pitchFamily="18" charset="0"/>
                <a:ea typeface="宋体" charset="-122"/>
              </a:rPr>
              <a:t>32</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{})=5+6=11(3→2)</a:t>
            </a:r>
          </a:p>
          <a:p>
            <a:pPr algn="just">
              <a:lnSpc>
                <a:spcPct val="120000"/>
              </a:lnSpc>
              <a:spcBef>
                <a:spcPct val="10000"/>
              </a:spcBef>
              <a:spcAft>
                <a:spcPct val="1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{3})=</a:t>
            </a:r>
            <a:r>
              <a:rPr kumimoji="1" lang="en-US" altLang="zh-CN" sz="2000" i="1" dirty="0">
                <a:latin typeface="Times New Roman" pitchFamily="18" charset="0"/>
                <a:ea typeface="宋体" charset="-122"/>
              </a:rPr>
              <a:t> c</a:t>
            </a:r>
            <a:r>
              <a:rPr kumimoji="1" lang="en-US" altLang="zh-CN" sz="2000" baseline="-30000" dirty="0">
                <a:latin typeface="Times New Roman" pitchFamily="18" charset="0"/>
                <a:ea typeface="宋体" charset="-122"/>
              </a:rPr>
              <a:t>13</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{})=3+3=6(1→3) </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{1})= </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31</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{})=7+5=12(3→1) </a:t>
            </a:r>
          </a:p>
          <a:p>
            <a:pPr algn="just">
              <a:lnSpc>
                <a:spcPct val="120000"/>
              </a:lnSpc>
              <a:spcBef>
                <a:spcPct val="10000"/>
              </a:spcBef>
              <a:spcAft>
                <a:spcPct val="1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{2})= </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12</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{})=2+6=8(1→2) </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{1})=</a:t>
            </a:r>
            <a:r>
              <a:rPr kumimoji="1" lang="en-US" altLang="zh-CN" sz="2000" i="1" dirty="0">
                <a:latin typeface="Times New Roman" pitchFamily="18" charset="0"/>
                <a:ea typeface="宋体" charset="-122"/>
              </a:rPr>
              <a:t> c</a:t>
            </a:r>
            <a:r>
              <a:rPr kumimoji="1" lang="en-US" altLang="zh-CN" sz="2000" baseline="-30000" dirty="0">
                <a:latin typeface="Times New Roman" pitchFamily="18" charset="0"/>
                <a:ea typeface="宋体" charset="-122"/>
              </a:rPr>
              <a:t>21</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{})=4+5=9(2→1) </a:t>
            </a:r>
          </a:p>
          <a:p>
            <a:pPr algn="just">
              <a:lnSpc>
                <a:spcPct val="120000"/>
              </a:lnSpc>
              <a:spcBef>
                <a:spcPct val="10000"/>
              </a:spcBef>
              <a:spcAft>
                <a:spcPct val="10000"/>
              </a:spcAft>
            </a:pPr>
            <a:r>
              <a:rPr kumimoji="1" lang="zh-CN" altLang="en-US" sz="2000" dirty="0">
                <a:solidFill>
                  <a:srgbClr val="0000FF"/>
                </a:solidFill>
                <a:latin typeface="+mn-ea"/>
              </a:rPr>
              <a:t>再向前倒推，有：</a:t>
            </a:r>
          </a:p>
          <a:p>
            <a:pPr algn="just">
              <a:lnSpc>
                <a:spcPct val="120000"/>
              </a:lnSpc>
              <a:spcBef>
                <a:spcPct val="10000"/>
              </a:spcBef>
              <a:spcAft>
                <a:spcPct val="1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{2, 3})=min{</a:t>
            </a:r>
            <a:r>
              <a:rPr kumimoji="1" lang="en-US" altLang="zh-CN" sz="2000" i="1" dirty="0">
                <a:solidFill>
                  <a:srgbClr val="3907F1"/>
                </a:solidFill>
                <a:latin typeface="Times New Roman" pitchFamily="18" charset="0"/>
                <a:ea typeface="宋体" charset="-122"/>
              </a:rPr>
              <a:t>c</a:t>
            </a:r>
            <a:r>
              <a:rPr kumimoji="1" lang="en-US" altLang="zh-CN" sz="2000" baseline="-30000" dirty="0">
                <a:solidFill>
                  <a:srgbClr val="3907F1"/>
                </a:solidFill>
                <a:latin typeface="Times New Roman" pitchFamily="18" charset="0"/>
                <a:ea typeface="宋体" charset="-122"/>
              </a:rPr>
              <a:t>12</a:t>
            </a:r>
            <a:r>
              <a:rPr kumimoji="1" lang="en-US" altLang="zh-CN" sz="2000" dirty="0">
                <a:solidFill>
                  <a:srgbClr val="3907F1"/>
                </a:solidFill>
                <a:latin typeface="Times New Roman" pitchFamily="18" charset="0"/>
                <a:ea typeface="宋体" charset="-122"/>
              </a:rPr>
              <a:t>+</a:t>
            </a:r>
            <a:r>
              <a:rPr kumimoji="1" lang="en-US" altLang="zh-CN" sz="2000" i="1" dirty="0">
                <a:solidFill>
                  <a:srgbClr val="3907F1"/>
                </a:solidFill>
                <a:latin typeface="Times New Roman" pitchFamily="18" charset="0"/>
                <a:ea typeface="宋体" charset="-122"/>
              </a:rPr>
              <a:t>d</a:t>
            </a:r>
            <a:r>
              <a:rPr kumimoji="1" lang="en-US" altLang="zh-CN" sz="2000" dirty="0">
                <a:solidFill>
                  <a:srgbClr val="3907F1"/>
                </a:solidFill>
                <a:latin typeface="Times New Roman" pitchFamily="18" charset="0"/>
                <a:ea typeface="宋体" charset="-122"/>
              </a:rPr>
              <a:t>(2, {3})</a:t>
            </a:r>
            <a:r>
              <a:rPr kumimoji="1" lang="en-US" altLang="zh-CN" sz="2000" dirty="0">
                <a:latin typeface="Times New Roman" pitchFamily="18" charset="0"/>
                <a:ea typeface="宋体" charset="-122"/>
              </a:rPr>
              <a:t>, </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13</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 d</a:t>
            </a:r>
            <a:r>
              <a:rPr kumimoji="1" lang="en-US" altLang="zh-CN" sz="2000" dirty="0">
                <a:latin typeface="Times New Roman" pitchFamily="18" charset="0"/>
                <a:ea typeface="宋体" charset="-122"/>
              </a:rPr>
              <a:t>(3, {2})}=min{</a:t>
            </a:r>
            <a:r>
              <a:rPr kumimoji="1" lang="en-US" altLang="zh-CN" sz="2000" dirty="0">
                <a:solidFill>
                  <a:srgbClr val="FF3300"/>
                </a:solidFill>
                <a:latin typeface="Times New Roman" pitchFamily="18" charset="0"/>
                <a:ea typeface="宋体" charset="-122"/>
              </a:rPr>
              <a:t>2+5</a:t>
            </a:r>
            <a:r>
              <a:rPr kumimoji="1" lang="en-US" altLang="zh-CN" sz="2000" dirty="0">
                <a:latin typeface="Times New Roman" pitchFamily="18" charset="0"/>
                <a:ea typeface="宋体" charset="-122"/>
              </a:rPr>
              <a:t>, 3+11}=7(</a:t>
            </a:r>
            <a:r>
              <a:rPr kumimoji="1" lang="en-US" altLang="zh-CN" sz="2000" dirty="0">
                <a:solidFill>
                  <a:srgbClr val="3907F1"/>
                </a:solidFill>
                <a:latin typeface="Times New Roman" pitchFamily="18" charset="0"/>
                <a:ea typeface="宋体" charset="-122"/>
              </a:rPr>
              <a:t>1→2</a:t>
            </a:r>
            <a:r>
              <a:rPr kumimoji="1" lang="en-US" altLang="zh-CN" sz="2000" dirty="0">
                <a:latin typeface="Times New Roman" pitchFamily="18" charset="0"/>
                <a:ea typeface="宋体" charset="-122"/>
              </a:rPr>
              <a:t>)</a:t>
            </a:r>
          </a:p>
          <a:p>
            <a:pPr algn="just">
              <a:lnSpc>
                <a:spcPct val="120000"/>
              </a:lnSpc>
              <a:spcBef>
                <a:spcPct val="10000"/>
              </a:spcBef>
              <a:spcAft>
                <a:spcPct val="1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(2, {1, 3})=min{</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21</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{3}), </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23</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 d</a:t>
            </a:r>
            <a:r>
              <a:rPr kumimoji="1" lang="en-US" altLang="zh-CN" sz="2000" dirty="0">
                <a:latin typeface="Times New Roman" pitchFamily="18" charset="0"/>
                <a:ea typeface="宋体" charset="-122"/>
              </a:rPr>
              <a:t>(3, {1})}=min{4+6, 2+12}=10(2→1)</a:t>
            </a:r>
          </a:p>
        </p:txBody>
      </p:sp>
      <p:sp>
        <p:nvSpPr>
          <p:cNvPr id="185346" name="Text Box 63"/>
          <p:cNvSpPr txBox="1">
            <a:spLocks noChangeArrowheads="1"/>
          </p:cNvSpPr>
          <p:nvPr/>
        </p:nvSpPr>
        <p:spPr bwMode="auto">
          <a:xfrm>
            <a:off x="1785257" y="4506673"/>
            <a:ext cx="8774793" cy="2185214"/>
          </a:xfrm>
          <a:prstGeom prst="rect">
            <a:avLst/>
          </a:prstGeom>
          <a:noFill/>
          <a:ln w="9525">
            <a:noFill/>
            <a:miter lim="800000"/>
            <a:headEnd/>
            <a:tailEnd/>
          </a:ln>
        </p:spPr>
        <p:txBody>
          <a:bodyPr wrap="square">
            <a:spAutoFit/>
          </a:bodyPr>
          <a:lstStyle/>
          <a:p>
            <a:pPr algn="just">
              <a:lnSpc>
                <a:spcPct val="120000"/>
              </a:lnSpc>
              <a:spcBef>
                <a:spcPct val="10000"/>
              </a:spcBef>
              <a:spcAft>
                <a:spcPct val="10000"/>
              </a:spcAft>
            </a:pP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(3, {1, 2})=min{</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31</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d</a:t>
            </a:r>
            <a:r>
              <a:rPr kumimoji="1" lang="en-US" altLang="zh-CN" sz="2000" dirty="0">
                <a:latin typeface="Times New Roman" pitchFamily="18" charset="0"/>
                <a:ea typeface="宋体" charset="-122"/>
              </a:rPr>
              <a:t>(1, {2}), </a:t>
            </a:r>
            <a:r>
              <a:rPr kumimoji="1" lang="en-US" altLang="zh-CN" sz="2000" i="1" dirty="0">
                <a:latin typeface="Times New Roman" pitchFamily="18" charset="0"/>
                <a:ea typeface="宋体" charset="-122"/>
              </a:rPr>
              <a:t>c</a:t>
            </a:r>
            <a:r>
              <a:rPr kumimoji="1" lang="en-US" altLang="zh-CN" sz="2000" baseline="-30000" dirty="0">
                <a:latin typeface="Times New Roman" pitchFamily="18" charset="0"/>
                <a:ea typeface="宋体" charset="-122"/>
              </a:rPr>
              <a:t>32</a:t>
            </a:r>
            <a:r>
              <a:rPr kumimoji="1" lang="en-US" altLang="zh-CN" sz="2000" dirty="0">
                <a:latin typeface="Times New Roman" pitchFamily="18" charset="0"/>
                <a:ea typeface="宋体" charset="-122"/>
              </a:rPr>
              <a:t>+</a:t>
            </a:r>
            <a:r>
              <a:rPr kumimoji="1" lang="en-US" altLang="zh-CN" sz="2000" i="1" dirty="0">
                <a:latin typeface="Times New Roman" pitchFamily="18" charset="0"/>
                <a:ea typeface="宋体" charset="-122"/>
              </a:rPr>
              <a:t> d</a:t>
            </a:r>
            <a:r>
              <a:rPr kumimoji="1" lang="en-US" altLang="zh-CN" sz="2000" dirty="0">
                <a:latin typeface="Times New Roman" pitchFamily="18" charset="0"/>
                <a:ea typeface="宋体" charset="-122"/>
              </a:rPr>
              <a:t>(2, {1})}=min{7+8, 5+9}=14(3→2)</a:t>
            </a:r>
          </a:p>
          <a:p>
            <a:pPr algn="just">
              <a:lnSpc>
                <a:spcPct val="120000"/>
              </a:lnSpc>
              <a:spcBef>
                <a:spcPct val="10000"/>
              </a:spcBef>
              <a:spcAft>
                <a:spcPct val="10000"/>
              </a:spcAft>
            </a:pPr>
            <a:r>
              <a:rPr kumimoji="1" lang="zh-CN" altLang="en-US" sz="2000" dirty="0">
                <a:solidFill>
                  <a:srgbClr val="0000FF"/>
                </a:solidFill>
                <a:latin typeface="+mn-ea"/>
              </a:rPr>
              <a:t>最后有：</a:t>
            </a:r>
            <a:endParaRPr kumimoji="1" lang="en-US" altLang="zh-CN" sz="2000" dirty="0">
              <a:solidFill>
                <a:srgbClr val="0000FF"/>
              </a:solidFill>
              <a:latin typeface="+mn-ea"/>
            </a:endParaRPr>
          </a:p>
          <a:p>
            <a:pPr algn="just">
              <a:lnSpc>
                <a:spcPct val="120000"/>
              </a:lnSpc>
              <a:spcBef>
                <a:spcPct val="10000"/>
              </a:spcBef>
              <a:spcAft>
                <a:spcPct val="10000"/>
              </a:spcAft>
            </a:pPr>
            <a:r>
              <a:rPr kumimoji="1" lang="en-US" altLang="zh-CN" sz="2000" i="1" dirty="0">
                <a:solidFill>
                  <a:srgbClr val="C00000"/>
                </a:solidFill>
                <a:latin typeface="Times New Roman" pitchFamily="18" charset="0"/>
                <a:ea typeface="宋体" charset="-122"/>
              </a:rPr>
              <a:t>d</a:t>
            </a:r>
            <a:r>
              <a:rPr kumimoji="1" lang="en-US" altLang="zh-CN" sz="2000" dirty="0">
                <a:solidFill>
                  <a:srgbClr val="C00000"/>
                </a:solidFill>
                <a:latin typeface="Times New Roman" pitchFamily="18" charset="0"/>
                <a:ea typeface="宋体" charset="-122"/>
              </a:rPr>
              <a:t>(0, {1, 2, 3})=</a:t>
            </a:r>
            <a:r>
              <a:rPr kumimoji="1" lang="en-US" altLang="zh-CN" sz="2000" dirty="0">
                <a:solidFill>
                  <a:srgbClr val="3907F1"/>
                </a:solidFill>
                <a:latin typeface="Times New Roman" pitchFamily="18" charset="0"/>
                <a:ea typeface="宋体" charset="-122"/>
              </a:rPr>
              <a:t>min{</a:t>
            </a:r>
            <a:r>
              <a:rPr kumimoji="1" lang="en-US" altLang="zh-CN" sz="2000" i="1" dirty="0">
                <a:solidFill>
                  <a:srgbClr val="3907F1"/>
                </a:solidFill>
                <a:latin typeface="Times New Roman" pitchFamily="18" charset="0"/>
                <a:ea typeface="宋体" charset="-122"/>
              </a:rPr>
              <a:t>c</a:t>
            </a:r>
            <a:r>
              <a:rPr kumimoji="1" lang="en-US" altLang="zh-CN" sz="2000" baseline="-30000" dirty="0">
                <a:solidFill>
                  <a:srgbClr val="3907F1"/>
                </a:solidFill>
                <a:latin typeface="Times New Roman" pitchFamily="18" charset="0"/>
                <a:ea typeface="宋体" charset="-122"/>
              </a:rPr>
              <a:t>01</a:t>
            </a:r>
            <a:r>
              <a:rPr kumimoji="1" lang="en-US" altLang="zh-CN" sz="2000" dirty="0">
                <a:solidFill>
                  <a:srgbClr val="3907F1"/>
                </a:solidFill>
                <a:latin typeface="Times New Roman" pitchFamily="18" charset="0"/>
                <a:ea typeface="宋体" charset="-122"/>
              </a:rPr>
              <a:t>+</a:t>
            </a:r>
            <a:r>
              <a:rPr kumimoji="1" lang="en-US" altLang="zh-CN" sz="2000" i="1" dirty="0">
                <a:solidFill>
                  <a:srgbClr val="3907F1"/>
                </a:solidFill>
                <a:latin typeface="Times New Roman" pitchFamily="18" charset="0"/>
                <a:ea typeface="宋体" charset="-122"/>
              </a:rPr>
              <a:t> d</a:t>
            </a:r>
            <a:r>
              <a:rPr kumimoji="1" lang="en-US" altLang="zh-CN" sz="2000" dirty="0">
                <a:solidFill>
                  <a:srgbClr val="3907F1"/>
                </a:solidFill>
                <a:latin typeface="Times New Roman" pitchFamily="18" charset="0"/>
                <a:ea typeface="宋体" charset="-122"/>
              </a:rPr>
              <a:t>(1, { 2, 3})</a:t>
            </a:r>
            <a:r>
              <a:rPr kumimoji="1" lang="en-US" altLang="zh-CN" sz="2000" dirty="0">
                <a:solidFill>
                  <a:srgbClr val="C00000"/>
                </a:solidFill>
                <a:latin typeface="Times New Roman" pitchFamily="18" charset="0"/>
                <a:ea typeface="宋体" charset="-122"/>
              </a:rPr>
              <a:t>, </a:t>
            </a:r>
            <a:r>
              <a:rPr kumimoji="1" lang="en-US" altLang="zh-CN" sz="2000" i="1" dirty="0">
                <a:solidFill>
                  <a:srgbClr val="C00000"/>
                </a:solidFill>
                <a:latin typeface="Times New Roman" pitchFamily="18" charset="0"/>
                <a:ea typeface="宋体" charset="-122"/>
              </a:rPr>
              <a:t>c</a:t>
            </a:r>
            <a:r>
              <a:rPr kumimoji="1" lang="en-US" altLang="zh-CN" sz="2000" baseline="-30000" dirty="0">
                <a:solidFill>
                  <a:srgbClr val="C00000"/>
                </a:solidFill>
                <a:latin typeface="Times New Roman" pitchFamily="18" charset="0"/>
                <a:ea typeface="宋体" charset="-122"/>
              </a:rPr>
              <a:t>02</a:t>
            </a:r>
            <a:r>
              <a:rPr kumimoji="1" lang="en-US" altLang="zh-CN" sz="2000" dirty="0">
                <a:solidFill>
                  <a:srgbClr val="C00000"/>
                </a:solidFill>
                <a:latin typeface="Times New Roman" pitchFamily="18" charset="0"/>
                <a:ea typeface="宋体" charset="-122"/>
              </a:rPr>
              <a:t>+</a:t>
            </a:r>
            <a:r>
              <a:rPr kumimoji="1" lang="en-US" altLang="zh-CN" sz="2000" i="1" dirty="0">
                <a:solidFill>
                  <a:srgbClr val="C00000"/>
                </a:solidFill>
                <a:latin typeface="Times New Roman" pitchFamily="18" charset="0"/>
                <a:ea typeface="宋体" charset="-122"/>
              </a:rPr>
              <a:t> d</a:t>
            </a:r>
            <a:r>
              <a:rPr kumimoji="1" lang="en-US" altLang="zh-CN" sz="2000" dirty="0">
                <a:solidFill>
                  <a:srgbClr val="C00000"/>
                </a:solidFill>
                <a:latin typeface="Times New Roman" pitchFamily="18" charset="0"/>
                <a:ea typeface="宋体" charset="-122"/>
              </a:rPr>
              <a:t>(2, {1, 3}), </a:t>
            </a:r>
            <a:r>
              <a:rPr kumimoji="1" lang="en-US" altLang="zh-CN" sz="2000" i="1" dirty="0">
                <a:solidFill>
                  <a:srgbClr val="C00000"/>
                </a:solidFill>
                <a:latin typeface="Times New Roman" pitchFamily="18" charset="0"/>
                <a:ea typeface="宋体" charset="-122"/>
              </a:rPr>
              <a:t>c</a:t>
            </a:r>
            <a:r>
              <a:rPr kumimoji="1" lang="en-US" altLang="zh-CN" sz="2000" baseline="-30000" dirty="0">
                <a:solidFill>
                  <a:srgbClr val="C00000"/>
                </a:solidFill>
                <a:latin typeface="Times New Roman" pitchFamily="18" charset="0"/>
                <a:ea typeface="宋体" charset="-122"/>
              </a:rPr>
              <a:t>03</a:t>
            </a:r>
            <a:r>
              <a:rPr kumimoji="1" lang="en-US" altLang="zh-CN" sz="2000" dirty="0">
                <a:solidFill>
                  <a:srgbClr val="C00000"/>
                </a:solidFill>
                <a:latin typeface="Times New Roman" pitchFamily="18" charset="0"/>
                <a:ea typeface="宋体" charset="-122"/>
              </a:rPr>
              <a:t>+</a:t>
            </a:r>
            <a:r>
              <a:rPr kumimoji="1" lang="en-US" altLang="zh-CN" sz="2000" i="1" dirty="0">
                <a:solidFill>
                  <a:srgbClr val="C00000"/>
                </a:solidFill>
                <a:latin typeface="Times New Roman" pitchFamily="18" charset="0"/>
                <a:ea typeface="宋体" charset="-122"/>
              </a:rPr>
              <a:t> d</a:t>
            </a:r>
            <a:r>
              <a:rPr kumimoji="1" lang="en-US" altLang="zh-CN" sz="2000" dirty="0">
                <a:solidFill>
                  <a:srgbClr val="C00000"/>
                </a:solidFill>
                <a:latin typeface="Times New Roman" pitchFamily="18" charset="0"/>
                <a:ea typeface="宋体" charset="-122"/>
              </a:rPr>
              <a:t>(3, {1, 2})} </a:t>
            </a:r>
          </a:p>
          <a:p>
            <a:pPr algn="just">
              <a:lnSpc>
                <a:spcPct val="120000"/>
              </a:lnSpc>
              <a:spcBef>
                <a:spcPct val="10000"/>
              </a:spcBef>
              <a:spcAft>
                <a:spcPct val="10000"/>
              </a:spcAft>
            </a:pPr>
            <a:r>
              <a:rPr kumimoji="1" lang="en-US" altLang="zh-CN" sz="2000" dirty="0">
                <a:solidFill>
                  <a:srgbClr val="C00000"/>
                </a:solidFill>
                <a:latin typeface="Times New Roman" pitchFamily="18" charset="0"/>
                <a:ea typeface="宋体" charset="-122"/>
              </a:rPr>
              <a:t>                     =min{3+7, 6+10, 7+14}=10(</a:t>
            </a:r>
            <a:r>
              <a:rPr kumimoji="1" lang="en-US" altLang="zh-CN" sz="2000" dirty="0">
                <a:solidFill>
                  <a:srgbClr val="3907F1"/>
                </a:solidFill>
                <a:latin typeface="Times New Roman" pitchFamily="18" charset="0"/>
                <a:ea typeface="宋体" charset="-122"/>
              </a:rPr>
              <a:t>0→1</a:t>
            </a:r>
            <a:r>
              <a:rPr kumimoji="1" lang="en-US" altLang="zh-CN" sz="2000" dirty="0">
                <a:solidFill>
                  <a:srgbClr val="C00000"/>
                </a:solidFill>
                <a:latin typeface="Times New Roman" pitchFamily="18" charset="0"/>
                <a:ea typeface="宋体" charset="-122"/>
              </a:rPr>
              <a:t>)</a:t>
            </a:r>
            <a:endParaRPr kumimoji="1" lang="en-US" altLang="zh-CN" sz="2200" dirty="0">
              <a:solidFill>
                <a:srgbClr val="C00000"/>
              </a:solidFill>
              <a:latin typeface="Times New Roman" pitchFamily="18" charset="0"/>
              <a:ea typeface="宋体" charset="-122"/>
            </a:endParaRPr>
          </a:p>
          <a:p>
            <a:pPr algn="just">
              <a:lnSpc>
                <a:spcPct val="120000"/>
              </a:lnSpc>
              <a:spcBef>
                <a:spcPct val="10000"/>
              </a:spcBef>
              <a:spcAft>
                <a:spcPct val="10000"/>
              </a:spcAft>
            </a:pPr>
            <a:r>
              <a:rPr kumimoji="1" lang="zh-CN" altLang="en-US" sz="2000" dirty="0">
                <a:solidFill>
                  <a:srgbClr val="0000FF"/>
                </a:solidFill>
                <a:latin typeface="+mn-ea"/>
              </a:rPr>
              <a:t>所以从顶点</a:t>
            </a:r>
            <a:r>
              <a:rPr kumimoji="1" lang="en-US" altLang="zh-CN" sz="2000" dirty="0">
                <a:solidFill>
                  <a:srgbClr val="0000FF"/>
                </a:solidFill>
                <a:latin typeface="+mn-ea"/>
              </a:rPr>
              <a:t>0</a:t>
            </a:r>
            <a:r>
              <a:rPr kumimoji="1" lang="zh-CN" altLang="en-US" sz="2000" dirty="0">
                <a:solidFill>
                  <a:srgbClr val="0000FF"/>
                </a:solidFill>
                <a:latin typeface="+mn-ea"/>
              </a:rPr>
              <a:t>出发的</a:t>
            </a:r>
            <a:r>
              <a:rPr kumimoji="1" lang="en-US" altLang="zh-CN" sz="2000" dirty="0">
                <a:solidFill>
                  <a:srgbClr val="0000FF"/>
                </a:solidFill>
                <a:latin typeface="+mn-ea"/>
              </a:rPr>
              <a:t>TSP</a:t>
            </a:r>
            <a:r>
              <a:rPr kumimoji="1" lang="zh-CN" altLang="en-US" sz="2000" dirty="0">
                <a:solidFill>
                  <a:srgbClr val="0000FF"/>
                </a:solidFill>
                <a:latin typeface="+mn-ea"/>
              </a:rPr>
              <a:t>问题的最短路径长度为</a:t>
            </a:r>
            <a:r>
              <a:rPr kumimoji="1" lang="en-US" altLang="zh-CN" sz="2000" dirty="0">
                <a:solidFill>
                  <a:srgbClr val="0000FF"/>
                </a:solidFill>
                <a:latin typeface="+mn-ea"/>
              </a:rPr>
              <a:t>10</a:t>
            </a:r>
            <a:r>
              <a:rPr kumimoji="1" lang="zh-CN" altLang="en-US" sz="2000" dirty="0">
                <a:solidFill>
                  <a:srgbClr val="0000FF"/>
                </a:solidFill>
                <a:latin typeface="+mn-ea"/>
              </a:rPr>
              <a:t>，路径是</a:t>
            </a:r>
            <a:r>
              <a:rPr kumimoji="1" lang="en-US" altLang="zh-CN" sz="2000" dirty="0">
                <a:solidFill>
                  <a:srgbClr val="0000FF"/>
                </a:solidFill>
                <a:latin typeface="+mn-ea"/>
              </a:rPr>
              <a:t>0→1→2→3→0</a:t>
            </a:r>
            <a:r>
              <a:rPr kumimoji="1" lang="zh-CN" altLang="en-US" sz="2000" dirty="0">
                <a:solidFill>
                  <a:srgbClr val="0000FF"/>
                </a:solidFill>
                <a:latin typeface="+mn-ea"/>
              </a:rPr>
              <a:t>。    </a:t>
            </a:r>
          </a:p>
        </p:txBody>
      </p:sp>
      <p:sp>
        <p:nvSpPr>
          <p:cNvPr id="185347" name="AutoShape 65"/>
          <p:cNvSpPr>
            <a:spLocks noChangeArrowheads="1"/>
          </p:cNvSpPr>
          <p:nvPr/>
        </p:nvSpPr>
        <p:spPr bwMode="auto">
          <a:xfrm>
            <a:off x="8054133" y="273957"/>
            <a:ext cx="1839426" cy="1620157"/>
          </a:xfrm>
          <a:prstGeom prst="bracketPair">
            <a:avLst>
              <a:gd name="adj" fmla="val 8519"/>
            </a:avLst>
          </a:prstGeom>
          <a:solidFill>
            <a:schemeClr val="bg1"/>
          </a:solidFill>
          <a:ln w="9525">
            <a:solidFill>
              <a:srgbClr val="000000"/>
            </a:solidFill>
            <a:round/>
            <a:headEnd/>
            <a:tailEnd/>
          </a:ln>
        </p:spPr>
        <p:txBody>
          <a:bodyPr lIns="18000" tIns="0" rIns="18000" bIns="0"/>
          <a:lstStyle/>
          <a:p>
            <a:pPr algn="just"/>
            <a:r>
              <a:rPr lang="en-US" altLang="zh-CN" sz="2400">
                <a:latin typeface="Times New Roman" pitchFamily="18" charset="0"/>
              </a:rPr>
              <a:t> ∞   3   6   7</a:t>
            </a:r>
          </a:p>
          <a:p>
            <a:pPr algn="just"/>
            <a:r>
              <a:rPr lang="en-US" altLang="zh-CN" sz="2400">
                <a:latin typeface="Times New Roman" pitchFamily="18" charset="0"/>
              </a:rPr>
              <a:t> 5   ∞   2    3</a:t>
            </a:r>
          </a:p>
          <a:p>
            <a:pPr algn="just"/>
            <a:r>
              <a:rPr lang="en-US" altLang="zh-CN" sz="2400">
                <a:latin typeface="Times New Roman" pitchFamily="18" charset="0"/>
              </a:rPr>
              <a:t> 6    4  ∞    2</a:t>
            </a:r>
          </a:p>
          <a:p>
            <a:pPr algn="just"/>
            <a:r>
              <a:rPr lang="en-US" altLang="zh-CN" sz="2400">
                <a:latin typeface="Times New Roman" pitchFamily="18" charset="0"/>
              </a:rPr>
              <a:t> 3    7   5   ∞</a:t>
            </a:r>
            <a:endParaRPr lang="en-US" altLang="zh-CN" sz="2400" b="1"/>
          </a:p>
        </p:txBody>
      </p:sp>
      <p:sp>
        <p:nvSpPr>
          <p:cNvPr id="185348" name="Text Box 281"/>
          <p:cNvSpPr txBox="1">
            <a:spLocks noChangeArrowheads="1"/>
          </p:cNvSpPr>
          <p:nvPr/>
        </p:nvSpPr>
        <p:spPr bwMode="auto">
          <a:xfrm>
            <a:off x="1702578" y="439543"/>
            <a:ext cx="6511471" cy="523220"/>
          </a:xfrm>
          <a:prstGeom prst="rect">
            <a:avLst/>
          </a:prstGeom>
          <a:noFill/>
          <a:ln w="9525">
            <a:noFill/>
            <a:miter lim="800000"/>
            <a:headEnd/>
            <a:tailEnd/>
          </a:ln>
        </p:spPr>
        <p:txBody>
          <a:bodyPr wrap="square">
            <a:spAutoFit/>
          </a:bodyPr>
          <a:lstStyle/>
          <a:p>
            <a:pPr algn="just">
              <a:spcBef>
                <a:spcPct val="50000"/>
              </a:spcBef>
            </a:pPr>
            <a:r>
              <a:rPr kumimoji="1" lang="zh-CN" altLang="en-US" sz="2800" b="1" dirty="0">
                <a:solidFill>
                  <a:srgbClr val="CC0000"/>
                </a:solidFill>
                <a:latin typeface="+mn-ea"/>
              </a:rPr>
              <a:t>动态规划法求解过程</a:t>
            </a:r>
            <a:r>
              <a:rPr kumimoji="1" lang="en-US" altLang="zh-CN" sz="2800" b="1" dirty="0">
                <a:solidFill>
                  <a:srgbClr val="CC0000"/>
                </a:solidFill>
                <a:latin typeface="+mn-ea"/>
              </a:rPr>
              <a:t>——</a:t>
            </a:r>
            <a:r>
              <a:rPr kumimoji="1" lang="zh-CN" altLang="en-US" sz="2800" b="1" dirty="0">
                <a:solidFill>
                  <a:srgbClr val="CC0000"/>
                </a:solidFill>
                <a:latin typeface="+mn-ea"/>
              </a:rPr>
              <a:t>示例</a:t>
            </a:r>
          </a:p>
        </p:txBody>
      </p:sp>
    </p:spTree>
    <p:extLst>
      <p:ext uri="{BB962C8B-B14F-4D97-AF65-F5344CB8AC3E}">
        <p14:creationId xmlns:p14="http://schemas.microsoft.com/office/powerpoint/2010/main" val="168472332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558926" y="115889"/>
          <a:ext cx="8893175" cy="2282827"/>
        </p:xfrm>
        <a:graphic>
          <a:graphicData uri="http://schemas.openxmlformats.org/drawingml/2006/table">
            <a:tbl>
              <a:tblPr/>
              <a:tblGrid>
                <a:gridCol w="1257300">
                  <a:extLst>
                    <a:ext uri="{9D8B030D-6E8A-4147-A177-3AD203B41FA5}">
                      <a16:colId xmlns:a16="http://schemas.microsoft.com/office/drawing/2014/main" val="20000"/>
                    </a:ext>
                  </a:extLst>
                </a:gridCol>
                <a:gridCol w="1106488">
                  <a:extLst>
                    <a:ext uri="{9D8B030D-6E8A-4147-A177-3AD203B41FA5}">
                      <a16:colId xmlns:a16="http://schemas.microsoft.com/office/drawing/2014/main" val="20001"/>
                    </a:ext>
                  </a:extLst>
                </a:gridCol>
                <a:gridCol w="836612">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gridCol w="835025">
                  <a:extLst>
                    <a:ext uri="{9D8B030D-6E8A-4147-A177-3AD203B41FA5}">
                      <a16:colId xmlns:a16="http://schemas.microsoft.com/office/drawing/2014/main" val="20004"/>
                    </a:ext>
                  </a:extLst>
                </a:gridCol>
                <a:gridCol w="873125">
                  <a:extLst>
                    <a:ext uri="{9D8B030D-6E8A-4147-A177-3AD203B41FA5}">
                      <a16:colId xmlns:a16="http://schemas.microsoft.com/office/drawing/2014/main" val="20005"/>
                    </a:ext>
                  </a:extLst>
                </a:gridCol>
                <a:gridCol w="1023938">
                  <a:extLst>
                    <a:ext uri="{9D8B030D-6E8A-4147-A177-3AD203B41FA5}">
                      <a16:colId xmlns:a16="http://schemas.microsoft.com/office/drawing/2014/main" val="20006"/>
                    </a:ext>
                  </a:extLst>
                </a:gridCol>
                <a:gridCol w="1022350">
                  <a:extLst>
                    <a:ext uri="{9D8B030D-6E8A-4147-A177-3AD203B41FA5}">
                      <a16:colId xmlns:a16="http://schemas.microsoft.com/office/drawing/2014/main" val="20007"/>
                    </a:ext>
                  </a:extLst>
                </a:gridCol>
                <a:gridCol w="1103312">
                  <a:extLst>
                    <a:ext uri="{9D8B030D-6E8A-4147-A177-3AD203B41FA5}">
                      <a16:colId xmlns:a16="http://schemas.microsoft.com/office/drawing/2014/main" val="20008"/>
                    </a:ext>
                  </a:extLst>
                </a:gridCol>
              </a:tblGrid>
              <a:tr h="625475">
                <a:tc>
                  <a:txBody>
                    <a:bodyPr/>
                    <a:lstStyle/>
                    <a:p>
                      <a:pPr marL="0" marR="0" lvl="0" indent="40005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mn-ea"/>
                          <a:ea typeface="+mn-ea"/>
                          <a:cs typeface="华文行楷"/>
                        </a:rPr>
                        <a:t>    j  </a:t>
                      </a:r>
                      <a:endParaRPr kumimoji="0" lang="zh-CN" altLang="zh-CN" sz="1800" b="1" i="0" u="none" strike="noStrike" cap="none" normalizeH="0" baseline="0" dirty="0">
                        <a:ln>
                          <a:noFill/>
                        </a:ln>
                        <a:solidFill>
                          <a:srgbClr val="FFFFFF"/>
                        </a:solidFill>
                        <a:effectLst/>
                        <a:latin typeface="+mn-ea"/>
                        <a:ea typeface="+mn-ea"/>
                        <a:cs typeface="华文行楷"/>
                      </a:endParaRPr>
                    </a:p>
                    <a:p>
                      <a:pPr marL="0" marR="0" lvl="0" indent="40005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FFFFFF"/>
                          </a:solidFill>
                          <a:effectLst/>
                          <a:latin typeface="+mn-ea"/>
                          <a:ea typeface="+mn-ea"/>
                          <a:cs typeface="华文行楷"/>
                        </a:rPr>
                        <a:t>i</a:t>
                      </a:r>
                      <a:r>
                        <a:rPr kumimoji="0" lang="en-US" altLang="zh-CN" sz="1800" b="1" i="0" u="none" strike="noStrike" cap="none" normalizeH="0" baseline="0" dirty="0">
                          <a:ln>
                            <a:noFill/>
                          </a:ln>
                          <a:solidFill>
                            <a:srgbClr val="FFFFFF"/>
                          </a:solidFill>
                          <a:effectLst/>
                          <a:latin typeface="+mn-ea"/>
                          <a:ea typeface="+mn-ea"/>
                          <a:cs typeface="华文行楷"/>
                        </a:rPr>
                        <a:t>       </a:t>
                      </a:r>
                      <a:endParaRPr kumimoji="0" lang="zh-CN" altLang="zh-CN" sz="1800" b="0" i="0" u="none" strike="noStrike" cap="none" normalizeH="0" baseline="0" dirty="0">
                        <a:ln>
                          <a:noFill/>
                        </a:ln>
                        <a:solidFill>
                          <a:srgbClr val="FFFFFF"/>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mn-ea"/>
                          <a:ea typeface="+mn-ea"/>
                          <a:cs typeface="华文行楷"/>
                        </a:rPr>
                        <a:t>{}</a:t>
                      </a:r>
                      <a:endParaRPr kumimoji="0" lang="zh-CN" altLang="zh-CN" sz="1800" b="0" i="0" u="none" strike="noStrike" cap="none" normalizeH="0" baseline="0" dirty="0">
                        <a:ln>
                          <a:noFill/>
                        </a:ln>
                        <a:solidFill>
                          <a:srgbClr val="FFFFFF"/>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mn-ea"/>
                          <a:ea typeface="+mn-ea"/>
                          <a:cs typeface="华文行楷"/>
                        </a:rPr>
                        <a:t>{1}</a:t>
                      </a:r>
                      <a:endParaRPr kumimoji="0" lang="zh-CN" altLang="zh-CN" sz="1800" b="0" i="0" u="none" strike="noStrike" cap="none" normalizeH="0" baseline="0" dirty="0">
                        <a:ln>
                          <a:noFill/>
                        </a:ln>
                        <a:solidFill>
                          <a:srgbClr val="FFFFFF"/>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mn-ea"/>
                          <a:ea typeface="+mn-ea"/>
                          <a:cs typeface="华文行楷"/>
                        </a:rPr>
                        <a:t>{2}</a:t>
                      </a:r>
                      <a:endParaRPr kumimoji="0" lang="zh-CN" altLang="zh-CN" sz="1800" b="0" i="0" u="none" strike="noStrike" cap="none" normalizeH="0" baseline="0" dirty="0">
                        <a:ln>
                          <a:noFill/>
                        </a:ln>
                        <a:solidFill>
                          <a:srgbClr val="FFFFFF"/>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mn-ea"/>
                          <a:ea typeface="+mn-ea"/>
                          <a:cs typeface="华文行楷"/>
                        </a:rPr>
                        <a:t>{3}</a:t>
                      </a:r>
                      <a:endParaRPr kumimoji="0" lang="zh-CN" altLang="zh-CN" sz="1800" b="0" i="0" u="none" strike="noStrike" cap="none" normalizeH="0" baseline="0" dirty="0">
                        <a:ln>
                          <a:noFill/>
                        </a:ln>
                        <a:solidFill>
                          <a:srgbClr val="FFFFFF"/>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mn-ea"/>
                          <a:ea typeface="+mn-ea"/>
                          <a:cs typeface="华文行楷"/>
                        </a:rPr>
                        <a:t>{1,2}</a:t>
                      </a:r>
                      <a:endParaRPr kumimoji="0" lang="zh-CN" altLang="zh-CN" sz="1800" b="0" i="0" u="none" strike="noStrike" cap="none" normalizeH="0" baseline="0">
                        <a:ln>
                          <a:noFill/>
                        </a:ln>
                        <a:solidFill>
                          <a:srgbClr val="FFFFFF"/>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mn-ea"/>
                          <a:ea typeface="+mn-ea"/>
                          <a:cs typeface="华文行楷"/>
                        </a:rPr>
                        <a:t>{1,3}</a:t>
                      </a:r>
                      <a:endParaRPr kumimoji="0" lang="zh-CN" altLang="zh-CN" sz="1800" b="0" i="0" u="none" strike="noStrike" cap="none" normalizeH="0" baseline="0">
                        <a:ln>
                          <a:noFill/>
                        </a:ln>
                        <a:solidFill>
                          <a:srgbClr val="FFFFFF"/>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mn-ea"/>
                          <a:ea typeface="+mn-ea"/>
                          <a:cs typeface="华文行楷"/>
                        </a:rPr>
                        <a:t>{2,3}</a:t>
                      </a:r>
                      <a:endParaRPr kumimoji="0" lang="zh-CN" altLang="zh-CN" sz="1800" b="0" i="0" u="none" strike="noStrike" cap="none" normalizeH="0" baseline="0">
                        <a:ln>
                          <a:noFill/>
                        </a:ln>
                        <a:solidFill>
                          <a:srgbClr val="FFFFFF"/>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mn-ea"/>
                          <a:ea typeface="+mn-ea"/>
                          <a:cs typeface="华文行楷"/>
                        </a:rPr>
                        <a:t>{1,2,3}</a:t>
                      </a:r>
                      <a:endParaRPr kumimoji="0" lang="zh-CN" altLang="zh-CN" sz="1800" b="0" i="0" u="none" strike="noStrike" cap="none" normalizeH="0" baseline="0" dirty="0">
                        <a:ln>
                          <a:noFill/>
                        </a:ln>
                        <a:solidFill>
                          <a:srgbClr val="FFFFFF"/>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mn-ea"/>
                          <a:ea typeface="+mn-ea"/>
                          <a:cs typeface="华文行楷"/>
                        </a:rPr>
                        <a:t>0</a:t>
                      </a:r>
                      <a:endParaRPr kumimoji="0" lang="zh-CN" altLang="zh-CN" sz="1800" b="0" i="0" u="none" strike="noStrike" cap="none" normalizeH="0" baseline="0">
                        <a:ln>
                          <a:noFill/>
                        </a:ln>
                        <a:solidFill>
                          <a:srgbClr val="FFFFFF"/>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mn-ea"/>
                          <a:ea typeface="+mn-ea"/>
                          <a:cs typeface="华文行楷"/>
                        </a:rPr>
                        <a:t> </a:t>
                      </a:r>
                      <a:endParaRPr kumimoji="0" lang="zh-CN" altLang="zh-CN" sz="1800" b="0" i="0" u="none" strike="noStrike" cap="none" normalizeH="0" baseline="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mn-ea"/>
                          <a:ea typeface="+mn-ea"/>
                          <a:cs typeface="华文行楷"/>
                        </a:rPr>
                        <a:t> </a:t>
                      </a:r>
                      <a:endParaRPr kumimoji="0" lang="zh-CN" altLang="zh-CN" sz="1800" b="0" i="0" u="none" strike="noStrike" cap="none" normalizeH="0" baseline="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mn-ea"/>
                          <a:ea typeface="+mn-ea"/>
                          <a:cs typeface="华文行楷"/>
                        </a:rPr>
                        <a:t> </a:t>
                      </a:r>
                      <a:endParaRPr kumimoji="0" lang="zh-CN" altLang="zh-CN" sz="1800" b="0" i="0" u="none" strike="noStrike" cap="none" normalizeH="0" baseline="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mn-ea"/>
                          <a:ea typeface="+mn-ea"/>
                          <a:cs typeface="华文行楷"/>
                        </a:rPr>
                        <a:t> </a:t>
                      </a:r>
                      <a:endParaRPr kumimoji="0" lang="zh-CN" altLang="zh-CN" sz="1800" b="0" i="0" u="none" strike="noStrike" cap="none" normalizeH="0" baseline="0" dirty="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mn-ea"/>
                          <a:ea typeface="+mn-ea"/>
                          <a:cs typeface="华文行楷"/>
                        </a:rPr>
                        <a:t> </a:t>
                      </a:r>
                      <a:endParaRPr kumimoji="0" lang="zh-CN" altLang="zh-CN" sz="1800" b="0" i="0" u="none" strike="noStrike" cap="none" normalizeH="0" baseline="0" dirty="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mn-ea"/>
                          <a:ea typeface="+mn-ea"/>
                          <a:cs typeface="华文行楷"/>
                        </a:rPr>
                        <a:t> </a:t>
                      </a:r>
                      <a:endParaRPr kumimoji="0" lang="zh-CN" altLang="zh-CN" sz="1800" b="0" i="0" u="none" strike="noStrike" cap="none" normalizeH="0" baseline="0" dirty="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mn-ea"/>
                          <a:ea typeface="+mn-ea"/>
                          <a:cs typeface="华文行楷"/>
                        </a:rPr>
                        <a:t> </a:t>
                      </a:r>
                      <a:endParaRPr kumimoji="0" lang="zh-CN" altLang="zh-CN" sz="1800" b="0" i="0" u="none" strike="noStrike" cap="none" normalizeH="0" baseline="0" dirty="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C000"/>
                          </a:solidFill>
                          <a:effectLst/>
                          <a:latin typeface="+mn-ea"/>
                          <a:ea typeface="+mn-ea"/>
                          <a:cs typeface="华文行楷"/>
                        </a:rPr>
                        <a:t>10</a:t>
                      </a:r>
                      <a:endParaRPr kumimoji="0" lang="zh-CN" altLang="zh-CN" sz="1800" b="1" i="0" u="none" strike="noStrike" cap="none" normalizeH="0" baseline="0">
                        <a:ln>
                          <a:noFill/>
                        </a:ln>
                        <a:solidFill>
                          <a:srgbClr val="FFC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extLst>
                  <a:ext uri="{0D108BD9-81ED-4DB2-BD59-A6C34878D82A}">
                    <a16:rowId xmlns:a16="http://schemas.microsoft.com/office/drawing/2014/main" val="10001"/>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mn-ea"/>
                          <a:ea typeface="+mn-ea"/>
                          <a:cs typeface="华文行楷"/>
                        </a:rPr>
                        <a:t>1</a:t>
                      </a:r>
                      <a:endParaRPr kumimoji="0" lang="zh-CN" altLang="zh-CN" sz="1800" b="0" i="0" u="none" strike="noStrike" cap="none" normalizeH="0" baseline="0">
                        <a:ln>
                          <a:noFill/>
                        </a:ln>
                        <a:solidFill>
                          <a:srgbClr val="FFFFFF"/>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3907F1"/>
                          </a:solidFill>
                          <a:effectLst/>
                          <a:latin typeface="+mn-ea"/>
                          <a:ea typeface="+mn-ea"/>
                          <a:cs typeface="华文行楷"/>
                        </a:rPr>
                        <a:t>5</a:t>
                      </a:r>
                      <a:endParaRPr kumimoji="0" lang="zh-CN" altLang="zh-CN" sz="1800" b="0" i="0" u="none" strike="noStrike" cap="none" normalizeH="0" baseline="0">
                        <a:ln>
                          <a:noFill/>
                        </a:ln>
                        <a:solidFill>
                          <a:srgbClr val="3907F1"/>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mn-ea"/>
                          <a:ea typeface="+mn-ea"/>
                          <a:cs typeface="华文行楷"/>
                        </a:rPr>
                        <a:t> </a:t>
                      </a:r>
                      <a:endParaRPr kumimoji="0" lang="zh-CN" altLang="zh-CN" sz="1800" b="0" i="0" u="none" strike="noStrike" cap="none" normalizeH="0" baseline="0">
                        <a:ln>
                          <a:noFill/>
                        </a:ln>
                        <a:solidFill>
                          <a:srgbClr val="FF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mn-ea"/>
                          <a:ea typeface="+mn-ea"/>
                          <a:cs typeface="华文行楷"/>
                        </a:rPr>
                        <a:t>8</a:t>
                      </a:r>
                      <a:endParaRPr kumimoji="0" lang="zh-CN" altLang="zh-CN" sz="1800" b="0" i="0" u="none" strike="noStrike" cap="none" normalizeH="0" baseline="0">
                        <a:ln>
                          <a:noFill/>
                        </a:ln>
                        <a:solidFill>
                          <a:srgbClr val="FF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mn-ea"/>
                          <a:ea typeface="+mn-ea"/>
                          <a:cs typeface="华文行楷"/>
                        </a:rPr>
                        <a:t>6</a:t>
                      </a:r>
                      <a:endParaRPr kumimoji="0" lang="zh-CN" altLang="zh-CN" sz="1800" b="0" i="0" u="none" strike="noStrike" cap="none" normalizeH="0" baseline="0">
                        <a:ln>
                          <a:noFill/>
                        </a:ln>
                        <a:solidFill>
                          <a:srgbClr val="FF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mn-ea"/>
                          <a:ea typeface="+mn-ea"/>
                          <a:cs typeface="华文行楷"/>
                        </a:rPr>
                        <a:t> </a:t>
                      </a:r>
                      <a:endParaRPr kumimoji="0" lang="zh-CN" altLang="zh-CN" sz="1800" b="0" i="0" u="none" strike="noStrike" cap="none" normalizeH="0" baseline="0">
                        <a:ln>
                          <a:noFill/>
                        </a:ln>
                        <a:solidFill>
                          <a:srgbClr val="00B0F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mn-ea"/>
                          <a:ea typeface="+mn-ea"/>
                          <a:cs typeface="华文行楷"/>
                        </a:rPr>
                        <a:t> </a:t>
                      </a:r>
                      <a:endParaRPr kumimoji="0" lang="zh-CN" altLang="zh-CN" sz="1800" b="0" i="0" u="none" strike="noStrike" cap="none" normalizeH="0" baseline="0">
                        <a:ln>
                          <a:noFill/>
                        </a:ln>
                        <a:solidFill>
                          <a:srgbClr val="00B0F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B0F0"/>
                          </a:solidFill>
                          <a:effectLst/>
                          <a:latin typeface="+mn-ea"/>
                          <a:ea typeface="+mn-ea"/>
                          <a:cs typeface="华文行楷"/>
                        </a:rPr>
                        <a:t>7</a:t>
                      </a:r>
                      <a:endParaRPr kumimoji="0" lang="zh-CN" altLang="zh-CN" sz="1800" b="0" i="0" u="none" strike="noStrike" cap="none" normalizeH="0" baseline="0" dirty="0">
                        <a:ln>
                          <a:noFill/>
                        </a:ln>
                        <a:solidFill>
                          <a:srgbClr val="00B0F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mn-ea"/>
                          <a:ea typeface="+mn-ea"/>
                          <a:cs typeface="华文行楷"/>
                        </a:rPr>
                        <a:t> </a:t>
                      </a:r>
                      <a:endParaRPr kumimoji="0" lang="zh-CN" altLang="zh-CN" sz="1800" b="1" i="0" u="none" strike="noStrike" cap="none" normalizeH="0" baseline="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mn-ea"/>
                          <a:ea typeface="+mn-ea"/>
                          <a:cs typeface="华文行楷"/>
                        </a:rPr>
                        <a:t>2</a:t>
                      </a:r>
                      <a:endParaRPr kumimoji="0" lang="zh-CN" altLang="zh-CN" sz="1800" b="0" i="0" u="none" strike="noStrike" cap="none" normalizeH="0" baseline="0">
                        <a:ln>
                          <a:noFill/>
                        </a:ln>
                        <a:solidFill>
                          <a:srgbClr val="FFFFFF"/>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3907F1"/>
                          </a:solidFill>
                          <a:effectLst/>
                          <a:latin typeface="+mn-ea"/>
                          <a:ea typeface="+mn-ea"/>
                          <a:cs typeface="华文行楷"/>
                        </a:rPr>
                        <a:t>6</a:t>
                      </a:r>
                      <a:endParaRPr kumimoji="0" lang="zh-CN" altLang="zh-CN" sz="1800" b="0" i="0" u="none" strike="noStrike" cap="none" normalizeH="0" baseline="0">
                        <a:ln>
                          <a:noFill/>
                        </a:ln>
                        <a:solidFill>
                          <a:srgbClr val="3907F1"/>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B050"/>
                          </a:solidFill>
                          <a:effectLst/>
                          <a:latin typeface="+mn-ea"/>
                          <a:ea typeface="+mn-ea"/>
                          <a:cs typeface="华文行楷"/>
                        </a:rPr>
                        <a:t>9</a:t>
                      </a:r>
                      <a:endParaRPr kumimoji="0" lang="zh-CN" altLang="zh-CN" sz="1800" b="0" i="0" u="none" strike="noStrike" cap="none" normalizeH="0" baseline="0">
                        <a:ln>
                          <a:noFill/>
                        </a:ln>
                        <a:solidFill>
                          <a:srgbClr val="00B05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B050"/>
                          </a:solidFill>
                          <a:effectLst/>
                          <a:latin typeface="+mn-ea"/>
                          <a:ea typeface="+mn-ea"/>
                          <a:cs typeface="华文行楷"/>
                        </a:rPr>
                        <a:t> </a:t>
                      </a:r>
                      <a:endParaRPr kumimoji="0" lang="zh-CN" altLang="zh-CN" sz="1800" b="0" i="0" u="none" strike="noStrike" cap="none" normalizeH="0" baseline="0">
                        <a:ln>
                          <a:noFill/>
                        </a:ln>
                        <a:solidFill>
                          <a:srgbClr val="00B05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B050"/>
                          </a:solidFill>
                          <a:effectLst/>
                          <a:latin typeface="+mn-ea"/>
                          <a:ea typeface="+mn-ea"/>
                          <a:cs typeface="华文行楷"/>
                        </a:rPr>
                        <a:t>5</a:t>
                      </a:r>
                      <a:endParaRPr kumimoji="0" lang="zh-CN" altLang="zh-CN" sz="1800" b="0" i="0" u="none" strike="noStrike" cap="none" normalizeH="0" baseline="0">
                        <a:ln>
                          <a:noFill/>
                        </a:ln>
                        <a:solidFill>
                          <a:srgbClr val="00B05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mn-ea"/>
                          <a:ea typeface="+mn-ea"/>
                          <a:cs typeface="华文行楷"/>
                        </a:rPr>
                        <a:t> </a:t>
                      </a:r>
                      <a:endParaRPr kumimoji="0" lang="zh-CN" altLang="zh-CN" sz="1800" b="0" i="0" u="none" strike="noStrike" cap="none" normalizeH="0" baseline="0">
                        <a:ln>
                          <a:noFill/>
                        </a:ln>
                        <a:solidFill>
                          <a:srgbClr val="00B0F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mn-ea"/>
                          <a:ea typeface="+mn-ea"/>
                          <a:cs typeface="华文行楷"/>
                        </a:rPr>
                        <a:t>10</a:t>
                      </a:r>
                      <a:endParaRPr kumimoji="0" lang="zh-CN" altLang="zh-CN" sz="1800" b="0" i="0" u="none" strike="noStrike" cap="none" normalizeH="0" baseline="0">
                        <a:ln>
                          <a:noFill/>
                        </a:ln>
                        <a:solidFill>
                          <a:srgbClr val="00B0F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mn-ea"/>
                          <a:ea typeface="+mn-ea"/>
                          <a:cs typeface="华文行楷"/>
                        </a:rPr>
                        <a:t> </a:t>
                      </a:r>
                      <a:endParaRPr kumimoji="0" lang="zh-CN" altLang="zh-CN" sz="1800" b="0" i="0" u="none" strike="noStrike" cap="none" normalizeH="0" baseline="0">
                        <a:ln>
                          <a:noFill/>
                        </a:ln>
                        <a:solidFill>
                          <a:srgbClr val="00B0F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mn-ea"/>
                          <a:ea typeface="+mn-ea"/>
                          <a:cs typeface="华文行楷"/>
                        </a:rPr>
                        <a:t> </a:t>
                      </a:r>
                      <a:endParaRPr kumimoji="0" lang="zh-CN" altLang="zh-CN" sz="1800" b="1" i="0" u="none" strike="noStrike" cap="none" normalizeH="0" baseline="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F7F7F"/>
                    </a:solidFill>
                  </a:tcPr>
                </a:tc>
                <a:extLst>
                  <a:ext uri="{0D108BD9-81ED-4DB2-BD59-A6C34878D82A}">
                    <a16:rowId xmlns:a16="http://schemas.microsoft.com/office/drawing/2014/main" val="10003"/>
                  </a:ext>
                </a:extLst>
              </a:tr>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mn-ea"/>
                          <a:ea typeface="+mn-ea"/>
                          <a:cs typeface="华文行楷"/>
                        </a:rPr>
                        <a:t>3</a:t>
                      </a:r>
                      <a:endParaRPr kumimoji="0" lang="zh-CN" altLang="zh-CN" sz="1800" b="0" i="0" u="none" strike="noStrike" cap="none" normalizeH="0" baseline="0" dirty="0">
                        <a:ln>
                          <a:noFill/>
                        </a:ln>
                        <a:solidFill>
                          <a:srgbClr val="FFFFFF"/>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3907F1"/>
                          </a:solidFill>
                          <a:effectLst/>
                          <a:latin typeface="+mn-ea"/>
                          <a:ea typeface="+mn-ea"/>
                          <a:cs typeface="华文行楷"/>
                        </a:rPr>
                        <a:t>3</a:t>
                      </a:r>
                      <a:endParaRPr kumimoji="0" lang="zh-CN" altLang="zh-CN" sz="1800" b="0" i="0" u="none" strike="noStrike" cap="none" normalizeH="0" baseline="0" dirty="0">
                        <a:ln>
                          <a:noFill/>
                        </a:ln>
                        <a:solidFill>
                          <a:srgbClr val="3907F1"/>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ea"/>
                          <a:ea typeface="+mn-ea"/>
                          <a:cs typeface="华文行楷"/>
                        </a:rPr>
                        <a:t>12</a:t>
                      </a:r>
                      <a:endParaRPr kumimoji="0" lang="zh-CN" altLang="zh-CN" sz="1800" b="0" i="0" u="none" strike="noStrike" cap="none" normalizeH="0" baseline="0" dirty="0">
                        <a:ln>
                          <a:noFill/>
                        </a:ln>
                        <a:solidFill>
                          <a:schemeClr val="tx1"/>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mn-ea"/>
                          <a:ea typeface="+mn-ea"/>
                          <a:cs typeface="华文行楷"/>
                        </a:rPr>
                        <a:t>11</a:t>
                      </a:r>
                      <a:endParaRPr kumimoji="0" lang="zh-CN" altLang="zh-CN" sz="1800" b="0" i="0" u="none" strike="noStrike" cap="none" normalizeH="0" baseline="0" dirty="0">
                        <a:ln>
                          <a:noFill/>
                        </a:ln>
                        <a:solidFill>
                          <a:schemeClr val="tx1"/>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2060"/>
                          </a:solidFill>
                          <a:effectLst/>
                          <a:latin typeface="+mn-ea"/>
                          <a:ea typeface="+mn-ea"/>
                          <a:cs typeface="华文行楷"/>
                        </a:rPr>
                        <a:t> </a:t>
                      </a:r>
                      <a:endParaRPr kumimoji="0" lang="zh-CN" altLang="zh-CN" sz="1800" b="0" i="0" u="none" strike="noStrike" cap="none" normalizeH="0" baseline="0" dirty="0">
                        <a:ln>
                          <a:noFill/>
                        </a:ln>
                        <a:solidFill>
                          <a:srgbClr val="00206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B0F0"/>
                          </a:solidFill>
                          <a:effectLst/>
                          <a:latin typeface="+mn-ea"/>
                          <a:ea typeface="+mn-ea"/>
                          <a:cs typeface="华文行楷"/>
                        </a:rPr>
                        <a:t>14</a:t>
                      </a:r>
                      <a:endParaRPr kumimoji="0" lang="zh-CN" altLang="zh-CN" sz="1800" b="0" i="0" u="none" strike="noStrike" cap="none" normalizeH="0" baseline="0" dirty="0">
                        <a:ln>
                          <a:noFill/>
                        </a:ln>
                        <a:solidFill>
                          <a:srgbClr val="00B0F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B0F0"/>
                          </a:solidFill>
                          <a:effectLst/>
                          <a:latin typeface="+mn-ea"/>
                          <a:ea typeface="+mn-ea"/>
                          <a:cs typeface="华文行楷"/>
                        </a:rPr>
                        <a:t> </a:t>
                      </a:r>
                      <a:endParaRPr kumimoji="0" lang="zh-CN" altLang="zh-CN" sz="1800" b="0" i="0" u="none" strike="noStrike" cap="none" normalizeH="0" baseline="0" dirty="0">
                        <a:ln>
                          <a:noFill/>
                        </a:ln>
                        <a:solidFill>
                          <a:srgbClr val="00B0F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B0F0"/>
                          </a:solidFill>
                          <a:effectLst/>
                          <a:latin typeface="+mn-ea"/>
                          <a:ea typeface="+mn-ea"/>
                          <a:cs typeface="华文行楷"/>
                        </a:rPr>
                        <a:t> </a:t>
                      </a:r>
                      <a:endParaRPr kumimoji="0" lang="zh-CN" altLang="zh-CN" sz="1800" b="0" i="0" u="none" strike="noStrike" cap="none" normalizeH="0" baseline="0" dirty="0">
                        <a:ln>
                          <a:noFill/>
                        </a:ln>
                        <a:solidFill>
                          <a:srgbClr val="00B0F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mn-ea"/>
                          <a:ea typeface="+mn-ea"/>
                          <a:cs typeface="华文行楷"/>
                        </a:rPr>
                        <a:t> </a:t>
                      </a:r>
                      <a:endParaRPr kumimoji="0" lang="zh-CN" altLang="zh-CN" sz="1800" b="1" i="0" u="none" strike="noStrike" cap="none" normalizeH="0" baseline="0" dirty="0">
                        <a:ln>
                          <a:noFill/>
                        </a:ln>
                        <a:solidFill>
                          <a:srgbClr val="000000"/>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F7F7F"/>
                    </a:solidFill>
                  </a:tcPr>
                </a:tc>
                <a:extLst>
                  <a:ext uri="{0D108BD9-81ED-4DB2-BD59-A6C34878D82A}">
                    <a16:rowId xmlns:a16="http://schemas.microsoft.com/office/drawing/2014/main" val="10004"/>
                  </a:ext>
                </a:extLst>
              </a:tr>
              <a:tr h="312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mn-ea"/>
                          <a:ea typeface="+mn-ea"/>
                          <a:cs typeface="华文行楷"/>
                        </a:rPr>
                        <a:t> </a:t>
                      </a:r>
                      <a:r>
                        <a:rPr kumimoji="0" lang="zh-CN" altLang="en-US" sz="1800" b="1" i="0" u="none" strike="noStrike" cap="none" normalizeH="0" baseline="0" dirty="0">
                          <a:ln>
                            <a:noFill/>
                          </a:ln>
                          <a:solidFill>
                            <a:srgbClr val="FFFFFF"/>
                          </a:solidFill>
                          <a:effectLst/>
                          <a:latin typeface="+mn-ea"/>
                          <a:ea typeface="+mn-ea"/>
                          <a:cs typeface="华文行楷"/>
                        </a:rPr>
                        <a:t>填表顺序</a:t>
                      </a:r>
                      <a:endParaRPr kumimoji="0" lang="zh-CN" altLang="en-US" sz="1800" b="0" i="0" u="none" strike="noStrike" cap="none" normalizeH="0" baseline="0" dirty="0">
                        <a:ln>
                          <a:noFill/>
                        </a:ln>
                        <a:solidFill>
                          <a:srgbClr val="FFFFFF"/>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3907F1"/>
                          </a:solidFill>
                          <a:effectLst/>
                          <a:latin typeface="+mn-ea"/>
                          <a:ea typeface="+mn-ea"/>
                          <a:cs typeface="华文行楷"/>
                        </a:rPr>
                        <a:t>第</a:t>
                      </a:r>
                      <a:r>
                        <a:rPr kumimoji="0" lang="en-US" altLang="zh-CN" sz="1800" b="1" i="0" u="none" strike="noStrike" cap="none" normalizeH="0" baseline="0">
                          <a:ln>
                            <a:noFill/>
                          </a:ln>
                          <a:solidFill>
                            <a:srgbClr val="3907F1"/>
                          </a:solidFill>
                          <a:effectLst/>
                          <a:latin typeface="+mn-ea"/>
                          <a:ea typeface="+mn-ea"/>
                          <a:cs typeface="华文行楷"/>
                        </a:rPr>
                        <a:t>1</a:t>
                      </a:r>
                      <a:r>
                        <a:rPr kumimoji="0" lang="zh-CN" altLang="en-US" sz="1800" b="1" i="0" u="none" strike="noStrike" cap="none" normalizeH="0" baseline="0">
                          <a:ln>
                            <a:noFill/>
                          </a:ln>
                          <a:solidFill>
                            <a:srgbClr val="3907F1"/>
                          </a:solidFill>
                          <a:effectLst/>
                          <a:latin typeface="+mn-ea"/>
                          <a:ea typeface="+mn-ea"/>
                          <a:cs typeface="华文行楷"/>
                        </a:rPr>
                        <a:t>步</a:t>
                      </a:r>
                      <a:endParaRPr kumimoji="0" lang="zh-CN" altLang="en-US" sz="1800" b="0" i="0" u="none" strike="noStrike" cap="none" normalizeH="0" baseline="0">
                        <a:ln>
                          <a:noFill/>
                        </a:ln>
                        <a:solidFill>
                          <a:srgbClr val="3907F1"/>
                        </a:solidFill>
                        <a:effectLst/>
                        <a:latin typeface="+mn-ea"/>
                        <a:ea typeface="+mn-ea"/>
                        <a:cs typeface="华文行楷"/>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mn-ea"/>
                          <a:ea typeface="+mn-ea"/>
                          <a:cs typeface="华文行楷"/>
                        </a:rPr>
                        <a:t>第</a:t>
                      </a:r>
                      <a:r>
                        <a:rPr kumimoji="0" lang="en-US" altLang="zh-CN" sz="1800" b="1" i="0" u="none" strike="noStrike" cap="none" normalizeH="0" baseline="0">
                          <a:ln>
                            <a:noFill/>
                          </a:ln>
                          <a:solidFill>
                            <a:srgbClr val="FFFFFF"/>
                          </a:solidFill>
                          <a:effectLst/>
                          <a:latin typeface="+mn-ea"/>
                          <a:ea typeface="+mn-ea"/>
                          <a:cs typeface="华文行楷"/>
                        </a:rPr>
                        <a:t>2</a:t>
                      </a:r>
                      <a:r>
                        <a:rPr kumimoji="0" lang="zh-CN" altLang="en-US" sz="1800" b="1" i="0" u="none" strike="noStrike" cap="none" normalizeH="0" baseline="0">
                          <a:ln>
                            <a:noFill/>
                          </a:ln>
                          <a:solidFill>
                            <a:srgbClr val="FFFFFF"/>
                          </a:solidFill>
                          <a:effectLst/>
                          <a:latin typeface="+mn-ea"/>
                          <a:ea typeface="+mn-ea"/>
                          <a:cs typeface="华文行楷"/>
                        </a:rPr>
                        <a:t>步</a:t>
                      </a:r>
                      <a:endParaRPr kumimoji="0" lang="zh-CN" altLang="en-US" sz="1800" b="0" i="0" u="none" strike="noStrike" cap="none" normalizeH="0" baseline="0">
                        <a:ln>
                          <a:noFill/>
                        </a:ln>
                        <a:solidFill>
                          <a:srgbClr val="FFFFFF"/>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B0F0"/>
                          </a:solidFill>
                          <a:effectLst/>
                          <a:latin typeface="+mn-ea"/>
                          <a:ea typeface="+mn-ea"/>
                          <a:cs typeface="华文行楷"/>
                        </a:rPr>
                        <a:t>第</a:t>
                      </a:r>
                      <a:r>
                        <a:rPr kumimoji="0" lang="en-US" altLang="zh-CN" sz="1800" b="1" i="0" u="none" strike="noStrike" cap="none" normalizeH="0" baseline="0" dirty="0">
                          <a:ln>
                            <a:noFill/>
                          </a:ln>
                          <a:solidFill>
                            <a:srgbClr val="00B0F0"/>
                          </a:solidFill>
                          <a:effectLst/>
                          <a:latin typeface="+mn-ea"/>
                          <a:ea typeface="+mn-ea"/>
                          <a:cs typeface="华文行楷"/>
                        </a:rPr>
                        <a:t>3</a:t>
                      </a:r>
                      <a:r>
                        <a:rPr kumimoji="0" lang="zh-CN" altLang="en-US" sz="1800" b="1" i="0" u="none" strike="noStrike" cap="none" normalizeH="0" baseline="0" dirty="0">
                          <a:ln>
                            <a:noFill/>
                          </a:ln>
                          <a:solidFill>
                            <a:srgbClr val="00B0F0"/>
                          </a:solidFill>
                          <a:effectLst/>
                          <a:latin typeface="+mn-ea"/>
                          <a:ea typeface="+mn-ea"/>
                          <a:cs typeface="华文行楷"/>
                        </a:rPr>
                        <a:t>步</a:t>
                      </a:r>
                      <a:endParaRPr kumimoji="0" lang="zh-CN" altLang="en-US" sz="1800" b="0" i="0" u="none" strike="noStrike" cap="none" normalizeH="0" baseline="0" dirty="0">
                        <a:ln>
                          <a:noFill/>
                        </a:ln>
                        <a:solidFill>
                          <a:srgbClr val="00B0F0"/>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C000"/>
                          </a:solidFill>
                          <a:effectLst/>
                          <a:latin typeface="+mn-ea"/>
                          <a:ea typeface="+mn-ea"/>
                          <a:cs typeface="华文行楷"/>
                        </a:rPr>
                        <a:t>第</a:t>
                      </a:r>
                      <a:r>
                        <a:rPr kumimoji="0" lang="en-US" altLang="zh-CN" sz="1800" b="1" i="0" u="none" strike="noStrike" cap="none" normalizeH="0" baseline="0" dirty="0">
                          <a:ln>
                            <a:noFill/>
                          </a:ln>
                          <a:solidFill>
                            <a:srgbClr val="FFC000"/>
                          </a:solidFill>
                          <a:effectLst/>
                          <a:latin typeface="+mn-ea"/>
                          <a:ea typeface="+mn-ea"/>
                          <a:cs typeface="华文行楷"/>
                        </a:rPr>
                        <a:t>4</a:t>
                      </a:r>
                      <a:r>
                        <a:rPr kumimoji="0" lang="zh-CN" altLang="en-US" sz="1800" b="1" i="0" u="none" strike="noStrike" cap="none" normalizeH="0" baseline="0" dirty="0">
                          <a:ln>
                            <a:noFill/>
                          </a:ln>
                          <a:solidFill>
                            <a:srgbClr val="FFC000"/>
                          </a:solidFill>
                          <a:effectLst/>
                          <a:latin typeface="+mn-ea"/>
                          <a:ea typeface="+mn-ea"/>
                          <a:cs typeface="华文行楷"/>
                        </a:rPr>
                        <a:t>步</a:t>
                      </a:r>
                      <a:endParaRPr kumimoji="0" lang="zh-CN" altLang="en-US" sz="1800" b="0" i="0" u="none" strike="noStrike" cap="none" normalizeH="0" baseline="0" dirty="0">
                        <a:ln>
                          <a:noFill/>
                        </a:ln>
                        <a:solidFill>
                          <a:srgbClr val="FFC000"/>
                        </a:solidFill>
                        <a:effectLst/>
                        <a:latin typeface="+mn-ea"/>
                        <a:ea typeface="+mn-ea"/>
                        <a:cs typeface="华文行楷"/>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5"/>
                  </a:ext>
                </a:extLst>
              </a:tr>
            </a:tbl>
          </a:graphicData>
        </a:graphic>
      </p:graphicFrame>
      <p:sp>
        <p:nvSpPr>
          <p:cNvPr id="192581" name="Line 1"/>
          <p:cNvSpPr>
            <a:spLocks noChangeShapeType="1"/>
          </p:cNvSpPr>
          <p:nvPr/>
        </p:nvSpPr>
        <p:spPr bwMode="auto">
          <a:xfrm>
            <a:off x="1524000" y="115888"/>
            <a:ext cx="1258888" cy="576262"/>
          </a:xfrm>
          <a:prstGeom prst="line">
            <a:avLst/>
          </a:prstGeom>
          <a:noFill/>
          <a:ln w="9525">
            <a:solidFill>
              <a:schemeClr val="bg1"/>
            </a:solidFill>
            <a:round/>
            <a:headEnd/>
            <a:tailEnd/>
          </a:ln>
        </p:spPr>
        <p:txBody>
          <a:bodyPr/>
          <a:lstStyle/>
          <a:p>
            <a:endParaRPr lang="zh-CN" altLang="en-US"/>
          </a:p>
        </p:txBody>
      </p:sp>
      <p:sp>
        <p:nvSpPr>
          <p:cNvPr id="6" name="Rectangle 5"/>
          <p:cNvSpPr>
            <a:spLocks noChangeArrowheads="1"/>
          </p:cNvSpPr>
          <p:nvPr/>
        </p:nvSpPr>
        <p:spPr bwMode="auto">
          <a:xfrm>
            <a:off x="1524000" y="2613025"/>
            <a:ext cx="9144000" cy="3970338"/>
          </a:xfrm>
          <a:prstGeom prst="rect">
            <a:avLst/>
          </a:prstGeom>
          <a:noFill/>
          <a:ln w="9525">
            <a:noFill/>
            <a:miter lim="800000"/>
            <a:headEnd/>
            <a:tailEnd/>
          </a:ln>
        </p:spPr>
        <p:txBody>
          <a:bodyPr anchor="ctr">
            <a:spAutoFit/>
          </a:bodyPr>
          <a:lstStyle/>
          <a:p>
            <a:pPr indent="261938" eaLnBrk="0" hangingPunct="0">
              <a:lnSpc>
                <a:spcPct val="90000"/>
              </a:lnSpc>
            </a:pPr>
            <a:r>
              <a:rPr lang="zh-CN" altLang="en-US" sz="2000" b="1" dirty="0">
                <a:solidFill>
                  <a:srgbClr val="0000FF"/>
                </a:solidFill>
                <a:latin typeface="Times New Roman" pitchFamily="18" charset="0"/>
                <a:ea typeface="宋体" charset="-122"/>
                <a:cs typeface="Times New Roman" pitchFamily="18" charset="0"/>
              </a:rPr>
              <a:t>最短路径为：</a:t>
            </a:r>
            <a:r>
              <a:rPr lang="en-US" altLang="zh-CN" sz="2000" b="1" dirty="0">
                <a:solidFill>
                  <a:srgbClr val="0000FF"/>
                </a:solidFill>
                <a:latin typeface="Times New Roman" pitchFamily="18" charset="0"/>
                <a:ea typeface="宋体" charset="-122"/>
                <a:cs typeface="Times New Roman" pitchFamily="18" charset="0"/>
              </a:rPr>
              <a:t>0→1→2→3→0</a:t>
            </a:r>
            <a:r>
              <a:rPr lang="zh-CN" altLang="en-US" sz="2000" b="1" dirty="0">
                <a:solidFill>
                  <a:srgbClr val="0000FF"/>
                </a:solidFill>
                <a:latin typeface="Times New Roman" pitchFamily="18" charset="0"/>
                <a:ea typeface="宋体" charset="-122"/>
                <a:cs typeface="Times New Roman" pitchFamily="18" charset="0"/>
              </a:rPr>
              <a:t>，最短路径长度为：</a:t>
            </a:r>
            <a:r>
              <a:rPr lang="en-US" altLang="zh-CN" sz="2000" b="1" dirty="0">
                <a:solidFill>
                  <a:srgbClr val="0000FF"/>
                </a:solidFill>
                <a:latin typeface="Times New Roman" pitchFamily="18" charset="0"/>
                <a:ea typeface="宋体" charset="-122"/>
                <a:cs typeface="Times New Roman" pitchFamily="18" charset="0"/>
              </a:rPr>
              <a:t>10           </a:t>
            </a:r>
            <a:r>
              <a:rPr lang="zh-CN" altLang="en-US" sz="2000" b="1" dirty="0">
                <a:solidFill>
                  <a:srgbClr val="0000FF"/>
                </a:solidFill>
                <a:latin typeface="Times New Roman" pitchFamily="18" charset="0"/>
                <a:ea typeface="宋体" charset="-122"/>
                <a:cs typeface="Times New Roman" pitchFamily="18" charset="0"/>
              </a:rPr>
              <a:t>填表过程如下：</a:t>
            </a:r>
            <a:endParaRPr lang="zh-CN" altLang="en-US" sz="2000" b="1" dirty="0">
              <a:solidFill>
                <a:srgbClr val="0000FF"/>
              </a:solidFill>
              <a:ea typeface="宋体" charset="-122"/>
              <a:cs typeface="Times New Roman" pitchFamily="18" charset="0"/>
            </a:endParaRPr>
          </a:p>
          <a:p>
            <a:pPr indent="261938" eaLnBrk="0" hangingPunct="0">
              <a:lnSpc>
                <a:spcPct val="90000"/>
              </a:lnSpc>
            </a:pPr>
            <a:r>
              <a:rPr lang="zh-CN" altLang="en-US" sz="2000" b="1" dirty="0">
                <a:solidFill>
                  <a:srgbClr val="3907F1"/>
                </a:solidFill>
                <a:latin typeface="Times New Roman" pitchFamily="18" charset="0"/>
                <a:ea typeface="宋体" charset="-122"/>
                <a:cs typeface="Times New Roman" pitchFamily="18" charset="0"/>
              </a:rPr>
              <a:t>第</a:t>
            </a:r>
            <a:r>
              <a:rPr lang="en-US" altLang="zh-CN" sz="2000" b="1" dirty="0">
                <a:solidFill>
                  <a:srgbClr val="3907F1"/>
                </a:solidFill>
                <a:latin typeface="Times New Roman" pitchFamily="18" charset="0"/>
                <a:ea typeface="宋体" charset="-122"/>
                <a:cs typeface="Times New Roman" pitchFamily="18" charset="0"/>
              </a:rPr>
              <a:t>1</a:t>
            </a:r>
            <a:r>
              <a:rPr lang="zh-CN" altLang="en-US" sz="2000" b="1" dirty="0">
                <a:solidFill>
                  <a:srgbClr val="3907F1"/>
                </a:solidFill>
                <a:latin typeface="Times New Roman" pitchFamily="18" charset="0"/>
                <a:ea typeface="宋体" charset="-122"/>
                <a:cs typeface="Times New Roman" pitchFamily="18" charset="0"/>
              </a:rPr>
              <a:t>步：填写第</a:t>
            </a:r>
            <a:r>
              <a:rPr lang="en-US" altLang="zh-CN" sz="2000" b="1" dirty="0">
                <a:solidFill>
                  <a:srgbClr val="3907F1"/>
                </a:solidFill>
                <a:latin typeface="Times New Roman" pitchFamily="18" charset="0"/>
                <a:ea typeface="宋体" charset="-122"/>
                <a:cs typeface="Times New Roman" pitchFamily="18" charset="0"/>
              </a:rPr>
              <a:t>1</a:t>
            </a:r>
            <a:r>
              <a:rPr lang="zh-CN" altLang="en-US" sz="2000" b="1" dirty="0">
                <a:solidFill>
                  <a:srgbClr val="3907F1"/>
                </a:solidFill>
                <a:latin typeface="Times New Roman" pitchFamily="18" charset="0"/>
                <a:ea typeface="宋体" charset="-122"/>
                <a:cs typeface="Times New Roman" pitchFamily="18" charset="0"/>
              </a:rPr>
              <a:t>列，</a:t>
            </a:r>
            <a:endParaRPr lang="zh-CN" altLang="en-US" sz="2000" b="1" dirty="0">
              <a:solidFill>
                <a:srgbClr val="3907F1"/>
              </a:solidFill>
              <a:ea typeface="宋体" charset="-122"/>
              <a:cs typeface="Times New Roman" pitchFamily="18" charset="0"/>
            </a:endParaRPr>
          </a:p>
          <a:p>
            <a:pPr indent="261938" eaLnBrk="0" hangingPunct="0">
              <a:lnSpc>
                <a:spcPct val="90000"/>
              </a:lnSpc>
            </a:pPr>
            <a:r>
              <a:rPr lang="en-US" altLang="zh-CN" sz="2000" b="1" dirty="0">
                <a:solidFill>
                  <a:srgbClr val="3907F1"/>
                </a:solidFill>
                <a:latin typeface="Times New Roman" pitchFamily="18" charset="0"/>
                <a:ea typeface="宋体" charset="-122"/>
                <a:cs typeface="Times New Roman" pitchFamily="18" charset="0"/>
              </a:rPr>
              <a:t>d(1, {})=c</a:t>
            </a:r>
            <a:r>
              <a:rPr lang="en-US" altLang="zh-CN" sz="2000" b="1" baseline="-30000" dirty="0">
                <a:solidFill>
                  <a:srgbClr val="3907F1"/>
                </a:solidFill>
                <a:latin typeface="Times New Roman" pitchFamily="18" charset="0"/>
                <a:ea typeface="宋体" charset="-122"/>
                <a:cs typeface="Times New Roman" pitchFamily="18" charset="0"/>
              </a:rPr>
              <a:t>10</a:t>
            </a:r>
            <a:r>
              <a:rPr lang="en-US" altLang="zh-CN" sz="2000" b="1" dirty="0">
                <a:solidFill>
                  <a:srgbClr val="3907F1"/>
                </a:solidFill>
                <a:latin typeface="Times New Roman" pitchFamily="18" charset="0"/>
                <a:ea typeface="宋体" charset="-122"/>
                <a:cs typeface="Times New Roman" pitchFamily="18" charset="0"/>
              </a:rPr>
              <a:t>=5  (1→0)</a:t>
            </a:r>
            <a:r>
              <a:rPr lang="zh-CN" altLang="en-US" sz="2000" b="1" dirty="0">
                <a:solidFill>
                  <a:srgbClr val="3907F1"/>
                </a:solidFill>
                <a:latin typeface="Times New Roman" pitchFamily="18" charset="0"/>
                <a:ea typeface="宋体" charset="-122"/>
                <a:cs typeface="Times New Roman" pitchFamily="18" charset="0"/>
              </a:rPr>
              <a:t>；  </a:t>
            </a:r>
            <a:r>
              <a:rPr lang="en-US" altLang="zh-CN" sz="2000" b="1" dirty="0">
                <a:solidFill>
                  <a:srgbClr val="3907F1"/>
                </a:solidFill>
                <a:latin typeface="Times New Roman" pitchFamily="18" charset="0"/>
                <a:ea typeface="宋体" charset="-122"/>
                <a:cs typeface="Times New Roman" pitchFamily="18" charset="0"/>
              </a:rPr>
              <a:t>d(2, {})=c</a:t>
            </a:r>
            <a:r>
              <a:rPr lang="en-US" altLang="zh-CN" sz="2000" b="1" baseline="-30000" dirty="0">
                <a:solidFill>
                  <a:srgbClr val="3907F1"/>
                </a:solidFill>
                <a:latin typeface="Times New Roman" pitchFamily="18" charset="0"/>
                <a:ea typeface="宋体" charset="-122"/>
                <a:cs typeface="Times New Roman" pitchFamily="18" charset="0"/>
              </a:rPr>
              <a:t>20</a:t>
            </a:r>
            <a:r>
              <a:rPr lang="en-US" altLang="zh-CN" sz="2000" b="1" dirty="0">
                <a:solidFill>
                  <a:srgbClr val="3907F1"/>
                </a:solidFill>
                <a:latin typeface="Times New Roman" pitchFamily="18" charset="0"/>
                <a:ea typeface="宋体" charset="-122"/>
                <a:cs typeface="Times New Roman" pitchFamily="18" charset="0"/>
              </a:rPr>
              <a:t>=6  (2→0)</a:t>
            </a:r>
            <a:r>
              <a:rPr lang="zh-CN" altLang="en-US" sz="2000" b="1" dirty="0">
                <a:solidFill>
                  <a:srgbClr val="3907F1"/>
                </a:solidFill>
                <a:latin typeface="Times New Roman" pitchFamily="18" charset="0"/>
                <a:ea typeface="宋体" charset="-122"/>
                <a:cs typeface="Times New Roman" pitchFamily="18" charset="0"/>
              </a:rPr>
              <a:t>； </a:t>
            </a:r>
            <a:r>
              <a:rPr lang="en-US" altLang="zh-CN" sz="2000" b="1" dirty="0">
                <a:solidFill>
                  <a:srgbClr val="3907F1"/>
                </a:solidFill>
                <a:latin typeface="Times New Roman" pitchFamily="18" charset="0"/>
                <a:ea typeface="宋体" charset="-122"/>
                <a:cs typeface="Times New Roman" pitchFamily="18" charset="0"/>
              </a:rPr>
              <a:t>d(3, {})=c</a:t>
            </a:r>
            <a:r>
              <a:rPr lang="en-US" altLang="zh-CN" sz="2000" b="1" baseline="-30000" dirty="0">
                <a:solidFill>
                  <a:srgbClr val="3907F1"/>
                </a:solidFill>
                <a:latin typeface="Times New Roman" pitchFamily="18" charset="0"/>
                <a:ea typeface="宋体" charset="-122"/>
                <a:cs typeface="Times New Roman" pitchFamily="18" charset="0"/>
              </a:rPr>
              <a:t>30</a:t>
            </a:r>
            <a:r>
              <a:rPr lang="en-US" altLang="zh-CN" sz="2000" b="1" dirty="0">
                <a:solidFill>
                  <a:srgbClr val="3907F1"/>
                </a:solidFill>
                <a:latin typeface="Times New Roman" pitchFamily="18" charset="0"/>
                <a:ea typeface="宋体" charset="-122"/>
                <a:cs typeface="Times New Roman" pitchFamily="18" charset="0"/>
              </a:rPr>
              <a:t>=3  (3→0)</a:t>
            </a:r>
            <a:endParaRPr lang="en-US" altLang="zh-CN" sz="2000" b="1" dirty="0">
              <a:solidFill>
                <a:srgbClr val="3907F1"/>
              </a:solidFill>
              <a:ea typeface="宋体" charset="-122"/>
              <a:cs typeface="Times New Roman" pitchFamily="18" charset="0"/>
            </a:endParaRPr>
          </a:p>
          <a:p>
            <a:pPr indent="261938" eaLnBrk="0" hangingPunct="0">
              <a:lnSpc>
                <a:spcPct val="90000"/>
              </a:lnSpc>
            </a:pPr>
            <a:r>
              <a:rPr lang="zh-CN" altLang="en-US" sz="2000" b="1" dirty="0">
                <a:latin typeface="Times New Roman" pitchFamily="18" charset="0"/>
                <a:ea typeface="宋体" charset="-122"/>
                <a:cs typeface="Times New Roman" pitchFamily="18" charset="0"/>
              </a:rPr>
              <a:t>第</a:t>
            </a:r>
            <a:r>
              <a:rPr lang="en-US" altLang="zh-CN" sz="2000" b="1" dirty="0">
                <a:latin typeface="Times New Roman" pitchFamily="18" charset="0"/>
                <a:ea typeface="宋体" charset="-122"/>
                <a:cs typeface="Times New Roman" pitchFamily="18" charset="0"/>
              </a:rPr>
              <a:t>2</a:t>
            </a:r>
            <a:r>
              <a:rPr lang="zh-CN" altLang="en-US" sz="2000" b="1" dirty="0">
                <a:latin typeface="Times New Roman" pitchFamily="18" charset="0"/>
                <a:ea typeface="宋体" charset="-122"/>
                <a:cs typeface="Times New Roman" pitchFamily="18" charset="0"/>
              </a:rPr>
              <a:t>步：</a:t>
            </a:r>
            <a:endParaRPr lang="zh-CN" altLang="en-US" sz="2000" b="1" dirty="0">
              <a:ea typeface="宋体" charset="-122"/>
              <a:cs typeface="Times New Roman" pitchFamily="18" charset="0"/>
            </a:endParaRPr>
          </a:p>
          <a:p>
            <a:pPr indent="261938" eaLnBrk="0" hangingPunct="0">
              <a:lnSpc>
                <a:spcPct val="90000"/>
              </a:lnSpc>
            </a:pPr>
            <a:r>
              <a:rPr lang="en-US" altLang="zh-CN" sz="2000" b="1" i="1" dirty="0">
                <a:solidFill>
                  <a:srgbClr val="FF0000"/>
                </a:solidFill>
                <a:latin typeface="Times New Roman" pitchFamily="18" charset="0"/>
                <a:ea typeface="宋体" charset="-122"/>
                <a:cs typeface="Times New Roman" pitchFamily="18" charset="0"/>
              </a:rPr>
              <a:t>d</a:t>
            </a:r>
            <a:r>
              <a:rPr lang="en-US" altLang="zh-CN" sz="2000" b="1" dirty="0">
                <a:solidFill>
                  <a:srgbClr val="FF0000"/>
                </a:solidFill>
                <a:latin typeface="Times New Roman" pitchFamily="18" charset="0"/>
                <a:ea typeface="宋体" charset="-122"/>
                <a:cs typeface="Times New Roman" pitchFamily="18" charset="0"/>
              </a:rPr>
              <a:t>(1, {2})= </a:t>
            </a:r>
            <a:r>
              <a:rPr lang="en-US" altLang="zh-CN" sz="2000" b="1" i="1" dirty="0">
                <a:solidFill>
                  <a:srgbClr val="FF0000"/>
                </a:solidFill>
                <a:latin typeface="Times New Roman" pitchFamily="18" charset="0"/>
                <a:ea typeface="宋体" charset="-122"/>
                <a:cs typeface="Times New Roman" pitchFamily="18" charset="0"/>
              </a:rPr>
              <a:t>c</a:t>
            </a:r>
            <a:r>
              <a:rPr lang="en-US" altLang="zh-CN" sz="2000" b="1" baseline="-30000" dirty="0">
                <a:solidFill>
                  <a:srgbClr val="FF0000"/>
                </a:solidFill>
                <a:latin typeface="Times New Roman" pitchFamily="18" charset="0"/>
                <a:ea typeface="宋体" charset="-122"/>
                <a:cs typeface="Times New Roman" pitchFamily="18" charset="0"/>
              </a:rPr>
              <a:t>12</a:t>
            </a:r>
            <a:r>
              <a:rPr lang="en-US" altLang="zh-CN" sz="2000" b="1" dirty="0">
                <a:solidFill>
                  <a:srgbClr val="FF0000"/>
                </a:solidFill>
                <a:latin typeface="Times New Roman" pitchFamily="18" charset="0"/>
                <a:ea typeface="宋体" charset="-122"/>
                <a:cs typeface="Times New Roman" pitchFamily="18" charset="0"/>
              </a:rPr>
              <a:t>+</a:t>
            </a:r>
            <a:r>
              <a:rPr lang="en-US" altLang="zh-CN" sz="2000" b="1" i="1" dirty="0">
                <a:solidFill>
                  <a:srgbClr val="FF0000"/>
                </a:solidFill>
                <a:latin typeface="Times New Roman" pitchFamily="18" charset="0"/>
                <a:ea typeface="宋体" charset="-122"/>
                <a:cs typeface="Times New Roman" pitchFamily="18" charset="0"/>
              </a:rPr>
              <a:t>d</a:t>
            </a:r>
            <a:r>
              <a:rPr lang="en-US" altLang="zh-CN" sz="2000" b="1" dirty="0">
                <a:solidFill>
                  <a:srgbClr val="FF0000"/>
                </a:solidFill>
                <a:latin typeface="Times New Roman" pitchFamily="18" charset="0"/>
                <a:ea typeface="宋体" charset="-122"/>
                <a:cs typeface="Times New Roman" pitchFamily="18" charset="0"/>
              </a:rPr>
              <a:t>(2, {})=2+6=8(1→2)        </a:t>
            </a:r>
            <a:r>
              <a:rPr lang="en-US" altLang="zh-CN" sz="2000" b="1" i="1" dirty="0">
                <a:solidFill>
                  <a:srgbClr val="FF0000"/>
                </a:solidFill>
                <a:latin typeface="Times New Roman" pitchFamily="18" charset="0"/>
                <a:ea typeface="宋体" charset="-122"/>
                <a:cs typeface="Times New Roman" pitchFamily="18" charset="0"/>
              </a:rPr>
              <a:t>d</a:t>
            </a:r>
            <a:r>
              <a:rPr lang="en-US" altLang="zh-CN" sz="2000" b="1" dirty="0">
                <a:solidFill>
                  <a:srgbClr val="FF0000"/>
                </a:solidFill>
                <a:latin typeface="Times New Roman" pitchFamily="18" charset="0"/>
                <a:ea typeface="宋体" charset="-122"/>
                <a:cs typeface="Times New Roman" pitchFamily="18" charset="0"/>
              </a:rPr>
              <a:t>(1, {3})=</a:t>
            </a:r>
            <a:r>
              <a:rPr lang="en-US" altLang="zh-CN" sz="2000" b="1" i="1" dirty="0">
                <a:solidFill>
                  <a:srgbClr val="FF0000"/>
                </a:solidFill>
                <a:latin typeface="Times New Roman" pitchFamily="18" charset="0"/>
                <a:ea typeface="宋体" charset="-122"/>
                <a:cs typeface="Times New Roman" pitchFamily="18" charset="0"/>
              </a:rPr>
              <a:t> c</a:t>
            </a:r>
            <a:r>
              <a:rPr lang="en-US" altLang="zh-CN" sz="2000" b="1" baseline="-30000" dirty="0">
                <a:solidFill>
                  <a:srgbClr val="FF0000"/>
                </a:solidFill>
                <a:latin typeface="Times New Roman" pitchFamily="18" charset="0"/>
                <a:ea typeface="宋体" charset="-122"/>
                <a:cs typeface="Times New Roman" pitchFamily="18" charset="0"/>
              </a:rPr>
              <a:t>13</a:t>
            </a:r>
            <a:r>
              <a:rPr lang="en-US" altLang="zh-CN" sz="2000" b="1" dirty="0">
                <a:solidFill>
                  <a:srgbClr val="FF0000"/>
                </a:solidFill>
                <a:latin typeface="Times New Roman" pitchFamily="18" charset="0"/>
                <a:ea typeface="宋体" charset="-122"/>
                <a:cs typeface="Times New Roman" pitchFamily="18" charset="0"/>
              </a:rPr>
              <a:t>+</a:t>
            </a:r>
            <a:r>
              <a:rPr lang="en-US" altLang="zh-CN" sz="2000" b="1" i="1" dirty="0">
                <a:solidFill>
                  <a:srgbClr val="FF0000"/>
                </a:solidFill>
                <a:latin typeface="Times New Roman" pitchFamily="18" charset="0"/>
                <a:ea typeface="宋体" charset="-122"/>
                <a:cs typeface="Times New Roman" pitchFamily="18" charset="0"/>
              </a:rPr>
              <a:t>d</a:t>
            </a:r>
            <a:r>
              <a:rPr lang="en-US" altLang="zh-CN" sz="2000" b="1" dirty="0">
                <a:solidFill>
                  <a:srgbClr val="FF0000"/>
                </a:solidFill>
                <a:latin typeface="Times New Roman" pitchFamily="18" charset="0"/>
                <a:ea typeface="宋体" charset="-122"/>
                <a:cs typeface="Times New Roman" pitchFamily="18" charset="0"/>
              </a:rPr>
              <a:t>(3, {})=3+3=6(1→3)</a:t>
            </a:r>
            <a:endParaRPr lang="en-US" altLang="zh-CN" sz="2000" b="1" dirty="0">
              <a:solidFill>
                <a:srgbClr val="FF0000"/>
              </a:solidFill>
              <a:ea typeface="宋体" charset="-122"/>
              <a:cs typeface="Times New Roman" pitchFamily="18" charset="0"/>
            </a:endParaRPr>
          </a:p>
          <a:p>
            <a:pPr indent="261938" eaLnBrk="0" hangingPunct="0">
              <a:lnSpc>
                <a:spcPct val="90000"/>
              </a:lnSpc>
            </a:pPr>
            <a:r>
              <a:rPr lang="en-US" altLang="zh-CN" sz="2000" b="1" i="1" dirty="0">
                <a:solidFill>
                  <a:srgbClr val="00B050"/>
                </a:solidFill>
                <a:latin typeface="Times New Roman" pitchFamily="18" charset="0"/>
                <a:ea typeface="宋体" charset="-122"/>
                <a:cs typeface="Times New Roman" pitchFamily="18" charset="0"/>
              </a:rPr>
              <a:t>d</a:t>
            </a:r>
            <a:r>
              <a:rPr lang="en-US" altLang="zh-CN" sz="2000" b="1" dirty="0">
                <a:solidFill>
                  <a:srgbClr val="00B050"/>
                </a:solidFill>
                <a:latin typeface="Times New Roman" pitchFamily="18" charset="0"/>
                <a:ea typeface="宋体" charset="-122"/>
                <a:cs typeface="Times New Roman" pitchFamily="18" charset="0"/>
              </a:rPr>
              <a:t>(2, {1})=</a:t>
            </a:r>
            <a:r>
              <a:rPr lang="en-US" altLang="zh-CN" sz="2000" b="1" i="1" dirty="0">
                <a:solidFill>
                  <a:srgbClr val="00B050"/>
                </a:solidFill>
                <a:latin typeface="Times New Roman" pitchFamily="18" charset="0"/>
                <a:ea typeface="宋体" charset="-122"/>
                <a:cs typeface="Times New Roman" pitchFamily="18" charset="0"/>
              </a:rPr>
              <a:t> c</a:t>
            </a:r>
            <a:r>
              <a:rPr lang="en-US" altLang="zh-CN" sz="2000" b="1" baseline="-30000" dirty="0">
                <a:solidFill>
                  <a:srgbClr val="00B050"/>
                </a:solidFill>
                <a:latin typeface="Times New Roman" pitchFamily="18" charset="0"/>
                <a:ea typeface="宋体" charset="-122"/>
                <a:cs typeface="Times New Roman" pitchFamily="18" charset="0"/>
              </a:rPr>
              <a:t>21</a:t>
            </a:r>
            <a:r>
              <a:rPr lang="en-US" altLang="zh-CN" sz="2000" b="1" dirty="0">
                <a:solidFill>
                  <a:srgbClr val="00B050"/>
                </a:solidFill>
                <a:latin typeface="Times New Roman" pitchFamily="18" charset="0"/>
                <a:ea typeface="宋体" charset="-122"/>
                <a:cs typeface="Times New Roman" pitchFamily="18" charset="0"/>
              </a:rPr>
              <a:t>+</a:t>
            </a:r>
            <a:r>
              <a:rPr lang="en-US" altLang="zh-CN" sz="2000" b="1" i="1" dirty="0">
                <a:solidFill>
                  <a:srgbClr val="00B050"/>
                </a:solidFill>
                <a:latin typeface="Times New Roman" pitchFamily="18" charset="0"/>
                <a:ea typeface="宋体" charset="-122"/>
                <a:cs typeface="Times New Roman" pitchFamily="18" charset="0"/>
              </a:rPr>
              <a:t>d</a:t>
            </a:r>
            <a:r>
              <a:rPr lang="en-US" altLang="zh-CN" sz="2000" b="1" dirty="0">
                <a:solidFill>
                  <a:srgbClr val="00B050"/>
                </a:solidFill>
                <a:latin typeface="Times New Roman" pitchFamily="18" charset="0"/>
                <a:ea typeface="宋体" charset="-122"/>
                <a:cs typeface="Times New Roman" pitchFamily="18" charset="0"/>
              </a:rPr>
              <a:t>(1, {})=4+5=9(2→1)        </a:t>
            </a:r>
            <a:r>
              <a:rPr lang="en-US" altLang="zh-CN" sz="2000" b="1" i="1" dirty="0">
                <a:solidFill>
                  <a:srgbClr val="00B050"/>
                </a:solidFill>
                <a:latin typeface="Times New Roman" pitchFamily="18" charset="0"/>
                <a:ea typeface="宋体" charset="-122"/>
                <a:cs typeface="Times New Roman" pitchFamily="18" charset="0"/>
              </a:rPr>
              <a:t>d</a:t>
            </a:r>
            <a:r>
              <a:rPr lang="en-US" altLang="zh-CN" sz="2000" b="1" dirty="0">
                <a:solidFill>
                  <a:srgbClr val="00B050"/>
                </a:solidFill>
                <a:latin typeface="Times New Roman" pitchFamily="18" charset="0"/>
                <a:ea typeface="宋体" charset="-122"/>
                <a:cs typeface="Times New Roman" pitchFamily="18" charset="0"/>
              </a:rPr>
              <a:t>(2, {3})= </a:t>
            </a:r>
            <a:r>
              <a:rPr lang="en-US" altLang="zh-CN" sz="2000" b="1" i="1" dirty="0">
                <a:solidFill>
                  <a:srgbClr val="00B050"/>
                </a:solidFill>
                <a:latin typeface="Times New Roman" pitchFamily="18" charset="0"/>
                <a:ea typeface="宋体" charset="-122"/>
                <a:cs typeface="Times New Roman" pitchFamily="18" charset="0"/>
              </a:rPr>
              <a:t>c</a:t>
            </a:r>
            <a:r>
              <a:rPr lang="en-US" altLang="zh-CN" sz="2000" b="1" baseline="-30000" dirty="0">
                <a:solidFill>
                  <a:srgbClr val="00B050"/>
                </a:solidFill>
                <a:latin typeface="Times New Roman" pitchFamily="18" charset="0"/>
                <a:ea typeface="宋体" charset="-122"/>
                <a:cs typeface="Times New Roman" pitchFamily="18" charset="0"/>
              </a:rPr>
              <a:t>23</a:t>
            </a:r>
            <a:r>
              <a:rPr lang="en-US" altLang="zh-CN" sz="2000" b="1" dirty="0">
                <a:solidFill>
                  <a:srgbClr val="00B050"/>
                </a:solidFill>
                <a:latin typeface="Times New Roman" pitchFamily="18" charset="0"/>
                <a:ea typeface="宋体" charset="-122"/>
                <a:cs typeface="Times New Roman" pitchFamily="18" charset="0"/>
              </a:rPr>
              <a:t>+</a:t>
            </a:r>
            <a:r>
              <a:rPr lang="en-US" altLang="zh-CN" sz="2000" b="1" i="1" dirty="0">
                <a:solidFill>
                  <a:srgbClr val="00B050"/>
                </a:solidFill>
                <a:latin typeface="Times New Roman" pitchFamily="18" charset="0"/>
                <a:ea typeface="宋体" charset="-122"/>
                <a:cs typeface="Times New Roman" pitchFamily="18" charset="0"/>
              </a:rPr>
              <a:t>d</a:t>
            </a:r>
            <a:r>
              <a:rPr lang="en-US" altLang="zh-CN" sz="2000" b="1" dirty="0">
                <a:solidFill>
                  <a:srgbClr val="00B050"/>
                </a:solidFill>
                <a:latin typeface="Times New Roman" pitchFamily="18" charset="0"/>
                <a:ea typeface="宋体" charset="-122"/>
                <a:cs typeface="Times New Roman" pitchFamily="18" charset="0"/>
              </a:rPr>
              <a:t>(3, {})=2+3=5(2→3)</a:t>
            </a:r>
            <a:endParaRPr lang="en-US" altLang="zh-CN" sz="2000" b="1" dirty="0">
              <a:solidFill>
                <a:srgbClr val="00B050"/>
              </a:solidFill>
              <a:ea typeface="宋体" charset="-122"/>
              <a:cs typeface="Times New Roman" pitchFamily="18" charset="0"/>
            </a:endParaRPr>
          </a:p>
          <a:p>
            <a:pPr indent="261938" eaLnBrk="0" hangingPunct="0">
              <a:lnSpc>
                <a:spcPct val="90000"/>
              </a:lnSpc>
            </a:pPr>
            <a:r>
              <a:rPr lang="en-US" altLang="zh-CN" sz="2000" b="1" dirty="0">
                <a:latin typeface="Times New Roman" pitchFamily="18" charset="0"/>
                <a:ea typeface="宋体" charset="-122"/>
                <a:cs typeface="Times New Roman" pitchFamily="18" charset="0"/>
              </a:rPr>
              <a:t>d(3, {1})= </a:t>
            </a:r>
            <a:r>
              <a:rPr lang="en-US" altLang="zh-CN" sz="2000" b="1" i="1" dirty="0">
                <a:latin typeface="Times New Roman" pitchFamily="18" charset="0"/>
                <a:ea typeface="宋体" charset="-122"/>
                <a:cs typeface="Times New Roman" pitchFamily="18" charset="0"/>
              </a:rPr>
              <a:t>c</a:t>
            </a:r>
            <a:r>
              <a:rPr lang="en-US" altLang="zh-CN" sz="2000" b="1" baseline="-30000" dirty="0">
                <a:latin typeface="Times New Roman" pitchFamily="18" charset="0"/>
                <a:ea typeface="宋体" charset="-122"/>
                <a:cs typeface="Times New Roman" pitchFamily="18" charset="0"/>
              </a:rPr>
              <a:t>31</a:t>
            </a:r>
            <a:r>
              <a:rPr lang="en-US" altLang="zh-CN" sz="2000" b="1" dirty="0">
                <a:latin typeface="Times New Roman" pitchFamily="18" charset="0"/>
                <a:ea typeface="宋体" charset="-122"/>
                <a:cs typeface="Times New Roman" pitchFamily="18" charset="0"/>
              </a:rPr>
              <a:t>+</a:t>
            </a:r>
            <a:r>
              <a:rPr lang="en-US" altLang="zh-CN" sz="2000" b="1" i="1" dirty="0">
                <a:latin typeface="Times New Roman" pitchFamily="18" charset="0"/>
                <a:ea typeface="宋体" charset="-122"/>
                <a:cs typeface="Times New Roman" pitchFamily="18" charset="0"/>
              </a:rPr>
              <a:t>d</a:t>
            </a:r>
            <a:r>
              <a:rPr lang="en-US" altLang="zh-CN" sz="2000" b="1" dirty="0">
                <a:latin typeface="Times New Roman" pitchFamily="18" charset="0"/>
                <a:ea typeface="宋体" charset="-122"/>
                <a:cs typeface="Times New Roman" pitchFamily="18" charset="0"/>
              </a:rPr>
              <a:t>(1, {})=7+5=12(3→1)     </a:t>
            </a:r>
            <a:r>
              <a:rPr lang="en-US" altLang="zh-CN" sz="2000" b="1" i="1" dirty="0">
                <a:latin typeface="Times New Roman" pitchFamily="18" charset="0"/>
                <a:ea typeface="宋体" charset="-122"/>
                <a:cs typeface="Times New Roman" pitchFamily="18" charset="0"/>
              </a:rPr>
              <a:t>d</a:t>
            </a:r>
            <a:r>
              <a:rPr lang="en-US" altLang="zh-CN" sz="2000" b="1" dirty="0">
                <a:latin typeface="Times New Roman" pitchFamily="18" charset="0"/>
                <a:ea typeface="宋体" charset="-122"/>
                <a:cs typeface="Times New Roman" pitchFamily="18" charset="0"/>
              </a:rPr>
              <a:t>(3, {2})=</a:t>
            </a:r>
            <a:r>
              <a:rPr lang="en-US" altLang="zh-CN" sz="2000" b="1" i="1" dirty="0">
                <a:latin typeface="Times New Roman" pitchFamily="18" charset="0"/>
                <a:ea typeface="宋体" charset="-122"/>
                <a:cs typeface="Times New Roman" pitchFamily="18" charset="0"/>
              </a:rPr>
              <a:t> c</a:t>
            </a:r>
            <a:r>
              <a:rPr lang="en-US" altLang="zh-CN" sz="2000" b="1" baseline="-30000" dirty="0">
                <a:latin typeface="Times New Roman" pitchFamily="18" charset="0"/>
                <a:ea typeface="宋体" charset="-122"/>
                <a:cs typeface="Times New Roman" pitchFamily="18" charset="0"/>
              </a:rPr>
              <a:t>32</a:t>
            </a:r>
            <a:r>
              <a:rPr lang="en-US" altLang="zh-CN" sz="2000" b="1" dirty="0">
                <a:latin typeface="Times New Roman" pitchFamily="18" charset="0"/>
                <a:ea typeface="宋体" charset="-122"/>
                <a:cs typeface="Times New Roman" pitchFamily="18" charset="0"/>
              </a:rPr>
              <a:t>+</a:t>
            </a:r>
            <a:r>
              <a:rPr lang="en-US" altLang="zh-CN" sz="2000" b="1" i="1" dirty="0">
                <a:latin typeface="Times New Roman" pitchFamily="18" charset="0"/>
                <a:ea typeface="宋体" charset="-122"/>
                <a:cs typeface="Times New Roman" pitchFamily="18" charset="0"/>
              </a:rPr>
              <a:t>d</a:t>
            </a:r>
            <a:r>
              <a:rPr lang="en-US" altLang="zh-CN" sz="2000" b="1" dirty="0">
                <a:latin typeface="Times New Roman" pitchFamily="18" charset="0"/>
                <a:ea typeface="宋体" charset="-122"/>
                <a:cs typeface="Times New Roman" pitchFamily="18" charset="0"/>
              </a:rPr>
              <a:t>(2, {})=5+6=11(3→2)</a:t>
            </a:r>
            <a:endParaRPr lang="en-US" altLang="zh-CN" sz="2000" b="1" dirty="0">
              <a:ea typeface="宋体" charset="-122"/>
              <a:cs typeface="Times New Roman" pitchFamily="18" charset="0"/>
            </a:endParaRPr>
          </a:p>
          <a:p>
            <a:pPr indent="261938" eaLnBrk="0" hangingPunct="0">
              <a:lnSpc>
                <a:spcPct val="90000"/>
              </a:lnSpc>
            </a:pPr>
            <a:r>
              <a:rPr lang="zh-CN" altLang="en-US" sz="2000" b="1" dirty="0">
                <a:solidFill>
                  <a:srgbClr val="00B0F0"/>
                </a:solidFill>
                <a:latin typeface="Times New Roman" pitchFamily="18" charset="0"/>
                <a:ea typeface="宋体" charset="-122"/>
                <a:cs typeface="Times New Roman" pitchFamily="18" charset="0"/>
              </a:rPr>
              <a:t>第</a:t>
            </a:r>
            <a:r>
              <a:rPr lang="en-US" altLang="zh-CN" sz="2000" b="1" dirty="0">
                <a:solidFill>
                  <a:srgbClr val="00B0F0"/>
                </a:solidFill>
                <a:latin typeface="Times New Roman" pitchFamily="18" charset="0"/>
                <a:ea typeface="宋体" charset="-122"/>
                <a:cs typeface="Times New Roman" pitchFamily="18" charset="0"/>
              </a:rPr>
              <a:t>3</a:t>
            </a:r>
            <a:r>
              <a:rPr lang="zh-CN" altLang="en-US" sz="2000" b="1" dirty="0">
                <a:solidFill>
                  <a:srgbClr val="00B0F0"/>
                </a:solidFill>
                <a:latin typeface="Times New Roman" pitchFamily="18" charset="0"/>
                <a:ea typeface="宋体" charset="-122"/>
                <a:cs typeface="Times New Roman" pitchFamily="18" charset="0"/>
              </a:rPr>
              <a:t>步：</a:t>
            </a:r>
            <a:endParaRPr lang="zh-CN" altLang="en-US" sz="2000" b="1" dirty="0">
              <a:solidFill>
                <a:srgbClr val="00B0F0"/>
              </a:solidFill>
              <a:ea typeface="宋体" charset="-122"/>
              <a:cs typeface="Times New Roman" pitchFamily="18" charset="0"/>
            </a:endParaRPr>
          </a:p>
          <a:p>
            <a:pPr indent="261938" eaLnBrk="0" hangingPunct="0">
              <a:lnSpc>
                <a:spcPct val="90000"/>
              </a:lnSpc>
            </a:pPr>
            <a:r>
              <a:rPr lang="en-US" altLang="zh-CN" sz="2000" b="1" i="1" dirty="0">
                <a:solidFill>
                  <a:srgbClr val="00B0F0"/>
                </a:solidFill>
                <a:latin typeface="Times New Roman" pitchFamily="18" charset="0"/>
                <a:ea typeface="宋体" charset="-122"/>
                <a:cs typeface="Times New Roman" pitchFamily="18" charset="0"/>
              </a:rPr>
              <a:t>d</a:t>
            </a:r>
            <a:r>
              <a:rPr lang="en-US" altLang="zh-CN" sz="2000" b="1" dirty="0">
                <a:solidFill>
                  <a:srgbClr val="00B0F0"/>
                </a:solidFill>
                <a:latin typeface="Times New Roman" pitchFamily="18" charset="0"/>
                <a:ea typeface="宋体" charset="-122"/>
                <a:cs typeface="Times New Roman" pitchFamily="18" charset="0"/>
              </a:rPr>
              <a:t>(1, {2, 3})=min{</a:t>
            </a:r>
            <a:r>
              <a:rPr lang="en-US" altLang="zh-CN" sz="2000" b="1" i="1" dirty="0">
                <a:solidFill>
                  <a:srgbClr val="00B0F0"/>
                </a:solidFill>
                <a:latin typeface="Times New Roman" pitchFamily="18" charset="0"/>
                <a:ea typeface="宋体" charset="-122"/>
                <a:cs typeface="Times New Roman" pitchFamily="18" charset="0"/>
              </a:rPr>
              <a:t>c</a:t>
            </a:r>
            <a:r>
              <a:rPr lang="en-US" altLang="zh-CN" sz="2000" b="1" baseline="-30000" dirty="0">
                <a:solidFill>
                  <a:srgbClr val="00B0F0"/>
                </a:solidFill>
                <a:latin typeface="Times New Roman" pitchFamily="18" charset="0"/>
                <a:ea typeface="宋体" charset="-122"/>
                <a:cs typeface="Times New Roman" pitchFamily="18" charset="0"/>
              </a:rPr>
              <a:t>12</a:t>
            </a:r>
            <a:r>
              <a:rPr lang="en-US" altLang="zh-CN" sz="2000" b="1" dirty="0">
                <a:solidFill>
                  <a:srgbClr val="00B0F0"/>
                </a:solidFill>
                <a:latin typeface="Times New Roman" pitchFamily="18" charset="0"/>
                <a:ea typeface="宋体" charset="-122"/>
                <a:cs typeface="Times New Roman" pitchFamily="18" charset="0"/>
              </a:rPr>
              <a:t>+</a:t>
            </a:r>
            <a:r>
              <a:rPr lang="en-US" altLang="zh-CN" sz="2000" b="1" i="1" dirty="0">
                <a:solidFill>
                  <a:srgbClr val="00B0F0"/>
                </a:solidFill>
                <a:latin typeface="Times New Roman" pitchFamily="18" charset="0"/>
                <a:ea typeface="宋体" charset="-122"/>
                <a:cs typeface="Times New Roman" pitchFamily="18" charset="0"/>
              </a:rPr>
              <a:t>d</a:t>
            </a:r>
            <a:r>
              <a:rPr lang="en-US" altLang="zh-CN" sz="2000" b="1" dirty="0">
                <a:solidFill>
                  <a:srgbClr val="00B0F0"/>
                </a:solidFill>
                <a:latin typeface="Times New Roman" pitchFamily="18" charset="0"/>
                <a:ea typeface="宋体" charset="-122"/>
                <a:cs typeface="Times New Roman" pitchFamily="18" charset="0"/>
              </a:rPr>
              <a:t>(2, {3}), </a:t>
            </a:r>
            <a:r>
              <a:rPr lang="en-US" altLang="zh-CN" sz="2000" b="1" i="1" dirty="0">
                <a:solidFill>
                  <a:srgbClr val="00B0F0"/>
                </a:solidFill>
                <a:latin typeface="Times New Roman" pitchFamily="18" charset="0"/>
                <a:ea typeface="宋体" charset="-122"/>
                <a:cs typeface="Times New Roman" pitchFamily="18" charset="0"/>
              </a:rPr>
              <a:t>c</a:t>
            </a:r>
            <a:r>
              <a:rPr lang="en-US" altLang="zh-CN" sz="2000" b="1" baseline="-30000" dirty="0">
                <a:solidFill>
                  <a:srgbClr val="00B0F0"/>
                </a:solidFill>
                <a:latin typeface="Times New Roman" pitchFamily="18" charset="0"/>
                <a:ea typeface="宋体" charset="-122"/>
                <a:cs typeface="Times New Roman" pitchFamily="18" charset="0"/>
              </a:rPr>
              <a:t>13</a:t>
            </a:r>
            <a:r>
              <a:rPr lang="en-US" altLang="zh-CN" sz="2000" b="1" dirty="0">
                <a:solidFill>
                  <a:srgbClr val="00B0F0"/>
                </a:solidFill>
                <a:latin typeface="Times New Roman" pitchFamily="18" charset="0"/>
                <a:ea typeface="宋体" charset="-122"/>
                <a:cs typeface="Times New Roman" pitchFamily="18" charset="0"/>
              </a:rPr>
              <a:t>+</a:t>
            </a:r>
            <a:r>
              <a:rPr lang="en-US" altLang="zh-CN" sz="2000" b="1" i="1" dirty="0">
                <a:solidFill>
                  <a:srgbClr val="00B0F0"/>
                </a:solidFill>
                <a:latin typeface="Times New Roman" pitchFamily="18" charset="0"/>
                <a:ea typeface="宋体" charset="-122"/>
                <a:cs typeface="Times New Roman" pitchFamily="18" charset="0"/>
              </a:rPr>
              <a:t> d</a:t>
            </a:r>
            <a:r>
              <a:rPr lang="en-US" altLang="zh-CN" sz="2000" b="1" dirty="0">
                <a:solidFill>
                  <a:srgbClr val="00B0F0"/>
                </a:solidFill>
                <a:latin typeface="Times New Roman" pitchFamily="18" charset="0"/>
                <a:ea typeface="宋体" charset="-122"/>
                <a:cs typeface="Times New Roman" pitchFamily="18" charset="0"/>
              </a:rPr>
              <a:t>(3, {2})}=min{2+5, 3+11}=7(1→2)</a:t>
            </a:r>
            <a:endParaRPr lang="en-US" altLang="zh-CN" sz="2000" b="1" dirty="0">
              <a:solidFill>
                <a:srgbClr val="00B0F0"/>
              </a:solidFill>
              <a:ea typeface="宋体" charset="-122"/>
              <a:cs typeface="Times New Roman" pitchFamily="18" charset="0"/>
            </a:endParaRPr>
          </a:p>
          <a:p>
            <a:pPr indent="261938" eaLnBrk="0" hangingPunct="0">
              <a:lnSpc>
                <a:spcPct val="90000"/>
              </a:lnSpc>
            </a:pPr>
            <a:r>
              <a:rPr lang="en-US" altLang="zh-CN" sz="2000" b="1" i="1" dirty="0">
                <a:solidFill>
                  <a:srgbClr val="00B0F0"/>
                </a:solidFill>
                <a:latin typeface="Times New Roman" pitchFamily="18" charset="0"/>
                <a:ea typeface="宋体" charset="-122"/>
                <a:cs typeface="Times New Roman" pitchFamily="18" charset="0"/>
              </a:rPr>
              <a:t>d</a:t>
            </a:r>
            <a:r>
              <a:rPr lang="en-US" altLang="zh-CN" sz="2000" b="1" dirty="0">
                <a:solidFill>
                  <a:srgbClr val="00B0F0"/>
                </a:solidFill>
                <a:latin typeface="Times New Roman" pitchFamily="18" charset="0"/>
                <a:ea typeface="宋体" charset="-122"/>
                <a:cs typeface="Times New Roman" pitchFamily="18" charset="0"/>
              </a:rPr>
              <a:t>(2, {1, 3})=min{</a:t>
            </a:r>
            <a:r>
              <a:rPr lang="en-US" altLang="zh-CN" sz="2000" b="1" i="1" dirty="0">
                <a:solidFill>
                  <a:srgbClr val="00B0F0"/>
                </a:solidFill>
                <a:latin typeface="Times New Roman" pitchFamily="18" charset="0"/>
                <a:ea typeface="宋体" charset="-122"/>
                <a:cs typeface="Times New Roman" pitchFamily="18" charset="0"/>
              </a:rPr>
              <a:t>c</a:t>
            </a:r>
            <a:r>
              <a:rPr lang="en-US" altLang="zh-CN" sz="2000" b="1" baseline="-30000" dirty="0">
                <a:solidFill>
                  <a:srgbClr val="00B0F0"/>
                </a:solidFill>
                <a:latin typeface="Times New Roman" pitchFamily="18" charset="0"/>
                <a:ea typeface="宋体" charset="-122"/>
                <a:cs typeface="Times New Roman" pitchFamily="18" charset="0"/>
              </a:rPr>
              <a:t>21</a:t>
            </a:r>
            <a:r>
              <a:rPr lang="en-US" altLang="zh-CN" sz="2000" b="1" dirty="0">
                <a:solidFill>
                  <a:srgbClr val="00B0F0"/>
                </a:solidFill>
                <a:latin typeface="Times New Roman" pitchFamily="18" charset="0"/>
                <a:ea typeface="宋体" charset="-122"/>
                <a:cs typeface="Times New Roman" pitchFamily="18" charset="0"/>
              </a:rPr>
              <a:t>+</a:t>
            </a:r>
            <a:r>
              <a:rPr lang="en-US" altLang="zh-CN" sz="2000" b="1" i="1" dirty="0">
                <a:solidFill>
                  <a:srgbClr val="00B0F0"/>
                </a:solidFill>
                <a:latin typeface="Times New Roman" pitchFamily="18" charset="0"/>
                <a:ea typeface="宋体" charset="-122"/>
                <a:cs typeface="Times New Roman" pitchFamily="18" charset="0"/>
              </a:rPr>
              <a:t>d</a:t>
            </a:r>
            <a:r>
              <a:rPr lang="en-US" altLang="zh-CN" sz="2000" b="1" dirty="0">
                <a:solidFill>
                  <a:srgbClr val="00B0F0"/>
                </a:solidFill>
                <a:latin typeface="Times New Roman" pitchFamily="18" charset="0"/>
                <a:ea typeface="宋体" charset="-122"/>
                <a:cs typeface="Times New Roman" pitchFamily="18" charset="0"/>
              </a:rPr>
              <a:t>(1, {3}), </a:t>
            </a:r>
            <a:r>
              <a:rPr lang="en-US" altLang="zh-CN" sz="2000" b="1" i="1" dirty="0">
                <a:solidFill>
                  <a:srgbClr val="00B0F0"/>
                </a:solidFill>
                <a:latin typeface="Times New Roman" pitchFamily="18" charset="0"/>
                <a:ea typeface="宋体" charset="-122"/>
                <a:cs typeface="Times New Roman" pitchFamily="18" charset="0"/>
              </a:rPr>
              <a:t>c</a:t>
            </a:r>
            <a:r>
              <a:rPr lang="en-US" altLang="zh-CN" sz="2000" b="1" baseline="-30000" dirty="0">
                <a:solidFill>
                  <a:srgbClr val="00B0F0"/>
                </a:solidFill>
                <a:latin typeface="Times New Roman" pitchFamily="18" charset="0"/>
                <a:ea typeface="宋体" charset="-122"/>
                <a:cs typeface="Times New Roman" pitchFamily="18" charset="0"/>
              </a:rPr>
              <a:t>23</a:t>
            </a:r>
            <a:r>
              <a:rPr lang="en-US" altLang="zh-CN" sz="2000" b="1" dirty="0">
                <a:solidFill>
                  <a:srgbClr val="00B0F0"/>
                </a:solidFill>
                <a:latin typeface="Times New Roman" pitchFamily="18" charset="0"/>
                <a:ea typeface="宋体" charset="-122"/>
                <a:cs typeface="Times New Roman" pitchFamily="18" charset="0"/>
              </a:rPr>
              <a:t>+</a:t>
            </a:r>
            <a:r>
              <a:rPr lang="en-US" altLang="zh-CN" sz="2000" b="1" i="1" dirty="0">
                <a:solidFill>
                  <a:srgbClr val="00B0F0"/>
                </a:solidFill>
                <a:latin typeface="Times New Roman" pitchFamily="18" charset="0"/>
                <a:ea typeface="宋体" charset="-122"/>
                <a:cs typeface="Times New Roman" pitchFamily="18" charset="0"/>
              </a:rPr>
              <a:t> d</a:t>
            </a:r>
            <a:r>
              <a:rPr lang="en-US" altLang="zh-CN" sz="2000" b="1" dirty="0">
                <a:solidFill>
                  <a:srgbClr val="00B0F0"/>
                </a:solidFill>
                <a:latin typeface="Times New Roman" pitchFamily="18" charset="0"/>
                <a:ea typeface="宋体" charset="-122"/>
                <a:cs typeface="Times New Roman" pitchFamily="18" charset="0"/>
              </a:rPr>
              <a:t>(3, {1})}=min{4+6, 2+12}=10(2→1)</a:t>
            </a:r>
            <a:endParaRPr lang="en-US" altLang="zh-CN" sz="2000" b="1" dirty="0">
              <a:solidFill>
                <a:srgbClr val="00B0F0"/>
              </a:solidFill>
              <a:ea typeface="宋体" charset="-122"/>
              <a:cs typeface="Times New Roman" pitchFamily="18" charset="0"/>
            </a:endParaRPr>
          </a:p>
          <a:p>
            <a:pPr indent="261938" eaLnBrk="0" hangingPunct="0">
              <a:lnSpc>
                <a:spcPct val="90000"/>
              </a:lnSpc>
            </a:pPr>
            <a:r>
              <a:rPr lang="en-US" altLang="zh-CN" sz="2000" b="1" i="1" dirty="0">
                <a:solidFill>
                  <a:srgbClr val="00B0F0"/>
                </a:solidFill>
                <a:latin typeface="Times New Roman" pitchFamily="18" charset="0"/>
                <a:ea typeface="宋体" charset="-122"/>
                <a:cs typeface="Times New Roman" pitchFamily="18" charset="0"/>
              </a:rPr>
              <a:t>d</a:t>
            </a:r>
            <a:r>
              <a:rPr lang="en-US" altLang="zh-CN" sz="2000" b="1" dirty="0">
                <a:solidFill>
                  <a:srgbClr val="00B0F0"/>
                </a:solidFill>
                <a:latin typeface="Times New Roman" pitchFamily="18" charset="0"/>
                <a:ea typeface="宋体" charset="-122"/>
                <a:cs typeface="Times New Roman" pitchFamily="18" charset="0"/>
              </a:rPr>
              <a:t>(3, {1, 2})=min{</a:t>
            </a:r>
            <a:r>
              <a:rPr lang="en-US" altLang="zh-CN" sz="2000" b="1" i="1" dirty="0">
                <a:solidFill>
                  <a:srgbClr val="00B0F0"/>
                </a:solidFill>
                <a:latin typeface="Times New Roman" pitchFamily="18" charset="0"/>
                <a:ea typeface="宋体" charset="-122"/>
                <a:cs typeface="Times New Roman" pitchFamily="18" charset="0"/>
              </a:rPr>
              <a:t>c</a:t>
            </a:r>
            <a:r>
              <a:rPr lang="en-US" altLang="zh-CN" sz="2000" b="1" baseline="-30000" dirty="0">
                <a:solidFill>
                  <a:srgbClr val="00B0F0"/>
                </a:solidFill>
                <a:latin typeface="Times New Roman" pitchFamily="18" charset="0"/>
                <a:ea typeface="宋体" charset="-122"/>
                <a:cs typeface="Times New Roman" pitchFamily="18" charset="0"/>
              </a:rPr>
              <a:t>31</a:t>
            </a:r>
            <a:r>
              <a:rPr lang="en-US" altLang="zh-CN" sz="2000" b="1" dirty="0">
                <a:solidFill>
                  <a:srgbClr val="00B0F0"/>
                </a:solidFill>
                <a:latin typeface="Times New Roman" pitchFamily="18" charset="0"/>
                <a:ea typeface="宋体" charset="-122"/>
                <a:cs typeface="Times New Roman" pitchFamily="18" charset="0"/>
              </a:rPr>
              <a:t>+</a:t>
            </a:r>
            <a:r>
              <a:rPr lang="en-US" altLang="zh-CN" sz="2000" b="1" i="1" dirty="0">
                <a:solidFill>
                  <a:srgbClr val="00B0F0"/>
                </a:solidFill>
                <a:latin typeface="Times New Roman" pitchFamily="18" charset="0"/>
                <a:ea typeface="宋体" charset="-122"/>
                <a:cs typeface="Times New Roman" pitchFamily="18" charset="0"/>
              </a:rPr>
              <a:t>d</a:t>
            </a:r>
            <a:r>
              <a:rPr lang="en-US" altLang="zh-CN" sz="2000" b="1" dirty="0">
                <a:solidFill>
                  <a:srgbClr val="00B0F0"/>
                </a:solidFill>
                <a:latin typeface="Times New Roman" pitchFamily="18" charset="0"/>
                <a:ea typeface="宋体" charset="-122"/>
                <a:cs typeface="Times New Roman" pitchFamily="18" charset="0"/>
              </a:rPr>
              <a:t>(1, {2}), </a:t>
            </a:r>
            <a:r>
              <a:rPr lang="en-US" altLang="zh-CN" sz="2000" b="1" i="1" dirty="0">
                <a:solidFill>
                  <a:srgbClr val="00B0F0"/>
                </a:solidFill>
                <a:latin typeface="Times New Roman" pitchFamily="18" charset="0"/>
                <a:ea typeface="宋体" charset="-122"/>
                <a:cs typeface="Times New Roman" pitchFamily="18" charset="0"/>
              </a:rPr>
              <a:t>c</a:t>
            </a:r>
            <a:r>
              <a:rPr lang="en-US" altLang="zh-CN" sz="2000" b="1" baseline="-30000" dirty="0">
                <a:solidFill>
                  <a:srgbClr val="00B0F0"/>
                </a:solidFill>
                <a:latin typeface="Times New Roman" pitchFamily="18" charset="0"/>
                <a:ea typeface="宋体" charset="-122"/>
                <a:cs typeface="Times New Roman" pitchFamily="18" charset="0"/>
              </a:rPr>
              <a:t>32</a:t>
            </a:r>
            <a:r>
              <a:rPr lang="en-US" altLang="zh-CN" sz="2000" b="1" dirty="0">
                <a:solidFill>
                  <a:srgbClr val="00B0F0"/>
                </a:solidFill>
                <a:latin typeface="Times New Roman" pitchFamily="18" charset="0"/>
                <a:ea typeface="宋体" charset="-122"/>
                <a:cs typeface="Times New Roman" pitchFamily="18" charset="0"/>
              </a:rPr>
              <a:t>+</a:t>
            </a:r>
            <a:r>
              <a:rPr lang="en-US" altLang="zh-CN" sz="2000" b="1" i="1" dirty="0">
                <a:solidFill>
                  <a:srgbClr val="00B0F0"/>
                </a:solidFill>
                <a:latin typeface="Times New Roman" pitchFamily="18" charset="0"/>
                <a:ea typeface="宋体" charset="-122"/>
                <a:cs typeface="Times New Roman" pitchFamily="18" charset="0"/>
              </a:rPr>
              <a:t> d</a:t>
            </a:r>
            <a:r>
              <a:rPr lang="en-US" altLang="zh-CN" sz="2000" b="1" dirty="0">
                <a:solidFill>
                  <a:srgbClr val="00B0F0"/>
                </a:solidFill>
                <a:latin typeface="Times New Roman" pitchFamily="18" charset="0"/>
                <a:ea typeface="宋体" charset="-122"/>
                <a:cs typeface="Times New Roman" pitchFamily="18" charset="0"/>
              </a:rPr>
              <a:t>(2, {1})}=min{7+8, 5+9}=14(3→2)</a:t>
            </a:r>
            <a:endParaRPr lang="en-US" altLang="zh-CN" sz="2000" b="1" dirty="0">
              <a:solidFill>
                <a:srgbClr val="00B0F0"/>
              </a:solidFill>
              <a:ea typeface="宋体" charset="-122"/>
              <a:cs typeface="Times New Roman" pitchFamily="18" charset="0"/>
            </a:endParaRPr>
          </a:p>
          <a:p>
            <a:pPr indent="261938" eaLnBrk="0" hangingPunct="0">
              <a:lnSpc>
                <a:spcPct val="90000"/>
              </a:lnSpc>
            </a:pPr>
            <a:r>
              <a:rPr lang="zh-CN" altLang="en-US" sz="2000" b="1" dirty="0">
                <a:solidFill>
                  <a:schemeClr val="accent4">
                    <a:lumMod val="50000"/>
                  </a:schemeClr>
                </a:solidFill>
                <a:latin typeface="Times New Roman" pitchFamily="18" charset="0"/>
                <a:ea typeface="宋体" charset="-122"/>
                <a:cs typeface="Times New Roman" pitchFamily="18" charset="0"/>
              </a:rPr>
              <a:t>第</a:t>
            </a:r>
            <a:r>
              <a:rPr lang="en-US" altLang="zh-CN" sz="2000" b="1" dirty="0">
                <a:solidFill>
                  <a:schemeClr val="accent4">
                    <a:lumMod val="50000"/>
                  </a:schemeClr>
                </a:solidFill>
                <a:latin typeface="Times New Roman" pitchFamily="18" charset="0"/>
                <a:ea typeface="宋体" charset="-122"/>
                <a:cs typeface="Times New Roman" pitchFamily="18" charset="0"/>
              </a:rPr>
              <a:t>4</a:t>
            </a:r>
            <a:r>
              <a:rPr lang="zh-CN" altLang="en-US" sz="2000" b="1" dirty="0">
                <a:solidFill>
                  <a:schemeClr val="accent4">
                    <a:lumMod val="50000"/>
                  </a:schemeClr>
                </a:solidFill>
                <a:latin typeface="Times New Roman" pitchFamily="18" charset="0"/>
                <a:ea typeface="宋体" charset="-122"/>
                <a:cs typeface="Times New Roman" pitchFamily="18" charset="0"/>
              </a:rPr>
              <a:t>步：</a:t>
            </a:r>
            <a:endParaRPr lang="zh-CN" altLang="en-US" sz="2000" b="1" dirty="0">
              <a:solidFill>
                <a:schemeClr val="accent4">
                  <a:lumMod val="50000"/>
                </a:schemeClr>
              </a:solidFill>
              <a:ea typeface="宋体" charset="-122"/>
              <a:cs typeface="Times New Roman" pitchFamily="18" charset="0"/>
            </a:endParaRPr>
          </a:p>
          <a:p>
            <a:pPr indent="261938" eaLnBrk="0" hangingPunct="0">
              <a:lnSpc>
                <a:spcPct val="90000"/>
              </a:lnSpc>
            </a:pPr>
            <a:r>
              <a:rPr lang="en-US" altLang="zh-CN" sz="2000" b="1" i="1" dirty="0">
                <a:solidFill>
                  <a:schemeClr val="accent4">
                    <a:lumMod val="50000"/>
                  </a:schemeClr>
                </a:solidFill>
                <a:latin typeface="Times New Roman" pitchFamily="18" charset="0"/>
                <a:ea typeface="宋体" charset="-122"/>
                <a:cs typeface="Times New Roman" pitchFamily="18" charset="0"/>
              </a:rPr>
              <a:t>d</a:t>
            </a:r>
            <a:r>
              <a:rPr lang="en-US" altLang="zh-CN" sz="2000" b="1" dirty="0">
                <a:solidFill>
                  <a:schemeClr val="accent4">
                    <a:lumMod val="50000"/>
                  </a:schemeClr>
                </a:solidFill>
                <a:latin typeface="Times New Roman" pitchFamily="18" charset="0"/>
                <a:ea typeface="宋体" charset="-122"/>
                <a:cs typeface="Times New Roman" pitchFamily="18" charset="0"/>
              </a:rPr>
              <a:t>(0, {1, 2, 3})=min{</a:t>
            </a:r>
            <a:r>
              <a:rPr lang="en-US" altLang="zh-CN" sz="2000" b="1" i="1" dirty="0">
                <a:solidFill>
                  <a:schemeClr val="accent4">
                    <a:lumMod val="50000"/>
                  </a:schemeClr>
                </a:solidFill>
                <a:latin typeface="Times New Roman" pitchFamily="18" charset="0"/>
                <a:ea typeface="宋体" charset="-122"/>
                <a:cs typeface="Times New Roman" pitchFamily="18" charset="0"/>
              </a:rPr>
              <a:t>c</a:t>
            </a:r>
            <a:r>
              <a:rPr lang="en-US" altLang="zh-CN" sz="2000" b="1" baseline="-30000" dirty="0">
                <a:solidFill>
                  <a:schemeClr val="accent4">
                    <a:lumMod val="50000"/>
                  </a:schemeClr>
                </a:solidFill>
                <a:latin typeface="Times New Roman" pitchFamily="18" charset="0"/>
                <a:ea typeface="宋体" charset="-122"/>
                <a:cs typeface="Times New Roman" pitchFamily="18" charset="0"/>
              </a:rPr>
              <a:t>01</a:t>
            </a:r>
            <a:r>
              <a:rPr lang="en-US" altLang="zh-CN" sz="2000" b="1" dirty="0">
                <a:solidFill>
                  <a:schemeClr val="accent4">
                    <a:lumMod val="50000"/>
                  </a:schemeClr>
                </a:solidFill>
                <a:latin typeface="Times New Roman" pitchFamily="18" charset="0"/>
                <a:ea typeface="宋体" charset="-122"/>
                <a:cs typeface="Times New Roman" pitchFamily="18" charset="0"/>
              </a:rPr>
              <a:t>+</a:t>
            </a:r>
            <a:r>
              <a:rPr lang="en-US" altLang="zh-CN" sz="2000" b="1" i="1" dirty="0">
                <a:solidFill>
                  <a:schemeClr val="accent4">
                    <a:lumMod val="50000"/>
                  </a:schemeClr>
                </a:solidFill>
                <a:latin typeface="Times New Roman" pitchFamily="18" charset="0"/>
                <a:ea typeface="宋体" charset="-122"/>
                <a:cs typeface="Times New Roman" pitchFamily="18" charset="0"/>
              </a:rPr>
              <a:t> d</a:t>
            </a:r>
            <a:r>
              <a:rPr lang="en-US" altLang="zh-CN" sz="2000" b="1" dirty="0">
                <a:solidFill>
                  <a:schemeClr val="accent4">
                    <a:lumMod val="50000"/>
                  </a:schemeClr>
                </a:solidFill>
                <a:latin typeface="Times New Roman" pitchFamily="18" charset="0"/>
                <a:ea typeface="宋体" charset="-122"/>
                <a:cs typeface="Times New Roman" pitchFamily="18" charset="0"/>
              </a:rPr>
              <a:t>(1, { 2, 3}), </a:t>
            </a:r>
            <a:r>
              <a:rPr lang="en-US" altLang="zh-CN" sz="2000" b="1" i="1" dirty="0">
                <a:solidFill>
                  <a:schemeClr val="accent4">
                    <a:lumMod val="50000"/>
                  </a:schemeClr>
                </a:solidFill>
                <a:latin typeface="Times New Roman" pitchFamily="18" charset="0"/>
                <a:ea typeface="宋体" charset="-122"/>
                <a:cs typeface="Times New Roman" pitchFamily="18" charset="0"/>
              </a:rPr>
              <a:t>c</a:t>
            </a:r>
            <a:r>
              <a:rPr lang="en-US" altLang="zh-CN" sz="2000" b="1" baseline="-30000" dirty="0">
                <a:solidFill>
                  <a:schemeClr val="accent4">
                    <a:lumMod val="50000"/>
                  </a:schemeClr>
                </a:solidFill>
                <a:latin typeface="Times New Roman" pitchFamily="18" charset="0"/>
                <a:ea typeface="宋体" charset="-122"/>
                <a:cs typeface="Times New Roman" pitchFamily="18" charset="0"/>
              </a:rPr>
              <a:t>02</a:t>
            </a:r>
            <a:r>
              <a:rPr lang="en-US" altLang="zh-CN" sz="2000" b="1" dirty="0">
                <a:solidFill>
                  <a:schemeClr val="accent4">
                    <a:lumMod val="50000"/>
                  </a:schemeClr>
                </a:solidFill>
                <a:latin typeface="Times New Roman" pitchFamily="18" charset="0"/>
                <a:ea typeface="宋体" charset="-122"/>
                <a:cs typeface="Times New Roman" pitchFamily="18" charset="0"/>
              </a:rPr>
              <a:t>+</a:t>
            </a:r>
            <a:r>
              <a:rPr lang="en-US" altLang="zh-CN" sz="2000" b="1" i="1" dirty="0">
                <a:solidFill>
                  <a:schemeClr val="accent4">
                    <a:lumMod val="50000"/>
                  </a:schemeClr>
                </a:solidFill>
                <a:latin typeface="Times New Roman" pitchFamily="18" charset="0"/>
                <a:ea typeface="宋体" charset="-122"/>
                <a:cs typeface="Times New Roman" pitchFamily="18" charset="0"/>
              </a:rPr>
              <a:t> d</a:t>
            </a:r>
            <a:r>
              <a:rPr lang="en-US" altLang="zh-CN" sz="2000" b="1" dirty="0">
                <a:solidFill>
                  <a:schemeClr val="accent4">
                    <a:lumMod val="50000"/>
                  </a:schemeClr>
                </a:solidFill>
                <a:latin typeface="Times New Roman" pitchFamily="18" charset="0"/>
                <a:ea typeface="宋体" charset="-122"/>
                <a:cs typeface="Times New Roman" pitchFamily="18" charset="0"/>
              </a:rPr>
              <a:t>(2, {1, 3}), </a:t>
            </a:r>
            <a:r>
              <a:rPr lang="en-US" altLang="zh-CN" sz="2000" b="1" i="1" dirty="0">
                <a:solidFill>
                  <a:schemeClr val="accent4">
                    <a:lumMod val="50000"/>
                  </a:schemeClr>
                </a:solidFill>
                <a:latin typeface="Times New Roman" pitchFamily="18" charset="0"/>
                <a:ea typeface="宋体" charset="-122"/>
                <a:cs typeface="Times New Roman" pitchFamily="18" charset="0"/>
              </a:rPr>
              <a:t>c</a:t>
            </a:r>
            <a:r>
              <a:rPr lang="en-US" altLang="zh-CN" sz="2000" b="1" baseline="-30000" dirty="0">
                <a:solidFill>
                  <a:schemeClr val="accent4">
                    <a:lumMod val="50000"/>
                  </a:schemeClr>
                </a:solidFill>
                <a:latin typeface="Times New Roman" pitchFamily="18" charset="0"/>
                <a:ea typeface="宋体" charset="-122"/>
                <a:cs typeface="Times New Roman" pitchFamily="18" charset="0"/>
              </a:rPr>
              <a:t>03</a:t>
            </a:r>
            <a:r>
              <a:rPr lang="en-US" altLang="zh-CN" sz="2000" b="1" dirty="0">
                <a:solidFill>
                  <a:schemeClr val="accent4">
                    <a:lumMod val="50000"/>
                  </a:schemeClr>
                </a:solidFill>
                <a:latin typeface="Times New Roman" pitchFamily="18" charset="0"/>
                <a:ea typeface="宋体" charset="-122"/>
                <a:cs typeface="Times New Roman" pitchFamily="18" charset="0"/>
              </a:rPr>
              <a:t>+</a:t>
            </a:r>
            <a:r>
              <a:rPr lang="en-US" altLang="zh-CN" sz="2000" b="1" i="1" dirty="0">
                <a:solidFill>
                  <a:schemeClr val="accent4">
                    <a:lumMod val="50000"/>
                  </a:schemeClr>
                </a:solidFill>
                <a:latin typeface="Times New Roman" pitchFamily="18" charset="0"/>
                <a:ea typeface="宋体" charset="-122"/>
                <a:cs typeface="Times New Roman" pitchFamily="18" charset="0"/>
              </a:rPr>
              <a:t> d</a:t>
            </a:r>
            <a:r>
              <a:rPr lang="en-US" altLang="zh-CN" sz="2000" b="1" dirty="0">
                <a:solidFill>
                  <a:schemeClr val="accent4">
                    <a:lumMod val="50000"/>
                  </a:schemeClr>
                </a:solidFill>
                <a:latin typeface="Times New Roman" pitchFamily="18" charset="0"/>
                <a:ea typeface="宋体" charset="-122"/>
                <a:cs typeface="Times New Roman" pitchFamily="18" charset="0"/>
              </a:rPr>
              <a:t>(3, {1, 2})}</a:t>
            </a:r>
            <a:endParaRPr lang="en-US" altLang="zh-CN" sz="2000" b="1" dirty="0">
              <a:solidFill>
                <a:schemeClr val="accent4">
                  <a:lumMod val="50000"/>
                </a:schemeClr>
              </a:solidFill>
              <a:ea typeface="宋体" charset="-122"/>
              <a:cs typeface="Times New Roman" pitchFamily="18" charset="0"/>
            </a:endParaRPr>
          </a:p>
          <a:p>
            <a:pPr indent="261938" eaLnBrk="0" hangingPunct="0">
              <a:lnSpc>
                <a:spcPct val="90000"/>
              </a:lnSpc>
            </a:pPr>
            <a:r>
              <a:rPr lang="en-US" altLang="zh-CN" sz="2000" b="1" dirty="0">
                <a:solidFill>
                  <a:schemeClr val="accent4">
                    <a:lumMod val="50000"/>
                  </a:schemeClr>
                </a:solidFill>
                <a:latin typeface="Times New Roman" pitchFamily="18" charset="0"/>
                <a:ea typeface="宋体" charset="-122"/>
                <a:cs typeface="Times New Roman" pitchFamily="18" charset="0"/>
              </a:rPr>
              <a:t>               =min{3+7, 6+10, 7+14}=10(0→1)</a:t>
            </a:r>
            <a:endParaRPr lang="en-US" altLang="zh-CN" sz="2000" b="1" dirty="0">
              <a:solidFill>
                <a:schemeClr val="accent4">
                  <a:lumMod val="50000"/>
                </a:schemeClr>
              </a:solidFill>
              <a:ea typeface="宋体" charset="-122"/>
              <a:cs typeface="Times New Roman" pitchFamily="18" charset="0"/>
            </a:endParaRPr>
          </a:p>
        </p:txBody>
      </p:sp>
    </p:spTree>
    <p:extLst>
      <p:ext uri="{BB962C8B-B14F-4D97-AF65-F5344CB8AC3E}">
        <p14:creationId xmlns:p14="http://schemas.microsoft.com/office/powerpoint/2010/main" val="97248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ext Box 281"/>
          <p:cNvSpPr txBox="1">
            <a:spLocks noChangeArrowheads="1"/>
          </p:cNvSpPr>
          <p:nvPr/>
        </p:nvSpPr>
        <p:spPr bwMode="auto">
          <a:xfrm>
            <a:off x="1689910" y="1272072"/>
            <a:ext cx="7569200" cy="400110"/>
          </a:xfrm>
          <a:prstGeom prst="rect">
            <a:avLst/>
          </a:prstGeom>
          <a:noFill/>
          <a:ln w="9525">
            <a:noFill/>
            <a:miter lim="800000"/>
            <a:headEnd/>
            <a:tailEnd/>
          </a:ln>
        </p:spPr>
        <p:txBody>
          <a:bodyPr>
            <a:spAutoFit/>
          </a:bodyPr>
          <a:lstStyle/>
          <a:p>
            <a:pPr algn="just">
              <a:spcBef>
                <a:spcPct val="50000"/>
              </a:spcBef>
            </a:pPr>
            <a:r>
              <a:rPr kumimoji="1" lang="zh-CN" altLang="en-US" sz="2000" b="1" dirty="0">
                <a:solidFill>
                  <a:srgbClr val="CC0000"/>
                </a:solidFill>
                <a:latin typeface="+mn-ea"/>
              </a:rPr>
              <a:t>动态规划法求解</a:t>
            </a:r>
            <a:r>
              <a:rPr kumimoji="1" lang="en-US" altLang="zh-CN" sz="2000" b="1" dirty="0">
                <a:solidFill>
                  <a:srgbClr val="CC0000"/>
                </a:solidFill>
                <a:latin typeface="+mn-ea"/>
              </a:rPr>
              <a:t>TSP</a:t>
            </a:r>
            <a:r>
              <a:rPr kumimoji="1" lang="zh-CN" altLang="en-US" sz="2000" b="1" dirty="0">
                <a:solidFill>
                  <a:srgbClr val="CC0000"/>
                </a:solidFill>
                <a:latin typeface="+mn-ea"/>
              </a:rPr>
              <a:t>问题的填表过程</a:t>
            </a:r>
          </a:p>
        </p:txBody>
      </p:sp>
      <p:graphicFrame>
        <p:nvGraphicFramePr>
          <p:cNvPr id="92575" name="Group 415"/>
          <p:cNvGraphicFramePr>
            <a:graphicFrameLocks noGrp="1"/>
          </p:cNvGraphicFramePr>
          <p:nvPr>
            <p:extLst>
              <p:ext uri="{D42A27DB-BD31-4B8C-83A1-F6EECF244321}">
                <p14:modId xmlns:p14="http://schemas.microsoft.com/office/powerpoint/2010/main" val="2760861931"/>
              </p:ext>
            </p:extLst>
          </p:nvPr>
        </p:nvGraphicFramePr>
        <p:xfrm>
          <a:off x="1703389" y="1783312"/>
          <a:ext cx="8137525" cy="4289428"/>
        </p:xfrm>
        <a:graphic>
          <a:graphicData uri="http://schemas.openxmlformats.org/drawingml/2006/table">
            <a:tbl>
              <a:tblPr/>
              <a:tblGrid>
                <a:gridCol w="1008062">
                  <a:extLst>
                    <a:ext uri="{9D8B030D-6E8A-4147-A177-3AD203B41FA5}">
                      <a16:colId xmlns:a16="http://schemas.microsoft.com/office/drawing/2014/main" val="20000"/>
                    </a:ext>
                  </a:extLst>
                </a:gridCol>
                <a:gridCol w="930275">
                  <a:extLst>
                    <a:ext uri="{9D8B030D-6E8A-4147-A177-3AD203B41FA5}">
                      <a16:colId xmlns:a16="http://schemas.microsoft.com/office/drawing/2014/main" val="20001"/>
                    </a:ext>
                  </a:extLst>
                </a:gridCol>
                <a:gridCol w="831850">
                  <a:extLst>
                    <a:ext uri="{9D8B030D-6E8A-4147-A177-3AD203B41FA5}">
                      <a16:colId xmlns:a16="http://schemas.microsoft.com/office/drawing/2014/main" val="20002"/>
                    </a:ext>
                  </a:extLst>
                </a:gridCol>
                <a:gridCol w="846138">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831850">
                  <a:extLst>
                    <a:ext uri="{9D8B030D-6E8A-4147-A177-3AD203B41FA5}">
                      <a16:colId xmlns:a16="http://schemas.microsoft.com/office/drawing/2014/main" val="20005"/>
                    </a:ext>
                  </a:extLst>
                </a:gridCol>
                <a:gridCol w="831850">
                  <a:extLst>
                    <a:ext uri="{9D8B030D-6E8A-4147-A177-3AD203B41FA5}">
                      <a16:colId xmlns:a16="http://schemas.microsoft.com/office/drawing/2014/main" val="20006"/>
                    </a:ext>
                  </a:extLst>
                </a:gridCol>
                <a:gridCol w="831850">
                  <a:extLst>
                    <a:ext uri="{9D8B030D-6E8A-4147-A177-3AD203B41FA5}">
                      <a16:colId xmlns:a16="http://schemas.microsoft.com/office/drawing/2014/main" val="20007"/>
                    </a:ext>
                  </a:extLst>
                </a:gridCol>
                <a:gridCol w="1204913">
                  <a:extLst>
                    <a:ext uri="{9D8B030D-6E8A-4147-A177-3AD203B41FA5}">
                      <a16:colId xmlns:a16="http://schemas.microsoft.com/office/drawing/2014/main" val="20008"/>
                    </a:ext>
                  </a:extLst>
                </a:gridCol>
              </a:tblGrid>
              <a:tr h="636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mn-ea"/>
                          <a:ea typeface="+mn-ea"/>
                          <a:cs typeface="Times New Roman" pitchFamily="18" charset="0"/>
                        </a:rPr>
                        <a:t>出发点</a:t>
                      </a:r>
                      <a:endParaRPr kumimoji="1" lang="zh-CN" altLang="en-US" sz="3600" b="0" i="0" u="none" strike="noStrike" cap="none" normalizeH="0" baseline="0" dirty="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 }</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{2}</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{3}</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 2}</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 3}</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{2, 3}</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 2, 3}</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0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0</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10</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0</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1</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0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5</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0</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8</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2</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6</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3</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7</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2</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0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2</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6</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2</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0</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9</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2</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1</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5</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2</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3</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10</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2</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1</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0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3</a:t>
                      </a:r>
                      <a:endParaRPr kumimoji="1" lang="en-US" altLang="zh-CN" sz="3600" b="0" i="0" u="none" strike="noStrike" cap="none" normalizeH="0" baseline="0">
                        <a:ln>
                          <a:noFill/>
                        </a:ln>
                        <a:solidFill>
                          <a:schemeClr val="tx1"/>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3</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3</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0</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12</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3</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1</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11</a:t>
                      </a:r>
                      <a:endParaRPr kumimoji="1" lang="en-US" altLang="zh-CN" sz="2000" b="0" i="0" u="none" strike="noStrike" cap="none" normalizeH="0" baseline="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3</a:t>
                      </a:r>
                      <a:r>
                        <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a:ln>
                            <a:noFill/>
                          </a:ln>
                          <a:solidFill>
                            <a:schemeClr val="tx1"/>
                          </a:solidFill>
                          <a:effectLst/>
                          <a:latin typeface="+mn-ea"/>
                          <a:ea typeface="+mn-ea"/>
                          <a:cs typeface="Times New Roman" pitchFamily="18" charset="0"/>
                        </a:rPr>
                        <a:t>2</a:t>
                      </a:r>
                      <a:endParaRPr kumimoji="1" lang="en-US" altLang="zh-CN" sz="1800" b="0" i="0" u="none" strike="noStrike" cap="none" normalizeH="0" baseline="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mn-ea"/>
                          <a:ea typeface="+mn-ea"/>
                          <a:cs typeface="Times New Roman" pitchFamily="18" charset="0"/>
                        </a:rPr>
                        <a:t>14</a:t>
                      </a:r>
                      <a:endParaRPr kumimoji="1" lang="en-US" altLang="zh-CN" sz="2000" b="0" i="0" u="none" strike="noStrike" cap="none" normalizeH="0" baseline="0" dirty="0">
                        <a:ln>
                          <a:noFill/>
                        </a:ln>
                        <a:solidFill>
                          <a:schemeClr val="tx1"/>
                        </a:solidFill>
                        <a:effectLst/>
                        <a:latin typeface="+mn-ea"/>
                        <a:ea typeface="+mn-ea"/>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cs typeface="Times New Roman" pitchFamily="18" charset="0"/>
                        </a:rPr>
                        <a:t>3</a:t>
                      </a:r>
                      <a:r>
                        <a:rPr kumimoji="1" lang="en-US" altLang="zh-CN" sz="1800" b="0" i="0" u="none" strike="noStrike" cap="none" normalizeH="0" baseline="0" dirty="0">
                          <a:ln>
                            <a:noFill/>
                          </a:ln>
                          <a:solidFill>
                            <a:schemeClr val="tx1"/>
                          </a:solidFill>
                          <a:effectLst/>
                          <a:latin typeface="+mn-ea"/>
                          <a:ea typeface="+mn-ea"/>
                          <a:cs typeface="Times New Roman" pitchFamily="18" charset="0"/>
                          <a:sym typeface="Wingdings" pitchFamily="2" charset="2"/>
                        </a:rPr>
                        <a:t></a:t>
                      </a:r>
                      <a:r>
                        <a:rPr kumimoji="1" lang="en-US" altLang="zh-CN" sz="1800" b="0" i="0" u="none" strike="noStrike" cap="none" normalizeH="0" baseline="0" dirty="0">
                          <a:ln>
                            <a:noFill/>
                          </a:ln>
                          <a:solidFill>
                            <a:schemeClr val="tx1"/>
                          </a:solidFill>
                          <a:effectLst/>
                          <a:latin typeface="+mn-ea"/>
                          <a:ea typeface="+mn-ea"/>
                          <a:cs typeface="Times New Roman" pitchFamily="18" charset="0"/>
                        </a:rPr>
                        <a:t>2</a:t>
                      </a:r>
                      <a:endParaRPr kumimoji="1" lang="en-US" altLang="zh-CN" sz="1800" b="0" i="0" u="none" strike="noStrike" cap="none" normalizeH="0" baseline="0" dirty="0">
                        <a:ln>
                          <a:noFill/>
                        </a:ln>
                        <a:solidFill>
                          <a:schemeClr val="tx1"/>
                        </a:solidFill>
                        <a:effectLst/>
                        <a:latin typeface="+mn-ea"/>
                        <a:ea typeface="+mn-ea"/>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a:ln>
                          <a:noFill/>
                        </a:ln>
                        <a:solidFill>
                          <a:schemeClr val="tx1"/>
                        </a:solidFill>
                        <a:effectLst/>
                        <a:latin typeface="+mn-ea"/>
                        <a:ea typeface="+mn-ea"/>
                        <a:cs typeface="华文行楷"/>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mn-ea"/>
                          <a:ea typeface="+mn-ea"/>
                          <a:cs typeface="华文行楷"/>
                        </a:rPr>
                        <a:t> </a:t>
                      </a:r>
                      <a:endParaRPr kumimoji="0" lang="zh-CN" altLang="zh-CN" sz="2000" b="0" i="0" u="none" strike="noStrike" cap="none" normalizeH="0" baseline="0">
                        <a:ln>
                          <a:noFill/>
                        </a:ln>
                        <a:solidFill>
                          <a:schemeClr val="tx1"/>
                        </a:solidFill>
                        <a:effectLst/>
                        <a:latin typeface="+mn-ea"/>
                        <a:ea typeface="+mn-ea"/>
                        <a:cs typeface="华文行楷"/>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n-ea"/>
                          <a:ea typeface="+mn-ea"/>
                          <a:cs typeface="华文行楷"/>
                        </a:rPr>
                        <a:t>第</a:t>
                      </a:r>
                      <a:r>
                        <a:rPr kumimoji="0" lang="en-US" altLang="zh-CN" sz="1800" b="0" i="0" u="none" strike="noStrike" cap="none" normalizeH="0" baseline="0" dirty="0">
                          <a:ln>
                            <a:noFill/>
                          </a:ln>
                          <a:solidFill>
                            <a:schemeClr val="tx1"/>
                          </a:solidFill>
                          <a:effectLst/>
                          <a:latin typeface="+mn-ea"/>
                          <a:ea typeface="+mn-ea"/>
                          <a:cs typeface="华文行楷"/>
                        </a:rPr>
                        <a:t>1</a:t>
                      </a:r>
                      <a:r>
                        <a:rPr kumimoji="0" lang="zh-CN" altLang="en-US" sz="1800" b="0" i="0" u="none" strike="noStrike" cap="none" normalizeH="0" baseline="0" dirty="0">
                          <a:ln>
                            <a:noFill/>
                          </a:ln>
                          <a:solidFill>
                            <a:schemeClr val="tx1"/>
                          </a:solidFill>
                          <a:effectLst/>
                          <a:latin typeface="+mn-ea"/>
                          <a:ea typeface="+mn-ea"/>
                          <a:cs typeface="华文行楷"/>
                        </a:rPr>
                        <a:t>步</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n-ea"/>
                          <a:ea typeface="+mn-ea"/>
                          <a:cs typeface="华文行楷"/>
                        </a:rPr>
                        <a:t>第</a:t>
                      </a:r>
                      <a:r>
                        <a:rPr kumimoji="0" lang="en-US" altLang="zh-CN" sz="1800" b="0" i="0" u="none" strike="noStrike" cap="none" normalizeH="0" baseline="0" dirty="0">
                          <a:ln>
                            <a:noFill/>
                          </a:ln>
                          <a:solidFill>
                            <a:schemeClr val="tx1"/>
                          </a:solidFill>
                          <a:effectLst/>
                          <a:latin typeface="+mn-ea"/>
                          <a:ea typeface="+mn-ea"/>
                          <a:cs typeface="华文行楷"/>
                        </a:rPr>
                        <a:t>2</a:t>
                      </a:r>
                      <a:r>
                        <a:rPr kumimoji="0" lang="zh-CN" altLang="en-US" sz="1800" b="0" i="0" u="none" strike="noStrike" cap="none" normalizeH="0" baseline="0" dirty="0">
                          <a:ln>
                            <a:noFill/>
                          </a:ln>
                          <a:solidFill>
                            <a:schemeClr val="tx1"/>
                          </a:solidFill>
                          <a:effectLst/>
                          <a:latin typeface="+mn-ea"/>
                          <a:ea typeface="+mn-ea"/>
                          <a:cs typeface="华文行楷"/>
                        </a:rPr>
                        <a:t>步</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n-ea"/>
                          <a:ea typeface="+mn-ea"/>
                          <a:cs typeface="华文行楷"/>
                        </a:rPr>
                        <a:t>第</a:t>
                      </a:r>
                      <a:r>
                        <a:rPr kumimoji="0" lang="en-US" altLang="zh-CN" sz="1800" b="0" i="0" u="none" strike="noStrike" cap="none" normalizeH="0" baseline="0" dirty="0">
                          <a:ln>
                            <a:noFill/>
                          </a:ln>
                          <a:solidFill>
                            <a:schemeClr val="tx1"/>
                          </a:solidFill>
                          <a:effectLst/>
                          <a:latin typeface="+mn-ea"/>
                          <a:ea typeface="+mn-ea"/>
                          <a:cs typeface="华文行楷"/>
                        </a:rPr>
                        <a:t>3</a:t>
                      </a:r>
                      <a:r>
                        <a:rPr kumimoji="0" lang="zh-CN" altLang="en-US" sz="1800" b="0" i="0" u="none" strike="noStrike" cap="none" normalizeH="0" baseline="0" dirty="0">
                          <a:ln>
                            <a:noFill/>
                          </a:ln>
                          <a:solidFill>
                            <a:schemeClr val="tx1"/>
                          </a:solidFill>
                          <a:effectLst/>
                          <a:latin typeface="+mn-ea"/>
                          <a:ea typeface="+mn-ea"/>
                          <a:cs typeface="华文行楷"/>
                        </a:rPr>
                        <a:t>步</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mn-ea"/>
                          <a:ea typeface="+mn-ea"/>
                          <a:cs typeface="华文行楷"/>
                        </a:rPr>
                        <a:t>第</a:t>
                      </a:r>
                      <a:r>
                        <a:rPr kumimoji="0" lang="en-US" altLang="zh-CN" sz="1800" b="0" i="0" u="none" strike="noStrike" cap="none" normalizeH="0" baseline="0" dirty="0">
                          <a:ln>
                            <a:noFill/>
                          </a:ln>
                          <a:solidFill>
                            <a:schemeClr val="tx1"/>
                          </a:solidFill>
                          <a:effectLst/>
                          <a:latin typeface="+mn-ea"/>
                          <a:ea typeface="+mn-ea"/>
                          <a:cs typeface="华文行楷"/>
                        </a:rPr>
                        <a:t>4</a:t>
                      </a:r>
                      <a:r>
                        <a:rPr kumimoji="0" lang="zh-CN" altLang="en-US" sz="1800" b="0" i="0" u="none" strike="noStrike" cap="none" normalizeH="0" baseline="0" dirty="0">
                          <a:ln>
                            <a:noFill/>
                          </a:ln>
                          <a:solidFill>
                            <a:schemeClr val="tx1"/>
                          </a:solidFill>
                          <a:effectLst/>
                          <a:latin typeface="+mn-ea"/>
                          <a:ea typeface="+mn-ea"/>
                          <a:cs typeface="华文行楷"/>
                        </a:rPr>
                        <a:t>步</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3606" name="Line 410"/>
          <p:cNvSpPr>
            <a:spLocks noChangeShapeType="1"/>
          </p:cNvSpPr>
          <p:nvPr/>
        </p:nvSpPr>
        <p:spPr bwMode="auto">
          <a:xfrm flipH="1">
            <a:off x="8431959" y="3158865"/>
            <a:ext cx="504825" cy="503237"/>
          </a:xfrm>
          <a:prstGeom prst="line">
            <a:avLst/>
          </a:prstGeom>
          <a:noFill/>
          <a:ln w="9525">
            <a:solidFill>
              <a:srgbClr val="FF3300"/>
            </a:solidFill>
            <a:round/>
            <a:headEnd/>
            <a:tailEnd type="triangle" w="med" len="med"/>
          </a:ln>
        </p:spPr>
        <p:txBody>
          <a:bodyPr/>
          <a:lstStyle/>
          <a:p>
            <a:endParaRPr lang="zh-CN" altLang="en-US"/>
          </a:p>
        </p:txBody>
      </p:sp>
      <p:sp>
        <p:nvSpPr>
          <p:cNvPr id="193607" name="Line 411"/>
          <p:cNvSpPr>
            <a:spLocks noChangeShapeType="1"/>
          </p:cNvSpPr>
          <p:nvPr/>
        </p:nvSpPr>
        <p:spPr bwMode="auto">
          <a:xfrm flipH="1">
            <a:off x="6074133" y="3932367"/>
            <a:ext cx="1800225" cy="720725"/>
          </a:xfrm>
          <a:prstGeom prst="line">
            <a:avLst/>
          </a:prstGeom>
          <a:noFill/>
          <a:ln w="9525">
            <a:solidFill>
              <a:srgbClr val="FF3300"/>
            </a:solidFill>
            <a:round/>
            <a:headEnd/>
            <a:tailEnd type="triangle" w="med" len="med"/>
          </a:ln>
        </p:spPr>
        <p:txBody>
          <a:bodyPr/>
          <a:lstStyle/>
          <a:p>
            <a:endParaRPr lang="zh-CN" altLang="en-US"/>
          </a:p>
        </p:txBody>
      </p:sp>
      <p:sp>
        <p:nvSpPr>
          <p:cNvPr id="193608" name="Line 412"/>
          <p:cNvSpPr>
            <a:spLocks noChangeShapeType="1"/>
          </p:cNvSpPr>
          <p:nvPr/>
        </p:nvSpPr>
        <p:spPr bwMode="auto">
          <a:xfrm flipH="1">
            <a:off x="3304463" y="4865783"/>
            <a:ext cx="2160588" cy="647700"/>
          </a:xfrm>
          <a:prstGeom prst="line">
            <a:avLst/>
          </a:prstGeom>
          <a:noFill/>
          <a:ln w="9525">
            <a:solidFill>
              <a:srgbClr val="FF3300"/>
            </a:solidFill>
            <a:round/>
            <a:headEnd/>
            <a:tailEnd type="triangle" w="med" len="med"/>
          </a:ln>
        </p:spPr>
        <p:txBody>
          <a:bodyPr/>
          <a:lstStyle/>
          <a:p>
            <a:endParaRPr lang="zh-CN" altLang="en-US"/>
          </a:p>
        </p:txBody>
      </p:sp>
      <p:sp>
        <p:nvSpPr>
          <p:cNvPr id="193609" name="矩形 1"/>
          <p:cNvSpPr>
            <a:spLocks noChangeArrowheads="1"/>
          </p:cNvSpPr>
          <p:nvPr/>
        </p:nvSpPr>
        <p:spPr bwMode="auto">
          <a:xfrm>
            <a:off x="1689910" y="6097110"/>
            <a:ext cx="8713788" cy="427040"/>
          </a:xfrm>
          <a:prstGeom prst="rect">
            <a:avLst/>
          </a:prstGeom>
          <a:noFill/>
          <a:ln w="9525">
            <a:noFill/>
            <a:miter lim="800000"/>
            <a:headEnd/>
            <a:tailEnd/>
          </a:ln>
        </p:spPr>
        <p:txBody>
          <a:bodyPr>
            <a:spAutoFit/>
          </a:bodyPr>
          <a:lstStyle/>
          <a:p>
            <a:pPr algn="just">
              <a:lnSpc>
                <a:spcPct val="120000"/>
              </a:lnSpc>
              <a:spcBef>
                <a:spcPct val="10000"/>
              </a:spcBef>
              <a:spcAft>
                <a:spcPct val="10000"/>
              </a:spcAft>
            </a:pPr>
            <a:r>
              <a:rPr kumimoji="1" lang="zh-CN" altLang="en-US" sz="2000" dirty="0">
                <a:solidFill>
                  <a:srgbClr val="0000FF"/>
                </a:solidFill>
                <a:latin typeface="Times New Roman" pitchFamily="18" charset="0"/>
              </a:rPr>
              <a:t>从顶点</a:t>
            </a:r>
            <a:r>
              <a:rPr kumimoji="1" lang="en-US" altLang="zh-CN" sz="2000" dirty="0">
                <a:solidFill>
                  <a:srgbClr val="0000FF"/>
                </a:solidFill>
                <a:latin typeface="Times New Roman" pitchFamily="18" charset="0"/>
              </a:rPr>
              <a:t>0</a:t>
            </a:r>
            <a:r>
              <a:rPr kumimoji="1" lang="zh-CN" altLang="en-US" sz="2000" dirty="0">
                <a:solidFill>
                  <a:srgbClr val="0000FF"/>
                </a:solidFill>
                <a:latin typeface="Times New Roman" pitchFamily="18" charset="0"/>
              </a:rPr>
              <a:t>出发的</a:t>
            </a:r>
            <a:r>
              <a:rPr kumimoji="1" lang="en-US" altLang="zh-CN" sz="2000" dirty="0">
                <a:solidFill>
                  <a:srgbClr val="0000FF"/>
                </a:solidFill>
                <a:latin typeface="Times New Roman" pitchFamily="18" charset="0"/>
              </a:rPr>
              <a:t>TSP</a:t>
            </a:r>
            <a:r>
              <a:rPr kumimoji="1" lang="zh-CN" altLang="en-US" sz="2000" dirty="0">
                <a:solidFill>
                  <a:srgbClr val="0000FF"/>
                </a:solidFill>
                <a:latin typeface="Times New Roman" pitchFamily="18" charset="0"/>
              </a:rPr>
              <a:t>问题的最短路径长度为</a:t>
            </a:r>
            <a:r>
              <a:rPr kumimoji="1" lang="en-US" altLang="zh-CN" sz="2000" dirty="0">
                <a:solidFill>
                  <a:srgbClr val="0000FF"/>
                </a:solidFill>
                <a:latin typeface="Times New Roman" pitchFamily="18" charset="0"/>
              </a:rPr>
              <a:t>10</a:t>
            </a:r>
            <a:r>
              <a:rPr kumimoji="1" lang="zh-CN" altLang="en-US" sz="2000" dirty="0">
                <a:solidFill>
                  <a:srgbClr val="0000FF"/>
                </a:solidFill>
                <a:latin typeface="Times New Roman" pitchFamily="18" charset="0"/>
              </a:rPr>
              <a:t>，路径是</a:t>
            </a:r>
            <a:r>
              <a:rPr kumimoji="1" lang="en-US" altLang="zh-CN" sz="2000" dirty="0">
                <a:solidFill>
                  <a:srgbClr val="0000FF"/>
                </a:solidFill>
                <a:latin typeface="Times New Roman" pitchFamily="18" charset="0"/>
              </a:rPr>
              <a:t>0→1→2→3→0</a:t>
            </a:r>
            <a:r>
              <a:rPr kumimoji="1" lang="zh-CN" altLang="en-US" sz="2000" dirty="0">
                <a:solidFill>
                  <a:srgbClr val="0000FF"/>
                </a:solidFill>
                <a:latin typeface="Times New Roman" pitchFamily="18" charset="0"/>
              </a:rPr>
              <a:t>。</a:t>
            </a:r>
            <a:r>
              <a:rPr kumimoji="1" lang="zh-CN" altLang="en-US" sz="2000" dirty="0">
                <a:solidFill>
                  <a:srgbClr val="0000FF"/>
                </a:solidFill>
                <a:latin typeface="宋体" charset="-122"/>
              </a:rPr>
              <a:t>    </a:t>
            </a:r>
            <a:endParaRPr kumimoji="1" lang="zh-CN" altLang="en-US" sz="2000" dirty="0">
              <a:solidFill>
                <a:srgbClr val="0000FF"/>
              </a:solidFill>
              <a:latin typeface="Times New Roman" pitchFamily="18" charset="0"/>
            </a:endParaRPr>
          </a:p>
        </p:txBody>
      </p:sp>
      <p:sp>
        <p:nvSpPr>
          <p:cNvPr id="2" name="文本占位符 8">
            <a:extLst>
              <a:ext uri="{FF2B5EF4-FFF2-40B4-BE49-F238E27FC236}">
                <a16:creationId xmlns:a16="http://schemas.microsoft.com/office/drawing/2014/main" id="{09FD14A6-0BD1-BDD0-F7F4-ACB98D67C861}"/>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264065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3606"/>
                                        </p:tgtEl>
                                        <p:attrNameLst>
                                          <p:attrName>style.visibility</p:attrName>
                                        </p:attrNameLst>
                                      </p:cBhvr>
                                      <p:to>
                                        <p:strVal val="visible"/>
                                      </p:to>
                                    </p:set>
                                    <p:animEffect transition="in" filter="fade">
                                      <p:cBhvr>
                                        <p:cTn id="7" dur="2000"/>
                                        <p:tgtEl>
                                          <p:spTgt spid="1936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3607"/>
                                        </p:tgtEl>
                                        <p:attrNameLst>
                                          <p:attrName>style.visibility</p:attrName>
                                        </p:attrNameLst>
                                      </p:cBhvr>
                                      <p:to>
                                        <p:strVal val="visible"/>
                                      </p:to>
                                    </p:set>
                                    <p:animEffect transition="in" filter="fade">
                                      <p:cBhvr>
                                        <p:cTn id="12" dur="2000"/>
                                        <p:tgtEl>
                                          <p:spTgt spid="1936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3608"/>
                                        </p:tgtEl>
                                        <p:attrNameLst>
                                          <p:attrName>style.visibility</p:attrName>
                                        </p:attrNameLst>
                                      </p:cBhvr>
                                      <p:to>
                                        <p:strVal val="visible"/>
                                      </p:to>
                                    </p:set>
                                    <p:animEffect transition="in" filter="fade">
                                      <p:cBhvr>
                                        <p:cTn id="17" dur="2000"/>
                                        <p:tgtEl>
                                          <p:spTgt spid="193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06" grpId="0" animBg="1"/>
      <p:bldP spid="193607" grpId="0" animBg="1"/>
      <p:bldP spid="193608"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49" name="Text Box 8"/>
          <p:cNvSpPr txBox="1">
            <a:spLocks noChangeArrowheads="1"/>
          </p:cNvSpPr>
          <p:nvPr/>
        </p:nvSpPr>
        <p:spPr bwMode="auto">
          <a:xfrm>
            <a:off x="839357" y="2206246"/>
            <a:ext cx="10078278" cy="2807948"/>
          </a:xfrm>
          <a:prstGeom prst="rect">
            <a:avLst/>
          </a:prstGeom>
          <a:noFill/>
          <a:ln w="9525">
            <a:noFill/>
            <a:miter lim="800000"/>
            <a:headEnd/>
            <a:tailEnd/>
          </a:ln>
        </p:spPr>
        <p:txBody>
          <a:bodyPr wrap="square">
            <a:spAutoFit/>
          </a:bodyPr>
          <a:lstStyle/>
          <a:p>
            <a:pPr algn="just">
              <a:lnSpc>
                <a:spcPct val="150000"/>
              </a:lnSpc>
              <a:spcBef>
                <a:spcPct val="50000"/>
              </a:spcBef>
            </a:pP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     </a:t>
            </a:r>
            <a:r>
              <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数据结构设计</a:t>
            </a:r>
            <a:r>
              <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p>
          <a:p>
            <a:pPr algn="just">
              <a:lnSpc>
                <a:spcPct val="150000"/>
              </a:lnSpc>
              <a:spcBef>
                <a:spcPct val="50000"/>
              </a:spcBef>
            </a:pPr>
            <a:r>
              <a:rPr kumimoji="1" lang="zh-CN" altLang="en-US" sz="2000" dirty="0">
                <a:latin typeface="微软雅黑" panose="020B0503020204020204" pitchFamily="34" charset="-122"/>
                <a:ea typeface="微软雅黑" panose="020B0503020204020204" pitchFamily="34" charset="-122"/>
                <a:cs typeface="Consolas" pitchFamily="49" charset="0"/>
              </a:rPr>
              <a:t>     二维数组</a:t>
            </a:r>
            <a:r>
              <a:rPr lang="en-US" altLang="zh-CN" sz="2000" dirty="0">
                <a:latin typeface="微软雅黑" panose="020B0503020204020204" pitchFamily="34" charset="-122"/>
                <a:ea typeface="微软雅黑" panose="020B0503020204020204" pitchFamily="34" charset="-122"/>
                <a:cs typeface="Consolas" pitchFamily="49" charset="0"/>
              </a:rPr>
              <a:t>c</a:t>
            </a:r>
            <a:r>
              <a:rPr kumimoji="1" lang="en-US" altLang="zh-CN" sz="2000" dirty="0">
                <a:latin typeface="微软雅黑" panose="020B0503020204020204" pitchFamily="34" charset="-122"/>
                <a:ea typeface="微软雅黑" panose="020B0503020204020204" pitchFamily="34" charset="-122"/>
                <a:cs typeface="Consolas" pitchFamily="49" charset="0"/>
              </a:rPr>
              <a:t>[n][n]</a:t>
            </a:r>
            <a:r>
              <a:rPr kumimoji="1" lang="zh-CN" altLang="en-US" sz="2000" dirty="0">
                <a:latin typeface="微软雅黑" panose="020B0503020204020204" pitchFamily="34" charset="-122"/>
                <a:ea typeface="微软雅黑" panose="020B0503020204020204" pitchFamily="34" charset="-122"/>
                <a:cs typeface="Consolas" pitchFamily="49" charset="0"/>
              </a:rPr>
              <a:t>存放顶点之间的代价，</a:t>
            </a:r>
            <a:r>
              <a:rPr kumimoji="1" lang="en-US" altLang="zh-CN" sz="2000" dirty="0">
                <a:latin typeface="微软雅黑" panose="020B0503020204020204" pitchFamily="34" charset="-122"/>
                <a:ea typeface="微软雅黑" panose="020B0503020204020204" pitchFamily="34" charset="-122"/>
                <a:cs typeface="Consolas" pitchFamily="49" charset="0"/>
              </a:rPr>
              <a:t>n</a:t>
            </a:r>
            <a:r>
              <a:rPr kumimoji="1" lang="zh-CN" altLang="en-US" sz="2000" dirty="0">
                <a:latin typeface="微软雅黑" panose="020B0503020204020204" pitchFamily="34" charset="-122"/>
                <a:ea typeface="微软雅黑" panose="020B0503020204020204" pitchFamily="34" charset="-122"/>
                <a:cs typeface="Consolas" pitchFamily="49" charset="0"/>
              </a:rPr>
              <a:t>个顶点用</a:t>
            </a:r>
            <a:r>
              <a:rPr kumimoji="1" lang="en-US" altLang="zh-CN" sz="2000" dirty="0">
                <a:latin typeface="微软雅黑" panose="020B0503020204020204" pitchFamily="34" charset="-122"/>
                <a:ea typeface="微软雅黑" panose="020B0503020204020204" pitchFamily="34" charset="-122"/>
                <a:cs typeface="Consolas" pitchFamily="49" charset="0"/>
              </a:rPr>
              <a:t>0</a:t>
            </a:r>
            <a:r>
              <a:rPr kumimoji="1" lang="zh-CN" altLang="en-US" sz="2000" dirty="0">
                <a:latin typeface="微软雅黑" panose="020B0503020204020204" pitchFamily="34" charset="-122"/>
                <a:ea typeface="微软雅黑" panose="020B0503020204020204" pitchFamily="34" charset="-122"/>
                <a:cs typeface="Consolas" pitchFamily="49" charset="0"/>
              </a:rPr>
              <a:t>～</a:t>
            </a:r>
            <a:r>
              <a:rPr kumimoji="1" lang="en-US" altLang="zh-CN" sz="2000" dirty="0">
                <a:latin typeface="微软雅黑" panose="020B0503020204020204" pitchFamily="34" charset="-122"/>
                <a:ea typeface="微软雅黑" panose="020B0503020204020204" pitchFamily="34" charset="-122"/>
                <a:cs typeface="Consolas" pitchFamily="49" charset="0"/>
              </a:rPr>
              <a:t>n-1</a:t>
            </a:r>
            <a:r>
              <a:rPr kumimoji="1" lang="zh-CN" altLang="en-US" sz="2000" dirty="0">
                <a:latin typeface="微软雅黑" panose="020B0503020204020204" pitchFamily="34" charset="-122"/>
                <a:ea typeface="微软雅黑" panose="020B0503020204020204" pitchFamily="34" charset="-122"/>
                <a:cs typeface="Consolas" pitchFamily="49" charset="0"/>
              </a:rPr>
              <a:t>的数字编号</a:t>
            </a:r>
            <a:endParaRPr kumimoji="1" lang="en-US" altLang="zh-CN" sz="2000" dirty="0">
              <a:latin typeface="微软雅黑" panose="020B0503020204020204" pitchFamily="34" charset="-122"/>
              <a:ea typeface="微软雅黑" panose="020B0503020204020204" pitchFamily="34" charset="-122"/>
              <a:cs typeface="Consolas" pitchFamily="49" charset="0"/>
            </a:endParaRPr>
          </a:p>
          <a:p>
            <a:pPr algn="just">
              <a:lnSpc>
                <a:spcPct val="150000"/>
              </a:lnSpc>
              <a:spcBef>
                <a:spcPct val="50000"/>
              </a:spcBef>
            </a:pPr>
            <a:r>
              <a:rPr kumimoji="1" lang="zh-CN" altLang="en-US" sz="2000" dirty="0">
                <a:latin typeface="微软雅黑" panose="020B0503020204020204" pitchFamily="34" charset="-122"/>
                <a:ea typeface="微软雅黑" panose="020B0503020204020204" pitchFamily="34" charset="-122"/>
                <a:cs typeface="Consolas" pitchFamily="49" charset="0"/>
              </a:rPr>
              <a:t>     一维数组</a:t>
            </a:r>
            <a:r>
              <a:rPr kumimoji="1" lang="en-US" altLang="zh-CN" sz="2000" dirty="0">
                <a:latin typeface="微软雅黑" panose="020B0503020204020204" pitchFamily="34" charset="-122"/>
                <a:ea typeface="微软雅黑" panose="020B0503020204020204" pitchFamily="34" charset="-122"/>
                <a:cs typeface="Consolas" pitchFamily="49" charset="0"/>
              </a:rPr>
              <a:t>V[2</a:t>
            </a:r>
            <a:r>
              <a:rPr kumimoji="1" lang="en-US" altLang="zh-CN" sz="2000" baseline="30000" dirty="0">
                <a:latin typeface="微软雅黑" panose="020B0503020204020204" pitchFamily="34" charset="-122"/>
                <a:ea typeface="微软雅黑" panose="020B0503020204020204" pitchFamily="34" charset="-122"/>
                <a:cs typeface="Consolas" pitchFamily="49" charset="0"/>
              </a:rPr>
              <a:t>n-1</a:t>
            </a:r>
            <a:r>
              <a:rPr kumimoji="1" lang="en-US" altLang="zh-CN" sz="2000" dirty="0">
                <a:latin typeface="微软雅黑" panose="020B0503020204020204" pitchFamily="34" charset="-122"/>
                <a:ea typeface="微软雅黑" panose="020B0503020204020204" pitchFamily="34" charset="-122"/>
                <a:cs typeface="Consolas" pitchFamily="49" charset="0"/>
              </a:rPr>
              <a:t>]</a:t>
            </a:r>
            <a:r>
              <a:rPr kumimoji="1" lang="zh-CN" altLang="en-US" sz="2000" dirty="0">
                <a:latin typeface="微软雅黑" panose="020B0503020204020204" pitchFamily="34" charset="-122"/>
                <a:ea typeface="微软雅黑" panose="020B0503020204020204" pitchFamily="34" charset="-122"/>
                <a:cs typeface="Consolas" pitchFamily="49" charset="0"/>
              </a:rPr>
              <a:t>存放</a:t>
            </a:r>
            <a:r>
              <a:rPr kumimoji="1" lang="en-US" altLang="zh-CN" sz="2000" dirty="0">
                <a:latin typeface="微软雅黑" panose="020B0503020204020204" pitchFamily="34" charset="-122"/>
                <a:ea typeface="微软雅黑" panose="020B0503020204020204" pitchFamily="34" charset="-122"/>
                <a:cs typeface="Consolas" pitchFamily="49" charset="0"/>
              </a:rPr>
              <a:t>1</a:t>
            </a:r>
            <a:r>
              <a:rPr kumimoji="1" lang="zh-CN" altLang="en-US" sz="2000" dirty="0">
                <a:latin typeface="微软雅黑" panose="020B0503020204020204" pitchFamily="34" charset="-122"/>
                <a:ea typeface="微软雅黑" panose="020B0503020204020204" pitchFamily="34" charset="-122"/>
                <a:cs typeface="Consolas" pitchFamily="49" charset="0"/>
              </a:rPr>
              <a:t>～</a:t>
            </a:r>
            <a:r>
              <a:rPr kumimoji="1" lang="en-US" altLang="zh-CN" sz="2000" dirty="0">
                <a:latin typeface="微软雅黑" panose="020B0503020204020204" pitchFamily="34" charset="-122"/>
                <a:ea typeface="微软雅黑" panose="020B0503020204020204" pitchFamily="34" charset="-122"/>
                <a:cs typeface="Consolas" pitchFamily="49" charset="0"/>
              </a:rPr>
              <a:t>n-1</a:t>
            </a:r>
            <a:r>
              <a:rPr kumimoji="1" lang="zh-CN" altLang="en-US" sz="2000" dirty="0">
                <a:latin typeface="微软雅黑" panose="020B0503020204020204" pitchFamily="34" charset="-122"/>
                <a:ea typeface="微软雅黑" panose="020B0503020204020204" pitchFamily="34" charset="-122"/>
                <a:cs typeface="Consolas" pitchFamily="49" charset="0"/>
              </a:rPr>
              <a:t>个元素的所有子集</a:t>
            </a:r>
            <a:endParaRPr kumimoji="1" lang="en-US" altLang="zh-CN" sz="2000" dirty="0">
              <a:latin typeface="微软雅黑" panose="020B0503020204020204" pitchFamily="34" charset="-122"/>
              <a:ea typeface="微软雅黑" panose="020B0503020204020204" pitchFamily="34" charset="-122"/>
              <a:cs typeface="Consolas" pitchFamily="49" charset="0"/>
            </a:endParaRPr>
          </a:p>
          <a:p>
            <a:pPr algn="just">
              <a:lnSpc>
                <a:spcPct val="150000"/>
              </a:lnSpc>
              <a:spcBef>
                <a:spcPct val="50000"/>
              </a:spcBef>
            </a:pPr>
            <a:r>
              <a:rPr kumimoji="1" lang="en-US" altLang="zh-CN" sz="2000" dirty="0">
                <a:latin typeface="微软雅黑" panose="020B0503020204020204" pitchFamily="34" charset="-122"/>
                <a:ea typeface="微软雅黑" panose="020B0503020204020204" pitchFamily="34" charset="-122"/>
                <a:cs typeface="Consolas" pitchFamily="49"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二维数组</a:t>
            </a:r>
            <a:r>
              <a:rPr kumimoji="1" lang="en-US" altLang="zh-CN" sz="2000" dirty="0">
                <a:latin typeface="微软雅黑" panose="020B0503020204020204" pitchFamily="34" charset="-122"/>
                <a:ea typeface="微软雅黑" panose="020B0503020204020204" pitchFamily="34" charset="-122"/>
                <a:cs typeface="Consolas" pitchFamily="49" charset="0"/>
              </a:rPr>
              <a:t>dp[n][2</a:t>
            </a:r>
            <a:r>
              <a:rPr kumimoji="1" lang="en-US" altLang="zh-CN" sz="2000" baseline="30000" dirty="0">
                <a:latin typeface="微软雅黑" panose="020B0503020204020204" pitchFamily="34" charset="-122"/>
                <a:ea typeface="微软雅黑" panose="020B0503020204020204" pitchFamily="34" charset="-122"/>
                <a:cs typeface="Consolas" pitchFamily="49" charset="0"/>
              </a:rPr>
              <a:t>n-1</a:t>
            </a:r>
            <a:r>
              <a:rPr kumimoji="1" lang="en-US" altLang="zh-CN" sz="2000" dirty="0">
                <a:latin typeface="微软雅黑" panose="020B0503020204020204" pitchFamily="34" charset="-122"/>
                <a:ea typeface="微软雅黑" panose="020B0503020204020204" pitchFamily="34" charset="-122"/>
                <a:cs typeface="Consolas" pitchFamily="49" charset="0"/>
              </a:rPr>
              <a:t>]</a:t>
            </a:r>
            <a:r>
              <a:rPr kumimoji="1" lang="zh-CN" altLang="en-US" sz="2000" dirty="0">
                <a:latin typeface="微软雅黑" panose="020B0503020204020204" pitchFamily="34" charset="-122"/>
                <a:ea typeface="微软雅黑" panose="020B0503020204020204" pitchFamily="34" charset="-122"/>
                <a:cs typeface="Consolas" pitchFamily="49" charset="0"/>
              </a:rPr>
              <a:t>存放递推结果，其中</a:t>
            </a:r>
            <a:r>
              <a:rPr kumimoji="1" lang="en-US" altLang="zh-CN" sz="2000" dirty="0">
                <a:latin typeface="微软雅黑" panose="020B0503020204020204" pitchFamily="34" charset="-122"/>
                <a:ea typeface="微软雅黑" panose="020B0503020204020204" pitchFamily="34" charset="-122"/>
                <a:cs typeface="Consolas" pitchFamily="49" charset="0"/>
              </a:rPr>
              <a:t>dp[i][j]</a:t>
            </a:r>
            <a:r>
              <a:rPr kumimoji="1" lang="zh-CN" altLang="en-US" sz="2000" dirty="0">
                <a:latin typeface="微软雅黑" panose="020B0503020204020204" pitchFamily="34" charset="-122"/>
                <a:ea typeface="微软雅黑" panose="020B0503020204020204" pitchFamily="34" charset="-122"/>
                <a:cs typeface="Consolas" pitchFamily="49" charset="0"/>
              </a:rPr>
              <a:t>表示从顶点</a:t>
            </a:r>
            <a:r>
              <a:rPr kumimoji="1" lang="en-US" altLang="zh-CN" sz="2000" dirty="0">
                <a:latin typeface="微软雅黑" panose="020B0503020204020204" pitchFamily="34" charset="-122"/>
                <a:ea typeface="微软雅黑" panose="020B0503020204020204" pitchFamily="34" charset="-122"/>
                <a:cs typeface="Consolas" pitchFamily="49" charset="0"/>
              </a:rPr>
              <a:t>i</a:t>
            </a:r>
            <a:r>
              <a:rPr kumimoji="1" lang="zh-CN" altLang="en-US" sz="2000" dirty="0">
                <a:latin typeface="微软雅黑" panose="020B0503020204020204" pitchFamily="34" charset="-122"/>
                <a:ea typeface="微软雅黑" panose="020B0503020204020204" pitchFamily="34" charset="-122"/>
                <a:cs typeface="Consolas" pitchFamily="49" charset="0"/>
              </a:rPr>
              <a:t>经过子集</a:t>
            </a:r>
            <a:r>
              <a:rPr kumimoji="1" lang="en-US" altLang="zh-CN" sz="2000" dirty="0">
                <a:latin typeface="微软雅黑" panose="020B0503020204020204" pitchFamily="34" charset="-122"/>
                <a:ea typeface="微软雅黑" panose="020B0503020204020204" pitchFamily="34" charset="-122"/>
                <a:cs typeface="Consolas" pitchFamily="49" charset="0"/>
              </a:rPr>
              <a:t>V[j]</a:t>
            </a:r>
            <a:r>
              <a:rPr kumimoji="1" lang="zh-CN" altLang="en-US" sz="2000" dirty="0">
                <a:latin typeface="微软雅黑" panose="020B0503020204020204" pitchFamily="34" charset="-122"/>
                <a:ea typeface="微软雅黑" panose="020B0503020204020204" pitchFamily="34" charset="-122"/>
                <a:cs typeface="Consolas" pitchFamily="49" charset="0"/>
              </a:rPr>
              <a:t>中的顶点一次且仅一次，最后回到出发点</a:t>
            </a:r>
            <a:r>
              <a:rPr kumimoji="1" lang="en-US" altLang="zh-CN" sz="2000" dirty="0">
                <a:latin typeface="微软雅黑" panose="020B0503020204020204" pitchFamily="34" charset="-122"/>
                <a:ea typeface="微软雅黑" panose="020B0503020204020204" pitchFamily="34" charset="-122"/>
                <a:cs typeface="Consolas" pitchFamily="49" charset="0"/>
              </a:rPr>
              <a:t>0</a:t>
            </a:r>
            <a:r>
              <a:rPr kumimoji="1" lang="zh-CN" altLang="en-US" sz="2000" dirty="0">
                <a:latin typeface="微软雅黑" panose="020B0503020204020204" pitchFamily="34" charset="-122"/>
                <a:ea typeface="微软雅黑" panose="020B0503020204020204" pitchFamily="34" charset="-122"/>
                <a:cs typeface="Consolas" pitchFamily="49" charset="0"/>
              </a:rPr>
              <a:t>的最短路径长度。</a:t>
            </a:r>
            <a:endParaRPr kumimoji="1" lang="en-US" altLang="zh-CN" sz="2000" dirty="0">
              <a:latin typeface="微软雅黑" panose="020B0503020204020204" pitchFamily="34" charset="-122"/>
              <a:ea typeface="微软雅黑" panose="020B0503020204020204" pitchFamily="34" charset="-122"/>
              <a:cs typeface="Consolas" pitchFamily="49" charset="0"/>
            </a:endParaRPr>
          </a:p>
        </p:txBody>
      </p:sp>
      <p:sp>
        <p:nvSpPr>
          <p:cNvPr id="7" name="文本框 6"/>
          <p:cNvSpPr txBox="1"/>
          <p:nvPr/>
        </p:nvSpPr>
        <p:spPr>
          <a:xfrm>
            <a:off x="839357" y="1441657"/>
            <a:ext cx="2514600" cy="400110"/>
          </a:xfrm>
          <a:prstGeom prst="rect">
            <a:avLst/>
          </a:prstGeom>
          <a:noFill/>
        </p:spPr>
        <p:txBody>
          <a:bodyPr>
            <a:spAutoFit/>
          </a:bodyPr>
          <a:lstStyle/>
          <a:p>
            <a:pPr>
              <a:defRPr/>
            </a:pPr>
            <a:r>
              <a:rPr lang="zh-CN" altLang="en-US" sz="2000" b="1" dirty="0">
                <a:solidFill>
                  <a:srgbClr val="0000FF"/>
                </a:solidFill>
                <a:latin typeface="微软雅黑" panose="020B0503020204020204" pitchFamily="34" charset="-122"/>
                <a:ea typeface="微软雅黑" panose="020B0503020204020204" pitchFamily="34" charset="-122"/>
              </a:rPr>
              <a:t>三、算法设计</a:t>
            </a:r>
          </a:p>
        </p:txBody>
      </p:sp>
      <p:sp>
        <p:nvSpPr>
          <p:cNvPr id="2" name="文本占位符 8">
            <a:extLst>
              <a:ext uri="{FF2B5EF4-FFF2-40B4-BE49-F238E27FC236}">
                <a16:creationId xmlns:a16="http://schemas.microsoft.com/office/drawing/2014/main" id="{4C6A51E5-90DA-8745-FF21-ECC402E2FCEC}"/>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382089725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48" name="Text Box 3"/>
          <p:cNvSpPr txBox="1">
            <a:spLocks noChangeArrowheads="1"/>
          </p:cNvSpPr>
          <p:nvPr/>
        </p:nvSpPr>
        <p:spPr bwMode="auto">
          <a:xfrm>
            <a:off x="906597" y="2068314"/>
            <a:ext cx="10612855" cy="4123763"/>
          </a:xfrm>
          <a:prstGeom prst="rect">
            <a:avLst/>
          </a:prstGeom>
          <a:noFill/>
          <a:ln w="9525">
            <a:solidFill>
              <a:srgbClr val="000000"/>
            </a:solidFill>
            <a:prstDash val="lgDashDot"/>
            <a:miter lim="800000"/>
            <a:headEnd/>
            <a:tailEnd/>
          </a:ln>
        </p:spPr>
        <p:txBody>
          <a:bodyPr/>
          <a:lstStyle/>
          <a:p>
            <a:pPr eaLnBrk="0" hangingPunct="0">
              <a:lnSpc>
                <a:spcPct val="150000"/>
              </a:lnSpc>
              <a:spcAft>
                <a:spcPts val="775"/>
              </a:spcAft>
            </a:pPr>
            <a:r>
              <a:rPr lang="zh-CN" altLang="en-US" sz="2000" dirty="0">
                <a:latin typeface="Consolas" pitchFamily="49" charset="0"/>
                <a:cs typeface="Consolas" pitchFamily="49" charset="0"/>
              </a:rPr>
              <a:t>算法</a:t>
            </a:r>
            <a:r>
              <a:rPr lang="en-US" altLang="zh-CN" sz="2000" dirty="0">
                <a:latin typeface="Consolas" pitchFamily="49" charset="0"/>
                <a:cs typeface="Consolas" pitchFamily="49" charset="0"/>
              </a:rPr>
              <a:t>——TSP</a:t>
            </a:r>
            <a:r>
              <a:rPr lang="zh-CN" altLang="en-US" sz="2000" dirty="0">
                <a:latin typeface="Consolas" pitchFamily="49" charset="0"/>
                <a:cs typeface="Consolas" pitchFamily="49" charset="0"/>
              </a:rPr>
              <a:t>问题</a:t>
            </a:r>
            <a:endParaRPr lang="en-US" altLang="zh-CN" sz="2000" dirty="0">
              <a:latin typeface="Consolas" pitchFamily="49" charset="0"/>
              <a:cs typeface="Consolas" pitchFamily="49" charset="0"/>
            </a:endParaRPr>
          </a:p>
          <a:p>
            <a:pPr algn="just" eaLnBrk="0" hangingPunct="0">
              <a:lnSpc>
                <a:spcPct val="150000"/>
              </a:lnSpc>
            </a:pPr>
            <a:r>
              <a:rPr lang="en-US" altLang="zh-CN" sz="2000" dirty="0">
                <a:latin typeface="Consolas" pitchFamily="49" charset="0"/>
                <a:cs typeface="Consolas" pitchFamily="49" charset="0"/>
              </a:rPr>
              <a:t>1.</a:t>
            </a:r>
            <a:r>
              <a:rPr lang="zh-CN" altLang="en-US" sz="2000" dirty="0">
                <a:latin typeface="Consolas" pitchFamily="49" charset="0"/>
                <a:cs typeface="Consolas" pitchFamily="49" charset="0"/>
              </a:rPr>
              <a:t> </a:t>
            </a:r>
            <a:r>
              <a:rPr lang="en-US" altLang="zh-CN" sz="2000" dirty="0">
                <a:latin typeface="Consolas" pitchFamily="49" charset="0"/>
                <a:cs typeface="Consolas" pitchFamily="49" charset="0"/>
              </a:rPr>
              <a:t>for(i=1; i&lt;n; i++) d[i][0]=c[i][0];   //</a:t>
            </a:r>
            <a:r>
              <a:rPr lang="zh-CN" altLang="en-US" sz="2000" dirty="0">
                <a:latin typeface="Consolas" pitchFamily="49" charset="0"/>
                <a:cs typeface="Consolas" pitchFamily="49" charset="0"/>
              </a:rPr>
              <a:t>初始化第</a:t>
            </a:r>
            <a:r>
              <a:rPr lang="en-US" altLang="zh-CN" sz="2000" dirty="0">
                <a:latin typeface="Consolas" pitchFamily="49" charset="0"/>
                <a:cs typeface="Consolas" pitchFamily="49" charset="0"/>
              </a:rPr>
              <a:t>0</a:t>
            </a:r>
            <a:r>
              <a:rPr lang="zh-CN" altLang="en-US" sz="2000" dirty="0">
                <a:latin typeface="Consolas" pitchFamily="49" charset="0"/>
                <a:cs typeface="Consolas" pitchFamily="49" charset="0"/>
              </a:rPr>
              <a:t>列</a:t>
            </a:r>
          </a:p>
          <a:p>
            <a:pPr algn="just" eaLnBrk="0" hangingPunct="0">
              <a:lnSpc>
                <a:spcPct val="150000"/>
              </a:lnSpc>
            </a:pPr>
            <a:r>
              <a:rPr lang="en-US" altLang="zh-CN" sz="2000" dirty="0">
                <a:latin typeface="Consolas" pitchFamily="49" charset="0"/>
                <a:cs typeface="Consolas" pitchFamily="49" charset="0"/>
              </a:rPr>
              <a:t>2. for(j=1; j&lt;2</a:t>
            </a:r>
            <a:r>
              <a:rPr lang="en-US" altLang="zh-CN" sz="2000" baseline="30000" dirty="0">
                <a:latin typeface="Consolas" pitchFamily="49" charset="0"/>
                <a:cs typeface="Consolas" pitchFamily="49" charset="0"/>
              </a:rPr>
              <a:t>n-1</a:t>
            </a:r>
            <a:r>
              <a:rPr lang="en-US" altLang="zh-CN" sz="2000" dirty="0">
                <a:latin typeface="Consolas" pitchFamily="49" charset="0"/>
                <a:cs typeface="Consolas" pitchFamily="49" charset="0"/>
              </a:rPr>
              <a:t>-1; j++)  </a:t>
            </a:r>
          </a:p>
          <a:p>
            <a:pPr algn="just" eaLnBrk="0" hangingPunct="0">
              <a:lnSpc>
                <a:spcPct val="150000"/>
              </a:lnSpc>
            </a:pPr>
            <a:r>
              <a:rPr lang="en-US" altLang="zh-CN" sz="2000" dirty="0">
                <a:latin typeface="Consolas" pitchFamily="49" charset="0"/>
                <a:cs typeface="Consolas" pitchFamily="49" charset="0"/>
              </a:rPr>
              <a:t>    for(i=1; i&lt;n; i++)   //</a:t>
            </a:r>
            <a:r>
              <a:rPr lang="zh-CN" altLang="en-US" sz="2000" dirty="0">
                <a:latin typeface="Consolas" pitchFamily="49" charset="0"/>
                <a:cs typeface="Consolas" pitchFamily="49" charset="0"/>
              </a:rPr>
              <a:t>依次进行第</a:t>
            </a:r>
            <a:r>
              <a:rPr lang="en-US" altLang="zh-CN" sz="2000" dirty="0">
                <a:latin typeface="Consolas" pitchFamily="49" charset="0"/>
                <a:cs typeface="Consolas" pitchFamily="49" charset="0"/>
              </a:rPr>
              <a:t>i</a:t>
            </a:r>
            <a:r>
              <a:rPr lang="zh-CN" altLang="en-US" sz="2000" dirty="0">
                <a:latin typeface="Consolas" pitchFamily="49" charset="0"/>
                <a:cs typeface="Consolas" pitchFamily="49" charset="0"/>
              </a:rPr>
              <a:t>次迭代</a:t>
            </a:r>
          </a:p>
          <a:p>
            <a:pPr algn="just" eaLnBrk="0" hangingPunct="0">
              <a:lnSpc>
                <a:spcPct val="150000"/>
              </a:lnSpc>
            </a:pPr>
            <a:r>
              <a:rPr lang="zh-CN" altLang="en-US" sz="2000" dirty="0">
                <a:latin typeface="Consolas" pitchFamily="49" charset="0"/>
                <a:cs typeface="Consolas" pitchFamily="49" charset="0"/>
              </a:rPr>
              <a:t>      </a:t>
            </a:r>
            <a:r>
              <a:rPr lang="en-US" altLang="zh-CN" sz="2000" dirty="0">
                <a:latin typeface="Consolas" pitchFamily="49" charset="0"/>
                <a:cs typeface="Consolas" pitchFamily="49" charset="0"/>
              </a:rPr>
              <a:t>if(</a:t>
            </a:r>
            <a:r>
              <a:rPr lang="zh-CN" altLang="en-US" sz="2000" dirty="0">
                <a:latin typeface="Consolas" pitchFamily="49" charset="0"/>
                <a:cs typeface="Consolas" pitchFamily="49" charset="0"/>
              </a:rPr>
              <a:t>子集</a:t>
            </a:r>
            <a:r>
              <a:rPr lang="en-US" altLang="zh-CN" sz="2000" dirty="0">
                <a:latin typeface="Consolas" pitchFamily="49" charset="0"/>
                <a:cs typeface="Consolas" pitchFamily="49" charset="0"/>
              </a:rPr>
              <a:t>V[j]</a:t>
            </a:r>
            <a:r>
              <a:rPr lang="zh-CN" altLang="en-US" sz="2000" dirty="0">
                <a:latin typeface="Consolas" pitchFamily="49" charset="0"/>
                <a:cs typeface="Consolas" pitchFamily="49" charset="0"/>
              </a:rPr>
              <a:t>中不包含</a:t>
            </a:r>
            <a:r>
              <a:rPr lang="en-US" altLang="zh-CN" sz="2000" dirty="0">
                <a:latin typeface="Consolas" pitchFamily="49" charset="0"/>
                <a:cs typeface="Consolas" pitchFamily="49" charset="0"/>
              </a:rPr>
              <a:t>i) </a:t>
            </a:r>
          </a:p>
          <a:p>
            <a:pPr algn="just" eaLnBrk="0" hangingPunct="0">
              <a:lnSpc>
                <a:spcPct val="150000"/>
              </a:lnSpc>
            </a:pPr>
            <a:r>
              <a:rPr lang="en-US" altLang="zh-CN" sz="2000" dirty="0">
                <a:latin typeface="Consolas" pitchFamily="49" charset="0"/>
                <a:cs typeface="Consolas" pitchFamily="49" charset="0"/>
              </a:rPr>
              <a:t>        </a:t>
            </a:r>
            <a:r>
              <a:rPr lang="zh-CN" altLang="en-US" sz="2000" dirty="0">
                <a:latin typeface="Consolas" pitchFamily="49" charset="0"/>
                <a:cs typeface="Consolas" pitchFamily="49" charset="0"/>
              </a:rPr>
              <a:t>对</a:t>
            </a:r>
            <a:r>
              <a:rPr lang="en-US" altLang="zh-CN" sz="2000" dirty="0">
                <a:latin typeface="Consolas" pitchFamily="49" charset="0"/>
                <a:cs typeface="Consolas" pitchFamily="49" charset="0"/>
              </a:rPr>
              <a:t>V[j]</a:t>
            </a:r>
            <a:r>
              <a:rPr lang="zh-CN" altLang="en-US" sz="2000" dirty="0">
                <a:latin typeface="Consolas" pitchFamily="49" charset="0"/>
                <a:cs typeface="Consolas" pitchFamily="49" charset="0"/>
              </a:rPr>
              <a:t>中的每个元素</a:t>
            </a:r>
            <a:r>
              <a:rPr lang="en-US" altLang="zh-CN" sz="2000" dirty="0">
                <a:latin typeface="Consolas" pitchFamily="49" charset="0"/>
                <a:cs typeface="Consolas" pitchFamily="49" charset="0"/>
              </a:rPr>
              <a:t>k</a:t>
            </a:r>
            <a:r>
              <a:rPr lang="zh-CN" altLang="en-US" sz="2000" dirty="0">
                <a:latin typeface="Consolas" pitchFamily="49" charset="0"/>
                <a:cs typeface="Consolas" pitchFamily="49" charset="0"/>
              </a:rPr>
              <a:t>，计算</a:t>
            </a:r>
            <a:r>
              <a:rPr lang="en-US" altLang="zh-CN" sz="2000" dirty="0">
                <a:latin typeface="Consolas" pitchFamily="49" charset="0"/>
                <a:cs typeface="Consolas" pitchFamily="49" charset="0"/>
              </a:rPr>
              <a:t>d[i][j]=min(c[i][k]+d[k][j-1]);</a:t>
            </a:r>
          </a:p>
          <a:p>
            <a:pPr algn="just" eaLnBrk="0" hangingPunct="0">
              <a:lnSpc>
                <a:spcPct val="150000"/>
              </a:lnSpc>
            </a:pPr>
            <a:r>
              <a:rPr lang="en-US" altLang="zh-CN" sz="2000" dirty="0">
                <a:latin typeface="Consolas" pitchFamily="49" charset="0"/>
                <a:cs typeface="Consolas" pitchFamily="49" charset="0"/>
              </a:rPr>
              <a:t>3. </a:t>
            </a:r>
            <a:r>
              <a:rPr lang="zh-CN" altLang="en-US" sz="2000" dirty="0">
                <a:latin typeface="Consolas" pitchFamily="49" charset="0"/>
                <a:cs typeface="Consolas" pitchFamily="49" charset="0"/>
              </a:rPr>
              <a:t>对</a:t>
            </a:r>
            <a:r>
              <a:rPr lang="en-US" altLang="zh-CN" sz="2000" dirty="0">
                <a:latin typeface="Consolas" pitchFamily="49" charset="0"/>
                <a:cs typeface="Consolas" pitchFamily="49" charset="0"/>
              </a:rPr>
              <a:t>V[2</a:t>
            </a:r>
            <a:r>
              <a:rPr lang="en-US" altLang="zh-CN" sz="2000" baseline="30000" dirty="0">
                <a:latin typeface="Consolas" pitchFamily="49" charset="0"/>
                <a:cs typeface="Consolas" pitchFamily="49" charset="0"/>
              </a:rPr>
              <a:t>n-1</a:t>
            </a:r>
            <a:r>
              <a:rPr lang="en-US" altLang="zh-CN" sz="2000" dirty="0">
                <a:latin typeface="Consolas" pitchFamily="49" charset="0"/>
                <a:cs typeface="Consolas" pitchFamily="49" charset="0"/>
              </a:rPr>
              <a:t>-1]</a:t>
            </a:r>
            <a:r>
              <a:rPr lang="zh-CN" altLang="en-US" sz="2000" dirty="0">
                <a:latin typeface="Consolas" pitchFamily="49" charset="0"/>
                <a:cs typeface="Consolas" pitchFamily="49" charset="0"/>
              </a:rPr>
              <a:t>中的每一个元素</a:t>
            </a:r>
            <a:r>
              <a:rPr lang="en-US" altLang="zh-CN" sz="2000" dirty="0">
                <a:latin typeface="Consolas" pitchFamily="49" charset="0"/>
                <a:cs typeface="Consolas" pitchFamily="49" charset="0"/>
              </a:rPr>
              <a:t>k</a:t>
            </a:r>
            <a:r>
              <a:rPr lang="zh-CN" altLang="en-US" sz="2000" dirty="0">
                <a:latin typeface="Consolas" pitchFamily="49" charset="0"/>
                <a:cs typeface="Consolas" pitchFamily="49" charset="0"/>
              </a:rPr>
              <a:t>，计算</a:t>
            </a:r>
            <a:r>
              <a:rPr lang="en-US" altLang="zh-CN" sz="2000" dirty="0">
                <a:latin typeface="Consolas" pitchFamily="49" charset="0"/>
                <a:cs typeface="Consolas" pitchFamily="49" charset="0"/>
              </a:rPr>
              <a:t>d[0][2</a:t>
            </a:r>
            <a:r>
              <a:rPr lang="en-US" altLang="zh-CN" sz="2000" baseline="30000" dirty="0">
                <a:latin typeface="Consolas" pitchFamily="49" charset="0"/>
                <a:cs typeface="Consolas" pitchFamily="49" charset="0"/>
              </a:rPr>
              <a:t>n-1</a:t>
            </a:r>
            <a:r>
              <a:rPr lang="en-US" altLang="zh-CN" sz="2000" dirty="0">
                <a:latin typeface="Consolas" pitchFamily="49" charset="0"/>
                <a:cs typeface="Consolas" pitchFamily="49" charset="0"/>
              </a:rPr>
              <a:t>-1]=min(c[0][k]+d[k][2</a:t>
            </a:r>
            <a:r>
              <a:rPr lang="en-US" altLang="zh-CN" sz="2000" baseline="30000" dirty="0">
                <a:latin typeface="Consolas" pitchFamily="49" charset="0"/>
                <a:cs typeface="Consolas" pitchFamily="49" charset="0"/>
              </a:rPr>
              <a:t>n-1</a:t>
            </a:r>
            <a:r>
              <a:rPr lang="en-US" altLang="zh-CN" sz="2000" dirty="0">
                <a:latin typeface="Consolas" pitchFamily="49" charset="0"/>
                <a:cs typeface="Consolas" pitchFamily="49" charset="0"/>
              </a:rPr>
              <a:t>-2]);</a:t>
            </a:r>
          </a:p>
          <a:p>
            <a:pPr algn="just" eaLnBrk="0" hangingPunct="0">
              <a:lnSpc>
                <a:spcPct val="150000"/>
              </a:lnSpc>
            </a:pPr>
            <a:r>
              <a:rPr lang="en-US" altLang="zh-CN" sz="2000" dirty="0">
                <a:latin typeface="Consolas" pitchFamily="49" charset="0"/>
                <a:cs typeface="Consolas" pitchFamily="49" charset="0"/>
              </a:rPr>
              <a:t>4.</a:t>
            </a:r>
            <a:r>
              <a:rPr lang="zh-CN" altLang="en-US" sz="2000" dirty="0">
                <a:latin typeface="Consolas" pitchFamily="49" charset="0"/>
                <a:cs typeface="Consolas" pitchFamily="49" charset="0"/>
              </a:rPr>
              <a:t> 输出最短路径长度</a:t>
            </a:r>
            <a:r>
              <a:rPr lang="en-US" altLang="zh-CN" sz="2000" dirty="0">
                <a:latin typeface="Consolas" pitchFamily="49" charset="0"/>
                <a:cs typeface="Consolas" pitchFamily="49" charset="0"/>
              </a:rPr>
              <a:t>d[0][2</a:t>
            </a:r>
            <a:r>
              <a:rPr lang="en-US" altLang="zh-CN" sz="2000" baseline="30000" dirty="0">
                <a:latin typeface="Consolas" pitchFamily="49" charset="0"/>
                <a:cs typeface="Consolas" pitchFamily="49" charset="0"/>
              </a:rPr>
              <a:t>n-1</a:t>
            </a:r>
            <a:r>
              <a:rPr lang="en-US" altLang="zh-CN" sz="2000" dirty="0">
                <a:latin typeface="Consolas" pitchFamily="49" charset="0"/>
                <a:cs typeface="Consolas" pitchFamily="49" charset="0"/>
              </a:rPr>
              <a:t>-1];</a:t>
            </a:r>
          </a:p>
        </p:txBody>
      </p:sp>
      <p:sp>
        <p:nvSpPr>
          <p:cNvPr id="7" name="文本框 6"/>
          <p:cNvSpPr txBox="1"/>
          <p:nvPr/>
        </p:nvSpPr>
        <p:spPr>
          <a:xfrm>
            <a:off x="730026" y="1321382"/>
            <a:ext cx="2514600" cy="400110"/>
          </a:xfrm>
          <a:prstGeom prst="rect">
            <a:avLst/>
          </a:prstGeom>
          <a:noFill/>
        </p:spPr>
        <p:txBody>
          <a:bodyPr>
            <a:spAutoFit/>
          </a:bodyPr>
          <a:lstStyle/>
          <a:p>
            <a:pPr>
              <a:defRPr/>
            </a:pPr>
            <a:r>
              <a:rPr lang="zh-CN" altLang="en-US" sz="2000" b="1" dirty="0">
                <a:solidFill>
                  <a:srgbClr val="0000FF"/>
                </a:solidFill>
                <a:latin typeface="微软雅黑" panose="020B0503020204020204" pitchFamily="34" charset="-122"/>
                <a:ea typeface="微软雅黑" panose="020B0503020204020204" pitchFamily="34" charset="-122"/>
              </a:rPr>
              <a:t>三、算法设计</a:t>
            </a:r>
          </a:p>
        </p:txBody>
      </p:sp>
      <p:sp>
        <p:nvSpPr>
          <p:cNvPr id="2" name="文本占位符 8">
            <a:extLst>
              <a:ext uri="{FF2B5EF4-FFF2-40B4-BE49-F238E27FC236}">
                <a16:creationId xmlns:a16="http://schemas.microsoft.com/office/drawing/2014/main" id="{5B251F25-24A8-62F3-2A34-4685E420103C}"/>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22277130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7"/>
          <p:cNvSpPr txBox="1">
            <a:spLocks noChangeArrowheads="1"/>
          </p:cNvSpPr>
          <p:nvPr/>
        </p:nvSpPr>
        <p:spPr bwMode="auto">
          <a:xfrm>
            <a:off x="1079780" y="2491819"/>
            <a:ext cx="9376183" cy="1846146"/>
          </a:xfrm>
          <a:prstGeom prst="rect">
            <a:avLst/>
          </a:prstGeom>
          <a:noFill/>
          <a:ln>
            <a:noFill/>
          </a:ln>
          <a:effec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defRPr/>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显然，算法的时间和空间复杂度为</a:t>
            </a:r>
            <a:r>
              <a:rPr kumimoji="1" lang="en-US" altLang="zh-CN" sz="2000" dirty="0">
                <a:latin typeface="微软雅黑" panose="020B0503020204020204" pitchFamily="34" charset="-122"/>
                <a:ea typeface="微软雅黑" panose="020B0503020204020204" pitchFamily="34" charset="-122"/>
              </a:rPr>
              <a:t>O(2</a:t>
            </a:r>
            <a:r>
              <a:rPr kumimoji="1" lang="en-US" altLang="zh-CN" sz="2000" baseline="30000" dirty="0">
                <a:latin typeface="微软雅黑" panose="020B0503020204020204" pitchFamily="34" charset="-122"/>
                <a:ea typeface="微软雅黑" panose="020B0503020204020204" pitchFamily="34" charset="-122"/>
              </a:rPr>
              <a:t>n</a:t>
            </a:r>
            <a:r>
              <a:rPr kumimoji="1" lang="en-US" altLang="zh-CN" sz="2000" baseline="-6000" dirty="0">
                <a:latin typeface="微软雅黑" panose="020B0503020204020204" pitchFamily="34" charset="-122"/>
                <a:ea typeface="微软雅黑" panose="020B0503020204020204" pitchFamily="34" charset="-122"/>
              </a:rPr>
              <a:t>*</a:t>
            </a:r>
            <a:r>
              <a:rPr kumimoji="1" lang="en-US" altLang="zh-CN" sz="2000" dirty="0">
                <a:latin typeface="微软雅黑" panose="020B0503020204020204" pitchFamily="34" charset="-122"/>
                <a:ea typeface="微软雅黑" panose="020B0503020204020204" pitchFamily="34" charset="-122"/>
              </a:rPr>
              <a:t>n</a:t>
            </a:r>
            <a:r>
              <a:rPr kumimoji="1" lang="en-US" altLang="zh-CN" sz="2000" baseline="30000" dirty="0">
                <a:latin typeface="微软雅黑" panose="020B0503020204020204" pitchFamily="34" charset="-122"/>
                <a:ea typeface="微软雅黑" panose="020B0503020204020204" pitchFamily="34" charset="-122"/>
              </a:rPr>
              <a:t>2</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。和蛮力法相比，动态规划法求解</a:t>
            </a:r>
            <a:r>
              <a:rPr kumimoji="1" lang="en-US" altLang="zh-CN" sz="2000" dirty="0">
                <a:latin typeface="微软雅黑" panose="020B0503020204020204" pitchFamily="34" charset="-122"/>
                <a:ea typeface="微软雅黑" panose="020B0503020204020204" pitchFamily="34" charset="-122"/>
              </a:rPr>
              <a:t>TSP</a:t>
            </a:r>
            <a:r>
              <a:rPr kumimoji="1" lang="zh-CN" altLang="en-US" sz="2000" dirty="0">
                <a:latin typeface="微软雅黑" panose="020B0503020204020204" pitchFamily="34" charset="-122"/>
                <a:ea typeface="微软雅黑" panose="020B0503020204020204" pitchFamily="34" charset="-122"/>
              </a:rPr>
              <a:t>问题，把原来的时间复杂性是</a:t>
            </a:r>
            <a:r>
              <a:rPr kumimoji="1" lang="en-US" altLang="zh-CN" sz="2000" dirty="0">
                <a:latin typeface="微软雅黑" panose="020B0503020204020204" pitchFamily="34" charset="-122"/>
                <a:ea typeface="微软雅黑" panose="020B0503020204020204" pitchFamily="34" charset="-122"/>
              </a:rPr>
              <a:t>O(n!)</a:t>
            </a:r>
            <a:r>
              <a:rPr kumimoji="1" lang="zh-CN" altLang="en-US" sz="2000" dirty="0">
                <a:latin typeface="微软雅黑" panose="020B0503020204020204" pitchFamily="34" charset="-122"/>
                <a:ea typeface="微软雅黑" panose="020B0503020204020204" pitchFamily="34" charset="-122"/>
              </a:rPr>
              <a:t>的排列问题，转化为组合问题，从而降低了算法的时间复杂性，但它仍需要指数时间。 </a:t>
            </a:r>
          </a:p>
        </p:txBody>
      </p:sp>
      <p:sp>
        <p:nvSpPr>
          <p:cNvPr id="7" name="文本框 6"/>
          <p:cNvSpPr txBox="1"/>
          <p:nvPr/>
        </p:nvSpPr>
        <p:spPr>
          <a:xfrm>
            <a:off x="986350" y="1394739"/>
            <a:ext cx="2514600" cy="499624"/>
          </a:xfrm>
          <a:prstGeom prst="rect">
            <a:avLst/>
          </a:prstGeom>
          <a:noFill/>
        </p:spPr>
        <p:txBody>
          <a:bodyPr>
            <a:spAutoFit/>
          </a:bodyPr>
          <a:lstStyle/>
          <a:p>
            <a:pPr>
              <a:lnSpc>
                <a:spcPct val="150000"/>
              </a:lnSpc>
              <a:defRPr/>
            </a:pPr>
            <a:r>
              <a:rPr lang="zh-CN" altLang="en-US" sz="2000" b="1" dirty="0">
                <a:solidFill>
                  <a:srgbClr val="0000FF"/>
                </a:solidFill>
                <a:latin typeface="微软雅黑" panose="020B0503020204020204" pitchFamily="34" charset="-122"/>
                <a:ea typeface="微软雅黑" panose="020B0503020204020204" pitchFamily="34" charset="-122"/>
              </a:rPr>
              <a:t>四、算法分析</a:t>
            </a:r>
          </a:p>
        </p:txBody>
      </p:sp>
      <p:sp>
        <p:nvSpPr>
          <p:cNvPr id="4" name="文本占位符 8">
            <a:extLst>
              <a:ext uri="{FF2B5EF4-FFF2-40B4-BE49-F238E27FC236}">
                <a16:creationId xmlns:a16="http://schemas.microsoft.com/office/drawing/2014/main" id="{463B0DD8-296E-7FD7-D800-7D9C4D9B85D5}"/>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a:latin typeface="微软雅黑" panose="020B0503020204020204" pitchFamily="34" charset="-122"/>
                <a:ea typeface="微软雅黑" panose="020B0503020204020204" pitchFamily="34" charset="-122"/>
              </a:rPr>
              <a:t>4.7 </a:t>
            </a:r>
            <a:r>
              <a:rPr lang="zh-CN" altLang="en-US" sz="2800" b="1">
                <a:latin typeface="微软雅黑" panose="020B0503020204020204" pitchFamily="34" charset="-122"/>
                <a:ea typeface="微软雅黑" panose="020B0503020204020204" pitchFamily="34" charset="-122"/>
              </a:rPr>
              <a:t>求解</a:t>
            </a:r>
            <a:r>
              <a:rPr lang="en-US" altLang="zh-CN" sz="2800" b="1" dirty="0">
                <a:latin typeface="微软雅黑" panose="020B0503020204020204" pitchFamily="34" charset="-122"/>
                <a:ea typeface="微软雅黑" panose="020B0503020204020204" pitchFamily="34" charset="-122"/>
              </a:rPr>
              <a:t>TSP</a:t>
            </a:r>
            <a:r>
              <a:rPr lang="zh-CN" altLang="en-US" sz="2800" b="1"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9903830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4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1. </a:t>
            </a:r>
            <a:r>
              <a:rPr lang="zh-CN" altLang="zh-CN" sz="2800" b="1" dirty="0">
                <a:latin typeface="微软雅黑" panose="020B0503020204020204" pitchFamily="34" charset="-122"/>
                <a:ea typeface="微软雅黑" panose="020B0503020204020204" pitchFamily="34" charset="-122"/>
              </a:rPr>
              <a:t>动态规划的相关概念</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15</a:t>
            </a:fld>
            <a:endParaRPr lang="zh-CN" altLang="en-US"/>
          </a:p>
        </p:txBody>
      </p:sp>
      <p:sp>
        <p:nvSpPr>
          <p:cNvPr id="4" name="Text Box 5"/>
          <p:cNvSpPr txBox="1">
            <a:spLocks noChangeArrowheads="1"/>
          </p:cNvSpPr>
          <p:nvPr/>
        </p:nvSpPr>
        <p:spPr bwMode="auto">
          <a:xfrm>
            <a:off x="643041" y="1691780"/>
            <a:ext cx="10786959" cy="142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pPr>
            <a:r>
              <a:rPr kumimoji="1" lang="zh-CN" altLang="en-US" sz="2000" dirty="0">
                <a:latin typeface="微软雅黑" panose="020B0503020204020204" pitchFamily="34" charset="-122"/>
                <a:ea typeface="微软雅黑" panose="020B0503020204020204" pitchFamily="34" charset="-122"/>
                <a:cs typeface="Consolas" pitchFamily="49" charset="0"/>
              </a:rPr>
              <a:t>设图</a:t>
            </a:r>
            <a:r>
              <a:rPr kumimoji="1" lang="en-US" altLang="zh-CN" sz="2000" dirty="0">
                <a:latin typeface="微软雅黑" panose="020B0503020204020204" pitchFamily="34" charset="-122"/>
                <a:ea typeface="微软雅黑" panose="020B0503020204020204" pitchFamily="34" charset="-122"/>
                <a:cs typeface="Consolas" pitchFamily="49" charset="0"/>
              </a:rPr>
              <a:t>G=(V, E)</a:t>
            </a:r>
            <a:r>
              <a:rPr kumimoji="1" lang="zh-CN" altLang="en-US" sz="2000" dirty="0">
                <a:latin typeface="微软雅黑" panose="020B0503020204020204" pitchFamily="34" charset="-122"/>
                <a:ea typeface="微软雅黑" panose="020B0503020204020204" pitchFamily="34" charset="-122"/>
                <a:cs typeface="Consolas" pitchFamily="49" charset="0"/>
              </a:rPr>
              <a:t>是一个带权有向连通图，如果把顶点集合</a:t>
            </a:r>
            <a:r>
              <a:rPr kumimoji="1" lang="en-US" altLang="zh-CN" sz="2000" dirty="0">
                <a:latin typeface="微软雅黑" panose="020B0503020204020204" pitchFamily="34" charset="-122"/>
                <a:ea typeface="微软雅黑" panose="020B0503020204020204" pitchFamily="34" charset="-122"/>
                <a:cs typeface="Consolas" pitchFamily="49" charset="0"/>
              </a:rPr>
              <a:t>V</a:t>
            </a:r>
            <a:r>
              <a:rPr kumimoji="1" lang="zh-CN" altLang="en-US" sz="2000" dirty="0">
                <a:latin typeface="微软雅黑" panose="020B0503020204020204" pitchFamily="34" charset="-122"/>
                <a:ea typeface="微软雅黑" panose="020B0503020204020204" pitchFamily="34" charset="-122"/>
                <a:cs typeface="Consolas" pitchFamily="49" charset="0"/>
              </a:rPr>
              <a:t>划分成</a:t>
            </a:r>
            <a:r>
              <a:rPr kumimoji="1" lang="en-US" altLang="zh-CN" sz="2000" dirty="0">
                <a:latin typeface="微软雅黑" panose="020B0503020204020204" pitchFamily="34" charset="-122"/>
                <a:ea typeface="微软雅黑" panose="020B0503020204020204" pitchFamily="34" charset="-122"/>
                <a:cs typeface="Consolas" pitchFamily="49" charset="0"/>
              </a:rPr>
              <a:t>k</a:t>
            </a:r>
            <a:r>
              <a:rPr kumimoji="1" lang="zh-CN" altLang="en-US" sz="2000" dirty="0">
                <a:latin typeface="微软雅黑" panose="020B0503020204020204" pitchFamily="34" charset="-122"/>
                <a:ea typeface="微软雅黑" panose="020B0503020204020204" pitchFamily="34" charset="-122"/>
                <a:cs typeface="Consolas" pitchFamily="49" charset="0"/>
              </a:rPr>
              <a:t>个互不相交的子集</a:t>
            </a:r>
            <a:r>
              <a:rPr kumimoji="1" lang="en-US" altLang="zh-CN" sz="2000" dirty="0">
                <a:latin typeface="微软雅黑" panose="020B0503020204020204" pitchFamily="34" charset="-122"/>
                <a:ea typeface="微软雅黑" panose="020B0503020204020204" pitchFamily="34" charset="-122"/>
                <a:cs typeface="Consolas" pitchFamily="49" charset="0"/>
              </a:rPr>
              <a:t>V</a:t>
            </a:r>
            <a:r>
              <a:rPr kumimoji="1" lang="en-US" altLang="zh-CN" sz="2000" baseline="-30000" dirty="0">
                <a:latin typeface="微软雅黑" panose="020B0503020204020204" pitchFamily="34" charset="-122"/>
                <a:ea typeface="微软雅黑" panose="020B0503020204020204" pitchFamily="34" charset="-122"/>
                <a:cs typeface="Consolas" pitchFamily="49" charset="0"/>
              </a:rPr>
              <a:t>i</a:t>
            </a:r>
            <a:r>
              <a:rPr kumimoji="1" lang="zh-CN" altLang="en-US" sz="2000" dirty="0">
                <a:latin typeface="微软雅黑" panose="020B0503020204020204" pitchFamily="34" charset="-122"/>
                <a:ea typeface="微软雅黑" panose="020B0503020204020204" pitchFamily="34" charset="-122"/>
                <a:cs typeface="Consolas" pitchFamily="49" charset="0"/>
              </a:rPr>
              <a:t>（</a:t>
            </a:r>
            <a:r>
              <a:rPr kumimoji="1" lang="en-US" altLang="zh-CN" sz="2000" dirty="0">
                <a:latin typeface="微软雅黑" panose="020B0503020204020204" pitchFamily="34" charset="-122"/>
                <a:ea typeface="微软雅黑" panose="020B0503020204020204" pitchFamily="34" charset="-122"/>
                <a:cs typeface="Consolas" pitchFamily="49" charset="0"/>
              </a:rPr>
              <a:t>1≤i≤k</a:t>
            </a:r>
            <a:r>
              <a:rPr kumimoji="1" lang="zh-CN" altLang="en-US" sz="2000" dirty="0">
                <a:latin typeface="微软雅黑" panose="020B0503020204020204" pitchFamily="34" charset="-122"/>
                <a:ea typeface="微软雅黑" panose="020B0503020204020204" pitchFamily="34" charset="-122"/>
                <a:cs typeface="Consolas" pitchFamily="49" charset="0"/>
              </a:rPr>
              <a:t>），使得</a:t>
            </a:r>
            <a:r>
              <a:rPr kumimoji="1" lang="en-US" altLang="zh-CN" sz="2000" dirty="0">
                <a:latin typeface="微软雅黑" panose="020B0503020204020204" pitchFamily="34" charset="-122"/>
                <a:ea typeface="微软雅黑" panose="020B0503020204020204" pitchFamily="34" charset="-122"/>
                <a:cs typeface="Consolas" pitchFamily="49" charset="0"/>
              </a:rPr>
              <a:t>E</a:t>
            </a:r>
            <a:r>
              <a:rPr kumimoji="1" lang="zh-CN" altLang="en-US" sz="2000" dirty="0">
                <a:latin typeface="微软雅黑" panose="020B0503020204020204" pitchFamily="34" charset="-122"/>
                <a:ea typeface="微软雅黑" panose="020B0503020204020204" pitchFamily="34" charset="-122"/>
                <a:cs typeface="Consolas" pitchFamily="49" charset="0"/>
              </a:rPr>
              <a:t>中的任何一条边</a:t>
            </a:r>
            <a:r>
              <a:rPr kumimoji="1" lang="en-US" altLang="zh-CN" sz="2000" dirty="0">
                <a:latin typeface="微软雅黑" panose="020B0503020204020204" pitchFamily="34" charset="-122"/>
                <a:ea typeface="微软雅黑" panose="020B0503020204020204" pitchFamily="34" charset="-122"/>
                <a:cs typeface="Consolas" pitchFamily="49" charset="0"/>
              </a:rPr>
              <a:t>(u, v)</a:t>
            </a:r>
            <a:r>
              <a:rPr kumimoji="1" lang="zh-CN" altLang="en-US" sz="2000" dirty="0">
                <a:latin typeface="微软雅黑" panose="020B0503020204020204" pitchFamily="34" charset="-122"/>
                <a:ea typeface="微软雅黑" panose="020B0503020204020204" pitchFamily="34" charset="-122"/>
                <a:cs typeface="Consolas" pitchFamily="49" charset="0"/>
              </a:rPr>
              <a:t>，必有</a:t>
            </a:r>
            <a:r>
              <a:rPr kumimoji="1" lang="en-US" altLang="zh-CN" sz="2000" dirty="0" err="1">
                <a:latin typeface="微软雅黑" panose="020B0503020204020204" pitchFamily="34" charset="-122"/>
                <a:ea typeface="微软雅黑" panose="020B0503020204020204" pitchFamily="34" charset="-122"/>
                <a:cs typeface="Consolas" pitchFamily="49" charset="0"/>
              </a:rPr>
              <a:t>u∈V</a:t>
            </a:r>
            <a:r>
              <a:rPr kumimoji="1" lang="en-US" altLang="zh-CN" sz="2000" baseline="-30000" dirty="0" err="1">
                <a:latin typeface="微软雅黑" panose="020B0503020204020204" pitchFamily="34" charset="-122"/>
                <a:ea typeface="微软雅黑" panose="020B0503020204020204" pitchFamily="34" charset="-122"/>
                <a:cs typeface="Consolas" pitchFamily="49" charset="0"/>
              </a:rPr>
              <a:t>i</a:t>
            </a:r>
            <a:r>
              <a:rPr kumimoji="1" lang="zh-CN" altLang="en-US" sz="2000" dirty="0">
                <a:latin typeface="微软雅黑" panose="020B0503020204020204" pitchFamily="34" charset="-122"/>
                <a:ea typeface="微软雅黑" panose="020B0503020204020204" pitchFamily="34" charset="-122"/>
                <a:cs typeface="Consolas" pitchFamily="49" charset="0"/>
              </a:rPr>
              <a:t>，</a:t>
            </a:r>
            <a:r>
              <a:rPr kumimoji="1" lang="en-US" altLang="zh-CN" sz="2000" dirty="0">
                <a:latin typeface="微软雅黑" panose="020B0503020204020204" pitchFamily="34" charset="-122"/>
                <a:ea typeface="微软雅黑" panose="020B0503020204020204" pitchFamily="34" charset="-122"/>
                <a:cs typeface="Consolas" pitchFamily="49" charset="0"/>
              </a:rPr>
              <a:t>v∈V</a:t>
            </a:r>
            <a:r>
              <a:rPr kumimoji="1" lang="en-US" altLang="zh-CN" sz="2000" baseline="-30000" dirty="0">
                <a:latin typeface="微软雅黑" panose="020B0503020204020204" pitchFamily="34" charset="-122"/>
                <a:ea typeface="微软雅黑" panose="020B0503020204020204" pitchFamily="34" charset="-122"/>
                <a:cs typeface="Consolas" pitchFamily="49" charset="0"/>
              </a:rPr>
              <a:t>i+1</a:t>
            </a:r>
            <a:r>
              <a:rPr kumimoji="1" lang="zh-CN" altLang="en-US" sz="2000" dirty="0">
                <a:latin typeface="微软雅黑" panose="020B0503020204020204" pitchFamily="34" charset="-122"/>
                <a:ea typeface="微软雅黑" panose="020B0503020204020204" pitchFamily="34" charset="-122"/>
                <a:cs typeface="Consolas" pitchFamily="49" charset="0"/>
              </a:rPr>
              <a:t>，则称图</a:t>
            </a:r>
            <a:r>
              <a:rPr kumimoji="1" lang="en-US" altLang="zh-CN" sz="2000" dirty="0">
                <a:latin typeface="微软雅黑" panose="020B0503020204020204" pitchFamily="34" charset="-122"/>
                <a:ea typeface="微软雅黑" panose="020B0503020204020204" pitchFamily="34" charset="-122"/>
                <a:cs typeface="Consolas" pitchFamily="49" charset="0"/>
              </a:rPr>
              <a:t>G</a:t>
            </a:r>
            <a:r>
              <a:rPr kumimoji="1" lang="zh-CN" altLang="en-US" sz="2000" dirty="0">
                <a:latin typeface="微软雅黑" panose="020B0503020204020204" pitchFamily="34" charset="-122"/>
                <a:ea typeface="微软雅黑" panose="020B0503020204020204" pitchFamily="34" charset="-122"/>
                <a:cs typeface="Consolas" pitchFamily="49" charset="0"/>
              </a:rPr>
              <a:t>为多段图，称</a:t>
            </a:r>
            <a:r>
              <a:rPr kumimoji="1" lang="en-US" altLang="zh-CN" sz="2000" dirty="0">
                <a:latin typeface="微软雅黑" panose="020B0503020204020204" pitchFamily="34" charset="-122"/>
                <a:ea typeface="微软雅黑" panose="020B0503020204020204" pitchFamily="34" charset="-122"/>
                <a:cs typeface="Consolas" pitchFamily="49" charset="0"/>
              </a:rPr>
              <a:t>s∈V</a:t>
            </a:r>
            <a:r>
              <a:rPr kumimoji="1" lang="en-US" altLang="zh-CN" sz="2000" baseline="-30000" dirty="0">
                <a:latin typeface="微软雅黑" panose="020B0503020204020204" pitchFamily="34" charset="-122"/>
                <a:ea typeface="微软雅黑" panose="020B0503020204020204" pitchFamily="34" charset="-122"/>
                <a:cs typeface="Consolas" pitchFamily="49" charset="0"/>
              </a:rPr>
              <a:t>1</a:t>
            </a:r>
            <a:r>
              <a:rPr kumimoji="1" lang="zh-CN" altLang="en-US" sz="2000" dirty="0">
                <a:latin typeface="微软雅黑" panose="020B0503020204020204" pitchFamily="34" charset="-122"/>
                <a:ea typeface="微软雅黑" panose="020B0503020204020204" pitchFamily="34" charset="-122"/>
                <a:cs typeface="Consolas" pitchFamily="49" charset="0"/>
              </a:rPr>
              <a:t>为</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源点</a:t>
            </a:r>
            <a:r>
              <a:rPr kumimoji="1" lang="zh-CN" altLang="en-US" sz="2000" dirty="0">
                <a:latin typeface="微软雅黑" panose="020B0503020204020204" pitchFamily="34" charset="-122"/>
                <a:ea typeface="微软雅黑" panose="020B0503020204020204" pitchFamily="34" charset="-122"/>
                <a:cs typeface="Consolas" pitchFamily="49" charset="0"/>
              </a:rPr>
              <a:t>，</a:t>
            </a:r>
            <a:r>
              <a:rPr kumimoji="1" lang="en-US" altLang="zh-CN" sz="2000" dirty="0" err="1">
                <a:latin typeface="微软雅黑" panose="020B0503020204020204" pitchFamily="34" charset="-122"/>
                <a:ea typeface="微软雅黑" panose="020B0503020204020204" pitchFamily="34" charset="-122"/>
                <a:cs typeface="Consolas" pitchFamily="49" charset="0"/>
              </a:rPr>
              <a:t>t∈V</a:t>
            </a:r>
            <a:r>
              <a:rPr kumimoji="1" lang="en-US" altLang="zh-CN" sz="2000" baseline="-30000" dirty="0" err="1">
                <a:latin typeface="微软雅黑" panose="020B0503020204020204" pitchFamily="34" charset="-122"/>
                <a:ea typeface="微软雅黑" panose="020B0503020204020204" pitchFamily="34" charset="-122"/>
                <a:cs typeface="Consolas" pitchFamily="49" charset="0"/>
              </a:rPr>
              <a:t>k</a:t>
            </a:r>
            <a:r>
              <a:rPr kumimoji="1" lang="zh-CN" altLang="en-US" sz="2000" dirty="0">
                <a:latin typeface="微软雅黑" panose="020B0503020204020204" pitchFamily="34" charset="-122"/>
                <a:ea typeface="微软雅黑" panose="020B0503020204020204" pitchFamily="34" charset="-122"/>
                <a:cs typeface="Consolas" pitchFamily="49" charset="0"/>
              </a:rPr>
              <a:t>为</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终点</a:t>
            </a:r>
            <a:r>
              <a:rPr kumimoji="1" lang="zh-CN" altLang="en-US" sz="2000" dirty="0">
                <a:latin typeface="微软雅黑" panose="020B0503020204020204" pitchFamily="34" charset="-122"/>
                <a:ea typeface="微软雅黑" panose="020B0503020204020204" pitchFamily="34" charset="-122"/>
                <a:cs typeface="Consolas" pitchFamily="49" charset="0"/>
              </a:rPr>
              <a:t>。</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多段图的最短路径问题</a:t>
            </a:r>
            <a:r>
              <a:rPr kumimoji="1" lang="zh-CN" altLang="en-US" sz="2000" dirty="0">
                <a:latin typeface="微软雅黑" panose="020B0503020204020204" pitchFamily="34" charset="-122"/>
                <a:ea typeface="微软雅黑" panose="020B0503020204020204" pitchFamily="34" charset="-122"/>
                <a:cs typeface="Consolas" pitchFamily="49" charset="0"/>
              </a:rPr>
              <a:t>是求</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从源点到终点的最小代价路径</a:t>
            </a:r>
            <a:r>
              <a:rPr kumimoji="1" lang="zh-CN" altLang="en-US" sz="2000" dirty="0">
                <a:latin typeface="微软雅黑" panose="020B0503020204020204" pitchFamily="34" charset="-122"/>
                <a:ea typeface="微软雅黑" panose="020B0503020204020204" pitchFamily="34" charset="-122"/>
                <a:cs typeface="Consolas" pitchFamily="49" charset="0"/>
              </a:rPr>
              <a:t>。    </a:t>
            </a:r>
          </a:p>
        </p:txBody>
      </p:sp>
      <p:sp>
        <p:nvSpPr>
          <p:cNvPr id="5" name="矩形 4"/>
          <p:cNvSpPr/>
          <p:nvPr/>
        </p:nvSpPr>
        <p:spPr>
          <a:xfrm>
            <a:off x="643041" y="1226821"/>
            <a:ext cx="1107996" cy="464959"/>
          </a:xfrm>
          <a:prstGeom prst="rect">
            <a:avLst/>
          </a:prstGeom>
        </p:spPr>
        <p:txBody>
          <a:bodyPr wrap="square">
            <a:spAutoFit/>
          </a:bodyPr>
          <a:lstStyle/>
          <a:p>
            <a:r>
              <a:rPr kumimoji="1" lang="zh-CN" altLang="en-US" sz="2400" b="1" dirty="0">
                <a:solidFill>
                  <a:srgbClr val="0000FF"/>
                </a:solidFill>
                <a:latin typeface="Times New Roman" pitchFamily="18" charset="0"/>
                <a:ea typeface="微软雅黑" pitchFamily="34" charset="-122"/>
                <a:cs typeface="Times New Roman" pitchFamily="18" charset="0"/>
              </a:rPr>
              <a:t>多段图</a:t>
            </a:r>
            <a:endParaRPr lang="zh-CN" altLang="en-US" sz="2400" dirty="0">
              <a:solidFill>
                <a:srgbClr val="0000FF"/>
              </a:solidFill>
            </a:endParaRPr>
          </a:p>
        </p:txBody>
      </p:sp>
      <p:grpSp>
        <p:nvGrpSpPr>
          <p:cNvPr id="6" name="组合 77"/>
          <p:cNvGrpSpPr/>
          <p:nvPr/>
        </p:nvGrpSpPr>
        <p:grpSpPr>
          <a:xfrm>
            <a:off x="2729374" y="3352424"/>
            <a:ext cx="6357982" cy="3071834"/>
            <a:chOff x="1000100" y="2786058"/>
            <a:chExt cx="6357982" cy="3071834"/>
          </a:xfrm>
        </p:grpSpPr>
        <p:sp>
          <p:nvSpPr>
            <p:cNvPr id="7" name="椭圆 6"/>
            <p:cNvSpPr/>
            <p:nvPr/>
          </p:nvSpPr>
          <p:spPr>
            <a:xfrm>
              <a:off x="1000100" y="4071942"/>
              <a:ext cx="428628" cy="500066"/>
            </a:xfrm>
            <a:prstGeom prst="ellipse">
              <a:avLst/>
            </a:prstGeom>
            <a:solidFill>
              <a:srgbClr val="FF006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a:solidFill>
                    <a:srgbClr val="0000FF"/>
                  </a:solidFill>
                  <a:latin typeface="Consolas" panose="020B0609020204030204" pitchFamily="49" charset="0"/>
                  <a:cs typeface="Consolas" panose="020B0609020204030204" pitchFamily="49" charset="0"/>
                </a:rPr>
                <a:t>A</a:t>
              </a:r>
              <a:endParaRPr lang="zh-CN" altLang="en-US" sz="2000" b="1" dirty="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3</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3</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D</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D</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E</a:t>
              </a:r>
              <a:endParaRPr lang="zh-CN" altLang="en-US" sz="2000" b="1" baseline="-25000">
                <a:solidFill>
                  <a:srgbClr val="0000FF"/>
                </a:solidFill>
                <a:latin typeface="Consolas" panose="020B0609020204030204" pitchFamily="49" charset="0"/>
                <a:cs typeface="Consolas" panose="020B0609020204030204" pitchFamily="49" charset="0"/>
              </a:endParaRPr>
            </a:p>
          </p:txBody>
        </p:sp>
        <p:cxnSp>
          <p:nvCxnSpPr>
            <p:cNvPr id="17" name="直接箭头连接符 16"/>
            <p:cNvCxnSpPr>
              <a:stCxn id="7" idx="7"/>
              <a:endCxn id="8"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714480" y="3429000"/>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19" name="直接箭头连接符 18"/>
            <p:cNvCxnSpPr>
              <a:stCxn id="7" idx="6"/>
              <a:endCxn id="9"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 idx="5"/>
              <a:endCxn id="10"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8" idx="6"/>
              <a:endCxn id="11"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8" idx="5"/>
              <a:endCxn id="12"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9" idx="6"/>
              <a:endCxn id="12"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9" idx="7"/>
              <a:endCxn id="11"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9" idx="5"/>
              <a:endCxn id="13"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endCxn id="12"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0" idx="6"/>
              <a:endCxn id="13"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1" idx="6"/>
              <a:endCxn id="14"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5"/>
              <a:endCxn id="15"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2" idx="7"/>
              <a:endCxn id="14"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2" idx="5"/>
              <a:endCxn id="15"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3" idx="6"/>
              <a:endCxn id="15"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7"/>
              <a:endCxn id="14"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4" idx="6"/>
              <a:endCxn id="16"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5" idx="6"/>
              <a:endCxn id="16"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866880" y="4000504"/>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1928794" y="4786322"/>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2928926" y="2786058"/>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7</a:t>
              </a:r>
              <a:endParaRPr lang="zh-CN" altLang="en-US" b="1">
                <a:solidFill>
                  <a:srgbClr val="C00000"/>
                </a:solidFill>
                <a:latin typeface="Consolas" panose="020B0609020204030204" pitchFamily="49" charset="0"/>
                <a:cs typeface="Consolas" panose="020B0609020204030204" pitchFamily="49" charset="0"/>
              </a:endParaRPr>
            </a:p>
          </p:txBody>
        </p:sp>
        <p:sp>
          <p:nvSpPr>
            <p:cNvPr id="39" name="TextBox 38"/>
            <p:cNvSpPr txBox="1"/>
            <p:nvPr/>
          </p:nvSpPr>
          <p:spPr>
            <a:xfrm>
              <a:off x="2954326" y="3139301"/>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2908288" y="3740152"/>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41" name="TextBox 40"/>
            <p:cNvSpPr txBox="1"/>
            <p:nvPr/>
          </p:nvSpPr>
          <p:spPr>
            <a:xfrm>
              <a:off x="3000364" y="4038604"/>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TextBox 41"/>
            <p:cNvSpPr txBox="1"/>
            <p:nvPr/>
          </p:nvSpPr>
          <p:spPr>
            <a:xfrm>
              <a:off x="2844788" y="4941898"/>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6</a:t>
              </a:r>
              <a:endParaRPr lang="zh-CN" altLang="en-US" b="1">
                <a:solidFill>
                  <a:srgbClr val="C00000"/>
                </a:solidFill>
                <a:latin typeface="Consolas" panose="020B0609020204030204" pitchFamily="49" charset="0"/>
                <a:cs typeface="Consolas" panose="020B0609020204030204" pitchFamily="49" charset="0"/>
              </a:endParaRPr>
            </a:p>
          </p:txBody>
        </p:sp>
        <p:sp>
          <p:nvSpPr>
            <p:cNvPr id="43" name="TextBox 42"/>
            <p:cNvSpPr txBox="1"/>
            <p:nvPr/>
          </p:nvSpPr>
          <p:spPr>
            <a:xfrm>
              <a:off x="2997188" y="5580893"/>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4786314" y="2928934"/>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45" name="TextBox 44"/>
            <p:cNvSpPr txBox="1"/>
            <p:nvPr/>
          </p:nvSpPr>
          <p:spPr>
            <a:xfrm>
              <a:off x="4714876" y="3332977"/>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4500562" y="3794943"/>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TextBox 46"/>
            <p:cNvSpPr txBox="1"/>
            <p:nvPr/>
          </p:nvSpPr>
          <p:spPr>
            <a:xfrm>
              <a:off x="4572000" y="4286256"/>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48" name="TextBox 47"/>
            <p:cNvSpPr txBox="1"/>
            <p:nvPr/>
          </p:nvSpPr>
          <p:spPr>
            <a:xfrm>
              <a:off x="4441824" y="4866513"/>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TextBox 48"/>
            <p:cNvSpPr txBox="1"/>
            <p:nvPr/>
          </p:nvSpPr>
          <p:spPr>
            <a:xfrm>
              <a:off x="4760914" y="5454664"/>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50" name="TextBox 49"/>
            <p:cNvSpPr txBox="1"/>
            <p:nvPr/>
          </p:nvSpPr>
          <p:spPr>
            <a:xfrm>
              <a:off x="6143636" y="4559308"/>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TextBox 50"/>
            <p:cNvSpPr txBox="1"/>
            <p:nvPr/>
          </p:nvSpPr>
          <p:spPr>
            <a:xfrm>
              <a:off x="6215074" y="3500438"/>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2" name="TextBox 51"/>
            <p:cNvSpPr txBox="1"/>
            <p:nvPr/>
          </p:nvSpPr>
          <p:spPr>
            <a:xfrm>
              <a:off x="3000364" y="4357694"/>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53" name="直接箭头连接符 52"/>
            <p:cNvCxnSpPr>
              <a:stCxn id="10" idx="7"/>
              <a:endCxn id="11"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149588" y="5214950"/>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524100" y="4463229"/>
            <a:ext cx="428628" cy="500066"/>
          </a:xfrm>
          <a:prstGeom prst="ellipse">
            <a:avLst/>
          </a:prstGeom>
          <a:solidFill>
            <a:srgbClr val="FF006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a:solidFill>
                  <a:srgbClr val="0000FF"/>
                </a:solidFill>
                <a:latin typeface="Consolas" panose="020B0609020204030204" pitchFamily="49" charset="0"/>
                <a:cs typeface="Consolas" panose="020B0609020204030204" pitchFamily="49" charset="0"/>
              </a:rPr>
              <a:t>A</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3952860" y="3248783"/>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952860" y="4463229"/>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952860" y="5677675"/>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3</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595934" y="3248783"/>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595934" y="4463229"/>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5595934" y="5677675"/>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3</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7096132" y="3891725"/>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D</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7096132" y="5106171"/>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D</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8453454" y="4463229"/>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E</a:t>
            </a:r>
            <a:endParaRPr lang="zh-CN" altLang="en-US" sz="2000" b="1" baseline="-25000">
              <a:solidFill>
                <a:srgbClr val="0000FF"/>
              </a:solidFill>
              <a:latin typeface="Consolas" panose="020B0609020204030204" pitchFamily="49" charset="0"/>
              <a:cs typeface="Consolas" panose="020B0609020204030204" pitchFamily="49" charset="0"/>
            </a:endParaRPr>
          </a:p>
        </p:txBody>
      </p:sp>
      <p:cxnSp>
        <p:nvCxnSpPr>
          <p:cNvPr id="16" name="直接箭头连接符 15"/>
          <p:cNvCxnSpPr>
            <a:stCxn id="3" idx="7"/>
            <a:endCxn id="4" idx="2"/>
          </p:cNvCxnSpPr>
          <p:nvPr/>
        </p:nvCxnSpPr>
        <p:spPr>
          <a:xfrm rot="5400000" flipH="1" flipV="1">
            <a:off x="2902585" y="3486189"/>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381356" y="3605974"/>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19" name="直接箭头连接符 18"/>
          <p:cNvCxnSpPr>
            <a:stCxn id="3" idx="6"/>
            <a:endCxn id="7" idx="2"/>
          </p:cNvCxnSpPr>
          <p:nvPr/>
        </p:nvCxnSpPr>
        <p:spPr>
          <a:xfrm>
            <a:off x="2952728" y="4713262"/>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3" idx="5"/>
            <a:endCxn id="8" idx="2"/>
          </p:cNvCxnSpPr>
          <p:nvPr/>
        </p:nvCxnSpPr>
        <p:spPr>
          <a:xfrm rot="16200000" flipH="1">
            <a:off x="2902585" y="4877434"/>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4" idx="6"/>
            <a:endCxn id="9" idx="2"/>
          </p:cNvCxnSpPr>
          <p:nvPr/>
        </p:nvCxnSpPr>
        <p:spPr>
          <a:xfrm>
            <a:off x="4381488" y="3498816"/>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4" idx="5"/>
            <a:endCxn id="10" idx="1"/>
          </p:cNvCxnSpPr>
          <p:nvPr/>
        </p:nvCxnSpPr>
        <p:spPr>
          <a:xfrm rot="16200000" flipH="1">
            <a:off x="4558288" y="3436045"/>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7" idx="6"/>
            <a:endCxn id="10" idx="2"/>
          </p:cNvCxnSpPr>
          <p:nvPr/>
        </p:nvCxnSpPr>
        <p:spPr>
          <a:xfrm>
            <a:off x="4381488" y="4713262"/>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7" idx="7"/>
            <a:endCxn id="9" idx="3"/>
          </p:cNvCxnSpPr>
          <p:nvPr/>
        </p:nvCxnSpPr>
        <p:spPr>
          <a:xfrm rot="5400000" flipH="1" flipV="1">
            <a:off x="4558288" y="3436045"/>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7" idx="5"/>
            <a:endCxn id="11" idx="1"/>
          </p:cNvCxnSpPr>
          <p:nvPr/>
        </p:nvCxnSpPr>
        <p:spPr>
          <a:xfrm rot="16200000" flipH="1">
            <a:off x="4558288" y="4650491"/>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endCxn id="10" idx="3"/>
          </p:cNvCxnSpPr>
          <p:nvPr/>
        </p:nvCxnSpPr>
        <p:spPr>
          <a:xfrm flipV="1">
            <a:off x="4318717" y="4890062"/>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8" idx="6"/>
            <a:endCxn id="11" idx="2"/>
          </p:cNvCxnSpPr>
          <p:nvPr/>
        </p:nvCxnSpPr>
        <p:spPr>
          <a:xfrm>
            <a:off x="4381488" y="5927708"/>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9" idx="6"/>
            <a:endCxn id="12" idx="1"/>
          </p:cNvCxnSpPr>
          <p:nvPr/>
        </p:nvCxnSpPr>
        <p:spPr>
          <a:xfrm>
            <a:off x="6024563" y="3498816"/>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9" idx="5"/>
            <a:endCxn id="13" idx="1"/>
          </p:cNvCxnSpPr>
          <p:nvPr/>
        </p:nvCxnSpPr>
        <p:spPr>
          <a:xfrm rot="16200000" flipH="1">
            <a:off x="5808453" y="3828954"/>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0" idx="7"/>
            <a:endCxn id="12" idx="2"/>
          </p:cNvCxnSpPr>
          <p:nvPr/>
        </p:nvCxnSpPr>
        <p:spPr>
          <a:xfrm rot="5400000" flipH="1" flipV="1">
            <a:off x="6331609" y="3771941"/>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0" idx="5"/>
            <a:endCxn id="13" idx="2"/>
          </p:cNvCxnSpPr>
          <p:nvPr/>
        </p:nvCxnSpPr>
        <p:spPr>
          <a:xfrm rot="16200000" flipH="1">
            <a:off x="6295890" y="4555963"/>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1" idx="6"/>
            <a:endCxn id="13" idx="3"/>
          </p:cNvCxnSpPr>
          <p:nvPr/>
        </p:nvCxnSpPr>
        <p:spPr>
          <a:xfrm flipV="1">
            <a:off x="6024563" y="5533004"/>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1" idx="7"/>
            <a:endCxn id="12" idx="3"/>
          </p:cNvCxnSpPr>
          <p:nvPr/>
        </p:nvCxnSpPr>
        <p:spPr>
          <a:xfrm rot="5400000" flipH="1" flipV="1">
            <a:off x="5844172" y="4436177"/>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2" idx="6"/>
            <a:endCxn id="14" idx="1"/>
          </p:cNvCxnSpPr>
          <p:nvPr/>
        </p:nvCxnSpPr>
        <p:spPr>
          <a:xfrm>
            <a:off x="7524761" y="4141758"/>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13" idx="6"/>
            <a:endCxn id="14" idx="3"/>
          </p:cNvCxnSpPr>
          <p:nvPr/>
        </p:nvCxnSpPr>
        <p:spPr>
          <a:xfrm flipV="1">
            <a:off x="7524761" y="4890062"/>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3390880" y="4391792"/>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3452794" y="5177610"/>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4452926" y="3177346"/>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7</a:t>
            </a:r>
            <a:endParaRPr lang="zh-CN" altLang="en-US" b="1">
              <a:solidFill>
                <a:srgbClr val="C00000"/>
              </a:solidFill>
              <a:latin typeface="Consolas" panose="020B0609020204030204" pitchFamily="49" charset="0"/>
              <a:cs typeface="Consolas" panose="020B0609020204030204" pitchFamily="49" charset="0"/>
            </a:endParaRPr>
          </a:p>
        </p:txBody>
      </p:sp>
      <p:sp>
        <p:nvSpPr>
          <p:cNvPr id="58" name="TextBox 57"/>
          <p:cNvSpPr txBox="1"/>
          <p:nvPr/>
        </p:nvSpPr>
        <p:spPr>
          <a:xfrm>
            <a:off x="4478326" y="3530589"/>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TextBox 58"/>
          <p:cNvSpPr txBox="1"/>
          <p:nvPr/>
        </p:nvSpPr>
        <p:spPr>
          <a:xfrm>
            <a:off x="4432288" y="4131440"/>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60" name="TextBox 59"/>
          <p:cNvSpPr txBox="1"/>
          <p:nvPr/>
        </p:nvSpPr>
        <p:spPr>
          <a:xfrm>
            <a:off x="4524364" y="4429892"/>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1" name="TextBox 60"/>
          <p:cNvSpPr txBox="1"/>
          <p:nvPr/>
        </p:nvSpPr>
        <p:spPr>
          <a:xfrm>
            <a:off x="4368788" y="5333186"/>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6</a:t>
            </a:r>
            <a:endParaRPr lang="zh-CN" altLang="en-US" b="1">
              <a:solidFill>
                <a:srgbClr val="C00000"/>
              </a:solidFill>
              <a:latin typeface="Consolas" panose="020B0609020204030204" pitchFamily="49" charset="0"/>
              <a:cs typeface="Consolas" panose="020B0609020204030204" pitchFamily="49" charset="0"/>
            </a:endParaRPr>
          </a:p>
        </p:txBody>
      </p:sp>
      <p:sp>
        <p:nvSpPr>
          <p:cNvPr id="62" name="TextBox 61"/>
          <p:cNvSpPr txBox="1"/>
          <p:nvPr/>
        </p:nvSpPr>
        <p:spPr>
          <a:xfrm>
            <a:off x="4521188" y="5972181"/>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TextBox 62"/>
          <p:cNvSpPr txBox="1"/>
          <p:nvPr/>
        </p:nvSpPr>
        <p:spPr>
          <a:xfrm>
            <a:off x="6310314" y="3320222"/>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64" name="TextBox 63"/>
          <p:cNvSpPr txBox="1"/>
          <p:nvPr/>
        </p:nvSpPr>
        <p:spPr>
          <a:xfrm>
            <a:off x="6238876" y="3724265"/>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65" name="TextBox 64"/>
          <p:cNvSpPr txBox="1"/>
          <p:nvPr/>
        </p:nvSpPr>
        <p:spPr>
          <a:xfrm>
            <a:off x="6024562" y="4186231"/>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6096000" y="4677544"/>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67" name="TextBox 66"/>
          <p:cNvSpPr txBox="1"/>
          <p:nvPr/>
        </p:nvSpPr>
        <p:spPr>
          <a:xfrm>
            <a:off x="5965824" y="5257801"/>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TextBox 67"/>
          <p:cNvSpPr txBox="1"/>
          <p:nvPr/>
        </p:nvSpPr>
        <p:spPr>
          <a:xfrm>
            <a:off x="6284914" y="5845952"/>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69" name="TextBox 68"/>
          <p:cNvSpPr txBox="1"/>
          <p:nvPr/>
        </p:nvSpPr>
        <p:spPr>
          <a:xfrm>
            <a:off x="7810512" y="4891858"/>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70" name="TextBox 69"/>
          <p:cNvSpPr txBox="1"/>
          <p:nvPr/>
        </p:nvSpPr>
        <p:spPr>
          <a:xfrm>
            <a:off x="7881950" y="3971917"/>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TextBox 70"/>
          <p:cNvSpPr txBox="1"/>
          <p:nvPr/>
        </p:nvSpPr>
        <p:spPr>
          <a:xfrm>
            <a:off x="4524364" y="4748982"/>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73" name="直接箭头连接符 72"/>
          <p:cNvCxnSpPr>
            <a:stCxn id="8" idx="7"/>
            <a:endCxn id="9" idx="4"/>
          </p:cNvCxnSpPr>
          <p:nvPr/>
        </p:nvCxnSpPr>
        <p:spPr>
          <a:xfrm rot="5400000" flipH="1" flipV="1">
            <a:off x="4063454" y="4004115"/>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4810116" y="5543553"/>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TextBox 75"/>
          <p:cNvSpPr txBox="1"/>
          <p:nvPr/>
        </p:nvSpPr>
        <p:spPr>
          <a:xfrm>
            <a:off x="427383" y="1206907"/>
            <a:ext cx="11489634" cy="826445"/>
          </a:xfrm>
          <a:prstGeom prst="rect">
            <a:avLst/>
          </a:prstGeom>
          <a:solidFill>
            <a:schemeClr val="bg2"/>
          </a:solidFill>
        </p:spPr>
        <p:txBody>
          <a:bodyPr wrap="square" rtlCol="0">
            <a:spAutoFit/>
          </a:bodyPr>
          <a:lstStyle/>
          <a:p>
            <a:pPr>
              <a:lnSpc>
                <a:spcPts val="3000"/>
              </a:lnSpc>
            </a:pPr>
            <a:r>
              <a:rPr lang="en-US" altLang="zh-CN" sz="2000" dirty="0">
                <a:latin typeface="微软雅黑" panose="020B0503020204020204" pitchFamily="34" charset="-122"/>
                <a:ea typeface="微软雅黑" panose="020B0503020204020204"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Times New Roman" pitchFamily="18" charset="0"/>
              </a:rPr>
              <a:t>在从</a:t>
            </a:r>
            <a:r>
              <a:rPr lang="en-US" altLang="zh-CN" sz="2000" dirty="0">
                <a:latin typeface="微软雅黑" panose="020B0503020204020204" pitchFamily="34" charset="-122"/>
                <a:ea typeface="微软雅黑" panose="020B0503020204020204" pitchFamily="34" charset="-122"/>
                <a:cs typeface="Times New Roman" pitchFamily="18" charset="0"/>
              </a:rPr>
              <a:t>A</a:t>
            </a:r>
            <a:r>
              <a:rPr lang="zh-CN" altLang="zh-CN"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E</a:t>
            </a:r>
            <a:r>
              <a:rPr lang="zh-CN" altLang="zh-CN" sz="2000" dirty="0">
                <a:latin typeface="微软雅黑" panose="020B0503020204020204" pitchFamily="34" charset="-122"/>
                <a:ea typeface="微软雅黑" panose="020B0503020204020204" pitchFamily="34" charset="-122"/>
                <a:cs typeface="Times New Roman" pitchFamily="18" charset="0"/>
              </a:rPr>
              <a:t>的过程中</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zh-CN" altLang="zh-CN" sz="2000" dirty="0">
                <a:latin typeface="微软雅黑" panose="020B0503020204020204" pitchFamily="34" charset="-122"/>
                <a:ea typeface="微软雅黑" panose="020B0503020204020204" pitchFamily="34" charset="-122"/>
                <a:cs typeface="Times New Roman" pitchFamily="18" charset="0"/>
              </a:rPr>
              <a:t>依据按位置所做的决策的次数及所做决策的先后次序</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zh-CN" altLang="zh-CN" sz="2000" dirty="0">
                <a:latin typeface="微软雅黑" panose="020B0503020204020204" pitchFamily="34" charset="-122"/>
                <a:ea typeface="微软雅黑" panose="020B0503020204020204" pitchFamily="34" charset="-122"/>
                <a:cs typeface="Times New Roman" pitchFamily="18" charset="0"/>
              </a:rPr>
              <a:t>将问题分为</a:t>
            </a:r>
            <a:r>
              <a:rPr lang="en-US" altLang="zh-CN" sz="2000" dirty="0">
                <a:latin typeface="微软雅黑" panose="020B0503020204020204" pitchFamily="34" charset="-122"/>
                <a:ea typeface="微软雅黑" panose="020B0503020204020204" pitchFamily="34" charset="-122"/>
                <a:cs typeface="Times New Roman" pitchFamily="18" charset="0"/>
              </a:rPr>
              <a:t>5</a:t>
            </a:r>
            <a:r>
              <a:rPr lang="zh-CN" altLang="zh-CN" sz="2000" dirty="0">
                <a:latin typeface="微软雅黑" panose="020B0503020204020204" pitchFamily="34" charset="-122"/>
                <a:ea typeface="微软雅黑" panose="020B0503020204020204" pitchFamily="34" charset="-122"/>
                <a:cs typeface="Times New Roman" pitchFamily="18" charset="0"/>
              </a:rPr>
              <a:t>个</a:t>
            </a:r>
            <a:r>
              <a:rPr lang="zh-CN"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阶段</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zh-CN"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阶段变量</a:t>
            </a:r>
            <a:r>
              <a:rPr lang="zh-CN" altLang="zh-CN" sz="2000" dirty="0">
                <a:latin typeface="微软雅黑" panose="020B0503020204020204" pitchFamily="34" charset="-122"/>
                <a:ea typeface="微软雅黑" panose="020B0503020204020204" pitchFamily="34" charset="-122"/>
                <a:cs typeface="Times New Roman" pitchFamily="18" charset="0"/>
              </a:rPr>
              <a:t>用于表示各阶段</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zh-CN" altLang="zh-CN" sz="2000" dirty="0">
                <a:latin typeface="微软雅黑" panose="020B0503020204020204" pitchFamily="34" charset="-122"/>
                <a:ea typeface="微软雅黑" panose="020B0503020204020204" pitchFamily="34" charset="-122"/>
                <a:cs typeface="Times New Roman" pitchFamily="18" charset="0"/>
              </a:rPr>
              <a:t>这里阶段变量</a:t>
            </a:r>
            <a:r>
              <a:rPr lang="en-US" altLang="zh-CN" sz="2000" dirty="0">
                <a:latin typeface="微软雅黑" panose="020B0503020204020204" pitchFamily="34" charset="-122"/>
                <a:ea typeface="微软雅黑" panose="020B0503020204020204" pitchFamily="34" charset="-122"/>
                <a:cs typeface="Times New Roman" pitchFamily="18" charset="0"/>
              </a:rPr>
              <a:t>k</a:t>
            </a:r>
            <a:r>
              <a:rPr lang="zh-CN" altLang="zh-CN" sz="2000" dirty="0">
                <a:latin typeface="微软雅黑" panose="020B0503020204020204" pitchFamily="34" charset="-122"/>
                <a:ea typeface="微软雅黑" panose="020B0503020204020204" pitchFamily="34" charset="-122"/>
                <a:cs typeface="Times New Roman" pitchFamily="18" charset="0"/>
              </a:rPr>
              <a:t>为</a:t>
            </a:r>
            <a:r>
              <a:rPr lang="en-US" altLang="zh-CN" sz="2000" dirty="0">
                <a:latin typeface="微软雅黑" panose="020B0503020204020204" pitchFamily="34" charset="-122"/>
                <a:ea typeface="微软雅黑" panose="020B0503020204020204" pitchFamily="34" charset="-122"/>
                <a:cs typeface="Times New Roman" pitchFamily="18" charset="0"/>
              </a:rPr>
              <a:t>1</a:t>
            </a:r>
            <a:r>
              <a:rPr lang="zh-CN" altLang="zh-CN"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5</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zh-CN" altLang="zh-CN" sz="2000" dirty="0">
                <a:latin typeface="微软雅黑" panose="020B0503020204020204" pitchFamily="34" charset="-122"/>
                <a:ea typeface="微软雅黑" panose="020B0503020204020204" pitchFamily="34" charset="-122"/>
                <a:cs typeface="Times New Roman" pitchFamily="18" charset="0"/>
              </a:rPr>
              <a:t>图中第</a:t>
            </a:r>
            <a:r>
              <a:rPr lang="en-US" altLang="zh-CN" sz="2000" dirty="0">
                <a:latin typeface="微软雅黑" panose="020B0503020204020204" pitchFamily="34" charset="-122"/>
                <a:ea typeface="微软雅黑" panose="020B0503020204020204" pitchFamily="34" charset="-122"/>
                <a:cs typeface="Times New Roman" pitchFamily="18" charset="0"/>
              </a:rPr>
              <a:t>5</a:t>
            </a:r>
            <a:r>
              <a:rPr lang="zh-CN" altLang="zh-CN" sz="2000" dirty="0">
                <a:latin typeface="微软雅黑" panose="020B0503020204020204" pitchFamily="34" charset="-122"/>
                <a:ea typeface="微软雅黑" panose="020B0503020204020204" pitchFamily="34" charset="-122"/>
                <a:cs typeface="Times New Roman" pitchFamily="18" charset="0"/>
              </a:rPr>
              <a:t>阶段是虚拟的一个边界阶段。</a:t>
            </a:r>
          </a:p>
        </p:txBody>
      </p:sp>
      <p:grpSp>
        <p:nvGrpSpPr>
          <p:cNvPr id="2" name="组合 73"/>
          <p:cNvGrpSpPr/>
          <p:nvPr/>
        </p:nvGrpSpPr>
        <p:grpSpPr>
          <a:xfrm>
            <a:off x="2309786" y="2320089"/>
            <a:ext cx="928694" cy="4143404"/>
            <a:chOff x="785786" y="1857364"/>
            <a:chExt cx="928694" cy="4143404"/>
          </a:xfrm>
        </p:grpSpPr>
        <p:sp>
          <p:nvSpPr>
            <p:cNvPr id="53" name="圆角矩形 52"/>
            <p:cNvSpPr/>
            <p:nvPr/>
          </p:nvSpPr>
          <p:spPr>
            <a:xfrm>
              <a:off x="785786"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72" name="TextBox 71"/>
            <p:cNvSpPr txBox="1"/>
            <p:nvPr/>
          </p:nvSpPr>
          <p:spPr>
            <a:xfrm>
              <a:off x="928662" y="1857364"/>
              <a:ext cx="642942" cy="400110"/>
            </a:xfrm>
            <a:prstGeom prst="rect">
              <a:avLst/>
            </a:prstGeom>
            <a:noFill/>
          </p:spPr>
          <p:txBody>
            <a:bodyPr wrap="square" rtlCol="0">
              <a:spAutoFit/>
            </a:bodyPr>
            <a:lstStyle/>
            <a:p>
              <a:r>
                <a:rPr lang="en-US" altLang="zh-CN" sz="2000" b="1" i="1" dirty="0">
                  <a:solidFill>
                    <a:srgbClr val="0000FF"/>
                  </a:solidFill>
                  <a:latin typeface="Consolas" panose="020B0609020204030204" pitchFamily="49" charset="0"/>
                  <a:cs typeface="Consolas" panose="020B0609020204030204" pitchFamily="49" charset="0"/>
                </a:rPr>
                <a:t>k</a:t>
              </a:r>
              <a:r>
                <a:rPr lang="en-US" altLang="zh-CN" sz="2000" b="1" dirty="0">
                  <a:solidFill>
                    <a:srgbClr val="0000FF"/>
                  </a:solidFill>
                  <a:latin typeface="Consolas" panose="020B0609020204030204" pitchFamily="49" charset="0"/>
                  <a:cs typeface="Consolas" panose="020B0609020204030204" pitchFamily="49" charset="0"/>
                </a:rPr>
                <a:t>=1</a:t>
              </a:r>
              <a:endParaRPr lang="zh-CN" altLang="en-US" sz="2000" b="1" dirty="0">
                <a:solidFill>
                  <a:srgbClr val="0000FF"/>
                </a:solidFill>
                <a:latin typeface="Consolas" panose="020B0609020204030204" pitchFamily="49" charset="0"/>
                <a:cs typeface="Consolas" panose="020B0609020204030204" pitchFamily="49" charset="0"/>
              </a:endParaRPr>
            </a:p>
          </p:txBody>
        </p:sp>
      </p:grpSp>
      <p:grpSp>
        <p:nvGrpSpPr>
          <p:cNvPr id="5" name="组合 77"/>
          <p:cNvGrpSpPr/>
          <p:nvPr/>
        </p:nvGrpSpPr>
        <p:grpSpPr>
          <a:xfrm>
            <a:off x="3738546" y="2320089"/>
            <a:ext cx="928694" cy="4143404"/>
            <a:chOff x="500034" y="1857364"/>
            <a:chExt cx="928694" cy="4143404"/>
          </a:xfrm>
        </p:grpSpPr>
        <p:sp>
          <p:nvSpPr>
            <p:cNvPr id="79" name="圆角矩形 78"/>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80" name="TextBox 79"/>
            <p:cNvSpPr txBox="1"/>
            <p:nvPr/>
          </p:nvSpPr>
          <p:spPr>
            <a:xfrm>
              <a:off x="714348" y="1857364"/>
              <a:ext cx="642942"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k</a:t>
              </a:r>
              <a:r>
                <a:rPr lang="en-US" altLang="zh-CN" sz="2000" b="1">
                  <a:solidFill>
                    <a:srgbClr val="0000FF"/>
                  </a:solidFill>
                  <a:latin typeface="Consolas" panose="020B0609020204030204" pitchFamily="49" charset="0"/>
                  <a:cs typeface="Consolas" panose="020B0609020204030204" pitchFamily="49" charset="0"/>
                </a:rPr>
                <a:t>=2</a:t>
              </a:r>
              <a:endParaRPr lang="zh-CN" altLang="en-US" sz="2000" b="1">
                <a:solidFill>
                  <a:srgbClr val="0000FF"/>
                </a:solidFill>
                <a:latin typeface="Consolas" panose="020B0609020204030204" pitchFamily="49" charset="0"/>
                <a:cs typeface="Consolas" panose="020B0609020204030204" pitchFamily="49" charset="0"/>
              </a:endParaRPr>
            </a:p>
          </p:txBody>
        </p:sp>
      </p:grpSp>
      <p:grpSp>
        <p:nvGrpSpPr>
          <p:cNvPr id="6" name="组合 80"/>
          <p:cNvGrpSpPr/>
          <p:nvPr/>
        </p:nvGrpSpPr>
        <p:grpSpPr>
          <a:xfrm>
            <a:off x="5310182" y="2320089"/>
            <a:ext cx="928694" cy="4143404"/>
            <a:chOff x="500034" y="1857364"/>
            <a:chExt cx="928694" cy="4143404"/>
          </a:xfrm>
        </p:grpSpPr>
        <p:sp>
          <p:nvSpPr>
            <p:cNvPr id="82" name="圆角矩形 81"/>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83" name="TextBox 82"/>
            <p:cNvSpPr txBox="1"/>
            <p:nvPr/>
          </p:nvSpPr>
          <p:spPr>
            <a:xfrm>
              <a:off x="714348" y="1857364"/>
              <a:ext cx="642942"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k</a:t>
              </a:r>
              <a:r>
                <a:rPr lang="en-US" altLang="zh-CN" sz="2000" b="1">
                  <a:solidFill>
                    <a:srgbClr val="0000FF"/>
                  </a:solidFill>
                  <a:latin typeface="Consolas" panose="020B0609020204030204" pitchFamily="49" charset="0"/>
                  <a:cs typeface="Consolas" panose="020B0609020204030204" pitchFamily="49" charset="0"/>
                </a:rPr>
                <a:t>=3</a:t>
              </a:r>
              <a:endParaRPr lang="zh-CN" altLang="en-US" sz="2000" b="1">
                <a:solidFill>
                  <a:srgbClr val="0000FF"/>
                </a:solidFill>
                <a:latin typeface="Consolas" panose="020B0609020204030204" pitchFamily="49" charset="0"/>
                <a:cs typeface="Consolas" panose="020B0609020204030204" pitchFamily="49" charset="0"/>
              </a:endParaRPr>
            </a:p>
          </p:txBody>
        </p:sp>
      </p:grpSp>
      <p:grpSp>
        <p:nvGrpSpPr>
          <p:cNvPr id="15" name="组合 83"/>
          <p:cNvGrpSpPr/>
          <p:nvPr/>
        </p:nvGrpSpPr>
        <p:grpSpPr>
          <a:xfrm>
            <a:off x="6738942" y="2320089"/>
            <a:ext cx="928694" cy="4143404"/>
            <a:chOff x="500034" y="1857364"/>
            <a:chExt cx="928694" cy="4143404"/>
          </a:xfrm>
        </p:grpSpPr>
        <p:sp>
          <p:nvSpPr>
            <p:cNvPr id="85" name="圆角矩形 84"/>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86" name="TextBox 85"/>
            <p:cNvSpPr txBox="1"/>
            <p:nvPr/>
          </p:nvSpPr>
          <p:spPr>
            <a:xfrm>
              <a:off x="714348" y="1857364"/>
              <a:ext cx="642942"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k</a:t>
              </a:r>
              <a:r>
                <a:rPr lang="en-US" altLang="zh-CN" sz="2000" b="1">
                  <a:solidFill>
                    <a:srgbClr val="0000FF"/>
                  </a:solidFill>
                  <a:latin typeface="Consolas" panose="020B0609020204030204" pitchFamily="49" charset="0"/>
                  <a:cs typeface="Consolas" panose="020B0609020204030204" pitchFamily="49" charset="0"/>
                </a:rPr>
                <a:t>=4</a:t>
              </a:r>
              <a:endParaRPr lang="zh-CN" altLang="en-US" sz="2000" b="1">
                <a:solidFill>
                  <a:srgbClr val="0000FF"/>
                </a:solidFill>
                <a:latin typeface="Consolas" panose="020B0609020204030204" pitchFamily="49" charset="0"/>
                <a:cs typeface="Consolas" panose="020B0609020204030204" pitchFamily="49" charset="0"/>
              </a:endParaRPr>
            </a:p>
          </p:txBody>
        </p:sp>
      </p:grpSp>
      <p:grpSp>
        <p:nvGrpSpPr>
          <p:cNvPr id="18" name="组合 86"/>
          <p:cNvGrpSpPr/>
          <p:nvPr/>
        </p:nvGrpSpPr>
        <p:grpSpPr>
          <a:xfrm>
            <a:off x="8167702" y="2320089"/>
            <a:ext cx="928694" cy="4143404"/>
            <a:chOff x="500034" y="1857364"/>
            <a:chExt cx="928694" cy="4143404"/>
          </a:xfrm>
        </p:grpSpPr>
        <p:sp>
          <p:nvSpPr>
            <p:cNvPr id="88" name="圆角矩形 87"/>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89" name="TextBox 88"/>
            <p:cNvSpPr txBox="1"/>
            <p:nvPr/>
          </p:nvSpPr>
          <p:spPr>
            <a:xfrm>
              <a:off x="714348" y="1857364"/>
              <a:ext cx="642942"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k</a:t>
              </a:r>
              <a:r>
                <a:rPr lang="en-US" altLang="zh-CN" sz="2000" b="1">
                  <a:solidFill>
                    <a:srgbClr val="0000FF"/>
                  </a:solidFill>
                  <a:latin typeface="Consolas" panose="020B0609020204030204" pitchFamily="49" charset="0"/>
                  <a:cs typeface="Consolas" panose="020B0609020204030204" pitchFamily="49" charset="0"/>
                </a:rPr>
                <a:t>=5</a:t>
              </a:r>
              <a:endParaRPr lang="zh-CN" altLang="en-US" sz="2000" b="1">
                <a:solidFill>
                  <a:srgbClr val="0000FF"/>
                </a:solidFill>
                <a:latin typeface="Consolas" panose="020B0609020204030204" pitchFamily="49" charset="0"/>
                <a:cs typeface="Consolas" panose="020B0609020204030204" pitchFamily="49" charset="0"/>
              </a:endParaRPr>
            </a:p>
          </p:txBody>
        </p:sp>
      </p:grpSp>
      <p:sp>
        <p:nvSpPr>
          <p:cNvPr id="22" name="文本占位符 21">
            <a:extLst>
              <a:ext uri="{FF2B5EF4-FFF2-40B4-BE49-F238E27FC236}">
                <a16:creationId xmlns:a16="http://schemas.microsoft.com/office/drawing/2014/main" id="{21C352DB-214C-CC87-562A-44372FBFC2CB}"/>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）阶段和阶段变量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89071" y="198755"/>
            <a:ext cx="4434205"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algn="just">
              <a:spcBef>
                <a:spcPct val="50000"/>
              </a:spcBef>
            </a:pPr>
            <a:r>
              <a:rPr lang="en-US" altLang="zh-CN"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3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状态和状态变量</a:t>
            </a:r>
          </a:p>
        </p:txBody>
      </p:sp>
      <p:sp>
        <p:nvSpPr>
          <p:cNvPr id="205827" name="Text Box 3"/>
          <p:cNvSpPr txBox="1">
            <a:spLocks noChangeArrowheads="1"/>
          </p:cNvSpPr>
          <p:nvPr/>
        </p:nvSpPr>
        <p:spPr bwMode="auto">
          <a:xfrm>
            <a:off x="288234" y="1167619"/>
            <a:ext cx="12006469" cy="400110"/>
          </a:xfrm>
          <a:prstGeom prst="rect">
            <a:avLst/>
          </a:prstGeom>
          <a:noFill/>
          <a:ln w="9525">
            <a:noFill/>
            <a:miter lim="800000"/>
          </a:ln>
          <a:effectLst/>
        </p:spPr>
        <p:txBody>
          <a:bodyPr wrap="square">
            <a:spAutoFit/>
          </a:bodyPr>
          <a:lstStyle/>
          <a:p>
            <a:pPr>
              <a:spcBef>
                <a:spcPct val="50000"/>
              </a:spcBef>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描述决策过程当前特征的量称为</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状态</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（通常</a:t>
            </a:r>
            <a:r>
              <a:rPr lang="zh-CN" altLang="en-US" sz="2000" b="0" i="0" dirty="0">
                <a:effectLst/>
                <a:latin typeface="微软雅黑" panose="020B0503020204020204" pitchFamily="34" charset="-122"/>
                <a:ea typeface="微软雅黑" panose="020B0503020204020204" pitchFamily="34" charset="-122"/>
              </a:rPr>
              <a:t>和子问题相关的各个变量的一组取值称为一个</a:t>
            </a:r>
            <a:r>
              <a:rPr lang="en-US" altLang="zh-CN" sz="2000" b="0" i="0" dirty="0">
                <a:effectLst/>
                <a:latin typeface="微软雅黑" panose="020B0503020204020204" pitchFamily="34" charset="-122"/>
                <a:ea typeface="微软雅黑" panose="020B0503020204020204" pitchFamily="34" charset="-122"/>
              </a:rPr>
              <a:t>“</a:t>
            </a:r>
            <a:r>
              <a:rPr lang="zh-CN" altLang="en-US" sz="2000" b="0" i="0" dirty="0">
                <a:effectLst/>
                <a:latin typeface="微软雅黑" panose="020B0503020204020204" pitchFamily="34" charset="-122"/>
                <a:ea typeface="微软雅黑" panose="020B0503020204020204" pitchFamily="34" charset="-122"/>
              </a:rPr>
              <a:t>状态</a:t>
            </a:r>
            <a:r>
              <a:rPr lang="en-US" altLang="zh-CN" sz="2000" b="0" i="0" dirty="0">
                <a:effectLst/>
                <a:latin typeface="微软雅黑" panose="020B0503020204020204" pitchFamily="34" charset="-122"/>
                <a:ea typeface="微软雅黑" panose="020B0503020204020204" pitchFamily="34" charset="-122"/>
              </a:rPr>
              <a:t>”</a:t>
            </a:r>
            <a:r>
              <a:rPr lang="zh-CN" altLang="en-US" sz="2000" b="0" i="0" dirty="0">
                <a:effectLst/>
                <a:latin typeface="微软雅黑" panose="020B0503020204020204" pitchFamily="34" charset="-122"/>
                <a:ea typeface="微软雅黑" panose="020B0503020204020204" pitchFamily="34" charset="-122"/>
              </a:rPr>
              <a:t>）</a:t>
            </a:r>
            <a:endPar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）状态和状态变量</a:t>
            </a:r>
          </a:p>
        </p:txBody>
      </p:sp>
      <p:sp>
        <p:nvSpPr>
          <p:cNvPr id="7" name="椭圆 6"/>
          <p:cNvSpPr/>
          <p:nvPr/>
        </p:nvSpPr>
        <p:spPr>
          <a:xfrm>
            <a:off x="2524100" y="3807687"/>
            <a:ext cx="428628" cy="500066"/>
          </a:xfrm>
          <a:prstGeom prst="ellipse">
            <a:avLst/>
          </a:prstGeom>
          <a:solidFill>
            <a:srgbClr val="FF006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a:solidFill>
                  <a:srgbClr val="0000FF"/>
                </a:solidFill>
                <a:latin typeface="Consolas" panose="020B0609020204030204" pitchFamily="49" charset="0"/>
                <a:cs typeface="Consolas" panose="020B0609020204030204" pitchFamily="49" charset="0"/>
              </a:rPr>
              <a:t>A</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952860" y="2593241"/>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952860" y="3807687"/>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952860" y="5022133"/>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B</a:t>
            </a:r>
            <a:r>
              <a:rPr lang="en-US" altLang="zh-CN" sz="2000" b="1" baseline="-25000">
                <a:solidFill>
                  <a:srgbClr val="0000FF"/>
                </a:solidFill>
                <a:latin typeface="Consolas" panose="020B0609020204030204" pitchFamily="49" charset="0"/>
                <a:cs typeface="Consolas" panose="020B0609020204030204" pitchFamily="49" charset="0"/>
              </a:rPr>
              <a:t>3</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5595934" y="2593241"/>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595934" y="3807687"/>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595934" y="5022133"/>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C</a:t>
            </a:r>
            <a:r>
              <a:rPr lang="en-US" altLang="zh-CN" sz="2000" b="1" baseline="-25000">
                <a:solidFill>
                  <a:srgbClr val="0000FF"/>
                </a:solidFill>
                <a:latin typeface="Consolas" panose="020B0609020204030204" pitchFamily="49" charset="0"/>
                <a:cs typeface="Consolas" panose="020B0609020204030204" pitchFamily="49" charset="0"/>
              </a:rPr>
              <a:t>3</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7096132" y="3236183"/>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D</a:t>
            </a:r>
            <a:r>
              <a:rPr lang="en-US" altLang="zh-CN" sz="2000" b="1" baseline="-25000">
                <a:solidFill>
                  <a:srgbClr val="0000FF"/>
                </a:solidFill>
                <a:latin typeface="Consolas" panose="020B0609020204030204" pitchFamily="49" charset="0"/>
                <a:cs typeface="Consolas" panose="020B0609020204030204" pitchFamily="49" charset="0"/>
              </a:rPr>
              <a:t>1</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7096132" y="4450629"/>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D</a:t>
            </a:r>
            <a:r>
              <a:rPr lang="en-US" altLang="zh-CN" sz="2000" b="1" baseline="-25000">
                <a:solidFill>
                  <a:srgbClr val="0000FF"/>
                </a:solidFill>
                <a:latin typeface="Consolas" panose="020B0609020204030204" pitchFamily="49" charset="0"/>
                <a:cs typeface="Consolas" panose="020B0609020204030204" pitchFamily="49" charset="0"/>
              </a:rPr>
              <a:t>2</a:t>
            </a:r>
            <a:endParaRPr lang="zh-CN" altLang="en-US" sz="2000" b="1" baseline="-250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8453454" y="3807687"/>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Consolas" panose="020B0609020204030204" pitchFamily="49" charset="0"/>
                <a:cs typeface="Consolas" panose="020B0609020204030204" pitchFamily="49" charset="0"/>
              </a:rPr>
              <a:t>E</a:t>
            </a:r>
            <a:endParaRPr lang="zh-CN" altLang="en-US" sz="2000" b="1" baseline="-25000">
              <a:solidFill>
                <a:srgbClr val="0000FF"/>
              </a:solidFill>
              <a:latin typeface="Consolas" panose="020B0609020204030204" pitchFamily="49" charset="0"/>
              <a:cs typeface="Consolas" panose="020B0609020204030204" pitchFamily="49" charset="0"/>
            </a:endParaRPr>
          </a:p>
        </p:txBody>
      </p:sp>
      <p:cxnSp>
        <p:nvCxnSpPr>
          <p:cNvPr id="17" name="直接箭头连接符 16"/>
          <p:cNvCxnSpPr>
            <a:stCxn id="7" idx="7"/>
            <a:endCxn id="8" idx="2"/>
          </p:cNvCxnSpPr>
          <p:nvPr/>
        </p:nvCxnSpPr>
        <p:spPr>
          <a:xfrm rot="5400000" flipH="1" flipV="1">
            <a:off x="2902585" y="2830647"/>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381356" y="2950432"/>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19" name="直接箭头连接符 18"/>
          <p:cNvCxnSpPr>
            <a:stCxn id="7" idx="6"/>
            <a:endCxn id="9" idx="2"/>
          </p:cNvCxnSpPr>
          <p:nvPr/>
        </p:nvCxnSpPr>
        <p:spPr>
          <a:xfrm>
            <a:off x="2952728" y="4057720"/>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 idx="5"/>
            <a:endCxn id="10" idx="2"/>
          </p:cNvCxnSpPr>
          <p:nvPr/>
        </p:nvCxnSpPr>
        <p:spPr>
          <a:xfrm rot="16200000" flipH="1">
            <a:off x="2902585" y="4221892"/>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8" idx="6"/>
            <a:endCxn id="11" idx="2"/>
          </p:cNvCxnSpPr>
          <p:nvPr/>
        </p:nvCxnSpPr>
        <p:spPr>
          <a:xfrm>
            <a:off x="4381488" y="2843274"/>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8" idx="5"/>
            <a:endCxn id="12" idx="1"/>
          </p:cNvCxnSpPr>
          <p:nvPr/>
        </p:nvCxnSpPr>
        <p:spPr>
          <a:xfrm rot="16200000" flipH="1">
            <a:off x="4558288" y="2780503"/>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9" idx="6"/>
            <a:endCxn id="12" idx="2"/>
          </p:cNvCxnSpPr>
          <p:nvPr/>
        </p:nvCxnSpPr>
        <p:spPr>
          <a:xfrm>
            <a:off x="4381488" y="4057720"/>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9" idx="7"/>
            <a:endCxn id="11" idx="3"/>
          </p:cNvCxnSpPr>
          <p:nvPr/>
        </p:nvCxnSpPr>
        <p:spPr>
          <a:xfrm rot="5400000" flipH="1" flipV="1">
            <a:off x="4558288" y="2780503"/>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9" idx="5"/>
            <a:endCxn id="13" idx="1"/>
          </p:cNvCxnSpPr>
          <p:nvPr/>
        </p:nvCxnSpPr>
        <p:spPr>
          <a:xfrm rot="16200000" flipH="1">
            <a:off x="4558288" y="3994949"/>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endCxn id="12" idx="3"/>
          </p:cNvCxnSpPr>
          <p:nvPr/>
        </p:nvCxnSpPr>
        <p:spPr>
          <a:xfrm flipV="1">
            <a:off x="4318717" y="4234520"/>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0" idx="6"/>
            <a:endCxn id="13" idx="2"/>
          </p:cNvCxnSpPr>
          <p:nvPr/>
        </p:nvCxnSpPr>
        <p:spPr>
          <a:xfrm>
            <a:off x="4381488" y="5272166"/>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1" idx="6"/>
            <a:endCxn id="14" idx="1"/>
          </p:cNvCxnSpPr>
          <p:nvPr/>
        </p:nvCxnSpPr>
        <p:spPr>
          <a:xfrm>
            <a:off x="6024563" y="2843274"/>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5"/>
            <a:endCxn id="15" idx="1"/>
          </p:cNvCxnSpPr>
          <p:nvPr/>
        </p:nvCxnSpPr>
        <p:spPr>
          <a:xfrm rot="16200000" flipH="1">
            <a:off x="5808453" y="3173412"/>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2" idx="7"/>
            <a:endCxn id="14" idx="2"/>
          </p:cNvCxnSpPr>
          <p:nvPr/>
        </p:nvCxnSpPr>
        <p:spPr>
          <a:xfrm rot="5400000" flipH="1" flipV="1">
            <a:off x="6331609" y="3116399"/>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2" idx="5"/>
            <a:endCxn id="15" idx="2"/>
          </p:cNvCxnSpPr>
          <p:nvPr/>
        </p:nvCxnSpPr>
        <p:spPr>
          <a:xfrm rot="16200000" flipH="1">
            <a:off x="6295890" y="3900421"/>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3" idx="6"/>
            <a:endCxn id="15" idx="3"/>
          </p:cNvCxnSpPr>
          <p:nvPr/>
        </p:nvCxnSpPr>
        <p:spPr>
          <a:xfrm flipV="1">
            <a:off x="6024563" y="4877462"/>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7"/>
            <a:endCxn id="14" idx="3"/>
          </p:cNvCxnSpPr>
          <p:nvPr/>
        </p:nvCxnSpPr>
        <p:spPr>
          <a:xfrm rot="5400000" flipH="1" flipV="1">
            <a:off x="5844172" y="3780635"/>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4" idx="6"/>
            <a:endCxn id="16" idx="1"/>
          </p:cNvCxnSpPr>
          <p:nvPr/>
        </p:nvCxnSpPr>
        <p:spPr>
          <a:xfrm>
            <a:off x="7524761" y="3486216"/>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5" idx="6"/>
            <a:endCxn id="16" idx="3"/>
          </p:cNvCxnSpPr>
          <p:nvPr/>
        </p:nvCxnSpPr>
        <p:spPr>
          <a:xfrm flipV="1">
            <a:off x="7524761" y="4234520"/>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390880" y="3736250"/>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3452794" y="4522068"/>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4452926" y="2521804"/>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7</a:t>
            </a:r>
            <a:endParaRPr lang="zh-CN" altLang="en-US" b="1">
              <a:solidFill>
                <a:srgbClr val="C00000"/>
              </a:solidFill>
              <a:latin typeface="Consolas" panose="020B0609020204030204" pitchFamily="49" charset="0"/>
              <a:cs typeface="Consolas" panose="020B0609020204030204" pitchFamily="49" charset="0"/>
            </a:endParaRPr>
          </a:p>
        </p:txBody>
      </p:sp>
      <p:sp>
        <p:nvSpPr>
          <p:cNvPr id="39" name="TextBox 38"/>
          <p:cNvSpPr txBox="1"/>
          <p:nvPr/>
        </p:nvSpPr>
        <p:spPr>
          <a:xfrm>
            <a:off x="4478326" y="2875047"/>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4432288" y="3475898"/>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41" name="TextBox 40"/>
          <p:cNvSpPr txBox="1"/>
          <p:nvPr/>
        </p:nvSpPr>
        <p:spPr>
          <a:xfrm>
            <a:off x="4524364" y="3774350"/>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TextBox 41"/>
          <p:cNvSpPr txBox="1"/>
          <p:nvPr/>
        </p:nvSpPr>
        <p:spPr>
          <a:xfrm>
            <a:off x="4368788" y="4677644"/>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6</a:t>
            </a:r>
            <a:endParaRPr lang="zh-CN" altLang="en-US" b="1">
              <a:solidFill>
                <a:srgbClr val="C00000"/>
              </a:solidFill>
              <a:latin typeface="Consolas" panose="020B0609020204030204" pitchFamily="49" charset="0"/>
              <a:cs typeface="Consolas" panose="020B0609020204030204" pitchFamily="49" charset="0"/>
            </a:endParaRPr>
          </a:p>
        </p:txBody>
      </p:sp>
      <p:sp>
        <p:nvSpPr>
          <p:cNvPr id="43" name="TextBox 42"/>
          <p:cNvSpPr txBox="1"/>
          <p:nvPr/>
        </p:nvSpPr>
        <p:spPr>
          <a:xfrm>
            <a:off x="4521188" y="5316639"/>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6310314" y="2664680"/>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45" name="TextBox 44"/>
          <p:cNvSpPr txBox="1"/>
          <p:nvPr/>
        </p:nvSpPr>
        <p:spPr>
          <a:xfrm>
            <a:off x="6238876" y="3068723"/>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6024562" y="3530689"/>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TextBox 46"/>
          <p:cNvSpPr txBox="1"/>
          <p:nvPr/>
        </p:nvSpPr>
        <p:spPr>
          <a:xfrm>
            <a:off x="6096000" y="4022002"/>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48" name="TextBox 47"/>
          <p:cNvSpPr txBox="1"/>
          <p:nvPr/>
        </p:nvSpPr>
        <p:spPr>
          <a:xfrm>
            <a:off x="5965824" y="4602259"/>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TextBox 48"/>
          <p:cNvSpPr txBox="1"/>
          <p:nvPr/>
        </p:nvSpPr>
        <p:spPr>
          <a:xfrm>
            <a:off x="6284914" y="5190410"/>
            <a:ext cx="214314" cy="276999"/>
          </a:xfrm>
          <a:prstGeom prst="rect">
            <a:avLst/>
          </a:prstGeom>
          <a:noFill/>
        </p:spPr>
        <p:txBody>
          <a:bodyPr wrap="square" lIns="0" tIns="0" rIns="0" bIns="0" rtlCol="0">
            <a:spAutoFit/>
          </a:bodyPr>
          <a:lstStyle/>
          <a:p>
            <a:r>
              <a:rPr lang="en-US" altLang="zh-CN" b="1">
                <a:solidFill>
                  <a:srgbClr val="C00000"/>
                </a:solidFill>
                <a:latin typeface="Consolas" panose="020B0609020204030204" pitchFamily="49" charset="0"/>
                <a:cs typeface="Consolas" panose="020B0609020204030204" pitchFamily="49" charset="0"/>
              </a:rPr>
              <a:t>3</a:t>
            </a:r>
            <a:endParaRPr lang="zh-CN" altLang="en-US" b="1">
              <a:solidFill>
                <a:srgbClr val="C00000"/>
              </a:solidFill>
              <a:latin typeface="Consolas" panose="020B0609020204030204" pitchFamily="49" charset="0"/>
              <a:cs typeface="Consolas" panose="020B0609020204030204" pitchFamily="49" charset="0"/>
            </a:endParaRPr>
          </a:p>
        </p:txBody>
      </p:sp>
      <p:sp>
        <p:nvSpPr>
          <p:cNvPr id="50" name="TextBox 49"/>
          <p:cNvSpPr txBox="1"/>
          <p:nvPr/>
        </p:nvSpPr>
        <p:spPr>
          <a:xfrm>
            <a:off x="7810512" y="4236316"/>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TextBox 50"/>
          <p:cNvSpPr txBox="1"/>
          <p:nvPr/>
        </p:nvSpPr>
        <p:spPr>
          <a:xfrm>
            <a:off x="7881950" y="3316375"/>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2" name="TextBox 51"/>
          <p:cNvSpPr txBox="1"/>
          <p:nvPr/>
        </p:nvSpPr>
        <p:spPr>
          <a:xfrm>
            <a:off x="4524364" y="4093440"/>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cxnSp>
        <p:nvCxnSpPr>
          <p:cNvPr id="53" name="直接箭头连接符 52"/>
          <p:cNvCxnSpPr>
            <a:stCxn id="10" idx="7"/>
            <a:endCxn id="11" idx="4"/>
          </p:cNvCxnSpPr>
          <p:nvPr/>
        </p:nvCxnSpPr>
        <p:spPr>
          <a:xfrm rot="5400000" flipH="1" flipV="1">
            <a:off x="4063454" y="3348573"/>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810116" y="4888011"/>
            <a:ext cx="214314" cy="276999"/>
          </a:xfrm>
          <a:prstGeom prst="rect">
            <a:avLst/>
          </a:prstGeom>
          <a:noFill/>
        </p:spPr>
        <p:txBody>
          <a:bodyPr wrap="square" lIns="0" tIns="0" rIns="0" bIns="0"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grpSp>
        <p:nvGrpSpPr>
          <p:cNvPr id="2" name="组合 73"/>
          <p:cNvGrpSpPr/>
          <p:nvPr/>
        </p:nvGrpSpPr>
        <p:grpSpPr>
          <a:xfrm>
            <a:off x="2309786" y="1664547"/>
            <a:ext cx="928694" cy="4143404"/>
            <a:chOff x="785786" y="1857364"/>
            <a:chExt cx="928694" cy="4143404"/>
          </a:xfrm>
        </p:grpSpPr>
        <p:sp>
          <p:nvSpPr>
            <p:cNvPr id="56" name="圆角矩形 55"/>
            <p:cNvSpPr/>
            <p:nvPr/>
          </p:nvSpPr>
          <p:spPr>
            <a:xfrm>
              <a:off x="785786"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57" name="TextBox 56"/>
            <p:cNvSpPr txBox="1"/>
            <p:nvPr/>
          </p:nvSpPr>
          <p:spPr>
            <a:xfrm>
              <a:off x="928662" y="1857364"/>
              <a:ext cx="642942" cy="400110"/>
            </a:xfrm>
            <a:prstGeom prst="rect">
              <a:avLst/>
            </a:prstGeom>
            <a:noFill/>
          </p:spPr>
          <p:txBody>
            <a:bodyPr wrap="square" rtlCol="0">
              <a:spAutoFit/>
            </a:bodyPr>
            <a:lstStyle/>
            <a:p>
              <a:r>
                <a:rPr lang="en-US" altLang="zh-CN" sz="2000" b="1" i="1" dirty="0">
                  <a:solidFill>
                    <a:srgbClr val="0000FF"/>
                  </a:solidFill>
                  <a:latin typeface="Consolas" panose="020B0609020204030204" pitchFamily="49" charset="0"/>
                  <a:cs typeface="Consolas" panose="020B0609020204030204" pitchFamily="49" charset="0"/>
                </a:rPr>
                <a:t>k</a:t>
              </a:r>
              <a:r>
                <a:rPr lang="en-US" altLang="zh-CN" sz="2000" b="1" dirty="0">
                  <a:solidFill>
                    <a:srgbClr val="0000FF"/>
                  </a:solidFill>
                  <a:latin typeface="Consolas" panose="020B0609020204030204" pitchFamily="49" charset="0"/>
                  <a:cs typeface="Consolas" panose="020B0609020204030204" pitchFamily="49" charset="0"/>
                </a:rPr>
                <a:t>=1</a:t>
              </a:r>
              <a:endParaRPr lang="zh-CN" altLang="en-US" sz="2000" b="1" dirty="0">
                <a:solidFill>
                  <a:srgbClr val="0000FF"/>
                </a:solidFill>
                <a:latin typeface="Consolas" panose="020B0609020204030204" pitchFamily="49" charset="0"/>
                <a:cs typeface="Consolas" panose="020B0609020204030204" pitchFamily="49" charset="0"/>
              </a:endParaRPr>
            </a:p>
          </p:txBody>
        </p:sp>
      </p:grpSp>
      <p:grpSp>
        <p:nvGrpSpPr>
          <p:cNvPr id="3" name="组合 77"/>
          <p:cNvGrpSpPr/>
          <p:nvPr/>
        </p:nvGrpSpPr>
        <p:grpSpPr>
          <a:xfrm>
            <a:off x="3738546" y="1664547"/>
            <a:ext cx="928694" cy="4143404"/>
            <a:chOff x="500034" y="1857364"/>
            <a:chExt cx="928694" cy="4143404"/>
          </a:xfrm>
        </p:grpSpPr>
        <p:sp>
          <p:nvSpPr>
            <p:cNvPr id="59" name="圆角矩形 58"/>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60" name="TextBox 59"/>
            <p:cNvSpPr txBox="1"/>
            <p:nvPr/>
          </p:nvSpPr>
          <p:spPr>
            <a:xfrm>
              <a:off x="714348" y="1857364"/>
              <a:ext cx="642942"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k</a:t>
              </a:r>
              <a:r>
                <a:rPr lang="en-US" altLang="zh-CN" sz="2000" b="1">
                  <a:solidFill>
                    <a:srgbClr val="0000FF"/>
                  </a:solidFill>
                  <a:latin typeface="Consolas" panose="020B0609020204030204" pitchFamily="49" charset="0"/>
                  <a:cs typeface="Consolas" panose="020B0609020204030204" pitchFamily="49" charset="0"/>
                </a:rPr>
                <a:t>=2</a:t>
              </a:r>
              <a:endParaRPr lang="zh-CN" altLang="en-US" sz="2000" b="1">
                <a:solidFill>
                  <a:srgbClr val="0000FF"/>
                </a:solidFill>
                <a:latin typeface="Consolas" panose="020B0609020204030204" pitchFamily="49" charset="0"/>
                <a:cs typeface="Consolas" panose="020B0609020204030204" pitchFamily="49" charset="0"/>
              </a:endParaRPr>
            </a:p>
          </p:txBody>
        </p:sp>
      </p:grpSp>
      <p:grpSp>
        <p:nvGrpSpPr>
          <p:cNvPr id="4" name="组合 80"/>
          <p:cNvGrpSpPr/>
          <p:nvPr/>
        </p:nvGrpSpPr>
        <p:grpSpPr>
          <a:xfrm>
            <a:off x="5310182" y="1664547"/>
            <a:ext cx="928694" cy="4143404"/>
            <a:chOff x="500034" y="1857364"/>
            <a:chExt cx="928694" cy="4143404"/>
          </a:xfrm>
        </p:grpSpPr>
        <p:sp>
          <p:nvSpPr>
            <p:cNvPr id="62" name="圆角矩形 61"/>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63" name="TextBox 62"/>
            <p:cNvSpPr txBox="1"/>
            <p:nvPr/>
          </p:nvSpPr>
          <p:spPr>
            <a:xfrm>
              <a:off x="714348" y="1857364"/>
              <a:ext cx="642942"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k</a:t>
              </a:r>
              <a:r>
                <a:rPr lang="en-US" altLang="zh-CN" sz="2000" b="1">
                  <a:solidFill>
                    <a:srgbClr val="0000FF"/>
                  </a:solidFill>
                  <a:latin typeface="Consolas" panose="020B0609020204030204" pitchFamily="49" charset="0"/>
                  <a:cs typeface="Consolas" panose="020B0609020204030204" pitchFamily="49" charset="0"/>
                </a:rPr>
                <a:t>=3</a:t>
              </a:r>
              <a:endParaRPr lang="zh-CN" altLang="en-US" sz="2000" b="1">
                <a:solidFill>
                  <a:srgbClr val="0000FF"/>
                </a:solidFill>
                <a:latin typeface="Consolas" panose="020B0609020204030204" pitchFamily="49" charset="0"/>
                <a:cs typeface="Consolas" panose="020B0609020204030204" pitchFamily="49" charset="0"/>
              </a:endParaRPr>
            </a:p>
          </p:txBody>
        </p:sp>
      </p:grpSp>
      <p:grpSp>
        <p:nvGrpSpPr>
          <p:cNvPr id="5" name="组合 83"/>
          <p:cNvGrpSpPr/>
          <p:nvPr/>
        </p:nvGrpSpPr>
        <p:grpSpPr>
          <a:xfrm>
            <a:off x="6738942" y="1664547"/>
            <a:ext cx="928694" cy="4143404"/>
            <a:chOff x="500034" y="1857364"/>
            <a:chExt cx="928694" cy="4143404"/>
          </a:xfrm>
        </p:grpSpPr>
        <p:sp>
          <p:nvSpPr>
            <p:cNvPr id="65" name="圆角矩形 64"/>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66" name="TextBox 65"/>
            <p:cNvSpPr txBox="1"/>
            <p:nvPr/>
          </p:nvSpPr>
          <p:spPr>
            <a:xfrm>
              <a:off x="714348" y="1857364"/>
              <a:ext cx="642942"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k</a:t>
              </a:r>
              <a:r>
                <a:rPr lang="en-US" altLang="zh-CN" sz="2000" b="1">
                  <a:solidFill>
                    <a:srgbClr val="0000FF"/>
                  </a:solidFill>
                  <a:latin typeface="Consolas" panose="020B0609020204030204" pitchFamily="49" charset="0"/>
                  <a:cs typeface="Consolas" panose="020B0609020204030204" pitchFamily="49" charset="0"/>
                </a:rPr>
                <a:t>=4</a:t>
              </a:r>
              <a:endParaRPr lang="zh-CN" altLang="en-US" sz="2000" b="1">
                <a:solidFill>
                  <a:srgbClr val="0000FF"/>
                </a:solidFill>
                <a:latin typeface="Consolas" panose="020B0609020204030204" pitchFamily="49" charset="0"/>
                <a:cs typeface="Consolas" panose="020B0609020204030204" pitchFamily="49" charset="0"/>
              </a:endParaRPr>
            </a:p>
          </p:txBody>
        </p:sp>
      </p:grpSp>
      <p:grpSp>
        <p:nvGrpSpPr>
          <p:cNvPr id="55" name="组合 86"/>
          <p:cNvGrpSpPr/>
          <p:nvPr/>
        </p:nvGrpSpPr>
        <p:grpSpPr>
          <a:xfrm>
            <a:off x="8167702" y="1664547"/>
            <a:ext cx="928694" cy="4143404"/>
            <a:chOff x="500034" y="1857364"/>
            <a:chExt cx="928694" cy="4143404"/>
          </a:xfrm>
        </p:grpSpPr>
        <p:sp>
          <p:nvSpPr>
            <p:cNvPr id="68" name="圆角矩形 67"/>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69" name="TextBox 68"/>
            <p:cNvSpPr txBox="1"/>
            <p:nvPr/>
          </p:nvSpPr>
          <p:spPr>
            <a:xfrm>
              <a:off x="714348" y="1857364"/>
              <a:ext cx="642942" cy="400110"/>
            </a:xfrm>
            <a:prstGeom prst="rect">
              <a:avLst/>
            </a:prstGeom>
            <a:noFill/>
          </p:spPr>
          <p:txBody>
            <a:bodyPr wrap="square" rtlCol="0">
              <a:spAutoFit/>
            </a:bodyPr>
            <a:lstStyle/>
            <a:p>
              <a:r>
                <a:rPr lang="en-US" altLang="zh-CN" sz="2000" b="1" i="1">
                  <a:solidFill>
                    <a:srgbClr val="0000FF"/>
                  </a:solidFill>
                  <a:latin typeface="Consolas" panose="020B0609020204030204" pitchFamily="49" charset="0"/>
                  <a:cs typeface="Consolas" panose="020B0609020204030204" pitchFamily="49" charset="0"/>
                </a:rPr>
                <a:t>k</a:t>
              </a:r>
              <a:r>
                <a:rPr lang="en-US" altLang="zh-CN" sz="2000" b="1">
                  <a:solidFill>
                    <a:srgbClr val="0000FF"/>
                  </a:solidFill>
                  <a:latin typeface="Consolas" panose="020B0609020204030204" pitchFamily="49" charset="0"/>
                  <a:cs typeface="Consolas" panose="020B0609020204030204" pitchFamily="49" charset="0"/>
                </a:rPr>
                <a:t>=5</a:t>
              </a:r>
              <a:endParaRPr lang="zh-CN" altLang="en-US" sz="2000" b="1">
                <a:solidFill>
                  <a:srgbClr val="0000FF"/>
                </a:solidFill>
                <a:latin typeface="Consolas" panose="020B0609020204030204" pitchFamily="49" charset="0"/>
                <a:cs typeface="Consolas" panose="020B0609020204030204" pitchFamily="49" charset="0"/>
              </a:endParaRPr>
            </a:p>
          </p:txBody>
        </p:sp>
      </p:grpSp>
      <p:sp>
        <p:nvSpPr>
          <p:cNvPr id="70" name="TextBox 69"/>
          <p:cNvSpPr txBox="1"/>
          <p:nvPr/>
        </p:nvSpPr>
        <p:spPr>
          <a:xfrm>
            <a:off x="2282537" y="6052973"/>
            <a:ext cx="852055" cy="338554"/>
          </a:xfrm>
          <a:prstGeom prst="rect">
            <a:avLst/>
          </a:prstGeom>
          <a:noFill/>
        </p:spPr>
        <p:txBody>
          <a:bodyPr wrap="square" rtlCol="0">
            <a:spAutoFit/>
          </a:bodyPr>
          <a:lstStyle/>
          <a:p>
            <a:r>
              <a:rPr lang="en-US" altLang="zh-CN" sz="1600" b="1" dirty="0">
                <a:solidFill>
                  <a:srgbClr val="0000FF"/>
                </a:solidFill>
                <a:latin typeface="Consolas" panose="020B0609020204030204" pitchFamily="49" charset="0"/>
                <a:cs typeface="Consolas" panose="020B0609020204030204" pitchFamily="49" charset="0"/>
              </a:rPr>
              <a:t>S</a:t>
            </a:r>
            <a:r>
              <a:rPr lang="en-US" altLang="zh-CN" sz="1600" b="1" baseline="-25000" dirty="0">
                <a:solidFill>
                  <a:srgbClr val="0000FF"/>
                </a:solidFill>
                <a:latin typeface="Consolas" panose="020B0609020204030204" pitchFamily="49" charset="0"/>
                <a:cs typeface="Consolas" panose="020B0609020204030204" pitchFamily="49" charset="0"/>
              </a:rPr>
              <a:t>1</a:t>
            </a:r>
            <a:r>
              <a:rPr lang="en-US" altLang="zh-CN" sz="1600" b="1" dirty="0">
                <a:solidFill>
                  <a:srgbClr val="0000FF"/>
                </a:solidFill>
                <a:latin typeface="Consolas" panose="020B0609020204030204" pitchFamily="49" charset="0"/>
                <a:cs typeface="Consolas" panose="020B0609020204030204" pitchFamily="49" charset="0"/>
              </a:rPr>
              <a:t>={A}</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71" name="TextBox 70"/>
          <p:cNvSpPr txBox="1"/>
          <p:nvPr/>
        </p:nvSpPr>
        <p:spPr>
          <a:xfrm>
            <a:off x="3390900" y="6052973"/>
            <a:ext cx="1582882" cy="338554"/>
          </a:xfrm>
          <a:prstGeom prst="rect">
            <a:avLst/>
          </a:prstGeom>
          <a:noFill/>
        </p:spPr>
        <p:txBody>
          <a:bodyPr wrap="square" rtlCol="0">
            <a:spAutoFit/>
          </a:bodyPr>
          <a:lstStyle/>
          <a:p>
            <a:r>
              <a:rPr lang="en-US" altLang="zh-CN" sz="1600" b="1" dirty="0">
                <a:solidFill>
                  <a:srgbClr val="0000FF"/>
                </a:solidFill>
                <a:latin typeface="Consolas" panose="020B0609020204030204" pitchFamily="49" charset="0"/>
                <a:cs typeface="Consolas" panose="020B0609020204030204" pitchFamily="49" charset="0"/>
              </a:rPr>
              <a:t>S</a:t>
            </a:r>
            <a:r>
              <a:rPr lang="en-US" altLang="zh-CN" sz="1600" b="1" baseline="-25000" dirty="0">
                <a:solidFill>
                  <a:srgbClr val="0000FF"/>
                </a:solidFill>
                <a:latin typeface="Consolas" panose="020B0609020204030204" pitchFamily="49" charset="0"/>
                <a:cs typeface="Consolas" panose="020B0609020204030204" pitchFamily="49" charset="0"/>
              </a:rPr>
              <a:t>2</a:t>
            </a:r>
            <a:r>
              <a:rPr lang="en-US" altLang="zh-CN" sz="1600" b="1" dirty="0">
                <a:solidFill>
                  <a:srgbClr val="0000FF"/>
                </a:solidFill>
                <a:latin typeface="Consolas" panose="020B0609020204030204" pitchFamily="49" charset="0"/>
                <a:cs typeface="Consolas" panose="020B0609020204030204" pitchFamily="49" charset="0"/>
              </a:rPr>
              <a:t>={B</a:t>
            </a:r>
            <a:r>
              <a:rPr lang="en-US" altLang="zh-CN" sz="1600" b="1" baseline="-25000" dirty="0">
                <a:solidFill>
                  <a:srgbClr val="0000FF"/>
                </a:solidFill>
                <a:latin typeface="Consolas" panose="020B0609020204030204" pitchFamily="49" charset="0"/>
                <a:cs typeface="Consolas" panose="020B0609020204030204" pitchFamily="49" charset="0"/>
              </a:rPr>
              <a:t>1</a:t>
            </a:r>
            <a:r>
              <a:rPr lang="en-US" altLang="zh-CN" sz="1600" b="1" dirty="0">
                <a:solidFill>
                  <a:srgbClr val="0000FF"/>
                </a:solidFill>
                <a:latin typeface="Consolas" panose="020B0609020204030204" pitchFamily="49" charset="0"/>
                <a:cs typeface="Consolas" panose="020B0609020204030204" pitchFamily="49" charset="0"/>
              </a:rPr>
              <a:t>,B</a:t>
            </a:r>
            <a:r>
              <a:rPr lang="en-US" altLang="zh-CN" sz="1600" b="1" baseline="-25000" dirty="0">
                <a:solidFill>
                  <a:srgbClr val="0000FF"/>
                </a:solidFill>
                <a:latin typeface="Consolas" panose="020B0609020204030204" pitchFamily="49" charset="0"/>
                <a:cs typeface="Consolas" panose="020B0609020204030204" pitchFamily="49" charset="0"/>
              </a:rPr>
              <a:t>2</a:t>
            </a:r>
            <a:r>
              <a:rPr lang="en-US" altLang="zh-CN" sz="1600" b="1" dirty="0">
                <a:solidFill>
                  <a:srgbClr val="0000FF"/>
                </a:solidFill>
                <a:latin typeface="Consolas" panose="020B0609020204030204" pitchFamily="49" charset="0"/>
                <a:cs typeface="Consolas" panose="020B0609020204030204" pitchFamily="49" charset="0"/>
              </a:rPr>
              <a:t>,B</a:t>
            </a:r>
            <a:r>
              <a:rPr lang="en-US" altLang="zh-CN" sz="1600" b="1" baseline="-25000" dirty="0">
                <a:solidFill>
                  <a:srgbClr val="0000FF"/>
                </a:solidFill>
                <a:latin typeface="Consolas" panose="020B0609020204030204" pitchFamily="49" charset="0"/>
                <a:cs typeface="Consolas" panose="020B0609020204030204" pitchFamily="49" charset="0"/>
              </a:rPr>
              <a:t>3</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72" name="TextBox 71"/>
          <p:cNvSpPr txBox="1"/>
          <p:nvPr/>
        </p:nvSpPr>
        <p:spPr>
          <a:xfrm>
            <a:off x="4956463" y="6052973"/>
            <a:ext cx="1582882" cy="338554"/>
          </a:xfrm>
          <a:prstGeom prst="rect">
            <a:avLst/>
          </a:prstGeom>
          <a:noFill/>
        </p:spPr>
        <p:txBody>
          <a:bodyPr wrap="square" rtlCol="0">
            <a:spAutoFit/>
          </a:bodyPr>
          <a:lstStyle/>
          <a:p>
            <a:r>
              <a:rPr lang="en-US" altLang="zh-CN" sz="1600" b="1" dirty="0">
                <a:solidFill>
                  <a:srgbClr val="0000FF"/>
                </a:solidFill>
                <a:latin typeface="Consolas" panose="020B0609020204030204" pitchFamily="49" charset="0"/>
                <a:cs typeface="Consolas" panose="020B0609020204030204" pitchFamily="49" charset="0"/>
              </a:rPr>
              <a:t>S</a:t>
            </a:r>
            <a:r>
              <a:rPr lang="en-US" altLang="zh-CN" sz="1600" b="1" baseline="-25000" dirty="0">
                <a:solidFill>
                  <a:srgbClr val="0000FF"/>
                </a:solidFill>
                <a:latin typeface="Consolas" panose="020B0609020204030204" pitchFamily="49" charset="0"/>
                <a:cs typeface="Consolas" panose="020B0609020204030204" pitchFamily="49" charset="0"/>
              </a:rPr>
              <a:t>3</a:t>
            </a:r>
            <a:r>
              <a:rPr lang="en-US" altLang="zh-CN" sz="1600" b="1" dirty="0">
                <a:solidFill>
                  <a:srgbClr val="0000FF"/>
                </a:solidFill>
                <a:latin typeface="Consolas" panose="020B0609020204030204" pitchFamily="49" charset="0"/>
                <a:cs typeface="Consolas" panose="020B0609020204030204" pitchFamily="49" charset="0"/>
              </a:rPr>
              <a:t>={C</a:t>
            </a:r>
            <a:r>
              <a:rPr lang="en-US" altLang="zh-CN" sz="1600" b="1" baseline="-25000" dirty="0">
                <a:solidFill>
                  <a:srgbClr val="0000FF"/>
                </a:solidFill>
                <a:latin typeface="Consolas" panose="020B0609020204030204" pitchFamily="49" charset="0"/>
                <a:cs typeface="Consolas" panose="020B0609020204030204" pitchFamily="49" charset="0"/>
              </a:rPr>
              <a:t>1</a:t>
            </a:r>
            <a:r>
              <a:rPr lang="en-US" altLang="zh-CN" sz="1600" b="1" dirty="0">
                <a:solidFill>
                  <a:srgbClr val="0000FF"/>
                </a:solidFill>
                <a:latin typeface="Consolas" panose="020B0609020204030204" pitchFamily="49" charset="0"/>
                <a:cs typeface="Consolas" panose="020B0609020204030204" pitchFamily="49" charset="0"/>
              </a:rPr>
              <a:t>,C</a:t>
            </a:r>
            <a:r>
              <a:rPr lang="en-US" altLang="zh-CN" sz="1600" b="1" baseline="-25000" dirty="0">
                <a:solidFill>
                  <a:srgbClr val="0000FF"/>
                </a:solidFill>
                <a:latin typeface="Consolas" panose="020B0609020204030204" pitchFamily="49" charset="0"/>
                <a:cs typeface="Consolas" panose="020B0609020204030204" pitchFamily="49" charset="0"/>
              </a:rPr>
              <a:t>2</a:t>
            </a:r>
            <a:r>
              <a:rPr lang="en-US" altLang="zh-CN" sz="1600" b="1" dirty="0">
                <a:solidFill>
                  <a:srgbClr val="0000FF"/>
                </a:solidFill>
                <a:latin typeface="Consolas" panose="020B0609020204030204" pitchFamily="49" charset="0"/>
                <a:cs typeface="Consolas" panose="020B0609020204030204" pitchFamily="49" charset="0"/>
              </a:rPr>
              <a:t>,C</a:t>
            </a:r>
            <a:r>
              <a:rPr lang="en-US" altLang="zh-CN" sz="1600" b="1" baseline="-25000" dirty="0">
                <a:solidFill>
                  <a:srgbClr val="0000FF"/>
                </a:solidFill>
                <a:latin typeface="Consolas" panose="020B0609020204030204" pitchFamily="49" charset="0"/>
                <a:cs typeface="Consolas" panose="020B0609020204030204" pitchFamily="49" charset="0"/>
              </a:rPr>
              <a:t>3</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73" name="TextBox 72"/>
          <p:cNvSpPr txBox="1"/>
          <p:nvPr/>
        </p:nvSpPr>
        <p:spPr>
          <a:xfrm>
            <a:off x="6605155" y="6052973"/>
            <a:ext cx="1288473" cy="338554"/>
          </a:xfrm>
          <a:prstGeom prst="rect">
            <a:avLst/>
          </a:prstGeom>
          <a:noFill/>
        </p:spPr>
        <p:txBody>
          <a:bodyPr wrap="square" rtlCol="0">
            <a:spAutoFit/>
          </a:bodyPr>
          <a:lstStyle/>
          <a:p>
            <a:r>
              <a:rPr lang="en-US" altLang="zh-CN" sz="1600" b="1" dirty="0">
                <a:solidFill>
                  <a:srgbClr val="0000FF"/>
                </a:solidFill>
                <a:latin typeface="Consolas" panose="020B0609020204030204" pitchFamily="49" charset="0"/>
                <a:cs typeface="Consolas" panose="020B0609020204030204" pitchFamily="49" charset="0"/>
              </a:rPr>
              <a:t>S</a:t>
            </a:r>
            <a:r>
              <a:rPr lang="en-US" altLang="zh-CN" sz="1600" b="1" baseline="-25000" dirty="0">
                <a:solidFill>
                  <a:srgbClr val="0000FF"/>
                </a:solidFill>
                <a:latin typeface="Consolas" panose="020B0609020204030204" pitchFamily="49" charset="0"/>
                <a:cs typeface="Consolas" panose="020B0609020204030204" pitchFamily="49" charset="0"/>
              </a:rPr>
              <a:t>4</a:t>
            </a:r>
            <a:r>
              <a:rPr lang="en-US" altLang="zh-CN" sz="1600" b="1" dirty="0">
                <a:solidFill>
                  <a:srgbClr val="0000FF"/>
                </a:solidFill>
                <a:latin typeface="Consolas" panose="020B0609020204030204" pitchFamily="49" charset="0"/>
                <a:cs typeface="Consolas" panose="020B0609020204030204" pitchFamily="49" charset="0"/>
              </a:rPr>
              <a:t>={D</a:t>
            </a:r>
            <a:r>
              <a:rPr lang="en-US" altLang="zh-CN" sz="1600" b="1" baseline="-25000" dirty="0">
                <a:solidFill>
                  <a:srgbClr val="0000FF"/>
                </a:solidFill>
                <a:latin typeface="Consolas" panose="020B0609020204030204" pitchFamily="49" charset="0"/>
                <a:cs typeface="Consolas" panose="020B0609020204030204" pitchFamily="49" charset="0"/>
              </a:rPr>
              <a:t>1</a:t>
            </a:r>
            <a:r>
              <a:rPr lang="en-US" altLang="zh-CN" sz="1600" b="1" dirty="0">
                <a:solidFill>
                  <a:srgbClr val="0000FF"/>
                </a:solidFill>
                <a:latin typeface="Consolas" panose="020B0609020204030204" pitchFamily="49" charset="0"/>
                <a:cs typeface="Consolas" panose="020B0609020204030204" pitchFamily="49" charset="0"/>
              </a:rPr>
              <a:t>,D</a:t>
            </a:r>
            <a:r>
              <a:rPr lang="en-US" altLang="zh-CN" sz="1600" b="1" baseline="-25000" dirty="0">
                <a:solidFill>
                  <a:srgbClr val="0000FF"/>
                </a:solidFill>
                <a:latin typeface="Consolas" panose="020B0609020204030204" pitchFamily="49" charset="0"/>
                <a:cs typeface="Consolas" panose="020B0609020204030204" pitchFamily="49" charset="0"/>
              </a:rPr>
              <a:t>2</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74" name="TextBox 73"/>
          <p:cNvSpPr txBox="1"/>
          <p:nvPr/>
        </p:nvSpPr>
        <p:spPr>
          <a:xfrm>
            <a:off x="8014855" y="6052973"/>
            <a:ext cx="938646" cy="338554"/>
          </a:xfrm>
          <a:prstGeom prst="rect">
            <a:avLst/>
          </a:prstGeom>
          <a:noFill/>
        </p:spPr>
        <p:txBody>
          <a:bodyPr wrap="square" rtlCol="0">
            <a:spAutoFit/>
          </a:bodyPr>
          <a:lstStyle/>
          <a:p>
            <a:r>
              <a:rPr lang="en-US" altLang="zh-CN" sz="1600" b="1" dirty="0">
                <a:solidFill>
                  <a:srgbClr val="0000FF"/>
                </a:solidFill>
                <a:latin typeface="Consolas" panose="020B0609020204030204" pitchFamily="49" charset="0"/>
                <a:cs typeface="Consolas" panose="020B0609020204030204" pitchFamily="49" charset="0"/>
              </a:rPr>
              <a:t>S</a:t>
            </a:r>
            <a:r>
              <a:rPr lang="en-US" altLang="zh-CN" sz="1600" b="1" baseline="-25000" dirty="0">
                <a:solidFill>
                  <a:srgbClr val="0000FF"/>
                </a:solidFill>
                <a:latin typeface="Consolas" panose="020B0609020204030204" pitchFamily="49" charset="0"/>
                <a:cs typeface="Consolas" panose="020B0609020204030204" pitchFamily="49" charset="0"/>
              </a:rPr>
              <a:t>5</a:t>
            </a:r>
            <a:r>
              <a:rPr lang="en-US" altLang="zh-CN" sz="1600" b="1" dirty="0">
                <a:solidFill>
                  <a:srgbClr val="0000FF"/>
                </a:solidFill>
                <a:latin typeface="Consolas" panose="020B0609020204030204" pitchFamily="49" charset="0"/>
                <a:cs typeface="Consolas" panose="020B0609020204030204" pitchFamily="49" charset="0"/>
              </a:rPr>
              <a:t>={E}</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1607129" y="6049510"/>
            <a:ext cx="696191" cy="338554"/>
          </a:xfrm>
          <a:prstGeom prst="rect">
            <a:avLst/>
          </a:prstGeom>
          <a:noFill/>
        </p:spPr>
        <p:txBody>
          <a:bodyPr wrap="square" rtlCol="0">
            <a:spAutoFit/>
          </a:bodyPr>
          <a:lstStyle/>
          <a:p>
            <a:r>
              <a:rPr lang="zh-CN" altLang="en-US" sz="1600" b="1" dirty="0">
                <a:solidFill>
                  <a:srgbClr val="0000FF"/>
                </a:solidFill>
                <a:latin typeface="Consolas" panose="020B0609020204030204" pitchFamily="49" charset="0"/>
                <a:cs typeface="Consolas" panose="020B0609020204030204" pitchFamily="49" charset="0"/>
              </a:rPr>
              <a:t>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89071" y="198755"/>
            <a:ext cx="4434205" cy="645160"/>
          </a:xfrm>
          <a:prstGeom prst="rect">
            <a:avLst/>
          </a:prstGeom>
          <a:noFill/>
          <a:ln w="9525">
            <a:noFill/>
            <a:miter lim="800000"/>
          </a:ln>
          <a:effectLst/>
          <a:extLst>
            <a:ext uri="{909E8E84-426E-40DD-AFC4-6F175D3DCCD1}">
              <a14:hiddenFill xmlns:a14="http://schemas.microsoft.com/office/drawing/2010/main">
                <a:solidFill>
                  <a:srgbClr val="9900FF"/>
                </a:solidFill>
              </a14:hiddenFill>
            </a:ext>
          </a:extLst>
        </p:spPr>
        <p:txBody>
          <a:bodyPr wrap="square">
            <a:spAutoFit/>
          </a:bodyPr>
          <a:lstStyle/>
          <a:p>
            <a:pPr algn="just">
              <a:spcBef>
                <a:spcPct val="50000"/>
              </a:spcBef>
            </a:pPr>
            <a:r>
              <a:rPr lang="en-US" altLang="zh-CN"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3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状态和状态变量</a:t>
            </a:r>
          </a:p>
        </p:txBody>
      </p:sp>
      <p:sp>
        <p:nvSpPr>
          <p:cNvPr id="205827" name="Text Box 3"/>
          <p:cNvSpPr txBox="1">
            <a:spLocks noChangeArrowheads="1"/>
          </p:cNvSpPr>
          <p:nvPr/>
        </p:nvSpPr>
        <p:spPr bwMode="auto">
          <a:xfrm>
            <a:off x="1524000" y="1112203"/>
            <a:ext cx="9144000" cy="369332"/>
          </a:xfrm>
          <a:prstGeom prst="rect">
            <a:avLst/>
          </a:prstGeom>
          <a:noFill/>
          <a:ln w="9525">
            <a:noFill/>
            <a:miter lim="800000"/>
          </a:ln>
          <a:effectLst/>
        </p:spPr>
        <p:txBody>
          <a:bodyPr wrap="square">
            <a:spAutoFit/>
          </a:bodyPr>
          <a:lstStyle/>
          <a:p>
            <a:pPr>
              <a:spcBef>
                <a:spcPct val="50000"/>
              </a:spcBef>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决策</a:t>
            </a:r>
            <a:r>
              <a:rPr lang="zh-CN" altLang="en-US" dirty="0">
                <a:latin typeface="微软雅黑" pitchFamily="34" charset="-122"/>
                <a:ea typeface="微软雅黑" pitchFamily="34" charset="-122"/>
                <a:cs typeface="Times New Roman" panose="02020603050405020304" pitchFamily="18" charset="0"/>
              </a:rPr>
              <a:t>就是决策者在过程处于某一阶段的某一状态时面对下一阶段的状态做出的选择或决定</a:t>
            </a:r>
          </a:p>
        </p:txBody>
      </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）决策和策略</a:t>
            </a:r>
          </a:p>
        </p:txBody>
      </p:sp>
      <p:sp>
        <p:nvSpPr>
          <p:cNvPr id="7" name="椭圆 6"/>
          <p:cNvSpPr/>
          <p:nvPr/>
        </p:nvSpPr>
        <p:spPr>
          <a:xfrm>
            <a:off x="2524100" y="3472407"/>
            <a:ext cx="464667" cy="496298"/>
          </a:xfrm>
          <a:prstGeom prst="ellipse">
            <a:avLst/>
          </a:prstGeom>
          <a:solidFill>
            <a:srgbClr val="FF006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A</a:t>
            </a:r>
            <a:endParaRPr lang="zh-CN" altLang="en-US"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椭圆 7"/>
          <p:cNvSpPr/>
          <p:nvPr/>
        </p:nvSpPr>
        <p:spPr>
          <a:xfrm>
            <a:off x="3952860" y="2257961"/>
            <a:ext cx="464667" cy="49629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9" name="椭圆 8"/>
          <p:cNvSpPr/>
          <p:nvPr/>
        </p:nvSpPr>
        <p:spPr>
          <a:xfrm>
            <a:off x="3952860" y="3472407"/>
            <a:ext cx="464667" cy="49629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0" name="椭圆 9"/>
          <p:cNvSpPr/>
          <p:nvPr/>
        </p:nvSpPr>
        <p:spPr>
          <a:xfrm>
            <a:off x="3952860" y="4686853"/>
            <a:ext cx="464667" cy="49629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B</a:t>
            </a:r>
            <a:r>
              <a:rPr lang="en-US" altLang="zh-CN"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1" name="椭圆 10"/>
          <p:cNvSpPr/>
          <p:nvPr/>
        </p:nvSpPr>
        <p:spPr>
          <a:xfrm>
            <a:off x="5595934" y="2257961"/>
            <a:ext cx="464667" cy="49629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C</a:t>
            </a:r>
            <a:r>
              <a:rPr lang="en-US" altLang="zh-CN"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2" name="椭圆 11"/>
          <p:cNvSpPr/>
          <p:nvPr/>
        </p:nvSpPr>
        <p:spPr>
          <a:xfrm>
            <a:off x="5595934" y="3472407"/>
            <a:ext cx="464667" cy="49629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C</a:t>
            </a:r>
            <a:r>
              <a:rPr lang="en-US" altLang="zh-CN"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3" name="椭圆 12"/>
          <p:cNvSpPr/>
          <p:nvPr/>
        </p:nvSpPr>
        <p:spPr>
          <a:xfrm>
            <a:off x="5595934" y="4686853"/>
            <a:ext cx="464667" cy="49629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C</a:t>
            </a:r>
            <a:r>
              <a:rPr lang="en-US" altLang="zh-CN"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4" name="椭圆 13"/>
          <p:cNvSpPr/>
          <p:nvPr/>
        </p:nvSpPr>
        <p:spPr>
          <a:xfrm>
            <a:off x="7096132" y="2900903"/>
            <a:ext cx="464667" cy="49629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1</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5" name="椭圆 14"/>
          <p:cNvSpPr/>
          <p:nvPr/>
        </p:nvSpPr>
        <p:spPr>
          <a:xfrm>
            <a:off x="7096132" y="4115349"/>
            <a:ext cx="464667" cy="49629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D</a:t>
            </a:r>
            <a:r>
              <a:rPr lang="en-US" altLang="zh-CN"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16" name="椭圆 15"/>
          <p:cNvSpPr/>
          <p:nvPr/>
        </p:nvSpPr>
        <p:spPr>
          <a:xfrm>
            <a:off x="8453454" y="3472407"/>
            <a:ext cx="464667" cy="4962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E</a:t>
            </a:r>
            <a:endParaRPr lang="zh-CN" altLang="en-US" sz="2000" b="1" baseline="-25000">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cxnSp>
        <p:nvCxnSpPr>
          <p:cNvPr id="17" name="直接箭头连接符 16"/>
          <p:cNvCxnSpPr>
            <a:stCxn id="7" idx="7"/>
            <a:endCxn id="8" idx="2"/>
          </p:cNvCxnSpPr>
          <p:nvPr/>
        </p:nvCxnSpPr>
        <p:spPr>
          <a:xfrm flipV="1">
            <a:off x="2920717" y="2506110"/>
            <a:ext cx="1032142" cy="1038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381356" y="2615152"/>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cxnSp>
        <p:nvCxnSpPr>
          <p:cNvPr id="19" name="直接箭头连接符 18"/>
          <p:cNvCxnSpPr>
            <a:stCxn id="7" idx="6"/>
            <a:endCxn id="9" idx="2"/>
          </p:cNvCxnSpPr>
          <p:nvPr/>
        </p:nvCxnSpPr>
        <p:spPr>
          <a:xfrm>
            <a:off x="2988767" y="3720556"/>
            <a:ext cx="964093" cy="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20" name="直接箭头连接符 19"/>
          <p:cNvCxnSpPr>
            <a:stCxn id="7" idx="5"/>
            <a:endCxn id="10" idx="2"/>
          </p:cNvCxnSpPr>
          <p:nvPr/>
        </p:nvCxnSpPr>
        <p:spPr>
          <a:xfrm>
            <a:off x="2920717" y="3896024"/>
            <a:ext cx="1032142" cy="1038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8" idx="6"/>
            <a:endCxn id="11" idx="2"/>
          </p:cNvCxnSpPr>
          <p:nvPr/>
        </p:nvCxnSpPr>
        <p:spPr>
          <a:xfrm>
            <a:off x="4417527" y="2506110"/>
            <a:ext cx="1178407" cy="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8" idx="5"/>
            <a:endCxn id="12" idx="1"/>
          </p:cNvCxnSpPr>
          <p:nvPr/>
        </p:nvCxnSpPr>
        <p:spPr>
          <a:xfrm>
            <a:off x="4349478" y="2681578"/>
            <a:ext cx="1314505" cy="8635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9" idx="6"/>
            <a:endCxn id="12" idx="2"/>
          </p:cNvCxnSpPr>
          <p:nvPr/>
        </p:nvCxnSpPr>
        <p:spPr>
          <a:xfrm>
            <a:off x="4417527" y="3720556"/>
            <a:ext cx="11784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9" idx="7"/>
            <a:endCxn id="11" idx="3"/>
          </p:cNvCxnSpPr>
          <p:nvPr/>
        </p:nvCxnSpPr>
        <p:spPr>
          <a:xfrm flipV="1">
            <a:off x="4349478" y="2681578"/>
            <a:ext cx="1314505" cy="863510"/>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9" idx="5"/>
            <a:endCxn id="13" idx="1"/>
          </p:cNvCxnSpPr>
          <p:nvPr/>
        </p:nvCxnSpPr>
        <p:spPr>
          <a:xfrm>
            <a:off x="4349478" y="3896024"/>
            <a:ext cx="1314505" cy="86351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26" name="直接箭头连接符 25"/>
          <p:cNvCxnSpPr>
            <a:endCxn id="12" idx="3"/>
          </p:cNvCxnSpPr>
          <p:nvPr/>
        </p:nvCxnSpPr>
        <p:spPr>
          <a:xfrm flipV="1">
            <a:off x="4318718" y="3896024"/>
            <a:ext cx="1345265" cy="9626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0" idx="6"/>
            <a:endCxn id="13" idx="2"/>
          </p:cNvCxnSpPr>
          <p:nvPr/>
        </p:nvCxnSpPr>
        <p:spPr>
          <a:xfrm>
            <a:off x="4417527" y="4935002"/>
            <a:ext cx="11784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1" idx="6"/>
            <a:endCxn id="14" idx="1"/>
          </p:cNvCxnSpPr>
          <p:nvPr/>
        </p:nvCxnSpPr>
        <p:spPr>
          <a:xfrm>
            <a:off x="6060600" y="2506110"/>
            <a:ext cx="1103580" cy="46747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5"/>
            <a:endCxn id="15" idx="1"/>
          </p:cNvCxnSpPr>
          <p:nvPr/>
        </p:nvCxnSpPr>
        <p:spPr>
          <a:xfrm>
            <a:off x="5992552" y="2681578"/>
            <a:ext cx="1171629" cy="15064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2" idx="7"/>
            <a:endCxn id="14" idx="2"/>
          </p:cNvCxnSpPr>
          <p:nvPr/>
        </p:nvCxnSpPr>
        <p:spPr>
          <a:xfrm flipV="1">
            <a:off x="5992551" y="3149052"/>
            <a:ext cx="1103580" cy="3960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2" idx="5"/>
            <a:endCxn id="15" idx="2"/>
          </p:cNvCxnSpPr>
          <p:nvPr/>
        </p:nvCxnSpPr>
        <p:spPr>
          <a:xfrm>
            <a:off x="5992551" y="3896024"/>
            <a:ext cx="1103580" cy="46747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3" idx="6"/>
            <a:endCxn id="15" idx="3"/>
          </p:cNvCxnSpPr>
          <p:nvPr/>
        </p:nvCxnSpPr>
        <p:spPr>
          <a:xfrm flipV="1">
            <a:off x="6060600" y="4538966"/>
            <a:ext cx="1103580" cy="396036"/>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7"/>
            <a:endCxn id="14" idx="3"/>
          </p:cNvCxnSpPr>
          <p:nvPr/>
        </p:nvCxnSpPr>
        <p:spPr>
          <a:xfrm flipV="1">
            <a:off x="5992552" y="3324520"/>
            <a:ext cx="1171629" cy="1435014"/>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34" name="直接箭头连接符 33"/>
          <p:cNvCxnSpPr>
            <a:stCxn id="14" idx="6"/>
            <a:endCxn id="16" idx="1"/>
          </p:cNvCxnSpPr>
          <p:nvPr/>
        </p:nvCxnSpPr>
        <p:spPr>
          <a:xfrm>
            <a:off x="7560798" y="3149052"/>
            <a:ext cx="960704" cy="396036"/>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35" name="直接箭头连接符 34"/>
          <p:cNvCxnSpPr>
            <a:stCxn id="15" idx="6"/>
            <a:endCxn id="16" idx="3"/>
          </p:cNvCxnSpPr>
          <p:nvPr/>
        </p:nvCxnSpPr>
        <p:spPr>
          <a:xfrm flipV="1">
            <a:off x="7560798" y="3896024"/>
            <a:ext cx="960704" cy="4674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390880" y="3400970"/>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4</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7" name="TextBox 36"/>
          <p:cNvSpPr txBox="1"/>
          <p:nvPr/>
        </p:nvSpPr>
        <p:spPr>
          <a:xfrm>
            <a:off x="3452794" y="4186788"/>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8" name="TextBox 37"/>
          <p:cNvSpPr txBox="1"/>
          <p:nvPr/>
        </p:nvSpPr>
        <p:spPr>
          <a:xfrm>
            <a:off x="4452926" y="2186524"/>
            <a:ext cx="232333" cy="274912"/>
          </a:xfrm>
          <a:prstGeom prst="rect">
            <a:avLst/>
          </a:prstGeom>
          <a:noFill/>
        </p:spPr>
        <p:txBody>
          <a:bodyPr wrap="square" lIns="0" tIns="0" rIns="0" bIns="0" rtlCol="0">
            <a:spAutoFit/>
          </a:bodyPr>
          <a:lstStyle/>
          <a:p>
            <a:r>
              <a:rPr lang="en-US" altLang="zh-CN" b="1">
                <a:solidFill>
                  <a:srgbClr val="C00000"/>
                </a:solidFill>
                <a:latin typeface="微软雅黑" panose="020B0503020204020204" pitchFamily="34" charset="-122"/>
                <a:ea typeface="微软雅黑" panose="020B0503020204020204" pitchFamily="34" charset="-122"/>
                <a:cs typeface="Consolas" panose="020B0609020204030204" pitchFamily="49" charset="0"/>
              </a:rPr>
              <a:t>7</a:t>
            </a:r>
            <a:endParaRPr lang="zh-CN" altLang="en-US" b="1">
              <a:solidFill>
                <a:srgbClr val="C0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9" name="TextBox 38"/>
          <p:cNvSpPr txBox="1"/>
          <p:nvPr/>
        </p:nvSpPr>
        <p:spPr>
          <a:xfrm>
            <a:off x="4478326" y="2539767"/>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4</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0" name="TextBox 39"/>
          <p:cNvSpPr txBox="1"/>
          <p:nvPr/>
        </p:nvSpPr>
        <p:spPr>
          <a:xfrm>
            <a:off x="4432288" y="3140618"/>
            <a:ext cx="232333" cy="274912"/>
          </a:xfrm>
          <a:prstGeom prst="rect">
            <a:avLst/>
          </a:prstGeom>
          <a:noFill/>
        </p:spPr>
        <p:txBody>
          <a:bodyPr wrap="square" lIns="0" tIns="0" rIns="0" bIns="0" rtlCol="0">
            <a:spAutoFit/>
          </a:bodyPr>
          <a:lstStyle/>
          <a:p>
            <a:r>
              <a:rPr lang="en-US" altLang="zh-CN" b="1">
                <a:solidFill>
                  <a:srgbClr val="C00000"/>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b="1">
              <a:solidFill>
                <a:srgbClr val="C0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1" name="TextBox 40"/>
          <p:cNvSpPr txBox="1"/>
          <p:nvPr/>
        </p:nvSpPr>
        <p:spPr>
          <a:xfrm>
            <a:off x="4524364" y="3439070"/>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2" name="TextBox 41"/>
          <p:cNvSpPr txBox="1"/>
          <p:nvPr/>
        </p:nvSpPr>
        <p:spPr>
          <a:xfrm>
            <a:off x="4368788" y="4342364"/>
            <a:ext cx="232333" cy="274912"/>
          </a:xfrm>
          <a:prstGeom prst="rect">
            <a:avLst/>
          </a:prstGeom>
          <a:noFill/>
        </p:spPr>
        <p:txBody>
          <a:bodyPr wrap="square" lIns="0" tIns="0" rIns="0" bIns="0" rtlCol="0">
            <a:spAutoFit/>
          </a:bodyPr>
          <a:lstStyle/>
          <a:p>
            <a:r>
              <a:rPr lang="en-US" altLang="zh-CN" b="1">
                <a:solidFill>
                  <a:srgbClr val="C00000"/>
                </a:solidFill>
                <a:latin typeface="微软雅黑" panose="020B0503020204020204" pitchFamily="34" charset="-122"/>
                <a:ea typeface="微软雅黑" panose="020B0503020204020204" pitchFamily="34" charset="-122"/>
                <a:cs typeface="Consolas" panose="020B0609020204030204" pitchFamily="49" charset="0"/>
              </a:rPr>
              <a:t>6</a:t>
            </a:r>
            <a:endParaRPr lang="zh-CN" altLang="en-US" b="1">
              <a:solidFill>
                <a:srgbClr val="C0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3" name="TextBox 42"/>
          <p:cNvSpPr txBox="1"/>
          <p:nvPr/>
        </p:nvSpPr>
        <p:spPr>
          <a:xfrm>
            <a:off x="4521188" y="4981359"/>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5</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4" name="TextBox 43"/>
          <p:cNvSpPr txBox="1"/>
          <p:nvPr/>
        </p:nvSpPr>
        <p:spPr>
          <a:xfrm>
            <a:off x="6310314" y="2329400"/>
            <a:ext cx="232333" cy="274912"/>
          </a:xfrm>
          <a:prstGeom prst="rect">
            <a:avLst/>
          </a:prstGeom>
          <a:noFill/>
        </p:spPr>
        <p:txBody>
          <a:bodyPr wrap="square" lIns="0" tIns="0" rIns="0" bIns="0" rtlCol="0">
            <a:spAutoFit/>
          </a:bodyPr>
          <a:lstStyle/>
          <a:p>
            <a:r>
              <a:rPr lang="en-US" altLang="zh-CN" b="1">
                <a:solidFill>
                  <a:srgbClr val="C00000"/>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b="1">
              <a:solidFill>
                <a:srgbClr val="C0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5" name="TextBox 44"/>
          <p:cNvSpPr txBox="1"/>
          <p:nvPr/>
        </p:nvSpPr>
        <p:spPr>
          <a:xfrm>
            <a:off x="6238876" y="2733443"/>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4</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6" name="TextBox 45"/>
          <p:cNvSpPr txBox="1"/>
          <p:nvPr/>
        </p:nvSpPr>
        <p:spPr>
          <a:xfrm>
            <a:off x="6024562" y="3195409"/>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6</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7" name="TextBox 46"/>
          <p:cNvSpPr txBox="1"/>
          <p:nvPr/>
        </p:nvSpPr>
        <p:spPr>
          <a:xfrm>
            <a:off x="6096000" y="3686722"/>
            <a:ext cx="232333" cy="274912"/>
          </a:xfrm>
          <a:prstGeom prst="rect">
            <a:avLst/>
          </a:prstGeom>
          <a:noFill/>
        </p:spPr>
        <p:txBody>
          <a:bodyPr wrap="square" lIns="0" tIns="0" rIns="0" bIns="0" rtlCol="0">
            <a:spAutoFit/>
          </a:bodyPr>
          <a:lstStyle/>
          <a:p>
            <a:r>
              <a:rPr lang="en-US" altLang="zh-CN" b="1">
                <a:solidFill>
                  <a:srgbClr val="C00000"/>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b="1">
              <a:solidFill>
                <a:srgbClr val="C0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8" name="TextBox 47"/>
          <p:cNvSpPr txBox="1"/>
          <p:nvPr/>
        </p:nvSpPr>
        <p:spPr>
          <a:xfrm>
            <a:off x="5965824" y="4266979"/>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49" name="TextBox 48"/>
          <p:cNvSpPr txBox="1"/>
          <p:nvPr/>
        </p:nvSpPr>
        <p:spPr>
          <a:xfrm>
            <a:off x="6284914" y="4855130"/>
            <a:ext cx="232333" cy="274912"/>
          </a:xfrm>
          <a:prstGeom prst="rect">
            <a:avLst/>
          </a:prstGeom>
          <a:noFill/>
        </p:spPr>
        <p:txBody>
          <a:bodyPr wrap="square" lIns="0" tIns="0" rIns="0" bIns="0" rtlCol="0">
            <a:spAutoFit/>
          </a:bodyPr>
          <a:lstStyle/>
          <a:p>
            <a:r>
              <a:rPr lang="en-US" altLang="zh-CN" b="1">
                <a:solidFill>
                  <a:srgbClr val="C00000"/>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b="1">
              <a:solidFill>
                <a:srgbClr val="C0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0" name="TextBox 49"/>
          <p:cNvSpPr txBox="1"/>
          <p:nvPr/>
        </p:nvSpPr>
        <p:spPr>
          <a:xfrm>
            <a:off x="7810512" y="3901036"/>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4</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1" name="TextBox 50"/>
          <p:cNvSpPr txBox="1"/>
          <p:nvPr/>
        </p:nvSpPr>
        <p:spPr>
          <a:xfrm>
            <a:off x="7881950" y="2981095"/>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3</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2" name="TextBox 51"/>
          <p:cNvSpPr txBox="1"/>
          <p:nvPr/>
        </p:nvSpPr>
        <p:spPr>
          <a:xfrm>
            <a:off x="4524364" y="3758160"/>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4</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cxnSp>
        <p:nvCxnSpPr>
          <p:cNvPr id="53" name="直接箭头连接符 52"/>
          <p:cNvCxnSpPr>
            <a:stCxn id="10" idx="7"/>
            <a:endCxn id="11" idx="4"/>
          </p:cNvCxnSpPr>
          <p:nvPr/>
        </p:nvCxnSpPr>
        <p:spPr>
          <a:xfrm flipV="1">
            <a:off x="4349477" y="2754260"/>
            <a:ext cx="1478790" cy="2005275"/>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810116" y="4552731"/>
            <a:ext cx="232333" cy="274912"/>
          </a:xfrm>
          <a:prstGeom prst="rect">
            <a:avLst/>
          </a:prstGeom>
          <a:noFill/>
        </p:spPr>
        <p:txBody>
          <a:bodyPr wrap="square" lIns="0" tIns="0" rIns="0" bIns="0" rtlCol="0">
            <a:spAutoFit/>
          </a:bodyPr>
          <a:lstStyle/>
          <a:p>
            <a:r>
              <a:rPr lang="en-US" altLang="zh-CN" b="1">
                <a:solidFill>
                  <a:srgbClr val="0000FF"/>
                </a:solidFill>
                <a:latin typeface="微软雅黑" panose="020B0503020204020204" pitchFamily="34" charset="-122"/>
                <a:ea typeface="微软雅黑" panose="020B0503020204020204" pitchFamily="34" charset="-122"/>
                <a:cs typeface="Consolas" panose="020B0609020204030204" pitchFamily="49" charset="0"/>
              </a:rPr>
              <a:t>2</a:t>
            </a:r>
            <a:endParaRPr lang="zh-CN" altLang="en-US" b="1">
              <a:solidFill>
                <a:srgbClr val="0000FF"/>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6" name="圆角矩形 55"/>
          <p:cNvSpPr/>
          <p:nvPr/>
        </p:nvSpPr>
        <p:spPr>
          <a:xfrm>
            <a:off x="2309786" y="1900772"/>
            <a:ext cx="1006778" cy="3544989"/>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Consolas" panose="020B0609020204030204" pitchFamily="49" charset="0"/>
            </a:endParaRPr>
          </a:p>
        </p:txBody>
      </p:sp>
      <p:sp>
        <p:nvSpPr>
          <p:cNvPr id="59" name="圆角矩形 58"/>
          <p:cNvSpPr/>
          <p:nvPr/>
        </p:nvSpPr>
        <p:spPr>
          <a:xfrm>
            <a:off x="3738546" y="1900772"/>
            <a:ext cx="1006778" cy="3544989"/>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Consolas" panose="020B0609020204030204" pitchFamily="49" charset="0"/>
            </a:endParaRPr>
          </a:p>
        </p:txBody>
      </p:sp>
      <p:sp>
        <p:nvSpPr>
          <p:cNvPr id="62" name="圆角矩形 61"/>
          <p:cNvSpPr/>
          <p:nvPr/>
        </p:nvSpPr>
        <p:spPr>
          <a:xfrm>
            <a:off x="5310182" y="1900772"/>
            <a:ext cx="1006778" cy="3544989"/>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Consolas" panose="020B0609020204030204" pitchFamily="49" charset="0"/>
            </a:endParaRPr>
          </a:p>
        </p:txBody>
      </p:sp>
      <p:sp>
        <p:nvSpPr>
          <p:cNvPr id="65" name="圆角矩形 64"/>
          <p:cNvSpPr/>
          <p:nvPr/>
        </p:nvSpPr>
        <p:spPr>
          <a:xfrm>
            <a:off x="6738942" y="1900772"/>
            <a:ext cx="1006778" cy="3544989"/>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Consolas" panose="020B0609020204030204" pitchFamily="49" charset="0"/>
            </a:endParaRPr>
          </a:p>
        </p:txBody>
      </p:sp>
      <p:sp>
        <p:nvSpPr>
          <p:cNvPr id="68" name="圆角矩形 67"/>
          <p:cNvSpPr/>
          <p:nvPr/>
        </p:nvSpPr>
        <p:spPr>
          <a:xfrm>
            <a:off x="8167702" y="1900772"/>
            <a:ext cx="1006778" cy="3544989"/>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Consolas" panose="020B0609020204030204" pitchFamily="49" charset="0"/>
            </a:endParaRPr>
          </a:p>
        </p:txBody>
      </p:sp>
      <p:sp>
        <p:nvSpPr>
          <p:cNvPr id="75" name="TextBox 74"/>
          <p:cNvSpPr txBox="1"/>
          <p:nvPr/>
        </p:nvSpPr>
        <p:spPr>
          <a:xfrm>
            <a:off x="1513840" y="1487670"/>
            <a:ext cx="880872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itchFamily="18" charset="0"/>
              </a:rPr>
              <a:t>若状态</a:t>
            </a:r>
            <a:r>
              <a:rPr lang="en-US" altLang="zh-CN" dirty="0">
                <a:latin typeface="微软雅黑" panose="020B0503020204020204" pitchFamily="34" charset="-122"/>
                <a:ea typeface="微软雅黑" panose="020B0503020204020204" pitchFamily="34" charset="-122"/>
                <a:cs typeface="Times New Roman" pitchFamily="18" charset="0"/>
              </a:rPr>
              <a:t>s</a:t>
            </a:r>
            <a:r>
              <a:rPr lang="en-US" altLang="zh-CN" baseline="-25000" dirty="0">
                <a:latin typeface="微软雅黑" panose="020B0503020204020204" pitchFamily="34" charset="-122"/>
                <a:ea typeface="微软雅黑" panose="020B0503020204020204" pitchFamily="34" charset="-122"/>
                <a:cs typeface="Times New Roman" pitchFamily="18" charset="0"/>
              </a:rPr>
              <a:t>2</a:t>
            </a:r>
            <a:r>
              <a:rPr lang="en-US" altLang="zh-CN" dirty="0">
                <a:latin typeface="微软雅黑" panose="020B0503020204020204" pitchFamily="34" charset="-122"/>
                <a:ea typeface="微软雅黑" panose="020B0503020204020204" pitchFamily="34" charset="-122"/>
                <a:cs typeface="Times New Roman" pitchFamily="18" charset="0"/>
              </a:rPr>
              <a:t>=B</a:t>
            </a:r>
            <a:r>
              <a:rPr lang="en-US" altLang="zh-CN" baseline="-25000" dirty="0">
                <a:latin typeface="微软雅黑" panose="020B0503020204020204" pitchFamily="34" charset="-122"/>
                <a:ea typeface="微软雅黑" panose="020B0503020204020204" pitchFamily="34" charset="-122"/>
                <a:cs typeface="Times New Roman" pitchFamily="18" charset="0"/>
              </a:rPr>
              <a:t>2</a:t>
            </a:r>
            <a:r>
              <a:rPr lang="zh-CN" altLang="en-US" dirty="0">
                <a:latin typeface="微软雅黑" panose="020B0503020204020204" pitchFamily="34" charset="-122"/>
                <a:ea typeface="微软雅黑" panose="020B0503020204020204" pitchFamily="34" charset="-122"/>
                <a:cs typeface="Times New Roman" pitchFamily="18" charset="0"/>
              </a:rPr>
              <a:t>，</a:t>
            </a:r>
            <a:r>
              <a:rPr lang="en-US" altLang="zh-CN" dirty="0">
                <a:latin typeface="微软雅黑" panose="020B0503020204020204" pitchFamily="34" charset="-122"/>
                <a:ea typeface="微软雅黑" panose="020B0503020204020204" pitchFamily="34" charset="-122"/>
                <a:cs typeface="Times New Roman" pitchFamily="18" charset="0"/>
                <a:sym typeface="+mn-ea"/>
              </a:rPr>
              <a:t>B</a:t>
            </a:r>
            <a:r>
              <a:rPr lang="en-US" altLang="zh-CN" baseline="-25000" dirty="0">
                <a:latin typeface="微软雅黑" panose="020B0503020204020204" pitchFamily="34" charset="-122"/>
                <a:ea typeface="微软雅黑" panose="020B0503020204020204" pitchFamily="34" charset="-122"/>
                <a:cs typeface="Times New Roman" pitchFamily="18" charset="0"/>
                <a:sym typeface="+mn-ea"/>
              </a:rPr>
              <a:t>2</a:t>
            </a:r>
            <a:r>
              <a:rPr lang="en-US" altLang="zh-CN" dirty="0">
                <a:latin typeface="微软雅黑" panose="020B0503020204020204" pitchFamily="34" charset="-122"/>
                <a:ea typeface="微软雅黑" panose="020B0503020204020204" pitchFamily="34" charset="-122"/>
                <a:cs typeface="Times New Roman" pitchFamily="18" charset="0"/>
                <a:sym typeface="+mn-ea"/>
              </a:rPr>
              <a:t>C</a:t>
            </a:r>
            <a:r>
              <a:rPr lang="en-US" altLang="zh-CN" baseline="-25000" dirty="0">
                <a:latin typeface="微软雅黑" panose="020B0503020204020204" pitchFamily="34" charset="-122"/>
                <a:ea typeface="微软雅黑" panose="020B0503020204020204" pitchFamily="34" charset="-122"/>
                <a:cs typeface="Times New Roman" pitchFamily="18" charset="0"/>
                <a:sym typeface="+mn-ea"/>
              </a:rPr>
              <a:t>1</a:t>
            </a:r>
            <a:r>
              <a:rPr lang="en-US" altLang="zh-CN" dirty="0">
                <a:latin typeface="微软雅黑" panose="020B0503020204020204" pitchFamily="34" charset="-122"/>
                <a:ea typeface="微软雅黑" panose="020B0503020204020204" pitchFamily="34" charset="-122"/>
                <a:cs typeface="Times New Roman" pitchFamily="18" charset="0"/>
                <a:sym typeface="+mn-ea"/>
              </a:rPr>
              <a:t>,B</a:t>
            </a:r>
            <a:r>
              <a:rPr lang="en-US" altLang="zh-CN" baseline="-25000" dirty="0">
                <a:latin typeface="微软雅黑" panose="020B0503020204020204" pitchFamily="34" charset="-122"/>
                <a:ea typeface="微软雅黑" panose="020B0503020204020204" pitchFamily="34" charset="-122"/>
                <a:cs typeface="Times New Roman" pitchFamily="18" charset="0"/>
                <a:sym typeface="+mn-ea"/>
              </a:rPr>
              <a:t>2</a:t>
            </a:r>
            <a:r>
              <a:rPr lang="en-US" altLang="zh-CN" dirty="0">
                <a:latin typeface="微软雅黑" panose="020B0503020204020204" pitchFamily="34" charset="-122"/>
                <a:ea typeface="微软雅黑" panose="020B0503020204020204" pitchFamily="34" charset="-122"/>
                <a:cs typeface="Times New Roman" pitchFamily="18" charset="0"/>
                <a:sym typeface="+mn-ea"/>
              </a:rPr>
              <a:t>C</a:t>
            </a:r>
            <a:r>
              <a:rPr lang="en-US" altLang="zh-CN" baseline="-25000" dirty="0">
                <a:latin typeface="微软雅黑" panose="020B0503020204020204" pitchFamily="34" charset="-122"/>
                <a:ea typeface="微软雅黑" panose="020B0503020204020204" pitchFamily="34" charset="-122"/>
                <a:cs typeface="Times New Roman" pitchFamily="18" charset="0"/>
                <a:sym typeface="+mn-ea"/>
              </a:rPr>
              <a:t>2</a:t>
            </a:r>
            <a:r>
              <a:rPr lang="en-US" altLang="zh-CN" dirty="0">
                <a:latin typeface="微软雅黑" panose="020B0503020204020204" pitchFamily="34" charset="-122"/>
                <a:ea typeface="微软雅黑" panose="020B0503020204020204" pitchFamily="34" charset="-122"/>
                <a:cs typeface="Times New Roman" pitchFamily="18" charset="0"/>
                <a:sym typeface="+mn-ea"/>
              </a:rPr>
              <a:t>,B</a:t>
            </a:r>
            <a:r>
              <a:rPr lang="en-US" altLang="zh-CN" baseline="-25000" dirty="0">
                <a:latin typeface="微软雅黑" panose="020B0503020204020204" pitchFamily="34" charset="-122"/>
                <a:ea typeface="微软雅黑" panose="020B0503020204020204" pitchFamily="34" charset="-122"/>
                <a:cs typeface="Times New Roman" pitchFamily="18" charset="0"/>
                <a:sym typeface="+mn-ea"/>
              </a:rPr>
              <a:t>2</a:t>
            </a:r>
            <a:r>
              <a:rPr lang="en-US" altLang="zh-CN" dirty="0">
                <a:latin typeface="微软雅黑" panose="020B0503020204020204" pitchFamily="34" charset="-122"/>
                <a:ea typeface="微软雅黑" panose="020B0503020204020204" pitchFamily="34" charset="-122"/>
                <a:cs typeface="Times New Roman" pitchFamily="18" charset="0"/>
                <a:sym typeface="+mn-ea"/>
              </a:rPr>
              <a:t>C</a:t>
            </a:r>
            <a:r>
              <a:rPr lang="en-US" altLang="zh-CN" baseline="-25000" dirty="0">
                <a:latin typeface="微软雅黑" panose="020B0503020204020204" pitchFamily="34" charset="-122"/>
                <a:ea typeface="微软雅黑" panose="020B0503020204020204" pitchFamily="34" charset="-122"/>
                <a:cs typeface="Times New Roman" pitchFamily="18" charset="0"/>
                <a:sym typeface="+mn-ea"/>
              </a:rPr>
              <a:t>3 </a:t>
            </a:r>
            <a:r>
              <a:rPr lang="zh-CN" altLang="en-US" dirty="0">
                <a:latin typeface="微软雅黑" panose="020B0503020204020204" pitchFamily="34" charset="-122"/>
                <a:ea typeface="微软雅黑" panose="020B0503020204020204" pitchFamily="34" charset="-122"/>
                <a:cs typeface="Times New Roman" pitchFamily="18" charset="0"/>
                <a:sym typeface="+mn-ea"/>
              </a:rPr>
              <a:t>为三个可能决策，</a:t>
            </a:r>
            <a:r>
              <a:rPr lang="zh-CN" altLang="en-US" dirty="0">
                <a:latin typeface="微软雅黑" panose="020B0503020204020204" pitchFamily="34" charset="-122"/>
                <a:ea typeface="微软雅黑" panose="020B0503020204020204" pitchFamily="34" charset="-122"/>
                <a:cs typeface="Times New Roman" pitchFamily="18" charset="0"/>
              </a:rPr>
              <a:t>则决策允许集合为</a:t>
            </a:r>
            <a:r>
              <a:rPr lang="en-US" altLang="zh-CN" dirty="0">
                <a:latin typeface="微软雅黑" panose="020B0503020204020204" pitchFamily="34" charset="-122"/>
                <a:ea typeface="微软雅黑" panose="020B0503020204020204" pitchFamily="34" charset="-122"/>
                <a:cs typeface="Times New Roman" pitchFamily="18" charset="0"/>
              </a:rPr>
              <a:t>D</a:t>
            </a:r>
            <a:r>
              <a:rPr lang="en-US" altLang="zh-CN" baseline="-25000" dirty="0">
                <a:latin typeface="微软雅黑" panose="020B0503020204020204" pitchFamily="34" charset="-122"/>
                <a:ea typeface="微软雅黑" panose="020B0503020204020204" pitchFamily="34" charset="-122"/>
                <a:cs typeface="Times New Roman" pitchFamily="18" charset="0"/>
              </a:rPr>
              <a:t>2</a:t>
            </a:r>
            <a:r>
              <a:rPr lang="en-US" altLang="zh-CN" dirty="0">
                <a:latin typeface="微软雅黑" panose="020B0503020204020204" pitchFamily="34" charset="-122"/>
                <a:ea typeface="微软雅黑" panose="020B0503020204020204" pitchFamily="34" charset="-122"/>
                <a:cs typeface="Times New Roman" pitchFamily="18" charset="0"/>
              </a:rPr>
              <a:t>(B</a:t>
            </a:r>
            <a:r>
              <a:rPr lang="en-US" altLang="zh-CN" baseline="-25000" dirty="0">
                <a:latin typeface="微软雅黑" panose="020B0503020204020204" pitchFamily="34" charset="-122"/>
                <a:ea typeface="微软雅黑" panose="020B0503020204020204" pitchFamily="34" charset="-122"/>
                <a:cs typeface="Times New Roman" pitchFamily="18" charset="0"/>
              </a:rPr>
              <a:t>2</a:t>
            </a:r>
            <a:r>
              <a:rPr lang="en-US" altLang="zh-CN" dirty="0">
                <a:latin typeface="微软雅黑" panose="020B0503020204020204" pitchFamily="34" charset="-122"/>
                <a:ea typeface="微软雅黑" panose="020B0503020204020204" pitchFamily="34" charset="-122"/>
                <a:cs typeface="Times New Roman" pitchFamily="18" charset="0"/>
              </a:rPr>
              <a:t>)={C</a:t>
            </a:r>
            <a:r>
              <a:rPr lang="en-US" altLang="zh-CN" baseline="-25000" dirty="0">
                <a:latin typeface="微软雅黑" panose="020B0503020204020204" pitchFamily="34" charset="-122"/>
                <a:ea typeface="微软雅黑" panose="020B0503020204020204" pitchFamily="34" charset="-122"/>
                <a:cs typeface="Times New Roman" pitchFamily="18" charset="0"/>
              </a:rPr>
              <a:t>1</a:t>
            </a:r>
            <a:r>
              <a:rPr lang="en-US" altLang="zh-CN" dirty="0">
                <a:latin typeface="微软雅黑" panose="020B0503020204020204" pitchFamily="34" charset="-122"/>
                <a:ea typeface="微软雅黑" panose="020B0503020204020204" pitchFamily="34" charset="-122"/>
                <a:cs typeface="Times New Roman" pitchFamily="18" charset="0"/>
              </a:rPr>
              <a:t>,C</a:t>
            </a:r>
            <a:r>
              <a:rPr lang="en-US" altLang="zh-CN" baseline="-25000" dirty="0">
                <a:latin typeface="微软雅黑" panose="020B0503020204020204" pitchFamily="34" charset="-122"/>
                <a:ea typeface="微软雅黑" panose="020B0503020204020204" pitchFamily="34" charset="-122"/>
                <a:cs typeface="Times New Roman" pitchFamily="18" charset="0"/>
              </a:rPr>
              <a:t>2</a:t>
            </a:r>
            <a:r>
              <a:rPr lang="en-US" altLang="zh-CN" dirty="0">
                <a:latin typeface="微软雅黑" panose="020B0503020204020204" pitchFamily="34" charset="-122"/>
                <a:ea typeface="微软雅黑" panose="020B0503020204020204" pitchFamily="34" charset="-122"/>
                <a:cs typeface="Times New Roman" pitchFamily="18" charset="0"/>
              </a:rPr>
              <a:t>,C</a:t>
            </a:r>
            <a:r>
              <a:rPr lang="en-US" altLang="zh-CN" baseline="-25000" dirty="0">
                <a:latin typeface="微软雅黑" panose="020B0503020204020204" pitchFamily="34" charset="-122"/>
                <a:ea typeface="微软雅黑" panose="020B0503020204020204" pitchFamily="34" charset="-122"/>
                <a:cs typeface="Times New Roman" pitchFamily="18" charset="0"/>
              </a:rPr>
              <a:t>3</a:t>
            </a:r>
            <a:r>
              <a:rPr lang="en-US" altLang="zh-CN" dirty="0">
                <a:latin typeface="微软雅黑" panose="020B0503020204020204" pitchFamily="34" charset="-122"/>
                <a:ea typeface="微软雅黑" panose="020B0503020204020204" pitchFamily="34" charset="-122"/>
                <a:cs typeface="Times New Roman" pitchFamily="18" charset="0"/>
              </a:rPr>
              <a:t>}</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76" name="矩形 75"/>
          <p:cNvSpPr/>
          <p:nvPr/>
        </p:nvSpPr>
        <p:spPr>
          <a:xfrm>
            <a:off x="1818640" y="6240194"/>
            <a:ext cx="8453120" cy="369332"/>
          </a:xfrm>
          <a:prstGeom prst="rect">
            <a:avLst/>
          </a:prstGeom>
        </p:spPr>
        <p:txBody>
          <a:bodyPr wrap="square">
            <a:spAutoFit/>
          </a:bodyPr>
          <a:lstStyle/>
          <a:p>
            <a:r>
              <a:rPr lang="pt-BR" altLang="zh-CN" dirty="0">
                <a:latin typeface="微软雅黑" panose="020B0503020204020204" pitchFamily="34" charset="-122"/>
                <a:ea typeface="微软雅黑" panose="020B0503020204020204" pitchFamily="34" charset="-122"/>
                <a:cs typeface="Times New Roman" panose="02020603050405020304" pitchFamily="18" charset="0"/>
              </a:rPr>
              <a:t>A→B</a:t>
            </a:r>
            <a:r>
              <a:rPr lang="pt-BR" altLang="zh-CN"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pt-BR" altLang="zh-CN" dirty="0">
                <a:latin typeface="微软雅黑" panose="020B0503020204020204" pitchFamily="34" charset="-122"/>
                <a:ea typeface="微软雅黑" panose="020B0503020204020204" pitchFamily="34" charset="-122"/>
                <a:cs typeface="Times New Roman" panose="02020603050405020304" pitchFamily="18" charset="0"/>
              </a:rPr>
              <a:t>→C</a:t>
            </a:r>
            <a:r>
              <a:rPr lang="pt-BR" altLang="zh-CN" baseline="-25000" dirty="0">
                <a:latin typeface="微软雅黑" panose="020B0503020204020204" pitchFamily="34" charset="-122"/>
                <a:ea typeface="微软雅黑" panose="020B0503020204020204" pitchFamily="34" charset="-122"/>
                <a:cs typeface="Times New Roman" panose="02020603050405020304" pitchFamily="18" charset="0"/>
              </a:rPr>
              <a:t>3</a:t>
            </a:r>
            <a:r>
              <a:rPr lang="pt-BR" altLang="zh-CN" dirty="0">
                <a:latin typeface="微软雅黑" panose="020B0503020204020204" pitchFamily="34" charset="-122"/>
                <a:ea typeface="微软雅黑" panose="020B0503020204020204" pitchFamily="34" charset="-122"/>
                <a:cs typeface="Times New Roman" panose="02020603050405020304" pitchFamily="18" charset="0"/>
              </a:rPr>
              <a:t>→D</a:t>
            </a:r>
            <a:r>
              <a:rPr lang="pt-BR" altLang="zh-CN"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pt-BR" altLang="zh-CN"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pt-BR" dirty="0">
                <a:latin typeface="微软雅黑" panose="020B0503020204020204" pitchFamily="34" charset="-122"/>
                <a:ea typeface="微软雅黑" panose="020B0503020204020204" pitchFamily="34" charset="-122"/>
                <a:cs typeface="Times New Roman" panose="02020603050405020304" pitchFamily="18" charset="0"/>
              </a:rPr>
              <a:t>就是从起点状态</a:t>
            </a:r>
            <a:r>
              <a:rPr lang="pt-BR" altLang="zh-CN"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pt-BR" dirty="0">
                <a:latin typeface="微软雅黑" panose="020B0503020204020204" pitchFamily="34" charset="-122"/>
                <a:ea typeface="微软雅黑" panose="020B0503020204020204" pitchFamily="34" charset="-122"/>
                <a:cs typeface="Times New Roman" panose="02020603050405020304" pitchFamily="18" charset="0"/>
              </a:rPr>
              <a:t>开始的一个策略</a:t>
            </a:r>
            <a:endParaRPr lang="zh-CN" altLang="en-US" dirty="0">
              <a:latin typeface="微软雅黑" panose="020B0503020204020204" pitchFamily="34" charset="-122"/>
              <a:ea typeface="微软雅黑" panose="020B0503020204020204" pitchFamily="34" charset="-122"/>
            </a:endParaRPr>
          </a:p>
        </p:txBody>
      </p:sp>
      <p:sp>
        <p:nvSpPr>
          <p:cNvPr id="77" name="矩形 76"/>
          <p:cNvSpPr/>
          <p:nvPr/>
        </p:nvSpPr>
        <p:spPr>
          <a:xfrm>
            <a:off x="1645920" y="5788075"/>
            <a:ext cx="8859520" cy="369332"/>
          </a:xfrm>
          <a:prstGeom prst="rect">
            <a:avLst/>
          </a:prstGeom>
        </p:spPr>
        <p:txBody>
          <a:bodyPr wrap="square">
            <a:spAutoFit/>
          </a:bodyPr>
          <a:lstStyle/>
          <a:p>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策略</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就是决策者从第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阶段到最后阶段的全过程的决策构成的决策序列。</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50784" y="1454129"/>
            <a:ext cx="5072098" cy="2586083"/>
            <a:chOff x="1000100" y="2786058"/>
            <a:chExt cx="6357982" cy="3088932"/>
          </a:xfrm>
        </p:grpSpPr>
        <p:sp>
          <p:nvSpPr>
            <p:cNvPr id="3" name="椭圆 2"/>
            <p:cNvSpPr/>
            <p:nvPr/>
          </p:nvSpPr>
          <p:spPr>
            <a:xfrm>
              <a:off x="1000100" y="4071942"/>
              <a:ext cx="428628" cy="500066"/>
            </a:xfrm>
            <a:prstGeom prst="ellipse">
              <a:avLst/>
            </a:prstGeom>
            <a:solidFill>
              <a:srgbClr val="FF006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0000FF"/>
                  </a:solidFill>
                  <a:latin typeface="Consolas" panose="020B0609020204030204" pitchFamily="49" charset="0"/>
                  <a:cs typeface="Consolas" panose="020B0609020204030204" pitchFamily="49" charset="0"/>
                </a:rPr>
                <a:t>A</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rgbClr val="0000FF"/>
                  </a:solidFill>
                  <a:latin typeface="Consolas" panose="020B0609020204030204" pitchFamily="49" charset="0"/>
                  <a:cs typeface="Consolas" panose="020B0609020204030204" pitchFamily="49" charset="0"/>
                </a:rPr>
                <a:t>B</a:t>
              </a:r>
              <a:r>
                <a:rPr lang="en-US" altLang="zh-CN" sz="1600" baseline="-25000" dirty="0">
                  <a:solidFill>
                    <a:srgbClr val="0000FF"/>
                  </a:solidFill>
                  <a:latin typeface="Consolas" panose="020B0609020204030204" pitchFamily="49" charset="0"/>
                  <a:cs typeface="Consolas" panose="020B0609020204030204" pitchFamily="49" charset="0"/>
                </a:rPr>
                <a:t>1</a:t>
              </a:r>
              <a:endParaRPr lang="zh-CN" altLang="en-US" sz="1600" baseline="-25000" dirty="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3</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3</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D</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D</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E</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1928794" y="478632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3256417" y="2786058"/>
              <a:ext cx="214315" cy="294097"/>
            </a:xfrm>
            <a:prstGeom prst="rect">
              <a:avLst/>
            </a:prstGeom>
            <a:noFill/>
          </p:spPr>
          <p:txBody>
            <a:bodyPr wrap="square" lIns="0" tIns="0" rIns="0" bIns="0" rtlCol="0">
              <a:spAutoFit/>
            </a:bodyPr>
            <a:lstStyle/>
            <a:p>
              <a:r>
                <a:rPr lang="en-US" altLang="zh-CN" sz="1600" dirty="0">
                  <a:solidFill>
                    <a:srgbClr val="C00000"/>
                  </a:solidFill>
                  <a:latin typeface="Consolas" panose="020B0609020204030204" pitchFamily="49" charset="0"/>
                  <a:cs typeface="Consolas" panose="020B0609020204030204" pitchFamily="49" charset="0"/>
                </a:rPr>
                <a:t>7</a:t>
              </a:r>
              <a:endParaRPr lang="zh-CN" altLang="en-US" sz="1600"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2954326" y="3139301"/>
              <a:ext cx="214315" cy="294097"/>
            </a:xfrm>
            <a:prstGeom prst="rect">
              <a:avLst/>
            </a:prstGeom>
            <a:noFill/>
          </p:spPr>
          <p:txBody>
            <a:bodyPr wrap="square" lIns="0" tIns="0" rIns="0" bIns="0" rtlCol="0">
              <a:spAutoFit/>
            </a:bodyPr>
            <a:lstStyle/>
            <a:p>
              <a:r>
                <a:rPr lang="en-US" altLang="zh-CN" sz="1600" dirty="0">
                  <a:solidFill>
                    <a:srgbClr val="0000FF"/>
                  </a:solidFill>
                  <a:latin typeface="Consolas" panose="020B0609020204030204" pitchFamily="49" charset="0"/>
                  <a:cs typeface="Consolas" panose="020B0609020204030204" pitchFamily="49" charset="0"/>
                </a:rPr>
                <a:t>4</a:t>
              </a:r>
              <a:endParaRPr lang="zh-CN" altLang="en-US" sz="1600" dirty="0">
                <a:solidFill>
                  <a:srgbClr val="0000FF"/>
                </a:solidFill>
                <a:latin typeface="Consolas" panose="020B0609020204030204" pitchFamily="49" charset="0"/>
                <a:cs typeface="Consolas" panose="020B0609020204030204" pitchFamily="49" charset="0"/>
              </a:endParaRPr>
            </a:p>
          </p:txBody>
        </p:sp>
        <p:sp>
          <p:nvSpPr>
            <p:cNvPr id="36" name="TextBox 35"/>
            <p:cNvSpPr txBox="1"/>
            <p:nvPr/>
          </p:nvSpPr>
          <p:spPr>
            <a:xfrm>
              <a:off x="2908288" y="3740151"/>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3</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7" name="TextBox 36"/>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6</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9" name="TextBox 38"/>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3</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41" name="TextBox 40"/>
            <p:cNvSpPr txBox="1"/>
            <p:nvPr/>
          </p:nvSpPr>
          <p:spPr>
            <a:xfrm>
              <a:off x="4714876" y="333297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2" name="TextBox 41"/>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3" name="TextBox 42"/>
            <p:cNvSpPr txBox="1"/>
            <p:nvPr/>
          </p:nvSpPr>
          <p:spPr>
            <a:xfrm>
              <a:off x="4572000" y="4286256"/>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3</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44" name="TextBox 43"/>
            <p:cNvSpPr txBox="1"/>
            <p:nvPr/>
          </p:nvSpPr>
          <p:spPr>
            <a:xfrm>
              <a:off x="4441824" y="486651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5" name="TextBox 44"/>
            <p:cNvSpPr txBox="1"/>
            <p:nvPr/>
          </p:nvSpPr>
          <p:spPr>
            <a:xfrm>
              <a:off x="4760914" y="5454664"/>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3</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46" name="TextBox 45"/>
            <p:cNvSpPr txBox="1"/>
            <p:nvPr/>
          </p:nvSpPr>
          <p:spPr>
            <a:xfrm>
              <a:off x="6143636" y="455930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7" name="TextBox 46"/>
            <p:cNvSpPr txBox="1"/>
            <p:nvPr/>
          </p:nvSpPr>
          <p:spPr>
            <a:xfrm>
              <a:off x="6215074" y="350043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000364" y="43576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51" name="TextBox 50"/>
          <p:cNvSpPr txBox="1"/>
          <p:nvPr/>
        </p:nvSpPr>
        <p:spPr>
          <a:xfrm>
            <a:off x="377687" y="4310656"/>
            <a:ext cx="10933043" cy="442557"/>
          </a:xfrm>
          <a:prstGeom prst="rect">
            <a:avLst/>
          </a:prstGeom>
          <a:noFill/>
        </p:spPr>
        <p:txBody>
          <a:bodyPr wrap="square" rtlCol="0">
            <a:spAutoFit/>
          </a:bodyPr>
          <a:lstStyle/>
          <a:p>
            <a:pPr>
              <a:lnSpc>
                <a:spcPts val="3000"/>
              </a:lnSpc>
            </a:pPr>
            <a:r>
              <a:rPr lang="en-US" altLang="zh-CN" dirty="0">
                <a:latin typeface="微软雅黑" panose="020B0503020204020204" pitchFamily="34" charset="-122"/>
                <a:ea typeface="微软雅黑" panose="020B0503020204020204" pitchFamily="34" charset="-122"/>
                <a:cs typeface="Times New Roman" pitchFamily="18" charset="0"/>
              </a:rPr>
              <a:t>    </a:t>
            </a:r>
            <a:r>
              <a:rPr lang="zh-CN" altLang="zh-CN" dirty="0">
                <a:latin typeface="微软雅黑" panose="020B0503020204020204" pitchFamily="34" charset="-122"/>
                <a:ea typeface="微软雅黑" panose="020B0503020204020204" pitchFamily="34" charset="-122"/>
                <a:cs typeface="Times New Roman" pitchFamily="18" charset="0"/>
              </a:rPr>
              <a:t>设</a:t>
            </a:r>
            <a:r>
              <a:rPr lang="zh-CN" altLang="zh-CN" dirty="0">
                <a:solidFill>
                  <a:srgbClr val="0000FF"/>
                </a:solidFill>
                <a:latin typeface="微软雅黑" panose="020B0503020204020204" pitchFamily="34" charset="-122"/>
                <a:ea typeface="微软雅黑" panose="020B0503020204020204" pitchFamily="34" charset="-122"/>
                <a:cs typeface="Times New Roman" pitchFamily="18" charset="0"/>
              </a:rPr>
              <a:t>最优指标函数</a:t>
            </a:r>
            <a:r>
              <a:rPr lang="pt-BR" altLang="zh-CN" dirty="0">
                <a:solidFill>
                  <a:srgbClr val="0000FF"/>
                </a:solidFill>
                <a:latin typeface="微软雅黑" panose="020B0503020204020204" pitchFamily="34" charset="-122"/>
                <a:ea typeface="微软雅黑" panose="020B0503020204020204" pitchFamily="34" charset="-122"/>
                <a:cs typeface="Times New Roman" pitchFamily="18" charset="0"/>
              </a:rPr>
              <a:t>f(s)</a:t>
            </a:r>
            <a:r>
              <a:rPr lang="zh-CN" altLang="zh-CN" dirty="0">
                <a:latin typeface="微软雅黑" panose="020B0503020204020204" pitchFamily="34" charset="-122"/>
                <a:ea typeface="微软雅黑" panose="020B0503020204020204" pitchFamily="34" charset="-122"/>
                <a:cs typeface="Times New Roman" pitchFamily="18" charset="0"/>
              </a:rPr>
              <a:t>表示状态</a:t>
            </a:r>
            <a:r>
              <a:rPr lang="pt-BR" altLang="zh-CN" dirty="0">
                <a:latin typeface="微软雅黑" panose="020B0503020204020204" pitchFamily="34" charset="-122"/>
                <a:ea typeface="微软雅黑" panose="020B0503020204020204" pitchFamily="34" charset="-122"/>
                <a:cs typeface="Times New Roman" pitchFamily="18" charset="0"/>
              </a:rPr>
              <a:t>s</a:t>
            </a:r>
            <a:r>
              <a:rPr lang="zh-CN" altLang="zh-CN" dirty="0">
                <a:latin typeface="微软雅黑" panose="020B0503020204020204" pitchFamily="34" charset="-122"/>
                <a:ea typeface="微软雅黑" panose="020B0503020204020204" pitchFamily="34" charset="-122"/>
                <a:cs typeface="Times New Roman" pitchFamily="18" charset="0"/>
              </a:rPr>
              <a:t>到</a:t>
            </a:r>
            <a:r>
              <a:rPr lang="zh-CN" altLang="en-US" dirty="0">
                <a:latin typeface="微软雅黑" panose="020B0503020204020204" pitchFamily="34" charset="-122"/>
                <a:ea typeface="微软雅黑" panose="020B0503020204020204" pitchFamily="34" charset="-122"/>
                <a:cs typeface="Times New Roman" pitchFamily="18" charset="0"/>
              </a:rPr>
              <a:t>起点</a:t>
            </a:r>
            <a:r>
              <a:rPr lang="en-US" altLang="zh-CN" dirty="0">
                <a:latin typeface="微软雅黑" panose="020B0503020204020204" pitchFamily="34" charset="-122"/>
                <a:ea typeface="微软雅黑" panose="020B0503020204020204" pitchFamily="34" charset="-122"/>
                <a:cs typeface="Times New Roman" pitchFamily="18" charset="0"/>
              </a:rPr>
              <a:t>A</a:t>
            </a:r>
            <a:r>
              <a:rPr lang="zh-CN" altLang="zh-CN" dirty="0">
                <a:latin typeface="微软雅黑" panose="020B0503020204020204" pitchFamily="34" charset="-122"/>
                <a:ea typeface="微软雅黑" panose="020B0503020204020204" pitchFamily="34" charset="-122"/>
                <a:cs typeface="Times New Roman" pitchFamily="18" charset="0"/>
              </a:rPr>
              <a:t>的最短路径长度</a:t>
            </a:r>
            <a:r>
              <a:rPr lang="zh-CN" altLang="en-US" dirty="0">
                <a:latin typeface="微软雅黑" panose="020B0503020204020204" pitchFamily="34" charset="-122"/>
                <a:ea typeface="微软雅黑" panose="020B0503020204020204" pitchFamily="34" charset="-122"/>
                <a:cs typeface="Times New Roman" pitchFamily="18" charset="0"/>
              </a:rPr>
              <a:t>，</a:t>
            </a:r>
            <a:r>
              <a:rPr lang="zh-CN" altLang="zh-CN" dirty="0">
                <a:latin typeface="微软雅黑" panose="020B0503020204020204" pitchFamily="34" charset="-122"/>
                <a:ea typeface="微软雅黑" panose="020B0503020204020204" pitchFamily="34" charset="-122"/>
                <a:cs typeface="Times New Roman" pitchFamily="18" charset="0"/>
              </a:rPr>
              <a:t>用</a:t>
            </a:r>
            <a:r>
              <a:rPr lang="pt-BR" altLang="zh-CN" dirty="0">
                <a:latin typeface="微软雅黑" panose="020B0503020204020204" pitchFamily="34" charset="-122"/>
                <a:ea typeface="微软雅黑" panose="020B0503020204020204" pitchFamily="34" charset="-122"/>
                <a:cs typeface="Times New Roman" pitchFamily="18" charset="0"/>
              </a:rPr>
              <a:t>k</a:t>
            </a:r>
            <a:r>
              <a:rPr lang="zh-CN" altLang="zh-CN" dirty="0">
                <a:latin typeface="微软雅黑" panose="020B0503020204020204" pitchFamily="34" charset="-122"/>
                <a:ea typeface="微软雅黑" panose="020B0503020204020204" pitchFamily="34" charset="-122"/>
                <a:cs typeface="Times New Roman" pitchFamily="18" charset="0"/>
              </a:rPr>
              <a:t>表示阶段</a:t>
            </a:r>
            <a:r>
              <a:rPr lang="zh-CN" altLang="en-US" dirty="0">
                <a:latin typeface="微软雅黑" panose="020B0503020204020204" pitchFamily="34" charset="-122"/>
                <a:ea typeface="微软雅黑" panose="020B0503020204020204" pitchFamily="34" charset="-122"/>
                <a:cs typeface="Times New Roman" pitchFamily="18" charset="0"/>
              </a:rPr>
              <a:t>，</a:t>
            </a:r>
            <a:r>
              <a:rPr lang="zh-CN" altLang="zh-CN" dirty="0">
                <a:latin typeface="微软雅黑" panose="020B0503020204020204" pitchFamily="34" charset="-122"/>
                <a:ea typeface="微软雅黑" panose="020B0503020204020204" pitchFamily="34" charset="-122"/>
                <a:cs typeface="Times New Roman" pitchFamily="18" charset="0"/>
              </a:rPr>
              <a:t>则对应的</a:t>
            </a:r>
            <a:r>
              <a:rPr lang="zh-CN" altLang="en-US" dirty="0">
                <a:solidFill>
                  <a:srgbClr val="FF0000"/>
                </a:solidFill>
                <a:latin typeface="微软雅黑" panose="020B0503020204020204" pitchFamily="34" charset="-122"/>
                <a:ea typeface="微软雅黑" panose="020B0503020204020204" pitchFamily="34" charset="-122"/>
                <a:cs typeface="Times New Roman" pitchFamily="18" charset="0"/>
              </a:rPr>
              <a:t>动态规划函数</a:t>
            </a:r>
            <a:r>
              <a:rPr lang="zh-CN" altLang="zh-CN" dirty="0">
                <a:latin typeface="微软雅黑" panose="020B0503020204020204" pitchFamily="34" charset="-122"/>
                <a:ea typeface="微软雅黑" panose="020B0503020204020204" pitchFamily="34" charset="-122"/>
                <a:cs typeface="Times New Roman" pitchFamily="18" charset="0"/>
              </a:rPr>
              <a:t>如下：</a:t>
            </a:r>
          </a:p>
        </p:txBody>
      </p:sp>
      <p:sp>
        <p:nvSpPr>
          <p:cNvPr id="283650" name="Rectangle 2"/>
          <p:cNvSpPr>
            <a:spLocks noChangeArrowheads="1"/>
          </p:cNvSpPr>
          <p:nvPr/>
        </p:nvSpPr>
        <p:spPr bwMode="auto">
          <a:xfrm>
            <a:off x="1524001" y="76752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sp>
        <p:nvSpPr>
          <p:cNvPr id="283652" name="Rectangle 4"/>
          <p:cNvSpPr>
            <a:spLocks noChangeArrowheads="1"/>
          </p:cNvSpPr>
          <p:nvPr/>
        </p:nvSpPr>
        <p:spPr bwMode="auto">
          <a:xfrm>
            <a:off x="1524001" y="76752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sp>
        <p:nvSpPr>
          <p:cNvPr id="60" name="Text Box 3"/>
          <p:cNvSpPr txBox="1">
            <a:spLocks noChangeArrowheads="1"/>
          </p:cNvSpPr>
          <p:nvPr/>
        </p:nvSpPr>
        <p:spPr bwMode="auto">
          <a:xfrm>
            <a:off x="377687" y="1295084"/>
            <a:ext cx="6323020" cy="2674899"/>
          </a:xfrm>
          <a:prstGeom prst="rect">
            <a:avLst/>
          </a:prstGeom>
          <a:noFill/>
          <a:ln w="9525">
            <a:noFill/>
            <a:miter lim="800000"/>
          </a:ln>
          <a:effectLst/>
        </p:spPr>
        <p:txBody>
          <a:bodyPr wrap="square">
            <a:spAutoFit/>
          </a:bodyPr>
          <a:lstStyle/>
          <a:p>
            <a:pPr>
              <a:lnSpc>
                <a:spcPct val="150000"/>
              </a:lnSpc>
              <a:spcBef>
                <a:spcPct val="50000"/>
              </a:spcBef>
            </a:pPr>
            <a:r>
              <a:rPr lang="zh-CN" altLang="en-US" dirty="0">
                <a:solidFill>
                  <a:srgbClr val="0000FF"/>
                </a:solidFill>
                <a:latin typeface="微软雅黑" pitchFamily="34" charset="-122"/>
                <a:ea typeface="微软雅黑" pitchFamily="34" charset="-122"/>
                <a:cs typeface="Times New Roman" panose="02020603050405020304" pitchFamily="18" charset="0"/>
              </a:rPr>
              <a:t>动态规划函数：</a:t>
            </a:r>
            <a:r>
              <a:rPr lang="zh-CN" altLang="pt-BR" dirty="0">
                <a:latin typeface="微软雅黑" pitchFamily="34" charset="-122"/>
                <a:ea typeface="微软雅黑" pitchFamily="34" charset="-122"/>
                <a:cs typeface="Times New Roman" panose="02020603050405020304" pitchFamily="18" charset="0"/>
              </a:rPr>
              <a:t>某一状态以及该状态下的决策与下一状态之间的</a:t>
            </a:r>
            <a:r>
              <a:rPr lang="zh-CN" altLang="en-US" b="1" dirty="0">
                <a:latin typeface="微软雅黑" pitchFamily="34" charset="-122"/>
                <a:ea typeface="微软雅黑" pitchFamily="34" charset="-122"/>
                <a:cs typeface="Times New Roman" panose="02020603050405020304" pitchFamily="18" charset="0"/>
              </a:rPr>
              <a:t>指标</a:t>
            </a:r>
            <a:r>
              <a:rPr lang="zh-CN" altLang="pt-BR" b="1" dirty="0">
                <a:latin typeface="微软雅黑" pitchFamily="34" charset="-122"/>
                <a:ea typeface="微软雅黑" pitchFamily="34" charset="-122"/>
                <a:cs typeface="Times New Roman" panose="02020603050405020304" pitchFamily="18" charset="0"/>
              </a:rPr>
              <a:t>函数</a:t>
            </a:r>
            <a:r>
              <a:rPr lang="zh-CN" altLang="en-US" dirty="0">
                <a:latin typeface="微软雅黑" pitchFamily="34" charset="-122"/>
                <a:ea typeface="微软雅黑" pitchFamily="34" charset="-122"/>
                <a:cs typeface="Times New Roman" panose="02020603050405020304" pitchFamily="18" charset="0"/>
              </a:rPr>
              <a:t>之间的</a:t>
            </a:r>
            <a:r>
              <a:rPr lang="zh-CN" altLang="pt-BR" dirty="0">
                <a:latin typeface="微软雅黑" pitchFamily="34" charset="-122"/>
                <a:ea typeface="微软雅黑" pitchFamily="34" charset="-122"/>
                <a:cs typeface="Times New Roman" panose="02020603050405020304" pitchFamily="18" charset="0"/>
              </a:rPr>
              <a:t>关系称为</a:t>
            </a:r>
            <a:r>
              <a:rPr lang="zh-CN" altLang="en-US" dirty="0">
                <a:solidFill>
                  <a:srgbClr val="0000FF"/>
                </a:solidFill>
                <a:latin typeface="微软雅黑" pitchFamily="34" charset="-122"/>
                <a:ea typeface="微软雅黑" pitchFamily="34" charset="-122"/>
                <a:cs typeface="Times New Roman" panose="02020603050405020304" pitchFamily="18" charset="0"/>
              </a:rPr>
              <a:t>动态规划函数</a:t>
            </a:r>
            <a:r>
              <a:rPr lang="zh-CN" altLang="en-US" dirty="0">
                <a:latin typeface="微软雅黑" pitchFamily="34" charset="-122"/>
                <a:ea typeface="微软雅黑" pitchFamily="34" charset="-122"/>
                <a:cs typeface="Times New Roman" panose="02020603050405020304" pitchFamily="18" charset="0"/>
              </a:rPr>
              <a:t>。简单地说是指从一个阶段向另一个阶段转移的具体形式，描述的是两个相邻子问题之间的关系</a:t>
            </a:r>
            <a:r>
              <a:rPr lang="en-US" altLang="zh-CN" dirty="0">
                <a:latin typeface="微软雅黑" pitchFamily="34" charset="-122"/>
                <a:ea typeface="微软雅黑" pitchFamily="34" charset="-122"/>
                <a:cs typeface="Times New Roman" panose="02020603050405020304" pitchFamily="18" charset="0"/>
              </a:rPr>
              <a:t>(</a:t>
            </a:r>
            <a:r>
              <a:rPr lang="zh-CN" altLang="en-US" dirty="0">
                <a:latin typeface="微软雅黑" pitchFamily="34" charset="-122"/>
                <a:ea typeface="微软雅黑" pitchFamily="34" charset="-122"/>
                <a:cs typeface="Times New Roman" panose="02020603050405020304" pitchFamily="18" charset="0"/>
              </a:rPr>
              <a:t>递推关系式</a:t>
            </a:r>
            <a:r>
              <a:rPr lang="en-US" altLang="zh-CN" dirty="0">
                <a:latin typeface="微软雅黑" pitchFamily="34" charset="-122"/>
                <a:ea typeface="微软雅黑" pitchFamily="34" charset="-122"/>
                <a:cs typeface="Times New Roman" panose="02020603050405020304" pitchFamily="18" charset="0"/>
              </a:rPr>
              <a:t>)</a:t>
            </a:r>
            <a:r>
              <a:rPr lang="zh-CN" altLang="en-US" dirty="0">
                <a:latin typeface="微软雅黑" pitchFamily="34" charset="-122"/>
                <a:ea typeface="微软雅黑" pitchFamily="34" charset="-122"/>
                <a:cs typeface="Times New Roman" panose="02020603050405020304" pitchFamily="18" charset="0"/>
              </a:rPr>
              <a:t>。</a:t>
            </a:r>
            <a:endParaRPr lang="en-US" altLang="zh-CN" dirty="0">
              <a:latin typeface="微软雅黑" pitchFamily="34" charset="-122"/>
              <a:ea typeface="微软雅黑" pitchFamily="34" charset="-122"/>
              <a:cs typeface="Times New Roman" panose="02020603050405020304" pitchFamily="18" charset="0"/>
            </a:endParaRPr>
          </a:p>
          <a:p>
            <a:pPr>
              <a:lnSpc>
                <a:spcPct val="150000"/>
              </a:lnSpc>
              <a:spcBef>
                <a:spcPct val="50000"/>
              </a:spcBef>
            </a:pPr>
            <a:r>
              <a:rPr lang="zh-CN" altLang="en-US" dirty="0">
                <a:solidFill>
                  <a:srgbClr val="0000FF"/>
                </a:solidFill>
                <a:latin typeface="微软雅黑" pitchFamily="34" charset="-122"/>
                <a:ea typeface="微软雅黑" pitchFamily="34" charset="-122"/>
                <a:cs typeface="Times New Roman" panose="02020603050405020304" pitchFamily="18" charset="0"/>
              </a:rPr>
              <a:t>指标函数</a:t>
            </a:r>
            <a:r>
              <a:rPr lang="zh-CN" altLang="en-US" dirty="0">
                <a:latin typeface="微软雅黑" pitchFamily="34" charset="-122"/>
                <a:ea typeface="微软雅黑" pitchFamily="34" charset="-122"/>
                <a:cs typeface="Times New Roman" panose="02020603050405020304" pitchFamily="18" charset="0"/>
              </a:rPr>
              <a:t>是衡量对决策过程进行控制的效果的数量指标（求最优解时也称为</a:t>
            </a:r>
            <a:r>
              <a:rPr lang="zh-CN" altLang="en-US" dirty="0">
                <a:solidFill>
                  <a:srgbClr val="0000FF"/>
                </a:solidFill>
                <a:latin typeface="微软雅黑" pitchFamily="34" charset="-122"/>
                <a:ea typeface="微软雅黑" pitchFamily="34" charset="-122"/>
                <a:cs typeface="Times New Roman" panose="02020603050405020304" pitchFamily="18" charset="0"/>
              </a:rPr>
              <a:t>最优指标函数</a:t>
            </a:r>
            <a:r>
              <a:rPr lang="zh-CN" altLang="en-US" dirty="0">
                <a:latin typeface="微软雅黑" pitchFamily="34" charset="-122"/>
                <a:ea typeface="微软雅黑" pitchFamily="34" charset="-122"/>
                <a:cs typeface="Times New Roman" panose="02020603050405020304" pitchFamily="18" charset="0"/>
              </a:rPr>
              <a:t>）</a:t>
            </a:r>
          </a:p>
        </p:txBody>
      </p:sp>
      <p:sp>
        <p:nvSpPr>
          <p:cNvPr id="54" name="文本占位符 53">
            <a:extLst>
              <a:ext uri="{FF2B5EF4-FFF2-40B4-BE49-F238E27FC236}">
                <a16:creationId xmlns:a16="http://schemas.microsoft.com/office/drawing/2014/main" id="{686A3EFB-FEE7-81E7-5FAA-F4B14E42096A}"/>
              </a:ext>
            </a:extLst>
          </p:cNvPr>
          <p:cNvSpPr>
            <a:spLocks noGrp="1"/>
          </p:cNvSpPr>
          <p:nvPr>
            <p:ph type="body" sz="quarter" idx="13"/>
          </p:nvPr>
        </p:nvSpPr>
        <p:spPr/>
        <p:txBody>
          <a:bodyPr/>
          <a:lstStyle/>
          <a:p>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）状态转移方程（动态规划函数）</a:t>
            </a:r>
          </a:p>
        </p:txBody>
      </p:sp>
      <p:pic>
        <p:nvPicPr>
          <p:cNvPr id="52" name="图片 51">
            <a:extLst>
              <a:ext uri="{FF2B5EF4-FFF2-40B4-BE49-F238E27FC236}">
                <a16:creationId xmlns:a16="http://schemas.microsoft.com/office/drawing/2014/main" id="{55993600-5039-D09A-F4F6-739427671033}"/>
              </a:ext>
            </a:extLst>
          </p:cNvPr>
          <p:cNvPicPr>
            <a:picLocks noChangeAspect="1"/>
          </p:cNvPicPr>
          <p:nvPr/>
        </p:nvPicPr>
        <p:blipFill>
          <a:blip r:embed="rId2"/>
          <a:stretch>
            <a:fillRect/>
          </a:stretch>
        </p:blipFill>
        <p:spPr>
          <a:xfrm>
            <a:off x="950599" y="4976101"/>
            <a:ext cx="5547164" cy="1173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606643" y="1201429"/>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US" altLang="zh-CN" sz="2400" b="1" dirty="0">
                <a:solidFill>
                  <a:srgbClr val="0000FF"/>
                </a:solidFill>
                <a:latin typeface="微软雅黑" pitchFamily="34" charset="-122"/>
                <a:ea typeface="微软雅黑" pitchFamily="34" charset="-122"/>
                <a:cs typeface="Consolas" panose="020B0609020204030204" pitchFamily="49" charset="0"/>
              </a:rPr>
              <a:t>4.1.1  </a:t>
            </a:r>
            <a:r>
              <a:rPr lang="zh-CN" altLang="zh-CN" sz="2400" b="1" dirty="0">
                <a:solidFill>
                  <a:srgbClr val="0000FF"/>
                </a:solidFill>
                <a:latin typeface="微软雅黑" pitchFamily="34" charset="-122"/>
                <a:ea typeface="微软雅黑" pitchFamily="34" charset="-122"/>
                <a:cs typeface="Consolas" panose="020B0609020204030204" pitchFamily="49" charset="0"/>
              </a:rPr>
              <a:t>从求解斐波那契数列看动态规划法</a:t>
            </a:r>
            <a:endParaRPr lang="zh-CN" altLang="en-US" sz="2400" b="1" dirty="0">
              <a:solidFill>
                <a:srgbClr val="0000FF"/>
              </a:solidFill>
              <a:latin typeface="微软雅黑" pitchFamily="34" charset="-122"/>
              <a:ea typeface="微软雅黑" pitchFamily="34" charset="-122"/>
              <a:cs typeface="Consolas" panose="020B0609020204030204" pitchFamily="49" charset="0"/>
            </a:endParaRPr>
          </a:p>
        </p:txBody>
      </p:sp>
      <p:sp>
        <p:nvSpPr>
          <p:cNvPr id="150536" name="Rectangle 8"/>
          <p:cNvSpPr>
            <a:spLocks noChangeArrowheads="1"/>
          </p:cNvSpPr>
          <p:nvPr/>
        </p:nvSpPr>
        <p:spPr bwMode="auto">
          <a:xfrm>
            <a:off x="1524001" y="2448997"/>
            <a:ext cx="184731" cy="369332"/>
          </a:xfrm>
          <a:prstGeom prst="rect">
            <a:avLst/>
          </a:prstGeom>
          <a:noFill/>
          <a:ln w="9525">
            <a:noFill/>
            <a:miter lim="800000"/>
          </a:ln>
          <a:effectLst/>
        </p:spPr>
        <p:txBody>
          <a:bodyPr wrap="none" anchor="ctr">
            <a:spAutoFit/>
          </a:bodyPr>
          <a:lstStyle/>
          <a:p>
            <a:endParaRPr lang="zh-CN" altLang="en-US"/>
          </a:p>
        </p:txBody>
      </p:sp>
      <p:sp>
        <p:nvSpPr>
          <p:cNvPr id="150538" name="Rectangle 10"/>
          <p:cNvSpPr>
            <a:spLocks noChangeArrowheads="1"/>
          </p:cNvSpPr>
          <p:nvPr/>
        </p:nvSpPr>
        <p:spPr bwMode="auto">
          <a:xfrm>
            <a:off x="1524001" y="2448997"/>
            <a:ext cx="184731" cy="369332"/>
          </a:xfrm>
          <a:prstGeom prst="rect">
            <a:avLst/>
          </a:prstGeom>
          <a:noFill/>
          <a:ln w="38100" algn="ctr">
            <a:noFill/>
            <a:miter lim="800000"/>
          </a:ln>
          <a:effectLst/>
        </p:spPr>
        <p:txBody>
          <a:bodyPr wrap="none" anchor="ctr">
            <a:spAutoFit/>
          </a:bodyPr>
          <a:lstStyle/>
          <a:p>
            <a:endParaRPr lang="zh-CN" altLang="en-US"/>
          </a:p>
        </p:txBody>
      </p:sp>
      <p:sp>
        <p:nvSpPr>
          <p:cNvPr id="8" name="TextBox 7"/>
          <p:cNvSpPr txBox="1"/>
          <p:nvPr/>
        </p:nvSpPr>
        <p:spPr>
          <a:xfrm>
            <a:off x="1809720" y="285728"/>
            <a:ext cx="3500462" cy="521970"/>
          </a:xfrm>
          <a:prstGeom prst="rect">
            <a:avLst/>
          </a:prstGeom>
          <a:solidFill>
            <a:srgbClr val="00B0F0"/>
          </a:solidFill>
        </p:spPr>
        <p:txBody>
          <a:bodyPr wrap="square" rtlCol="0">
            <a:spAutoFit/>
          </a:bodyPr>
          <a:lstStyle/>
          <a:p>
            <a:pPr algn="ctr"/>
            <a:r>
              <a:rPr lang="en-US" altLang="zh-CN" sz="2800" dirty="0">
                <a:solidFill>
                  <a:srgbClr val="FF0000"/>
                </a:solidFill>
                <a:latin typeface="黑体" panose="02010609060101010101" charset="-122"/>
                <a:ea typeface="黑体" panose="02010609060101010101" charset="-122"/>
                <a:cs typeface="黑体" panose="02010609060101010101" charset="-122"/>
              </a:rPr>
              <a:t>4.1 </a:t>
            </a:r>
            <a:r>
              <a:rPr lang="zh-CN" altLang="zh-CN" sz="2800" dirty="0">
                <a:solidFill>
                  <a:srgbClr val="FF0000"/>
                </a:solidFill>
                <a:latin typeface="黑体" panose="02010609060101010101" charset="-122"/>
                <a:ea typeface="黑体" panose="02010609060101010101" charset="-122"/>
                <a:cs typeface="黑体" panose="02010609060101010101" charset="-122"/>
              </a:rPr>
              <a:t>动态规划概述</a:t>
            </a:r>
          </a:p>
        </p:txBody>
      </p:sp>
      <p:sp>
        <p:nvSpPr>
          <p:cNvPr id="9" name="TextBox 8"/>
          <p:cNvSpPr txBox="1"/>
          <p:nvPr/>
        </p:nvSpPr>
        <p:spPr>
          <a:xfrm>
            <a:off x="606643" y="1748273"/>
            <a:ext cx="4071966" cy="400110"/>
          </a:xfrm>
          <a:prstGeom prst="rect">
            <a:avLst/>
          </a:prstGeom>
          <a:noFill/>
        </p:spPr>
        <p:txBody>
          <a:bodyPr wrap="square" rtlCol="0">
            <a:spAutoFit/>
          </a:bodyPr>
          <a:lstStyle/>
          <a:p>
            <a:r>
              <a:rPr lang="zh-CN" altLang="zh-CN" sz="2000" dirty="0">
                <a:latin typeface="微软雅黑" pitchFamily="34" charset="-122"/>
                <a:ea typeface="微软雅黑" pitchFamily="34" charset="-122"/>
              </a:rPr>
              <a:t>求解斐波那契数列的递归算法</a:t>
            </a:r>
            <a:endParaRPr lang="zh-CN" altLang="en-US" sz="2000" dirty="0">
              <a:latin typeface="微软雅黑" pitchFamily="34" charset="-122"/>
              <a:ea typeface="微软雅黑" pitchFamily="34" charset="-122"/>
            </a:endParaRPr>
          </a:p>
        </p:txBody>
      </p:sp>
      <p:sp>
        <p:nvSpPr>
          <p:cNvPr id="10" name="TextBox 9"/>
          <p:cNvSpPr txBox="1"/>
          <p:nvPr/>
        </p:nvSpPr>
        <p:spPr>
          <a:xfrm>
            <a:off x="712239" y="2315209"/>
            <a:ext cx="8749813"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a:solidFill>
                  <a:srgbClr val="0000FF"/>
                </a:solidFill>
                <a:latin typeface="微软雅黑" pitchFamily="34" charset="-122"/>
                <a:ea typeface="微软雅黑" pitchFamily="34" charset="-122"/>
                <a:cs typeface="Consolas" panose="020B0609020204030204" pitchFamily="49" charset="0"/>
              </a:rPr>
              <a:t>int count=1;		</a:t>
            </a:r>
            <a:r>
              <a:rPr lang="en-US" altLang="zh-CN" dirty="0">
                <a:solidFill>
                  <a:srgbClr val="006600"/>
                </a:solidFill>
                <a:latin typeface="微软雅黑" pitchFamily="34" charset="-122"/>
                <a:ea typeface="微软雅黑" pitchFamily="34" charset="-122"/>
                <a:cs typeface="Consolas" panose="020B0609020204030204" pitchFamily="49" charset="0"/>
              </a:rPr>
              <a:t>//</a:t>
            </a:r>
            <a:r>
              <a:rPr lang="zh-CN" altLang="zh-CN" dirty="0">
                <a:solidFill>
                  <a:srgbClr val="006600"/>
                </a:solidFill>
                <a:latin typeface="微软雅黑" pitchFamily="34" charset="-122"/>
                <a:ea typeface="微软雅黑" pitchFamily="34" charset="-122"/>
                <a:cs typeface="Consolas" panose="020B0609020204030204" pitchFamily="49" charset="0"/>
              </a:rPr>
              <a:t>累计调用的步骤</a:t>
            </a:r>
          </a:p>
          <a:p>
            <a:r>
              <a:rPr lang="en-US" altLang="zh-CN" dirty="0">
                <a:solidFill>
                  <a:srgbClr val="FF0000"/>
                </a:solidFill>
                <a:latin typeface="微软雅黑" pitchFamily="34" charset="-122"/>
                <a:ea typeface="微软雅黑" pitchFamily="34" charset="-122"/>
                <a:cs typeface="Consolas" panose="020B0609020204030204" pitchFamily="49" charset="0"/>
              </a:rPr>
              <a:t>int Fib(int n)		//</a:t>
            </a:r>
            <a:r>
              <a:rPr lang="zh-CN" altLang="zh-CN" dirty="0">
                <a:solidFill>
                  <a:srgbClr val="FF0000"/>
                </a:solidFill>
                <a:latin typeface="微软雅黑" pitchFamily="34" charset="-122"/>
                <a:ea typeface="微软雅黑" pitchFamily="34" charset="-122"/>
                <a:cs typeface="Consolas" panose="020B0609020204030204" pitchFamily="49" charset="0"/>
              </a:rPr>
              <a:t>算法</a:t>
            </a:r>
          </a:p>
          <a:p>
            <a:r>
              <a:rPr lang="en-US" altLang="zh-CN" dirty="0">
                <a:solidFill>
                  <a:srgbClr val="0000FF"/>
                </a:solidFill>
                <a:latin typeface="微软雅黑" pitchFamily="34" charset="-122"/>
                <a:ea typeface="微软雅黑" pitchFamily="34" charset="-122"/>
                <a:cs typeface="Consolas" panose="020B0609020204030204" pitchFamily="49" charset="0"/>
              </a:rPr>
              <a:t>{    </a:t>
            </a:r>
            <a:r>
              <a:rPr lang="en-US" altLang="zh-CN" dirty="0" err="1">
                <a:solidFill>
                  <a:srgbClr val="006600"/>
                </a:solidFill>
                <a:latin typeface="微软雅黑" pitchFamily="34" charset="-122"/>
                <a:ea typeface="微软雅黑" pitchFamily="34" charset="-122"/>
                <a:cs typeface="Consolas" panose="020B0609020204030204" pitchFamily="49" charset="0"/>
              </a:rPr>
              <a:t>printf</a:t>
            </a:r>
            <a:r>
              <a:rPr lang="en-US" altLang="zh-CN" dirty="0">
                <a:solidFill>
                  <a:srgbClr val="006600"/>
                </a:solidFill>
                <a:latin typeface="微软雅黑" pitchFamily="34" charset="-122"/>
                <a:ea typeface="微软雅黑" pitchFamily="34" charset="-122"/>
                <a:cs typeface="Consolas" panose="020B0609020204030204" pitchFamily="49" charset="0"/>
              </a:rPr>
              <a:t>(“(</a:t>
            </a:r>
            <a:r>
              <a:rPr lang="zh-CN" altLang="en-US" dirty="0">
                <a:solidFill>
                  <a:srgbClr val="006600"/>
                </a:solidFill>
                <a:latin typeface="微软雅黑" pitchFamily="34" charset="-122"/>
                <a:ea typeface="微软雅黑" pitchFamily="34" charset="-122"/>
                <a:cs typeface="Consolas" panose="020B0609020204030204" pitchFamily="49" charset="0"/>
              </a:rPr>
              <a:t>递归调用</a:t>
            </a:r>
            <a:r>
              <a:rPr lang="en-US" altLang="zh-CN" dirty="0">
                <a:solidFill>
                  <a:srgbClr val="006600"/>
                </a:solidFill>
                <a:latin typeface="微软雅黑" pitchFamily="34" charset="-122"/>
                <a:ea typeface="微软雅黑" pitchFamily="34" charset="-122"/>
                <a:cs typeface="Consolas" panose="020B0609020204030204" pitchFamily="49" charset="0"/>
              </a:rPr>
              <a:t>%d</a:t>
            </a:r>
            <a:r>
              <a:rPr lang="zh-CN" altLang="en-US" dirty="0">
                <a:solidFill>
                  <a:srgbClr val="006600"/>
                </a:solidFill>
                <a:latin typeface="微软雅黑" pitchFamily="34" charset="-122"/>
                <a:ea typeface="微软雅黑" pitchFamily="34" charset="-122"/>
                <a:cs typeface="Consolas" panose="020B0609020204030204" pitchFamily="49" charset="0"/>
              </a:rPr>
              <a:t>次</a:t>
            </a:r>
            <a:r>
              <a:rPr lang="en-US" altLang="zh-CN" dirty="0">
                <a:solidFill>
                  <a:srgbClr val="006600"/>
                </a:solidFill>
                <a:latin typeface="微软雅黑" pitchFamily="34" charset="-122"/>
                <a:ea typeface="微软雅黑" pitchFamily="34" charset="-122"/>
                <a:cs typeface="Consolas" panose="020B0609020204030204" pitchFamily="49" charset="0"/>
              </a:rPr>
              <a:t>)</a:t>
            </a:r>
            <a:r>
              <a:rPr lang="zh-CN" altLang="zh-CN" dirty="0">
                <a:solidFill>
                  <a:srgbClr val="006600"/>
                </a:solidFill>
                <a:latin typeface="微软雅黑" pitchFamily="34" charset="-122"/>
                <a:ea typeface="微软雅黑" pitchFamily="34" charset="-122"/>
                <a:cs typeface="Consolas" panose="020B0609020204030204" pitchFamily="49" charset="0"/>
              </a:rPr>
              <a:t>求解</a:t>
            </a:r>
            <a:r>
              <a:rPr lang="en-US" altLang="zh-CN" dirty="0">
                <a:solidFill>
                  <a:srgbClr val="006600"/>
                </a:solidFill>
                <a:latin typeface="微软雅黑" pitchFamily="34" charset="-122"/>
                <a:ea typeface="微软雅黑" pitchFamily="34" charset="-122"/>
                <a:cs typeface="Consolas" panose="020B0609020204030204" pitchFamily="49" charset="0"/>
              </a:rPr>
              <a:t>Fib(%d)\n"</a:t>
            </a:r>
            <a:r>
              <a:rPr lang="zh-CN" altLang="en-US" dirty="0">
                <a:solidFill>
                  <a:srgbClr val="006600"/>
                </a:solidFill>
                <a:latin typeface="微软雅黑" pitchFamily="34" charset="-122"/>
                <a:ea typeface="微软雅黑" pitchFamily="34" charset="-122"/>
                <a:cs typeface="Consolas" panose="020B0609020204030204" pitchFamily="49" charset="0"/>
              </a:rPr>
              <a:t>，</a:t>
            </a:r>
            <a:r>
              <a:rPr lang="en-US" altLang="zh-CN" dirty="0">
                <a:solidFill>
                  <a:srgbClr val="006600"/>
                </a:solidFill>
                <a:latin typeface="微软雅黑" pitchFamily="34" charset="-122"/>
                <a:ea typeface="微软雅黑" pitchFamily="34" charset="-122"/>
                <a:cs typeface="Consolas" panose="020B0609020204030204" pitchFamily="49" charset="0"/>
              </a:rPr>
              <a:t>count++</a:t>
            </a:r>
            <a:r>
              <a:rPr lang="zh-CN" altLang="en-US" dirty="0">
                <a:solidFill>
                  <a:srgbClr val="006600"/>
                </a:solidFill>
                <a:latin typeface="微软雅黑" pitchFamily="34" charset="-122"/>
                <a:ea typeface="微软雅黑" pitchFamily="34" charset="-122"/>
                <a:cs typeface="Consolas" panose="020B0609020204030204" pitchFamily="49" charset="0"/>
              </a:rPr>
              <a:t>，</a:t>
            </a:r>
            <a:r>
              <a:rPr lang="en-US" altLang="zh-CN" dirty="0">
                <a:solidFill>
                  <a:srgbClr val="006600"/>
                </a:solidFill>
                <a:latin typeface="微软雅黑" pitchFamily="34" charset="-122"/>
                <a:ea typeface="微软雅黑" pitchFamily="34" charset="-122"/>
                <a:cs typeface="Consolas" panose="020B0609020204030204" pitchFamily="49" charset="0"/>
              </a:rPr>
              <a:t>n);</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if (n==1 || n==2)</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  </a:t>
            </a:r>
            <a:r>
              <a:rPr lang="en-US" altLang="zh-CN" dirty="0">
                <a:solidFill>
                  <a:srgbClr val="006600"/>
                </a:solidFill>
                <a:latin typeface="微软雅黑" pitchFamily="34" charset="-122"/>
                <a:ea typeface="微软雅黑" pitchFamily="34" charset="-122"/>
                <a:cs typeface="Consolas" panose="020B0609020204030204" pitchFamily="49" charset="0"/>
              </a:rPr>
              <a:t>printf("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Fib(%d)=%d\n"</a:t>
            </a:r>
            <a:r>
              <a:rPr lang="zh-CN" altLang="en-US" dirty="0">
                <a:solidFill>
                  <a:srgbClr val="006600"/>
                </a:solidFill>
                <a:latin typeface="微软雅黑" pitchFamily="34" charset="-122"/>
                <a:ea typeface="微软雅黑" pitchFamily="34" charset="-122"/>
                <a:cs typeface="Consolas" panose="020B0609020204030204" pitchFamily="49" charset="0"/>
              </a:rPr>
              <a:t>，</a:t>
            </a:r>
            <a:r>
              <a:rPr lang="en-US" altLang="zh-CN" dirty="0">
                <a:solidFill>
                  <a:srgbClr val="006600"/>
                </a:solidFill>
                <a:latin typeface="微软雅黑" pitchFamily="34" charset="-122"/>
                <a:ea typeface="微软雅黑" pitchFamily="34" charset="-122"/>
                <a:cs typeface="Consolas" panose="020B0609020204030204" pitchFamily="49" charset="0"/>
              </a:rPr>
              <a:t>n</a:t>
            </a:r>
            <a:r>
              <a:rPr lang="zh-CN" altLang="en-US" dirty="0">
                <a:solidFill>
                  <a:srgbClr val="006600"/>
                </a:solidFill>
                <a:latin typeface="微软雅黑" pitchFamily="34" charset="-122"/>
                <a:ea typeface="微软雅黑" pitchFamily="34" charset="-122"/>
                <a:cs typeface="Consolas" panose="020B0609020204030204" pitchFamily="49" charset="0"/>
              </a:rPr>
              <a:t>，</a:t>
            </a:r>
            <a:r>
              <a:rPr lang="en-US" altLang="zh-CN" dirty="0">
                <a:solidFill>
                  <a:srgbClr val="006600"/>
                </a:solidFill>
                <a:latin typeface="微软雅黑" pitchFamily="34" charset="-122"/>
                <a:ea typeface="微软雅黑" pitchFamily="34" charset="-122"/>
                <a:cs typeface="Consolas" panose="020B0609020204030204" pitchFamily="49" charset="0"/>
              </a:rPr>
              <a:t>1);</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return 1;</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else</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    int x=</a:t>
            </a:r>
            <a:r>
              <a:rPr lang="en-US" altLang="zh-CN" dirty="0">
                <a:solidFill>
                  <a:srgbClr val="FF0000"/>
                </a:solidFill>
                <a:latin typeface="微软雅黑" pitchFamily="34" charset="-122"/>
                <a:ea typeface="微软雅黑" pitchFamily="34" charset="-122"/>
                <a:cs typeface="Consolas" panose="020B0609020204030204" pitchFamily="49" charset="0"/>
              </a:rPr>
              <a:t>Fib</a:t>
            </a:r>
            <a:r>
              <a:rPr lang="en-US" altLang="zh-CN" dirty="0">
                <a:solidFill>
                  <a:srgbClr val="0000FF"/>
                </a:solidFill>
                <a:latin typeface="微软雅黑" pitchFamily="34" charset="-122"/>
                <a:ea typeface="微软雅黑" pitchFamily="34" charset="-122"/>
                <a:cs typeface="Consolas" panose="020B0609020204030204" pitchFamily="49" charset="0"/>
              </a:rPr>
              <a:t>(n-1);</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int y=</a:t>
            </a:r>
            <a:r>
              <a:rPr lang="en-US" altLang="zh-CN" dirty="0">
                <a:solidFill>
                  <a:srgbClr val="FF0000"/>
                </a:solidFill>
                <a:latin typeface="微软雅黑" pitchFamily="34" charset="-122"/>
                <a:ea typeface="微软雅黑" pitchFamily="34" charset="-122"/>
                <a:cs typeface="Consolas" panose="020B0609020204030204" pitchFamily="49" charset="0"/>
              </a:rPr>
              <a:t>Fib</a:t>
            </a:r>
            <a:r>
              <a:rPr lang="en-US" altLang="zh-CN" dirty="0">
                <a:solidFill>
                  <a:srgbClr val="0000FF"/>
                </a:solidFill>
                <a:latin typeface="微软雅黑" pitchFamily="34" charset="-122"/>
                <a:ea typeface="微软雅黑" pitchFamily="34" charset="-122"/>
                <a:cs typeface="Consolas" panose="020B0609020204030204" pitchFamily="49" charset="0"/>
              </a:rPr>
              <a:t>(n-2);</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a:t>
            </a:r>
            <a:r>
              <a:rPr lang="en-US" altLang="zh-CN" dirty="0" err="1">
                <a:solidFill>
                  <a:srgbClr val="006600"/>
                </a:solidFill>
                <a:latin typeface="微软雅黑" pitchFamily="34" charset="-122"/>
                <a:ea typeface="微软雅黑" pitchFamily="34" charset="-122"/>
                <a:cs typeface="Consolas" panose="020B0609020204030204" pitchFamily="49" charset="0"/>
              </a:rPr>
              <a:t>printf</a:t>
            </a:r>
            <a:r>
              <a:rPr lang="en-US" altLang="zh-CN" dirty="0">
                <a:solidFill>
                  <a:srgbClr val="006600"/>
                </a:solidFill>
                <a:latin typeface="微软雅黑" pitchFamily="34" charset="-122"/>
                <a:ea typeface="微软雅黑" pitchFamily="34" charset="-122"/>
                <a:cs typeface="Consolas" panose="020B0609020204030204" pitchFamily="49" charset="0"/>
              </a:rPr>
              <a:t>(“</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Fib(%d)=Fib(%d)+Fib(%d)=%d\n”</a:t>
            </a:r>
            <a:r>
              <a:rPr lang="zh-CN" altLang="en-US" dirty="0">
                <a:solidFill>
                  <a:srgbClr val="006600"/>
                </a:solidFill>
                <a:latin typeface="微软雅黑" pitchFamily="34" charset="-122"/>
                <a:ea typeface="微软雅黑" pitchFamily="34" charset="-122"/>
                <a:cs typeface="Consolas" panose="020B0609020204030204" pitchFamily="49" charset="0"/>
              </a:rPr>
              <a:t>，</a:t>
            </a:r>
            <a:r>
              <a:rPr lang="en-US" altLang="zh-CN" dirty="0">
                <a:solidFill>
                  <a:srgbClr val="006600"/>
                </a:solidFill>
                <a:latin typeface="微软雅黑" pitchFamily="34" charset="-122"/>
                <a:ea typeface="微软雅黑" pitchFamily="34" charset="-122"/>
                <a:cs typeface="Consolas" panose="020B0609020204030204" pitchFamily="49" charset="0"/>
              </a:rPr>
              <a:t>n</a:t>
            </a:r>
            <a:r>
              <a:rPr lang="zh-CN" altLang="en-US" dirty="0">
                <a:solidFill>
                  <a:srgbClr val="006600"/>
                </a:solidFill>
                <a:latin typeface="微软雅黑" pitchFamily="34" charset="-122"/>
                <a:ea typeface="微软雅黑" pitchFamily="34" charset="-122"/>
                <a:cs typeface="Consolas" panose="020B0609020204030204" pitchFamily="49" charset="0"/>
              </a:rPr>
              <a:t>，</a:t>
            </a:r>
            <a:r>
              <a:rPr lang="en-US" altLang="zh-CN" dirty="0">
                <a:solidFill>
                  <a:srgbClr val="006600"/>
                </a:solidFill>
                <a:latin typeface="微软雅黑" pitchFamily="34" charset="-122"/>
                <a:ea typeface="微软雅黑" pitchFamily="34" charset="-122"/>
                <a:cs typeface="Consolas" panose="020B0609020204030204" pitchFamily="49" charset="0"/>
              </a:rPr>
              <a:t>n-1</a:t>
            </a:r>
            <a:r>
              <a:rPr lang="zh-CN" altLang="en-US" dirty="0">
                <a:solidFill>
                  <a:srgbClr val="006600"/>
                </a:solidFill>
                <a:latin typeface="微软雅黑" pitchFamily="34" charset="-122"/>
                <a:ea typeface="微软雅黑" pitchFamily="34" charset="-122"/>
                <a:cs typeface="Consolas" panose="020B0609020204030204" pitchFamily="49" charset="0"/>
              </a:rPr>
              <a:t>，</a:t>
            </a:r>
            <a:r>
              <a:rPr lang="en-US" altLang="zh-CN" dirty="0">
                <a:solidFill>
                  <a:srgbClr val="006600"/>
                </a:solidFill>
                <a:latin typeface="微软雅黑" pitchFamily="34" charset="-122"/>
                <a:ea typeface="微软雅黑" pitchFamily="34" charset="-122"/>
                <a:cs typeface="Consolas" panose="020B0609020204030204" pitchFamily="49" charset="0"/>
              </a:rPr>
              <a:t>n-2</a:t>
            </a:r>
            <a:r>
              <a:rPr lang="zh-CN" altLang="en-US" dirty="0">
                <a:solidFill>
                  <a:srgbClr val="006600"/>
                </a:solidFill>
                <a:latin typeface="微软雅黑" pitchFamily="34" charset="-122"/>
                <a:ea typeface="微软雅黑" pitchFamily="34" charset="-122"/>
                <a:cs typeface="Consolas" panose="020B0609020204030204" pitchFamily="49" charset="0"/>
              </a:rPr>
              <a:t>，</a:t>
            </a:r>
            <a:r>
              <a:rPr lang="en-US" altLang="zh-CN" dirty="0">
                <a:solidFill>
                  <a:srgbClr val="006600"/>
                </a:solidFill>
                <a:latin typeface="微软雅黑" pitchFamily="34" charset="-122"/>
                <a:ea typeface="微软雅黑" pitchFamily="34" charset="-122"/>
                <a:cs typeface="Consolas" panose="020B0609020204030204" pitchFamily="49" charset="0"/>
              </a:rPr>
              <a:t>x+y);</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en-US" altLang="zh-CN" dirty="0">
                <a:solidFill>
                  <a:srgbClr val="006600"/>
                </a:solidFill>
                <a:latin typeface="微软雅黑" pitchFamily="34" charset="-122"/>
                <a:ea typeface="微软雅黑" pitchFamily="34" charset="-122"/>
                <a:cs typeface="Consolas" panose="020B0609020204030204" pitchFamily="49" charset="0"/>
              </a:rPr>
              <a:t>          </a:t>
            </a:r>
            <a:r>
              <a:rPr lang="en-US" altLang="zh-CN" dirty="0">
                <a:solidFill>
                  <a:srgbClr val="0000FF"/>
                </a:solidFill>
                <a:latin typeface="微软雅黑" pitchFamily="34" charset="-122"/>
                <a:ea typeface="微软雅黑" pitchFamily="34" charset="-122"/>
                <a:cs typeface="Consolas" panose="020B0609020204030204" pitchFamily="49" charset="0"/>
              </a:rPr>
              <a:t>return x+y;</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a:t>
            </a:r>
            <a:endParaRPr lang="zh-CN" altLang="zh-CN" dirty="0">
              <a:solidFill>
                <a:srgbClr val="0000FF"/>
              </a:solidFill>
              <a:latin typeface="微软雅黑" pitchFamily="34" charset="-122"/>
              <a:ea typeface="微软雅黑" pitchFamily="34" charset="-122"/>
              <a:cs typeface="Consolas" panose="020B0609020204030204" pitchFamily="49" charset="0"/>
            </a:endParaRPr>
          </a:p>
        </p:txBody>
      </p:sp>
      <p:sp>
        <p:nvSpPr>
          <p:cNvPr id="11" name="文本占位符 10"/>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概述</a:t>
            </a:r>
          </a:p>
        </p:txBody>
      </p:sp>
      <p:pic>
        <p:nvPicPr>
          <p:cNvPr id="2" name="图片 1">
            <a:extLst>
              <a:ext uri="{FF2B5EF4-FFF2-40B4-BE49-F238E27FC236}">
                <a16:creationId xmlns:a16="http://schemas.microsoft.com/office/drawing/2014/main" id="{41752788-4022-0D4D-F276-80E34834698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620108" y="4143056"/>
            <a:ext cx="877263" cy="756706"/>
          </a:xfrm>
          <a:prstGeom prst="rect">
            <a:avLst/>
          </a:prstGeom>
        </p:spPr>
      </p:pic>
      <p:sp>
        <p:nvSpPr>
          <p:cNvPr id="3" name="文本框 2">
            <a:extLst>
              <a:ext uri="{FF2B5EF4-FFF2-40B4-BE49-F238E27FC236}">
                <a16:creationId xmlns:a16="http://schemas.microsoft.com/office/drawing/2014/main" id="{758D4139-C74B-0CE4-8684-468D51269BCA}"/>
              </a:ext>
            </a:extLst>
          </p:cNvPr>
          <p:cNvSpPr txBox="1"/>
          <p:nvPr/>
        </p:nvSpPr>
        <p:spPr>
          <a:xfrm>
            <a:off x="9734279" y="5152400"/>
            <a:ext cx="2341764" cy="961289"/>
          </a:xfrm>
          <a:prstGeom prst="rect">
            <a:avLst/>
          </a:prstGeom>
          <a:noFill/>
        </p:spPr>
        <p:txBody>
          <a:bodyPr wrap="square" rtlCol="0">
            <a:spAutoFit/>
          </a:bodyPr>
          <a:lstStyle/>
          <a:p>
            <a:pPr>
              <a:lnSpc>
                <a:spcPct val="150000"/>
              </a:lnSpc>
            </a:pPr>
            <a:r>
              <a:rPr lang="zh-CN" alt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一共递归调用几次？</a:t>
            </a:r>
            <a:endParaRPr lang="en-US" altLang="zh-CN"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a:p>
            <a:pPr>
              <a:lnSpc>
                <a:spcPct val="150000"/>
              </a:lnSpc>
            </a:pPr>
            <a:r>
              <a:rPr lang="zh-CN" alt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输出结果是什么？</a:t>
            </a:r>
          </a:p>
        </p:txBody>
      </p:sp>
    </p:spTree>
    <p:extLst>
      <p:ext uri="{BB962C8B-B14F-4D97-AF65-F5344CB8AC3E}">
        <p14:creationId xmlns:p14="http://schemas.microsoft.com/office/powerpoint/2010/main" val="220137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8374" y="1698512"/>
            <a:ext cx="7121030" cy="2153681"/>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216000" rIns="180000" bIns="180000" rtlCol="0">
            <a:spAutoFit/>
          </a:bodyPr>
          <a:lstStyle/>
          <a:p>
            <a:pPr marL="457200" indent="-457200">
              <a:lnSpc>
                <a:spcPct val="200000"/>
              </a:lnSpc>
            </a:pPr>
            <a:r>
              <a:rPr lang="zh-CN" altLang="en-US" sz="2000" dirty="0">
                <a:solidFill>
                  <a:schemeClr val="tx1"/>
                </a:solidFill>
                <a:latin typeface="微软雅黑" pitchFamily="34" charset="-122"/>
                <a:ea typeface="微软雅黑" pitchFamily="34" charset="-122"/>
                <a:cs typeface="Consolas" panose="020B0609020204030204" pitchFamily="49" charset="0"/>
              </a:rPr>
              <a:t>对于有</a:t>
            </a:r>
            <a:r>
              <a:rPr lang="en-US" altLang="zh-CN" sz="2000" dirty="0">
                <a:solidFill>
                  <a:schemeClr val="tx1"/>
                </a:solidFill>
                <a:latin typeface="微软雅黑" pitchFamily="34" charset="-122"/>
                <a:ea typeface="微软雅黑" pitchFamily="34" charset="-122"/>
                <a:cs typeface="Consolas" panose="020B0609020204030204" pitchFamily="49" charset="0"/>
              </a:rPr>
              <a:t>k</a:t>
            </a:r>
            <a:r>
              <a:rPr lang="zh-CN" altLang="en-US" sz="2000" dirty="0">
                <a:solidFill>
                  <a:schemeClr val="tx1"/>
                </a:solidFill>
                <a:latin typeface="微软雅黑" pitchFamily="34" charset="-122"/>
                <a:ea typeface="微软雅黑" pitchFamily="34" charset="-122"/>
                <a:cs typeface="Consolas" panose="020B0609020204030204" pitchFamily="49" charset="0"/>
              </a:rPr>
              <a:t>个阶段的动态规划问题</a:t>
            </a:r>
            <a:endParaRPr lang="en-US" altLang="zh-CN" sz="2000" dirty="0">
              <a:solidFill>
                <a:schemeClr val="tx1"/>
              </a:solidFill>
              <a:latin typeface="微软雅黑" pitchFamily="34" charset="-122"/>
              <a:ea typeface="微软雅黑" pitchFamily="34" charset="-122"/>
              <a:cs typeface="Consolas" panose="020B0609020204030204" pitchFamily="49" charset="0"/>
            </a:endParaRPr>
          </a:p>
          <a:p>
            <a:pPr marL="457200" indent="-457200">
              <a:lnSpc>
                <a:spcPct val="200000"/>
              </a:lnSpc>
              <a:buBlip>
                <a:blip r:embed="rId2"/>
              </a:buBlip>
            </a:pPr>
            <a:r>
              <a:rPr lang="zh-CN" altLang="zh-CN" sz="2000" dirty="0">
                <a:solidFill>
                  <a:schemeClr val="tx1"/>
                </a:solidFill>
                <a:latin typeface="微软雅黑" pitchFamily="34" charset="-122"/>
                <a:ea typeface="微软雅黑" pitchFamily="34" charset="-122"/>
                <a:cs typeface="Consolas" panose="020B0609020204030204" pitchFamily="49" charset="0"/>
              </a:rPr>
              <a:t>顺序解法</a:t>
            </a:r>
            <a:r>
              <a:rPr lang="zh-CN" altLang="en-US" sz="2000" dirty="0">
                <a:solidFill>
                  <a:schemeClr val="tx1"/>
                </a:solidFill>
                <a:latin typeface="微软雅黑" pitchFamily="34" charset="-122"/>
                <a:ea typeface="微软雅黑" pitchFamily="34" charset="-122"/>
                <a:cs typeface="Consolas" panose="020B0609020204030204" pitchFamily="49" charset="0"/>
              </a:rPr>
              <a:t>：从第</a:t>
            </a:r>
            <a:r>
              <a:rPr lang="en-US" altLang="zh-CN" sz="2000" dirty="0">
                <a:solidFill>
                  <a:schemeClr val="tx1"/>
                </a:solidFill>
                <a:latin typeface="微软雅黑" pitchFamily="34" charset="-122"/>
                <a:ea typeface="微软雅黑" pitchFamily="34" charset="-122"/>
                <a:cs typeface="Consolas" panose="020B0609020204030204" pitchFamily="49" charset="0"/>
              </a:rPr>
              <a:t>1</a:t>
            </a:r>
            <a:r>
              <a:rPr lang="zh-CN" altLang="en-US" sz="2000" dirty="0">
                <a:solidFill>
                  <a:schemeClr val="tx1"/>
                </a:solidFill>
                <a:latin typeface="微软雅黑" pitchFamily="34" charset="-122"/>
                <a:ea typeface="微软雅黑" pitchFamily="34" charset="-122"/>
                <a:cs typeface="Consolas" panose="020B0609020204030204" pitchFamily="49" charset="0"/>
              </a:rPr>
              <a:t>阶段到第</a:t>
            </a:r>
            <a:r>
              <a:rPr lang="en-US" altLang="zh-CN" sz="2000" dirty="0">
                <a:solidFill>
                  <a:schemeClr val="tx1"/>
                </a:solidFill>
                <a:latin typeface="微软雅黑" pitchFamily="34" charset="-122"/>
                <a:ea typeface="微软雅黑" pitchFamily="34" charset="-122"/>
                <a:cs typeface="Consolas" panose="020B0609020204030204" pitchFamily="49" charset="0"/>
              </a:rPr>
              <a:t>k</a:t>
            </a:r>
            <a:r>
              <a:rPr lang="zh-CN" altLang="en-US" sz="2000" dirty="0">
                <a:solidFill>
                  <a:schemeClr val="tx1"/>
                </a:solidFill>
                <a:latin typeface="微软雅黑" pitchFamily="34" charset="-122"/>
                <a:ea typeface="微软雅黑" pitchFamily="34" charset="-122"/>
                <a:cs typeface="Consolas" panose="020B0609020204030204" pitchFamily="49" charset="0"/>
              </a:rPr>
              <a:t>阶段的求解过程</a:t>
            </a:r>
          </a:p>
          <a:p>
            <a:pPr marL="457200" indent="-457200">
              <a:lnSpc>
                <a:spcPct val="200000"/>
              </a:lnSpc>
              <a:buBlip>
                <a:blip r:embed="rId2"/>
              </a:buBlip>
            </a:pPr>
            <a:r>
              <a:rPr lang="zh-CN" altLang="zh-CN" sz="2000" dirty="0">
                <a:solidFill>
                  <a:schemeClr val="tx1"/>
                </a:solidFill>
                <a:latin typeface="微软雅黑" pitchFamily="34" charset="-122"/>
                <a:ea typeface="微软雅黑" pitchFamily="34" charset="-122"/>
                <a:cs typeface="Consolas" panose="020B0609020204030204" pitchFamily="49" charset="0"/>
              </a:rPr>
              <a:t>逆序解法</a:t>
            </a:r>
            <a:r>
              <a:rPr lang="zh-CN" altLang="en-US" sz="2000" dirty="0">
                <a:solidFill>
                  <a:schemeClr val="tx1"/>
                </a:solidFill>
                <a:latin typeface="微软雅黑" pitchFamily="34" charset="-122"/>
                <a:ea typeface="微软雅黑" pitchFamily="34" charset="-122"/>
                <a:cs typeface="Consolas" panose="020B0609020204030204" pitchFamily="49" charset="0"/>
              </a:rPr>
              <a:t>：从第</a:t>
            </a:r>
            <a:r>
              <a:rPr lang="en-US" altLang="zh-CN" sz="2000" dirty="0">
                <a:solidFill>
                  <a:schemeClr val="tx1"/>
                </a:solidFill>
                <a:latin typeface="微软雅黑" pitchFamily="34" charset="-122"/>
                <a:ea typeface="微软雅黑" pitchFamily="34" charset="-122"/>
                <a:cs typeface="Consolas" panose="020B0609020204030204" pitchFamily="49" charset="0"/>
              </a:rPr>
              <a:t>k</a:t>
            </a:r>
            <a:r>
              <a:rPr lang="zh-CN" altLang="en-US" sz="2000" dirty="0">
                <a:solidFill>
                  <a:schemeClr val="tx1"/>
                </a:solidFill>
                <a:latin typeface="微软雅黑" pitchFamily="34" charset="-122"/>
                <a:ea typeface="微软雅黑" pitchFamily="34" charset="-122"/>
                <a:cs typeface="Consolas" panose="020B0609020204030204" pitchFamily="49" charset="0"/>
              </a:rPr>
              <a:t>阶段到第</a:t>
            </a:r>
            <a:r>
              <a:rPr lang="en-US" altLang="zh-CN" sz="2000" dirty="0">
                <a:solidFill>
                  <a:schemeClr val="tx1"/>
                </a:solidFill>
                <a:latin typeface="微软雅黑" pitchFamily="34" charset="-122"/>
                <a:ea typeface="微软雅黑" pitchFamily="34" charset="-122"/>
                <a:cs typeface="Consolas" panose="020B0609020204030204" pitchFamily="49" charset="0"/>
              </a:rPr>
              <a:t>1</a:t>
            </a:r>
            <a:r>
              <a:rPr lang="zh-CN" altLang="en-US" sz="2000" dirty="0">
                <a:solidFill>
                  <a:schemeClr val="tx1"/>
                </a:solidFill>
                <a:latin typeface="微软雅黑" pitchFamily="34" charset="-122"/>
                <a:ea typeface="微软雅黑" pitchFamily="34" charset="-122"/>
                <a:cs typeface="Consolas" panose="020B0609020204030204" pitchFamily="49" charset="0"/>
              </a:rPr>
              <a:t>阶段的求解过程</a:t>
            </a:r>
            <a:endParaRPr lang="en-US" altLang="zh-CN" sz="2000" dirty="0">
              <a:solidFill>
                <a:schemeClr val="tx1"/>
              </a:solidFill>
              <a:latin typeface="微软雅黑" pitchFamily="34" charset="-122"/>
              <a:ea typeface="微软雅黑" pitchFamily="34" charset="-122"/>
              <a:cs typeface="Consolas" panose="020B0609020204030204" pitchFamily="49" charset="0"/>
            </a:endParaRP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pt-BR" altLang="zh-CN" sz="2800" b="1" dirty="0">
                <a:latin typeface="微软雅黑" panose="020B0503020204020204" pitchFamily="34" charset="-122"/>
                <a:ea typeface="微软雅黑" panose="020B0503020204020204" pitchFamily="34" charset="-122"/>
              </a:rPr>
              <a:t>2. </a:t>
            </a:r>
            <a:r>
              <a:rPr lang="zh-CN" altLang="zh-CN" sz="2800" b="1" dirty="0">
                <a:latin typeface="微软雅黑" panose="020B0503020204020204" pitchFamily="34" charset="-122"/>
                <a:ea typeface="微软雅黑" panose="020B0503020204020204" pitchFamily="34" charset="-122"/>
              </a:rPr>
              <a:t>动态规划问题的解法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279" y="2386262"/>
            <a:ext cx="4109469"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pt-BR" altLang="zh-CN" sz="2000" i="1" dirty="0">
                <a:latin typeface="Times New Roman" pitchFamily="18" charset="0"/>
                <a:ea typeface="微软雅黑" pitchFamily="34" charset="-122"/>
                <a:cs typeface="Times New Roman" pitchFamily="18" charset="0"/>
              </a:rPr>
              <a:t>A</a:t>
            </a:r>
            <a:r>
              <a:rPr lang="pt-BR" altLang="zh-CN" sz="2000" dirty="0">
                <a:latin typeface="Times New Roman" pitchFamily="18" charset="0"/>
                <a:ea typeface="微软雅黑" pitchFamily="34" charset="-122"/>
                <a:cs typeface="Times New Roman" pitchFamily="18" charset="0"/>
              </a:rPr>
              <a:t>→</a:t>
            </a:r>
            <a:r>
              <a:rPr lang="pt-BR" altLang="zh-CN" sz="2000" i="1" dirty="0">
                <a:latin typeface="Times New Roman" pitchFamily="18" charset="0"/>
                <a:ea typeface="微软雅黑" pitchFamily="34" charset="-122"/>
                <a:cs typeface="Times New Roman" pitchFamily="18" charset="0"/>
              </a:rPr>
              <a:t>E </a:t>
            </a:r>
            <a:r>
              <a:rPr lang="zh-CN" altLang="zh-CN" sz="2000" dirty="0">
                <a:latin typeface="Times New Roman" pitchFamily="18" charset="0"/>
                <a:ea typeface="微软雅黑" pitchFamily="34" charset="-122"/>
                <a:cs typeface="Times New Roman" pitchFamily="18" charset="0"/>
              </a:rPr>
              <a:t>对应的的状态转移方程如下：</a:t>
            </a:r>
            <a:endParaRPr lang="zh-CN" altLang="en-US" sz="2000" dirty="0">
              <a:latin typeface="Times New Roman" pitchFamily="18" charset="0"/>
              <a:ea typeface="微软雅黑" pitchFamily="34" charset="-122"/>
              <a:cs typeface="Times New Roman" pitchFamily="18" charset="0"/>
            </a:endParaRPr>
          </a:p>
        </p:txBody>
      </p:sp>
      <p:sp>
        <p:nvSpPr>
          <p:cNvPr id="279556" name="Rectangle 4"/>
          <p:cNvSpPr>
            <a:spLocks noChangeArrowheads="1"/>
          </p:cNvSpPr>
          <p:nvPr/>
        </p:nvSpPr>
        <p:spPr bwMode="auto">
          <a:xfrm>
            <a:off x="1524001" y="727329"/>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pSp>
        <p:nvGrpSpPr>
          <p:cNvPr id="2" name="组合 7"/>
          <p:cNvGrpSpPr/>
          <p:nvPr/>
        </p:nvGrpSpPr>
        <p:grpSpPr>
          <a:xfrm>
            <a:off x="6708508" y="2411969"/>
            <a:ext cx="5072098" cy="2586082"/>
            <a:chOff x="1000100" y="2786058"/>
            <a:chExt cx="6357982" cy="3088932"/>
          </a:xfrm>
        </p:grpSpPr>
        <p:sp>
          <p:nvSpPr>
            <p:cNvPr id="9" name="椭圆 8"/>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椭圆 12"/>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椭圆 13"/>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椭圆 14"/>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椭圆 15"/>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椭圆 16"/>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椭圆 17"/>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en-US"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9" name="直接箭头连接符 18"/>
            <p:cNvCxnSpPr>
              <a:stCxn id="9" idx="7"/>
              <a:endCxn id="10"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21" name="直接箭头连接符 20"/>
            <p:cNvCxnSpPr>
              <a:stCxn id="9" idx="6"/>
              <a:endCxn id="11"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9" idx="5"/>
              <a:endCxn id="12"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0" idx="6"/>
              <a:endCxn id="13"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0" idx="5"/>
              <a:endCxn id="14"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6"/>
              <a:endCxn id="14"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1" idx="7"/>
              <a:endCxn id="13"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1" idx="5"/>
              <a:endCxn id="15"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endCxn id="14"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2" idx="6"/>
              <a:endCxn id="15"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3" idx="6"/>
              <a:endCxn id="16"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3" idx="5"/>
              <a:endCxn id="17"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4" idx="7"/>
              <a:endCxn id="16"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4" idx="5"/>
              <a:endCxn id="17"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5" idx="6"/>
              <a:endCxn id="17"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5" idx="7"/>
              <a:endCxn id="16"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6" idx="6"/>
              <a:endCxn id="18"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7" idx="6"/>
              <a:endCxn id="18"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866880" y="40005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1928794" y="478632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2928926" y="278605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2954326" y="313930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TextBox 41"/>
            <p:cNvSpPr txBox="1"/>
            <p:nvPr/>
          </p:nvSpPr>
          <p:spPr>
            <a:xfrm>
              <a:off x="2908288" y="374015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Box 43"/>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TextBox 44"/>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TextBox 45"/>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TextBox 46"/>
            <p:cNvSpPr txBox="1"/>
            <p:nvPr/>
          </p:nvSpPr>
          <p:spPr>
            <a:xfrm>
              <a:off x="4714876" y="333297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TextBox 47"/>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TextBox 48"/>
            <p:cNvSpPr txBox="1"/>
            <p:nvPr/>
          </p:nvSpPr>
          <p:spPr>
            <a:xfrm>
              <a:off x="4572000" y="4286256"/>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0" name="TextBox 49"/>
            <p:cNvSpPr txBox="1"/>
            <p:nvPr/>
          </p:nvSpPr>
          <p:spPr>
            <a:xfrm>
              <a:off x="4441824" y="486651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 name="TextBox 50"/>
            <p:cNvSpPr txBox="1"/>
            <p:nvPr/>
          </p:nvSpPr>
          <p:spPr>
            <a:xfrm>
              <a:off x="4760914" y="5454665"/>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2" name="TextBox 51"/>
            <p:cNvSpPr txBox="1"/>
            <p:nvPr/>
          </p:nvSpPr>
          <p:spPr>
            <a:xfrm>
              <a:off x="6143636" y="455930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3" name="TextBox 52"/>
            <p:cNvSpPr txBox="1"/>
            <p:nvPr/>
          </p:nvSpPr>
          <p:spPr>
            <a:xfrm>
              <a:off x="6215074" y="3500439"/>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4" name="TextBox 53"/>
            <p:cNvSpPr txBox="1"/>
            <p:nvPr/>
          </p:nvSpPr>
          <p:spPr>
            <a:xfrm>
              <a:off x="3000364" y="435769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5" name="直接箭头连接符 54"/>
            <p:cNvCxnSpPr>
              <a:stCxn id="12" idx="7"/>
              <a:endCxn id="13"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7" name="文本占位符 56"/>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zh-CN" sz="2800" b="1" dirty="0">
                <a:latin typeface="微软雅黑" panose="020B0503020204020204" pitchFamily="34" charset="-122"/>
                <a:ea typeface="微软雅黑" panose="020B0503020204020204" pitchFamily="34" charset="-122"/>
              </a:rPr>
              <a:t>（</a:t>
            </a:r>
            <a:r>
              <a:rPr lang="pt-BR" altLang="zh-CN" sz="2800" b="1" dirty="0">
                <a:latin typeface="微软雅黑" panose="020B0503020204020204" pitchFamily="34" charset="-122"/>
                <a:ea typeface="微软雅黑" panose="020B0503020204020204" pitchFamily="34" charset="-122"/>
              </a:rPr>
              <a:t>1</a:t>
            </a:r>
            <a:r>
              <a:rPr lang="zh-CN" altLang="zh-CN" sz="2800" b="1" dirty="0">
                <a:latin typeface="微软雅黑" panose="020B0503020204020204" pitchFamily="34" charset="-122"/>
                <a:ea typeface="微软雅黑" panose="020B0503020204020204" pitchFamily="34" charset="-122"/>
              </a:rPr>
              <a:t>）动态规划问题的顺序解法</a:t>
            </a:r>
          </a:p>
        </p:txBody>
      </p:sp>
      <p:sp>
        <p:nvSpPr>
          <p:cNvPr id="58" name="TextBox 57"/>
          <p:cNvSpPr txBox="1"/>
          <p:nvPr/>
        </p:nvSpPr>
        <p:spPr>
          <a:xfrm>
            <a:off x="519572" y="1340978"/>
            <a:ext cx="11261034" cy="400110"/>
          </a:xfrm>
          <a:prstGeom prst="rect">
            <a:avLst/>
          </a:prstGeom>
          <a:noFill/>
        </p:spPr>
        <p:txBody>
          <a:bodyPr wrap="square" rtlCol="0">
            <a:spAutoFit/>
          </a:bodyPr>
          <a:lstStyle/>
          <a:p>
            <a:r>
              <a:rPr lang="zh-CN" altLang="en-US" sz="2000" dirty="0">
                <a:solidFill>
                  <a:srgbClr val="0000FF"/>
                </a:solidFill>
                <a:latin typeface="Times New Roman" pitchFamily="18" charset="0"/>
                <a:ea typeface="微软雅黑" pitchFamily="34" charset="-122"/>
                <a:cs typeface="Times New Roman" pitchFamily="18" charset="0"/>
              </a:rPr>
              <a:t>设 </a:t>
            </a:r>
            <a:r>
              <a:rPr lang="pt-BR" altLang="zh-CN" sz="2000" i="1" dirty="0">
                <a:solidFill>
                  <a:srgbClr val="FF0000"/>
                </a:solidFill>
                <a:latin typeface="Times New Roman" pitchFamily="18" charset="0"/>
                <a:ea typeface="微软雅黑" pitchFamily="34" charset="-122"/>
                <a:cs typeface="Times New Roman" pitchFamily="18" charset="0"/>
              </a:rPr>
              <a:t>f </a:t>
            </a:r>
            <a:r>
              <a:rPr lang="pt-BR" altLang="zh-CN" sz="2000" dirty="0">
                <a:solidFill>
                  <a:srgbClr val="FF0000"/>
                </a:solidFill>
                <a:latin typeface="Times New Roman" pitchFamily="18" charset="0"/>
                <a:ea typeface="微软雅黑" pitchFamily="34" charset="-122"/>
                <a:cs typeface="Times New Roman" pitchFamily="18" charset="0"/>
              </a:rPr>
              <a:t>(</a:t>
            </a:r>
            <a:r>
              <a:rPr lang="pt-BR" altLang="zh-CN" sz="2000" i="1" dirty="0">
                <a:solidFill>
                  <a:srgbClr val="FF0000"/>
                </a:solidFill>
                <a:latin typeface="Times New Roman" pitchFamily="18" charset="0"/>
                <a:ea typeface="微软雅黑" pitchFamily="34" charset="-122"/>
                <a:cs typeface="Times New Roman" pitchFamily="18" charset="0"/>
              </a:rPr>
              <a:t>s</a:t>
            </a:r>
            <a:r>
              <a:rPr lang="pt-BR" altLang="zh-CN" sz="2000" dirty="0">
                <a:solidFill>
                  <a:srgbClr val="FF0000"/>
                </a:solidFill>
                <a:latin typeface="Times New Roman" pitchFamily="18" charset="0"/>
                <a:ea typeface="微软雅黑" pitchFamily="34" charset="-122"/>
                <a:cs typeface="Times New Roman" pitchFamily="18" charset="0"/>
              </a:rPr>
              <a:t>) </a:t>
            </a:r>
            <a:r>
              <a:rPr lang="zh-CN" altLang="zh-CN" sz="2000" dirty="0">
                <a:solidFill>
                  <a:srgbClr val="0000FF"/>
                </a:solidFill>
                <a:latin typeface="Times New Roman" pitchFamily="18" charset="0"/>
                <a:ea typeface="微软雅黑" pitchFamily="34" charset="-122"/>
                <a:cs typeface="Times New Roman" pitchFamily="18" charset="0"/>
              </a:rPr>
              <a:t>表示</a:t>
            </a:r>
            <a:r>
              <a:rPr lang="zh-CN" altLang="en-US" sz="2000" dirty="0">
                <a:solidFill>
                  <a:srgbClr val="0000FF"/>
                </a:solidFill>
                <a:latin typeface="Times New Roman" pitchFamily="18" charset="0"/>
                <a:ea typeface="微软雅黑" pitchFamily="34" charset="-122"/>
                <a:cs typeface="Times New Roman" pitchFamily="18" charset="0"/>
              </a:rPr>
              <a:t>从起点</a:t>
            </a:r>
            <a:r>
              <a:rPr lang="en-US" altLang="zh-CN" sz="2000" dirty="0">
                <a:solidFill>
                  <a:srgbClr val="0000FF"/>
                </a:solidFill>
                <a:latin typeface="Times New Roman" pitchFamily="18" charset="0"/>
                <a:ea typeface="微软雅黑" pitchFamily="34" charset="-122"/>
                <a:cs typeface="Times New Roman" pitchFamily="18" charset="0"/>
              </a:rPr>
              <a:t>A</a:t>
            </a:r>
            <a:r>
              <a:rPr lang="zh-CN" altLang="en-US" sz="2000" dirty="0">
                <a:solidFill>
                  <a:srgbClr val="0000FF"/>
                </a:solidFill>
                <a:latin typeface="Times New Roman" pitchFamily="18" charset="0"/>
                <a:ea typeface="微软雅黑" pitchFamily="34" charset="-122"/>
                <a:cs typeface="Times New Roman" pitchFamily="18" charset="0"/>
              </a:rPr>
              <a:t>到当前</a:t>
            </a:r>
            <a:r>
              <a:rPr lang="zh-CN" altLang="zh-CN" sz="2000" dirty="0">
                <a:solidFill>
                  <a:srgbClr val="0000FF"/>
                </a:solidFill>
                <a:latin typeface="Times New Roman" pitchFamily="18" charset="0"/>
                <a:ea typeface="微软雅黑" pitchFamily="34" charset="-122"/>
                <a:cs typeface="Times New Roman" pitchFamily="18" charset="0"/>
              </a:rPr>
              <a:t>状态</a:t>
            </a:r>
            <a:r>
              <a:rPr lang="pt-BR" altLang="zh-CN" sz="2000" i="1" dirty="0">
                <a:solidFill>
                  <a:srgbClr val="0000FF"/>
                </a:solidFill>
                <a:latin typeface="Times New Roman" pitchFamily="18" charset="0"/>
                <a:ea typeface="微软雅黑" pitchFamily="34" charset="-122"/>
                <a:cs typeface="Times New Roman" pitchFamily="18" charset="0"/>
              </a:rPr>
              <a:t>s</a:t>
            </a:r>
            <a:r>
              <a:rPr lang="zh-CN" altLang="zh-CN" sz="2000" dirty="0">
                <a:solidFill>
                  <a:srgbClr val="0000FF"/>
                </a:solidFill>
                <a:latin typeface="Times New Roman" pitchFamily="18" charset="0"/>
                <a:ea typeface="微软雅黑" pitchFamily="34" charset="-122"/>
                <a:cs typeface="Times New Roman" pitchFamily="18" charset="0"/>
              </a:rPr>
              <a:t>的最短路径长度</a:t>
            </a:r>
            <a:r>
              <a:rPr lang="zh-CN" altLang="en-US" sz="2000" dirty="0">
                <a:solidFill>
                  <a:srgbClr val="0000FF"/>
                </a:solidFill>
                <a:latin typeface="Times New Roman" pitchFamily="18" charset="0"/>
                <a:ea typeface="微软雅黑" pitchFamily="34" charset="-122"/>
                <a:cs typeface="Times New Roman" pitchFamily="18" charset="0"/>
              </a:rPr>
              <a:t>，顺序解法是</a:t>
            </a:r>
            <a:r>
              <a:rPr lang="zh-CN" altLang="en-US" sz="2000" dirty="0">
                <a:solidFill>
                  <a:srgbClr val="FF0000"/>
                </a:solidFill>
                <a:latin typeface="Times New Roman" pitchFamily="18" charset="0"/>
                <a:ea typeface="微软雅黑" pitchFamily="34" charset="-122"/>
                <a:cs typeface="Times New Roman" pitchFamily="18" charset="0"/>
              </a:rPr>
              <a:t>从前向后</a:t>
            </a:r>
            <a:r>
              <a:rPr lang="zh-CN" altLang="zh-CN" sz="2000" dirty="0">
                <a:solidFill>
                  <a:srgbClr val="0000FF"/>
                </a:solidFill>
                <a:latin typeface="微软雅黑" pitchFamily="34" charset="-122"/>
                <a:ea typeface="微软雅黑" pitchFamily="34" charset="-122"/>
                <a:cs typeface="Consolas" panose="020B0609020204030204" pitchFamily="49" charset="0"/>
              </a:rPr>
              <a:t>求解</a:t>
            </a:r>
            <a:r>
              <a:rPr lang="pt-BR" altLang="zh-CN" sz="2000" dirty="0">
                <a:solidFill>
                  <a:srgbClr val="FF0000"/>
                </a:solidFill>
                <a:latin typeface="微软雅黑" pitchFamily="34" charset="-122"/>
                <a:ea typeface="微软雅黑" pitchFamily="34" charset="-122"/>
                <a:cs typeface="Consolas" panose="020B0609020204030204" pitchFamily="49" charset="0"/>
              </a:rPr>
              <a:t>A</a:t>
            </a:r>
            <a:r>
              <a:rPr lang="zh-CN" altLang="zh-CN" sz="2000" dirty="0">
                <a:solidFill>
                  <a:srgbClr val="FF0000"/>
                </a:solidFill>
                <a:latin typeface="微软雅黑" pitchFamily="34" charset="-122"/>
                <a:ea typeface="微软雅黑" pitchFamily="34" charset="-122"/>
                <a:cs typeface="Consolas" panose="020B0609020204030204" pitchFamily="49" charset="0"/>
              </a:rPr>
              <a:t>→</a:t>
            </a:r>
            <a:r>
              <a:rPr lang="pt-BR" altLang="zh-CN" sz="2000" dirty="0">
                <a:solidFill>
                  <a:srgbClr val="FF0000"/>
                </a:solidFill>
                <a:latin typeface="微软雅黑" pitchFamily="34" charset="-122"/>
                <a:ea typeface="微软雅黑" pitchFamily="34" charset="-122"/>
                <a:cs typeface="Consolas" panose="020B0609020204030204" pitchFamily="49" charset="0"/>
              </a:rPr>
              <a:t>E</a:t>
            </a:r>
            <a:r>
              <a:rPr lang="zh-CN" altLang="en-US" sz="2000" dirty="0">
                <a:solidFill>
                  <a:srgbClr val="FF0000"/>
                </a:solidFill>
                <a:latin typeface="微软雅黑" pitchFamily="34" charset="-122"/>
                <a:ea typeface="微软雅黑" pitchFamily="34" charset="-122"/>
                <a:cs typeface="Consolas" panose="020B0609020204030204" pitchFamily="49" charset="0"/>
              </a:rPr>
              <a:t>。</a:t>
            </a:r>
            <a:r>
              <a:rPr lang="pt-BR" altLang="zh-CN" sz="2000" i="1" dirty="0">
                <a:solidFill>
                  <a:srgbClr val="FF0000"/>
                </a:solidFill>
                <a:latin typeface="Times New Roman" pitchFamily="18" charset="0"/>
                <a:ea typeface="微软雅黑" pitchFamily="34" charset="-122"/>
                <a:cs typeface="Times New Roman" pitchFamily="18" charset="0"/>
              </a:rPr>
              <a:t> f </a:t>
            </a:r>
            <a:r>
              <a:rPr lang="pt-BR" altLang="zh-CN" sz="2000"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E</a:t>
            </a:r>
            <a:r>
              <a:rPr lang="pt-BR" altLang="zh-CN" sz="2000" dirty="0">
                <a:solidFill>
                  <a:srgbClr val="FF0000"/>
                </a:solidFill>
                <a:latin typeface="Times New Roman" pitchFamily="18" charset="0"/>
                <a:ea typeface="微软雅黑" pitchFamily="34" charset="-122"/>
                <a:cs typeface="Times New Roman" pitchFamily="18" charset="0"/>
              </a:rPr>
              <a:t>) </a:t>
            </a:r>
            <a:r>
              <a:rPr lang="zh-CN" altLang="en-US" sz="2000" dirty="0">
                <a:solidFill>
                  <a:srgbClr val="FF0000"/>
                </a:solidFill>
                <a:latin typeface="Times New Roman" pitchFamily="18" charset="0"/>
                <a:ea typeface="微软雅黑" pitchFamily="34" charset="-122"/>
                <a:cs typeface="Times New Roman" pitchFamily="18" charset="0"/>
              </a:rPr>
              <a:t>即为所求。</a:t>
            </a:r>
            <a:endParaRPr lang="en-US" altLang="zh-CN" sz="2000" dirty="0">
              <a:solidFill>
                <a:srgbClr val="0000FF"/>
              </a:solidFill>
              <a:latin typeface="微软雅黑" pitchFamily="34" charset="-122"/>
              <a:ea typeface="微软雅黑" pitchFamily="34" charset="-122"/>
              <a:cs typeface="Consolas" panose="020B0609020204030204" pitchFamily="49" charset="0"/>
            </a:endParaRPr>
          </a:p>
        </p:txBody>
      </p:sp>
      <p:pic>
        <p:nvPicPr>
          <p:cNvPr id="5" name="图片 4">
            <a:extLst>
              <a:ext uri="{FF2B5EF4-FFF2-40B4-BE49-F238E27FC236}">
                <a16:creationId xmlns:a16="http://schemas.microsoft.com/office/drawing/2014/main" id="{530E6569-6591-42C8-9DB7-0B1D394B6761}"/>
              </a:ext>
            </a:extLst>
          </p:cNvPr>
          <p:cNvPicPr>
            <a:picLocks noChangeAspect="1"/>
          </p:cNvPicPr>
          <p:nvPr/>
        </p:nvPicPr>
        <p:blipFill>
          <a:blip r:embed="rId2"/>
          <a:stretch>
            <a:fillRect/>
          </a:stretch>
        </p:blipFill>
        <p:spPr>
          <a:xfrm>
            <a:off x="819405" y="3058195"/>
            <a:ext cx="5547164" cy="1173630"/>
          </a:xfrm>
          <a:prstGeom prst="rect">
            <a:avLst/>
          </a:prstGeom>
        </p:spPr>
      </p:pic>
      <p:sp>
        <p:nvSpPr>
          <p:cNvPr id="6" name="文本框 5">
            <a:extLst>
              <a:ext uri="{FF2B5EF4-FFF2-40B4-BE49-F238E27FC236}">
                <a16:creationId xmlns:a16="http://schemas.microsoft.com/office/drawing/2014/main" id="{9A2B1771-5FFD-29DB-F01D-F367D3BB0C61}"/>
              </a:ext>
            </a:extLst>
          </p:cNvPr>
          <p:cNvSpPr txBox="1"/>
          <p:nvPr/>
        </p:nvSpPr>
        <p:spPr>
          <a:xfrm>
            <a:off x="882271" y="5307609"/>
            <a:ext cx="9473588" cy="369332"/>
          </a:xfrm>
          <a:prstGeom prst="rect">
            <a:avLst/>
          </a:prstGeom>
          <a:noFill/>
        </p:spPr>
        <p:txBody>
          <a:bodyPr wrap="square">
            <a:spAutoFit/>
          </a:bodyPr>
          <a:lstStyle/>
          <a:p>
            <a:r>
              <a:rPr lang="zh-CN" altLang="en-US" dirty="0">
                <a:solidFill>
                  <a:srgbClr val="FF0000"/>
                </a:solidFill>
                <a:latin typeface="微软雅黑" pitchFamily="34" charset="-122"/>
                <a:ea typeface="微软雅黑" pitchFamily="34" charset="-122"/>
                <a:cs typeface="Consolas" panose="020B0609020204030204" pitchFamily="49" charset="0"/>
              </a:rPr>
              <a:t>递推顺序</a:t>
            </a:r>
            <a:r>
              <a:rPr lang="zh-CN" altLang="en-US" dirty="0">
                <a:latin typeface="微软雅黑" pitchFamily="34" charset="-122"/>
                <a:ea typeface="微软雅黑" pitchFamily="34" charset="-122"/>
                <a:cs typeface="Consolas" panose="020B0609020204030204" pitchFamily="49" charset="0"/>
              </a:rPr>
              <a:t>：从</a:t>
            </a:r>
            <a:r>
              <a:rPr lang="pt-BR" altLang="zh-CN" sz="1800" i="1" dirty="0">
                <a:latin typeface="Times New Roman" pitchFamily="18" charset="0"/>
                <a:ea typeface="微软雅黑" pitchFamily="34" charset="-122"/>
                <a:cs typeface="Times New Roman" pitchFamily="18" charset="0"/>
              </a:rPr>
              <a:t>f </a:t>
            </a:r>
            <a:r>
              <a:rPr lang="pt-BR" altLang="zh-CN" sz="1800" dirty="0">
                <a:latin typeface="Times New Roman" pitchFamily="18" charset="0"/>
                <a:ea typeface="微软雅黑" pitchFamily="34" charset="-122"/>
                <a:cs typeface="Times New Roman" pitchFamily="18" charset="0"/>
              </a:rPr>
              <a:t>(</a:t>
            </a:r>
            <a:r>
              <a:rPr lang="pt-BR" altLang="zh-CN" sz="1800" i="1" dirty="0">
                <a:latin typeface="Times New Roman" pitchFamily="18" charset="0"/>
                <a:ea typeface="微软雅黑" pitchFamily="34" charset="-122"/>
                <a:cs typeface="Times New Roman" pitchFamily="18" charset="0"/>
              </a:rPr>
              <a:t>A</a:t>
            </a:r>
            <a:r>
              <a:rPr lang="pt-BR" altLang="zh-CN" sz="1800" dirty="0">
                <a:latin typeface="Times New Roman" pitchFamily="18" charset="0"/>
                <a:ea typeface="微软雅黑" pitchFamily="34" charset="-122"/>
                <a:cs typeface="Times New Roman" pitchFamily="18" charset="0"/>
              </a:rPr>
              <a:t>)</a:t>
            </a:r>
            <a:r>
              <a:rPr lang="zh-CN" altLang="en-US" sz="1800" dirty="0">
                <a:latin typeface="Times New Roman" pitchFamily="18" charset="0"/>
                <a:ea typeface="微软雅黑" pitchFamily="34" charset="-122"/>
                <a:cs typeface="Times New Roman" pitchFamily="18" charset="0"/>
              </a:rPr>
              <a:t>开始按照阶段顺序递推，依次求</a:t>
            </a:r>
            <a:r>
              <a:rPr lang="pt-BR" altLang="zh-CN" sz="1800" i="1" dirty="0">
                <a:latin typeface="Times New Roman" pitchFamily="18" charset="0"/>
                <a:ea typeface="微软雅黑" pitchFamily="34" charset="-122"/>
                <a:cs typeface="Times New Roman" pitchFamily="18" charset="0"/>
              </a:rPr>
              <a:t>f </a:t>
            </a:r>
            <a:r>
              <a:rPr lang="pt-BR" altLang="zh-CN" sz="1800" dirty="0">
                <a:latin typeface="Times New Roman" pitchFamily="18" charset="0"/>
                <a:ea typeface="微软雅黑" pitchFamily="34" charset="-122"/>
                <a:cs typeface="Times New Roman" pitchFamily="18" charset="0"/>
              </a:rPr>
              <a:t>(</a:t>
            </a:r>
            <a:r>
              <a:rPr lang="en-US" altLang="zh-CN" sz="1800" i="1" dirty="0">
                <a:latin typeface="Times New Roman" pitchFamily="18" charset="0"/>
                <a:ea typeface="微软雅黑" pitchFamily="34" charset="-122"/>
                <a:cs typeface="Times New Roman" pitchFamily="18" charset="0"/>
              </a:rPr>
              <a:t>B</a:t>
            </a:r>
            <a:r>
              <a:rPr lang="en-US" altLang="zh-CN" sz="1800" i="1" baseline="-25000" dirty="0">
                <a:latin typeface="Times New Roman" pitchFamily="18" charset="0"/>
                <a:ea typeface="微软雅黑" pitchFamily="34" charset="-122"/>
                <a:cs typeface="Times New Roman" pitchFamily="18" charset="0"/>
              </a:rPr>
              <a:t>1</a:t>
            </a:r>
            <a:r>
              <a:rPr lang="pt-BR" altLang="zh-CN" sz="1800" dirty="0">
                <a:latin typeface="Times New Roman" pitchFamily="18" charset="0"/>
                <a:ea typeface="微软雅黑" pitchFamily="34" charset="-122"/>
                <a:cs typeface="Times New Roman" pitchFamily="18" charset="0"/>
              </a:rPr>
              <a:t>)</a:t>
            </a:r>
            <a:r>
              <a:rPr lang="pt-BR" altLang="zh-CN" sz="1800" i="1" dirty="0">
                <a:latin typeface="Times New Roman" pitchFamily="18" charset="0"/>
                <a:ea typeface="微软雅黑" pitchFamily="34" charset="-122"/>
                <a:cs typeface="Times New Roman" pitchFamily="18" charset="0"/>
              </a:rPr>
              <a:t> f </a:t>
            </a:r>
            <a:r>
              <a:rPr lang="pt-BR" altLang="zh-CN" sz="1800" dirty="0">
                <a:latin typeface="Times New Roman" pitchFamily="18" charset="0"/>
                <a:ea typeface="微软雅黑" pitchFamily="34" charset="-122"/>
                <a:cs typeface="Times New Roman" pitchFamily="18" charset="0"/>
              </a:rPr>
              <a:t>(</a:t>
            </a:r>
            <a:r>
              <a:rPr lang="en-US" altLang="zh-CN" sz="1800" i="1" dirty="0">
                <a:latin typeface="Times New Roman" pitchFamily="18" charset="0"/>
                <a:ea typeface="微软雅黑" pitchFamily="34" charset="-122"/>
                <a:cs typeface="Times New Roman" pitchFamily="18" charset="0"/>
              </a:rPr>
              <a:t>B</a:t>
            </a:r>
            <a:r>
              <a:rPr lang="en-US" altLang="zh-CN" sz="1800" i="1" baseline="-25000" dirty="0">
                <a:latin typeface="Times New Roman" pitchFamily="18" charset="0"/>
                <a:ea typeface="微软雅黑" pitchFamily="34" charset="-122"/>
                <a:cs typeface="Times New Roman" pitchFamily="18" charset="0"/>
              </a:rPr>
              <a:t>2</a:t>
            </a:r>
            <a:r>
              <a:rPr lang="pt-BR" altLang="zh-CN" sz="1800" dirty="0">
                <a:latin typeface="Times New Roman" pitchFamily="18" charset="0"/>
                <a:ea typeface="微软雅黑" pitchFamily="34" charset="-122"/>
                <a:cs typeface="Times New Roman" pitchFamily="18" charset="0"/>
              </a:rPr>
              <a:t>)</a:t>
            </a:r>
            <a:r>
              <a:rPr lang="pt-BR" altLang="zh-CN" sz="1800" i="1" dirty="0">
                <a:latin typeface="Times New Roman" pitchFamily="18" charset="0"/>
                <a:ea typeface="微软雅黑" pitchFamily="34" charset="-122"/>
                <a:cs typeface="Times New Roman" pitchFamily="18" charset="0"/>
              </a:rPr>
              <a:t> f </a:t>
            </a:r>
            <a:r>
              <a:rPr lang="pt-BR" altLang="zh-CN" sz="1800" dirty="0">
                <a:latin typeface="Times New Roman" pitchFamily="18" charset="0"/>
                <a:ea typeface="微软雅黑" pitchFamily="34" charset="-122"/>
                <a:cs typeface="Times New Roman" pitchFamily="18" charset="0"/>
              </a:rPr>
              <a:t>(</a:t>
            </a:r>
            <a:r>
              <a:rPr lang="en-US" altLang="zh-CN" sz="1800" i="1" dirty="0">
                <a:latin typeface="Times New Roman" pitchFamily="18" charset="0"/>
                <a:ea typeface="微软雅黑" pitchFamily="34" charset="-122"/>
                <a:cs typeface="Times New Roman" pitchFamily="18" charset="0"/>
              </a:rPr>
              <a:t>B</a:t>
            </a:r>
            <a:r>
              <a:rPr lang="en-US" altLang="zh-CN" sz="1800" i="1" baseline="-25000" dirty="0">
                <a:latin typeface="Times New Roman" pitchFamily="18" charset="0"/>
                <a:ea typeface="微软雅黑" pitchFamily="34" charset="-122"/>
                <a:cs typeface="Times New Roman" pitchFamily="18" charset="0"/>
              </a:rPr>
              <a:t>3</a:t>
            </a:r>
            <a:r>
              <a:rPr lang="pt-BR" altLang="zh-CN" sz="1800" dirty="0">
                <a:latin typeface="Times New Roman" pitchFamily="18" charset="0"/>
                <a:ea typeface="微软雅黑" pitchFamily="34" charset="-122"/>
                <a:cs typeface="Times New Roman" pitchFamily="18" charset="0"/>
              </a:rPr>
              <a:t>)</a:t>
            </a:r>
            <a:r>
              <a:rPr lang="pt-BR" altLang="zh-CN" sz="1800" i="1" dirty="0">
                <a:latin typeface="Times New Roman" pitchFamily="18" charset="0"/>
                <a:ea typeface="微软雅黑" pitchFamily="34" charset="-122"/>
                <a:cs typeface="Times New Roman" pitchFamily="18" charset="0"/>
              </a:rPr>
              <a:t> f </a:t>
            </a:r>
            <a:r>
              <a:rPr lang="pt-BR" altLang="zh-CN" sz="1800" dirty="0">
                <a:latin typeface="Times New Roman" pitchFamily="18" charset="0"/>
                <a:ea typeface="微软雅黑" pitchFamily="34" charset="-122"/>
                <a:cs typeface="Times New Roman" pitchFamily="18" charset="0"/>
              </a:rPr>
              <a:t>(</a:t>
            </a:r>
            <a:r>
              <a:rPr lang="en-US" altLang="zh-CN" sz="1800" i="1" dirty="0">
                <a:latin typeface="Times New Roman" pitchFamily="18" charset="0"/>
                <a:ea typeface="微软雅黑" pitchFamily="34" charset="-122"/>
                <a:cs typeface="Times New Roman" pitchFamily="18" charset="0"/>
              </a:rPr>
              <a:t>C</a:t>
            </a:r>
            <a:r>
              <a:rPr lang="en-US" altLang="zh-CN" sz="1800" i="1" baseline="-25000" dirty="0">
                <a:latin typeface="Times New Roman" pitchFamily="18" charset="0"/>
                <a:ea typeface="微软雅黑" pitchFamily="34" charset="-122"/>
                <a:cs typeface="Times New Roman" pitchFamily="18" charset="0"/>
              </a:rPr>
              <a:t>1</a:t>
            </a:r>
            <a:r>
              <a:rPr lang="pt-BR" altLang="zh-CN" sz="1800" dirty="0">
                <a:latin typeface="Times New Roman" pitchFamily="18" charset="0"/>
                <a:ea typeface="微软雅黑" pitchFamily="34" charset="-122"/>
                <a:cs typeface="Times New Roman" pitchFamily="18" charset="0"/>
              </a:rPr>
              <a:t>)</a:t>
            </a:r>
            <a:r>
              <a:rPr lang="en-US" altLang="zh-CN" sz="1800" dirty="0">
                <a:latin typeface="Times New Roman" pitchFamily="18" charset="0"/>
                <a:ea typeface="微软雅黑" pitchFamily="34" charset="-122"/>
                <a:cs typeface="Times New Roman" pitchFamily="18" charset="0"/>
              </a:rPr>
              <a:t>……</a:t>
            </a:r>
            <a:r>
              <a:rPr lang="pt-BR" altLang="zh-CN" sz="1800" i="1" dirty="0">
                <a:solidFill>
                  <a:srgbClr val="FF0000"/>
                </a:solidFill>
                <a:latin typeface="Times New Roman" pitchFamily="18" charset="0"/>
                <a:ea typeface="微软雅黑" pitchFamily="34" charset="-122"/>
                <a:cs typeface="Times New Roman" pitchFamily="18" charset="0"/>
              </a:rPr>
              <a:t> f </a:t>
            </a:r>
            <a:r>
              <a:rPr lang="pt-BR" altLang="zh-CN" sz="1800" dirty="0">
                <a:solidFill>
                  <a:srgbClr val="FF0000"/>
                </a:solidFill>
                <a:latin typeface="Times New Roman" pitchFamily="18" charset="0"/>
                <a:ea typeface="微软雅黑" pitchFamily="34" charset="-122"/>
                <a:cs typeface="Times New Roman" pitchFamily="18" charset="0"/>
              </a:rPr>
              <a:t>(</a:t>
            </a:r>
            <a:r>
              <a:rPr lang="en-US" altLang="zh-CN" i="1" dirty="0">
                <a:solidFill>
                  <a:srgbClr val="FF0000"/>
                </a:solidFill>
                <a:latin typeface="Times New Roman" pitchFamily="18" charset="0"/>
                <a:ea typeface="微软雅黑" pitchFamily="34" charset="-122"/>
                <a:cs typeface="Times New Roman" pitchFamily="18" charset="0"/>
              </a:rPr>
              <a:t>E</a:t>
            </a:r>
            <a:r>
              <a:rPr lang="pt-BR" altLang="zh-CN" sz="1800" dirty="0">
                <a:solidFill>
                  <a:srgbClr val="FF0000"/>
                </a:solidFill>
                <a:latin typeface="Times New Roman" pitchFamily="18" charset="0"/>
                <a:ea typeface="微软雅黑" pitchFamily="34" charset="-122"/>
                <a:cs typeface="Times New Roman" pitchFamily="18" charset="0"/>
              </a:rPr>
              <a:t>)</a:t>
            </a:r>
            <a:r>
              <a:rPr lang="pt-BR" altLang="zh-CN" sz="1800" dirty="0">
                <a:latin typeface="Times New Roman" pitchFamily="18" charset="0"/>
                <a:ea typeface="微软雅黑" pitchFamily="34" charset="-122"/>
                <a:cs typeface="Times New Roman" pitchFamily="18" charset="0"/>
              </a:rPr>
              <a:t> </a:t>
            </a:r>
            <a:r>
              <a:rPr lang="zh-CN" altLang="en-US" sz="1800" dirty="0">
                <a:latin typeface="Times New Roman" pitchFamily="18" charset="0"/>
                <a:ea typeface="微软雅黑" pitchFamily="34" charset="-122"/>
                <a:cs typeface="Times New Roman" pitchFamily="18" charset="0"/>
              </a:rPr>
              <a:t>。</a:t>
            </a:r>
            <a:endParaRPr lang="en-US" altLang="zh-CN" sz="1800" dirty="0">
              <a:latin typeface="微软雅黑" pitchFamily="34" charset="-122"/>
              <a:ea typeface="微软雅黑" pitchFamily="34" charset="-122"/>
              <a:cs typeface="Consolas" panose="020B0609020204030204" pitchFamily="49" charset="0"/>
            </a:endParaRPr>
          </a:p>
        </p:txBody>
      </p:sp>
      <p:sp>
        <p:nvSpPr>
          <p:cNvPr id="7" name="文本框 6">
            <a:extLst>
              <a:ext uri="{FF2B5EF4-FFF2-40B4-BE49-F238E27FC236}">
                <a16:creationId xmlns:a16="http://schemas.microsoft.com/office/drawing/2014/main" id="{57CC9EC6-48F4-BD79-49CA-FFCCA6B13CD3}"/>
              </a:ext>
            </a:extLst>
          </p:cNvPr>
          <p:cNvSpPr txBox="1"/>
          <p:nvPr/>
        </p:nvSpPr>
        <p:spPr>
          <a:xfrm>
            <a:off x="920576" y="5979260"/>
            <a:ext cx="6430616" cy="369332"/>
          </a:xfrm>
          <a:prstGeom prst="rect">
            <a:avLst/>
          </a:prstGeom>
          <a:noFill/>
        </p:spPr>
        <p:txBody>
          <a:bodyPr wrap="square">
            <a:spAutoFit/>
          </a:bodyPr>
          <a:lstStyle/>
          <a:p>
            <a:r>
              <a:rPr lang="zh-CN" altLang="en-US" sz="1800" dirty="0">
                <a:solidFill>
                  <a:srgbClr val="FF0000"/>
                </a:solidFill>
                <a:latin typeface="微软雅黑" pitchFamily="34" charset="-122"/>
                <a:ea typeface="微软雅黑" pitchFamily="34" charset="-122"/>
                <a:cs typeface="Consolas" panose="020B0609020204030204" pitchFamily="49" charset="0"/>
              </a:rPr>
              <a:t>路径存储方法</a:t>
            </a:r>
            <a:r>
              <a:rPr lang="zh-CN" altLang="en-US" sz="1800" dirty="0">
                <a:solidFill>
                  <a:srgbClr val="0000FF"/>
                </a:solidFill>
                <a:latin typeface="微软雅黑" pitchFamily="34" charset="-122"/>
                <a:ea typeface="微软雅黑" pitchFamily="34" charset="-122"/>
                <a:cs typeface="Consolas" panose="020B0609020204030204" pitchFamily="49" charset="0"/>
              </a:rPr>
              <a:t>：</a:t>
            </a:r>
            <a:r>
              <a:rPr lang="zh-CN" altLang="zh-CN" sz="1800" dirty="0">
                <a:solidFill>
                  <a:srgbClr val="0000FF"/>
                </a:solidFill>
                <a:latin typeface="微软雅黑" pitchFamily="34" charset="-122"/>
                <a:ea typeface="微软雅黑" pitchFamily="34" charset="-122"/>
                <a:cs typeface="Consolas" panose="020B0609020204030204" pitchFamily="49" charset="0"/>
              </a:rPr>
              <a:t>用</a:t>
            </a:r>
            <a:r>
              <a:rPr lang="en-US" altLang="zh-CN" sz="1800" dirty="0">
                <a:solidFill>
                  <a:srgbClr val="9900FF"/>
                </a:solidFill>
                <a:latin typeface="微软雅黑" pitchFamily="34" charset="-122"/>
                <a:ea typeface="微软雅黑" pitchFamily="34" charset="-122"/>
                <a:cs typeface="Consolas" panose="020B0609020204030204" pitchFamily="49" charset="0"/>
              </a:rPr>
              <a:t>pre</a:t>
            </a:r>
            <a:r>
              <a:rPr lang="zh-CN" altLang="zh-CN" sz="1800" dirty="0">
                <a:solidFill>
                  <a:srgbClr val="0000FF"/>
                </a:solidFill>
                <a:latin typeface="微软雅黑" pitchFamily="34" charset="-122"/>
                <a:ea typeface="微软雅黑" pitchFamily="34" charset="-122"/>
                <a:cs typeface="Consolas" panose="020B0609020204030204" pitchFamily="49" charset="0"/>
              </a:rPr>
              <a:t>表示路径上</a:t>
            </a:r>
            <a:r>
              <a:rPr lang="zh-CN" altLang="en-US" sz="1800" dirty="0">
                <a:solidFill>
                  <a:srgbClr val="0000FF"/>
                </a:solidFill>
                <a:latin typeface="微软雅黑" pitchFamily="34" charset="-122"/>
                <a:ea typeface="微软雅黑" pitchFamily="34" charset="-122"/>
                <a:cs typeface="Consolas" panose="020B0609020204030204" pitchFamily="49" charset="0"/>
              </a:rPr>
              <a:t>该</a:t>
            </a:r>
            <a:r>
              <a:rPr lang="zh-CN" altLang="zh-CN" sz="1800" dirty="0">
                <a:solidFill>
                  <a:srgbClr val="0000FF"/>
                </a:solidFill>
                <a:latin typeface="微软雅黑" pitchFamily="34" charset="-122"/>
                <a:ea typeface="微软雅黑" pitchFamily="34" charset="-122"/>
                <a:cs typeface="Consolas" panose="020B0609020204030204" pitchFamily="49" charset="0"/>
              </a:rPr>
              <a:t>顶点的</a:t>
            </a:r>
            <a:r>
              <a:rPr lang="zh-CN" altLang="en-US" dirty="0">
                <a:solidFill>
                  <a:srgbClr val="FF0000"/>
                </a:solidFill>
                <a:latin typeface="微软雅黑" pitchFamily="34" charset="-122"/>
                <a:ea typeface="微软雅黑" pitchFamily="34" charset="-122"/>
                <a:cs typeface="Consolas" panose="020B0609020204030204" pitchFamily="49" charset="0"/>
              </a:rPr>
              <a:t>前驱</a:t>
            </a:r>
            <a:r>
              <a:rPr lang="zh-CN" altLang="zh-CN" sz="1800" dirty="0">
                <a:solidFill>
                  <a:srgbClr val="0000FF"/>
                </a:solidFill>
                <a:latin typeface="微软雅黑" pitchFamily="34" charset="-122"/>
                <a:ea typeface="微软雅黑" pitchFamily="34" charset="-122"/>
                <a:cs typeface="Consolas" panose="020B0609020204030204" pitchFamily="49" charset="0"/>
              </a:rPr>
              <a:t>顶点</a:t>
            </a:r>
            <a:endParaRPr lang="en-US" altLang="zh-CN" sz="1800" dirty="0">
              <a:solidFill>
                <a:srgbClr val="0000FF"/>
              </a:solidFill>
              <a:latin typeface="微软雅黑" pitchFamily="34" charset="-122"/>
              <a:ea typeface="微软雅黑"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452662" y="342852"/>
            <a:ext cx="5072098" cy="2586082"/>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椭圆 12"/>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en-US"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TextBox 45"/>
            <p:cNvSpPr txBox="1"/>
            <p:nvPr/>
          </p:nvSpPr>
          <p:spPr>
            <a:xfrm>
              <a:off x="4441824" y="486651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TextBox 46"/>
            <p:cNvSpPr txBox="1"/>
            <p:nvPr/>
          </p:nvSpPr>
          <p:spPr>
            <a:xfrm>
              <a:off x="4760914" y="5454665"/>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TextBox 47"/>
            <p:cNvSpPr txBox="1"/>
            <p:nvPr/>
          </p:nvSpPr>
          <p:spPr>
            <a:xfrm>
              <a:off x="6143636" y="455930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TextBox 48"/>
            <p:cNvSpPr txBox="1"/>
            <p:nvPr/>
          </p:nvSpPr>
          <p:spPr>
            <a:xfrm>
              <a:off x="6215074" y="3500439"/>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3" name="TextBox 52"/>
          <p:cNvSpPr txBox="1"/>
          <p:nvPr/>
        </p:nvSpPr>
        <p:spPr>
          <a:xfrm>
            <a:off x="2238348" y="3968098"/>
            <a:ext cx="5643602" cy="2102435"/>
          </a:xfrm>
          <a:prstGeom prst="rect">
            <a:avLst/>
          </a:prstGeom>
          <a:noFill/>
        </p:spPr>
        <p:txBody>
          <a:bodyPr wrap="square" rtlCol="0">
            <a:spAutoFit/>
          </a:bodyPr>
          <a:lstStyle/>
          <a:p>
            <a:pPr>
              <a:lnSpc>
                <a:spcPts val="3200"/>
              </a:lnSpc>
            </a:pPr>
            <a:r>
              <a:rPr lang="zh-CN" altLang="zh-CN" sz="2000" dirty="0">
                <a:solidFill>
                  <a:srgbClr val="C00000"/>
                </a:solidFill>
                <a:latin typeface="Times New Roman" pitchFamily="18" charset="0"/>
                <a:ea typeface="微软雅黑" pitchFamily="34" charset="-122"/>
                <a:cs typeface="Times New Roman" pitchFamily="18" charset="0"/>
              </a:rPr>
              <a:t>① 第</a:t>
            </a:r>
            <a:r>
              <a:rPr lang="en-US" altLang="zh-CN" sz="2000" dirty="0">
                <a:solidFill>
                  <a:srgbClr val="C00000"/>
                </a:solidFill>
                <a:latin typeface="Times New Roman" pitchFamily="18" charset="0"/>
                <a:ea typeface="微软雅黑" pitchFamily="34" charset="-122"/>
                <a:cs typeface="Times New Roman" pitchFamily="18" charset="0"/>
              </a:rPr>
              <a:t>1</a:t>
            </a:r>
            <a:r>
              <a:rPr lang="zh-CN" altLang="zh-CN" sz="2000" dirty="0">
                <a:solidFill>
                  <a:srgbClr val="C00000"/>
                </a:solidFill>
                <a:latin typeface="Times New Roman" pitchFamily="18" charset="0"/>
                <a:ea typeface="微软雅黑" pitchFamily="34" charset="-122"/>
                <a:cs typeface="Times New Roman" pitchFamily="18" charset="0"/>
              </a:rPr>
              <a:t>阶段</a:t>
            </a:r>
            <a:r>
              <a:rPr lang="en-US" altLang="zh-CN" sz="2000" dirty="0">
                <a:solidFill>
                  <a:srgbClr val="C00000"/>
                </a:solidFill>
                <a:latin typeface="Times New Roman" pitchFamily="18" charset="0"/>
                <a:ea typeface="微软雅黑" pitchFamily="34" charset="-122"/>
                <a:cs typeface="Times New Roman" pitchFamily="18" charset="0"/>
              </a:rPr>
              <a:t>       </a:t>
            </a:r>
            <a:r>
              <a:rPr lang="pt-BR" altLang="zh-CN" sz="2000" i="1" dirty="0">
                <a:solidFill>
                  <a:srgbClr val="0000FF"/>
                </a:solidFill>
                <a:latin typeface="Times New Roman" pitchFamily="18" charset="0"/>
                <a:ea typeface="微软雅黑" pitchFamily="34" charset="-122"/>
                <a:cs typeface="Times New Roman" pitchFamily="18" charset="0"/>
              </a:rPr>
              <a:t>f </a:t>
            </a:r>
            <a:r>
              <a:rPr lang="pt-BR" altLang="zh-CN" sz="2000" dirty="0">
                <a:solidFill>
                  <a:srgbClr val="0000FF"/>
                </a:solidFill>
                <a:latin typeface="Times New Roman" pitchFamily="18" charset="0"/>
                <a:ea typeface="微软雅黑" pitchFamily="34" charset="-122"/>
                <a:cs typeface="Times New Roman" pitchFamily="18" charset="0"/>
              </a:rPr>
              <a:t>(A)=0</a:t>
            </a:r>
            <a:endParaRPr lang="zh-CN" altLang="zh-CN" sz="2000" dirty="0">
              <a:solidFill>
                <a:srgbClr val="0000FF"/>
              </a:solidFill>
              <a:latin typeface="Times New Roman" pitchFamily="18" charset="0"/>
              <a:ea typeface="微软雅黑" pitchFamily="34" charset="-122"/>
              <a:cs typeface="Times New Roman" pitchFamily="18" charset="0"/>
            </a:endParaRPr>
          </a:p>
          <a:p>
            <a:pPr>
              <a:lnSpc>
                <a:spcPts val="3200"/>
              </a:lnSpc>
            </a:pPr>
            <a:r>
              <a:rPr lang="zh-CN" altLang="zh-CN" sz="2000" dirty="0">
                <a:solidFill>
                  <a:srgbClr val="C00000"/>
                </a:solidFill>
                <a:latin typeface="Times New Roman" pitchFamily="18" charset="0"/>
                <a:ea typeface="微软雅黑" pitchFamily="34" charset="-122"/>
                <a:cs typeface="Times New Roman" pitchFamily="18" charset="0"/>
              </a:rPr>
              <a:t>② 第</a:t>
            </a:r>
            <a:r>
              <a:rPr lang="en-US" altLang="zh-CN" sz="2000" dirty="0">
                <a:solidFill>
                  <a:srgbClr val="C00000"/>
                </a:solidFill>
                <a:latin typeface="Times New Roman" pitchFamily="18" charset="0"/>
                <a:ea typeface="微软雅黑" pitchFamily="34" charset="-122"/>
                <a:cs typeface="Times New Roman" pitchFamily="18" charset="0"/>
              </a:rPr>
              <a:t>2</a:t>
            </a:r>
            <a:r>
              <a:rPr lang="zh-CN" altLang="zh-CN" sz="2000" dirty="0">
                <a:solidFill>
                  <a:srgbClr val="C00000"/>
                </a:solidFill>
                <a:latin typeface="Times New Roman" pitchFamily="18" charset="0"/>
                <a:ea typeface="微软雅黑" pitchFamily="34" charset="-122"/>
                <a:cs typeface="Times New Roman" pitchFamily="18" charset="0"/>
              </a:rPr>
              <a:t>阶段</a:t>
            </a:r>
          </a:p>
          <a:p>
            <a:pPr>
              <a:lnSpc>
                <a:spcPts val="3200"/>
              </a:lnSpc>
            </a:pPr>
            <a:r>
              <a:rPr lang="pt-BR" altLang="zh-CN" sz="2000" i="1" dirty="0">
                <a:solidFill>
                  <a:srgbClr val="0000FF"/>
                </a:solidFill>
                <a:latin typeface="Times New Roman" pitchFamily="18" charset="0"/>
                <a:ea typeface="微软雅黑" pitchFamily="34" charset="-122"/>
                <a:cs typeface="Times New Roman" pitchFamily="18" charset="0"/>
              </a:rPr>
              <a:t>f </a:t>
            </a:r>
            <a:r>
              <a:rPr lang="pt-BR" altLang="zh-CN" sz="2000" dirty="0">
                <a:solidFill>
                  <a:srgbClr val="0000FF"/>
                </a:solidFill>
                <a:latin typeface="Times New Roman" pitchFamily="18" charset="0"/>
                <a:ea typeface="微软雅黑" pitchFamily="34" charset="-122"/>
                <a:cs typeface="Times New Roman" pitchFamily="18" charset="0"/>
              </a:rPr>
              <a:t>(B</a:t>
            </a:r>
            <a:r>
              <a:rPr lang="pt-BR" altLang="zh-CN" sz="2000" baseline="-25000" dirty="0">
                <a:solidFill>
                  <a:srgbClr val="0000FF"/>
                </a:solidFill>
                <a:latin typeface="Times New Roman" pitchFamily="18" charset="0"/>
                <a:ea typeface="微软雅黑" pitchFamily="34" charset="-122"/>
                <a:cs typeface="Times New Roman" pitchFamily="18" charset="0"/>
              </a:rPr>
              <a:t>1</a:t>
            </a:r>
            <a:r>
              <a:rPr lang="pt-BR" altLang="zh-CN" sz="2000" dirty="0">
                <a:solidFill>
                  <a:srgbClr val="0000FF"/>
                </a:solidFill>
                <a:latin typeface="Times New Roman" pitchFamily="18" charset="0"/>
                <a:ea typeface="微软雅黑" pitchFamily="34" charset="-122"/>
                <a:cs typeface="Times New Roman" pitchFamily="18" charset="0"/>
              </a:rPr>
              <a:t>)=MIN(</a:t>
            </a:r>
            <a:r>
              <a:rPr lang="pt-BR" altLang="zh-CN" sz="2000" i="1" dirty="0">
                <a:solidFill>
                  <a:srgbClr val="0000FF"/>
                </a:solidFill>
                <a:latin typeface="Times New Roman" pitchFamily="18" charset="0"/>
                <a:ea typeface="微软雅黑" pitchFamily="34" charset="-122"/>
                <a:cs typeface="Times New Roman" pitchFamily="18" charset="0"/>
              </a:rPr>
              <a:t>f </a:t>
            </a:r>
            <a:r>
              <a:rPr lang="pt-BR" altLang="zh-CN" sz="2000" dirty="0">
                <a:solidFill>
                  <a:srgbClr val="0000FF"/>
                </a:solidFill>
                <a:latin typeface="Times New Roman" pitchFamily="18" charset="0"/>
                <a:ea typeface="微软雅黑" pitchFamily="34" charset="-122"/>
                <a:cs typeface="Times New Roman" pitchFamily="18" charset="0"/>
              </a:rPr>
              <a:t>(A)+c(A</a:t>
            </a:r>
            <a:r>
              <a:rPr lang="zh-CN" altLang="en-US" sz="2000" dirty="0">
                <a:solidFill>
                  <a:srgbClr val="0000FF"/>
                </a:solidFill>
                <a:latin typeface="Times New Roman" pitchFamily="18" charset="0"/>
                <a:ea typeface="微软雅黑" pitchFamily="34" charset="-122"/>
                <a:cs typeface="Times New Roman" pitchFamily="18" charset="0"/>
              </a:rPr>
              <a:t>，</a:t>
            </a:r>
            <a:r>
              <a:rPr lang="pt-BR" altLang="zh-CN" sz="2000" dirty="0">
                <a:solidFill>
                  <a:srgbClr val="0000FF"/>
                </a:solidFill>
                <a:latin typeface="Times New Roman" pitchFamily="18" charset="0"/>
                <a:ea typeface="微软雅黑" pitchFamily="34" charset="-122"/>
                <a:cs typeface="Times New Roman" pitchFamily="18" charset="0"/>
              </a:rPr>
              <a:t>B</a:t>
            </a:r>
            <a:r>
              <a:rPr lang="pt-BR" altLang="zh-CN" sz="2000" baseline="-25000" dirty="0">
                <a:solidFill>
                  <a:srgbClr val="0000FF"/>
                </a:solidFill>
                <a:latin typeface="Times New Roman" pitchFamily="18" charset="0"/>
                <a:ea typeface="微软雅黑" pitchFamily="34" charset="-122"/>
                <a:cs typeface="Times New Roman" pitchFamily="18" charset="0"/>
              </a:rPr>
              <a:t>1</a:t>
            </a:r>
            <a:r>
              <a:rPr lang="pt-BR" altLang="zh-CN" sz="2000" dirty="0">
                <a:solidFill>
                  <a:srgbClr val="0000FF"/>
                </a:solidFill>
                <a:latin typeface="Times New Roman" pitchFamily="18" charset="0"/>
                <a:ea typeface="微软雅黑" pitchFamily="34" charset="-122"/>
                <a:cs typeface="Times New Roman" pitchFamily="18" charset="0"/>
              </a:rPr>
              <a:t>))=2</a:t>
            </a:r>
            <a:r>
              <a:rPr lang="zh-CN" altLang="en-US" sz="2000" dirty="0">
                <a:solidFill>
                  <a:srgbClr val="0000FF"/>
                </a:solidFill>
                <a:latin typeface="Times New Roman" pitchFamily="18" charset="0"/>
                <a:ea typeface="微软雅黑" pitchFamily="34" charset="-122"/>
                <a:cs typeface="Times New Roman" pitchFamily="18" charset="0"/>
              </a:rPr>
              <a:t>，</a:t>
            </a:r>
            <a:r>
              <a:rPr lang="pt-BR" altLang="zh-CN" sz="2000" dirty="0">
                <a:solidFill>
                  <a:srgbClr val="0000FF"/>
                </a:solidFill>
                <a:latin typeface="Times New Roman" pitchFamily="18" charset="0"/>
                <a:ea typeface="微软雅黑" pitchFamily="34" charset="-122"/>
                <a:cs typeface="Times New Roman" pitchFamily="18" charset="0"/>
              </a:rPr>
              <a:t> </a:t>
            </a:r>
            <a:r>
              <a:rPr lang="pt-BR" altLang="zh-CN" sz="2000" dirty="0">
                <a:solidFill>
                  <a:srgbClr val="006600"/>
                </a:solidFill>
                <a:latin typeface="Times New Roman" pitchFamily="18" charset="0"/>
                <a:ea typeface="微软雅黑" pitchFamily="34" charset="-122"/>
                <a:cs typeface="Times New Roman" pitchFamily="18" charset="0"/>
              </a:rPr>
              <a:t>pre(B</a:t>
            </a:r>
            <a:r>
              <a:rPr lang="pt-BR" altLang="zh-CN" sz="2000" baseline="-25000" dirty="0">
                <a:solidFill>
                  <a:srgbClr val="006600"/>
                </a:solidFill>
                <a:latin typeface="Times New Roman" pitchFamily="18" charset="0"/>
                <a:ea typeface="微软雅黑" pitchFamily="34" charset="-122"/>
                <a:cs typeface="Times New Roman" pitchFamily="18" charset="0"/>
              </a:rPr>
              <a:t>1</a:t>
            </a:r>
            <a:r>
              <a:rPr lang="pt-BR" altLang="zh-CN" sz="2000" dirty="0">
                <a:solidFill>
                  <a:srgbClr val="006600"/>
                </a:solidFill>
                <a:latin typeface="Times New Roman" pitchFamily="18" charset="0"/>
                <a:ea typeface="微软雅黑" pitchFamily="34" charset="-122"/>
                <a:cs typeface="Times New Roman" pitchFamily="18" charset="0"/>
              </a:rPr>
              <a:t>)=A</a:t>
            </a:r>
            <a:endParaRPr lang="zh-CN" altLang="zh-CN" sz="2000" dirty="0">
              <a:solidFill>
                <a:srgbClr val="006600"/>
              </a:solidFill>
              <a:latin typeface="Times New Roman" pitchFamily="18" charset="0"/>
              <a:ea typeface="微软雅黑" pitchFamily="34" charset="-122"/>
              <a:cs typeface="Times New Roman" pitchFamily="18" charset="0"/>
            </a:endParaRPr>
          </a:p>
          <a:p>
            <a:pPr>
              <a:lnSpc>
                <a:spcPts val="3200"/>
              </a:lnSpc>
            </a:pPr>
            <a:r>
              <a:rPr lang="pt-BR" altLang="zh-CN" sz="2000" i="1" dirty="0">
                <a:solidFill>
                  <a:srgbClr val="0000FF"/>
                </a:solidFill>
                <a:latin typeface="Times New Roman" pitchFamily="18" charset="0"/>
                <a:ea typeface="微软雅黑" pitchFamily="34" charset="-122"/>
                <a:cs typeface="Times New Roman" pitchFamily="18" charset="0"/>
              </a:rPr>
              <a:t>f </a:t>
            </a:r>
            <a:r>
              <a:rPr lang="pt-BR" altLang="zh-CN" sz="2000" dirty="0">
                <a:solidFill>
                  <a:srgbClr val="0000FF"/>
                </a:solidFill>
                <a:latin typeface="Times New Roman" pitchFamily="18" charset="0"/>
                <a:ea typeface="微软雅黑" pitchFamily="34" charset="-122"/>
                <a:cs typeface="Times New Roman" pitchFamily="18" charset="0"/>
              </a:rPr>
              <a:t>(B</a:t>
            </a:r>
            <a:r>
              <a:rPr lang="pt-BR" altLang="zh-CN" sz="2000" baseline="-25000" dirty="0">
                <a:solidFill>
                  <a:srgbClr val="0000FF"/>
                </a:solidFill>
                <a:latin typeface="Times New Roman" pitchFamily="18" charset="0"/>
                <a:ea typeface="微软雅黑" pitchFamily="34" charset="-122"/>
                <a:cs typeface="Times New Roman" pitchFamily="18" charset="0"/>
              </a:rPr>
              <a:t>2</a:t>
            </a:r>
            <a:r>
              <a:rPr lang="pt-BR" altLang="zh-CN" sz="2000" dirty="0">
                <a:solidFill>
                  <a:srgbClr val="0000FF"/>
                </a:solidFill>
                <a:latin typeface="Times New Roman" pitchFamily="18" charset="0"/>
                <a:ea typeface="微软雅黑" pitchFamily="34" charset="-122"/>
                <a:cs typeface="Times New Roman" pitchFamily="18" charset="0"/>
              </a:rPr>
              <a:t>)=MIN(</a:t>
            </a:r>
            <a:r>
              <a:rPr lang="pt-BR" altLang="zh-CN" sz="2000" i="1" dirty="0">
                <a:solidFill>
                  <a:srgbClr val="0000FF"/>
                </a:solidFill>
                <a:latin typeface="Times New Roman" pitchFamily="18" charset="0"/>
                <a:ea typeface="微软雅黑" pitchFamily="34" charset="-122"/>
                <a:cs typeface="Times New Roman" pitchFamily="18" charset="0"/>
              </a:rPr>
              <a:t>f </a:t>
            </a:r>
            <a:r>
              <a:rPr lang="pt-BR" altLang="zh-CN" sz="2000" dirty="0">
                <a:solidFill>
                  <a:srgbClr val="0000FF"/>
                </a:solidFill>
                <a:latin typeface="Times New Roman" pitchFamily="18" charset="0"/>
                <a:ea typeface="微软雅黑" pitchFamily="34" charset="-122"/>
                <a:cs typeface="Times New Roman" pitchFamily="18" charset="0"/>
              </a:rPr>
              <a:t>(A)+c(A</a:t>
            </a:r>
            <a:r>
              <a:rPr lang="zh-CN" altLang="en-US" sz="2000" dirty="0">
                <a:solidFill>
                  <a:srgbClr val="0000FF"/>
                </a:solidFill>
                <a:latin typeface="Times New Roman" pitchFamily="18" charset="0"/>
                <a:ea typeface="微软雅黑" pitchFamily="34" charset="-122"/>
                <a:cs typeface="Times New Roman" pitchFamily="18" charset="0"/>
              </a:rPr>
              <a:t>，</a:t>
            </a:r>
            <a:r>
              <a:rPr lang="pt-BR" altLang="zh-CN" sz="2000" dirty="0">
                <a:solidFill>
                  <a:srgbClr val="0000FF"/>
                </a:solidFill>
                <a:latin typeface="Times New Roman" pitchFamily="18" charset="0"/>
                <a:ea typeface="微软雅黑" pitchFamily="34" charset="-122"/>
                <a:cs typeface="Times New Roman" pitchFamily="18" charset="0"/>
              </a:rPr>
              <a:t>B</a:t>
            </a:r>
            <a:r>
              <a:rPr lang="pt-BR" altLang="zh-CN" sz="2000" baseline="-25000" dirty="0">
                <a:solidFill>
                  <a:srgbClr val="0000FF"/>
                </a:solidFill>
                <a:latin typeface="Times New Roman" pitchFamily="18" charset="0"/>
                <a:ea typeface="微软雅黑" pitchFamily="34" charset="-122"/>
                <a:cs typeface="Times New Roman" pitchFamily="18" charset="0"/>
              </a:rPr>
              <a:t>2</a:t>
            </a:r>
            <a:r>
              <a:rPr lang="pt-BR" altLang="zh-CN" sz="2000" dirty="0">
                <a:solidFill>
                  <a:srgbClr val="0000FF"/>
                </a:solidFill>
                <a:latin typeface="Times New Roman" pitchFamily="18" charset="0"/>
                <a:ea typeface="微软雅黑" pitchFamily="34" charset="-122"/>
                <a:cs typeface="Times New Roman" pitchFamily="18" charset="0"/>
              </a:rPr>
              <a:t>))=4</a:t>
            </a:r>
            <a:r>
              <a:rPr lang="zh-CN" altLang="en-US" sz="2000" dirty="0">
                <a:solidFill>
                  <a:srgbClr val="0000FF"/>
                </a:solidFill>
                <a:latin typeface="Times New Roman" pitchFamily="18" charset="0"/>
                <a:ea typeface="微软雅黑" pitchFamily="34" charset="-122"/>
                <a:cs typeface="Times New Roman" pitchFamily="18" charset="0"/>
              </a:rPr>
              <a:t>，</a:t>
            </a:r>
            <a:r>
              <a:rPr lang="pt-BR" altLang="zh-CN" sz="2000" dirty="0">
                <a:solidFill>
                  <a:srgbClr val="0000FF"/>
                </a:solidFill>
                <a:latin typeface="Times New Roman" pitchFamily="18" charset="0"/>
                <a:ea typeface="微软雅黑" pitchFamily="34" charset="-122"/>
                <a:cs typeface="Times New Roman" pitchFamily="18" charset="0"/>
              </a:rPr>
              <a:t> </a:t>
            </a:r>
            <a:r>
              <a:rPr lang="pt-BR" altLang="zh-CN" sz="2000" dirty="0">
                <a:solidFill>
                  <a:srgbClr val="006600"/>
                </a:solidFill>
                <a:latin typeface="Times New Roman" pitchFamily="18" charset="0"/>
                <a:ea typeface="微软雅黑" pitchFamily="34" charset="-122"/>
                <a:cs typeface="Times New Roman" pitchFamily="18" charset="0"/>
              </a:rPr>
              <a:t>pre(B</a:t>
            </a:r>
            <a:r>
              <a:rPr lang="pt-BR" altLang="zh-CN" sz="2000" baseline="-25000" dirty="0">
                <a:solidFill>
                  <a:srgbClr val="006600"/>
                </a:solidFill>
                <a:latin typeface="Times New Roman" pitchFamily="18" charset="0"/>
                <a:ea typeface="微软雅黑" pitchFamily="34" charset="-122"/>
                <a:cs typeface="Times New Roman" pitchFamily="18" charset="0"/>
              </a:rPr>
              <a:t>2</a:t>
            </a:r>
            <a:r>
              <a:rPr lang="pt-BR" altLang="zh-CN" sz="2000" dirty="0">
                <a:solidFill>
                  <a:srgbClr val="006600"/>
                </a:solidFill>
                <a:latin typeface="Times New Roman" pitchFamily="18" charset="0"/>
                <a:ea typeface="微软雅黑" pitchFamily="34" charset="-122"/>
                <a:cs typeface="Times New Roman" pitchFamily="18" charset="0"/>
              </a:rPr>
              <a:t>)=A</a:t>
            </a:r>
            <a:endParaRPr lang="zh-CN" altLang="zh-CN" sz="2000" dirty="0">
              <a:solidFill>
                <a:srgbClr val="006600"/>
              </a:solidFill>
              <a:latin typeface="Times New Roman" pitchFamily="18" charset="0"/>
              <a:ea typeface="微软雅黑" pitchFamily="34" charset="-122"/>
              <a:cs typeface="Times New Roman" pitchFamily="18" charset="0"/>
            </a:endParaRPr>
          </a:p>
          <a:p>
            <a:pPr>
              <a:lnSpc>
                <a:spcPts val="3200"/>
              </a:lnSpc>
            </a:pPr>
            <a:r>
              <a:rPr lang="pt-BR" altLang="zh-CN" sz="2000" i="1" dirty="0">
                <a:solidFill>
                  <a:srgbClr val="0000FF"/>
                </a:solidFill>
                <a:latin typeface="Times New Roman" pitchFamily="18" charset="0"/>
                <a:ea typeface="微软雅黑" pitchFamily="34" charset="-122"/>
                <a:cs typeface="Times New Roman" pitchFamily="18" charset="0"/>
              </a:rPr>
              <a:t>f </a:t>
            </a:r>
            <a:r>
              <a:rPr lang="pt-BR" altLang="zh-CN" sz="2000" dirty="0">
                <a:solidFill>
                  <a:srgbClr val="0000FF"/>
                </a:solidFill>
                <a:latin typeface="Times New Roman" pitchFamily="18" charset="0"/>
                <a:ea typeface="微软雅黑" pitchFamily="34" charset="-122"/>
                <a:cs typeface="Times New Roman" pitchFamily="18" charset="0"/>
              </a:rPr>
              <a:t>(B</a:t>
            </a:r>
            <a:r>
              <a:rPr lang="pt-BR" altLang="zh-CN" sz="2000" baseline="-25000" dirty="0">
                <a:solidFill>
                  <a:srgbClr val="0000FF"/>
                </a:solidFill>
                <a:latin typeface="Times New Roman" pitchFamily="18" charset="0"/>
                <a:ea typeface="微软雅黑" pitchFamily="34" charset="-122"/>
                <a:cs typeface="Times New Roman" pitchFamily="18" charset="0"/>
              </a:rPr>
              <a:t>3</a:t>
            </a:r>
            <a:r>
              <a:rPr lang="pt-BR" altLang="zh-CN" sz="2000" dirty="0">
                <a:solidFill>
                  <a:srgbClr val="0000FF"/>
                </a:solidFill>
                <a:latin typeface="Times New Roman" pitchFamily="18" charset="0"/>
                <a:ea typeface="微软雅黑" pitchFamily="34" charset="-122"/>
                <a:cs typeface="Times New Roman" pitchFamily="18" charset="0"/>
              </a:rPr>
              <a:t>)=MIN(</a:t>
            </a:r>
            <a:r>
              <a:rPr lang="pt-BR" altLang="zh-CN" sz="2000" i="1" dirty="0">
                <a:solidFill>
                  <a:srgbClr val="0000FF"/>
                </a:solidFill>
                <a:latin typeface="Times New Roman" pitchFamily="18" charset="0"/>
                <a:ea typeface="微软雅黑" pitchFamily="34" charset="-122"/>
                <a:cs typeface="Times New Roman" pitchFamily="18" charset="0"/>
              </a:rPr>
              <a:t>f </a:t>
            </a:r>
            <a:r>
              <a:rPr lang="pt-BR" altLang="zh-CN" sz="2000" dirty="0">
                <a:solidFill>
                  <a:srgbClr val="0000FF"/>
                </a:solidFill>
                <a:latin typeface="Times New Roman" pitchFamily="18" charset="0"/>
                <a:ea typeface="微软雅黑" pitchFamily="34" charset="-122"/>
                <a:cs typeface="Times New Roman" pitchFamily="18" charset="0"/>
              </a:rPr>
              <a:t>(A)+c(A</a:t>
            </a:r>
            <a:r>
              <a:rPr lang="zh-CN" altLang="en-US" sz="2000" dirty="0">
                <a:solidFill>
                  <a:srgbClr val="0000FF"/>
                </a:solidFill>
                <a:latin typeface="Times New Roman" pitchFamily="18" charset="0"/>
                <a:ea typeface="微软雅黑" pitchFamily="34" charset="-122"/>
                <a:cs typeface="Times New Roman" pitchFamily="18" charset="0"/>
              </a:rPr>
              <a:t>，</a:t>
            </a:r>
            <a:r>
              <a:rPr lang="pt-BR" altLang="zh-CN" sz="2000" dirty="0">
                <a:solidFill>
                  <a:srgbClr val="0000FF"/>
                </a:solidFill>
                <a:latin typeface="Times New Roman" pitchFamily="18" charset="0"/>
                <a:ea typeface="微软雅黑" pitchFamily="34" charset="-122"/>
                <a:cs typeface="Times New Roman" pitchFamily="18" charset="0"/>
              </a:rPr>
              <a:t>B</a:t>
            </a:r>
            <a:r>
              <a:rPr lang="pt-BR" altLang="zh-CN" sz="2000" baseline="-25000" dirty="0">
                <a:solidFill>
                  <a:srgbClr val="0000FF"/>
                </a:solidFill>
                <a:latin typeface="Times New Roman" pitchFamily="18" charset="0"/>
                <a:ea typeface="微软雅黑" pitchFamily="34" charset="-122"/>
                <a:cs typeface="Times New Roman" pitchFamily="18" charset="0"/>
              </a:rPr>
              <a:t>3</a:t>
            </a:r>
            <a:r>
              <a:rPr lang="pt-BR" altLang="zh-CN" sz="2000" dirty="0">
                <a:solidFill>
                  <a:srgbClr val="0000FF"/>
                </a:solidFill>
                <a:latin typeface="Times New Roman" pitchFamily="18" charset="0"/>
                <a:ea typeface="微软雅黑" pitchFamily="34" charset="-122"/>
                <a:cs typeface="Times New Roman" pitchFamily="18" charset="0"/>
              </a:rPr>
              <a:t>))=3</a:t>
            </a:r>
            <a:r>
              <a:rPr lang="zh-CN" altLang="en-US" sz="2000" dirty="0">
                <a:solidFill>
                  <a:srgbClr val="0000FF"/>
                </a:solidFill>
                <a:latin typeface="Times New Roman" pitchFamily="18" charset="0"/>
                <a:ea typeface="微软雅黑" pitchFamily="34" charset="-122"/>
                <a:cs typeface="Times New Roman" pitchFamily="18" charset="0"/>
              </a:rPr>
              <a:t>，</a:t>
            </a:r>
            <a:r>
              <a:rPr lang="pt-BR" altLang="zh-CN" sz="2000" dirty="0">
                <a:solidFill>
                  <a:srgbClr val="0000FF"/>
                </a:solidFill>
                <a:latin typeface="Times New Roman" pitchFamily="18" charset="0"/>
                <a:ea typeface="微软雅黑" pitchFamily="34" charset="-122"/>
                <a:cs typeface="Times New Roman" pitchFamily="18" charset="0"/>
              </a:rPr>
              <a:t> </a:t>
            </a:r>
            <a:r>
              <a:rPr lang="pt-BR" altLang="zh-CN" sz="2000" dirty="0">
                <a:solidFill>
                  <a:srgbClr val="006600"/>
                </a:solidFill>
                <a:latin typeface="Times New Roman" pitchFamily="18" charset="0"/>
                <a:ea typeface="微软雅黑" pitchFamily="34" charset="-122"/>
                <a:cs typeface="Times New Roman" pitchFamily="18" charset="0"/>
              </a:rPr>
              <a:t>pre(B</a:t>
            </a:r>
            <a:r>
              <a:rPr lang="pt-BR" altLang="zh-CN" sz="2000" baseline="-25000" dirty="0">
                <a:solidFill>
                  <a:srgbClr val="006600"/>
                </a:solidFill>
                <a:latin typeface="Times New Roman" pitchFamily="18" charset="0"/>
                <a:ea typeface="微软雅黑" pitchFamily="34" charset="-122"/>
                <a:cs typeface="Times New Roman" pitchFamily="18" charset="0"/>
              </a:rPr>
              <a:t>3</a:t>
            </a:r>
            <a:r>
              <a:rPr lang="pt-BR" altLang="zh-CN" sz="2000" dirty="0">
                <a:solidFill>
                  <a:srgbClr val="006600"/>
                </a:solidFill>
                <a:latin typeface="Times New Roman" pitchFamily="18" charset="0"/>
                <a:ea typeface="微软雅黑" pitchFamily="34" charset="-122"/>
                <a:cs typeface="Times New Roman" pitchFamily="18" charset="0"/>
              </a:rPr>
              <a:t>)=A</a:t>
            </a:r>
            <a:endParaRPr lang="zh-CN" altLang="zh-CN" sz="2000" dirty="0">
              <a:solidFill>
                <a:srgbClr val="006600"/>
              </a:solidFill>
              <a:latin typeface="Times New Roman" pitchFamily="18" charset="0"/>
              <a:ea typeface="微软雅黑" pitchFamily="34" charset="-122"/>
              <a:cs typeface="Times New Roman" pitchFamily="18" charset="0"/>
            </a:endParaRPr>
          </a:p>
        </p:txBody>
      </p:sp>
      <p:grpSp>
        <p:nvGrpSpPr>
          <p:cNvPr id="4" name="组合 53"/>
          <p:cNvGrpSpPr/>
          <p:nvPr/>
        </p:nvGrpSpPr>
        <p:grpSpPr>
          <a:xfrm>
            <a:off x="3381356" y="171372"/>
            <a:ext cx="928694" cy="3229111"/>
            <a:chOff x="500034" y="2428869"/>
            <a:chExt cx="928694" cy="3901843"/>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642910" y="5847246"/>
              <a:ext cx="642942" cy="483466"/>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452662" y="342852"/>
            <a:ext cx="5072098" cy="2586082"/>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椭圆 12"/>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en-US"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TextBox 45"/>
            <p:cNvSpPr txBox="1"/>
            <p:nvPr/>
          </p:nvSpPr>
          <p:spPr>
            <a:xfrm>
              <a:off x="4441824" y="486651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TextBox 46"/>
            <p:cNvSpPr txBox="1"/>
            <p:nvPr/>
          </p:nvSpPr>
          <p:spPr>
            <a:xfrm>
              <a:off x="4760914" y="5454665"/>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TextBox 47"/>
            <p:cNvSpPr txBox="1"/>
            <p:nvPr/>
          </p:nvSpPr>
          <p:spPr>
            <a:xfrm>
              <a:off x="6143636" y="455930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TextBox 48"/>
            <p:cNvSpPr txBox="1"/>
            <p:nvPr/>
          </p:nvSpPr>
          <p:spPr>
            <a:xfrm>
              <a:off x="6215074" y="3500439"/>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3" name="TextBox 52"/>
          <p:cNvSpPr txBox="1"/>
          <p:nvPr/>
        </p:nvSpPr>
        <p:spPr>
          <a:xfrm>
            <a:off x="2166910" y="3143272"/>
            <a:ext cx="2071702" cy="400110"/>
          </a:xfrm>
          <a:prstGeom prst="rect">
            <a:avLst/>
          </a:prstGeom>
          <a:noFill/>
        </p:spPr>
        <p:txBody>
          <a:bodyPr wrap="square" rtlCol="0">
            <a:spAutoFit/>
          </a:bodyPr>
          <a:lstStyle/>
          <a:p>
            <a:r>
              <a:rPr lang="zh-CN" altLang="zh-CN" sz="2000" b="1">
                <a:solidFill>
                  <a:srgbClr val="C00000"/>
                </a:solidFill>
                <a:latin typeface="微软雅黑" pitchFamily="34" charset="-122"/>
                <a:ea typeface="微软雅黑" pitchFamily="34" charset="-122"/>
                <a:cs typeface="Consolas" panose="020B0609020204030204" pitchFamily="49" charset="0"/>
              </a:rPr>
              <a:t>③ 第</a:t>
            </a:r>
            <a:r>
              <a:rPr lang="en-US" altLang="zh-CN" sz="2000" b="1">
                <a:solidFill>
                  <a:srgbClr val="C00000"/>
                </a:solidFill>
                <a:latin typeface="微软雅黑" pitchFamily="34" charset="-122"/>
                <a:ea typeface="微软雅黑" pitchFamily="34" charset="-122"/>
                <a:cs typeface="Consolas" panose="020B0609020204030204" pitchFamily="49" charset="0"/>
              </a:rPr>
              <a:t>3</a:t>
            </a:r>
            <a:r>
              <a:rPr lang="zh-CN" altLang="zh-CN" sz="2000" b="1">
                <a:solidFill>
                  <a:srgbClr val="C00000"/>
                </a:solidFill>
                <a:latin typeface="微软雅黑" pitchFamily="34" charset="-122"/>
                <a:ea typeface="微软雅黑" pitchFamily="34" charset="-122"/>
                <a:cs typeface="Consolas" panose="020B0609020204030204" pitchFamily="49" charset="0"/>
              </a:rPr>
              <a:t>阶段</a:t>
            </a:r>
          </a:p>
        </p:txBody>
      </p:sp>
      <p:grpSp>
        <p:nvGrpSpPr>
          <p:cNvPr id="3" name="组合 53"/>
          <p:cNvGrpSpPr/>
          <p:nvPr/>
        </p:nvGrpSpPr>
        <p:grpSpPr>
          <a:xfrm>
            <a:off x="4654540" y="171372"/>
            <a:ext cx="928694" cy="3229111"/>
            <a:chOff x="500034" y="2428869"/>
            <a:chExt cx="928694" cy="3901843"/>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642910" y="5847246"/>
              <a:ext cx="642942" cy="483466"/>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grpSp>
      <p:pic>
        <p:nvPicPr>
          <p:cNvPr id="295938" name="Picture 2"/>
          <p:cNvPicPr>
            <a:picLocks noChangeAspect="1" noChangeArrowheads="1"/>
          </p:cNvPicPr>
          <p:nvPr/>
        </p:nvPicPr>
        <p:blipFill>
          <a:blip r:embed="rId2" cstate="print"/>
          <a:srcRect/>
          <a:stretch>
            <a:fillRect/>
          </a:stretch>
        </p:blipFill>
        <p:spPr bwMode="auto">
          <a:xfrm>
            <a:off x="2540000" y="3571900"/>
            <a:ext cx="6573520" cy="288730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452662" y="342852"/>
            <a:ext cx="5072098" cy="2586082"/>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椭圆 12"/>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en-US"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TextBox 45"/>
            <p:cNvSpPr txBox="1"/>
            <p:nvPr/>
          </p:nvSpPr>
          <p:spPr>
            <a:xfrm>
              <a:off x="4441824" y="486651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TextBox 46"/>
            <p:cNvSpPr txBox="1"/>
            <p:nvPr/>
          </p:nvSpPr>
          <p:spPr>
            <a:xfrm>
              <a:off x="4760914" y="5454665"/>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TextBox 47"/>
            <p:cNvSpPr txBox="1"/>
            <p:nvPr/>
          </p:nvSpPr>
          <p:spPr>
            <a:xfrm>
              <a:off x="6143636" y="455930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TextBox 48"/>
            <p:cNvSpPr txBox="1"/>
            <p:nvPr/>
          </p:nvSpPr>
          <p:spPr>
            <a:xfrm>
              <a:off x="6215074" y="3500439"/>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3" name="TextBox 52"/>
          <p:cNvSpPr txBox="1"/>
          <p:nvPr/>
        </p:nvSpPr>
        <p:spPr>
          <a:xfrm>
            <a:off x="2166910" y="3143272"/>
            <a:ext cx="2071702" cy="400110"/>
          </a:xfrm>
          <a:prstGeom prst="rect">
            <a:avLst/>
          </a:prstGeom>
          <a:noFill/>
        </p:spPr>
        <p:txBody>
          <a:bodyPr wrap="square" rtlCol="0">
            <a:spAutoFit/>
          </a:bodyPr>
          <a:lstStyle/>
          <a:p>
            <a:r>
              <a:rPr lang="zh-CN" altLang="zh-CN" sz="2000" b="1" dirty="0">
                <a:solidFill>
                  <a:srgbClr val="C00000"/>
                </a:solidFill>
                <a:latin typeface="微软雅黑" pitchFamily="34" charset="-122"/>
                <a:ea typeface="微软雅黑" pitchFamily="34" charset="-122"/>
                <a:cs typeface="Consolas" panose="020B0609020204030204" pitchFamily="49" charset="0"/>
              </a:rPr>
              <a:t>④ 第</a:t>
            </a:r>
            <a:r>
              <a:rPr lang="en-US" altLang="zh-CN" sz="2000" b="1" dirty="0">
                <a:solidFill>
                  <a:srgbClr val="C00000"/>
                </a:solidFill>
                <a:latin typeface="微软雅黑" pitchFamily="34" charset="-122"/>
                <a:ea typeface="微软雅黑" pitchFamily="34" charset="-122"/>
                <a:cs typeface="Consolas" panose="020B0609020204030204" pitchFamily="49" charset="0"/>
              </a:rPr>
              <a:t>4</a:t>
            </a:r>
            <a:r>
              <a:rPr lang="zh-CN" altLang="zh-CN" sz="2000" b="1" dirty="0">
                <a:solidFill>
                  <a:srgbClr val="C00000"/>
                </a:solidFill>
                <a:latin typeface="微软雅黑" pitchFamily="34" charset="-122"/>
                <a:ea typeface="微软雅黑" pitchFamily="34" charset="-122"/>
                <a:cs typeface="Consolas" panose="020B0609020204030204" pitchFamily="49" charset="0"/>
              </a:rPr>
              <a:t>阶段</a:t>
            </a:r>
          </a:p>
        </p:txBody>
      </p:sp>
      <p:grpSp>
        <p:nvGrpSpPr>
          <p:cNvPr id="3" name="组合 53"/>
          <p:cNvGrpSpPr/>
          <p:nvPr/>
        </p:nvGrpSpPr>
        <p:grpSpPr>
          <a:xfrm>
            <a:off x="5810248" y="199890"/>
            <a:ext cx="928694" cy="3229111"/>
            <a:chOff x="500034" y="2428869"/>
            <a:chExt cx="928694" cy="3901843"/>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642910" y="5847246"/>
              <a:ext cx="642942" cy="483466"/>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grpSp>
      <p:pic>
        <p:nvPicPr>
          <p:cNvPr id="296962" name="Picture 2"/>
          <p:cNvPicPr>
            <a:picLocks noChangeAspect="1" noChangeArrowheads="1"/>
          </p:cNvPicPr>
          <p:nvPr/>
        </p:nvPicPr>
        <p:blipFill>
          <a:blip r:embed="rId2" cstate="print"/>
          <a:srcRect/>
          <a:stretch>
            <a:fillRect/>
          </a:stretch>
        </p:blipFill>
        <p:spPr bwMode="auto">
          <a:xfrm>
            <a:off x="2382178" y="3786190"/>
            <a:ext cx="6426542" cy="231383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452662" y="342852"/>
            <a:ext cx="5072098" cy="2586082"/>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椭圆 12"/>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en-US"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TextBox 45"/>
            <p:cNvSpPr txBox="1"/>
            <p:nvPr/>
          </p:nvSpPr>
          <p:spPr>
            <a:xfrm>
              <a:off x="4441824" y="486651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TextBox 46"/>
            <p:cNvSpPr txBox="1"/>
            <p:nvPr/>
          </p:nvSpPr>
          <p:spPr>
            <a:xfrm>
              <a:off x="4760914" y="5454665"/>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TextBox 47"/>
            <p:cNvSpPr txBox="1"/>
            <p:nvPr/>
          </p:nvSpPr>
          <p:spPr>
            <a:xfrm>
              <a:off x="6143636" y="455930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TextBox 48"/>
            <p:cNvSpPr txBox="1"/>
            <p:nvPr/>
          </p:nvSpPr>
          <p:spPr>
            <a:xfrm>
              <a:off x="6215074" y="3500439"/>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3" name="TextBox 52"/>
          <p:cNvSpPr txBox="1"/>
          <p:nvPr/>
        </p:nvSpPr>
        <p:spPr>
          <a:xfrm>
            <a:off x="2166910" y="3143272"/>
            <a:ext cx="2071702" cy="400110"/>
          </a:xfrm>
          <a:prstGeom prst="rect">
            <a:avLst/>
          </a:prstGeom>
          <a:noFill/>
        </p:spPr>
        <p:txBody>
          <a:bodyPr wrap="square" rtlCol="0">
            <a:spAutoFit/>
          </a:bodyPr>
          <a:lstStyle/>
          <a:p>
            <a:r>
              <a:rPr lang="zh-CN" altLang="zh-CN" sz="2000" b="1" dirty="0">
                <a:solidFill>
                  <a:srgbClr val="C00000"/>
                </a:solidFill>
                <a:latin typeface="Consolas" panose="020B0609020204030204" pitchFamily="49" charset="0"/>
                <a:ea typeface="楷体" panose="02010609060101010101" pitchFamily="49" charset="-122"/>
                <a:cs typeface="Consolas" panose="020B0609020204030204" pitchFamily="49" charset="0"/>
              </a:rPr>
              <a:t>⑤ 第</a:t>
            </a:r>
            <a:r>
              <a:rPr lang="en-US" altLang="zh-CN" sz="2000" b="1" dirty="0">
                <a:solidFill>
                  <a:srgbClr val="C00000"/>
                </a:solidFill>
                <a:latin typeface="Consolas" panose="020B0609020204030204" pitchFamily="49" charset="0"/>
                <a:ea typeface="楷体" panose="02010609060101010101" pitchFamily="49" charset="-122"/>
                <a:cs typeface="Consolas" panose="020B0609020204030204" pitchFamily="49" charset="0"/>
              </a:rPr>
              <a:t>5</a:t>
            </a:r>
            <a:r>
              <a:rPr lang="zh-CN" altLang="zh-CN" sz="2000" b="1" dirty="0">
                <a:solidFill>
                  <a:srgbClr val="C00000"/>
                </a:solidFill>
                <a:latin typeface="Consolas" panose="020B0609020204030204" pitchFamily="49" charset="0"/>
                <a:ea typeface="楷体" panose="02010609060101010101" pitchFamily="49" charset="-122"/>
                <a:cs typeface="Consolas" panose="020B0609020204030204" pitchFamily="49" charset="0"/>
              </a:rPr>
              <a:t>阶段</a:t>
            </a:r>
          </a:p>
        </p:txBody>
      </p:sp>
      <p:grpSp>
        <p:nvGrpSpPr>
          <p:cNvPr id="3" name="组合 53"/>
          <p:cNvGrpSpPr/>
          <p:nvPr/>
        </p:nvGrpSpPr>
        <p:grpSpPr>
          <a:xfrm>
            <a:off x="5810248" y="199890"/>
            <a:ext cx="928694" cy="3229111"/>
            <a:chOff x="500034" y="2428869"/>
            <a:chExt cx="928694" cy="3901843"/>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642910" y="5847246"/>
              <a:ext cx="642942" cy="483466"/>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grpSp>
      <p:pic>
        <p:nvPicPr>
          <p:cNvPr id="297986" name="Picture 2"/>
          <p:cNvPicPr>
            <a:picLocks noChangeAspect="1" noChangeArrowheads="1"/>
          </p:cNvPicPr>
          <p:nvPr/>
        </p:nvPicPr>
        <p:blipFill>
          <a:blip r:embed="rId2" cstate="print"/>
          <a:srcRect/>
          <a:stretch>
            <a:fillRect/>
          </a:stretch>
        </p:blipFill>
        <p:spPr bwMode="auto">
          <a:xfrm>
            <a:off x="2515212" y="3663635"/>
            <a:ext cx="6673519" cy="864101"/>
          </a:xfrm>
          <a:prstGeom prst="rect">
            <a:avLst/>
          </a:prstGeom>
          <a:noFill/>
          <a:ln w="9525">
            <a:noFill/>
            <a:miter lim="800000"/>
            <a:headEnd/>
            <a:tailEnd/>
          </a:ln>
        </p:spPr>
      </p:pic>
      <p:sp>
        <p:nvSpPr>
          <p:cNvPr id="57" name="TextBox 56"/>
          <p:cNvSpPr txBox="1"/>
          <p:nvPr/>
        </p:nvSpPr>
        <p:spPr>
          <a:xfrm>
            <a:off x="728293" y="5136894"/>
            <a:ext cx="10843591" cy="9610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50000"/>
              </a:lnSpc>
            </a:pPr>
            <a:r>
              <a:rPr lang="en-US" altLang="zh-CN" sz="2000" dirty="0">
                <a:latin typeface="Times New Roman" pitchFamily="18" charset="0"/>
                <a:ea typeface="微软雅黑" pitchFamily="34" charset="-122"/>
                <a:cs typeface="Times New Roman" pitchFamily="18" charset="0"/>
              </a:rPr>
              <a:t>    </a:t>
            </a:r>
            <a:r>
              <a:rPr lang="zh-CN" altLang="zh-CN" sz="2000" dirty="0">
                <a:latin typeface="Times New Roman" pitchFamily="18" charset="0"/>
                <a:ea typeface="微软雅黑" pitchFamily="34" charset="-122"/>
                <a:cs typeface="Times New Roman" pitchFamily="18" charset="0"/>
              </a:rPr>
              <a:t>由</a:t>
            </a:r>
            <a:r>
              <a:rPr lang="en-US" altLang="zh-CN" sz="2000" dirty="0">
                <a:latin typeface="Times New Roman" pitchFamily="18" charset="0"/>
                <a:ea typeface="微软雅黑" pitchFamily="34" charset="-122"/>
                <a:cs typeface="Times New Roman" pitchFamily="18" charset="0"/>
              </a:rPr>
              <a:t> </a:t>
            </a:r>
            <a:r>
              <a:rPr lang="pt-BR" altLang="zh-CN" sz="2000" i="1" dirty="0">
                <a:solidFill>
                  <a:srgbClr val="FF0000"/>
                </a:solidFill>
                <a:latin typeface="Times New Roman" pitchFamily="18" charset="0"/>
                <a:ea typeface="微软雅黑" pitchFamily="34" charset="-122"/>
                <a:cs typeface="Times New Roman" pitchFamily="18" charset="0"/>
              </a:rPr>
              <a:t>f </a:t>
            </a:r>
            <a:r>
              <a:rPr lang="pt-BR" altLang="zh-CN" sz="2000"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E</a:t>
            </a:r>
            <a:r>
              <a:rPr lang="pt-BR" altLang="zh-CN" sz="2000" dirty="0">
                <a:solidFill>
                  <a:srgbClr val="FF0000"/>
                </a:solidFill>
                <a:latin typeface="Times New Roman" pitchFamily="18" charset="0"/>
                <a:ea typeface="微软雅黑" pitchFamily="34" charset="-122"/>
                <a:cs typeface="Times New Roman" pitchFamily="18" charset="0"/>
              </a:rPr>
              <a:t>)</a:t>
            </a:r>
            <a:r>
              <a:rPr lang="en-US" altLang="zh-CN" sz="2000" dirty="0">
                <a:solidFill>
                  <a:srgbClr val="FF0000"/>
                </a:solidFill>
                <a:latin typeface="Times New Roman" pitchFamily="18" charset="0"/>
                <a:ea typeface="微软雅黑" pitchFamily="34" charset="-122"/>
                <a:cs typeface="Times New Roman" pitchFamily="18" charset="0"/>
              </a:rPr>
              <a:t>=12 </a:t>
            </a:r>
            <a:r>
              <a:rPr lang="zh-CN" altLang="zh-CN" sz="2000" dirty="0">
                <a:latin typeface="Times New Roman" pitchFamily="18" charset="0"/>
                <a:ea typeface="微软雅黑" pitchFamily="34" charset="-122"/>
                <a:cs typeface="Times New Roman" pitchFamily="18" charset="0"/>
              </a:rPr>
              <a:t>求出的最短路径长度为</a:t>
            </a:r>
            <a:r>
              <a:rPr lang="en-US" altLang="zh-CN" sz="2000" dirty="0">
                <a:latin typeface="Times New Roman" pitchFamily="18" charset="0"/>
                <a:ea typeface="微软雅黑" pitchFamily="34" charset="-122"/>
                <a:cs typeface="Times New Roman" pitchFamily="18" charset="0"/>
              </a:rPr>
              <a:t>12</a:t>
            </a:r>
          </a:p>
          <a:p>
            <a:pPr>
              <a:lnSpc>
                <a:spcPct val="150000"/>
              </a:lnSpc>
            </a:pPr>
            <a:r>
              <a:rPr lang="en-US" altLang="zh-CN" sz="2000" dirty="0">
                <a:latin typeface="Times New Roman" pitchFamily="18" charset="0"/>
                <a:ea typeface="微软雅黑" pitchFamily="34" charset="-122"/>
                <a:cs typeface="Times New Roman" pitchFamily="18" charset="0"/>
              </a:rPr>
              <a:t>    </a:t>
            </a:r>
            <a:r>
              <a:rPr lang="zh-CN" altLang="zh-CN" sz="2000" dirty="0">
                <a:latin typeface="Times New Roman" pitchFamily="18" charset="0"/>
                <a:ea typeface="微软雅黑" pitchFamily="34" charset="-122"/>
                <a:cs typeface="Times New Roman" pitchFamily="18" charset="0"/>
              </a:rPr>
              <a:t>由</a:t>
            </a:r>
            <a:r>
              <a:rPr lang="en-US" altLang="zh-CN" sz="2000" dirty="0">
                <a:latin typeface="Times New Roman" pitchFamily="18" charset="0"/>
                <a:ea typeface="微软雅黑" pitchFamily="34" charset="-122"/>
                <a:cs typeface="Times New Roman" pitchFamily="18" charset="0"/>
              </a:rPr>
              <a:t>pre(E)=D</a:t>
            </a:r>
            <a:r>
              <a:rPr lang="en-US" altLang="zh-CN" sz="2000" baseline="-25000" dirty="0">
                <a:latin typeface="Times New Roman" pitchFamily="18" charset="0"/>
                <a:ea typeface="微软雅黑" pitchFamily="34" charset="-122"/>
                <a:cs typeface="Times New Roman" pitchFamily="18" charset="0"/>
              </a:rPr>
              <a:t>2</a:t>
            </a:r>
            <a:r>
              <a:rPr lang="zh-CN" altLang="en-US" sz="2000" dirty="0">
                <a:latin typeface="Times New Roman" pitchFamily="18" charset="0"/>
                <a:ea typeface="微软雅黑" pitchFamily="34" charset="-122"/>
                <a:cs typeface="Times New Roman" pitchFamily="18" charset="0"/>
              </a:rPr>
              <a:t>，</a:t>
            </a:r>
            <a:r>
              <a:rPr lang="en-US" altLang="zh-CN" sz="2000" dirty="0">
                <a:latin typeface="Times New Roman" pitchFamily="18" charset="0"/>
                <a:ea typeface="微软雅黑" pitchFamily="34" charset="-122"/>
                <a:cs typeface="Times New Roman" pitchFamily="18" charset="0"/>
              </a:rPr>
              <a:t>pre(D</a:t>
            </a:r>
            <a:r>
              <a:rPr lang="en-US" altLang="zh-CN" sz="2000" baseline="-25000" dirty="0">
                <a:latin typeface="Times New Roman" pitchFamily="18" charset="0"/>
                <a:ea typeface="微软雅黑" pitchFamily="34" charset="-122"/>
                <a:cs typeface="Times New Roman" pitchFamily="18" charset="0"/>
              </a:rPr>
              <a:t>2</a:t>
            </a:r>
            <a:r>
              <a:rPr lang="en-US" altLang="zh-CN" sz="2000" dirty="0">
                <a:latin typeface="Times New Roman" pitchFamily="18" charset="0"/>
                <a:ea typeface="微软雅黑" pitchFamily="34" charset="-122"/>
                <a:cs typeface="Times New Roman" pitchFamily="18" charset="0"/>
              </a:rPr>
              <a:t>)=C</a:t>
            </a:r>
            <a:r>
              <a:rPr lang="en-US" altLang="zh-CN" sz="2000" baseline="-25000" dirty="0">
                <a:latin typeface="Times New Roman" pitchFamily="18" charset="0"/>
                <a:ea typeface="微软雅黑" pitchFamily="34" charset="-122"/>
                <a:cs typeface="Times New Roman" pitchFamily="18" charset="0"/>
              </a:rPr>
              <a:t>2</a:t>
            </a:r>
            <a:r>
              <a:rPr lang="zh-CN" altLang="en-US" sz="2000" dirty="0">
                <a:latin typeface="Times New Roman" pitchFamily="18" charset="0"/>
                <a:ea typeface="微软雅黑" pitchFamily="34" charset="-122"/>
                <a:cs typeface="Times New Roman" pitchFamily="18" charset="0"/>
              </a:rPr>
              <a:t>，</a:t>
            </a:r>
            <a:r>
              <a:rPr lang="en-US" altLang="zh-CN" sz="2000" dirty="0">
                <a:latin typeface="Times New Roman" pitchFamily="18" charset="0"/>
                <a:ea typeface="微软雅黑" pitchFamily="34" charset="-122"/>
                <a:cs typeface="Times New Roman" pitchFamily="18" charset="0"/>
              </a:rPr>
              <a:t>pre(C</a:t>
            </a:r>
            <a:r>
              <a:rPr lang="en-US" altLang="zh-CN" sz="2000" baseline="-25000" dirty="0">
                <a:latin typeface="Times New Roman" pitchFamily="18" charset="0"/>
                <a:ea typeface="微软雅黑" pitchFamily="34" charset="-122"/>
                <a:cs typeface="Times New Roman" pitchFamily="18" charset="0"/>
              </a:rPr>
              <a:t>2</a:t>
            </a:r>
            <a:r>
              <a:rPr lang="en-US" altLang="zh-CN" sz="2000" dirty="0">
                <a:latin typeface="Times New Roman" pitchFamily="18" charset="0"/>
                <a:ea typeface="微软雅黑" pitchFamily="34" charset="-122"/>
                <a:cs typeface="Times New Roman" pitchFamily="18" charset="0"/>
              </a:rPr>
              <a:t>)=B</a:t>
            </a:r>
            <a:r>
              <a:rPr lang="en-US" altLang="zh-CN" sz="2000" baseline="-25000" dirty="0">
                <a:latin typeface="Times New Roman" pitchFamily="18" charset="0"/>
                <a:ea typeface="微软雅黑" pitchFamily="34" charset="-122"/>
                <a:cs typeface="Times New Roman" pitchFamily="18" charset="0"/>
              </a:rPr>
              <a:t>3</a:t>
            </a:r>
            <a:r>
              <a:rPr lang="zh-CN" altLang="en-US" sz="2000" dirty="0">
                <a:latin typeface="Times New Roman" pitchFamily="18" charset="0"/>
                <a:ea typeface="微软雅黑" pitchFamily="34" charset="-122"/>
                <a:cs typeface="Times New Roman" pitchFamily="18" charset="0"/>
              </a:rPr>
              <a:t>，</a:t>
            </a:r>
            <a:r>
              <a:rPr lang="en-US" altLang="zh-CN" sz="2000" dirty="0">
                <a:latin typeface="Times New Roman" pitchFamily="18" charset="0"/>
                <a:ea typeface="微软雅黑" pitchFamily="34" charset="-122"/>
                <a:cs typeface="Times New Roman" pitchFamily="18" charset="0"/>
              </a:rPr>
              <a:t>pre(B</a:t>
            </a:r>
            <a:r>
              <a:rPr lang="en-US" altLang="zh-CN" sz="2000" baseline="-25000" dirty="0">
                <a:latin typeface="Times New Roman" pitchFamily="18" charset="0"/>
                <a:ea typeface="微软雅黑" pitchFamily="34" charset="-122"/>
                <a:cs typeface="Times New Roman" pitchFamily="18" charset="0"/>
              </a:rPr>
              <a:t>3</a:t>
            </a:r>
            <a:r>
              <a:rPr lang="en-US" altLang="zh-CN" sz="2000" dirty="0">
                <a:latin typeface="Times New Roman" pitchFamily="18" charset="0"/>
                <a:ea typeface="微软雅黑" pitchFamily="34" charset="-122"/>
                <a:cs typeface="Times New Roman" pitchFamily="18" charset="0"/>
              </a:rPr>
              <a:t>)=A</a:t>
            </a:r>
            <a:r>
              <a:rPr lang="zh-CN" altLang="en-US" sz="2000" dirty="0">
                <a:latin typeface="Times New Roman" pitchFamily="18" charset="0"/>
                <a:ea typeface="微软雅黑" pitchFamily="34" charset="-122"/>
                <a:cs typeface="Times New Roman" pitchFamily="18" charset="0"/>
              </a:rPr>
              <a:t>，</a:t>
            </a:r>
            <a:r>
              <a:rPr lang="zh-CN" altLang="zh-CN" sz="2000" dirty="0">
                <a:latin typeface="Times New Roman" pitchFamily="18" charset="0"/>
                <a:ea typeface="微软雅黑" pitchFamily="34" charset="-122"/>
                <a:cs typeface="Times New Roman" pitchFamily="18" charset="0"/>
              </a:rPr>
              <a:t>推出最短路径为</a:t>
            </a:r>
            <a:r>
              <a:rPr lang="en-US" altLang="zh-CN" sz="2000" dirty="0">
                <a:latin typeface="Times New Roman" pitchFamily="18" charset="0"/>
                <a:ea typeface="微软雅黑" pitchFamily="34" charset="-122"/>
                <a:cs typeface="Times New Roman" pitchFamily="18" charset="0"/>
              </a:rPr>
              <a:t>A→B</a:t>
            </a:r>
            <a:r>
              <a:rPr lang="en-US" altLang="zh-CN" sz="2000" baseline="-25000" dirty="0">
                <a:latin typeface="Times New Roman" pitchFamily="18" charset="0"/>
                <a:ea typeface="微软雅黑" pitchFamily="34" charset="-122"/>
                <a:cs typeface="Times New Roman" pitchFamily="18" charset="0"/>
              </a:rPr>
              <a:t>3</a:t>
            </a:r>
            <a:r>
              <a:rPr lang="en-US" altLang="zh-CN" sz="2000" dirty="0">
                <a:latin typeface="Times New Roman" pitchFamily="18" charset="0"/>
                <a:ea typeface="微软雅黑" pitchFamily="34" charset="-122"/>
                <a:cs typeface="Times New Roman" pitchFamily="18" charset="0"/>
              </a:rPr>
              <a:t>→C</a:t>
            </a:r>
            <a:r>
              <a:rPr lang="en-US" altLang="zh-CN" sz="2000" baseline="-25000" dirty="0">
                <a:latin typeface="Times New Roman" pitchFamily="18" charset="0"/>
                <a:ea typeface="微软雅黑" pitchFamily="34" charset="-122"/>
                <a:cs typeface="Times New Roman" pitchFamily="18" charset="0"/>
              </a:rPr>
              <a:t>2</a:t>
            </a:r>
            <a:r>
              <a:rPr lang="en-US" altLang="zh-CN" sz="2000" dirty="0">
                <a:latin typeface="Times New Roman" pitchFamily="18" charset="0"/>
                <a:ea typeface="微软雅黑" pitchFamily="34" charset="-122"/>
                <a:cs typeface="Times New Roman" pitchFamily="18" charset="0"/>
              </a:rPr>
              <a:t>→D</a:t>
            </a:r>
            <a:r>
              <a:rPr lang="en-US" altLang="zh-CN" sz="2000" baseline="-25000" dirty="0">
                <a:latin typeface="Times New Roman" pitchFamily="18" charset="0"/>
                <a:ea typeface="微软雅黑" pitchFamily="34" charset="-122"/>
                <a:cs typeface="Times New Roman" pitchFamily="18" charset="0"/>
              </a:rPr>
              <a:t>2</a:t>
            </a:r>
            <a:r>
              <a:rPr lang="en-US" altLang="zh-CN" sz="2000" dirty="0">
                <a:latin typeface="Times New Roman" pitchFamily="18" charset="0"/>
                <a:ea typeface="微软雅黑" pitchFamily="34" charset="-122"/>
                <a:cs typeface="Times New Roman" pitchFamily="18" charset="0"/>
              </a:rPr>
              <a:t>→E</a:t>
            </a:r>
            <a:r>
              <a:rPr lang="zh-CN" altLang="zh-CN" sz="2000" dirty="0">
                <a:latin typeface="Times New Roman" pitchFamily="18" charset="0"/>
                <a:ea typeface="微软雅黑" pitchFamily="34" charset="-122"/>
                <a:cs typeface="Times New Roman" pitchFamily="18" charset="0"/>
              </a:rPr>
              <a:t>。</a:t>
            </a:r>
            <a:endParaRPr lang="zh-CN" altLang="en-US" sz="2000" dirty="0">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10770" y="1347394"/>
            <a:ext cx="11370460" cy="508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2800"/>
              </a:lnSpc>
            </a:pPr>
            <a:r>
              <a:rPr lang="zh-CN" altLang="en-US" sz="2000" dirty="0">
                <a:latin typeface="Times New Roman" panose="02020603050405020304" pitchFamily="18" charset="0"/>
              </a:rPr>
              <a:t>首先求解初始子问题，可直接获得：</a:t>
            </a:r>
            <a:endParaRPr lang="zh-CN" altLang="en-US" i="1" dirty="0">
              <a:latin typeface="Times New Roman" panose="02020603050405020304" pitchFamily="18" charset="0"/>
            </a:endParaRPr>
          </a:p>
          <a:p>
            <a:pPr eaLnBrk="1" hangingPunct="1">
              <a:lnSpc>
                <a:spcPts val="2800"/>
              </a:lnSpc>
            </a:pPr>
            <a:r>
              <a:rPr lang="en-US" altLang="zh-CN" sz="2000" i="1" dirty="0">
                <a:latin typeface="Times New Roman" panose="02020603050405020304" pitchFamily="18" charset="0"/>
              </a:rPr>
              <a:t>f</a:t>
            </a:r>
            <a:r>
              <a:rPr lang="en-US" altLang="zh-CN" sz="2000" dirty="0">
                <a:latin typeface="Times New Roman" panose="02020603050405020304" pitchFamily="18" charset="0"/>
              </a:rPr>
              <a:t>(1)=</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01</a:t>
            </a:r>
            <a:r>
              <a:rPr lang="zh-CN" altLang="en-US" sz="2000" dirty="0">
                <a:latin typeface="Times New Roman" panose="02020603050405020304" pitchFamily="18" charset="0"/>
              </a:rPr>
              <a:t>＝</a:t>
            </a:r>
            <a:r>
              <a:rPr lang="en-US" altLang="zh-CN" sz="2000" dirty="0">
                <a:latin typeface="Times New Roman" panose="02020603050405020304" pitchFamily="18" charset="0"/>
              </a:rPr>
              <a:t>4(0→1)</a:t>
            </a:r>
            <a:endParaRPr lang="en-US" altLang="zh-CN" i="1" dirty="0">
              <a:latin typeface="Times New Roman" panose="02020603050405020304" pitchFamily="18" charset="0"/>
            </a:endParaRPr>
          </a:p>
          <a:p>
            <a:pPr eaLnBrk="1" hangingPunct="1">
              <a:lnSpc>
                <a:spcPts val="2800"/>
              </a:lnSpc>
            </a:pPr>
            <a:r>
              <a:rPr lang="en-US" altLang="zh-CN" sz="2000" i="1" dirty="0">
                <a:latin typeface="Times New Roman" panose="02020603050405020304" pitchFamily="18" charset="0"/>
              </a:rPr>
              <a:t>f</a:t>
            </a:r>
            <a:r>
              <a:rPr lang="en-US" altLang="zh-CN" sz="2000" dirty="0">
                <a:latin typeface="Times New Roman" panose="02020603050405020304" pitchFamily="18" charset="0"/>
              </a:rPr>
              <a:t>(2)=</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02</a:t>
            </a:r>
            <a:r>
              <a:rPr lang="zh-CN" altLang="en-US" sz="2000" dirty="0">
                <a:latin typeface="Times New Roman" panose="02020603050405020304" pitchFamily="18" charset="0"/>
              </a:rPr>
              <a:t>＝</a:t>
            </a:r>
            <a:r>
              <a:rPr lang="en-US" altLang="zh-CN" sz="2000" dirty="0">
                <a:latin typeface="Times New Roman" panose="02020603050405020304" pitchFamily="18" charset="0"/>
              </a:rPr>
              <a:t>2(0→2)</a:t>
            </a:r>
            <a:endParaRPr lang="en-US" altLang="zh-CN" i="1" dirty="0">
              <a:latin typeface="Times New Roman" panose="02020603050405020304" pitchFamily="18" charset="0"/>
            </a:endParaRPr>
          </a:p>
          <a:p>
            <a:pPr eaLnBrk="1" hangingPunct="1">
              <a:lnSpc>
                <a:spcPts val="2800"/>
              </a:lnSpc>
            </a:pPr>
            <a:r>
              <a:rPr lang="en-US" altLang="zh-CN" sz="2000" i="1" dirty="0">
                <a:latin typeface="Times New Roman" panose="02020603050405020304" pitchFamily="18" charset="0"/>
              </a:rPr>
              <a:t>f</a:t>
            </a:r>
            <a:r>
              <a:rPr lang="en-US" altLang="zh-CN" sz="2000" dirty="0">
                <a:latin typeface="Times New Roman" panose="02020603050405020304" pitchFamily="18" charset="0"/>
              </a:rPr>
              <a:t>(3)=</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03</a:t>
            </a:r>
            <a:r>
              <a:rPr lang="zh-CN" altLang="en-US" sz="2000" dirty="0">
                <a:latin typeface="Times New Roman" panose="02020603050405020304" pitchFamily="18" charset="0"/>
              </a:rPr>
              <a:t>＝</a:t>
            </a:r>
            <a:r>
              <a:rPr lang="en-US" altLang="zh-CN" sz="2000" dirty="0">
                <a:latin typeface="Times New Roman" panose="02020603050405020304" pitchFamily="18" charset="0"/>
              </a:rPr>
              <a:t>3(0→3)</a:t>
            </a:r>
          </a:p>
          <a:p>
            <a:pPr eaLnBrk="1" hangingPunct="1">
              <a:lnSpc>
                <a:spcPts val="2800"/>
              </a:lnSpc>
            </a:pPr>
            <a:r>
              <a:rPr lang="zh-CN" altLang="en-US" sz="2000" dirty="0">
                <a:latin typeface="Times New Roman" panose="02020603050405020304" pitchFamily="18" charset="0"/>
              </a:rPr>
              <a:t>再求解下一个阶段的子问题，有：</a:t>
            </a:r>
            <a:endParaRPr lang="zh-CN" altLang="en-US" i="1" dirty="0">
              <a:latin typeface="Times New Roman" panose="02020603050405020304" pitchFamily="18" charset="0"/>
            </a:endParaRPr>
          </a:p>
          <a:p>
            <a:pPr eaLnBrk="1" hangingPunct="1">
              <a:lnSpc>
                <a:spcPts val="2800"/>
              </a:lnSpc>
            </a:pPr>
            <a:r>
              <a:rPr lang="en-US" altLang="zh-CN" sz="2000" i="1" dirty="0">
                <a:latin typeface="Times New Roman" panose="02020603050405020304" pitchFamily="18" charset="0"/>
              </a:rPr>
              <a:t>f</a:t>
            </a:r>
            <a:r>
              <a:rPr lang="en-US" altLang="zh-CN" sz="2000" dirty="0">
                <a:latin typeface="Times New Roman" panose="02020603050405020304" pitchFamily="18" charset="0"/>
              </a:rPr>
              <a:t>(4)=min{</a:t>
            </a:r>
            <a:r>
              <a:rPr lang="en-US" altLang="zh-CN" sz="2000" i="1" dirty="0">
                <a:latin typeface="Times New Roman" panose="02020603050405020304" pitchFamily="18" charset="0"/>
              </a:rPr>
              <a:t>f</a:t>
            </a:r>
            <a:r>
              <a:rPr lang="en-US" altLang="zh-CN" sz="2000" dirty="0">
                <a:latin typeface="Times New Roman" panose="02020603050405020304" pitchFamily="18" charset="0"/>
              </a:rPr>
              <a:t>(1)+</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14</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(2)+</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24</a:t>
            </a:r>
            <a:r>
              <a:rPr lang="en-US" altLang="zh-CN" sz="2000" dirty="0">
                <a:latin typeface="Times New Roman" panose="02020603050405020304" pitchFamily="18" charset="0"/>
              </a:rPr>
              <a:t>}=min{4+9, 2+6}=8(2→4)</a:t>
            </a:r>
            <a:endParaRPr lang="en-US" altLang="zh-CN" i="1" dirty="0">
              <a:latin typeface="Times New Roman" panose="02020603050405020304" pitchFamily="18" charset="0"/>
            </a:endParaRPr>
          </a:p>
          <a:p>
            <a:pPr eaLnBrk="1" hangingPunct="1">
              <a:lnSpc>
                <a:spcPts val="2800"/>
              </a:lnSpc>
            </a:pPr>
            <a:r>
              <a:rPr lang="en-US" altLang="zh-CN" sz="2000" i="1" dirty="0">
                <a:latin typeface="Times New Roman" panose="02020603050405020304" pitchFamily="18" charset="0"/>
              </a:rPr>
              <a:t>f</a:t>
            </a:r>
            <a:r>
              <a:rPr lang="en-US" altLang="zh-CN" sz="2000" dirty="0">
                <a:latin typeface="Times New Roman" panose="02020603050405020304" pitchFamily="18" charset="0"/>
              </a:rPr>
              <a:t>(5)=min{</a:t>
            </a:r>
            <a:r>
              <a:rPr lang="en-US" altLang="zh-CN" sz="2000" i="1" dirty="0">
                <a:latin typeface="Times New Roman" panose="02020603050405020304" pitchFamily="18" charset="0"/>
              </a:rPr>
              <a:t>f</a:t>
            </a:r>
            <a:r>
              <a:rPr lang="en-US" altLang="zh-CN" sz="2000" dirty="0">
                <a:latin typeface="Times New Roman" panose="02020603050405020304" pitchFamily="18" charset="0"/>
              </a:rPr>
              <a:t>(1)+</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15</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(2)+</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25</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(3)+</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35</a:t>
            </a:r>
            <a:r>
              <a:rPr lang="en-US" altLang="zh-CN" sz="2000" dirty="0">
                <a:latin typeface="Times New Roman" panose="02020603050405020304" pitchFamily="18" charset="0"/>
              </a:rPr>
              <a:t>}=min{4+8, 2+7, 3+4}=7(3→5)</a:t>
            </a:r>
            <a:endParaRPr lang="en-US" altLang="zh-CN" i="1" dirty="0">
              <a:latin typeface="Times New Roman" panose="02020603050405020304" pitchFamily="18" charset="0"/>
            </a:endParaRPr>
          </a:p>
          <a:p>
            <a:pPr eaLnBrk="1" hangingPunct="1">
              <a:lnSpc>
                <a:spcPts val="2800"/>
              </a:lnSpc>
            </a:pPr>
            <a:r>
              <a:rPr lang="en-US" altLang="zh-CN" sz="2000" i="1" dirty="0">
                <a:latin typeface="Times New Roman" panose="02020603050405020304" pitchFamily="18" charset="0"/>
              </a:rPr>
              <a:t>f</a:t>
            </a:r>
            <a:r>
              <a:rPr lang="en-US" altLang="zh-CN" sz="2000" dirty="0">
                <a:latin typeface="Times New Roman" panose="02020603050405020304" pitchFamily="18" charset="0"/>
              </a:rPr>
              <a:t>(6)=min{</a:t>
            </a:r>
            <a:r>
              <a:rPr lang="en-US" altLang="zh-CN" sz="2000" i="1" dirty="0">
                <a:latin typeface="Times New Roman" panose="02020603050405020304" pitchFamily="18" charset="0"/>
              </a:rPr>
              <a:t>f</a:t>
            </a:r>
            <a:r>
              <a:rPr lang="en-US" altLang="zh-CN" sz="2000" dirty="0">
                <a:latin typeface="Times New Roman" panose="02020603050405020304" pitchFamily="18" charset="0"/>
              </a:rPr>
              <a:t>(2)+</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26</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(3)+</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36</a:t>
            </a:r>
            <a:r>
              <a:rPr lang="en-US" altLang="zh-CN" sz="2000" dirty="0">
                <a:latin typeface="Times New Roman" panose="02020603050405020304" pitchFamily="18" charset="0"/>
              </a:rPr>
              <a:t>}=min{2+8, 3+7}=10(2→6)</a:t>
            </a:r>
          </a:p>
          <a:p>
            <a:pPr eaLnBrk="1" hangingPunct="1">
              <a:lnSpc>
                <a:spcPts val="2800"/>
              </a:lnSpc>
            </a:pPr>
            <a:r>
              <a:rPr lang="zh-CN" altLang="en-US" sz="2000" dirty="0">
                <a:latin typeface="Times New Roman" panose="02020603050405020304" pitchFamily="18" charset="0"/>
              </a:rPr>
              <a:t>再求解下一个阶段的子问题，有：</a:t>
            </a:r>
            <a:endParaRPr lang="zh-CN" altLang="en-US" i="1" dirty="0">
              <a:latin typeface="Times New Roman" panose="02020603050405020304" pitchFamily="18" charset="0"/>
            </a:endParaRPr>
          </a:p>
          <a:p>
            <a:pPr eaLnBrk="1" hangingPunct="1">
              <a:lnSpc>
                <a:spcPts val="2800"/>
              </a:lnSpc>
            </a:pPr>
            <a:r>
              <a:rPr lang="en-US" altLang="zh-CN" sz="2000" i="1" dirty="0">
                <a:latin typeface="Times New Roman" panose="02020603050405020304" pitchFamily="18" charset="0"/>
              </a:rPr>
              <a:t>f</a:t>
            </a:r>
            <a:r>
              <a:rPr lang="en-US" altLang="zh-CN" sz="2000" dirty="0">
                <a:latin typeface="Times New Roman" panose="02020603050405020304" pitchFamily="18" charset="0"/>
              </a:rPr>
              <a:t>(7)=min{</a:t>
            </a:r>
            <a:r>
              <a:rPr lang="en-US" altLang="zh-CN" sz="2000" i="1" dirty="0">
                <a:latin typeface="Times New Roman" panose="02020603050405020304" pitchFamily="18" charset="0"/>
              </a:rPr>
              <a:t>f</a:t>
            </a:r>
            <a:r>
              <a:rPr lang="en-US" altLang="zh-CN" sz="2000" dirty="0">
                <a:latin typeface="Times New Roman" panose="02020603050405020304" pitchFamily="18" charset="0"/>
              </a:rPr>
              <a:t>(4)+</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47</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(5)+</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57</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(6)+</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67</a:t>
            </a:r>
            <a:r>
              <a:rPr lang="en-US" altLang="zh-CN" sz="2000" dirty="0">
                <a:latin typeface="Times New Roman" panose="02020603050405020304" pitchFamily="18" charset="0"/>
              </a:rPr>
              <a:t>}=min{8+5, 7+8, 10+6}=13(4→7)</a:t>
            </a:r>
            <a:endParaRPr lang="en-US" altLang="zh-CN" i="1" dirty="0">
              <a:latin typeface="Times New Roman" panose="02020603050405020304" pitchFamily="18" charset="0"/>
            </a:endParaRPr>
          </a:p>
          <a:p>
            <a:pPr eaLnBrk="1" hangingPunct="1">
              <a:lnSpc>
                <a:spcPts val="2800"/>
              </a:lnSpc>
            </a:pPr>
            <a:r>
              <a:rPr lang="en-US" altLang="zh-CN" sz="2000" i="1" dirty="0">
                <a:latin typeface="Times New Roman" panose="02020603050405020304" pitchFamily="18" charset="0"/>
              </a:rPr>
              <a:t>f</a:t>
            </a:r>
            <a:r>
              <a:rPr lang="en-US" altLang="zh-CN" sz="2000" dirty="0">
                <a:latin typeface="Times New Roman" panose="02020603050405020304" pitchFamily="18" charset="0"/>
              </a:rPr>
              <a:t>(8)=min{</a:t>
            </a:r>
            <a:r>
              <a:rPr lang="en-US" altLang="zh-CN" sz="2000" i="1" dirty="0">
                <a:latin typeface="Times New Roman" panose="02020603050405020304" pitchFamily="18" charset="0"/>
              </a:rPr>
              <a:t>f</a:t>
            </a:r>
            <a:r>
              <a:rPr lang="en-US" altLang="zh-CN" sz="2000" dirty="0">
                <a:latin typeface="Times New Roman" panose="02020603050405020304" pitchFamily="18" charset="0"/>
              </a:rPr>
              <a:t>(4)+</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48</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(5)+</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58</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(6)+</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68</a:t>
            </a:r>
            <a:r>
              <a:rPr lang="en-US" altLang="zh-CN" sz="2000" dirty="0">
                <a:latin typeface="Times New Roman" panose="02020603050405020304" pitchFamily="18" charset="0"/>
              </a:rPr>
              <a:t>}=min{8+6, 7+6, 10+5}=13(5→8)</a:t>
            </a:r>
          </a:p>
          <a:p>
            <a:pPr eaLnBrk="1" hangingPunct="1">
              <a:lnSpc>
                <a:spcPts val="2800"/>
              </a:lnSpc>
            </a:pPr>
            <a:r>
              <a:rPr lang="zh-CN" altLang="en-US" sz="2000" dirty="0">
                <a:latin typeface="Times New Roman" panose="02020603050405020304" pitchFamily="18" charset="0"/>
              </a:rPr>
              <a:t>直到最后一个阶段，有：</a:t>
            </a:r>
            <a:endParaRPr lang="zh-CN" altLang="en-US" i="1" dirty="0">
              <a:latin typeface="Times New Roman" panose="02020603050405020304" pitchFamily="18" charset="0"/>
            </a:endParaRPr>
          </a:p>
          <a:p>
            <a:pPr eaLnBrk="1" hangingPunct="1">
              <a:lnSpc>
                <a:spcPts val="2800"/>
              </a:lnSpc>
            </a:pPr>
            <a:r>
              <a:rPr lang="en-US" altLang="zh-CN" sz="2000" i="1" dirty="0">
                <a:latin typeface="Times New Roman" panose="02020603050405020304" pitchFamily="18" charset="0"/>
              </a:rPr>
              <a:t>f</a:t>
            </a:r>
            <a:r>
              <a:rPr lang="en-US" altLang="zh-CN" sz="2000" dirty="0">
                <a:latin typeface="Times New Roman" panose="02020603050405020304" pitchFamily="18" charset="0"/>
              </a:rPr>
              <a:t>(9)=min{</a:t>
            </a:r>
            <a:r>
              <a:rPr lang="en-US" altLang="zh-CN" sz="2000" i="1" dirty="0">
                <a:latin typeface="Times New Roman" panose="02020603050405020304" pitchFamily="18" charset="0"/>
              </a:rPr>
              <a:t>f</a:t>
            </a:r>
            <a:r>
              <a:rPr lang="en-US" altLang="zh-CN" sz="2000" dirty="0">
                <a:latin typeface="Times New Roman" panose="02020603050405020304" pitchFamily="18" charset="0"/>
              </a:rPr>
              <a:t>(7)+</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79</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(8)+</a:t>
            </a:r>
            <a:r>
              <a:rPr lang="en-US" altLang="zh-CN" sz="2000" i="1" dirty="0">
                <a:latin typeface="Times New Roman" panose="02020603050405020304" pitchFamily="18" charset="0"/>
              </a:rPr>
              <a:t>c</a:t>
            </a:r>
            <a:r>
              <a:rPr lang="en-US" altLang="zh-CN" sz="2000" baseline="-25000" dirty="0">
                <a:latin typeface="Times New Roman" panose="02020603050405020304" pitchFamily="18" charset="0"/>
              </a:rPr>
              <a:t>89</a:t>
            </a:r>
            <a:r>
              <a:rPr lang="en-US" altLang="zh-CN" sz="2000" dirty="0">
                <a:latin typeface="Times New Roman" panose="02020603050405020304" pitchFamily="18" charset="0"/>
              </a:rPr>
              <a:t>}=min{13+7, 13+3}=16(8→9)</a:t>
            </a:r>
          </a:p>
          <a:p>
            <a:pPr eaLnBrk="1" hangingPunct="1">
              <a:lnSpc>
                <a:spcPts val="2800"/>
              </a:lnSpc>
            </a:pPr>
            <a:r>
              <a:rPr lang="zh-CN" altLang="en-US" sz="2000" dirty="0">
                <a:latin typeface="Times New Roman" panose="02020603050405020304" pitchFamily="18" charset="0"/>
              </a:rPr>
              <a:t>再将状态进行回溯得到最短路径</a:t>
            </a:r>
            <a:r>
              <a:rPr lang="en-US" altLang="zh-CN" sz="2000" dirty="0">
                <a:latin typeface="Times New Roman" panose="02020603050405020304" pitchFamily="18" charset="0"/>
              </a:rPr>
              <a:t>0→3→5→8→9</a:t>
            </a:r>
            <a:r>
              <a:rPr lang="zh-CN" altLang="en-US" sz="2000" dirty="0">
                <a:latin typeface="Times New Roman" panose="02020603050405020304" pitchFamily="18" charset="0"/>
              </a:rPr>
              <a:t>，最短路径长度</a:t>
            </a:r>
            <a:r>
              <a:rPr lang="en-US" altLang="zh-CN" sz="2000" dirty="0">
                <a:latin typeface="Times New Roman" panose="02020603050405020304" pitchFamily="18" charset="0"/>
              </a:rPr>
              <a:t>16</a:t>
            </a:r>
            <a:r>
              <a:rPr lang="zh-CN" altLang="en-US" sz="2000" dirty="0">
                <a:latin typeface="Times New Roman" panose="02020603050405020304" pitchFamily="18" charset="0"/>
              </a:rPr>
              <a:t>。</a:t>
            </a:r>
          </a:p>
        </p:txBody>
      </p:sp>
      <p:sp>
        <p:nvSpPr>
          <p:cNvPr id="79875" name="Text Box 3"/>
          <p:cNvSpPr txBox="1">
            <a:spLocks noChangeArrowheads="1"/>
          </p:cNvSpPr>
          <p:nvPr/>
        </p:nvSpPr>
        <p:spPr bwMode="auto">
          <a:xfrm>
            <a:off x="2349501" y="275273"/>
            <a:ext cx="7561263" cy="53403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200" b="1" dirty="0">
                <a:solidFill>
                  <a:schemeClr val="bg1"/>
                </a:solidFill>
                <a:latin typeface="黑体" panose="02010609060101010101" pitchFamily="49" charset="-122"/>
                <a:ea typeface="黑体" panose="02010609060101010101" pitchFamily="49" charset="-122"/>
                <a:sym typeface="+mn-ea"/>
              </a:rPr>
              <a:t>多段图最短路径实例求解过程 </a:t>
            </a:r>
          </a:p>
        </p:txBody>
      </p:sp>
      <p:grpSp>
        <p:nvGrpSpPr>
          <p:cNvPr id="2" name="Group 4"/>
          <p:cNvGrpSpPr/>
          <p:nvPr/>
        </p:nvGrpSpPr>
        <p:grpSpPr bwMode="auto">
          <a:xfrm>
            <a:off x="8244959" y="1226751"/>
            <a:ext cx="3749249" cy="2053777"/>
            <a:chOff x="3198" y="411"/>
            <a:chExt cx="2404" cy="994"/>
          </a:xfrm>
        </p:grpSpPr>
        <p:sp>
          <p:nvSpPr>
            <p:cNvPr id="79878" name="Text Box 5"/>
            <p:cNvSpPr txBox="1">
              <a:spLocks noChangeArrowheads="1"/>
            </p:cNvSpPr>
            <p:nvPr/>
          </p:nvSpPr>
          <p:spPr bwMode="auto">
            <a:xfrm>
              <a:off x="3435" y="834"/>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2</a:t>
              </a:r>
              <a:endParaRPr lang="en-US" altLang="zh-CN" sz="2000" b="1"/>
            </a:p>
          </p:txBody>
        </p:sp>
        <p:sp>
          <p:nvSpPr>
            <p:cNvPr id="79879" name="Oval 6"/>
            <p:cNvSpPr>
              <a:spLocks noChangeArrowheads="1"/>
            </p:cNvSpPr>
            <p:nvPr/>
          </p:nvSpPr>
          <p:spPr bwMode="auto">
            <a:xfrm>
              <a:off x="3750" y="488"/>
              <a:ext cx="147" cy="153"/>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1</a:t>
              </a:r>
              <a:endParaRPr lang="en-US" altLang="zh-CN" sz="2000" b="1"/>
            </a:p>
          </p:txBody>
        </p:sp>
        <p:sp>
          <p:nvSpPr>
            <p:cNvPr id="79880" name="Oval 7"/>
            <p:cNvSpPr>
              <a:spLocks noChangeArrowheads="1"/>
            </p:cNvSpPr>
            <p:nvPr/>
          </p:nvSpPr>
          <p:spPr bwMode="auto">
            <a:xfrm>
              <a:off x="3778" y="870"/>
              <a:ext cx="147"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2</a:t>
              </a:r>
              <a:endParaRPr lang="en-US" altLang="zh-CN" sz="2000" b="1"/>
            </a:p>
          </p:txBody>
        </p:sp>
        <p:sp>
          <p:nvSpPr>
            <p:cNvPr id="79881" name="Oval 8"/>
            <p:cNvSpPr>
              <a:spLocks noChangeArrowheads="1"/>
            </p:cNvSpPr>
            <p:nvPr/>
          </p:nvSpPr>
          <p:spPr bwMode="auto">
            <a:xfrm>
              <a:off x="3198" y="881"/>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0</a:t>
              </a:r>
              <a:endParaRPr lang="en-US" altLang="zh-CN" sz="2000" b="1"/>
            </a:p>
          </p:txBody>
        </p:sp>
        <p:sp>
          <p:nvSpPr>
            <p:cNvPr id="79882" name="Oval 9"/>
            <p:cNvSpPr>
              <a:spLocks noChangeArrowheads="1"/>
            </p:cNvSpPr>
            <p:nvPr/>
          </p:nvSpPr>
          <p:spPr bwMode="auto">
            <a:xfrm>
              <a:off x="3769" y="1242"/>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3</a:t>
              </a:r>
              <a:endParaRPr lang="en-US" altLang="zh-CN" sz="2000" b="1"/>
            </a:p>
          </p:txBody>
        </p:sp>
        <p:sp>
          <p:nvSpPr>
            <p:cNvPr id="79883" name="Oval 10"/>
            <p:cNvSpPr>
              <a:spLocks noChangeArrowheads="1"/>
            </p:cNvSpPr>
            <p:nvPr/>
          </p:nvSpPr>
          <p:spPr bwMode="auto">
            <a:xfrm>
              <a:off x="4443" y="478"/>
              <a:ext cx="146" cy="147"/>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4</a:t>
              </a:r>
              <a:endParaRPr lang="en-US" altLang="zh-CN" sz="2000" b="1"/>
            </a:p>
          </p:txBody>
        </p:sp>
        <p:sp>
          <p:nvSpPr>
            <p:cNvPr id="79884" name="Oval 11"/>
            <p:cNvSpPr>
              <a:spLocks noChangeArrowheads="1"/>
            </p:cNvSpPr>
            <p:nvPr/>
          </p:nvSpPr>
          <p:spPr bwMode="auto">
            <a:xfrm>
              <a:off x="4429" y="858"/>
              <a:ext cx="152" cy="145"/>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5</a:t>
              </a:r>
              <a:endParaRPr lang="en-US" altLang="zh-CN" sz="2000" b="1"/>
            </a:p>
          </p:txBody>
        </p:sp>
        <p:sp>
          <p:nvSpPr>
            <p:cNvPr id="79885" name="Oval 12"/>
            <p:cNvSpPr>
              <a:spLocks noChangeArrowheads="1"/>
            </p:cNvSpPr>
            <p:nvPr/>
          </p:nvSpPr>
          <p:spPr bwMode="auto">
            <a:xfrm>
              <a:off x="4429" y="1252"/>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6</a:t>
              </a:r>
              <a:endParaRPr lang="en-US" altLang="zh-CN" sz="2000" b="1"/>
            </a:p>
          </p:txBody>
        </p:sp>
        <p:sp>
          <p:nvSpPr>
            <p:cNvPr id="79886" name="Oval 13"/>
            <p:cNvSpPr>
              <a:spLocks noChangeArrowheads="1"/>
            </p:cNvSpPr>
            <p:nvPr/>
          </p:nvSpPr>
          <p:spPr bwMode="auto">
            <a:xfrm>
              <a:off x="4998" y="720"/>
              <a:ext cx="146" cy="146"/>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7</a:t>
              </a:r>
              <a:endParaRPr lang="en-US" altLang="zh-CN" sz="2000" b="1"/>
            </a:p>
          </p:txBody>
        </p:sp>
        <p:sp>
          <p:nvSpPr>
            <p:cNvPr id="79887" name="Oval 14"/>
            <p:cNvSpPr>
              <a:spLocks noChangeArrowheads="1"/>
            </p:cNvSpPr>
            <p:nvPr/>
          </p:nvSpPr>
          <p:spPr bwMode="auto">
            <a:xfrm>
              <a:off x="4990" y="1140"/>
              <a:ext cx="147" cy="151"/>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8</a:t>
              </a:r>
              <a:endParaRPr lang="en-US" altLang="zh-CN" sz="2000" b="1"/>
            </a:p>
          </p:txBody>
        </p:sp>
        <p:sp>
          <p:nvSpPr>
            <p:cNvPr id="79888" name="Oval 15"/>
            <p:cNvSpPr>
              <a:spLocks noChangeArrowheads="1"/>
            </p:cNvSpPr>
            <p:nvPr/>
          </p:nvSpPr>
          <p:spPr bwMode="auto">
            <a:xfrm>
              <a:off x="5456" y="920"/>
              <a:ext cx="146" cy="152"/>
            </a:xfrm>
            <a:prstGeom prst="ellipse">
              <a:avLst/>
            </a:prstGeom>
            <a:solidFill>
              <a:srgbClr val="FFFFFF"/>
            </a:solidFill>
            <a:ln w="9525">
              <a:solidFill>
                <a:srgbClr val="000000"/>
              </a:solidFill>
              <a:round/>
            </a:ln>
          </p:spPr>
          <p:txBody>
            <a:bodyPr lIns="28800" tIns="0" rIns="0" bIns="0"/>
            <a:lstStyle/>
            <a:p>
              <a:pPr algn="just">
                <a:lnSpc>
                  <a:spcPct val="80000"/>
                </a:lnSpc>
              </a:pPr>
              <a:r>
                <a:rPr lang="en-US" altLang="zh-CN" sz="2000" b="1">
                  <a:latin typeface="Times New Roman" panose="02020603050405020304" pitchFamily="18" charset="0"/>
                </a:rPr>
                <a:t>9</a:t>
              </a:r>
              <a:endParaRPr lang="en-US" altLang="zh-CN" sz="2000" b="1"/>
            </a:p>
          </p:txBody>
        </p:sp>
        <p:sp>
          <p:nvSpPr>
            <p:cNvPr id="79889" name="Line 16"/>
            <p:cNvSpPr>
              <a:spLocks noChangeShapeType="1"/>
            </p:cNvSpPr>
            <p:nvPr/>
          </p:nvSpPr>
          <p:spPr bwMode="auto">
            <a:xfrm flipV="1">
              <a:off x="3335" y="604"/>
              <a:ext cx="419" cy="294"/>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0" name="Line 17"/>
            <p:cNvSpPr>
              <a:spLocks noChangeShapeType="1"/>
            </p:cNvSpPr>
            <p:nvPr/>
          </p:nvSpPr>
          <p:spPr bwMode="auto">
            <a:xfrm flipV="1">
              <a:off x="3920" y="934"/>
              <a:ext cx="518"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1" name="Line 18"/>
            <p:cNvSpPr>
              <a:spLocks noChangeShapeType="1"/>
            </p:cNvSpPr>
            <p:nvPr/>
          </p:nvSpPr>
          <p:spPr bwMode="auto">
            <a:xfrm flipV="1">
              <a:off x="3910" y="552"/>
              <a:ext cx="519"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2" name="Line 19"/>
            <p:cNvSpPr>
              <a:spLocks noChangeShapeType="1"/>
            </p:cNvSpPr>
            <p:nvPr/>
          </p:nvSpPr>
          <p:spPr bwMode="auto">
            <a:xfrm flipV="1">
              <a:off x="3349" y="949"/>
              <a:ext cx="420"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3" name="Line 20"/>
            <p:cNvSpPr>
              <a:spLocks noChangeShapeType="1"/>
            </p:cNvSpPr>
            <p:nvPr/>
          </p:nvSpPr>
          <p:spPr bwMode="auto">
            <a:xfrm>
              <a:off x="3330" y="998"/>
              <a:ext cx="429" cy="287"/>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4" name="Line 21"/>
            <p:cNvSpPr>
              <a:spLocks noChangeShapeType="1"/>
            </p:cNvSpPr>
            <p:nvPr/>
          </p:nvSpPr>
          <p:spPr bwMode="auto">
            <a:xfrm>
              <a:off x="3901" y="593"/>
              <a:ext cx="519" cy="299"/>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5" name="Line 22"/>
            <p:cNvSpPr>
              <a:spLocks noChangeShapeType="1"/>
            </p:cNvSpPr>
            <p:nvPr/>
          </p:nvSpPr>
          <p:spPr bwMode="auto">
            <a:xfrm flipV="1">
              <a:off x="4575" y="1225"/>
              <a:ext cx="411" cy="91"/>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6" name="Line 23"/>
            <p:cNvSpPr>
              <a:spLocks noChangeShapeType="1"/>
            </p:cNvSpPr>
            <p:nvPr/>
          </p:nvSpPr>
          <p:spPr bwMode="auto">
            <a:xfrm flipV="1">
              <a:off x="4584" y="802"/>
              <a:ext cx="411" cy="91"/>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7" name="Line 24"/>
            <p:cNvSpPr>
              <a:spLocks noChangeShapeType="1"/>
            </p:cNvSpPr>
            <p:nvPr/>
          </p:nvSpPr>
          <p:spPr bwMode="auto">
            <a:xfrm>
              <a:off x="5150" y="808"/>
              <a:ext cx="309" cy="145"/>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8" name="Line 25"/>
            <p:cNvSpPr>
              <a:spLocks noChangeShapeType="1"/>
            </p:cNvSpPr>
            <p:nvPr/>
          </p:nvSpPr>
          <p:spPr bwMode="auto">
            <a:xfrm flipV="1">
              <a:off x="5141" y="1030"/>
              <a:ext cx="330" cy="178"/>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899" name="Text Box 26"/>
            <p:cNvSpPr txBox="1">
              <a:spLocks noChangeArrowheads="1"/>
            </p:cNvSpPr>
            <p:nvPr/>
          </p:nvSpPr>
          <p:spPr bwMode="auto">
            <a:xfrm>
              <a:off x="3429" y="666"/>
              <a:ext cx="80" cy="116"/>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dirty="0">
                  <a:latin typeface="Times New Roman" panose="02020603050405020304" pitchFamily="18" charset="0"/>
                </a:rPr>
                <a:t>4</a:t>
              </a:r>
              <a:endParaRPr lang="en-US" altLang="zh-CN" sz="2000" b="1" dirty="0"/>
            </a:p>
          </p:txBody>
        </p:sp>
        <p:sp>
          <p:nvSpPr>
            <p:cNvPr id="79900" name="Text Box 27"/>
            <p:cNvSpPr txBox="1">
              <a:spLocks noChangeArrowheads="1"/>
            </p:cNvSpPr>
            <p:nvPr/>
          </p:nvSpPr>
          <p:spPr bwMode="auto">
            <a:xfrm>
              <a:off x="4093" y="418"/>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9</a:t>
              </a:r>
              <a:endParaRPr lang="en-US" altLang="zh-CN" sz="2000" b="1"/>
            </a:p>
          </p:txBody>
        </p:sp>
        <p:sp>
          <p:nvSpPr>
            <p:cNvPr id="79901" name="Text Box 28"/>
            <p:cNvSpPr txBox="1">
              <a:spLocks noChangeArrowheads="1"/>
            </p:cNvSpPr>
            <p:nvPr/>
          </p:nvSpPr>
          <p:spPr bwMode="auto">
            <a:xfrm>
              <a:off x="3443" y="974"/>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3</a:t>
              </a:r>
              <a:endParaRPr lang="en-US" altLang="zh-CN" sz="2000" b="1"/>
            </a:p>
          </p:txBody>
        </p:sp>
        <p:sp>
          <p:nvSpPr>
            <p:cNvPr id="79902" name="Text Box 29"/>
            <p:cNvSpPr txBox="1">
              <a:spLocks noChangeArrowheads="1"/>
            </p:cNvSpPr>
            <p:nvPr/>
          </p:nvSpPr>
          <p:spPr bwMode="auto">
            <a:xfrm>
              <a:off x="4023" y="552"/>
              <a:ext cx="82" cy="11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8</a:t>
              </a:r>
              <a:endParaRPr lang="en-US" altLang="zh-CN" sz="2000" b="1"/>
            </a:p>
          </p:txBody>
        </p:sp>
        <p:sp>
          <p:nvSpPr>
            <p:cNvPr id="79903" name="Text Box 30"/>
            <p:cNvSpPr txBox="1">
              <a:spLocks noChangeArrowheads="1"/>
            </p:cNvSpPr>
            <p:nvPr/>
          </p:nvSpPr>
          <p:spPr bwMode="auto">
            <a:xfrm>
              <a:off x="4136" y="815"/>
              <a:ext cx="8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7</a:t>
              </a:r>
              <a:endParaRPr lang="en-US" altLang="zh-CN" sz="2000" b="1"/>
            </a:p>
          </p:txBody>
        </p:sp>
        <p:sp>
          <p:nvSpPr>
            <p:cNvPr id="79904" name="Text Box 31"/>
            <p:cNvSpPr txBox="1">
              <a:spLocks noChangeArrowheads="1"/>
            </p:cNvSpPr>
            <p:nvPr/>
          </p:nvSpPr>
          <p:spPr bwMode="auto">
            <a:xfrm>
              <a:off x="3952" y="726"/>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79905" name="Line 32"/>
            <p:cNvSpPr>
              <a:spLocks noChangeShapeType="1"/>
            </p:cNvSpPr>
            <p:nvPr/>
          </p:nvSpPr>
          <p:spPr bwMode="auto">
            <a:xfrm flipV="1">
              <a:off x="3915" y="595"/>
              <a:ext cx="523" cy="298"/>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06" name="Text Box 33"/>
            <p:cNvSpPr txBox="1">
              <a:spLocks noChangeArrowheads="1"/>
            </p:cNvSpPr>
            <p:nvPr/>
          </p:nvSpPr>
          <p:spPr bwMode="auto">
            <a:xfrm>
              <a:off x="4026" y="949"/>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8</a:t>
              </a:r>
              <a:endParaRPr lang="en-US" altLang="zh-CN" sz="2000" b="1"/>
            </a:p>
          </p:txBody>
        </p:sp>
        <p:sp>
          <p:nvSpPr>
            <p:cNvPr id="79907" name="Line 34"/>
            <p:cNvSpPr>
              <a:spLocks noChangeShapeType="1"/>
            </p:cNvSpPr>
            <p:nvPr/>
          </p:nvSpPr>
          <p:spPr bwMode="auto">
            <a:xfrm>
              <a:off x="3910" y="995"/>
              <a:ext cx="519" cy="284"/>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08" name="Text Box 35"/>
            <p:cNvSpPr txBox="1">
              <a:spLocks noChangeArrowheads="1"/>
            </p:cNvSpPr>
            <p:nvPr/>
          </p:nvSpPr>
          <p:spPr bwMode="auto">
            <a:xfrm>
              <a:off x="3941" y="1104"/>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4</a:t>
              </a:r>
              <a:endParaRPr lang="en-US" altLang="zh-CN" sz="2000" b="1"/>
            </a:p>
          </p:txBody>
        </p:sp>
        <p:sp>
          <p:nvSpPr>
            <p:cNvPr id="79909" name="Line 36"/>
            <p:cNvSpPr>
              <a:spLocks noChangeShapeType="1"/>
            </p:cNvSpPr>
            <p:nvPr/>
          </p:nvSpPr>
          <p:spPr bwMode="auto">
            <a:xfrm flipV="1">
              <a:off x="3915" y="971"/>
              <a:ext cx="523" cy="299"/>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10" name="Text Box 37"/>
            <p:cNvSpPr txBox="1">
              <a:spLocks noChangeArrowheads="1"/>
            </p:cNvSpPr>
            <p:nvPr/>
          </p:nvSpPr>
          <p:spPr bwMode="auto">
            <a:xfrm>
              <a:off x="4126" y="1187"/>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7</a:t>
              </a:r>
              <a:endParaRPr lang="en-US" altLang="zh-CN" sz="2000" b="1"/>
            </a:p>
          </p:txBody>
        </p:sp>
        <p:sp>
          <p:nvSpPr>
            <p:cNvPr id="79911" name="Line 38"/>
            <p:cNvSpPr>
              <a:spLocks noChangeShapeType="1"/>
            </p:cNvSpPr>
            <p:nvPr/>
          </p:nvSpPr>
          <p:spPr bwMode="auto">
            <a:xfrm flipV="1">
              <a:off x="3929" y="1305"/>
              <a:ext cx="519" cy="0"/>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12" name="Text Box 39"/>
            <p:cNvSpPr txBox="1">
              <a:spLocks noChangeArrowheads="1"/>
            </p:cNvSpPr>
            <p:nvPr/>
          </p:nvSpPr>
          <p:spPr bwMode="auto">
            <a:xfrm>
              <a:off x="4768" y="537"/>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5</a:t>
              </a:r>
              <a:endParaRPr lang="en-US" altLang="zh-CN" sz="2000" b="1"/>
            </a:p>
          </p:txBody>
        </p:sp>
        <p:sp>
          <p:nvSpPr>
            <p:cNvPr id="79913" name="Text Box 40"/>
            <p:cNvSpPr txBox="1">
              <a:spLocks noChangeArrowheads="1"/>
            </p:cNvSpPr>
            <p:nvPr/>
          </p:nvSpPr>
          <p:spPr bwMode="auto">
            <a:xfrm>
              <a:off x="4672" y="621"/>
              <a:ext cx="81"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79914" name="Line 41"/>
            <p:cNvSpPr>
              <a:spLocks noChangeShapeType="1"/>
            </p:cNvSpPr>
            <p:nvPr/>
          </p:nvSpPr>
          <p:spPr bwMode="auto">
            <a:xfrm>
              <a:off x="4563" y="604"/>
              <a:ext cx="455" cy="542"/>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15" name="Line 42"/>
            <p:cNvSpPr>
              <a:spLocks noChangeShapeType="1"/>
            </p:cNvSpPr>
            <p:nvPr/>
          </p:nvSpPr>
          <p:spPr bwMode="auto">
            <a:xfrm>
              <a:off x="4594" y="552"/>
              <a:ext cx="401" cy="216"/>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16" name="Text Box 43"/>
            <p:cNvSpPr txBox="1">
              <a:spLocks noChangeArrowheads="1"/>
            </p:cNvSpPr>
            <p:nvPr/>
          </p:nvSpPr>
          <p:spPr bwMode="auto">
            <a:xfrm>
              <a:off x="4636" y="763"/>
              <a:ext cx="81" cy="9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8</a:t>
              </a:r>
              <a:endParaRPr lang="en-US" altLang="zh-CN" sz="2000" b="1"/>
            </a:p>
          </p:txBody>
        </p:sp>
        <p:sp>
          <p:nvSpPr>
            <p:cNvPr id="79917" name="Text Box 44"/>
            <p:cNvSpPr txBox="1">
              <a:spLocks noChangeArrowheads="1"/>
            </p:cNvSpPr>
            <p:nvPr/>
          </p:nvSpPr>
          <p:spPr bwMode="auto">
            <a:xfrm>
              <a:off x="4570" y="1099"/>
              <a:ext cx="80"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79918" name="Text Box 45"/>
            <p:cNvSpPr txBox="1">
              <a:spLocks noChangeArrowheads="1"/>
            </p:cNvSpPr>
            <p:nvPr/>
          </p:nvSpPr>
          <p:spPr bwMode="auto">
            <a:xfrm>
              <a:off x="4703" y="896"/>
              <a:ext cx="81" cy="1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6</a:t>
              </a:r>
              <a:endParaRPr lang="en-US" altLang="zh-CN" sz="2000" b="1"/>
            </a:p>
          </p:txBody>
        </p:sp>
        <p:sp>
          <p:nvSpPr>
            <p:cNvPr id="79919" name="Text Box 46"/>
            <p:cNvSpPr txBox="1">
              <a:spLocks noChangeArrowheads="1"/>
            </p:cNvSpPr>
            <p:nvPr/>
          </p:nvSpPr>
          <p:spPr bwMode="auto">
            <a:xfrm>
              <a:off x="4753" y="1294"/>
              <a:ext cx="81" cy="1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5</a:t>
              </a:r>
              <a:endParaRPr lang="en-US" altLang="zh-CN" sz="2000" b="1"/>
            </a:p>
          </p:txBody>
        </p:sp>
        <p:sp>
          <p:nvSpPr>
            <p:cNvPr id="79920" name="Text Box 47"/>
            <p:cNvSpPr txBox="1">
              <a:spLocks noChangeArrowheads="1"/>
            </p:cNvSpPr>
            <p:nvPr/>
          </p:nvSpPr>
          <p:spPr bwMode="auto">
            <a:xfrm>
              <a:off x="5296" y="1146"/>
              <a:ext cx="81"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3</a:t>
              </a:r>
              <a:endParaRPr lang="en-US" altLang="zh-CN" sz="2000" b="1"/>
            </a:p>
          </p:txBody>
        </p:sp>
        <p:sp>
          <p:nvSpPr>
            <p:cNvPr id="79921" name="Text Box 48"/>
            <p:cNvSpPr txBox="1">
              <a:spLocks noChangeArrowheads="1"/>
            </p:cNvSpPr>
            <p:nvPr/>
          </p:nvSpPr>
          <p:spPr bwMode="auto">
            <a:xfrm>
              <a:off x="5300" y="765"/>
              <a:ext cx="8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en-US" altLang="zh-CN" sz="2000" b="1">
                  <a:latin typeface="Times New Roman" panose="02020603050405020304" pitchFamily="18" charset="0"/>
                </a:rPr>
                <a:t>7</a:t>
              </a:r>
              <a:endParaRPr lang="en-US" altLang="zh-CN" sz="2000" b="1"/>
            </a:p>
          </p:txBody>
        </p:sp>
        <p:sp>
          <p:nvSpPr>
            <p:cNvPr id="79922" name="Line 49"/>
            <p:cNvSpPr>
              <a:spLocks noChangeShapeType="1"/>
            </p:cNvSpPr>
            <p:nvPr/>
          </p:nvSpPr>
          <p:spPr bwMode="auto">
            <a:xfrm>
              <a:off x="4584" y="943"/>
              <a:ext cx="402" cy="217"/>
            </a:xfrm>
            <a:prstGeom prst="line">
              <a:avLst/>
            </a:prstGeom>
            <a:noFill/>
            <a:ln w="19050">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23" name="Line 50"/>
            <p:cNvSpPr>
              <a:spLocks noChangeShapeType="1"/>
            </p:cNvSpPr>
            <p:nvPr/>
          </p:nvSpPr>
          <p:spPr bwMode="auto">
            <a:xfrm flipV="1">
              <a:off x="4565" y="853"/>
              <a:ext cx="440" cy="417"/>
            </a:xfrm>
            <a:prstGeom prst="line">
              <a:avLst/>
            </a:prstGeom>
            <a:noFill/>
            <a:ln w="9525">
              <a:solidFill>
                <a:srgbClr val="000000"/>
              </a:solidFill>
              <a:rou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9924" name="Line 51"/>
            <p:cNvSpPr>
              <a:spLocks noChangeShapeType="1"/>
            </p:cNvSpPr>
            <p:nvPr/>
          </p:nvSpPr>
          <p:spPr bwMode="auto">
            <a:xfrm>
              <a:off x="3547" y="411"/>
              <a:ext cx="0" cy="96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9925" name="Line 52"/>
            <p:cNvSpPr>
              <a:spLocks noChangeShapeType="1"/>
            </p:cNvSpPr>
            <p:nvPr/>
          </p:nvSpPr>
          <p:spPr bwMode="auto">
            <a:xfrm>
              <a:off x="4236" y="420"/>
              <a:ext cx="0" cy="965"/>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9926" name="Line 53"/>
            <p:cNvSpPr>
              <a:spLocks noChangeShapeType="1"/>
            </p:cNvSpPr>
            <p:nvPr/>
          </p:nvSpPr>
          <p:spPr bwMode="auto">
            <a:xfrm>
              <a:off x="4858" y="424"/>
              <a:ext cx="0" cy="965"/>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9927" name="Line 54"/>
            <p:cNvSpPr>
              <a:spLocks noChangeShapeType="1"/>
            </p:cNvSpPr>
            <p:nvPr/>
          </p:nvSpPr>
          <p:spPr bwMode="auto">
            <a:xfrm>
              <a:off x="5235" y="428"/>
              <a:ext cx="0" cy="966"/>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
        <p:nvSpPr>
          <p:cNvPr id="5" name="文本占位符 5">
            <a:extLst>
              <a:ext uri="{FF2B5EF4-FFF2-40B4-BE49-F238E27FC236}">
                <a16:creationId xmlns:a16="http://schemas.microsoft.com/office/drawing/2014/main" id="{742C9F24-E51B-63E1-ADA5-07AC6CFD5FEC}"/>
              </a:ext>
            </a:extLst>
          </p:cNvPr>
          <p:cNvSpPr>
            <a:spLocks noGrp="1"/>
          </p:cNvSpPr>
          <p:nvPr>
            <p:ph type="body" sz="quarter" idx="13"/>
          </p:nvPr>
        </p:nvSpPr>
        <p:spPr>
          <a:xfrm>
            <a:off x="-664143" y="261275"/>
            <a:ext cx="9683013" cy="864000"/>
          </a:xfrm>
        </p:spPr>
        <p:txBody>
          <a:bodyPr/>
          <a:lstStyle/>
          <a:p>
            <a:r>
              <a:rPr lang="zh-CN" altLang="en-US" sz="2800" b="1" dirty="0">
                <a:latin typeface="微软雅黑" panose="020B0503020204020204" pitchFamily="34" charset="-122"/>
                <a:ea typeface="微软雅黑" panose="020B0503020204020204" pitchFamily="34" charset="-122"/>
              </a:rPr>
              <a:t>多段图练习（顺序解法）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blinds(horizontal)">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blinds(horizontal)">
                                      <p:cBhvr>
                                        <p:cTn id="12" dur="500"/>
                                        <p:tgtEl>
                                          <p:spTgt spid="798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Effect transition="in" filter="blinds(horizontal)">
                                      <p:cBhvr>
                                        <p:cTn id="17" dur="500"/>
                                        <p:tgtEl>
                                          <p:spTgt spid="798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874">
                                            <p:txEl>
                                              <p:pRg st="3" end="3"/>
                                            </p:txEl>
                                          </p:spTgt>
                                        </p:tgtEl>
                                        <p:attrNameLst>
                                          <p:attrName>style.visibility</p:attrName>
                                        </p:attrNameLst>
                                      </p:cBhvr>
                                      <p:to>
                                        <p:strVal val="visible"/>
                                      </p:to>
                                    </p:set>
                                    <p:animEffect transition="in" filter="blinds(horizontal)">
                                      <p:cBhvr>
                                        <p:cTn id="22" dur="500"/>
                                        <p:tgtEl>
                                          <p:spTgt spid="798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874">
                                            <p:txEl>
                                              <p:pRg st="4" end="4"/>
                                            </p:txEl>
                                          </p:spTgt>
                                        </p:tgtEl>
                                        <p:attrNameLst>
                                          <p:attrName>style.visibility</p:attrName>
                                        </p:attrNameLst>
                                      </p:cBhvr>
                                      <p:to>
                                        <p:strVal val="visible"/>
                                      </p:to>
                                    </p:set>
                                    <p:animEffect transition="in" filter="blinds(horizontal)">
                                      <p:cBhvr>
                                        <p:cTn id="27" dur="500"/>
                                        <p:tgtEl>
                                          <p:spTgt spid="798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874">
                                            <p:txEl>
                                              <p:pRg st="5" end="5"/>
                                            </p:txEl>
                                          </p:spTgt>
                                        </p:tgtEl>
                                        <p:attrNameLst>
                                          <p:attrName>style.visibility</p:attrName>
                                        </p:attrNameLst>
                                      </p:cBhvr>
                                      <p:to>
                                        <p:strVal val="visible"/>
                                      </p:to>
                                    </p:set>
                                    <p:animEffect transition="in" filter="blinds(horizontal)">
                                      <p:cBhvr>
                                        <p:cTn id="32" dur="500"/>
                                        <p:tgtEl>
                                          <p:spTgt spid="798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874">
                                            <p:txEl>
                                              <p:pRg st="6" end="6"/>
                                            </p:txEl>
                                          </p:spTgt>
                                        </p:tgtEl>
                                        <p:attrNameLst>
                                          <p:attrName>style.visibility</p:attrName>
                                        </p:attrNameLst>
                                      </p:cBhvr>
                                      <p:to>
                                        <p:strVal val="visible"/>
                                      </p:to>
                                    </p:set>
                                    <p:animEffect transition="in" filter="blinds(horizontal)">
                                      <p:cBhvr>
                                        <p:cTn id="37" dur="500"/>
                                        <p:tgtEl>
                                          <p:spTgt spid="798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9874">
                                            <p:txEl>
                                              <p:pRg st="7" end="7"/>
                                            </p:txEl>
                                          </p:spTgt>
                                        </p:tgtEl>
                                        <p:attrNameLst>
                                          <p:attrName>style.visibility</p:attrName>
                                        </p:attrNameLst>
                                      </p:cBhvr>
                                      <p:to>
                                        <p:strVal val="visible"/>
                                      </p:to>
                                    </p:set>
                                    <p:animEffect transition="in" filter="blinds(horizontal)">
                                      <p:cBhvr>
                                        <p:cTn id="42" dur="500"/>
                                        <p:tgtEl>
                                          <p:spTgt spid="798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9874">
                                            <p:txEl>
                                              <p:pRg st="8" end="8"/>
                                            </p:txEl>
                                          </p:spTgt>
                                        </p:tgtEl>
                                        <p:attrNameLst>
                                          <p:attrName>style.visibility</p:attrName>
                                        </p:attrNameLst>
                                      </p:cBhvr>
                                      <p:to>
                                        <p:strVal val="visible"/>
                                      </p:to>
                                    </p:set>
                                    <p:animEffect transition="in" filter="blinds(horizontal)">
                                      <p:cBhvr>
                                        <p:cTn id="47" dur="500"/>
                                        <p:tgtEl>
                                          <p:spTgt spid="7987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9874">
                                            <p:txEl>
                                              <p:pRg st="9" end="9"/>
                                            </p:txEl>
                                          </p:spTgt>
                                        </p:tgtEl>
                                        <p:attrNameLst>
                                          <p:attrName>style.visibility</p:attrName>
                                        </p:attrNameLst>
                                      </p:cBhvr>
                                      <p:to>
                                        <p:strVal val="visible"/>
                                      </p:to>
                                    </p:set>
                                    <p:animEffect transition="in" filter="blinds(horizontal)">
                                      <p:cBhvr>
                                        <p:cTn id="52" dur="500"/>
                                        <p:tgtEl>
                                          <p:spTgt spid="7987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874">
                                            <p:txEl>
                                              <p:pRg st="10" end="10"/>
                                            </p:txEl>
                                          </p:spTgt>
                                        </p:tgtEl>
                                        <p:attrNameLst>
                                          <p:attrName>style.visibility</p:attrName>
                                        </p:attrNameLst>
                                      </p:cBhvr>
                                      <p:to>
                                        <p:strVal val="visible"/>
                                      </p:to>
                                    </p:set>
                                    <p:animEffect transition="in" filter="blinds(horizontal)">
                                      <p:cBhvr>
                                        <p:cTn id="57" dur="500"/>
                                        <p:tgtEl>
                                          <p:spTgt spid="7987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9874">
                                            <p:txEl>
                                              <p:pRg st="11" end="11"/>
                                            </p:txEl>
                                          </p:spTgt>
                                        </p:tgtEl>
                                        <p:attrNameLst>
                                          <p:attrName>style.visibility</p:attrName>
                                        </p:attrNameLst>
                                      </p:cBhvr>
                                      <p:to>
                                        <p:strVal val="visible"/>
                                      </p:to>
                                    </p:set>
                                    <p:animEffect transition="in" filter="blinds(horizontal)">
                                      <p:cBhvr>
                                        <p:cTn id="62" dur="500"/>
                                        <p:tgtEl>
                                          <p:spTgt spid="7987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9874">
                                            <p:txEl>
                                              <p:pRg st="12" end="12"/>
                                            </p:txEl>
                                          </p:spTgt>
                                        </p:tgtEl>
                                        <p:attrNameLst>
                                          <p:attrName>style.visibility</p:attrName>
                                        </p:attrNameLst>
                                      </p:cBhvr>
                                      <p:to>
                                        <p:strVal val="visible"/>
                                      </p:to>
                                    </p:set>
                                    <p:animEffect transition="in" filter="blinds(horizontal)">
                                      <p:cBhvr>
                                        <p:cTn id="67" dur="500"/>
                                        <p:tgtEl>
                                          <p:spTgt spid="7987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9874">
                                            <p:txEl>
                                              <p:pRg st="13" end="13"/>
                                            </p:txEl>
                                          </p:spTgt>
                                        </p:tgtEl>
                                        <p:attrNameLst>
                                          <p:attrName>style.visibility</p:attrName>
                                        </p:attrNameLst>
                                      </p:cBhvr>
                                      <p:to>
                                        <p:strVal val="visible"/>
                                      </p:to>
                                    </p:set>
                                    <p:animEffect transition="in" filter="blinds(horizontal)">
                                      <p:cBhvr>
                                        <p:cTn id="72" dur="500"/>
                                        <p:tgtEl>
                                          <p:spTgt spid="7987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3083974" y="294174"/>
            <a:ext cx="5689600" cy="58928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90000"/>
              </a:lnSpc>
            </a:pPr>
            <a:r>
              <a:rPr kumimoji="1" lang="en-US" altLang="zh-CN" sz="3600" b="1" dirty="0">
                <a:solidFill>
                  <a:schemeClr val="bg1"/>
                </a:solidFill>
                <a:latin typeface="黑体" panose="02010609060101010101" pitchFamily="49" charset="-122"/>
                <a:ea typeface="黑体" panose="02010609060101010101" pitchFamily="49" charset="-122"/>
                <a:sym typeface="+mn-ea"/>
              </a:rPr>
              <a:t> 填表</a:t>
            </a:r>
          </a:p>
        </p:txBody>
      </p:sp>
      <p:grpSp>
        <p:nvGrpSpPr>
          <p:cNvPr id="4" name="组合 2"/>
          <p:cNvGrpSpPr/>
          <p:nvPr/>
        </p:nvGrpSpPr>
        <p:grpSpPr>
          <a:xfrm>
            <a:off x="1548861" y="3725579"/>
            <a:ext cx="8714105" cy="2232025"/>
            <a:chOff x="194" y="5080"/>
            <a:chExt cx="13723" cy="3515"/>
          </a:xfrm>
        </p:grpSpPr>
        <p:pic>
          <p:nvPicPr>
            <p:cNvPr id="809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 y="5080"/>
              <a:ext cx="12870" cy="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矩形 1"/>
            <p:cNvSpPr>
              <a:spLocks noChangeArrowheads="1"/>
            </p:cNvSpPr>
            <p:nvPr/>
          </p:nvSpPr>
          <p:spPr bwMode="auto">
            <a:xfrm>
              <a:off x="292" y="6307"/>
              <a:ext cx="75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t>dp</a:t>
              </a:r>
            </a:p>
          </p:txBody>
        </p:sp>
        <p:sp>
          <p:nvSpPr>
            <p:cNvPr id="80904" name="矩形 2"/>
            <p:cNvSpPr>
              <a:spLocks noChangeArrowheads="1"/>
            </p:cNvSpPr>
            <p:nvPr/>
          </p:nvSpPr>
          <p:spPr bwMode="auto">
            <a:xfrm>
              <a:off x="194" y="7100"/>
              <a:ext cx="1081"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t>path</a:t>
              </a:r>
              <a:endParaRPr lang="zh-CN" altLang="en-US" dirty="0"/>
            </a:p>
          </p:txBody>
        </p:sp>
        <p:sp>
          <p:nvSpPr>
            <p:cNvPr id="2" name="矩形 1"/>
            <p:cNvSpPr/>
            <p:nvPr/>
          </p:nvSpPr>
          <p:spPr>
            <a:xfrm>
              <a:off x="1291" y="7965"/>
              <a:ext cx="8263" cy="630"/>
            </a:xfrm>
            <a:prstGeom prst="rect">
              <a:avLst/>
            </a:prstGeom>
          </p:spPr>
          <p:txBody>
            <a:bodyPr wrap="none">
              <a:spAutoFit/>
            </a:bodyPr>
            <a:lstStyle/>
            <a:p>
              <a:pPr indent="276225" eaLnBrk="0" hangingPunct="0"/>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最短路径为：</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0→3→5→8→9    </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长度为</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16</a:t>
              </a:r>
              <a:endParaRPr lang="en-US" altLang="zh-CN" sz="2000" dirty="0">
                <a:solidFill>
                  <a:srgbClr val="0000FF"/>
                </a:solidFill>
                <a:latin typeface="微软雅黑" panose="020B0503020204020204" pitchFamily="34" charset="-122"/>
                <a:ea typeface="微软雅黑" panose="020B0503020204020204" pitchFamily="34" charset="-122"/>
                <a:cs typeface="宋体" panose="02010600030101010101" pitchFamily="2" charset="-122"/>
              </a:endParaRPr>
            </a:p>
          </p:txBody>
        </p:sp>
      </p:grpSp>
      <p:sp>
        <p:nvSpPr>
          <p:cNvPr id="6" name="文本占位符 5">
            <a:extLst>
              <a:ext uri="{FF2B5EF4-FFF2-40B4-BE49-F238E27FC236}">
                <a16:creationId xmlns:a16="http://schemas.microsoft.com/office/drawing/2014/main" id="{F07BC2F8-8B5C-649B-C3E4-BE2D5821AD00}"/>
              </a:ext>
            </a:extLst>
          </p:cNvPr>
          <p:cNvSpPr>
            <a:spLocks noGrp="1"/>
          </p:cNvSpPr>
          <p:nvPr>
            <p:ph type="body" sz="quarter" idx="13"/>
          </p:nvPr>
        </p:nvSpPr>
        <p:spPr/>
        <p:txBody>
          <a:bodyPr/>
          <a:lstStyle/>
          <a:p>
            <a:r>
              <a:rPr lang="zh-CN" altLang="en-US" sz="2800" b="1" dirty="0">
                <a:latin typeface="微软雅黑" panose="020B0503020204020204" pitchFamily="34" charset="-122"/>
                <a:ea typeface="微软雅黑" panose="020B0503020204020204" pitchFamily="34" charset="-122"/>
              </a:rPr>
              <a:t>多段图练习（顺序解法）</a:t>
            </a:r>
          </a:p>
        </p:txBody>
      </p:sp>
      <p:sp>
        <p:nvSpPr>
          <p:cNvPr id="5" name="TextBox 57">
            <a:extLst>
              <a:ext uri="{FF2B5EF4-FFF2-40B4-BE49-F238E27FC236}">
                <a16:creationId xmlns:a16="http://schemas.microsoft.com/office/drawing/2014/main" id="{7D3C0458-B41F-859D-9368-B6FABB58397F}"/>
              </a:ext>
            </a:extLst>
          </p:cNvPr>
          <p:cNvSpPr txBox="1"/>
          <p:nvPr/>
        </p:nvSpPr>
        <p:spPr>
          <a:xfrm>
            <a:off x="930966" y="1505015"/>
            <a:ext cx="11261034" cy="400110"/>
          </a:xfrm>
          <a:prstGeom prst="rect">
            <a:avLst/>
          </a:prstGeom>
          <a:noFill/>
        </p:spPr>
        <p:txBody>
          <a:bodyPr wrap="square" rtlCol="0">
            <a:spAutoFit/>
          </a:bodyPr>
          <a:lstStyle/>
          <a:p>
            <a:r>
              <a:rPr lang="zh-CN" altLang="en-US" sz="2000" dirty="0">
                <a:solidFill>
                  <a:srgbClr val="0000FF"/>
                </a:solidFill>
                <a:latin typeface="微软雅黑" pitchFamily="34" charset="-122"/>
                <a:ea typeface="微软雅黑" pitchFamily="34" charset="-122"/>
                <a:cs typeface="Consolas" panose="020B0609020204030204" pitchFamily="49" charset="0"/>
              </a:rPr>
              <a:t>存储结构设计</a:t>
            </a:r>
            <a:endParaRPr lang="en-US" altLang="zh-CN" sz="2000" dirty="0">
              <a:solidFill>
                <a:srgbClr val="0000FF"/>
              </a:solidFill>
              <a:latin typeface="微软雅黑" pitchFamily="34" charset="-122"/>
              <a:ea typeface="微软雅黑" pitchFamily="34" charset="-122"/>
              <a:cs typeface="Consolas" panose="020B0609020204030204" pitchFamily="49" charset="0"/>
            </a:endParaRPr>
          </a:p>
        </p:txBody>
      </p:sp>
      <p:sp>
        <p:nvSpPr>
          <p:cNvPr id="7" name="TextBox 57">
            <a:extLst>
              <a:ext uri="{FF2B5EF4-FFF2-40B4-BE49-F238E27FC236}">
                <a16:creationId xmlns:a16="http://schemas.microsoft.com/office/drawing/2014/main" id="{D5E200D7-6610-0646-3D8B-BEC7446E2704}"/>
              </a:ext>
            </a:extLst>
          </p:cNvPr>
          <p:cNvSpPr txBox="1"/>
          <p:nvPr/>
        </p:nvSpPr>
        <p:spPr>
          <a:xfrm>
            <a:off x="1085465" y="2029314"/>
            <a:ext cx="6183795" cy="96128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CN" altLang="en-US" sz="2000" dirty="0">
                <a:latin typeface="微软雅黑" pitchFamily="34" charset="-122"/>
                <a:ea typeface="微软雅黑" pitchFamily="34" charset="-122"/>
                <a:cs typeface="Consolas" panose="020B0609020204030204" pitchFamily="49" charset="0"/>
              </a:rPr>
              <a:t>利用一个一维数组</a:t>
            </a:r>
            <a:r>
              <a:rPr lang="en-US" altLang="zh-CN" sz="2000" dirty="0" err="1">
                <a:latin typeface="微软雅黑" pitchFamily="34" charset="-122"/>
                <a:ea typeface="微软雅黑" pitchFamily="34" charset="-122"/>
                <a:cs typeface="Consolas" panose="020B0609020204030204" pitchFamily="49" charset="0"/>
              </a:rPr>
              <a:t>dp</a:t>
            </a:r>
            <a:r>
              <a:rPr lang="en-US" altLang="zh-CN" sz="2000" dirty="0">
                <a:latin typeface="微软雅黑" pitchFamily="34" charset="-122"/>
                <a:ea typeface="微软雅黑" pitchFamily="34" charset="-122"/>
                <a:cs typeface="Consolas" panose="020B0609020204030204" pitchFamily="49" charset="0"/>
              </a:rPr>
              <a:t>[1..n]</a:t>
            </a:r>
            <a:r>
              <a:rPr lang="zh-CN" altLang="en-US" sz="2000" dirty="0">
                <a:latin typeface="微软雅黑" pitchFamily="34" charset="-122"/>
                <a:ea typeface="微软雅黑" pitchFamily="34" charset="-122"/>
                <a:cs typeface="Consolas" panose="020B0609020204030204" pitchFamily="49" charset="0"/>
              </a:rPr>
              <a:t>存储各个子问题的解值</a:t>
            </a:r>
            <a:endParaRPr lang="en-US" altLang="zh-CN" sz="2000" dirty="0">
              <a:latin typeface="微软雅黑" pitchFamily="34" charset="-122"/>
              <a:ea typeface="微软雅黑" pitchFamily="34" charset="-122"/>
              <a:cs typeface="Consolas" panose="020B0609020204030204" pitchFamily="49" charset="0"/>
            </a:endParaRPr>
          </a:p>
          <a:p>
            <a:pPr>
              <a:lnSpc>
                <a:spcPct val="150000"/>
              </a:lnSpc>
            </a:pPr>
            <a:r>
              <a:rPr lang="zh-CN" altLang="en-US" sz="2000" dirty="0">
                <a:latin typeface="微软雅黑" pitchFamily="34" charset="-122"/>
                <a:ea typeface="微软雅黑" pitchFamily="34" charset="-122"/>
                <a:cs typeface="Consolas" panose="020B0609020204030204" pitchFamily="49" charset="0"/>
              </a:rPr>
              <a:t>利用一个一维数组</a:t>
            </a:r>
            <a:r>
              <a:rPr lang="en-US" altLang="zh-CN" sz="2000" dirty="0">
                <a:latin typeface="微软雅黑" pitchFamily="34" charset="-122"/>
                <a:ea typeface="微软雅黑" pitchFamily="34" charset="-122"/>
                <a:cs typeface="Consolas" panose="020B0609020204030204" pitchFamily="49" charset="0"/>
              </a:rPr>
              <a:t>path[1..n]</a:t>
            </a:r>
            <a:r>
              <a:rPr lang="zh-CN" altLang="en-US" sz="2000" dirty="0">
                <a:latin typeface="微软雅黑" pitchFamily="34" charset="-122"/>
                <a:ea typeface="微软雅黑" pitchFamily="34" charset="-122"/>
                <a:cs typeface="Consolas" panose="020B0609020204030204" pitchFamily="49" charset="0"/>
              </a:rPr>
              <a:t>存储路径。</a:t>
            </a:r>
            <a:endParaRPr lang="en-US" altLang="zh-CN" sz="2000" dirty="0">
              <a:latin typeface="微软雅黑" pitchFamily="34" charset="-122"/>
              <a:ea typeface="微软雅黑"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9478" y="4002036"/>
            <a:ext cx="10933043" cy="1015663"/>
          </a:xfrm>
          <a:prstGeom prst="rect">
            <a:avLst/>
          </a:prstGeom>
          <a:noFill/>
        </p:spPr>
        <p:txBody>
          <a:bodyPr wrap="square" rtlCol="0">
            <a:spAutoFit/>
          </a:bodyPr>
          <a:lstStyle/>
          <a:p>
            <a:r>
              <a:rPr lang="zh-CN" altLang="en-US" sz="2000" dirty="0">
                <a:solidFill>
                  <a:srgbClr val="0000FF"/>
                </a:solidFill>
                <a:latin typeface="Times New Roman" pitchFamily="18" charset="0"/>
                <a:ea typeface="微软雅黑" pitchFamily="34" charset="-122"/>
                <a:cs typeface="Times New Roman" pitchFamily="18" charset="0"/>
              </a:rPr>
              <a:t>设 </a:t>
            </a:r>
            <a:r>
              <a:rPr lang="pt-BR" altLang="zh-CN" sz="2000" i="1" dirty="0">
                <a:solidFill>
                  <a:srgbClr val="FF0000"/>
                </a:solidFill>
                <a:latin typeface="Times New Roman" pitchFamily="18" charset="0"/>
                <a:ea typeface="微软雅黑" pitchFamily="34" charset="-122"/>
                <a:cs typeface="Times New Roman" pitchFamily="18" charset="0"/>
              </a:rPr>
              <a:t>f </a:t>
            </a:r>
            <a:r>
              <a:rPr lang="pt-BR" altLang="zh-CN" sz="2000" dirty="0">
                <a:solidFill>
                  <a:srgbClr val="FF0000"/>
                </a:solidFill>
                <a:latin typeface="Times New Roman" pitchFamily="18" charset="0"/>
                <a:ea typeface="微软雅黑" pitchFamily="34" charset="-122"/>
                <a:cs typeface="Times New Roman" pitchFamily="18" charset="0"/>
              </a:rPr>
              <a:t>(</a:t>
            </a:r>
            <a:r>
              <a:rPr lang="pt-BR" altLang="zh-CN" sz="2000" i="1" dirty="0">
                <a:solidFill>
                  <a:srgbClr val="FF0000"/>
                </a:solidFill>
                <a:latin typeface="Times New Roman" pitchFamily="18" charset="0"/>
                <a:ea typeface="微软雅黑" pitchFamily="34" charset="-122"/>
                <a:cs typeface="Times New Roman" pitchFamily="18" charset="0"/>
              </a:rPr>
              <a:t>s</a:t>
            </a:r>
            <a:r>
              <a:rPr lang="pt-BR" altLang="zh-CN" sz="2000" dirty="0">
                <a:solidFill>
                  <a:srgbClr val="FF0000"/>
                </a:solidFill>
                <a:latin typeface="Times New Roman" pitchFamily="18" charset="0"/>
                <a:ea typeface="微软雅黑" pitchFamily="34" charset="-122"/>
                <a:cs typeface="Times New Roman" pitchFamily="18" charset="0"/>
              </a:rPr>
              <a:t>) </a:t>
            </a:r>
            <a:r>
              <a:rPr lang="zh-CN" altLang="zh-CN" sz="2000" dirty="0">
                <a:solidFill>
                  <a:srgbClr val="0000FF"/>
                </a:solidFill>
                <a:latin typeface="Times New Roman" pitchFamily="18" charset="0"/>
                <a:ea typeface="微软雅黑" pitchFamily="34" charset="-122"/>
                <a:cs typeface="Times New Roman" pitchFamily="18" charset="0"/>
              </a:rPr>
              <a:t>表示</a:t>
            </a:r>
            <a:r>
              <a:rPr lang="zh-CN" altLang="en-US" sz="2000" dirty="0">
                <a:solidFill>
                  <a:srgbClr val="0000FF"/>
                </a:solidFill>
                <a:latin typeface="Times New Roman" pitchFamily="18" charset="0"/>
                <a:ea typeface="微软雅黑" pitchFamily="34" charset="-122"/>
                <a:cs typeface="Times New Roman" pitchFamily="18" charset="0"/>
              </a:rPr>
              <a:t>当前</a:t>
            </a:r>
            <a:r>
              <a:rPr lang="zh-CN" altLang="zh-CN" sz="2000" dirty="0">
                <a:solidFill>
                  <a:srgbClr val="0000FF"/>
                </a:solidFill>
                <a:latin typeface="Times New Roman" pitchFamily="18" charset="0"/>
                <a:ea typeface="微软雅黑" pitchFamily="34" charset="-122"/>
                <a:cs typeface="Times New Roman" pitchFamily="18" charset="0"/>
              </a:rPr>
              <a:t>状态</a:t>
            </a:r>
            <a:r>
              <a:rPr lang="pt-BR" altLang="zh-CN" sz="2000" i="1" dirty="0">
                <a:solidFill>
                  <a:srgbClr val="0000FF"/>
                </a:solidFill>
                <a:latin typeface="Times New Roman" pitchFamily="18" charset="0"/>
                <a:ea typeface="微软雅黑" pitchFamily="34" charset="-122"/>
                <a:cs typeface="Times New Roman" pitchFamily="18" charset="0"/>
              </a:rPr>
              <a:t>s</a:t>
            </a:r>
            <a:r>
              <a:rPr lang="zh-CN" altLang="zh-CN" sz="2000" dirty="0">
                <a:solidFill>
                  <a:srgbClr val="0000FF"/>
                </a:solidFill>
                <a:latin typeface="Times New Roman" pitchFamily="18" charset="0"/>
                <a:ea typeface="微软雅黑" pitchFamily="34" charset="-122"/>
                <a:cs typeface="Times New Roman" pitchFamily="18" charset="0"/>
              </a:rPr>
              <a:t>到终点</a:t>
            </a:r>
            <a:r>
              <a:rPr lang="pt-BR" altLang="zh-CN" sz="2000" i="1" dirty="0">
                <a:solidFill>
                  <a:srgbClr val="0000FF"/>
                </a:solidFill>
                <a:latin typeface="Times New Roman" pitchFamily="18" charset="0"/>
                <a:ea typeface="微软雅黑" pitchFamily="34" charset="-122"/>
                <a:cs typeface="Times New Roman" pitchFamily="18" charset="0"/>
              </a:rPr>
              <a:t>E</a:t>
            </a:r>
            <a:r>
              <a:rPr lang="zh-CN" altLang="zh-CN" sz="2000" dirty="0">
                <a:solidFill>
                  <a:srgbClr val="0000FF"/>
                </a:solidFill>
                <a:latin typeface="Times New Roman" pitchFamily="18" charset="0"/>
                <a:ea typeface="微软雅黑" pitchFamily="34" charset="-122"/>
                <a:cs typeface="Times New Roman" pitchFamily="18" charset="0"/>
              </a:rPr>
              <a:t>的最短路径长度</a:t>
            </a:r>
            <a:r>
              <a:rPr lang="zh-CN" altLang="en-US" sz="2000" dirty="0">
                <a:solidFill>
                  <a:srgbClr val="0000FF"/>
                </a:solidFill>
                <a:latin typeface="Times New Roman" pitchFamily="18" charset="0"/>
                <a:ea typeface="微软雅黑" pitchFamily="34" charset="-122"/>
                <a:cs typeface="Times New Roman" pitchFamily="18" charset="0"/>
              </a:rPr>
              <a:t>，递推顺序是</a:t>
            </a:r>
            <a:r>
              <a:rPr lang="zh-CN" altLang="en-US" sz="2000" dirty="0">
                <a:solidFill>
                  <a:srgbClr val="FF0000"/>
                </a:solidFill>
                <a:latin typeface="Times New Roman" pitchFamily="18" charset="0"/>
                <a:ea typeface="微软雅黑" pitchFamily="34" charset="-122"/>
                <a:cs typeface="Times New Roman" pitchFamily="18" charset="0"/>
              </a:rPr>
              <a:t>从后向前</a:t>
            </a:r>
            <a:r>
              <a:rPr lang="zh-CN" altLang="zh-CN" sz="2000" dirty="0">
                <a:solidFill>
                  <a:srgbClr val="0000FF"/>
                </a:solidFill>
                <a:latin typeface="微软雅黑" pitchFamily="34" charset="-122"/>
                <a:ea typeface="微软雅黑" pitchFamily="34" charset="-122"/>
                <a:cs typeface="Consolas" panose="020B0609020204030204" pitchFamily="49" charset="0"/>
              </a:rPr>
              <a:t>求解</a:t>
            </a:r>
            <a:r>
              <a:rPr lang="pt-BR" altLang="zh-CN" sz="2000" dirty="0">
                <a:solidFill>
                  <a:srgbClr val="FF0000"/>
                </a:solidFill>
                <a:latin typeface="微软雅黑" pitchFamily="34" charset="-122"/>
                <a:ea typeface="微软雅黑" pitchFamily="34" charset="-122"/>
                <a:cs typeface="Consolas" panose="020B0609020204030204" pitchFamily="49" charset="0"/>
              </a:rPr>
              <a:t>E</a:t>
            </a:r>
            <a:r>
              <a:rPr lang="zh-CN" altLang="zh-CN" sz="2000" dirty="0">
                <a:solidFill>
                  <a:srgbClr val="FF0000"/>
                </a:solidFill>
                <a:latin typeface="微软雅黑" pitchFamily="34" charset="-122"/>
                <a:ea typeface="微软雅黑" pitchFamily="34" charset="-122"/>
                <a:cs typeface="Consolas" panose="020B0609020204030204" pitchFamily="49" charset="0"/>
              </a:rPr>
              <a:t>→</a:t>
            </a:r>
            <a:r>
              <a:rPr lang="pt-BR" altLang="zh-CN" sz="2000" dirty="0">
                <a:solidFill>
                  <a:srgbClr val="FF0000"/>
                </a:solidFill>
                <a:latin typeface="微软雅黑" pitchFamily="34" charset="-122"/>
                <a:ea typeface="微软雅黑" pitchFamily="34" charset="-122"/>
                <a:cs typeface="Consolas" panose="020B0609020204030204" pitchFamily="49" charset="0"/>
              </a:rPr>
              <a:t>A</a:t>
            </a:r>
            <a:r>
              <a:rPr lang="zh-CN" altLang="en-US" sz="2000" dirty="0">
                <a:solidFill>
                  <a:srgbClr val="FF0000"/>
                </a:solidFill>
                <a:latin typeface="微软雅黑" pitchFamily="34" charset="-122"/>
                <a:ea typeface="微软雅黑" pitchFamily="34" charset="-122"/>
                <a:cs typeface="Consolas" panose="020B0609020204030204" pitchFamily="49" charset="0"/>
              </a:rPr>
              <a:t>。</a:t>
            </a:r>
            <a:r>
              <a:rPr lang="pt-BR" altLang="zh-CN" sz="2000" i="1" dirty="0">
                <a:solidFill>
                  <a:srgbClr val="FF0000"/>
                </a:solidFill>
                <a:latin typeface="Times New Roman" pitchFamily="18" charset="0"/>
                <a:ea typeface="微软雅黑" pitchFamily="34" charset="-122"/>
                <a:cs typeface="Times New Roman" pitchFamily="18" charset="0"/>
              </a:rPr>
              <a:t> f </a:t>
            </a:r>
            <a:r>
              <a:rPr lang="pt-BR" altLang="zh-CN" sz="2000"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A</a:t>
            </a:r>
            <a:r>
              <a:rPr lang="pt-BR" altLang="zh-CN" sz="2000" dirty="0">
                <a:solidFill>
                  <a:srgbClr val="FF0000"/>
                </a:solidFill>
                <a:latin typeface="Times New Roman" pitchFamily="18" charset="0"/>
                <a:ea typeface="微软雅黑" pitchFamily="34" charset="-122"/>
                <a:cs typeface="Times New Roman" pitchFamily="18" charset="0"/>
              </a:rPr>
              <a:t>) </a:t>
            </a:r>
            <a:r>
              <a:rPr lang="zh-CN" altLang="en-US" sz="2000" dirty="0">
                <a:solidFill>
                  <a:srgbClr val="FF0000"/>
                </a:solidFill>
                <a:latin typeface="Times New Roman" pitchFamily="18" charset="0"/>
                <a:ea typeface="微软雅黑" pitchFamily="34" charset="-122"/>
                <a:cs typeface="Times New Roman" pitchFamily="18" charset="0"/>
              </a:rPr>
              <a:t>即为所求。</a:t>
            </a:r>
            <a:r>
              <a:rPr lang="zh-CN" altLang="en-US" sz="2000" dirty="0">
                <a:solidFill>
                  <a:srgbClr val="FF0000"/>
                </a:solidFill>
                <a:latin typeface="微软雅黑" pitchFamily="34" charset="-122"/>
                <a:ea typeface="微软雅黑" pitchFamily="34" charset="-122"/>
                <a:cs typeface="Consolas" panose="020B0609020204030204" pitchFamily="49" charset="0"/>
              </a:rPr>
              <a:t>路径存储方法</a:t>
            </a:r>
            <a:r>
              <a:rPr lang="zh-CN" altLang="en-US" sz="2000" dirty="0">
                <a:solidFill>
                  <a:srgbClr val="0000FF"/>
                </a:solidFill>
                <a:latin typeface="微软雅黑" pitchFamily="34" charset="-122"/>
                <a:ea typeface="微软雅黑" pitchFamily="34" charset="-122"/>
                <a:cs typeface="Consolas" panose="020B0609020204030204" pitchFamily="49" charset="0"/>
              </a:rPr>
              <a:t>：</a:t>
            </a:r>
            <a:r>
              <a:rPr lang="zh-CN" altLang="zh-CN" sz="2000" dirty="0">
                <a:solidFill>
                  <a:srgbClr val="0000FF"/>
                </a:solidFill>
                <a:latin typeface="微软雅黑" pitchFamily="34" charset="-122"/>
                <a:ea typeface="微软雅黑" pitchFamily="34" charset="-122"/>
                <a:cs typeface="Consolas" panose="020B0609020204030204" pitchFamily="49" charset="0"/>
              </a:rPr>
              <a:t>用</a:t>
            </a:r>
            <a:r>
              <a:rPr lang="pt-BR" altLang="zh-CN" sz="2000" dirty="0">
                <a:solidFill>
                  <a:srgbClr val="9900FF"/>
                </a:solidFill>
                <a:latin typeface="微软雅黑" pitchFamily="34" charset="-122"/>
                <a:ea typeface="微软雅黑" pitchFamily="34" charset="-122"/>
                <a:cs typeface="Consolas" panose="020B0609020204030204" pitchFamily="49" charset="0"/>
              </a:rPr>
              <a:t>next</a:t>
            </a:r>
            <a:r>
              <a:rPr lang="zh-CN" altLang="zh-CN" sz="2000" dirty="0">
                <a:solidFill>
                  <a:srgbClr val="0000FF"/>
                </a:solidFill>
                <a:latin typeface="微软雅黑" pitchFamily="34" charset="-122"/>
                <a:ea typeface="微软雅黑" pitchFamily="34" charset="-122"/>
                <a:cs typeface="Consolas" panose="020B0609020204030204" pitchFamily="49" charset="0"/>
              </a:rPr>
              <a:t>表示路径上一个顶点的</a:t>
            </a:r>
            <a:r>
              <a:rPr lang="zh-CN" altLang="zh-CN" sz="2000" dirty="0">
                <a:solidFill>
                  <a:srgbClr val="FF0000"/>
                </a:solidFill>
                <a:latin typeface="微软雅黑" pitchFamily="34" charset="-122"/>
                <a:ea typeface="微软雅黑" pitchFamily="34" charset="-122"/>
                <a:cs typeface="Consolas" panose="020B0609020204030204" pitchFamily="49" charset="0"/>
              </a:rPr>
              <a:t>后继</a:t>
            </a:r>
            <a:r>
              <a:rPr lang="zh-CN" altLang="zh-CN" sz="2000" dirty="0">
                <a:solidFill>
                  <a:srgbClr val="0000FF"/>
                </a:solidFill>
                <a:latin typeface="微软雅黑" pitchFamily="34" charset="-122"/>
                <a:ea typeface="微软雅黑" pitchFamily="34" charset="-122"/>
                <a:cs typeface="Consolas" panose="020B0609020204030204" pitchFamily="49" charset="0"/>
              </a:rPr>
              <a:t>顶点</a:t>
            </a:r>
            <a:endParaRPr lang="en-US" altLang="zh-CN" sz="2000" dirty="0">
              <a:solidFill>
                <a:srgbClr val="0000FF"/>
              </a:solidFill>
              <a:latin typeface="微软雅黑" pitchFamily="34" charset="-122"/>
              <a:ea typeface="微软雅黑" pitchFamily="34" charset="-122"/>
              <a:cs typeface="Consolas" panose="020B0609020204030204" pitchFamily="49" charset="0"/>
            </a:endParaRPr>
          </a:p>
          <a:p>
            <a:r>
              <a:rPr lang="zh-CN" altLang="en-US" sz="2000" dirty="0">
                <a:solidFill>
                  <a:srgbClr val="0000FF"/>
                </a:solidFill>
                <a:latin typeface="微软雅黑" pitchFamily="34" charset="-122"/>
                <a:ea typeface="微软雅黑" pitchFamily="34" charset="-122"/>
                <a:cs typeface="Consolas" panose="020B0609020204030204" pitchFamily="49" charset="0"/>
              </a:rPr>
              <a:t>求解过程如下：</a:t>
            </a:r>
          </a:p>
        </p:txBody>
      </p:sp>
      <p:grpSp>
        <p:nvGrpSpPr>
          <p:cNvPr id="2" name="组合 3"/>
          <p:cNvGrpSpPr/>
          <p:nvPr/>
        </p:nvGrpSpPr>
        <p:grpSpPr>
          <a:xfrm>
            <a:off x="2452662" y="1142985"/>
            <a:ext cx="5072098" cy="2586083"/>
            <a:chOff x="1000100" y="2786058"/>
            <a:chExt cx="6357982" cy="3088932"/>
          </a:xfrm>
        </p:grpSpPr>
        <p:sp>
          <p:nvSpPr>
            <p:cNvPr id="5" name="椭圆 4"/>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cs typeface="Consolas" panose="020B0609020204030204" pitchFamily="49" charset="0"/>
                </a:rPr>
                <a:t>A</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rgbClr val="0000FF"/>
                  </a:solidFill>
                  <a:latin typeface="Consolas" panose="020B0609020204030204" pitchFamily="49" charset="0"/>
                  <a:cs typeface="Consolas" panose="020B0609020204030204" pitchFamily="49" charset="0"/>
                </a:rPr>
                <a:t>B</a:t>
              </a:r>
              <a:r>
                <a:rPr lang="en-US" altLang="zh-CN" sz="1600" baseline="-25000" dirty="0">
                  <a:solidFill>
                    <a:srgbClr val="0000FF"/>
                  </a:solidFill>
                  <a:latin typeface="Consolas" panose="020B0609020204030204" pitchFamily="49" charset="0"/>
                  <a:cs typeface="Consolas" panose="020B0609020204030204" pitchFamily="49" charset="0"/>
                </a:rPr>
                <a:t>1</a:t>
              </a:r>
              <a:endParaRPr lang="zh-CN" altLang="en-US" sz="1600" baseline="-25000" dirty="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3</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3</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D</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D</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E</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1928794" y="478632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6" name="TextBox 35"/>
            <p:cNvSpPr txBox="1"/>
            <p:nvPr/>
          </p:nvSpPr>
          <p:spPr>
            <a:xfrm>
              <a:off x="2928926" y="2786058"/>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7</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7" name="TextBox 36"/>
            <p:cNvSpPr txBox="1"/>
            <p:nvPr/>
          </p:nvSpPr>
          <p:spPr>
            <a:xfrm>
              <a:off x="2954326" y="313930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8" name="TextBox 37"/>
            <p:cNvSpPr txBox="1"/>
            <p:nvPr/>
          </p:nvSpPr>
          <p:spPr>
            <a:xfrm>
              <a:off x="2908288" y="3740152"/>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3</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39" name="TextBox 38"/>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0" name="TextBox 39"/>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6</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41" name="TextBox 40"/>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5</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2" name="TextBox 41"/>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3</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43" name="TextBox 42"/>
            <p:cNvSpPr txBox="1"/>
            <p:nvPr/>
          </p:nvSpPr>
          <p:spPr>
            <a:xfrm>
              <a:off x="4714876" y="333297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5" name="TextBox 44"/>
            <p:cNvSpPr txBox="1"/>
            <p:nvPr/>
          </p:nvSpPr>
          <p:spPr>
            <a:xfrm>
              <a:off x="4572000" y="4286256"/>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3</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46" name="TextBox 45"/>
            <p:cNvSpPr txBox="1"/>
            <p:nvPr/>
          </p:nvSpPr>
          <p:spPr>
            <a:xfrm>
              <a:off x="4441824" y="486651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7" name="TextBox 46"/>
            <p:cNvSpPr txBox="1"/>
            <p:nvPr/>
          </p:nvSpPr>
          <p:spPr>
            <a:xfrm>
              <a:off x="4760914" y="5454664"/>
              <a:ext cx="214315" cy="294097"/>
            </a:xfrm>
            <a:prstGeom prst="rect">
              <a:avLst/>
            </a:prstGeom>
            <a:noFill/>
          </p:spPr>
          <p:txBody>
            <a:bodyPr wrap="square" lIns="0" tIns="0" rIns="0" bIns="0" rtlCol="0">
              <a:spAutoFit/>
            </a:bodyPr>
            <a:lstStyle/>
            <a:p>
              <a:r>
                <a:rPr lang="en-US" altLang="zh-CN" sz="1600">
                  <a:solidFill>
                    <a:srgbClr val="C00000"/>
                  </a:solidFill>
                  <a:latin typeface="Consolas" panose="020B0609020204030204" pitchFamily="49" charset="0"/>
                  <a:cs typeface="Consolas" panose="020B0609020204030204" pitchFamily="49" charset="0"/>
                </a:rPr>
                <a:t>3</a:t>
              </a:r>
              <a:endParaRPr lang="zh-CN" altLang="en-US" sz="1600">
                <a:solidFill>
                  <a:srgbClr val="C00000"/>
                </a:solidFill>
                <a:latin typeface="Consolas" panose="020B0609020204030204" pitchFamily="49" charset="0"/>
                <a:cs typeface="Consolas" panose="020B0609020204030204" pitchFamily="49" charset="0"/>
              </a:endParaRPr>
            </a:p>
          </p:txBody>
        </p:sp>
        <p:sp>
          <p:nvSpPr>
            <p:cNvPr id="48" name="TextBox 47"/>
            <p:cNvSpPr txBox="1"/>
            <p:nvPr/>
          </p:nvSpPr>
          <p:spPr>
            <a:xfrm>
              <a:off x="6143636" y="455930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9" name="TextBox 48"/>
            <p:cNvSpPr txBox="1"/>
            <p:nvPr/>
          </p:nvSpPr>
          <p:spPr>
            <a:xfrm>
              <a:off x="6215074" y="350043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50" name="TextBox 49"/>
            <p:cNvSpPr txBox="1"/>
            <p:nvPr/>
          </p:nvSpPr>
          <p:spPr>
            <a:xfrm>
              <a:off x="3000364" y="435769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53" name="TextBox 52"/>
          <p:cNvSpPr txBox="1"/>
          <p:nvPr/>
        </p:nvSpPr>
        <p:spPr>
          <a:xfrm>
            <a:off x="1511825" y="5110615"/>
            <a:ext cx="7808620" cy="1323439"/>
          </a:xfrm>
          <a:prstGeom prst="rect">
            <a:avLst/>
          </a:prstGeom>
          <a:noFill/>
        </p:spPr>
        <p:txBody>
          <a:bodyPr wrap="square" rtlCol="0">
            <a:spAutoFit/>
          </a:bodyPr>
          <a:lstStyle/>
          <a:p>
            <a:r>
              <a:rPr lang="zh-CN" altLang="zh-CN" sz="2000" b="1" dirty="0">
                <a:solidFill>
                  <a:srgbClr val="C00000"/>
                </a:solidFill>
                <a:latin typeface="Times New Roman" pitchFamily="18" charset="0"/>
                <a:ea typeface="微软雅黑" pitchFamily="34" charset="-122"/>
                <a:cs typeface="Times New Roman" pitchFamily="18" charset="0"/>
              </a:rPr>
              <a:t>① 第</a:t>
            </a:r>
            <a:r>
              <a:rPr lang="en-US" altLang="zh-CN" sz="2000" b="1" dirty="0">
                <a:solidFill>
                  <a:srgbClr val="C00000"/>
                </a:solidFill>
                <a:latin typeface="Times New Roman" pitchFamily="18" charset="0"/>
                <a:ea typeface="微软雅黑" pitchFamily="34" charset="-122"/>
                <a:cs typeface="Times New Roman" pitchFamily="18" charset="0"/>
              </a:rPr>
              <a:t>5</a:t>
            </a:r>
            <a:r>
              <a:rPr lang="zh-CN" altLang="zh-CN" sz="2000" b="1" dirty="0">
                <a:solidFill>
                  <a:srgbClr val="C00000"/>
                </a:solidFill>
                <a:latin typeface="Times New Roman" pitchFamily="18" charset="0"/>
                <a:ea typeface="微软雅黑" pitchFamily="34" charset="-122"/>
                <a:cs typeface="Times New Roman" pitchFamily="18" charset="0"/>
              </a:rPr>
              <a:t>阶段</a:t>
            </a:r>
            <a:r>
              <a:rPr lang="zh-CN" altLang="en-US" sz="2000" b="1" dirty="0">
                <a:solidFill>
                  <a:srgbClr val="C00000"/>
                </a:solidFill>
                <a:latin typeface="Times New Roman" pitchFamily="18" charset="0"/>
                <a:ea typeface="微软雅黑" pitchFamily="34" charset="-122"/>
                <a:cs typeface="Times New Roman" pitchFamily="18" charset="0"/>
              </a:rPr>
              <a:t>（初态）</a:t>
            </a:r>
            <a:r>
              <a:rPr lang="en-US" altLang="zh-CN" sz="2000" b="1" dirty="0">
                <a:solidFill>
                  <a:srgbClr val="C00000"/>
                </a:solidFill>
                <a:latin typeface="Times New Roman" pitchFamily="18" charset="0"/>
                <a:ea typeface="微软雅黑" pitchFamily="34" charset="-122"/>
                <a:cs typeface="Times New Roman" pitchFamily="18" charset="0"/>
              </a:rPr>
              <a:t>         </a:t>
            </a:r>
            <a:r>
              <a:rPr lang="en-US" altLang="zh-CN" sz="2000" b="1" i="1" dirty="0">
                <a:solidFill>
                  <a:srgbClr val="0000FF"/>
                </a:solidFill>
                <a:latin typeface="Times New Roman" pitchFamily="18" charset="0"/>
                <a:ea typeface="微软雅黑" pitchFamily="34" charset="-122"/>
                <a:cs typeface="Times New Roman" pitchFamily="18" charset="0"/>
              </a:rPr>
              <a:t>f</a:t>
            </a:r>
            <a:r>
              <a:rPr lang="en-US" altLang="zh-CN" sz="2000" b="1" dirty="0">
                <a:solidFill>
                  <a:srgbClr val="0000FF"/>
                </a:solidFill>
                <a:latin typeface="Times New Roman" pitchFamily="18" charset="0"/>
                <a:ea typeface="微软雅黑" pitchFamily="34" charset="-122"/>
                <a:cs typeface="Times New Roman" pitchFamily="18" charset="0"/>
              </a:rPr>
              <a:t>(E)=0</a:t>
            </a:r>
            <a:endParaRPr lang="zh-CN" altLang="zh-CN" sz="2000" b="1" dirty="0">
              <a:solidFill>
                <a:srgbClr val="0000FF"/>
              </a:solidFill>
              <a:latin typeface="Times New Roman" pitchFamily="18" charset="0"/>
              <a:ea typeface="微软雅黑" pitchFamily="34" charset="-122"/>
              <a:cs typeface="Times New Roman" pitchFamily="18" charset="0"/>
            </a:endParaRPr>
          </a:p>
          <a:p>
            <a:r>
              <a:rPr lang="zh-CN" altLang="zh-CN" sz="2000" b="1" dirty="0">
                <a:solidFill>
                  <a:srgbClr val="C00000"/>
                </a:solidFill>
                <a:latin typeface="Times New Roman" pitchFamily="18" charset="0"/>
                <a:ea typeface="微软雅黑" pitchFamily="34" charset="-122"/>
                <a:cs typeface="Times New Roman" pitchFamily="18" charset="0"/>
              </a:rPr>
              <a:t>② 第</a:t>
            </a:r>
            <a:r>
              <a:rPr lang="en-US" altLang="zh-CN" sz="2000" b="1" dirty="0">
                <a:solidFill>
                  <a:srgbClr val="C00000"/>
                </a:solidFill>
                <a:latin typeface="Times New Roman" pitchFamily="18" charset="0"/>
                <a:ea typeface="微软雅黑" pitchFamily="34" charset="-122"/>
                <a:cs typeface="Times New Roman" pitchFamily="18" charset="0"/>
              </a:rPr>
              <a:t>4</a:t>
            </a:r>
            <a:r>
              <a:rPr lang="zh-CN" altLang="zh-CN" sz="2000" b="1" dirty="0">
                <a:solidFill>
                  <a:srgbClr val="C00000"/>
                </a:solidFill>
                <a:latin typeface="Times New Roman" pitchFamily="18" charset="0"/>
                <a:ea typeface="微软雅黑" pitchFamily="34" charset="-122"/>
                <a:cs typeface="Times New Roman" pitchFamily="18" charset="0"/>
              </a:rPr>
              <a:t>阶段</a:t>
            </a:r>
          </a:p>
          <a:p>
            <a:r>
              <a:rPr lang="en-US" altLang="zh-CN" sz="2000" b="1" i="1" dirty="0">
                <a:solidFill>
                  <a:srgbClr val="0000FF"/>
                </a:solidFill>
                <a:latin typeface="Times New Roman" pitchFamily="18" charset="0"/>
                <a:ea typeface="微软雅黑" pitchFamily="34" charset="-122"/>
                <a:cs typeface="Times New Roman" pitchFamily="18" charset="0"/>
              </a:rPr>
              <a:t>f</a:t>
            </a:r>
            <a:r>
              <a:rPr lang="en-US" altLang="zh-CN" sz="2000" b="1" dirty="0">
                <a:solidFill>
                  <a:srgbClr val="0000FF"/>
                </a:solidFill>
                <a:latin typeface="Times New Roman" pitchFamily="18" charset="0"/>
                <a:ea typeface="微软雅黑" pitchFamily="34" charset="-122"/>
                <a:cs typeface="Times New Roman" pitchFamily="18" charset="0"/>
              </a:rPr>
              <a:t>(D</a:t>
            </a:r>
            <a:r>
              <a:rPr lang="en-US" altLang="zh-CN" sz="2000" b="1" baseline="-25000" dirty="0">
                <a:solidFill>
                  <a:srgbClr val="0000FF"/>
                </a:solidFill>
                <a:latin typeface="Times New Roman" pitchFamily="18" charset="0"/>
                <a:ea typeface="微软雅黑" pitchFamily="34" charset="-122"/>
                <a:cs typeface="Times New Roman" pitchFamily="18" charset="0"/>
              </a:rPr>
              <a:t>1</a:t>
            </a:r>
            <a:r>
              <a:rPr lang="en-US" altLang="zh-CN" sz="2000" b="1" dirty="0">
                <a:solidFill>
                  <a:srgbClr val="0000FF"/>
                </a:solidFill>
                <a:latin typeface="Times New Roman" pitchFamily="18" charset="0"/>
                <a:ea typeface="微软雅黑" pitchFamily="34" charset="-122"/>
                <a:cs typeface="Times New Roman" pitchFamily="18" charset="0"/>
              </a:rPr>
              <a:t>)=MIN(c(D</a:t>
            </a:r>
            <a:r>
              <a:rPr lang="en-US" altLang="zh-CN" sz="2000" b="1" baseline="-25000" dirty="0">
                <a:solidFill>
                  <a:srgbClr val="0000FF"/>
                </a:solidFill>
                <a:latin typeface="Times New Roman" pitchFamily="18" charset="0"/>
                <a:ea typeface="微软雅黑" pitchFamily="34" charset="-122"/>
                <a:cs typeface="Times New Roman" pitchFamily="18" charset="0"/>
              </a:rPr>
              <a:t>1</a:t>
            </a:r>
            <a:r>
              <a:rPr lang="en-US" altLang="zh-CN" sz="2000" b="1" dirty="0">
                <a:solidFill>
                  <a:srgbClr val="0000FF"/>
                </a:solidFill>
                <a:latin typeface="Times New Roman" pitchFamily="18" charset="0"/>
                <a:ea typeface="微软雅黑" pitchFamily="34" charset="-122"/>
                <a:cs typeface="Times New Roman" pitchFamily="18" charset="0"/>
              </a:rPr>
              <a:t>,E)+</a:t>
            </a:r>
            <a:r>
              <a:rPr lang="en-US" altLang="zh-CN" sz="2000" b="1" i="1" dirty="0">
                <a:solidFill>
                  <a:srgbClr val="0000FF"/>
                </a:solidFill>
                <a:latin typeface="Times New Roman" pitchFamily="18" charset="0"/>
                <a:ea typeface="微软雅黑" pitchFamily="34" charset="-122"/>
                <a:cs typeface="Times New Roman" pitchFamily="18" charset="0"/>
              </a:rPr>
              <a:t>f</a:t>
            </a:r>
            <a:r>
              <a:rPr lang="en-US" altLang="zh-CN" sz="2000" b="1" dirty="0">
                <a:solidFill>
                  <a:srgbClr val="0000FF"/>
                </a:solidFill>
                <a:latin typeface="Times New Roman" pitchFamily="18" charset="0"/>
                <a:ea typeface="微软雅黑" pitchFamily="34" charset="-122"/>
                <a:cs typeface="Times New Roman" pitchFamily="18" charset="0"/>
              </a:rPr>
              <a:t>(E))=3</a:t>
            </a:r>
            <a:r>
              <a:rPr lang="zh-CN" altLang="en-US" sz="2000" b="1" dirty="0">
                <a:solidFill>
                  <a:srgbClr val="0000FF"/>
                </a:solidFill>
                <a:latin typeface="Times New Roman" pitchFamily="18" charset="0"/>
                <a:ea typeface="微软雅黑" pitchFamily="34" charset="-122"/>
                <a:cs typeface="Times New Roman" pitchFamily="18" charset="0"/>
              </a:rPr>
              <a:t>，</a:t>
            </a:r>
            <a:r>
              <a:rPr lang="en-US" altLang="zh-CN" sz="2000" b="1" dirty="0">
                <a:solidFill>
                  <a:srgbClr val="0000FF"/>
                </a:solidFill>
                <a:latin typeface="Times New Roman" pitchFamily="18" charset="0"/>
                <a:ea typeface="微软雅黑" pitchFamily="34" charset="-122"/>
                <a:cs typeface="Times New Roman" pitchFamily="18" charset="0"/>
              </a:rPr>
              <a:t> </a:t>
            </a:r>
            <a:r>
              <a:rPr lang="en-US" altLang="zh-CN" sz="2000" b="1" dirty="0">
                <a:solidFill>
                  <a:srgbClr val="9900FF"/>
                </a:solidFill>
                <a:latin typeface="Times New Roman" pitchFamily="18" charset="0"/>
                <a:ea typeface="微软雅黑" pitchFamily="34" charset="-122"/>
                <a:cs typeface="Times New Roman" pitchFamily="18" charset="0"/>
              </a:rPr>
              <a:t>next(D</a:t>
            </a:r>
            <a:r>
              <a:rPr lang="en-US" altLang="zh-CN" sz="2000" b="1" baseline="-25000" dirty="0">
                <a:solidFill>
                  <a:srgbClr val="9900FF"/>
                </a:solidFill>
                <a:latin typeface="Times New Roman" pitchFamily="18" charset="0"/>
                <a:ea typeface="微软雅黑" pitchFamily="34" charset="-122"/>
                <a:cs typeface="Times New Roman" pitchFamily="18" charset="0"/>
              </a:rPr>
              <a:t>1</a:t>
            </a:r>
            <a:r>
              <a:rPr lang="en-US" altLang="zh-CN" sz="2000" b="1" dirty="0">
                <a:solidFill>
                  <a:srgbClr val="9900FF"/>
                </a:solidFill>
                <a:latin typeface="Times New Roman" pitchFamily="18" charset="0"/>
                <a:ea typeface="微软雅黑" pitchFamily="34" charset="-122"/>
                <a:cs typeface="Times New Roman" pitchFamily="18" charset="0"/>
              </a:rPr>
              <a:t>)=E</a:t>
            </a:r>
            <a:endParaRPr lang="zh-CN" altLang="zh-CN" sz="2000" b="1" dirty="0">
              <a:solidFill>
                <a:srgbClr val="9900FF"/>
              </a:solidFill>
              <a:latin typeface="Times New Roman" pitchFamily="18" charset="0"/>
              <a:ea typeface="微软雅黑" pitchFamily="34" charset="-122"/>
              <a:cs typeface="Times New Roman" pitchFamily="18" charset="0"/>
            </a:endParaRPr>
          </a:p>
          <a:p>
            <a:r>
              <a:rPr lang="en-US" altLang="zh-CN" sz="2000" b="1" i="1" dirty="0">
                <a:solidFill>
                  <a:srgbClr val="0000FF"/>
                </a:solidFill>
                <a:latin typeface="Times New Roman" pitchFamily="18" charset="0"/>
                <a:ea typeface="微软雅黑" pitchFamily="34" charset="-122"/>
                <a:cs typeface="Times New Roman" pitchFamily="18" charset="0"/>
              </a:rPr>
              <a:t>f</a:t>
            </a:r>
            <a:r>
              <a:rPr lang="en-US" altLang="zh-CN" sz="2000" b="1" dirty="0">
                <a:solidFill>
                  <a:srgbClr val="0000FF"/>
                </a:solidFill>
                <a:latin typeface="Times New Roman" pitchFamily="18" charset="0"/>
                <a:ea typeface="微软雅黑" pitchFamily="34" charset="-122"/>
                <a:cs typeface="Times New Roman" pitchFamily="18" charset="0"/>
              </a:rPr>
              <a:t>(D</a:t>
            </a:r>
            <a:r>
              <a:rPr lang="en-US" altLang="zh-CN" sz="2000" b="1" baseline="-25000" dirty="0">
                <a:solidFill>
                  <a:srgbClr val="0000FF"/>
                </a:solidFill>
                <a:latin typeface="Times New Roman" pitchFamily="18" charset="0"/>
                <a:ea typeface="微软雅黑" pitchFamily="34" charset="-122"/>
                <a:cs typeface="Times New Roman" pitchFamily="18" charset="0"/>
              </a:rPr>
              <a:t>2</a:t>
            </a:r>
            <a:r>
              <a:rPr lang="en-US" altLang="zh-CN" sz="2000" b="1" dirty="0">
                <a:solidFill>
                  <a:srgbClr val="0000FF"/>
                </a:solidFill>
                <a:latin typeface="Times New Roman" pitchFamily="18" charset="0"/>
                <a:ea typeface="微软雅黑" pitchFamily="34" charset="-122"/>
                <a:cs typeface="Times New Roman" pitchFamily="18" charset="0"/>
              </a:rPr>
              <a:t>)=MIN(c(D</a:t>
            </a:r>
            <a:r>
              <a:rPr lang="en-US" altLang="zh-CN" sz="2000" b="1" baseline="-25000" dirty="0">
                <a:solidFill>
                  <a:srgbClr val="0000FF"/>
                </a:solidFill>
                <a:latin typeface="Times New Roman" pitchFamily="18" charset="0"/>
                <a:ea typeface="微软雅黑" pitchFamily="34" charset="-122"/>
                <a:cs typeface="Times New Roman" pitchFamily="18" charset="0"/>
              </a:rPr>
              <a:t>2</a:t>
            </a:r>
            <a:r>
              <a:rPr lang="en-US" altLang="zh-CN" sz="2000" b="1" dirty="0">
                <a:solidFill>
                  <a:srgbClr val="0000FF"/>
                </a:solidFill>
                <a:latin typeface="Times New Roman" pitchFamily="18" charset="0"/>
                <a:ea typeface="微软雅黑" pitchFamily="34" charset="-122"/>
                <a:cs typeface="Times New Roman" pitchFamily="18" charset="0"/>
              </a:rPr>
              <a:t>,E)+</a:t>
            </a:r>
            <a:r>
              <a:rPr lang="en-US" altLang="zh-CN" sz="2000" b="1" i="1" dirty="0">
                <a:solidFill>
                  <a:srgbClr val="0000FF"/>
                </a:solidFill>
                <a:latin typeface="Times New Roman" pitchFamily="18" charset="0"/>
                <a:ea typeface="微软雅黑" pitchFamily="34" charset="-122"/>
                <a:cs typeface="Times New Roman" pitchFamily="18" charset="0"/>
              </a:rPr>
              <a:t>f</a:t>
            </a:r>
            <a:r>
              <a:rPr lang="en-US" altLang="zh-CN" sz="2000" b="1" dirty="0">
                <a:solidFill>
                  <a:srgbClr val="0000FF"/>
                </a:solidFill>
                <a:latin typeface="Times New Roman" pitchFamily="18" charset="0"/>
                <a:ea typeface="微软雅黑" pitchFamily="34" charset="-122"/>
                <a:cs typeface="Times New Roman" pitchFamily="18" charset="0"/>
              </a:rPr>
              <a:t>(E))=4</a:t>
            </a:r>
            <a:r>
              <a:rPr lang="zh-CN" altLang="en-US" sz="2000" b="1" dirty="0">
                <a:solidFill>
                  <a:srgbClr val="0000FF"/>
                </a:solidFill>
                <a:latin typeface="Times New Roman" pitchFamily="18" charset="0"/>
                <a:ea typeface="微软雅黑" pitchFamily="34" charset="-122"/>
                <a:cs typeface="Times New Roman" pitchFamily="18" charset="0"/>
              </a:rPr>
              <a:t>，</a:t>
            </a:r>
            <a:r>
              <a:rPr lang="en-US" altLang="zh-CN" sz="2000" b="1" dirty="0">
                <a:solidFill>
                  <a:srgbClr val="0000FF"/>
                </a:solidFill>
                <a:latin typeface="Times New Roman" pitchFamily="18" charset="0"/>
                <a:ea typeface="微软雅黑" pitchFamily="34" charset="-122"/>
                <a:cs typeface="Times New Roman" pitchFamily="18" charset="0"/>
              </a:rPr>
              <a:t> </a:t>
            </a:r>
            <a:r>
              <a:rPr lang="en-US" altLang="zh-CN" sz="2000" b="1" dirty="0">
                <a:solidFill>
                  <a:srgbClr val="9900FF"/>
                </a:solidFill>
                <a:latin typeface="Times New Roman" pitchFamily="18" charset="0"/>
                <a:ea typeface="微软雅黑" pitchFamily="34" charset="-122"/>
                <a:cs typeface="Times New Roman" pitchFamily="18" charset="0"/>
              </a:rPr>
              <a:t>next(D</a:t>
            </a:r>
            <a:r>
              <a:rPr lang="en-US" altLang="zh-CN" sz="2000" b="1" baseline="-25000" dirty="0">
                <a:solidFill>
                  <a:srgbClr val="9900FF"/>
                </a:solidFill>
                <a:latin typeface="Times New Roman" pitchFamily="18" charset="0"/>
                <a:ea typeface="微软雅黑" pitchFamily="34" charset="-122"/>
                <a:cs typeface="Times New Roman" pitchFamily="18" charset="0"/>
              </a:rPr>
              <a:t>2</a:t>
            </a:r>
            <a:r>
              <a:rPr lang="en-US" altLang="zh-CN" sz="2000" b="1" dirty="0">
                <a:solidFill>
                  <a:srgbClr val="9900FF"/>
                </a:solidFill>
                <a:latin typeface="Times New Roman" pitchFamily="18" charset="0"/>
                <a:ea typeface="微软雅黑" pitchFamily="34" charset="-122"/>
                <a:cs typeface="Times New Roman" pitchFamily="18" charset="0"/>
              </a:rPr>
              <a:t>)=E</a:t>
            </a:r>
            <a:endParaRPr lang="zh-CN" altLang="zh-CN" sz="2000" b="1" dirty="0">
              <a:solidFill>
                <a:srgbClr val="9900FF"/>
              </a:solidFill>
              <a:latin typeface="Times New Roman" pitchFamily="18" charset="0"/>
              <a:ea typeface="微软雅黑" pitchFamily="34" charset="-122"/>
              <a:cs typeface="Times New Roman" pitchFamily="18" charset="0"/>
            </a:endParaRPr>
          </a:p>
        </p:txBody>
      </p:sp>
      <p:grpSp>
        <p:nvGrpSpPr>
          <p:cNvPr id="4" name="组合 53"/>
          <p:cNvGrpSpPr/>
          <p:nvPr/>
        </p:nvGrpSpPr>
        <p:grpSpPr>
          <a:xfrm>
            <a:off x="5881686" y="1428738"/>
            <a:ext cx="928694" cy="2471811"/>
            <a:chOff x="500034" y="2428869"/>
            <a:chExt cx="928694" cy="2986771"/>
          </a:xfrm>
        </p:grpSpPr>
        <p:sp>
          <p:nvSpPr>
            <p:cNvPr id="55" name="圆角矩形 54"/>
            <p:cNvSpPr/>
            <p:nvPr/>
          </p:nvSpPr>
          <p:spPr>
            <a:xfrm>
              <a:off x="500034" y="2428869"/>
              <a:ext cx="928694" cy="2503306"/>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714348" y="4932174"/>
              <a:ext cx="642942" cy="483466"/>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57" name="文本占位符 56"/>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sz="2800" b="1" dirty="0">
                <a:latin typeface="微软雅黑" panose="020B0503020204020204" pitchFamily="34" charset="-122"/>
                <a:ea typeface="微软雅黑" panose="020B0503020204020204" pitchFamily="34" charset="-122"/>
              </a:rPr>
              <a:t>（</a:t>
            </a:r>
            <a:r>
              <a:rPr lang="pt-BR" altLang="zh-CN" sz="2800" b="1" dirty="0">
                <a:latin typeface="微软雅黑" panose="020B0503020204020204" pitchFamily="34" charset="-122"/>
                <a:ea typeface="微软雅黑" panose="020B0503020204020204" pitchFamily="34" charset="-122"/>
              </a:rPr>
              <a:t>2</a:t>
            </a:r>
            <a:r>
              <a:rPr lang="zh-CN" altLang="zh-CN" sz="2800" b="1" dirty="0">
                <a:latin typeface="微软雅黑" panose="020B0503020204020204" pitchFamily="34" charset="-122"/>
                <a:ea typeface="微软雅黑" panose="020B0503020204020204" pitchFamily="34" charset="-122"/>
              </a:rPr>
              <a:t>）动态规划问题的逆序解法</a:t>
            </a:r>
          </a:p>
        </p:txBody>
      </p:sp>
    </p:spTree>
    <p:extLst>
      <p:ext uri="{BB962C8B-B14F-4D97-AF65-F5344CB8AC3E}">
        <p14:creationId xmlns:p14="http://schemas.microsoft.com/office/powerpoint/2010/main" val="67277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52662" y="357166"/>
            <a:ext cx="5072098" cy="2586082"/>
            <a:chOff x="1000100" y="2786058"/>
            <a:chExt cx="6357982" cy="3088932"/>
          </a:xfrm>
        </p:grpSpPr>
        <p:sp>
          <p:nvSpPr>
            <p:cNvPr id="3" name="椭圆 2"/>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椭圆 3"/>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椭圆 4"/>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en-US"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3" name="TextBox 32"/>
            <p:cNvSpPr txBox="1"/>
            <p:nvPr/>
          </p:nvSpPr>
          <p:spPr>
            <a:xfrm>
              <a:off x="1928794" y="478632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4" name="TextBox 33"/>
            <p:cNvSpPr txBox="1"/>
            <p:nvPr/>
          </p:nvSpPr>
          <p:spPr>
            <a:xfrm>
              <a:off x="2928926" y="278605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Box 34"/>
            <p:cNvSpPr txBox="1"/>
            <p:nvPr/>
          </p:nvSpPr>
          <p:spPr>
            <a:xfrm>
              <a:off x="2954326" y="313930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2908288" y="374015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36"/>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Box 37"/>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4714876" y="333297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TextBox 41"/>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4572000" y="428625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Box 43"/>
            <p:cNvSpPr txBox="1"/>
            <p:nvPr/>
          </p:nvSpPr>
          <p:spPr>
            <a:xfrm>
              <a:off x="4441824" y="486651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TextBox 44"/>
            <p:cNvSpPr txBox="1"/>
            <p:nvPr/>
          </p:nvSpPr>
          <p:spPr>
            <a:xfrm>
              <a:off x="4760914" y="5454665"/>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TextBox 45"/>
            <p:cNvSpPr txBox="1"/>
            <p:nvPr/>
          </p:nvSpPr>
          <p:spPr>
            <a:xfrm>
              <a:off x="6143636" y="455930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TextBox 46"/>
            <p:cNvSpPr txBox="1"/>
            <p:nvPr/>
          </p:nvSpPr>
          <p:spPr>
            <a:xfrm>
              <a:off x="6215074" y="3500439"/>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TextBox 47"/>
            <p:cNvSpPr txBox="1"/>
            <p:nvPr/>
          </p:nvSpPr>
          <p:spPr>
            <a:xfrm>
              <a:off x="3000364" y="435769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1" name="TextBox 50"/>
          <p:cNvSpPr txBox="1"/>
          <p:nvPr/>
        </p:nvSpPr>
        <p:spPr>
          <a:xfrm>
            <a:off x="2309786" y="3571876"/>
            <a:ext cx="2000264" cy="400110"/>
          </a:xfrm>
          <a:prstGeom prst="rect">
            <a:avLst/>
          </a:prstGeom>
          <a:noFill/>
        </p:spPr>
        <p:txBody>
          <a:bodyPr wrap="square" rtlCol="0">
            <a:spAutoFit/>
          </a:bodyPr>
          <a:lstStyle/>
          <a:p>
            <a:r>
              <a:rPr lang="zh-CN" altLang="zh-CN" sz="2000" b="1" dirty="0">
                <a:solidFill>
                  <a:srgbClr val="C00000"/>
                </a:solidFill>
                <a:latin typeface="+mj-ea"/>
                <a:ea typeface="+mj-ea"/>
                <a:cs typeface="Consolas" panose="020B0609020204030204" pitchFamily="49" charset="0"/>
              </a:rPr>
              <a:t>③ 第</a:t>
            </a:r>
            <a:r>
              <a:rPr lang="en-US" altLang="zh-CN" sz="2000" b="1" dirty="0">
                <a:solidFill>
                  <a:srgbClr val="C00000"/>
                </a:solidFill>
                <a:latin typeface="+mj-ea"/>
                <a:ea typeface="+mj-ea"/>
                <a:cs typeface="Consolas" panose="020B0609020204030204" pitchFamily="49" charset="0"/>
              </a:rPr>
              <a:t>3</a:t>
            </a:r>
            <a:r>
              <a:rPr lang="zh-CN" altLang="zh-CN" sz="2000" b="1" dirty="0">
                <a:solidFill>
                  <a:srgbClr val="C00000"/>
                </a:solidFill>
                <a:latin typeface="+mj-ea"/>
                <a:ea typeface="+mj-ea"/>
                <a:cs typeface="Consolas" panose="020B0609020204030204" pitchFamily="49" charset="0"/>
              </a:rPr>
              <a:t>阶段</a:t>
            </a:r>
            <a:endParaRPr lang="zh-CN" altLang="en-US" sz="2000" b="1" dirty="0">
              <a:solidFill>
                <a:srgbClr val="C00000"/>
              </a:solidFill>
              <a:latin typeface="+mj-ea"/>
              <a:ea typeface="+mj-ea"/>
              <a:cs typeface="Consolas" panose="020B0609020204030204" pitchFamily="49" charset="0"/>
            </a:endParaRPr>
          </a:p>
        </p:txBody>
      </p:sp>
      <p:pic>
        <p:nvPicPr>
          <p:cNvPr id="280577" name="Picture 1"/>
          <p:cNvPicPr>
            <a:picLocks noChangeAspect="1" noChangeArrowheads="1"/>
          </p:cNvPicPr>
          <p:nvPr/>
        </p:nvPicPr>
        <p:blipFill>
          <a:blip r:embed="rId2" cstate="print"/>
          <a:srcRect/>
          <a:stretch>
            <a:fillRect/>
          </a:stretch>
        </p:blipFill>
        <p:spPr bwMode="auto">
          <a:xfrm>
            <a:off x="2372972" y="4153540"/>
            <a:ext cx="7153889" cy="2115180"/>
          </a:xfrm>
          <a:prstGeom prst="rect">
            <a:avLst/>
          </a:prstGeom>
          <a:noFill/>
          <a:ln w="9525">
            <a:noFill/>
            <a:miter lim="800000"/>
            <a:headEnd/>
            <a:tailEnd/>
          </a:ln>
        </p:spPr>
      </p:pic>
      <p:grpSp>
        <p:nvGrpSpPr>
          <p:cNvPr id="52" name="组合 52"/>
          <p:cNvGrpSpPr/>
          <p:nvPr/>
        </p:nvGrpSpPr>
        <p:grpSpPr>
          <a:xfrm>
            <a:off x="4738678" y="142853"/>
            <a:ext cx="928694" cy="3471943"/>
            <a:chOff x="500034" y="2202647"/>
            <a:chExt cx="928694" cy="4195265"/>
          </a:xfrm>
        </p:grpSpPr>
        <p:sp>
          <p:nvSpPr>
            <p:cNvPr id="54" name="圆角矩形 53"/>
            <p:cNvSpPr/>
            <p:nvPr/>
          </p:nvSpPr>
          <p:spPr>
            <a:xfrm>
              <a:off x="500034" y="2202647"/>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5" name="TextBox 54"/>
            <p:cNvSpPr txBox="1"/>
            <p:nvPr/>
          </p:nvSpPr>
          <p:spPr>
            <a:xfrm>
              <a:off x="642910" y="5914446"/>
              <a:ext cx="642942" cy="483466"/>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44980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472" y="805188"/>
            <a:ext cx="5214974"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cs typeface="Consolas" panose="020B0609020204030204" pitchFamily="49" charset="0"/>
              </a:rPr>
              <a:t>Fib(5)</a:t>
            </a:r>
            <a:r>
              <a:rPr lang="zh-CN" altLang="zh-CN" sz="2000" dirty="0">
                <a:latin typeface="微软雅黑" pitchFamily="34" charset="-122"/>
                <a:ea typeface="微软雅黑" pitchFamily="34" charset="-122"/>
                <a:cs typeface="Consolas" panose="020B0609020204030204" pitchFamily="49" charset="0"/>
              </a:rPr>
              <a:t>时的输出结果</a:t>
            </a:r>
            <a:r>
              <a:rPr lang="zh-CN" altLang="en-US" sz="2000" dirty="0">
                <a:latin typeface="微软雅黑" pitchFamily="34" charset="-122"/>
                <a:ea typeface="微软雅黑" pitchFamily="34" charset="-122"/>
                <a:cs typeface="Consolas" panose="020B0609020204030204" pitchFamily="49" charset="0"/>
              </a:rPr>
              <a:t>：</a:t>
            </a:r>
          </a:p>
        </p:txBody>
      </p:sp>
      <p:sp>
        <p:nvSpPr>
          <p:cNvPr id="4" name="TextBox 3"/>
          <p:cNvSpPr txBox="1"/>
          <p:nvPr/>
        </p:nvSpPr>
        <p:spPr>
          <a:xfrm>
            <a:off x="2186912" y="1266854"/>
            <a:ext cx="7286676" cy="50783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dirty="0">
                <a:solidFill>
                  <a:srgbClr val="0000FF"/>
                </a:solidFill>
                <a:latin typeface="微软雅黑" pitchFamily="34" charset="-122"/>
                <a:ea typeface="微软雅黑" pitchFamily="34" charset="-122"/>
                <a:cs typeface="Consolas" panose="020B0609020204030204" pitchFamily="49" charset="0"/>
              </a:rPr>
              <a:t>（</a:t>
            </a:r>
            <a:r>
              <a:rPr lang="zh-CN" altLang="en-US" dirty="0">
                <a:solidFill>
                  <a:srgbClr val="0000FF"/>
                </a:solidFill>
                <a:latin typeface="微软雅黑" pitchFamily="34" charset="-122"/>
                <a:ea typeface="微软雅黑" pitchFamily="34" charset="-122"/>
                <a:cs typeface="Consolas" panose="020B0609020204030204" pitchFamily="49" charset="0"/>
              </a:rPr>
              <a:t>递归调用</a:t>
            </a:r>
            <a:r>
              <a:rPr lang="en-US" altLang="zh-CN" dirty="0">
                <a:solidFill>
                  <a:srgbClr val="0000FF"/>
                </a:solidFill>
                <a:latin typeface="微软雅黑" pitchFamily="34" charset="-122"/>
                <a:ea typeface="微软雅黑" pitchFamily="34" charset="-122"/>
                <a:cs typeface="Consolas" panose="020B0609020204030204" pitchFamily="49" charset="0"/>
              </a:rPr>
              <a:t>1</a:t>
            </a:r>
            <a:r>
              <a:rPr lang="zh-CN" altLang="en-US" dirty="0">
                <a:solidFill>
                  <a:srgbClr val="0000FF"/>
                </a:solidFill>
                <a:latin typeface="微软雅黑" pitchFamily="34" charset="-122"/>
                <a:ea typeface="微软雅黑" pitchFamily="34" charset="-122"/>
                <a:cs typeface="Consolas" panose="020B0609020204030204" pitchFamily="49" charset="0"/>
              </a:rPr>
              <a:t>次</a:t>
            </a:r>
            <a:r>
              <a:rPr lang="zh-CN" altLang="zh-CN" dirty="0">
                <a:solidFill>
                  <a:srgbClr val="0000FF"/>
                </a:solidFill>
                <a:latin typeface="微软雅黑" pitchFamily="34" charset="-122"/>
                <a:ea typeface="微软雅黑" pitchFamily="34" charset="-122"/>
                <a:cs typeface="Consolas" panose="020B0609020204030204" pitchFamily="49" charset="0"/>
              </a:rPr>
              <a:t>）求解</a:t>
            </a:r>
            <a:r>
              <a:rPr lang="en-US" altLang="zh-CN" dirty="0">
                <a:solidFill>
                  <a:srgbClr val="0000FF"/>
                </a:solidFill>
                <a:latin typeface="微软雅黑" pitchFamily="34" charset="-122"/>
                <a:ea typeface="微软雅黑" pitchFamily="34" charset="-122"/>
                <a:cs typeface="Consolas" panose="020B0609020204030204" pitchFamily="49" charset="0"/>
              </a:rPr>
              <a:t>Fib(5)</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zh-CN" altLang="zh-CN" dirty="0">
                <a:solidFill>
                  <a:srgbClr val="0000FF"/>
                </a:solidFill>
                <a:latin typeface="微软雅黑" pitchFamily="34" charset="-122"/>
                <a:ea typeface="微软雅黑" pitchFamily="34" charset="-122"/>
                <a:cs typeface="Consolas" panose="020B0609020204030204" pitchFamily="49" charset="0"/>
              </a:rPr>
              <a:t>（</a:t>
            </a:r>
            <a:r>
              <a:rPr lang="zh-CN" altLang="en-US" dirty="0">
                <a:solidFill>
                  <a:srgbClr val="0000FF"/>
                </a:solidFill>
                <a:latin typeface="微软雅黑" pitchFamily="34" charset="-122"/>
                <a:ea typeface="微软雅黑" pitchFamily="34" charset="-122"/>
                <a:cs typeface="Consolas" panose="020B0609020204030204" pitchFamily="49" charset="0"/>
              </a:rPr>
              <a:t>递归调用</a:t>
            </a:r>
            <a:r>
              <a:rPr lang="en-US" altLang="zh-CN" dirty="0">
                <a:solidFill>
                  <a:srgbClr val="0000FF"/>
                </a:solidFill>
                <a:latin typeface="微软雅黑" pitchFamily="34" charset="-122"/>
                <a:ea typeface="微软雅黑" pitchFamily="34" charset="-122"/>
                <a:cs typeface="Consolas" panose="020B0609020204030204" pitchFamily="49" charset="0"/>
              </a:rPr>
              <a:t>2</a:t>
            </a:r>
            <a:r>
              <a:rPr lang="zh-CN" altLang="en-US" dirty="0">
                <a:solidFill>
                  <a:srgbClr val="0000FF"/>
                </a:solidFill>
                <a:latin typeface="微软雅黑" pitchFamily="34" charset="-122"/>
                <a:ea typeface="微软雅黑" pitchFamily="34" charset="-122"/>
                <a:cs typeface="Consolas" panose="020B0609020204030204" pitchFamily="49" charset="0"/>
              </a:rPr>
              <a:t>次</a:t>
            </a:r>
            <a:r>
              <a:rPr lang="zh-CN" altLang="zh-CN" dirty="0">
                <a:solidFill>
                  <a:srgbClr val="0000FF"/>
                </a:solidFill>
                <a:latin typeface="微软雅黑" pitchFamily="34" charset="-122"/>
                <a:ea typeface="微软雅黑" pitchFamily="34" charset="-122"/>
                <a:cs typeface="Consolas" panose="020B0609020204030204" pitchFamily="49" charset="0"/>
              </a:rPr>
              <a:t>）求解</a:t>
            </a:r>
            <a:r>
              <a:rPr lang="en-US" altLang="zh-CN" dirty="0">
                <a:solidFill>
                  <a:srgbClr val="0000FF"/>
                </a:solidFill>
                <a:latin typeface="微软雅黑" pitchFamily="34" charset="-122"/>
                <a:ea typeface="微软雅黑" pitchFamily="34" charset="-122"/>
                <a:cs typeface="Consolas" panose="020B0609020204030204" pitchFamily="49" charset="0"/>
              </a:rPr>
              <a:t>Fib(4)</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zh-CN" altLang="zh-CN" dirty="0">
                <a:solidFill>
                  <a:srgbClr val="0000FF"/>
                </a:solidFill>
                <a:latin typeface="微软雅黑" pitchFamily="34" charset="-122"/>
                <a:ea typeface="微软雅黑" pitchFamily="34" charset="-122"/>
                <a:cs typeface="Consolas" panose="020B0609020204030204" pitchFamily="49" charset="0"/>
              </a:rPr>
              <a:t>（</a:t>
            </a:r>
            <a:r>
              <a:rPr lang="zh-CN" altLang="en-US" dirty="0">
                <a:solidFill>
                  <a:srgbClr val="0000FF"/>
                </a:solidFill>
                <a:latin typeface="微软雅黑" pitchFamily="34" charset="-122"/>
                <a:ea typeface="微软雅黑" pitchFamily="34" charset="-122"/>
                <a:cs typeface="Consolas" panose="020B0609020204030204" pitchFamily="49" charset="0"/>
              </a:rPr>
              <a:t>递归调用</a:t>
            </a:r>
            <a:r>
              <a:rPr lang="en-US" altLang="zh-CN" dirty="0">
                <a:solidFill>
                  <a:srgbClr val="0000FF"/>
                </a:solidFill>
                <a:latin typeface="微软雅黑" pitchFamily="34" charset="-122"/>
                <a:ea typeface="微软雅黑" pitchFamily="34" charset="-122"/>
                <a:cs typeface="Consolas" panose="020B0609020204030204" pitchFamily="49" charset="0"/>
              </a:rPr>
              <a:t>3</a:t>
            </a:r>
            <a:r>
              <a:rPr lang="zh-CN" altLang="en-US" dirty="0">
                <a:solidFill>
                  <a:srgbClr val="0000FF"/>
                </a:solidFill>
                <a:latin typeface="微软雅黑" pitchFamily="34" charset="-122"/>
                <a:ea typeface="微软雅黑" pitchFamily="34" charset="-122"/>
                <a:cs typeface="Consolas" panose="020B0609020204030204" pitchFamily="49" charset="0"/>
              </a:rPr>
              <a:t>次</a:t>
            </a:r>
            <a:r>
              <a:rPr lang="zh-CN" altLang="zh-CN" dirty="0">
                <a:solidFill>
                  <a:srgbClr val="0000FF"/>
                </a:solidFill>
                <a:latin typeface="微软雅黑" pitchFamily="34" charset="-122"/>
                <a:ea typeface="微软雅黑" pitchFamily="34" charset="-122"/>
                <a:cs typeface="Consolas" panose="020B0609020204030204" pitchFamily="49" charset="0"/>
              </a:rPr>
              <a:t>）求解</a:t>
            </a:r>
            <a:r>
              <a:rPr lang="en-US" altLang="zh-CN" dirty="0">
                <a:solidFill>
                  <a:srgbClr val="0000FF"/>
                </a:solidFill>
                <a:latin typeface="微软雅黑" pitchFamily="34" charset="-122"/>
                <a:ea typeface="微软雅黑" pitchFamily="34" charset="-122"/>
                <a:cs typeface="Consolas" panose="020B0609020204030204" pitchFamily="49" charset="0"/>
              </a:rPr>
              <a:t>Fib(3)</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zh-CN" altLang="zh-CN" dirty="0">
                <a:solidFill>
                  <a:srgbClr val="0000FF"/>
                </a:solidFill>
                <a:latin typeface="微软雅黑" pitchFamily="34" charset="-122"/>
                <a:ea typeface="微软雅黑" pitchFamily="34" charset="-122"/>
                <a:cs typeface="Consolas" panose="020B0609020204030204" pitchFamily="49" charset="0"/>
              </a:rPr>
              <a:t>（</a:t>
            </a:r>
            <a:r>
              <a:rPr lang="zh-CN" altLang="en-US" dirty="0">
                <a:solidFill>
                  <a:srgbClr val="0000FF"/>
                </a:solidFill>
                <a:latin typeface="微软雅黑" pitchFamily="34" charset="-122"/>
                <a:ea typeface="微软雅黑" pitchFamily="34" charset="-122"/>
                <a:cs typeface="Consolas" panose="020B0609020204030204" pitchFamily="49" charset="0"/>
              </a:rPr>
              <a:t>递归调用</a:t>
            </a:r>
            <a:r>
              <a:rPr lang="en-US" altLang="zh-CN" dirty="0">
                <a:solidFill>
                  <a:srgbClr val="0000FF"/>
                </a:solidFill>
                <a:latin typeface="微软雅黑" pitchFamily="34" charset="-122"/>
                <a:ea typeface="微软雅黑" pitchFamily="34" charset="-122"/>
                <a:cs typeface="Consolas" panose="020B0609020204030204" pitchFamily="49" charset="0"/>
              </a:rPr>
              <a:t>4</a:t>
            </a:r>
            <a:r>
              <a:rPr lang="zh-CN" altLang="en-US" dirty="0">
                <a:solidFill>
                  <a:srgbClr val="0000FF"/>
                </a:solidFill>
                <a:latin typeface="微软雅黑" pitchFamily="34" charset="-122"/>
                <a:ea typeface="微软雅黑" pitchFamily="34" charset="-122"/>
                <a:cs typeface="Consolas" panose="020B0609020204030204" pitchFamily="49" charset="0"/>
              </a:rPr>
              <a:t>次</a:t>
            </a:r>
            <a:r>
              <a:rPr lang="zh-CN" altLang="zh-CN" dirty="0">
                <a:solidFill>
                  <a:srgbClr val="0000FF"/>
                </a:solidFill>
                <a:latin typeface="微软雅黑" pitchFamily="34" charset="-122"/>
                <a:ea typeface="微软雅黑" pitchFamily="34" charset="-122"/>
                <a:cs typeface="Consolas" panose="020B0609020204030204" pitchFamily="49" charset="0"/>
              </a:rPr>
              <a:t>）求解</a:t>
            </a:r>
            <a:r>
              <a:rPr lang="en-US" altLang="zh-CN" dirty="0">
                <a:solidFill>
                  <a:srgbClr val="0000FF"/>
                </a:solidFill>
                <a:latin typeface="微软雅黑" pitchFamily="34" charset="-122"/>
                <a:ea typeface="微软雅黑" pitchFamily="34" charset="-122"/>
                <a:cs typeface="Consolas" panose="020B0609020204030204" pitchFamily="49" charset="0"/>
              </a:rPr>
              <a:t>Fib(2)</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6600"/>
                </a:solidFill>
                <a:latin typeface="微软雅黑" pitchFamily="34" charset="-122"/>
                <a:ea typeface="微软雅黑" pitchFamily="34" charset="-122"/>
                <a:cs typeface="Consolas" panose="020B0609020204030204" pitchFamily="49" charset="0"/>
              </a:rPr>
              <a:t>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Fib(2)=1</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zh-CN" altLang="zh-CN" dirty="0">
                <a:solidFill>
                  <a:srgbClr val="0000FF"/>
                </a:solidFill>
                <a:latin typeface="微软雅黑" pitchFamily="34" charset="-122"/>
                <a:ea typeface="微软雅黑" pitchFamily="34" charset="-122"/>
                <a:cs typeface="Consolas" panose="020B0609020204030204" pitchFamily="49" charset="0"/>
              </a:rPr>
              <a:t>（</a:t>
            </a:r>
            <a:r>
              <a:rPr lang="zh-CN" altLang="en-US" dirty="0">
                <a:solidFill>
                  <a:srgbClr val="0000FF"/>
                </a:solidFill>
                <a:latin typeface="微软雅黑" pitchFamily="34" charset="-122"/>
                <a:ea typeface="微软雅黑" pitchFamily="34" charset="-122"/>
                <a:cs typeface="Consolas" panose="020B0609020204030204" pitchFamily="49" charset="0"/>
              </a:rPr>
              <a:t>递归调用</a:t>
            </a:r>
            <a:r>
              <a:rPr lang="en-US" altLang="zh-CN" dirty="0">
                <a:solidFill>
                  <a:srgbClr val="0000FF"/>
                </a:solidFill>
                <a:latin typeface="微软雅黑" pitchFamily="34" charset="-122"/>
                <a:ea typeface="微软雅黑" pitchFamily="34" charset="-122"/>
                <a:cs typeface="Consolas" panose="020B0609020204030204" pitchFamily="49" charset="0"/>
              </a:rPr>
              <a:t>5</a:t>
            </a:r>
            <a:r>
              <a:rPr lang="zh-CN" altLang="en-US" dirty="0">
                <a:solidFill>
                  <a:srgbClr val="0000FF"/>
                </a:solidFill>
                <a:latin typeface="微软雅黑" pitchFamily="34" charset="-122"/>
                <a:ea typeface="微软雅黑" pitchFamily="34" charset="-122"/>
                <a:cs typeface="Consolas" panose="020B0609020204030204" pitchFamily="49" charset="0"/>
              </a:rPr>
              <a:t>次</a:t>
            </a:r>
            <a:r>
              <a:rPr lang="zh-CN" altLang="zh-CN" dirty="0">
                <a:solidFill>
                  <a:srgbClr val="0000FF"/>
                </a:solidFill>
                <a:latin typeface="微软雅黑" pitchFamily="34" charset="-122"/>
                <a:ea typeface="微软雅黑" pitchFamily="34" charset="-122"/>
                <a:cs typeface="Consolas" panose="020B0609020204030204" pitchFamily="49" charset="0"/>
              </a:rPr>
              <a:t>）求解</a:t>
            </a:r>
            <a:r>
              <a:rPr lang="en-US" altLang="zh-CN" dirty="0">
                <a:solidFill>
                  <a:srgbClr val="0000FF"/>
                </a:solidFill>
                <a:latin typeface="微软雅黑" pitchFamily="34" charset="-122"/>
                <a:ea typeface="微软雅黑" pitchFamily="34" charset="-122"/>
                <a:cs typeface="Consolas" panose="020B0609020204030204" pitchFamily="49" charset="0"/>
              </a:rPr>
              <a:t>Fib(1)</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6600"/>
                </a:solidFill>
                <a:latin typeface="微软雅黑" pitchFamily="34" charset="-122"/>
                <a:ea typeface="微软雅黑" pitchFamily="34" charset="-122"/>
                <a:cs typeface="Consolas" panose="020B0609020204030204" pitchFamily="49" charset="0"/>
              </a:rPr>
              <a:t>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Fib(1)=1</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en-US" altLang="zh-CN" dirty="0">
                <a:solidFill>
                  <a:srgbClr val="006600"/>
                </a:solidFill>
                <a:latin typeface="微软雅黑" pitchFamily="34" charset="-122"/>
                <a:ea typeface="微软雅黑" pitchFamily="34" charset="-122"/>
                <a:cs typeface="Consolas" panose="020B0609020204030204" pitchFamily="49" charset="0"/>
              </a:rPr>
              <a:t>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Fib(3)=Fib(2)+Fib(1)=2</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zh-CN" altLang="zh-CN" dirty="0">
                <a:solidFill>
                  <a:srgbClr val="0000FF"/>
                </a:solidFill>
                <a:latin typeface="微软雅黑" pitchFamily="34" charset="-122"/>
                <a:ea typeface="微软雅黑" pitchFamily="34" charset="-122"/>
                <a:cs typeface="Consolas" panose="020B0609020204030204" pitchFamily="49" charset="0"/>
              </a:rPr>
              <a:t>（</a:t>
            </a:r>
            <a:r>
              <a:rPr lang="zh-CN" altLang="en-US" dirty="0">
                <a:solidFill>
                  <a:srgbClr val="0000FF"/>
                </a:solidFill>
                <a:latin typeface="微软雅黑" pitchFamily="34" charset="-122"/>
                <a:ea typeface="微软雅黑" pitchFamily="34" charset="-122"/>
                <a:cs typeface="Consolas" panose="020B0609020204030204" pitchFamily="49" charset="0"/>
              </a:rPr>
              <a:t>递归调用</a:t>
            </a:r>
            <a:r>
              <a:rPr lang="en-US" altLang="zh-CN" dirty="0">
                <a:solidFill>
                  <a:srgbClr val="0000FF"/>
                </a:solidFill>
                <a:latin typeface="微软雅黑" pitchFamily="34" charset="-122"/>
                <a:ea typeface="微软雅黑" pitchFamily="34" charset="-122"/>
                <a:cs typeface="Consolas" panose="020B0609020204030204" pitchFamily="49" charset="0"/>
              </a:rPr>
              <a:t>6</a:t>
            </a:r>
            <a:r>
              <a:rPr lang="zh-CN" altLang="en-US" dirty="0">
                <a:solidFill>
                  <a:srgbClr val="0000FF"/>
                </a:solidFill>
                <a:latin typeface="微软雅黑" pitchFamily="34" charset="-122"/>
                <a:ea typeface="微软雅黑" pitchFamily="34" charset="-122"/>
                <a:cs typeface="Consolas" panose="020B0609020204030204" pitchFamily="49" charset="0"/>
              </a:rPr>
              <a:t>次</a:t>
            </a:r>
            <a:r>
              <a:rPr lang="zh-CN" altLang="zh-CN" dirty="0">
                <a:solidFill>
                  <a:srgbClr val="0000FF"/>
                </a:solidFill>
                <a:latin typeface="微软雅黑" pitchFamily="34" charset="-122"/>
                <a:ea typeface="微软雅黑" pitchFamily="34" charset="-122"/>
                <a:cs typeface="Consolas" panose="020B0609020204030204" pitchFamily="49" charset="0"/>
              </a:rPr>
              <a:t>）求解</a:t>
            </a:r>
            <a:r>
              <a:rPr lang="en-US" altLang="zh-CN" dirty="0">
                <a:solidFill>
                  <a:srgbClr val="0000FF"/>
                </a:solidFill>
                <a:latin typeface="微软雅黑" pitchFamily="34" charset="-122"/>
                <a:ea typeface="微软雅黑" pitchFamily="34" charset="-122"/>
                <a:cs typeface="Consolas" panose="020B0609020204030204" pitchFamily="49" charset="0"/>
              </a:rPr>
              <a:t>Fib(2)</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00FF"/>
                </a:solidFill>
                <a:latin typeface="微软雅黑" pitchFamily="34" charset="-122"/>
                <a:ea typeface="微软雅黑" pitchFamily="34" charset="-122"/>
                <a:cs typeface="Consolas" panose="020B0609020204030204" pitchFamily="49" charset="0"/>
              </a:rPr>
              <a:t>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Fib(2)=1</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en-US" altLang="zh-CN" dirty="0">
                <a:solidFill>
                  <a:srgbClr val="006600"/>
                </a:solidFill>
                <a:latin typeface="微软雅黑" pitchFamily="34" charset="-122"/>
                <a:ea typeface="微软雅黑" pitchFamily="34" charset="-122"/>
                <a:cs typeface="Consolas" panose="020B0609020204030204" pitchFamily="49" charset="0"/>
              </a:rPr>
              <a:t>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Fib(4)=Fib(3)+Fib(2)=3</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zh-CN" altLang="zh-CN" dirty="0">
                <a:solidFill>
                  <a:srgbClr val="0000FF"/>
                </a:solidFill>
                <a:latin typeface="微软雅黑" pitchFamily="34" charset="-122"/>
                <a:ea typeface="微软雅黑" pitchFamily="34" charset="-122"/>
                <a:cs typeface="Consolas" panose="020B0609020204030204" pitchFamily="49" charset="0"/>
              </a:rPr>
              <a:t>（</a:t>
            </a:r>
            <a:r>
              <a:rPr lang="zh-CN" altLang="en-US" dirty="0">
                <a:solidFill>
                  <a:srgbClr val="0000FF"/>
                </a:solidFill>
                <a:latin typeface="微软雅黑" pitchFamily="34" charset="-122"/>
                <a:ea typeface="微软雅黑" pitchFamily="34" charset="-122"/>
                <a:cs typeface="Consolas" panose="020B0609020204030204" pitchFamily="49" charset="0"/>
              </a:rPr>
              <a:t>递归调用</a:t>
            </a:r>
            <a:r>
              <a:rPr lang="en-US" altLang="zh-CN" dirty="0">
                <a:solidFill>
                  <a:srgbClr val="0000FF"/>
                </a:solidFill>
                <a:latin typeface="微软雅黑" pitchFamily="34" charset="-122"/>
                <a:ea typeface="微软雅黑" pitchFamily="34" charset="-122"/>
                <a:cs typeface="Consolas" panose="020B0609020204030204" pitchFamily="49" charset="0"/>
              </a:rPr>
              <a:t>7</a:t>
            </a:r>
            <a:r>
              <a:rPr lang="zh-CN" altLang="en-US" dirty="0">
                <a:solidFill>
                  <a:srgbClr val="0000FF"/>
                </a:solidFill>
                <a:latin typeface="微软雅黑" pitchFamily="34" charset="-122"/>
                <a:ea typeface="微软雅黑" pitchFamily="34" charset="-122"/>
                <a:cs typeface="Consolas" panose="020B0609020204030204" pitchFamily="49" charset="0"/>
              </a:rPr>
              <a:t>次</a:t>
            </a:r>
            <a:r>
              <a:rPr lang="zh-CN" altLang="zh-CN" dirty="0">
                <a:solidFill>
                  <a:srgbClr val="0000FF"/>
                </a:solidFill>
                <a:latin typeface="微软雅黑" pitchFamily="34" charset="-122"/>
                <a:ea typeface="微软雅黑" pitchFamily="34" charset="-122"/>
                <a:cs typeface="Consolas" panose="020B0609020204030204" pitchFamily="49" charset="0"/>
              </a:rPr>
              <a:t>）求解</a:t>
            </a:r>
            <a:r>
              <a:rPr lang="en-US" altLang="zh-CN" dirty="0">
                <a:solidFill>
                  <a:srgbClr val="0000FF"/>
                </a:solidFill>
                <a:latin typeface="微软雅黑" pitchFamily="34" charset="-122"/>
                <a:ea typeface="微软雅黑" pitchFamily="34" charset="-122"/>
                <a:cs typeface="Consolas" panose="020B0609020204030204" pitchFamily="49" charset="0"/>
              </a:rPr>
              <a:t>Fib(3)</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zh-CN" altLang="zh-CN" dirty="0">
                <a:solidFill>
                  <a:srgbClr val="0000FF"/>
                </a:solidFill>
                <a:latin typeface="微软雅黑" pitchFamily="34" charset="-122"/>
                <a:ea typeface="微软雅黑" pitchFamily="34" charset="-122"/>
                <a:cs typeface="Consolas" panose="020B0609020204030204" pitchFamily="49" charset="0"/>
              </a:rPr>
              <a:t>（</a:t>
            </a:r>
            <a:r>
              <a:rPr lang="zh-CN" altLang="en-US" dirty="0">
                <a:solidFill>
                  <a:srgbClr val="0000FF"/>
                </a:solidFill>
                <a:latin typeface="微软雅黑" pitchFamily="34" charset="-122"/>
                <a:ea typeface="微软雅黑" pitchFamily="34" charset="-122"/>
                <a:cs typeface="Consolas" panose="020B0609020204030204" pitchFamily="49" charset="0"/>
              </a:rPr>
              <a:t>递归调用</a:t>
            </a:r>
            <a:r>
              <a:rPr lang="en-US" altLang="zh-CN" dirty="0">
                <a:solidFill>
                  <a:srgbClr val="0000FF"/>
                </a:solidFill>
                <a:latin typeface="微软雅黑" pitchFamily="34" charset="-122"/>
                <a:ea typeface="微软雅黑" pitchFamily="34" charset="-122"/>
                <a:cs typeface="Consolas" panose="020B0609020204030204" pitchFamily="49" charset="0"/>
              </a:rPr>
              <a:t>8</a:t>
            </a:r>
            <a:r>
              <a:rPr lang="zh-CN" altLang="en-US" dirty="0">
                <a:solidFill>
                  <a:srgbClr val="0000FF"/>
                </a:solidFill>
                <a:latin typeface="微软雅黑" pitchFamily="34" charset="-122"/>
                <a:ea typeface="微软雅黑" pitchFamily="34" charset="-122"/>
                <a:cs typeface="Consolas" panose="020B0609020204030204" pitchFamily="49" charset="0"/>
              </a:rPr>
              <a:t>次</a:t>
            </a:r>
            <a:r>
              <a:rPr lang="zh-CN" altLang="zh-CN" dirty="0">
                <a:solidFill>
                  <a:srgbClr val="0000FF"/>
                </a:solidFill>
                <a:latin typeface="微软雅黑" pitchFamily="34" charset="-122"/>
                <a:ea typeface="微软雅黑" pitchFamily="34" charset="-122"/>
                <a:cs typeface="Consolas" panose="020B0609020204030204" pitchFamily="49" charset="0"/>
              </a:rPr>
              <a:t>）求解</a:t>
            </a:r>
            <a:r>
              <a:rPr lang="en-US" altLang="zh-CN" dirty="0">
                <a:solidFill>
                  <a:srgbClr val="0000FF"/>
                </a:solidFill>
                <a:latin typeface="微软雅黑" pitchFamily="34" charset="-122"/>
                <a:ea typeface="微软雅黑" pitchFamily="34" charset="-122"/>
                <a:cs typeface="Consolas" panose="020B0609020204030204" pitchFamily="49" charset="0"/>
              </a:rPr>
              <a:t>Fib(2)</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6600"/>
                </a:solidFill>
                <a:latin typeface="微软雅黑" pitchFamily="34" charset="-122"/>
                <a:ea typeface="微软雅黑" pitchFamily="34" charset="-122"/>
                <a:cs typeface="Consolas" panose="020B0609020204030204" pitchFamily="49" charset="0"/>
              </a:rPr>
              <a:t>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Fib(2)=1</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zh-CN" altLang="zh-CN" dirty="0">
                <a:solidFill>
                  <a:srgbClr val="0000FF"/>
                </a:solidFill>
                <a:latin typeface="微软雅黑" pitchFamily="34" charset="-122"/>
                <a:ea typeface="微软雅黑" pitchFamily="34" charset="-122"/>
                <a:cs typeface="Consolas" panose="020B0609020204030204" pitchFamily="49" charset="0"/>
              </a:rPr>
              <a:t>（</a:t>
            </a:r>
            <a:r>
              <a:rPr lang="zh-CN" altLang="en-US" dirty="0">
                <a:solidFill>
                  <a:srgbClr val="0000FF"/>
                </a:solidFill>
                <a:latin typeface="微软雅黑" pitchFamily="34" charset="-122"/>
                <a:ea typeface="微软雅黑" pitchFamily="34" charset="-122"/>
                <a:cs typeface="Consolas" panose="020B0609020204030204" pitchFamily="49" charset="0"/>
              </a:rPr>
              <a:t>递归调用</a:t>
            </a:r>
            <a:r>
              <a:rPr lang="en-US" altLang="zh-CN" dirty="0">
                <a:solidFill>
                  <a:srgbClr val="0000FF"/>
                </a:solidFill>
                <a:latin typeface="微软雅黑" pitchFamily="34" charset="-122"/>
                <a:ea typeface="微软雅黑" pitchFamily="34" charset="-122"/>
                <a:cs typeface="Consolas" panose="020B0609020204030204" pitchFamily="49" charset="0"/>
              </a:rPr>
              <a:t>9</a:t>
            </a:r>
            <a:r>
              <a:rPr lang="zh-CN" altLang="en-US" dirty="0">
                <a:solidFill>
                  <a:srgbClr val="0000FF"/>
                </a:solidFill>
                <a:latin typeface="微软雅黑" pitchFamily="34" charset="-122"/>
                <a:ea typeface="微软雅黑" pitchFamily="34" charset="-122"/>
                <a:cs typeface="Consolas" panose="020B0609020204030204" pitchFamily="49" charset="0"/>
              </a:rPr>
              <a:t>次</a:t>
            </a:r>
            <a:r>
              <a:rPr lang="zh-CN" altLang="zh-CN" dirty="0">
                <a:solidFill>
                  <a:srgbClr val="0000FF"/>
                </a:solidFill>
                <a:latin typeface="微软雅黑" pitchFamily="34" charset="-122"/>
                <a:ea typeface="微软雅黑" pitchFamily="34" charset="-122"/>
                <a:cs typeface="Consolas" panose="020B0609020204030204" pitchFamily="49" charset="0"/>
              </a:rPr>
              <a:t>）求解</a:t>
            </a:r>
            <a:r>
              <a:rPr lang="en-US" altLang="zh-CN" dirty="0">
                <a:solidFill>
                  <a:srgbClr val="0000FF"/>
                </a:solidFill>
                <a:latin typeface="微软雅黑" pitchFamily="34" charset="-122"/>
                <a:ea typeface="微软雅黑" pitchFamily="34" charset="-122"/>
                <a:cs typeface="Consolas" panose="020B0609020204030204" pitchFamily="49" charset="0"/>
              </a:rPr>
              <a:t>Fib(1)</a:t>
            </a:r>
            <a:endParaRPr lang="zh-CN" altLang="zh-CN" dirty="0">
              <a:solidFill>
                <a:srgbClr val="0000FF"/>
              </a:solidFill>
              <a:latin typeface="微软雅黑" pitchFamily="34" charset="-122"/>
              <a:ea typeface="微软雅黑" pitchFamily="34" charset="-122"/>
              <a:cs typeface="Consolas" panose="020B0609020204030204" pitchFamily="49" charset="0"/>
            </a:endParaRPr>
          </a:p>
          <a:p>
            <a:r>
              <a:rPr lang="en-US" altLang="zh-CN" dirty="0">
                <a:solidFill>
                  <a:srgbClr val="006600"/>
                </a:solidFill>
                <a:latin typeface="微软雅黑" pitchFamily="34" charset="-122"/>
                <a:ea typeface="微软雅黑" pitchFamily="34" charset="-122"/>
                <a:cs typeface="Consolas" panose="020B0609020204030204" pitchFamily="49" charset="0"/>
              </a:rPr>
              <a:t>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Fib(1)=1</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en-US" altLang="zh-CN" dirty="0">
                <a:solidFill>
                  <a:srgbClr val="006600"/>
                </a:solidFill>
                <a:latin typeface="微软雅黑" pitchFamily="34" charset="-122"/>
                <a:ea typeface="微软雅黑" pitchFamily="34" charset="-122"/>
                <a:cs typeface="Consolas" panose="020B0609020204030204" pitchFamily="49" charset="0"/>
              </a:rPr>
              <a:t>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Fib(3)=Fib(2)+Fib(1)=2</a:t>
            </a:r>
            <a:endParaRPr lang="zh-CN" altLang="zh-CN" dirty="0">
              <a:solidFill>
                <a:srgbClr val="006600"/>
              </a:solidFill>
              <a:latin typeface="微软雅黑" pitchFamily="34" charset="-122"/>
              <a:ea typeface="微软雅黑" pitchFamily="34" charset="-122"/>
              <a:cs typeface="Consolas" panose="020B0609020204030204" pitchFamily="49" charset="0"/>
            </a:endParaRPr>
          </a:p>
          <a:p>
            <a:r>
              <a:rPr lang="en-US" altLang="zh-CN" dirty="0">
                <a:solidFill>
                  <a:srgbClr val="006600"/>
                </a:solidFill>
                <a:latin typeface="微软雅黑" pitchFamily="34" charset="-122"/>
                <a:ea typeface="微软雅黑" pitchFamily="34" charset="-122"/>
                <a:cs typeface="Consolas" panose="020B0609020204030204" pitchFamily="49" charset="0"/>
              </a:rPr>
              <a:t>   </a:t>
            </a:r>
            <a:r>
              <a:rPr lang="zh-CN" altLang="zh-CN" dirty="0">
                <a:solidFill>
                  <a:srgbClr val="006600"/>
                </a:solidFill>
                <a:latin typeface="微软雅黑" pitchFamily="34" charset="-122"/>
                <a:ea typeface="微软雅黑" pitchFamily="34" charset="-122"/>
                <a:cs typeface="Consolas" panose="020B0609020204030204" pitchFamily="49" charset="0"/>
              </a:rPr>
              <a:t>计算出</a:t>
            </a:r>
            <a:r>
              <a:rPr lang="en-US" altLang="zh-CN" dirty="0">
                <a:solidFill>
                  <a:srgbClr val="006600"/>
                </a:solidFill>
                <a:latin typeface="微软雅黑" pitchFamily="34" charset="-122"/>
                <a:ea typeface="微软雅黑" pitchFamily="34" charset="-122"/>
                <a:cs typeface="Consolas" panose="020B0609020204030204" pitchFamily="49" charset="0"/>
              </a:rPr>
              <a:t>Fib(5)=Fib(4)+Fib(3)=5</a:t>
            </a:r>
            <a:endParaRPr lang="zh-CN" altLang="zh-CN" dirty="0">
              <a:solidFill>
                <a:srgbClr val="006600"/>
              </a:solidFill>
              <a:latin typeface="微软雅黑" pitchFamily="34" charset="-122"/>
              <a:ea typeface="微软雅黑" pitchFamily="34" charset="-122"/>
              <a:cs typeface="Consolas" panose="020B0609020204030204" pitchFamily="49" charset="0"/>
            </a:endParaRPr>
          </a:p>
        </p:txBody>
      </p:sp>
      <p:sp>
        <p:nvSpPr>
          <p:cNvPr id="5" name="Text Box 5"/>
          <p:cNvSpPr txBox="1">
            <a:spLocks noChangeArrowheads="1"/>
          </p:cNvSpPr>
          <p:nvPr/>
        </p:nvSpPr>
        <p:spPr bwMode="auto">
          <a:xfrm>
            <a:off x="1780069" y="343524"/>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US" altLang="zh-CN" sz="2400" b="1" dirty="0">
                <a:solidFill>
                  <a:srgbClr val="0000FF"/>
                </a:solidFill>
                <a:latin typeface="微软雅黑" pitchFamily="34" charset="-122"/>
                <a:ea typeface="微软雅黑" pitchFamily="34" charset="-122"/>
                <a:cs typeface="Consolas" panose="020B0609020204030204" pitchFamily="49" charset="0"/>
              </a:rPr>
              <a:t>4.1.1  </a:t>
            </a:r>
            <a:r>
              <a:rPr lang="zh-CN" altLang="zh-CN" sz="2400" b="1" dirty="0">
                <a:solidFill>
                  <a:srgbClr val="0000FF"/>
                </a:solidFill>
                <a:latin typeface="微软雅黑" pitchFamily="34" charset="-122"/>
                <a:ea typeface="微软雅黑" pitchFamily="34" charset="-122"/>
                <a:cs typeface="Consolas" panose="020B0609020204030204" pitchFamily="49" charset="0"/>
              </a:rPr>
              <a:t>从求解斐波那契数列看动态规划法</a:t>
            </a:r>
            <a:endParaRPr lang="zh-CN" altLang="en-US" sz="2400" b="1" dirty="0">
              <a:solidFill>
                <a:srgbClr val="0000FF"/>
              </a:solidFill>
              <a:latin typeface="微软雅黑" pitchFamily="34" charset="-122"/>
              <a:ea typeface="微软雅黑" pitchFamily="34" charset="-122"/>
              <a:cs typeface="Consolas" panose="020B0609020204030204"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52662" y="357166"/>
            <a:ext cx="5072098" cy="2586082"/>
            <a:chOff x="1000100" y="2786058"/>
            <a:chExt cx="6357982" cy="3088932"/>
          </a:xfrm>
        </p:grpSpPr>
        <p:sp>
          <p:nvSpPr>
            <p:cNvPr id="3" name="椭圆 2"/>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椭圆 3"/>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椭圆 4"/>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en-US"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3" name="TextBox 32"/>
            <p:cNvSpPr txBox="1"/>
            <p:nvPr/>
          </p:nvSpPr>
          <p:spPr>
            <a:xfrm>
              <a:off x="1928794" y="478632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4" name="TextBox 33"/>
            <p:cNvSpPr txBox="1"/>
            <p:nvPr/>
          </p:nvSpPr>
          <p:spPr>
            <a:xfrm>
              <a:off x="2928926" y="278605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Box 34"/>
            <p:cNvSpPr txBox="1"/>
            <p:nvPr/>
          </p:nvSpPr>
          <p:spPr>
            <a:xfrm>
              <a:off x="2954326" y="313930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2908288" y="374015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36"/>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Box 37"/>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4714876" y="333297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TextBox 41"/>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4572000" y="428625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Box 43"/>
            <p:cNvSpPr txBox="1"/>
            <p:nvPr/>
          </p:nvSpPr>
          <p:spPr>
            <a:xfrm>
              <a:off x="4441824" y="486651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TextBox 44"/>
            <p:cNvSpPr txBox="1"/>
            <p:nvPr/>
          </p:nvSpPr>
          <p:spPr>
            <a:xfrm>
              <a:off x="4760914" y="5454665"/>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TextBox 45"/>
            <p:cNvSpPr txBox="1"/>
            <p:nvPr/>
          </p:nvSpPr>
          <p:spPr>
            <a:xfrm>
              <a:off x="6143636" y="455930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TextBox 46"/>
            <p:cNvSpPr txBox="1"/>
            <p:nvPr/>
          </p:nvSpPr>
          <p:spPr>
            <a:xfrm>
              <a:off x="6215074" y="3500439"/>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TextBox 47"/>
            <p:cNvSpPr txBox="1"/>
            <p:nvPr/>
          </p:nvSpPr>
          <p:spPr>
            <a:xfrm>
              <a:off x="3000364" y="435769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1" name="TextBox 50"/>
          <p:cNvSpPr txBox="1"/>
          <p:nvPr/>
        </p:nvSpPr>
        <p:spPr>
          <a:xfrm>
            <a:off x="2238348" y="3286124"/>
            <a:ext cx="2000264" cy="400110"/>
          </a:xfrm>
          <a:prstGeom prst="rect">
            <a:avLst/>
          </a:prstGeom>
          <a:noFill/>
        </p:spPr>
        <p:txBody>
          <a:bodyPr wrap="square" rtlCol="0">
            <a:spAutoFit/>
          </a:bodyPr>
          <a:lstStyle/>
          <a:p>
            <a:r>
              <a:rPr lang="zh-CN" altLang="zh-CN" sz="2000" b="1" dirty="0">
                <a:solidFill>
                  <a:srgbClr val="C00000"/>
                </a:solidFill>
                <a:latin typeface="微软雅黑" pitchFamily="34" charset="-122"/>
                <a:ea typeface="微软雅黑" pitchFamily="34" charset="-122"/>
                <a:cs typeface="Consolas" panose="020B0609020204030204" pitchFamily="49" charset="0"/>
              </a:rPr>
              <a:t>④ 第</a:t>
            </a:r>
            <a:r>
              <a:rPr lang="en-US" altLang="zh-CN" sz="2000" b="1" dirty="0">
                <a:solidFill>
                  <a:srgbClr val="C00000"/>
                </a:solidFill>
                <a:latin typeface="微软雅黑" pitchFamily="34" charset="-122"/>
                <a:ea typeface="微软雅黑" pitchFamily="34" charset="-122"/>
                <a:cs typeface="Consolas" panose="020B0609020204030204" pitchFamily="49" charset="0"/>
              </a:rPr>
              <a:t>2</a:t>
            </a:r>
            <a:r>
              <a:rPr lang="zh-CN" altLang="zh-CN" sz="2000" b="1" dirty="0">
                <a:solidFill>
                  <a:srgbClr val="C00000"/>
                </a:solidFill>
                <a:latin typeface="微软雅黑" pitchFamily="34" charset="-122"/>
                <a:ea typeface="微软雅黑" pitchFamily="34" charset="-122"/>
                <a:cs typeface="Consolas" panose="020B0609020204030204" pitchFamily="49" charset="0"/>
              </a:rPr>
              <a:t>阶段</a:t>
            </a:r>
          </a:p>
        </p:txBody>
      </p:sp>
      <p:pic>
        <p:nvPicPr>
          <p:cNvPr id="293890" name="Picture 2"/>
          <p:cNvPicPr>
            <a:picLocks noChangeAspect="1" noChangeArrowheads="1"/>
          </p:cNvPicPr>
          <p:nvPr/>
        </p:nvPicPr>
        <p:blipFill>
          <a:blip r:embed="rId2" cstate="print"/>
          <a:srcRect/>
          <a:stretch>
            <a:fillRect/>
          </a:stretch>
        </p:blipFill>
        <p:spPr bwMode="auto">
          <a:xfrm>
            <a:off x="2458720" y="3647440"/>
            <a:ext cx="7305040" cy="2852065"/>
          </a:xfrm>
          <a:prstGeom prst="rect">
            <a:avLst/>
          </a:prstGeom>
          <a:noFill/>
          <a:ln w="9525">
            <a:noFill/>
            <a:miter lim="800000"/>
            <a:headEnd/>
            <a:tailEnd/>
          </a:ln>
        </p:spPr>
      </p:pic>
      <p:grpSp>
        <p:nvGrpSpPr>
          <p:cNvPr id="293888" name="组合 53"/>
          <p:cNvGrpSpPr/>
          <p:nvPr/>
        </p:nvGrpSpPr>
        <p:grpSpPr>
          <a:xfrm>
            <a:off x="3452794" y="214290"/>
            <a:ext cx="928694" cy="3400506"/>
            <a:chOff x="500034" y="2428868"/>
            <a:chExt cx="928694" cy="4108945"/>
          </a:xfrm>
        </p:grpSpPr>
        <p:sp>
          <p:nvSpPr>
            <p:cNvPr id="55" name="圆角矩形 54"/>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785786" y="6054347"/>
              <a:ext cx="642942" cy="483466"/>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38628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52662" y="357166"/>
            <a:ext cx="5072098" cy="2586082"/>
            <a:chOff x="1000100" y="2786058"/>
            <a:chExt cx="6357982" cy="3088932"/>
          </a:xfrm>
        </p:grpSpPr>
        <p:sp>
          <p:nvSpPr>
            <p:cNvPr id="3" name="椭圆 2"/>
            <p:cNvSpPr/>
            <p:nvPr/>
          </p:nvSpPr>
          <p:spPr>
            <a:xfrm>
              <a:off x="1000100" y="4071942"/>
              <a:ext cx="428628"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椭圆 3"/>
            <p:cNvSpPr/>
            <p:nvPr/>
          </p:nvSpPr>
          <p:spPr>
            <a:xfrm>
              <a:off x="2428860"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椭圆 4"/>
            <p:cNvSpPr/>
            <p:nvPr/>
          </p:nvSpPr>
          <p:spPr>
            <a:xfrm>
              <a:off x="2428860"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椭圆 5"/>
            <p:cNvSpPr/>
            <p:nvPr/>
          </p:nvSpPr>
          <p:spPr>
            <a:xfrm>
              <a:off x="2428860"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椭圆 6"/>
            <p:cNvSpPr/>
            <p:nvPr/>
          </p:nvSpPr>
          <p:spPr>
            <a:xfrm>
              <a:off x="4071934" y="2857496"/>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4071934" y="4071942"/>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椭圆 8"/>
            <p:cNvSpPr/>
            <p:nvPr/>
          </p:nvSpPr>
          <p:spPr>
            <a:xfrm>
              <a:off x="4071934" y="528638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椭圆 9"/>
            <p:cNvSpPr/>
            <p:nvPr/>
          </p:nvSpPr>
          <p:spPr>
            <a:xfrm>
              <a:off x="5572132" y="3500438"/>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5572132" y="4714884"/>
              <a:ext cx="428628" cy="50006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en-US"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3" name="TextBox 32"/>
            <p:cNvSpPr txBox="1"/>
            <p:nvPr/>
          </p:nvSpPr>
          <p:spPr>
            <a:xfrm>
              <a:off x="1928794" y="478632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4" name="TextBox 33"/>
            <p:cNvSpPr txBox="1"/>
            <p:nvPr/>
          </p:nvSpPr>
          <p:spPr>
            <a:xfrm>
              <a:off x="2928926" y="278605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Box 34"/>
            <p:cNvSpPr txBox="1"/>
            <p:nvPr/>
          </p:nvSpPr>
          <p:spPr>
            <a:xfrm>
              <a:off x="2954326" y="3139301"/>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2908288" y="3740152"/>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36"/>
            <p:cNvSpPr txBox="1"/>
            <p:nvPr/>
          </p:nvSpPr>
          <p:spPr>
            <a:xfrm>
              <a:off x="3000364" y="403860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Box 37"/>
            <p:cNvSpPr txBox="1"/>
            <p:nvPr/>
          </p:nvSpPr>
          <p:spPr>
            <a:xfrm>
              <a:off x="2781109" y="488122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2997189" y="558089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4786314" y="292893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4714876" y="333297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TextBox 41"/>
            <p:cNvSpPr txBox="1"/>
            <p:nvPr/>
          </p:nvSpPr>
          <p:spPr>
            <a:xfrm>
              <a:off x="4500562" y="379494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4572000" y="4286257"/>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Box 43"/>
            <p:cNvSpPr txBox="1"/>
            <p:nvPr/>
          </p:nvSpPr>
          <p:spPr>
            <a:xfrm>
              <a:off x="4441824" y="4866513"/>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TextBox 44"/>
            <p:cNvSpPr txBox="1"/>
            <p:nvPr/>
          </p:nvSpPr>
          <p:spPr>
            <a:xfrm>
              <a:off x="4760914" y="5454665"/>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TextBox 45"/>
            <p:cNvSpPr txBox="1"/>
            <p:nvPr/>
          </p:nvSpPr>
          <p:spPr>
            <a:xfrm>
              <a:off x="6143636" y="4559308"/>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TextBox 46"/>
            <p:cNvSpPr txBox="1"/>
            <p:nvPr/>
          </p:nvSpPr>
          <p:spPr>
            <a:xfrm>
              <a:off x="6215074" y="3500439"/>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TextBox 47"/>
            <p:cNvSpPr txBox="1"/>
            <p:nvPr/>
          </p:nvSpPr>
          <p:spPr>
            <a:xfrm>
              <a:off x="3000364" y="4357694"/>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4097"/>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1" name="TextBox 50"/>
          <p:cNvSpPr txBox="1"/>
          <p:nvPr/>
        </p:nvSpPr>
        <p:spPr>
          <a:xfrm>
            <a:off x="1738282" y="3429000"/>
            <a:ext cx="2000264" cy="400110"/>
          </a:xfrm>
          <a:prstGeom prst="rect">
            <a:avLst/>
          </a:prstGeom>
          <a:noFill/>
        </p:spPr>
        <p:txBody>
          <a:bodyPr wrap="square" rtlCol="0">
            <a:spAutoFit/>
          </a:bodyPr>
          <a:lstStyle/>
          <a:p>
            <a:r>
              <a:rPr lang="zh-CN" altLang="zh-CN" sz="2000" b="1" dirty="0">
                <a:solidFill>
                  <a:srgbClr val="C00000"/>
                </a:solidFill>
                <a:latin typeface="微软雅黑" pitchFamily="34" charset="-122"/>
                <a:ea typeface="微软雅黑" pitchFamily="34" charset="-122"/>
                <a:cs typeface="Consolas" panose="020B0609020204030204" pitchFamily="49" charset="0"/>
              </a:rPr>
              <a:t>⑤ 第</a:t>
            </a:r>
            <a:r>
              <a:rPr lang="en-US" altLang="zh-CN" sz="2000" b="1" dirty="0">
                <a:solidFill>
                  <a:srgbClr val="C00000"/>
                </a:solidFill>
                <a:latin typeface="微软雅黑" pitchFamily="34" charset="-122"/>
                <a:ea typeface="微软雅黑" pitchFamily="34" charset="-122"/>
                <a:cs typeface="Consolas" panose="020B0609020204030204" pitchFamily="49" charset="0"/>
              </a:rPr>
              <a:t>1</a:t>
            </a:r>
            <a:r>
              <a:rPr lang="zh-CN" altLang="zh-CN" sz="2000" b="1" dirty="0">
                <a:solidFill>
                  <a:srgbClr val="C00000"/>
                </a:solidFill>
                <a:latin typeface="微软雅黑" pitchFamily="34" charset="-122"/>
                <a:ea typeface="微软雅黑" pitchFamily="34" charset="-122"/>
                <a:cs typeface="Consolas" panose="020B0609020204030204" pitchFamily="49" charset="0"/>
              </a:rPr>
              <a:t>阶段</a:t>
            </a:r>
          </a:p>
        </p:txBody>
      </p:sp>
      <p:grpSp>
        <p:nvGrpSpPr>
          <p:cNvPr id="52" name="组合 53"/>
          <p:cNvGrpSpPr/>
          <p:nvPr/>
        </p:nvGrpSpPr>
        <p:grpSpPr>
          <a:xfrm>
            <a:off x="2238348" y="457124"/>
            <a:ext cx="928694" cy="2757563"/>
            <a:chOff x="500034" y="2428869"/>
            <a:chExt cx="928694" cy="3332055"/>
          </a:xfrm>
        </p:grpSpPr>
        <p:sp>
          <p:nvSpPr>
            <p:cNvPr id="55" name="圆角矩形 54"/>
            <p:cNvSpPr/>
            <p:nvPr/>
          </p:nvSpPr>
          <p:spPr>
            <a:xfrm>
              <a:off x="500034" y="2428869"/>
              <a:ext cx="928694" cy="272781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642910" y="5277458"/>
              <a:ext cx="642942" cy="483466"/>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grpSp>
      <p:pic>
        <p:nvPicPr>
          <p:cNvPr id="294914" name="Picture 2"/>
          <p:cNvPicPr>
            <a:picLocks noChangeAspect="1" noChangeArrowheads="1"/>
          </p:cNvPicPr>
          <p:nvPr/>
        </p:nvPicPr>
        <p:blipFill>
          <a:blip r:embed="rId2" cstate="print"/>
          <a:srcRect/>
          <a:stretch>
            <a:fillRect/>
          </a:stretch>
        </p:blipFill>
        <p:spPr bwMode="auto">
          <a:xfrm>
            <a:off x="2300262" y="3872996"/>
            <a:ext cx="7718526" cy="1298444"/>
          </a:xfrm>
          <a:prstGeom prst="rect">
            <a:avLst/>
          </a:prstGeom>
          <a:noFill/>
          <a:ln w="9525">
            <a:noFill/>
            <a:miter lim="800000"/>
            <a:headEnd/>
            <a:tailEnd/>
          </a:ln>
        </p:spPr>
      </p:pic>
      <p:sp>
        <p:nvSpPr>
          <p:cNvPr id="57" name="TextBox 56"/>
          <p:cNvSpPr txBox="1"/>
          <p:nvPr/>
        </p:nvSpPr>
        <p:spPr>
          <a:xfrm>
            <a:off x="484785" y="5477539"/>
            <a:ext cx="11330608" cy="82644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ts val="3000"/>
              </a:lnSpc>
            </a:pPr>
            <a:r>
              <a:rPr lang="en-US" altLang="zh-CN" sz="2000" dirty="0">
                <a:latin typeface="微软雅黑" panose="020B0503020204020204" pitchFamily="34" charset="-122"/>
                <a:ea typeface="微软雅黑" panose="020B0503020204020204"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Times New Roman" pitchFamily="18" charset="0"/>
              </a:rPr>
              <a:t>由</a:t>
            </a:r>
            <a:r>
              <a:rPr lang="en-US" altLang="zh-CN" sz="2000" i="1" dirty="0">
                <a:latin typeface="微软雅黑" panose="020B0503020204020204" pitchFamily="34" charset="-122"/>
                <a:ea typeface="微软雅黑" panose="020B0503020204020204" pitchFamily="34" charset="-122"/>
                <a:cs typeface="Times New Roman" pitchFamily="18" charset="0"/>
              </a:rPr>
              <a:t>f</a:t>
            </a:r>
            <a:r>
              <a:rPr lang="en-US" altLang="zh-CN" sz="2000" dirty="0">
                <a:latin typeface="微软雅黑" panose="020B0503020204020204" pitchFamily="34" charset="-122"/>
                <a:ea typeface="微软雅黑" panose="020B0503020204020204" pitchFamily="34" charset="-122"/>
                <a:cs typeface="Times New Roman" pitchFamily="18" charset="0"/>
              </a:rPr>
              <a:t>(A)=12</a:t>
            </a:r>
            <a:r>
              <a:rPr lang="zh-CN" altLang="en-US" sz="2000" dirty="0">
                <a:latin typeface="微软雅黑" panose="020B0503020204020204" pitchFamily="34" charset="-122"/>
                <a:ea typeface="微软雅黑" panose="020B0503020204020204" pitchFamily="34" charset="-122"/>
                <a:cs typeface="Times New Roman" pitchFamily="18" charset="0"/>
              </a:rPr>
              <a:t>可知该多段图的</a:t>
            </a:r>
            <a:r>
              <a:rPr lang="zh-CN" altLang="zh-CN" sz="2000" dirty="0">
                <a:latin typeface="微软雅黑" panose="020B0503020204020204" pitchFamily="34" charset="-122"/>
                <a:ea typeface="微软雅黑" panose="020B0503020204020204" pitchFamily="34" charset="-122"/>
                <a:cs typeface="Times New Roman" pitchFamily="18" charset="0"/>
              </a:rPr>
              <a:t>最短路径长度为</a:t>
            </a:r>
            <a:r>
              <a:rPr lang="en-US" altLang="zh-CN" sz="2000" dirty="0">
                <a:latin typeface="微软雅黑" panose="020B0503020204020204" pitchFamily="34" charset="-122"/>
                <a:ea typeface="微软雅黑" panose="020B0503020204020204" pitchFamily="34" charset="-122"/>
                <a:cs typeface="Times New Roman" pitchFamily="18" charset="0"/>
              </a:rPr>
              <a:t>12</a:t>
            </a:r>
          </a:p>
          <a:p>
            <a:pPr>
              <a:lnSpc>
                <a:spcPts val="3000"/>
              </a:lnSpc>
            </a:pPr>
            <a:r>
              <a:rPr lang="en-US" altLang="zh-CN" sz="2000" dirty="0">
                <a:latin typeface="微软雅黑" panose="020B0503020204020204" pitchFamily="34" charset="-122"/>
                <a:ea typeface="微软雅黑" panose="020B0503020204020204"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Times New Roman" pitchFamily="18" charset="0"/>
              </a:rPr>
              <a:t>由</a:t>
            </a:r>
            <a:r>
              <a:rPr lang="en-US" altLang="zh-CN" sz="2000" dirty="0">
                <a:latin typeface="微软雅黑" panose="020B0503020204020204" pitchFamily="34" charset="-122"/>
                <a:ea typeface="微软雅黑" panose="020B0503020204020204" pitchFamily="34" charset="-122"/>
                <a:cs typeface="Times New Roman" pitchFamily="18" charset="0"/>
              </a:rPr>
              <a:t>next(A)=B</a:t>
            </a:r>
            <a:r>
              <a:rPr lang="en-US" altLang="zh-CN" sz="2000" baseline="-25000" dirty="0">
                <a:latin typeface="微软雅黑" panose="020B0503020204020204" pitchFamily="34" charset="-122"/>
                <a:ea typeface="微软雅黑" panose="020B0503020204020204" pitchFamily="34" charset="-122"/>
                <a:cs typeface="Times New Roman" pitchFamily="18" charset="0"/>
              </a:rPr>
              <a:t>3</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next(B</a:t>
            </a:r>
            <a:r>
              <a:rPr lang="en-US" altLang="zh-CN" sz="2000" baseline="-25000" dirty="0">
                <a:latin typeface="微软雅黑" panose="020B0503020204020204" pitchFamily="34" charset="-122"/>
                <a:ea typeface="微软雅黑" panose="020B0503020204020204" pitchFamily="34" charset="-122"/>
                <a:cs typeface="Times New Roman" pitchFamily="18" charset="0"/>
              </a:rPr>
              <a:t>3</a:t>
            </a:r>
            <a:r>
              <a:rPr lang="en-US" altLang="zh-CN" sz="2000" dirty="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a:latin typeface="微软雅黑" panose="020B0503020204020204" pitchFamily="34" charset="-122"/>
                <a:ea typeface="微软雅黑" panose="020B0503020204020204" pitchFamily="34" charset="-122"/>
                <a:cs typeface="Times New Roman" pitchFamily="18" charset="0"/>
              </a:rPr>
              <a:t>2</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next(C</a:t>
            </a:r>
            <a:r>
              <a:rPr lang="en-US" altLang="zh-CN" sz="2000" baseline="-25000" dirty="0">
                <a:latin typeface="微软雅黑" panose="020B0503020204020204" pitchFamily="34" charset="-122"/>
                <a:ea typeface="微软雅黑" panose="020B0503020204020204" pitchFamily="34" charset="-122"/>
                <a:cs typeface="Times New Roman" pitchFamily="18" charset="0"/>
              </a:rPr>
              <a:t>2</a:t>
            </a:r>
            <a:r>
              <a:rPr lang="en-US" altLang="zh-CN" sz="2000" dirty="0">
                <a:latin typeface="微软雅黑" panose="020B0503020204020204" pitchFamily="34" charset="-122"/>
                <a:ea typeface="微软雅黑" panose="020B0503020204020204" pitchFamily="34" charset="-122"/>
                <a:cs typeface="Times New Roman" pitchFamily="18" charset="0"/>
              </a:rPr>
              <a:t>)=D</a:t>
            </a:r>
            <a:r>
              <a:rPr lang="en-US" altLang="zh-CN" sz="2000" baseline="-25000" dirty="0">
                <a:latin typeface="微软雅黑" panose="020B0503020204020204" pitchFamily="34" charset="-122"/>
                <a:ea typeface="微软雅黑" panose="020B0503020204020204" pitchFamily="34" charset="-122"/>
                <a:cs typeface="Times New Roman" pitchFamily="18" charset="0"/>
              </a:rPr>
              <a:t>2</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next(D</a:t>
            </a:r>
            <a:r>
              <a:rPr lang="en-US" altLang="zh-CN" sz="2000" baseline="-25000" dirty="0">
                <a:latin typeface="微软雅黑" panose="020B0503020204020204" pitchFamily="34" charset="-122"/>
                <a:ea typeface="微软雅黑" panose="020B0503020204020204" pitchFamily="34" charset="-122"/>
                <a:cs typeface="Times New Roman" pitchFamily="18" charset="0"/>
              </a:rPr>
              <a:t>2</a:t>
            </a:r>
            <a:r>
              <a:rPr lang="en-US" altLang="zh-CN" sz="2000" dirty="0">
                <a:latin typeface="微软雅黑" panose="020B0503020204020204" pitchFamily="34" charset="-122"/>
                <a:ea typeface="微软雅黑" panose="020B0503020204020204" pitchFamily="34" charset="-122"/>
                <a:cs typeface="Times New Roman" pitchFamily="18" charset="0"/>
              </a:rPr>
              <a:t>)=E</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zh-CN" altLang="zh-CN" sz="2000" dirty="0">
                <a:latin typeface="微软雅黑" panose="020B0503020204020204" pitchFamily="34" charset="-122"/>
                <a:ea typeface="微软雅黑" panose="020B0503020204020204" pitchFamily="34" charset="-122"/>
                <a:cs typeface="Times New Roman" pitchFamily="18" charset="0"/>
              </a:rPr>
              <a:t>推出最短路径为</a:t>
            </a:r>
            <a:r>
              <a:rPr lang="en-US" altLang="zh-CN" sz="2000" dirty="0">
                <a:latin typeface="微软雅黑" panose="020B0503020204020204" pitchFamily="34" charset="-122"/>
                <a:ea typeface="微软雅黑" panose="020B0503020204020204" pitchFamily="34" charset="-122"/>
                <a:cs typeface="Times New Roman" pitchFamily="18" charset="0"/>
              </a:rPr>
              <a:t>A→B</a:t>
            </a:r>
            <a:r>
              <a:rPr lang="en-US" altLang="zh-CN" sz="2000" baseline="-25000" dirty="0">
                <a:latin typeface="微软雅黑" panose="020B0503020204020204" pitchFamily="34" charset="-122"/>
                <a:ea typeface="微软雅黑" panose="020B0503020204020204" pitchFamily="34" charset="-122"/>
                <a:cs typeface="Times New Roman" pitchFamily="18" charset="0"/>
              </a:rPr>
              <a:t>3</a:t>
            </a:r>
            <a:r>
              <a:rPr lang="en-US" altLang="zh-CN" sz="2000" dirty="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a:latin typeface="微软雅黑" panose="020B0503020204020204" pitchFamily="34" charset="-122"/>
                <a:ea typeface="微软雅黑" panose="020B0503020204020204" pitchFamily="34" charset="-122"/>
                <a:cs typeface="Times New Roman" pitchFamily="18" charset="0"/>
              </a:rPr>
              <a:t>2</a:t>
            </a:r>
            <a:r>
              <a:rPr lang="en-US" altLang="zh-CN" sz="2000" dirty="0">
                <a:latin typeface="微软雅黑" panose="020B0503020204020204" pitchFamily="34" charset="-122"/>
                <a:ea typeface="微软雅黑" panose="020B0503020204020204" pitchFamily="34" charset="-122"/>
                <a:cs typeface="Times New Roman" pitchFamily="18" charset="0"/>
              </a:rPr>
              <a:t>→D</a:t>
            </a:r>
            <a:r>
              <a:rPr lang="en-US" altLang="zh-CN" sz="2000" baseline="-25000" dirty="0">
                <a:latin typeface="微软雅黑" panose="020B0503020204020204" pitchFamily="34" charset="-122"/>
                <a:ea typeface="微软雅黑" panose="020B0503020204020204" pitchFamily="34" charset="-122"/>
                <a:cs typeface="Times New Roman" pitchFamily="18" charset="0"/>
              </a:rPr>
              <a:t>2</a:t>
            </a:r>
            <a:r>
              <a:rPr lang="en-US" altLang="zh-CN" sz="2000" dirty="0">
                <a:latin typeface="微软雅黑" panose="020B0503020204020204" pitchFamily="34" charset="-122"/>
                <a:ea typeface="微软雅黑" panose="020B0503020204020204" pitchFamily="34" charset="-122"/>
                <a:cs typeface="Times New Roman" pitchFamily="18" charset="0"/>
              </a:rPr>
              <a:t>→E</a:t>
            </a:r>
            <a:r>
              <a:rPr lang="zh-CN" altLang="zh-CN" sz="2000" dirty="0">
                <a:latin typeface="微软雅黑" panose="020B0503020204020204" pitchFamily="34" charset="-122"/>
                <a:ea typeface="微软雅黑" panose="020B0503020204020204" pitchFamily="34" charset="-122"/>
                <a:cs typeface="Times New Roman" pitchFamily="18" charset="0"/>
              </a:rPr>
              <a:t>。</a:t>
            </a:r>
          </a:p>
        </p:txBody>
      </p:sp>
    </p:spTree>
    <p:extLst>
      <p:ext uri="{BB962C8B-B14F-4D97-AF65-F5344CB8AC3E}">
        <p14:creationId xmlns:p14="http://schemas.microsoft.com/office/powerpoint/2010/main" val="206812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9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CFC01ED-1573-3B09-2CEE-8349CB5A1FB6}"/>
              </a:ext>
            </a:extLst>
          </p:cNvPr>
          <p:cNvSpPr>
            <a:spLocks noGrp="1"/>
          </p:cNvSpPr>
          <p:nvPr>
            <p:ph type="body" sz="quarter" idx="13"/>
          </p:nvPr>
        </p:nvSpPr>
        <p:spPr/>
        <p:txBody>
          <a:body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）动态规划问题的顺序解法</a:t>
            </a:r>
          </a:p>
        </p:txBody>
      </p:sp>
      <p:sp>
        <p:nvSpPr>
          <p:cNvPr id="2" name="Text Box 3">
            <a:extLst>
              <a:ext uri="{FF2B5EF4-FFF2-40B4-BE49-F238E27FC236}">
                <a16:creationId xmlns:a16="http://schemas.microsoft.com/office/drawing/2014/main" id="{D877EEDC-7378-6D98-6EB8-EA19B2AE1A35}"/>
              </a:ext>
            </a:extLst>
          </p:cNvPr>
          <p:cNvSpPr txBox="1">
            <a:spLocks noChangeArrowheads="1"/>
          </p:cNvSpPr>
          <p:nvPr/>
        </p:nvSpPr>
        <p:spPr bwMode="auto">
          <a:xfrm>
            <a:off x="616225" y="1254483"/>
            <a:ext cx="11231217" cy="5126438"/>
          </a:xfrm>
          <a:prstGeom prst="rect">
            <a:avLst/>
          </a:prstGeom>
          <a:solidFill>
            <a:srgbClr val="FFFFFF"/>
          </a:solidFill>
          <a:ln w="9525">
            <a:solidFill>
              <a:srgbClr val="000000"/>
            </a:solidFill>
            <a:prstDash val="dashDot"/>
            <a:miter lim="800000"/>
          </a:ln>
        </p:spPr>
        <p:txBody>
          <a:bodyPr tIns="3600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zh-CN" altLang="en-US" sz="2000" dirty="0">
                <a:solidFill>
                  <a:srgbClr val="FF0000"/>
                </a:solidFill>
                <a:latin typeface="微软雅黑" panose="020B0503020204020204" pitchFamily="34" charset="-122"/>
                <a:ea typeface="微软雅黑" panose="020B0503020204020204" pitchFamily="34" charset="-122"/>
              </a:rPr>
              <a:t>算法</a:t>
            </a:r>
            <a:r>
              <a:rPr lang="zh-CN" altLang="pt-BR"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多段图的最短路径问题</a:t>
            </a:r>
            <a:endParaRPr lang="zh-CN" altLang="pt-BR" sz="2000" dirty="0">
              <a:solidFill>
                <a:srgbClr val="FF0000"/>
              </a:solidFill>
              <a:latin typeface="微软雅黑" panose="020B0503020204020204" pitchFamily="34" charset="-122"/>
              <a:ea typeface="微软雅黑" panose="020B0503020204020204" pitchFamily="34" charset="-122"/>
            </a:endParaRPr>
          </a:p>
          <a:p>
            <a:pPr algn="just" eaLnBrk="1" hangingPunct="1">
              <a:lnSpc>
                <a:spcPct val="120000"/>
              </a:lnSpc>
            </a:pPr>
            <a:r>
              <a:rPr lang="zh-CN" altLang="en-US" sz="2000" dirty="0">
                <a:latin typeface="微软雅黑" panose="020B0503020204020204" pitchFamily="34" charset="-122"/>
                <a:ea typeface="微软雅黑" panose="020B0503020204020204" pitchFamily="34" charset="-122"/>
              </a:rPr>
              <a:t>输入：多段图的代价矩阵</a:t>
            </a:r>
          </a:p>
          <a:p>
            <a:pPr algn="just" eaLnBrk="1" hangingPunct="1">
              <a:lnSpc>
                <a:spcPct val="120000"/>
              </a:lnSpc>
            </a:pPr>
            <a:r>
              <a:rPr lang="zh-CN" altLang="en-US" sz="2000" dirty="0">
                <a:latin typeface="微软雅黑" panose="020B0503020204020204" pitchFamily="34" charset="-122"/>
                <a:ea typeface="微软雅黑" panose="020B0503020204020204" pitchFamily="34" charset="-122"/>
              </a:rPr>
              <a:t>输出：最短路径长度及路径</a:t>
            </a:r>
            <a:endParaRPr lang="en-US" altLang="zh-CN" sz="2000" dirty="0">
              <a:latin typeface="微软雅黑" panose="020B0503020204020204" pitchFamily="34" charset="-122"/>
              <a:ea typeface="微软雅黑" panose="020B0503020204020204" pitchFamily="34" charset="-122"/>
            </a:endParaRPr>
          </a:p>
          <a:p>
            <a:pPr algn="just" eaLnBrk="1" hangingPunct="1">
              <a:lnSpc>
                <a:spcPct val="120000"/>
              </a:lnSpc>
            </a:pPr>
            <a:r>
              <a:rPr kumimoji="1" lang="en-US" altLang="zh-CN" dirty="0">
                <a:solidFill>
                  <a:srgbClr val="0000FF"/>
                </a:solidFill>
                <a:latin typeface="+mn-ea"/>
                <a:ea typeface="+mn-ea"/>
              </a:rPr>
              <a:t>/*</a:t>
            </a:r>
            <a:r>
              <a:rPr kumimoji="1" lang="zh-CN" altLang="en-US" dirty="0">
                <a:solidFill>
                  <a:srgbClr val="0000FF"/>
                </a:solidFill>
                <a:latin typeface="+mn-ea"/>
                <a:ea typeface="+mn-ea"/>
              </a:rPr>
              <a:t>用一个数组</a:t>
            </a:r>
            <a:r>
              <a:rPr kumimoji="1" lang="en-US" altLang="zh-CN" dirty="0" err="1">
                <a:solidFill>
                  <a:srgbClr val="0000FF"/>
                </a:solidFill>
                <a:latin typeface="+mn-ea"/>
                <a:ea typeface="+mn-ea"/>
              </a:rPr>
              <a:t>dp</a:t>
            </a:r>
            <a:r>
              <a:rPr kumimoji="1" lang="en-US" altLang="zh-CN" dirty="0">
                <a:solidFill>
                  <a:srgbClr val="0000FF"/>
                </a:solidFill>
                <a:latin typeface="+mn-ea"/>
                <a:ea typeface="+mn-ea"/>
              </a:rPr>
              <a:t>[0..n-1]</a:t>
            </a:r>
            <a:r>
              <a:rPr kumimoji="1" lang="zh-CN" altLang="en-US" dirty="0">
                <a:solidFill>
                  <a:srgbClr val="0000FF"/>
                </a:solidFill>
                <a:latin typeface="+mn-ea"/>
                <a:ea typeface="+mn-ea"/>
              </a:rPr>
              <a:t>作为存储最短路径长度的表格，</a:t>
            </a:r>
            <a:r>
              <a:rPr kumimoji="1" lang="en-US" altLang="zh-CN" dirty="0" err="1">
                <a:solidFill>
                  <a:srgbClr val="0000FF"/>
                </a:solidFill>
                <a:latin typeface="+mn-ea"/>
                <a:ea typeface="+mn-ea"/>
              </a:rPr>
              <a:t>dp</a:t>
            </a:r>
            <a:r>
              <a:rPr kumimoji="1" lang="en-US" altLang="zh-CN" dirty="0">
                <a:solidFill>
                  <a:srgbClr val="0000FF"/>
                </a:solidFill>
                <a:latin typeface="+mn-ea"/>
                <a:ea typeface="+mn-ea"/>
              </a:rPr>
              <a:t>[j]</a:t>
            </a:r>
            <a:r>
              <a:rPr kumimoji="1" lang="zh-CN" altLang="en-US" dirty="0">
                <a:solidFill>
                  <a:srgbClr val="0000FF"/>
                </a:solidFill>
                <a:latin typeface="+mn-ea"/>
                <a:ea typeface="+mn-ea"/>
              </a:rPr>
              <a:t>表示从源点</a:t>
            </a:r>
            <a:r>
              <a:rPr kumimoji="1" lang="en-US" altLang="zh-CN" dirty="0">
                <a:solidFill>
                  <a:srgbClr val="0000FF"/>
                </a:solidFill>
                <a:latin typeface="+mn-ea"/>
                <a:ea typeface="+mn-ea"/>
              </a:rPr>
              <a:t>s</a:t>
            </a:r>
            <a:r>
              <a:rPr kumimoji="1" lang="zh-CN" altLang="en-US" dirty="0">
                <a:solidFill>
                  <a:srgbClr val="0000FF"/>
                </a:solidFill>
                <a:latin typeface="+mn-ea"/>
                <a:ea typeface="+mn-ea"/>
              </a:rPr>
              <a:t>到顶点</a:t>
            </a:r>
            <a:r>
              <a:rPr kumimoji="1" lang="en-US" altLang="zh-CN" dirty="0">
                <a:solidFill>
                  <a:srgbClr val="0000FF"/>
                </a:solidFill>
                <a:latin typeface="+mn-ea"/>
                <a:ea typeface="+mn-ea"/>
              </a:rPr>
              <a:t>j</a:t>
            </a:r>
            <a:r>
              <a:rPr kumimoji="1" lang="zh-CN" altLang="en-US" dirty="0">
                <a:solidFill>
                  <a:srgbClr val="0000FF"/>
                </a:solidFill>
                <a:latin typeface="+mn-ea"/>
                <a:ea typeface="+mn-ea"/>
              </a:rPr>
              <a:t>的最短路径，数组</a:t>
            </a:r>
            <a:r>
              <a:rPr kumimoji="1" lang="en-US" altLang="zh-CN" dirty="0">
                <a:solidFill>
                  <a:srgbClr val="0000FF"/>
                </a:solidFill>
                <a:latin typeface="+mn-ea"/>
                <a:ea typeface="+mn-ea"/>
              </a:rPr>
              <a:t>path[0..n-1]</a:t>
            </a:r>
            <a:r>
              <a:rPr kumimoji="1" lang="zh-CN" altLang="en-US" dirty="0">
                <a:solidFill>
                  <a:srgbClr val="0000FF"/>
                </a:solidFill>
                <a:latin typeface="+mn-ea"/>
                <a:ea typeface="+mn-ea"/>
              </a:rPr>
              <a:t>存储状态转移，</a:t>
            </a:r>
            <a:r>
              <a:rPr kumimoji="1" lang="en-US" altLang="zh-CN" dirty="0">
                <a:solidFill>
                  <a:srgbClr val="0000FF"/>
                </a:solidFill>
                <a:latin typeface="+mn-ea"/>
                <a:ea typeface="+mn-ea"/>
              </a:rPr>
              <a:t>path[j]</a:t>
            </a:r>
            <a:r>
              <a:rPr kumimoji="1" lang="zh-CN" altLang="en-US" dirty="0">
                <a:solidFill>
                  <a:srgbClr val="0000FF"/>
                </a:solidFill>
                <a:latin typeface="+mn-ea"/>
                <a:ea typeface="+mn-ea"/>
              </a:rPr>
              <a:t>表示从源点</a:t>
            </a:r>
            <a:r>
              <a:rPr kumimoji="1" lang="en-US" altLang="zh-CN" dirty="0">
                <a:solidFill>
                  <a:srgbClr val="0000FF"/>
                </a:solidFill>
                <a:latin typeface="+mn-ea"/>
                <a:ea typeface="+mn-ea"/>
              </a:rPr>
              <a:t>s</a:t>
            </a:r>
            <a:r>
              <a:rPr kumimoji="1" lang="zh-CN" altLang="en-US" dirty="0">
                <a:solidFill>
                  <a:srgbClr val="0000FF"/>
                </a:solidFill>
                <a:latin typeface="+mn-ea"/>
                <a:ea typeface="+mn-ea"/>
              </a:rPr>
              <a:t>到顶点</a:t>
            </a:r>
            <a:r>
              <a:rPr kumimoji="1" lang="en-US" altLang="zh-CN" dirty="0">
                <a:solidFill>
                  <a:srgbClr val="0000FF"/>
                </a:solidFill>
                <a:latin typeface="+mn-ea"/>
                <a:ea typeface="+mn-ea"/>
              </a:rPr>
              <a:t>j</a:t>
            </a:r>
            <a:r>
              <a:rPr kumimoji="1" lang="zh-CN" altLang="en-US" dirty="0">
                <a:solidFill>
                  <a:srgbClr val="0000FF"/>
                </a:solidFill>
                <a:latin typeface="+mn-ea"/>
                <a:ea typeface="+mn-ea"/>
              </a:rPr>
              <a:t>的路径上顶点</a:t>
            </a:r>
            <a:r>
              <a:rPr kumimoji="1" lang="en-US" altLang="zh-CN" dirty="0">
                <a:solidFill>
                  <a:srgbClr val="0000FF"/>
                </a:solidFill>
                <a:latin typeface="+mn-ea"/>
                <a:ea typeface="+mn-ea"/>
              </a:rPr>
              <a:t>j</a:t>
            </a:r>
            <a:r>
              <a:rPr kumimoji="1" lang="zh-CN" altLang="en-US" dirty="0">
                <a:solidFill>
                  <a:srgbClr val="0000FF"/>
                </a:solidFill>
                <a:latin typeface="+mn-ea"/>
                <a:ea typeface="+mn-ea"/>
              </a:rPr>
              <a:t>的前驱顶点。</a:t>
            </a:r>
            <a:r>
              <a:rPr kumimoji="1" lang="en-US" altLang="zh-CN" dirty="0">
                <a:solidFill>
                  <a:srgbClr val="0000FF"/>
                </a:solidFill>
                <a:latin typeface="+mn-ea"/>
                <a:ea typeface="+mn-ea"/>
              </a:rPr>
              <a:t>*/</a:t>
            </a:r>
            <a:endParaRPr lang="zh-CN" altLang="en-US" dirty="0">
              <a:solidFill>
                <a:srgbClr val="0000FF"/>
              </a:solidFill>
              <a:latin typeface="微软雅黑" panose="020B0503020204020204" pitchFamily="34" charset="-122"/>
              <a:ea typeface="微软雅黑" panose="020B0503020204020204" pitchFamily="34" charset="-122"/>
            </a:endParaRPr>
          </a:p>
          <a:p>
            <a:pPr algn="just" eaLnBrk="1" hangingPunct="1">
              <a:lnSpc>
                <a:spcPct val="120000"/>
              </a:lnSpc>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循环变量</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1~n-1</a:t>
            </a:r>
            <a:r>
              <a:rPr lang="zh-CN" altLang="en-US" sz="2000" dirty="0">
                <a:latin typeface="微软雅黑" panose="020B0503020204020204" pitchFamily="34" charset="-122"/>
                <a:ea typeface="微软雅黑" panose="020B0503020204020204" pitchFamily="34" charset="-122"/>
              </a:rPr>
              <a:t>重复下述操作，执行填表工作：</a:t>
            </a:r>
          </a:p>
          <a:p>
            <a:pPr algn="just" eaLnBrk="1" hangingPunct="1">
              <a:lnSpc>
                <a:spcPct val="12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1.1 </a:t>
            </a:r>
            <a:r>
              <a:rPr lang="zh-CN" altLang="en-US" sz="2000" dirty="0">
                <a:latin typeface="微软雅黑" panose="020B0503020204020204" pitchFamily="34" charset="-122"/>
                <a:ea typeface="微软雅黑" panose="020B0503020204020204" pitchFamily="34" charset="-122"/>
              </a:rPr>
              <a:t>考察顶点</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的所有入边，对于边</a:t>
            </a:r>
            <a:r>
              <a:rPr lang="en-US" altLang="zh-CN" sz="2000" dirty="0">
                <a:latin typeface="微软雅黑" panose="020B0503020204020204" pitchFamily="34" charset="-122"/>
                <a:ea typeface="微软雅黑" panose="020B0503020204020204" pitchFamily="34" charset="-122"/>
              </a:rPr>
              <a:t>(i, j)∈E</a:t>
            </a:r>
            <a:r>
              <a:rPr lang="zh-CN" altLang="en-US" sz="2000" dirty="0">
                <a:latin typeface="微软雅黑" panose="020B0503020204020204" pitchFamily="34" charset="-122"/>
                <a:ea typeface="微软雅黑" panose="020B0503020204020204" pitchFamily="34" charset="-122"/>
              </a:rPr>
              <a:t>：</a:t>
            </a:r>
          </a:p>
          <a:p>
            <a:pPr algn="just" eaLnBrk="1" hangingPunct="1">
              <a:lnSpc>
                <a:spcPct val="12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1.1.1  dp[j]=min{dp[i]+c</a:t>
            </a:r>
            <a:r>
              <a:rPr lang="en-US" altLang="zh-CN" sz="2000" baseline="-25000" dirty="0">
                <a:latin typeface="微软雅黑" panose="020B0503020204020204" pitchFamily="34" charset="-122"/>
                <a:ea typeface="微软雅黑" panose="020B0503020204020204" pitchFamily="34" charset="-122"/>
              </a:rPr>
              <a:t>ij</a:t>
            </a:r>
            <a:r>
              <a:rPr lang="en-US" altLang="zh-CN" sz="2000" dirty="0">
                <a:latin typeface="微软雅黑" panose="020B0503020204020204" pitchFamily="34" charset="-122"/>
                <a:ea typeface="微软雅黑" panose="020B0503020204020204" pitchFamily="34" charset="-122"/>
              </a:rPr>
              <a:t>};</a:t>
            </a:r>
          </a:p>
          <a:p>
            <a:pPr algn="just" eaLnBrk="1" hangingPunct="1">
              <a:lnSpc>
                <a:spcPct val="120000"/>
              </a:lnSpc>
            </a:pPr>
            <a:r>
              <a:rPr lang="en-US" altLang="zh-CN" sz="2000" dirty="0">
                <a:latin typeface="微软雅黑" panose="020B0503020204020204" pitchFamily="34" charset="-122"/>
                <a:ea typeface="微软雅黑" panose="020B0503020204020204" pitchFamily="34" charset="-122"/>
              </a:rPr>
              <a:t>        1.1.2  path[j]=</a:t>
            </a:r>
            <a:r>
              <a:rPr lang="zh-CN" altLang="en-US" sz="2000" dirty="0">
                <a:latin typeface="微软雅黑" panose="020B0503020204020204" pitchFamily="34" charset="-122"/>
                <a:ea typeface="微软雅黑" panose="020B0503020204020204" pitchFamily="34" charset="-122"/>
              </a:rPr>
              <a:t>使</a:t>
            </a:r>
            <a:r>
              <a:rPr lang="en-US" altLang="zh-CN" sz="2000" dirty="0">
                <a:latin typeface="微软雅黑" panose="020B0503020204020204" pitchFamily="34" charset="-122"/>
                <a:ea typeface="微软雅黑" panose="020B0503020204020204" pitchFamily="34" charset="-122"/>
              </a:rPr>
              <a:t>dp[i]+c</a:t>
            </a:r>
            <a:r>
              <a:rPr lang="en-US" altLang="zh-CN" sz="2000" baseline="-25000" dirty="0">
                <a:latin typeface="微软雅黑" panose="020B0503020204020204" pitchFamily="34" charset="-122"/>
                <a:ea typeface="微软雅黑" panose="020B0503020204020204" pitchFamily="34" charset="-122"/>
              </a:rPr>
              <a:t>ij</a:t>
            </a:r>
            <a:r>
              <a:rPr lang="zh-CN" altLang="en-US" sz="2000" dirty="0">
                <a:latin typeface="微软雅黑" panose="020B0503020204020204" pitchFamily="34" charset="-122"/>
                <a:ea typeface="微软雅黑" panose="020B0503020204020204" pitchFamily="34" charset="-122"/>
              </a:rPr>
              <a:t>最小的</a:t>
            </a:r>
            <a:r>
              <a:rPr lang="en-US" altLang="zh-CN" sz="2000" dirty="0">
                <a:latin typeface="微软雅黑" panose="020B0503020204020204" pitchFamily="34" charset="-122"/>
                <a:ea typeface="微软雅黑" panose="020B0503020204020204" pitchFamily="34" charset="-122"/>
              </a:rPr>
              <a:t>i;</a:t>
            </a:r>
          </a:p>
          <a:p>
            <a:pPr algn="just" eaLnBrk="1" hangingPunct="1">
              <a:lnSpc>
                <a:spcPct val="120000"/>
              </a:lnSpc>
            </a:pPr>
            <a:r>
              <a:rPr lang="en-US" altLang="zh-CN" sz="2000" dirty="0">
                <a:latin typeface="微软雅黑" panose="020B0503020204020204" pitchFamily="34" charset="-122"/>
                <a:ea typeface="微软雅黑" panose="020B0503020204020204" pitchFamily="34" charset="-122"/>
              </a:rPr>
              <a:t>    1.2  j++;</a:t>
            </a:r>
          </a:p>
          <a:p>
            <a:pPr algn="just" eaLnBrk="1" hangingPunct="1">
              <a:lnSpc>
                <a:spcPct val="120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输出最短路径长度</a:t>
            </a:r>
            <a:r>
              <a:rPr lang="en-US" altLang="zh-CN" sz="2000" dirty="0">
                <a:latin typeface="微软雅黑" panose="020B0503020204020204" pitchFamily="34" charset="-122"/>
                <a:ea typeface="微软雅黑" panose="020B0503020204020204" pitchFamily="34" charset="-122"/>
              </a:rPr>
              <a:t>dp[n-1];</a:t>
            </a:r>
          </a:p>
          <a:p>
            <a:pPr algn="just" eaLnBrk="1" hangingPunct="1">
              <a:lnSpc>
                <a:spcPct val="120000"/>
              </a:lnSpc>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循环变量</a:t>
            </a:r>
            <a:r>
              <a:rPr lang="en-US" altLang="zh-CN" sz="2000" dirty="0">
                <a:latin typeface="微软雅黑" panose="020B0503020204020204" pitchFamily="34" charset="-122"/>
                <a:ea typeface="微软雅黑" panose="020B0503020204020204" pitchFamily="34" charset="-122"/>
              </a:rPr>
              <a:t>i=path[n-1]</a:t>
            </a:r>
            <a:r>
              <a:rPr lang="zh-CN" altLang="en-US" sz="2000" dirty="0">
                <a:latin typeface="微软雅黑" panose="020B0503020204020204" pitchFamily="34" charset="-122"/>
                <a:ea typeface="微软雅黑" panose="020B0503020204020204" pitchFamily="34" charset="-122"/>
              </a:rPr>
              <a:t>，循环直到</a:t>
            </a:r>
            <a:r>
              <a:rPr lang="en-US" altLang="zh-CN" sz="2000" dirty="0">
                <a:latin typeface="微软雅黑" panose="020B0503020204020204" pitchFamily="34" charset="-122"/>
                <a:ea typeface="微软雅黑" panose="020B0503020204020204" pitchFamily="34" charset="-122"/>
              </a:rPr>
              <a:t>path[i]=0</a:t>
            </a:r>
            <a:r>
              <a:rPr lang="zh-CN" altLang="en-US" sz="2000" dirty="0">
                <a:latin typeface="微软雅黑" panose="020B0503020204020204" pitchFamily="34" charset="-122"/>
                <a:ea typeface="微软雅黑" panose="020B0503020204020204" pitchFamily="34" charset="-122"/>
              </a:rPr>
              <a:t>：</a:t>
            </a:r>
          </a:p>
          <a:p>
            <a:pPr algn="just" eaLnBrk="1" hangingPunct="1">
              <a:lnSpc>
                <a:spcPct val="12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3.1 </a:t>
            </a:r>
            <a:r>
              <a:rPr lang="zh-CN" altLang="en-US" sz="2000" dirty="0">
                <a:latin typeface="微软雅黑" panose="020B0503020204020204" pitchFamily="34" charset="-122"/>
                <a:ea typeface="微软雅黑" panose="020B0503020204020204" pitchFamily="34" charset="-122"/>
              </a:rPr>
              <a:t>输出</a:t>
            </a:r>
            <a:r>
              <a:rPr lang="en-US" altLang="zh-CN" sz="2000" dirty="0">
                <a:latin typeface="微软雅黑" panose="020B0503020204020204" pitchFamily="34" charset="-122"/>
                <a:ea typeface="微软雅黑" panose="020B0503020204020204" pitchFamily="34" charset="-122"/>
              </a:rPr>
              <a:t>path[i];</a:t>
            </a:r>
          </a:p>
          <a:p>
            <a:pPr algn="just" eaLnBrk="1" hangingPunct="1">
              <a:lnSpc>
                <a:spcPct val="120000"/>
              </a:lnSpc>
            </a:pPr>
            <a:r>
              <a:rPr lang="en-US" altLang="zh-CN" sz="2000" dirty="0">
                <a:latin typeface="微软雅黑" panose="020B0503020204020204" pitchFamily="34" charset="-122"/>
                <a:ea typeface="微软雅黑" panose="020B0503020204020204" pitchFamily="34" charset="-122"/>
              </a:rPr>
              <a:t>    3.2 i=path[i];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4948" y="1163100"/>
            <a:ext cx="9039489"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const int N=20;  const int MAX=1000;  int arc[N][N];</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void main()</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int n=CreateGraph( );//</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存储图的邻接矩阵</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int pathLen=</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sym typeface="+mn-ea"/>
              </a:rPr>
              <a:t>MultistageG</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(n);</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cout</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&lt;&lt;"</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最短路径的长度是：</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"&lt;&lt;</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pathLen</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&lt;&lt;</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endl</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a:t>
            </a:r>
          </a:p>
          <a:p>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int</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CreateGraph</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int</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i, j,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k,weight</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int</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vnum</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arcnum</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cout</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&lt;&lt;"</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请输入顶点的个数和边的个数：</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cin</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&gt;&gt;</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vnum</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&gt;&gt;</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arcnum</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for (i=0; i&lt;vnum; i++)</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for (j=0; j&lt;vnum; j++)	 arc[i][j]=MAX;</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for (k=0; k&lt;arcnum; k++)</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   cout&lt;&lt;"</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请输入边的两个顶点和权值：</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cin&gt;&gt;i&gt;&gt;j&gt;&gt;weight;	arc[i][j]=weight;</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return </a:t>
            </a:r>
            <a:r>
              <a:rPr lang="en-US" altLang="zh-CN" sz="2000" dirty="0" err="1">
                <a:solidFill>
                  <a:schemeClr val="tx1"/>
                </a:solidFill>
                <a:latin typeface="微软雅黑" panose="020B0503020204020204" pitchFamily="34" charset="-122"/>
                <a:ea typeface="微软雅黑" panose="020B0503020204020204" pitchFamily="34" charset="-122"/>
                <a:cs typeface="Consolas" pitchFamily="49" charset="0"/>
              </a:rPr>
              <a:t>vnum</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a:t>
            </a:r>
          </a:p>
          <a:p>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a:t>
            </a:r>
          </a:p>
        </p:txBody>
      </p:sp>
      <p:sp>
        <p:nvSpPr>
          <p:cNvPr id="6" name="文本占位符 2">
            <a:extLst>
              <a:ext uri="{FF2B5EF4-FFF2-40B4-BE49-F238E27FC236}">
                <a16:creationId xmlns:a16="http://schemas.microsoft.com/office/drawing/2014/main" id="{F7A38BCA-519C-E594-7537-545B760AA829}"/>
              </a:ext>
            </a:extLst>
          </p:cNvPr>
          <p:cNvSpPr>
            <a:spLocks noGrp="1"/>
          </p:cNvSpPr>
          <p:nvPr>
            <p:ph type="body" sz="quarter" idx="13"/>
          </p:nvPr>
        </p:nvSpPr>
        <p:spPr>
          <a:xfrm>
            <a:off x="-664143" y="261275"/>
            <a:ext cx="9683013" cy="864000"/>
          </a:xfrm>
        </p:spPr>
        <p:txBody>
          <a:body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）动态规划问题的顺序解法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linds(horizont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linds(horizont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linds(horizont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linds(horizont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linds(horizontal)">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blinds(horizontal)">
                                      <p:cBhvr>
                                        <p:cTn id="92"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a:extLst>
              <a:ext uri="{FF2B5EF4-FFF2-40B4-BE49-F238E27FC236}">
                <a16:creationId xmlns:a16="http://schemas.microsoft.com/office/drawing/2014/main" id="{467D8848-3122-15B5-50FC-1D2B93AE8D0B}"/>
              </a:ext>
            </a:extLst>
          </p:cNvPr>
          <p:cNvSpPr>
            <a:spLocks noGrp="1"/>
          </p:cNvSpPr>
          <p:nvPr>
            <p:ph type="body" sz="quarter" idx="13"/>
          </p:nvPr>
        </p:nvSpPr>
        <p:spPr>
          <a:xfrm>
            <a:off x="-664143" y="261275"/>
            <a:ext cx="9683013" cy="864000"/>
          </a:xfrm>
        </p:spPr>
        <p:txBody>
          <a:bodyPr/>
          <a:lstStyle/>
          <a:p>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）动态规划问题的顺序解法</a:t>
            </a:r>
          </a:p>
        </p:txBody>
      </p:sp>
      <p:sp>
        <p:nvSpPr>
          <p:cNvPr id="3" name="矩形 2">
            <a:extLst>
              <a:ext uri="{FF2B5EF4-FFF2-40B4-BE49-F238E27FC236}">
                <a16:creationId xmlns:a16="http://schemas.microsoft.com/office/drawing/2014/main" id="{F7CB6CC9-18EC-3A27-C5EA-7C65621167DA}"/>
              </a:ext>
            </a:extLst>
          </p:cNvPr>
          <p:cNvSpPr/>
          <p:nvPr/>
        </p:nvSpPr>
        <p:spPr>
          <a:xfrm>
            <a:off x="872213" y="1160919"/>
            <a:ext cx="9355151" cy="5324535"/>
          </a:xfrm>
          <a:prstGeom prst="rect">
            <a:avLst/>
          </a:prstGeom>
        </p:spPr>
        <p:style>
          <a:lnRef idx="2">
            <a:schemeClr val="accent2"/>
          </a:lnRef>
          <a:fillRef idx="1">
            <a:schemeClr val="lt1"/>
          </a:fillRef>
          <a:effectRef idx="0">
            <a:schemeClr val="accent2"/>
          </a:effectRef>
          <a:fontRef idx="minor">
            <a:schemeClr val="dk1"/>
          </a:fontRef>
        </p:style>
        <p:txBody>
          <a:bodyPr vertOverflow="overflow" horzOverflow="overflow" vert="horz" wrap="square" numCol="1" spcCol="0" rtlCol="0" fromWordArt="0" anchor="ctr" anchorCtr="0" forceAA="0" compatLnSpc="1">
            <a:spAutoFit/>
          </a:bodyPr>
          <a:lstStyle/>
          <a:p>
            <a:pPr lvl="0" algn="l"/>
            <a:r>
              <a:rPr lang="en-US" altLang="zh-CN" sz="2000" dirty="0">
                <a:solidFill>
                  <a:schemeClr val="tx1"/>
                </a:solidFill>
                <a:latin typeface="Consolas" pitchFamily="49" charset="0"/>
                <a:cs typeface="Consolas" pitchFamily="49" charset="0"/>
                <a:sym typeface="+mn-ea"/>
              </a:rPr>
              <a:t>int  MultistageG(int n )</a:t>
            </a:r>
          </a:p>
          <a:p>
            <a:pPr lvl="0"/>
            <a:r>
              <a:rPr lang="en-US" altLang="zh-CN" sz="2000" dirty="0">
                <a:solidFill>
                  <a:schemeClr val="tx1"/>
                </a:solidFill>
                <a:latin typeface="Consolas" pitchFamily="49" charset="0"/>
                <a:cs typeface="Consolas" pitchFamily="49" charset="0"/>
                <a:sym typeface="+mn-ea"/>
              </a:rPr>
              <a:t>{	int path[N],</a:t>
            </a:r>
            <a:r>
              <a:rPr lang="en-US" altLang="zh-CN" sz="2000" dirty="0" err="1">
                <a:solidFill>
                  <a:schemeClr val="tx1"/>
                </a:solidFill>
                <a:latin typeface="Consolas" pitchFamily="49" charset="0"/>
                <a:cs typeface="Consolas" pitchFamily="49" charset="0"/>
                <a:sym typeface="+mn-ea"/>
              </a:rPr>
              <a:t>dp</a:t>
            </a:r>
            <a:r>
              <a:rPr lang="en-US" altLang="zh-CN" sz="2000" dirty="0">
                <a:solidFill>
                  <a:schemeClr val="tx1"/>
                </a:solidFill>
                <a:latin typeface="Consolas" pitchFamily="49" charset="0"/>
                <a:cs typeface="Consolas" pitchFamily="49" charset="0"/>
                <a:sym typeface="+mn-ea"/>
              </a:rPr>
              <a:t>[N];  //</a:t>
            </a:r>
            <a:r>
              <a:rPr lang="en-US" altLang="zh-CN" sz="2000" dirty="0" err="1">
                <a:solidFill>
                  <a:schemeClr val="tx1"/>
                </a:solidFill>
                <a:latin typeface="Consolas" pitchFamily="49" charset="0"/>
                <a:cs typeface="Consolas" pitchFamily="49" charset="0"/>
                <a:sym typeface="+mn-ea"/>
              </a:rPr>
              <a:t>dp</a:t>
            </a:r>
            <a:r>
              <a:rPr lang="en-US" altLang="zh-CN" sz="2000" dirty="0">
                <a:solidFill>
                  <a:schemeClr val="tx1"/>
                </a:solidFill>
                <a:latin typeface="Consolas" pitchFamily="49" charset="0"/>
                <a:cs typeface="Consolas" pitchFamily="49" charset="0"/>
                <a:sym typeface="+mn-ea"/>
              </a:rPr>
              <a:t>[j]</a:t>
            </a:r>
            <a:r>
              <a:rPr lang="zh-CN" altLang="en-US" sz="2000" dirty="0">
                <a:solidFill>
                  <a:schemeClr val="tx1"/>
                </a:solidFill>
                <a:latin typeface="Consolas" pitchFamily="49" charset="0"/>
                <a:cs typeface="Consolas" pitchFamily="49" charset="0"/>
                <a:sym typeface="+mn-ea"/>
              </a:rPr>
              <a:t>保存从起点</a:t>
            </a:r>
            <a:r>
              <a:rPr lang="en-US" altLang="zh-CN" sz="2000" dirty="0">
                <a:solidFill>
                  <a:schemeClr val="tx1"/>
                </a:solidFill>
                <a:latin typeface="Consolas" pitchFamily="49" charset="0"/>
                <a:cs typeface="Consolas" pitchFamily="49" charset="0"/>
                <a:sym typeface="+mn-ea"/>
              </a:rPr>
              <a:t>0</a:t>
            </a:r>
            <a:r>
              <a:rPr lang="zh-CN" altLang="en-US" sz="2000" dirty="0">
                <a:solidFill>
                  <a:schemeClr val="tx1"/>
                </a:solidFill>
                <a:latin typeface="Consolas" pitchFamily="49" charset="0"/>
                <a:cs typeface="Consolas" pitchFamily="49" charset="0"/>
                <a:sym typeface="+mn-ea"/>
              </a:rPr>
              <a:t>到顶点</a:t>
            </a:r>
            <a:r>
              <a:rPr lang="en-US" altLang="zh-CN" sz="2000" dirty="0">
                <a:solidFill>
                  <a:schemeClr val="tx1"/>
                </a:solidFill>
                <a:latin typeface="Consolas" pitchFamily="49" charset="0"/>
                <a:cs typeface="Consolas" pitchFamily="49" charset="0"/>
                <a:sym typeface="+mn-ea"/>
              </a:rPr>
              <a:t>j</a:t>
            </a:r>
            <a:r>
              <a:rPr lang="zh-CN" altLang="en-US" sz="2000" dirty="0">
                <a:solidFill>
                  <a:schemeClr val="tx1"/>
                </a:solidFill>
                <a:latin typeface="Consolas" pitchFamily="49" charset="0"/>
                <a:cs typeface="Consolas" pitchFamily="49" charset="0"/>
                <a:sym typeface="+mn-ea"/>
              </a:rPr>
              <a:t>的最短路径长度</a:t>
            </a:r>
            <a:endParaRPr lang="en-US" altLang="zh-CN" sz="2000" dirty="0">
              <a:solidFill>
                <a:schemeClr val="tx1"/>
              </a:solidFill>
              <a:latin typeface="Consolas" pitchFamily="49" charset="0"/>
              <a:cs typeface="Consolas" pitchFamily="49" charset="0"/>
              <a:sym typeface="+mn-ea"/>
            </a:endParaRPr>
          </a:p>
          <a:p>
            <a:pPr lvl="0" algn="l"/>
            <a:r>
              <a:rPr lang="en-US" altLang="zh-CN" sz="2000" dirty="0">
                <a:solidFill>
                  <a:schemeClr val="tx1"/>
                </a:solidFill>
                <a:latin typeface="Consolas" pitchFamily="49" charset="0"/>
                <a:cs typeface="Consolas" pitchFamily="49" charset="0"/>
                <a:sym typeface="+mn-ea"/>
              </a:rPr>
              <a:t>	for(i=0;i&lt;n;i++)//初始化</a:t>
            </a:r>
          </a:p>
          <a:p>
            <a:pPr lvl="0" algn="l"/>
            <a:r>
              <a:rPr lang="en-US" altLang="zh-CN" sz="2000" dirty="0">
                <a:solidFill>
                  <a:schemeClr val="tx1"/>
                </a:solidFill>
                <a:latin typeface="Consolas" pitchFamily="49" charset="0"/>
                <a:cs typeface="Consolas" pitchFamily="49" charset="0"/>
                <a:sym typeface="+mn-ea"/>
              </a:rPr>
              <a:t>	{     dp[i]=MAX;	path[i]=-1;	     }</a:t>
            </a:r>
          </a:p>
          <a:p>
            <a:pPr lvl="0" algn="l"/>
            <a:r>
              <a:rPr lang="en-US" altLang="zh-CN" sz="2000" dirty="0">
                <a:solidFill>
                  <a:schemeClr val="tx1"/>
                </a:solidFill>
                <a:latin typeface="Consolas" pitchFamily="49" charset="0"/>
                <a:cs typeface="Consolas" pitchFamily="49" charset="0"/>
                <a:sym typeface="+mn-ea"/>
              </a:rPr>
              <a:t>	</a:t>
            </a:r>
            <a:r>
              <a:rPr lang="en-US" altLang="zh-CN" sz="2000" b="1" dirty="0">
                <a:solidFill>
                  <a:schemeClr val="tx1"/>
                </a:solidFill>
                <a:latin typeface="Consolas" pitchFamily="49" charset="0"/>
                <a:cs typeface="Consolas" pitchFamily="49" charset="0"/>
                <a:sym typeface="+mn-ea"/>
              </a:rPr>
              <a:t>dp[0]=0;</a:t>
            </a:r>
          </a:p>
          <a:p>
            <a:pPr lvl="0" algn="l"/>
            <a:r>
              <a:rPr lang="en-US" altLang="zh-CN" sz="2000" b="1" dirty="0">
                <a:solidFill>
                  <a:schemeClr val="tx1"/>
                </a:solidFill>
                <a:latin typeface="Consolas" pitchFamily="49" charset="0"/>
                <a:cs typeface="Consolas" pitchFamily="49" charset="0"/>
                <a:sym typeface="+mn-ea"/>
              </a:rPr>
              <a:t>	for(j=1;j&lt;n;j++)//实现状态转移</a:t>
            </a:r>
          </a:p>
          <a:p>
            <a:pPr lvl="0" algn="l"/>
            <a:r>
              <a:rPr lang="en-US" altLang="zh-CN" sz="2000" b="1" dirty="0">
                <a:solidFill>
                  <a:schemeClr val="tx1"/>
                </a:solidFill>
                <a:latin typeface="Consolas" pitchFamily="49" charset="0"/>
                <a:cs typeface="Consolas" pitchFamily="49" charset="0"/>
                <a:sym typeface="+mn-ea"/>
              </a:rPr>
              <a:t>	{    for(i=j-1;i&gt;=0;i--)</a:t>
            </a:r>
          </a:p>
          <a:p>
            <a:pPr lvl="0" algn="l"/>
            <a:r>
              <a:rPr lang="en-US" altLang="zh-CN" sz="2000" b="1" dirty="0">
                <a:solidFill>
                  <a:schemeClr val="tx1"/>
                </a:solidFill>
                <a:latin typeface="Consolas" pitchFamily="49" charset="0"/>
                <a:cs typeface="Consolas" pitchFamily="49" charset="0"/>
                <a:sym typeface="+mn-ea"/>
              </a:rPr>
              <a:t>	       if(</a:t>
            </a:r>
            <a:r>
              <a:rPr lang="en-US" altLang="zh-CN" sz="2000" b="1" dirty="0">
                <a:solidFill>
                  <a:srgbClr val="0000FF"/>
                </a:solidFill>
                <a:latin typeface="Consolas" pitchFamily="49" charset="0"/>
                <a:cs typeface="Consolas" pitchFamily="49" charset="0"/>
                <a:sym typeface="+mn-ea"/>
              </a:rPr>
              <a:t>arc[i][j]+dp[i]&lt;dp[j]</a:t>
            </a:r>
            <a:r>
              <a:rPr lang="en-US" altLang="zh-CN" sz="2000" b="1" dirty="0">
                <a:solidFill>
                  <a:schemeClr val="tx1"/>
                </a:solidFill>
                <a:latin typeface="Consolas" pitchFamily="49" charset="0"/>
                <a:cs typeface="Consolas" pitchFamily="49" charset="0"/>
                <a:sym typeface="+mn-ea"/>
              </a:rPr>
              <a:t>)</a:t>
            </a:r>
          </a:p>
          <a:p>
            <a:pPr lvl="0" algn="l"/>
            <a:r>
              <a:rPr lang="en-US" altLang="zh-CN" sz="2000" b="1" dirty="0">
                <a:solidFill>
                  <a:schemeClr val="tx1"/>
                </a:solidFill>
                <a:latin typeface="Consolas" pitchFamily="49" charset="0"/>
                <a:cs typeface="Consolas" pitchFamily="49" charset="0"/>
                <a:sym typeface="+mn-ea"/>
              </a:rPr>
              <a:t>		    {   dp[j]=arc[i][j]+dp[i];   path[j]=i;	}</a:t>
            </a:r>
          </a:p>
          <a:p>
            <a:pPr lvl="0" algn="l"/>
            <a:r>
              <a:rPr lang="en-US" altLang="zh-CN" sz="2000" b="1" dirty="0">
                <a:solidFill>
                  <a:schemeClr val="tx1"/>
                </a:solidFill>
                <a:latin typeface="Consolas" pitchFamily="49" charset="0"/>
                <a:cs typeface="Consolas" pitchFamily="49" charset="0"/>
                <a:sym typeface="+mn-ea"/>
              </a:rPr>
              <a:t>	}</a:t>
            </a:r>
          </a:p>
          <a:p>
            <a:pPr lvl="0" algn="l"/>
            <a:r>
              <a:rPr lang="en-US" altLang="zh-CN" sz="2000" dirty="0">
                <a:solidFill>
                  <a:schemeClr val="tx1"/>
                </a:solidFill>
                <a:latin typeface="Consolas" pitchFamily="49" charset="0"/>
                <a:cs typeface="Consolas" pitchFamily="49" charset="0"/>
                <a:sym typeface="+mn-ea"/>
              </a:rPr>
              <a:t>   //</a:t>
            </a:r>
            <a:r>
              <a:rPr lang="zh-CN" altLang="en-US" sz="2000" dirty="0" err="1">
                <a:solidFill>
                  <a:schemeClr val="tx1"/>
                </a:solidFill>
                <a:latin typeface="Consolas" pitchFamily="49" charset="0"/>
                <a:cs typeface="Consolas" pitchFamily="49" charset="0"/>
                <a:sym typeface="+mn-ea"/>
              </a:rPr>
              <a:t>输出最短路径</a:t>
            </a:r>
          </a:p>
          <a:p>
            <a:pPr lvl="0" algn="l"/>
            <a:r>
              <a:rPr lang="en-US" altLang="zh-CN" sz="2000" dirty="0">
                <a:solidFill>
                  <a:schemeClr val="tx1"/>
                </a:solidFill>
                <a:latin typeface="Consolas" pitchFamily="49" charset="0"/>
                <a:cs typeface="Consolas" pitchFamily="49" charset="0"/>
                <a:sym typeface="+mn-ea"/>
              </a:rPr>
              <a:t>	cout&lt;&lt;n-1;   i=n-1;</a:t>
            </a:r>
          </a:p>
          <a:p>
            <a:pPr lvl="0" algn="l"/>
            <a:r>
              <a:rPr lang="en-US" altLang="zh-CN" sz="2000" dirty="0">
                <a:solidFill>
                  <a:schemeClr val="tx1"/>
                </a:solidFill>
                <a:latin typeface="Consolas" pitchFamily="49" charset="0"/>
                <a:cs typeface="Consolas" pitchFamily="49" charset="0"/>
                <a:sym typeface="+mn-ea"/>
              </a:rPr>
              <a:t>	</a:t>
            </a:r>
            <a:r>
              <a:rPr lang="en-US" altLang="zh-CN" sz="2000" b="1" dirty="0">
                <a:solidFill>
                  <a:schemeClr val="tx1"/>
                </a:solidFill>
                <a:latin typeface="Consolas" pitchFamily="49" charset="0"/>
                <a:cs typeface="Consolas" pitchFamily="49" charset="0"/>
                <a:sym typeface="+mn-ea"/>
              </a:rPr>
              <a:t>while(path[i]&gt;=0)//回溯路径</a:t>
            </a:r>
          </a:p>
          <a:p>
            <a:pPr lvl="0" algn="l"/>
            <a:r>
              <a:rPr lang="en-US" altLang="zh-CN" sz="2000" dirty="0">
                <a:solidFill>
                  <a:schemeClr val="tx1"/>
                </a:solidFill>
                <a:latin typeface="Consolas" pitchFamily="49" charset="0"/>
                <a:cs typeface="Consolas" pitchFamily="49" charset="0"/>
                <a:sym typeface="+mn-ea"/>
              </a:rPr>
              <a:t>	{	cout&lt;&lt;"&lt;-"&lt;&lt;path[i];	</a:t>
            </a:r>
            <a:r>
              <a:rPr lang="en-US" altLang="zh-CN" sz="2000" b="1" dirty="0">
                <a:solidFill>
                  <a:srgbClr val="0000FF"/>
                </a:solidFill>
                <a:latin typeface="Consolas" pitchFamily="49" charset="0"/>
                <a:cs typeface="Consolas" pitchFamily="49" charset="0"/>
                <a:sym typeface="+mn-ea"/>
              </a:rPr>
              <a:t>i=path[i];</a:t>
            </a:r>
            <a:r>
              <a:rPr lang="en-US" altLang="zh-CN" sz="2000" dirty="0">
                <a:solidFill>
                  <a:schemeClr val="tx1"/>
                </a:solidFill>
                <a:latin typeface="Consolas" pitchFamily="49" charset="0"/>
                <a:cs typeface="Consolas" pitchFamily="49" charset="0"/>
                <a:sym typeface="+mn-ea"/>
              </a:rPr>
              <a:t>	}</a:t>
            </a:r>
          </a:p>
          <a:p>
            <a:pPr lvl="0" algn="l"/>
            <a:r>
              <a:rPr lang="en-US" altLang="zh-CN" sz="2000" dirty="0" err="1">
                <a:solidFill>
                  <a:schemeClr val="tx1"/>
                </a:solidFill>
                <a:latin typeface="Consolas" pitchFamily="49" charset="0"/>
                <a:cs typeface="Consolas" pitchFamily="49" charset="0"/>
                <a:sym typeface="+mn-ea"/>
              </a:rPr>
              <a:t>	cout&lt;&lt;endl;</a:t>
            </a:r>
          </a:p>
          <a:p>
            <a:pPr lvl="0" algn="l"/>
            <a:r>
              <a:rPr lang="en-US" altLang="zh-CN" sz="2000" dirty="0">
                <a:solidFill>
                  <a:schemeClr val="tx1"/>
                </a:solidFill>
                <a:latin typeface="Consolas" pitchFamily="49" charset="0"/>
                <a:cs typeface="Consolas" pitchFamily="49" charset="0"/>
                <a:sym typeface="+mn-ea"/>
              </a:rPr>
              <a:t>	return   dp[n-1];//返回最短路径长度</a:t>
            </a:r>
          </a:p>
          <a:p>
            <a:pPr lvl="0" algn="l"/>
            <a:r>
              <a:rPr lang="en-US" altLang="zh-CN" sz="2000" dirty="0" err="1">
                <a:solidFill>
                  <a:schemeClr val="tx1"/>
                </a:solidFill>
                <a:latin typeface="Consolas" pitchFamily="49" charset="0"/>
                <a:cs typeface="Consolas" pitchFamily="49" charset="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linds(horizontal)">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6348" y="1341842"/>
            <a:ext cx="6786610" cy="400110"/>
          </a:xfrm>
          <a:prstGeom prst="rect">
            <a:avLst/>
          </a:prstGeom>
          <a:noFill/>
        </p:spPr>
        <p:txBody>
          <a:bodyPr wrap="square" rtlCol="0">
            <a:spAutoFit/>
          </a:bodyPr>
          <a:lstStyle/>
          <a:p>
            <a:r>
              <a:rPr lang="zh-CN" altLang="en-US" sz="2000" dirty="0">
                <a:solidFill>
                  <a:srgbClr val="0000FF"/>
                </a:solidFill>
                <a:latin typeface="微软雅黑" pitchFamily="34" charset="-122"/>
                <a:ea typeface="微软雅黑" pitchFamily="34" charset="-122"/>
                <a:cs typeface="Times New Roman" panose="02020603050405020304" pitchFamily="18" charset="0"/>
              </a:rPr>
              <a:t>可</a:t>
            </a:r>
            <a:r>
              <a:rPr lang="zh-CN" altLang="zh-CN" sz="2000" dirty="0">
                <a:solidFill>
                  <a:srgbClr val="0000FF"/>
                </a:solidFill>
                <a:latin typeface="微软雅黑" pitchFamily="34" charset="-122"/>
                <a:ea typeface="微软雅黑" pitchFamily="34" charset="-122"/>
                <a:cs typeface="Times New Roman" panose="02020603050405020304" pitchFamily="18" charset="0"/>
              </a:rPr>
              <a:t>用动态规划</a:t>
            </a:r>
            <a:r>
              <a:rPr lang="zh-CN" altLang="en-US" sz="2000" dirty="0">
                <a:solidFill>
                  <a:srgbClr val="0000FF"/>
                </a:solidFill>
                <a:latin typeface="微软雅黑" pitchFamily="34" charset="-122"/>
                <a:ea typeface="微软雅黑" pitchFamily="34" charset="-122"/>
                <a:cs typeface="Times New Roman" panose="02020603050405020304" pitchFamily="18" charset="0"/>
              </a:rPr>
              <a:t>法有效</a:t>
            </a:r>
            <a:r>
              <a:rPr lang="zh-CN" altLang="zh-CN" sz="2000" dirty="0">
                <a:solidFill>
                  <a:srgbClr val="0000FF"/>
                </a:solidFill>
                <a:latin typeface="微软雅黑" pitchFamily="34" charset="-122"/>
                <a:ea typeface="微软雅黑" pitchFamily="34" charset="-122"/>
                <a:cs typeface="Times New Roman" panose="02020603050405020304" pitchFamily="18" charset="0"/>
              </a:rPr>
              <a:t>求解的问题</a:t>
            </a:r>
            <a:r>
              <a:rPr lang="zh-CN" altLang="en-US" sz="2000" dirty="0">
                <a:solidFill>
                  <a:srgbClr val="0000FF"/>
                </a:solidFill>
                <a:latin typeface="微软雅黑" pitchFamily="34" charset="-122"/>
                <a:ea typeface="微软雅黑" pitchFamily="34" charset="-122"/>
                <a:cs typeface="Times New Roman" panose="02020603050405020304" pitchFamily="18" charset="0"/>
              </a:rPr>
              <a:t>所应具备的一般特征</a:t>
            </a:r>
            <a:r>
              <a:rPr lang="zh-CN" altLang="zh-CN" sz="2000" dirty="0">
                <a:solidFill>
                  <a:srgbClr val="0000FF"/>
                </a:solidFill>
                <a:latin typeface="微软雅黑" pitchFamily="34" charset="-122"/>
                <a:ea typeface="微软雅黑" pitchFamily="34" charset="-122"/>
                <a:cs typeface="Times New Roman" panose="02020603050405020304" pitchFamily="18" charset="0"/>
              </a:rPr>
              <a:t>：</a:t>
            </a:r>
          </a:p>
        </p:txBody>
      </p:sp>
      <p:sp>
        <p:nvSpPr>
          <p:cNvPr id="4" name="TextBox 3"/>
          <p:cNvSpPr txBox="1"/>
          <p:nvPr/>
        </p:nvSpPr>
        <p:spPr>
          <a:xfrm>
            <a:off x="596348" y="1931036"/>
            <a:ext cx="11161643" cy="369280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200000"/>
              </a:lnSpc>
              <a:buBlip>
                <a:blip r:embed="rId2"/>
              </a:buBlip>
            </a:pPr>
            <a:r>
              <a:rPr lang="zh-CN" altLang="zh-CN" sz="2000" dirty="0">
                <a:solidFill>
                  <a:srgbClr val="0000FF"/>
                </a:solidFill>
                <a:latin typeface="微软雅黑" pitchFamily="34" charset="-122"/>
                <a:ea typeface="微软雅黑" pitchFamily="34" charset="-122"/>
                <a:cs typeface="Times New Roman" panose="02020603050405020304" pitchFamily="18" charset="0"/>
              </a:rPr>
              <a:t>最优子结构</a:t>
            </a:r>
            <a:r>
              <a:rPr lang="zh-CN" altLang="zh-CN" sz="2000" dirty="0">
                <a:solidFill>
                  <a:schemeClr val="tx1"/>
                </a:solidFill>
                <a:latin typeface="微软雅黑" pitchFamily="34" charset="-122"/>
                <a:ea typeface="微软雅黑" pitchFamily="34" charset="-122"/>
                <a:cs typeface="Times New Roman" panose="02020603050405020304" pitchFamily="18" charset="0"/>
              </a:rPr>
              <a:t>：</a:t>
            </a:r>
            <a:r>
              <a:rPr lang="zh-CN" altLang="en-US" sz="2000" dirty="0">
                <a:solidFill>
                  <a:schemeClr val="tx1"/>
                </a:solidFill>
                <a:latin typeface="微软雅黑" pitchFamily="34" charset="-122"/>
                <a:ea typeface="微软雅黑" pitchFamily="34" charset="-122"/>
                <a:cs typeface="Times New Roman" panose="02020603050405020304" pitchFamily="18" charset="0"/>
              </a:rPr>
              <a:t>原问题的最优解包含子问题的最优解。反过来说就是，可以通过子问题的最优解推导出原问题的最优解，</a:t>
            </a:r>
            <a:r>
              <a:rPr lang="zh-CN" altLang="zh-CN" sz="2000" dirty="0">
                <a:solidFill>
                  <a:schemeClr val="tx1"/>
                </a:solidFill>
                <a:latin typeface="微软雅黑" pitchFamily="34" charset="-122"/>
                <a:ea typeface="微软雅黑" pitchFamily="34" charset="-122"/>
                <a:cs typeface="Times New Roman" panose="02020603050405020304" pitchFamily="18" charset="0"/>
              </a:rPr>
              <a:t>就称该问题具有最优子结构</a:t>
            </a:r>
            <a:r>
              <a:rPr lang="zh-CN" altLang="en-US" sz="2000" dirty="0">
                <a:solidFill>
                  <a:schemeClr val="tx1"/>
                </a:solidFill>
                <a:latin typeface="微软雅黑" pitchFamily="34" charset="-122"/>
                <a:ea typeface="微软雅黑" pitchFamily="34" charset="-122"/>
                <a:cs typeface="Times New Roman" panose="02020603050405020304" pitchFamily="18" charset="0"/>
              </a:rPr>
              <a:t>性质，</a:t>
            </a:r>
            <a:r>
              <a:rPr lang="zh-CN" altLang="zh-CN" sz="2000" dirty="0">
                <a:solidFill>
                  <a:schemeClr val="tx1"/>
                </a:solidFill>
                <a:latin typeface="微软雅黑" pitchFamily="34" charset="-122"/>
                <a:ea typeface="微软雅黑" pitchFamily="34" charset="-122"/>
                <a:cs typeface="Times New Roman" panose="02020603050405020304" pitchFamily="18" charset="0"/>
              </a:rPr>
              <a:t>满足最优性原理。</a:t>
            </a:r>
          </a:p>
          <a:p>
            <a:pPr marL="457200" indent="-457200">
              <a:lnSpc>
                <a:spcPct val="200000"/>
              </a:lnSpc>
              <a:buBlip>
                <a:blip r:embed="rId2"/>
              </a:buBlip>
            </a:pPr>
            <a:r>
              <a:rPr lang="zh-CN" altLang="zh-CN" sz="2000" dirty="0">
                <a:solidFill>
                  <a:srgbClr val="0000FF"/>
                </a:solidFill>
                <a:latin typeface="微软雅黑" pitchFamily="34" charset="-122"/>
                <a:ea typeface="微软雅黑" pitchFamily="34" charset="-122"/>
                <a:cs typeface="Times New Roman" panose="02020603050405020304" pitchFamily="18" charset="0"/>
              </a:rPr>
              <a:t>有重叠子问题</a:t>
            </a:r>
            <a:r>
              <a:rPr lang="zh-CN" altLang="zh-CN" sz="2000" dirty="0">
                <a:solidFill>
                  <a:schemeClr val="tx1"/>
                </a:solidFill>
                <a:latin typeface="微软雅黑" pitchFamily="34" charset="-122"/>
                <a:ea typeface="微软雅黑" pitchFamily="34" charset="-122"/>
                <a:cs typeface="Times New Roman" panose="02020603050405020304" pitchFamily="18" charset="0"/>
              </a:rPr>
              <a:t>：即子问题之间</a:t>
            </a:r>
            <a:r>
              <a:rPr lang="zh-CN" altLang="en-US" sz="2000" dirty="0">
                <a:solidFill>
                  <a:schemeClr val="tx1"/>
                </a:solidFill>
                <a:latin typeface="微软雅黑" pitchFamily="34" charset="-122"/>
                <a:ea typeface="微软雅黑" pitchFamily="34" charset="-122"/>
                <a:cs typeface="Times New Roman" panose="02020603050405020304" pitchFamily="18" charset="0"/>
              </a:rPr>
              <a:t>并非相互</a:t>
            </a:r>
            <a:r>
              <a:rPr lang="zh-CN" altLang="zh-CN" sz="2000" dirty="0">
                <a:solidFill>
                  <a:schemeClr val="tx1"/>
                </a:solidFill>
                <a:latin typeface="微软雅黑" pitchFamily="34" charset="-122"/>
                <a:ea typeface="微软雅黑" pitchFamily="34" charset="-122"/>
                <a:cs typeface="Times New Roman" panose="02020603050405020304" pitchFamily="18" charset="0"/>
              </a:rPr>
              <a:t>独立的</a:t>
            </a:r>
            <a:r>
              <a:rPr lang="zh-CN" altLang="en-US" sz="2000" dirty="0">
                <a:solidFill>
                  <a:schemeClr val="tx1"/>
                </a:solidFill>
                <a:latin typeface="微软雅黑" pitchFamily="34" charset="-122"/>
                <a:ea typeface="微软雅黑" pitchFamily="34" charset="-122"/>
                <a:cs typeface="Times New Roman" panose="02020603050405020304" pitchFamily="18" charset="0"/>
              </a:rPr>
              <a:t>，而是彼此有重叠的</a:t>
            </a:r>
            <a:r>
              <a:rPr lang="zh-CN" altLang="zh-CN" sz="2000" dirty="0">
                <a:solidFill>
                  <a:schemeClr val="tx1"/>
                </a:solidFill>
                <a:latin typeface="微软雅黑" pitchFamily="34" charset="-122"/>
                <a:ea typeface="微软雅黑" pitchFamily="34" charset="-122"/>
                <a:cs typeface="Times New Roman" panose="02020603050405020304" pitchFamily="18" charset="0"/>
              </a:rPr>
              <a:t>。（该性质并不是动态规划适用的必要条件</a:t>
            </a:r>
            <a:r>
              <a:rPr lang="zh-CN" altLang="en-US" sz="2000" dirty="0">
                <a:solidFill>
                  <a:schemeClr val="tx1"/>
                </a:solidFill>
                <a:latin typeface="微软雅黑" pitchFamily="34" charset="-122"/>
                <a:ea typeface="微软雅黑" pitchFamily="34" charset="-122"/>
                <a:cs typeface="Times New Roman" panose="02020603050405020304" pitchFamily="18" charset="0"/>
              </a:rPr>
              <a:t>，</a:t>
            </a:r>
            <a:r>
              <a:rPr lang="zh-CN" altLang="zh-CN" sz="2000" dirty="0">
                <a:solidFill>
                  <a:schemeClr val="tx1"/>
                </a:solidFill>
                <a:latin typeface="微软雅黑" pitchFamily="34" charset="-122"/>
                <a:ea typeface="微软雅黑" pitchFamily="34" charset="-122"/>
                <a:cs typeface="Times New Roman" panose="02020603050405020304" pitchFamily="18" charset="0"/>
              </a:rPr>
              <a:t>但是如果没有这条性质</a:t>
            </a:r>
            <a:r>
              <a:rPr lang="zh-CN" altLang="en-US" sz="2000" dirty="0">
                <a:solidFill>
                  <a:schemeClr val="tx1"/>
                </a:solidFill>
                <a:latin typeface="微软雅黑" pitchFamily="34" charset="-122"/>
                <a:ea typeface="微软雅黑" pitchFamily="34" charset="-122"/>
                <a:cs typeface="Times New Roman" panose="02020603050405020304" pitchFamily="18" charset="0"/>
              </a:rPr>
              <a:t>，</a:t>
            </a:r>
            <a:r>
              <a:rPr lang="zh-CN" altLang="zh-CN" sz="2000" dirty="0">
                <a:solidFill>
                  <a:schemeClr val="tx1"/>
                </a:solidFill>
                <a:latin typeface="微软雅黑" pitchFamily="34" charset="-122"/>
                <a:ea typeface="微软雅黑" pitchFamily="34" charset="-122"/>
                <a:cs typeface="Times New Roman" panose="02020603050405020304" pitchFamily="18" charset="0"/>
              </a:rPr>
              <a:t>动态规划算法同其他算法相比就不具备优势）。</a:t>
            </a:r>
            <a:endParaRPr lang="en-US" altLang="zh-CN" sz="2000" dirty="0">
              <a:solidFill>
                <a:schemeClr val="tx1"/>
              </a:solidFill>
              <a:latin typeface="微软雅黑" pitchFamily="34" charset="-122"/>
              <a:ea typeface="微软雅黑" pitchFamily="34" charset="-122"/>
              <a:cs typeface="Times New Roman" panose="02020603050405020304" pitchFamily="18" charset="0"/>
            </a:endParaRPr>
          </a:p>
          <a:p>
            <a:pPr marL="457200" indent="-457200">
              <a:lnSpc>
                <a:spcPct val="200000"/>
              </a:lnSpc>
              <a:buBlip>
                <a:blip r:embed="rId2"/>
              </a:buBlip>
            </a:pPr>
            <a:r>
              <a:rPr lang="zh-CN" altLang="zh-CN" sz="2000" dirty="0">
                <a:solidFill>
                  <a:srgbClr val="0000FF"/>
                </a:solidFill>
                <a:latin typeface="微软雅黑" pitchFamily="34" charset="-122"/>
                <a:ea typeface="微软雅黑" pitchFamily="34" charset="-122"/>
                <a:cs typeface="Times New Roman" panose="02020603050405020304" pitchFamily="18" charset="0"/>
              </a:rPr>
              <a:t>无后效性</a:t>
            </a:r>
            <a:r>
              <a:rPr lang="zh-CN" altLang="en-US" sz="2000" dirty="0">
                <a:solidFill>
                  <a:schemeClr val="tx1"/>
                </a:solidFill>
                <a:latin typeface="微软雅黑" pitchFamily="34" charset="-122"/>
                <a:ea typeface="微软雅黑" pitchFamily="34" charset="-122"/>
                <a:cs typeface="Times New Roman" panose="02020603050405020304" pitchFamily="18" charset="0"/>
              </a:rPr>
              <a:t>（马尔科夫性）：过程或系统在时刻</a:t>
            </a:r>
            <a:r>
              <a:rPr lang="en-US" altLang="zh-CN" sz="2000" dirty="0">
                <a:solidFill>
                  <a:schemeClr val="tx1"/>
                </a:solidFill>
                <a:latin typeface="微软雅黑" pitchFamily="34" charset="-122"/>
                <a:ea typeface="微软雅黑" pitchFamily="34" charset="-122"/>
                <a:cs typeface="Times New Roman" panose="02020603050405020304" pitchFamily="18" charset="0"/>
              </a:rPr>
              <a:t>t</a:t>
            </a:r>
            <a:r>
              <a:rPr lang="en-US" altLang="zh-CN" sz="2000" baseline="-25000" dirty="0">
                <a:solidFill>
                  <a:schemeClr val="tx1"/>
                </a:solidFill>
                <a:latin typeface="微软雅黑" pitchFamily="34" charset="-122"/>
                <a:ea typeface="微软雅黑" pitchFamily="34" charset="-122"/>
                <a:cs typeface="Times New Roman" panose="02020603050405020304" pitchFamily="18" charset="0"/>
              </a:rPr>
              <a:t>0</a:t>
            </a:r>
            <a:r>
              <a:rPr lang="zh-CN" altLang="en-US" sz="2000" dirty="0">
                <a:solidFill>
                  <a:schemeClr val="tx1"/>
                </a:solidFill>
                <a:latin typeface="微软雅黑" pitchFamily="34" charset="-122"/>
                <a:ea typeface="微软雅黑" pitchFamily="34" charset="-122"/>
                <a:cs typeface="Times New Roman" panose="02020603050405020304" pitchFamily="18" charset="0"/>
              </a:rPr>
              <a:t>所处的状态为已知的情况下，在时刻</a:t>
            </a:r>
            <a:r>
              <a:rPr lang="en-US" altLang="zh-CN" sz="2000" dirty="0">
                <a:solidFill>
                  <a:schemeClr val="tx1"/>
                </a:solidFill>
                <a:latin typeface="微软雅黑" pitchFamily="34" charset="-122"/>
                <a:ea typeface="微软雅黑" pitchFamily="34" charset="-122"/>
                <a:cs typeface="Times New Roman" panose="02020603050405020304" pitchFamily="18" charset="0"/>
              </a:rPr>
              <a:t> t &gt; t</a:t>
            </a:r>
            <a:r>
              <a:rPr lang="en-US" altLang="zh-CN" sz="2000" baseline="-25000" dirty="0">
                <a:solidFill>
                  <a:schemeClr val="tx1"/>
                </a:solidFill>
                <a:latin typeface="微软雅黑" pitchFamily="34" charset="-122"/>
                <a:ea typeface="微软雅黑" pitchFamily="34" charset="-122"/>
                <a:cs typeface="Times New Roman" panose="02020603050405020304" pitchFamily="18" charset="0"/>
              </a:rPr>
              <a:t>0</a:t>
            </a:r>
            <a:r>
              <a:rPr lang="zh-CN" altLang="en-US" sz="2000" dirty="0">
                <a:solidFill>
                  <a:schemeClr val="tx1"/>
                </a:solidFill>
                <a:latin typeface="微软雅黑" pitchFamily="34" charset="-122"/>
                <a:ea typeface="微软雅黑" pitchFamily="34" charset="-122"/>
                <a:cs typeface="Times New Roman" panose="02020603050405020304" pitchFamily="18" charset="0"/>
              </a:rPr>
              <a:t>所处状态的条件分布与过程在时刻</a:t>
            </a:r>
            <a:r>
              <a:rPr lang="en-US" altLang="zh-CN" sz="2000" dirty="0">
                <a:solidFill>
                  <a:schemeClr val="tx1"/>
                </a:solidFill>
                <a:latin typeface="微软雅黑" pitchFamily="34" charset="-122"/>
                <a:ea typeface="微软雅黑" pitchFamily="34" charset="-122"/>
                <a:cs typeface="Times New Roman" panose="02020603050405020304" pitchFamily="18" charset="0"/>
              </a:rPr>
              <a:t>t</a:t>
            </a:r>
            <a:r>
              <a:rPr lang="en-US" altLang="zh-CN" sz="2000" baseline="-25000" dirty="0">
                <a:solidFill>
                  <a:schemeClr val="tx1"/>
                </a:solidFill>
                <a:latin typeface="微软雅黑" pitchFamily="34" charset="-122"/>
                <a:ea typeface="微软雅黑" pitchFamily="34" charset="-122"/>
                <a:cs typeface="Times New Roman" panose="02020603050405020304" pitchFamily="18" charset="0"/>
              </a:rPr>
              <a:t>0</a:t>
            </a:r>
            <a:r>
              <a:rPr lang="zh-CN" altLang="en-US" sz="2000" dirty="0">
                <a:solidFill>
                  <a:schemeClr val="tx1"/>
                </a:solidFill>
                <a:latin typeface="微软雅黑" pitchFamily="34" charset="-122"/>
                <a:ea typeface="微软雅黑" pitchFamily="34" charset="-122"/>
                <a:cs typeface="Times New Roman" panose="02020603050405020304" pitchFamily="18" charset="0"/>
              </a:rPr>
              <a:t>之前所处的状态无关。通俗的说，就是</a:t>
            </a:r>
            <a:r>
              <a:rPr lang="zh-CN" altLang="en-US" sz="2000" dirty="0">
                <a:solidFill>
                  <a:srgbClr val="0000FF"/>
                </a:solidFill>
                <a:latin typeface="微软雅黑" pitchFamily="34" charset="-122"/>
                <a:ea typeface="微软雅黑" pitchFamily="34" charset="-122"/>
                <a:cs typeface="Times New Roman" panose="02020603050405020304" pitchFamily="18" charset="0"/>
              </a:rPr>
              <a:t>将来不依赖于过去</a:t>
            </a:r>
            <a:r>
              <a:rPr lang="zh-CN" altLang="en-US" sz="2000" dirty="0">
                <a:solidFill>
                  <a:schemeClr val="tx1"/>
                </a:solidFill>
                <a:latin typeface="微软雅黑" pitchFamily="34" charset="-122"/>
                <a:ea typeface="微软雅黑" pitchFamily="34" charset="-122"/>
                <a:cs typeface="Times New Roman" panose="02020603050405020304" pitchFamily="18" charset="0"/>
              </a:rPr>
              <a:t>。</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4.1.3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的基本思想</a:t>
            </a:r>
            <a:endParaRPr lang="zh-CN"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5678" y="1328408"/>
            <a:ext cx="10634870" cy="250017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200000"/>
              </a:lnSpc>
            </a:pPr>
            <a:r>
              <a:rPr lang="zh-CN" altLang="zh-CN" sz="2000" b="1" dirty="0">
                <a:solidFill>
                  <a:srgbClr val="0000FF"/>
                </a:solidFill>
                <a:latin typeface="微软雅黑" panose="020B0503020204020204" pitchFamily="34" charset="-122"/>
                <a:ea typeface="微软雅黑" panose="020B0503020204020204" pitchFamily="34" charset="-122"/>
              </a:rPr>
              <a:t>动态规划</a:t>
            </a:r>
            <a:r>
              <a:rPr lang="zh-CN" altLang="en-US" sz="2000" b="1" dirty="0">
                <a:solidFill>
                  <a:srgbClr val="0000FF"/>
                </a:solidFill>
                <a:latin typeface="微软雅黑" panose="020B0503020204020204" pitchFamily="34" charset="-122"/>
                <a:ea typeface="微软雅黑" panose="020B0503020204020204" pitchFamily="34" charset="-122"/>
              </a:rPr>
              <a:t>的基本思想</a:t>
            </a:r>
            <a:endParaRPr lang="en-US" altLang="zh-CN" sz="2000" b="1" dirty="0">
              <a:solidFill>
                <a:srgbClr val="0000FF"/>
              </a:solidFill>
              <a:latin typeface="微软雅黑" pitchFamily="34" charset="-122"/>
              <a:ea typeface="微软雅黑"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zh-CN" altLang="en-US" sz="2000" dirty="0">
                <a:solidFill>
                  <a:schemeClr val="tx1"/>
                </a:solidFill>
                <a:latin typeface="微软雅黑" pitchFamily="34" charset="-122"/>
                <a:ea typeface="微软雅黑" pitchFamily="34" charset="-122"/>
                <a:cs typeface="Times New Roman" panose="02020603050405020304" pitchFamily="18" charset="0"/>
              </a:rPr>
              <a:t>把原始问题划分成一系列子问题</a:t>
            </a:r>
          </a:p>
          <a:p>
            <a:pPr marL="457200" indent="-457200">
              <a:lnSpc>
                <a:spcPct val="150000"/>
              </a:lnSpc>
              <a:buFont typeface="Wingdings" panose="05000000000000000000" pitchFamily="2" charset="2"/>
              <a:buChar char="p"/>
            </a:pPr>
            <a:r>
              <a:rPr lang="zh-CN" altLang="en-US" sz="2000" dirty="0">
                <a:solidFill>
                  <a:schemeClr val="tx1"/>
                </a:solidFill>
                <a:latin typeface="微软雅黑" pitchFamily="34" charset="-122"/>
                <a:ea typeface="微软雅黑" pitchFamily="34" charset="-122"/>
                <a:cs typeface="Times New Roman" panose="02020603050405020304" pitchFamily="18" charset="0"/>
              </a:rPr>
              <a:t>求解每个子问题仅一次，并将其结果保存在一个表中，以后用到时直接存取，不重复计算，节省计算时间</a:t>
            </a:r>
          </a:p>
          <a:p>
            <a:pPr marL="457200" indent="-457200">
              <a:lnSpc>
                <a:spcPct val="150000"/>
              </a:lnSpc>
              <a:buFont typeface="Wingdings" panose="05000000000000000000" pitchFamily="2" charset="2"/>
              <a:buChar char="p"/>
            </a:pPr>
            <a:r>
              <a:rPr lang="zh-CN" altLang="en-US" sz="2000" dirty="0">
                <a:solidFill>
                  <a:schemeClr val="tx1"/>
                </a:solidFill>
                <a:latin typeface="微软雅黑" pitchFamily="34" charset="-122"/>
                <a:ea typeface="微软雅黑" pitchFamily="34" charset="-122"/>
                <a:cs typeface="Times New Roman" panose="02020603050405020304" pitchFamily="18" charset="0"/>
              </a:rPr>
              <a:t>自底向上地计算</a:t>
            </a:r>
            <a:endParaRPr lang="en-US" altLang="zh-CN" sz="2000" dirty="0">
              <a:solidFill>
                <a:schemeClr val="tx1"/>
              </a:solidFill>
              <a:latin typeface="微软雅黑" pitchFamily="34" charset="-122"/>
              <a:ea typeface="微软雅黑" pitchFamily="34" charset="-122"/>
              <a:cs typeface="Times New Roman" panose="02020603050405020304" pitchFamily="18" charset="0"/>
            </a:endParaRP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4.1.3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的基本思想</a:t>
            </a:r>
            <a:endParaRPr lang="zh-CN"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Text Box 3"/>
          <p:cNvSpPr txBox="1">
            <a:spLocks noChangeArrowheads="1"/>
          </p:cNvSpPr>
          <p:nvPr/>
        </p:nvSpPr>
        <p:spPr bwMode="auto">
          <a:xfrm>
            <a:off x="675861" y="1473800"/>
            <a:ext cx="10674626" cy="2624969"/>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a:lnSpc>
                <a:spcPct val="150000"/>
              </a:lnSpc>
            </a:pPr>
            <a:r>
              <a:rPr lang="zh-CN" altLang="zh-CN" sz="2000" b="1" dirty="0">
                <a:latin typeface="微软雅黑" panose="020B0503020204020204" pitchFamily="34" charset="-122"/>
                <a:ea typeface="微软雅黑" panose="020B0503020204020204" pitchFamily="34" charset="-122"/>
              </a:rPr>
              <a:t>动态规划</a:t>
            </a:r>
            <a:r>
              <a:rPr lang="zh-CN" altLang="en-US" sz="2000" b="1" dirty="0">
                <a:latin typeface="微软雅黑" panose="020B0503020204020204" pitchFamily="34" charset="-122"/>
                <a:ea typeface="微软雅黑" panose="020B0503020204020204" pitchFamily="34" charset="-122"/>
              </a:rPr>
              <a:t>算法适用于</a:t>
            </a:r>
            <a:r>
              <a:rPr lang="zh-CN" altLang="zh-CN" sz="2000" b="1" dirty="0">
                <a:latin typeface="微软雅黑" panose="020B0503020204020204" pitchFamily="34" charset="-122"/>
                <a:ea typeface="微软雅黑" panose="020B0503020204020204" pitchFamily="34" charset="-122"/>
              </a:rPr>
              <a:t>求解</a:t>
            </a:r>
            <a:r>
              <a:rPr lang="zh-CN" altLang="en-US" sz="2000" b="1" dirty="0">
                <a:latin typeface="微软雅黑" panose="020B0503020204020204" pitchFamily="34" charset="-122"/>
                <a:ea typeface="微软雅黑" panose="020B0503020204020204" pitchFamily="34" charset="-122"/>
              </a:rPr>
              <a:t>最优化问题，通常求解的一般步骤：</a:t>
            </a:r>
            <a:endParaRPr lang="en-US" altLang="zh-CN" sz="20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514350" indent="-514350">
              <a:lnSpc>
                <a:spcPct val="150000"/>
              </a:lnSpc>
              <a:buFont typeface="+mj-ea"/>
              <a:buAutoNum type="circleNumDbPlain"/>
            </a:pP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划分子问题：</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a:t>
            </a:r>
            <a:r>
              <a:rPr lang="zh-CN" altLang="en-US" sz="2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最优解的结构。</a:t>
            </a:r>
          </a:p>
          <a:p>
            <a:pPr marL="514350" indent="-514350">
              <a:lnSpc>
                <a:spcPct val="150000"/>
              </a:lnSpc>
              <a:buFont typeface="+mj-ea"/>
              <a:buAutoNum type="circleNumDbPlain"/>
            </a:pP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确定动态规划函数：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递归地定义最优解的代价。</a:t>
            </a:r>
          </a:p>
          <a:p>
            <a:pPr marL="514350" indent="-514350">
              <a:lnSpc>
                <a:spcPct val="150000"/>
              </a:lnSpc>
              <a:buFont typeface="+mj-ea"/>
              <a:buAutoNum type="circleNumDbPlain"/>
            </a:pP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填表：</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以自底向上的方式计算出最优值，并填表保存。</a:t>
            </a:r>
          </a:p>
          <a:p>
            <a:pPr marL="514350" indent="-514350">
              <a:lnSpc>
                <a:spcPct val="150000"/>
              </a:lnSpc>
              <a:buFont typeface="+mj-ea"/>
              <a:buAutoNum type="circleNumDbPlain"/>
            </a:pP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构造最优解：</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根据计算最优值时得到的信息，</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构造问题的最优解。</a:t>
            </a:r>
          </a:p>
        </p:txBody>
      </p:sp>
      <p:sp>
        <p:nvSpPr>
          <p:cNvPr id="5" name="TextBox 4"/>
          <p:cNvSpPr txBox="1"/>
          <p:nvPr/>
        </p:nvSpPr>
        <p:spPr>
          <a:xfrm>
            <a:off x="675861" y="4795936"/>
            <a:ext cx="10793896" cy="961289"/>
          </a:xfrm>
          <a:prstGeom prst="rect">
            <a:avLst/>
          </a:prstGeom>
          <a:noFill/>
        </p:spPr>
        <p:txBody>
          <a:bodyPr wrap="square" rtlCol="0">
            <a:spAutoFit/>
          </a:bodyPr>
          <a:lstStyle/>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rPr>
              <a:t>步骤</a:t>
            </a:r>
            <a:r>
              <a:rPr lang="en-US" altLang="zh-CN" sz="2000" dirty="0">
                <a:solidFill>
                  <a:srgbClr val="0000FF"/>
                </a:solidFill>
                <a:latin typeface="微软雅黑" panose="020B0503020204020204" pitchFamily="34" charset="-122"/>
                <a:ea typeface="微软雅黑" panose="020B0503020204020204" pitchFamily="34" charset="-122"/>
              </a:rPr>
              <a:t>1-3</a:t>
            </a:r>
            <a:r>
              <a:rPr lang="zh-CN" altLang="en-US" sz="2000" dirty="0">
                <a:solidFill>
                  <a:srgbClr val="0000FF"/>
                </a:solidFill>
                <a:latin typeface="微软雅黑" panose="020B0503020204020204" pitchFamily="34" charset="-122"/>
                <a:ea typeface="微软雅黑" panose="020B0503020204020204" pitchFamily="34" charset="-122"/>
              </a:rPr>
              <a:t>是动态规划算法的基本步骤，</a:t>
            </a:r>
            <a:r>
              <a:rPr lang="zh-CN" altLang="en-US" sz="2000" dirty="0">
                <a:solidFill>
                  <a:srgbClr val="FF0000"/>
                </a:solidFill>
                <a:latin typeface="微软雅黑" panose="020B0503020204020204" pitchFamily="34" charset="-122"/>
                <a:ea typeface="微软雅黑" panose="020B0503020204020204" pitchFamily="34" charset="-122"/>
              </a:rPr>
              <a:t>若需要求解最优解，则必须执行第</a:t>
            </a:r>
            <a:r>
              <a:rPr lang="en-US" altLang="zh-CN" sz="2000" dirty="0">
                <a:solidFill>
                  <a:srgbClr val="FF0000"/>
                </a:solidFill>
                <a:latin typeface="微软雅黑" panose="020B0503020204020204" pitchFamily="34" charset="-122"/>
                <a:ea typeface="微软雅黑" panose="020B0503020204020204" pitchFamily="34" charset="-122"/>
              </a:rPr>
              <a:t>4</a:t>
            </a:r>
            <a:r>
              <a:rPr lang="zh-CN" altLang="en-US" sz="2000" dirty="0">
                <a:solidFill>
                  <a:srgbClr val="FF0000"/>
                </a:solidFill>
                <a:latin typeface="微软雅黑" panose="020B0503020204020204" pitchFamily="34" charset="-122"/>
                <a:ea typeface="微软雅黑" panose="020B0503020204020204" pitchFamily="34" charset="-122"/>
              </a:rPr>
              <a:t>步，为此还需要在第</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步中记录构造最优解所必需的信息。</a:t>
            </a:r>
          </a:p>
        </p:txBody>
      </p:sp>
      <p:sp>
        <p:nvSpPr>
          <p:cNvPr id="4" name="文本占位符 4">
            <a:extLst>
              <a:ext uri="{FF2B5EF4-FFF2-40B4-BE49-F238E27FC236}">
                <a16:creationId xmlns:a16="http://schemas.microsoft.com/office/drawing/2014/main" id="{AA109864-9FF8-543E-97D6-EA7EF2253ED3}"/>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4.1.3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的基本思想</a:t>
            </a:r>
            <a:endParaRPr lang="zh-CN"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795130" y="1667603"/>
            <a:ext cx="9780104" cy="99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10000"/>
              </a:spcBef>
              <a:buFont typeface="Wingdings" panose="05000000000000000000" pitchFamily="2" charset="2"/>
              <a:buAutoNum type="arabicPeriod"/>
            </a:pPr>
            <a:r>
              <a:rPr kumimoji="1" lang="zh-CN" altLang="en-US" sz="2000" dirty="0">
                <a:latin typeface="微软雅黑" panose="020B0503020204020204" pitchFamily="34" charset="-122"/>
                <a:ea typeface="微软雅黑" panose="020B0503020204020204" pitchFamily="34" charset="-122"/>
              </a:rPr>
              <a:t>先假设由问题的最优解导出的子问题的解不是最优的；</a:t>
            </a:r>
            <a:endParaRPr kumimoji="1"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ct val="10000"/>
              </a:spcBef>
              <a:buFont typeface="Wingdings" panose="05000000000000000000" pitchFamily="2" charset="2"/>
              <a:buAutoNum type="arabicPeriod"/>
            </a:pPr>
            <a:r>
              <a:rPr kumimoji="1" lang="zh-CN" altLang="en-US" sz="2000" dirty="0">
                <a:latin typeface="微软雅黑" panose="020B0503020204020204" pitchFamily="34" charset="-122"/>
                <a:ea typeface="微软雅黑" panose="020B0503020204020204" pitchFamily="34" charset="-122"/>
              </a:rPr>
              <a:t>然后再证明在这个假设下可构造出比原问题最优解更好的解，从而导致矛盾。        </a:t>
            </a:r>
          </a:p>
        </p:txBody>
      </p:sp>
      <p:sp>
        <p:nvSpPr>
          <p:cNvPr id="77827" name="矩形 1"/>
          <p:cNvSpPr txBox="1">
            <a:spLocks noChangeArrowheads="1"/>
          </p:cNvSpPr>
          <p:nvPr/>
        </p:nvSpPr>
        <p:spPr bwMode="auto">
          <a:xfrm>
            <a:off x="795130" y="1220911"/>
            <a:ext cx="9363212" cy="369332"/>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lnSpc>
                <a:spcPct val="90000"/>
              </a:lnSpc>
            </a:pPr>
            <a:r>
              <a:rPr kumimoji="1" lang="zh-CN" altLang="en-US" sz="2000" dirty="0">
                <a:solidFill>
                  <a:srgbClr val="0000FF"/>
                </a:solidFill>
                <a:latin typeface="微软雅黑" panose="020B0503020204020204" pitchFamily="34" charset="-122"/>
                <a:ea typeface="微软雅黑" panose="020B0503020204020204" pitchFamily="34" charset="-122"/>
                <a:sym typeface="+mn-ea"/>
              </a:rPr>
              <a:t>最优子结构证明</a:t>
            </a:r>
            <a:r>
              <a:rPr kumimoji="1" lang="en-US" altLang="zh-CN" sz="2000" dirty="0">
                <a:solidFill>
                  <a:srgbClr val="0000FF"/>
                </a:solidFill>
                <a:latin typeface="微软雅黑" panose="020B0503020204020204" pitchFamily="34" charset="-122"/>
                <a:ea typeface="微软雅黑" panose="020B0503020204020204" pitchFamily="34" charset="-122"/>
                <a:sym typeface="+mn-ea"/>
              </a:rPr>
              <a:t>（</a:t>
            </a:r>
            <a:r>
              <a:rPr kumimoji="1" lang="en-US" altLang="zh-CN" sz="2000" dirty="0" err="1">
                <a:solidFill>
                  <a:srgbClr val="0000FF"/>
                </a:solidFill>
                <a:latin typeface="微软雅黑" panose="020B0503020204020204" pitchFamily="34" charset="-122"/>
                <a:ea typeface="微软雅黑" panose="020B0503020204020204" pitchFamily="34" charset="-122"/>
                <a:sym typeface="+mn-ea"/>
              </a:rPr>
              <a:t>一般用反证法</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证明</a:t>
            </a:r>
            <a:r>
              <a:rPr kumimoji="1" lang="en-US" altLang="zh-CN" sz="2000" dirty="0">
                <a:solidFill>
                  <a:srgbClr val="0000FF"/>
                </a:solidFill>
                <a:latin typeface="微软雅黑" panose="020B0503020204020204" pitchFamily="34" charset="-122"/>
                <a:ea typeface="微软雅黑" panose="020B0503020204020204" pitchFamily="34" charset="-122"/>
                <a:sym typeface="+mn-ea"/>
              </a:rPr>
              <a:t>）</a:t>
            </a: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4.1.3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的基本思想</a:t>
            </a:r>
            <a:endParaRPr lang="zh-CN" altLang="zh-CN" sz="2800" b="1" dirty="0">
              <a:latin typeface="微软雅黑" panose="020B0503020204020204" pitchFamily="34" charset="-122"/>
              <a:ea typeface="微软雅黑" panose="020B0503020204020204" pitchFamily="34" charset="-122"/>
            </a:endParaRPr>
          </a:p>
        </p:txBody>
      </p:sp>
      <p:sp>
        <p:nvSpPr>
          <p:cNvPr id="2" name="Text Box 4">
            <a:extLst>
              <a:ext uri="{FF2B5EF4-FFF2-40B4-BE49-F238E27FC236}">
                <a16:creationId xmlns:a16="http://schemas.microsoft.com/office/drawing/2014/main" id="{F1495F73-2517-3209-1E72-E14EB61053DC}"/>
              </a:ext>
            </a:extLst>
          </p:cNvPr>
          <p:cNvSpPr txBox="1">
            <a:spLocks noChangeArrowheads="1"/>
          </p:cNvSpPr>
          <p:nvPr/>
        </p:nvSpPr>
        <p:spPr bwMode="auto">
          <a:xfrm>
            <a:off x="655982" y="2858959"/>
            <a:ext cx="11280913" cy="37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反证法</a:t>
            </a:r>
            <a:endPar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endParaRPr>
          </a:p>
          <a:p>
            <a:pPr eaLnBrk="1" hangingPunct="1">
              <a:lnSpc>
                <a:spcPct val="150000"/>
              </a:lnSpc>
              <a:spcBef>
                <a:spcPct val="50000"/>
              </a:spcBef>
            </a:pP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设 </a:t>
            </a:r>
            <a:r>
              <a:rPr lang="en-US" altLang="zh-CN" sz="2400" i="1" dirty="0">
                <a:solidFill>
                  <a:srgbClr val="FF0000"/>
                </a:solidFill>
                <a:latin typeface="Times New Roman" pitchFamily="18" charset="0"/>
                <a:ea typeface="微软雅黑" pitchFamily="34" charset="-122"/>
                <a:cs typeface="Times New Roman" pitchFamily="18" charset="0"/>
              </a:rPr>
              <a:t>s,s</a:t>
            </a:r>
            <a:r>
              <a:rPr lang="en-US" altLang="zh-CN" sz="2400" i="1" baseline="-25000" dirty="0">
                <a:solidFill>
                  <a:srgbClr val="FF0000"/>
                </a:solidFill>
                <a:latin typeface="Times New Roman" pitchFamily="18" charset="0"/>
                <a:ea typeface="微软雅黑" pitchFamily="34" charset="-122"/>
                <a:cs typeface="Times New Roman" pitchFamily="18" charset="0"/>
              </a:rPr>
              <a:t>1</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2</a:t>
            </a:r>
            <a:r>
              <a:rPr lang="en-US" altLang="zh-CN" sz="2400" i="1" dirty="0">
                <a:solidFill>
                  <a:srgbClr val="FF0000"/>
                </a:solidFill>
                <a:latin typeface="Times New Roman" pitchFamily="18" charset="0"/>
                <a:ea typeface="微软雅黑" pitchFamily="34" charset="-122"/>
                <a:cs typeface="Times New Roman" pitchFamily="18" charset="0"/>
              </a:rPr>
              <a:t>,…,</a:t>
            </a:r>
            <a:r>
              <a:rPr lang="en-US" altLang="zh-CN" sz="2400" i="1" dirty="0" err="1">
                <a:solidFill>
                  <a:srgbClr val="FF0000"/>
                </a:solidFill>
                <a:latin typeface="Times New Roman" pitchFamily="18" charset="0"/>
                <a:ea typeface="微软雅黑" pitchFamily="34" charset="-122"/>
                <a:cs typeface="Times New Roman" pitchFamily="18" charset="0"/>
              </a:rPr>
              <a:t>s</a:t>
            </a:r>
            <a:r>
              <a:rPr lang="en-US" altLang="zh-CN" sz="2400" i="1" baseline="-25000" dirty="0" err="1">
                <a:solidFill>
                  <a:srgbClr val="FF0000"/>
                </a:solidFill>
                <a:latin typeface="Times New Roman" pitchFamily="18" charset="0"/>
                <a:ea typeface="微软雅黑" pitchFamily="34" charset="-122"/>
                <a:cs typeface="Times New Roman" pitchFamily="18" charset="0"/>
              </a:rPr>
              <a:t>p</a:t>
            </a:r>
            <a:r>
              <a:rPr lang="en-US" altLang="zh-CN" sz="2400" i="1" dirty="0" err="1">
                <a:solidFill>
                  <a:srgbClr val="FF0000"/>
                </a:solidFill>
                <a:latin typeface="Times New Roman" pitchFamily="18" charset="0"/>
                <a:ea typeface="微软雅黑" pitchFamily="34" charset="-122"/>
                <a:cs typeface="Times New Roman" pitchFamily="18" charset="0"/>
              </a:rPr>
              <a:t>,t</a:t>
            </a:r>
            <a:r>
              <a:rPr lang="en-US" altLang="zh-CN" sz="2400" i="1" dirty="0">
                <a:solidFill>
                  <a:srgbClr val="FF0000"/>
                </a:solidFill>
                <a:latin typeface="Times New Roman" pitchFamily="18" charset="0"/>
                <a:ea typeface="微软雅黑" pitchFamily="34" charset="-122"/>
                <a:cs typeface="Times New Roman" pitchFamily="18"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是从 </a:t>
            </a:r>
            <a:r>
              <a:rPr lang="en-US" altLang="zh-CN" sz="2000" i="1" dirty="0">
                <a:solidFill>
                  <a:srgbClr val="FF0000"/>
                </a:solidFill>
                <a:latin typeface="Times New Roman" pitchFamily="18" charset="0"/>
                <a:ea typeface="微软雅黑" pitchFamily="34" charset="-122"/>
                <a:cs typeface="Times New Roman"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到 </a:t>
            </a:r>
            <a:r>
              <a:rPr lang="en-US" altLang="zh-CN" sz="2000" i="1" dirty="0">
                <a:solidFill>
                  <a:srgbClr val="FF0000"/>
                </a:solidFill>
                <a:latin typeface="Times New Roman" pitchFamily="18" charset="0"/>
                <a:ea typeface="微软雅黑" pitchFamily="34" charset="-122"/>
                <a:cs typeface="Times New Roman" pitchFamily="18" charset="0"/>
              </a:rPr>
              <a:t>t </a:t>
            </a:r>
            <a:r>
              <a:rPr kumimoji="1" lang="zh-CN" altLang="en-US" sz="2000" dirty="0">
                <a:latin typeface="微软雅黑" panose="020B0503020204020204" pitchFamily="34" charset="-122"/>
                <a:ea typeface="微软雅黑" panose="020B0503020204020204" pitchFamily="34" charset="-122"/>
                <a:cs typeface="Consolas" pitchFamily="49" charset="0"/>
              </a:rPr>
              <a:t>的一条最短路径，从源点 </a:t>
            </a:r>
            <a:r>
              <a:rPr lang="en-US" altLang="zh-CN" sz="2400" i="1" dirty="0">
                <a:solidFill>
                  <a:srgbClr val="FF0000"/>
                </a:solidFill>
                <a:latin typeface="Times New Roman" pitchFamily="18" charset="0"/>
                <a:ea typeface="微软雅黑" pitchFamily="34" charset="-122"/>
                <a:cs typeface="Times New Roman"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开始，设从 </a:t>
            </a:r>
            <a:r>
              <a:rPr lang="en-US" altLang="zh-CN" sz="2400" i="1" dirty="0">
                <a:solidFill>
                  <a:srgbClr val="FF0000"/>
                </a:solidFill>
                <a:latin typeface="Times New Roman" pitchFamily="18" charset="0"/>
                <a:ea typeface="微软雅黑" pitchFamily="34" charset="-122"/>
                <a:cs typeface="Times New Roman"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到下一段的顶点 </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1</a:t>
            </a:r>
            <a:r>
              <a:rPr kumimoji="1" lang="zh-CN" altLang="en-US" sz="2000" dirty="0">
                <a:latin typeface="微软雅黑" panose="020B0503020204020204" pitchFamily="34" charset="-122"/>
                <a:ea typeface="微软雅黑" panose="020B0503020204020204" pitchFamily="34" charset="-122"/>
                <a:cs typeface="Consolas" pitchFamily="49" charset="0"/>
              </a:rPr>
              <a:t>已经求出，则问题转化为求从 </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1 </a:t>
            </a:r>
            <a:r>
              <a:rPr kumimoji="1" lang="zh-CN" altLang="en-US" sz="2000" dirty="0">
                <a:latin typeface="微软雅黑" panose="020B0503020204020204" pitchFamily="34" charset="-122"/>
                <a:ea typeface="微软雅黑" panose="020B0503020204020204" pitchFamily="34" charset="-122"/>
                <a:cs typeface="Consolas" pitchFamily="49" charset="0"/>
              </a:rPr>
              <a:t>到 </a:t>
            </a:r>
            <a:r>
              <a:rPr lang="en-US" altLang="zh-CN" sz="2400" i="1" dirty="0">
                <a:solidFill>
                  <a:srgbClr val="FF0000"/>
                </a:solidFill>
                <a:latin typeface="Times New Roman" pitchFamily="18" charset="0"/>
                <a:ea typeface="微软雅黑" pitchFamily="34" charset="-122"/>
                <a:cs typeface="Times New Roman" pitchFamily="18" charset="0"/>
              </a:rPr>
              <a:t>t</a:t>
            </a:r>
            <a:r>
              <a:rPr lang="en-US" altLang="zh-CN" sz="2000" i="1" dirty="0">
                <a:solidFill>
                  <a:srgbClr val="FF0000"/>
                </a:solidFill>
                <a:latin typeface="Times New Roman" pitchFamily="18" charset="0"/>
                <a:ea typeface="微软雅黑" pitchFamily="34" charset="-122"/>
                <a:cs typeface="Times New Roman" pitchFamily="18"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的最短路径，显然</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1</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2</a:t>
            </a:r>
            <a:r>
              <a:rPr lang="en-US" altLang="zh-CN" sz="2400" i="1" dirty="0">
                <a:solidFill>
                  <a:srgbClr val="FF0000"/>
                </a:solidFill>
                <a:latin typeface="Times New Roman" pitchFamily="18" charset="0"/>
                <a:ea typeface="微软雅黑" pitchFamily="34" charset="-122"/>
                <a:cs typeface="Times New Roman" pitchFamily="18" charset="0"/>
              </a:rPr>
              <a:t>,…,</a:t>
            </a:r>
            <a:r>
              <a:rPr lang="en-US" altLang="zh-CN" sz="2400" i="1" dirty="0" err="1">
                <a:solidFill>
                  <a:srgbClr val="FF0000"/>
                </a:solidFill>
                <a:latin typeface="Times New Roman" pitchFamily="18" charset="0"/>
                <a:ea typeface="微软雅黑" pitchFamily="34" charset="-122"/>
                <a:cs typeface="Times New Roman" pitchFamily="18" charset="0"/>
              </a:rPr>
              <a:t>s</a:t>
            </a:r>
            <a:r>
              <a:rPr lang="en-US" altLang="zh-CN" sz="2400" i="1" baseline="-25000" dirty="0" err="1">
                <a:solidFill>
                  <a:srgbClr val="FF0000"/>
                </a:solidFill>
                <a:latin typeface="Times New Roman" pitchFamily="18" charset="0"/>
                <a:ea typeface="微软雅黑" pitchFamily="34" charset="-122"/>
                <a:cs typeface="Times New Roman" pitchFamily="18" charset="0"/>
              </a:rPr>
              <a:t>p</a:t>
            </a:r>
            <a:r>
              <a:rPr lang="en-US" altLang="zh-CN" sz="2400" i="1" dirty="0" err="1">
                <a:solidFill>
                  <a:srgbClr val="FF0000"/>
                </a:solidFill>
                <a:latin typeface="Times New Roman" pitchFamily="18" charset="0"/>
                <a:ea typeface="微软雅黑" pitchFamily="34" charset="-122"/>
                <a:cs typeface="Times New Roman" pitchFamily="18" charset="0"/>
              </a:rPr>
              <a:t>,t</a:t>
            </a:r>
            <a:r>
              <a:rPr kumimoji="1" lang="zh-CN" altLang="en-US" sz="2000" dirty="0">
                <a:latin typeface="微软雅黑" panose="020B0503020204020204" pitchFamily="34" charset="-122"/>
                <a:ea typeface="微软雅黑" panose="020B0503020204020204" pitchFamily="34" charset="-122"/>
                <a:cs typeface="Consolas" pitchFamily="49" charset="0"/>
              </a:rPr>
              <a:t>一定构成一条从 </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1 </a:t>
            </a:r>
            <a:r>
              <a:rPr kumimoji="1" lang="zh-CN" altLang="en-US" sz="2000" dirty="0">
                <a:latin typeface="微软雅黑" panose="020B0503020204020204" pitchFamily="34" charset="-122"/>
                <a:ea typeface="微软雅黑" panose="020B0503020204020204" pitchFamily="34" charset="-122"/>
                <a:cs typeface="Consolas" pitchFamily="49" charset="0"/>
              </a:rPr>
              <a:t>到 </a:t>
            </a:r>
            <a:r>
              <a:rPr lang="en-US" altLang="zh-CN" sz="2400" i="1" dirty="0">
                <a:solidFill>
                  <a:srgbClr val="FF0000"/>
                </a:solidFill>
                <a:latin typeface="Times New Roman" pitchFamily="18" charset="0"/>
                <a:ea typeface="微软雅黑" pitchFamily="34" charset="-122"/>
                <a:cs typeface="Times New Roman" pitchFamily="18" charset="0"/>
              </a:rPr>
              <a:t>t</a:t>
            </a:r>
            <a:r>
              <a:rPr lang="en-US" altLang="zh-CN" sz="2000" i="1" dirty="0">
                <a:solidFill>
                  <a:srgbClr val="FF0000"/>
                </a:solidFill>
                <a:latin typeface="Times New Roman" pitchFamily="18" charset="0"/>
                <a:ea typeface="微软雅黑" pitchFamily="34" charset="-122"/>
                <a:cs typeface="Times New Roman" pitchFamily="18"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的最短路径。</a:t>
            </a:r>
            <a:endParaRPr kumimoji="1" lang="en-US" altLang="zh-CN" sz="2000" dirty="0">
              <a:latin typeface="微软雅黑" panose="020B0503020204020204" pitchFamily="34" charset="-122"/>
              <a:ea typeface="微软雅黑" panose="020B0503020204020204" pitchFamily="34" charset="-122"/>
              <a:cs typeface="Consolas" pitchFamily="49" charset="0"/>
            </a:endParaRPr>
          </a:p>
          <a:p>
            <a:pPr eaLnBrk="1" hangingPunct="1">
              <a:lnSpc>
                <a:spcPct val="150000"/>
              </a:lnSpc>
              <a:spcBef>
                <a:spcPct val="50000"/>
              </a:spcBef>
            </a:pPr>
            <a:r>
              <a:rPr kumimoji="1" lang="zh-CN" altLang="en-US" sz="2000" dirty="0">
                <a:latin typeface="微软雅黑" panose="020B0503020204020204" pitchFamily="34" charset="-122"/>
                <a:ea typeface="微软雅黑" panose="020B0503020204020204" pitchFamily="34" charset="-122"/>
                <a:cs typeface="Consolas" pitchFamily="49" charset="0"/>
              </a:rPr>
              <a:t>    如若不然，设 </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1</a:t>
            </a:r>
            <a:r>
              <a:rPr lang="en-US" altLang="zh-CN" sz="2400" i="1" dirty="0">
                <a:solidFill>
                  <a:srgbClr val="FF0000"/>
                </a:solidFill>
                <a:latin typeface="Times New Roman" pitchFamily="18" charset="0"/>
                <a:ea typeface="微软雅黑" pitchFamily="34" charset="-122"/>
                <a:cs typeface="Times New Roman" pitchFamily="18" charset="0"/>
              </a:rPr>
              <a:t>, r</a:t>
            </a:r>
            <a:r>
              <a:rPr lang="en-US" altLang="zh-CN" sz="2400" i="1" baseline="-25000" dirty="0">
                <a:solidFill>
                  <a:srgbClr val="FF0000"/>
                </a:solidFill>
                <a:latin typeface="Times New Roman" pitchFamily="18" charset="0"/>
                <a:ea typeface="微软雅黑" pitchFamily="34" charset="-122"/>
                <a:cs typeface="Times New Roman" pitchFamily="18" charset="0"/>
              </a:rPr>
              <a:t>1</a:t>
            </a:r>
            <a:r>
              <a:rPr lang="en-US" altLang="zh-CN" sz="2400" i="1" dirty="0">
                <a:solidFill>
                  <a:srgbClr val="FF0000"/>
                </a:solidFill>
                <a:latin typeface="Times New Roman" pitchFamily="18" charset="0"/>
                <a:ea typeface="微软雅黑" pitchFamily="34" charset="-122"/>
                <a:cs typeface="Times New Roman" pitchFamily="18" charset="0"/>
              </a:rPr>
              <a:t>,r</a:t>
            </a:r>
            <a:r>
              <a:rPr lang="en-US" altLang="zh-CN" sz="2400" i="1" baseline="-25000" dirty="0">
                <a:solidFill>
                  <a:srgbClr val="FF0000"/>
                </a:solidFill>
                <a:latin typeface="Times New Roman" pitchFamily="18" charset="0"/>
                <a:ea typeface="微软雅黑" pitchFamily="34" charset="-122"/>
                <a:cs typeface="Times New Roman" pitchFamily="18" charset="0"/>
              </a:rPr>
              <a:t>2</a:t>
            </a:r>
            <a:r>
              <a:rPr lang="en-US" altLang="zh-CN" sz="2400" i="1" dirty="0">
                <a:solidFill>
                  <a:srgbClr val="FF0000"/>
                </a:solidFill>
                <a:latin typeface="Times New Roman" pitchFamily="18" charset="0"/>
                <a:ea typeface="微软雅黑" pitchFamily="34" charset="-122"/>
                <a:cs typeface="Times New Roman" pitchFamily="18" charset="0"/>
              </a:rPr>
              <a:t>,…,</a:t>
            </a:r>
            <a:r>
              <a:rPr lang="en-US" altLang="zh-CN" sz="2400" i="1" dirty="0" err="1">
                <a:solidFill>
                  <a:srgbClr val="FF0000"/>
                </a:solidFill>
                <a:latin typeface="Times New Roman" pitchFamily="18" charset="0"/>
                <a:ea typeface="微软雅黑" pitchFamily="34" charset="-122"/>
                <a:cs typeface="Times New Roman" pitchFamily="18" charset="0"/>
              </a:rPr>
              <a:t>r</a:t>
            </a:r>
            <a:r>
              <a:rPr lang="en-US" altLang="zh-CN" sz="2400" i="1" baseline="-25000" dirty="0" err="1">
                <a:solidFill>
                  <a:srgbClr val="FF0000"/>
                </a:solidFill>
                <a:latin typeface="Times New Roman" pitchFamily="18" charset="0"/>
                <a:ea typeface="微软雅黑" pitchFamily="34" charset="-122"/>
                <a:cs typeface="Times New Roman" pitchFamily="18" charset="0"/>
              </a:rPr>
              <a:t>q</a:t>
            </a:r>
            <a:r>
              <a:rPr lang="en-US" altLang="zh-CN" sz="2400" i="1" dirty="0" err="1">
                <a:solidFill>
                  <a:srgbClr val="FF0000"/>
                </a:solidFill>
                <a:latin typeface="Times New Roman" pitchFamily="18" charset="0"/>
                <a:ea typeface="微软雅黑" pitchFamily="34" charset="-122"/>
                <a:cs typeface="Times New Roman" pitchFamily="18" charset="0"/>
              </a:rPr>
              <a:t>,t</a:t>
            </a:r>
            <a:r>
              <a:rPr lang="en-US" altLang="zh-CN" sz="2400" i="1" dirty="0">
                <a:solidFill>
                  <a:srgbClr val="FF0000"/>
                </a:solidFill>
                <a:latin typeface="Times New Roman" pitchFamily="18" charset="0"/>
                <a:ea typeface="微软雅黑" pitchFamily="34" charset="-122"/>
                <a:cs typeface="Times New Roman" pitchFamily="18" charset="0"/>
              </a:rPr>
              <a:t> </a:t>
            </a:r>
            <a:r>
              <a:rPr kumimoji="1" lang="zh-CN" altLang="en-US" sz="2000" dirty="0">
                <a:latin typeface="微软雅黑" panose="020B0503020204020204" pitchFamily="34" charset="-122"/>
                <a:ea typeface="微软雅黑" panose="020B0503020204020204" pitchFamily="34" charset="-122"/>
                <a:cs typeface="Consolas" pitchFamily="49" charset="0"/>
              </a:rPr>
              <a:t>是一条从</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1</a:t>
            </a:r>
            <a:r>
              <a:rPr kumimoji="1" lang="zh-CN" altLang="en-US" sz="2000" dirty="0">
                <a:latin typeface="微软雅黑" panose="020B0503020204020204" pitchFamily="34" charset="-122"/>
                <a:ea typeface="微软雅黑" panose="020B0503020204020204" pitchFamily="34" charset="-122"/>
                <a:cs typeface="Consolas" pitchFamily="49" charset="0"/>
              </a:rPr>
              <a:t>到 </a:t>
            </a:r>
            <a:r>
              <a:rPr lang="en-US" altLang="zh-CN" sz="2400" i="1" dirty="0">
                <a:solidFill>
                  <a:srgbClr val="FF0000"/>
                </a:solidFill>
                <a:latin typeface="Times New Roman" pitchFamily="18" charset="0"/>
                <a:ea typeface="微软雅黑" pitchFamily="34" charset="-122"/>
                <a:cs typeface="Times New Roman" pitchFamily="18" charset="0"/>
              </a:rPr>
              <a:t>t </a:t>
            </a:r>
            <a:r>
              <a:rPr kumimoji="1" lang="zh-CN" altLang="en-US" sz="2000" dirty="0">
                <a:latin typeface="微软雅黑" panose="020B0503020204020204" pitchFamily="34" charset="-122"/>
                <a:ea typeface="微软雅黑" panose="020B0503020204020204" pitchFamily="34" charset="-122"/>
                <a:cs typeface="Consolas" pitchFamily="49" charset="0"/>
              </a:rPr>
              <a:t>的最短路径，则</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000" i="1" dirty="0">
                <a:solidFill>
                  <a:srgbClr val="FF0000"/>
                </a:solidFill>
                <a:latin typeface="Times New Roman" pitchFamily="18" charset="0"/>
                <a:ea typeface="微软雅黑" pitchFamily="34" charset="-122"/>
                <a:cs typeface="Times New Roman" pitchFamily="18" charset="0"/>
              </a:rPr>
              <a:t> </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1</a:t>
            </a:r>
            <a:r>
              <a:rPr lang="en-US" altLang="zh-CN" sz="2400" i="1" dirty="0">
                <a:solidFill>
                  <a:srgbClr val="FF0000"/>
                </a:solidFill>
                <a:latin typeface="Times New Roman" pitchFamily="18" charset="0"/>
                <a:ea typeface="微软雅黑" pitchFamily="34" charset="-122"/>
                <a:cs typeface="Times New Roman" pitchFamily="18" charset="0"/>
              </a:rPr>
              <a:t>, r</a:t>
            </a:r>
            <a:r>
              <a:rPr lang="en-US" altLang="zh-CN" sz="2400" i="1" baseline="-25000" dirty="0">
                <a:solidFill>
                  <a:srgbClr val="FF0000"/>
                </a:solidFill>
                <a:latin typeface="Times New Roman" pitchFamily="18" charset="0"/>
                <a:ea typeface="微软雅黑" pitchFamily="34" charset="-122"/>
                <a:cs typeface="Times New Roman" pitchFamily="18" charset="0"/>
              </a:rPr>
              <a:t>1</a:t>
            </a:r>
            <a:r>
              <a:rPr lang="en-US" altLang="zh-CN" sz="2400" i="1" dirty="0">
                <a:solidFill>
                  <a:srgbClr val="FF0000"/>
                </a:solidFill>
                <a:latin typeface="Times New Roman" pitchFamily="18" charset="0"/>
                <a:ea typeface="微软雅黑" pitchFamily="34" charset="-122"/>
                <a:cs typeface="Times New Roman" pitchFamily="18" charset="0"/>
              </a:rPr>
              <a:t>,r</a:t>
            </a:r>
            <a:r>
              <a:rPr lang="en-US" altLang="zh-CN" sz="2400" i="1" baseline="-25000" dirty="0">
                <a:solidFill>
                  <a:srgbClr val="FF0000"/>
                </a:solidFill>
                <a:latin typeface="Times New Roman" pitchFamily="18" charset="0"/>
                <a:ea typeface="微软雅黑" pitchFamily="34" charset="-122"/>
                <a:cs typeface="Times New Roman" pitchFamily="18" charset="0"/>
              </a:rPr>
              <a:t>2</a:t>
            </a:r>
            <a:r>
              <a:rPr lang="en-US" altLang="zh-CN" sz="2400" i="1" dirty="0">
                <a:solidFill>
                  <a:srgbClr val="FF0000"/>
                </a:solidFill>
                <a:latin typeface="Times New Roman" pitchFamily="18" charset="0"/>
                <a:ea typeface="微软雅黑" pitchFamily="34" charset="-122"/>
                <a:cs typeface="Times New Roman" pitchFamily="18" charset="0"/>
              </a:rPr>
              <a:t>,…,</a:t>
            </a:r>
            <a:r>
              <a:rPr lang="en-US" altLang="zh-CN" sz="2400" i="1" dirty="0" err="1">
                <a:solidFill>
                  <a:srgbClr val="FF0000"/>
                </a:solidFill>
                <a:latin typeface="Times New Roman" pitchFamily="18" charset="0"/>
                <a:ea typeface="微软雅黑" pitchFamily="34" charset="-122"/>
                <a:cs typeface="Times New Roman" pitchFamily="18" charset="0"/>
              </a:rPr>
              <a:t>r</a:t>
            </a:r>
            <a:r>
              <a:rPr lang="en-US" altLang="zh-CN" sz="2400" i="1" baseline="-25000" dirty="0" err="1">
                <a:solidFill>
                  <a:srgbClr val="FF0000"/>
                </a:solidFill>
                <a:latin typeface="Times New Roman" pitchFamily="18" charset="0"/>
                <a:ea typeface="微软雅黑" pitchFamily="34" charset="-122"/>
                <a:cs typeface="Times New Roman" pitchFamily="18" charset="0"/>
              </a:rPr>
              <a:t>q</a:t>
            </a:r>
            <a:r>
              <a:rPr lang="en-US" altLang="zh-CN" sz="2400" i="1" dirty="0" err="1">
                <a:solidFill>
                  <a:srgbClr val="FF0000"/>
                </a:solidFill>
                <a:latin typeface="Times New Roman" pitchFamily="18" charset="0"/>
                <a:ea typeface="微软雅黑" pitchFamily="34" charset="-122"/>
                <a:cs typeface="Times New Roman" pitchFamily="18" charset="0"/>
              </a:rPr>
              <a:t>,t</a:t>
            </a:r>
            <a:r>
              <a:rPr kumimoji="1" lang="zh-CN" altLang="en-US" sz="2000" dirty="0">
                <a:latin typeface="微软雅黑" panose="020B0503020204020204" pitchFamily="34" charset="-122"/>
                <a:ea typeface="微软雅黑" panose="020B0503020204020204" pitchFamily="34" charset="-122"/>
                <a:cs typeface="Consolas" pitchFamily="49" charset="0"/>
              </a:rPr>
              <a:t>将是一条从 </a:t>
            </a:r>
            <a:r>
              <a:rPr lang="en-US" altLang="zh-CN" sz="2400" i="1" dirty="0">
                <a:solidFill>
                  <a:srgbClr val="FF0000"/>
                </a:solidFill>
                <a:latin typeface="Times New Roman" pitchFamily="18" charset="0"/>
                <a:ea typeface="微软雅黑" pitchFamily="34" charset="-122"/>
                <a:cs typeface="Times New Roman" pitchFamily="18" charset="0"/>
              </a:rPr>
              <a:t>s </a:t>
            </a:r>
            <a:r>
              <a:rPr kumimoji="1" lang="zh-CN" altLang="en-US" sz="2000" dirty="0">
                <a:latin typeface="微软雅黑" panose="020B0503020204020204" pitchFamily="34" charset="-122"/>
                <a:ea typeface="微软雅黑" panose="020B0503020204020204" pitchFamily="34" charset="-122"/>
                <a:cs typeface="Consolas" pitchFamily="49" charset="0"/>
              </a:rPr>
              <a:t>到 </a:t>
            </a:r>
            <a:r>
              <a:rPr lang="en-US" altLang="zh-CN" sz="2400" i="1" dirty="0">
                <a:solidFill>
                  <a:srgbClr val="FF0000"/>
                </a:solidFill>
                <a:latin typeface="Times New Roman" pitchFamily="18" charset="0"/>
                <a:ea typeface="微软雅黑" pitchFamily="34" charset="-122"/>
                <a:cs typeface="Times New Roman" pitchFamily="18" charset="0"/>
              </a:rPr>
              <a:t>t </a:t>
            </a:r>
            <a:r>
              <a:rPr kumimoji="1" lang="zh-CN" altLang="en-US" sz="2000" dirty="0">
                <a:latin typeface="微软雅黑" panose="020B0503020204020204" pitchFamily="34" charset="-122"/>
                <a:ea typeface="微软雅黑" panose="020B0503020204020204" pitchFamily="34" charset="-122"/>
                <a:cs typeface="Consolas" pitchFamily="49" charset="0"/>
              </a:rPr>
              <a:t>的路径且比</a:t>
            </a:r>
            <a:r>
              <a:rPr lang="en-US" altLang="zh-CN" sz="2400" i="1" dirty="0">
                <a:solidFill>
                  <a:srgbClr val="FF0000"/>
                </a:solidFill>
                <a:latin typeface="Times New Roman" pitchFamily="18" charset="0"/>
                <a:ea typeface="微软雅黑" pitchFamily="34" charset="-122"/>
                <a:cs typeface="Times New Roman" pitchFamily="18" charset="0"/>
              </a:rPr>
              <a:t>s,s</a:t>
            </a:r>
            <a:r>
              <a:rPr lang="en-US" altLang="zh-CN" sz="2400" i="1" baseline="-25000" dirty="0">
                <a:solidFill>
                  <a:srgbClr val="FF0000"/>
                </a:solidFill>
                <a:latin typeface="Times New Roman" pitchFamily="18" charset="0"/>
                <a:ea typeface="微软雅黑" pitchFamily="34" charset="-122"/>
                <a:cs typeface="Times New Roman" pitchFamily="18" charset="0"/>
              </a:rPr>
              <a:t>1</a:t>
            </a:r>
            <a:r>
              <a:rPr lang="en-US" altLang="zh-CN" sz="2400" i="1" dirty="0">
                <a:solidFill>
                  <a:srgbClr val="FF0000"/>
                </a:solidFill>
                <a:latin typeface="Times New Roman" pitchFamily="18" charset="0"/>
                <a:ea typeface="微软雅黑" pitchFamily="34" charset="-122"/>
                <a:cs typeface="Times New Roman" pitchFamily="18" charset="0"/>
              </a:rPr>
              <a:t>,s</a:t>
            </a:r>
            <a:r>
              <a:rPr lang="en-US" altLang="zh-CN" sz="2400" i="1" baseline="-25000" dirty="0">
                <a:solidFill>
                  <a:srgbClr val="FF0000"/>
                </a:solidFill>
                <a:latin typeface="Times New Roman" pitchFamily="18" charset="0"/>
                <a:ea typeface="微软雅黑" pitchFamily="34" charset="-122"/>
                <a:cs typeface="Times New Roman" pitchFamily="18" charset="0"/>
              </a:rPr>
              <a:t>2</a:t>
            </a:r>
            <a:r>
              <a:rPr lang="en-US" altLang="zh-CN" sz="2400" i="1" dirty="0">
                <a:solidFill>
                  <a:srgbClr val="FF0000"/>
                </a:solidFill>
                <a:latin typeface="Times New Roman" pitchFamily="18" charset="0"/>
                <a:ea typeface="微软雅黑" pitchFamily="34" charset="-122"/>
                <a:cs typeface="Times New Roman" pitchFamily="18" charset="0"/>
              </a:rPr>
              <a:t>,…,</a:t>
            </a:r>
            <a:r>
              <a:rPr lang="en-US" altLang="zh-CN" sz="2400" i="1" dirty="0" err="1">
                <a:solidFill>
                  <a:srgbClr val="FF0000"/>
                </a:solidFill>
                <a:latin typeface="Times New Roman" pitchFamily="18" charset="0"/>
                <a:ea typeface="微软雅黑" pitchFamily="34" charset="-122"/>
                <a:cs typeface="Times New Roman" pitchFamily="18" charset="0"/>
              </a:rPr>
              <a:t>s</a:t>
            </a:r>
            <a:r>
              <a:rPr lang="en-US" altLang="zh-CN" sz="2400" i="1" baseline="-25000" dirty="0" err="1">
                <a:solidFill>
                  <a:srgbClr val="FF0000"/>
                </a:solidFill>
                <a:latin typeface="Times New Roman" pitchFamily="18" charset="0"/>
                <a:ea typeface="微软雅黑" pitchFamily="34" charset="-122"/>
                <a:cs typeface="Times New Roman" pitchFamily="18" charset="0"/>
              </a:rPr>
              <a:t>p</a:t>
            </a:r>
            <a:r>
              <a:rPr lang="en-US" altLang="zh-CN" sz="2400" i="1" dirty="0" err="1">
                <a:solidFill>
                  <a:srgbClr val="FF0000"/>
                </a:solidFill>
                <a:latin typeface="Times New Roman" pitchFamily="18" charset="0"/>
                <a:ea typeface="微软雅黑" pitchFamily="34" charset="-122"/>
                <a:cs typeface="Times New Roman" pitchFamily="18" charset="0"/>
              </a:rPr>
              <a:t>,t</a:t>
            </a:r>
            <a:r>
              <a:rPr kumimoji="1" lang="zh-CN" altLang="en-US" sz="2000" dirty="0">
                <a:latin typeface="微软雅黑" panose="020B0503020204020204" pitchFamily="34" charset="-122"/>
                <a:ea typeface="微软雅黑" panose="020B0503020204020204" pitchFamily="34" charset="-122"/>
                <a:cs typeface="Consolas" pitchFamily="49" charset="0"/>
              </a:rPr>
              <a:t>的路径长度要短，从而导致矛盾。</a:t>
            </a:r>
            <a:endParaRPr kumimoji="1" lang="en-US" altLang="zh-CN" sz="2000" dirty="0">
              <a:latin typeface="微软雅黑" panose="020B0503020204020204" pitchFamily="34" charset="-122"/>
              <a:ea typeface="微软雅黑" panose="020B0503020204020204" pitchFamily="34" charset="-122"/>
              <a:cs typeface="Consolas" pitchFamily="49" charset="0"/>
            </a:endParaRPr>
          </a:p>
          <a:p>
            <a:pPr eaLnBrk="1" hangingPunct="1">
              <a:lnSpc>
                <a:spcPct val="150000"/>
              </a:lnSpc>
              <a:spcBef>
                <a:spcPct val="50000"/>
              </a:spcBef>
            </a:pP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    所以，多段图的最短路径问题满足最优性原理。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4235" y="1312190"/>
            <a:ext cx="11062252" cy="965201"/>
          </a:xfrm>
          <a:prstGeom prst="rect">
            <a:avLst/>
          </a:prstGeom>
          <a:noFill/>
        </p:spPr>
        <p:txBody>
          <a:bodyPr wrap="square" rtlCol="0">
            <a:spAutoFit/>
          </a:bodyPr>
          <a:lstStyle/>
          <a:p>
            <a:pPr>
              <a:lnSpc>
                <a:spcPct val="150000"/>
              </a:lnSpc>
            </a:pPr>
            <a:r>
              <a:rPr lang="zh-CN" altLang="zh-CN" sz="2000" dirty="0">
                <a:solidFill>
                  <a:srgbClr val="0000FF"/>
                </a:solidFill>
                <a:latin typeface="Consolas" pitchFamily="49" charset="0"/>
                <a:ea typeface="微软雅黑" pitchFamily="34" charset="-122"/>
                <a:cs typeface="Consolas" pitchFamily="49" charset="0"/>
              </a:rPr>
              <a:t>【问题描述】</a:t>
            </a:r>
            <a:r>
              <a:rPr lang="zh-CN" altLang="zh-CN" sz="2000" dirty="0">
                <a:latin typeface="Consolas" pitchFamily="49" charset="0"/>
                <a:ea typeface="微软雅黑" pitchFamily="34" charset="-122"/>
                <a:cs typeface="Consolas" pitchFamily="49" charset="0"/>
              </a:rPr>
              <a:t>给定高度为</a:t>
            </a:r>
            <a:r>
              <a:rPr lang="en-US" altLang="zh-CN" sz="2000" i="1" dirty="0">
                <a:latin typeface="Consolas" pitchFamily="49" charset="0"/>
                <a:ea typeface="微软雅黑" pitchFamily="34" charset="-122"/>
                <a:cs typeface="Consolas" pitchFamily="49" charset="0"/>
              </a:rPr>
              <a:t>n</a:t>
            </a:r>
            <a:r>
              <a:rPr lang="zh-CN" altLang="zh-CN" sz="2000" dirty="0">
                <a:latin typeface="Consolas" pitchFamily="49" charset="0"/>
                <a:ea typeface="微软雅黑" pitchFamily="34" charset="-122"/>
                <a:cs typeface="Consolas" pitchFamily="49" charset="0"/>
              </a:rPr>
              <a:t>的一个整数三角形</a:t>
            </a:r>
            <a:r>
              <a:rPr lang="zh-CN" altLang="en-US" sz="2000" dirty="0">
                <a:latin typeface="Consolas" pitchFamily="49" charset="0"/>
                <a:ea typeface="微软雅黑" pitchFamily="34" charset="-122"/>
                <a:cs typeface="Consolas" pitchFamily="49" charset="0"/>
              </a:rPr>
              <a:t>，</a:t>
            </a:r>
            <a:r>
              <a:rPr lang="zh-CN" altLang="zh-CN" sz="2000" dirty="0">
                <a:latin typeface="Consolas" pitchFamily="49" charset="0"/>
                <a:ea typeface="微软雅黑" pitchFamily="34" charset="-122"/>
                <a:cs typeface="Consolas" pitchFamily="49" charset="0"/>
              </a:rPr>
              <a:t>找出从顶部到底部的</a:t>
            </a:r>
            <a:r>
              <a:rPr lang="zh-CN" altLang="en-US" sz="2000" dirty="0">
                <a:latin typeface="Consolas" pitchFamily="49" charset="0"/>
                <a:ea typeface="微软雅黑" pitchFamily="34" charset="-122"/>
                <a:cs typeface="Consolas" pitchFamily="49" charset="0"/>
              </a:rPr>
              <a:t>最大</a:t>
            </a:r>
            <a:r>
              <a:rPr lang="zh-CN" altLang="zh-CN" sz="2000" dirty="0">
                <a:latin typeface="Consolas" pitchFamily="49" charset="0"/>
                <a:ea typeface="微软雅黑" pitchFamily="34" charset="-122"/>
                <a:cs typeface="Consolas" pitchFamily="49" charset="0"/>
              </a:rPr>
              <a:t>路径和</a:t>
            </a:r>
            <a:r>
              <a:rPr lang="zh-CN" altLang="en-US" sz="2000" dirty="0">
                <a:latin typeface="Consolas" pitchFamily="49" charset="0"/>
                <a:ea typeface="微软雅黑" pitchFamily="34" charset="-122"/>
                <a:cs typeface="Consolas" pitchFamily="49" charset="0"/>
              </a:rPr>
              <a:t>，注意从某个整数出发</a:t>
            </a:r>
            <a:r>
              <a:rPr lang="zh-CN" altLang="zh-CN" sz="2000" dirty="0">
                <a:latin typeface="Consolas" pitchFamily="49" charset="0"/>
                <a:ea typeface="微软雅黑" pitchFamily="34" charset="-122"/>
                <a:cs typeface="Consolas" pitchFamily="49" charset="0"/>
              </a:rPr>
              <a:t>只能向</a:t>
            </a:r>
            <a:r>
              <a:rPr lang="zh-CN" altLang="en-US" sz="2000" dirty="0">
                <a:latin typeface="Consolas" pitchFamily="49" charset="0"/>
                <a:ea typeface="微软雅黑" pitchFamily="34" charset="-122"/>
                <a:cs typeface="Consolas" pitchFamily="49" charset="0"/>
              </a:rPr>
              <a:t>下</a:t>
            </a:r>
            <a:r>
              <a:rPr lang="zh-CN" altLang="zh-CN" sz="2000" dirty="0">
                <a:latin typeface="Consolas" pitchFamily="49" charset="0"/>
                <a:ea typeface="微软雅黑" pitchFamily="34" charset="-122"/>
                <a:cs typeface="Consolas" pitchFamily="49" charset="0"/>
              </a:rPr>
              <a:t>移动</a:t>
            </a:r>
            <a:r>
              <a:rPr lang="zh-CN" altLang="en-US" sz="2000" dirty="0">
                <a:latin typeface="Consolas" pitchFamily="49" charset="0"/>
                <a:ea typeface="微软雅黑" pitchFamily="34" charset="-122"/>
                <a:cs typeface="Consolas" pitchFamily="49" charset="0"/>
              </a:rPr>
              <a:t>到</a:t>
            </a:r>
            <a:r>
              <a:rPr lang="zh-CN" altLang="zh-CN" sz="2000" dirty="0">
                <a:latin typeface="Consolas" pitchFamily="49" charset="0"/>
                <a:ea typeface="微软雅黑" pitchFamily="34" charset="-122"/>
                <a:cs typeface="Consolas" pitchFamily="49" charset="0"/>
              </a:rPr>
              <a:t>相邻的</a:t>
            </a:r>
            <a:r>
              <a:rPr lang="zh-CN" altLang="en-US" sz="2000" dirty="0">
                <a:latin typeface="Consolas" pitchFamily="49" charset="0"/>
                <a:ea typeface="微软雅黑" pitchFamily="34" charset="-122"/>
                <a:cs typeface="Consolas" pitchFamily="49" charset="0"/>
              </a:rPr>
              <a:t>整数</a:t>
            </a:r>
            <a:r>
              <a:rPr lang="zh-CN" altLang="zh-CN" sz="2000" dirty="0">
                <a:latin typeface="Consolas" pitchFamily="49" charset="0"/>
                <a:ea typeface="微软雅黑" pitchFamily="34" charset="-122"/>
                <a:cs typeface="Consolas" pitchFamily="49" charset="0"/>
              </a:rPr>
              <a:t>。</a:t>
            </a:r>
            <a:endParaRPr lang="en-US" altLang="zh-CN" sz="2000" dirty="0">
              <a:latin typeface="Consolas" pitchFamily="49" charset="0"/>
              <a:ea typeface="微软雅黑" pitchFamily="34" charset="-122"/>
              <a:cs typeface="Consolas" pitchFamily="49" charset="0"/>
            </a:endParaRPr>
          </a:p>
        </p:txBody>
      </p:sp>
      <p:sp>
        <p:nvSpPr>
          <p:cNvPr id="14" name="文本占位符 1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（三角形最长路径问题）</a:t>
            </a:r>
          </a:p>
        </p:txBody>
      </p:sp>
      <p:grpSp>
        <p:nvGrpSpPr>
          <p:cNvPr id="2" name="Group 4"/>
          <p:cNvGrpSpPr/>
          <p:nvPr/>
        </p:nvGrpSpPr>
        <p:grpSpPr bwMode="auto">
          <a:xfrm>
            <a:off x="2469373" y="3837540"/>
            <a:ext cx="3455988" cy="2519363"/>
            <a:chOff x="2621" y="9972"/>
            <a:chExt cx="2384" cy="2184"/>
          </a:xfrm>
          <a:noFill/>
        </p:grpSpPr>
        <p:sp>
          <p:nvSpPr>
            <p:cNvPr id="17" name="Text Box 5"/>
            <p:cNvSpPr txBox="1">
              <a:spLocks noChangeArrowheads="1"/>
            </p:cNvSpPr>
            <p:nvPr/>
          </p:nvSpPr>
          <p:spPr bwMode="auto">
            <a:xfrm>
              <a:off x="3657" y="9972"/>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dirty="0">
                  <a:latin typeface="Times New Roman" panose="02020603050405020304" pitchFamily="18" charset="0"/>
                </a:rPr>
                <a:t>8</a:t>
              </a:r>
              <a:endParaRPr lang="en-US" altLang="zh-CN" sz="2000" b="1" dirty="0"/>
            </a:p>
          </p:txBody>
        </p:sp>
        <p:sp>
          <p:nvSpPr>
            <p:cNvPr id="18" name="Text Box 6"/>
            <p:cNvSpPr txBox="1">
              <a:spLocks noChangeArrowheads="1"/>
            </p:cNvSpPr>
            <p:nvPr/>
          </p:nvSpPr>
          <p:spPr bwMode="auto">
            <a:xfrm>
              <a:off x="3407" y="10444"/>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dirty="0">
                  <a:latin typeface="Times New Roman" panose="02020603050405020304" pitchFamily="18" charset="0"/>
                </a:rPr>
                <a:t>12</a:t>
              </a:r>
              <a:endParaRPr lang="en-US" altLang="zh-CN" sz="2000" b="1" dirty="0"/>
            </a:p>
          </p:txBody>
        </p:sp>
        <p:sp>
          <p:nvSpPr>
            <p:cNvPr id="19" name="Text Box 7"/>
            <p:cNvSpPr txBox="1">
              <a:spLocks noChangeArrowheads="1"/>
            </p:cNvSpPr>
            <p:nvPr/>
          </p:nvSpPr>
          <p:spPr bwMode="auto">
            <a:xfrm>
              <a:off x="3151" y="10930"/>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3</a:t>
              </a:r>
              <a:endParaRPr lang="en-US" altLang="zh-CN" sz="2000" b="1"/>
            </a:p>
          </p:txBody>
        </p:sp>
        <p:sp>
          <p:nvSpPr>
            <p:cNvPr id="20" name="Text Box 8"/>
            <p:cNvSpPr txBox="1">
              <a:spLocks noChangeArrowheads="1"/>
            </p:cNvSpPr>
            <p:nvPr/>
          </p:nvSpPr>
          <p:spPr bwMode="auto">
            <a:xfrm>
              <a:off x="3680" y="10930"/>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9</a:t>
              </a:r>
              <a:endParaRPr lang="en-US" altLang="zh-CN" sz="2000" b="1"/>
            </a:p>
          </p:txBody>
        </p:sp>
        <p:sp>
          <p:nvSpPr>
            <p:cNvPr id="21" name="Text Box 9"/>
            <p:cNvSpPr txBox="1">
              <a:spLocks noChangeArrowheads="1"/>
            </p:cNvSpPr>
            <p:nvPr/>
          </p:nvSpPr>
          <p:spPr bwMode="auto">
            <a:xfrm>
              <a:off x="3928" y="10443"/>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dirty="0">
                  <a:latin typeface="Times New Roman" panose="02020603050405020304" pitchFamily="18" charset="0"/>
                </a:rPr>
                <a:t>15</a:t>
              </a:r>
              <a:endParaRPr lang="en-US" altLang="zh-CN" sz="2000" b="1" dirty="0"/>
            </a:p>
          </p:txBody>
        </p:sp>
        <p:sp>
          <p:nvSpPr>
            <p:cNvPr id="22" name="Text Box 10"/>
            <p:cNvSpPr txBox="1">
              <a:spLocks noChangeArrowheads="1"/>
            </p:cNvSpPr>
            <p:nvPr/>
          </p:nvSpPr>
          <p:spPr bwMode="auto">
            <a:xfrm>
              <a:off x="4174" y="10930"/>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6</a:t>
              </a:r>
              <a:endParaRPr lang="en-US" altLang="zh-CN" sz="2000" b="1"/>
            </a:p>
          </p:txBody>
        </p:sp>
        <p:sp>
          <p:nvSpPr>
            <p:cNvPr id="23" name="Text Box 11"/>
            <p:cNvSpPr txBox="1">
              <a:spLocks noChangeArrowheads="1"/>
            </p:cNvSpPr>
            <p:nvPr/>
          </p:nvSpPr>
          <p:spPr bwMode="auto">
            <a:xfrm>
              <a:off x="2868" y="11400"/>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8</a:t>
              </a:r>
              <a:endParaRPr lang="en-US" altLang="zh-CN" sz="2000" b="1"/>
            </a:p>
          </p:txBody>
        </p:sp>
        <p:sp>
          <p:nvSpPr>
            <p:cNvPr id="24" name="Text Box 12"/>
            <p:cNvSpPr txBox="1">
              <a:spLocks noChangeArrowheads="1"/>
            </p:cNvSpPr>
            <p:nvPr/>
          </p:nvSpPr>
          <p:spPr bwMode="auto">
            <a:xfrm>
              <a:off x="3398" y="11401"/>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dirty="0">
                  <a:latin typeface="Times New Roman" panose="02020603050405020304" pitchFamily="18" charset="0"/>
                </a:rPr>
                <a:t>10</a:t>
              </a:r>
              <a:endParaRPr lang="en-US" altLang="zh-CN" sz="2000" b="1" dirty="0"/>
            </a:p>
          </p:txBody>
        </p:sp>
        <p:sp>
          <p:nvSpPr>
            <p:cNvPr id="25" name="Text Box 13"/>
            <p:cNvSpPr txBox="1">
              <a:spLocks noChangeArrowheads="1"/>
            </p:cNvSpPr>
            <p:nvPr/>
          </p:nvSpPr>
          <p:spPr bwMode="auto">
            <a:xfrm>
              <a:off x="3925" y="11402"/>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5</a:t>
              </a:r>
              <a:endParaRPr lang="en-US" altLang="zh-CN" sz="2000" b="1"/>
            </a:p>
          </p:txBody>
        </p:sp>
        <p:sp>
          <p:nvSpPr>
            <p:cNvPr id="26" name="Text Box 14"/>
            <p:cNvSpPr txBox="1">
              <a:spLocks noChangeArrowheads="1"/>
            </p:cNvSpPr>
            <p:nvPr/>
          </p:nvSpPr>
          <p:spPr bwMode="auto">
            <a:xfrm>
              <a:off x="4445" y="11401"/>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12</a:t>
              </a:r>
              <a:endParaRPr lang="en-US" altLang="zh-CN" sz="2000" b="1"/>
            </a:p>
          </p:txBody>
        </p:sp>
        <p:sp>
          <p:nvSpPr>
            <p:cNvPr id="27" name="Text Box 15"/>
            <p:cNvSpPr txBox="1">
              <a:spLocks noChangeArrowheads="1"/>
            </p:cNvSpPr>
            <p:nvPr/>
          </p:nvSpPr>
          <p:spPr bwMode="auto">
            <a:xfrm>
              <a:off x="4693" y="11873"/>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9</a:t>
              </a:r>
              <a:endParaRPr lang="en-US" altLang="zh-CN" sz="2000" b="1"/>
            </a:p>
          </p:txBody>
        </p:sp>
        <p:sp>
          <p:nvSpPr>
            <p:cNvPr id="28" name="Text Box 16"/>
            <p:cNvSpPr txBox="1">
              <a:spLocks noChangeArrowheads="1"/>
            </p:cNvSpPr>
            <p:nvPr/>
          </p:nvSpPr>
          <p:spPr bwMode="auto">
            <a:xfrm>
              <a:off x="4185" y="11871"/>
              <a:ext cx="312" cy="283"/>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10</a:t>
              </a:r>
              <a:endParaRPr lang="en-US" altLang="zh-CN" sz="2000" b="1"/>
            </a:p>
          </p:txBody>
        </p:sp>
        <p:sp>
          <p:nvSpPr>
            <p:cNvPr id="29" name="Text Box 17"/>
            <p:cNvSpPr txBox="1">
              <a:spLocks noChangeArrowheads="1"/>
            </p:cNvSpPr>
            <p:nvPr/>
          </p:nvSpPr>
          <p:spPr bwMode="auto">
            <a:xfrm>
              <a:off x="3656" y="11871"/>
              <a:ext cx="312" cy="282"/>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18</a:t>
              </a:r>
              <a:endParaRPr lang="en-US" altLang="zh-CN" sz="2000" b="1"/>
            </a:p>
          </p:txBody>
        </p:sp>
        <p:sp>
          <p:nvSpPr>
            <p:cNvPr id="30" name="Text Box 18"/>
            <p:cNvSpPr txBox="1">
              <a:spLocks noChangeArrowheads="1"/>
            </p:cNvSpPr>
            <p:nvPr/>
          </p:nvSpPr>
          <p:spPr bwMode="auto">
            <a:xfrm>
              <a:off x="3138" y="11870"/>
              <a:ext cx="312" cy="282"/>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4</a:t>
              </a:r>
              <a:endParaRPr lang="en-US" altLang="zh-CN" sz="2000" b="1"/>
            </a:p>
          </p:txBody>
        </p:sp>
        <p:sp>
          <p:nvSpPr>
            <p:cNvPr id="31" name="Text Box 19"/>
            <p:cNvSpPr txBox="1">
              <a:spLocks noChangeArrowheads="1"/>
            </p:cNvSpPr>
            <p:nvPr/>
          </p:nvSpPr>
          <p:spPr bwMode="auto">
            <a:xfrm>
              <a:off x="2621" y="11870"/>
              <a:ext cx="312" cy="282"/>
            </a:xfrm>
            <a:prstGeom prst="rect">
              <a:avLst/>
            </a:prstGeom>
            <a:grp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16</a:t>
              </a:r>
              <a:endParaRPr lang="en-US" altLang="zh-CN" sz="2000" b="1"/>
            </a:p>
          </p:txBody>
        </p:sp>
        <p:sp>
          <p:nvSpPr>
            <p:cNvPr id="32" name="Line 20"/>
            <p:cNvSpPr>
              <a:spLocks noChangeShapeType="1"/>
            </p:cNvSpPr>
            <p:nvPr/>
          </p:nvSpPr>
          <p:spPr bwMode="auto">
            <a:xfrm flipH="1">
              <a:off x="3655" y="10260"/>
              <a:ext cx="92" cy="180"/>
            </a:xfrm>
            <a:prstGeom prst="line">
              <a:avLst/>
            </a:prstGeom>
            <a:grpFill/>
            <a:ln w="9525">
              <a:solidFill>
                <a:srgbClr val="000000"/>
              </a:solidFill>
              <a:round/>
            </a:ln>
          </p:spPr>
          <p:txBody>
            <a:bodyPr anchor="ctr"/>
            <a:lstStyle/>
            <a:p>
              <a:pPr algn="ctr"/>
              <a:endParaRPr lang="zh-CN" altLang="en-US" sz="2000"/>
            </a:p>
          </p:txBody>
        </p:sp>
        <p:sp>
          <p:nvSpPr>
            <p:cNvPr id="33" name="Line 21"/>
            <p:cNvSpPr>
              <a:spLocks noChangeShapeType="1"/>
            </p:cNvSpPr>
            <p:nvPr/>
          </p:nvSpPr>
          <p:spPr bwMode="auto">
            <a:xfrm>
              <a:off x="3889" y="10260"/>
              <a:ext cx="92" cy="180"/>
            </a:xfrm>
            <a:prstGeom prst="line">
              <a:avLst/>
            </a:prstGeom>
            <a:grpFill/>
            <a:ln w="19050">
              <a:solidFill>
                <a:srgbClr val="000000"/>
              </a:solidFill>
              <a:round/>
            </a:ln>
          </p:spPr>
          <p:txBody>
            <a:bodyPr anchor="ctr"/>
            <a:lstStyle/>
            <a:p>
              <a:pPr algn="ctr"/>
              <a:endParaRPr lang="zh-CN" altLang="en-US" sz="2000"/>
            </a:p>
          </p:txBody>
        </p:sp>
        <p:sp>
          <p:nvSpPr>
            <p:cNvPr id="34" name="Line 22"/>
            <p:cNvSpPr>
              <a:spLocks noChangeShapeType="1"/>
            </p:cNvSpPr>
            <p:nvPr/>
          </p:nvSpPr>
          <p:spPr bwMode="auto">
            <a:xfrm flipH="1">
              <a:off x="3409" y="10732"/>
              <a:ext cx="92" cy="180"/>
            </a:xfrm>
            <a:prstGeom prst="line">
              <a:avLst/>
            </a:prstGeom>
            <a:grpFill/>
            <a:ln w="9525">
              <a:solidFill>
                <a:srgbClr val="000000"/>
              </a:solidFill>
              <a:round/>
            </a:ln>
          </p:spPr>
          <p:txBody>
            <a:bodyPr anchor="ctr"/>
            <a:lstStyle/>
            <a:p>
              <a:pPr algn="ctr"/>
              <a:endParaRPr lang="zh-CN" altLang="en-US" sz="2000"/>
            </a:p>
          </p:txBody>
        </p:sp>
        <p:sp>
          <p:nvSpPr>
            <p:cNvPr id="35" name="Line 23"/>
            <p:cNvSpPr>
              <a:spLocks noChangeShapeType="1"/>
            </p:cNvSpPr>
            <p:nvPr/>
          </p:nvSpPr>
          <p:spPr bwMode="auto">
            <a:xfrm>
              <a:off x="3643" y="10732"/>
              <a:ext cx="92" cy="180"/>
            </a:xfrm>
            <a:prstGeom prst="line">
              <a:avLst/>
            </a:prstGeom>
            <a:grpFill/>
            <a:ln w="9525">
              <a:solidFill>
                <a:srgbClr val="000000"/>
              </a:solidFill>
              <a:round/>
            </a:ln>
          </p:spPr>
          <p:txBody>
            <a:bodyPr anchor="ctr"/>
            <a:lstStyle/>
            <a:p>
              <a:pPr algn="ctr"/>
              <a:endParaRPr lang="zh-CN" altLang="en-US" sz="2000"/>
            </a:p>
          </p:txBody>
        </p:sp>
        <p:sp>
          <p:nvSpPr>
            <p:cNvPr id="36" name="Line 24"/>
            <p:cNvSpPr>
              <a:spLocks noChangeShapeType="1"/>
            </p:cNvSpPr>
            <p:nvPr/>
          </p:nvSpPr>
          <p:spPr bwMode="auto">
            <a:xfrm flipH="1">
              <a:off x="3927" y="10732"/>
              <a:ext cx="92" cy="180"/>
            </a:xfrm>
            <a:prstGeom prst="line">
              <a:avLst/>
            </a:prstGeom>
            <a:grpFill/>
            <a:ln w="19050">
              <a:solidFill>
                <a:srgbClr val="000000"/>
              </a:solidFill>
              <a:round/>
            </a:ln>
          </p:spPr>
          <p:txBody>
            <a:bodyPr anchor="ctr"/>
            <a:lstStyle/>
            <a:p>
              <a:pPr algn="ctr"/>
              <a:endParaRPr lang="zh-CN" altLang="en-US" sz="2000"/>
            </a:p>
          </p:txBody>
        </p:sp>
        <p:sp>
          <p:nvSpPr>
            <p:cNvPr id="37" name="Line 25"/>
            <p:cNvSpPr>
              <a:spLocks noChangeShapeType="1"/>
            </p:cNvSpPr>
            <p:nvPr/>
          </p:nvSpPr>
          <p:spPr bwMode="auto">
            <a:xfrm>
              <a:off x="4161" y="10732"/>
              <a:ext cx="92" cy="180"/>
            </a:xfrm>
            <a:prstGeom prst="line">
              <a:avLst/>
            </a:prstGeom>
            <a:grpFill/>
            <a:ln w="9525">
              <a:solidFill>
                <a:srgbClr val="000000"/>
              </a:solidFill>
              <a:round/>
            </a:ln>
          </p:spPr>
          <p:txBody>
            <a:bodyPr anchor="ctr"/>
            <a:lstStyle/>
            <a:p>
              <a:pPr algn="ctr"/>
              <a:endParaRPr lang="zh-CN" altLang="en-US" sz="2000"/>
            </a:p>
          </p:txBody>
        </p:sp>
        <p:sp>
          <p:nvSpPr>
            <p:cNvPr id="38" name="Line 26"/>
            <p:cNvSpPr>
              <a:spLocks noChangeShapeType="1"/>
            </p:cNvSpPr>
            <p:nvPr/>
          </p:nvSpPr>
          <p:spPr bwMode="auto">
            <a:xfrm flipH="1">
              <a:off x="3151" y="11214"/>
              <a:ext cx="92" cy="180"/>
            </a:xfrm>
            <a:prstGeom prst="line">
              <a:avLst/>
            </a:prstGeom>
            <a:grpFill/>
            <a:ln w="9525">
              <a:solidFill>
                <a:srgbClr val="000000"/>
              </a:solidFill>
              <a:round/>
            </a:ln>
          </p:spPr>
          <p:txBody>
            <a:bodyPr anchor="ctr"/>
            <a:lstStyle/>
            <a:p>
              <a:pPr algn="ctr"/>
              <a:endParaRPr lang="zh-CN" altLang="en-US" sz="2000"/>
            </a:p>
          </p:txBody>
        </p:sp>
        <p:sp>
          <p:nvSpPr>
            <p:cNvPr id="39" name="Line 27"/>
            <p:cNvSpPr>
              <a:spLocks noChangeShapeType="1"/>
            </p:cNvSpPr>
            <p:nvPr/>
          </p:nvSpPr>
          <p:spPr bwMode="auto">
            <a:xfrm>
              <a:off x="3385" y="11214"/>
              <a:ext cx="92" cy="180"/>
            </a:xfrm>
            <a:prstGeom prst="line">
              <a:avLst/>
            </a:prstGeom>
            <a:grpFill/>
            <a:ln w="9525">
              <a:solidFill>
                <a:srgbClr val="000000"/>
              </a:solidFill>
              <a:round/>
            </a:ln>
          </p:spPr>
          <p:txBody>
            <a:bodyPr anchor="ctr"/>
            <a:lstStyle/>
            <a:p>
              <a:pPr algn="ctr"/>
              <a:endParaRPr lang="zh-CN" altLang="en-US" sz="2000"/>
            </a:p>
          </p:txBody>
        </p:sp>
        <p:sp>
          <p:nvSpPr>
            <p:cNvPr id="40" name="Line 28"/>
            <p:cNvSpPr>
              <a:spLocks noChangeShapeType="1"/>
            </p:cNvSpPr>
            <p:nvPr/>
          </p:nvSpPr>
          <p:spPr bwMode="auto">
            <a:xfrm flipH="1">
              <a:off x="3681" y="11214"/>
              <a:ext cx="92" cy="180"/>
            </a:xfrm>
            <a:prstGeom prst="line">
              <a:avLst/>
            </a:prstGeom>
            <a:grpFill/>
            <a:ln w="19050">
              <a:solidFill>
                <a:srgbClr val="000000"/>
              </a:solidFill>
              <a:round/>
            </a:ln>
          </p:spPr>
          <p:txBody>
            <a:bodyPr anchor="ctr"/>
            <a:lstStyle/>
            <a:p>
              <a:pPr algn="ctr"/>
              <a:endParaRPr lang="zh-CN" altLang="en-US" sz="2000"/>
            </a:p>
          </p:txBody>
        </p:sp>
        <p:sp>
          <p:nvSpPr>
            <p:cNvPr id="41" name="Line 29"/>
            <p:cNvSpPr>
              <a:spLocks noChangeShapeType="1"/>
            </p:cNvSpPr>
            <p:nvPr/>
          </p:nvSpPr>
          <p:spPr bwMode="auto">
            <a:xfrm>
              <a:off x="3915" y="11214"/>
              <a:ext cx="92" cy="180"/>
            </a:xfrm>
            <a:prstGeom prst="line">
              <a:avLst/>
            </a:prstGeom>
            <a:grpFill/>
            <a:ln w="9525">
              <a:solidFill>
                <a:srgbClr val="000000"/>
              </a:solidFill>
              <a:round/>
            </a:ln>
          </p:spPr>
          <p:txBody>
            <a:bodyPr anchor="ctr"/>
            <a:lstStyle/>
            <a:p>
              <a:pPr algn="ctr"/>
              <a:endParaRPr lang="zh-CN" altLang="en-US" sz="2000"/>
            </a:p>
          </p:txBody>
        </p:sp>
        <p:sp>
          <p:nvSpPr>
            <p:cNvPr id="42" name="Line 30"/>
            <p:cNvSpPr>
              <a:spLocks noChangeShapeType="1"/>
            </p:cNvSpPr>
            <p:nvPr/>
          </p:nvSpPr>
          <p:spPr bwMode="auto">
            <a:xfrm flipH="1">
              <a:off x="4165" y="11214"/>
              <a:ext cx="92" cy="180"/>
            </a:xfrm>
            <a:prstGeom prst="line">
              <a:avLst/>
            </a:prstGeom>
            <a:grpFill/>
            <a:ln w="9525">
              <a:solidFill>
                <a:srgbClr val="000000"/>
              </a:solidFill>
              <a:round/>
            </a:ln>
          </p:spPr>
          <p:txBody>
            <a:bodyPr anchor="ctr"/>
            <a:lstStyle/>
            <a:p>
              <a:pPr algn="ctr"/>
              <a:endParaRPr lang="zh-CN" altLang="en-US" sz="2000"/>
            </a:p>
          </p:txBody>
        </p:sp>
        <p:sp>
          <p:nvSpPr>
            <p:cNvPr id="43" name="Line 31"/>
            <p:cNvSpPr>
              <a:spLocks noChangeShapeType="1"/>
            </p:cNvSpPr>
            <p:nvPr/>
          </p:nvSpPr>
          <p:spPr bwMode="auto">
            <a:xfrm>
              <a:off x="4399" y="11214"/>
              <a:ext cx="92" cy="180"/>
            </a:xfrm>
            <a:prstGeom prst="line">
              <a:avLst/>
            </a:prstGeom>
            <a:grpFill/>
            <a:ln w="9525">
              <a:solidFill>
                <a:srgbClr val="000000"/>
              </a:solidFill>
              <a:round/>
            </a:ln>
          </p:spPr>
          <p:txBody>
            <a:bodyPr anchor="ctr"/>
            <a:lstStyle/>
            <a:p>
              <a:pPr algn="ctr"/>
              <a:endParaRPr lang="zh-CN" altLang="en-US" sz="2000"/>
            </a:p>
          </p:txBody>
        </p:sp>
        <p:sp>
          <p:nvSpPr>
            <p:cNvPr id="44" name="Line 32"/>
            <p:cNvSpPr>
              <a:spLocks noChangeShapeType="1"/>
            </p:cNvSpPr>
            <p:nvPr/>
          </p:nvSpPr>
          <p:spPr bwMode="auto">
            <a:xfrm flipH="1">
              <a:off x="2859" y="11688"/>
              <a:ext cx="92" cy="180"/>
            </a:xfrm>
            <a:prstGeom prst="line">
              <a:avLst/>
            </a:prstGeom>
            <a:grpFill/>
            <a:ln w="9525">
              <a:solidFill>
                <a:srgbClr val="000000"/>
              </a:solidFill>
              <a:round/>
            </a:ln>
          </p:spPr>
          <p:txBody>
            <a:bodyPr anchor="ctr"/>
            <a:lstStyle/>
            <a:p>
              <a:pPr algn="ctr"/>
              <a:endParaRPr lang="zh-CN" altLang="en-US" sz="2000"/>
            </a:p>
          </p:txBody>
        </p:sp>
        <p:sp>
          <p:nvSpPr>
            <p:cNvPr id="45" name="Line 33"/>
            <p:cNvSpPr>
              <a:spLocks noChangeShapeType="1"/>
            </p:cNvSpPr>
            <p:nvPr/>
          </p:nvSpPr>
          <p:spPr bwMode="auto">
            <a:xfrm>
              <a:off x="3093" y="11688"/>
              <a:ext cx="92" cy="180"/>
            </a:xfrm>
            <a:prstGeom prst="line">
              <a:avLst/>
            </a:prstGeom>
            <a:grpFill/>
            <a:ln w="9525">
              <a:solidFill>
                <a:srgbClr val="000000"/>
              </a:solidFill>
              <a:round/>
            </a:ln>
          </p:spPr>
          <p:txBody>
            <a:bodyPr anchor="ctr"/>
            <a:lstStyle/>
            <a:p>
              <a:pPr algn="ctr"/>
              <a:endParaRPr lang="zh-CN" altLang="en-US" sz="2000"/>
            </a:p>
          </p:txBody>
        </p:sp>
        <p:sp>
          <p:nvSpPr>
            <p:cNvPr id="46" name="Line 34"/>
            <p:cNvSpPr>
              <a:spLocks noChangeShapeType="1"/>
            </p:cNvSpPr>
            <p:nvPr/>
          </p:nvSpPr>
          <p:spPr bwMode="auto">
            <a:xfrm flipH="1">
              <a:off x="3399" y="11687"/>
              <a:ext cx="92" cy="180"/>
            </a:xfrm>
            <a:prstGeom prst="line">
              <a:avLst/>
            </a:prstGeom>
            <a:grpFill/>
            <a:ln w="9525">
              <a:solidFill>
                <a:srgbClr val="000000"/>
              </a:solidFill>
              <a:round/>
            </a:ln>
          </p:spPr>
          <p:txBody>
            <a:bodyPr anchor="ctr"/>
            <a:lstStyle/>
            <a:p>
              <a:pPr algn="ctr"/>
              <a:endParaRPr lang="zh-CN" altLang="en-US" sz="2000"/>
            </a:p>
          </p:txBody>
        </p:sp>
        <p:sp>
          <p:nvSpPr>
            <p:cNvPr id="47" name="Line 35"/>
            <p:cNvSpPr>
              <a:spLocks noChangeShapeType="1"/>
            </p:cNvSpPr>
            <p:nvPr/>
          </p:nvSpPr>
          <p:spPr bwMode="auto">
            <a:xfrm>
              <a:off x="3633" y="11687"/>
              <a:ext cx="92" cy="180"/>
            </a:xfrm>
            <a:prstGeom prst="line">
              <a:avLst/>
            </a:prstGeom>
            <a:grpFill/>
            <a:ln w="19050">
              <a:solidFill>
                <a:srgbClr val="000000"/>
              </a:solidFill>
              <a:round/>
            </a:ln>
          </p:spPr>
          <p:txBody>
            <a:bodyPr anchor="ctr"/>
            <a:lstStyle/>
            <a:p>
              <a:pPr algn="ctr"/>
              <a:endParaRPr lang="zh-CN" altLang="en-US" sz="2000"/>
            </a:p>
          </p:txBody>
        </p:sp>
        <p:sp>
          <p:nvSpPr>
            <p:cNvPr id="48" name="Line 36"/>
            <p:cNvSpPr>
              <a:spLocks noChangeShapeType="1"/>
            </p:cNvSpPr>
            <p:nvPr/>
          </p:nvSpPr>
          <p:spPr bwMode="auto">
            <a:xfrm flipH="1">
              <a:off x="3917" y="11687"/>
              <a:ext cx="92" cy="180"/>
            </a:xfrm>
            <a:prstGeom prst="line">
              <a:avLst/>
            </a:prstGeom>
            <a:grpFill/>
            <a:ln w="9525">
              <a:solidFill>
                <a:srgbClr val="000000"/>
              </a:solidFill>
              <a:round/>
            </a:ln>
          </p:spPr>
          <p:txBody>
            <a:bodyPr anchor="ctr"/>
            <a:lstStyle/>
            <a:p>
              <a:pPr algn="ctr"/>
              <a:endParaRPr lang="zh-CN" altLang="en-US" sz="2000"/>
            </a:p>
          </p:txBody>
        </p:sp>
        <p:sp>
          <p:nvSpPr>
            <p:cNvPr id="49" name="Line 37"/>
            <p:cNvSpPr>
              <a:spLocks noChangeShapeType="1"/>
            </p:cNvSpPr>
            <p:nvPr/>
          </p:nvSpPr>
          <p:spPr bwMode="auto">
            <a:xfrm>
              <a:off x="4151" y="11687"/>
              <a:ext cx="92" cy="180"/>
            </a:xfrm>
            <a:prstGeom prst="line">
              <a:avLst/>
            </a:prstGeom>
            <a:grpFill/>
            <a:ln w="9525">
              <a:solidFill>
                <a:srgbClr val="000000"/>
              </a:solidFill>
              <a:round/>
            </a:ln>
          </p:spPr>
          <p:txBody>
            <a:bodyPr anchor="ctr"/>
            <a:lstStyle/>
            <a:p>
              <a:pPr algn="ctr"/>
              <a:endParaRPr lang="zh-CN" altLang="en-US" sz="2000"/>
            </a:p>
          </p:txBody>
        </p:sp>
        <p:sp>
          <p:nvSpPr>
            <p:cNvPr id="50" name="Line 38"/>
            <p:cNvSpPr>
              <a:spLocks noChangeShapeType="1"/>
            </p:cNvSpPr>
            <p:nvPr/>
          </p:nvSpPr>
          <p:spPr bwMode="auto">
            <a:xfrm flipH="1">
              <a:off x="4435" y="11687"/>
              <a:ext cx="92" cy="180"/>
            </a:xfrm>
            <a:prstGeom prst="line">
              <a:avLst/>
            </a:prstGeom>
            <a:grpFill/>
            <a:ln w="9525">
              <a:solidFill>
                <a:srgbClr val="000000"/>
              </a:solidFill>
              <a:round/>
            </a:ln>
          </p:spPr>
          <p:txBody>
            <a:bodyPr anchor="ctr"/>
            <a:lstStyle/>
            <a:p>
              <a:pPr algn="ctr"/>
              <a:endParaRPr lang="zh-CN" altLang="en-US" sz="2000"/>
            </a:p>
          </p:txBody>
        </p:sp>
        <p:sp>
          <p:nvSpPr>
            <p:cNvPr id="51" name="Line 39"/>
            <p:cNvSpPr>
              <a:spLocks noChangeShapeType="1"/>
            </p:cNvSpPr>
            <p:nvPr/>
          </p:nvSpPr>
          <p:spPr bwMode="auto">
            <a:xfrm>
              <a:off x="4669" y="11687"/>
              <a:ext cx="92" cy="180"/>
            </a:xfrm>
            <a:prstGeom prst="line">
              <a:avLst/>
            </a:prstGeom>
            <a:grpFill/>
            <a:ln w="9525">
              <a:solidFill>
                <a:srgbClr val="000000"/>
              </a:solidFill>
              <a:round/>
            </a:ln>
          </p:spPr>
          <p:txBody>
            <a:bodyPr anchor="ctr"/>
            <a:lstStyle/>
            <a:p>
              <a:pPr algn="ctr"/>
              <a:endParaRPr lang="zh-CN" altLang="en-US" sz="2000"/>
            </a:p>
          </p:txBody>
        </p:sp>
      </p:grpSp>
      <p:grpSp>
        <p:nvGrpSpPr>
          <p:cNvPr id="52" name="Group 4"/>
          <p:cNvGrpSpPr/>
          <p:nvPr/>
        </p:nvGrpSpPr>
        <p:grpSpPr bwMode="auto">
          <a:xfrm>
            <a:off x="6428662" y="3831320"/>
            <a:ext cx="3455988" cy="2519363"/>
            <a:chOff x="2621" y="9972"/>
            <a:chExt cx="2384" cy="2184"/>
          </a:xfrm>
        </p:grpSpPr>
        <p:sp>
          <p:nvSpPr>
            <p:cNvPr id="53" name="Text Box 5"/>
            <p:cNvSpPr txBox="1">
              <a:spLocks noChangeArrowheads="1"/>
            </p:cNvSpPr>
            <p:nvPr/>
          </p:nvSpPr>
          <p:spPr bwMode="auto">
            <a:xfrm>
              <a:off x="3657" y="9972"/>
              <a:ext cx="312" cy="283"/>
            </a:xfrm>
            <a:prstGeom prst="rect">
              <a:avLst/>
            </a:prstGeom>
            <a:solidFill>
              <a:srgbClr val="DB43C2"/>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dirty="0">
                  <a:latin typeface="Times New Roman" panose="02020603050405020304" pitchFamily="18" charset="0"/>
                </a:rPr>
                <a:t>8</a:t>
              </a:r>
              <a:endParaRPr lang="en-US" altLang="zh-CN" sz="2000" b="1" dirty="0"/>
            </a:p>
          </p:txBody>
        </p:sp>
        <p:sp>
          <p:nvSpPr>
            <p:cNvPr id="54"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dirty="0">
                  <a:latin typeface="Times New Roman" panose="02020603050405020304" pitchFamily="18" charset="0"/>
                </a:rPr>
                <a:t>12</a:t>
              </a:r>
              <a:endParaRPr lang="en-US" altLang="zh-CN" sz="2000" b="1" dirty="0"/>
            </a:p>
          </p:txBody>
        </p:sp>
        <p:sp>
          <p:nvSpPr>
            <p:cNvPr id="55"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3</a:t>
              </a:r>
              <a:endParaRPr lang="en-US" altLang="zh-CN" sz="2000" b="1"/>
            </a:p>
          </p:txBody>
        </p:sp>
        <p:sp>
          <p:nvSpPr>
            <p:cNvPr id="56" name="Text Box 8"/>
            <p:cNvSpPr txBox="1">
              <a:spLocks noChangeArrowheads="1"/>
            </p:cNvSpPr>
            <p:nvPr/>
          </p:nvSpPr>
          <p:spPr bwMode="auto">
            <a:xfrm>
              <a:off x="3680" y="10930"/>
              <a:ext cx="312" cy="283"/>
            </a:xfrm>
            <a:prstGeom prst="rect">
              <a:avLst/>
            </a:prstGeom>
            <a:solidFill>
              <a:srgbClr val="DB43C2"/>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9</a:t>
              </a:r>
              <a:endParaRPr lang="en-US" altLang="zh-CN" sz="2000" b="1"/>
            </a:p>
          </p:txBody>
        </p:sp>
        <p:sp>
          <p:nvSpPr>
            <p:cNvPr id="57" name="Text Box 9"/>
            <p:cNvSpPr txBox="1">
              <a:spLocks noChangeArrowheads="1"/>
            </p:cNvSpPr>
            <p:nvPr/>
          </p:nvSpPr>
          <p:spPr bwMode="auto">
            <a:xfrm>
              <a:off x="3928" y="10443"/>
              <a:ext cx="312" cy="283"/>
            </a:xfrm>
            <a:prstGeom prst="rect">
              <a:avLst/>
            </a:prstGeom>
            <a:solidFill>
              <a:srgbClr val="DB43C2"/>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dirty="0">
                  <a:latin typeface="Times New Roman" panose="02020603050405020304" pitchFamily="18" charset="0"/>
                </a:rPr>
                <a:t>15</a:t>
              </a:r>
              <a:endParaRPr lang="en-US" altLang="zh-CN" sz="2000" b="1" dirty="0"/>
            </a:p>
          </p:txBody>
        </p:sp>
        <p:sp>
          <p:nvSpPr>
            <p:cNvPr id="58"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6</a:t>
              </a:r>
              <a:endParaRPr lang="en-US" altLang="zh-CN" sz="2000" b="1"/>
            </a:p>
          </p:txBody>
        </p:sp>
        <p:sp>
          <p:nvSpPr>
            <p:cNvPr id="59"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8</a:t>
              </a:r>
              <a:endParaRPr lang="en-US" altLang="zh-CN" sz="2000" b="1"/>
            </a:p>
          </p:txBody>
        </p:sp>
        <p:sp>
          <p:nvSpPr>
            <p:cNvPr id="60" name="Text Box 12"/>
            <p:cNvSpPr txBox="1">
              <a:spLocks noChangeArrowheads="1"/>
            </p:cNvSpPr>
            <p:nvPr/>
          </p:nvSpPr>
          <p:spPr bwMode="auto">
            <a:xfrm>
              <a:off x="3398" y="11401"/>
              <a:ext cx="312" cy="283"/>
            </a:xfrm>
            <a:prstGeom prst="rect">
              <a:avLst/>
            </a:prstGeom>
            <a:solidFill>
              <a:srgbClr val="DB43C2"/>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dirty="0">
                  <a:latin typeface="Times New Roman" panose="02020603050405020304" pitchFamily="18" charset="0"/>
                </a:rPr>
                <a:t>10</a:t>
              </a:r>
              <a:endParaRPr lang="en-US" altLang="zh-CN" sz="2000" b="1" dirty="0"/>
            </a:p>
          </p:txBody>
        </p:sp>
        <p:sp>
          <p:nvSpPr>
            <p:cNvPr id="61"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5</a:t>
              </a:r>
              <a:endParaRPr lang="en-US" altLang="zh-CN" sz="2000" b="1"/>
            </a:p>
          </p:txBody>
        </p:sp>
        <p:sp>
          <p:nvSpPr>
            <p:cNvPr id="62"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12</a:t>
              </a:r>
              <a:endParaRPr lang="en-US" altLang="zh-CN" sz="2000" b="1"/>
            </a:p>
          </p:txBody>
        </p:sp>
        <p:sp>
          <p:nvSpPr>
            <p:cNvPr id="63"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9</a:t>
              </a:r>
              <a:endParaRPr lang="en-US" altLang="zh-CN" sz="2000" b="1"/>
            </a:p>
          </p:txBody>
        </p:sp>
        <p:sp>
          <p:nvSpPr>
            <p:cNvPr id="64"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10</a:t>
              </a:r>
              <a:endParaRPr lang="en-US" altLang="zh-CN" sz="2000" b="1"/>
            </a:p>
          </p:txBody>
        </p:sp>
        <p:sp>
          <p:nvSpPr>
            <p:cNvPr id="65" name="Text Box 17"/>
            <p:cNvSpPr txBox="1">
              <a:spLocks noChangeArrowheads="1"/>
            </p:cNvSpPr>
            <p:nvPr/>
          </p:nvSpPr>
          <p:spPr bwMode="auto">
            <a:xfrm>
              <a:off x="3656" y="11871"/>
              <a:ext cx="312" cy="282"/>
            </a:xfrm>
            <a:prstGeom prst="rect">
              <a:avLst/>
            </a:prstGeom>
            <a:solidFill>
              <a:srgbClr val="DB43C2"/>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18</a:t>
              </a:r>
              <a:endParaRPr lang="en-US" altLang="zh-CN" sz="2000" b="1"/>
            </a:p>
          </p:txBody>
        </p:sp>
        <p:sp>
          <p:nvSpPr>
            <p:cNvPr id="66"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4</a:t>
              </a:r>
              <a:endParaRPr lang="en-US" altLang="zh-CN" sz="2000" b="1"/>
            </a:p>
          </p:txBody>
        </p:sp>
        <p:sp>
          <p:nvSpPr>
            <p:cNvPr id="67"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lang="en-US" altLang="zh-CN" sz="2000">
                  <a:latin typeface="Times New Roman" panose="02020603050405020304" pitchFamily="18" charset="0"/>
                </a:rPr>
                <a:t>16</a:t>
              </a:r>
              <a:endParaRPr lang="en-US" altLang="zh-CN" sz="2000" b="1"/>
            </a:p>
          </p:txBody>
        </p:sp>
        <p:sp>
          <p:nvSpPr>
            <p:cNvPr id="68"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69"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0"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1"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2"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3"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4"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5"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6"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7"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8"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79"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80"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81"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82"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83"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84"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85"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86"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sp>
          <p:nvSpPr>
            <p:cNvPr id="87"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lstStyle/>
            <a:p>
              <a:pPr algn="ctr"/>
              <a:endParaRPr lang="zh-CN" altLang="en-US" sz="2000"/>
            </a:p>
          </p:txBody>
        </p:sp>
      </p:grpSp>
      <p:sp>
        <p:nvSpPr>
          <p:cNvPr id="88" name="文本框 87">
            <a:extLst>
              <a:ext uri="{FF2B5EF4-FFF2-40B4-BE49-F238E27FC236}">
                <a16:creationId xmlns:a16="http://schemas.microsoft.com/office/drawing/2014/main" id="{D3783656-AE6E-45A0-9437-D93800123CFB}"/>
              </a:ext>
            </a:extLst>
          </p:cNvPr>
          <p:cNvSpPr txBox="1"/>
          <p:nvPr/>
        </p:nvSpPr>
        <p:spPr>
          <a:xfrm>
            <a:off x="1784547" y="2979060"/>
            <a:ext cx="7449885" cy="400110"/>
          </a:xfrm>
          <a:prstGeom prst="rect">
            <a:avLst/>
          </a:prstGeom>
          <a:noFill/>
        </p:spPr>
        <p:txBody>
          <a:bodyPr wrap="square">
            <a:spAutoFit/>
          </a:bodyPr>
          <a:lstStyle/>
          <a:p>
            <a:r>
              <a:rPr lang="zh-CN" altLang="zh-CN" sz="2000" dirty="0">
                <a:latin typeface="Consolas" pitchFamily="49" charset="0"/>
                <a:ea typeface="微软雅黑" pitchFamily="34" charset="-122"/>
                <a:cs typeface="Consolas" pitchFamily="49" charset="0"/>
              </a:rPr>
              <a:t>输出的路径是</a:t>
            </a:r>
            <a:r>
              <a:rPr lang="en-US" altLang="zh-CN" sz="2000" dirty="0">
                <a:latin typeface="Consolas" pitchFamily="49" charset="0"/>
                <a:ea typeface="微软雅黑" pitchFamily="34" charset="-122"/>
                <a:cs typeface="Consolas" pitchFamily="49" charset="0"/>
              </a:rPr>
              <a:t>8 15 9 10 18</a:t>
            </a:r>
            <a:r>
              <a:rPr lang="zh-CN" altLang="en-US" sz="2000" dirty="0">
                <a:latin typeface="Consolas" pitchFamily="49" charset="0"/>
                <a:ea typeface="微软雅黑" pitchFamily="34" charset="-122"/>
                <a:cs typeface="Consolas" pitchFamily="49" charset="0"/>
              </a:rPr>
              <a:t>，</a:t>
            </a:r>
            <a:r>
              <a:rPr lang="zh-CN" altLang="zh-CN" sz="2000" dirty="0">
                <a:latin typeface="Consolas" pitchFamily="49" charset="0"/>
                <a:ea typeface="微软雅黑" pitchFamily="34" charset="-122"/>
                <a:cs typeface="Consolas" pitchFamily="49" charset="0"/>
              </a:rPr>
              <a:t>最</a:t>
            </a:r>
            <a:r>
              <a:rPr lang="zh-CN" altLang="en-US" sz="2000" dirty="0">
                <a:latin typeface="Consolas" pitchFamily="49" charset="0"/>
                <a:ea typeface="微软雅黑" pitchFamily="34" charset="-122"/>
                <a:cs typeface="Consolas" pitchFamily="49" charset="0"/>
              </a:rPr>
              <a:t>大</a:t>
            </a:r>
            <a:r>
              <a:rPr lang="zh-CN" altLang="zh-CN" sz="2000" dirty="0">
                <a:latin typeface="Consolas" pitchFamily="49" charset="0"/>
                <a:ea typeface="微软雅黑" pitchFamily="34" charset="-122"/>
                <a:cs typeface="Consolas" pitchFamily="49" charset="0"/>
              </a:rPr>
              <a:t>路径</a:t>
            </a:r>
            <a:r>
              <a:rPr lang="zh-CN" altLang="en-US" sz="2000" dirty="0">
                <a:latin typeface="Consolas" pitchFamily="49" charset="0"/>
                <a:ea typeface="微软雅黑" pitchFamily="34" charset="-122"/>
                <a:cs typeface="Consolas" pitchFamily="49" charset="0"/>
              </a:rPr>
              <a:t>和</a:t>
            </a:r>
            <a:r>
              <a:rPr lang="zh-CN" altLang="zh-CN" sz="2000" dirty="0">
                <a:latin typeface="Consolas" pitchFamily="49" charset="0"/>
                <a:ea typeface="微软雅黑" pitchFamily="34" charset="-122"/>
                <a:cs typeface="Consolas" pitchFamily="49" charset="0"/>
              </a:rPr>
              <a:t>是</a:t>
            </a:r>
            <a:r>
              <a:rPr lang="en-US" altLang="zh-CN" sz="2000" dirty="0">
                <a:latin typeface="Consolas" pitchFamily="49" charset="0"/>
                <a:ea typeface="微软雅黑" pitchFamily="34" charset="-122"/>
                <a:cs typeface="Consolas" pitchFamily="49" charset="0"/>
              </a:rPr>
              <a:t>60</a:t>
            </a:r>
            <a:r>
              <a:rPr lang="zh-CN" altLang="zh-CN" sz="2000" dirty="0">
                <a:latin typeface="Consolas" pitchFamily="49" charset="0"/>
                <a:ea typeface="微软雅黑" pitchFamily="34" charset="-122"/>
                <a:cs typeface="Consolas" pitchFamily="49" charset="0"/>
              </a:rPr>
              <a:t>。</a:t>
            </a:r>
            <a:endParaRPr lang="zh-CN" altLang="en-US" sz="2000" dirty="0"/>
          </a:p>
        </p:txBody>
      </p:sp>
      <p:sp>
        <p:nvSpPr>
          <p:cNvPr id="89" name="文本框 88">
            <a:extLst>
              <a:ext uri="{FF2B5EF4-FFF2-40B4-BE49-F238E27FC236}">
                <a16:creationId xmlns:a16="http://schemas.microsoft.com/office/drawing/2014/main" id="{78AC651D-6760-4812-8C87-60BDE1325699}"/>
              </a:ext>
            </a:extLst>
          </p:cNvPr>
          <p:cNvSpPr txBox="1"/>
          <p:nvPr/>
        </p:nvSpPr>
        <p:spPr>
          <a:xfrm>
            <a:off x="1746660" y="2505898"/>
            <a:ext cx="4820920" cy="400110"/>
          </a:xfrm>
          <a:prstGeom prst="rect">
            <a:avLst/>
          </a:prstGeom>
          <a:noFill/>
        </p:spPr>
        <p:txBody>
          <a:bodyPr wrap="square">
            <a:spAutoFit/>
          </a:bodyPr>
          <a:lstStyle/>
          <a:p>
            <a:r>
              <a:rPr lang="zh-CN" altLang="zh-CN" sz="2000" dirty="0">
                <a:latin typeface="Consolas" pitchFamily="49" charset="0"/>
                <a:ea typeface="微软雅黑" pitchFamily="34" charset="-122"/>
                <a:cs typeface="Consolas" pitchFamily="49" charset="0"/>
              </a:rPr>
              <a:t>例如</a:t>
            </a:r>
            <a:r>
              <a:rPr lang="zh-CN" altLang="en-US" sz="2000" dirty="0">
                <a:latin typeface="Consolas" pitchFamily="49" charset="0"/>
                <a:ea typeface="微软雅黑" pitchFamily="34" charset="-122"/>
                <a:cs typeface="Consolas" pitchFamily="49" charset="0"/>
              </a:rPr>
              <a:t>，下</a:t>
            </a:r>
            <a:r>
              <a:rPr lang="zh-CN" altLang="zh-CN" sz="2000" dirty="0">
                <a:latin typeface="Consolas" pitchFamily="49" charset="0"/>
                <a:ea typeface="微软雅黑" pitchFamily="34" charset="-122"/>
                <a:cs typeface="Consolas" pitchFamily="49" charset="0"/>
              </a:rPr>
              <a:t>图是一个</a:t>
            </a:r>
            <a:r>
              <a:rPr lang="en-US" altLang="zh-CN" sz="2000" i="1" dirty="0">
                <a:latin typeface="Consolas" pitchFamily="49" charset="0"/>
                <a:ea typeface="微软雅黑" pitchFamily="34" charset="-122"/>
                <a:cs typeface="Consolas" pitchFamily="49" charset="0"/>
              </a:rPr>
              <a:t>n</a:t>
            </a:r>
            <a:r>
              <a:rPr lang="en-US" altLang="zh-CN" sz="2000" dirty="0">
                <a:latin typeface="Consolas" pitchFamily="49" charset="0"/>
                <a:ea typeface="微软雅黑" pitchFamily="34" charset="-122"/>
                <a:cs typeface="Consolas" pitchFamily="49" charset="0"/>
              </a:rPr>
              <a:t>=5</a:t>
            </a:r>
            <a:r>
              <a:rPr lang="zh-CN" altLang="zh-CN" sz="2000" dirty="0">
                <a:latin typeface="Consolas" pitchFamily="49" charset="0"/>
                <a:ea typeface="微软雅黑" pitchFamily="34" charset="-122"/>
                <a:cs typeface="Consolas" pitchFamily="49" charset="0"/>
              </a:rPr>
              <a:t>的三角形</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20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1190" y="853047"/>
            <a:ext cx="5286412" cy="400110"/>
          </a:xfrm>
          <a:prstGeom prst="rect">
            <a:avLst/>
          </a:prstGeom>
          <a:noFill/>
        </p:spPr>
        <p:txBody>
          <a:bodyPr wrap="square" rtlCol="0">
            <a:spAutoFit/>
          </a:bodyPr>
          <a:lstStyle/>
          <a:p>
            <a:r>
              <a:rPr lang="zh-CN" altLang="zh-CN" sz="2000" dirty="0">
                <a:latin typeface="微软雅黑" pitchFamily="34" charset="-122"/>
                <a:ea typeface="微软雅黑" pitchFamily="34" charset="-122"/>
              </a:rPr>
              <a:t>从中看出如下几点：</a:t>
            </a:r>
          </a:p>
        </p:txBody>
      </p:sp>
      <p:sp>
        <p:nvSpPr>
          <p:cNvPr id="3" name="TextBox 2"/>
          <p:cNvSpPr txBox="1"/>
          <p:nvPr/>
        </p:nvSpPr>
        <p:spPr>
          <a:xfrm>
            <a:off x="2238348" y="1275770"/>
            <a:ext cx="7715304"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000" dirty="0">
                <a:solidFill>
                  <a:schemeClr val="tx1"/>
                </a:solidFill>
                <a:latin typeface="微软雅黑" pitchFamily="34" charset="-122"/>
                <a:ea typeface="微软雅黑" pitchFamily="34" charset="-122"/>
                <a:cs typeface="Consolas" panose="020B0609020204030204" pitchFamily="49" charset="0"/>
              </a:rPr>
              <a:t>   （</a:t>
            </a:r>
            <a:r>
              <a:rPr lang="en-US" sz="2000" dirty="0">
                <a:solidFill>
                  <a:schemeClr val="tx1"/>
                </a:solidFill>
                <a:latin typeface="微软雅黑" pitchFamily="34" charset="-122"/>
                <a:ea typeface="微软雅黑" pitchFamily="34" charset="-122"/>
                <a:cs typeface="Consolas" panose="020B0609020204030204" pitchFamily="49" charset="0"/>
              </a:rPr>
              <a:t>1</a:t>
            </a:r>
            <a:r>
              <a:rPr lang="zh-CN" altLang="en-US" sz="2000" dirty="0">
                <a:solidFill>
                  <a:schemeClr val="tx1"/>
                </a:solidFill>
                <a:latin typeface="微软雅黑" pitchFamily="34" charset="-122"/>
                <a:ea typeface="微软雅黑" pitchFamily="34" charset="-122"/>
                <a:cs typeface="Consolas" panose="020B0609020204030204" pitchFamily="49" charset="0"/>
              </a:rPr>
              <a:t>）递归调用</a:t>
            </a:r>
            <a:r>
              <a:rPr lang="en-US" sz="2000" dirty="0">
                <a:solidFill>
                  <a:schemeClr val="tx1"/>
                </a:solidFill>
                <a:latin typeface="微软雅黑" pitchFamily="34" charset="-122"/>
                <a:ea typeface="微软雅黑" pitchFamily="34" charset="-122"/>
                <a:cs typeface="Consolas" panose="020B0609020204030204" pitchFamily="49" charset="0"/>
              </a:rPr>
              <a:t>Fib(5)</a:t>
            </a:r>
            <a:r>
              <a:rPr lang="zh-CN" altLang="en-US" sz="2000" dirty="0">
                <a:solidFill>
                  <a:schemeClr val="tx1"/>
                </a:solidFill>
                <a:latin typeface="微软雅黑" pitchFamily="34" charset="-122"/>
                <a:ea typeface="微软雅黑" pitchFamily="34" charset="-122"/>
                <a:cs typeface="Consolas" panose="020B0609020204030204" pitchFamily="49" charset="0"/>
              </a:rPr>
              <a:t>采用自顶向下的执行过程，从调用</a:t>
            </a:r>
            <a:r>
              <a:rPr lang="en-US" sz="2000" dirty="0">
                <a:solidFill>
                  <a:schemeClr val="tx1"/>
                </a:solidFill>
                <a:latin typeface="微软雅黑" pitchFamily="34" charset="-122"/>
                <a:ea typeface="微软雅黑" pitchFamily="34" charset="-122"/>
                <a:cs typeface="Consolas" panose="020B0609020204030204" pitchFamily="49" charset="0"/>
              </a:rPr>
              <a:t>Fib(5)</a:t>
            </a:r>
            <a:r>
              <a:rPr lang="zh-CN" altLang="en-US" sz="2000" dirty="0">
                <a:solidFill>
                  <a:schemeClr val="tx1"/>
                </a:solidFill>
                <a:latin typeface="微软雅黑" pitchFamily="34" charset="-122"/>
                <a:ea typeface="微软雅黑" pitchFamily="34" charset="-122"/>
                <a:cs typeface="Consolas" panose="020B0609020204030204" pitchFamily="49" charset="0"/>
              </a:rPr>
              <a:t>开始到计算出</a:t>
            </a:r>
            <a:r>
              <a:rPr lang="en-US" sz="2000" dirty="0">
                <a:solidFill>
                  <a:schemeClr val="tx1"/>
                </a:solidFill>
                <a:latin typeface="微软雅黑" pitchFamily="34" charset="-122"/>
                <a:ea typeface="微软雅黑" pitchFamily="34" charset="-122"/>
                <a:cs typeface="Consolas" panose="020B0609020204030204" pitchFamily="49" charset="0"/>
              </a:rPr>
              <a:t>Fib(5)</a:t>
            </a:r>
            <a:r>
              <a:rPr lang="zh-CN" altLang="en-US" sz="2000" dirty="0">
                <a:solidFill>
                  <a:schemeClr val="tx1"/>
                </a:solidFill>
                <a:latin typeface="微软雅黑" pitchFamily="34" charset="-122"/>
                <a:ea typeface="微软雅黑" pitchFamily="34" charset="-122"/>
                <a:cs typeface="Consolas" panose="020B0609020204030204" pitchFamily="49" charset="0"/>
              </a:rPr>
              <a:t>结束，共进行了</a:t>
            </a:r>
            <a:r>
              <a:rPr lang="en-US" altLang="zh-CN" sz="2000" dirty="0">
                <a:solidFill>
                  <a:schemeClr val="tx1"/>
                </a:solidFill>
                <a:latin typeface="微软雅黑" pitchFamily="34" charset="-122"/>
                <a:ea typeface="微软雅黑" pitchFamily="34" charset="-122"/>
                <a:cs typeface="Consolas" panose="020B0609020204030204" pitchFamily="49" charset="0"/>
              </a:rPr>
              <a:t>9</a:t>
            </a:r>
            <a:r>
              <a:rPr lang="zh-CN" altLang="en-US" sz="2000" dirty="0">
                <a:solidFill>
                  <a:schemeClr val="tx1"/>
                </a:solidFill>
                <a:latin typeface="微软雅黑" pitchFamily="34" charset="-122"/>
                <a:ea typeface="微软雅黑" pitchFamily="34" charset="-122"/>
                <a:cs typeface="Consolas" panose="020B0609020204030204" pitchFamily="49" charset="0"/>
              </a:rPr>
              <a:t>次调用。</a:t>
            </a:r>
          </a:p>
          <a:p>
            <a:r>
              <a:rPr lang="zh-CN" altLang="en-US" sz="2000" dirty="0">
                <a:solidFill>
                  <a:schemeClr val="tx1"/>
                </a:solidFill>
                <a:latin typeface="微软雅黑" pitchFamily="34" charset="-122"/>
                <a:ea typeface="微软雅黑" pitchFamily="34" charset="-122"/>
                <a:cs typeface="Consolas" panose="020B0609020204030204" pitchFamily="49" charset="0"/>
              </a:rPr>
              <a:t>   （</a:t>
            </a:r>
            <a:r>
              <a:rPr lang="en-US" sz="2000" dirty="0">
                <a:solidFill>
                  <a:schemeClr val="tx1"/>
                </a:solidFill>
                <a:latin typeface="微软雅黑" pitchFamily="34" charset="-122"/>
                <a:ea typeface="微软雅黑" pitchFamily="34" charset="-122"/>
                <a:cs typeface="Consolas" panose="020B0609020204030204" pitchFamily="49" charset="0"/>
              </a:rPr>
              <a:t>2</a:t>
            </a:r>
            <a:r>
              <a:rPr lang="zh-CN" altLang="en-US" sz="2000" dirty="0">
                <a:solidFill>
                  <a:schemeClr val="tx1"/>
                </a:solidFill>
                <a:latin typeface="微软雅黑" pitchFamily="34" charset="-122"/>
                <a:ea typeface="微软雅黑" pitchFamily="34" charset="-122"/>
                <a:cs typeface="Consolas" panose="020B0609020204030204" pitchFamily="49" charset="0"/>
              </a:rPr>
              <a:t>）计算过程中存在大量的重复计算。</a:t>
            </a:r>
            <a:endParaRPr lang="en-US" altLang="zh-CN" sz="2000" dirty="0">
              <a:solidFill>
                <a:schemeClr val="tx1"/>
              </a:solidFill>
              <a:latin typeface="微软雅黑" pitchFamily="34" charset="-122"/>
              <a:ea typeface="微软雅黑" pitchFamily="34" charset="-122"/>
              <a:cs typeface="Consolas" panose="020B0609020204030204" pitchFamily="49" charset="0"/>
            </a:endParaRPr>
          </a:p>
        </p:txBody>
      </p:sp>
      <p:sp>
        <p:nvSpPr>
          <p:cNvPr id="4" name="圆角矩形 3"/>
          <p:cNvSpPr/>
          <p:nvPr/>
        </p:nvSpPr>
        <p:spPr>
          <a:xfrm>
            <a:off x="5381620" y="2402734"/>
            <a:ext cx="1071570" cy="4286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anose="020B0609020204030204" pitchFamily="49" charset="0"/>
                <a:cs typeface="Consolas" panose="020B0609020204030204" pitchFamily="49" charset="0"/>
              </a:rPr>
              <a:t>Fib(5)</a:t>
            </a:r>
            <a:endParaRPr lang="zh-CN" altLang="en-US">
              <a:solidFill>
                <a:schemeClr val="tx1"/>
              </a:solidFill>
              <a:latin typeface="Consolas" panose="020B0609020204030204" pitchFamily="49" charset="0"/>
              <a:cs typeface="Consolas" panose="020B0609020204030204" pitchFamily="49" charset="0"/>
            </a:endParaRPr>
          </a:p>
        </p:txBody>
      </p:sp>
      <p:sp>
        <p:nvSpPr>
          <p:cNvPr id="5" name="圆角矩形 4"/>
          <p:cNvSpPr/>
          <p:nvPr/>
        </p:nvSpPr>
        <p:spPr>
          <a:xfrm>
            <a:off x="4024298" y="3188552"/>
            <a:ext cx="1071570" cy="4286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anose="020B0609020204030204" pitchFamily="49" charset="0"/>
                <a:cs typeface="Consolas" panose="020B0609020204030204" pitchFamily="49" charset="0"/>
              </a:rPr>
              <a:t>Fib(4)</a:t>
            </a:r>
            <a:endParaRPr lang="zh-CN" altLang="en-US">
              <a:solidFill>
                <a:schemeClr val="tx1"/>
              </a:solidFill>
              <a:latin typeface="Consolas" panose="020B0609020204030204" pitchFamily="49" charset="0"/>
              <a:cs typeface="Consolas" panose="020B0609020204030204" pitchFamily="49" charset="0"/>
            </a:endParaRPr>
          </a:p>
        </p:txBody>
      </p:sp>
      <p:sp>
        <p:nvSpPr>
          <p:cNvPr id="6" name="圆角矩形 5"/>
          <p:cNvSpPr/>
          <p:nvPr/>
        </p:nvSpPr>
        <p:spPr>
          <a:xfrm>
            <a:off x="3167042" y="4045808"/>
            <a:ext cx="1071570" cy="4286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anose="020B0609020204030204" pitchFamily="49" charset="0"/>
                <a:cs typeface="Consolas" panose="020B0609020204030204" pitchFamily="49" charset="0"/>
              </a:rPr>
              <a:t>Fib(3)</a:t>
            </a:r>
            <a:endParaRPr lang="zh-CN" altLang="en-US">
              <a:solidFill>
                <a:schemeClr val="tx1"/>
              </a:solidFill>
              <a:latin typeface="Consolas" panose="020B0609020204030204" pitchFamily="49" charset="0"/>
              <a:cs typeface="Consolas" panose="020B0609020204030204" pitchFamily="49" charset="0"/>
            </a:endParaRPr>
          </a:p>
        </p:txBody>
      </p:sp>
      <p:sp>
        <p:nvSpPr>
          <p:cNvPr id="7" name="圆角矩形 6"/>
          <p:cNvSpPr/>
          <p:nvPr/>
        </p:nvSpPr>
        <p:spPr>
          <a:xfrm>
            <a:off x="4524364" y="4045808"/>
            <a:ext cx="1071570" cy="4286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anose="020B0609020204030204" pitchFamily="49" charset="0"/>
                <a:cs typeface="Consolas" panose="020B0609020204030204" pitchFamily="49" charset="0"/>
              </a:rPr>
              <a:t>Fib(2)</a:t>
            </a:r>
            <a:endParaRPr lang="zh-CN" altLang="en-US">
              <a:solidFill>
                <a:schemeClr val="tx1"/>
              </a:solidFill>
              <a:latin typeface="Consolas" panose="020B0609020204030204" pitchFamily="49" charset="0"/>
              <a:cs typeface="Consolas" panose="020B0609020204030204" pitchFamily="49" charset="0"/>
            </a:endParaRPr>
          </a:p>
        </p:txBody>
      </p:sp>
      <p:sp>
        <p:nvSpPr>
          <p:cNvPr id="8" name="圆角矩形 7"/>
          <p:cNvSpPr/>
          <p:nvPr/>
        </p:nvSpPr>
        <p:spPr>
          <a:xfrm>
            <a:off x="2381224" y="4903064"/>
            <a:ext cx="1071570" cy="4286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anose="020B0609020204030204" pitchFamily="49" charset="0"/>
                <a:cs typeface="Consolas" panose="020B0609020204030204" pitchFamily="49" charset="0"/>
              </a:rPr>
              <a:t>Fib(2)</a:t>
            </a:r>
            <a:endParaRPr lang="zh-CN" altLang="en-US">
              <a:solidFill>
                <a:schemeClr val="tx1"/>
              </a:solidFill>
              <a:latin typeface="Consolas" panose="020B0609020204030204" pitchFamily="49" charset="0"/>
              <a:cs typeface="Consolas" panose="020B0609020204030204" pitchFamily="49" charset="0"/>
            </a:endParaRPr>
          </a:p>
        </p:txBody>
      </p:sp>
      <p:sp>
        <p:nvSpPr>
          <p:cNvPr id="9" name="圆角矩形 8"/>
          <p:cNvSpPr/>
          <p:nvPr/>
        </p:nvSpPr>
        <p:spPr>
          <a:xfrm>
            <a:off x="3738546" y="4903064"/>
            <a:ext cx="1071570" cy="4286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anose="020B0609020204030204" pitchFamily="49" charset="0"/>
                <a:cs typeface="Consolas" panose="020B0609020204030204" pitchFamily="49" charset="0"/>
              </a:rPr>
              <a:t>Fib(1)</a:t>
            </a:r>
            <a:endParaRPr lang="zh-CN" altLang="en-US">
              <a:solidFill>
                <a:schemeClr val="tx1"/>
              </a:solidFill>
              <a:latin typeface="Consolas" panose="020B0609020204030204" pitchFamily="49" charset="0"/>
              <a:cs typeface="Consolas" panose="020B0609020204030204" pitchFamily="49" charset="0"/>
            </a:endParaRPr>
          </a:p>
        </p:txBody>
      </p:sp>
      <p:cxnSp>
        <p:nvCxnSpPr>
          <p:cNvPr id="13" name="直接连接符 12"/>
          <p:cNvCxnSpPr>
            <a:stCxn id="6" idx="2"/>
          </p:cNvCxnSpPr>
          <p:nvPr/>
        </p:nvCxnSpPr>
        <p:spPr>
          <a:xfrm rot="5400000">
            <a:off x="3292059" y="4492297"/>
            <a:ext cx="428628" cy="392909"/>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6" idx="2"/>
          </p:cNvCxnSpPr>
          <p:nvPr/>
        </p:nvCxnSpPr>
        <p:spPr>
          <a:xfrm rot="16200000" flipH="1">
            <a:off x="3649248" y="4528015"/>
            <a:ext cx="428630" cy="32147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5" idx="2"/>
          </p:cNvCxnSpPr>
          <p:nvPr/>
        </p:nvCxnSpPr>
        <p:spPr>
          <a:xfrm rot="5400000">
            <a:off x="4077877" y="3563603"/>
            <a:ext cx="428628" cy="53578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stCxn id="5" idx="2"/>
            <a:endCxn id="7" idx="0"/>
          </p:cNvCxnSpPr>
          <p:nvPr/>
        </p:nvCxnSpPr>
        <p:spPr>
          <a:xfrm rot="16200000" flipH="1">
            <a:off x="4595802" y="3581461"/>
            <a:ext cx="428628" cy="50006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1" name="圆角矩形 20"/>
          <p:cNvSpPr/>
          <p:nvPr/>
        </p:nvSpPr>
        <p:spPr>
          <a:xfrm>
            <a:off x="6881818" y="3188552"/>
            <a:ext cx="1071570" cy="4286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anose="020B0609020204030204" pitchFamily="49" charset="0"/>
                <a:cs typeface="Consolas" panose="020B0609020204030204" pitchFamily="49" charset="0"/>
              </a:rPr>
              <a:t>Fib(3)</a:t>
            </a:r>
            <a:endParaRPr lang="zh-CN" altLang="en-US">
              <a:solidFill>
                <a:schemeClr val="tx1"/>
              </a:solidFill>
              <a:latin typeface="Consolas" panose="020B0609020204030204" pitchFamily="49" charset="0"/>
              <a:cs typeface="Consolas" panose="020B0609020204030204" pitchFamily="49" charset="0"/>
            </a:endParaRPr>
          </a:p>
        </p:txBody>
      </p:sp>
      <p:sp>
        <p:nvSpPr>
          <p:cNvPr id="22" name="圆角矩形 21"/>
          <p:cNvSpPr/>
          <p:nvPr/>
        </p:nvSpPr>
        <p:spPr>
          <a:xfrm>
            <a:off x="6096000" y="4045808"/>
            <a:ext cx="1071570" cy="4286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anose="020B0609020204030204" pitchFamily="49" charset="0"/>
                <a:cs typeface="Consolas" panose="020B0609020204030204" pitchFamily="49" charset="0"/>
              </a:rPr>
              <a:t>Fib(2)</a:t>
            </a:r>
            <a:endParaRPr lang="zh-CN" altLang="en-US">
              <a:solidFill>
                <a:schemeClr val="tx1"/>
              </a:solidFill>
              <a:latin typeface="Consolas" panose="020B0609020204030204" pitchFamily="49" charset="0"/>
              <a:cs typeface="Consolas" panose="020B0609020204030204" pitchFamily="49" charset="0"/>
            </a:endParaRPr>
          </a:p>
        </p:txBody>
      </p:sp>
      <p:sp>
        <p:nvSpPr>
          <p:cNvPr id="23" name="圆角矩形 22"/>
          <p:cNvSpPr/>
          <p:nvPr/>
        </p:nvSpPr>
        <p:spPr>
          <a:xfrm>
            <a:off x="7453322" y="4045808"/>
            <a:ext cx="1071570" cy="428628"/>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Consolas" panose="020B0609020204030204" pitchFamily="49" charset="0"/>
                <a:cs typeface="Consolas" panose="020B0609020204030204" pitchFamily="49" charset="0"/>
              </a:rPr>
              <a:t>Fib(1)</a:t>
            </a:r>
            <a:endParaRPr lang="zh-CN" altLang="en-US">
              <a:solidFill>
                <a:schemeClr val="tx1"/>
              </a:solidFill>
              <a:latin typeface="Consolas" panose="020B0609020204030204" pitchFamily="49" charset="0"/>
              <a:cs typeface="Consolas" panose="020B0609020204030204" pitchFamily="49" charset="0"/>
            </a:endParaRPr>
          </a:p>
        </p:txBody>
      </p:sp>
      <p:cxnSp>
        <p:nvCxnSpPr>
          <p:cNvPr id="24" name="直接连接符 23"/>
          <p:cNvCxnSpPr>
            <a:stCxn id="21" idx="2"/>
          </p:cNvCxnSpPr>
          <p:nvPr/>
        </p:nvCxnSpPr>
        <p:spPr>
          <a:xfrm rot="5400000">
            <a:off x="7006835" y="3635041"/>
            <a:ext cx="428628" cy="392909"/>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21" idx="2"/>
          </p:cNvCxnSpPr>
          <p:nvPr/>
        </p:nvCxnSpPr>
        <p:spPr>
          <a:xfrm rot="16200000" flipH="1">
            <a:off x="7364024" y="3670759"/>
            <a:ext cx="428630" cy="32147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4" idx="2"/>
          </p:cNvCxnSpPr>
          <p:nvPr/>
        </p:nvCxnSpPr>
        <p:spPr>
          <a:xfrm rot="5400000">
            <a:off x="5292323" y="2563471"/>
            <a:ext cx="357190" cy="89297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4" idx="2"/>
          </p:cNvCxnSpPr>
          <p:nvPr/>
        </p:nvCxnSpPr>
        <p:spPr>
          <a:xfrm rot="16200000" flipH="1">
            <a:off x="6185297" y="2563470"/>
            <a:ext cx="428628" cy="964413"/>
          </a:xfrm>
          <a:prstGeom prst="line">
            <a:avLst/>
          </a:prstGeom>
          <a:ln>
            <a:tailEnd type="non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8" name="矩形 27"/>
              <p:cNvSpPr/>
              <p:nvPr/>
            </p:nvSpPr>
            <p:spPr>
              <a:xfrm>
                <a:off x="1847023" y="5979642"/>
                <a:ext cx="782650"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微软雅黑" pitchFamily="34" charset="-122"/>
                          <a:cs typeface="Consolas" panose="020B0609020204030204" pitchFamily="49" charset="0"/>
                        </a:rPr>
                        <m:t>𝑇</m:t>
                      </m:r>
                      <m:d>
                        <m:dPr>
                          <m:ctrlPr>
                            <a:rPr lang="en-US" altLang="zh-CN" sz="2000" i="1">
                              <a:latin typeface="Cambria Math" panose="02040503050406030204" pitchFamily="18" charset="0"/>
                              <a:ea typeface="微软雅黑" pitchFamily="34" charset="-122"/>
                              <a:cs typeface="Consolas" panose="020B0609020204030204" pitchFamily="49" charset="0"/>
                            </a:rPr>
                          </m:ctrlPr>
                        </m:dPr>
                        <m:e>
                          <m:r>
                            <a:rPr lang="en-US" altLang="zh-CN" sz="2000" i="1">
                              <a:latin typeface="Cambria Math" panose="02040503050406030204" pitchFamily="18" charset="0"/>
                              <a:ea typeface="微软雅黑" pitchFamily="34" charset="-122"/>
                              <a:cs typeface="Consolas" panose="020B0609020204030204" pitchFamily="49" charset="0"/>
                            </a:rPr>
                            <m:t>𝑛</m:t>
                          </m:r>
                        </m:e>
                      </m:d>
                    </m:oMath>
                  </m:oMathPara>
                </a14:m>
                <a:endParaRPr lang="zh-CN" altLang="en-US" sz="2000" dirty="0"/>
              </a:p>
            </p:txBody>
          </p:sp>
        </mc:Choice>
        <mc:Fallback xmlns="">
          <p:sp>
            <p:nvSpPr>
              <p:cNvPr id="28" name="矩形 27"/>
              <p:cNvSpPr>
                <a:spLocks noRot="1" noChangeAspect="1" noMove="1" noResize="1" noEditPoints="1" noAdjustHandles="1" noChangeArrowheads="1" noChangeShapeType="1" noTextEdit="1"/>
              </p:cNvSpPr>
              <p:nvPr/>
            </p:nvSpPr>
            <p:spPr>
              <a:xfrm>
                <a:off x="1847023" y="5979642"/>
                <a:ext cx="782650" cy="400110"/>
              </a:xfrm>
              <a:prstGeom prst="rect">
                <a:avLst/>
              </a:prstGeom>
              <a:blipFill>
                <a:blip r:embed="rId2"/>
                <a:stretch>
                  <a:fillRect/>
                </a:stretch>
              </a:blipFill>
            </p:spPr>
            <p:txBody>
              <a:bodyPr/>
              <a:lstStyle/>
              <a:p>
                <a:r>
                  <a:rPr lang="zh-CN" altLang="en-US">
                    <a:noFill/>
                  </a:rPr>
                  <a:t> </a:t>
                </a:r>
              </a:p>
            </p:txBody>
          </p:sp>
        </mc:Fallback>
      </mc:AlternateContent>
      <p:sp>
        <p:nvSpPr>
          <p:cNvPr id="31" name="Text Box 5"/>
          <p:cNvSpPr txBox="1">
            <a:spLocks noChangeArrowheads="1"/>
          </p:cNvSpPr>
          <p:nvPr/>
        </p:nvSpPr>
        <p:spPr bwMode="auto">
          <a:xfrm>
            <a:off x="1696094" y="268879"/>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US" altLang="zh-CN" sz="2400" b="1" dirty="0">
                <a:solidFill>
                  <a:srgbClr val="0000FF"/>
                </a:solidFill>
                <a:latin typeface="微软雅黑" pitchFamily="34" charset="-122"/>
                <a:ea typeface="微软雅黑" pitchFamily="34" charset="-122"/>
                <a:cs typeface="Consolas" panose="020B0609020204030204" pitchFamily="49" charset="0"/>
              </a:rPr>
              <a:t>4.1.1  </a:t>
            </a:r>
            <a:r>
              <a:rPr lang="zh-CN" altLang="zh-CN" sz="2400" b="1" dirty="0">
                <a:solidFill>
                  <a:srgbClr val="0000FF"/>
                </a:solidFill>
                <a:latin typeface="微软雅黑" pitchFamily="34" charset="-122"/>
                <a:ea typeface="微软雅黑" pitchFamily="34" charset="-122"/>
                <a:cs typeface="Consolas" panose="020B0609020204030204" pitchFamily="49" charset="0"/>
              </a:rPr>
              <a:t>从求解斐波那契数列看动态规划法</a:t>
            </a:r>
            <a:endParaRPr lang="zh-CN" altLang="en-US" sz="2400" b="1" dirty="0">
              <a:solidFill>
                <a:srgbClr val="0000FF"/>
              </a:solidFill>
              <a:latin typeface="微软雅黑" pitchFamily="34" charset="-122"/>
              <a:ea typeface="微软雅黑" pitchFamily="34" charset="-122"/>
              <a:cs typeface="Consolas" panose="020B0609020204030204" pitchFamily="49" charset="0"/>
            </a:endParaRP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B58644C5-4E71-4CA0-837F-B84D157A6241}"/>
                  </a:ext>
                </a:extLst>
              </p:cNvPr>
              <p:cNvSpPr/>
              <p:nvPr/>
            </p:nvSpPr>
            <p:spPr>
              <a:xfrm>
                <a:off x="2484870" y="5979642"/>
                <a:ext cx="3614643"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微软雅黑" pitchFamily="34" charset="-122"/>
                          <a:cs typeface="Consolas" panose="020B0609020204030204" pitchFamily="49" charset="0"/>
                        </a:rPr>
                        <m:t>=</m:t>
                      </m:r>
                      <m:r>
                        <a:rPr lang="en-US" altLang="zh-CN" sz="2000" i="1">
                          <a:latin typeface="Cambria Math" panose="02040503050406030204" pitchFamily="18" charset="0"/>
                          <a:ea typeface="微软雅黑" pitchFamily="34" charset="-122"/>
                          <a:cs typeface="Consolas" panose="020B0609020204030204" pitchFamily="49" charset="0"/>
                        </a:rPr>
                        <m:t>𝑇</m:t>
                      </m:r>
                      <m:d>
                        <m:dPr>
                          <m:ctrlPr>
                            <a:rPr lang="en-US" altLang="zh-CN" sz="2000" i="1">
                              <a:latin typeface="Cambria Math" panose="02040503050406030204" pitchFamily="18" charset="0"/>
                              <a:ea typeface="微软雅黑" pitchFamily="34" charset="-122"/>
                              <a:cs typeface="Consolas" panose="020B0609020204030204" pitchFamily="49" charset="0"/>
                            </a:rPr>
                          </m:ctrlPr>
                        </m:dPr>
                        <m:e>
                          <m:r>
                            <a:rPr lang="en-US" altLang="zh-CN" sz="2000" i="1">
                              <a:latin typeface="Cambria Math" panose="02040503050406030204" pitchFamily="18" charset="0"/>
                              <a:ea typeface="微软雅黑" pitchFamily="34" charset="-122"/>
                              <a:cs typeface="Consolas" panose="020B0609020204030204" pitchFamily="49" charset="0"/>
                            </a:rPr>
                            <m:t>𝑛</m:t>
                          </m:r>
                          <m:r>
                            <a:rPr lang="en-US" altLang="zh-CN" sz="2000" i="1">
                              <a:latin typeface="Cambria Math" panose="02040503050406030204" pitchFamily="18" charset="0"/>
                              <a:ea typeface="微软雅黑" pitchFamily="34" charset="-122"/>
                              <a:cs typeface="Consolas" panose="020B0609020204030204" pitchFamily="49" charset="0"/>
                            </a:rPr>
                            <m:t>−1</m:t>
                          </m:r>
                        </m:e>
                      </m:d>
                      <m:r>
                        <a:rPr lang="en-US" altLang="zh-CN" sz="2000" i="1">
                          <a:latin typeface="Cambria Math" panose="02040503050406030204" pitchFamily="18" charset="0"/>
                          <a:ea typeface="微软雅黑" pitchFamily="34" charset="-122"/>
                          <a:cs typeface="Consolas" panose="020B0609020204030204" pitchFamily="49" charset="0"/>
                        </a:rPr>
                        <m:t>+</m:t>
                      </m:r>
                      <m:r>
                        <a:rPr lang="en-US" altLang="zh-CN" sz="2000" i="1">
                          <a:latin typeface="Cambria Math" panose="02040503050406030204" pitchFamily="18" charset="0"/>
                          <a:ea typeface="微软雅黑" pitchFamily="34" charset="-122"/>
                          <a:cs typeface="Consolas" panose="020B0609020204030204" pitchFamily="49" charset="0"/>
                        </a:rPr>
                        <m:t>𝑇</m:t>
                      </m:r>
                      <m:d>
                        <m:dPr>
                          <m:ctrlPr>
                            <a:rPr lang="en-US" altLang="zh-CN" sz="2000" i="1">
                              <a:latin typeface="Cambria Math" panose="02040503050406030204" pitchFamily="18" charset="0"/>
                              <a:ea typeface="微软雅黑" pitchFamily="34" charset="-122"/>
                              <a:cs typeface="Consolas" panose="020B0609020204030204" pitchFamily="49" charset="0"/>
                            </a:rPr>
                          </m:ctrlPr>
                        </m:dPr>
                        <m:e>
                          <m:r>
                            <a:rPr lang="en-US" altLang="zh-CN" sz="2000" i="1">
                              <a:latin typeface="Cambria Math" panose="02040503050406030204" pitchFamily="18" charset="0"/>
                              <a:ea typeface="微软雅黑" pitchFamily="34" charset="-122"/>
                              <a:cs typeface="Consolas" panose="020B0609020204030204" pitchFamily="49" charset="0"/>
                            </a:rPr>
                            <m:t>𝑛</m:t>
                          </m:r>
                          <m:r>
                            <a:rPr lang="en-US" altLang="zh-CN" sz="2000" i="1">
                              <a:latin typeface="Cambria Math" panose="02040503050406030204" pitchFamily="18" charset="0"/>
                              <a:ea typeface="微软雅黑" pitchFamily="34" charset="-122"/>
                              <a:cs typeface="Consolas" panose="020B0609020204030204" pitchFamily="49" charset="0"/>
                            </a:rPr>
                            <m:t>−2</m:t>
                          </m:r>
                        </m:e>
                      </m:d>
                      <m:r>
                        <a:rPr lang="en-US" altLang="zh-CN" sz="2000" i="1">
                          <a:latin typeface="Cambria Math" panose="02040503050406030204" pitchFamily="18" charset="0"/>
                          <a:ea typeface="微软雅黑" pitchFamily="34" charset="-122"/>
                          <a:cs typeface="Consolas" panose="020B0609020204030204" pitchFamily="49" charset="0"/>
                        </a:rPr>
                        <m:t>+</m:t>
                      </m:r>
                      <m:r>
                        <a:rPr lang="en-US" altLang="zh-CN" sz="2000" i="1">
                          <a:latin typeface="Cambria Math" panose="02040503050406030204" pitchFamily="18" charset="0"/>
                          <a:ea typeface="微软雅黑" pitchFamily="34" charset="-122"/>
                          <a:cs typeface="Consolas" panose="020B0609020204030204" pitchFamily="49" charset="0"/>
                        </a:rPr>
                        <m:t>𝑂</m:t>
                      </m:r>
                      <m:d>
                        <m:dPr>
                          <m:ctrlPr>
                            <a:rPr lang="en-US" altLang="zh-CN" sz="2000" i="1">
                              <a:latin typeface="Cambria Math" panose="02040503050406030204" pitchFamily="18" charset="0"/>
                              <a:ea typeface="微软雅黑" pitchFamily="34" charset="-122"/>
                              <a:cs typeface="Consolas" panose="020B0609020204030204" pitchFamily="49" charset="0"/>
                            </a:rPr>
                          </m:ctrlPr>
                        </m:dPr>
                        <m:e>
                          <m:r>
                            <a:rPr lang="en-US" altLang="zh-CN" sz="2000" i="1">
                              <a:latin typeface="Cambria Math" panose="02040503050406030204" pitchFamily="18" charset="0"/>
                              <a:ea typeface="微软雅黑" pitchFamily="34" charset="-122"/>
                              <a:cs typeface="Consolas" panose="020B0609020204030204" pitchFamily="49" charset="0"/>
                            </a:rPr>
                            <m:t>1</m:t>
                          </m:r>
                        </m:e>
                      </m:d>
                    </m:oMath>
                  </m:oMathPara>
                </a14:m>
                <a:endParaRPr lang="zh-CN" altLang="en-US" sz="2000" dirty="0"/>
              </a:p>
            </p:txBody>
          </p:sp>
        </mc:Choice>
        <mc:Fallback xmlns="">
          <p:sp>
            <p:nvSpPr>
              <p:cNvPr id="26" name="矩形 25">
                <a:extLst>
                  <a:ext uri="{FF2B5EF4-FFF2-40B4-BE49-F238E27FC236}">
                    <a16:creationId xmlns:a16="http://schemas.microsoft.com/office/drawing/2014/main" id="{B58644C5-4E71-4CA0-837F-B84D157A6241}"/>
                  </a:ext>
                </a:extLst>
              </p:cNvPr>
              <p:cNvSpPr>
                <a:spLocks noRot="1" noChangeAspect="1" noMove="1" noResize="1" noEditPoints="1" noAdjustHandles="1" noChangeArrowheads="1" noChangeShapeType="1" noTextEdit="1"/>
              </p:cNvSpPr>
              <p:nvPr/>
            </p:nvSpPr>
            <p:spPr>
              <a:xfrm>
                <a:off x="2484870" y="5979642"/>
                <a:ext cx="3614643"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2E5906E-964C-43B0-A5BD-F6EF96628BF5}"/>
                  </a:ext>
                </a:extLst>
              </p:cNvPr>
              <p:cNvSpPr txBox="1"/>
              <p:nvPr/>
            </p:nvSpPr>
            <p:spPr>
              <a:xfrm>
                <a:off x="6135230" y="5809212"/>
                <a:ext cx="1901331" cy="67601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微软雅黑" pitchFamily="34" charset="-122"/>
                          <a:cs typeface="Consolas" panose="020B0609020204030204" pitchFamily="49" charset="0"/>
                        </a:rPr>
                        <m:t>=</m:t>
                      </m:r>
                      <m:r>
                        <a:rPr lang="en-US" altLang="zh-CN" i="1">
                          <a:latin typeface="Cambria Math" panose="02040503050406030204" pitchFamily="18" charset="0"/>
                          <a:ea typeface="微软雅黑" pitchFamily="34" charset="-122"/>
                          <a:cs typeface="Consolas" panose="020B0609020204030204" pitchFamily="49" charset="0"/>
                        </a:rPr>
                        <m:t>𝑂</m:t>
                      </m:r>
                      <m:r>
                        <a:rPr lang="en-US" altLang="zh-CN" i="1">
                          <a:latin typeface="Cambria Math" panose="02040503050406030204" pitchFamily="18" charset="0"/>
                          <a:ea typeface="微软雅黑" pitchFamily="34" charset="-122"/>
                          <a:cs typeface="Consolas" panose="020B0609020204030204" pitchFamily="49" charset="0"/>
                        </a:rPr>
                        <m:t>((</m:t>
                      </m:r>
                      <m:sSup>
                        <m:sSupPr>
                          <m:ctrlPr>
                            <a:rPr lang="en-US" altLang="zh-CN" i="1">
                              <a:latin typeface="Cambria Math" panose="02040503050406030204" pitchFamily="18" charset="0"/>
                              <a:ea typeface="微软雅黑" pitchFamily="34" charset="-122"/>
                            </a:rPr>
                          </m:ctrlPr>
                        </m:sSupPr>
                        <m:e>
                          <m:f>
                            <m:fPr>
                              <m:ctrlPr>
                                <a:rPr lang="en-US" altLang="zh-CN" i="1">
                                  <a:latin typeface="Cambria Math" panose="02040503050406030204" pitchFamily="18" charset="0"/>
                                  <a:ea typeface="微软雅黑" pitchFamily="34" charset="-122"/>
                                </a:rPr>
                              </m:ctrlPr>
                            </m:fPr>
                            <m:num>
                              <m:r>
                                <a:rPr lang="en-US" altLang="zh-CN" i="1">
                                  <a:latin typeface="Cambria Math" panose="02040503050406030204" pitchFamily="18" charset="0"/>
                                  <a:ea typeface="微软雅黑" pitchFamily="34" charset="-122"/>
                                </a:rPr>
                                <m:t>1+</m:t>
                              </m:r>
                              <m:rad>
                                <m:radPr>
                                  <m:degHide m:val="on"/>
                                  <m:ctrlPr>
                                    <a:rPr lang="en-US" altLang="zh-CN" i="1">
                                      <a:latin typeface="Cambria Math" panose="02040503050406030204" pitchFamily="18" charset="0"/>
                                      <a:ea typeface="微软雅黑" pitchFamily="34" charset="-122"/>
                                    </a:rPr>
                                  </m:ctrlPr>
                                </m:radPr>
                                <m:deg/>
                                <m:e>
                                  <m:r>
                                    <a:rPr lang="en-US" altLang="zh-CN" i="1">
                                      <a:latin typeface="Cambria Math" panose="02040503050406030204" pitchFamily="18" charset="0"/>
                                      <a:ea typeface="微软雅黑" pitchFamily="34" charset="-122"/>
                                    </a:rPr>
                                    <m:t>5</m:t>
                                  </m:r>
                                </m:e>
                              </m:rad>
                            </m:num>
                            <m:den>
                              <m:r>
                                <a:rPr lang="en-US" altLang="zh-CN" i="1">
                                  <a:latin typeface="Cambria Math" panose="02040503050406030204" pitchFamily="18" charset="0"/>
                                  <a:ea typeface="微软雅黑" pitchFamily="34" charset="-122"/>
                                </a:rPr>
                                <m:t>2</m:t>
                              </m:r>
                            </m:den>
                          </m:f>
                          <m:r>
                            <a:rPr lang="en-US" altLang="zh-CN" i="1">
                              <a:latin typeface="Cambria Math" panose="02040503050406030204" pitchFamily="18" charset="0"/>
                              <a:ea typeface="微软雅黑" pitchFamily="34" charset="-122"/>
                            </a:rPr>
                            <m:t>)</m:t>
                          </m:r>
                        </m:e>
                        <m:sup>
                          <m:r>
                            <a:rPr lang="en-US" altLang="zh-CN" i="1">
                              <a:latin typeface="Cambria Math" panose="02040503050406030204" pitchFamily="18" charset="0"/>
                              <a:ea typeface="微软雅黑" pitchFamily="34" charset="-122"/>
                            </a:rPr>
                            <m:t>𝑛</m:t>
                          </m:r>
                        </m:sup>
                      </m:sSup>
                      <m:r>
                        <a:rPr lang="en-US" altLang="zh-CN" i="1">
                          <a:latin typeface="Cambria Math" panose="02040503050406030204" pitchFamily="18" charset="0"/>
                          <a:ea typeface="微软雅黑" pitchFamily="34" charset="-122"/>
                          <a:cs typeface="Consolas" panose="020B0609020204030204" pitchFamily="49" charset="0"/>
                        </a:rPr>
                        <m:t>)</m:t>
                      </m:r>
                    </m:oMath>
                  </m:oMathPara>
                </a14:m>
                <a:endParaRPr lang="zh-CN" altLang="en-US" dirty="0"/>
              </a:p>
            </p:txBody>
          </p:sp>
        </mc:Choice>
        <mc:Fallback xmlns="">
          <p:sp>
            <p:nvSpPr>
              <p:cNvPr id="30" name="文本框 29">
                <a:extLst>
                  <a:ext uri="{FF2B5EF4-FFF2-40B4-BE49-F238E27FC236}">
                    <a16:creationId xmlns:a16="http://schemas.microsoft.com/office/drawing/2014/main" id="{42E5906E-964C-43B0-A5BD-F6EF96628BF5}"/>
                  </a:ext>
                </a:extLst>
              </p:cNvPr>
              <p:cNvSpPr txBox="1">
                <a:spLocks noRot="1" noChangeAspect="1" noMove="1" noResize="1" noEditPoints="1" noAdjustHandles="1" noChangeArrowheads="1" noChangeShapeType="1" noTextEdit="1"/>
              </p:cNvSpPr>
              <p:nvPr/>
            </p:nvSpPr>
            <p:spPr>
              <a:xfrm>
                <a:off x="6135230" y="5809212"/>
                <a:ext cx="1901331" cy="676019"/>
              </a:xfrm>
              <a:prstGeom prst="rect">
                <a:avLst/>
              </a:prstGeom>
              <a:blipFill>
                <a:blip r:embed="rId4"/>
                <a:stretch>
                  <a:fillRect/>
                </a:stretch>
              </a:blipFill>
            </p:spPr>
            <p:txBody>
              <a:bodyPr/>
              <a:lstStyle/>
              <a:p>
                <a:r>
                  <a:rPr lang="zh-CN" altLang="en-US">
                    <a:noFill/>
                  </a:rPr>
                  <a:t> </a:t>
                </a:r>
              </a:p>
            </p:txBody>
          </p:sp>
        </mc:Fallback>
      </mc:AlternateContent>
      <p:sp>
        <p:nvSpPr>
          <p:cNvPr id="32" name="TextBox 1">
            <a:extLst>
              <a:ext uri="{FF2B5EF4-FFF2-40B4-BE49-F238E27FC236}">
                <a16:creationId xmlns:a16="http://schemas.microsoft.com/office/drawing/2014/main" id="{B4069917-C60D-4822-829A-DC88DD38675C}"/>
              </a:ext>
            </a:extLst>
          </p:cNvPr>
          <p:cNvSpPr txBox="1"/>
          <p:nvPr/>
        </p:nvSpPr>
        <p:spPr>
          <a:xfrm>
            <a:off x="1847023" y="5508095"/>
            <a:ext cx="5286412"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Fib</a:t>
            </a:r>
            <a:r>
              <a:rPr lang="zh-CN" altLang="en-US" sz="2000" dirty="0">
                <a:latin typeface="微软雅黑" pitchFamily="34" charset="-122"/>
                <a:ea typeface="微软雅黑" pitchFamily="34" charset="-122"/>
              </a:rPr>
              <a:t>算法的时间复杂度为：</a:t>
            </a:r>
            <a:endParaRPr lang="zh-CN" altLang="zh-CN"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20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20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6" grpId="0"/>
      <p:bldP spid="30" grpId="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679229" y="220073"/>
            <a:ext cx="551180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数塔问题——思路</a:t>
            </a:r>
          </a:p>
        </p:txBody>
      </p:sp>
      <p:pic>
        <p:nvPicPr>
          <p:cNvPr id="348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8449" y="3823478"/>
            <a:ext cx="505650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
          <p:cNvGrpSpPr/>
          <p:nvPr/>
        </p:nvGrpSpPr>
        <p:grpSpPr bwMode="auto">
          <a:xfrm>
            <a:off x="6546850" y="1196976"/>
            <a:ext cx="3455988" cy="2519363"/>
            <a:chOff x="2621" y="9972"/>
            <a:chExt cx="2384" cy="2184"/>
          </a:xfrm>
        </p:grpSpPr>
        <p:sp>
          <p:nvSpPr>
            <p:cNvPr id="34825"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26"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27"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3</a:t>
              </a:r>
              <a:endParaRPr lang="en-US" altLang="zh-CN" sz="2800" b="1"/>
            </a:p>
          </p:txBody>
        </p:sp>
        <p:sp>
          <p:nvSpPr>
            <p:cNvPr id="34828"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29"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15</a:t>
              </a:r>
              <a:endParaRPr lang="en-US" altLang="zh-CN" sz="2800" b="1"/>
            </a:p>
          </p:txBody>
        </p:sp>
        <p:sp>
          <p:nvSpPr>
            <p:cNvPr id="34830"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6</a:t>
              </a:r>
              <a:endParaRPr lang="en-US" altLang="zh-CN" sz="2800" b="1"/>
            </a:p>
          </p:txBody>
        </p:sp>
        <p:sp>
          <p:nvSpPr>
            <p:cNvPr id="34831"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32"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3"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5</a:t>
              </a:r>
              <a:endParaRPr lang="en-US" altLang="zh-CN" sz="2800" b="1"/>
            </a:p>
          </p:txBody>
        </p:sp>
        <p:sp>
          <p:nvSpPr>
            <p:cNvPr id="34834"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35"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36"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7"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18</a:t>
              </a:r>
              <a:endParaRPr lang="en-US" altLang="zh-CN" sz="2800" b="1"/>
            </a:p>
          </p:txBody>
        </p:sp>
        <p:sp>
          <p:nvSpPr>
            <p:cNvPr id="34838"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4</a:t>
              </a:r>
              <a:endParaRPr lang="en-US" altLang="zh-CN" sz="2800" b="1"/>
            </a:p>
          </p:txBody>
        </p:sp>
        <p:sp>
          <p:nvSpPr>
            <p:cNvPr id="34839"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16</a:t>
              </a:r>
              <a:endParaRPr lang="en-US" altLang="zh-CN" sz="2800" b="1"/>
            </a:p>
          </p:txBody>
        </p:sp>
        <p:sp>
          <p:nvSpPr>
            <p:cNvPr id="34840"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2"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6"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9"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0"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1"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2"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3"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4"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5"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6"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7"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8"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9"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4821" name="AutoShape 40"/>
          <p:cNvSpPr>
            <a:spLocks noChangeArrowheads="1"/>
          </p:cNvSpPr>
          <p:nvPr/>
        </p:nvSpPr>
        <p:spPr bwMode="auto">
          <a:xfrm>
            <a:off x="6213476" y="1512888"/>
            <a:ext cx="3438525" cy="2233612"/>
          </a:xfrm>
          <a:prstGeom prst="triangle">
            <a:avLst>
              <a:gd name="adj" fmla="val 50000"/>
            </a:avLst>
          </a:prstGeom>
          <a:solidFill>
            <a:srgbClr val="FFFF99">
              <a:alpha val="47842"/>
            </a:srgbClr>
          </a:solidFill>
          <a:ln w="28575">
            <a:solidFill>
              <a:srgbClr val="FF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AutoShape 41"/>
          <p:cNvSpPr>
            <a:spLocks noChangeArrowheads="1"/>
          </p:cNvSpPr>
          <p:nvPr/>
        </p:nvSpPr>
        <p:spPr bwMode="auto">
          <a:xfrm>
            <a:off x="6905626" y="1528763"/>
            <a:ext cx="3438525" cy="2233612"/>
          </a:xfrm>
          <a:prstGeom prst="triangle">
            <a:avLst>
              <a:gd name="adj" fmla="val 50000"/>
            </a:avLst>
          </a:prstGeom>
          <a:solidFill>
            <a:srgbClr val="99CCFF">
              <a:alpha val="49019"/>
            </a:srgbClr>
          </a:solidFill>
          <a:ln w="28575">
            <a:solidFill>
              <a:schemeClr va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844826" y="1547100"/>
            <a:ext cx="4833533" cy="1884618"/>
          </a:xfrm>
          <a:prstGeom prst="rect">
            <a:avLst/>
          </a:prstGeom>
          <a:noFill/>
        </p:spPr>
        <p:txBody>
          <a:bodyPr wrap="square">
            <a:spAutoFit/>
          </a:bodyPr>
          <a:lstStyle/>
          <a:p>
            <a:pPr>
              <a:lnSpc>
                <a:spcPct val="150000"/>
              </a:lnSpc>
              <a:defRPr/>
            </a:pPr>
            <a:r>
              <a:rPr lang="zh-CN" altLang="en-US" sz="2000" dirty="0">
                <a:latin typeface="微软雅黑" panose="020B0503020204020204" pitchFamily="34" charset="-122"/>
                <a:ea typeface="微软雅黑" panose="020B0503020204020204" pitchFamily="34" charset="-122"/>
              </a:rPr>
              <a:t>       观察可以发现，从</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层数塔的顶层出发，下一层选择向左走还是向右走取决于两个</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层数塔的最大数值和。</a:t>
            </a:r>
            <a:endParaRPr lang="en-US" altLang="zh-CN" sz="2000" dirty="0">
              <a:latin typeface="微软雅黑" panose="020B0503020204020204" pitchFamily="34" charset="-122"/>
              <a:ea typeface="微软雅黑" panose="020B0503020204020204" pitchFamily="34" charset="-122"/>
            </a:endParaRPr>
          </a:p>
          <a:p>
            <a:pPr>
              <a:lnSpc>
                <a:spcPct val="150000"/>
              </a:lnSpc>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显然，可以</a:t>
            </a:r>
            <a:r>
              <a:rPr lang="zh-CN" altLang="en-US" sz="2000" dirty="0">
                <a:solidFill>
                  <a:srgbClr val="0000FF"/>
                </a:solidFill>
                <a:latin typeface="微软雅黑" panose="020B0503020204020204" pitchFamily="34" charset="-122"/>
                <a:ea typeface="微软雅黑" panose="020B0503020204020204" pitchFamily="34" charset="-122"/>
              </a:rPr>
              <a:t>递归求解</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43" name="文本占位符 4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a:latin typeface="微软雅黑" panose="020B0503020204020204" pitchFamily="34" charset="-122"/>
                <a:ea typeface="微软雅黑" panose="020B0503020204020204" pitchFamily="34" charset="-122"/>
                <a:sym typeface="+mn-ea"/>
              </a:rPr>
              <a:t>问题</a:t>
            </a:r>
            <a:endParaRPr lang="zh-CN" altLang="en-US" sz="28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2855914" y="144146"/>
            <a:ext cx="7272337"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数塔问题——递归解题思路</a:t>
            </a:r>
          </a:p>
        </p:txBody>
      </p:sp>
      <p:sp>
        <p:nvSpPr>
          <p:cNvPr id="36869" name="矩形 2"/>
          <p:cNvSpPr>
            <a:spLocks noChangeArrowheads="1"/>
          </p:cNvSpPr>
          <p:nvPr/>
        </p:nvSpPr>
        <p:spPr bwMode="auto">
          <a:xfrm>
            <a:off x="3819952" y="1980835"/>
            <a:ext cx="7912716"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zh-CN" altLang="en-US" sz="2000" dirty="0">
                <a:latin typeface="Times New Roman" pitchFamily="18" charset="0"/>
                <a:ea typeface="微软雅黑" pitchFamily="34" charset="-122"/>
                <a:cs typeface="Times New Roman" pitchFamily="18" charset="0"/>
              </a:rPr>
              <a:t>设：</a:t>
            </a:r>
            <a:r>
              <a:rPr lang="zh-CN" altLang="en-US" sz="2000" i="1" dirty="0">
                <a:solidFill>
                  <a:srgbClr val="FF0000"/>
                </a:solidFill>
                <a:latin typeface="Times New Roman" pitchFamily="18" charset="0"/>
                <a:ea typeface="微软雅黑" pitchFamily="34" charset="-122"/>
                <a:cs typeface="Times New Roman" pitchFamily="18" charset="0"/>
              </a:rPr>
              <a:t>MaxSum(i,j)</a:t>
            </a:r>
            <a:r>
              <a:rPr lang="zh-CN" altLang="en-US" sz="2000" dirty="0">
                <a:latin typeface="微软雅黑" panose="020B0503020204020204" pitchFamily="34" charset="-122"/>
                <a:ea typeface="微软雅黑" panose="020B0503020204020204" pitchFamily="34" charset="-122"/>
                <a:cs typeface="Consolas" pitchFamily="49" charset="0"/>
              </a:rPr>
              <a:t>表示从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Consolas" pitchFamily="49" charset="0"/>
              </a:rPr>
              <a:t>到底边的各条路径中路径之和的最大值</a:t>
            </a:r>
          </a:p>
          <a:p>
            <a:pPr algn="just"/>
            <a:endParaRPr lang="zh-CN" altLang="en-US" sz="2000" dirty="0">
              <a:latin typeface="微软雅黑" panose="020B0503020204020204" pitchFamily="34" charset="-122"/>
              <a:ea typeface="微软雅黑" panose="020B0503020204020204" pitchFamily="34" charset="-122"/>
              <a:cs typeface="Consolas" pitchFamily="49" charset="0"/>
            </a:endParaRPr>
          </a:p>
          <a:p>
            <a:pPr algn="just"/>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原问题</a:t>
            </a:r>
            <a:r>
              <a:rPr lang="zh-CN" altLang="en-US" sz="2000" dirty="0">
                <a:latin typeface="微软雅黑" panose="020B0503020204020204" pitchFamily="34" charset="-122"/>
                <a:ea typeface="微软雅黑" panose="020B0503020204020204" pitchFamily="34" charset="-122"/>
                <a:cs typeface="Consolas" pitchFamily="49" charset="0"/>
              </a:rPr>
              <a:t>：求 </a:t>
            </a:r>
            <a:r>
              <a:rPr lang="zh-CN" altLang="en-US" sz="2000" i="1" dirty="0">
                <a:solidFill>
                  <a:srgbClr val="FF0000"/>
                </a:solidFill>
                <a:latin typeface="Times New Roman" pitchFamily="18" charset="0"/>
                <a:ea typeface="微软雅黑" pitchFamily="34" charset="-122"/>
                <a:cs typeface="Times New Roman" pitchFamily="18" charset="0"/>
              </a:rPr>
              <a:t>MaxSum(</a:t>
            </a:r>
            <a:r>
              <a:rPr lang="en-US" altLang="zh-CN" sz="2000" i="1" dirty="0">
                <a:solidFill>
                  <a:srgbClr val="FF0000"/>
                </a:solidFill>
                <a:latin typeface="Times New Roman" pitchFamily="18" charset="0"/>
                <a:ea typeface="微软雅黑" pitchFamily="34" charset="-122"/>
                <a:cs typeface="Times New Roman" pitchFamily="18" charset="0"/>
              </a:rPr>
              <a:t>0</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0</a:t>
            </a:r>
            <a:r>
              <a:rPr lang="zh-CN" altLang="en-US" sz="2000" i="1" dirty="0">
                <a:solidFill>
                  <a:srgbClr val="FF0000"/>
                </a:solidFill>
                <a:latin typeface="Times New Roman" pitchFamily="18" charset="0"/>
                <a:ea typeface="微软雅黑" pitchFamily="34" charset="-122"/>
                <a:cs typeface="Times New Roman" pitchFamily="18" charset="0"/>
              </a:rPr>
              <a:t>)</a:t>
            </a:r>
          </a:p>
          <a:p>
            <a:pPr algn="just"/>
            <a:endParaRPr lang="zh-CN" altLang="en-US" sz="2000" dirty="0">
              <a:latin typeface="微软雅黑" panose="020B0503020204020204" pitchFamily="34" charset="-122"/>
              <a:ea typeface="微软雅黑" panose="020B0503020204020204" pitchFamily="34" charset="-122"/>
              <a:cs typeface="Consolas" pitchFamily="49" charset="0"/>
            </a:endParaRPr>
          </a:p>
          <a:p>
            <a:pPr algn="just"/>
            <a:r>
              <a:rPr lang="zh-CN" altLang="en-US" sz="2000" dirty="0">
                <a:latin typeface="微软雅黑" panose="020B0503020204020204" pitchFamily="34" charset="-122"/>
                <a:ea typeface="微软雅黑" panose="020B0503020204020204" pitchFamily="34" charset="-122"/>
                <a:cs typeface="Consolas" pitchFamily="49" charset="0"/>
              </a:rPr>
              <a:t>从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Consolas" pitchFamily="49" charset="0"/>
              </a:rPr>
              <a:t>出发，下一步只能走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Consolas" pitchFamily="49" charset="0"/>
              </a:rPr>
              <a:t>或者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dirty="0">
                <a:latin typeface="微软雅黑" panose="020B0503020204020204" pitchFamily="34" charset="-122"/>
                <a:ea typeface="微软雅黑" panose="020B0503020204020204" pitchFamily="34" charset="-122"/>
                <a:cs typeface="Consolas" pitchFamily="49" charset="0"/>
              </a:rPr>
              <a:t>。</a:t>
            </a:r>
          </a:p>
        </p:txBody>
      </p:sp>
      <p:sp>
        <p:nvSpPr>
          <p:cNvPr id="2" name="文本框 1"/>
          <p:cNvSpPr txBox="1"/>
          <p:nvPr/>
        </p:nvSpPr>
        <p:spPr>
          <a:xfrm>
            <a:off x="1322262" y="5275071"/>
            <a:ext cx="9610781" cy="9669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zh-CN" altLang="en-US" sz="2000" i="1" dirty="0">
                <a:solidFill>
                  <a:srgbClr val="FF0000"/>
                </a:solidFill>
                <a:latin typeface="Times New Roman" pitchFamily="18" charset="0"/>
                <a:ea typeface="微软雅黑" pitchFamily="34" charset="-122"/>
                <a:cs typeface="Times New Roman" pitchFamily="18" charset="0"/>
                <a:sym typeface="+mn-ea"/>
              </a:rPr>
              <a:t>MaxSum(</a:t>
            </a:r>
            <a:r>
              <a:rPr lang="en-US" altLang="zh-CN" sz="2000" i="1" dirty="0">
                <a:solidFill>
                  <a:srgbClr val="FF0000"/>
                </a:solidFill>
                <a:latin typeface="Times New Roman" pitchFamily="18" charset="0"/>
                <a:ea typeface="微软雅黑" pitchFamily="34" charset="-122"/>
                <a:cs typeface="Times New Roman" pitchFamily="18" charset="0"/>
                <a:sym typeface="+mn-ea"/>
              </a:rPr>
              <a:t>i</a:t>
            </a:r>
            <a:r>
              <a:rPr lang="zh-CN" altLang="en-US" sz="2000" i="1" dirty="0">
                <a:solidFill>
                  <a:srgbClr val="FF0000"/>
                </a:solidFill>
                <a:latin typeface="Times New Roman" pitchFamily="18" charset="0"/>
                <a:ea typeface="微软雅黑" pitchFamily="34" charset="-122"/>
                <a:cs typeface="Times New Roman" pitchFamily="18" charset="0"/>
                <a:sym typeface="+mn-ea"/>
              </a:rPr>
              <a:t>,j) </a:t>
            </a:r>
            <a:r>
              <a:rPr lang="zh-CN" altLang="en-US" sz="2000" i="1"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a[</a:t>
            </a:r>
            <a:r>
              <a:rPr lang="zh-CN" altLang="en-US" sz="2000" i="1" dirty="0">
                <a:solidFill>
                  <a:schemeClr val="tx1"/>
                </a:solidFill>
                <a:latin typeface="Times New Roman" panose="02020603050405020304" pitchFamily="18" charset="0"/>
                <a:cs typeface="Times New Roman" panose="02020603050405020304" pitchFamily="18" charset="0"/>
                <a:sym typeface="+mn-ea"/>
              </a:rPr>
              <a:t>i,j</a:t>
            </a:r>
            <a:r>
              <a:rPr lang="en-US" altLang="zh-CN" sz="2000" i="1" dirty="0">
                <a:solidFill>
                  <a:schemeClr val="tx1"/>
                </a:solidFill>
                <a:latin typeface="Times New Roman" panose="02020603050405020304" pitchFamily="18" charset="0"/>
                <a:cs typeface="Times New Roman" panose="02020603050405020304" pitchFamily="18" charset="0"/>
                <a:sym typeface="+mn-ea"/>
              </a:rPr>
              <a:t>] </a:t>
            </a:r>
            <a:r>
              <a:rPr lang="zh-CN" altLang="en-US" sz="2000" i="1" dirty="0">
                <a:solidFill>
                  <a:schemeClr val="tx1"/>
                </a:solidFill>
                <a:latin typeface="Times New Roman" panose="02020603050405020304" pitchFamily="18" charset="0"/>
                <a:cs typeface="Times New Roman" panose="02020603050405020304" pitchFamily="18" charset="0"/>
                <a:sym typeface="+mn-ea"/>
              </a:rPr>
              <a:t>        当 i=</a:t>
            </a:r>
            <a:r>
              <a:rPr lang="en-US" altLang="zh-CN" sz="2000" i="1" dirty="0">
                <a:solidFill>
                  <a:schemeClr val="tx1"/>
                </a:solidFill>
                <a:latin typeface="Times New Roman" panose="02020603050405020304" pitchFamily="18" charset="0"/>
                <a:cs typeface="Times New Roman" panose="02020603050405020304" pitchFamily="18" charset="0"/>
                <a:sym typeface="+mn-ea"/>
              </a:rPr>
              <a:t>n-1</a:t>
            </a:r>
            <a:r>
              <a:rPr lang="zh-CN" altLang="en-US" sz="2000" i="1" dirty="0">
                <a:solidFill>
                  <a:schemeClr val="tx1"/>
                </a:solidFill>
                <a:latin typeface="Times New Roman" panose="02020603050405020304" pitchFamily="18" charset="0"/>
                <a:cs typeface="Times New Roman" panose="02020603050405020304" pitchFamily="18" charset="0"/>
                <a:sym typeface="+mn-ea"/>
              </a:rPr>
              <a:t>时</a:t>
            </a:r>
          </a:p>
          <a:p>
            <a:pPr algn="just">
              <a:lnSpc>
                <a:spcPct val="150000"/>
              </a:lnSpc>
            </a:pPr>
            <a:r>
              <a:rPr lang="zh-CN" altLang="en-US" sz="2000" i="1" dirty="0">
                <a:solidFill>
                  <a:srgbClr val="FF0000"/>
                </a:solidFill>
                <a:latin typeface="Times New Roman" pitchFamily="18" charset="0"/>
                <a:ea typeface="微软雅黑" pitchFamily="34" charset="-122"/>
                <a:cs typeface="Times New Roman" pitchFamily="18" charset="0"/>
                <a:sym typeface="+mn-ea"/>
              </a:rPr>
              <a:t>MaxSum(</a:t>
            </a:r>
            <a:r>
              <a:rPr lang="en-US" altLang="zh-CN" sz="2000" i="1" dirty="0">
                <a:solidFill>
                  <a:srgbClr val="FF0000"/>
                </a:solidFill>
                <a:latin typeface="Times New Roman" pitchFamily="18" charset="0"/>
                <a:ea typeface="微软雅黑" pitchFamily="34" charset="-122"/>
                <a:cs typeface="Times New Roman" pitchFamily="18" charset="0"/>
                <a:sym typeface="+mn-ea"/>
              </a:rPr>
              <a:t>i</a:t>
            </a:r>
            <a:r>
              <a:rPr lang="zh-CN" altLang="en-US" sz="2000" i="1" dirty="0">
                <a:solidFill>
                  <a:srgbClr val="FF0000"/>
                </a:solidFill>
                <a:latin typeface="Times New Roman" pitchFamily="18" charset="0"/>
                <a:ea typeface="微软雅黑" pitchFamily="34" charset="-122"/>
                <a:cs typeface="Times New Roman" pitchFamily="18" charset="0"/>
                <a:sym typeface="+mn-ea"/>
              </a:rPr>
              <a:t>,j) </a:t>
            </a:r>
            <a:r>
              <a:rPr lang="zh-CN" altLang="en-US" sz="2000" i="1" dirty="0">
                <a:solidFill>
                  <a:schemeClr val="tx1"/>
                </a:solidFill>
                <a:latin typeface="Times New Roman" panose="02020603050405020304" pitchFamily="18" charset="0"/>
                <a:cs typeface="Times New Roman" panose="02020603050405020304" pitchFamily="18" charset="0"/>
                <a:sym typeface="+mn-ea"/>
              </a:rPr>
              <a:t>= Max { </a:t>
            </a:r>
            <a:r>
              <a:rPr lang="zh-CN" altLang="en-US" sz="2000" i="1" dirty="0">
                <a:solidFill>
                  <a:srgbClr val="FF0000"/>
                </a:solidFill>
                <a:latin typeface="Times New Roman" pitchFamily="18" charset="0"/>
                <a:ea typeface="微软雅黑" pitchFamily="34" charset="-122"/>
                <a:cs typeface="Times New Roman" pitchFamily="18" charset="0"/>
                <a:sym typeface="+mn-ea"/>
              </a:rPr>
              <a:t>MaxSum(i</a:t>
            </a:r>
            <a:r>
              <a:rPr lang="en-US" altLang="zh-CN" sz="2000" i="1" dirty="0">
                <a:solidFill>
                  <a:srgbClr val="FF0000"/>
                </a:solidFill>
                <a:latin typeface="Times New Roman" pitchFamily="18" charset="0"/>
                <a:ea typeface="微软雅黑" pitchFamily="34" charset="-122"/>
                <a:cs typeface="Times New Roman" pitchFamily="18" charset="0"/>
                <a:sym typeface="+mn-ea"/>
              </a:rPr>
              <a:t>+</a:t>
            </a:r>
            <a:r>
              <a:rPr lang="zh-CN" altLang="en-US" sz="2000" i="1" dirty="0">
                <a:solidFill>
                  <a:srgbClr val="FF0000"/>
                </a:solidFill>
                <a:latin typeface="Times New Roman" pitchFamily="18" charset="0"/>
                <a:ea typeface="微软雅黑" pitchFamily="34" charset="-122"/>
                <a:cs typeface="Times New Roman" pitchFamily="18" charset="0"/>
                <a:sym typeface="+mn-ea"/>
              </a:rPr>
              <a:t>1, j)</a:t>
            </a:r>
            <a:r>
              <a:rPr lang="zh-CN" altLang="en-US" sz="2000" i="1" dirty="0">
                <a:solidFill>
                  <a:schemeClr val="tx1"/>
                </a:solidFill>
                <a:latin typeface="Times New Roman" panose="02020603050405020304" pitchFamily="18" charset="0"/>
                <a:cs typeface="Times New Roman" panose="02020603050405020304" pitchFamily="18" charset="0"/>
                <a:sym typeface="+mn-ea"/>
              </a:rPr>
              <a:t>, </a:t>
            </a:r>
            <a:r>
              <a:rPr lang="zh-CN" altLang="en-US" sz="2000" i="1" dirty="0">
                <a:solidFill>
                  <a:srgbClr val="FF0000"/>
                </a:solidFill>
                <a:latin typeface="Times New Roman" pitchFamily="18" charset="0"/>
                <a:ea typeface="微软雅黑" pitchFamily="34" charset="-122"/>
                <a:cs typeface="Times New Roman" pitchFamily="18" charset="0"/>
                <a:sym typeface="+mn-ea"/>
              </a:rPr>
              <a:t>MaxSum(i+1, j+1) </a:t>
            </a:r>
            <a:r>
              <a:rPr lang="zh-CN" altLang="en-US" sz="2000" i="1" dirty="0">
                <a:solidFill>
                  <a:schemeClr val="tx1"/>
                </a:solidFill>
                <a:latin typeface="Times New Roman" panose="02020603050405020304" pitchFamily="18" charset="0"/>
                <a:cs typeface="Times New Roman" panose="02020603050405020304" pitchFamily="18" charset="0"/>
                <a:sym typeface="+mn-ea"/>
              </a:rPr>
              <a:t>} + </a:t>
            </a:r>
            <a:r>
              <a:rPr lang="en-US" altLang="zh-CN" sz="2000" i="1" dirty="0">
                <a:solidFill>
                  <a:schemeClr val="tx1"/>
                </a:solidFill>
                <a:latin typeface="Times New Roman" panose="02020603050405020304" pitchFamily="18" charset="0"/>
                <a:cs typeface="Times New Roman" panose="02020603050405020304" pitchFamily="18" charset="0"/>
                <a:sym typeface="+mn-ea"/>
              </a:rPr>
              <a:t>a[</a:t>
            </a:r>
            <a:r>
              <a:rPr lang="zh-CN" altLang="en-US" sz="2000" i="1" dirty="0">
                <a:solidFill>
                  <a:schemeClr val="tx1"/>
                </a:solidFill>
                <a:latin typeface="Times New Roman" panose="02020603050405020304" pitchFamily="18" charset="0"/>
                <a:cs typeface="Times New Roman" panose="02020603050405020304" pitchFamily="18" charset="0"/>
                <a:sym typeface="+mn-ea"/>
              </a:rPr>
              <a:t>i,j</a:t>
            </a:r>
            <a:r>
              <a:rPr lang="en-US" altLang="zh-CN" sz="2000" i="1" dirty="0">
                <a:solidFill>
                  <a:schemeClr val="tx1"/>
                </a:solidFill>
                <a:latin typeface="Times New Roman" panose="02020603050405020304" pitchFamily="18" charset="0"/>
                <a:cs typeface="Times New Roman" panose="02020603050405020304" pitchFamily="18" charset="0"/>
                <a:sym typeface="+mn-ea"/>
              </a:rPr>
              <a:t>]            </a:t>
            </a:r>
            <a:r>
              <a:rPr lang="zh-CN" altLang="en-US" sz="2000" i="1" dirty="0">
                <a:solidFill>
                  <a:schemeClr val="tx1"/>
                </a:solidFill>
                <a:latin typeface="Times New Roman" panose="02020603050405020304" pitchFamily="18" charset="0"/>
                <a:cs typeface="Times New Roman" panose="02020603050405020304" pitchFamily="18" charset="0"/>
                <a:sym typeface="+mn-ea"/>
              </a:rPr>
              <a:t>当 i</a:t>
            </a:r>
            <a:r>
              <a:rPr lang="en-US" altLang="zh-CN" sz="2000" i="1" dirty="0">
                <a:solidFill>
                  <a:schemeClr val="tx1"/>
                </a:solidFill>
                <a:latin typeface="Times New Roman" panose="02020603050405020304" pitchFamily="18" charset="0"/>
                <a:cs typeface="Times New Roman" panose="02020603050405020304" pitchFamily="18" charset="0"/>
                <a:sym typeface="+mn-ea"/>
              </a:rPr>
              <a:t>&lt;n-1</a:t>
            </a:r>
            <a:r>
              <a:rPr lang="zh-CN" altLang="en-US" sz="2000" i="1" dirty="0">
                <a:solidFill>
                  <a:schemeClr val="tx1"/>
                </a:solidFill>
                <a:latin typeface="Times New Roman" panose="02020603050405020304" pitchFamily="18" charset="0"/>
                <a:cs typeface="Times New Roman" panose="02020603050405020304" pitchFamily="18" charset="0"/>
                <a:sym typeface="+mn-ea"/>
              </a:rPr>
              <a:t>时</a:t>
            </a:r>
            <a:endParaRPr lang="zh-CN" altLang="en-US" sz="2000" i="1" dirty="0">
              <a:solidFill>
                <a:schemeClr val="tx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（递归求解）</a:t>
            </a:r>
          </a:p>
        </p:txBody>
      </p:sp>
      <p:sp>
        <p:nvSpPr>
          <p:cNvPr id="17" name="矩形 16"/>
          <p:cNvSpPr/>
          <p:nvPr/>
        </p:nvSpPr>
        <p:spPr>
          <a:xfrm>
            <a:off x="447262" y="1157786"/>
            <a:ext cx="10220740" cy="430887"/>
          </a:xfrm>
          <a:prstGeom prst="rect">
            <a:avLst/>
          </a:prstGeom>
        </p:spPr>
        <p:txBody>
          <a:bodyPr wrap="square">
            <a:spAutoFit/>
          </a:bodyPr>
          <a:lstStyle/>
          <a:p>
            <a:pPr lvl="0" algn="just"/>
            <a:r>
              <a:rPr lang="zh-CN" altLang="zh-CN" sz="2200" b="1" dirty="0">
                <a:solidFill>
                  <a:srgbClr val="0000FF"/>
                </a:solidFill>
                <a:latin typeface="Times New Roman" pitchFamily="18" charset="0"/>
                <a:ea typeface="微软雅黑" pitchFamily="34" charset="-122"/>
                <a:cs typeface="Times New Roman" pitchFamily="18" charset="0"/>
              </a:rPr>
              <a:t>【问题求解】</a:t>
            </a:r>
            <a:r>
              <a:rPr lang="zh-CN" altLang="zh-CN" sz="2000" dirty="0">
                <a:latin typeface="Times New Roman" pitchFamily="18" charset="0"/>
                <a:ea typeface="微软雅黑" pitchFamily="34" charset="-122"/>
                <a:cs typeface="Times New Roman" pitchFamily="18" charset="0"/>
              </a:rPr>
              <a:t>将三角形采用二维数组</a:t>
            </a:r>
            <a:r>
              <a:rPr lang="en-US" altLang="zh-CN" sz="2000" dirty="0">
                <a:latin typeface="Times New Roman" pitchFamily="18" charset="0"/>
                <a:ea typeface="微软雅黑" pitchFamily="34" charset="-122"/>
                <a:cs typeface="Times New Roman" pitchFamily="18" charset="0"/>
              </a:rPr>
              <a:t> </a:t>
            </a:r>
            <a:r>
              <a:rPr lang="en-US" altLang="zh-CN" sz="2000" i="1" dirty="0">
                <a:latin typeface="Times New Roman" pitchFamily="18" charset="0"/>
                <a:ea typeface="微软雅黑" pitchFamily="34" charset="-122"/>
                <a:cs typeface="Times New Roman" pitchFamily="18" charset="0"/>
              </a:rPr>
              <a:t>a </a:t>
            </a:r>
            <a:r>
              <a:rPr lang="zh-CN" altLang="zh-CN" sz="2000" dirty="0">
                <a:latin typeface="Times New Roman" pitchFamily="18" charset="0"/>
                <a:ea typeface="微软雅黑" pitchFamily="34" charset="-122"/>
                <a:cs typeface="Times New Roman" pitchFamily="18" charset="0"/>
              </a:rPr>
              <a:t>存放</a:t>
            </a:r>
            <a:r>
              <a:rPr lang="zh-CN" altLang="en-US" sz="2000" dirty="0">
                <a:latin typeface="Times New Roman" pitchFamily="18" charset="0"/>
                <a:ea typeface="微软雅黑" pitchFamily="34" charset="-122"/>
                <a:cs typeface="Times New Roman" pitchFamily="18" charset="0"/>
              </a:rPr>
              <a:t>，前面</a:t>
            </a:r>
            <a:r>
              <a:rPr lang="zh-CN" altLang="zh-CN" sz="2000" dirty="0">
                <a:latin typeface="Times New Roman" pitchFamily="18" charset="0"/>
                <a:ea typeface="微软雅黑" pitchFamily="34" charset="-122"/>
                <a:cs typeface="Times New Roman" pitchFamily="18" charset="0"/>
              </a:rPr>
              <a:t>的三角形对应的二维数组如</a:t>
            </a:r>
            <a:r>
              <a:rPr lang="zh-CN" altLang="en-US" sz="2000" dirty="0">
                <a:latin typeface="Times New Roman" pitchFamily="18" charset="0"/>
                <a:ea typeface="微软雅黑" pitchFamily="34" charset="-122"/>
                <a:cs typeface="Times New Roman" pitchFamily="18" charset="0"/>
              </a:rPr>
              <a:t>下</a:t>
            </a:r>
            <a:endParaRPr lang="en-US" altLang="zh-CN" sz="2000" dirty="0">
              <a:latin typeface="Times New Roman" pitchFamily="18" charset="0"/>
              <a:ea typeface="微软雅黑" pitchFamily="34" charset="-122"/>
              <a:cs typeface="Times New Roman" pitchFamily="18" charset="0"/>
            </a:endParaRPr>
          </a:p>
        </p:txBody>
      </p:sp>
      <p:grpSp>
        <p:nvGrpSpPr>
          <p:cNvPr id="3" name="组合 17"/>
          <p:cNvGrpSpPr/>
          <p:nvPr/>
        </p:nvGrpSpPr>
        <p:grpSpPr>
          <a:xfrm>
            <a:off x="756206" y="1688138"/>
            <a:ext cx="2754811" cy="1948672"/>
            <a:chOff x="663328" y="3867109"/>
            <a:chExt cx="2841873" cy="2483489"/>
          </a:xfrm>
        </p:grpSpPr>
        <p:sp>
          <p:nvSpPr>
            <p:cNvPr id="19" name="TextBox 18"/>
            <p:cNvSpPr txBox="1"/>
            <p:nvPr/>
          </p:nvSpPr>
          <p:spPr>
            <a:xfrm>
              <a:off x="663329" y="3867109"/>
              <a:ext cx="28575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8</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0" name="TextBox 19"/>
            <p:cNvSpPr txBox="1"/>
            <p:nvPr/>
          </p:nvSpPr>
          <p:spPr>
            <a:xfrm>
              <a:off x="663328" y="4367175"/>
              <a:ext cx="55898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1" name="TextBox 20"/>
            <p:cNvSpPr txBox="1"/>
            <p:nvPr/>
          </p:nvSpPr>
          <p:spPr>
            <a:xfrm>
              <a:off x="1234833" y="4367175"/>
              <a:ext cx="547314"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15</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2" name="TextBox 21"/>
            <p:cNvSpPr txBox="1"/>
            <p:nvPr/>
          </p:nvSpPr>
          <p:spPr>
            <a:xfrm>
              <a:off x="1234833" y="4824320"/>
              <a:ext cx="28575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9</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1806337" y="4824320"/>
              <a:ext cx="28575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6</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4" name="TextBox 23"/>
            <p:cNvSpPr txBox="1"/>
            <p:nvPr/>
          </p:nvSpPr>
          <p:spPr>
            <a:xfrm>
              <a:off x="663329" y="4824320"/>
              <a:ext cx="28575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663329" y="5324387"/>
              <a:ext cx="28575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8</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1234832" y="5324387"/>
              <a:ext cx="52865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7" name="TextBox 26"/>
            <p:cNvSpPr txBox="1"/>
            <p:nvPr/>
          </p:nvSpPr>
          <p:spPr>
            <a:xfrm>
              <a:off x="1806337" y="5324387"/>
              <a:ext cx="28575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5</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2306402" y="5324387"/>
              <a:ext cx="558095"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12</a:t>
              </a:r>
            </a:p>
          </p:txBody>
        </p:sp>
        <p:sp>
          <p:nvSpPr>
            <p:cNvPr id="29" name="TextBox 28"/>
            <p:cNvSpPr txBox="1"/>
            <p:nvPr/>
          </p:nvSpPr>
          <p:spPr>
            <a:xfrm>
              <a:off x="663329" y="5840677"/>
              <a:ext cx="55587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16</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1247273" y="5840677"/>
              <a:ext cx="528652"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31" name="TextBox 30"/>
            <p:cNvSpPr txBox="1"/>
            <p:nvPr/>
          </p:nvSpPr>
          <p:spPr>
            <a:xfrm>
              <a:off x="1717178" y="5840677"/>
              <a:ext cx="560528"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18</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32" name="TextBox 31"/>
            <p:cNvSpPr txBox="1"/>
            <p:nvPr/>
          </p:nvSpPr>
          <p:spPr>
            <a:xfrm>
              <a:off x="2318843" y="5840677"/>
              <a:ext cx="558095"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10</a:t>
              </a:r>
            </a:p>
          </p:txBody>
        </p:sp>
        <p:sp>
          <p:nvSpPr>
            <p:cNvPr id="33" name="TextBox 32"/>
            <p:cNvSpPr txBox="1"/>
            <p:nvPr/>
          </p:nvSpPr>
          <p:spPr>
            <a:xfrm>
              <a:off x="2947106" y="5834454"/>
              <a:ext cx="558095" cy="509921"/>
            </a:xfrm>
            <a:prstGeom prst="rect">
              <a:avLst/>
            </a:prstGeom>
            <a:noFill/>
            <a:ln>
              <a:solidFill>
                <a:schemeClr val="bg1"/>
              </a:solidFill>
            </a:ln>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9</a:t>
              </a:r>
            </a:p>
          </p:txBody>
        </p:sp>
      </p:grpSp>
      <p:sp>
        <p:nvSpPr>
          <p:cNvPr id="34" name="文本框 33">
            <a:extLst>
              <a:ext uri="{FF2B5EF4-FFF2-40B4-BE49-F238E27FC236}">
                <a16:creationId xmlns:a16="http://schemas.microsoft.com/office/drawing/2014/main" id="{CE60339B-6891-4BA1-B711-D9B39E894A12}"/>
              </a:ext>
            </a:extLst>
          </p:cNvPr>
          <p:cNvSpPr txBox="1"/>
          <p:nvPr/>
        </p:nvSpPr>
        <p:spPr>
          <a:xfrm>
            <a:off x="719118" y="3702043"/>
            <a:ext cx="2791899" cy="646331"/>
          </a:xfrm>
          <a:prstGeom prst="rect">
            <a:avLst/>
          </a:prstGeom>
          <a:noFill/>
        </p:spPr>
        <p:txBody>
          <a:bodyPr wrap="square">
            <a:spAutoFit/>
          </a:bodyPr>
          <a:lstStyle/>
          <a:p>
            <a:pPr algn="just"/>
            <a:r>
              <a:rPr lang="en-US" altLang="zh-CN" dirty="0">
                <a:latin typeface="Consolas" pitchFamily="49" charset="0"/>
                <a:cs typeface="Consolas" pitchFamily="49" charset="0"/>
              </a:rPr>
              <a:t>a[</a:t>
            </a:r>
            <a:r>
              <a:rPr lang="zh-CN" altLang="en-US" dirty="0">
                <a:latin typeface="Consolas" pitchFamily="49" charset="0"/>
                <a:cs typeface="Consolas" pitchFamily="49" charset="0"/>
              </a:rPr>
              <a:t>i</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表示第i行第j个整数(i,j从</a:t>
            </a:r>
            <a:r>
              <a:rPr lang="en-US" altLang="zh-CN" dirty="0">
                <a:latin typeface="Consolas" pitchFamily="49" charset="0"/>
                <a:cs typeface="Consolas" pitchFamily="49" charset="0"/>
              </a:rPr>
              <a:t>0</a:t>
            </a:r>
            <a:r>
              <a:rPr lang="zh-CN" altLang="en-US" dirty="0">
                <a:latin typeface="Consolas" pitchFamily="49" charset="0"/>
                <a:cs typeface="Consolas" pitchFamily="49" charset="0"/>
              </a:rPr>
              <a:t>开始)</a:t>
            </a:r>
          </a:p>
        </p:txBody>
      </p:sp>
      <p:sp>
        <p:nvSpPr>
          <p:cNvPr id="6" name="文本框 5">
            <a:extLst>
              <a:ext uri="{FF2B5EF4-FFF2-40B4-BE49-F238E27FC236}">
                <a16:creationId xmlns:a16="http://schemas.microsoft.com/office/drawing/2014/main" id="{2B45EF7D-6A9A-ACF8-2C2C-C4E262493264}"/>
              </a:ext>
            </a:extLst>
          </p:cNvPr>
          <p:cNvSpPr txBox="1"/>
          <p:nvPr/>
        </p:nvSpPr>
        <p:spPr>
          <a:xfrm>
            <a:off x="1295050" y="4768029"/>
            <a:ext cx="6430616" cy="369332"/>
          </a:xfrm>
          <a:prstGeom prst="rect">
            <a:avLst/>
          </a:prstGeom>
          <a:noFill/>
        </p:spPr>
        <p:txBody>
          <a:bodyPr wrap="square">
            <a:spAutoFit/>
          </a:bodyPr>
          <a:lstStyle/>
          <a:p>
            <a:pPr algn="just"/>
            <a:r>
              <a:rPr lang="zh-CN" altLang="en-US" sz="1800" dirty="0">
                <a:latin typeface="微软雅黑" panose="020B0503020204020204" pitchFamily="34" charset="-122"/>
                <a:ea typeface="微软雅黑" panose="020B0503020204020204" pitchFamily="34" charset="-122"/>
                <a:cs typeface="Consolas" pitchFamily="49" charset="0"/>
              </a:rPr>
              <a:t>对于 </a:t>
            </a:r>
            <a:r>
              <a:rPr lang="en-US" altLang="zh-CN"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1800" dirty="0">
                <a:latin typeface="微软雅黑" panose="020B0503020204020204" pitchFamily="34" charset="-122"/>
                <a:ea typeface="微软雅黑" panose="020B0503020204020204" pitchFamily="34" charset="-122"/>
                <a:cs typeface="Consolas" pitchFamily="49" charset="0"/>
              </a:rPr>
              <a:t>层的数塔</a:t>
            </a:r>
            <a:r>
              <a:rPr lang="zh-CN" altLang="en-US" dirty="0">
                <a:latin typeface="微软雅黑" panose="020B0503020204020204" pitchFamily="34" charset="-122"/>
                <a:ea typeface="微软雅黑" panose="020B0503020204020204" pitchFamily="34" charset="-122"/>
                <a:cs typeface="Consolas" pitchFamily="49" charset="0"/>
              </a:rPr>
              <a:t>，动态规划函数</a:t>
            </a:r>
            <a:r>
              <a:rPr lang="zh-CN" altLang="en-US" sz="1800" dirty="0">
                <a:latin typeface="微软雅黑" panose="020B0503020204020204" pitchFamily="34" charset="-122"/>
                <a:ea typeface="微软雅黑" panose="020B0503020204020204" pitchFamily="34"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fade">
                                      <p:cBhvr>
                                        <p:cTn id="7" dur="2000"/>
                                        <p:tgtEl>
                                          <p:spTgt spid="368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69">
                                            <p:txEl>
                                              <p:pRg st="2" end="2"/>
                                            </p:txEl>
                                          </p:spTgt>
                                        </p:tgtEl>
                                        <p:attrNameLst>
                                          <p:attrName>style.visibility</p:attrName>
                                        </p:attrNameLst>
                                      </p:cBhvr>
                                      <p:to>
                                        <p:strVal val="visible"/>
                                      </p:to>
                                    </p:set>
                                    <p:animEffect transition="in" filter="fade">
                                      <p:cBhvr>
                                        <p:cTn id="12" dur="2000"/>
                                        <p:tgtEl>
                                          <p:spTgt spid="368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69">
                                            <p:txEl>
                                              <p:pRg st="4" end="4"/>
                                            </p:txEl>
                                          </p:spTgt>
                                        </p:tgtEl>
                                        <p:attrNameLst>
                                          <p:attrName>style.visibility</p:attrName>
                                        </p:attrNameLst>
                                      </p:cBhvr>
                                      <p:to>
                                        <p:strVal val="visible"/>
                                      </p:to>
                                    </p:set>
                                    <p:animEffect transition="in" filter="fade">
                                      <p:cBhvr>
                                        <p:cTn id="17" dur="2000"/>
                                        <p:tgtEl>
                                          <p:spTgt spid="3686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20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矩形 2"/>
          <p:cNvSpPr>
            <a:spLocks noChangeArrowheads="1"/>
          </p:cNvSpPr>
          <p:nvPr/>
        </p:nvSpPr>
        <p:spPr bwMode="auto">
          <a:xfrm>
            <a:off x="821729" y="1810637"/>
            <a:ext cx="4116835" cy="34778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a:spAutoFit/>
          </a:bodyPr>
          <a:lstStyle/>
          <a:p>
            <a:pPr algn="just"/>
            <a:r>
              <a:rPr lang="zh-CN" altLang="en-US" sz="2000" dirty="0">
                <a:solidFill>
                  <a:srgbClr val="0000FF"/>
                </a:solidFill>
                <a:latin typeface="Consolas" pitchFamily="49" charset="0"/>
                <a:cs typeface="Consolas" pitchFamily="49" charset="0"/>
              </a:rPr>
              <a:t>#define MAX 101</a:t>
            </a:r>
          </a:p>
          <a:p>
            <a:pPr algn="just"/>
            <a:r>
              <a:rPr lang="zh-CN" altLang="en-US" sz="2000" dirty="0">
                <a:solidFill>
                  <a:srgbClr val="0000FF"/>
                </a:solidFill>
                <a:latin typeface="Consolas" pitchFamily="49" charset="0"/>
                <a:cs typeface="Consolas" pitchFamily="49" charset="0"/>
              </a:rPr>
              <a:t>int </a:t>
            </a:r>
            <a:r>
              <a:rPr lang="en-US" altLang="zh-CN" sz="2000" dirty="0">
                <a:solidFill>
                  <a:srgbClr val="0000FF"/>
                </a:solidFill>
                <a:latin typeface="Consolas" pitchFamily="49" charset="0"/>
                <a:cs typeface="Consolas" pitchFamily="49" charset="0"/>
              </a:rPr>
              <a:t>a</a:t>
            </a:r>
            <a:r>
              <a:rPr lang="zh-CN" altLang="en-US" sz="2000" dirty="0">
                <a:solidFill>
                  <a:srgbClr val="0000FF"/>
                </a:solidFill>
                <a:latin typeface="Consolas" pitchFamily="49" charset="0"/>
                <a:cs typeface="Consolas" pitchFamily="49" charset="0"/>
              </a:rPr>
              <a:t>[MAX][MAX];</a:t>
            </a:r>
          </a:p>
          <a:p>
            <a:pPr algn="just"/>
            <a:r>
              <a:rPr lang="zh-CN" altLang="en-US" sz="2000" dirty="0">
                <a:solidFill>
                  <a:srgbClr val="0000FF"/>
                </a:solidFill>
                <a:latin typeface="Consolas" pitchFamily="49" charset="0"/>
                <a:cs typeface="Consolas" pitchFamily="49" charset="0"/>
              </a:rPr>
              <a:t>int n;</a:t>
            </a:r>
          </a:p>
          <a:p>
            <a:pPr algn="just"/>
            <a:r>
              <a:rPr lang="zh-CN" altLang="en-US" sz="2000" dirty="0">
                <a:solidFill>
                  <a:srgbClr val="0000FF"/>
                </a:solidFill>
                <a:latin typeface="Consolas" pitchFamily="49" charset="0"/>
                <a:cs typeface="Consolas" pitchFamily="49" charset="0"/>
              </a:rPr>
              <a:t>int </a:t>
            </a:r>
            <a:r>
              <a:rPr lang="zh-CN" altLang="en-US" sz="2000" dirty="0">
                <a:solidFill>
                  <a:srgbClr val="FF0000"/>
                </a:solidFill>
                <a:latin typeface="Consolas" pitchFamily="49" charset="0"/>
                <a:cs typeface="Consolas" pitchFamily="49" charset="0"/>
              </a:rPr>
              <a:t>MaxSum</a:t>
            </a:r>
            <a:r>
              <a:rPr lang="zh-CN" altLang="en-US" sz="2000" dirty="0">
                <a:solidFill>
                  <a:srgbClr val="0000FF"/>
                </a:solidFill>
                <a:latin typeface="Consolas" pitchFamily="49" charset="0"/>
                <a:cs typeface="Consolas" pitchFamily="49" charset="0"/>
              </a:rPr>
              <a:t>(int i, int j)</a:t>
            </a:r>
          </a:p>
          <a:p>
            <a:pPr algn="just"/>
            <a:r>
              <a:rPr lang="zh-CN" altLang="en-US" sz="2000" dirty="0">
                <a:solidFill>
                  <a:srgbClr val="0000FF"/>
                </a:solidFill>
                <a:latin typeface="Consolas" pitchFamily="49" charset="0"/>
                <a:cs typeface="Consolas" pitchFamily="49" charset="0"/>
              </a:rPr>
              <a:t>{</a:t>
            </a:r>
          </a:p>
          <a:p>
            <a:pPr lvl="1" algn="just"/>
            <a:r>
              <a:rPr lang="zh-CN" altLang="en-US" sz="2000" dirty="0">
                <a:solidFill>
                  <a:srgbClr val="0000FF"/>
                </a:solidFill>
                <a:latin typeface="Consolas" pitchFamily="49" charset="0"/>
                <a:cs typeface="Consolas" pitchFamily="49" charset="0"/>
              </a:rPr>
              <a:t>if(i==n</a:t>
            </a:r>
            <a:r>
              <a:rPr lang="en-US" altLang="zh-CN" sz="2000" dirty="0">
                <a:solidFill>
                  <a:srgbClr val="0000FF"/>
                </a:solidFill>
                <a:latin typeface="Consolas" pitchFamily="49" charset="0"/>
                <a:cs typeface="Consolas" pitchFamily="49" charset="0"/>
              </a:rPr>
              <a:t>-1</a:t>
            </a:r>
            <a:r>
              <a:rPr lang="zh-CN" altLang="en-US" sz="2000" dirty="0">
                <a:solidFill>
                  <a:srgbClr val="0000FF"/>
                </a:solidFill>
                <a:latin typeface="Consolas" pitchFamily="49" charset="0"/>
                <a:cs typeface="Consolas" pitchFamily="49" charset="0"/>
              </a:rPr>
              <a:t>)</a:t>
            </a:r>
          </a:p>
          <a:p>
            <a:pPr lvl="2" algn="just"/>
            <a:r>
              <a:rPr lang="zh-CN" altLang="en-US" sz="2000" dirty="0">
                <a:solidFill>
                  <a:srgbClr val="0000FF"/>
                </a:solidFill>
                <a:latin typeface="Consolas" pitchFamily="49" charset="0"/>
                <a:cs typeface="Consolas" pitchFamily="49" charset="0"/>
              </a:rPr>
              <a:t>return </a:t>
            </a:r>
            <a:r>
              <a:rPr lang="en-US" altLang="zh-CN" sz="2000" dirty="0">
                <a:solidFill>
                  <a:srgbClr val="0000FF"/>
                </a:solidFill>
                <a:latin typeface="Consolas" pitchFamily="49" charset="0"/>
                <a:cs typeface="Consolas" pitchFamily="49" charset="0"/>
              </a:rPr>
              <a:t>a</a:t>
            </a:r>
            <a:r>
              <a:rPr lang="zh-CN" altLang="en-US" sz="2000" dirty="0">
                <a:solidFill>
                  <a:srgbClr val="0000FF"/>
                </a:solidFill>
                <a:latin typeface="Consolas" pitchFamily="49" charset="0"/>
                <a:cs typeface="Consolas" pitchFamily="49" charset="0"/>
              </a:rPr>
              <a:t>[i][j];</a:t>
            </a:r>
          </a:p>
          <a:p>
            <a:pPr lvl="1" algn="just"/>
            <a:r>
              <a:rPr lang="zh-CN" altLang="en-US" sz="2000" dirty="0">
                <a:solidFill>
                  <a:srgbClr val="0000FF"/>
                </a:solidFill>
                <a:latin typeface="Consolas" pitchFamily="49" charset="0"/>
                <a:cs typeface="Consolas" pitchFamily="49" charset="0"/>
              </a:rPr>
              <a:t>int x = </a:t>
            </a:r>
            <a:r>
              <a:rPr lang="zh-CN" altLang="en-US" sz="2000" dirty="0">
                <a:solidFill>
                  <a:srgbClr val="FF0000"/>
                </a:solidFill>
                <a:latin typeface="Consolas" pitchFamily="49" charset="0"/>
                <a:cs typeface="Consolas" pitchFamily="49" charset="0"/>
              </a:rPr>
              <a:t>MaxSum</a:t>
            </a:r>
            <a:r>
              <a:rPr lang="zh-CN" altLang="en-US" sz="2000" dirty="0">
                <a:solidFill>
                  <a:srgbClr val="0000FF"/>
                </a:solidFill>
                <a:latin typeface="Consolas" pitchFamily="49" charset="0"/>
                <a:cs typeface="Consolas" pitchFamily="49" charset="0"/>
              </a:rPr>
              <a:t>(i+1,j);</a:t>
            </a:r>
          </a:p>
          <a:p>
            <a:pPr lvl="1" algn="just"/>
            <a:r>
              <a:rPr lang="zh-CN" altLang="en-US" sz="2000" dirty="0">
                <a:solidFill>
                  <a:srgbClr val="0000FF"/>
                </a:solidFill>
                <a:latin typeface="Consolas" pitchFamily="49" charset="0"/>
                <a:cs typeface="Consolas" pitchFamily="49" charset="0"/>
              </a:rPr>
              <a:t>int y = </a:t>
            </a:r>
            <a:r>
              <a:rPr lang="zh-CN" altLang="en-US" sz="2000" dirty="0">
                <a:solidFill>
                  <a:srgbClr val="FF0000"/>
                </a:solidFill>
                <a:latin typeface="Consolas" pitchFamily="49" charset="0"/>
                <a:cs typeface="Consolas" pitchFamily="49" charset="0"/>
              </a:rPr>
              <a:t>MaxSum</a:t>
            </a:r>
            <a:r>
              <a:rPr lang="zh-CN" altLang="en-US" sz="2000" dirty="0">
                <a:solidFill>
                  <a:srgbClr val="0000FF"/>
                </a:solidFill>
                <a:latin typeface="Consolas" pitchFamily="49" charset="0"/>
                <a:cs typeface="Consolas" pitchFamily="49" charset="0"/>
              </a:rPr>
              <a:t>(i+1,j+1);</a:t>
            </a:r>
          </a:p>
          <a:p>
            <a:pPr lvl="1" algn="just"/>
            <a:r>
              <a:rPr lang="zh-CN" altLang="en-US" sz="2000" dirty="0">
                <a:solidFill>
                  <a:srgbClr val="0000FF"/>
                </a:solidFill>
                <a:latin typeface="Consolas" pitchFamily="49" charset="0"/>
                <a:cs typeface="Consolas" pitchFamily="49" charset="0"/>
              </a:rPr>
              <a:t>return max(x,y)+</a:t>
            </a:r>
            <a:r>
              <a:rPr lang="en-US" altLang="zh-CN" sz="2000" dirty="0">
                <a:solidFill>
                  <a:srgbClr val="0000FF"/>
                </a:solidFill>
                <a:latin typeface="Consolas" pitchFamily="49" charset="0"/>
                <a:cs typeface="Consolas" pitchFamily="49" charset="0"/>
              </a:rPr>
              <a:t>a</a:t>
            </a:r>
            <a:r>
              <a:rPr lang="zh-CN" altLang="en-US" sz="2000" dirty="0">
                <a:solidFill>
                  <a:srgbClr val="0000FF"/>
                </a:solidFill>
                <a:latin typeface="Consolas" pitchFamily="49" charset="0"/>
                <a:cs typeface="Consolas" pitchFamily="49" charset="0"/>
              </a:rPr>
              <a:t>[i][j];</a:t>
            </a:r>
          </a:p>
          <a:p>
            <a:pPr algn="just"/>
            <a:r>
              <a:rPr lang="zh-CN" altLang="en-US" sz="2000" dirty="0">
                <a:solidFill>
                  <a:srgbClr val="0000FF"/>
                </a:solidFill>
                <a:latin typeface="Consolas" pitchFamily="49" charset="0"/>
                <a:cs typeface="Consolas" pitchFamily="49" charset="0"/>
              </a:rPr>
              <a:t>}</a:t>
            </a:r>
          </a:p>
        </p:txBody>
      </p:sp>
      <p:sp>
        <p:nvSpPr>
          <p:cNvPr id="3" name="文本框 2"/>
          <p:cNvSpPr txBox="1"/>
          <p:nvPr/>
        </p:nvSpPr>
        <p:spPr>
          <a:xfrm>
            <a:off x="5984033" y="1810637"/>
            <a:ext cx="5217367" cy="3170099"/>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zh-CN" altLang="en-US" sz="2000" dirty="0">
                <a:solidFill>
                  <a:srgbClr val="0000FF"/>
                </a:solidFill>
                <a:latin typeface="Consolas" pitchFamily="49" charset="0"/>
                <a:cs typeface="Consolas" pitchFamily="49" charset="0"/>
              </a:rPr>
              <a:t>int main()</a:t>
            </a:r>
          </a:p>
          <a:p>
            <a:r>
              <a:rPr lang="zh-CN" altLang="en-US" sz="2000" dirty="0">
                <a:solidFill>
                  <a:srgbClr val="0000FF"/>
                </a:solidFill>
                <a:latin typeface="Consolas" pitchFamily="49" charset="0"/>
                <a:cs typeface="Consolas" pitchFamily="49" charset="0"/>
              </a:rPr>
              <a:t>{</a:t>
            </a:r>
          </a:p>
          <a:p>
            <a:pPr lvl="1"/>
            <a:r>
              <a:rPr lang="zh-CN" altLang="en-US" sz="2000" dirty="0">
                <a:solidFill>
                  <a:srgbClr val="0000FF"/>
                </a:solidFill>
                <a:latin typeface="Consolas" pitchFamily="49" charset="0"/>
                <a:cs typeface="Consolas" pitchFamily="49" charset="0"/>
              </a:rPr>
              <a:t>int i,j;</a:t>
            </a:r>
          </a:p>
          <a:p>
            <a:pPr lvl="1"/>
            <a:r>
              <a:rPr lang="zh-CN" altLang="en-US" sz="2000" dirty="0">
                <a:solidFill>
                  <a:srgbClr val="0000FF"/>
                </a:solidFill>
                <a:latin typeface="Consolas" pitchFamily="49" charset="0"/>
                <a:cs typeface="Consolas" pitchFamily="49" charset="0"/>
              </a:rPr>
              <a:t>cin &gt;&gt; n;</a:t>
            </a:r>
          </a:p>
          <a:p>
            <a:pPr lvl="1"/>
            <a:r>
              <a:rPr lang="zh-CN" altLang="en-US" sz="2000" dirty="0">
                <a:solidFill>
                  <a:srgbClr val="0000FF"/>
                </a:solidFill>
                <a:latin typeface="Consolas" pitchFamily="49" charset="0"/>
                <a:cs typeface="Consolas" pitchFamily="49" charset="0"/>
              </a:rPr>
              <a:t>for(i=</a:t>
            </a:r>
            <a:r>
              <a:rPr lang="en-US" altLang="zh-CN" sz="2000" dirty="0">
                <a:solidFill>
                  <a:srgbClr val="0000FF"/>
                </a:solidFill>
                <a:latin typeface="Consolas" pitchFamily="49" charset="0"/>
                <a:cs typeface="Consolas" pitchFamily="49" charset="0"/>
              </a:rPr>
              <a:t>0</a:t>
            </a:r>
            <a:r>
              <a:rPr lang="zh-CN" altLang="en-US" sz="2000" dirty="0">
                <a:solidFill>
                  <a:srgbClr val="0000FF"/>
                </a:solidFill>
                <a:latin typeface="Consolas" pitchFamily="49" charset="0"/>
                <a:cs typeface="Consolas" pitchFamily="49" charset="0"/>
              </a:rPr>
              <a:t>;i&lt;n;i++)</a:t>
            </a:r>
          </a:p>
          <a:p>
            <a:pPr lvl="2"/>
            <a:r>
              <a:rPr lang="zh-CN" altLang="en-US" sz="2000" dirty="0">
                <a:solidFill>
                  <a:srgbClr val="0000FF"/>
                </a:solidFill>
                <a:latin typeface="Consolas" pitchFamily="49" charset="0"/>
                <a:cs typeface="Consolas" pitchFamily="49" charset="0"/>
              </a:rPr>
              <a:t>for(j=</a:t>
            </a:r>
            <a:r>
              <a:rPr lang="en-US" altLang="zh-CN" sz="2000" dirty="0">
                <a:solidFill>
                  <a:srgbClr val="0000FF"/>
                </a:solidFill>
                <a:latin typeface="Consolas" pitchFamily="49" charset="0"/>
                <a:cs typeface="Consolas" pitchFamily="49" charset="0"/>
              </a:rPr>
              <a:t>0</a:t>
            </a:r>
            <a:r>
              <a:rPr lang="zh-CN" altLang="en-US" sz="2000" dirty="0">
                <a:solidFill>
                  <a:srgbClr val="0000FF"/>
                </a:solidFill>
                <a:latin typeface="Consolas" pitchFamily="49" charset="0"/>
                <a:cs typeface="Consolas" pitchFamily="49" charset="0"/>
              </a:rPr>
              <a:t>;j&lt;</a:t>
            </a:r>
            <a:r>
              <a:rPr lang="en-US" altLang="zh-CN" sz="2000" dirty="0">
                <a:solidFill>
                  <a:srgbClr val="0000FF"/>
                </a:solidFill>
                <a:latin typeface="Consolas" pitchFamily="49" charset="0"/>
                <a:cs typeface="Consolas" pitchFamily="49" charset="0"/>
              </a:rPr>
              <a:t>=</a:t>
            </a:r>
            <a:r>
              <a:rPr lang="zh-CN" altLang="en-US" sz="2000" dirty="0">
                <a:solidFill>
                  <a:srgbClr val="0000FF"/>
                </a:solidFill>
                <a:latin typeface="Consolas" pitchFamily="49" charset="0"/>
                <a:cs typeface="Consolas" pitchFamily="49" charset="0"/>
              </a:rPr>
              <a:t>i;j++)</a:t>
            </a:r>
          </a:p>
          <a:p>
            <a:pPr lvl="3"/>
            <a:r>
              <a:rPr lang="zh-CN" altLang="en-US" sz="2000" dirty="0">
                <a:solidFill>
                  <a:srgbClr val="0000FF"/>
                </a:solidFill>
                <a:latin typeface="Consolas" pitchFamily="49" charset="0"/>
                <a:cs typeface="Consolas" pitchFamily="49" charset="0"/>
              </a:rPr>
              <a:t>cin &gt;&gt; </a:t>
            </a:r>
            <a:r>
              <a:rPr lang="en-US" altLang="zh-CN" sz="2000" dirty="0">
                <a:solidFill>
                  <a:srgbClr val="0000FF"/>
                </a:solidFill>
                <a:latin typeface="Consolas" pitchFamily="49" charset="0"/>
                <a:cs typeface="Consolas" pitchFamily="49" charset="0"/>
              </a:rPr>
              <a:t>a</a:t>
            </a:r>
            <a:r>
              <a:rPr lang="zh-CN" altLang="en-US" sz="2000" dirty="0">
                <a:solidFill>
                  <a:srgbClr val="0000FF"/>
                </a:solidFill>
                <a:latin typeface="Consolas" pitchFamily="49" charset="0"/>
                <a:cs typeface="Consolas" pitchFamily="49" charset="0"/>
              </a:rPr>
              <a:t>[i][j];</a:t>
            </a:r>
          </a:p>
          <a:p>
            <a:pPr lvl="1"/>
            <a:r>
              <a:rPr lang="zh-CN" altLang="en-US" sz="2000" dirty="0">
                <a:solidFill>
                  <a:srgbClr val="0000FF"/>
                </a:solidFill>
                <a:latin typeface="Consolas" pitchFamily="49" charset="0"/>
                <a:cs typeface="Consolas" pitchFamily="49" charset="0"/>
              </a:rPr>
              <a:t>cout &lt;&lt; </a:t>
            </a:r>
            <a:r>
              <a:rPr lang="zh-CN" altLang="en-US" sz="2000" dirty="0">
                <a:solidFill>
                  <a:srgbClr val="FF0000"/>
                </a:solidFill>
                <a:latin typeface="Consolas" pitchFamily="49" charset="0"/>
                <a:cs typeface="Consolas" pitchFamily="49" charset="0"/>
              </a:rPr>
              <a:t>MaxSum</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0</a:t>
            </a:r>
            <a:r>
              <a:rPr lang="zh-CN" altLang="en-US" sz="2000" dirty="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0</a:t>
            </a:r>
            <a:r>
              <a:rPr lang="zh-CN" altLang="en-US" sz="2000" dirty="0">
                <a:solidFill>
                  <a:srgbClr val="0000FF"/>
                </a:solidFill>
                <a:latin typeface="Consolas" pitchFamily="49" charset="0"/>
                <a:cs typeface="Consolas" pitchFamily="49" charset="0"/>
              </a:rPr>
              <a:t>) &lt;&lt; endl;</a:t>
            </a:r>
          </a:p>
          <a:p>
            <a:r>
              <a:rPr lang="zh-CN" altLang="en-US" sz="2000" dirty="0">
                <a:solidFill>
                  <a:srgbClr val="0000FF"/>
                </a:solidFill>
                <a:latin typeface="Consolas" pitchFamily="49" charset="0"/>
                <a:cs typeface="Consolas" pitchFamily="49" charset="0"/>
              </a:rPr>
              <a:t>}</a:t>
            </a:r>
            <a:endParaRPr lang="en-US" altLang="zh-CN" sz="2000" dirty="0">
              <a:solidFill>
                <a:srgbClr val="0000FF"/>
              </a:solidFill>
              <a:latin typeface="Consolas" pitchFamily="49" charset="0"/>
              <a:cs typeface="Consolas" pitchFamily="49" charset="0"/>
            </a:endParaRPr>
          </a:p>
          <a:p>
            <a:endParaRPr lang="zh-CN" altLang="en-US" sz="2000" dirty="0">
              <a:solidFill>
                <a:srgbClr val="0000FF"/>
              </a:solidFill>
              <a:latin typeface="Consolas" pitchFamily="49" charset="0"/>
              <a:cs typeface="Consolas" pitchFamily="49" charset="0"/>
            </a:endParaRPr>
          </a:p>
        </p:txBody>
      </p:sp>
      <p:sp>
        <p:nvSpPr>
          <p:cNvPr id="4" name="文本框 3"/>
          <p:cNvSpPr txBox="1"/>
          <p:nvPr/>
        </p:nvSpPr>
        <p:spPr>
          <a:xfrm>
            <a:off x="662295" y="5986943"/>
            <a:ext cx="2208530"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时间复杂度为 </a:t>
            </a:r>
          </a:p>
        </p:txBody>
      </p:sp>
      <p:sp>
        <p:nvSpPr>
          <p:cNvPr id="5" name="文本框 4"/>
          <p:cNvSpPr txBox="1"/>
          <p:nvPr/>
        </p:nvSpPr>
        <p:spPr>
          <a:xfrm flipH="1">
            <a:off x="2385844" y="6004148"/>
            <a:ext cx="4012163" cy="400110"/>
          </a:xfrm>
          <a:prstGeom prst="rect">
            <a:avLst/>
          </a:prstGeom>
          <a:noFill/>
        </p:spPr>
        <p:txBody>
          <a:bodyPr wrap="square" rtlCol="0">
            <a:spAutoFit/>
          </a:bodyPr>
          <a:lstStyle/>
          <a:p>
            <a:pPr algn="l"/>
            <a:r>
              <a:rPr lang="en-US" altLang="zh-CN" sz="2000" dirty="0">
                <a:solidFill>
                  <a:srgbClr val="0000FF"/>
                </a:solidFill>
                <a:latin typeface="+mn-ea"/>
                <a:sym typeface="+mn-ea"/>
              </a:rPr>
              <a:t>T(n)=2T(n-1)+O(1)=O(</a:t>
            </a:r>
            <a:r>
              <a:rPr lang="zh-CN" altLang="en-US" sz="2000" dirty="0">
                <a:solidFill>
                  <a:srgbClr val="0000FF"/>
                </a:solidFill>
                <a:latin typeface="+mn-ea"/>
                <a:sym typeface="+mn-ea"/>
              </a:rPr>
              <a:t>2</a:t>
            </a:r>
            <a:r>
              <a:rPr lang="zh-CN" altLang="en-US" sz="2000" baseline="30000" dirty="0">
                <a:solidFill>
                  <a:srgbClr val="0000FF"/>
                </a:solidFill>
                <a:latin typeface="+mn-ea"/>
                <a:sym typeface="+mn-ea"/>
              </a:rPr>
              <a:t>n</a:t>
            </a:r>
            <a:r>
              <a:rPr lang="en-US" altLang="zh-CN" sz="2000" dirty="0">
                <a:solidFill>
                  <a:srgbClr val="0000FF"/>
                </a:solidFill>
                <a:latin typeface="+mn-ea"/>
                <a:sym typeface="+mn-ea"/>
              </a:rPr>
              <a:t>)</a:t>
            </a:r>
          </a:p>
        </p:txBody>
      </p:sp>
      <p:sp>
        <p:nvSpPr>
          <p:cNvPr id="8" name="文本占位符 7"/>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（递归求解）</a:t>
            </a:r>
          </a:p>
        </p:txBody>
      </p:sp>
      <p:sp>
        <p:nvSpPr>
          <p:cNvPr id="9" name="矩形 8"/>
          <p:cNvSpPr/>
          <p:nvPr/>
        </p:nvSpPr>
        <p:spPr>
          <a:xfrm>
            <a:off x="662295" y="1206618"/>
            <a:ext cx="1723549" cy="400110"/>
          </a:xfrm>
          <a:prstGeom prst="rect">
            <a:avLst/>
          </a:prstGeom>
        </p:spPr>
        <p:txBody>
          <a:bodyPr wrap="none">
            <a:spAutoFit/>
          </a:bodyPr>
          <a:lstStyle/>
          <a:p>
            <a:r>
              <a:rPr lang="zh-CN" altLang="zh-CN" sz="2000" b="1" dirty="0">
                <a:solidFill>
                  <a:srgbClr val="FF0000"/>
                </a:solidFill>
                <a:latin typeface="Times New Roman" pitchFamily="18" charset="0"/>
                <a:ea typeface="微软雅黑" pitchFamily="34" charset="-122"/>
                <a:cs typeface="Times New Roman" pitchFamily="18" charset="0"/>
              </a:rPr>
              <a:t>【</a:t>
            </a:r>
            <a:r>
              <a:rPr lang="zh-CN" altLang="en-US" sz="2000" b="1" dirty="0">
                <a:solidFill>
                  <a:srgbClr val="FF0000"/>
                </a:solidFill>
                <a:latin typeface="Times New Roman" pitchFamily="18" charset="0"/>
                <a:ea typeface="微软雅黑" pitchFamily="34" charset="-122"/>
                <a:cs typeface="Times New Roman" pitchFamily="18" charset="0"/>
              </a:rPr>
              <a:t>递归算法</a:t>
            </a:r>
            <a:r>
              <a:rPr lang="zh-CN" altLang="zh-CN" sz="2000" b="1" dirty="0">
                <a:solidFill>
                  <a:srgbClr val="FF0000"/>
                </a:solidFill>
                <a:latin typeface="Times New Roman" pitchFamily="18" charset="0"/>
                <a:ea typeface="微软雅黑" pitchFamily="34" charset="-122"/>
                <a:cs typeface="Times New Roman" pitchFamily="18" charset="0"/>
              </a:rPr>
              <a:t>】</a:t>
            </a:r>
            <a:endParaRPr lang="zh-CN" altLang="en-US" sz="2000" dirty="0"/>
          </a:p>
        </p:txBody>
      </p:sp>
      <p:sp>
        <p:nvSpPr>
          <p:cNvPr id="10" name="矩形 9"/>
          <p:cNvSpPr/>
          <p:nvPr/>
        </p:nvSpPr>
        <p:spPr>
          <a:xfrm>
            <a:off x="5708894" y="5508158"/>
            <a:ext cx="6460435" cy="878895"/>
          </a:xfrm>
          <a:prstGeom prst="rect">
            <a:avLst/>
          </a:prstGeom>
        </p:spPr>
        <p:txBody>
          <a:bodyPr wrap="square">
            <a:spAutoFit/>
          </a:bodyPr>
          <a:lstStyle/>
          <a:p>
            <a:pPr>
              <a:lnSpc>
                <a:spcPct val="150000"/>
              </a:lnSpc>
            </a:pPr>
            <a:r>
              <a:rPr lang="zh-CN" altLang="en-US" dirty="0">
                <a:latin typeface="Times New Roman" pitchFamily="18" charset="0"/>
                <a:ea typeface="微软雅黑" pitchFamily="34" charset="-122"/>
                <a:cs typeface="Times New Roman" pitchFamily="18" charset="0"/>
              </a:rPr>
              <a:t>采用递归算法实现，但由于子问题重叠，存在重复的计算！</a:t>
            </a:r>
            <a:endParaRPr lang="en-US" altLang="zh-CN" dirty="0">
              <a:latin typeface="Times New Roman" pitchFamily="18" charset="0"/>
              <a:ea typeface="微软雅黑" pitchFamily="34" charset="-122"/>
              <a:cs typeface="Times New Roman" pitchFamily="18" charset="0"/>
            </a:endParaRPr>
          </a:p>
          <a:p>
            <a:pPr>
              <a:lnSpc>
                <a:spcPct val="150000"/>
              </a:lnSpc>
            </a:pPr>
            <a:r>
              <a:rPr lang="zh-CN" altLang="en-US" dirty="0">
                <a:solidFill>
                  <a:srgbClr val="0000FF"/>
                </a:solidFill>
                <a:latin typeface="Times New Roman" pitchFamily="18" charset="0"/>
                <a:ea typeface="微软雅黑" pitchFamily="34" charset="-122"/>
                <a:cs typeface="Times New Roman" pitchFamily="18" charset="0"/>
              </a:rPr>
              <a:t>怎样避免重复计算？</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blinds(horizontal)">
                                      <p:cBhvr>
                                        <p:cTn id="7" dur="500"/>
                                        <p:tgtEl>
                                          <p:spTgt spid="368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blinds(horizontal)">
                                      <p:cBhvr>
                                        <p:cTn id="12" dur="500"/>
                                        <p:tgtEl>
                                          <p:spTgt spid="368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9">
                                            <p:txEl>
                                              <p:pRg st="2" end="2"/>
                                            </p:txEl>
                                          </p:spTgt>
                                        </p:tgtEl>
                                        <p:attrNameLst>
                                          <p:attrName>style.visibility</p:attrName>
                                        </p:attrNameLst>
                                      </p:cBhvr>
                                      <p:to>
                                        <p:strVal val="visible"/>
                                      </p:to>
                                    </p:set>
                                    <p:animEffect transition="in" filter="blinds(horizontal)">
                                      <p:cBhvr>
                                        <p:cTn id="17" dur="500"/>
                                        <p:tgtEl>
                                          <p:spTgt spid="368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869">
                                            <p:txEl>
                                              <p:pRg st="3" end="3"/>
                                            </p:txEl>
                                          </p:spTgt>
                                        </p:tgtEl>
                                        <p:attrNameLst>
                                          <p:attrName>style.visibility</p:attrName>
                                        </p:attrNameLst>
                                      </p:cBhvr>
                                      <p:to>
                                        <p:strVal val="visible"/>
                                      </p:to>
                                    </p:set>
                                    <p:animEffect transition="in" filter="blinds(horizontal)">
                                      <p:cBhvr>
                                        <p:cTn id="22" dur="500"/>
                                        <p:tgtEl>
                                          <p:spTgt spid="368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869">
                                            <p:txEl>
                                              <p:pRg st="4" end="4"/>
                                            </p:txEl>
                                          </p:spTgt>
                                        </p:tgtEl>
                                        <p:attrNameLst>
                                          <p:attrName>style.visibility</p:attrName>
                                        </p:attrNameLst>
                                      </p:cBhvr>
                                      <p:to>
                                        <p:strVal val="visible"/>
                                      </p:to>
                                    </p:set>
                                    <p:animEffect transition="in" filter="blinds(horizontal)">
                                      <p:cBhvr>
                                        <p:cTn id="27" dur="500"/>
                                        <p:tgtEl>
                                          <p:spTgt spid="368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869">
                                            <p:txEl>
                                              <p:pRg st="5" end="5"/>
                                            </p:txEl>
                                          </p:spTgt>
                                        </p:tgtEl>
                                        <p:attrNameLst>
                                          <p:attrName>style.visibility</p:attrName>
                                        </p:attrNameLst>
                                      </p:cBhvr>
                                      <p:to>
                                        <p:strVal val="visible"/>
                                      </p:to>
                                    </p:set>
                                    <p:animEffect transition="in" filter="blinds(horizontal)">
                                      <p:cBhvr>
                                        <p:cTn id="32" dur="500"/>
                                        <p:tgtEl>
                                          <p:spTgt spid="368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869">
                                            <p:txEl>
                                              <p:pRg st="6" end="6"/>
                                            </p:txEl>
                                          </p:spTgt>
                                        </p:tgtEl>
                                        <p:attrNameLst>
                                          <p:attrName>style.visibility</p:attrName>
                                        </p:attrNameLst>
                                      </p:cBhvr>
                                      <p:to>
                                        <p:strVal val="visible"/>
                                      </p:to>
                                    </p:set>
                                    <p:animEffect transition="in" filter="blinds(horizontal)">
                                      <p:cBhvr>
                                        <p:cTn id="37" dur="500"/>
                                        <p:tgtEl>
                                          <p:spTgt spid="368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869">
                                            <p:txEl>
                                              <p:pRg st="7" end="7"/>
                                            </p:txEl>
                                          </p:spTgt>
                                        </p:tgtEl>
                                        <p:attrNameLst>
                                          <p:attrName>style.visibility</p:attrName>
                                        </p:attrNameLst>
                                      </p:cBhvr>
                                      <p:to>
                                        <p:strVal val="visible"/>
                                      </p:to>
                                    </p:set>
                                    <p:animEffect transition="in" filter="blinds(horizontal)">
                                      <p:cBhvr>
                                        <p:cTn id="42" dur="500"/>
                                        <p:tgtEl>
                                          <p:spTgt spid="368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869">
                                            <p:txEl>
                                              <p:pRg st="8" end="8"/>
                                            </p:txEl>
                                          </p:spTgt>
                                        </p:tgtEl>
                                        <p:attrNameLst>
                                          <p:attrName>style.visibility</p:attrName>
                                        </p:attrNameLst>
                                      </p:cBhvr>
                                      <p:to>
                                        <p:strVal val="visible"/>
                                      </p:to>
                                    </p:set>
                                    <p:animEffect transition="in" filter="blinds(horizontal)">
                                      <p:cBhvr>
                                        <p:cTn id="47" dur="500"/>
                                        <p:tgtEl>
                                          <p:spTgt spid="3686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869">
                                            <p:txEl>
                                              <p:pRg st="9" end="9"/>
                                            </p:txEl>
                                          </p:spTgt>
                                        </p:tgtEl>
                                        <p:attrNameLst>
                                          <p:attrName>style.visibility</p:attrName>
                                        </p:attrNameLst>
                                      </p:cBhvr>
                                      <p:to>
                                        <p:strVal val="visible"/>
                                      </p:to>
                                    </p:set>
                                    <p:animEffect transition="in" filter="blinds(horizontal)">
                                      <p:cBhvr>
                                        <p:cTn id="52" dur="500"/>
                                        <p:tgtEl>
                                          <p:spTgt spid="3686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6869">
                                            <p:txEl>
                                              <p:pRg st="10" end="10"/>
                                            </p:txEl>
                                          </p:spTgt>
                                        </p:tgtEl>
                                        <p:attrNameLst>
                                          <p:attrName>style.visibility</p:attrName>
                                        </p:attrNameLst>
                                      </p:cBhvr>
                                      <p:to>
                                        <p:strVal val="visible"/>
                                      </p:to>
                                    </p:set>
                                    <p:animEffect transition="in" filter="blinds(horizontal)">
                                      <p:cBhvr>
                                        <p:cTn id="57" dur="500"/>
                                        <p:tgtEl>
                                          <p:spTgt spid="3686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blinds(horizontal)">
                                      <p:cBhvr>
                                        <p:cTn id="67" dur="500"/>
                                        <p:tgtEl>
                                          <p:spTgt spid="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Effect transition="in" filter="blinds(horizontal)">
                                      <p:cBhvr>
                                        <p:cTn id="72" dur="500"/>
                                        <p:tgtEl>
                                          <p:spTgt spid="3">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animEffect transition="in" filter="blinds(horizontal)">
                                      <p:cBhvr>
                                        <p:cTn id="77" dur="500"/>
                                        <p:tgtEl>
                                          <p:spTgt spid="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animEffect transition="in" filter="blinds(horizontal)">
                                      <p:cBhvr>
                                        <p:cTn id="82" dur="500"/>
                                        <p:tgtEl>
                                          <p:spTgt spid="3">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animEffect transition="in" filter="blinds(horizontal)">
                                      <p:cBhvr>
                                        <p:cTn id="87" dur="500"/>
                                        <p:tgtEl>
                                          <p:spTgt spid="3">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blinds(horizontal)">
                                      <p:cBhvr>
                                        <p:cTn id="92" dur="500"/>
                                        <p:tgtEl>
                                          <p:spTgt spid="3">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Effect transition="in" filter="blinds(horizontal)">
                                      <p:cBhvr>
                                        <p:cTn id="97" dur="500"/>
                                        <p:tgtEl>
                                          <p:spTgt spid="3">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3">
                                            <p:txEl>
                                              <p:pRg st="7" end="7"/>
                                            </p:txEl>
                                          </p:spTgt>
                                        </p:tgtEl>
                                        <p:attrNameLst>
                                          <p:attrName>style.visibility</p:attrName>
                                        </p:attrNameLst>
                                      </p:cBhvr>
                                      <p:to>
                                        <p:strVal val="visible"/>
                                      </p:to>
                                    </p:set>
                                    <p:animEffect transition="in" filter="blinds(horizontal)">
                                      <p:cBhvr>
                                        <p:cTn id="102" dur="500"/>
                                        <p:tgtEl>
                                          <p:spTgt spid="3">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animEffect transition="in" filter="blinds(horizontal)">
                                      <p:cBhvr>
                                        <p:cTn id="107" dur="500"/>
                                        <p:tgtEl>
                                          <p:spTgt spid="3">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blinds(horizontal)">
                                      <p:cBhvr>
                                        <p:cTn id="112" dur="500"/>
                                        <p:tgtEl>
                                          <p:spTgt spid="4"/>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blinds(horizontal)">
                                      <p:cBhvr>
                                        <p:cTn id="117" dur="500"/>
                                        <p:tgtEl>
                                          <p:spTgt spid="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fade">
                                      <p:cBhvr>
                                        <p:cTn id="1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（备忘录方法）</a:t>
            </a:r>
          </a:p>
        </p:txBody>
      </p:sp>
      <p:sp>
        <p:nvSpPr>
          <p:cNvPr id="3" name="灯片编号占位符 2"/>
          <p:cNvSpPr>
            <a:spLocks noGrp="1"/>
          </p:cNvSpPr>
          <p:nvPr>
            <p:ph type="sldNum" sz="quarter" idx="12"/>
          </p:nvPr>
        </p:nvSpPr>
        <p:spPr/>
        <p:txBody>
          <a:bodyPr/>
          <a:lstStyle/>
          <a:p>
            <a:fld id="{2BF52340-23E5-4DE8-AD85-AB3A652D4927}" type="slidenum">
              <a:rPr lang="zh-CN" altLang="en-US" smtClean="0"/>
              <a:pPr/>
              <a:t>43</a:t>
            </a:fld>
            <a:endParaRPr lang="zh-CN" altLang="en-US"/>
          </a:p>
        </p:txBody>
      </p:sp>
      <p:sp>
        <p:nvSpPr>
          <p:cNvPr id="4" name="TextBox 3"/>
          <p:cNvSpPr txBox="1"/>
          <p:nvPr/>
        </p:nvSpPr>
        <p:spPr>
          <a:xfrm>
            <a:off x="982529" y="2001194"/>
            <a:ext cx="6466359" cy="3269421"/>
          </a:xfrm>
          <a:prstGeom prst="rect">
            <a:avLst/>
          </a:prstGeom>
          <a:noFill/>
        </p:spPr>
        <p:txBody>
          <a:bodyPr wrap="square" rtlCol="0">
            <a:spAutoFit/>
          </a:bodyPr>
          <a:lstStyle/>
          <a:p>
            <a:pPr>
              <a:lnSpc>
                <a:spcPct val="150000"/>
              </a:lnSpc>
            </a:pPr>
            <a:r>
              <a:rPr lang="zh-CN" altLang="en-US" sz="2000" dirty="0">
                <a:solidFill>
                  <a:srgbClr val="0000FF"/>
                </a:solidFill>
                <a:latin typeface="Times New Roman" pitchFamily="18" charset="0"/>
                <a:ea typeface="微软雅黑" pitchFamily="34" charset="-122"/>
                <a:cs typeface="Times New Roman" pitchFamily="18" charset="0"/>
              </a:rPr>
              <a:t>填表</a:t>
            </a:r>
            <a:r>
              <a:rPr lang="zh-CN" altLang="en-US" sz="2000" dirty="0">
                <a:latin typeface="Times New Roman" pitchFamily="18" charset="0"/>
                <a:ea typeface="微软雅黑" pitchFamily="34" charset="-122"/>
                <a:cs typeface="Times New Roman" pitchFamily="18" charset="0"/>
              </a:rPr>
              <a:t>：</a:t>
            </a:r>
            <a:endParaRPr lang="en-US" altLang="zh-CN" sz="2000" dirty="0">
              <a:latin typeface="Times New Roman" pitchFamily="18" charset="0"/>
              <a:ea typeface="微软雅黑" pitchFamily="34" charset="-122"/>
              <a:cs typeface="Times New Roman" pitchFamily="18" charset="0"/>
            </a:endParaRPr>
          </a:p>
          <a:p>
            <a:pPr marL="342900" indent="-342900">
              <a:lnSpc>
                <a:spcPct val="150000"/>
              </a:lnSpc>
              <a:buFont typeface="Wingdings" panose="05000000000000000000" pitchFamily="2" charset="2"/>
              <a:buChar char="p"/>
            </a:pPr>
            <a:r>
              <a:rPr lang="zh-CN" altLang="en-US" sz="2000" dirty="0">
                <a:latin typeface="Times New Roman" pitchFamily="18" charset="0"/>
                <a:ea typeface="微软雅黑" pitchFamily="34" charset="-122"/>
                <a:cs typeface="Times New Roman" pitchFamily="18" charset="0"/>
              </a:rPr>
              <a:t>设置二维数组 </a:t>
            </a:r>
            <a:r>
              <a:rPr lang="en-US" sz="2000" i="1" dirty="0" err="1">
                <a:solidFill>
                  <a:srgbClr val="FF0000"/>
                </a:solidFill>
                <a:latin typeface="Times New Roman" pitchFamily="18" charset="0"/>
                <a:ea typeface="微软雅黑" pitchFamily="34" charset="-122"/>
                <a:cs typeface="Times New Roman" pitchFamily="18" charset="0"/>
              </a:rPr>
              <a:t>dp</a:t>
            </a:r>
            <a:r>
              <a:rPr lang="en-US" sz="2000" i="1" dirty="0">
                <a:solidFill>
                  <a:srgbClr val="FF0000"/>
                </a:solidFill>
                <a:latin typeface="Times New Roman" pitchFamily="18" charset="0"/>
                <a:ea typeface="微软雅黑" pitchFamily="34" charset="-122"/>
                <a:cs typeface="Times New Roman" pitchFamily="18" charset="0"/>
              </a:rPr>
              <a:t> </a:t>
            </a:r>
            <a:r>
              <a:rPr lang="zh-CN" altLang="en-US" sz="2000" dirty="0">
                <a:latin typeface="Times New Roman" pitchFamily="18" charset="0"/>
                <a:ea typeface="微软雅黑" pitchFamily="34" charset="-122"/>
                <a:cs typeface="Times New Roman" pitchFamily="18" charset="0"/>
              </a:rPr>
              <a:t>用来存储子问题的解，其中</a:t>
            </a:r>
            <a:r>
              <a:rPr lang="en-US" altLang="zh-CN" sz="2000" i="1" dirty="0" err="1">
                <a:solidFill>
                  <a:srgbClr val="FF0000"/>
                </a:solidFill>
                <a:latin typeface="Times New Roman" pitchFamily="18" charset="0"/>
                <a:ea typeface="微软雅黑" pitchFamily="34" charset="-122"/>
                <a:cs typeface="Times New Roman" pitchFamily="18" charset="0"/>
              </a:rPr>
              <a:t>dp</a:t>
            </a:r>
            <a:r>
              <a:rPr lang="en-US" altLang="zh-CN" sz="2000" i="1" dirty="0">
                <a:solidFill>
                  <a:srgbClr val="FF0000"/>
                </a:solidFill>
                <a:latin typeface="Times New Roman" pitchFamily="18" charset="0"/>
                <a:ea typeface="微软雅黑" pitchFamily="34" charset="-122"/>
                <a:cs typeface="Times New Roman" pitchFamily="18" charset="0"/>
              </a:rPr>
              <a:t>[</a:t>
            </a:r>
            <a:r>
              <a:rPr lang="en-US" altLang="zh-CN" sz="2000" i="1" dirty="0" err="1">
                <a:solidFill>
                  <a:srgbClr val="FF0000"/>
                </a:solidFill>
                <a:latin typeface="Times New Roman" pitchFamily="18" charset="0"/>
                <a:ea typeface="微软雅黑" pitchFamily="34" charset="-122"/>
                <a:cs typeface="Times New Roman" pitchFamily="18" charset="0"/>
              </a:rPr>
              <a:t>i</a:t>
            </a:r>
            <a:r>
              <a:rPr lang="en-US" altLang="zh-CN" sz="2000" i="1" dirty="0">
                <a:solidFill>
                  <a:srgbClr val="FF0000"/>
                </a:solidFill>
                <a:latin typeface="Times New Roman" pitchFamily="18" charset="0"/>
                <a:ea typeface="微软雅黑" pitchFamily="34" charset="-122"/>
                <a:cs typeface="Times New Roman" pitchFamily="18" charset="0"/>
              </a:rPr>
              <a:t>][j]</a:t>
            </a:r>
            <a:r>
              <a:rPr lang="en-US" altLang="zh-CN" sz="2000" i="1" dirty="0">
                <a:solidFill>
                  <a:srgbClr val="FF0000"/>
                </a:solidFill>
                <a:latin typeface="Times New Roman" pitchFamily="18" charset="0"/>
                <a:ea typeface="微软雅黑" pitchFamily="34" charset="-122"/>
                <a:cs typeface="Times New Roman" pitchFamily="18" charset="0"/>
                <a:sym typeface="+mn-ea"/>
              </a:rPr>
              <a:t> </a:t>
            </a:r>
            <a:r>
              <a:rPr lang="zh-CN" altLang="en-US" sz="2000" dirty="0">
                <a:latin typeface="Times New Roman" pitchFamily="18" charset="0"/>
                <a:ea typeface="微软雅黑" pitchFamily="34" charset="-122"/>
                <a:cs typeface="Times New Roman" pitchFamily="18" charset="0"/>
              </a:rPr>
              <a:t>存放子问题</a:t>
            </a:r>
            <a:r>
              <a:rPr lang="en-US" altLang="zh-CN" sz="2000" i="1" dirty="0" err="1">
                <a:solidFill>
                  <a:srgbClr val="FF0000"/>
                </a:solidFill>
                <a:latin typeface="Times New Roman" pitchFamily="18" charset="0"/>
                <a:ea typeface="微软雅黑" pitchFamily="34" charset="-122"/>
                <a:cs typeface="Times New Roman" pitchFamily="18" charset="0"/>
                <a:sym typeface="+mn-ea"/>
              </a:rPr>
              <a:t>MaxSum</a:t>
            </a:r>
            <a:r>
              <a:rPr lang="en-US" altLang="zh-CN" sz="2000" i="1" dirty="0">
                <a:solidFill>
                  <a:srgbClr val="FF0000"/>
                </a:solidFill>
                <a:latin typeface="Times New Roman" pitchFamily="18" charset="0"/>
                <a:ea typeface="微软雅黑" pitchFamily="34" charset="-122"/>
                <a:cs typeface="Times New Roman" pitchFamily="18" charset="0"/>
                <a:sym typeface="+mn-ea"/>
              </a:rPr>
              <a:t>(</a:t>
            </a:r>
            <a:r>
              <a:rPr lang="en-US" altLang="zh-CN" sz="2000" i="1" dirty="0" err="1">
                <a:solidFill>
                  <a:srgbClr val="FF0000"/>
                </a:solidFill>
                <a:latin typeface="Times New Roman" pitchFamily="18" charset="0"/>
                <a:ea typeface="微软雅黑" pitchFamily="34" charset="-122"/>
                <a:cs typeface="Times New Roman" pitchFamily="18" charset="0"/>
                <a:sym typeface="+mn-ea"/>
              </a:rPr>
              <a:t>i,j</a:t>
            </a:r>
            <a:r>
              <a:rPr lang="en-US" altLang="zh-CN" sz="2000" i="1" dirty="0">
                <a:solidFill>
                  <a:srgbClr val="FF0000"/>
                </a:solidFill>
                <a:latin typeface="Times New Roman" pitchFamily="18" charset="0"/>
                <a:ea typeface="微软雅黑" pitchFamily="34" charset="-122"/>
                <a:cs typeface="Times New Roman" pitchFamily="18" charset="0"/>
                <a:sym typeface="+mn-ea"/>
              </a:rPr>
              <a:t>)</a:t>
            </a:r>
            <a:r>
              <a:rPr lang="zh-CN" altLang="en-US" sz="2000" dirty="0">
                <a:latin typeface="Times New Roman" pitchFamily="18" charset="0"/>
                <a:ea typeface="微软雅黑" pitchFamily="34" charset="-122"/>
                <a:cs typeface="Times New Roman" pitchFamily="18" charset="0"/>
              </a:rPr>
              <a:t>的值。</a:t>
            </a:r>
            <a:endParaRPr lang="en-US" altLang="zh-CN" sz="2000" dirty="0">
              <a:latin typeface="Times New Roman" pitchFamily="18" charset="0"/>
              <a:ea typeface="微软雅黑" pitchFamily="34" charset="-122"/>
              <a:cs typeface="Times New Roman" pitchFamily="18" charset="0"/>
            </a:endParaRPr>
          </a:p>
          <a:p>
            <a:pPr marL="342900" indent="-342900">
              <a:lnSpc>
                <a:spcPct val="150000"/>
              </a:lnSpc>
              <a:buFont typeface="Wingdings" panose="05000000000000000000" pitchFamily="2" charset="2"/>
              <a:buChar char="p"/>
            </a:pPr>
            <a:r>
              <a:rPr lang="zh-CN" altLang="en-US" sz="2000" dirty="0">
                <a:latin typeface="Times New Roman" pitchFamily="18" charset="0"/>
                <a:ea typeface="微软雅黑" pitchFamily="34" charset="-122"/>
                <a:cs typeface="Times New Roman" pitchFamily="18" charset="0"/>
              </a:rPr>
              <a:t>首先初始化 </a:t>
            </a:r>
            <a:r>
              <a:rPr lang="en-US" altLang="zh-CN" sz="2000" i="1" dirty="0" err="1">
                <a:solidFill>
                  <a:srgbClr val="FF0000"/>
                </a:solidFill>
                <a:latin typeface="Times New Roman" pitchFamily="18" charset="0"/>
                <a:ea typeface="微软雅黑" pitchFamily="34" charset="-122"/>
                <a:cs typeface="Times New Roman" pitchFamily="18" charset="0"/>
              </a:rPr>
              <a:t>dp</a:t>
            </a:r>
            <a:r>
              <a:rPr lang="en-US" altLang="zh-CN" sz="2000" i="1" dirty="0">
                <a:solidFill>
                  <a:srgbClr val="FF0000"/>
                </a:solidFill>
                <a:latin typeface="Times New Roman" pitchFamily="18" charset="0"/>
                <a:ea typeface="微软雅黑" pitchFamily="34" charset="-122"/>
                <a:cs typeface="Times New Roman" pitchFamily="18" charset="0"/>
              </a:rPr>
              <a:t> </a:t>
            </a:r>
            <a:r>
              <a:rPr lang="zh-CN" altLang="en-US" sz="2000" dirty="0">
                <a:latin typeface="Times New Roman" pitchFamily="18" charset="0"/>
                <a:ea typeface="微软雅黑" pitchFamily="34" charset="-122"/>
                <a:cs typeface="Times New Roman" pitchFamily="18" charset="0"/>
              </a:rPr>
              <a:t>的所有元素为特殊值 </a:t>
            </a:r>
            <a:r>
              <a:rPr lang="en-US" altLang="zh-CN" sz="2000" i="1" dirty="0">
                <a:solidFill>
                  <a:srgbClr val="FF0000"/>
                </a:solidFill>
                <a:latin typeface="Times New Roman" pitchFamily="18" charset="0"/>
                <a:ea typeface="微软雅黑" pitchFamily="34" charset="-122"/>
                <a:cs typeface="Times New Roman" pitchFamily="18" charset="0"/>
              </a:rPr>
              <a:t>-1</a:t>
            </a:r>
            <a:r>
              <a:rPr lang="zh-CN" altLang="en-US" sz="2000" dirty="0">
                <a:latin typeface="Times New Roman" pitchFamily="18" charset="0"/>
                <a:ea typeface="微软雅黑"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sym typeface="+mn-ea"/>
              </a:rPr>
              <a:t>每</a:t>
            </a:r>
            <a:r>
              <a:rPr lang="zh-CN" altLang="en-US" sz="2000" dirty="0">
                <a:latin typeface="微软雅黑" panose="020B0503020204020204" pitchFamily="34" charset="-122"/>
                <a:ea typeface="微软雅黑" panose="020B0503020204020204" pitchFamily="34" charset="-122"/>
                <a:sym typeface="+mn-ea"/>
              </a:rPr>
              <a:t>求</a:t>
            </a:r>
            <a:r>
              <a:rPr lang="en-US" altLang="zh-CN" sz="2000" dirty="0" err="1">
                <a:latin typeface="微软雅黑" panose="020B0503020204020204" pitchFamily="34" charset="-122"/>
                <a:ea typeface="微软雅黑" panose="020B0503020204020204" pitchFamily="34" charset="-122"/>
                <a:sym typeface="+mn-ea"/>
              </a:rPr>
              <a:t>出一个</a:t>
            </a:r>
            <a:r>
              <a:rPr lang="zh-CN" altLang="en-US" sz="2000" dirty="0">
                <a:latin typeface="微软雅黑" panose="020B0503020204020204" pitchFamily="34" charset="-122"/>
                <a:ea typeface="微软雅黑" panose="020B0503020204020204" pitchFamily="34" charset="-122"/>
                <a:sym typeface="+mn-ea"/>
              </a:rPr>
              <a:t>子问题就</a:t>
            </a:r>
            <a:r>
              <a:rPr lang="zh-CN" altLang="en-US" sz="2000" b="1" dirty="0">
                <a:latin typeface="微软雅黑" panose="020B0503020204020204" pitchFamily="34" charset="-122"/>
                <a:ea typeface="微软雅黑" panose="020B0503020204020204" pitchFamily="34" charset="-122"/>
                <a:sym typeface="+mn-ea"/>
              </a:rPr>
              <a:t>填表</a:t>
            </a:r>
            <a:r>
              <a:rPr lang="zh-CN" altLang="en-US" sz="2000" dirty="0">
                <a:latin typeface="微软雅黑" panose="020B0503020204020204" pitchFamily="34" charset="-122"/>
                <a:ea typeface="微软雅黑" panose="020B0503020204020204" pitchFamily="34" charset="-122"/>
                <a:cs typeface="Times New Roman" pitchFamily="18" charset="0"/>
              </a:rPr>
              <a:t>，当再一次用到该值时，</a:t>
            </a:r>
            <a:r>
              <a:rPr lang="zh-CN" altLang="en-US" sz="2000" b="1" dirty="0">
                <a:latin typeface="微软雅黑" panose="020B0503020204020204" pitchFamily="34" charset="-122"/>
                <a:ea typeface="微软雅黑" panose="020B0503020204020204" pitchFamily="34" charset="-122"/>
                <a:cs typeface="Times New Roman" pitchFamily="18" charset="0"/>
              </a:rPr>
              <a:t>查表，若该对应表项</a:t>
            </a:r>
            <a:r>
              <a:rPr lang="zh-CN" altLang="en-US" sz="2000" b="1" dirty="0">
                <a:latin typeface="Times New Roman" pitchFamily="18" charset="0"/>
                <a:ea typeface="微软雅黑" pitchFamily="34" charset="-122"/>
                <a:cs typeface="Times New Roman" pitchFamily="18" charset="0"/>
              </a:rPr>
              <a:t>不为</a:t>
            </a:r>
            <a:r>
              <a:rPr lang="en-US" sz="2000" b="1" dirty="0">
                <a:latin typeface="Times New Roman" pitchFamily="18" charset="0"/>
                <a:ea typeface="微软雅黑" pitchFamily="34" charset="-122"/>
                <a:cs typeface="Times New Roman" pitchFamily="18" charset="0"/>
              </a:rPr>
              <a:t>-1</a:t>
            </a:r>
            <a:r>
              <a:rPr lang="zh-CN" altLang="en-US" sz="2000" dirty="0">
                <a:latin typeface="Times New Roman" pitchFamily="18" charset="0"/>
                <a:ea typeface="微软雅黑" pitchFamily="34" charset="-122"/>
                <a:cs typeface="Times New Roman" pitchFamily="18" charset="0"/>
              </a:rPr>
              <a:t>时表示对应的子问题已经求解，不用重复求解，直接查表返回结果。</a:t>
            </a:r>
          </a:p>
        </p:txBody>
      </p:sp>
      <p:sp>
        <p:nvSpPr>
          <p:cNvPr id="5" name="文本框 5"/>
          <p:cNvSpPr txBox="1"/>
          <p:nvPr/>
        </p:nvSpPr>
        <p:spPr>
          <a:xfrm>
            <a:off x="1177346" y="5524010"/>
            <a:ext cx="9914723" cy="400110"/>
          </a:xfrm>
          <a:prstGeom prst="rect">
            <a:avLst/>
          </a:prstGeom>
          <a:solidFill>
            <a:schemeClr val="accent4">
              <a:lumMod val="20000"/>
              <a:lumOff val="80000"/>
            </a:schemeClr>
          </a:solidFill>
        </p:spPr>
        <p:txBody>
          <a:bodyPr wrap="square" rtlCol="0" anchor="t">
            <a:spAutoFit/>
          </a:bodyPr>
          <a:lstStyle/>
          <a:p>
            <a:pPr algn="l">
              <a:defRPr/>
            </a:pPr>
            <a:r>
              <a:rPr lang="zh-CN" altLang="en-US" sz="2000" dirty="0">
                <a:latin typeface="微软雅黑" panose="020B0503020204020204" pitchFamily="34" charset="-122"/>
                <a:ea typeface="微软雅黑" panose="020B0503020204020204" pitchFamily="34" charset="-122"/>
                <a:sym typeface="+mn-ea"/>
              </a:rPr>
              <a:t>算法分析：</a:t>
            </a:r>
            <a:r>
              <a:rPr lang="en-US" altLang="zh-CN" sz="2000" dirty="0" err="1">
                <a:latin typeface="微软雅黑" panose="020B0503020204020204" pitchFamily="34" charset="-122"/>
                <a:ea typeface="微软雅黑" panose="020B0503020204020204" pitchFamily="34" charset="-122"/>
                <a:sym typeface="+mn-ea"/>
              </a:rPr>
              <a:t>因为</a:t>
            </a:r>
            <a:r>
              <a:rPr lang="zh-CN" altLang="en-US" sz="2000" dirty="0">
                <a:latin typeface="微软雅黑" panose="020B0503020204020204" pitchFamily="34" charset="-122"/>
                <a:ea typeface="微软雅黑" panose="020B0503020204020204" pitchFamily="34" charset="-122"/>
                <a:sym typeface="+mn-ea"/>
              </a:rPr>
              <a:t>数塔</a:t>
            </a:r>
            <a:r>
              <a:rPr lang="en-US" altLang="zh-CN" sz="2000" dirty="0">
                <a:latin typeface="微软雅黑" panose="020B0503020204020204" pitchFamily="34" charset="-122"/>
                <a:ea typeface="微软雅黑" panose="020B0503020204020204" pitchFamily="34" charset="-122"/>
                <a:sym typeface="+mn-ea"/>
              </a:rPr>
              <a:t>的数字总数是 n(n+1)/2</a:t>
            </a:r>
            <a:r>
              <a:rPr lang="zh-CN" altLang="en-US" sz="2000" dirty="0">
                <a:latin typeface="微软雅黑" panose="020B0503020204020204" pitchFamily="34" charset="-122"/>
                <a:ea typeface="微软雅黑" panose="020B0503020204020204" pitchFamily="34" charset="-122"/>
                <a:sym typeface="+mn-ea"/>
              </a:rPr>
              <a:t>，每个数字求一次，</a:t>
            </a:r>
            <a:r>
              <a:rPr lang="en-US" altLang="zh-CN" sz="2000" dirty="0">
                <a:latin typeface="微软雅黑" panose="020B0503020204020204" pitchFamily="34" charset="-122"/>
                <a:ea typeface="微软雅黑" panose="020B0503020204020204" pitchFamily="34" charset="-122"/>
                <a:sym typeface="+mn-ea"/>
              </a:rPr>
              <a:t>可以用O(n</a:t>
            </a:r>
            <a:r>
              <a:rPr lang="en-US" altLang="zh-CN" sz="2000" baseline="30000" dirty="0">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)时间完成。</a:t>
            </a:r>
            <a:endParaRPr lang="zh-CN" altLang="en-US" sz="2000" dirty="0">
              <a:latin typeface="微软雅黑" panose="020B0503020204020204" pitchFamily="34" charset="-122"/>
              <a:ea typeface="微软雅黑" panose="020B0503020204020204" pitchFamily="34" charset="-122"/>
            </a:endParaRPr>
          </a:p>
        </p:txBody>
      </p:sp>
      <p:sp>
        <p:nvSpPr>
          <p:cNvPr id="6" name="文本框 4"/>
          <p:cNvSpPr txBox="1"/>
          <p:nvPr/>
        </p:nvSpPr>
        <p:spPr>
          <a:xfrm>
            <a:off x="257969" y="1333990"/>
            <a:ext cx="11261034" cy="461665"/>
          </a:xfrm>
          <a:prstGeom prst="rect">
            <a:avLst/>
          </a:prstGeom>
          <a:noFill/>
        </p:spPr>
        <p:txBody>
          <a:bodyPr wrap="square" rtlCol="0" anchor="t">
            <a:spAutoFit/>
          </a:bodyPr>
          <a:lstStyle/>
          <a:p>
            <a:pPr>
              <a:defRPr/>
            </a:pPr>
            <a:r>
              <a:rPr lang="en-US" altLang="zh-CN" sz="2000" dirty="0">
                <a:latin typeface="微软雅黑" panose="020B0503020204020204" pitchFamily="34" charset="-122"/>
                <a:ea typeface="微软雅黑" panose="020B0503020204020204" pitchFamily="34" charset="-122"/>
                <a:sym typeface="+mn-ea"/>
              </a:rPr>
              <a:t>       </a:t>
            </a:r>
            <a:r>
              <a:rPr lang="en-US" altLang="zh-CN" sz="2000" dirty="0" err="1">
                <a:latin typeface="微软雅黑" panose="020B0503020204020204" pitchFamily="34" charset="-122"/>
                <a:ea typeface="微软雅黑" panose="020B0503020204020204" pitchFamily="34" charset="-122"/>
                <a:sym typeface="+mn-ea"/>
              </a:rPr>
              <a:t>如果每算出一个</a:t>
            </a:r>
            <a:r>
              <a:rPr lang="en-US" altLang="zh-CN" sz="2400" i="1" dirty="0" err="1">
                <a:solidFill>
                  <a:srgbClr val="FF0000"/>
                </a:solidFill>
                <a:latin typeface="Times New Roman" pitchFamily="18" charset="0"/>
                <a:ea typeface="微软雅黑" pitchFamily="34" charset="-122"/>
                <a:cs typeface="Times New Roman" pitchFamily="18" charset="0"/>
                <a:sym typeface="+mn-ea"/>
              </a:rPr>
              <a:t>MaxSum</a:t>
            </a:r>
            <a:r>
              <a:rPr lang="en-US" altLang="zh-CN" sz="2400" i="1" dirty="0">
                <a:solidFill>
                  <a:srgbClr val="FF0000"/>
                </a:solidFill>
                <a:latin typeface="Times New Roman" pitchFamily="18" charset="0"/>
                <a:ea typeface="微软雅黑" pitchFamily="34" charset="-122"/>
                <a:cs typeface="Times New Roman" pitchFamily="18" charset="0"/>
                <a:sym typeface="+mn-ea"/>
              </a:rPr>
              <a:t>(i,j)</a:t>
            </a:r>
            <a:r>
              <a:rPr lang="en-US" altLang="zh-CN" sz="2000" dirty="0" err="1">
                <a:latin typeface="微软雅黑" panose="020B0503020204020204" pitchFamily="34" charset="-122"/>
                <a:ea typeface="微软雅黑" panose="020B0503020204020204" pitchFamily="34" charset="-122"/>
                <a:sym typeface="+mn-ea"/>
              </a:rPr>
              <a:t>就保存起来，下次用到其值的时候直接取用，则可免去重复计算</a:t>
            </a:r>
            <a:r>
              <a:rPr lang="en-US" altLang="zh-CN"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endParaRPr>
          </a:p>
        </p:txBody>
      </p:sp>
      <p:grpSp>
        <p:nvGrpSpPr>
          <p:cNvPr id="7" name="组合 17"/>
          <p:cNvGrpSpPr/>
          <p:nvPr/>
        </p:nvGrpSpPr>
        <p:grpSpPr>
          <a:xfrm>
            <a:off x="7931873" y="2633396"/>
            <a:ext cx="2528163" cy="1990823"/>
            <a:chOff x="663328" y="3867109"/>
            <a:chExt cx="2841873" cy="2469977"/>
          </a:xfrm>
        </p:grpSpPr>
        <p:sp>
          <p:nvSpPr>
            <p:cNvPr id="8" name="TextBox 7"/>
            <p:cNvSpPr txBox="1"/>
            <p:nvPr/>
          </p:nvSpPr>
          <p:spPr>
            <a:xfrm>
              <a:off x="663329" y="3867109"/>
              <a:ext cx="285752"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8</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663328" y="4367176"/>
              <a:ext cx="558982"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0" name="TextBox 9"/>
            <p:cNvSpPr txBox="1"/>
            <p:nvPr/>
          </p:nvSpPr>
          <p:spPr>
            <a:xfrm>
              <a:off x="1234833" y="4367176"/>
              <a:ext cx="547314"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15</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1" name="TextBox 10"/>
            <p:cNvSpPr txBox="1"/>
            <p:nvPr/>
          </p:nvSpPr>
          <p:spPr>
            <a:xfrm>
              <a:off x="1234833" y="4824321"/>
              <a:ext cx="285752"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9</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2" name="TextBox 11"/>
            <p:cNvSpPr txBox="1"/>
            <p:nvPr/>
          </p:nvSpPr>
          <p:spPr>
            <a:xfrm>
              <a:off x="1806337" y="4824321"/>
              <a:ext cx="285752"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6</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663329" y="4824321"/>
              <a:ext cx="285752"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663329" y="5324387"/>
              <a:ext cx="285752"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8</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5" name="TextBox 14"/>
            <p:cNvSpPr txBox="1"/>
            <p:nvPr/>
          </p:nvSpPr>
          <p:spPr>
            <a:xfrm>
              <a:off x="1234833" y="5324387"/>
              <a:ext cx="528653"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10</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1806337" y="5324387"/>
              <a:ext cx="285752"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5</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7" name="TextBox 16"/>
            <p:cNvSpPr txBox="1"/>
            <p:nvPr/>
          </p:nvSpPr>
          <p:spPr>
            <a:xfrm>
              <a:off x="2306402" y="5324387"/>
              <a:ext cx="558096"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12</a:t>
              </a:r>
            </a:p>
          </p:txBody>
        </p:sp>
        <p:sp>
          <p:nvSpPr>
            <p:cNvPr id="18" name="TextBox 17"/>
            <p:cNvSpPr txBox="1"/>
            <p:nvPr/>
          </p:nvSpPr>
          <p:spPr>
            <a:xfrm>
              <a:off x="663329" y="5840677"/>
              <a:ext cx="555872"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16</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9" name="TextBox 18"/>
            <p:cNvSpPr txBox="1"/>
            <p:nvPr/>
          </p:nvSpPr>
          <p:spPr>
            <a:xfrm>
              <a:off x="1247273" y="5840677"/>
              <a:ext cx="528653"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0" name="TextBox 19"/>
            <p:cNvSpPr txBox="1"/>
            <p:nvPr/>
          </p:nvSpPr>
          <p:spPr>
            <a:xfrm>
              <a:off x="1818778" y="5840677"/>
              <a:ext cx="560528"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18</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21" name="TextBox 20"/>
            <p:cNvSpPr txBox="1"/>
            <p:nvPr/>
          </p:nvSpPr>
          <p:spPr>
            <a:xfrm>
              <a:off x="2318843" y="5840677"/>
              <a:ext cx="558096"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10</a:t>
              </a:r>
            </a:p>
          </p:txBody>
        </p:sp>
        <p:sp>
          <p:nvSpPr>
            <p:cNvPr id="22" name="TextBox 21"/>
            <p:cNvSpPr txBox="1"/>
            <p:nvPr/>
          </p:nvSpPr>
          <p:spPr>
            <a:xfrm>
              <a:off x="2947105" y="5834454"/>
              <a:ext cx="558096" cy="49640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9</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758951" y="257175"/>
            <a:ext cx="858583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数塔问题——备忘录动态规划求解思路</a:t>
            </a:r>
          </a:p>
        </p:txBody>
      </p:sp>
      <p:sp>
        <p:nvSpPr>
          <p:cNvPr id="3" name="文本框 2"/>
          <p:cNvSpPr txBox="1"/>
          <p:nvPr/>
        </p:nvSpPr>
        <p:spPr>
          <a:xfrm>
            <a:off x="815010" y="1191614"/>
            <a:ext cx="4860298" cy="532320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zh-CN" altLang="en-US" sz="2000" dirty="0">
                <a:latin typeface="Times New Roman" panose="02020603050405020304" pitchFamily="18" charset="0"/>
              </a:rPr>
              <a:t>#define MAX 101</a:t>
            </a:r>
          </a:p>
          <a:p>
            <a:r>
              <a:rPr lang="zh-CN" altLang="en-US" sz="2000" dirty="0">
                <a:latin typeface="Times New Roman" panose="02020603050405020304" pitchFamily="18" charset="0"/>
              </a:rPr>
              <a:t>int </a:t>
            </a:r>
            <a:r>
              <a:rPr lang="en-US" altLang="zh-CN" sz="2000" dirty="0">
                <a:latin typeface="Times New Roman" panose="02020603050405020304" pitchFamily="18" charset="0"/>
              </a:rPr>
              <a:t>a</a:t>
            </a:r>
            <a:r>
              <a:rPr lang="zh-CN" altLang="en-US" sz="2000" dirty="0">
                <a:latin typeface="Times New Roman" panose="02020603050405020304" pitchFamily="18" charset="0"/>
              </a:rPr>
              <a:t>[MAX][MAX]; int n;</a:t>
            </a:r>
          </a:p>
          <a:p>
            <a:r>
              <a:rPr lang="zh-CN" altLang="en-US" sz="2000" dirty="0">
                <a:latin typeface="Times New Roman" panose="02020603050405020304" pitchFamily="18" charset="0"/>
              </a:rPr>
              <a:t>int </a:t>
            </a:r>
            <a:r>
              <a:rPr lang="en-US" altLang="zh-CN" sz="2000" dirty="0">
                <a:latin typeface="Times New Roman" panose="02020603050405020304" pitchFamily="18" charset="0"/>
              </a:rPr>
              <a:t>dp</a:t>
            </a:r>
            <a:r>
              <a:rPr lang="zh-CN" altLang="en-US" sz="2000" dirty="0">
                <a:latin typeface="Times New Roman" panose="02020603050405020304" pitchFamily="18" charset="0"/>
              </a:rPr>
              <a:t>[MAX][MAX];</a:t>
            </a:r>
          </a:p>
          <a:p>
            <a:r>
              <a:rPr lang="zh-CN" altLang="en-US" sz="2000" dirty="0">
                <a:latin typeface="Times New Roman" panose="02020603050405020304" pitchFamily="18" charset="0"/>
              </a:rPr>
              <a:t>int </a:t>
            </a:r>
            <a:r>
              <a:rPr lang="zh-CN" altLang="en-US" sz="2000" dirty="0">
                <a:solidFill>
                  <a:srgbClr val="FF0000"/>
                </a:solidFill>
                <a:latin typeface="Times New Roman" panose="02020603050405020304" pitchFamily="18" charset="0"/>
              </a:rPr>
              <a:t>MaxSum</a:t>
            </a:r>
            <a:r>
              <a:rPr lang="zh-CN" altLang="en-US" sz="2000" dirty="0">
                <a:latin typeface="Times New Roman" panose="02020603050405020304" pitchFamily="18" charset="0"/>
              </a:rPr>
              <a:t>(int i, int j)</a:t>
            </a:r>
          </a:p>
          <a:p>
            <a:r>
              <a:rPr lang="zh-CN" altLang="en-US" sz="2000" dirty="0">
                <a:latin typeface="Times New Roman" panose="02020603050405020304" pitchFamily="18" charset="0"/>
              </a:rPr>
              <a:t>{</a:t>
            </a:r>
          </a:p>
          <a:p>
            <a:pPr lvl="1"/>
            <a:r>
              <a:rPr lang="zh-CN" altLang="en-US" sz="2000" dirty="0">
                <a:latin typeface="Times New Roman" panose="02020603050405020304" pitchFamily="18" charset="0"/>
              </a:rPr>
              <a:t>if( </a:t>
            </a:r>
            <a:r>
              <a:rPr lang="en-US" altLang="zh-CN" sz="2000" dirty="0">
                <a:solidFill>
                  <a:srgbClr val="0000FF"/>
                </a:solidFill>
                <a:latin typeface="Times New Roman" panose="02020603050405020304" pitchFamily="18" charset="0"/>
              </a:rPr>
              <a:t>dp</a:t>
            </a:r>
            <a:r>
              <a:rPr lang="zh-CN" altLang="en-US" sz="2000" dirty="0">
                <a:solidFill>
                  <a:srgbClr val="0000FF"/>
                </a:solidFill>
                <a:latin typeface="Times New Roman" panose="02020603050405020304" pitchFamily="18" charset="0"/>
              </a:rPr>
              <a:t>[i][j]</a:t>
            </a:r>
            <a:r>
              <a:rPr lang="zh-CN" altLang="en-US" sz="2000" dirty="0">
                <a:latin typeface="Times New Roman" panose="02020603050405020304" pitchFamily="18" charset="0"/>
              </a:rPr>
              <a:t> != -1 )</a:t>
            </a:r>
            <a:r>
              <a:rPr lang="en-US" altLang="zh-CN" sz="2000" dirty="0">
                <a:latin typeface="Times New Roman" panose="02020603050405020304" pitchFamily="18" charset="0"/>
              </a:rPr>
              <a:t>//</a:t>
            </a:r>
            <a:r>
              <a:rPr lang="zh-CN" altLang="en-US" sz="2000" dirty="0">
                <a:latin typeface="Times New Roman" panose="02020603050405020304" pitchFamily="18" charset="0"/>
              </a:rPr>
              <a:t>之前已经求过</a:t>
            </a:r>
          </a:p>
          <a:p>
            <a:pPr lvl="1"/>
            <a:r>
              <a:rPr lang="zh-CN" altLang="en-US" sz="2000" dirty="0">
                <a:latin typeface="Times New Roman" panose="02020603050405020304" pitchFamily="18" charset="0"/>
              </a:rPr>
              <a:t>      return </a:t>
            </a:r>
            <a:r>
              <a:rPr lang="en-US" altLang="zh-CN" sz="2000" dirty="0">
                <a:solidFill>
                  <a:srgbClr val="0000FF"/>
                </a:solidFill>
                <a:latin typeface="Times New Roman" panose="02020603050405020304" pitchFamily="18" charset="0"/>
              </a:rPr>
              <a:t>dp</a:t>
            </a:r>
            <a:r>
              <a:rPr lang="zh-CN" altLang="en-US" sz="2000" dirty="0">
                <a:solidFill>
                  <a:srgbClr val="0000FF"/>
                </a:solidFill>
                <a:latin typeface="Times New Roman" panose="02020603050405020304" pitchFamily="18" charset="0"/>
              </a:rPr>
              <a:t>[i][j]</a:t>
            </a:r>
            <a:r>
              <a:rPr lang="zh-CN" altLang="en-US" sz="2000" dirty="0">
                <a:latin typeface="Times New Roman" panose="02020603050405020304" pitchFamily="18" charset="0"/>
              </a:rPr>
              <a:t>;</a:t>
            </a:r>
          </a:p>
          <a:p>
            <a:pPr lvl="1"/>
            <a:r>
              <a:rPr lang="zh-CN" altLang="en-US" sz="2000" dirty="0">
                <a:latin typeface="Times New Roman" panose="02020603050405020304" pitchFamily="18" charset="0"/>
              </a:rPr>
              <a:t>if(i==n</a:t>
            </a:r>
            <a:r>
              <a:rPr lang="en-US" altLang="zh-CN" sz="2000" dirty="0">
                <a:latin typeface="Times New Roman" panose="02020603050405020304" pitchFamily="18" charset="0"/>
              </a:rPr>
              <a:t>-1</a:t>
            </a:r>
            <a:r>
              <a:rPr lang="zh-CN" altLang="en-US"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dp</a:t>
            </a:r>
            <a:r>
              <a:rPr lang="zh-CN" altLang="en-US" sz="2000" dirty="0">
                <a:solidFill>
                  <a:srgbClr val="0000FF"/>
                </a:solidFill>
                <a:latin typeface="Times New Roman" panose="02020603050405020304" pitchFamily="18" charset="0"/>
              </a:rPr>
              <a:t>[i][j] </a:t>
            </a:r>
            <a:r>
              <a:rPr lang="zh-CN" altLang="en-US" sz="2000" dirty="0">
                <a:latin typeface="Times New Roman" panose="02020603050405020304" pitchFamily="18" charset="0"/>
              </a:rPr>
              <a:t>= </a:t>
            </a:r>
            <a:r>
              <a:rPr lang="en-US" altLang="zh-CN" sz="2000" dirty="0">
                <a:latin typeface="Times New Roman" panose="02020603050405020304" pitchFamily="18" charset="0"/>
              </a:rPr>
              <a:t>a</a:t>
            </a:r>
            <a:r>
              <a:rPr lang="zh-CN" altLang="en-US" sz="2000" dirty="0">
                <a:latin typeface="Times New Roman" panose="02020603050405020304" pitchFamily="18" charset="0"/>
              </a:rPr>
              <a:t>[i][j];</a:t>
            </a:r>
          </a:p>
          <a:p>
            <a:pPr lvl="1"/>
            <a:r>
              <a:rPr lang="zh-CN" altLang="en-US" sz="2000" dirty="0">
                <a:latin typeface="Times New Roman" panose="02020603050405020304" pitchFamily="18" charset="0"/>
              </a:rPr>
              <a:t>else </a:t>
            </a:r>
          </a:p>
          <a:p>
            <a:pPr lvl="1"/>
            <a:r>
              <a:rPr lang="zh-CN" altLang="en-US" sz="2000" dirty="0">
                <a:latin typeface="Times New Roman" panose="02020603050405020304" pitchFamily="18" charset="0"/>
              </a:rPr>
              <a:t>{</a:t>
            </a:r>
          </a:p>
          <a:p>
            <a:pPr lvl="2"/>
            <a:r>
              <a:rPr lang="zh-CN" altLang="en-US" sz="2000" dirty="0">
                <a:latin typeface="Times New Roman" panose="02020603050405020304" pitchFamily="18" charset="0"/>
              </a:rPr>
              <a:t>int x = </a:t>
            </a:r>
            <a:r>
              <a:rPr lang="zh-CN" altLang="en-US" sz="2000" dirty="0">
                <a:solidFill>
                  <a:srgbClr val="FF0000"/>
                </a:solidFill>
                <a:latin typeface="Times New Roman" panose="02020603050405020304" pitchFamily="18" charset="0"/>
              </a:rPr>
              <a:t>MaxSum</a:t>
            </a:r>
            <a:r>
              <a:rPr lang="zh-CN" altLang="en-US" sz="2000" dirty="0">
                <a:latin typeface="Times New Roman" panose="02020603050405020304" pitchFamily="18" charset="0"/>
              </a:rPr>
              <a:t>(i+1,j);</a:t>
            </a:r>
          </a:p>
          <a:p>
            <a:pPr lvl="2"/>
            <a:r>
              <a:rPr lang="zh-CN" altLang="en-US" sz="2000" dirty="0">
                <a:latin typeface="Times New Roman" panose="02020603050405020304" pitchFamily="18" charset="0"/>
              </a:rPr>
              <a:t>int y = </a:t>
            </a:r>
            <a:r>
              <a:rPr lang="zh-CN" altLang="en-US" sz="2000" dirty="0">
                <a:solidFill>
                  <a:srgbClr val="FF0000"/>
                </a:solidFill>
                <a:latin typeface="Times New Roman" panose="02020603050405020304" pitchFamily="18" charset="0"/>
              </a:rPr>
              <a:t>MaxSum</a:t>
            </a:r>
            <a:r>
              <a:rPr lang="zh-CN" altLang="en-US" sz="2000" dirty="0">
                <a:latin typeface="Times New Roman" panose="02020603050405020304" pitchFamily="18" charset="0"/>
              </a:rPr>
              <a:t>(i+1,j+1);</a:t>
            </a:r>
          </a:p>
          <a:p>
            <a:pPr lvl="2"/>
            <a:r>
              <a:rPr lang="en-US" altLang="zh-CN" sz="2000" dirty="0">
                <a:solidFill>
                  <a:srgbClr val="0000FF"/>
                </a:solidFill>
                <a:latin typeface="Times New Roman" panose="02020603050405020304" pitchFamily="18" charset="0"/>
              </a:rPr>
              <a:t>dp</a:t>
            </a:r>
            <a:r>
              <a:rPr lang="zh-CN" altLang="en-US" sz="2000" dirty="0">
                <a:solidFill>
                  <a:srgbClr val="0000FF"/>
                </a:solidFill>
                <a:latin typeface="Times New Roman" panose="02020603050405020304" pitchFamily="18" charset="0"/>
              </a:rPr>
              <a:t>[i][j]</a:t>
            </a:r>
            <a:r>
              <a:rPr lang="zh-CN" altLang="en-US" sz="2000" dirty="0">
                <a:latin typeface="Times New Roman" panose="02020603050405020304" pitchFamily="18" charset="0"/>
              </a:rPr>
              <a:t> = max(x,y)+</a:t>
            </a:r>
            <a:r>
              <a:rPr lang="en-US" altLang="zh-CN" sz="2000" dirty="0">
                <a:latin typeface="Times New Roman" panose="02020603050405020304" pitchFamily="18" charset="0"/>
              </a:rPr>
              <a:t>a</a:t>
            </a:r>
            <a:r>
              <a:rPr lang="zh-CN" altLang="en-US" sz="2000" dirty="0">
                <a:latin typeface="Times New Roman" panose="02020603050405020304" pitchFamily="18" charset="0"/>
              </a:rPr>
              <a:t>[i][j];</a:t>
            </a:r>
          </a:p>
          <a:p>
            <a:pPr lvl="2"/>
            <a:r>
              <a:rPr lang="en-US" altLang="zh-CN" sz="2000" dirty="0">
                <a:latin typeface="Times New Roman" panose="02020603050405020304" pitchFamily="18" charset="0"/>
              </a:rPr>
              <a:t>//</a:t>
            </a:r>
            <a:r>
              <a:rPr lang="zh-CN" altLang="en-US" sz="2000" dirty="0">
                <a:latin typeface="Times New Roman" panose="02020603050405020304" pitchFamily="18" charset="0"/>
              </a:rPr>
              <a:t>记录每个子问题的结果</a:t>
            </a:r>
          </a:p>
          <a:p>
            <a:pPr lvl="1"/>
            <a:r>
              <a:rPr lang="zh-CN" altLang="en-US" sz="2000" dirty="0">
                <a:latin typeface="Times New Roman" panose="02020603050405020304" pitchFamily="18" charset="0"/>
              </a:rPr>
              <a:t>}</a:t>
            </a:r>
          </a:p>
          <a:p>
            <a:pPr lvl="1"/>
            <a:r>
              <a:rPr lang="zh-CN" altLang="en-US" sz="2000" dirty="0">
                <a:latin typeface="Times New Roman" panose="02020603050405020304" pitchFamily="18" charset="0"/>
              </a:rPr>
              <a:t>return </a:t>
            </a:r>
            <a:r>
              <a:rPr lang="en-US" altLang="zh-CN" sz="2000" dirty="0">
                <a:solidFill>
                  <a:srgbClr val="0000FF"/>
                </a:solidFill>
                <a:latin typeface="Times New Roman" panose="02020603050405020304" pitchFamily="18" charset="0"/>
              </a:rPr>
              <a:t>dp</a:t>
            </a:r>
            <a:r>
              <a:rPr lang="zh-CN" altLang="en-US" sz="2000" dirty="0">
                <a:solidFill>
                  <a:srgbClr val="0000FF"/>
                </a:solidFill>
                <a:latin typeface="Times New Roman" panose="02020603050405020304" pitchFamily="18" charset="0"/>
              </a:rPr>
              <a:t>[i][j]</a:t>
            </a:r>
            <a:r>
              <a:rPr lang="zh-CN" altLang="en-US" sz="2000" dirty="0">
                <a:solidFill>
                  <a:schemeClr val="tx1"/>
                </a:solidFill>
                <a:latin typeface="Times New Roman" panose="02020603050405020304" pitchFamily="18" charset="0"/>
              </a:rPr>
              <a:t>;</a:t>
            </a:r>
          </a:p>
          <a:p>
            <a:pPr lvl="0"/>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7" name="文本框 6"/>
          <p:cNvSpPr txBox="1"/>
          <p:nvPr/>
        </p:nvSpPr>
        <p:spPr>
          <a:xfrm>
            <a:off x="5963478" y="1219603"/>
            <a:ext cx="5019261" cy="347787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zh-CN" altLang="en-US" sz="2000" dirty="0">
                <a:latin typeface="Times New Roman" panose="02020603050405020304" pitchFamily="18" charset="0"/>
              </a:rPr>
              <a:t>int main()</a:t>
            </a:r>
          </a:p>
          <a:p>
            <a:r>
              <a:rPr lang="zh-CN" altLang="en-US" sz="2000" dirty="0">
                <a:latin typeface="Times New Roman" panose="02020603050405020304" pitchFamily="18" charset="0"/>
              </a:rPr>
              <a:t>{    int i,j;</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cin &gt;&gt; n;</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for(i=</a:t>
            </a:r>
            <a:r>
              <a:rPr lang="en-US" altLang="zh-CN" sz="2000" dirty="0">
                <a:latin typeface="Times New Roman" panose="02020603050405020304" pitchFamily="18" charset="0"/>
              </a:rPr>
              <a:t>0</a:t>
            </a:r>
            <a:r>
              <a:rPr lang="zh-CN" altLang="en-US" sz="2000" dirty="0">
                <a:latin typeface="Times New Roman" panose="02020603050405020304" pitchFamily="18" charset="0"/>
              </a:rPr>
              <a:t>;i&lt;n;i++)</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for(j=</a:t>
            </a:r>
            <a:r>
              <a:rPr lang="en-US" altLang="zh-CN" sz="2000" dirty="0">
                <a:latin typeface="Times New Roman" panose="02020603050405020304" pitchFamily="18" charset="0"/>
              </a:rPr>
              <a:t>0</a:t>
            </a:r>
            <a:r>
              <a:rPr lang="zh-CN" altLang="en-US" sz="2000" dirty="0">
                <a:latin typeface="Times New Roman" panose="02020603050405020304" pitchFamily="18" charset="0"/>
              </a:rPr>
              <a:t>;j&lt;=i;j++)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zh-CN" altLang="en-US" sz="2000" dirty="0">
                <a:latin typeface="Times New Roman" panose="02020603050405020304" pitchFamily="18" charset="0"/>
              </a:rPr>
              <a:t>{</a:t>
            </a:r>
          </a:p>
          <a:p>
            <a:pPr lvl="3"/>
            <a:r>
              <a:rPr lang="zh-CN" altLang="en-US" sz="2000" dirty="0">
                <a:latin typeface="Times New Roman" panose="02020603050405020304" pitchFamily="18" charset="0"/>
              </a:rPr>
              <a:t>cin &gt;&gt; </a:t>
            </a:r>
            <a:r>
              <a:rPr lang="en-US" altLang="zh-CN" sz="2000" dirty="0">
                <a:latin typeface="Times New Roman" panose="02020603050405020304" pitchFamily="18" charset="0"/>
              </a:rPr>
              <a:t>a</a:t>
            </a:r>
            <a:r>
              <a:rPr lang="zh-CN" altLang="en-US" sz="2000" dirty="0">
                <a:latin typeface="Times New Roman" panose="02020603050405020304" pitchFamily="18" charset="0"/>
              </a:rPr>
              <a:t>[i][j];</a:t>
            </a:r>
          </a:p>
          <a:p>
            <a:pPr lvl="3"/>
            <a:r>
              <a:rPr lang="en-US" altLang="zh-CN" sz="2000" dirty="0">
                <a:solidFill>
                  <a:srgbClr val="0000FF"/>
                </a:solidFill>
                <a:latin typeface="Times New Roman" panose="02020603050405020304" pitchFamily="18" charset="0"/>
              </a:rPr>
              <a:t>dp</a:t>
            </a:r>
            <a:r>
              <a:rPr lang="zh-CN" altLang="en-US" sz="2000" dirty="0">
                <a:solidFill>
                  <a:srgbClr val="0000FF"/>
                </a:solidFill>
                <a:latin typeface="Times New Roman" panose="02020603050405020304" pitchFamily="18" charset="0"/>
              </a:rPr>
              <a:t>[i][j] = -1;</a:t>
            </a:r>
            <a:endParaRPr lang="en-US" altLang="zh-CN" sz="2000" dirty="0">
              <a:solidFill>
                <a:srgbClr val="0000FF"/>
              </a:solidFill>
              <a:latin typeface="Times New Roman" panose="02020603050405020304" pitchFamily="18" charset="0"/>
            </a:endParaRPr>
          </a:p>
          <a:p>
            <a:pPr marL="720000" lvl="3"/>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marL="360000" lvl="3"/>
            <a:r>
              <a:rPr lang="zh-CN" altLang="en-US" sz="2000" dirty="0">
                <a:latin typeface="Times New Roman" panose="02020603050405020304" pitchFamily="18" charset="0"/>
              </a:rPr>
              <a:t>cout &lt;&lt; MaxSum(</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p>
          <a:p>
            <a:r>
              <a:rPr lang="zh-CN" altLang="en-US" sz="2000" dirty="0">
                <a:latin typeface="Times New Roman" panose="02020603050405020304" pitchFamily="18" charset="0"/>
              </a:rPr>
              <a:t>}</a:t>
            </a:r>
          </a:p>
        </p:txBody>
      </p:sp>
      <p:sp>
        <p:nvSpPr>
          <p:cNvPr id="8" name="文本框 7"/>
          <p:cNvSpPr txBox="1"/>
          <p:nvPr/>
        </p:nvSpPr>
        <p:spPr>
          <a:xfrm>
            <a:off x="6648450" y="5061530"/>
            <a:ext cx="2208530" cy="400110"/>
          </a:xfrm>
          <a:prstGeom prst="rect">
            <a:avLst/>
          </a:prstGeom>
          <a:noFill/>
        </p:spPr>
        <p:txBody>
          <a:bodyPr wrap="square" rtlCol="0" anchor="t">
            <a:spAutoFit/>
          </a:bodyPr>
          <a:lstStyle/>
          <a:p>
            <a:r>
              <a:rPr lang="zh-CN" altLang="en-US" sz="2000" dirty="0">
                <a:solidFill>
                  <a:srgbClr val="0000FF"/>
                </a:solidFill>
              </a:rPr>
              <a:t>时间复杂度为 </a:t>
            </a:r>
          </a:p>
        </p:txBody>
      </p:sp>
      <p:sp>
        <p:nvSpPr>
          <p:cNvPr id="9" name="文本框 8"/>
          <p:cNvSpPr txBox="1"/>
          <p:nvPr/>
        </p:nvSpPr>
        <p:spPr>
          <a:xfrm flipH="1">
            <a:off x="8700770" y="5061530"/>
            <a:ext cx="1197610" cy="400110"/>
          </a:xfrm>
          <a:prstGeom prst="rect">
            <a:avLst/>
          </a:prstGeom>
          <a:noFill/>
        </p:spPr>
        <p:txBody>
          <a:bodyPr wrap="square" rtlCol="0">
            <a:spAutoFit/>
          </a:bodyPr>
          <a:lstStyle/>
          <a:p>
            <a:pPr algn="l"/>
            <a:r>
              <a:rPr lang="en-US" altLang="zh-CN" sz="2000">
                <a:solidFill>
                  <a:srgbClr val="0000FF"/>
                </a:solidFill>
                <a:sym typeface="+mn-ea"/>
              </a:rPr>
              <a:t>O(n</a:t>
            </a:r>
            <a:r>
              <a:rPr lang="en-US" altLang="zh-CN" sz="2000" baseline="30000">
                <a:solidFill>
                  <a:srgbClr val="0000FF"/>
                </a:solidFill>
                <a:sym typeface="+mn-ea"/>
              </a:rPr>
              <a:t>2</a:t>
            </a:r>
            <a:r>
              <a:rPr lang="en-US" altLang="zh-CN" sz="2000">
                <a:solidFill>
                  <a:srgbClr val="0000FF"/>
                </a:solidFill>
                <a:sym typeface="+mn-ea"/>
              </a:rPr>
              <a:t>)</a:t>
            </a:r>
            <a:endParaRPr lang="en-US" altLang="zh-CN" sz="2000" baseline="30000">
              <a:solidFill>
                <a:srgbClr val="0000FF"/>
              </a:solidFill>
            </a:endParaRPr>
          </a:p>
        </p:txBody>
      </p:sp>
      <p:sp>
        <p:nvSpPr>
          <p:cNvPr id="10" name="文本框 9"/>
          <p:cNvSpPr txBox="1"/>
          <p:nvPr/>
        </p:nvSpPr>
        <p:spPr>
          <a:xfrm>
            <a:off x="6708296" y="5481459"/>
            <a:ext cx="2208530" cy="400110"/>
          </a:xfrm>
          <a:prstGeom prst="rect">
            <a:avLst/>
          </a:prstGeom>
          <a:noFill/>
        </p:spPr>
        <p:txBody>
          <a:bodyPr wrap="square" rtlCol="0" anchor="t">
            <a:spAutoFit/>
          </a:bodyPr>
          <a:lstStyle/>
          <a:p>
            <a:r>
              <a:rPr lang="zh-CN" altLang="en-US" sz="2000" dirty="0">
                <a:solidFill>
                  <a:srgbClr val="0000FF"/>
                </a:solidFill>
              </a:rPr>
              <a:t>空间复杂度为 </a:t>
            </a:r>
          </a:p>
        </p:txBody>
      </p:sp>
      <p:sp>
        <p:nvSpPr>
          <p:cNvPr id="11" name="文本框 10"/>
          <p:cNvSpPr txBox="1"/>
          <p:nvPr/>
        </p:nvSpPr>
        <p:spPr>
          <a:xfrm flipH="1">
            <a:off x="8722388" y="5470912"/>
            <a:ext cx="1197610" cy="400110"/>
          </a:xfrm>
          <a:prstGeom prst="rect">
            <a:avLst/>
          </a:prstGeom>
          <a:noFill/>
        </p:spPr>
        <p:txBody>
          <a:bodyPr wrap="square" rtlCol="0">
            <a:spAutoFit/>
          </a:bodyPr>
          <a:lstStyle/>
          <a:p>
            <a:pPr algn="l"/>
            <a:r>
              <a:rPr lang="en-US" altLang="zh-CN" sz="2000" dirty="0">
                <a:solidFill>
                  <a:srgbClr val="0000FF"/>
                </a:solidFill>
                <a:sym typeface="+mn-ea"/>
              </a:rPr>
              <a:t>O(n</a:t>
            </a:r>
            <a:r>
              <a:rPr lang="en-US" altLang="zh-CN" sz="2000" baseline="30000" dirty="0">
                <a:solidFill>
                  <a:srgbClr val="0000FF"/>
                </a:solidFill>
                <a:sym typeface="+mn-ea"/>
              </a:rPr>
              <a:t>2</a:t>
            </a:r>
            <a:r>
              <a:rPr lang="en-US" altLang="zh-CN" sz="2000" dirty="0">
                <a:solidFill>
                  <a:srgbClr val="0000FF"/>
                </a:solidFill>
                <a:sym typeface="+mn-ea"/>
              </a:rPr>
              <a:t>)</a:t>
            </a:r>
            <a:endParaRPr lang="en-US" altLang="zh-CN" sz="2000" baseline="30000" dirty="0">
              <a:solidFill>
                <a:srgbClr val="0000FF"/>
              </a:solidFill>
            </a:endParaRPr>
          </a:p>
        </p:txBody>
      </p:sp>
      <p:sp>
        <p:nvSpPr>
          <p:cNvPr id="12" name="文本占位符 11"/>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（备忘录方法）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linds(horizontal)">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blinds(horizontal)">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blinds(horizontal)">
                                      <p:cBhvr>
                                        <p:cTn id="92" dur="50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blinds(horizontal)">
                                      <p:cBhvr>
                                        <p:cTn id="97" dur="50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blinds(horizontal)">
                                      <p:cBhvr>
                                        <p:cTn id="102" dur="50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blinds(horizontal)">
                                      <p:cBhvr>
                                        <p:cTn id="107" dur="50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blinds(horizontal)">
                                      <p:cBhvr>
                                        <p:cTn id="112" dur="50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blinds(horizontal)">
                                      <p:cBhvr>
                                        <p:cTn id="117" dur="50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blinds(horizontal)">
                                      <p:cBhvr>
                                        <p:cTn id="122" dur="50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blinds(horizontal)">
                                      <p:cBhvr>
                                        <p:cTn id="127" dur="50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blinds(horizontal)">
                                      <p:cBhvr>
                                        <p:cTn id="132" dur="50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blinds(horizontal)">
                                      <p:cBhvr>
                                        <p:cTn id="137" dur="50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blinds(horizontal)">
                                      <p:cBhvr>
                                        <p:cTn id="142" dur="50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8"/>
                                        </p:tgtEl>
                                        <p:attrNameLst>
                                          <p:attrName>style.visibility</p:attrName>
                                        </p:attrNameLst>
                                      </p:cBhvr>
                                      <p:to>
                                        <p:strVal val="visible"/>
                                      </p:to>
                                    </p:set>
                                    <p:animEffect transition="in" filter="blinds(horizontal)">
                                      <p:cBhvr>
                                        <p:cTn id="147" dur="500"/>
                                        <p:tgtEl>
                                          <p:spTgt spid="8"/>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9"/>
                                        </p:tgtEl>
                                        <p:attrNameLst>
                                          <p:attrName>style.visibility</p:attrName>
                                        </p:attrNameLst>
                                      </p:cBhvr>
                                      <p:to>
                                        <p:strVal val="visible"/>
                                      </p:to>
                                    </p:set>
                                    <p:animEffect transition="in" filter="blinds(horizontal)">
                                      <p:cBhvr>
                                        <p:cTn id="152" dur="500"/>
                                        <p:tgtEl>
                                          <p:spTgt spid="9"/>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0"/>
                                        </p:tgtEl>
                                        <p:attrNameLst>
                                          <p:attrName>style.visibility</p:attrName>
                                        </p:attrNameLst>
                                      </p:cBhvr>
                                      <p:to>
                                        <p:strVal val="visible"/>
                                      </p:to>
                                    </p:set>
                                    <p:animEffect transition="in" filter="blinds(horizontal)">
                                      <p:cBhvr>
                                        <p:cTn id="157" dur="500"/>
                                        <p:tgtEl>
                                          <p:spTgt spid="10"/>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11"/>
                                        </p:tgtEl>
                                        <p:attrNameLst>
                                          <p:attrName>style.visibility</p:attrName>
                                        </p:attrNameLst>
                                      </p:cBhvr>
                                      <p:to>
                                        <p:strVal val="visible"/>
                                      </p:to>
                                    </p:set>
                                    <p:animEffect transition="in" filter="blinds(horizontal)">
                                      <p:cBhvr>
                                        <p:cTn id="1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9113" y="2792265"/>
            <a:ext cx="10813773" cy="373127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pPr>
            <a:r>
              <a:rPr lang="zh-CN" altLang="en-US" sz="2000" dirty="0">
                <a:solidFill>
                  <a:srgbClr val="0000FF"/>
                </a:solidFill>
                <a:latin typeface="微软雅黑" pitchFamily="34" charset="-122"/>
                <a:ea typeface="微软雅黑" pitchFamily="34" charset="-122"/>
                <a:cs typeface="Consolas" panose="020B0609020204030204" pitchFamily="49" charset="0"/>
              </a:rPr>
              <a:t>备忘录方法（</a:t>
            </a:r>
            <a:r>
              <a:rPr lang="en-US" altLang="zh-CN" sz="2000" dirty="0">
                <a:solidFill>
                  <a:srgbClr val="0000FF"/>
                </a:solidFill>
                <a:latin typeface="微软雅黑" pitchFamily="34" charset="-122"/>
                <a:ea typeface="微软雅黑" pitchFamily="34" charset="-122"/>
                <a:cs typeface="Consolas" panose="020B0609020204030204" pitchFamily="49" charset="0"/>
              </a:rPr>
              <a:t>memorization method</a:t>
            </a:r>
            <a:r>
              <a:rPr lang="zh-CN" altLang="en-US" sz="2000" dirty="0">
                <a:solidFill>
                  <a:srgbClr val="0000FF"/>
                </a:solidFill>
                <a:latin typeface="微软雅黑" pitchFamily="34" charset="-122"/>
                <a:ea typeface="微软雅黑" pitchFamily="34" charset="-122"/>
                <a:cs typeface="Consolas" panose="020B0609020204030204" pitchFamily="49" charset="0"/>
              </a:rPr>
              <a:t>）：</a:t>
            </a:r>
            <a:r>
              <a:rPr lang="zh-CN" altLang="en-US" sz="2000" dirty="0">
                <a:latin typeface="微软雅黑" pitchFamily="34" charset="-122"/>
                <a:ea typeface="微软雅黑" pitchFamily="34" charset="-122"/>
                <a:cs typeface="Consolas" panose="020B0609020204030204" pitchFamily="49" charset="0"/>
              </a:rPr>
              <a:t>采用自顶向下的递归算法，需要设置一个备忘录，初始时备忘录上的各项存入一个特殊的值，表示该子问题尚未求解。在求解过程中，每当碰见待求的子问题，首先查看备忘录。若为特殊值，表示该子问题第一次遇到则求解它，将结果填入备忘录，否则由备忘录中取出，不必重复计算。</a:t>
            </a:r>
          </a:p>
          <a:p>
            <a:pPr marL="457200" indent="-457200">
              <a:lnSpc>
                <a:spcPct val="150000"/>
              </a:lnSpc>
              <a:buBlip>
                <a:blip r:embed="rId2"/>
              </a:buBlip>
            </a:pPr>
            <a:r>
              <a:rPr lang="zh-CN" altLang="en-US" sz="2000" dirty="0">
                <a:latin typeface="微软雅黑" pitchFamily="34" charset="-122"/>
                <a:ea typeface="微软雅黑" pitchFamily="34" charset="-122"/>
                <a:cs typeface="Consolas" panose="020B0609020204030204" pitchFamily="49" charset="0"/>
              </a:rPr>
              <a:t>备忘录法是为了解决递归算法中相同子问题的重复求解。</a:t>
            </a:r>
          </a:p>
          <a:p>
            <a:pPr marL="457200" indent="-457200">
              <a:lnSpc>
                <a:spcPct val="150000"/>
              </a:lnSpc>
              <a:buBlip>
                <a:blip r:embed="rId2"/>
              </a:buBlip>
            </a:pPr>
            <a:r>
              <a:rPr lang="zh-CN" altLang="en-US" sz="2000" dirty="0">
                <a:latin typeface="微软雅黑" pitchFamily="34" charset="-122"/>
                <a:ea typeface="微软雅黑" pitchFamily="34" charset="-122"/>
                <a:cs typeface="Consolas" panose="020B0609020204030204" pitchFamily="49" charset="0"/>
              </a:rPr>
              <a:t>备忘录法为每个解过的子问题建立备忘录以备需要时查看，所以也称</a:t>
            </a:r>
            <a:r>
              <a:rPr lang="zh-CN" altLang="en-US" sz="2000" b="1" dirty="0">
                <a:latin typeface="微软雅黑" pitchFamily="34" charset="-122"/>
                <a:ea typeface="微软雅黑" pitchFamily="34" charset="-122"/>
                <a:cs typeface="Consolas" panose="020B0609020204030204" pitchFamily="49" charset="0"/>
              </a:rPr>
              <a:t>搜表法</a:t>
            </a:r>
            <a:r>
              <a:rPr lang="zh-CN" altLang="en-US" sz="2000" dirty="0">
                <a:latin typeface="微软雅黑" pitchFamily="34" charset="-122"/>
                <a:ea typeface="微软雅黑" pitchFamily="34" charset="-122"/>
                <a:cs typeface="Consolas" panose="020B0609020204030204" pitchFamily="49" charset="0"/>
              </a:rPr>
              <a:t>。</a:t>
            </a:r>
          </a:p>
          <a:p>
            <a:pPr marL="457200" indent="-457200">
              <a:lnSpc>
                <a:spcPct val="150000"/>
              </a:lnSpc>
              <a:buBlip>
                <a:blip r:embed="rId2"/>
              </a:buBlip>
            </a:pPr>
            <a:r>
              <a:rPr lang="zh-CN" altLang="en-US" sz="2000" dirty="0">
                <a:latin typeface="微软雅黑" pitchFamily="34" charset="-122"/>
                <a:ea typeface="微软雅黑" pitchFamily="34" charset="-122"/>
                <a:cs typeface="Consolas" panose="020B0609020204030204" pitchFamily="49" charset="0"/>
              </a:rPr>
              <a:t>备忘录法的控制与直接使用递归方法的控制结构相同。</a:t>
            </a:r>
          </a:p>
          <a:p>
            <a:pPr marL="457200" indent="-457200">
              <a:lnSpc>
                <a:spcPct val="150000"/>
              </a:lnSpc>
              <a:buBlip>
                <a:blip r:embed="rId2"/>
              </a:buBlip>
            </a:pPr>
            <a:r>
              <a:rPr lang="zh-CN" altLang="en-US" sz="2000" dirty="0">
                <a:latin typeface="微软雅黑" pitchFamily="34" charset="-122"/>
                <a:ea typeface="微软雅黑" pitchFamily="34" charset="-122"/>
                <a:cs typeface="Consolas" panose="020B0609020204030204" pitchFamily="49" charset="0"/>
              </a:rPr>
              <a:t>备忘录法又称</a:t>
            </a:r>
            <a:r>
              <a:rPr lang="zh-CN" altLang="en-US" sz="2000" b="1" dirty="0">
                <a:latin typeface="微软雅黑" pitchFamily="34" charset="-122"/>
                <a:ea typeface="微软雅黑" pitchFamily="34" charset="-122"/>
                <a:cs typeface="Consolas" panose="020B0609020204030204" pitchFamily="49" charset="0"/>
              </a:rPr>
              <a:t>记忆化搜索</a:t>
            </a:r>
            <a:r>
              <a:rPr lang="zh-CN" altLang="en-US" sz="2000" dirty="0">
                <a:latin typeface="微软雅黑" pitchFamily="34" charset="-122"/>
                <a:ea typeface="微软雅黑" pitchFamily="34" charset="-122"/>
                <a:cs typeface="Consolas" panose="020B0609020204030204" pitchFamily="49" charset="0"/>
              </a:rPr>
              <a:t>，用自顶向下的方式解决问题。</a:t>
            </a:r>
            <a:endParaRPr lang="en-US" altLang="zh-CN" sz="2000" dirty="0">
              <a:latin typeface="微软雅黑" pitchFamily="34" charset="-122"/>
              <a:ea typeface="微软雅黑" pitchFamily="34" charset="-122"/>
              <a:cs typeface="Consolas" panose="020B0609020204030204" pitchFamily="49" charset="0"/>
            </a:endParaRP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（备忘录方法）</a:t>
            </a:r>
          </a:p>
        </p:txBody>
      </p:sp>
      <p:sp>
        <p:nvSpPr>
          <p:cNvPr id="4" name="文本框 3"/>
          <p:cNvSpPr txBox="1"/>
          <p:nvPr/>
        </p:nvSpPr>
        <p:spPr>
          <a:xfrm>
            <a:off x="645828" y="1237354"/>
            <a:ext cx="7315415" cy="1422954"/>
          </a:xfrm>
          <a:prstGeom prst="rect">
            <a:avLst/>
          </a:prstGeom>
          <a:noFill/>
        </p:spPr>
        <p:txBody>
          <a:bodyPr wrap="square" rtlCol="0">
            <a:spAutoFit/>
          </a:bodyPr>
          <a:lstStyle/>
          <a:p>
            <a:pPr algn="l">
              <a:lnSpc>
                <a:spcPct val="150000"/>
              </a:lnSpc>
              <a:defRPr/>
            </a:pPr>
            <a:r>
              <a:rPr lang="zh-CN" altLang="en-US" sz="2000" dirty="0">
                <a:solidFill>
                  <a:srgbClr val="0000FF"/>
                </a:solidFill>
                <a:latin typeface="微软雅黑" panose="020B0503020204020204" pitchFamily="34" charset="-122"/>
                <a:ea typeface="微软雅黑" panose="020B0503020204020204" pitchFamily="34" charset="-122"/>
                <a:sym typeface="+mn-ea"/>
              </a:rPr>
              <a:t>动态规划常用的两种方法：</a:t>
            </a:r>
          </a:p>
          <a:p>
            <a:pPr>
              <a:lnSpc>
                <a:spcPct val="150000"/>
              </a:lnSpc>
              <a:defRPr/>
            </a:pPr>
            <a:r>
              <a:rPr lang="zh-CN" altLang="en-US" sz="2000" dirty="0">
                <a:latin typeface="微软雅黑" panose="020B0503020204020204" pitchFamily="34" charset="-122"/>
                <a:ea typeface="微软雅黑" panose="020B0503020204020204" pitchFamily="34" charset="-122"/>
                <a:sym typeface="+mn-ea"/>
              </a:rPr>
              <a:t>自底向上</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动态递推型动归（动态规划）          </a:t>
            </a:r>
            <a:r>
              <a:rPr lang="zh-CN" altLang="en-US" sz="2000" dirty="0">
                <a:solidFill>
                  <a:srgbClr val="0000FF"/>
                </a:solidFill>
                <a:latin typeface="微软雅黑" panose="020B0503020204020204" pitchFamily="34" charset="-122"/>
                <a:ea typeface="微软雅黑" panose="020B0503020204020204" pitchFamily="34" charset="-122"/>
                <a:sym typeface="+mn-ea"/>
              </a:rPr>
              <a:t>              </a:t>
            </a:r>
          </a:p>
          <a:p>
            <a:pPr algn="l">
              <a:lnSpc>
                <a:spcPct val="150000"/>
              </a:lnSpc>
              <a:defRPr/>
            </a:pPr>
            <a:r>
              <a:rPr lang="zh-CN" altLang="en-US" sz="2000" dirty="0">
                <a:latin typeface="微软雅黑" panose="020B0503020204020204" pitchFamily="34" charset="-122"/>
                <a:ea typeface="微软雅黑" panose="020B0503020204020204" pitchFamily="34" charset="-122"/>
                <a:sym typeface="+mn-ea"/>
              </a:rPr>
              <a:t>自顶向下</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记忆递归型动归（备忘录方法）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7884" y="1372463"/>
            <a:ext cx="10704443" cy="961289"/>
          </a:xfrm>
          <a:prstGeom prst="rect">
            <a:avLst/>
          </a:prstGeom>
          <a:noFill/>
        </p:spPr>
        <p:txBody>
          <a:bodyPr wrap="square" rtlCol="0">
            <a:spAutoFit/>
          </a:bodyPr>
          <a:lstStyle/>
          <a:p>
            <a:pPr>
              <a:lnSpc>
                <a:spcPct val="150000"/>
              </a:lnSpc>
            </a:pPr>
            <a:r>
              <a:rPr lang="zh-CN" altLang="en-US" sz="2000" dirty="0">
                <a:solidFill>
                  <a:srgbClr val="0000FF"/>
                </a:solidFill>
                <a:latin typeface="微软雅黑" pitchFamily="34" charset="-122"/>
                <a:ea typeface="微软雅黑" pitchFamily="34" charset="-122"/>
                <a:cs typeface="Consolas" panose="020B0609020204030204" pitchFamily="49" charset="0"/>
              </a:rPr>
              <a:t>备忘录方法与一般动态规划方法的关系</a:t>
            </a:r>
            <a:r>
              <a:rPr lang="zh-CN" altLang="en-US" sz="2000" dirty="0">
                <a:latin typeface="微软雅黑" pitchFamily="34" charset="-122"/>
                <a:ea typeface="微软雅黑" pitchFamily="34" charset="-122"/>
                <a:cs typeface="Consolas" panose="020B0609020204030204" pitchFamily="49" charset="0"/>
              </a:rPr>
              <a:t>：备忘录法是一般动态规划方法的变形，与一般动态规划算法不同的是，备忘录方法的递归方式是自顶向下的，而一般动态规划算法则是自底向上的。</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（备忘录方法）</a:t>
            </a:r>
          </a:p>
        </p:txBody>
      </p:sp>
      <p:sp>
        <p:nvSpPr>
          <p:cNvPr id="5" name="Rectangle 3">
            <a:extLst>
              <a:ext uri="{FF2B5EF4-FFF2-40B4-BE49-F238E27FC236}">
                <a16:creationId xmlns:a16="http://schemas.microsoft.com/office/drawing/2014/main" id="{F5A26FD3-800C-2D8B-DC26-298494E2B2E6}"/>
              </a:ext>
            </a:extLst>
          </p:cNvPr>
          <p:cNvSpPr txBox="1">
            <a:spLocks noChangeArrowheads="1"/>
          </p:cNvSpPr>
          <p:nvPr/>
        </p:nvSpPr>
        <p:spPr>
          <a:xfrm>
            <a:off x="676688" y="2750098"/>
            <a:ext cx="10838623" cy="28039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r>
              <a:rPr lang="zh-CN" altLang="en-US" sz="2000" b="0" dirty="0">
                <a:solidFill>
                  <a:srgbClr val="0000FF"/>
                </a:solidFill>
                <a:latin typeface="微软雅黑" panose="020B0503020204020204" pitchFamily="34" charset="-122"/>
                <a:ea typeface="微软雅黑" panose="020B0503020204020204" pitchFamily="34" charset="-122"/>
              </a:rPr>
              <a:t>哪一种方法好？</a:t>
            </a:r>
            <a:endParaRPr lang="en-US" altLang="zh-CN" sz="2000" b="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0"/>
              </a:spcBef>
              <a:defRPr/>
            </a:pPr>
            <a:r>
              <a:rPr lang="zh-CN" altLang="en-US" sz="2000" b="0" dirty="0">
                <a:latin typeface="微软雅黑" panose="020B0503020204020204" pitchFamily="34" charset="-122"/>
                <a:ea typeface="微软雅黑" panose="020B0503020204020204" pitchFamily="34" charset="-122"/>
              </a:rPr>
              <a:t>当一个问题的所有子问题都至少要解一次时，用</a:t>
            </a:r>
            <a:r>
              <a:rPr lang="zh-CN" altLang="en-US" sz="2000" b="0" dirty="0">
                <a:latin typeface="微软雅黑" panose="020B0503020204020204" pitchFamily="34" charset="-122"/>
                <a:ea typeface="微软雅黑" panose="020B0503020204020204" pitchFamily="34" charset="-122"/>
                <a:sym typeface="+mn-ea"/>
              </a:rPr>
              <a:t>动态</a:t>
            </a:r>
            <a:r>
              <a:rPr lang="zh-CN" altLang="en-US" sz="2000" b="0" dirty="0">
                <a:latin typeface="微软雅黑" panose="020B0503020204020204" pitchFamily="34" charset="-122"/>
                <a:ea typeface="微软雅黑" panose="020B0503020204020204" pitchFamily="34" charset="-122"/>
              </a:rPr>
              <a:t>规划算法较好，此时，动态规划算法没有任何多余的计算。同时，对许多问题，常可利用其规则的表格存取方式，减少动态规划算法的计算时间和空间需求。</a:t>
            </a:r>
          </a:p>
          <a:p>
            <a:pPr>
              <a:lnSpc>
                <a:spcPct val="150000"/>
              </a:lnSpc>
              <a:spcBef>
                <a:spcPts val="0"/>
              </a:spcBef>
              <a:defRPr/>
            </a:pPr>
            <a:r>
              <a:rPr lang="zh-CN" altLang="en-US" sz="2000" b="0" dirty="0">
                <a:latin typeface="微软雅黑" panose="020B0503020204020204" pitchFamily="34" charset="-122"/>
                <a:ea typeface="微软雅黑" panose="020B0503020204020204" pitchFamily="34" charset="-122"/>
              </a:rPr>
              <a:t>当一个问题的部分子问题不需要求解时，用备忘录方法较有利，因为从其控制结构可以看出，该方法只解那些确实需要求解的子问题。</a:t>
            </a:r>
          </a:p>
        </p:txBody>
      </p:sp>
    </p:spTree>
    <p:extLst>
      <p:ext uri="{BB962C8B-B14F-4D97-AF65-F5344CB8AC3E}">
        <p14:creationId xmlns:p14="http://schemas.microsoft.com/office/powerpoint/2010/main" val="295755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24462" y="4545296"/>
            <a:ext cx="10883348" cy="1422954"/>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lnSpc>
                <a:spcPct val="150000"/>
              </a:lnSpc>
              <a:defRPr/>
            </a:pPr>
            <a:r>
              <a:rPr lang="zh-CN" altLang="en-US"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mn-ea"/>
              </a:rPr>
              <a:t>转化方法</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递归函数有</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n </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个</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mn-ea"/>
              </a:rPr>
              <a:t>参数</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，就定义一个</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n </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维的数组，</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mn-ea"/>
              </a:rPr>
              <a:t>数组的</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mn-ea"/>
              </a:rPr>
              <a:t>大小</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是递归函数</a:t>
            </a:r>
            <a:r>
              <a:rPr lang="en-US" altLang="zh-CN" sz="2000" b="1"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参数的取值范围</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mn-ea"/>
              </a:rPr>
              <a:t>数组元素</a:t>
            </a: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mn-ea"/>
              </a:rPr>
              <a:t>存储</a:t>
            </a:r>
            <a:r>
              <a:rPr lang="en-US" altLang="zh-CN" sz="2000" dirty="0" err="1">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mn-ea"/>
              </a:rPr>
              <a:t>的值</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是</a:t>
            </a:r>
            <a:r>
              <a:rPr lang="en-US" altLang="zh-CN" sz="2000" b="1"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递归函数的返回值</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从边界值</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（初始状态）</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开始</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根据动态规划函数，</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逐步填充数组</a:t>
            </a:r>
            <a:r>
              <a:rPr lang="zh-CN" altLang="en-US"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（填表）即可</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a:t>
            </a:r>
            <a:r>
              <a:rPr lang="en-US" altLang="zh-CN" sz="2000" dirty="0" err="1">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相当于计算递归函数值的逆过程</a:t>
            </a:r>
            <a:r>
              <a:rPr lang="en-US" altLang="zh-CN" sz="2000" dirty="0">
                <a:solidFill>
                  <a:schemeClr val="tx1"/>
                </a:solidFill>
                <a:latin typeface="微软雅黑" panose="020B0503020204020204" pitchFamily="34" charset="-122"/>
                <a:ea typeface="微软雅黑" panose="020B0503020204020204" pitchFamily="34" charset="-122"/>
                <a:cs typeface="Consolas" panose="020B0609020204030204" pitchFamily="49" charset="0"/>
                <a:sym typeface="+mn-ea"/>
              </a:rPr>
              <a:t>。</a:t>
            </a:r>
          </a:p>
        </p:txBody>
      </p:sp>
      <p:sp>
        <p:nvSpPr>
          <p:cNvPr id="2" name="文本框 1"/>
          <p:cNvSpPr txBox="1"/>
          <p:nvPr/>
        </p:nvSpPr>
        <p:spPr>
          <a:xfrm>
            <a:off x="724462" y="2258893"/>
            <a:ext cx="4711546" cy="393826"/>
          </a:xfrm>
          <a:prstGeom prst="rect">
            <a:avLst/>
          </a:prstGeom>
          <a:noFill/>
        </p:spPr>
        <p:txBody>
          <a:bodyPr wrap="none" rtlCol="0" anchor="t">
            <a:spAutoFit/>
          </a:bodyPr>
          <a:lstStyle/>
          <a:p>
            <a:pPr>
              <a:lnSpc>
                <a:spcPts val="2500"/>
              </a:lnSpc>
            </a:pPr>
            <a:r>
              <a:rPr lang="nb-NO" altLang="zh-CN" sz="2000" dirty="0">
                <a:latin typeface="微软雅黑" panose="020B0503020204020204" pitchFamily="34" charset="-122"/>
                <a:ea typeface="微软雅黑" panose="020B0503020204020204" pitchFamily="34" charset="-122"/>
                <a:cs typeface="Consolas" panose="020B0609020204030204" pitchFamily="49" charset="0"/>
              </a:rPr>
              <a:t>int dp[MAXN][MAXN];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动态规划数组</a:t>
            </a:r>
          </a:p>
        </p:txBody>
      </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递归到动规的一般转化方法</a:t>
            </a:r>
            <a:endParaRPr lang="zh-CN" altLang="en-US" sz="2800" b="1" dirty="0">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755994" y="1422421"/>
            <a:ext cx="4229874" cy="2825728"/>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algn="just"/>
            <a:r>
              <a:rPr lang="zh-CN" altLang="en-US" sz="2000" dirty="0">
                <a:solidFill>
                  <a:schemeClr val="tx1"/>
                </a:solidFill>
                <a:latin typeface="Consolas" pitchFamily="49" charset="0"/>
                <a:cs typeface="Consolas" pitchFamily="49" charset="0"/>
              </a:rPr>
              <a:t>int </a:t>
            </a:r>
            <a:r>
              <a:rPr lang="zh-CN" altLang="en-US" sz="2000" dirty="0">
                <a:solidFill>
                  <a:srgbClr val="FF0000"/>
                </a:solidFill>
                <a:latin typeface="Consolas" pitchFamily="49" charset="0"/>
                <a:cs typeface="Consolas" pitchFamily="49" charset="0"/>
              </a:rPr>
              <a:t>MaxSum</a:t>
            </a:r>
            <a:r>
              <a:rPr lang="zh-CN" altLang="en-US" sz="2000" dirty="0">
                <a:solidFill>
                  <a:schemeClr val="tx1"/>
                </a:solidFill>
                <a:latin typeface="Consolas" pitchFamily="49" charset="0"/>
                <a:cs typeface="Consolas" pitchFamily="49" charset="0"/>
              </a:rPr>
              <a:t>(int i, int j)</a:t>
            </a:r>
          </a:p>
          <a:p>
            <a:pPr algn="just"/>
            <a:r>
              <a:rPr lang="zh-CN" altLang="en-US" sz="2000" dirty="0">
                <a:solidFill>
                  <a:schemeClr val="tx1"/>
                </a:solidFill>
                <a:latin typeface="Consolas" pitchFamily="49" charset="0"/>
                <a:cs typeface="Consolas" pitchFamily="49" charset="0"/>
              </a:rPr>
              <a:t>{</a:t>
            </a:r>
          </a:p>
          <a:p>
            <a:pPr lvl="1" algn="just"/>
            <a:r>
              <a:rPr lang="zh-CN" altLang="en-US" sz="2000" dirty="0">
                <a:solidFill>
                  <a:schemeClr val="tx1"/>
                </a:solidFill>
                <a:latin typeface="Consolas" pitchFamily="49" charset="0"/>
                <a:cs typeface="Consolas" pitchFamily="49" charset="0"/>
              </a:rPr>
              <a:t>if(i==n</a:t>
            </a:r>
            <a:r>
              <a:rPr lang="en-US" altLang="zh-CN" sz="2000" dirty="0">
                <a:solidFill>
                  <a:schemeClr val="tx1"/>
                </a:solidFill>
                <a:latin typeface="Consolas" pitchFamily="49" charset="0"/>
                <a:cs typeface="Consolas" pitchFamily="49" charset="0"/>
              </a:rPr>
              <a:t>-1</a:t>
            </a:r>
            <a:r>
              <a:rPr lang="zh-CN" altLang="en-US" sz="2000" dirty="0">
                <a:solidFill>
                  <a:schemeClr val="tx1"/>
                </a:solidFill>
                <a:latin typeface="Consolas" pitchFamily="49" charset="0"/>
                <a:cs typeface="Consolas" pitchFamily="49" charset="0"/>
              </a:rPr>
              <a:t>)</a:t>
            </a:r>
          </a:p>
          <a:p>
            <a:pPr lvl="2" algn="just"/>
            <a:r>
              <a:rPr lang="zh-CN" altLang="en-US" sz="2000" dirty="0">
                <a:solidFill>
                  <a:schemeClr val="tx1"/>
                </a:solidFill>
                <a:latin typeface="Consolas" pitchFamily="49" charset="0"/>
                <a:cs typeface="Consolas" pitchFamily="49" charset="0"/>
              </a:rPr>
              <a:t>return </a:t>
            </a:r>
            <a:r>
              <a:rPr lang="en-US" altLang="zh-CN" sz="2000" dirty="0">
                <a:solidFill>
                  <a:schemeClr val="tx1"/>
                </a:solidFill>
                <a:latin typeface="Consolas" pitchFamily="49" charset="0"/>
                <a:cs typeface="Consolas" pitchFamily="49" charset="0"/>
              </a:rPr>
              <a:t>a</a:t>
            </a:r>
            <a:r>
              <a:rPr lang="zh-CN" altLang="en-US" sz="2000" dirty="0">
                <a:solidFill>
                  <a:schemeClr val="tx1"/>
                </a:solidFill>
                <a:latin typeface="Consolas" pitchFamily="49" charset="0"/>
                <a:cs typeface="Consolas" pitchFamily="49" charset="0"/>
              </a:rPr>
              <a:t>[i][j];</a:t>
            </a:r>
          </a:p>
          <a:p>
            <a:pPr lvl="1" algn="just"/>
            <a:r>
              <a:rPr lang="zh-CN" altLang="en-US" sz="2000" dirty="0">
                <a:solidFill>
                  <a:schemeClr val="tx1"/>
                </a:solidFill>
                <a:latin typeface="Consolas" pitchFamily="49" charset="0"/>
                <a:cs typeface="Consolas" pitchFamily="49" charset="0"/>
              </a:rPr>
              <a:t>int x = </a:t>
            </a:r>
            <a:r>
              <a:rPr lang="zh-CN" altLang="en-US" sz="2000" dirty="0">
                <a:solidFill>
                  <a:srgbClr val="FF0000"/>
                </a:solidFill>
                <a:latin typeface="Consolas" pitchFamily="49" charset="0"/>
                <a:cs typeface="Consolas" pitchFamily="49" charset="0"/>
              </a:rPr>
              <a:t>MaxSum</a:t>
            </a:r>
            <a:r>
              <a:rPr lang="zh-CN" altLang="en-US" sz="2000" dirty="0">
                <a:solidFill>
                  <a:schemeClr val="tx1"/>
                </a:solidFill>
                <a:latin typeface="Consolas" pitchFamily="49" charset="0"/>
                <a:cs typeface="Consolas" pitchFamily="49" charset="0"/>
              </a:rPr>
              <a:t>(i+1,j);</a:t>
            </a:r>
          </a:p>
          <a:p>
            <a:pPr lvl="1" algn="just"/>
            <a:r>
              <a:rPr lang="zh-CN" altLang="en-US" sz="2000" dirty="0">
                <a:solidFill>
                  <a:schemeClr val="tx1"/>
                </a:solidFill>
                <a:latin typeface="Consolas" pitchFamily="49" charset="0"/>
                <a:cs typeface="Consolas" pitchFamily="49" charset="0"/>
              </a:rPr>
              <a:t>int y = </a:t>
            </a:r>
            <a:r>
              <a:rPr lang="zh-CN" altLang="en-US" sz="2000" dirty="0">
                <a:solidFill>
                  <a:srgbClr val="FF0000"/>
                </a:solidFill>
                <a:latin typeface="Consolas" pitchFamily="49" charset="0"/>
                <a:cs typeface="Consolas" pitchFamily="49" charset="0"/>
              </a:rPr>
              <a:t>MaxSum</a:t>
            </a:r>
            <a:r>
              <a:rPr lang="zh-CN" altLang="en-US" sz="2000" dirty="0">
                <a:solidFill>
                  <a:schemeClr val="tx1"/>
                </a:solidFill>
                <a:latin typeface="Consolas" pitchFamily="49" charset="0"/>
                <a:cs typeface="Consolas" pitchFamily="49" charset="0"/>
              </a:rPr>
              <a:t>(i+1,j+1);</a:t>
            </a:r>
          </a:p>
          <a:p>
            <a:pPr lvl="1" algn="just"/>
            <a:r>
              <a:rPr lang="zh-CN" altLang="en-US" sz="2000" dirty="0">
                <a:solidFill>
                  <a:schemeClr val="tx1"/>
                </a:solidFill>
                <a:latin typeface="Consolas" pitchFamily="49" charset="0"/>
                <a:cs typeface="Consolas" pitchFamily="49" charset="0"/>
              </a:rPr>
              <a:t>return max(x,y)+</a:t>
            </a:r>
            <a:r>
              <a:rPr lang="en-US" altLang="zh-CN" sz="2000" dirty="0">
                <a:solidFill>
                  <a:schemeClr val="tx1"/>
                </a:solidFill>
                <a:latin typeface="Consolas" pitchFamily="49" charset="0"/>
                <a:cs typeface="Consolas" pitchFamily="49" charset="0"/>
              </a:rPr>
              <a:t>a</a:t>
            </a:r>
            <a:r>
              <a:rPr lang="zh-CN" altLang="en-US" sz="2000" dirty="0">
                <a:solidFill>
                  <a:schemeClr val="tx1"/>
                </a:solidFill>
                <a:latin typeface="Consolas" pitchFamily="49" charset="0"/>
                <a:cs typeface="Consolas" pitchFamily="49" charset="0"/>
              </a:rPr>
              <a:t>[i][j];</a:t>
            </a:r>
          </a:p>
          <a:p>
            <a:pPr algn="just"/>
            <a:r>
              <a:rPr lang="zh-CN" altLang="en-US" sz="2000" dirty="0">
                <a:solidFill>
                  <a:schemeClr val="tx1"/>
                </a:solidFill>
                <a:latin typeface="Consolas" pitchFamily="49" charset="0"/>
                <a:cs typeface="Consolas" pitchFamily="49" charset="0"/>
              </a:rPr>
              <a:t>}</a:t>
            </a:r>
          </a:p>
        </p:txBody>
      </p:sp>
      <p:sp>
        <p:nvSpPr>
          <p:cNvPr id="3" name="文本框 2">
            <a:extLst>
              <a:ext uri="{FF2B5EF4-FFF2-40B4-BE49-F238E27FC236}">
                <a16:creationId xmlns:a16="http://schemas.microsoft.com/office/drawing/2014/main" id="{E8319445-5D98-F8DF-4BEE-657EF9C963F6}"/>
              </a:ext>
            </a:extLst>
          </p:cNvPr>
          <p:cNvSpPr txBox="1"/>
          <p:nvPr/>
        </p:nvSpPr>
        <p:spPr>
          <a:xfrm>
            <a:off x="654326" y="1499935"/>
            <a:ext cx="4544834" cy="393826"/>
          </a:xfrm>
          <a:prstGeom prst="rect">
            <a:avLst/>
          </a:prstGeom>
          <a:noFill/>
        </p:spPr>
        <p:txBody>
          <a:bodyPr wrap="none" rtlCol="0" anchor="t">
            <a:spAutoFit/>
          </a:bodyPr>
          <a:lstStyle/>
          <a:p>
            <a:pPr>
              <a:lnSpc>
                <a:spcPts val="2500"/>
              </a:lnSpc>
            </a:pP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如何确定</a:t>
            </a:r>
            <a:r>
              <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动态规划数组</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的大小？取值？</a:t>
            </a:r>
            <a:endParaRPr lang="zh-CN"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153921" y="257175"/>
            <a:ext cx="842708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p>
        </p:txBody>
      </p:sp>
      <p:grpSp>
        <p:nvGrpSpPr>
          <p:cNvPr id="8" name="组合 7"/>
          <p:cNvGrpSpPr/>
          <p:nvPr/>
        </p:nvGrpSpPr>
        <p:grpSpPr>
          <a:xfrm>
            <a:off x="6213475" y="1196975"/>
            <a:ext cx="4130040" cy="2205990"/>
            <a:chOff x="7385" y="1885"/>
            <a:chExt cx="6504" cy="4039"/>
          </a:xfrm>
        </p:grpSpPr>
        <p:grpSp>
          <p:nvGrpSpPr>
            <p:cNvPr id="9" name="Group 4"/>
            <p:cNvGrpSpPr/>
            <p:nvPr/>
          </p:nvGrpSpPr>
          <p:grpSpPr bwMode="auto">
            <a:xfrm>
              <a:off x="7910" y="1885"/>
              <a:ext cx="5443" cy="3968"/>
              <a:chOff x="2621" y="9972"/>
              <a:chExt cx="2384" cy="2184"/>
            </a:xfrm>
          </p:grpSpPr>
          <p:sp>
            <p:nvSpPr>
              <p:cNvPr id="34825"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26"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27"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3</a:t>
                </a:r>
                <a:endParaRPr lang="en-US" altLang="zh-CN" sz="2800" b="1"/>
              </a:p>
            </p:txBody>
          </p:sp>
          <p:sp>
            <p:nvSpPr>
              <p:cNvPr id="34828"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29"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15</a:t>
                </a:r>
                <a:endParaRPr lang="en-US" altLang="zh-CN" sz="2800" b="1"/>
              </a:p>
            </p:txBody>
          </p:sp>
          <p:sp>
            <p:nvSpPr>
              <p:cNvPr id="34830"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6</a:t>
                </a:r>
                <a:endParaRPr lang="en-US" altLang="zh-CN" sz="2800" b="1"/>
              </a:p>
            </p:txBody>
          </p:sp>
          <p:sp>
            <p:nvSpPr>
              <p:cNvPr id="34831"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32"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3"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5</a:t>
                </a:r>
                <a:endParaRPr lang="en-US" altLang="zh-CN" sz="2800" b="1"/>
              </a:p>
            </p:txBody>
          </p:sp>
          <p:sp>
            <p:nvSpPr>
              <p:cNvPr id="34834"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35"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36"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7"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18</a:t>
                </a:r>
                <a:endParaRPr lang="en-US" altLang="zh-CN" sz="2800" b="1"/>
              </a:p>
            </p:txBody>
          </p:sp>
          <p:sp>
            <p:nvSpPr>
              <p:cNvPr id="34838"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4</a:t>
                </a:r>
                <a:endParaRPr lang="en-US" altLang="zh-CN" sz="2800" b="1"/>
              </a:p>
            </p:txBody>
          </p:sp>
          <p:sp>
            <p:nvSpPr>
              <p:cNvPr id="34839"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16</a:t>
                </a:r>
                <a:endParaRPr lang="en-US" altLang="zh-CN" sz="2800" b="1"/>
              </a:p>
            </p:txBody>
          </p:sp>
          <p:sp>
            <p:nvSpPr>
              <p:cNvPr id="34840"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2"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6"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9"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0"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1"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2"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3"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4"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5"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6"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7"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8"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9"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4821" name="AutoShape 40"/>
            <p:cNvSpPr>
              <a:spLocks noChangeArrowheads="1"/>
            </p:cNvSpPr>
            <p:nvPr/>
          </p:nvSpPr>
          <p:spPr bwMode="auto">
            <a:xfrm>
              <a:off x="7385" y="2383"/>
              <a:ext cx="5415" cy="3517"/>
            </a:xfrm>
            <a:prstGeom prst="triangle">
              <a:avLst>
                <a:gd name="adj" fmla="val 50000"/>
              </a:avLst>
            </a:prstGeom>
            <a:solidFill>
              <a:srgbClr val="FFFF99">
                <a:alpha val="47842"/>
              </a:srgbClr>
            </a:solidFill>
            <a:ln w="28575">
              <a:solidFill>
                <a:srgbClr val="FF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AutoShape 41"/>
            <p:cNvSpPr>
              <a:spLocks noChangeArrowheads="1"/>
            </p:cNvSpPr>
            <p:nvPr/>
          </p:nvSpPr>
          <p:spPr bwMode="auto">
            <a:xfrm>
              <a:off x="8475" y="2408"/>
              <a:ext cx="5415" cy="3517"/>
            </a:xfrm>
            <a:prstGeom prst="triangle">
              <a:avLst>
                <a:gd name="adj" fmla="val 50000"/>
              </a:avLst>
            </a:prstGeom>
            <a:solidFill>
              <a:srgbClr val="99CCFF">
                <a:alpha val="49019"/>
              </a:srgbClr>
            </a:solidFill>
            <a:ln w="28575">
              <a:solidFill>
                <a:schemeClr va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 name="文本框 3"/>
          <p:cNvSpPr txBox="1"/>
          <p:nvPr/>
        </p:nvSpPr>
        <p:spPr>
          <a:xfrm>
            <a:off x="1765106" y="1210983"/>
            <a:ext cx="4937385" cy="400110"/>
          </a:xfrm>
          <a:prstGeom prst="rect">
            <a:avLst/>
          </a:prstGeom>
          <a:noFill/>
        </p:spPr>
        <p:txBody>
          <a:bodyPr wrap="square" rtlCol="0">
            <a:spAutoFit/>
          </a:bodyPr>
          <a:lstStyle/>
          <a:p>
            <a:pPr algn="l">
              <a:defRPr/>
            </a:pPr>
            <a:r>
              <a:rPr lang="zh-CN" altLang="en-US" sz="2000" dirty="0">
                <a:latin typeface="微软雅黑" panose="020B0503020204020204" pitchFamily="34" charset="-122"/>
                <a:ea typeface="微软雅黑" panose="020B0503020204020204" pitchFamily="34" charset="-122"/>
                <a:sym typeface="+mn-ea"/>
              </a:rPr>
              <a:t>动态规划的求解需要从底层开始进行决策</a:t>
            </a:r>
            <a:endParaRPr lang="en-US" altLang="zh-CN" sz="2000" dirty="0">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675131" y="3552190"/>
          <a:ext cx="8819515" cy="640080"/>
        </p:xfrm>
        <a:graphic>
          <a:graphicData uri="http://schemas.openxmlformats.org/drawingml/2006/table">
            <a:tbl>
              <a:tblPr firstRow="1" bandRow="1">
                <a:tableStyleId>{5940675A-B579-460E-94D1-54222C63F5DA}</a:tableStyleId>
              </a:tblPr>
              <a:tblGrid>
                <a:gridCol w="909320">
                  <a:extLst>
                    <a:ext uri="{9D8B030D-6E8A-4147-A177-3AD203B41FA5}">
                      <a16:colId xmlns:a16="http://schemas.microsoft.com/office/drawing/2014/main" val="20000"/>
                    </a:ext>
                  </a:extLst>
                </a:gridCol>
                <a:gridCol w="1809115">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gridCol w="1703705">
                  <a:extLst>
                    <a:ext uri="{9D8B030D-6E8A-4147-A177-3AD203B41FA5}">
                      <a16:colId xmlns:a16="http://schemas.microsoft.com/office/drawing/2014/main" val="20003"/>
                    </a:ext>
                  </a:extLst>
                </a:gridCol>
                <a:gridCol w="1570355">
                  <a:extLst>
                    <a:ext uri="{9D8B030D-6E8A-4147-A177-3AD203B41FA5}">
                      <a16:colId xmlns:a16="http://schemas.microsoft.com/office/drawing/2014/main" val="20004"/>
                    </a:ext>
                  </a:extLst>
                </a:gridCol>
                <a:gridCol w="1083945">
                  <a:extLst>
                    <a:ext uri="{9D8B030D-6E8A-4147-A177-3AD203B41FA5}">
                      <a16:colId xmlns:a16="http://schemas.microsoft.com/office/drawing/2014/main" val="20005"/>
                    </a:ext>
                  </a:extLst>
                </a:gridCol>
              </a:tblGrid>
              <a:tr h="640080">
                <a:tc>
                  <a:txBody>
                    <a:bodyPr/>
                    <a:lstStyle/>
                    <a:p>
                      <a:pPr>
                        <a:buNone/>
                      </a:pPr>
                      <a:r>
                        <a:rPr lang="zh-CN" altLang="en-US" sz="1800" dirty="0">
                          <a:sym typeface="+mn-ea"/>
                        </a:rPr>
                        <a:t>第</a:t>
                      </a:r>
                      <a:r>
                        <a:rPr lang="en-US" altLang="zh-CN" sz="1800" dirty="0">
                          <a:sym typeface="+mn-ea"/>
                        </a:rPr>
                        <a:t>1</a:t>
                      </a:r>
                      <a:r>
                        <a:rPr lang="zh-CN" altLang="en-US" sz="1800" dirty="0">
                          <a:sym typeface="+mn-ea"/>
                        </a:rPr>
                        <a:t>层的决策</a:t>
                      </a:r>
                      <a:endParaRPr lang="zh-CN" altLang="en-US" dirty="0"/>
                    </a:p>
                  </a:txBody>
                  <a:tcPr/>
                </a:tc>
                <a:tc>
                  <a:txBody>
                    <a:bodyPr/>
                    <a:lstStyle/>
                    <a:p>
                      <a:pPr>
                        <a:buNone/>
                      </a:pPr>
                      <a:r>
                        <a:rPr lang="en-US" altLang="zh-CN" dirty="0"/>
                        <a:t>8+max{49,52</a:t>
                      </a:r>
                      <a:r>
                        <a:rPr lang="en-US" altLang="zh-CN" sz="1800" dirty="0">
                          <a:sym typeface="+mn-ea"/>
                        </a:rPr>
                        <a:t>}</a:t>
                      </a:r>
                    </a:p>
                    <a:p>
                      <a:pPr>
                        <a:buNone/>
                      </a:pPr>
                      <a:r>
                        <a:rPr lang="en-US" altLang="zh-CN" dirty="0"/>
                        <a:t>=60</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extLst>
                  <a:ext uri="{0D108BD9-81ED-4DB2-BD59-A6C34878D82A}">
                    <a16:rowId xmlns:a16="http://schemas.microsoft.com/office/drawing/2014/main" val="10000"/>
                  </a:ext>
                </a:extLst>
              </a:tr>
            </a:tbl>
          </a:graphicData>
        </a:graphic>
      </p:graphicFrame>
      <p:graphicFrame>
        <p:nvGraphicFramePr>
          <p:cNvPr id="3" name="表格 2"/>
          <p:cNvGraphicFramePr/>
          <p:nvPr/>
        </p:nvGraphicFramePr>
        <p:xfrm>
          <a:off x="1675131" y="6196965"/>
          <a:ext cx="8819515" cy="392430"/>
        </p:xfrm>
        <a:graphic>
          <a:graphicData uri="http://schemas.openxmlformats.org/drawingml/2006/table">
            <a:tbl>
              <a:tblPr firstRow="1" bandRow="1">
                <a:tableStyleId>{5940675A-B579-460E-94D1-54222C63F5DA}</a:tableStyleId>
              </a:tblPr>
              <a:tblGrid>
                <a:gridCol w="909320">
                  <a:extLst>
                    <a:ext uri="{9D8B030D-6E8A-4147-A177-3AD203B41FA5}">
                      <a16:colId xmlns:a16="http://schemas.microsoft.com/office/drawing/2014/main" val="20000"/>
                    </a:ext>
                  </a:extLst>
                </a:gridCol>
                <a:gridCol w="1809115">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gridCol w="1703705">
                  <a:extLst>
                    <a:ext uri="{9D8B030D-6E8A-4147-A177-3AD203B41FA5}">
                      <a16:colId xmlns:a16="http://schemas.microsoft.com/office/drawing/2014/main" val="20003"/>
                    </a:ext>
                  </a:extLst>
                </a:gridCol>
                <a:gridCol w="1570355">
                  <a:extLst>
                    <a:ext uri="{9D8B030D-6E8A-4147-A177-3AD203B41FA5}">
                      <a16:colId xmlns:a16="http://schemas.microsoft.com/office/drawing/2014/main" val="20004"/>
                    </a:ext>
                  </a:extLst>
                </a:gridCol>
                <a:gridCol w="1083945">
                  <a:extLst>
                    <a:ext uri="{9D8B030D-6E8A-4147-A177-3AD203B41FA5}">
                      <a16:colId xmlns:a16="http://schemas.microsoft.com/office/drawing/2014/main" val="20005"/>
                    </a:ext>
                  </a:extLst>
                </a:gridCol>
              </a:tblGrid>
              <a:tr h="392430">
                <a:tc>
                  <a:txBody>
                    <a:bodyPr/>
                    <a:lstStyle/>
                    <a:p>
                      <a:pPr>
                        <a:buNone/>
                      </a:pPr>
                      <a:r>
                        <a:rPr lang="zh-CN" altLang="en-US"/>
                        <a:t>初始化</a:t>
                      </a:r>
                    </a:p>
                  </a:txBody>
                  <a:tcPr/>
                </a:tc>
                <a:tc>
                  <a:txBody>
                    <a:bodyPr/>
                    <a:lstStyle/>
                    <a:p>
                      <a:pPr>
                        <a:buNone/>
                      </a:pPr>
                      <a:r>
                        <a:rPr lang="en-US" altLang="zh-CN"/>
                        <a:t>16</a:t>
                      </a:r>
                    </a:p>
                  </a:txBody>
                  <a:tcPr/>
                </a:tc>
                <a:tc>
                  <a:txBody>
                    <a:bodyPr/>
                    <a:lstStyle/>
                    <a:p>
                      <a:pPr>
                        <a:buNone/>
                      </a:pPr>
                      <a:r>
                        <a:rPr lang="en-US" altLang="zh-CN"/>
                        <a:t>4</a:t>
                      </a:r>
                    </a:p>
                  </a:txBody>
                  <a:tcPr/>
                </a:tc>
                <a:tc>
                  <a:txBody>
                    <a:bodyPr/>
                    <a:lstStyle/>
                    <a:p>
                      <a:pPr>
                        <a:buNone/>
                      </a:pPr>
                      <a:r>
                        <a:rPr lang="en-US" altLang="zh-CN"/>
                        <a:t>18</a:t>
                      </a:r>
                    </a:p>
                  </a:txBody>
                  <a:tcPr/>
                </a:tc>
                <a:tc>
                  <a:txBody>
                    <a:bodyPr/>
                    <a:lstStyle/>
                    <a:p>
                      <a:pPr>
                        <a:buNone/>
                      </a:pPr>
                      <a:r>
                        <a:rPr lang="en-US" altLang="zh-CN"/>
                        <a:t>10</a:t>
                      </a:r>
                    </a:p>
                  </a:txBody>
                  <a:tcPr/>
                </a:tc>
                <a:tc>
                  <a:txBody>
                    <a:bodyPr/>
                    <a:lstStyle/>
                    <a:p>
                      <a:pPr>
                        <a:buNone/>
                      </a:pPr>
                      <a:r>
                        <a:rPr lang="en-US" altLang="zh-CN"/>
                        <a:t>9</a:t>
                      </a:r>
                    </a:p>
                  </a:txBody>
                  <a:tcPr/>
                </a:tc>
                <a:extLst>
                  <a:ext uri="{0D108BD9-81ED-4DB2-BD59-A6C34878D82A}">
                    <a16:rowId xmlns:a16="http://schemas.microsoft.com/office/drawing/2014/main" val="10000"/>
                  </a:ext>
                </a:extLst>
              </a:tr>
            </a:tbl>
          </a:graphicData>
        </a:graphic>
      </p:graphicFrame>
      <p:graphicFrame>
        <p:nvGraphicFramePr>
          <p:cNvPr id="5" name="表格 4"/>
          <p:cNvGraphicFramePr/>
          <p:nvPr/>
        </p:nvGraphicFramePr>
        <p:xfrm>
          <a:off x="1675131" y="5534660"/>
          <a:ext cx="8819515" cy="640080"/>
        </p:xfrm>
        <a:graphic>
          <a:graphicData uri="http://schemas.openxmlformats.org/drawingml/2006/table">
            <a:tbl>
              <a:tblPr firstRow="1" bandRow="1">
                <a:tableStyleId>{5940675A-B579-460E-94D1-54222C63F5DA}</a:tableStyleId>
              </a:tblPr>
              <a:tblGrid>
                <a:gridCol w="909320">
                  <a:extLst>
                    <a:ext uri="{9D8B030D-6E8A-4147-A177-3AD203B41FA5}">
                      <a16:colId xmlns:a16="http://schemas.microsoft.com/office/drawing/2014/main" val="20000"/>
                    </a:ext>
                  </a:extLst>
                </a:gridCol>
                <a:gridCol w="1809115">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gridCol w="1703705">
                  <a:extLst>
                    <a:ext uri="{9D8B030D-6E8A-4147-A177-3AD203B41FA5}">
                      <a16:colId xmlns:a16="http://schemas.microsoft.com/office/drawing/2014/main" val="20003"/>
                    </a:ext>
                  </a:extLst>
                </a:gridCol>
                <a:gridCol w="1570355">
                  <a:extLst>
                    <a:ext uri="{9D8B030D-6E8A-4147-A177-3AD203B41FA5}">
                      <a16:colId xmlns:a16="http://schemas.microsoft.com/office/drawing/2014/main" val="20004"/>
                    </a:ext>
                  </a:extLst>
                </a:gridCol>
                <a:gridCol w="1083945">
                  <a:extLst>
                    <a:ext uri="{9D8B030D-6E8A-4147-A177-3AD203B41FA5}">
                      <a16:colId xmlns:a16="http://schemas.microsoft.com/office/drawing/2014/main" val="20005"/>
                    </a:ext>
                  </a:extLst>
                </a:gridCol>
              </a:tblGrid>
              <a:tr h="640080">
                <a:tc>
                  <a:txBody>
                    <a:bodyPr/>
                    <a:lstStyle/>
                    <a:p>
                      <a:pPr>
                        <a:buNone/>
                      </a:pPr>
                      <a:r>
                        <a:rPr lang="zh-CN" altLang="en-US"/>
                        <a:t>第</a:t>
                      </a:r>
                      <a:r>
                        <a:rPr lang="en-US" altLang="zh-CN"/>
                        <a:t>4</a:t>
                      </a:r>
                      <a:r>
                        <a:rPr lang="zh-CN" altLang="en-US"/>
                        <a:t>层的决策</a:t>
                      </a:r>
                    </a:p>
                  </a:txBody>
                  <a:tcPr/>
                </a:tc>
                <a:tc>
                  <a:txBody>
                    <a:bodyPr/>
                    <a:lstStyle/>
                    <a:p>
                      <a:pPr>
                        <a:buNone/>
                      </a:pPr>
                      <a:r>
                        <a:rPr lang="en-US" altLang="zh-CN"/>
                        <a:t>8+max{16,4}</a:t>
                      </a:r>
                    </a:p>
                    <a:p>
                      <a:pPr>
                        <a:buNone/>
                      </a:pPr>
                      <a:r>
                        <a:rPr lang="en-US" altLang="zh-CN"/>
                        <a:t>=24</a:t>
                      </a:r>
                    </a:p>
                  </a:txBody>
                  <a:tcPr/>
                </a:tc>
                <a:tc>
                  <a:txBody>
                    <a:bodyPr/>
                    <a:lstStyle/>
                    <a:p>
                      <a:pPr>
                        <a:buNone/>
                      </a:pPr>
                      <a:r>
                        <a:rPr lang="en-US" altLang="zh-CN"/>
                        <a:t>10+max{4,18}</a:t>
                      </a:r>
                    </a:p>
                    <a:p>
                      <a:pPr>
                        <a:buNone/>
                      </a:pPr>
                      <a:r>
                        <a:rPr lang="en-US" altLang="zh-CN"/>
                        <a:t>=28</a:t>
                      </a:r>
                    </a:p>
                  </a:txBody>
                  <a:tcPr/>
                </a:tc>
                <a:tc>
                  <a:txBody>
                    <a:bodyPr/>
                    <a:lstStyle/>
                    <a:p>
                      <a:pPr>
                        <a:buNone/>
                      </a:pPr>
                      <a:r>
                        <a:rPr lang="en-US" altLang="zh-CN"/>
                        <a:t>5+max{18,10}</a:t>
                      </a:r>
                    </a:p>
                    <a:p>
                      <a:pPr>
                        <a:buNone/>
                      </a:pPr>
                      <a:r>
                        <a:rPr lang="en-US" altLang="zh-CN"/>
                        <a:t>=23</a:t>
                      </a:r>
                    </a:p>
                  </a:txBody>
                  <a:tcPr/>
                </a:tc>
                <a:tc>
                  <a:txBody>
                    <a:bodyPr/>
                    <a:lstStyle/>
                    <a:p>
                      <a:pPr>
                        <a:buNone/>
                      </a:pPr>
                      <a:r>
                        <a:rPr lang="en-US" altLang="zh-CN"/>
                        <a:t>12+max{10,9}=22</a:t>
                      </a:r>
                    </a:p>
                  </a:txBody>
                  <a:tcPr/>
                </a:tc>
                <a:tc>
                  <a:txBody>
                    <a:bodyPr/>
                    <a:lstStyle/>
                    <a:p>
                      <a:pPr>
                        <a:buNone/>
                      </a:pPr>
                      <a:endParaRPr lang="zh-CN" altLang="en-US"/>
                    </a:p>
                  </a:txBody>
                  <a:tcPr/>
                </a:tc>
                <a:extLst>
                  <a:ext uri="{0D108BD9-81ED-4DB2-BD59-A6C34878D82A}">
                    <a16:rowId xmlns:a16="http://schemas.microsoft.com/office/drawing/2014/main" val="10000"/>
                  </a:ext>
                </a:extLst>
              </a:tr>
            </a:tbl>
          </a:graphicData>
        </a:graphic>
      </p:graphicFrame>
      <p:graphicFrame>
        <p:nvGraphicFramePr>
          <p:cNvPr id="6" name="表格 5"/>
          <p:cNvGraphicFramePr/>
          <p:nvPr/>
        </p:nvGraphicFramePr>
        <p:xfrm>
          <a:off x="1675131" y="4872355"/>
          <a:ext cx="8819515" cy="640080"/>
        </p:xfrm>
        <a:graphic>
          <a:graphicData uri="http://schemas.openxmlformats.org/drawingml/2006/table">
            <a:tbl>
              <a:tblPr firstRow="1" bandRow="1">
                <a:tableStyleId>{5940675A-B579-460E-94D1-54222C63F5DA}</a:tableStyleId>
              </a:tblPr>
              <a:tblGrid>
                <a:gridCol w="909320">
                  <a:extLst>
                    <a:ext uri="{9D8B030D-6E8A-4147-A177-3AD203B41FA5}">
                      <a16:colId xmlns:a16="http://schemas.microsoft.com/office/drawing/2014/main" val="20000"/>
                    </a:ext>
                  </a:extLst>
                </a:gridCol>
                <a:gridCol w="1809115">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gridCol w="1703705">
                  <a:extLst>
                    <a:ext uri="{9D8B030D-6E8A-4147-A177-3AD203B41FA5}">
                      <a16:colId xmlns:a16="http://schemas.microsoft.com/office/drawing/2014/main" val="20003"/>
                    </a:ext>
                  </a:extLst>
                </a:gridCol>
                <a:gridCol w="1570355">
                  <a:extLst>
                    <a:ext uri="{9D8B030D-6E8A-4147-A177-3AD203B41FA5}">
                      <a16:colId xmlns:a16="http://schemas.microsoft.com/office/drawing/2014/main" val="20004"/>
                    </a:ext>
                  </a:extLst>
                </a:gridCol>
                <a:gridCol w="1083945">
                  <a:extLst>
                    <a:ext uri="{9D8B030D-6E8A-4147-A177-3AD203B41FA5}">
                      <a16:colId xmlns:a16="http://schemas.microsoft.com/office/drawing/2014/main" val="20005"/>
                    </a:ext>
                  </a:extLst>
                </a:gridCol>
              </a:tblGrid>
              <a:tr h="640080">
                <a:tc>
                  <a:txBody>
                    <a:bodyPr/>
                    <a:lstStyle/>
                    <a:p>
                      <a:pPr>
                        <a:buNone/>
                      </a:pPr>
                      <a:r>
                        <a:rPr lang="zh-CN" altLang="en-US" sz="1800">
                          <a:sym typeface="+mn-ea"/>
                        </a:rPr>
                        <a:t>第</a:t>
                      </a:r>
                      <a:r>
                        <a:rPr lang="en-US" altLang="zh-CN" sz="1800">
                          <a:sym typeface="+mn-ea"/>
                        </a:rPr>
                        <a:t>3</a:t>
                      </a:r>
                      <a:r>
                        <a:rPr lang="zh-CN" altLang="en-US" sz="1800">
                          <a:sym typeface="+mn-ea"/>
                        </a:rPr>
                        <a:t>层的决策</a:t>
                      </a:r>
                      <a:endParaRPr lang="zh-CN" altLang="en-US"/>
                    </a:p>
                  </a:txBody>
                  <a:tcPr/>
                </a:tc>
                <a:tc>
                  <a:txBody>
                    <a:bodyPr/>
                    <a:lstStyle/>
                    <a:p>
                      <a:pPr>
                        <a:buNone/>
                      </a:pPr>
                      <a:r>
                        <a:rPr lang="en-US" altLang="zh-CN"/>
                        <a:t>3+max{24,28}</a:t>
                      </a:r>
                    </a:p>
                    <a:p>
                      <a:pPr>
                        <a:buNone/>
                      </a:pPr>
                      <a:r>
                        <a:rPr lang="en-US" altLang="zh-CN"/>
                        <a:t>=31</a:t>
                      </a:r>
                    </a:p>
                  </a:txBody>
                  <a:tcPr/>
                </a:tc>
                <a:tc>
                  <a:txBody>
                    <a:bodyPr/>
                    <a:lstStyle/>
                    <a:p>
                      <a:pPr>
                        <a:buNone/>
                      </a:pPr>
                      <a:r>
                        <a:rPr lang="en-US" altLang="zh-CN"/>
                        <a:t>9+max{28,23}</a:t>
                      </a:r>
                    </a:p>
                    <a:p>
                      <a:pPr>
                        <a:buNone/>
                      </a:pPr>
                      <a:r>
                        <a:rPr lang="en-US" altLang="zh-CN"/>
                        <a:t>=37</a:t>
                      </a:r>
                    </a:p>
                  </a:txBody>
                  <a:tcPr/>
                </a:tc>
                <a:tc>
                  <a:txBody>
                    <a:bodyPr/>
                    <a:lstStyle/>
                    <a:p>
                      <a:pPr>
                        <a:buNone/>
                      </a:pPr>
                      <a:r>
                        <a:rPr lang="en-US" altLang="zh-CN"/>
                        <a:t>6+max{23,22}</a:t>
                      </a:r>
                    </a:p>
                    <a:p>
                      <a:pPr>
                        <a:buNone/>
                      </a:pPr>
                      <a:r>
                        <a:rPr lang="en-US" altLang="zh-CN"/>
                        <a:t>=29</a:t>
                      </a:r>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0"/>
                  </a:ext>
                </a:extLst>
              </a:tr>
            </a:tbl>
          </a:graphicData>
        </a:graphic>
      </p:graphicFrame>
      <p:graphicFrame>
        <p:nvGraphicFramePr>
          <p:cNvPr id="7" name="表格 6"/>
          <p:cNvGraphicFramePr/>
          <p:nvPr/>
        </p:nvGraphicFramePr>
        <p:xfrm>
          <a:off x="1675131" y="4201160"/>
          <a:ext cx="8819515" cy="669290"/>
        </p:xfrm>
        <a:graphic>
          <a:graphicData uri="http://schemas.openxmlformats.org/drawingml/2006/table">
            <a:tbl>
              <a:tblPr firstRow="1" bandRow="1">
                <a:tableStyleId>{5940675A-B579-460E-94D1-54222C63F5DA}</a:tableStyleId>
              </a:tblPr>
              <a:tblGrid>
                <a:gridCol w="909320">
                  <a:extLst>
                    <a:ext uri="{9D8B030D-6E8A-4147-A177-3AD203B41FA5}">
                      <a16:colId xmlns:a16="http://schemas.microsoft.com/office/drawing/2014/main" val="20000"/>
                    </a:ext>
                  </a:extLst>
                </a:gridCol>
                <a:gridCol w="1809115">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gridCol w="1703705">
                  <a:extLst>
                    <a:ext uri="{9D8B030D-6E8A-4147-A177-3AD203B41FA5}">
                      <a16:colId xmlns:a16="http://schemas.microsoft.com/office/drawing/2014/main" val="20003"/>
                    </a:ext>
                  </a:extLst>
                </a:gridCol>
                <a:gridCol w="1570355">
                  <a:extLst>
                    <a:ext uri="{9D8B030D-6E8A-4147-A177-3AD203B41FA5}">
                      <a16:colId xmlns:a16="http://schemas.microsoft.com/office/drawing/2014/main" val="20004"/>
                    </a:ext>
                  </a:extLst>
                </a:gridCol>
                <a:gridCol w="1083945">
                  <a:extLst>
                    <a:ext uri="{9D8B030D-6E8A-4147-A177-3AD203B41FA5}">
                      <a16:colId xmlns:a16="http://schemas.microsoft.com/office/drawing/2014/main" val="20005"/>
                    </a:ext>
                  </a:extLst>
                </a:gridCol>
              </a:tblGrid>
              <a:tr h="669290">
                <a:tc>
                  <a:txBody>
                    <a:bodyPr/>
                    <a:lstStyle/>
                    <a:p>
                      <a:pPr>
                        <a:buNone/>
                      </a:pPr>
                      <a:r>
                        <a:rPr lang="zh-CN" altLang="en-US" sz="1800" dirty="0">
                          <a:sym typeface="+mn-ea"/>
                        </a:rPr>
                        <a:t>第</a:t>
                      </a:r>
                      <a:r>
                        <a:rPr lang="en-US" altLang="zh-CN" sz="1800" dirty="0">
                          <a:sym typeface="+mn-ea"/>
                        </a:rPr>
                        <a:t>2</a:t>
                      </a:r>
                      <a:r>
                        <a:rPr lang="zh-CN" altLang="en-US" sz="1800" dirty="0">
                          <a:sym typeface="+mn-ea"/>
                        </a:rPr>
                        <a:t>层的决策</a:t>
                      </a:r>
                      <a:endParaRPr lang="zh-CN" altLang="en-US" dirty="0"/>
                    </a:p>
                  </a:txBody>
                  <a:tcPr/>
                </a:tc>
                <a:tc>
                  <a:txBody>
                    <a:bodyPr/>
                    <a:lstStyle/>
                    <a:p>
                      <a:pPr>
                        <a:buNone/>
                      </a:pPr>
                      <a:r>
                        <a:rPr lang="en-US" altLang="zh-CN" dirty="0"/>
                        <a:t>12+max{31,37}</a:t>
                      </a:r>
                    </a:p>
                    <a:p>
                      <a:pPr>
                        <a:buNone/>
                      </a:pPr>
                      <a:r>
                        <a:rPr lang="en-US" altLang="zh-CN" dirty="0"/>
                        <a:t>=49</a:t>
                      </a:r>
                    </a:p>
                  </a:txBody>
                  <a:tcPr/>
                </a:tc>
                <a:tc>
                  <a:txBody>
                    <a:bodyPr/>
                    <a:lstStyle/>
                    <a:p>
                      <a:pPr>
                        <a:buNone/>
                      </a:pPr>
                      <a:r>
                        <a:rPr lang="en-US" altLang="zh-CN"/>
                        <a:t>15+max{37,29}</a:t>
                      </a:r>
                    </a:p>
                    <a:p>
                      <a:pPr>
                        <a:buNone/>
                      </a:pPr>
                      <a:r>
                        <a:rPr lang="en-US" altLang="zh-CN"/>
                        <a:t>=52</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0"/>
                  </a:ext>
                </a:extLst>
              </a:tr>
            </a:tbl>
          </a:graphicData>
        </a:graphic>
      </p:graphicFrame>
      <p:cxnSp>
        <p:nvCxnSpPr>
          <p:cNvPr id="48" name="直接箭头连接符 47"/>
          <p:cNvCxnSpPr/>
          <p:nvPr/>
        </p:nvCxnSpPr>
        <p:spPr>
          <a:xfrm flipH="1">
            <a:off x="3143252" y="5206482"/>
            <a:ext cx="489467" cy="813238"/>
          </a:xfrm>
          <a:prstGeom prst="straightConnector1">
            <a:avLst/>
          </a:prstGeom>
          <a:ln w="28575">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cxnSp>
        <p:nvCxnSpPr>
          <p:cNvPr id="49" name="直接箭头连接符 48"/>
          <p:cNvCxnSpPr/>
          <p:nvPr/>
        </p:nvCxnSpPr>
        <p:spPr>
          <a:xfrm>
            <a:off x="4015273" y="5215813"/>
            <a:ext cx="496402" cy="730883"/>
          </a:xfrm>
          <a:prstGeom prst="straightConnector1">
            <a:avLst/>
          </a:prstGeom>
          <a:ln w="28575">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cxnSp>
        <p:nvCxnSpPr>
          <p:cNvPr id="50" name="直接箭头连接符 49"/>
          <p:cNvCxnSpPr/>
          <p:nvPr/>
        </p:nvCxnSpPr>
        <p:spPr>
          <a:xfrm flipH="1">
            <a:off x="3054222" y="5878287"/>
            <a:ext cx="569167" cy="447869"/>
          </a:xfrm>
          <a:prstGeom prst="straightConnector1">
            <a:avLst/>
          </a:prstGeom>
          <a:ln w="28575">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cxnSp>
        <p:nvCxnSpPr>
          <p:cNvPr id="51" name="直接箭头连接符 50"/>
          <p:cNvCxnSpPr/>
          <p:nvPr/>
        </p:nvCxnSpPr>
        <p:spPr>
          <a:xfrm>
            <a:off x="3949960" y="5859625"/>
            <a:ext cx="466531" cy="466531"/>
          </a:xfrm>
          <a:prstGeom prst="straightConnector1">
            <a:avLst/>
          </a:prstGeom>
          <a:ln w="28575">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cxnSp>
        <p:nvCxnSpPr>
          <p:cNvPr id="52" name="直接箭头连接符 51"/>
          <p:cNvCxnSpPr/>
          <p:nvPr/>
        </p:nvCxnSpPr>
        <p:spPr>
          <a:xfrm flipH="1">
            <a:off x="3147528" y="4525347"/>
            <a:ext cx="606489" cy="793102"/>
          </a:xfrm>
          <a:prstGeom prst="straightConnector1">
            <a:avLst/>
          </a:prstGeom>
          <a:ln w="28575">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cxnSp>
        <p:nvCxnSpPr>
          <p:cNvPr id="53" name="直接箭头连接符 52"/>
          <p:cNvCxnSpPr/>
          <p:nvPr/>
        </p:nvCxnSpPr>
        <p:spPr>
          <a:xfrm>
            <a:off x="4080588" y="4525347"/>
            <a:ext cx="366000" cy="781586"/>
          </a:xfrm>
          <a:prstGeom prst="straightConnector1">
            <a:avLst/>
          </a:prstGeom>
          <a:ln w="28575">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cxnSp>
        <p:nvCxnSpPr>
          <p:cNvPr id="54" name="直接箭头连接符 53"/>
          <p:cNvCxnSpPr/>
          <p:nvPr/>
        </p:nvCxnSpPr>
        <p:spPr>
          <a:xfrm flipH="1">
            <a:off x="3163889" y="3900196"/>
            <a:ext cx="450169" cy="779674"/>
          </a:xfrm>
          <a:prstGeom prst="straightConnector1">
            <a:avLst/>
          </a:prstGeom>
          <a:ln w="28575">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cxnSp>
        <p:nvCxnSpPr>
          <p:cNvPr id="55" name="直接箭头连接符 54"/>
          <p:cNvCxnSpPr/>
          <p:nvPr/>
        </p:nvCxnSpPr>
        <p:spPr>
          <a:xfrm>
            <a:off x="3996613" y="3909527"/>
            <a:ext cx="466531" cy="681134"/>
          </a:xfrm>
          <a:prstGeom prst="straightConnector1">
            <a:avLst/>
          </a:prstGeom>
          <a:ln w="28575">
            <a:solidFill>
              <a:srgbClr val="FF0000"/>
            </a:solidFill>
            <a:headEnd type="none"/>
            <a:tailEnd type="arrow"/>
          </a:ln>
        </p:spPr>
        <p:style>
          <a:lnRef idx="1">
            <a:schemeClr val="accent2"/>
          </a:lnRef>
          <a:fillRef idx="0">
            <a:schemeClr val="accent2"/>
          </a:fillRef>
          <a:effectRef idx="0">
            <a:schemeClr val="accent2"/>
          </a:effectRef>
          <a:fontRef idx="minor">
            <a:schemeClr val="tx1"/>
          </a:fontRef>
        </p:style>
      </p:cxnSp>
      <p:sp>
        <p:nvSpPr>
          <p:cNvPr id="56" name="文本占位符 5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err="1">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（动态规划解法）</a:t>
            </a:r>
          </a:p>
        </p:txBody>
      </p:sp>
      <p:grpSp>
        <p:nvGrpSpPr>
          <p:cNvPr id="57" name="组合 21"/>
          <p:cNvGrpSpPr/>
          <p:nvPr/>
        </p:nvGrpSpPr>
        <p:grpSpPr>
          <a:xfrm>
            <a:off x="2142556" y="1700640"/>
            <a:ext cx="2306418" cy="1446826"/>
            <a:chOff x="2669425" y="4359450"/>
            <a:chExt cx="2306418" cy="1446826"/>
          </a:xfrm>
        </p:grpSpPr>
        <p:sp>
          <p:nvSpPr>
            <p:cNvPr id="58" name="矩形 57"/>
            <p:cNvSpPr/>
            <p:nvPr/>
          </p:nvSpPr>
          <p:spPr>
            <a:xfrm>
              <a:off x="2669425" y="4359450"/>
              <a:ext cx="1000132" cy="500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altLang="zh-CN" b="1" i="1" dirty="0">
                  <a:solidFill>
                    <a:srgbClr val="0000FF"/>
                  </a:solidFill>
                  <a:latin typeface="Consolas" panose="020B0609020204030204" pitchFamily="49" charset="0"/>
                  <a:cs typeface="Consolas" panose="020B0609020204030204" pitchFamily="49" charset="0"/>
                </a:rPr>
                <a:t>i</a:t>
              </a:r>
              <a:r>
                <a:rPr lang="zh-CN" altLang="en-US" b="1" dirty="0">
                  <a:solidFill>
                    <a:srgbClr val="0000FF"/>
                  </a:solidFill>
                  <a:latin typeface="Consolas" panose="020B0609020204030204" pitchFamily="49" charset="0"/>
                  <a:cs typeface="Consolas" panose="020B0609020204030204" pitchFamily="49" charset="0"/>
                </a:rPr>
                <a:t>，</a:t>
              </a:r>
              <a:r>
                <a:rPr lang="en-US" altLang="zh-CN" b="1" i="1" dirty="0">
                  <a:solidFill>
                    <a:srgbClr val="0000FF"/>
                  </a:solidFill>
                  <a:latin typeface="Consolas" panose="020B0609020204030204" pitchFamily="49" charset="0"/>
                  <a:cs typeface="Consolas" panose="020B0609020204030204" pitchFamily="49" charset="0"/>
                </a:rPr>
                <a:t>j</a:t>
              </a:r>
              <a:endParaRPr lang="zh-CN" altLang="en-US" b="1" i="1" dirty="0">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975711" y="5306210"/>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i="1" dirty="0">
                  <a:solidFill>
                    <a:srgbClr val="0000FF"/>
                  </a:solidFill>
                  <a:latin typeface="Consolas" panose="020B0609020204030204" pitchFamily="49" charset="0"/>
                  <a:cs typeface="Consolas" panose="020B0609020204030204" pitchFamily="49" charset="0"/>
                </a:rPr>
                <a:t>i+</a:t>
              </a:r>
              <a:r>
                <a:rPr lang="en-US" altLang="zh-CN" b="1" dirty="0">
                  <a:solidFill>
                    <a:srgbClr val="0000FF"/>
                  </a:solidFill>
                  <a:latin typeface="Consolas" panose="020B0609020204030204" pitchFamily="49" charset="0"/>
                  <a:cs typeface="Consolas" panose="020B0609020204030204" pitchFamily="49" charset="0"/>
                </a:rPr>
                <a:t>1</a:t>
              </a:r>
              <a:r>
                <a:rPr lang="zh-CN" altLang="en-US" b="1" dirty="0">
                  <a:solidFill>
                    <a:srgbClr val="0000FF"/>
                  </a:solidFill>
                  <a:latin typeface="Consolas" panose="020B0609020204030204" pitchFamily="49" charset="0"/>
                  <a:cs typeface="Consolas" panose="020B0609020204030204" pitchFamily="49" charset="0"/>
                </a:rPr>
                <a:t>，</a:t>
              </a:r>
              <a:r>
                <a:rPr lang="en-US" altLang="zh-CN" b="1" dirty="0">
                  <a:solidFill>
                    <a:srgbClr val="0000FF"/>
                  </a:solidFill>
                  <a:latin typeface="Consolas" panose="020B0609020204030204" pitchFamily="49" charset="0"/>
                  <a:cs typeface="Consolas" panose="020B0609020204030204" pitchFamily="49" charset="0"/>
                </a:rPr>
                <a:t>j+1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2695950" y="5306209"/>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i="1" dirty="0">
                  <a:solidFill>
                    <a:srgbClr val="0000FF"/>
                  </a:solidFill>
                  <a:latin typeface="Consolas" panose="020B0609020204030204" pitchFamily="49" charset="0"/>
                  <a:cs typeface="Consolas" panose="020B0609020204030204" pitchFamily="49" charset="0"/>
                </a:rPr>
                <a:t>i+</a:t>
              </a:r>
              <a:r>
                <a:rPr lang="en-US" altLang="zh-CN" b="1" dirty="0">
                  <a:solidFill>
                    <a:srgbClr val="0000FF"/>
                  </a:solidFill>
                  <a:latin typeface="Consolas" panose="020B0609020204030204" pitchFamily="49" charset="0"/>
                  <a:cs typeface="Consolas" panose="020B0609020204030204" pitchFamily="49" charset="0"/>
                </a:rPr>
                <a:t>1</a:t>
              </a:r>
              <a:r>
                <a:rPr lang="zh-CN" altLang="en-US" b="1" dirty="0">
                  <a:solidFill>
                    <a:srgbClr val="0000FF"/>
                  </a:solidFill>
                  <a:latin typeface="Consolas" panose="020B0609020204030204" pitchFamily="49" charset="0"/>
                  <a:cs typeface="Consolas" panose="020B0609020204030204" pitchFamily="49" charset="0"/>
                </a:rPr>
                <a:t>，</a:t>
              </a:r>
              <a:r>
                <a:rPr lang="en-US" altLang="zh-CN" b="1" i="1" dirty="0">
                  <a:solidFill>
                    <a:srgbClr val="0000FF"/>
                  </a:solidFill>
                  <a:latin typeface="Consolas" panose="020B0609020204030204" pitchFamily="49" charset="0"/>
                  <a:cs typeface="Consolas" panose="020B0609020204030204" pitchFamily="49" charset="0"/>
                </a:rPr>
                <a:t>j</a:t>
              </a:r>
              <a:endParaRPr lang="zh-CN" altLang="en-US" b="1" dirty="0">
                <a:solidFill>
                  <a:srgbClr val="0000FF"/>
                </a:solidFill>
                <a:latin typeface="Consolas" panose="020B0609020204030204" pitchFamily="49" charset="0"/>
                <a:cs typeface="Consolas" panose="020B0609020204030204" pitchFamily="49" charset="0"/>
              </a:endParaRPr>
            </a:p>
          </p:txBody>
        </p:sp>
        <p:cxnSp>
          <p:nvCxnSpPr>
            <p:cNvPr id="61" name="直接箭头连接符 60"/>
            <p:cNvCxnSpPr>
              <a:stCxn id="58" idx="3"/>
              <a:endCxn id="59" idx="0"/>
            </p:cNvCxnSpPr>
            <p:nvPr/>
          </p:nvCxnSpPr>
          <p:spPr>
            <a:xfrm>
              <a:off x="3669557" y="4609483"/>
              <a:ext cx="806220" cy="6967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a:endCxn id="60" idx="0"/>
            </p:cNvCxnSpPr>
            <p:nvPr/>
          </p:nvCxnSpPr>
          <p:spPr>
            <a:xfrm>
              <a:off x="3168025" y="4882545"/>
              <a:ext cx="27991" cy="4236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20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2000"/>
                                        <p:tgtEl>
                                          <p:spTgt spid="50"/>
                                        </p:tgtEl>
                                      </p:cBhvr>
                                    </p:animEffect>
                                  </p:childTnLst>
                                </p:cTn>
                              </p:par>
                              <p:par>
                                <p:cTn id="23" presetID="10"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20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2000"/>
                                        <p:tgtEl>
                                          <p:spTgt spid="48"/>
                                        </p:tgtEl>
                                      </p:cBhvr>
                                    </p:animEffect>
                                  </p:childTnLst>
                                </p:cTn>
                              </p:par>
                              <p:par>
                                <p:cTn id="36" presetID="10" presetClass="entr" presetSubtype="0" fill="hold"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20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2000"/>
                                        <p:tgtEl>
                                          <p:spTgt spid="52"/>
                                        </p:tgtEl>
                                      </p:cBhvr>
                                    </p:animEffect>
                                  </p:childTnLst>
                                </p:cTn>
                              </p:par>
                              <p:par>
                                <p:cTn id="49" presetID="10"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2000"/>
                                        <p:tgtEl>
                                          <p:spTgt spid="5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2000"/>
                                        <p:tgtEl>
                                          <p:spTgt spid="54"/>
                                        </p:tgtEl>
                                      </p:cBhvr>
                                    </p:animEffect>
                                  </p:childTnLst>
                                </p:cTn>
                              </p:par>
                              <p:par>
                                <p:cTn id="62" presetID="10" presetClass="entr" presetSubtype="0" fill="hold"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fade">
                                      <p:cBhvr>
                                        <p:cTn id="64" dur="2000"/>
                                        <p:tgtEl>
                                          <p:spTgt spid="5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linds(horizontal)">
                                      <p:cBhvr>
                                        <p:cTn id="6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98775" y="1482409"/>
            <a:ext cx="4937312" cy="576262"/>
          </a:xfrm>
          <a:prstGeom prst="rect">
            <a:avLst/>
          </a:prstGeom>
          <a:solidFill>
            <a:srgbClr val="FFFFFF"/>
          </a:solidFill>
          <a:ln>
            <a:noFill/>
          </a:ln>
          <a:extLst>
            <a:ext uri="{91240B29-F687-4F45-9708-019B960494DF}">
              <a14:hiddenLine xmlns:a14="http://schemas.microsoft.com/office/drawing/2010/main" w="9525">
                <a:solidFill>
                  <a:srgbClr val="FF3300"/>
                </a:solidFill>
                <a:prstDash val="dashDot"/>
                <a:miter lim="800000"/>
                <a:headEnd/>
                <a:tailEnd/>
              </a14:hiddenLine>
            </a:ext>
          </a:extLst>
        </p:spPr>
        <p:txBody>
          <a:bodyPr tIns="3600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dirty="0">
                <a:solidFill>
                  <a:srgbClr val="0000FF"/>
                </a:solidFill>
                <a:latin typeface="+mn-ea"/>
                <a:ea typeface="+mn-ea"/>
              </a:rPr>
              <a:t>动态规划函数</a:t>
            </a:r>
            <a:r>
              <a:rPr lang="zh-CN" altLang="pt-BR" sz="2000" b="1" dirty="0">
                <a:solidFill>
                  <a:srgbClr val="0000FF"/>
                </a:solidFill>
                <a:latin typeface="+mn-ea"/>
                <a:ea typeface="+mn-ea"/>
              </a:rPr>
              <a:t>     </a:t>
            </a:r>
            <a:endParaRPr lang="en-US" altLang="zh-CN" sz="2000" b="1" dirty="0">
              <a:solidFill>
                <a:srgbClr val="0000FF"/>
              </a:solidFill>
              <a:latin typeface="+mn-ea"/>
              <a:ea typeface="+mn-ea"/>
            </a:endParaRPr>
          </a:p>
        </p:txBody>
      </p:sp>
      <p:sp>
        <p:nvSpPr>
          <p:cNvPr id="37896" name="Text Box 2"/>
          <p:cNvSpPr txBox="1">
            <a:spLocks noChangeArrowheads="1"/>
          </p:cNvSpPr>
          <p:nvPr/>
        </p:nvSpPr>
        <p:spPr bwMode="auto">
          <a:xfrm>
            <a:off x="675861" y="4474240"/>
            <a:ext cx="11241156" cy="400111"/>
          </a:xfrm>
          <a:prstGeom prst="rect">
            <a:avLst/>
          </a:prstGeom>
          <a:solidFill>
            <a:srgbClr val="FFFFFF"/>
          </a:solidFill>
          <a:ln>
            <a:noFill/>
          </a:ln>
          <a:extLst>
            <a:ext uri="{91240B29-F687-4F45-9708-019B960494DF}">
              <a14:hiddenLine xmlns:a14="http://schemas.microsoft.com/office/drawing/2010/main" w="9525">
                <a:solidFill>
                  <a:srgbClr val="FF3300"/>
                </a:solidFill>
                <a:prstDash val="dashDot"/>
                <a:miter lim="800000"/>
                <a:headEnd/>
                <a:tailEnd/>
              </a14:hiddenLine>
            </a:ext>
          </a:extLst>
        </p:spPr>
        <p:txBody>
          <a:bodyPr tIns="3600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微软雅黑" panose="020B0503020204020204" pitchFamily="34" charset="-122"/>
                <a:ea typeface="微软雅黑" panose="020B0503020204020204" pitchFamily="34" charset="-122"/>
              </a:rPr>
              <a:t>     设二维数组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next </a:t>
            </a:r>
            <a:r>
              <a:rPr lang="zh-CN" altLang="en-US" sz="2000" dirty="0">
                <a:latin typeface="微软雅黑" panose="020B0503020204020204" pitchFamily="34" charset="-122"/>
                <a:ea typeface="微软雅黑" panose="020B0503020204020204" pitchFamily="34" charset="-122"/>
              </a:rPr>
              <a:t>保存每一次决策所选择的数字在数组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中的列下标，</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next[i][j]</a:t>
            </a:r>
            <a:r>
              <a:rPr lang="zh-CN" altLang="en-US" sz="2000" dirty="0">
                <a:latin typeface="微软雅黑" panose="020B0503020204020204" pitchFamily="34" charset="-122"/>
                <a:ea typeface="微软雅黑" panose="020B0503020204020204" pitchFamily="34" charset="-122"/>
              </a:rPr>
              <a:t>的值定义如下：</a:t>
            </a:r>
            <a:endParaRPr lang="en-US" altLang="zh-CN" sz="20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821180" y="5335906"/>
            <a:ext cx="8616950" cy="708025"/>
            <a:chOff x="468" y="8403"/>
            <a:chExt cx="13570" cy="1115"/>
          </a:xfrm>
        </p:grpSpPr>
        <p:sp>
          <p:nvSpPr>
            <p:cNvPr id="37894" name="矩形 2"/>
            <p:cNvSpPr>
              <a:spLocks noChangeArrowheads="1"/>
            </p:cNvSpPr>
            <p:nvPr/>
          </p:nvSpPr>
          <p:spPr bwMode="auto">
            <a:xfrm>
              <a:off x="738" y="8403"/>
              <a:ext cx="13300"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altLang="zh-CN" sz="2000" i="1" dirty="0">
                  <a:latin typeface="Times New Roman" panose="02020603050405020304" pitchFamily="18" charset="0"/>
                  <a:cs typeface="Times New Roman" panose="02020603050405020304" pitchFamily="18" charset="0"/>
                </a:rPr>
                <a:t> next[i][j] = j</a:t>
              </a:r>
              <a:r>
                <a:rPr lang="zh-CN" altLang="en-US" sz="2000" i="1"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M</a:t>
              </a:r>
              <a:r>
                <a:rPr lang="pt-BR" altLang="zh-CN" sz="2000" i="1" dirty="0">
                  <a:latin typeface="Times New Roman" panose="02020603050405020304" pitchFamily="18" charset="0"/>
                  <a:cs typeface="Times New Roman" panose="02020603050405020304" pitchFamily="18" charset="0"/>
                </a:rPr>
                <a:t>axSum(i</a:t>
              </a:r>
              <a:r>
                <a:rPr lang="en-US" altLang="zh-CN" sz="2000" i="1" dirty="0">
                  <a:latin typeface="Times New Roman" panose="02020603050405020304" pitchFamily="18" charset="0"/>
                  <a:cs typeface="Times New Roman" panose="02020603050405020304" pitchFamily="18" charset="0"/>
                </a:rPr>
                <a:t>+1,</a:t>
              </a:r>
              <a:r>
                <a:rPr lang="pt-BR" altLang="zh-CN" sz="2000" i="1" dirty="0">
                  <a:latin typeface="Times New Roman" panose="02020603050405020304" pitchFamily="18" charset="0"/>
                  <a:cs typeface="Times New Roman" panose="02020603050405020304" pitchFamily="18" charset="0"/>
                </a:rPr>
                <a:t>j) </a:t>
              </a:r>
              <a:r>
                <a:rPr lang="en-US" altLang="zh-CN" sz="2000" i="1" dirty="0">
                  <a:latin typeface="Times New Roman" panose="02020603050405020304" pitchFamily="18" charset="0"/>
                  <a:cs typeface="Times New Roman" panose="02020603050405020304" pitchFamily="18" charset="0"/>
                </a:rPr>
                <a:t>&gt; </a:t>
              </a:r>
              <a:r>
                <a:rPr lang="pt-BR" altLang="zh-CN" sz="2000" i="1" dirty="0">
                  <a:latin typeface="Times New Roman" panose="02020603050405020304" pitchFamily="18" charset="0"/>
                  <a:cs typeface="Times New Roman" panose="02020603050405020304" pitchFamily="18" charset="0"/>
                </a:rPr>
                <a:t>MaxSum(i+1,j+1)</a:t>
              </a:r>
              <a:endParaRPr lang="zh-CN" altLang="pt-BR" sz="2000" i="1" dirty="0">
                <a:latin typeface="Times New Roman" panose="02020603050405020304" pitchFamily="18" charset="0"/>
                <a:cs typeface="Times New Roman" panose="02020603050405020304" pitchFamily="18" charset="0"/>
              </a:endParaRPr>
            </a:p>
            <a:p>
              <a:pPr algn="just"/>
              <a:r>
                <a:rPr lang="pt-BR" altLang="zh-CN" sz="2000" i="1" dirty="0">
                  <a:latin typeface="Times New Roman" panose="02020603050405020304" pitchFamily="18" charset="0"/>
                  <a:cs typeface="Times New Roman" panose="02020603050405020304" pitchFamily="18" charset="0"/>
                </a:rPr>
                <a:t>next[i][j] = j+1      MaxSum(i+1,j) ≤ MaxSum(i+1,j+1)</a:t>
              </a:r>
              <a:endParaRPr lang="zh-CN" altLang="pt-BR" sz="2000" i="1" dirty="0">
                <a:latin typeface="Times New Roman" panose="02020603050405020304" pitchFamily="18" charset="0"/>
                <a:cs typeface="Times New Roman" panose="02020603050405020304" pitchFamily="18" charset="0"/>
              </a:endParaRPr>
            </a:p>
          </p:txBody>
        </p:sp>
        <p:sp>
          <p:nvSpPr>
            <p:cNvPr id="37897" name="左大括号 9"/>
            <p:cNvSpPr/>
            <p:nvPr/>
          </p:nvSpPr>
          <p:spPr bwMode="auto">
            <a:xfrm>
              <a:off x="468" y="8625"/>
              <a:ext cx="281" cy="852"/>
            </a:xfrm>
            <a:prstGeom prst="leftBrace">
              <a:avLst>
                <a:gd name="adj1" fmla="val 8289"/>
                <a:gd name="adj2" fmla="val 50000"/>
              </a:avLst>
            </a:prstGeom>
            <a:solidFill>
              <a:schemeClr val="bg1"/>
            </a:solidFill>
            <a:ln w="9525" algn="ctr">
              <a:solidFill>
                <a:schemeClr val="tx1"/>
              </a:solidFill>
              <a:round/>
            </a:ln>
          </p:spPr>
          <p:txBody>
            <a:bodyPr wrap="none"/>
            <a:lstStyle/>
            <a:p>
              <a:endParaRPr lang="zh-CN" altLang="en-US" sz="2000" i="1">
                <a:latin typeface="Times New Roman" panose="02020603050405020304" pitchFamily="18" charset="0"/>
                <a:cs typeface="Times New Roman" panose="02020603050405020304" pitchFamily="18" charset="0"/>
              </a:endParaRPr>
            </a:p>
          </p:txBody>
        </p:sp>
      </p:grpSp>
      <p:sp>
        <p:nvSpPr>
          <p:cNvPr id="2" name="Text Box 2"/>
          <p:cNvSpPr txBox="1">
            <a:spLocks noChangeArrowheads="1"/>
          </p:cNvSpPr>
          <p:nvPr/>
        </p:nvSpPr>
        <p:spPr bwMode="auto">
          <a:xfrm>
            <a:off x="2153920" y="257175"/>
            <a:ext cx="835787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p>
        </p:txBody>
      </p:sp>
      <p:sp>
        <p:nvSpPr>
          <p:cNvPr id="3" name="文本框 2"/>
          <p:cNvSpPr txBox="1"/>
          <p:nvPr/>
        </p:nvSpPr>
        <p:spPr>
          <a:xfrm>
            <a:off x="1098775" y="3895032"/>
            <a:ext cx="3518912" cy="400110"/>
          </a:xfrm>
          <a:prstGeom prst="rect">
            <a:avLst/>
          </a:prstGeom>
          <a:noFill/>
        </p:spPr>
        <p:txBody>
          <a:bodyPr wrap="none" rtlCol="0" anchor="t">
            <a:spAutoFit/>
          </a:bodyPr>
          <a:lstStyle/>
          <a:p>
            <a:r>
              <a:rPr lang="zh-CN" altLang="en-US" sz="2000" b="1" dirty="0">
                <a:solidFill>
                  <a:srgbClr val="0000FF"/>
                </a:solidFill>
                <a:latin typeface="+mn-ea"/>
                <a:sym typeface="+mn-ea"/>
              </a:rPr>
              <a:t>如何同时求最大路径和的路径</a:t>
            </a:r>
          </a:p>
        </p:txBody>
      </p:sp>
      <p:sp>
        <p:nvSpPr>
          <p:cNvPr id="13" name="文本占位符 5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err="1">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（动态规划解法）</a:t>
            </a:r>
          </a:p>
        </p:txBody>
      </p:sp>
      <p:sp>
        <p:nvSpPr>
          <p:cNvPr id="6" name="文本框 5">
            <a:extLst>
              <a:ext uri="{FF2B5EF4-FFF2-40B4-BE49-F238E27FC236}">
                <a16:creationId xmlns:a16="http://schemas.microsoft.com/office/drawing/2014/main" id="{57907CA6-2D29-5660-B171-54A8006028D5}"/>
              </a:ext>
            </a:extLst>
          </p:cNvPr>
          <p:cNvSpPr txBox="1"/>
          <p:nvPr/>
        </p:nvSpPr>
        <p:spPr>
          <a:xfrm>
            <a:off x="1230696" y="2093352"/>
            <a:ext cx="9610781" cy="9669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zh-CN" altLang="en-US" sz="2000" i="1" dirty="0">
                <a:solidFill>
                  <a:srgbClr val="FF0000"/>
                </a:solidFill>
                <a:latin typeface="Times New Roman" pitchFamily="18" charset="0"/>
                <a:ea typeface="微软雅黑" pitchFamily="34" charset="-122"/>
                <a:cs typeface="Times New Roman" pitchFamily="18" charset="0"/>
                <a:sym typeface="+mn-ea"/>
              </a:rPr>
              <a:t>MaxSum(</a:t>
            </a:r>
            <a:r>
              <a:rPr lang="en-US" altLang="zh-CN" sz="2000" i="1" dirty="0">
                <a:solidFill>
                  <a:srgbClr val="FF0000"/>
                </a:solidFill>
                <a:latin typeface="Times New Roman" pitchFamily="18" charset="0"/>
                <a:ea typeface="微软雅黑" pitchFamily="34" charset="-122"/>
                <a:cs typeface="Times New Roman" pitchFamily="18" charset="0"/>
                <a:sym typeface="+mn-ea"/>
              </a:rPr>
              <a:t>i</a:t>
            </a:r>
            <a:r>
              <a:rPr lang="zh-CN" altLang="en-US" sz="2000" i="1" dirty="0">
                <a:solidFill>
                  <a:srgbClr val="FF0000"/>
                </a:solidFill>
                <a:latin typeface="Times New Roman" pitchFamily="18" charset="0"/>
                <a:ea typeface="微软雅黑" pitchFamily="34" charset="-122"/>
                <a:cs typeface="Times New Roman" pitchFamily="18" charset="0"/>
                <a:sym typeface="+mn-ea"/>
              </a:rPr>
              <a:t>,j) </a:t>
            </a:r>
            <a:r>
              <a:rPr lang="zh-CN" altLang="en-US" sz="2000" i="1" dirty="0">
                <a:solidFill>
                  <a:schemeClr val="tx1"/>
                </a:solidFill>
                <a:latin typeface="Times New Roman" panose="02020603050405020304" pitchFamily="18" charset="0"/>
                <a:cs typeface="Times New Roman" panose="02020603050405020304" pitchFamily="18" charset="0"/>
                <a:sym typeface="+mn-ea"/>
              </a:rPr>
              <a:t>= </a:t>
            </a:r>
            <a:r>
              <a:rPr lang="en-US" altLang="zh-CN" sz="2000" i="1" dirty="0">
                <a:solidFill>
                  <a:schemeClr val="tx1"/>
                </a:solidFill>
                <a:latin typeface="Times New Roman" panose="02020603050405020304" pitchFamily="18" charset="0"/>
                <a:cs typeface="Times New Roman" panose="02020603050405020304" pitchFamily="18" charset="0"/>
                <a:sym typeface="+mn-ea"/>
              </a:rPr>
              <a:t>a[</a:t>
            </a:r>
            <a:r>
              <a:rPr lang="zh-CN" altLang="en-US" sz="2000" i="1" dirty="0">
                <a:solidFill>
                  <a:schemeClr val="tx1"/>
                </a:solidFill>
                <a:latin typeface="Times New Roman" panose="02020603050405020304" pitchFamily="18" charset="0"/>
                <a:cs typeface="Times New Roman" panose="02020603050405020304" pitchFamily="18" charset="0"/>
                <a:sym typeface="+mn-ea"/>
              </a:rPr>
              <a:t>i,j</a:t>
            </a:r>
            <a:r>
              <a:rPr lang="en-US" altLang="zh-CN" sz="2000" i="1" dirty="0">
                <a:solidFill>
                  <a:schemeClr val="tx1"/>
                </a:solidFill>
                <a:latin typeface="Times New Roman" panose="02020603050405020304" pitchFamily="18" charset="0"/>
                <a:cs typeface="Times New Roman" panose="02020603050405020304" pitchFamily="18" charset="0"/>
                <a:sym typeface="+mn-ea"/>
              </a:rPr>
              <a:t>] </a:t>
            </a:r>
            <a:r>
              <a:rPr lang="zh-CN" altLang="en-US" sz="2000" i="1" dirty="0">
                <a:solidFill>
                  <a:schemeClr val="tx1"/>
                </a:solidFill>
                <a:latin typeface="Times New Roman" panose="02020603050405020304" pitchFamily="18" charset="0"/>
                <a:cs typeface="Times New Roman" panose="02020603050405020304" pitchFamily="18" charset="0"/>
                <a:sym typeface="+mn-ea"/>
              </a:rPr>
              <a:t>        当 i=</a:t>
            </a:r>
            <a:r>
              <a:rPr lang="en-US" altLang="zh-CN" sz="2000" i="1" dirty="0">
                <a:solidFill>
                  <a:schemeClr val="tx1"/>
                </a:solidFill>
                <a:latin typeface="Times New Roman" panose="02020603050405020304" pitchFamily="18" charset="0"/>
                <a:cs typeface="Times New Roman" panose="02020603050405020304" pitchFamily="18" charset="0"/>
                <a:sym typeface="+mn-ea"/>
              </a:rPr>
              <a:t>n-1</a:t>
            </a:r>
            <a:r>
              <a:rPr lang="zh-CN" altLang="en-US" sz="2000" i="1" dirty="0">
                <a:solidFill>
                  <a:schemeClr val="tx1"/>
                </a:solidFill>
                <a:latin typeface="Times New Roman" panose="02020603050405020304" pitchFamily="18" charset="0"/>
                <a:cs typeface="Times New Roman" panose="02020603050405020304" pitchFamily="18" charset="0"/>
                <a:sym typeface="+mn-ea"/>
              </a:rPr>
              <a:t>时</a:t>
            </a:r>
          </a:p>
          <a:p>
            <a:pPr algn="just">
              <a:lnSpc>
                <a:spcPct val="150000"/>
              </a:lnSpc>
            </a:pPr>
            <a:r>
              <a:rPr lang="zh-CN" altLang="en-US" sz="2000" i="1" dirty="0">
                <a:solidFill>
                  <a:srgbClr val="FF0000"/>
                </a:solidFill>
                <a:latin typeface="Times New Roman" pitchFamily="18" charset="0"/>
                <a:ea typeface="微软雅黑" pitchFamily="34" charset="-122"/>
                <a:cs typeface="Times New Roman" pitchFamily="18" charset="0"/>
                <a:sym typeface="+mn-ea"/>
              </a:rPr>
              <a:t>MaxSum(</a:t>
            </a:r>
            <a:r>
              <a:rPr lang="en-US" altLang="zh-CN" sz="2000" i="1" dirty="0">
                <a:solidFill>
                  <a:srgbClr val="FF0000"/>
                </a:solidFill>
                <a:latin typeface="Times New Roman" pitchFamily="18" charset="0"/>
                <a:ea typeface="微软雅黑" pitchFamily="34" charset="-122"/>
                <a:cs typeface="Times New Roman" pitchFamily="18" charset="0"/>
                <a:sym typeface="+mn-ea"/>
              </a:rPr>
              <a:t>i</a:t>
            </a:r>
            <a:r>
              <a:rPr lang="zh-CN" altLang="en-US" sz="2000" i="1" dirty="0">
                <a:solidFill>
                  <a:srgbClr val="FF0000"/>
                </a:solidFill>
                <a:latin typeface="Times New Roman" pitchFamily="18" charset="0"/>
                <a:ea typeface="微软雅黑" pitchFamily="34" charset="-122"/>
                <a:cs typeface="Times New Roman" pitchFamily="18" charset="0"/>
                <a:sym typeface="+mn-ea"/>
              </a:rPr>
              <a:t>,j) </a:t>
            </a:r>
            <a:r>
              <a:rPr lang="zh-CN" altLang="en-US" sz="2000" i="1" dirty="0">
                <a:solidFill>
                  <a:schemeClr val="tx1"/>
                </a:solidFill>
                <a:latin typeface="Times New Roman" panose="02020603050405020304" pitchFamily="18" charset="0"/>
                <a:cs typeface="Times New Roman" panose="02020603050405020304" pitchFamily="18" charset="0"/>
                <a:sym typeface="+mn-ea"/>
              </a:rPr>
              <a:t>= Max { </a:t>
            </a:r>
            <a:r>
              <a:rPr lang="zh-CN" altLang="en-US" sz="2000" i="1" dirty="0">
                <a:solidFill>
                  <a:srgbClr val="FF0000"/>
                </a:solidFill>
                <a:latin typeface="Times New Roman" pitchFamily="18" charset="0"/>
                <a:ea typeface="微软雅黑" pitchFamily="34" charset="-122"/>
                <a:cs typeface="Times New Roman" pitchFamily="18" charset="0"/>
                <a:sym typeface="+mn-ea"/>
              </a:rPr>
              <a:t>MaxSum(i</a:t>
            </a:r>
            <a:r>
              <a:rPr lang="en-US" altLang="zh-CN" sz="2000" i="1" dirty="0">
                <a:solidFill>
                  <a:srgbClr val="FF0000"/>
                </a:solidFill>
                <a:latin typeface="Times New Roman" pitchFamily="18" charset="0"/>
                <a:ea typeface="微软雅黑" pitchFamily="34" charset="-122"/>
                <a:cs typeface="Times New Roman" pitchFamily="18" charset="0"/>
                <a:sym typeface="+mn-ea"/>
              </a:rPr>
              <a:t>+</a:t>
            </a:r>
            <a:r>
              <a:rPr lang="zh-CN" altLang="en-US" sz="2000" i="1" dirty="0">
                <a:solidFill>
                  <a:srgbClr val="FF0000"/>
                </a:solidFill>
                <a:latin typeface="Times New Roman" pitchFamily="18" charset="0"/>
                <a:ea typeface="微软雅黑" pitchFamily="34" charset="-122"/>
                <a:cs typeface="Times New Roman" pitchFamily="18" charset="0"/>
                <a:sym typeface="+mn-ea"/>
              </a:rPr>
              <a:t>1, j)</a:t>
            </a:r>
            <a:r>
              <a:rPr lang="zh-CN" altLang="en-US" sz="2000" i="1" dirty="0">
                <a:solidFill>
                  <a:schemeClr val="tx1"/>
                </a:solidFill>
                <a:latin typeface="Times New Roman" panose="02020603050405020304" pitchFamily="18" charset="0"/>
                <a:cs typeface="Times New Roman" panose="02020603050405020304" pitchFamily="18" charset="0"/>
                <a:sym typeface="+mn-ea"/>
              </a:rPr>
              <a:t>, </a:t>
            </a:r>
            <a:r>
              <a:rPr lang="zh-CN" altLang="en-US" sz="2000" i="1" dirty="0">
                <a:solidFill>
                  <a:srgbClr val="FF0000"/>
                </a:solidFill>
                <a:latin typeface="Times New Roman" pitchFamily="18" charset="0"/>
                <a:ea typeface="微软雅黑" pitchFamily="34" charset="-122"/>
                <a:cs typeface="Times New Roman" pitchFamily="18" charset="0"/>
                <a:sym typeface="+mn-ea"/>
              </a:rPr>
              <a:t>MaxSum(i+1, j+1) </a:t>
            </a:r>
            <a:r>
              <a:rPr lang="zh-CN" altLang="en-US" sz="2000" i="1" dirty="0">
                <a:solidFill>
                  <a:schemeClr val="tx1"/>
                </a:solidFill>
                <a:latin typeface="Times New Roman" panose="02020603050405020304" pitchFamily="18" charset="0"/>
                <a:cs typeface="Times New Roman" panose="02020603050405020304" pitchFamily="18" charset="0"/>
                <a:sym typeface="+mn-ea"/>
              </a:rPr>
              <a:t>} + </a:t>
            </a:r>
            <a:r>
              <a:rPr lang="en-US" altLang="zh-CN" sz="2000" i="1" dirty="0">
                <a:solidFill>
                  <a:schemeClr val="tx1"/>
                </a:solidFill>
                <a:latin typeface="Times New Roman" panose="02020603050405020304" pitchFamily="18" charset="0"/>
                <a:cs typeface="Times New Roman" panose="02020603050405020304" pitchFamily="18" charset="0"/>
                <a:sym typeface="+mn-ea"/>
              </a:rPr>
              <a:t>a[</a:t>
            </a:r>
            <a:r>
              <a:rPr lang="zh-CN" altLang="en-US" sz="2000" i="1" dirty="0">
                <a:solidFill>
                  <a:schemeClr val="tx1"/>
                </a:solidFill>
                <a:latin typeface="Times New Roman" panose="02020603050405020304" pitchFamily="18" charset="0"/>
                <a:cs typeface="Times New Roman" panose="02020603050405020304" pitchFamily="18" charset="0"/>
                <a:sym typeface="+mn-ea"/>
              </a:rPr>
              <a:t>i,j</a:t>
            </a:r>
            <a:r>
              <a:rPr lang="en-US" altLang="zh-CN" sz="2000" i="1" dirty="0">
                <a:solidFill>
                  <a:schemeClr val="tx1"/>
                </a:solidFill>
                <a:latin typeface="Times New Roman" panose="02020603050405020304" pitchFamily="18" charset="0"/>
                <a:cs typeface="Times New Roman" panose="02020603050405020304" pitchFamily="18" charset="0"/>
                <a:sym typeface="+mn-ea"/>
              </a:rPr>
              <a:t>]            </a:t>
            </a:r>
            <a:r>
              <a:rPr lang="zh-CN" altLang="en-US" sz="2000" i="1" dirty="0">
                <a:solidFill>
                  <a:schemeClr val="tx1"/>
                </a:solidFill>
                <a:latin typeface="Times New Roman" panose="02020603050405020304" pitchFamily="18" charset="0"/>
                <a:cs typeface="Times New Roman" panose="02020603050405020304" pitchFamily="18" charset="0"/>
                <a:sym typeface="+mn-ea"/>
              </a:rPr>
              <a:t>当 i</a:t>
            </a:r>
            <a:r>
              <a:rPr lang="en-US" altLang="zh-CN" sz="2000" i="1" dirty="0">
                <a:solidFill>
                  <a:schemeClr val="tx1"/>
                </a:solidFill>
                <a:latin typeface="Times New Roman" panose="02020603050405020304" pitchFamily="18" charset="0"/>
                <a:cs typeface="Times New Roman" panose="02020603050405020304" pitchFamily="18" charset="0"/>
                <a:sym typeface="+mn-ea"/>
              </a:rPr>
              <a:t>&lt;n-1</a:t>
            </a:r>
            <a:r>
              <a:rPr lang="zh-CN" altLang="en-US" sz="2000" i="1" dirty="0">
                <a:solidFill>
                  <a:schemeClr val="tx1"/>
                </a:solidFill>
                <a:latin typeface="Times New Roman" panose="02020603050405020304" pitchFamily="18" charset="0"/>
                <a:cs typeface="Times New Roman" panose="02020603050405020304" pitchFamily="18" charset="0"/>
                <a:sym typeface="+mn-ea"/>
              </a:rPr>
              <a:t>时</a:t>
            </a:r>
            <a:endParaRPr lang="zh-CN" altLang="en-US" sz="2000"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6"/>
                                        </p:tgtEl>
                                        <p:attrNameLst>
                                          <p:attrName>style.visibility</p:attrName>
                                        </p:attrNameLst>
                                      </p:cBhvr>
                                      <p:to>
                                        <p:strVal val="visible"/>
                                      </p:to>
                                    </p:set>
                                    <p:animEffect transition="in" filter="blinds(horizontal)">
                                      <p:cBhvr>
                                        <p:cTn id="12" dur="500"/>
                                        <p:tgtEl>
                                          <p:spTgt spid="378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2880" y="1365021"/>
            <a:ext cx="10006085" cy="966611"/>
          </a:xfrm>
          <a:prstGeom prst="rect">
            <a:avLst/>
          </a:prstGeom>
          <a:solidFill>
            <a:schemeClr val="accent4">
              <a:lumMod val="20000"/>
              <a:lumOff val="80000"/>
            </a:schemeClr>
          </a:solidFill>
        </p:spPr>
        <p:txBody>
          <a:bodyPr wrap="square" rtlCol="0">
            <a:spAutoFit/>
          </a:bodyPr>
          <a:lstStyle/>
          <a:p>
            <a:pPr>
              <a:lnSpc>
                <a:spcPct val="150000"/>
              </a:lnSpc>
            </a:pPr>
            <a:r>
              <a:rPr lang="zh-CN" altLang="en-US" sz="2000" dirty="0">
                <a:latin typeface="+mn-ea"/>
                <a:cs typeface="Times New Roman" pitchFamily="18" charset="0"/>
              </a:rPr>
              <a:t>如何避免重复计算，提高算法效率？</a:t>
            </a:r>
            <a:endParaRPr lang="en-US" altLang="zh-CN" sz="2000" dirty="0">
              <a:latin typeface="+mn-ea"/>
              <a:cs typeface="Times New Roman" pitchFamily="18" charset="0"/>
            </a:endParaRPr>
          </a:p>
          <a:p>
            <a:pPr>
              <a:lnSpc>
                <a:spcPct val="150000"/>
              </a:lnSpc>
            </a:pPr>
            <a:r>
              <a:rPr lang="zh-CN" altLang="en-US" sz="2000" dirty="0">
                <a:latin typeface="+mn-ea"/>
                <a:cs typeface="Times New Roman" pitchFamily="18" charset="0"/>
              </a:rPr>
              <a:t>使用空间换时间的思路，利用一个一维数组</a:t>
            </a:r>
            <a:r>
              <a:rPr lang="en-US" altLang="zh-CN" sz="2000" dirty="0" err="1">
                <a:latin typeface="+mn-ea"/>
                <a:cs typeface="Times New Roman" pitchFamily="18" charset="0"/>
              </a:rPr>
              <a:t>dp</a:t>
            </a:r>
            <a:r>
              <a:rPr lang="zh-CN" altLang="en-US" sz="2000" dirty="0">
                <a:latin typeface="+mn-ea"/>
                <a:cs typeface="Times New Roman" pitchFamily="18" charset="0"/>
              </a:rPr>
              <a:t>存放每个子问题的解，</a:t>
            </a:r>
            <a:r>
              <a:rPr lang="en-US" sz="2000" dirty="0">
                <a:latin typeface="+mn-ea"/>
                <a:cs typeface="Times New Roman" pitchFamily="18" charset="0"/>
              </a:rPr>
              <a:t>dp[i]</a:t>
            </a:r>
            <a:r>
              <a:rPr lang="zh-CN" altLang="en-US" sz="2000" dirty="0">
                <a:latin typeface="+mn-ea"/>
                <a:cs typeface="Times New Roman" pitchFamily="18" charset="0"/>
              </a:rPr>
              <a:t>存放</a:t>
            </a:r>
            <a:r>
              <a:rPr lang="en-US" sz="2000" dirty="0">
                <a:latin typeface="+mn-ea"/>
                <a:cs typeface="Times New Roman" pitchFamily="18" charset="0"/>
              </a:rPr>
              <a:t>Fib(i)</a:t>
            </a:r>
            <a:r>
              <a:rPr lang="zh-CN" altLang="en-US" sz="2000" dirty="0">
                <a:latin typeface="+mn-ea"/>
                <a:cs typeface="Times New Roman" pitchFamily="18" charset="0"/>
              </a:rPr>
              <a:t>的值：</a:t>
            </a:r>
          </a:p>
        </p:txBody>
      </p:sp>
      <p:sp>
        <p:nvSpPr>
          <p:cNvPr id="4" name="TextBox 3"/>
          <p:cNvSpPr txBox="1"/>
          <p:nvPr/>
        </p:nvSpPr>
        <p:spPr>
          <a:xfrm>
            <a:off x="715617" y="2494118"/>
            <a:ext cx="9636644" cy="4056834"/>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altLang="zh-CN" sz="2000" dirty="0">
                <a:solidFill>
                  <a:srgbClr val="FF0000"/>
                </a:solidFill>
                <a:latin typeface="微软雅黑" pitchFamily="34" charset="-122"/>
                <a:ea typeface="微软雅黑" pitchFamily="34" charset="-122"/>
                <a:cs typeface="Consolas" panose="020B0609020204030204" pitchFamily="49" charset="0"/>
              </a:rPr>
              <a:t>int Fib1(int n)			//n</a:t>
            </a:r>
            <a:r>
              <a:rPr lang="zh-CN" altLang="en-US" sz="2000" dirty="0">
                <a:solidFill>
                  <a:srgbClr val="FF0000"/>
                </a:solidFill>
                <a:latin typeface="微软雅黑" pitchFamily="34" charset="-122"/>
                <a:ea typeface="微软雅黑" pitchFamily="34" charset="-122"/>
                <a:cs typeface="Consolas" panose="020B0609020204030204" pitchFamily="49" charset="0"/>
              </a:rPr>
              <a:t>≥</a:t>
            </a:r>
            <a:r>
              <a:rPr lang="en-US" altLang="zh-CN" sz="2000" dirty="0">
                <a:solidFill>
                  <a:srgbClr val="FF0000"/>
                </a:solidFill>
                <a:latin typeface="微软雅黑" pitchFamily="34" charset="-122"/>
                <a:ea typeface="微软雅黑" pitchFamily="34" charset="-122"/>
                <a:cs typeface="Consolas" panose="020B0609020204030204" pitchFamily="49" charset="0"/>
              </a:rPr>
              <a:t>3</a:t>
            </a:r>
          </a:p>
          <a:p>
            <a:r>
              <a:rPr lang="en-US" altLang="zh-CN" sz="2000" dirty="0">
                <a:solidFill>
                  <a:srgbClr val="0000FF"/>
                </a:solidFill>
                <a:latin typeface="微软雅黑" pitchFamily="34" charset="-122"/>
                <a:ea typeface="微软雅黑" pitchFamily="34" charset="-122"/>
                <a:cs typeface="Consolas" panose="020B0609020204030204" pitchFamily="49" charset="0"/>
              </a:rPr>
              <a:t>{    int </a:t>
            </a:r>
            <a:r>
              <a:rPr lang="en-US" altLang="zh-CN" sz="2000" dirty="0" err="1">
                <a:solidFill>
                  <a:srgbClr val="0000FF"/>
                </a:solidFill>
                <a:latin typeface="微软雅黑" pitchFamily="34" charset="-122"/>
                <a:ea typeface="微软雅黑" pitchFamily="34" charset="-122"/>
                <a:cs typeface="Consolas" panose="020B0609020204030204" pitchFamily="49" charset="0"/>
              </a:rPr>
              <a:t>dp</a:t>
            </a:r>
            <a:r>
              <a:rPr lang="en-US" altLang="zh-CN" sz="2000" dirty="0">
                <a:solidFill>
                  <a:srgbClr val="0000FF"/>
                </a:solidFill>
                <a:latin typeface="微软雅黑" pitchFamily="34" charset="-122"/>
                <a:ea typeface="微软雅黑" pitchFamily="34" charset="-122"/>
                <a:cs typeface="Consolas" panose="020B0609020204030204" pitchFamily="49" charset="0"/>
              </a:rPr>
              <a:t>[MAX];		</a:t>
            </a:r>
          </a:p>
          <a:p>
            <a:r>
              <a:rPr lang="en-US" altLang="zh-CN" sz="2000" dirty="0">
                <a:solidFill>
                  <a:srgbClr val="00B0F0"/>
                </a:solidFill>
                <a:latin typeface="微软雅黑" pitchFamily="34" charset="-122"/>
                <a:ea typeface="微软雅黑" pitchFamily="34" charset="-122"/>
                <a:cs typeface="Consolas" panose="020B0609020204030204" pitchFamily="49" charset="0"/>
              </a:rPr>
              <a:t>     </a:t>
            </a:r>
            <a:r>
              <a:rPr lang="en-US" altLang="zh-CN" sz="2000" dirty="0">
                <a:solidFill>
                  <a:srgbClr val="0000FF"/>
                </a:solidFill>
                <a:latin typeface="微软雅黑" pitchFamily="34" charset="-122"/>
                <a:ea typeface="微软雅黑" pitchFamily="34" charset="-122"/>
                <a:cs typeface="Consolas" panose="020B0609020204030204" pitchFamily="49" charset="0"/>
              </a:rPr>
              <a:t>int count=1;		</a:t>
            </a:r>
            <a:r>
              <a:rPr lang="en-US" altLang="zh-CN" sz="2000" dirty="0">
                <a:solidFill>
                  <a:srgbClr val="00B0F0"/>
                </a:solidFill>
                <a:latin typeface="微软雅黑" pitchFamily="34" charset="-122"/>
                <a:ea typeface="微软雅黑" pitchFamily="34" charset="-122"/>
                <a:cs typeface="Consolas" panose="020B0609020204030204" pitchFamily="49" charset="0"/>
              </a:rPr>
              <a:t>//</a:t>
            </a:r>
            <a:r>
              <a:rPr lang="zh-CN" altLang="en-US" sz="2000" dirty="0">
                <a:solidFill>
                  <a:srgbClr val="00B0F0"/>
                </a:solidFill>
                <a:latin typeface="微软雅黑" pitchFamily="34" charset="-122"/>
                <a:ea typeface="微软雅黑" pitchFamily="34" charset="-122"/>
                <a:cs typeface="Consolas" panose="020B0609020204030204" pitchFamily="49" charset="0"/>
              </a:rPr>
              <a:t>统计</a:t>
            </a:r>
            <a:r>
              <a:rPr lang="zh-CN" altLang="zh-CN" sz="2000" dirty="0">
                <a:solidFill>
                  <a:srgbClr val="00B0F0"/>
                </a:solidFill>
                <a:latin typeface="微软雅黑" pitchFamily="34" charset="-122"/>
                <a:ea typeface="微软雅黑" pitchFamily="34" charset="-122"/>
                <a:cs typeface="Consolas" panose="020B0609020204030204" pitchFamily="49" charset="0"/>
              </a:rPr>
              <a:t>累计调用的</a:t>
            </a:r>
            <a:r>
              <a:rPr lang="zh-CN" altLang="en-US" sz="2000" dirty="0">
                <a:solidFill>
                  <a:srgbClr val="00B0F0"/>
                </a:solidFill>
                <a:latin typeface="微软雅黑" pitchFamily="34" charset="-122"/>
                <a:ea typeface="微软雅黑" pitchFamily="34" charset="-122"/>
                <a:cs typeface="Consolas" panose="020B0609020204030204" pitchFamily="49" charset="0"/>
              </a:rPr>
              <a:t>次数</a:t>
            </a:r>
            <a:r>
              <a:rPr lang="en-US" altLang="zh-CN" sz="2000" dirty="0">
                <a:solidFill>
                  <a:srgbClr val="00B0F0"/>
                </a:solidFill>
                <a:latin typeface="微软雅黑" pitchFamily="34" charset="-122"/>
                <a:ea typeface="微软雅黑" pitchFamily="34" charset="-122"/>
                <a:cs typeface="Consolas" panose="020B0609020204030204" pitchFamily="49" charset="0"/>
              </a:rPr>
              <a:t>   </a:t>
            </a:r>
          </a:p>
          <a:p>
            <a:r>
              <a:rPr lang="en-US" altLang="zh-CN" sz="2000" dirty="0">
                <a:solidFill>
                  <a:srgbClr val="00B0F0"/>
                </a:solidFill>
                <a:latin typeface="微软雅黑" pitchFamily="34" charset="-122"/>
                <a:ea typeface="微软雅黑" pitchFamily="34" charset="-122"/>
                <a:cs typeface="Consolas" panose="020B0609020204030204" pitchFamily="49" charset="0"/>
              </a:rPr>
              <a:t>     </a:t>
            </a:r>
            <a:r>
              <a:rPr lang="en-US" altLang="zh-CN" sz="2000" dirty="0" err="1">
                <a:solidFill>
                  <a:srgbClr val="0000FF"/>
                </a:solidFill>
                <a:latin typeface="微软雅黑" pitchFamily="34" charset="-122"/>
                <a:ea typeface="微软雅黑" pitchFamily="34" charset="-122"/>
                <a:cs typeface="Consolas" panose="020B0609020204030204" pitchFamily="49" charset="0"/>
              </a:rPr>
              <a:t>dp</a:t>
            </a:r>
            <a:r>
              <a:rPr lang="en-US" altLang="zh-CN" sz="2000" dirty="0">
                <a:solidFill>
                  <a:srgbClr val="0000FF"/>
                </a:solidFill>
                <a:latin typeface="微软雅黑" pitchFamily="34" charset="-122"/>
                <a:ea typeface="微软雅黑" pitchFamily="34" charset="-122"/>
                <a:cs typeface="Consolas" panose="020B0609020204030204" pitchFamily="49" charset="0"/>
              </a:rPr>
              <a:t>[1]=dp[2]=1;</a:t>
            </a:r>
            <a:endParaRPr lang="zh-CN" altLang="zh-CN" sz="2000" dirty="0">
              <a:solidFill>
                <a:srgbClr val="0000FF"/>
              </a:solidFill>
              <a:latin typeface="微软雅黑" pitchFamily="34" charset="-122"/>
              <a:ea typeface="微软雅黑" pitchFamily="34" charset="-122"/>
              <a:cs typeface="Consolas" panose="020B0609020204030204" pitchFamily="49" charset="0"/>
            </a:endParaRPr>
          </a:p>
          <a:p>
            <a:r>
              <a:rPr lang="en-US" altLang="zh-CN" sz="2000" dirty="0">
                <a:solidFill>
                  <a:srgbClr val="006600"/>
                </a:solidFill>
                <a:latin typeface="微软雅黑" pitchFamily="34" charset="-122"/>
                <a:ea typeface="微软雅黑" pitchFamily="34" charset="-122"/>
                <a:cs typeface="Consolas" panose="020B0609020204030204" pitchFamily="49" charset="0"/>
              </a:rPr>
              <a:t>     printf("(%d)</a:t>
            </a:r>
            <a:r>
              <a:rPr lang="zh-CN" altLang="zh-CN" sz="2000" dirty="0">
                <a:solidFill>
                  <a:srgbClr val="006600"/>
                </a:solidFill>
                <a:latin typeface="微软雅黑" pitchFamily="34" charset="-122"/>
                <a:ea typeface="微软雅黑" pitchFamily="34" charset="-122"/>
                <a:cs typeface="Consolas" panose="020B0609020204030204" pitchFamily="49" charset="0"/>
              </a:rPr>
              <a:t>计算出</a:t>
            </a:r>
            <a:r>
              <a:rPr lang="en-US" altLang="zh-CN" sz="2000" dirty="0">
                <a:solidFill>
                  <a:srgbClr val="006600"/>
                </a:solidFill>
                <a:latin typeface="微软雅黑" pitchFamily="34" charset="-122"/>
                <a:ea typeface="微软雅黑" pitchFamily="34" charset="-122"/>
                <a:cs typeface="Consolas" panose="020B0609020204030204" pitchFamily="49" charset="0"/>
              </a:rPr>
              <a:t>Fib(1)=1\n"</a:t>
            </a:r>
            <a:r>
              <a:rPr lang="zh-CN" altLang="en-US" sz="2000" dirty="0">
                <a:solidFill>
                  <a:srgbClr val="006600"/>
                </a:solidFill>
                <a:latin typeface="微软雅黑" pitchFamily="34" charset="-122"/>
                <a:ea typeface="微软雅黑" pitchFamily="34" charset="-122"/>
                <a:cs typeface="Consolas" panose="020B0609020204030204" pitchFamily="49" charset="0"/>
              </a:rPr>
              <a:t>，</a:t>
            </a:r>
            <a:r>
              <a:rPr lang="en-US" altLang="zh-CN" sz="2000" dirty="0">
                <a:solidFill>
                  <a:srgbClr val="006600"/>
                </a:solidFill>
                <a:latin typeface="微软雅黑" pitchFamily="34" charset="-122"/>
                <a:ea typeface="微软雅黑" pitchFamily="34" charset="-122"/>
                <a:cs typeface="Consolas" panose="020B0609020204030204" pitchFamily="49" charset="0"/>
              </a:rPr>
              <a:t>count++);</a:t>
            </a:r>
            <a:endParaRPr lang="zh-CN" altLang="zh-CN" sz="2000" dirty="0">
              <a:solidFill>
                <a:srgbClr val="006600"/>
              </a:solidFill>
              <a:latin typeface="微软雅黑" pitchFamily="34" charset="-122"/>
              <a:ea typeface="微软雅黑" pitchFamily="34" charset="-122"/>
              <a:cs typeface="Consolas" panose="020B0609020204030204" pitchFamily="49" charset="0"/>
            </a:endParaRPr>
          </a:p>
          <a:p>
            <a:r>
              <a:rPr lang="en-US" altLang="zh-CN" sz="2000" dirty="0">
                <a:solidFill>
                  <a:srgbClr val="006600"/>
                </a:solidFill>
                <a:latin typeface="微软雅黑" pitchFamily="34" charset="-122"/>
                <a:ea typeface="微软雅黑" pitchFamily="34" charset="-122"/>
                <a:cs typeface="Consolas" panose="020B0609020204030204" pitchFamily="49" charset="0"/>
              </a:rPr>
              <a:t>     printf("(%d)</a:t>
            </a:r>
            <a:r>
              <a:rPr lang="zh-CN" altLang="zh-CN" sz="2000" dirty="0">
                <a:solidFill>
                  <a:srgbClr val="006600"/>
                </a:solidFill>
                <a:latin typeface="微软雅黑" pitchFamily="34" charset="-122"/>
                <a:ea typeface="微软雅黑" pitchFamily="34" charset="-122"/>
                <a:cs typeface="Consolas" panose="020B0609020204030204" pitchFamily="49" charset="0"/>
              </a:rPr>
              <a:t>计算出</a:t>
            </a:r>
            <a:r>
              <a:rPr lang="en-US" altLang="zh-CN" sz="2000" dirty="0">
                <a:solidFill>
                  <a:srgbClr val="006600"/>
                </a:solidFill>
                <a:latin typeface="微软雅黑" pitchFamily="34" charset="-122"/>
                <a:ea typeface="微软雅黑" pitchFamily="34" charset="-122"/>
                <a:cs typeface="Consolas" panose="020B0609020204030204" pitchFamily="49" charset="0"/>
              </a:rPr>
              <a:t>Fib(2)=1\n"</a:t>
            </a:r>
            <a:r>
              <a:rPr lang="zh-CN" altLang="en-US" sz="2000" dirty="0">
                <a:solidFill>
                  <a:srgbClr val="006600"/>
                </a:solidFill>
                <a:latin typeface="微软雅黑" pitchFamily="34" charset="-122"/>
                <a:ea typeface="微软雅黑" pitchFamily="34" charset="-122"/>
                <a:cs typeface="Consolas" panose="020B0609020204030204" pitchFamily="49" charset="0"/>
              </a:rPr>
              <a:t>，</a:t>
            </a:r>
            <a:r>
              <a:rPr lang="en-US" altLang="zh-CN" sz="2000" dirty="0">
                <a:solidFill>
                  <a:srgbClr val="006600"/>
                </a:solidFill>
                <a:latin typeface="微软雅黑" pitchFamily="34" charset="-122"/>
                <a:ea typeface="微软雅黑" pitchFamily="34" charset="-122"/>
                <a:cs typeface="Consolas" panose="020B0609020204030204" pitchFamily="49" charset="0"/>
              </a:rPr>
              <a:t>count++);</a:t>
            </a:r>
            <a:endParaRPr lang="zh-CN" altLang="zh-CN" sz="2000" dirty="0">
              <a:solidFill>
                <a:srgbClr val="006600"/>
              </a:solidFill>
              <a:latin typeface="微软雅黑" pitchFamily="34" charset="-122"/>
              <a:ea typeface="微软雅黑" pitchFamily="34" charset="-122"/>
              <a:cs typeface="Consolas" panose="020B0609020204030204" pitchFamily="49" charset="0"/>
            </a:endParaRPr>
          </a:p>
          <a:p>
            <a:r>
              <a:rPr lang="en-US" altLang="zh-CN" sz="2000" dirty="0">
                <a:solidFill>
                  <a:srgbClr val="0000FF"/>
                </a:solidFill>
                <a:latin typeface="微软雅黑" pitchFamily="34" charset="-122"/>
                <a:ea typeface="微软雅黑" pitchFamily="34" charset="-122"/>
                <a:cs typeface="Consolas" panose="020B0609020204030204" pitchFamily="49" charset="0"/>
              </a:rPr>
              <a:t>     for (int i=3;i&lt;=n;i++)</a:t>
            </a:r>
            <a:endParaRPr lang="zh-CN" altLang="zh-CN" sz="2000" dirty="0">
              <a:solidFill>
                <a:srgbClr val="0000FF"/>
              </a:solidFill>
              <a:latin typeface="微软雅黑" pitchFamily="34" charset="-122"/>
              <a:ea typeface="微软雅黑" pitchFamily="34" charset="-122"/>
              <a:cs typeface="Consolas" panose="020B0609020204030204" pitchFamily="49" charset="0"/>
            </a:endParaRPr>
          </a:p>
          <a:p>
            <a:r>
              <a:rPr lang="en-US" altLang="zh-CN" sz="2000" dirty="0">
                <a:solidFill>
                  <a:srgbClr val="0000FF"/>
                </a:solidFill>
                <a:latin typeface="微软雅黑" pitchFamily="34" charset="-122"/>
                <a:ea typeface="微软雅黑" pitchFamily="34" charset="-122"/>
                <a:cs typeface="Consolas" panose="020B0609020204030204" pitchFamily="49" charset="0"/>
              </a:rPr>
              <a:t>     {    dp[i]=dp[i-1]+dp[i-2];</a:t>
            </a:r>
            <a:endParaRPr lang="zh-CN" altLang="zh-CN" sz="2000" dirty="0">
              <a:solidFill>
                <a:srgbClr val="0000FF"/>
              </a:solidFill>
              <a:latin typeface="微软雅黑" pitchFamily="34" charset="-122"/>
              <a:ea typeface="微软雅黑" pitchFamily="34" charset="-122"/>
              <a:cs typeface="Consolas" panose="020B0609020204030204" pitchFamily="49" charset="0"/>
            </a:endParaRPr>
          </a:p>
          <a:p>
            <a:r>
              <a:rPr lang="en-US" altLang="zh-CN" sz="2000" dirty="0">
                <a:solidFill>
                  <a:srgbClr val="0000FF"/>
                </a:solidFill>
                <a:latin typeface="微软雅黑" pitchFamily="34" charset="-122"/>
                <a:ea typeface="微软雅黑" pitchFamily="34" charset="-122"/>
                <a:cs typeface="Consolas" panose="020B0609020204030204" pitchFamily="49" charset="0"/>
              </a:rPr>
              <a:t>          </a:t>
            </a:r>
            <a:r>
              <a:rPr lang="en-US" altLang="zh-CN" sz="2000" dirty="0">
                <a:solidFill>
                  <a:srgbClr val="006600"/>
                </a:solidFill>
                <a:latin typeface="微软雅黑" pitchFamily="34" charset="-122"/>
                <a:ea typeface="微软雅黑" pitchFamily="34" charset="-122"/>
                <a:cs typeface="Consolas" panose="020B0609020204030204" pitchFamily="49" charset="0"/>
              </a:rPr>
              <a:t>printf("(%d)</a:t>
            </a:r>
            <a:r>
              <a:rPr lang="zh-CN" altLang="zh-CN" sz="2000" dirty="0">
                <a:solidFill>
                  <a:srgbClr val="006600"/>
                </a:solidFill>
                <a:latin typeface="微软雅黑" pitchFamily="34" charset="-122"/>
                <a:ea typeface="微软雅黑" pitchFamily="34" charset="-122"/>
                <a:cs typeface="Consolas" panose="020B0609020204030204" pitchFamily="49" charset="0"/>
              </a:rPr>
              <a:t>计算出</a:t>
            </a:r>
            <a:r>
              <a:rPr lang="en-US" altLang="zh-CN" sz="2000" dirty="0">
                <a:solidFill>
                  <a:srgbClr val="006600"/>
                </a:solidFill>
                <a:latin typeface="微软雅黑" pitchFamily="34" charset="-122"/>
                <a:ea typeface="微软雅黑" pitchFamily="34" charset="-122"/>
                <a:cs typeface="Consolas" panose="020B0609020204030204" pitchFamily="49" charset="0"/>
              </a:rPr>
              <a:t>Fib(%d)=%d\n"</a:t>
            </a:r>
            <a:r>
              <a:rPr lang="zh-CN" altLang="en-US" sz="2000" dirty="0">
                <a:solidFill>
                  <a:srgbClr val="006600"/>
                </a:solidFill>
                <a:latin typeface="微软雅黑" pitchFamily="34" charset="-122"/>
                <a:ea typeface="微软雅黑" pitchFamily="34" charset="-122"/>
                <a:cs typeface="Consolas" panose="020B0609020204030204" pitchFamily="49" charset="0"/>
              </a:rPr>
              <a:t>，</a:t>
            </a:r>
            <a:r>
              <a:rPr lang="en-US" altLang="zh-CN" sz="2000" dirty="0">
                <a:solidFill>
                  <a:srgbClr val="006600"/>
                </a:solidFill>
                <a:latin typeface="微软雅黑" pitchFamily="34" charset="-122"/>
                <a:ea typeface="微软雅黑" pitchFamily="34" charset="-122"/>
                <a:cs typeface="Consolas" panose="020B0609020204030204" pitchFamily="49" charset="0"/>
              </a:rPr>
              <a:t>count++</a:t>
            </a:r>
            <a:r>
              <a:rPr lang="zh-CN" altLang="en-US" sz="2000" dirty="0">
                <a:solidFill>
                  <a:srgbClr val="006600"/>
                </a:solidFill>
                <a:latin typeface="微软雅黑" pitchFamily="34" charset="-122"/>
                <a:ea typeface="微软雅黑" pitchFamily="34" charset="-122"/>
                <a:cs typeface="Consolas" panose="020B0609020204030204" pitchFamily="49" charset="0"/>
              </a:rPr>
              <a:t>，</a:t>
            </a:r>
            <a:r>
              <a:rPr lang="en-US" altLang="zh-CN" sz="2000" dirty="0">
                <a:solidFill>
                  <a:srgbClr val="006600"/>
                </a:solidFill>
                <a:latin typeface="微软雅黑" pitchFamily="34" charset="-122"/>
                <a:ea typeface="微软雅黑" pitchFamily="34" charset="-122"/>
                <a:cs typeface="Consolas" panose="020B0609020204030204" pitchFamily="49" charset="0"/>
              </a:rPr>
              <a:t>i</a:t>
            </a:r>
            <a:r>
              <a:rPr lang="zh-CN" altLang="en-US" sz="2000" dirty="0">
                <a:solidFill>
                  <a:srgbClr val="006600"/>
                </a:solidFill>
                <a:latin typeface="微软雅黑" pitchFamily="34" charset="-122"/>
                <a:ea typeface="微软雅黑" pitchFamily="34" charset="-122"/>
                <a:cs typeface="Consolas" panose="020B0609020204030204" pitchFamily="49" charset="0"/>
              </a:rPr>
              <a:t>，</a:t>
            </a:r>
            <a:r>
              <a:rPr lang="en-US" altLang="zh-CN" sz="2000" dirty="0">
                <a:solidFill>
                  <a:srgbClr val="006600"/>
                </a:solidFill>
                <a:latin typeface="微软雅黑" pitchFamily="34" charset="-122"/>
                <a:ea typeface="微软雅黑" pitchFamily="34" charset="-122"/>
                <a:cs typeface="Consolas" panose="020B0609020204030204" pitchFamily="49" charset="0"/>
              </a:rPr>
              <a:t>dp[i]);</a:t>
            </a:r>
            <a:endParaRPr lang="zh-CN" altLang="zh-CN" sz="2000" dirty="0">
              <a:solidFill>
                <a:srgbClr val="006600"/>
              </a:solidFill>
              <a:latin typeface="微软雅黑" pitchFamily="34" charset="-122"/>
              <a:ea typeface="微软雅黑" pitchFamily="34" charset="-122"/>
              <a:cs typeface="Consolas" panose="020B0609020204030204" pitchFamily="49" charset="0"/>
            </a:endParaRPr>
          </a:p>
          <a:p>
            <a:r>
              <a:rPr lang="en-US" altLang="zh-CN" sz="2000" dirty="0">
                <a:solidFill>
                  <a:srgbClr val="0000FF"/>
                </a:solidFill>
                <a:latin typeface="微软雅黑" pitchFamily="34" charset="-122"/>
                <a:ea typeface="微软雅黑" pitchFamily="34" charset="-122"/>
                <a:cs typeface="Consolas" panose="020B0609020204030204" pitchFamily="49" charset="0"/>
              </a:rPr>
              <a:t>     }</a:t>
            </a:r>
            <a:endParaRPr lang="zh-CN" altLang="zh-CN" sz="2000" dirty="0">
              <a:solidFill>
                <a:srgbClr val="0000FF"/>
              </a:solidFill>
              <a:latin typeface="微软雅黑" pitchFamily="34" charset="-122"/>
              <a:ea typeface="微软雅黑" pitchFamily="34" charset="-122"/>
              <a:cs typeface="Consolas" panose="020B0609020204030204" pitchFamily="49" charset="0"/>
            </a:endParaRPr>
          </a:p>
          <a:p>
            <a:r>
              <a:rPr lang="en-US" altLang="zh-CN" sz="2000" dirty="0">
                <a:solidFill>
                  <a:srgbClr val="0000FF"/>
                </a:solidFill>
                <a:latin typeface="微软雅黑" pitchFamily="34" charset="-122"/>
                <a:ea typeface="微软雅黑" pitchFamily="34" charset="-122"/>
                <a:cs typeface="Consolas" panose="020B0609020204030204" pitchFamily="49" charset="0"/>
              </a:rPr>
              <a:t>     return dp[n];</a:t>
            </a:r>
            <a:endParaRPr lang="zh-CN" altLang="zh-CN" sz="2000" dirty="0">
              <a:solidFill>
                <a:srgbClr val="0000FF"/>
              </a:solidFill>
              <a:latin typeface="微软雅黑" pitchFamily="34" charset="-122"/>
              <a:ea typeface="微软雅黑" pitchFamily="34" charset="-122"/>
              <a:cs typeface="Consolas" panose="020B0609020204030204" pitchFamily="49" charset="0"/>
            </a:endParaRPr>
          </a:p>
          <a:p>
            <a:r>
              <a:rPr lang="en-US" altLang="zh-CN" sz="2000" dirty="0">
                <a:solidFill>
                  <a:srgbClr val="0000FF"/>
                </a:solidFill>
                <a:latin typeface="微软雅黑" pitchFamily="34" charset="-122"/>
                <a:ea typeface="微软雅黑" pitchFamily="34" charset="-122"/>
                <a:cs typeface="Consolas" panose="020B0609020204030204" pitchFamily="49" charset="0"/>
              </a:rPr>
              <a:t>}</a:t>
            </a:r>
            <a:endParaRPr lang="zh-CN" altLang="zh-CN" sz="2000" dirty="0">
              <a:solidFill>
                <a:srgbClr val="0000FF"/>
              </a:solidFill>
              <a:latin typeface="微软雅黑" pitchFamily="34" charset="-122"/>
              <a:ea typeface="微软雅黑" pitchFamily="34" charset="-122"/>
              <a:cs typeface="Consolas" panose="020B0609020204030204" pitchFamily="49" charset="0"/>
            </a:endParaRPr>
          </a:p>
        </p:txBody>
      </p:sp>
      <p:sp>
        <p:nvSpPr>
          <p:cNvPr id="5" name="Text Box 5"/>
          <p:cNvSpPr txBox="1">
            <a:spLocks noChangeArrowheads="1"/>
          </p:cNvSpPr>
          <p:nvPr/>
        </p:nvSpPr>
        <p:spPr bwMode="auto">
          <a:xfrm>
            <a:off x="479260" y="741821"/>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US" altLang="zh-CN" sz="2400" b="1" dirty="0">
                <a:solidFill>
                  <a:srgbClr val="0000FF"/>
                </a:solidFill>
                <a:latin typeface="微软雅黑" pitchFamily="34" charset="-122"/>
                <a:ea typeface="微软雅黑" pitchFamily="34" charset="-122"/>
                <a:cs typeface="Consolas" panose="020B0609020204030204" pitchFamily="49" charset="0"/>
              </a:rPr>
              <a:t>4.1.1  </a:t>
            </a:r>
            <a:r>
              <a:rPr lang="zh-CN" altLang="zh-CN" sz="2400" b="1" dirty="0">
                <a:solidFill>
                  <a:srgbClr val="0000FF"/>
                </a:solidFill>
                <a:latin typeface="微软雅黑" pitchFamily="34" charset="-122"/>
                <a:ea typeface="微软雅黑" pitchFamily="34" charset="-122"/>
                <a:cs typeface="Consolas" panose="020B0609020204030204" pitchFamily="49" charset="0"/>
              </a:rPr>
              <a:t>从求解斐波那契数列看动态规划法</a:t>
            </a:r>
            <a:endParaRPr lang="zh-CN" altLang="en-US" sz="2400" b="1" dirty="0">
              <a:solidFill>
                <a:srgbClr val="0000FF"/>
              </a:solidFill>
              <a:latin typeface="微软雅黑" pitchFamily="34" charset="-122"/>
              <a:ea typeface="微软雅黑" pitchFamily="34" charset="-122"/>
              <a:cs typeface="Consolas" panose="020B0609020204030204" pitchFamily="49" charset="0"/>
            </a:endParaRPr>
          </a:p>
        </p:txBody>
      </p:sp>
      <p:pic>
        <p:nvPicPr>
          <p:cNvPr id="7" name="图片 6">
            <a:extLst>
              <a:ext uri="{FF2B5EF4-FFF2-40B4-BE49-F238E27FC236}">
                <a16:creationId xmlns:a16="http://schemas.microsoft.com/office/drawing/2014/main" id="{86658C4F-B6A8-4FD2-AD36-664D1E09EBC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5617" y="1688091"/>
            <a:ext cx="877263" cy="7567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805070" y="1221741"/>
            <a:ext cx="9770221" cy="5062855"/>
          </a:xfrm>
          <a:prstGeom prst="rect">
            <a:avLst/>
          </a:prstGeom>
        </p:spPr>
        <p:style>
          <a:lnRef idx="2">
            <a:schemeClr val="accent2"/>
          </a:lnRef>
          <a:fillRef idx="1">
            <a:schemeClr val="lt1"/>
          </a:fillRef>
          <a:effectRef idx="0">
            <a:schemeClr val="accent2"/>
          </a:effectRef>
          <a:fontRef idx="minor">
            <a:schemeClr val="dk1"/>
          </a:fontRef>
        </p:style>
        <p:txBody>
          <a:bodyPr tIns="3600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算法</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数塔动态规划解法</a:t>
            </a:r>
            <a:endPar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endParaRPr>
          </a:p>
          <a:p>
            <a:pPr eaLnBrk="1" hangingPunct="1">
              <a:lnSpc>
                <a:spcPct val="150000"/>
              </a:lnSpc>
            </a:pPr>
            <a:endPar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1. </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初始化数组 </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dp</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Consolas" pitchFamily="49" charset="0"/>
              </a:rPr>
              <a:t>的最后一行为数塔的底层数据：</a:t>
            </a:r>
          </a:p>
          <a:p>
            <a:pPr eaLnBrk="1" hangingPunct="1">
              <a:lnSpc>
                <a:spcPct val="150000"/>
              </a:lnSpc>
            </a:pPr>
            <a:r>
              <a:rPr lang="zh-CN" altLang="pt-BR" sz="2000" dirty="0">
                <a:latin typeface="Times New Roman" panose="02020603050405020304" pitchFamily="18" charset="0"/>
                <a:ea typeface="微软雅黑" panose="020B0503020204020204" pitchFamily="34" charset="-122"/>
                <a:cs typeface="Times New Roman" panose="02020603050405020304" pitchFamily="18" charset="0"/>
              </a:rPr>
              <a:t>    </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pt-BR" sz="2000" i="1" dirty="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pt-BR" sz="2000" i="1" dirty="0">
                <a:latin typeface="Times New Roman" panose="02020603050405020304" pitchFamily="18" charset="0"/>
                <a:ea typeface="微软雅黑" panose="020B0503020204020204" pitchFamily="34" charset="-122"/>
                <a:cs typeface="Times New Roman" panose="02020603050405020304" pitchFamily="18" charset="0"/>
              </a:rPr>
              <a:t>0</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pt-BR" sz="2000" i="1" dirty="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 &lt; n; </a:t>
            </a:r>
            <a:r>
              <a:rPr lang="en-US" altLang="pt-BR" sz="2000" i="1" dirty="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pt-BR" sz="2000" i="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pP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pt-BR"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dp</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[n-1][</a:t>
            </a:r>
            <a:r>
              <a:rPr lang="en-US" altLang="pt-BR" sz="2000" i="1" dirty="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 = a[n-1][</a:t>
            </a:r>
            <a:r>
              <a:rPr lang="en-US" altLang="pt-BR" sz="2000" i="1" dirty="0">
                <a:latin typeface="Times New Roman" panose="02020603050405020304" pitchFamily="18" charset="0"/>
                <a:ea typeface="微软雅黑" panose="020B0503020204020204" pitchFamily="34" charset="-122"/>
                <a:cs typeface="Times New Roman" panose="02020603050405020304" pitchFamily="18" charset="0"/>
              </a:rPr>
              <a:t>i</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150000"/>
              </a:lnSpc>
            </a:pPr>
            <a:r>
              <a:rPr lang="pt-BR" altLang="zh-CN" sz="2000" dirty="0">
                <a:latin typeface="微软雅黑" panose="020B0503020204020204" pitchFamily="34" charset="-122"/>
                <a:ea typeface="微软雅黑" panose="020B0503020204020204" pitchFamily="34" charset="-122"/>
                <a:cs typeface="Consolas" pitchFamily="49" charset="0"/>
              </a:rPr>
              <a:t>2. </a:t>
            </a:r>
            <a:r>
              <a:rPr lang="zh-CN" altLang="en-US" sz="2000" dirty="0">
                <a:latin typeface="微软雅黑" panose="020B0503020204020204" pitchFamily="34" charset="-122"/>
                <a:ea typeface="微软雅黑" panose="020B0503020204020204" pitchFamily="34" charset="-122"/>
                <a:cs typeface="Consolas" pitchFamily="49" charset="0"/>
              </a:rPr>
              <a:t>从第</a:t>
            </a:r>
            <a:r>
              <a:rPr lang="pt-BR" altLang="zh-CN" sz="2000" dirty="0">
                <a:latin typeface="微软雅黑" panose="020B0503020204020204" pitchFamily="34" charset="-122"/>
                <a:ea typeface="微软雅黑" panose="020B0503020204020204" pitchFamily="34" charset="-122"/>
                <a:cs typeface="Consolas" pitchFamily="49" charset="0"/>
              </a:rPr>
              <a:t>n-1</a:t>
            </a:r>
            <a:r>
              <a:rPr lang="zh-CN" altLang="en-US" sz="2000" dirty="0">
                <a:latin typeface="微软雅黑" panose="020B0503020204020204" pitchFamily="34" charset="-122"/>
                <a:ea typeface="微软雅黑" panose="020B0503020204020204" pitchFamily="34" charset="-122"/>
                <a:cs typeface="Consolas" pitchFamily="49" charset="0"/>
              </a:rPr>
              <a:t>层开始直到第</a:t>
            </a:r>
            <a:r>
              <a:rPr lang="pt-BR" altLang="zh-CN" sz="2000" dirty="0">
                <a:latin typeface="微软雅黑" panose="020B0503020204020204" pitchFamily="34" charset="-122"/>
                <a:ea typeface="微软雅黑" panose="020B0503020204020204" pitchFamily="34" charset="-122"/>
                <a:cs typeface="Consolas" pitchFamily="49" charset="0"/>
              </a:rPr>
              <a:t>0</a:t>
            </a:r>
            <a:r>
              <a:rPr lang="zh-CN" altLang="en-US" sz="2000" dirty="0">
                <a:latin typeface="微软雅黑" panose="020B0503020204020204" pitchFamily="34" charset="-122"/>
                <a:ea typeface="微软雅黑" panose="020B0503020204020204" pitchFamily="34" charset="-122"/>
                <a:cs typeface="Consolas" pitchFamily="49" charset="0"/>
              </a:rPr>
              <a:t>层对</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dp[i][j]</a:t>
            </a:r>
            <a:r>
              <a:rPr lang="zh-CN" altLang="en-US" sz="2000" dirty="0">
                <a:latin typeface="微软雅黑" panose="020B0503020204020204" pitchFamily="34" charset="-122"/>
                <a:ea typeface="微软雅黑" panose="020B0503020204020204" pitchFamily="34" charset="-122"/>
                <a:cs typeface="Consolas" pitchFamily="49" charset="0"/>
              </a:rPr>
              <a:t>执行下述操作</a:t>
            </a:r>
            <a:r>
              <a:rPr lang="zh-CN" altLang="pt-BR" sz="2000" dirty="0">
                <a:latin typeface="微软雅黑" panose="020B0503020204020204" pitchFamily="34" charset="-122"/>
                <a:ea typeface="微软雅黑" panose="020B0503020204020204" pitchFamily="34" charset="-122"/>
                <a:cs typeface="Consolas" pitchFamily="49" charset="0"/>
              </a:rPr>
              <a:t>：</a:t>
            </a:r>
          </a:p>
          <a:p>
            <a:pPr lvl="1" eaLnBrk="1" hangingPunct="1">
              <a:lnSpc>
                <a:spcPct val="150000"/>
              </a:lnSpc>
            </a:pPr>
            <a:r>
              <a:rPr lang="pt-BR" altLang="zh-CN" sz="2000" dirty="0">
                <a:latin typeface="微软雅黑" panose="020B0503020204020204" pitchFamily="34" charset="-122"/>
                <a:ea typeface="微软雅黑" panose="020B0503020204020204" pitchFamily="34" charset="-122"/>
                <a:cs typeface="Consolas" pitchFamily="49" charset="0"/>
              </a:rPr>
              <a:t>2.1 </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dp[i][j] = max { dp[i+1][j], dp[i+1][j+1] } </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sym typeface="+mn-ea"/>
              </a:rPr>
              <a:t>+ a[i][j]</a:t>
            </a:r>
            <a:r>
              <a:rPr lang="zh-CN" altLang="pt-BR" dirty="0">
                <a:latin typeface="微软雅黑" panose="020B0503020204020204" pitchFamily="34" charset="-122"/>
                <a:ea typeface="微软雅黑" panose="020B0503020204020204" pitchFamily="34" charset="-122"/>
                <a:cs typeface="Consolas" pitchFamily="49" charset="0"/>
              </a:rPr>
              <a:t>；</a:t>
            </a:r>
          </a:p>
          <a:p>
            <a:pPr lvl="1" eaLnBrk="1" hangingPunct="1">
              <a:lnSpc>
                <a:spcPct val="150000"/>
              </a:lnSpc>
            </a:pPr>
            <a:r>
              <a:rPr lang="pt-BR" altLang="zh-CN" sz="2000" dirty="0">
                <a:latin typeface="微软雅黑" panose="020B0503020204020204" pitchFamily="34" charset="-122"/>
                <a:ea typeface="微软雅黑" panose="020B0503020204020204" pitchFamily="34" charset="-122"/>
                <a:cs typeface="Consolas" pitchFamily="49" charset="0"/>
              </a:rPr>
              <a:t>2.2 </a:t>
            </a:r>
            <a:r>
              <a:rPr lang="zh-CN" altLang="en-US" sz="2000" dirty="0">
                <a:latin typeface="微软雅黑" panose="020B0503020204020204" pitchFamily="34" charset="-122"/>
                <a:ea typeface="微软雅黑" panose="020B0503020204020204" pitchFamily="34" charset="-122"/>
                <a:cs typeface="Consolas" pitchFamily="49" charset="0"/>
              </a:rPr>
              <a:t>如果选择下标 </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2000" dirty="0">
                <a:latin typeface="微软雅黑" panose="020B0503020204020204" pitchFamily="34" charset="-122"/>
                <a:ea typeface="微软雅黑" panose="020B0503020204020204" pitchFamily="34" charset="-122"/>
                <a:cs typeface="Consolas" pitchFamily="49" charset="0"/>
              </a:rPr>
              <a:t>的元素</a:t>
            </a:r>
            <a:r>
              <a:rPr lang="zh-CN" altLang="pt-BR" sz="2000" dirty="0">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则 </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next[i][j]=j </a:t>
            </a:r>
            <a:r>
              <a:rPr lang="zh-CN" altLang="pt-BR" sz="2000" dirty="0">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否则 </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next[i][j]=j+1</a:t>
            </a:r>
            <a:r>
              <a:rPr lang="zh-CN" altLang="pt-BR" sz="2000" dirty="0">
                <a:latin typeface="微软雅黑" panose="020B0503020204020204" pitchFamily="34" charset="-122"/>
                <a:ea typeface="微软雅黑" panose="020B0503020204020204" pitchFamily="34" charset="-122"/>
                <a:cs typeface="Consolas" pitchFamily="49" charset="0"/>
              </a:rPr>
              <a:t>；</a:t>
            </a:r>
          </a:p>
          <a:p>
            <a:pPr eaLnBrk="1" hangingPunct="1">
              <a:lnSpc>
                <a:spcPct val="150000"/>
              </a:lnSpc>
            </a:pPr>
            <a:r>
              <a:rPr lang="pt-BR" altLang="zh-CN" sz="2000" dirty="0">
                <a:latin typeface="微软雅黑" panose="020B0503020204020204" pitchFamily="34" charset="-122"/>
                <a:ea typeface="微软雅黑" panose="020B0503020204020204" pitchFamily="34" charset="-122"/>
                <a:cs typeface="Consolas" pitchFamily="49" charset="0"/>
              </a:rPr>
              <a:t>3. </a:t>
            </a:r>
            <a:r>
              <a:rPr lang="zh-CN" altLang="en-US" sz="2000" dirty="0">
                <a:latin typeface="微软雅黑" panose="020B0503020204020204" pitchFamily="34" charset="-122"/>
                <a:ea typeface="微软雅黑" panose="020B0503020204020204" pitchFamily="34" charset="-122"/>
                <a:cs typeface="Consolas" pitchFamily="49" charset="0"/>
              </a:rPr>
              <a:t>输出最大路径和 </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dp[</a:t>
            </a:r>
            <a:r>
              <a:rPr lang="en-US" altLang="pt-BR" sz="2000" i="1" dirty="0">
                <a:latin typeface="Times New Roman" panose="02020603050405020304" pitchFamily="18" charset="0"/>
                <a:ea typeface="微软雅黑" panose="020B0503020204020204" pitchFamily="34" charset="-122"/>
                <a:cs typeface="Times New Roman" panose="02020603050405020304" pitchFamily="18" charset="0"/>
              </a:rPr>
              <a:t>0</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pt-BR" sz="2000" i="1" dirty="0">
                <a:latin typeface="Times New Roman" panose="02020603050405020304" pitchFamily="18" charset="0"/>
                <a:ea typeface="微软雅黑" panose="020B0503020204020204" pitchFamily="34" charset="-122"/>
                <a:cs typeface="Times New Roman" panose="02020603050405020304" pitchFamily="18" charset="0"/>
              </a:rPr>
              <a:t>0</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pt-BR" sz="2000" dirty="0">
                <a:latin typeface="微软雅黑" panose="020B0503020204020204" pitchFamily="34" charset="-122"/>
                <a:ea typeface="微软雅黑" panose="020B0503020204020204" pitchFamily="34" charset="-122"/>
                <a:cs typeface="Consolas" pitchFamily="49" charset="0"/>
              </a:rPr>
              <a:t>；</a:t>
            </a:r>
          </a:p>
          <a:p>
            <a:pPr eaLnBrk="1" hangingPunct="1">
              <a:lnSpc>
                <a:spcPct val="150000"/>
              </a:lnSpc>
            </a:pPr>
            <a:r>
              <a:rPr lang="pt-BR" altLang="zh-CN" sz="2000" dirty="0">
                <a:latin typeface="微软雅黑" panose="020B0503020204020204" pitchFamily="34" charset="-122"/>
                <a:ea typeface="微软雅黑" panose="020B0503020204020204" pitchFamily="34" charset="-122"/>
                <a:cs typeface="Consolas" pitchFamily="49" charset="0"/>
              </a:rPr>
              <a:t>4. </a:t>
            </a:r>
            <a:r>
              <a:rPr lang="zh-CN" altLang="pt-BR" sz="2000" dirty="0">
                <a:latin typeface="微软雅黑" panose="020B0503020204020204" pitchFamily="34" charset="-122"/>
                <a:ea typeface="微软雅黑" panose="020B0503020204020204" pitchFamily="34" charset="-122"/>
                <a:cs typeface="Consolas" pitchFamily="49" charset="0"/>
              </a:rPr>
              <a:t>根据 </a:t>
            </a:r>
            <a:r>
              <a:rPr lang="pt-BR" altLang="zh-CN" sz="2000" i="1" dirty="0">
                <a:latin typeface="Times New Roman" panose="02020603050405020304" pitchFamily="18" charset="0"/>
                <a:ea typeface="微软雅黑" panose="020B0503020204020204" pitchFamily="34" charset="-122"/>
                <a:cs typeface="Times New Roman" panose="02020603050405020304" pitchFamily="18" charset="0"/>
              </a:rPr>
              <a:t>next </a:t>
            </a:r>
            <a:r>
              <a:rPr lang="zh-CN" altLang="pt-BR" sz="2000" dirty="0">
                <a:latin typeface="微软雅黑" panose="020B0503020204020204" pitchFamily="34" charset="-122"/>
                <a:ea typeface="微软雅黑" panose="020B0503020204020204" pitchFamily="34" charset="-122"/>
                <a:cs typeface="Consolas" pitchFamily="49" charset="0"/>
              </a:rPr>
              <a:t>数组确定每一层决策的列下标，输出路径信息；</a:t>
            </a:r>
            <a:endParaRPr lang="zh-CN" altLang="en-US" sz="3200" dirty="0">
              <a:latin typeface="微软雅黑" panose="020B0503020204020204" pitchFamily="34" charset="-122"/>
              <a:ea typeface="微软雅黑" panose="020B0503020204020204" pitchFamily="34" charset="-122"/>
              <a:cs typeface="Consolas" pitchFamily="49" charset="0"/>
            </a:endParaRPr>
          </a:p>
        </p:txBody>
      </p:sp>
      <p:sp>
        <p:nvSpPr>
          <p:cNvPr id="2" name="Text Box 2"/>
          <p:cNvSpPr txBox="1">
            <a:spLocks noChangeArrowheads="1"/>
          </p:cNvSpPr>
          <p:nvPr/>
        </p:nvSpPr>
        <p:spPr bwMode="auto">
          <a:xfrm>
            <a:off x="2153920" y="257175"/>
            <a:ext cx="8357870"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p>
        </p:txBody>
      </p:sp>
      <p:sp>
        <p:nvSpPr>
          <p:cNvPr id="5" name="文本占位符 5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err="1">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（动态规划解法）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4">
                                            <p:txEl>
                                              <p:pRg st="2" end="2"/>
                                            </p:txEl>
                                          </p:spTgt>
                                        </p:tgtEl>
                                        <p:attrNameLst>
                                          <p:attrName>style.visibility</p:attrName>
                                        </p:attrNameLst>
                                      </p:cBhvr>
                                      <p:to>
                                        <p:strVal val="visible"/>
                                      </p:to>
                                    </p:set>
                                    <p:animEffect transition="in" filter="blinds(horizontal)">
                                      <p:cBhvr>
                                        <p:cTn id="7" dur="500"/>
                                        <p:tgtEl>
                                          <p:spTgt spid="389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4">
                                            <p:txEl>
                                              <p:pRg st="0" end="0"/>
                                            </p:txEl>
                                          </p:spTgt>
                                        </p:tgtEl>
                                        <p:attrNameLst>
                                          <p:attrName>style.visibility</p:attrName>
                                        </p:attrNameLst>
                                      </p:cBhvr>
                                      <p:to>
                                        <p:strVal val="visible"/>
                                      </p:to>
                                    </p:set>
                                    <p:animEffect transition="in" filter="blinds(horizontal)">
                                      <p:cBhvr>
                                        <p:cTn id="12" dur="500"/>
                                        <p:tgtEl>
                                          <p:spTgt spid="389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4">
                                            <p:txEl>
                                              <p:pRg st="3" end="3"/>
                                            </p:txEl>
                                          </p:spTgt>
                                        </p:tgtEl>
                                        <p:attrNameLst>
                                          <p:attrName>style.visibility</p:attrName>
                                        </p:attrNameLst>
                                      </p:cBhvr>
                                      <p:to>
                                        <p:strVal val="visible"/>
                                      </p:to>
                                    </p:set>
                                    <p:animEffect transition="in" filter="blinds(horizontal)">
                                      <p:cBhvr>
                                        <p:cTn id="17" dur="500"/>
                                        <p:tgtEl>
                                          <p:spTgt spid="389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4">
                                            <p:txEl>
                                              <p:pRg st="4" end="4"/>
                                            </p:txEl>
                                          </p:spTgt>
                                        </p:tgtEl>
                                        <p:attrNameLst>
                                          <p:attrName>style.visibility</p:attrName>
                                        </p:attrNameLst>
                                      </p:cBhvr>
                                      <p:to>
                                        <p:strVal val="visible"/>
                                      </p:to>
                                    </p:set>
                                    <p:animEffect transition="in" filter="blinds(horizontal)">
                                      <p:cBhvr>
                                        <p:cTn id="22" dur="500"/>
                                        <p:tgtEl>
                                          <p:spTgt spid="389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4">
                                            <p:txEl>
                                              <p:pRg st="5" end="5"/>
                                            </p:txEl>
                                          </p:spTgt>
                                        </p:tgtEl>
                                        <p:attrNameLst>
                                          <p:attrName>style.visibility</p:attrName>
                                        </p:attrNameLst>
                                      </p:cBhvr>
                                      <p:to>
                                        <p:strVal val="visible"/>
                                      </p:to>
                                    </p:set>
                                    <p:animEffect transition="in" filter="blinds(horizontal)">
                                      <p:cBhvr>
                                        <p:cTn id="27" dur="500"/>
                                        <p:tgtEl>
                                          <p:spTgt spid="389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4">
                                            <p:txEl>
                                              <p:pRg st="6" end="6"/>
                                            </p:txEl>
                                          </p:spTgt>
                                        </p:tgtEl>
                                        <p:attrNameLst>
                                          <p:attrName>style.visibility</p:attrName>
                                        </p:attrNameLst>
                                      </p:cBhvr>
                                      <p:to>
                                        <p:strVal val="visible"/>
                                      </p:to>
                                    </p:set>
                                    <p:animEffect transition="in" filter="blinds(horizontal)">
                                      <p:cBhvr>
                                        <p:cTn id="32" dur="500"/>
                                        <p:tgtEl>
                                          <p:spTgt spid="389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4">
                                            <p:txEl>
                                              <p:pRg st="7" end="7"/>
                                            </p:txEl>
                                          </p:spTgt>
                                        </p:tgtEl>
                                        <p:attrNameLst>
                                          <p:attrName>style.visibility</p:attrName>
                                        </p:attrNameLst>
                                      </p:cBhvr>
                                      <p:to>
                                        <p:strVal val="visible"/>
                                      </p:to>
                                    </p:set>
                                    <p:animEffect transition="in" filter="blinds(horizontal)">
                                      <p:cBhvr>
                                        <p:cTn id="37" dur="500"/>
                                        <p:tgtEl>
                                          <p:spTgt spid="3891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8914">
                                            <p:txEl>
                                              <p:pRg st="8" end="8"/>
                                            </p:txEl>
                                          </p:spTgt>
                                        </p:tgtEl>
                                        <p:attrNameLst>
                                          <p:attrName>style.visibility</p:attrName>
                                        </p:attrNameLst>
                                      </p:cBhvr>
                                      <p:to>
                                        <p:strVal val="visible"/>
                                      </p:to>
                                    </p:set>
                                    <p:animEffect transition="in" filter="blinds(horizontal)">
                                      <p:cBhvr>
                                        <p:cTn id="42" dur="500"/>
                                        <p:tgtEl>
                                          <p:spTgt spid="3891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8914">
                                            <p:txEl>
                                              <p:pRg st="9" end="9"/>
                                            </p:txEl>
                                          </p:spTgt>
                                        </p:tgtEl>
                                        <p:attrNameLst>
                                          <p:attrName>style.visibility</p:attrName>
                                        </p:attrNameLst>
                                      </p:cBhvr>
                                      <p:to>
                                        <p:strVal val="visible"/>
                                      </p:to>
                                    </p:set>
                                    <p:animEffect transition="in" filter="blinds(horizontal)">
                                      <p:cBhvr>
                                        <p:cTn id="47" dur="500"/>
                                        <p:tgtEl>
                                          <p:spTgt spid="389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1"/>
          <p:cNvSpPr>
            <a:spLocks noChangeArrowheads="1"/>
          </p:cNvSpPr>
          <p:nvPr/>
        </p:nvSpPr>
        <p:spPr bwMode="auto">
          <a:xfrm>
            <a:off x="417443" y="-7620"/>
            <a:ext cx="11201399" cy="655564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sz="2000" dirty="0">
                <a:solidFill>
                  <a:srgbClr val="0000FF"/>
                </a:solidFill>
                <a:latin typeface="Times New Roman" panose="02020603050405020304" pitchFamily="18" charset="0"/>
              </a:rPr>
              <a:t>#define MAX 101</a:t>
            </a:r>
          </a:p>
          <a:p>
            <a:r>
              <a:rPr sz="2000" dirty="0">
                <a:solidFill>
                  <a:srgbClr val="0000FF"/>
                </a:solidFill>
                <a:latin typeface="Times New Roman" panose="02020603050405020304" pitchFamily="18" charset="0"/>
              </a:rPr>
              <a:t>int </a:t>
            </a:r>
            <a:r>
              <a:rPr lang="en-US" altLang="zh-CN" sz="2000" dirty="0">
                <a:solidFill>
                  <a:srgbClr val="0000FF"/>
                </a:solidFill>
                <a:latin typeface="Times New Roman" panose="02020603050405020304" pitchFamily="18" charset="0"/>
              </a:rPr>
              <a:t>n, </a:t>
            </a:r>
            <a:r>
              <a:rPr lang="en-US" sz="2000" dirty="0">
                <a:solidFill>
                  <a:srgbClr val="0000FF"/>
                </a:solidFill>
                <a:latin typeface="Times New Roman" panose="02020603050405020304" pitchFamily="18" charset="0"/>
              </a:rPr>
              <a:t>a</a:t>
            </a:r>
            <a:r>
              <a:rPr sz="2000" dirty="0">
                <a:solidFill>
                  <a:srgbClr val="0000FF"/>
                </a:solidFill>
                <a:latin typeface="Times New Roman" panose="02020603050405020304" pitchFamily="18" charset="0"/>
              </a:rPr>
              <a:t>[MAX][MAX]</a:t>
            </a:r>
            <a:r>
              <a:rPr lang="en-US" sz="2000" dirty="0">
                <a:solidFill>
                  <a:srgbClr val="0000FF"/>
                </a:solidFill>
                <a:latin typeface="Times New Roman" panose="02020603050405020304" pitchFamily="18" charset="0"/>
              </a:rPr>
              <a:t>,</a:t>
            </a:r>
            <a:r>
              <a:rPr sz="2000" dirty="0">
                <a:solidFill>
                  <a:srgbClr val="0000FF"/>
                </a:solidFill>
                <a:latin typeface="Times New Roman" panose="02020603050405020304" pitchFamily="18" charset="0"/>
              </a:rPr>
              <a:t> </a:t>
            </a:r>
            <a:r>
              <a:rPr lang="en-US" sz="2000" dirty="0">
                <a:solidFill>
                  <a:srgbClr val="0000FF"/>
                </a:solidFill>
                <a:latin typeface="Times New Roman" panose="02020603050405020304" pitchFamily="18" charset="0"/>
              </a:rPr>
              <a:t>dp</a:t>
            </a:r>
            <a:r>
              <a:rPr sz="2000" dirty="0">
                <a:solidFill>
                  <a:srgbClr val="0000FF"/>
                </a:solidFill>
                <a:latin typeface="Times New Roman" panose="02020603050405020304" pitchFamily="18" charset="0"/>
              </a:rPr>
              <a:t>[MAX][MAX]</a:t>
            </a:r>
            <a:r>
              <a:rPr lang="en-US" sz="2000" dirty="0">
                <a:solidFill>
                  <a:srgbClr val="0000FF"/>
                </a:solidFill>
                <a:latin typeface="Times New Roman" panose="02020603050405020304" pitchFamily="18" charset="0"/>
              </a:rPr>
              <a:t>, next</a:t>
            </a:r>
            <a:r>
              <a:rPr sz="2000" dirty="0">
                <a:solidFill>
                  <a:srgbClr val="0000FF"/>
                </a:solidFill>
                <a:latin typeface="Times New Roman" panose="02020603050405020304" pitchFamily="18" charset="0"/>
                <a:sym typeface="+mn-ea"/>
              </a:rPr>
              <a:t>[MAX][MAX]</a:t>
            </a:r>
            <a:r>
              <a:rPr sz="2000" dirty="0">
                <a:solidFill>
                  <a:srgbClr val="0000FF"/>
                </a:solidFill>
                <a:latin typeface="Times New Roman" panose="02020603050405020304" pitchFamily="18" charset="0"/>
              </a:rPr>
              <a:t>;</a:t>
            </a:r>
          </a:p>
          <a:p>
            <a:r>
              <a:rPr sz="2000" dirty="0">
                <a:solidFill>
                  <a:srgbClr val="0000FF"/>
                </a:solidFill>
                <a:latin typeface="Times New Roman" panose="02020603050405020304" pitchFamily="18" charset="0"/>
              </a:rPr>
              <a:t>int main() </a:t>
            </a:r>
          </a:p>
          <a:p>
            <a:r>
              <a:rPr sz="2000" dirty="0">
                <a:solidFill>
                  <a:srgbClr val="0000FF"/>
                </a:solidFill>
                <a:latin typeface="Times New Roman" panose="02020603050405020304" pitchFamily="18" charset="0"/>
              </a:rPr>
              <a:t>{      int i,j;   cin &gt;&gt; n;</a:t>
            </a:r>
          </a:p>
          <a:p>
            <a:pPr lvl="1"/>
            <a:r>
              <a:rPr sz="2000" dirty="0">
                <a:solidFill>
                  <a:srgbClr val="0000FF"/>
                </a:solidFill>
                <a:latin typeface="Times New Roman" panose="02020603050405020304" pitchFamily="18" charset="0"/>
              </a:rPr>
              <a:t>for(</a:t>
            </a:r>
            <a:r>
              <a:rPr sz="2000" dirty="0" err="1">
                <a:solidFill>
                  <a:srgbClr val="0000FF"/>
                </a:solidFill>
                <a:latin typeface="Times New Roman" panose="02020603050405020304" pitchFamily="18" charset="0"/>
              </a:rPr>
              <a:t>i</a:t>
            </a:r>
            <a:r>
              <a:rPr lang="en-US" sz="2000" dirty="0">
                <a:solidFill>
                  <a:srgbClr val="0000FF"/>
                </a:solidFill>
                <a:latin typeface="Times New Roman" panose="02020603050405020304" pitchFamily="18" charset="0"/>
              </a:rPr>
              <a:t> </a:t>
            </a:r>
            <a:r>
              <a:rPr sz="2000" dirty="0">
                <a:solidFill>
                  <a:srgbClr val="0000FF"/>
                </a:solidFill>
                <a:latin typeface="Times New Roman" panose="02020603050405020304" pitchFamily="18" charset="0"/>
              </a:rPr>
              <a:t>=</a:t>
            </a:r>
            <a:r>
              <a:rPr lang="en-US" sz="2000" dirty="0">
                <a:solidFill>
                  <a:srgbClr val="0000FF"/>
                </a:solidFill>
                <a:latin typeface="Times New Roman" panose="02020603050405020304" pitchFamily="18" charset="0"/>
              </a:rPr>
              <a:t> 0</a:t>
            </a:r>
            <a:r>
              <a:rPr sz="2000" dirty="0">
                <a:solidFill>
                  <a:srgbClr val="0000FF"/>
                </a:solidFill>
                <a:latin typeface="Times New Roman" panose="02020603050405020304" pitchFamily="18" charset="0"/>
              </a:rPr>
              <a:t>;</a:t>
            </a:r>
            <a:r>
              <a:rPr lang="en-US" sz="2000" dirty="0">
                <a:solidFill>
                  <a:srgbClr val="0000FF"/>
                </a:solidFill>
                <a:latin typeface="Times New Roman" panose="02020603050405020304" pitchFamily="18" charset="0"/>
              </a:rPr>
              <a:t> </a:t>
            </a:r>
            <a:r>
              <a:rPr sz="2000" dirty="0" err="1">
                <a:solidFill>
                  <a:srgbClr val="0000FF"/>
                </a:solidFill>
                <a:latin typeface="Times New Roman" panose="02020603050405020304" pitchFamily="18" charset="0"/>
              </a:rPr>
              <a:t>i</a:t>
            </a:r>
            <a:r>
              <a:rPr lang="en-US" sz="2000" dirty="0">
                <a:solidFill>
                  <a:srgbClr val="0000FF"/>
                </a:solidFill>
                <a:latin typeface="Times New Roman" panose="02020603050405020304" pitchFamily="18" charset="0"/>
              </a:rPr>
              <a:t> </a:t>
            </a:r>
            <a:r>
              <a:rPr sz="2000" dirty="0">
                <a:solidFill>
                  <a:srgbClr val="0000FF"/>
                </a:solidFill>
                <a:latin typeface="Times New Roman" panose="02020603050405020304" pitchFamily="18" charset="0"/>
              </a:rPr>
              <a:t>&lt;</a:t>
            </a:r>
            <a:r>
              <a:rPr lang="en-US" sz="2000" dirty="0">
                <a:solidFill>
                  <a:srgbClr val="0000FF"/>
                </a:solidFill>
                <a:latin typeface="Times New Roman" panose="02020603050405020304" pitchFamily="18" charset="0"/>
              </a:rPr>
              <a:t> </a:t>
            </a:r>
            <a:r>
              <a:rPr sz="2000" dirty="0">
                <a:solidFill>
                  <a:srgbClr val="0000FF"/>
                </a:solidFill>
                <a:latin typeface="Times New Roman" panose="02020603050405020304" pitchFamily="18" charset="0"/>
              </a:rPr>
              <a:t>n;</a:t>
            </a:r>
            <a:r>
              <a:rPr lang="en-US" sz="2000" dirty="0">
                <a:solidFill>
                  <a:srgbClr val="0000FF"/>
                </a:solidFill>
                <a:latin typeface="Times New Roman" panose="02020603050405020304" pitchFamily="18" charset="0"/>
              </a:rPr>
              <a:t> </a:t>
            </a:r>
            <a:r>
              <a:rPr sz="2000" dirty="0" err="1">
                <a:solidFill>
                  <a:srgbClr val="0000FF"/>
                </a:solidFill>
                <a:latin typeface="Times New Roman" panose="02020603050405020304" pitchFamily="18" charset="0"/>
              </a:rPr>
              <a:t>i</a:t>
            </a:r>
            <a:r>
              <a:rPr sz="2000" dirty="0">
                <a:solidFill>
                  <a:srgbClr val="0000FF"/>
                </a:solidFill>
                <a:latin typeface="Times New Roman" panose="02020603050405020304" pitchFamily="18" charset="0"/>
              </a:rPr>
              <a:t>++)</a:t>
            </a:r>
            <a:r>
              <a:rPr lang="en-US" sz="2000" dirty="0">
                <a:solidFill>
                  <a:srgbClr val="0000FF"/>
                </a:solidFill>
                <a:latin typeface="Times New Roman" panose="02020603050405020304" pitchFamily="18" charset="0"/>
              </a:rPr>
              <a:t>     </a:t>
            </a:r>
            <a:r>
              <a:rPr lang="en-US" sz="2000" dirty="0">
                <a:solidFill>
                  <a:srgbClr val="FF0000"/>
                </a:solidFill>
                <a:latin typeface="Times New Roman" panose="02020603050405020304" pitchFamily="18" charset="0"/>
              </a:rPr>
              <a:t>//</a:t>
            </a:r>
            <a:r>
              <a:rPr lang="zh-CN" altLang="en-US" sz="2000" dirty="0">
                <a:solidFill>
                  <a:srgbClr val="FF0000"/>
                </a:solidFill>
                <a:latin typeface="Times New Roman" panose="02020603050405020304" pitchFamily="18" charset="0"/>
              </a:rPr>
              <a:t>输入数塔</a:t>
            </a:r>
            <a:endParaRPr sz="2000" dirty="0">
              <a:solidFill>
                <a:srgbClr val="FF0000"/>
              </a:solidFill>
              <a:latin typeface="Times New Roman" panose="02020603050405020304" pitchFamily="18" charset="0"/>
            </a:endParaRPr>
          </a:p>
          <a:p>
            <a:pPr lvl="2"/>
            <a:r>
              <a:rPr sz="2000" dirty="0">
                <a:solidFill>
                  <a:srgbClr val="0000FF"/>
                </a:solidFill>
                <a:latin typeface="Times New Roman" panose="02020603050405020304" pitchFamily="18" charset="0"/>
              </a:rPr>
              <a:t>for(j</a:t>
            </a:r>
            <a:r>
              <a:rPr lang="en-US" sz="2000" dirty="0">
                <a:solidFill>
                  <a:srgbClr val="0000FF"/>
                </a:solidFill>
                <a:latin typeface="Times New Roman" panose="02020603050405020304" pitchFamily="18" charset="0"/>
              </a:rPr>
              <a:t> </a:t>
            </a:r>
            <a:r>
              <a:rPr sz="2000" dirty="0">
                <a:solidFill>
                  <a:srgbClr val="0000FF"/>
                </a:solidFill>
                <a:latin typeface="Times New Roman" panose="02020603050405020304" pitchFamily="18" charset="0"/>
              </a:rPr>
              <a:t>=</a:t>
            </a:r>
            <a:r>
              <a:rPr lang="en-US" sz="2000" dirty="0">
                <a:solidFill>
                  <a:srgbClr val="0000FF"/>
                </a:solidFill>
                <a:latin typeface="Times New Roman" panose="02020603050405020304" pitchFamily="18" charset="0"/>
              </a:rPr>
              <a:t> 0</a:t>
            </a:r>
            <a:r>
              <a:rPr sz="2000" dirty="0">
                <a:solidFill>
                  <a:srgbClr val="0000FF"/>
                </a:solidFill>
                <a:latin typeface="Times New Roman" panose="02020603050405020304" pitchFamily="18" charset="0"/>
              </a:rPr>
              <a:t>;</a:t>
            </a:r>
            <a:r>
              <a:rPr lang="en-US" sz="2000" dirty="0">
                <a:solidFill>
                  <a:srgbClr val="0000FF"/>
                </a:solidFill>
                <a:latin typeface="Times New Roman" panose="02020603050405020304" pitchFamily="18" charset="0"/>
              </a:rPr>
              <a:t> </a:t>
            </a:r>
            <a:r>
              <a:rPr sz="2000" dirty="0">
                <a:solidFill>
                  <a:srgbClr val="0000FF"/>
                </a:solidFill>
                <a:latin typeface="Times New Roman" panose="02020603050405020304" pitchFamily="18" charset="0"/>
              </a:rPr>
              <a:t>j</a:t>
            </a:r>
            <a:r>
              <a:rPr lang="en-US" sz="2000" dirty="0">
                <a:solidFill>
                  <a:srgbClr val="0000FF"/>
                </a:solidFill>
                <a:latin typeface="Times New Roman" panose="02020603050405020304" pitchFamily="18" charset="0"/>
              </a:rPr>
              <a:t> </a:t>
            </a:r>
            <a:r>
              <a:rPr sz="2000" dirty="0">
                <a:solidFill>
                  <a:srgbClr val="0000FF"/>
                </a:solidFill>
                <a:latin typeface="Times New Roman" panose="02020603050405020304" pitchFamily="18" charset="0"/>
              </a:rPr>
              <a:t>&lt;=</a:t>
            </a:r>
            <a:r>
              <a:rPr lang="en-US" sz="2000" dirty="0">
                <a:solidFill>
                  <a:srgbClr val="0000FF"/>
                </a:solidFill>
                <a:latin typeface="Times New Roman" panose="02020603050405020304" pitchFamily="18" charset="0"/>
              </a:rPr>
              <a:t> </a:t>
            </a:r>
            <a:r>
              <a:rPr sz="2000" dirty="0" err="1">
                <a:solidFill>
                  <a:srgbClr val="0000FF"/>
                </a:solidFill>
                <a:latin typeface="Times New Roman" panose="02020603050405020304" pitchFamily="18" charset="0"/>
              </a:rPr>
              <a:t>i</a:t>
            </a:r>
            <a:r>
              <a:rPr sz="2000" dirty="0">
                <a:solidFill>
                  <a:srgbClr val="0000FF"/>
                </a:solidFill>
                <a:latin typeface="Times New Roman" panose="02020603050405020304" pitchFamily="18" charset="0"/>
              </a:rPr>
              <a:t>;</a:t>
            </a:r>
            <a:r>
              <a:rPr lang="en-US" sz="2000" dirty="0">
                <a:solidFill>
                  <a:srgbClr val="0000FF"/>
                </a:solidFill>
                <a:latin typeface="Times New Roman" panose="02020603050405020304" pitchFamily="18" charset="0"/>
              </a:rPr>
              <a:t> </a:t>
            </a:r>
            <a:r>
              <a:rPr sz="2000" dirty="0" err="1">
                <a:solidFill>
                  <a:srgbClr val="0000FF"/>
                </a:solidFill>
                <a:latin typeface="Times New Roman" panose="02020603050405020304" pitchFamily="18" charset="0"/>
              </a:rPr>
              <a:t>j++</a:t>
            </a:r>
            <a:r>
              <a:rPr sz="2000" dirty="0">
                <a:solidFill>
                  <a:srgbClr val="0000FF"/>
                </a:solidFill>
                <a:latin typeface="Times New Roman" panose="02020603050405020304" pitchFamily="18" charset="0"/>
              </a:rPr>
              <a:t>)     cin &gt;&gt; </a:t>
            </a:r>
            <a:r>
              <a:rPr lang="en-US" sz="2000" dirty="0">
                <a:solidFill>
                  <a:srgbClr val="0000FF"/>
                </a:solidFill>
                <a:latin typeface="Times New Roman" panose="02020603050405020304" pitchFamily="18" charset="0"/>
              </a:rPr>
              <a:t>a</a:t>
            </a:r>
            <a:r>
              <a:rPr sz="2000" dirty="0">
                <a:solidFill>
                  <a:srgbClr val="0000FF"/>
                </a:solidFill>
                <a:latin typeface="Times New Roman" panose="02020603050405020304" pitchFamily="18" charset="0"/>
              </a:rPr>
              <a:t>[i][j];</a:t>
            </a:r>
          </a:p>
          <a:p>
            <a:pPr lvl="1"/>
            <a:r>
              <a:rPr sz="2000" b="1" dirty="0">
                <a:solidFill>
                  <a:srgbClr val="0000FF"/>
                </a:solidFill>
                <a:latin typeface="Times New Roman" panose="02020603050405020304" pitchFamily="18" charset="0"/>
              </a:rPr>
              <a:t>for( int i = </a:t>
            </a:r>
            <a:r>
              <a:rPr lang="en-US" sz="2000" b="1" dirty="0">
                <a:solidFill>
                  <a:srgbClr val="0000FF"/>
                </a:solidFill>
                <a:latin typeface="Times New Roman" panose="02020603050405020304" pitchFamily="18" charset="0"/>
              </a:rPr>
              <a:t>0</a:t>
            </a:r>
            <a:r>
              <a:rPr sz="2000" b="1" dirty="0">
                <a:solidFill>
                  <a:srgbClr val="0000FF"/>
                </a:solidFill>
                <a:latin typeface="Times New Roman" panose="02020603050405020304" pitchFamily="18" charset="0"/>
              </a:rPr>
              <a:t>;i &lt; n; ++ i ) </a:t>
            </a:r>
            <a:r>
              <a:rPr lang="en-US" sz="2000" b="1" dirty="0">
                <a:solidFill>
                  <a:srgbClr val="0000FF"/>
                </a:solidFill>
                <a:latin typeface="Times New Roman" panose="02020603050405020304" pitchFamily="18" charset="0"/>
              </a:rPr>
              <a:t>   </a:t>
            </a:r>
            <a:r>
              <a:rPr lang="en-US" altLang="zh-CN" sz="2000" b="1" dirty="0">
                <a:solidFill>
                  <a:srgbClr val="0000FF"/>
                </a:solidFill>
                <a:latin typeface="Times New Roman" panose="02020603050405020304" pitchFamily="18" charset="0"/>
              </a:rPr>
              <a:t>dp</a:t>
            </a:r>
            <a:r>
              <a:rPr sz="2000" b="1" dirty="0">
                <a:solidFill>
                  <a:srgbClr val="0000FF"/>
                </a:solidFill>
                <a:latin typeface="Times New Roman" panose="02020603050405020304" pitchFamily="18" charset="0"/>
              </a:rPr>
              <a:t>[n</a:t>
            </a:r>
            <a:r>
              <a:rPr lang="en-US" sz="2000" b="1" dirty="0">
                <a:solidFill>
                  <a:srgbClr val="0000FF"/>
                </a:solidFill>
                <a:latin typeface="Times New Roman" panose="02020603050405020304" pitchFamily="18" charset="0"/>
              </a:rPr>
              <a:t>-1</a:t>
            </a:r>
            <a:r>
              <a:rPr sz="2000" b="1" dirty="0">
                <a:solidFill>
                  <a:srgbClr val="0000FF"/>
                </a:solidFill>
                <a:latin typeface="Times New Roman" panose="02020603050405020304" pitchFamily="18" charset="0"/>
              </a:rPr>
              <a:t>][i] = </a:t>
            </a:r>
            <a:r>
              <a:rPr lang="en-US" sz="2000" b="1" dirty="0">
                <a:solidFill>
                  <a:srgbClr val="0000FF"/>
                </a:solidFill>
                <a:latin typeface="Times New Roman" panose="02020603050405020304" pitchFamily="18" charset="0"/>
              </a:rPr>
              <a:t>a</a:t>
            </a:r>
            <a:r>
              <a:rPr sz="2000" b="1" dirty="0">
                <a:solidFill>
                  <a:srgbClr val="0000FF"/>
                </a:solidFill>
                <a:latin typeface="Times New Roman" panose="02020603050405020304" pitchFamily="18" charset="0"/>
              </a:rPr>
              <a:t>[n</a:t>
            </a:r>
            <a:r>
              <a:rPr lang="en-US" sz="2000" b="1" dirty="0">
                <a:solidFill>
                  <a:srgbClr val="0000FF"/>
                </a:solidFill>
                <a:latin typeface="Times New Roman" panose="02020603050405020304" pitchFamily="18" charset="0"/>
              </a:rPr>
              <a:t>-1</a:t>
            </a:r>
            <a:r>
              <a:rPr sz="2000" b="1" dirty="0">
                <a:solidFill>
                  <a:srgbClr val="0000FF"/>
                </a:solidFill>
                <a:latin typeface="Times New Roman" panose="02020603050405020304" pitchFamily="18" charset="0"/>
              </a:rPr>
              <a:t>][i];</a:t>
            </a:r>
            <a:r>
              <a:rPr lang="en-US" sz="2000" b="1" dirty="0">
                <a:solidFill>
                  <a:srgbClr val="0000FF"/>
                </a:solidFill>
                <a:latin typeface="Times New Roman" panose="02020603050405020304" pitchFamily="18" charset="0"/>
              </a:rPr>
              <a:t>//</a:t>
            </a:r>
            <a:r>
              <a:rPr lang="zh-CN" altLang="en-US" sz="2000" b="1" dirty="0">
                <a:solidFill>
                  <a:srgbClr val="FF0000"/>
                </a:solidFill>
                <a:latin typeface="Times New Roman" panose="02020603050405020304" pitchFamily="18" charset="0"/>
              </a:rPr>
              <a:t>初始化边界</a:t>
            </a:r>
            <a:endParaRPr sz="2000" b="1" dirty="0">
              <a:solidFill>
                <a:srgbClr val="FF0000"/>
              </a:solidFill>
              <a:latin typeface="Times New Roman" panose="02020603050405020304" pitchFamily="18" charset="0"/>
            </a:endParaRPr>
          </a:p>
          <a:p>
            <a:pPr lvl="1"/>
            <a:r>
              <a:rPr sz="2000" b="1" dirty="0">
                <a:solidFill>
                  <a:srgbClr val="0000FF"/>
                </a:solidFill>
                <a:latin typeface="Times New Roman" panose="02020603050405020304" pitchFamily="18" charset="0"/>
              </a:rPr>
              <a:t>for( int i = n-</a:t>
            </a:r>
            <a:r>
              <a:rPr lang="en-US" sz="2000" b="1" dirty="0">
                <a:solidFill>
                  <a:srgbClr val="0000FF"/>
                </a:solidFill>
                <a:latin typeface="Times New Roman" panose="02020603050405020304" pitchFamily="18" charset="0"/>
              </a:rPr>
              <a:t>2</a:t>
            </a:r>
            <a:r>
              <a:rPr sz="2000" b="1" dirty="0">
                <a:solidFill>
                  <a:srgbClr val="0000FF"/>
                </a:solidFill>
                <a:latin typeface="Times New Roman" panose="02020603050405020304" pitchFamily="18" charset="0"/>
              </a:rPr>
              <a:t>; i&gt;= </a:t>
            </a:r>
            <a:r>
              <a:rPr lang="en-US" sz="2000" b="1" dirty="0">
                <a:solidFill>
                  <a:srgbClr val="0000FF"/>
                </a:solidFill>
                <a:latin typeface="Times New Roman" panose="02020603050405020304" pitchFamily="18" charset="0"/>
              </a:rPr>
              <a:t>0</a:t>
            </a:r>
            <a:r>
              <a:rPr sz="2000" b="1" dirty="0">
                <a:solidFill>
                  <a:srgbClr val="0000FF"/>
                </a:solidFill>
                <a:latin typeface="Times New Roman" panose="02020603050405020304" pitchFamily="18" charset="0"/>
              </a:rPr>
              <a:t>; --i )</a:t>
            </a:r>
            <a:r>
              <a:rPr lang="en-US" sz="2000" b="1" dirty="0">
                <a:solidFill>
                  <a:srgbClr val="0000FF"/>
                </a:solidFill>
                <a:latin typeface="Times New Roman" panose="02020603050405020304" pitchFamily="18" charset="0"/>
              </a:rPr>
              <a:t>//</a:t>
            </a:r>
            <a:r>
              <a:rPr lang="zh-CN" altLang="en-US" sz="2000" b="1" dirty="0">
                <a:solidFill>
                  <a:srgbClr val="FF0000"/>
                </a:solidFill>
                <a:latin typeface="Times New Roman" panose="02020603050405020304" pitchFamily="18" charset="0"/>
              </a:rPr>
              <a:t>逆序递推</a:t>
            </a:r>
            <a:endParaRPr sz="2000" b="1" dirty="0">
              <a:solidFill>
                <a:srgbClr val="FF0000"/>
              </a:solidFill>
              <a:latin typeface="Times New Roman" panose="02020603050405020304" pitchFamily="18" charset="0"/>
            </a:endParaRPr>
          </a:p>
          <a:p>
            <a:pPr lvl="2"/>
            <a:r>
              <a:rPr sz="2000" b="1" dirty="0">
                <a:solidFill>
                  <a:srgbClr val="0000FF"/>
                </a:solidFill>
                <a:latin typeface="Times New Roman" panose="02020603050405020304" pitchFamily="18" charset="0"/>
              </a:rPr>
              <a:t>for( int j = </a:t>
            </a:r>
            <a:r>
              <a:rPr lang="en-US" sz="2000" b="1" dirty="0">
                <a:solidFill>
                  <a:srgbClr val="0000FF"/>
                </a:solidFill>
                <a:latin typeface="Times New Roman" panose="02020603050405020304" pitchFamily="18" charset="0"/>
              </a:rPr>
              <a:t>0</a:t>
            </a:r>
            <a:r>
              <a:rPr sz="2000" b="1" dirty="0">
                <a:solidFill>
                  <a:srgbClr val="0000FF"/>
                </a:solidFill>
                <a:latin typeface="Times New Roman" panose="02020603050405020304" pitchFamily="18" charset="0"/>
              </a:rPr>
              <a:t>; j &lt;= i; ++j )</a:t>
            </a:r>
          </a:p>
          <a:p>
            <a:pPr lvl="3"/>
            <a:r>
              <a:rPr lang="en-US" sz="2000" b="1" dirty="0">
                <a:solidFill>
                  <a:srgbClr val="0000FF"/>
                </a:solidFill>
                <a:latin typeface="Times New Roman" panose="02020603050405020304" pitchFamily="18" charset="0"/>
              </a:rPr>
              <a:t>if(</a:t>
            </a:r>
            <a:r>
              <a:rPr lang="en-US" altLang="zh-CN" sz="2000" b="1" dirty="0">
                <a:solidFill>
                  <a:srgbClr val="0000FF"/>
                </a:solidFill>
                <a:latin typeface="Times New Roman" panose="02020603050405020304" pitchFamily="18" charset="0"/>
              </a:rPr>
              <a:t>dp</a:t>
            </a:r>
            <a:r>
              <a:rPr sz="2000" b="1" dirty="0">
                <a:solidFill>
                  <a:srgbClr val="0000FF"/>
                </a:solidFill>
                <a:latin typeface="Times New Roman" panose="02020603050405020304" pitchFamily="18" charset="0"/>
                <a:sym typeface="+mn-ea"/>
              </a:rPr>
              <a:t>[i+1][j]</a:t>
            </a:r>
            <a:r>
              <a:rPr lang="en-US" sz="2000" b="1" dirty="0">
                <a:solidFill>
                  <a:srgbClr val="0000FF"/>
                </a:solidFill>
                <a:latin typeface="Times New Roman" panose="02020603050405020304" pitchFamily="18" charset="0"/>
                <a:sym typeface="+mn-ea"/>
              </a:rPr>
              <a:t> &gt; </a:t>
            </a:r>
            <a:r>
              <a:rPr lang="en-US" altLang="zh-CN" sz="2000" b="1" dirty="0" err="1">
                <a:solidFill>
                  <a:srgbClr val="0000FF"/>
                </a:solidFill>
                <a:latin typeface="Times New Roman" panose="02020603050405020304" pitchFamily="18" charset="0"/>
              </a:rPr>
              <a:t>dp</a:t>
            </a:r>
            <a:r>
              <a:rPr sz="2000" b="1" dirty="0">
                <a:solidFill>
                  <a:srgbClr val="0000FF"/>
                </a:solidFill>
                <a:latin typeface="Times New Roman" panose="02020603050405020304" pitchFamily="18" charset="0"/>
                <a:sym typeface="+mn-ea"/>
              </a:rPr>
              <a:t>[i+1][j+1]</a:t>
            </a:r>
            <a:r>
              <a:rPr lang="en-US" sz="2000" b="1" dirty="0">
                <a:solidFill>
                  <a:srgbClr val="0000FF"/>
                </a:solidFill>
                <a:latin typeface="Times New Roman" panose="02020603050405020304" pitchFamily="18" charset="0"/>
              </a:rPr>
              <a:t>)</a:t>
            </a:r>
          </a:p>
          <a:p>
            <a:pPr lvl="3"/>
            <a:r>
              <a:rPr lang="en-US" sz="2000" b="1" dirty="0">
                <a:solidFill>
                  <a:srgbClr val="0000FF"/>
                </a:solidFill>
                <a:latin typeface="Times New Roman" panose="02020603050405020304" pitchFamily="18" charset="0"/>
              </a:rPr>
              <a:t>{     </a:t>
            </a:r>
            <a:r>
              <a:rPr lang="en-US" altLang="zh-CN" sz="2000" b="1" dirty="0">
                <a:solidFill>
                  <a:srgbClr val="0000FF"/>
                </a:solidFill>
                <a:latin typeface="Times New Roman" panose="02020603050405020304" pitchFamily="18" charset="0"/>
              </a:rPr>
              <a:t>dp</a:t>
            </a:r>
            <a:r>
              <a:rPr sz="2000" b="1" dirty="0">
                <a:solidFill>
                  <a:srgbClr val="0000FF"/>
                </a:solidFill>
                <a:latin typeface="Times New Roman" panose="02020603050405020304" pitchFamily="18" charset="0"/>
              </a:rPr>
              <a:t>[i][j] =</a:t>
            </a:r>
            <a:r>
              <a:rPr lang="en-US" sz="2000" b="1" dirty="0">
                <a:solidFill>
                  <a:srgbClr val="0000FF"/>
                </a:solidFill>
                <a:latin typeface="Times New Roman" panose="02020603050405020304" pitchFamily="18" charset="0"/>
              </a:rPr>
              <a:t> </a:t>
            </a:r>
            <a:r>
              <a:rPr lang="en-US" altLang="zh-CN" sz="2000" b="1" dirty="0" err="1">
                <a:solidFill>
                  <a:srgbClr val="0000FF"/>
                </a:solidFill>
                <a:latin typeface="Times New Roman" panose="02020603050405020304" pitchFamily="18" charset="0"/>
              </a:rPr>
              <a:t>dp</a:t>
            </a:r>
            <a:r>
              <a:rPr sz="2000" b="1" dirty="0">
                <a:solidFill>
                  <a:srgbClr val="0000FF"/>
                </a:solidFill>
                <a:latin typeface="Times New Roman" panose="02020603050405020304" pitchFamily="18" charset="0"/>
              </a:rPr>
              <a:t>[i+1][j] + </a:t>
            </a:r>
            <a:r>
              <a:rPr lang="en-US" sz="2000" b="1" dirty="0">
                <a:solidFill>
                  <a:srgbClr val="0000FF"/>
                </a:solidFill>
                <a:latin typeface="Times New Roman" panose="02020603050405020304" pitchFamily="18" charset="0"/>
              </a:rPr>
              <a:t>a</a:t>
            </a:r>
            <a:r>
              <a:rPr sz="2000" b="1" dirty="0">
                <a:solidFill>
                  <a:srgbClr val="0000FF"/>
                </a:solidFill>
                <a:latin typeface="Times New Roman" panose="02020603050405020304" pitchFamily="18" charset="0"/>
              </a:rPr>
              <a:t>[i][j]</a:t>
            </a:r>
            <a:r>
              <a:rPr lang="en-US" sz="2000" b="1" dirty="0">
                <a:solidFill>
                  <a:srgbClr val="0000FF"/>
                </a:solidFill>
                <a:latin typeface="Times New Roman" panose="02020603050405020304" pitchFamily="18" charset="0"/>
              </a:rPr>
              <a:t>;      </a:t>
            </a:r>
            <a:r>
              <a:rPr lang="en-US" altLang="zh-CN" sz="2000" b="1" dirty="0">
                <a:solidFill>
                  <a:srgbClr val="0000FF"/>
                </a:solidFill>
                <a:latin typeface="Times New Roman" panose="02020603050405020304" pitchFamily="18" charset="0"/>
              </a:rPr>
              <a:t>next</a:t>
            </a:r>
            <a:r>
              <a:rPr lang="en-US" sz="2000" b="1" dirty="0">
                <a:solidFill>
                  <a:srgbClr val="0000FF"/>
                </a:solidFill>
                <a:latin typeface="Times New Roman" panose="02020603050405020304" pitchFamily="18" charset="0"/>
              </a:rPr>
              <a:t>[i][j]=j;    }</a:t>
            </a:r>
          </a:p>
          <a:p>
            <a:pPr lvl="3"/>
            <a:r>
              <a:rPr lang="en-US" sz="2000" b="1" dirty="0">
                <a:solidFill>
                  <a:srgbClr val="0000FF"/>
                </a:solidFill>
                <a:latin typeface="Times New Roman" panose="02020603050405020304" pitchFamily="18" charset="0"/>
              </a:rPr>
              <a:t>else</a:t>
            </a:r>
          </a:p>
          <a:p>
            <a:pPr lvl="3"/>
            <a:r>
              <a:rPr lang="en-US" sz="2000" b="1" dirty="0">
                <a:solidFill>
                  <a:srgbClr val="0000FF"/>
                </a:solidFill>
                <a:latin typeface="Times New Roman" panose="02020603050405020304" pitchFamily="18" charset="0"/>
              </a:rPr>
              <a:t>{     </a:t>
            </a:r>
            <a:r>
              <a:rPr lang="en-US" altLang="zh-CN" sz="2000" b="1" dirty="0">
                <a:solidFill>
                  <a:srgbClr val="0000FF"/>
                </a:solidFill>
                <a:latin typeface="Times New Roman" panose="02020603050405020304" pitchFamily="18" charset="0"/>
              </a:rPr>
              <a:t>dp</a:t>
            </a:r>
            <a:r>
              <a:rPr sz="2000" b="1" dirty="0">
                <a:solidFill>
                  <a:srgbClr val="0000FF"/>
                </a:solidFill>
                <a:latin typeface="Times New Roman" panose="02020603050405020304" pitchFamily="18" charset="0"/>
                <a:sym typeface="+mn-ea"/>
              </a:rPr>
              <a:t>[i][j] =</a:t>
            </a:r>
            <a:r>
              <a:rPr lang="en-US" sz="2000" b="1" dirty="0">
                <a:solidFill>
                  <a:srgbClr val="0000FF"/>
                </a:solidFill>
                <a:latin typeface="Times New Roman" panose="02020603050405020304" pitchFamily="18" charset="0"/>
                <a:sym typeface="+mn-ea"/>
              </a:rPr>
              <a:t> </a:t>
            </a:r>
            <a:r>
              <a:rPr lang="en-US" sz="2000" b="1" dirty="0" err="1">
                <a:solidFill>
                  <a:srgbClr val="0000FF"/>
                </a:solidFill>
                <a:latin typeface="Times New Roman" panose="02020603050405020304" pitchFamily="18" charset="0"/>
                <a:sym typeface="+mn-ea"/>
              </a:rPr>
              <a:t>dp</a:t>
            </a:r>
            <a:r>
              <a:rPr sz="2000" b="1" dirty="0">
                <a:solidFill>
                  <a:srgbClr val="0000FF"/>
                </a:solidFill>
                <a:latin typeface="Times New Roman" panose="02020603050405020304" pitchFamily="18" charset="0"/>
                <a:sym typeface="+mn-ea"/>
              </a:rPr>
              <a:t>[i+1][j</a:t>
            </a:r>
            <a:r>
              <a:rPr lang="en-US" sz="2000" b="1" dirty="0">
                <a:solidFill>
                  <a:srgbClr val="0000FF"/>
                </a:solidFill>
                <a:latin typeface="Times New Roman" panose="02020603050405020304" pitchFamily="18" charset="0"/>
                <a:sym typeface="+mn-ea"/>
              </a:rPr>
              <a:t>+1</a:t>
            </a:r>
            <a:r>
              <a:rPr sz="2000" b="1" dirty="0">
                <a:solidFill>
                  <a:srgbClr val="0000FF"/>
                </a:solidFill>
                <a:latin typeface="Times New Roman" panose="02020603050405020304" pitchFamily="18" charset="0"/>
                <a:sym typeface="+mn-ea"/>
              </a:rPr>
              <a:t>] + </a:t>
            </a:r>
            <a:r>
              <a:rPr lang="en-US" sz="2000" b="1" dirty="0">
                <a:solidFill>
                  <a:srgbClr val="0000FF"/>
                </a:solidFill>
                <a:latin typeface="Times New Roman" panose="02020603050405020304" pitchFamily="18" charset="0"/>
                <a:sym typeface="+mn-ea"/>
              </a:rPr>
              <a:t>a</a:t>
            </a:r>
            <a:r>
              <a:rPr sz="2000" b="1" dirty="0">
                <a:solidFill>
                  <a:srgbClr val="0000FF"/>
                </a:solidFill>
                <a:latin typeface="Times New Roman" panose="02020603050405020304" pitchFamily="18" charset="0"/>
                <a:sym typeface="+mn-ea"/>
              </a:rPr>
              <a:t>[i][j]</a:t>
            </a:r>
            <a:r>
              <a:rPr lang="en-US" sz="2000" b="1" dirty="0">
                <a:solidFill>
                  <a:srgbClr val="0000FF"/>
                </a:solidFill>
                <a:latin typeface="Times New Roman" panose="02020603050405020304" pitchFamily="18" charset="0"/>
                <a:sym typeface="+mn-ea"/>
              </a:rPr>
              <a:t>;   </a:t>
            </a:r>
            <a:r>
              <a:rPr lang="en-US" altLang="zh-CN" sz="2000" b="1" dirty="0">
                <a:solidFill>
                  <a:srgbClr val="0000FF"/>
                </a:solidFill>
                <a:latin typeface="Times New Roman" panose="02020603050405020304" pitchFamily="18" charset="0"/>
              </a:rPr>
              <a:t>next</a:t>
            </a:r>
            <a:r>
              <a:rPr lang="en-US" sz="2000" b="1" dirty="0">
                <a:solidFill>
                  <a:srgbClr val="0000FF"/>
                </a:solidFill>
                <a:latin typeface="Times New Roman" panose="02020603050405020304" pitchFamily="18" charset="0"/>
                <a:sym typeface="+mn-ea"/>
              </a:rPr>
              <a:t>[i][j]=j+1;   </a:t>
            </a:r>
            <a:r>
              <a:rPr lang="en-US" sz="2000" b="1" dirty="0">
                <a:solidFill>
                  <a:srgbClr val="0000FF"/>
                </a:solidFill>
                <a:latin typeface="Times New Roman" panose="02020603050405020304" pitchFamily="18" charset="0"/>
              </a:rPr>
              <a:t>}</a:t>
            </a:r>
          </a:p>
          <a:p>
            <a:pPr lvl="1" algn="l">
              <a:buNone/>
            </a:pPr>
            <a:r>
              <a:rPr sz="2000" dirty="0">
                <a:solidFill>
                  <a:srgbClr val="0000FF"/>
                </a:solidFill>
                <a:latin typeface="Times New Roman" panose="02020603050405020304" pitchFamily="18" charset="0"/>
                <a:sym typeface="+mn-ea"/>
              </a:rPr>
              <a:t>printf("路径为：%d", </a:t>
            </a:r>
            <a:r>
              <a:rPr lang="en-US" sz="2000" dirty="0">
                <a:solidFill>
                  <a:srgbClr val="0000FF"/>
                </a:solidFill>
                <a:latin typeface="Times New Roman" panose="02020603050405020304" pitchFamily="18" charset="0"/>
                <a:sym typeface="+mn-ea"/>
              </a:rPr>
              <a:t>a</a:t>
            </a:r>
            <a:r>
              <a:rPr sz="2000" dirty="0">
                <a:solidFill>
                  <a:srgbClr val="0000FF"/>
                </a:solidFill>
                <a:latin typeface="Times New Roman" panose="02020603050405020304" pitchFamily="18" charset="0"/>
                <a:sym typeface="+mn-ea"/>
              </a:rPr>
              <a:t>[</a:t>
            </a:r>
            <a:r>
              <a:rPr lang="en-US" sz="2000" dirty="0">
                <a:solidFill>
                  <a:srgbClr val="0000FF"/>
                </a:solidFill>
                <a:latin typeface="Times New Roman" panose="02020603050405020304" pitchFamily="18" charset="0"/>
                <a:sym typeface="+mn-ea"/>
              </a:rPr>
              <a:t>0</a:t>
            </a:r>
            <a:r>
              <a:rPr sz="2000" dirty="0">
                <a:solidFill>
                  <a:srgbClr val="0000FF"/>
                </a:solidFill>
                <a:latin typeface="Times New Roman" panose="02020603050405020304" pitchFamily="18" charset="0"/>
                <a:sym typeface="+mn-ea"/>
              </a:rPr>
              <a:t>][</a:t>
            </a:r>
            <a:r>
              <a:rPr lang="en-US" sz="2000" dirty="0">
                <a:solidFill>
                  <a:srgbClr val="0000FF"/>
                </a:solidFill>
                <a:latin typeface="Times New Roman" panose="02020603050405020304" pitchFamily="18" charset="0"/>
                <a:sym typeface="+mn-ea"/>
              </a:rPr>
              <a:t>0</a:t>
            </a:r>
            <a:r>
              <a:rPr sz="2000" dirty="0">
                <a:solidFill>
                  <a:srgbClr val="0000FF"/>
                </a:solidFill>
                <a:latin typeface="Times New Roman" panose="02020603050405020304" pitchFamily="18" charset="0"/>
                <a:sym typeface="+mn-ea"/>
              </a:rPr>
              <a:t>]);         </a:t>
            </a:r>
            <a:r>
              <a:rPr sz="2000" dirty="0">
                <a:solidFill>
                  <a:srgbClr val="FF0000"/>
                </a:solidFill>
                <a:latin typeface="Times New Roman" panose="02020603050405020304" pitchFamily="18" charset="0"/>
                <a:sym typeface="+mn-ea"/>
              </a:rPr>
              <a:t>//</a:t>
            </a:r>
            <a:r>
              <a:rPr sz="2000" dirty="0" err="1">
                <a:solidFill>
                  <a:srgbClr val="FF0000"/>
                </a:solidFill>
                <a:latin typeface="Times New Roman" panose="02020603050405020304" pitchFamily="18" charset="0"/>
                <a:sym typeface="+mn-ea"/>
              </a:rPr>
              <a:t>输出最顶层数字</a:t>
            </a:r>
            <a:endParaRPr sz="2000" dirty="0">
              <a:solidFill>
                <a:srgbClr val="FF0000"/>
              </a:solidFill>
              <a:latin typeface="Times New Roman" panose="02020603050405020304" pitchFamily="18" charset="0"/>
            </a:endParaRPr>
          </a:p>
          <a:p>
            <a:pPr lvl="0"/>
            <a:r>
              <a:rPr sz="2000" dirty="0">
                <a:solidFill>
                  <a:srgbClr val="0000FF"/>
                </a:solidFill>
                <a:latin typeface="Times New Roman" panose="02020603050405020304" pitchFamily="18" charset="0"/>
                <a:sym typeface="+mn-ea"/>
              </a:rPr>
              <a:t>       j = </a:t>
            </a:r>
            <a:r>
              <a:rPr lang="en-US" altLang="zh-CN" sz="2000" dirty="0">
                <a:solidFill>
                  <a:srgbClr val="0000FF"/>
                </a:solidFill>
                <a:latin typeface="Times New Roman" panose="02020603050405020304" pitchFamily="18" charset="0"/>
              </a:rPr>
              <a:t>next</a:t>
            </a:r>
            <a:r>
              <a:rPr sz="2000" dirty="0">
                <a:solidFill>
                  <a:srgbClr val="0000FF"/>
                </a:solidFill>
                <a:latin typeface="Times New Roman" panose="02020603050405020304" pitchFamily="18" charset="0"/>
                <a:sym typeface="+mn-ea"/>
              </a:rPr>
              <a:t>[</a:t>
            </a:r>
            <a:r>
              <a:rPr lang="en-US" sz="2000" dirty="0">
                <a:solidFill>
                  <a:srgbClr val="0000FF"/>
                </a:solidFill>
                <a:latin typeface="Times New Roman" panose="02020603050405020304" pitchFamily="18" charset="0"/>
                <a:sym typeface="+mn-ea"/>
              </a:rPr>
              <a:t>0</a:t>
            </a:r>
            <a:r>
              <a:rPr sz="2000" dirty="0">
                <a:solidFill>
                  <a:srgbClr val="0000FF"/>
                </a:solidFill>
                <a:latin typeface="Times New Roman" panose="02020603050405020304" pitchFamily="18" charset="0"/>
                <a:sym typeface="+mn-ea"/>
              </a:rPr>
              <a:t>][</a:t>
            </a:r>
            <a:r>
              <a:rPr lang="en-US" sz="2000" dirty="0">
                <a:solidFill>
                  <a:srgbClr val="0000FF"/>
                </a:solidFill>
                <a:latin typeface="Times New Roman" panose="02020603050405020304" pitchFamily="18" charset="0"/>
                <a:sym typeface="+mn-ea"/>
              </a:rPr>
              <a:t>0</a:t>
            </a:r>
            <a:r>
              <a:rPr sz="2000" dirty="0">
                <a:solidFill>
                  <a:srgbClr val="0000FF"/>
                </a:solidFill>
                <a:latin typeface="Times New Roman" panose="02020603050405020304" pitchFamily="18" charset="0"/>
                <a:sym typeface="+mn-ea"/>
              </a:rPr>
              <a:t>];   </a:t>
            </a:r>
            <a:r>
              <a:rPr sz="2000" dirty="0">
                <a:solidFill>
                  <a:srgbClr val="FF0000"/>
                </a:solidFill>
                <a:latin typeface="Times New Roman" panose="02020603050405020304" pitchFamily="18" charset="0"/>
                <a:sym typeface="+mn-ea"/>
              </a:rPr>
              <a:t>//</a:t>
            </a:r>
            <a:r>
              <a:rPr sz="2000" dirty="0" err="1">
                <a:solidFill>
                  <a:srgbClr val="FF0000"/>
                </a:solidFill>
                <a:latin typeface="Times New Roman" panose="02020603050405020304" pitchFamily="18" charset="0"/>
                <a:sym typeface="+mn-ea"/>
              </a:rPr>
              <a:t>顶层决策是选择下一层列下标为</a:t>
            </a:r>
            <a:r>
              <a:rPr lang="en-US" altLang="zh-CN" sz="2000" dirty="0" err="1">
                <a:solidFill>
                  <a:srgbClr val="FF0000"/>
                </a:solidFill>
                <a:latin typeface="Times New Roman" panose="02020603050405020304" pitchFamily="18" charset="0"/>
              </a:rPr>
              <a:t>next</a:t>
            </a:r>
            <a:r>
              <a:rPr sz="2000" dirty="0">
                <a:solidFill>
                  <a:srgbClr val="FF0000"/>
                </a:solidFill>
                <a:latin typeface="Times New Roman" panose="02020603050405020304" pitchFamily="18" charset="0"/>
                <a:sym typeface="+mn-ea"/>
              </a:rPr>
              <a:t>[</a:t>
            </a:r>
            <a:r>
              <a:rPr lang="en-US" sz="2000" dirty="0">
                <a:solidFill>
                  <a:srgbClr val="FF0000"/>
                </a:solidFill>
                <a:latin typeface="Times New Roman" panose="02020603050405020304" pitchFamily="18" charset="0"/>
                <a:sym typeface="+mn-ea"/>
              </a:rPr>
              <a:t>0</a:t>
            </a:r>
            <a:r>
              <a:rPr sz="2000" dirty="0">
                <a:solidFill>
                  <a:srgbClr val="FF0000"/>
                </a:solidFill>
                <a:latin typeface="Times New Roman" panose="02020603050405020304" pitchFamily="18" charset="0"/>
                <a:sym typeface="+mn-ea"/>
              </a:rPr>
              <a:t>][</a:t>
            </a:r>
            <a:r>
              <a:rPr lang="en-US" sz="2000" dirty="0">
                <a:solidFill>
                  <a:srgbClr val="FF0000"/>
                </a:solidFill>
                <a:latin typeface="Times New Roman" panose="02020603050405020304" pitchFamily="18" charset="0"/>
                <a:sym typeface="+mn-ea"/>
              </a:rPr>
              <a:t>0</a:t>
            </a:r>
            <a:r>
              <a:rPr sz="2000" dirty="0">
                <a:solidFill>
                  <a:srgbClr val="FF0000"/>
                </a:solidFill>
                <a:latin typeface="Times New Roman" panose="02020603050405020304" pitchFamily="18" charset="0"/>
                <a:sym typeface="+mn-ea"/>
              </a:rPr>
              <a:t>]的元素</a:t>
            </a:r>
            <a:endParaRPr sz="2000" dirty="0">
              <a:solidFill>
                <a:srgbClr val="FF0000"/>
              </a:solidFill>
              <a:latin typeface="Times New Roman" panose="02020603050405020304" pitchFamily="18" charset="0"/>
            </a:endParaRPr>
          </a:p>
          <a:p>
            <a:pPr lvl="0" algn="l">
              <a:buNone/>
            </a:pPr>
            <a:r>
              <a:rPr sz="2000" dirty="0">
                <a:solidFill>
                  <a:srgbClr val="0000FF"/>
                </a:solidFill>
                <a:latin typeface="Times New Roman" panose="02020603050405020304" pitchFamily="18" charset="0"/>
                <a:sym typeface="+mn-ea"/>
              </a:rPr>
              <a:t>      for (i = </a:t>
            </a:r>
            <a:r>
              <a:rPr lang="en-US" sz="2000" dirty="0">
                <a:solidFill>
                  <a:srgbClr val="0000FF"/>
                </a:solidFill>
                <a:latin typeface="Times New Roman" panose="02020603050405020304" pitchFamily="18" charset="0"/>
                <a:sym typeface="+mn-ea"/>
              </a:rPr>
              <a:t>1</a:t>
            </a:r>
            <a:r>
              <a:rPr sz="2000" dirty="0">
                <a:solidFill>
                  <a:srgbClr val="0000FF"/>
                </a:solidFill>
                <a:latin typeface="Times New Roman" panose="02020603050405020304" pitchFamily="18" charset="0"/>
                <a:sym typeface="+mn-ea"/>
              </a:rPr>
              <a:t>; </a:t>
            </a:r>
            <a:r>
              <a:rPr sz="2000" dirty="0" err="1">
                <a:solidFill>
                  <a:srgbClr val="0000FF"/>
                </a:solidFill>
                <a:latin typeface="Times New Roman" panose="02020603050405020304" pitchFamily="18" charset="0"/>
                <a:sym typeface="+mn-ea"/>
              </a:rPr>
              <a:t>i</a:t>
            </a:r>
            <a:r>
              <a:rPr sz="2000" dirty="0">
                <a:solidFill>
                  <a:srgbClr val="0000FF"/>
                </a:solidFill>
                <a:latin typeface="Times New Roman" panose="02020603050405020304" pitchFamily="18" charset="0"/>
                <a:sym typeface="+mn-ea"/>
              </a:rPr>
              <a:t> &lt; n; i++)</a:t>
            </a:r>
            <a:endParaRPr sz="2000" dirty="0">
              <a:solidFill>
                <a:srgbClr val="0000FF"/>
              </a:solidFill>
              <a:latin typeface="Times New Roman" panose="02020603050405020304" pitchFamily="18" charset="0"/>
            </a:endParaRPr>
          </a:p>
          <a:p>
            <a:pPr lvl="0" algn="l">
              <a:buNone/>
            </a:pPr>
            <a:r>
              <a:rPr sz="2000" dirty="0">
                <a:solidFill>
                  <a:srgbClr val="0000FF"/>
                </a:solidFill>
                <a:latin typeface="Times New Roman" panose="02020603050405020304" pitchFamily="18" charset="0"/>
                <a:sym typeface="+mn-ea"/>
              </a:rPr>
              <a:t>      {     printf("--&gt;%d", </a:t>
            </a:r>
            <a:r>
              <a:rPr lang="en-US" sz="2000" dirty="0">
                <a:solidFill>
                  <a:srgbClr val="0000FF"/>
                </a:solidFill>
                <a:latin typeface="Times New Roman" panose="02020603050405020304" pitchFamily="18" charset="0"/>
                <a:sym typeface="+mn-ea"/>
              </a:rPr>
              <a:t>a</a:t>
            </a:r>
            <a:r>
              <a:rPr sz="2000" dirty="0">
                <a:solidFill>
                  <a:srgbClr val="0000FF"/>
                </a:solidFill>
                <a:latin typeface="Times New Roman" panose="02020603050405020304" pitchFamily="18" charset="0"/>
                <a:sym typeface="+mn-ea"/>
              </a:rPr>
              <a:t>[i][j]);    </a:t>
            </a:r>
            <a:endParaRPr sz="2000" dirty="0">
              <a:solidFill>
                <a:srgbClr val="0000FF"/>
              </a:solidFill>
              <a:latin typeface="Times New Roman" panose="02020603050405020304" pitchFamily="18" charset="0"/>
            </a:endParaRPr>
          </a:p>
          <a:p>
            <a:pPr lvl="0"/>
            <a:r>
              <a:rPr sz="2000" dirty="0">
                <a:solidFill>
                  <a:srgbClr val="0000FF"/>
                </a:solidFill>
                <a:latin typeface="Times New Roman" panose="02020603050405020304" pitchFamily="18" charset="0"/>
                <a:sym typeface="+mn-ea"/>
              </a:rPr>
              <a:t>             j = </a:t>
            </a:r>
            <a:r>
              <a:rPr lang="en-US" altLang="zh-CN" sz="2000" dirty="0">
                <a:solidFill>
                  <a:srgbClr val="0000FF"/>
                </a:solidFill>
                <a:latin typeface="Times New Roman" panose="02020603050405020304" pitchFamily="18" charset="0"/>
              </a:rPr>
              <a:t>next</a:t>
            </a:r>
            <a:r>
              <a:rPr sz="2000" dirty="0">
                <a:solidFill>
                  <a:srgbClr val="0000FF"/>
                </a:solidFill>
                <a:latin typeface="Times New Roman" panose="02020603050405020304" pitchFamily="18" charset="0"/>
                <a:sym typeface="+mn-ea"/>
              </a:rPr>
              <a:t>[i][j];        </a:t>
            </a:r>
            <a:r>
              <a:rPr sz="2000" dirty="0">
                <a:solidFill>
                  <a:srgbClr val="FF0000"/>
                </a:solidFill>
                <a:latin typeface="Times New Roman" panose="02020603050405020304" pitchFamily="18" charset="0"/>
                <a:sym typeface="+mn-ea"/>
              </a:rPr>
              <a:t>//本层决策是选择下一层列下标为</a:t>
            </a:r>
            <a:r>
              <a:rPr lang="en-US" altLang="zh-CN" sz="2000" dirty="0">
                <a:solidFill>
                  <a:srgbClr val="FF0000"/>
                </a:solidFill>
                <a:latin typeface="Times New Roman" panose="02020603050405020304" pitchFamily="18" charset="0"/>
              </a:rPr>
              <a:t>next</a:t>
            </a:r>
            <a:r>
              <a:rPr sz="2000" dirty="0">
                <a:solidFill>
                  <a:srgbClr val="FF0000"/>
                </a:solidFill>
                <a:latin typeface="Times New Roman" panose="02020603050405020304" pitchFamily="18" charset="0"/>
                <a:sym typeface="+mn-ea"/>
              </a:rPr>
              <a:t>[i][j]的元素</a:t>
            </a:r>
            <a:endParaRPr sz="2000" dirty="0">
              <a:solidFill>
                <a:srgbClr val="FF0000"/>
              </a:solidFill>
              <a:latin typeface="Times New Roman" panose="02020603050405020304" pitchFamily="18" charset="0"/>
            </a:endParaRPr>
          </a:p>
          <a:p>
            <a:pPr lvl="0" algn="l">
              <a:buNone/>
            </a:pPr>
            <a:r>
              <a:rPr sz="2000" dirty="0">
                <a:solidFill>
                  <a:srgbClr val="0000FF"/>
                </a:solidFill>
                <a:latin typeface="Times New Roman" panose="02020603050405020304" pitchFamily="18" charset="0"/>
                <a:sym typeface="+mn-ea"/>
              </a:rPr>
              <a:t>       }</a:t>
            </a:r>
            <a:endParaRPr sz="2000" dirty="0">
              <a:solidFill>
                <a:srgbClr val="0000FF"/>
              </a:solidFill>
              <a:latin typeface="Times New Roman" panose="02020603050405020304" pitchFamily="18" charset="0"/>
            </a:endParaRPr>
          </a:p>
          <a:p>
            <a:pPr lvl="0" algn="l">
              <a:buNone/>
            </a:pPr>
            <a:r>
              <a:rPr sz="2000" dirty="0">
                <a:solidFill>
                  <a:srgbClr val="0000FF"/>
                </a:solidFill>
                <a:latin typeface="Times New Roman" panose="02020603050405020304" pitchFamily="18" charset="0"/>
                <a:sym typeface="+mn-ea"/>
              </a:rPr>
              <a:t>       printf("\n最大数值和为：</a:t>
            </a:r>
            <a:r>
              <a:rPr lang="en-US" sz="2000" dirty="0">
                <a:solidFill>
                  <a:srgbClr val="0000FF"/>
                </a:solidFill>
                <a:latin typeface="Times New Roman" panose="02020603050405020304" pitchFamily="18" charset="0"/>
                <a:sym typeface="+mn-ea"/>
              </a:rPr>
              <a:t>%d</a:t>
            </a:r>
            <a:r>
              <a:rPr sz="2000" dirty="0">
                <a:solidFill>
                  <a:srgbClr val="0000FF"/>
                </a:solidFill>
                <a:latin typeface="Times New Roman" panose="02020603050405020304" pitchFamily="18" charset="0"/>
                <a:sym typeface="+mn-ea"/>
              </a:rPr>
              <a:t>"</a:t>
            </a:r>
            <a:r>
              <a:rPr lang="en-US" sz="2000" dirty="0">
                <a:solidFill>
                  <a:srgbClr val="0000FF"/>
                </a:solidFill>
                <a:latin typeface="Times New Roman" panose="02020603050405020304" pitchFamily="18" charset="0"/>
                <a:sym typeface="+mn-ea"/>
              </a:rPr>
              <a:t>,</a:t>
            </a:r>
            <a:r>
              <a:rPr sz="2000" dirty="0">
                <a:solidFill>
                  <a:srgbClr val="0000FF"/>
                </a:solidFill>
                <a:latin typeface="Times New Roman" panose="02020603050405020304" pitchFamily="18" charset="0"/>
              </a:rPr>
              <a:t> </a:t>
            </a:r>
            <a:r>
              <a:rPr lang="en-US" sz="2000" dirty="0" err="1">
                <a:solidFill>
                  <a:srgbClr val="0000FF"/>
                </a:solidFill>
                <a:latin typeface="Times New Roman" panose="02020603050405020304" pitchFamily="18" charset="0"/>
              </a:rPr>
              <a:t>dp</a:t>
            </a:r>
            <a:r>
              <a:rPr sz="2000" dirty="0">
                <a:solidFill>
                  <a:srgbClr val="0000FF"/>
                </a:solidFill>
                <a:latin typeface="Times New Roman" panose="02020603050405020304" pitchFamily="18" charset="0"/>
              </a:rPr>
              <a:t>[</a:t>
            </a:r>
            <a:r>
              <a:rPr lang="en-US" sz="2000" dirty="0">
                <a:solidFill>
                  <a:srgbClr val="0000FF"/>
                </a:solidFill>
                <a:latin typeface="Times New Roman" panose="02020603050405020304" pitchFamily="18" charset="0"/>
              </a:rPr>
              <a:t>0</a:t>
            </a:r>
            <a:r>
              <a:rPr sz="2000" dirty="0">
                <a:solidFill>
                  <a:srgbClr val="0000FF"/>
                </a:solidFill>
                <a:latin typeface="Times New Roman" panose="02020603050405020304" pitchFamily="18" charset="0"/>
              </a:rPr>
              <a:t>][</a:t>
            </a:r>
            <a:r>
              <a:rPr lang="en-US" sz="2000" dirty="0">
                <a:solidFill>
                  <a:srgbClr val="0000FF"/>
                </a:solidFill>
                <a:latin typeface="Times New Roman" panose="02020603050405020304" pitchFamily="18" charset="0"/>
              </a:rPr>
              <a:t>0</a:t>
            </a:r>
            <a:r>
              <a:rPr sz="2000" dirty="0">
                <a:solidFill>
                  <a:srgbClr val="0000FF"/>
                </a:solidFill>
                <a:latin typeface="Times New Roman" panose="02020603050405020304" pitchFamily="18" charset="0"/>
              </a:rPr>
              <a:t>] </a:t>
            </a:r>
            <a:r>
              <a:rPr lang="en-US" sz="2000" dirty="0">
                <a:solidFill>
                  <a:srgbClr val="0000FF"/>
                </a:solidFill>
                <a:latin typeface="Times New Roman" panose="02020603050405020304" pitchFamily="18" charset="0"/>
              </a:rPr>
              <a:t>)</a:t>
            </a:r>
            <a:r>
              <a:rPr sz="2000" dirty="0">
                <a:solidFill>
                  <a:srgbClr val="0000FF"/>
                </a:solidFill>
                <a:latin typeface="Times New Roman" panose="02020603050405020304" pitchFamily="18" charset="0"/>
              </a:rPr>
              <a:t>;</a:t>
            </a:r>
          </a:p>
          <a:p>
            <a:r>
              <a:rPr sz="2000" dirty="0">
                <a:solidFill>
                  <a:srgbClr val="0000FF"/>
                </a:solidFill>
                <a:latin typeface="Times New Roman" panose="02020603050405020304" pitchFamily="18" charset="0"/>
              </a:rPr>
              <a:t>}</a:t>
            </a:r>
          </a:p>
        </p:txBody>
      </p:sp>
      <p:sp>
        <p:nvSpPr>
          <p:cNvPr id="8" name="文本框 7"/>
          <p:cNvSpPr txBox="1"/>
          <p:nvPr/>
        </p:nvSpPr>
        <p:spPr>
          <a:xfrm>
            <a:off x="7252970" y="93980"/>
            <a:ext cx="2208530" cy="400110"/>
          </a:xfrm>
          <a:prstGeom prst="rect">
            <a:avLst/>
          </a:prstGeom>
          <a:noFill/>
        </p:spPr>
        <p:txBody>
          <a:bodyPr wrap="square" rtlCol="0" anchor="t">
            <a:spAutoFit/>
          </a:bodyPr>
          <a:lstStyle/>
          <a:p>
            <a:r>
              <a:rPr lang="zh-CN" altLang="en-US" sz="2000" b="1" dirty="0">
                <a:solidFill>
                  <a:srgbClr val="FF0000"/>
                </a:solidFill>
              </a:rPr>
              <a:t>时间复杂度为 </a:t>
            </a:r>
          </a:p>
        </p:txBody>
      </p:sp>
      <p:sp>
        <p:nvSpPr>
          <p:cNvPr id="9" name="文本框 8"/>
          <p:cNvSpPr txBox="1"/>
          <p:nvPr/>
        </p:nvSpPr>
        <p:spPr>
          <a:xfrm flipH="1">
            <a:off x="9305290" y="93980"/>
            <a:ext cx="1197610" cy="400110"/>
          </a:xfrm>
          <a:prstGeom prst="rect">
            <a:avLst/>
          </a:prstGeom>
          <a:noFill/>
        </p:spPr>
        <p:txBody>
          <a:bodyPr wrap="square" rtlCol="0">
            <a:spAutoFit/>
          </a:bodyPr>
          <a:lstStyle/>
          <a:p>
            <a:pPr algn="l"/>
            <a:r>
              <a:rPr lang="en-US" altLang="zh-CN" sz="2000">
                <a:solidFill>
                  <a:srgbClr val="FF0000"/>
                </a:solidFill>
                <a:sym typeface="+mn-ea"/>
              </a:rPr>
              <a:t>O(n</a:t>
            </a:r>
            <a:r>
              <a:rPr lang="en-US" altLang="zh-CN" sz="2000" baseline="30000">
                <a:solidFill>
                  <a:srgbClr val="FF0000"/>
                </a:solidFill>
                <a:sym typeface="+mn-ea"/>
              </a:rPr>
              <a:t>2</a:t>
            </a:r>
            <a:r>
              <a:rPr lang="en-US" altLang="zh-CN" sz="2000">
                <a:solidFill>
                  <a:srgbClr val="FF0000"/>
                </a:solidFill>
                <a:sym typeface="+mn-ea"/>
              </a:rPr>
              <a:t>)</a:t>
            </a:r>
            <a:endParaRPr lang="en-US" altLang="zh-CN" sz="2000" baseline="30000">
              <a:solidFill>
                <a:srgbClr val="FF0000"/>
              </a:solidFill>
            </a:endParaRPr>
          </a:p>
        </p:txBody>
      </p:sp>
      <p:sp>
        <p:nvSpPr>
          <p:cNvPr id="10" name="文本框 9"/>
          <p:cNvSpPr txBox="1"/>
          <p:nvPr/>
        </p:nvSpPr>
        <p:spPr>
          <a:xfrm>
            <a:off x="7228840" y="523240"/>
            <a:ext cx="2208530" cy="400110"/>
          </a:xfrm>
          <a:prstGeom prst="rect">
            <a:avLst/>
          </a:prstGeom>
          <a:noFill/>
        </p:spPr>
        <p:txBody>
          <a:bodyPr wrap="square" rtlCol="0" anchor="t">
            <a:spAutoFit/>
          </a:bodyPr>
          <a:lstStyle/>
          <a:p>
            <a:r>
              <a:rPr lang="zh-CN" altLang="en-US" sz="2000" b="1">
                <a:solidFill>
                  <a:srgbClr val="FF0000"/>
                </a:solidFill>
              </a:rPr>
              <a:t>空间复杂度为 </a:t>
            </a:r>
          </a:p>
        </p:txBody>
      </p:sp>
      <p:sp>
        <p:nvSpPr>
          <p:cNvPr id="11" name="文本框 10"/>
          <p:cNvSpPr txBox="1"/>
          <p:nvPr/>
        </p:nvSpPr>
        <p:spPr>
          <a:xfrm flipH="1">
            <a:off x="9356725" y="523240"/>
            <a:ext cx="1197610" cy="400110"/>
          </a:xfrm>
          <a:prstGeom prst="rect">
            <a:avLst/>
          </a:prstGeom>
          <a:noFill/>
        </p:spPr>
        <p:txBody>
          <a:bodyPr wrap="square" rtlCol="0">
            <a:spAutoFit/>
          </a:bodyPr>
          <a:lstStyle/>
          <a:p>
            <a:pPr algn="l"/>
            <a:r>
              <a:rPr lang="en-US" altLang="zh-CN" sz="2000">
                <a:solidFill>
                  <a:srgbClr val="FF0000"/>
                </a:solidFill>
                <a:sym typeface="+mn-ea"/>
              </a:rPr>
              <a:t>O(n</a:t>
            </a:r>
            <a:r>
              <a:rPr lang="en-US" altLang="zh-CN" sz="2000" baseline="30000">
                <a:solidFill>
                  <a:srgbClr val="FF0000"/>
                </a:solidFill>
                <a:sym typeface="+mn-ea"/>
              </a:rPr>
              <a:t>2</a:t>
            </a:r>
            <a:r>
              <a:rPr lang="en-US" altLang="zh-CN" sz="2000">
                <a:solidFill>
                  <a:srgbClr val="FF0000"/>
                </a:solidFill>
                <a:sym typeface="+mn-ea"/>
              </a:rPr>
              <a:t>)</a:t>
            </a:r>
            <a:endParaRPr lang="en-US" altLang="zh-CN" sz="2000" baseline="30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blinds(horizontal)">
                                      <p:cBhvr>
                                        <p:cTn id="7" dur="500"/>
                                        <p:tgtEl>
                                          <p:spTgt spid="40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
                                            <p:txEl>
                                              <p:pRg st="1" end="1"/>
                                            </p:txEl>
                                          </p:spTgt>
                                        </p:tgtEl>
                                        <p:attrNameLst>
                                          <p:attrName>style.visibility</p:attrName>
                                        </p:attrNameLst>
                                      </p:cBhvr>
                                      <p:to>
                                        <p:strVal val="visible"/>
                                      </p:to>
                                    </p:set>
                                    <p:animEffect transition="in" filter="blinds(horizontal)">
                                      <p:cBhvr>
                                        <p:cTn id="12" dur="500"/>
                                        <p:tgtEl>
                                          <p:spTgt spid="409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2">
                                            <p:txEl>
                                              <p:pRg st="2" end="2"/>
                                            </p:txEl>
                                          </p:spTgt>
                                        </p:tgtEl>
                                        <p:attrNameLst>
                                          <p:attrName>style.visibility</p:attrName>
                                        </p:attrNameLst>
                                      </p:cBhvr>
                                      <p:to>
                                        <p:strVal val="visible"/>
                                      </p:to>
                                    </p:set>
                                    <p:animEffect transition="in" filter="blinds(horizontal)">
                                      <p:cBhvr>
                                        <p:cTn id="17" dur="500"/>
                                        <p:tgtEl>
                                          <p:spTgt spid="409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2">
                                            <p:txEl>
                                              <p:pRg st="3" end="3"/>
                                            </p:txEl>
                                          </p:spTgt>
                                        </p:tgtEl>
                                        <p:attrNameLst>
                                          <p:attrName>style.visibility</p:attrName>
                                        </p:attrNameLst>
                                      </p:cBhvr>
                                      <p:to>
                                        <p:strVal val="visible"/>
                                      </p:to>
                                    </p:set>
                                    <p:animEffect transition="in" filter="blinds(horizontal)">
                                      <p:cBhvr>
                                        <p:cTn id="22" dur="500"/>
                                        <p:tgtEl>
                                          <p:spTgt spid="409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2">
                                            <p:txEl>
                                              <p:pRg st="4" end="4"/>
                                            </p:txEl>
                                          </p:spTgt>
                                        </p:tgtEl>
                                        <p:attrNameLst>
                                          <p:attrName>style.visibility</p:attrName>
                                        </p:attrNameLst>
                                      </p:cBhvr>
                                      <p:to>
                                        <p:strVal val="visible"/>
                                      </p:to>
                                    </p:set>
                                    <p:animEffect transition="in" filter="blinds(horizontal)">
                                      <p:cBhvr>
                                        <p:cTn id="27" dur="500"/>
                                        <p:tgtEl>
                                          <p:spTgt spid="409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2">
                                            <p:txEl>
                                              <p:pRg st="5" end="5"/>
                                            </p:txEl>
                                          </p:spTgt>
                                        </p:tgtEl>
                                        <p:attrNameLst>
                                          <p:attrName>style.visibility</p:attrName>
                                        </p:attrNameLst>
                                      </p:cBhvr>
                                      <p:to>
                                        <p:strVal val="visible"/>
                                      </p:to>
                                    </p:set>
                                    <p:animEffect transition="in" filter="blinds(horizontal)">
                                      <p:cBhvr>
                                        <p:cTn id="32" dur="500"/>
                                        <p:tgtEl>
                                          <p:spTgt spid="409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2">
                                            <p:txEl>
                                              <p:pRg st="6" end="6"/>
                                            </p:txEl>
                                          </p:spTgt>
                                        </p:tgtEl>
                                        <p:attrNameLst>
                                          <p:attrName>style.visibility</p:attrName>
                                        </p:attrNameLst>
                                      </p:cBhvr>
                                      <p:to>
                                        <p:strVal val="visible"/>
                                      </p:to>
                                    </p:set>
                                    <p:animEffect transition="in" filter="blinds(horizontal)">
                                      <p:cBhvr>
                                        <p:cTn id="37" dur="500"/>
                                        <p:tgtEl>
                                          <p:spTgt spid="409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962">
                                            <p:txEl>
                                              <p:pRg st="7" end="7"/>
                                            </p:txEl>
                                          </p:spTgt>
                                        </p:tgtEl>
                                        <p:attrNameLst>
                                          <p:attrName>style.visibility</p:attrName>
                                        </p:attrNameLst>
                                      </p:cBhvr>
                                      <p:to>
                                        <p:strVal val="visible"/>
                                      </p:to>
                                    </p:set>
                                    <p:animEffect transition="in" filter="blinds(horizontal)">
                                      <p:cBhvr>
                                        <p:cTn id="42" dur="500"/>
                                        <p:tgtEl>
                                          <p:spTgt spid="409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62">
                                            <p:txEl>
                                              <p:pRg st="8" end="8"/>
                                            </p:txEl>
                                          </p:spTgt>
                                        </p:tgtEl>
                                        <p:attrNameLst>
                                          <p:attrName>style.visibility</p:attrName>
                                        </p:attrNameLst>
                                      </p:cBhvr>
                                      <p:to>
                                        <p:strVal val="visible"/>
                                      </p:to>
                                    </p:set>
                                    <p:animEffect transition="in" filter="blinds(horizontal)">
                                      <p:cBhvr>
                                        <p:cTn id="47" dur="500"/>
                                        <p:tgtEl>
                                          <p:spTgt spid="4096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0962">
                                            <p:txEl>
                                              <p:pRg st="9" end="9"/>
                                            </p:txEl>
                                          </p:spTgt>
                                        </p:tgtEl>
                                        <p:attrNameLst>
                                          <p:attrName>style.visibility</p:attrName>
                                        </p:attrNameLst>
                                      </p:cBhvr>
                                      <p:to>
                                        <p:strVal val="visible"/>
                                      </p:to>
                                    </p:set>
                                    <p:animEffect transition="in" filter="blinds(horizontal)">
                                      <p:cBhvr>
                                        <p:cTn id="52" dur="500"/>
                                        <p:tgtEl>
                                          <p:spTgt spid="4096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962">
                                            <p:txEl>
                                              <p:pRg st="10" end="10"/>
                                            </p:txEl>
                                          </p:spTgt>
                                        </p:tgtEl>
                                        <p:attrNameLst>
                                          <p:attrName>style.visibility</p:attrName>
                                        </p:attrNameLst>
                                      </p:cBhvr>
                                      <p:to>
                                        <p:strVal val="visible"/>
                                      </p:to>
                                    </p:set>
                                    <p:animEffect transition="in" filter="blinds(horizontal)">
                                      <p:cBhvr>
                                        <p:cTn id="57" dur="500"/>
                                        <p:tgtEl>
                                          <p:spTgt spid="4096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0962">
                                            <p:txEl>
                                              <p:pRg st="11" end="11"/>
                                            </p:txEl>
                                          </p:spTgt>
                                        </p:tgtEl>
                                        <p:attrNameLst>
                                          <p:attrName>style.visibility</p:attrName>
                                        </p:attrNameLst>
                                      </p:cBhvr>
                                      <p:to>
                                        <p:strVal val="visible"/>
                                      </p:to>
                                    </p:set>
                                    <p:animEffect transition="in" filter="blinds(horizontal)">
                                      <p:cBhvr>
                                        <p:cTn id="62" dur="500"/>
                                        <p:tgtEl>
                                          <p:spTgt spid="4096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0962">
                                            <p:txEl>
                                              <p:pRg st="12" end="12"/>
                                            </p:txEl>
                                          </p:spTgt>
                                        </p:tgtEl>
                                        <p:attrNameLst>
                                          <p:attrName>style.visibility</p:attrName>
                                        </p:attrNameLst>
                                      </p:cBhvr>
                                      <p:to>
                                        <p:strVal val="visible"/>
                                      </p:to>
                                    </p:set>
                                    <p:animEffect transition="in" filter="blinds(horizontal)">
                                      <p:cBhvr>
                                        <p:cTn id="67" dur="500"/>
                                        <p:tgtEl>
                                          <p:spTgt spid="4096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0962">
                                            <p:txEl>
                                              <p:pRg st="13" end="13"/>
                                            </p:txEl>
                                          </p:spTgt>
                                        </p:tgtEl>
                                        <p:attrNameLst>
                                          <p:attrName>style.visibility</p:attrName>
                                        </p:attrNameLst>
                                      </p:cBhvr>
                                      <p:to>
                                        <p:strVal val="visible"/>
                                      </p:to>
                                    </p:set>
                                    <p:animEffect transition="in" filter="blinds(horizontal)">
                                      <p:cBhvr>
                                        <p:cTn id="72" dur="500"/>
                                        <p:tgtEl>
                                          <p:spTgt spid="4096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0962">
                                            <p:txEl>
                                              <p:pRg st="14" end="14"/>
                                            </p:txEl>
                                          </p:spTgt>
                                        </p:tgtEl>
                                        <p:attrNameLst>
                                          <p:attrName>style.visibility</p:attrName>
                                        </p:attrNameLst>
                                      </p:cBhvr>
                                      <p:to>
                                        <p:strVal val="visible"/>
                                      </p:to>
                                    </p:set>
                                    <p:animEffect transition="in" filter="blinds(horizontal)">
                                      <p:cBhvr>
                                        <p:cTn id="77" dur="500"/>
                                        <p:tgtEl>
                                          <p:spTgt spid="4096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0962">
                                            <p:txEl>
                                              <p:pRg st="15" end="15"/>
                                            </p:txEl>
                                          </p:spTgt>
                                        </p:tgtEl>
                                        <p:attrNameLst>
                                          <p:attrName>style.visibility</p:attrName>
                                        </p:attrNameLst>
                                      </p:cBhvr>
                                      <p:to>
                                        <p:strVal val="visible"/>
                                      </p:to>
                                    </p:set>
                                    <p:animEffect transition="in" filter="blinds(horizontal)">
                                      <p:cBhvr>
                                        <p:cTn id="82" dur="500"/>
                                        <p:tgtEl>
                                          <p:spTgt spid="4096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0962">
                                            <p:txEl>
                                              <p:pRg st="16" end="16"/>
                                            </p:txEl>
                                          </p:spTgt>
                                        </p:tgtEl>
                                        <p:attrNameLst>
                                          <p:attrName>style.visibility</p:attrName>
                                        </p:attrNameLst>
                                      </p:cBhvr>
                                      <p:to>
                                        <p:strVal val="visible"/>
                                      </p:to>
                                    </p:set>
                                    <p:animEffect transition="in" filter="blinds(horizontal)">
                                      <p:cBhvr>
                                        <p:cTn id="87" dur="500"/>
                                        <p:tgtEl>
                                          <p:spTgt spid="4096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40962">
                                            <p:txEl>
                                              <p:pRg st="17" end="17"/>
                                            </p:txEl>
                                          </p:spTgt>
                                        </p:tgtEl>
                                        <p:attrNameLst>
                                          <p:attrName>style.visibility</p:attrName>
                                        </p:attrNameLst>
                                      </p:cBhvr>
                                      <p:to>
                                        <p:strVal val="visible"/>
                                      </p:to>
                                    </p:set>
                                    <p:animEffect transition="in" filter="blinds(horizontal)">
                                      <p:cBhvr>
                                        <p:cTn id="92" dur="500"/>
                                        <p:tgtEl>
                                          <p:spTgt spid="4096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40962">
                                            <p:txEl>
                                              <p:pRg st="18" end="18"/>
                                            </p:txEl>
                                          </p:spTgt>
                                        </p:tgtEl>
                                        <p:attrNameLst>
                                          <p:attrName>style.visibility</p:attrName>
                                        </p:attrNameLst>
                                      </p:cBhvr>
                                      <p:to>
                                        <p:strVal val="visible"/>
                                      </p:to>
                                    </p:set>
                                    <p:animEffect transition="in" filter="blinds(horizontal)">
                                      <p:cBhvr>
                                        <p:cTn id="97" dur="500"/>
                                        <p:tgtEl>
                                          <p:spTgt spid="40962">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40962">
                                            <p:txEl>
                                              <p:pRg st="19" end="19"/>
                                            </p:txEl>
                                          </p:spTgt>
                                        </p:tgtEl>
                                        <p:attrNameLst>
                                          <p:attrName>style.visibility</p:attrName>
                                        </p:attrNameLst>
                                      </p:cBhvr>
                                      <p:to>
                                        <p:strVal val="visible"/>
                                      </p:to>
                                    </p:set>
                                    <p:animEffect transition="in" filter="blinds(horizontal)">
                                      <p:cBhvr>
                                        <p:cTn id="102" dur="500"/>
                                        <p:tgtEl>
                                          <p:spTgt spid="40962">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40962">
                                            <p:txEl>
                                              <p:pRg st="20" end="20"/>
                                            </p:txEl>
                                          </p:spTgt>
                                        </p:tgtEl>
                                        <p:attrNameLst>
                                          <p:attrName>style.visibility</p:attrName>
                                        </p:attrNameLst>
                                      </p:cBhvr>
                                      <p:to>
                                        <p:strVal val="visible"/>
                                      </p:to>
                                    </p:set>
                                    <p:animEffect transition="in" filter="blinds(horizontal)">
                                      <p:cBhvr>
                                        <p:cTn id="107" dur="500"/>
                                        <p:tgtEl>
                                          <p:spTgt spid="40962">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blinds(horizontal)">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9"/>
                                        </p:tgtEl>
                                        <p:attrNameLst>
                                          <p:attrName>style.visibility</p:attrName>
                                        </p:attrNameLst>
                                      </p:cBhvr>
                                      <p:to>
                                        <p:strVal val="visible"/>
                                      </p:to>
                                    </p:set>
                                    <p:animEffect transition="in" filter="blinds(horizontal)">
                                      <p:cBhvr>
                                        <p:cTn id="117" dur="500"/>
                                        <p:tgtEl>
                                          <p:spTgt spid="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blinds(horizontal)">
                                      <p:cBhvr>
                                        <p:cTn id="122" dur="500"/>
                                        <p:tgtEl>
                                          <p:spTgt spid="10"/>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blinds(horizontal)">
                                      <p:cBhvr>
                                        <p:cTn id="1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153921" y="257175"/>
            <a:ext cx="842708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p>
        </p:txBody>
      </p:sp>
      <p:grpSp>
        <p:nvGrpSpPr>
          <p:cNvPr id="9" name="Group 4"/>
          <p:cNvGrpSpPr/>
          <p:nvPr/>
        </p:nvGrpSpPr>
        <p:grpSpPr bwMode="auto">
          <a:xfrm>
            <a:off x="6546850" y="1205675"/>
            <a:ext cx="3455988" cy="2519363"/>
            <a:chOff x="2621" y="9972"/>
            <a:chExt cx="2384" cy="2184"/>
          </a:xfrm>
        </p:grpSpPr>
        <p:sp>
          <p:nvSpPr>
            <p:cNvPr id="34825" name="Text Box 5"/>
            <p:cNvSpPr txBox="1">
              <a:spLocks noChangeArrowheads="1"/>
            </p:cNvSpPr>
            <p:nvPr/>
          </p:nvSpPr>
          <p:spPr bwMode="auto">
            <a:xfrm>
              <a:off x="3657" y="997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26" name="Text Box 6"/>
            <p:cNvSpPr txBox="1">
              <a:spLocks noChangeArrowheads="1"/>
            </p:cNvSpPr>
            <p:nvPr/>
          </p:nvSpPr>
          <p:spPr bwMode="auto">
            <a:xfrm>
              <a:off x="3407" y="10444"/>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27" name="Text Box 7"/>
            <p:cNvSpPr txBox="1">
              <a:spLocks noChangeArrowheads="1"/>
            </p:cNvSpPr>
            <p:nvPr/>
          </p:nvSpPr>
          <p:spPr bwMode="auto">
            <a:xfrm>
              <a:off x="3151"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3</a:t>
              </a:r>
              <a:endParaRPr lang="en-US" altLang="zh-CN" sz="2800" b="1"/>
            </a:p>
          </p:txBody>
        </p:sp>
        <p:sp>
          <p:nvSpPr>
            <p:cNvPr id="34828" name="Text Box 8"/>
            <p:cNvSpPr txBox="1">
              <a:spLocks noChangeArrowheads="1"/>
            </p:cNvSpPr>
            <p:nvPr/>
          </p:nvSpPr>
          <p:spPr bwMode="auto">
            <a:xfrm>
              <a:off x="3680"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29" name="Text Box 9"/>
            <p:cNvSpPr txBox="1">
              <a:spLocks noChangeArrowheads="1"/>
            </p:cNvSpPr>
            <p:nvPr/>
          </p:nvSpPr>
          <p:spPr bwMode="auto">
            <a:xfrm>
              <a:off x="3928" y="1044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15</a:t>
              </a:r>
              <a:endParaRPr lang="en-US" altLang="zh-CN" sz="2800" b="1"/>
            </a:p>
          </p:txBody>
        </p:sp>
        <p:sp>
          <p:nvSpPr>
            <p:cNvPr id="34830" name="Text Box 10"/>
            <p:cNvSpPr txBox="1">
              <a:spLocks noChangeArrowheads="1"/>
            </p:cNvSpPr>
            <p:nvPr/>
          </p:nvSpPr>
          <p:spPr bwMode="auto">
            <a:xfrm>
              <a:off x="4174" y="1093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6</a:t>
              </a:r>
              <a:endParaRPr lang="en-US" altLang="zh-CN" sz="2800" b="1"/>
            </a:p>
          </p:txBody>
        </p:sp>
        <p:sp>
          <p:nvSpPr>
            <p:cNvPr id="34831" name="Text Box 11"/>
            <p:cNvSpPr txBox="1">
              <a:spLocks noChangeArrowheads="1"/>
            </p:cNvSpPr>
            <p:nvPr/>
          </p:nvSpPr>
          <p:spPr bwMode="auto">
            <a:xfrm>
              <a:off x="2868" y="11400"/>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8</a:t>
              </a:r>
              <a:endParaRPr lang="en-US" altLang="zh-CN" sz="2800" b="1"/>
            </a:p>
          </p:txBody>
        </p:sp>
        <p:sp>
          <p:nvSpPr>
            <p:cNvPr id="34832" name="Text Box 12"/>
            <p:cNvSpPr txBox="1">
              <a:spLocks noChangeArrowheads="1"/>
            </p:cNvSpPr>
            <p:nvPr/>
          </p:nvSpPr>
          <p:spPr bwMode="auto">
            <a:xfrm>
              <a:off x="3398"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3" name="Text Box 13"/>
            <p:cNvSpPr txBox="1">
              <a:spLocks noChangeArrowheads="1"/>
            </p:cNvSpPr>
            <p:nvPr/>
          </p:nvSpPr>
          <p:spPr bwMode="auto">
            <a:xfrm>
              <a:off x="3925" y="11402"/>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5</a:t>
              </a:r>
              <a:endParaRPr lang="en-US" altLang="zh-CN" sz="2800" b="1"/>
            </a:p>
          </p:txBody>
        </p:sp>
        <p:sp>
          <p:nvSpPr>
            <p:cNvPr id="34834" name="Text Box 14"/>
            <p:cNvSpPr txBox="1">
              <a:spLocks noChangeArrowheads="1"/>
            </p:cNvSpPr>
            <p:nvPr/>
          </p:nvSpPr>
          <p:spPr bwMode="auto">
            <a:xfrm>
              <a:off x="4445" y="1140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12</a:t>
              </a:r>
              <a:endParaRPr lang="en-US" altLang="zh-CN" sz="2800" b="1"/>
            </a:p>
          </p:txBody>
        </p:sp>
        <p:sp>
          <p:nvSpPr>
            <p:cNvPr id="34835" name="Text Box 15"/>
            <p:cNvSpPr txBox="1">
              <a:spLocks noChangeArrowheads="1"/>
            </p:cNvSpPr>
            <p:nvPr/>
          </p:nvSpPr>
          <p:spPr bwMode="auto">
            <a:xfrm>
              <a:off x="4693" y="11873"/>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9</a:t>
              </a:r>
              <a:endParaRPr lang="en-US" altLang="zh-CN" sz="2800" b="1"/>
            </a:p>
          </p:txBody>
        </p:sp>
        <p:sp>
          <p:nvSpPr>
            <p:cNvPr id="34836" name="Text Box 16"/>
            <p:cNvSpPr txBox="1">
              <a:spLocks noChangeArrowheads="1"/>
            </p:cNvSpPr>
            <p:nvPr/>
          </p:nvSpPr>
          <p:spPr bwMode="auto">
            <a:xfrm>
              <a:off x="4185" y="11871"/>
              <a:ext cx="312" cy="283"/>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10</a:t>
              </a:r>
              <a:endParaRPr lang="en-US" altLang="zh-CN" sz="2800" b="1"/>
            </a:p>
          </p:txBody>
        </p:sp>
        <p:sp>
          <p:nvSpPr>
            <p:cNvPr id="34837" name="Text Box 17"/>
            <p:cNvSpPr txBox="1">
              <a:spLocks noChangeArrowheads="1"/>
            </p:cNvSpPr>
            <p:nvPr/>
          </p:nvSpPr>
          <p:spPr bwMode="auto">
            <a:xfrm>
              <a:off x="3656" y="11871"/>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18</a:t>
              </a:r>
              <a:endParaRPr lang="en-US" altLang="zh-CN" sz="2800" b="1"/>
            </a:p>
          </p:txBody>
        </p:sp>
        <p:sp>
          <p:nvSpPr>
            <p:cNvPr id="34838" name="Text Box 18"/>
            <p:cNvSpPr txBox="1">
              <a:spLocks noChangeArrowheads="1"/>
            </p:cNvSpPr>
            <p:nvPr/>
          </p:nvSpPr>
          <p:spPr bwMode="auto">
            <a:xfrm>
              <a:off x="3138"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4</a:t>
              </a:r>
              <a:endParaRPr lang="en-US" altLang="zh-CN" sz="2800" b="1"/>
            </a:p>
          </p:txBody>
        </p:sp>
        <p:sp>
          <p:nvSpPr>
            <p:cNvPr id="34839" name="Text Box 19"/>
            <p:cNvSpPr txBox="1">
              <a:spLocks noChangeArrowheads="1"/>
            </p:cNvSpPr>
            <p:nvPr/>
          </p:nvSpPr>
          <p:spPr bwMode="auto">
            <a:xfrm>
              <a:off x="2621" y="11870"/>
              <a:ext cx="312" cy="282"/>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zh-CN" sz="2800">
                  <a:latin typeface="Times New Roman" panose="02020603050405020304" pitchFamily="18" charset="0"/>
                </a:rPr>
                <a:t>16</a:t>
              </a:r>
              <a:endParaRPr lang="en-US" altLang="zh-CN" sz="2800" b="1"/>
            </a:p>
          </p:txBody>
        </p:sp>
        <p:sp>
          <p:nvSpPr>
            <p:cNvPr id="34840" name="Line 20"/>
            <p:cNvSpPr>
              <a:spLocks noChangeShapeType="1"/>
            </p:cNvSpPr>
            <p:nvPr/>
          </p:nvSpPr>
          <p:spPr bwMode="auto">
            <a:xfrm flipH="1">
              <a:off x="3655" y="10260"/>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Line 21"/>
            <p:cNvSpPr>
              <a:spLocks noChangeShapeType="1"/>
            </p:cNvSpPr>
            <p:nvPr/>
          </p:nvSpPr>
          <p:spPr bwMode="auto">
            <a:xfrm>
              <a:off x="3889" y="10260"/>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2" name="Line 22"/>
            <p:cNvSpPr>
              <a:spLocks noChangeShapeType="1"/>
            </p:cNvSpPr>
            <p:nvPr/>
          </p:nvSpPr>
          <p:spPr bwMode="auto">
            <a:xfrm flipH="1">
              <a:off x="3409"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3" name="Line 23"/>
            <p:cNvSpPr>
              <a:spLocks noChangeShapeType="1"/>
            </p:cNvSpPr>
            <p:nvPr/>
          </p:nvSpPr>
          <p:spPr bwMode="auto">
            <a:xfrm>
              <a:off x="3643"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4"/>
            <p:cNvSpPr>
              <a:spLocks noChangeShapeType="1"/>
            </p:cNvSpPr>
            <p:nvPr/>
          </p:nvSpPr>
          <p:spPr bwMode="auto">
            <a:xfrm flipH="1">
              <a:off x="3927" y="10732"/>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25"/>
            <p:cNvSpPr>
              <a:spLocks noChangeShapeType="1"/>
            </p:cNvSpPr>
            <p:nvPr/>
          </p:nvSpPr>
          <p:spPr bwMode="auto">
            <a:xfrm>
              <a:off x="4161" y="10732"/>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6" name="Line 26"/>
            <p:cNvSpPr>
              <a:spLocks noChangeShapeType="1"/>
            </p:cNvSpPr>
            <p:nvPr/>
          </p:nvSpPr>
          <p:spPr bwMode="auto">
            <a:xfrm flipH="1">
              <a:off x="3151"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Line 27"/>
            <p:cNvSpPr>
              <a:spLocks noChangeShapeType="1"/>
            </p:cNvSpPr>
            <p:nvPr/>
          </p:nvSpPr>
          <p:spPr bwMode="auto">
            <a:xfrm>
              <a:off x="338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8" name="Line 28"/>
            <p:cNvSpPr>
              <a:spLocks noChangeShapeType="1"/>
            </p:cNvSpPr>
            <p:nvPr/>
          </p:nvSpPr>
          <p:spPr bwMode="auto">
            <a:xfrm flipH="1">
              <a:off x="3681" y="11214"/>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9" name="Line 29"/>
            <p:cNvSpPr>
              <a:spLocks noChangeShapeType="1"/>
            </p:cNvSpPr>
            <p:nvPr/>
          </p:nvSpPr>
          <p:spPr bwMode="auto">
            <a:xfrm>
              <a:off x="391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0" name="Line 30"/>
            <p:cNvSpPr>
              <a:spLocks noChangeShapeType="1"/>
            </p:cNvSpPr>
            <p:nvPr/>
          </p:nvSpPr>
          <p:spPr bwMode="auto">
            <a:xfrm flipH="1">
              <a:off x="4165"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1" name="Line 31"/>
            <p:cNvSpPr>
              <a:spLocks noChangeShapeType="1"/>
            </p:cNvSpPr>
            <p:nvPr/>
          </p:nvSpPr>
          <p:spPr bwMode="auto">
            <a:xfrm>
              <a:off x="4399" y="11214"/>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2" name="Line 32"/>
            <p:cNvSpPr>
              <a:spLocks noChangeShapeType="1"/>
            </p:cNvSpPr>
            <p:nvPr/>
          </p:nvSpPr>
          <p:spPr bwMode="auto">
            <a:xfrm flipH="1">
              <a:off x="2859"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3" name="Line 33"/>
            <p:cNvSpPr>
              <a:spLocks noChangeShapeType="1"/>
            </p:cNvSpPr>
            <p:nvPr/>
          </p:nvSpPr>
          <p:spPr bwMode="auto">
            <a:xfrm>
              <a:off x="3093" y="11688"/>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4" name="Line 34"/>
            <p:cNvSpPr>
              <a:spLocks noChangeShapeType="1"/>
            </p:cNvSpPr>
            <p:nvPr/>
          </p:nvSpPr>
          <p:spPr bwMode="auto">
            <a:xfrm flipH="1">
              <a:off x="339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5" name="Line 35"/>
            <p:cNvSpPr>
              <a:spLocks noChangeShapeType="1"/>
            </p:cNvSpPr>
            <p:nvPr/>
          </p:nvSpPr>
          <p:spPr bwMode="auto">
            <a:xfrm>
              <a:off x="3633" y="11687"/>
              <a:ext cx="92"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6" name="Line 36"/>
            <p:cNvSpPr>
              <a:spLocks noChangeShapeType="1"/>
            </p:cNvSpPr>
            <p:nvPr/>
          </p:nvSpPr>
          <p:spPr bwMode="auto">
            <a:xfrm flipH="1">
              <a:off x="3917"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7" name="Line 37"/>
            <p:cNvSpPr>
              <a:spLocks noChangeShapeType="1"/>
            </p:cNvSpPr>
            <p:nvPr/>
          </p:nvSpPr>
          <p:spPr bwMode="auto">
            <a:xfrm>
              <a:off x="4151"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8" name="Line 38"/>
            <p:cNvSpPr>
              <a:spLocks noChangeShapeType="1"/>
            </p:cNvSpPr>
            <p:nvPr/>
          </p:nvSpPr>
          <p:spPr bwMode="auto">
            <a:xfrm flipH="1">
              <a:off x="4435"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9" name="Line 39"/>
            <p:cNvSpPr>
              <a:spLocks noChangeShapeType="1"/>
            </p:cNvSpPr>
            <p:nvPr/>
          </p:nvSpPr>
          <p:spPr bwMode="auto">
            <a:xfrm>
              <a:off x="4669" y="11687"/>
              <a:ext cx="92" cy="1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4821" name="AutoShape 40"/>
          <p:cNvSpPr>
            <a:spLocks noChangeArrowheads="1"/>
          </p:cNvSpPr>
          <p:nvPr/>
        </p:nvSpPr>
        <p:spPr bwMode="auto">
          <a:xfrm>
            <a:off x="6213476" y="1521587"/>
            <a:ext cx="3438525" cy="2233612"/>
          </a:xfrm>
          <a:prstGeom prst="triangle">
            <a:avLst>
              <a:gd name="adj" fmla="val 50000"/>
            </a:avLst>
          </a:prstGeom>
          <a:solidFill>
            <a:srgbClr val="FFFF99">
              <a:alpha val="47842"/>
            </a:srgbClr>
          </a:solidFill>
          <a:ln w="28575">
            <a:solidFill>
              <a:srgbClr val="FF99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AutoShape 41"/>
          <p:cNvSpPr>
            <a:spLocks noChangeArrowheads="1"/>
          </p:cNvSpPr>
          <p:nvPr/>
        </p:nvSpPr>
        <p:spPr bwMode="auto">
          <a:xfrm>
            <a:off x="6905626" y="1537462"/>
            <a:ext cx="3438525" cy="2233612"/>
          </a:xfrm>
          <a:prstGeom prst="triangle">
            <a:avLst>
              <a:gd name="adj" fmla="val 50000"/>
            </a:avLst>
          </a:prstGeom>
          <a:solidFill>
            <a:srgbClr val="99CCFF">
              <a:alpha val="49019"/>
            </a:srgbClr>
          </a:solidFill>
          <a:ln w="28575">
            <a:solidFill>
              <a:schemeClr val="hlink"/>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文本框 3"/>
          <p:cNvSpPr txBox="1"/>
          <p:nvPr/>
        </p:nvSpPr>
        <p:spPr>
          <a:xfrm>
            <a:off x="918907" y="1481063"/>
            <a:ext cx="4358640" cy="400110"/>
          </a:xfrm>
          <a:prstGeom prst="rect">
            <a:avLst/>
          </a:prstGeom>
          <a:noFill/>
        </p:spPr>
        <p:txBody>
          <a:bodyPr wrap="square" rtlCol="0">
            <a:spAutoFit/>
          </a:bodyPr>
          <a:lstStyle/>
          <a:p>
            <a:pPr algn="l">
              <a:defRPr/>
            </a:pPr>
            <a:r>
              <a:rPr lang="zh-CN" altLang="en-US" sz="2000" b="1" dirty="0">
                <a:latin typeface="微软雅黑" panose="020B0503020204020204" pitchFamily="34" charset="-122"/>
                <a:ea typeface="微软雅黑" panose="020B0503020204020204" pitchFamily="34" charset="-122"/>
                <a:sym typeface="+mn-ea"/>
              </a:rPr>
              <a:t>空间优化</a:t>
            </a:r>
            <a:r>
              <a:rPr lang="en-US" altLang="zh-CN" sz="2000" b="1" dirty="0">
                <a:latin typeface="微软雅黑" panose="020B0503020204020204" pitchFamily="34" charset="-122"/>
                <a:ea typeface="微软雅黑" panose="020B0503020204020204" pitchFamily="34" charset="-122"/>
                <a:sym typeface="+mn-ea"/>
              </a:rPr>
              <a:t>——</a:t>
            </a:r>
            <a:r>
              <a:rPr lang="zh-CN" altLang="en-US" sz="2000" b="1" dirty="0">
                <a:latin typeface="微软雅黑" panose="020B0503020204020204" pitchFamily="34" charset="-122"/>
                <a:ea typeface="微软雅黑" panose="020B0503020204020204" pitchFamily="34" charset="-122"/>
                <a:sym typeface="+mn-ea"/>
              </a:rPr>
              <a:t>滚动数组</a:t>
            </a:r>
          </a:p>
        </p:txBody>
      </p:sp>
      <p:sp>
        <p:nvSpPr>
          <p:cNvPr id="2" name="文本框 1"/>
          <p:cNvSpPr txBox="1"/>
          <p:nvPr/>
        </p:nvSpPr>
        <p:spPr>
          <a:xfrm>
            <a:off x="695575" y="2221502"/>
            <a:ext cx="4795923" cy="1323439"/>
          </a:xfrm>
          <a:prstGeom prst="rect">
            <a:avLst/>
          </a:prstGeom>
          <a:noFill/>
        </p:spPr>
        <p:txBody>
          <a:bodyPr wrap="square" rtlCol="0">
            <a:spAutoFit/>
          </a:bodyPr>
          <a:lstStyle/>
          <a:p>
            <a:pPr>
              <a:defRPr/>
            </a:pPr>
            <a:r>
              <a:rPr lang="zh-CN" altLang="en-US" sz="2000" dirty="0">
                <a:latin typeface="微软雅黑" panose="020B0503020204020204" pitchFamily="34" charset="-122"/>
                <a:ea typeface="微软雅黑" panose="020B0503020204020204" pitchFamily="34" charset="-122"/>
                <a:sym typeface="+mn-ea"/>
              </a:rPr>
              <a:t>从底层一行行向上递推的过程中，上一层元素值只与下一层相关，因此没必要用二维数组</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dp</a:t>
            </a:r>
            <a:r>
              <a:rPr lang="zh-CN" altLang="en-US" sz="2000" dirty="0">
                <a:latin typeface="微软雅黑" panose="020B0503020204020204" pitchFamily="34" charset="-122"/>
                <a:ea typeface="微软雅黑" panose="020B0503020204020204" pitchFamily="34" charset="-122"/>
                <a:sym typeface="+mn-ea"/>
              </a:rPr>
              <a:t>存储每一个</a:t>
            </a:r>
            <a:r>
              <a:rPr lang="zh-CN" altLang="en-US" sz="2000" dirty="0">
                <a:latin typeface="Times New Roman" pitchFamily="18" charset="0"/>
                <a:ea typeface="微软雅黑" pitchFamily="34" charset="-122"/>
                <a:cs typeface="Times New Roman" pitchFamily="18" charset="0"/>
                <a:sym typeface="+mn-ea"/>
              </a:rPr>
              <a:t>元素值</a:t>
            </a:r>
            <a:r>
              <a:rPr lang="zh-CN" altLang="en-US" sz="2000" dirty="0">
                <a:latin typeface="微软雅黑" panose="020B0503020204020204" pitchFamily="34" charset="-122"/>
                <a:ea typeface="微软雅黑" panose="020B0503020204020204" pitchFamily="34" charset="-122"/>
                <a:sym typeface="+mn-ea"/>
              </a:rPr>
              <a:t>, 只需要一个一维数组</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dp</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n</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微软雅黑" panose="020B0503020204020204" pitchFamily="34" charset="-122"/>
                <a:ea typeface="微软雅黑" panose="020B0503020204020204" pitchFamily="34" charset="-122"/>
                <a:sym typeface="+mn-ea"/>
              </a:rPr>
              <a:t>保存一行的</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mn-ea"/>
              </a:rPr>
              <a:t>元素</a:t>
            </a:r>
            <a:r>
              <a:rPr lang="zh-CN" altLang="en-US" sz="2000" dirty="0">
                <a:latin typeface="微软雅黑" panose="020B0503020204020204" pitchFamily="34" charset="-122"/>
                <a:ea typeface="微软雅黑" panose="020B0503020204020204" pitchFamily="34" charset="-122"/>
                <a:sym typeface="+mn-ea"/>
              </a:rPr>
              <a:t>值就可以。</a:t>
            </a:r>
          </a:p>
        </p:txBody>
      </p:sp>
      <p:graphicFrame>
        <p:nvGraphicFramePr>
          <p:cNvPr id="3" name="表格 2"/>
          <p:cNvGraphicFramePr/>
          <p:nvPr>
            <p:extLst>
              <p:ext uri="{D42A27DB-BD31-4B8C-83A1-F6EECF244321}">
                <p14:modId xmlns:p14="http://schemas.microsoft.com/office/powerpoint/2010/main" val="3526211564"/>
              </p:ext>
            </p:extLst>
          </p:nvPr>
        </p:nvGraphicFramePr>
        <p:xfrm>
          <a:off x="1678880" y="5686069"/>
          <a:ext cx="6397625" cy="365760"/>
        </p:xfrm>
        <a:graphic>
          <a:graphicData uri="http://schemas.openxmlformats.org/drawingml/2006/table">
            <a:tbl>
              <a:tblPr firstRow="1" bandRow="1">
                <a:tableStyleId>{5940675A-B579-460E-94D1-54222C63F5DA}</a:tableStyleId>
              </a:tblPr>
              <a:tblGrid>
                <a:gridCol w="127952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279525">
                  <a:extLst>
                    <a:ext uri="{9D8B030D-6E8A-4147-A177-3AD203B41FA5}">
                      <a16:colId xmlns:a16="http://schemas.microsoft.com/office/drawing/2014/main" val="20002"/>
                    </a:ext>
                  </a:extLst>
                </a:gridCol>
                <a:gridCol w="1279525">
                  <a:extLst>
                    <a:ext uri="{9D8B030D-6E8A-4147-A177-3AD203B41FA5}">
                      <a16:colId xmlns:a16="http://schemas.microsoft.com/office/drawing/2014/main" val="20003"/>
                    </a:ext>
                  </a:extLst>
                </a:gridCol>
                <a:gridCol w="1279525">
                  <a:extLst>
                    <a:ext uri="{9D8B030D-6E8A-4147-A177-3AD203B41FA5}">
                      <a16:colId xmlns:a16="http://schemas.microsoft.com/office/drawing/2014/main" val="20004"/>
                    </a:ext>
                  </a:extLst>
                </a:gridCol>
              </a:tblGrid>
              <a:tr h="365760">
                <a:tc>
                  <a:txBody>
                    <a:bodyPr/>
                    <a:lstStyle/>
                    <a:p>
                      <a:pPr>
                        <a:buNone/>
                      </a:pPr>
                      <a:r>
                        <a:rPr lang="en-US" altLang="zh-CN">
                          <a:ln w="28575" cmpd="sng">
                            <a:noFill/>
                            <a:prstDash val="solid"/>
                          </a:ln>
                          <a:solidFill>
                            <a:srgbClr val="0000FF"/>
                          </a:solidFill>
                        </a:rPr>
                        <a:t>16</a:t>
                      </a:r>
                    </a:p>
                  </a:txBody>
                  <a:tcPr/>
                </a:tc>
                <a:tc>
                  <a:txBody>
                    <a:bodyPr/>
                    <a:lstStyle/>
                    <a:p>
                      <a:pPr>
                        <a:buNone/>
                      </a:pPr>
                      <a:r>
                        <a:rPr lang="en-US" altLang="zh-CN">
                          <a:ln w="28575" cmpd="sng">
                            <a:noFill/>
                            <a:prstDash val="solid"/>
                          </a:ln>
                          <a:solidFill>
                            <a:srgbClr val="0000FF"/>
                          </a:solidFill>
                        </a:rPr>
                        <a:t>4</a:t>
                      </a:r>
                    </a:p>
                  </a:txBody>
                  <a:tcPr/>
                </a:tc>
                <a:tc>
                  <a:txBody>
                    <a:bodyPr/>
                    <a:lstStyle/>
                    <a:p>
                      <a:pPr>
                        <a:buNone/>
                      </a:pPr>
                      <a:r>
                        <a:rPr lang="en-US" altLang="zh-CN">
                          <a:ln w="28575" cmpd="sng">
                            <a:noFill/>
                            <a:prstDash val="solid"/>
                          </a:ln>
                          <a:solidFill>
                            <a:srgbClr val="0000FF"/>
                          </a:solidFill>
                        </a:rPr>
                        <a:t>18</a:t>
                      </a:r>
                    </a:p>
                  </a:txBody>
                  <a:tcPr/>
                </a:tc>
                <a:tc>
                  <a:txBody>
                    <a:bodyPr/>
                    <a:lstStyle/>
                    <a:p>
                      <a:pPr>
                        <a:buNone/>
                      </a:pPr>
                      <a:r>
                        <a:rPr lang="en-US" altLang="zh-CN">
                          <a:ln w="28575" cmpd="sng">
                            <a:noFill/>
                            <a:prstDash val="solid"/>
                          </a:ln>
                          <a:solidFill>
                            <a:srgbClr val="0000FF"/>
                          </a:solidFill>
                        </a:rPr>
                        <a:t>10</a:t>
                      </a:r>
                    </a:p>
                  </a:txBody>
                  <a:tcPr/>
                </a:tc>
                <a:tc>
                  <a:txBody>
                    <a:bodyPr/>
                    <a:lstStyle/>
                    <a:p>
                      <a:pPr>
                        <a:buNone/>
                      </a:pPr>
                      <a:r>
                        <a:rPr lang="en-US" altLang="zh-CN" dirty="0">
                          <a:ln w="28575" cmpd="sng">
                            <a:noFill/>
                            <a:prstDash val="solid"/>
                          </a:ln>
                          <a:solidFill>
                            <a:srgbClr val="0000FF"/>
                          </a:solidFill>
                        </a:rPr>
                        <a:t>9</a:t>
                      </a:r>
                    </a:p>
                  </a:txBody>
                  <a:tcPr/>
                </a:tc>
                <a:extLst>
                  <a:ext uri="{0D108BD9-81ED-4DB2-BD59-A6C34878D82A}">
                    <a16:rowId xmlns:a16="http://schemas.microsoft.com/office/drawing/2014/main" val="10000"/>
                  </a:ext>
                </a:extLst>
              </a:tr>
            </a:tbl>
          </a:graphicData>
        </a:graphic>
      </p:graphicFrame>
      <p:graphicFrame>
        <p:nvGraphicFramePr>
          <p:cNvPr id="5" name="表格 4"/>
          <p:cNvGraphicFramePr/>
          <p:nvPr>
            <p:extLst>
              <p:ext uri="{D42A27DB-BD31-4B8C-83A1-F6EECF244321}">
                <p14:modId xmlns:p14="http://schemas.microsoft.com/office/powerpoint/2010/main" val="3239002515"/>
              </p:ext>
            </p:extLst>
          </p:nvPr>
        </p:nvGraphicFramePr>
        <p:xfrm>
          <a:off x="1678880" y="5312107"/>
          <a:ext cx="6397625" cy="365760"/>
        </p:xfrm>
        <a:graphic>
          <a:graphicData uri="http://schemas.openxmlformats.org/drawingml/2006/table">
            <a:tbl>
              <a:tblPr firstRow="1" bandRow="1">
                <a:tableStyleId>{5940675A-B579-460E-94D1-54222C63F5DA}</a:tableStyleId>
              </a:tblPr>
              <a:tblGrid>
                <a:gridCol w="127952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279525">
                  <a:extLst>
                    <a:ext uri="{9D8B030D-6E8A-4147-A177-3AD203B41FA5}">
                      <a16:colId xmlns:a16="http://schemas.microsoft.com/office/drawing/2014/main" val="20002"/>
                    </a:ext>
                  </a:extLst>
                </a:gridCol>
                <a:gridCol w="1279525">
                  <a:extLst>
                    <a:ext uri="{9D8B030D-6E8A-4147-A177-3AD203B41FA5}">
                      <a16:colId xmlns:a16="http://schemas.microsoft.com/office/drawing/2014/main" val="20003"/>
                    </a:ext>
                  </a:extLst>
                </a:gridCol>
                <a:gridCol w="1279525">
                  <a:extLst>
                    <a:ext uri="{9D8B030D-6E8A-4147-A177-3AD203B41FA5}">
                      <a16:colId xmlns:a16="http://schemas.microsoft.com/office/drawing/2014/main" val="20004"/>
                    </a:ext>
                  </a:extLst>
                </a:gridCol>
              </a:tblGrid>
              <a:tr h="365760">
                <a:tc>
                  <a:txBody>
                    <a:bodyPr/>
                    <a:lstStyle/>
                    <a:p>
                      <a:pPr>
                        <a:buNone/>
                      </a:pPr>
                      <a:r>
                        <a:rPr lang="en-US" altLang="zh-CN" dirty="0">
                          <a:ln w="28575" cmpd="sng">
                            <a:noFill/>
                            <a:prstDash val="solid"/>
                          </a:ln>
                          <a:solidFill>
                            <a:srgbClr val="0000FF"/>
                          </a:solidFill>
                        </a:rPr>
                        <a:t>24</a:t>
                      </a:r>
                    </a:p>
                  </a:txBody>
                  <a:tcPr/>
                </a:tc>
                <a:tc>
                  <a:txBody>
                    <a:bodyPr/>
                    <a:lstStyle/>
                    <a:p>
                      <a:pPr>
                        <a:buNone/>
                      </a:pPr>
                      <a:r>
                        <a:rPr lang="en-US" altLang="zh-CN">
                          <a:ln w="28575" cmpd="sng">
                            <a:noFill/>
                            <a:prstDash val="solid"/>
                          </a:ln>
                          <a:solidFill>
                            <a:srgbClr val="0000FF"/>
                          </a:solidFill>
                        </a:rPr>
                        <a:t>28</a:t>
                      </a:r>
                    </a:p>
                  </a:txBody>
                  <a:tcPr/>
                </a:tc>
                <a:tc>
                  <a:txBody>
                    <a:bodyPr/>
                    <a:lstStyle/>
                    <a:p>
                      <a:pPr>
                        <a:buNone/>
                      </a:pPr>
                      <a:r>
                        <a:rPr lang="en-US" altLang="zh-CN" dirty="0">
                          <a:ln w="28575" cmpd="sng">
                            <a:noFill/>
                            <a:prstDash val="solid"/>
                          </a:ln>
                          <a:solidFill>
                            <a:srgbClr val="0000FF"/>
                          </a:solidFill>
                        </a:rPr>
                        <a:t>23</a:t>
                      </a:r>
                    </a:p>
                  </a:txBody>
                  <a:tcPr/>
                </a:tc>
                <a:tc>
                  <a:txBody>
                    <a:bodyPr/>
                    <a:lstStyle/>
                    <a:p>
                      <a:pPr>
                        <a:buNone/>
                      </a:pPr>
                      <a:r>
                        <a:rPr lang="en-US" altLang="zh-CN">
                          <a:ln w="28575" cmpd="sng">
                            <a:noFill/>
                            <a:prstDash val="solid"/>
                          </a:ln>
                          <a:solidFill>
                            <a:srgbClr val="0000FF"/>
                          </a:solidFill>
                        </a:rPr>
                        <a:t>22</a:t>
                      </a:r>
                    </a:p>
                  </a:txBody>
                  <a:tcPr/>
                </a:tc>
                <a:tc>
                  <a:txBody>
                    <a:bodyPr/>
                    <a:lstStyle/>
                    <a:p>
                      <a:pPr>
                        <a:buNone/>
                      </a:pPr>
                      <a:r>
                        <a:rPr lang="en-US" altLang="zh-CN" dirty="0">
                          <a:ln w="28575" cmpd="sng">
                            <a:noFill/>
                            <a:prstDash val="solid"/>
                          </a:ln>
                        </a:rPr>
                        <a:t>9</a:t>
                      </a:r>
                    </a:p>
                  </a:txBody>
                  <a:tcPr/>
                </a:tc>
                <a:extLst>
                  <a:ext uri="{0D108BD9-81ED-4DB2-BD59-A6C34878D82A}">
                    <a16:rowId xmlns:a16="http://schemas.microsoft.com/office/drawing/2014/main" val="10000"/>
                  </a:ext>
                </a:extLst>
              </a:tr>
            </a:tbl>
          </a:graphicData>
        </a:graphic>
      </p:graphicFrame>
      <p:graphicFrame>
        <p:nvGraphicFramePr>
          <p:cNvPr id="6" name="表格 5"/>
          <p:cNvGraphicFramePr/>
          <p:nvPr>
            <p:extLst>
              <p:ext uri="{D42A27DB-BD31-4B8C-83A1-F6EECF244321}">
                <p14:modId xmlns:p14="http://schemas.microsoft.com/office/powerpoint/2010/main" val="4060923948"/>
              </p:ext>
            </p:extLst>
          </p:nvPr>
        </p:nvGraphicFramePr>
        <p:xfrm>
          <a:off x="1678880" y="4934282"/>
          <a:ext cx="6397625" cy="365760"/>
        </p:xfrm>
        <a:graphic>
          <a:graphicData uri="http://schemas.openxmlformats.org/drawingml/2006/table">
            <a:tbl>
              <a:tblPr firstRow="1" bandRow="1">
                <a:tableStyleId>{5940675A-B579-460E-94D1-54222C63F5DA}</a:tableStyleId>
              </a:tblPr>
              <a:tblGrid>
                <a:gridCol w="127952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279525">
                  <a:extLst>
                    <a:ext uri="{9D8B030D-6E8A-4147-A177-3AD203B41FA5}">
                      <a16:colId xmlns:a16="http://schemas.microsoft.com/office/drawing/2014/main" val="20002"/>
                    </a:ext>
                  </a:extLst>
                </a:gridCol>
                <a:gridCol w="1279525">
                  <a:extLst>
                    <a:ext uri="{9D8B030D-6E8A-4147-A177-3AD203B41FA5}">
                      <a16:colId xmlns:a16="http://schemas.microsoft.com/office/drawing/2014/main" val="20003"/>
                    </a:ext>
                  </a:extLst>
                </a:gridCol>
                <a:gridCol w="1279525">
                  <a:extLst>
                    <a:ext uri="{9D8B030D-6E8A-4147-A177-3AD203B41FA5}">
                      <a16:colId xmlns:a16="http://schemas.microsoft.com/office/drawing/2014/main" val="20004"/>
                    </a:ext>
                  </a:extLst>
                </a:gridCol>
              </a:tblGrid>
              <a:tr h="365760">
                <a:tc>
                  <a:txBody>
                    <a:bodyPr/>
                    <a:lstStyle/>
                    <a:p>
                      <a:pPr>
                        <a:buNone/>
                      </a:pPr>
                      <a:r>
                        <a:rPr lang="en-US" altLang="zh-CN">
                          <a:ln w="28575" cmpd="sng">
                            <a:noFill/>
                            <a:prstDash val="solid"/>
                          </a:ln>
                          <a:solidFill>
                            <a:srgbClr val="0000FF"/>
                          </a:solidFill>
                        </a:rPr>
                        <a:t>31</a:t>
                      </a:r>
                    </a:p>
                  </a:txBody>
                  <a:tcPr/>
                </a:tc>
                <a:tc>
                  <a:txBody>
                    <a:bodyPr/>
                    <a:lstStyle/>
                    <a:p>
                      <a:pPr>
                        <a:buNone/>
                      </a:pPr>
                      <a:r>
                        <a:rPr lang="en-US" altLang="zh-CN">
                          <a:ln w="28575" cmpd="sng">
                            <a:noFill/>
                            <a:prstDash val="solid"/>
                          </a:ln>
                          <a:solidFill>
                            <a:srgbClr val="0000FF"/>
                          </a:solidFill>
                        </a:rPr>
                        <a:t>37</a:t>
                      </a:r>
                    </a:p>
                  </a:txBody>
                  <a:tcPr/>
                </a:tc>
                <a:tc>
                  <a:txBody>
                    <a:bodyPr/>
                    <a:lstStyle/>
                    <a:p>
                      <a:pPr>
                        <a:buNone/>
                      </a:pPr>
                      <a:r>
                        <a:rPr lang="en-US" altLang="zh-CN">
                          <a:ln w="28575" cmpd="sng">
                            <a:noFill/>
                            <a:prstDash val="solid"/>
                          </a:ln>
                          <a:solidFill>
                            <a:srgbClr val="0000FF"/>
                          </a:solidFill>
                        </a:rPr>
                        <a:t>29</a:t>
                      </a:r>
                    </a:p>
                  </a:txBody>
                  <a:tcPr/>
                </a:tc>
                <a:tc>
                  <a:txBody>
                    <a:bodyPr/>
                    <a:lstStyle/>
                    <a:p>
                      <a:pPr>
                        <a:buNone/>
                      </a:pPr>
                      <a:r>
                        <a:rPr lang="en-US" altLang="zh-CN">
                          <a:ln w="28575" cmpd="sng">
                            <a:noFill/>
                            <a:prstDash val="solid"/>
                          </a:ln>
                        </a:rPr>
                        <a:t>22</a:t>
                      </a:r>
                    </a:p>
                  </a:txBody>
                  <a:tcPr/>
                </a:tc>
                <a:tc>
                  <a:txBody>
                    <a:bodyPr/>
                    <a:lstStyle/>
                    <a:p>
                      <a:pPr>
                        <a:buNone/>
                      </a:pPr>
                      <a:r>
                        <a:rPr lang="en-US" altLang="zh-CN">
                          <a:ln w="28575" cmpd="sng">
                            <a:noFill/>
                            <a:prstDash val="solid"/>
                          </a:ln>
                        </a:rPr>
                        <a:t>9</a:t>
                      </a:r>
                    </a:p>
                  </a:txBody>
                  <a:tcPr/>
                </a:tc>
                <a:extLst>
                  <a:ext uri="{0D108BD9-81ED-4DB2-BD59-A6C34878D82A}">
                    <a16:rowId xmlns:a16="http://schemas.microsoft.com/office/drawing/2014/main" val="10000"/>
                  </a:ext>
                </a:extLst>
              </a:tr>
            </a:tbl>
          </a:graphicData>
        </a:graphic>
      </p:graphicFrame>
      <p:graphicFrame>
        <p:nvGraphicFramePr>
          <p:cNvPr id="7" name="表格 6"/>
          <p:cNvGraphicFramePr/>
          <p:nvPr>
            <p:extLst>
              <p:ext uri="{D42A27DB-BD31-4B8C-83A1-F6EECF244321}">
                <p14:modId xmlns:p14="http://schemas.microsoft.com/office/powerpoint/2010/main" val="3235169133"/>
              </p:ext>
            </p:extLst>
          </p:nvPr>
        </p:nvGraphicFramePr>
        <p:xfrm>
          <a:off x="1678880" y="4556457"/>
          <a:ext cx="6397625" cy="365760"/>
        </p:xfrm>
        <a:graphic>
          <a:graphicData uri="http://schemas.openxmlformats.org/drawingml/2006/table">
            <a:tbl>
              <a:tblPr firstRow="1" bandRow="1">
                <a:tableStyleId>{5940675A-B579-460E-94D1-54222C63F5DA}</a:tableStyleId>
              </a:tblPr>
              <a:tblGrid>
                <a:gridCol w="127952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279525">
                  <a:extLst>
                    <a:ext uri="{9D8B030D-6E8A-4147-A177-3AD203B41FA5}">
                      <a16:colId xmlns:a16="http://schemas.microsoft.com/office/drawing/2014/main" val="20002"/>
                    </a:ext>
                  </a:extLst>
                </a:gridCol>
                <a:gridCol w="1279525">
                  <a:extLst>
                    <a:ext uri="{9D8B030D-6E8A-4147-A177-3AD203B41FA5}">
                      <a16:colId xmlns:a16="http://schemas.microsoft.com/office/drawing/2014/main" val="20003"/>
                    </a:ext>
                  </a:extLst>
                </a:gridCol>
                <a:gridCol w="1279525">
                  <a:extLst>
                    <a:ext uri="{9D8B030D-6E8A-4147-A177-3AD203B41FA5}">
                      <a16:colId xmlns:a16="http://schemas.microsoft.com/office/drawing/2014/main" val="20004"/>
                    </a:ext>
                  </a:extLst>
                </a:gridCol>
              </a:tblGrid>
              <a:tr h="365760">
                <a:tc>
                  <a:txBody>
                    <a:bodyPr/>
                    <a:lstStyle/>
                    <a:p>
                      <a:pPr>
                        <a:buNone/>
                      </a:pPr>
                      <a:r>
                        <a:rPr lang="en-US" altLang="zh-CN">
                          <a:ln w="28575" cmpd="sng">
                            <a:noFill/>
                            <a:prstDash val="solid"/>
                          </a:ln>
                          <a:solidFill>
                            <a:srgbClr val="0000FF"/>
                          </a:solidFill>
                        </a:rPr>
                        <a:t>49</a:t>
                      </a:r>
                    </a:p>
                  </a:txBody>
                  <a:tcPr/>
                </a:tc>
                <a:tc>
                  <a:txBody>
                    <a:bodyPr/>
                    <a:lstStyle/>
                    <a:p>
                      <a:pPr>
                        <a:buNone/>
                      </a:pPr>
                      <a:r>
                        <a:rPr lang="en-US" altLang="zh-CN">
                          <a:ln w="28575" cmpd="sng">
                            <a:noFill/>
                            <a:prstDash val="solid"/>
                          </a:ln>
                          <a:solidFill>
                            <a:srgbClr val="0000FF"/>
                          </a:solidFill>
                        </a:rPr>
                        <a:t>52</a:t>
                      </a:r>
                    </a:p>
                  </a:txBody>
                  <a:tcPr/>
                </a:tc>
                <a:tc>
                  <a:txBody>
                    <a:bodyPr/>
                    <a:lstStyle/>
                    <a:p>
                      <a:pPr>
                        <a:buNone/>
                      </a:pPr>
                      <a:r>
                        <a:rPr lang="en-US" altLang="zh-CN">
                          <a:ln w="28575" cmpd="sng">
                            <a:noFill/>
                            <a:prstDash val="solid"/>
                          </a:ln>
                        </a:rPr>
                        <a:t>29</a:t>
                      </a:r>
                    </a:p>
                  </a:txBody>
                  <a:tcPr/>
                </a:tc>
                <a:tc>
                  <a:txBody>
                    <a:bodyPr/>
                    <a:lstStyle/>
                    <a:p>
                      <a:pPr>
                        <a:buNone/>
                      </a:pPr>
                      <a:r>
                        <a:rPr lang="en-US" altLang="zh-CN">
                          <a:ln w="28575" cmpd="sng">
                            <a:noFill/>
                            <a:prstDash val="solid"/>
                          </a:ln>
                        </a:rPr>
                        <a:t>22</a:t>
                      </a:r>
                    </a:p>
                  </a:txBody>
                  <a:tcPr/>
                </a:tc>
                <a:tc>
                  <a:txBody>
                    <a:bodyPr/>
                    <a:lstStyle/>
                    <a:p>
                      <a:pPr>
                        <a:buNone/>
                      </a:pPr>
                      <a:r>
                        <a:rPr lang="en-US" altLang="zh-CN">
                          <a:ln w="28575" cmpd="sng">
                            <a:noFill/>
                            <a:prstDash val="solid"/>
                          </a:ln>
                        </a:rPr>
                        <a:t>9</a:t>
                      </a:r>
                    </a:p>
                  </a:txBody>
                  <a:tcPr/>
                </a:tc>
                <a:extLst>
                  <a:ext uri="{0D108BD9-81ED-4DB2-BD59-A6C34878D82A}">
                    <a16:rowId xmlns:a16="http://schemas.microsoft.com/office/drawing/2014/main" val="10000"/>
                  </a:ext>
                </a:extLst>
              </a:tr>
            </a:tbl>
          </a:graphicData>
        </a:graphic>
      </p:graphicFrame>
      <p:graphicFrame>
        <p:nvGraphicFramePr>
          <p:cNvPr id="8" name="表格 7"/>
          <p:cNvGraphicFramePr/>
          <p:nvPr>
            <p:extLst>
              <p:ext uri="{D42A27DB-BD31-4B8C-83A1-F6EECF244321}">
                <p14:modId xmlns:p14="http://schemas.microsoft.com/office/powerpoint/2010/main" val="3128655840"/>
              </p:ext>
            </p:extLst>
          </p:nvPr>
        </p:nvGraphicFramePr>
        <p:xfrm>
          <a:off x="1678880" y="4178632"/>
          <a:ext cx="6397625" cy="365760"/>
        </p:xfrm>
        <a:graphic>
          <a:graphicData uri="http://schemas.openxmlformats.org/drawingml/2006/table">
            <a:tbl>
              <a:tblPr firstRow="1" bandRow="1">
                <a:tableStyleId>{5940675A-B579-460E-94D1-54222C63F5DA}</a:tableStyleId>
              </a:tblPr>
              <a:tblGrid>
                <a:gridCol w="127952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279525">
                  <a:extLst>
                    <a:ext uri="{9D8B030D-6E8A-4147-A177-3AD203B41FA5}">
                      <a16:colId xmlns:a16="http://schemas.microsoft.com/office/drawing/2014/main" val="20002"/>
                    </a:ext>
                  </a:extLst>
                </a:gridCol>
                <a:gridCol w="1279525">
                  <a:extLst>
                    <a:ext uri="{9D8B030D-6E8A-4147-A177-3AD203B41FA5}">
                      <a16:colId xmlns:a16="http://schemas.microsoft.com/office/drawing/2014/main" val="20003"/>
                    </a:ext>
                  </a:extLst>
                </a:gridCol>
                <a:gridCol w="1279525">
                  <a:extLst>
                    <a:ext uri="{9D8B030D-6E8A-4147-A177-3AD203B41FA5}">
                      <a16:colId xmlns:a16="http://schemas.microsoft.com/office/drawing/2014/main" val="20004"/>
                    </a:ext>
                  </a:extLst>
                </a:gridCol>
              </a:tblGrid>
              <a:tr h="365760">
                <a:tc>
                  <a:txBody>
                    <a:bodyPr/>
                    <a:lstStyle/>
                    <a:p>
                      <a:pPr>
                        <a:buNone/>
                      </a:pPr>
                      <a:r>
                        <a:rPr lang="en-US" altLang="zh-CN" dirty="0">
                          <a:ln w="28575" cmpd="sng">
                            <a:noFill/>
                            <a:prstDash val="solid"/>
                          </a:ln>
                          <a:solidFill>
                            <a:srgbClr val="0000FF"/>
                          </a:solidFill>
                        </a:rPr>
                        <a:t>60</a:t>
                      </a:r>
                    </a:p>
                  </a:txBody>
                  <a:tcPr/>
                </a:tc>
                <a:tc>
                  <a:txBody>
                    <a:bodyPr/>
                    <a:lstStyle/>
                    <a:p>
                      <a:pPr>
                        <a:buNone/>
                      </a:pPr>
                      <a:r>
                        <a:rPr lang="en-US" altLang="zh-CN">
                          <a:ln w="28575" cmpd="sng">
                            <a:noFill/>
                            <a:prstDash val="solid"/>
                          </a:ln>
                        </a:rPr>
                        <a:t>52</a:t>
                      </a:r>
                    </a:p>
                  </a:txBody>
                  <a:tcPr/>
                </a:tc>
                <a:tc>
                  <a:txBody>
                    <a:bodyPr/>
                    <a:lstStyle/>
                    <a:p>
                      <a:pPr>
                        <a:buNone/>
                      </a:pPr>
                      <a:r>
                        <a:rPr lang="en-US" altLang="zh-CN" dirty="0">
                          <a:ln w="28575" cmpd="sng">
                            <a:noFill/>
                            <a:prstDash val="solid"/>
                          </a:ln>
                        </a:rPr>
                        <a:t>29</a:t>
                      </a:r>
                    </a:p>
                  </a:txBody>
                  <a:tcPr/>
                </a:tc>
                <a:tc>
                  <a:txBody>
                    <a:bodyPr/>
                    <a:lstStyle/>
                    <a:p>
                      <a:pPr>
                        <a:buNone/>
                      </a:pPr>
                      <a:r>
                        <a:rPr lang="en-US" altLang="zh-CN">
                          <a:ln w="28575" cmpd="sng">
                            <a:noFill/>
                            <a:prstDash val="solid"/>
                          </a:ln>
                        </a:rPr>
                        <a:t>22</a:t>
                      </a:r>
                    </a:p>
                  </a:txBody>
                  <a:tcPr/>
                </a:tc>
                <a:tc>
                  <a:txBody>
                    <a:bodyPr/>
                    <a:lstStyle/>
                    <a:p>
                      <a:pPr>
                        <a:buNone/>
                      </a:pPr>
                      <a:r>
                        <a:rPr lang="en-US" altLang="zh-CN" dirty="0">
                          <a:ln w="28575" cmpd="sng">
                            <a:noFill/>
                            <a:prstDash val="solid"/>
                          </a:ln>
                        </a:rPr>
                        <a:t>9</a:t>
                      </a:r>
                    </a:p>
                  </a:txBody>
                  <a:tcPr/>
                </a:tc>
                <a:extLst>
                  <a:ext uri="{0D108BD9-81ED-4DB2-BD59-A6C34878D82A}">
                    <a16:rowId xmlns:a16="http://schemas.microsoft.com/office/drawing/2014/main" val="10000"/>
                  </a:ext>
                </a:extLst>
              </a:tr>
            </a:tbl>
          </a:graphicData>
        </a:graphic>
      </p:graphicFrame>
      <p:sp>
        <p:nvSpPr>
          <p:cNvPr id="12" name="文本占位符 55">
            <a:extLst>
              <a:ext uri="{FF2B5EF4-FFF2-40B4-BE49-F238E27FC236}">
                <a16:creationId xmlns:a16="http://schemas.microsoft.com/office/drawing/2014/main" id="{57FC4548-CAB4-1458-BFCA-08E4FE28A344}"/>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err="1">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（动态规划解法）</a:t>
            </a:r>
          </a:p>
        </p:txBody>
      </p:sp>
      <p:sp>
        <p:nvSpPr>
          <p:cNvPr id="11" name="文本框 10">
            <a:extLst>
              <a:ext uri="{FF2B5EF4-FFF2-40B4-BE49-F238E27FC236}">
                <a16:creationId xmlns:a16="http://schemas.microsoft.com/office/drawing/2014/main" id="{B5B664BA-0BD8-B16B-0853-01B281157DEC}"/>
              </a:ext>
            </a:extLst>
          </p:cNvPr>
          <p:cNvSpPr txBox="1"/>
          <p:nvPr/>
        </p:nvSpPr>
        <p:spPr>
          <a:xfrm>
            <a:off x="918907" y="5662940"/>
            <a:ext cx="776483" cy="365760"/>
          </a:xfrm>
          <a:prstGeom prst="rect">
            <a:avLst/>
          </a:prstGeom>
          <a:noFill/>
        </p:spPr>
        <p:txBody>
          <a:bodyPr wrap="square">
            <a:spAutoFit/>
          </a:bodyPr>
          <a:lstStyle/>
          <a:p>
            <a:r>
              <a:rPr lang="en-US" altLang="zh-CN" sz="1800"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dp</a:t>
            </a:r>
            <a:r>
              <a:rPr lang="zh-CN" altLang="en-US"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n</a:t>
            </a:r>
            <a:r>
              <a:rPr lang="zh-CN" altLang="en-US"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dirty="0"/>
          </a:p>
        </p:txBody>
      </p:sp>
      <p:sp>
        <p:nvSpPr>
          <p:cNvPr id="13" name="文本框 12">
            <a:extLst>
              <a:ext uri="{FF2B5EF4-FFF2-40B4-BE49-F238E27FC236}">
                <a16:creationId xmlns:a16="http://schemas.microsoft.com/office/drawing/2014/main" id="{AFA789D7-9A44-8135-51F7-71EA5FFC36D1}"/>
              </a:ext>
            </a:extLst>
          </p:cNvPr>
          <p:cNvSpPr txBox="1"/>
          <p:nvPr/>
        </p:nvSpPr>
        <p:spPr>
          <a:xfrm>
            <a:off x="8764829" y="4374451"/>
            <a:ext cx="2208530" cy="400110"/>
          </a:xfrm>
          <a:prstGeom prst="rect">
            <a:avLst/>
          </a:prstGeom>
          <a:noFill/>
        </p:spPr>
        <p:txBody>
          <a:bodyPr wrap="square" rtlCol="0" anchor="t">
            <a:spAutoFit/>
          </a:bodyPr>
          <a:lstStyle/>
          <a:p>
            <a:r>
              <a:rPr lang="zh-CN" altLang="en-US" sz="2000" b="1"/>
              <a:t>空间复杂度为 </a:t>
            </a:r>
          </a:p>
        </p:txBody>
      </p:sp>
      <p:sp>
        <p:nvSpPr>
          <p:cNvPr id="14" name="文本框 13">
            <a:extLst>
              <a:ext uri="{FF2B5EF4-FFF2-40B4-BE49-F238E27FC236}">
                <a16:creationId xmlns:a16="http://schemas.microsoft.com/office/drawing/2014/main" id="{6232BB8E-9BE9-034B-26E5-0EC23CBD3813}"/>
              </a:ext>
            </a:extLst>
          </p:cNvPr>
          <p:cNvSpPr txBox="1"/>
          <p:nvPr/>
        </p:nvSpPr>
        <p:spPr>
          <a:xfrm flipH="1">
            <a:off x="10513120" y="4384570"/>
            <a:ext cx="1197610" cy="400110"/>
          </a:xfrm>
          <a:prstGeom prst="rect">
            <a:avLst/>
          </a:prstGeom>
          <a:noFill/>
        </p:spPr>
        <p:txBody>
          <a:bodyPr wrap="square" rtlCol="0">
            <a:spAutoFit/>
          </a:bodyPr>
          <a:lstStyle/>
          <a:p>
            <a:pPr algn="l"/>
            <a:r>
              <a:rPr lang="en-US" altLang="zh-CN" sz="2000" dirty="0">
                <a:sym typeface="+mn-ea"/>
              </a:rPr>
              <a:t>O(n)</a:t>
            </a:r>
            <a:endParaRPr lang="en-US" altLang="zh-CN" sz="2000" baseline="30000" dirty="0"/>
          </a:p>
        </p:txBody>
      </p:sp>
      <p:sp>
        <p:nvSpPr>
          <p:cNvPr id="15" name="TextBox 1">
            <a:extLst>
              <a:ext uri="{FF2B5EF4-FFF2-40B4-BE49-F238E27FC236}">
                <a16:creationId xmlns:a16="http://schemas.microsoft.com/office/drawing/2014/main" id="{9B05B386-AD46-4F96-51CB-C3F24D99B598}"/>
              </a:ext>
            </a:extLst>
          </p:cNvPr>
          <p:cNvSpPr txBox="1"/>
          <p:nvPr/>
        </p:nvSpPr>
        <p:spPr>
          <a:xfrm>
            <a:off x="9386070" y="5028968"/>
            <a:ext cx="1887023" cy="968791"/>
          </a:xfrm>
          <a:prstGeom prst="rect">
            <a:avLst/>
          </a:prstGeom>
          <a:solidFill>
            <a:schemeClr val="accent4">
              <a:lumMod val="20000"/>
              <a:lumOff val="80000"/>
            </a:schemeClr>
          </a:solidFill>
        </p:spPr>
        <p:txBody>
          <a:bodyPr wrap="square" rtlCol="0">
            <a:spAutoFit/>
          </a:bodyPr>
          <a:lstStyle/>
          <a:p>
            <a:pPr>
              <a:lnSpc>
                <a:spcPct val="150000"/>
              </a:lnSpc>
            </a:pPr>
            <a:r>
              <a:rPr lang="zh-CN" altLang="en-US" sz="2000" dirty="0">
                <a:latin typeface="+mn-ea"/>
                <a:cs typeface="Times New Roman" pitchFamily="18" charset="0"/>
              </a:rPr>
              <a:t>空间能否继续优化？</a:t>
            </a:r>
          </a:p>
        </p:txBody>
      </p:sp>
      <p:pic>
        <p:nvPicPr>
          <p:cNvPr id="16" name="图片 15">
            <a:extLst>
              <a:ext uri="{FF2B5EF4-FFF2-40B4-BE49-F238E27FC236}">
                <a16:creationId xmlns:a16="http://schemas.microsoft.com/office/drawing/2014/main" id="{3E3EA87B-9C08-584D-1E15-880846CAC8FD}"/>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27013" y="5117869"/>
            <a:ext cx="877263" cy="7567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4" grpId="0"/>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153921" y="257175"/>
            <a:ext cx="8427085" cy="64516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3600" b="1" dirty="0">
                <a:solidFill>
                  <a:schemeClr val="bg1"/>
                </a:solidFill>
                <a:latin typeface="黑体" panose="02010609060101010101" pitchFamily="49" charset="-122"/>
                <a:ea typeface="黑体" panose="02010609060101010101" pitchFamily="49" charset="-122"/>
                <a:sym typeface="+mn-ea"/>
              </a:rPr>
              <a:t>数塔问题——递推型动态规划求解思路</a:t>
            </a:r>
          </a:p>
        </p:txBody>
      </p:sp>
      <p:sp>
        <p:nvSpPr>
          <p:cNvPr id="4" name="文本框 3"/>
          <p:cNvSpPr txBox="1"/>
          <p:nvPr/>
        </p:nvSpPr>
        <p:spPr>
          <a:xfrm>
            <a:off x="1143000" y="1781398"/>
            <a:ext cx="9525000" cy="47089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defRPr/>
            </a:pPr>
            <a:r>
              <a:rPr lang="en-US" altLang="zh-CN" sz="2000" dirty="0">
                <a:solidFill>
                  <a:schemeClr val="tx1"/>
                </a:solidFill>
                <a:latin typeface="Times New Roman" panose="02020603050405020304" pitchFamily="18" charset="0"/>
                <a:sym typeface="+mn-ea"/>
              </a:rPr>
              <a:t>#define MAX 101</a:t>
            </a:r>
          </a:p>
          <a:p>
            <a:pPr algn="l">
              <a:defRPr/>
            </a:pPr>
            <a:r>
              <a:rPr lang="en-US" altLang="zh-CN" sz="2000" dirty="0">
                <a:solidFill>
                  <a:schemeClr val="tx1"/>
                </a:solidFill>
                <a:latin typeface="Times New Roman" panose="02020603050405020304" pitchFamily="18" charset="0"/>
                <a:sym typeface="+mn-ea"/>
              </a:rPr>
              <a:t>int a[MAX][MAX];</a:t>
            </a:r>
          </a:p>
          <a:p>
            <a:pPr algn="l">
              <a:defRPr/>
            </a:pPr>
            <a:r>
              <a:rPr lang="en-US" altLang="zh-CN" sz="2000" dirty="0">
                <a:solidFill>
                  <a:schemeClr val="tx1"/>
                </a:solidFill>
                <a:latin typeface="Times New Roman" panose="02020603050405020304" pitchFamily="18" charset="0"/>
                <a:sym typeface="+mn-ea"/>
              </a:rPr>
              <a:t>int n; int * dp;</a:t>
            </a:r>
          </a:p>
          <a:p>
            <a:pPr algn="l">
              <a:defRPr/>
            </a:pPr>
            <a:r>
              <a:rPr lang="en-US" altLang="zh-CN" sz="2000" dirty="0">
                <a:solidFill>
                  <a:schemeClr val="tx1"/>
                </a:solidFill>
                <a:latin typeface="Times New Roman" panose="02020603050405020304" pitchFamily="18" charset="0"/>
                <a:sym typeface="+mn-ea"/>
              </a:rPr>
              <a:t>int main()</a:t>
            </a:r>
          </a:p>
          <a:p>
            <a:pPr algn="l">
              <a:defRPr/>
            </a:pPr>
            <a:r>
              <a:rPr lang="en-US" altLang="zh-CN" sz="2000" dirty="0">
                <a:solidFill>
                  <a:schemeClr val="tx1"/>
                </a:solidFill>
                <a:latin typeface="Times New Roman" panose="02020603050405020304" pitchFamily="18" charset="0"/>
                <a:sym typeface="+mn-ea"/>
              </a:rPr>
              <a:t>{    int i,j;</a:t>
            </a:r>
          </a:p>
          <a:p>
            <a:pPr lvl="1" algn="l">
              <a:defRPr/>
            </a:pPr>
            <a:r>
              <a:rPr lang="en-US" altLang="zh-CN" sz="2000" dirty="0">
                <a:solidFill>
                  <a:schemeClr val="tx1"/>
                </a:solidFill>
                <a:latin typeface="Times New Roman" panose="02020603050405020304" pitchFamily="18" charset="0"/>
                <a:sym typeface="+mn-ea"/>
              </a:rPr>
              <a:t>cin &gt;&gt; n;</a:t>
            </a:r>
          </a:p>
          <a:p>
            <a:pPr lvl="1" algn="l">
              <a:defRPr/>
            </a:pPr>
            <a:r>
              <a:rPr lang="en-US" altLang="zh-CN" sz="2000" dirty="0">
                <a:solidFill>
                  <a:schemeClr val="tx1"/>
                </a:solidFill>
                <a:latin typeface="Times New Roman" panose="02020603050405020304" pitchFamily="18" charset="0"/>
                <a:sym typeface="+mn-ea"/>
              </a:rPr>
              <a:t>for(</a:t>
            </a:r>
            <a:r>
              <a:rPr lang="en-US" altLang="zh-CN" sz="2000" dirty="0" err="1">
                <a:solidFill>
                  <a:schemeClr val="tx1"/>
                </a:solidFill>
                <a:latin typeface="Times New Roman" panose="02020603050405020304" pitchFamily="18" charset="0"/>
                <a:sym typeface="+mn-ea"/>
              </a:rPr>
              <a:t>i</a:t>
            </a:r>
            <a:r>
              <a:rPr lang="en-US" altLang="zh-CN" sz="2000" dirty="0">
                <a:solidFill>
                  <a:schemeClr val="tx1"/>
                </a:solidFill>
                <a:latin typeface="Times New Roman" panose="02020603050405020304" pitchFamily="18" charset="0"/>
                <a:sym typeface="+mn-ea"/>
              </a:rPr>
              <a:t>=0;i&lt;</a:t>
            </a:r>
            <a:r>
              <a:rPr lang="en-US" altLang="zh-CN" sz="2000" dirty="0" err="1">
                <a:solidFill>
                  <a:schemeClr val="tx1"/>
                </a:solidFill>
                <a:latin typeface="Times New Roman" panose="02020603050405020304" pitchFamily="18" charset="0"/>
                <a:sym typeface="+mn-ea"/>
              </a:rPr>
              <a:t>n;i</a:t>
            </a:r>
            <a:r>
              <a:rPr lang="en-US" altLang="zh-CN" sz="2000" dirty="0">
                <a:solidFill>
                  <a:schemeClr val="tx1"/>
                </a:solidFill>
                <a:latin typeface="Times New Roman" panose="02020603050405020304" pitchFamily="18" charset="0"/>
                <a:sym typeface="+mn-ea"/>
              </a:rPr>
              <a:t>++)</a:t>
            </a:r>
          </a:p>
          <a:p>
            <a:pPr lvl="2" algn="l">
              <a:defRPr/>
            </a:pPr>
            <a:r>
              <a:rPr lang="en-US" altLang="zh-CN" sz="2000" dirty="0">
                <a:solidFill>
                  <a:schemeClr val="tx1"/>
                </a:solidFill>
                <a:latin typeface="Times New Roman" panose="02020603050405020304" pitchFamily="18" charset="0"/>
                <a:sym typeface="+mn-ea"/>
              </a:rPr>
              <a:t>for(j=0;j&lt;=i;j++)</a:t>
            </a:r>
          </a:p>
          <a:p>
            <a:pPr lvl="3" algn="l">
              <a:defRPr/>
            </a:pPr>
            <a:r>
              <a:rPr lang="en-US" altLang="zh-CN" sz="2000" dirty="0">
                <a:solidFill>
                  <a:schemeClr val="tx1"/>
                </a:solidFill>
                <a:latin typeface="Times New Roman" panose="02020603050405020304" pitchFamily="18" charset="0"/>
                <a:sym typeface="+mn-ea"/>
              </a:rPr>
              <a:t>cin &gt;&gt; a[i][j];</a:t>
            </a:r>
          </a:p>
          <a:p>
            <a:pPr lvl="1" algn="l">
              <a:defRPr/>
            </a:pPr>
            <a:r>
              <a:rPr lang="en-US" altLang="zh-CN" sz="2000" dirty="0">
                <a:solidFill>
                  <a:schemeClr val="tx1"/>
                </a:solidFill>
                <a:latin typeface="Times New Roman" panose="02020603050405020304" pitchFamily="18" charset="0"/>
                <a:sym typeface="+mn-ea"/>
              </a:rPr>
              <a:t>dp = a[n-1]; //dp指向第n-1行</a:t>
            </a:r>
          </a:p>
          <a:p>
            <a:pPr lvl="1" algn="l">
              <a:defRPr/>
            </a:pPr>
            <a:r>
              <a:rPr lang="en-US" altLang="zh-CN" sz="2000" dirty="0">
                <a:solidFill>
                  <a:schemeClr val="tx1"/>
                </a:solidFill>
                <a:latin typeface="Times New Roman" panose="02020603050405020304" pitchFamily="18" charset="0"/>
                <a:sym typeface="+mn-ea"/>
              </a:rPr>
              <a:t>for( int i = n-2; i&gt;= 0; --i )</a:t>
            </a:r>
          </a:p>
          <a:p>
            <a:pPr lvl="2" algn="l">
              <a:defRPr/>
            </a:pPr>
            <a:r>
              <a:rPr lang="en-US" altLang="zh-CN" sz="2000" dirty="0">
                <a:solidFill>
                  <a:schemeClr val="tx1"/>
                </a:solidFill>
                <a:latin typeface="Times New Roman" panose="02020603050405020304" pitchFamily="18" charset="0"/>
                <a:sym typeface="+mn-ea"/>
              </a:rPr>
              <a:t>for( int j = 0; j &lt;= i; ++j )</a:t>
            </a:r>
          </a:p>
          <a:p>
            <a:pPr lvl="3" algn="l">
              <a:defRPr/>
            </a:pPr>
            <a:r>
              <a:rPr lang="en-US" altLang="zh-CN" sz="2000" dirty="0">
                <a:solidFill>
                  <a:schemeClr val="tx1"/>
                </a:solidFill>
                <a:latin typeface="Times New Roman" panose="02020603050405020304" pitchFamily="18" charset="0"/>
                <a:sym typeface="+mn-ea"/>
              </a:rPr>
              <a:t>dp[j] = max(dp[j],dp[j+1]) + a[i][j];</a:t>
            </a:r>
          </a:p>
          <a:p>
            <a:pPr lvl="1" algn="l">
              <a:defRPr/>
            </a:pPr>
            <a:r>
              <a:rPr lang="en-US" altLang="zh-CN" sz="2000" dirty="0">
                <a:solidFill>
                  <a:schemeClr val="tx1"/>
                </a:solidFill>
                <a:latin typeface="Times New Roman" panose="02020603050405020304" pitchFamily="18" charset="0"/>
                <a:sym typeface="+mn-ea"/>
              </a:rPr>
              <a:t>cout &lt;&lt; dp[1] &lt;&lt; endl;</a:t>
            </a:r>
          </a:p>
          <a:p>
            <a:pPr algn="l">
              <a:defRPr/>
            </a:pPr>
            <a:r>
              <a:rPr lang="en-US" altLang="zh-CN" sz="2000" dirty="0">
                <a:solidFill>
                  <a:schemeClr val="tx1"/>
                </a:solidFill>
                <a:latin typeface="Times New Roman" panose="02020603050405020304" pitchFamily="18" charset="0"/>
                <a:sym typeface="+mn-ea"/>
              </a:rPr>
              <a:t>}</a:t>
            </a:r>
          </a:p>
        </p:txBody>
      </p:sp>
      <p:sp>
        <p:nvSpPr>
          <p:cNvPr id="6" name="文本占位符 55">
            <a:extLst>
              <a:ext uri="{FF2B5EF4-FFF2-40B4-BE49-F238E27FC236}">
                <a16:creationId xmlns:a16="http://schemas.microsoft.com/office/drawing/2014/main" id="{A4AA4B55-3DDC-D892-FDBC-9DD321DF4388}"/>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4.2 求解</a:t>
            </a:r>
            <a:r>
              <a:rPr lang="zh-CN" altLang="en-US" sz="2800" b="1">
                <a:latin typeface="微软雅黑" panose="020B0503020204020204" pitchFamily="34" charset="-122"/>
                <a:ea typeface="微软雅黑" panose="020B0503020204020204" pitchFamily="34" charset="-122"/>
                <a:sym typeface="+mn-ea"/>
              </a:rPr>
              <a:t>数塔</a:t>
            </a:r>
            <a:r>
              <a:rPr lang="en-US" altLang="zh-CN" sz="2800" b="1" dirty="0" err="1">
                <a:latin typeface="微软雅黑" panose="020B0503020204020204" pitchFamily="34" charset="-122"/>
                <a:ea typeface="微软雅黑" panose="020B0503020204020204" pitchFamily="34" charset="-122"/>
                <a:sym typeface="+mn-ea"/>
              </a:rPr>
              <a:t>问题</a:t>
            </a:r>
            <a:r>
              <a:rPr lang="zh-CN" altLang="en-US" sz="2800" b="1" dirty="0">
                <a:latin typeface="微软雅黑" panose="020B0503020204020204" pitchFamily="34" charset="-122"/>
                <a:ea typeface="微软雅黑" panose="020B0503020204020204" pitchFamily="34" charset="-122"/>
                <a:sym typeface="+mn-ea"/>
              </a:rPr>
              <a:t>（动态规划解法）</a:t>
            </a:r>
          </a:p>
        </p:txBody>
      </p:sp>
      <p:sp>
        <p:nvSpPr>
          <p:cNvPr id="2" name="文本框 1">
            <a:extLst>
              <a:ext uri="{FF2B5EF4-FFF2-40B4-BE49-F238E27FC236}">
                <a16:creationId xmlns:a16="http://schemas.microsoft.com/office/drawing/2014/main" id="{43B8D21F-77AC-5B89-7F32-1E5A2786B6AC}"/>
              </a:ext>
            </a:extLst>
          </p:cNvPr>
          <p:cNvSpPr txBox="1"/>
          <p:nvPr/>
        </p:nvSpPr>
        <p:spPr>
          <a:xfrm>
            <a:off x="3044145" y="1125275"/>
            <a:ext cx="4503862" cy="504946"/>
          </a:xfrm>
          <a:prstGeom prst="rect">
            <a:avLst/>
          </a:prstGeom>
          <a:noFill/>
        </p:spPr>
        <p:txBody>
          <a:bodyPr wrap="square" rtlCol="0">
            <a:spAutoFit/>
          </a:bodyPr>
          <a:lstStyle/>
          <a:p>
            <a:pPr>
              <a:lnSpc>
                <a:spcPct val="150000"/>
              </a:lnSpc>
              <a:defRPr/>
            </a:pPr>
            <a:r>
              <a:rPr sz="2000" dirty="0" err="1">
                <a:latin typeface="+mn-ea"/>
                <a:sym typeface="+mn-ea"/>
              </a:rPr>
              <a:t>直接用</a:t>
            </a:r>
            <a:r>
              <a:rPr lang="en-US" sz="2000" i="1" dirty="0" err="1">
                <a:solidFill>
                  <a:srgbClr val="FF0000"/>
                </a:solidFill>
                <a:latin typeface="Times New Roman" panose="02020603050405020304" pitchFamily="18" charset="0"/>
                <a:cs typeface="Times New Roman" panose="02020603050405020304" pitchFamily="18" charset="0"/>
                <a:sym typeface="+mn-ea"/>
              </a:rPr>
              <a:t>a</a:t>
            </a:r>
            <a:r>
              <a:rPr sz="2000" dirty="0" err="1">
                <a:latin typeface="+mn-ea"/>
                <a:sym typeface="+mn-ea"/>
              </a:rPr>
              <a:t>的第</a:t>
            </a:r>
            <a:r>
              <a:rPr sz="2000" i="1" dirty="0" err="1">
                <a:solidFill>
                  <a:srgbClr val="FF0000"/>
                </a:solidFill>
                <a:latin typeface="Times New Roman" panose="02020603050405020304" pitchFamily="18" charset="0"/>
                <a:cs typeface="Times New Roman" panose="02020603050405020304" pitchFamily="18" charset="0"/>
                <a:sym typeface="+mn-ea"/>
              </a:rPr>
              <a:t>n</a:t>
            </a:r>
            <a:r>
              <a:rPr sz="2000" dirty="0" err="1">
                <a:latin typeface="+mn-ea"/>
                <a:sym typeface="+mn-ea"/>
              </a:rPr>
              <a:t>行替代</a:t>
            </a:r>
            <a:r>
              <a:rPr lang="en-US" altLang="zh-CN" sz="2000" i="1" dirty="0" err="1">
                <a:solidFill>
                  <a:srgbClr val="FF0000"/>
                </a:solidFill>
                <a:latin typeface="Times New Roman" panose="02020603050405020304" pitchFamily="18" charset="0"/>
                <a:cs typeface="Times New Roman" panose="02020603050405020304" pitchFamily="18" charset="0"/>
                <a:sym typeface="+mn-ea"/>
              </a:rPr>
              <a:t>dp</a:t>
            </a:r>
            <a:r>
              <a:rPr lang="zh-CN" altLang="en-US" sz="2000" dirty="0">
                <a:latin typeface="+mn-ea"/>
                <a:sym typeface="+mn-ea"/>
              </a:rPr>
              <a:t>数组</a:t>
            </a:r>
            <a:r>
              <a:rPr sz="2000" dirty="0" err="1">
                <a:latin typeface="+mn-ea"/>
                <a:sym typeface="+mn-ea"/>
              </a:rPr>
              <a:t>即可</a:t>
            </a:r>
            <a:r>
              <a:rPr sz="2000" dirty="0">
                <a:latin typeface="+mn-ea"/>
                <a:sym typeface="+mn-ea"/>
              </a:rPr>
              <a:t>。</a:t>
            </a:r>
          </a:p>
        </p:txBody>
      </p:sp>
      <p:sp>
        <p:nvSpPr>
          <p:cNvPr id="3" name="文本框 2">
            <a:extLst>
              <a:ext uri="{FF2B5EF4-FFF2-40B4-BE49-F238E27FC236}">
                <a16:creationId xmlns:a16="http://schemas.microsoft.com/office/drawing/2014/main" id="{FC22C531-85A6-5638-257E-AC94A426495F}"/>
              </a:ext>
            </a:extLst>
          </p:cNvPr>
          <p:cNvSpPr txBox="1"/>
          <p:nvPr/>
        </p:nvSpPr>
        <p:spPr>
          <a:xfrm>
            <a:off x="1143000" y="1230111"/>
            <a:ext cx="1490870" cy="400110"/>
          </a:xfrm>
          <a:prstGeom prst="rect">
            <a:avLst/>
          </a:prstGeom>
          <a:noFill/>
        </p:spPr>
        <p:txBody>
          <a:bodyPr wrap="square" rtlCol="0">
            <a:spAutoFit/>
          </a:bodyPr>
          <a:lstStyle/>
          <a:p>
            <a:pPr algn="l">
              <a:defRPr/>
            </a:pPr>
            <a:r>
              <a:rPr lang="zh-CN" altLang="en-US" sz="2000" b="1" dirty="0">
                <a:latin typeface="微软雅黑" panose="020B0503020204020204" pitchFamily="34" charset="-122"/>
                <a:ea typeface="微软雅黑" panose="020B0503020204020204" pitchFamily="34" charset="-122"/>
                <a:sym typeface="+mn-ea"/>
              </a:rPr>
              <a:t>空间优化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blinds(horizontal)">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blinds(horizontal)">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blinds(horizontal)">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blinds(horizontal)">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blinds(horizontal)">
                                      <p:cBhvr>
                                        <p:cTn id="36" dur="5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blinds(horizontal)">
                                      <p:cBhvr>
                                        <p:cTn id="41" dur="500"/>
                                        <p:tgtEl>
                                          <p:spTgt spid="4">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blinds(horizontal)">
                                      <p:cBhvr>
                                        <p:cTn id="46" dur="500"/>
                                        <p:tgtEl>
                                          <p:spTgt spid="4">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Effect transition="in" filter="blinds(horizontal)">
                                      <p:cBhvr>
                                        <p:cTn id="51" dur="500"/>
                                        <p:tgtEl>
                                          <p:spTgt spid="4">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blinds(horizontal)">
                                      <p:cBhvr>
                                        <p:cTn id="56" dur="500"/>
                                        <p:tgtEl>
                                          <p:spTgt spid="4">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Effect transition="in" filter="blinds(horizontal)">
                                      <p:cBhvr>
                                        <p:cTn id="61" dur="500"/>
                                        <p:tgtEl>
                                          <p:spTgt spid="4">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4">
                                            <p:txEl>
                                              <p:pRg st="10" end="10"/>
                                            </p:txEl>
                                          </p:spTgt>
                                        </p:tgtEl>
                                        <p:attrNameLst>
                                          <p:attrName>style.visibility</p:attrName>
                                        </p:attrNameLst>
                                      </p:cBhvr>
                                      <p:to>
                                        <p:strVal val="visible"/>
                                      </p:to>
                                    </p:set>
                                    <p:animEffect transition="in" filter="blinds(horizontal)">
                                      <p:cBhvr>
                                        <p:cTn id="66" dur="500"/>
                                        <p:tgtEl>
                                          <p:spTgt spid="4">
                                            <p:txEl>
                                              <p:pRg st="10" end="1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4">
                                            <p:txEl>
                                              <p:pRg st="11" end="11"/>
                                            </p:txEl>
                                          </p:spTgt>
                                        </p:tgtEl>
                                        <p:attrNameLst>
                                          <p:attrName>style.visibility</p:attrName>
                                        </p:attrNameLst>
                                      </p:cBhvr>
                                      <p:to>
                                        <p:strVal val="visible"/>
                                      </p:to>
                                    </p:set>
                                    <p:animEffect transition="in" filter="blinds(horizontal)">
                                      <p:cBhvr>
                                        <p:cTn id="71" dur="500"/>
                                        <p:tgtEl>
                                          <p:spTgt spid="4">
                                            <p:txEl>
                                              <p:pRg st="11" end="1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4">
                                            <p:txEl>
                                              <p:pRg st="12" end="12"/>
                                            </p:txEl>
                                          </p:spTgt>
                                        </p:tgtEl>
                                        <p:attrNameLst>
                                          <p:attrName>style.visibility</p:attrName>
                                        </p:attrNameLst>
                                      </p:cBhvr>
                                      <p:to>
                                        <p:strVal val="visible"/>
                                      </p:to>
                                    </p:set>
                                    <p:animEffect transition="in" filter="blinds(horizontal)">
                                      <p:cBhvr>
                                        <p:cTn id="76" dur="500"/>
                                        <p:tgtEl>
                                          <p:spTgt spid="4">
                                            <p:txEl>
                                              <p:pRg st="12" end="1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4">
                                            <p:txEl>
                                              <p:pRg st="13" end="13"/>
                                            </p:txEl>
                                          </p:spTgt>
                                        </p:tgtEl>
                                        <p:attrNameLst>
                                          <p:attrName>style.visibility</p:attrName>
                                        </p:attrNameLst>
                                      </p:cBhvr>
                                      <p:to>
                                        <p:strVal val="visible"/>
                                      </p:to>
                                    </p:set>
                                    <p:animEffect transition="in" filter="blinds(horizontal)">
                                      <p:cBhvr>
                                        <p:cTn id="81" dur="500"/>
                                        <p:tgtEl>
                                          <p:spTgt spid="4">
                                            <p:txEl>
                                              <p:pRg st="13" end="1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4">
                                            <p:txEl>
                                              <p:pRg st="14" end="14"/>
                                            </p:txEl>
                                          </p:spTgt>
                                        </p:tgtEl>
                                        <p:attrNameLst>
                                          <p:attrName>style.visibility</p:attrName>
                                        </p:attrNameLst>
                                      </p:cBhvr>
                                      <p:to>
                                        <p:strVal val="visible"/>
                                      </p:to>
                                    </p:set>
                                    <p:animEffect transition="in" filter="blinds(horizontal)">
                                      <p:cBhvr>
                                        <p:cTn id="86"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6044" y="1768020"/>
            <a:ext cx="10907140" cy="2807756"/>
          </a:xfrm>
          <a:prstGeom prst="rect">
            <a:avLst/>
          </a:prstGeom>
          <a:noFill/>
        </p:spPr>
        <p:txBody>
          <a:bodyPr wrap="square" rtlCol="0">
            <a:spAutoFit/>
          </a:bodyPr>
          <a:lstStyle/>
          <a:p>
            <a:pPr>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问题描述</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求一个给定序列的最长递增子序列（</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Longest Increasing Subsequence</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）的长度。最长递增子序列问题（</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LIS</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是指，在一个给定的数值序列中，找到一个子序列，使得这个子序列元素的数值依次递增，并且这个子序列的长度尽可能地大。</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cs typeface="Consolas" pitchFamily="49" charset="0"/>
              </a:rPr>
              <a:t>子序列</a:t>
            </a:r>
            <a:r>
              <a:rPr lang="zh-CN" altLang="en-US" sz="2000" dirty="0">
                <a:latin typeface="微软雅黑" panose="020B0503020204020204" pitchFamily="34" charset="-122"/>
                <a:ea typeface="微软雅黑" panose="020B0503020204020204" pitchFamily="34" charset="-122"/>
                <a:cs typeface="Consolas" pitchFamily="49" charset="0"/>
              </a:rPr>
              <a:t>：一个给定序列</a:t>
            </a:r>
            <a:r>
              <a:rPr lang="zh-CN" altLang="zh-CN" sz="2000" dirty="0">
                <a:latin typeface="微软雅黑" panose="020B0503020204020204" pitchFamily="34" charset="-122"/>
                <a:ea typeface="微软雅黑" panose="020B0503020204020204" pitchFamily="34" charset="-122"/>
                <a:cs typeface="Consolas" pitchFamily="49" charset="0"/>
              </a:rPr>
              <a:t>的</a:t>
            </a:r>
            <a:r>
              <a:rPr lang="zh-CN" altLang="zh-CN" sz="2000" dirty="0">
                <a:solidFill>
                  <a:srgbClr val="FF0000"/>
                </a:solidFill>
                <a:latin typeface="微软雅黑" panose="020B0503020204020204" pitchFamily="34" charset="-122"/>
                <a:ea typeface="微软雅黑" panose="020B0503020204020204" pitchFamily="34" charset="-122"/>
                <a:cs typeface="Consolas" pitchFamily="49" charset="0"/>
              </a:rPr>
              <a:t>子序列</a:t>
            </a:r>
            <a:r>
              <a:rPr lang="zh-CN" altLang="zh-CN" sz="2000" dirty="0">
                <a:latin typeface="微软雅黑" panose="020B0503020204020204" pitchFamily="34" charset="-122"/>
                <a:ea typeface="微软雅黑" panose="020B0503020204020204" pitchFamily="34" charset="-122"/>
                <a:cs typeface="Consolas" pitchFamily="49" charset="0"/>
              </a:rPr>
              <a:t>是</a:t>
            </a:r>
            <a:r>
              <a:rPr lang="zh-CN" altLang="en-US" sz="2000" dirty="0">
                <a:latin typeface="微软雅黑" panose="020B0503020204020204" pitchFamily="34" charset="-122"/>
                <a:ea typeface="微软雅黑" panose="020B0503020204020204" pitchFamily="34" charset="-122"/>
                <a:cs typeface="Consolas" pitchFamily="49" charset="0"/>
              </a:rPr>
              <a:t>在该序列中删去</a:t>
            </a:r>
            <a:r>
              <a:rPr lang="zh-CN" altLang="zh-CN" sz="2000" dirty="0">
                <a:latin typeface="微软雅黑" panose="020B0503020204020204" pitchFamily="34" charset="-122"/>
                <a:ea typeface="微软雅黑" panose="020B0503020204020204" pitchFamily="34" charset="-122"/>
                <a:cs typeface="Consolas" pitchFamily="49" charset="0"/>
              </a:rPr>
              <a:t>若干</a:t>
            </a:r>
            <a:r>
              <a:rPr lang="zh-CN" altLang="en-US" sz="2000" dirty="0">
                <a:latin typeface="微软雅黑" panose="020B0503020204020204" pitchFamily="34" charset="-122"/>
                <a:ea typeface="微软雅黑" panose="020B0503020204020204" pitchFamily="34" charset="-122"/>
                <a:cs typeface="Consolas" pitchFamily="49" charset="0"/>
              </a:rPr>
              <a:t>个（可以为</a:t>
            </a:r>
            <a:r>
              <a:rPr lang="en-US" altLang="zh-CN" sz="2000" dirty="0">
                <a:latin typeface="微软雅黑" panose="020B0503020204020204" pitchFamily="34" charset="-122"/>
                <a:ea typeface="微软雅黑" panose="020B0503020204020204" pitchFamily="34" charset="-122"/>
                <a:cs typeface="Consolas" pitchFamily="49" charset="0"/>
              </a:rPr>
              <a:t>0</a:t>
            </a:r>
            <a:r>
              <a:rPr lang="zh-CN" altLang="en-US" sz="2000" dirty="0">
                <a:latin typeface="微软雅黑" panose="020B0503020204020204" pitchFamily="34" charset="-122"/>
                <a:ea typeface="微软雅黑" panose="020B0503020204020204" pitchFamily="34" charset="-122"/>
                <a:cs typeface="Consolas" pitchFamily="49" charset="0"/>
              </a:rPr>
              <a:t>）元素后得到的序列</a:t>
            </a:r>
            <a:r>
              <a:rPr lang="zh-CN" altLang="zh-CN" sz="2000" dirty="0">
                <a:latin typeface="微软雅黑" panose="020B0503020204020204" pitchFamily="34" charset="-122"/>
                <a:ea typeface="微软雅黑" panose="020B0503020204020204" pitchFamily="34" charset="-122"/>
                <a:cs typeface="Consolas" pitchFamily="49" charset="0"/>
              </a:rPr>
              <a:t>。</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Consolas" pitchFamily="49" charset="0"/>
              </a:rPr>
              <a:t>严格的定义：</a:t>
            </a:r>
            <a:r>
              <a:rPr lang="zh-CN" altLang="zh-CN" sz="2000" dirty="0">
                <a:latin typeface="微软雅黑" panose="020B0503020204020204" pitchFamily="34" charset="-122"/>
                <a:ea typeface="微软雅黑" panose="020B0503020204020204" pitchFamily="34" charset="-122"/>
                <a:cs typeface="Consolas" pitchFamily="49" charset="0"/>
              </a:rPr>
              <a:t>给定序列</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FF0000"/>
                </a:solidFill>
                <a:latin typeface="Times New Roman" pitchFamily="18" charset="0"/>
                <a:ea typeface="微软雅黑" pitchFamily="34" charset="-122"/>
                <a:cs typeface="Times New Roman" pitchFamily="18" charset="0"/>
              </a:rPr>
              <a:t>X =(x</a:t>
            </a:r>
            <a:r>
              <a:rPr lang="en-US" altLang="zh-CN" sz="2000" i="1" baseline="-25000" dirty="0">
                <a:solidFill>
                  <a:srgbClr val="FF0000"/>
                </a:solidFill>
                <a:latin typeface="Times New Roman" pitchFamily="18" charset="0"/>
                <a:ea typeface="微软雅黑" pitchFamily="34" charset="-122"/>
                <a:cs typeface="Times New Roman" pitchFamily="18" charset="0"/>
              </a:rPr>
              <a:t>1</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x</a:t>
            </a:r>
            <a:r>
              <a:rPr lang="en-US" altLang="zh-CN" sz="2000" i="1" baseline="-25000" dirty="0">
                <a:solidFill>
                  <a:srgbClr val="FF0000"/>
                </a:solidFill>
                <a:latin typeface="Times New Roman" pitchFamily="18" charset="0"/>
                <a:ea typeface="微软雅黑" pitchFamily="34" charset="-122"/>
                <a:cs typeface="Times New Roman" pitchFamily="18" charset="0"/>
              </a:rPr>
              <a:t>2</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err="1">
                <a:solidFill>
                  <a:srgbClr val="FF0000"/>
                </a:solidFill>
                <a:latin typeface="Times New Roman" pitchFamily="18" charset="0"/>
                <a:ea typeface="微软雅黑" pitchFamily="34" charset="-122"/>
                <a:cs typeface="Times New Roman" pitchFamily="18" charset="0"/>
              </a:rPr>
              <a:t>x</a:t>
            </a:r>
            <a:r>
              <a:rPr lang="en-US" altLang="zh-CN" sz="2000" i="1" baseline="-25000" dirty="0" err="1">
                <a:solidFill>
                  <a:srgbClr val="FF0000"/>
                </a:solidFill>
                <a:latin typeface="Times New Roman" pitchFamily="18" charset="0"/>
                <a:ea typeface="微软雅黑" pitchFamily="34" charset="-122"/>
                <a:cs typeface="Times New Roman" pitchFamily="18" charset="0"/>
              </a:rPr>
              <a:t>m</a:t>
            </a:r>
            <a:r>
              <a:rPr lang="en-US" altLang="zh-CN" sz="2000" i="1" dirty="0">
                <a:solidFill>
                  <a:srgbClr val="FF0000"/>
                </a:solidFill>
                <a:latin typeface="Times New Roman" pitchFamily="18" charset="0"/>
                <a:ea typeface="微软雅黑"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Consolas" pitchFamily="49" charset="0"/>
              </a:rPr>
              <a:t>，若</a:t>
            </a:r>
            <a:r>
              <a:rPr lang="zh-CN" altLang="zh-CN" sz="2000" dirty="0">
                <a:latin typeface="微软雅黑" panose="020B0503020204020204" pitchFamily="34" charset="-122"/>
                <a:ea typeface="微软雅黑" panose="020B0503020204020204" pitchFamily="34" charset="-122"/>
                <a:cs typeface="Consolas" pitchFamily="49" charset="0"/>
              </a:rPr>
              <a:t>序列</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FF0000"/>
                </a:solidFill>
                <a:latin typeface="Times New Roman" pitchFamily="18" charset="0"/>
                <a:ea typeface="微软雅黑" pitchFamily="34" charset="-122"/>
                <a:cs typeface="Times New Roman" pitchFamily="18" charset="0"/>
              </a:rPr>
              <a:t>Z =(z</a:t>
            </a:r>
            <a:r>
              <a:rPr lang="en-US" altLang="zh-CN" sz="2000" i="1" baseline="-25000" dirty="0">
                <a:solidFill>
                  <a:srgbClr val="FF0000"/>
                </a:solidFill>
                <a:latin typeface="Times New Roman" pitchFamily="18" charset="0"/>
                <a:ea typeface="微软雅黑" pitchFamily="34" charset="-122"/>
                <a:cs typeface="Times New Roman" pitchFamily="18" charset="0"/>
              </a:rPr>
              <a:t>1</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z</a:t>
            </a:r>
            <a:r>
              <a:rPr lang="en-US" altLang="zh-CN" sz="2000" i="1" baseline="-25000" dirty="0">
                <a:solidFill>
                  <a:srgbClr val="FF0000"/>
                </a:solidFill>
                <a:latin typeface="Times New Roman" pitchFamily="18" charset="0"/>
                <a:ea typeface="微软雅黑" pitchFamily="34" charset="-122"/>
                <a:cs typeface="Times New Roman" pitchFamily="18" charset="0"/>
              </a:rPr>
              <a:t>2</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err="1">
                <a:solidFill>
                  <a:srgbClr val="FF0000"/>
                </a:solidFill>
                <a:latin typeface="Times New Roman" pitchFamily="18" charset="0"/>
                <a:ea typeface="微软雅黑" pitchFamily="34" charset="-122"/>
                <a:cs typeface="Times New Roman" pitchFamily="18" charset="0"/>
              </a:rPr>
              <a:t>z</a:t>
            </a:r>
            <a:r>
              <a:rPr lang="en-US" altLang="zh-CN" sz="2000" i="1" baseline="-25000" dirty="0" err="1">
                <a:solidFill>
                  <a:srgbClr val="FF0000"/>
                </a:solidFill>
                <a:latin typeface="Times New Roman" pitchFamily="18" charset="0"/>
                <a:ea typeface="微软雅黑" pitchFamily="34" charset="-122"/>
                <a:cs typeface="Times New Roman" pitchFamily="18" charset="0"/>
              </a:rPr>
              <a:t>k</a:t>
            </a:r>
            <a:r>
              <a:rPr lang="en-US" altLang="zh-CN" sz="2000" i="1" dirty="0">
                <a:solidFill>
                  <a:srgbClr val="FF0000"/>
                </a:solidFill>
                <a:latin typeface="Times New Roman" pitchFamily="18" charset="0"/>
                <a:ea typeface="微软雅黑"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是</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FF0000"/>
                </a:solidFill>
                <a:latin typeface="Times New Roman" pitchFamily="18" charset="0"/>
                <a:ea typeface="微软雅黑" pitchFamily="34" charset="-122"/>
                <a:cs typeface="Times New Roman" pitchFamily="18" charset="0"/>
              </a:rPr>
              <a:t>X </a:t>
            </a:r>
            <a:r>
              <a:rPr lang="zh-CN" altLang="zh-CN" sz="2000" dirty="0">
                <a:latin typeface="微软雅黑" panose="020B0503020204020204" pitchFamily="34" charset="-122"/>
                <a:ea typeface="微软雅黑" panose="020B0503020204020204" pitchFamily="34" charset="-122"/>
                <a:cs typeface="Consolas" pitchFamily="49" charset="0"/>
              </a:rPr>
              <a:t>的子序列</a:t>
            </a:r>
            <a:r>
              <a:rPr lang="zh-CN" altLang="en-US" sz="2000" dirty="0">
                <a:latin typeface="微软雅黑" panose="020B0503020204020204" pitchFamily="34" charset="-122"/>
                <a:ea typeface="微软雅黑" panose="020B0503020204020204" pitchFamily="34" charset="-122"/>
                <a:cs typeface="Consolas" pitchFamily="49" charset="0"/>
              </a:rPr>
              <a:t>，则</a:t>
            </a:r>
            <a:r>
              <a:rPr lang="zh-CN" altLang="zh-CN" sz="2000" dirty="0">
                <a:latin typeface="微软雅黑" panose="020B0503020204020204" pitchFamily="34" charset="-122"/>
                <a:ea typeface="微软雅黑" panose="020B0503020204020204" pitchFamily="34" charset="-122"/>
                <a:cs typeface="Consolas" pitchFamily="49" charset="0"/>
              </a:rPr>
              <a:t>存在</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FF0000"/>
                </a:solidFill>
                <a:latin typeface="Times New Roman" pitchFamily="18" charset="0"/>
                <a:ea typeface="微软雅黑" pitchFamily="34" charset="-122"/>
                <a:cs typeface="Times New Roman" pitchFamily="18" charset="0"/>
              </a:rPr>
              <a:t>X </a:t>
            </a:r>
            <a:r>
              <a:rPr lang="zh-CN" altLang="zh-CN" sz="2000" dirty="0">
                <a:latin typeface="微软雅黑" panose="020B0503020204020204" pitchFamily="34" charset="-122"/>
                <a:ea typeface="微软雅黑" panose="020B0503020204020204" pitchFamily="34" charset="-122"/>
                <a:cs typeface="Consolas" pitchFamily="49" charset="0"/>
              </a:rPr>
              <a:t>的一个严格递增下标序列</a:t>
            </a:r>
            <a:r>
              <a:rPr lang="en-US" altLang="zh-CN" sz="2000" i="1" dirty="0">
                <a:solidFill>
                  <a:srgbClr val="FF0000"/>
                </a:solidFill>
                <a:latin typeface="Times New Roman" pitchFamily="18" charset="0"/>
                <a:ea typeface="微软雅黑" pitchFamily="34" charset="-122"/>
                <a:cs typeface="Times New Roman" pitchFamily="18" charset="0"/>
              </a:rPr>
              <a:t>(i</a:t>
            </a:r>
            <a:r>
              <a:rPr lang="en-US" altLang="zh-CN" sz="2000" i="1" baseline="-25000" dirty="0">
                <a:solidFill>
                  <a:srgbClr val="FF0000"/>
                </a:solidFill>
                <a:latin typeface="Times New Roman" pitchFamily="18" charset="0"/>
                <a:ea typeface="微软雅黑" pitchFamily="34" charset="-122"/>
                <a:cs typeface="Times New Roman" pitchFamily="18" charset="0"/>
              </a:rPr>
              <a:t>1</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i</a:t>
            </a:r>
            <a:r>
              <a:rPr lang="en-US" altLang="zh-CN" sz="2000" i="1" baseline="-25000" dirty="0">
                <a:solidFill>
                  <a:srgbClr val="FF0000"/>
                </a:solidFill>
                <a:latin typeface="Times New Roman" pitchFamily="18" charset="0"/>
                <a:ea typeface="微软雅黑" pitchFamily="34" charset="-122"/>
                <a:cs typeface="Times New Roman" pitchFamily="18" charset="0"/>
              </a:rPr>
              <a:t>2</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err="1">
                <a:solidFill>
                  <a:srgbClr val="FF0000"/>
                </a:solidFill>
                <a:latin typeface="Times New Roman" pitchFamily="18" charset="0"/>
                <a:ea typeface="微软雅黑" pitchFamily="34" charset="-122"/>
                <a:cs typeface="Times New Roman" pitchFamily="18" charset="0"/>
              </a:rPr>
              <a:t>i</a:t>
            </a:r>
            <a:r>
              <a:rPr lang="en-US" altLang="zh-CN" sz="2000" i="1" baseline="-25000" dirty="0" err="1">
                <a:solidFill>
                  <a:srgbClr val="FF0000"/>
                </a:solidFill>
                <a:latin typeface="Times New Roman" pitchFamily="18" charset="0"/>
                <a:ea typeface="微软雅黑" pitchFamily="34" charset="-122"/>
                <a:cs typeface="Times New Roman" pitchFamily="18" charset="0"/>
              </a:rPr>
              <a:t>k</a:t>
            </a:r>
            <a:r>
              <a:rPr lang="en-US" altLang="zh-CN" sz="2000" i="1" dirty="0">
                <a:solidFill>
                  <a:srgbClr val="FF0000"/>
                </a:solidFill>
                <a:latin typeface="Times New Roman" pitchFamily="18" charset="0"/>
                <a:ea typeface="微软雅黑"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使得对所有的</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FF0000"/>
                </a:solidFill>
                <a:latin typeface="Times New Roman" pitchFamily="18" charset="0"/>
                <a:ea typeface="微软雅黑" pitchFamily="34" charset="-122"/>
                <a:cs typeface="Times New Roman" pitchFamily="18" charset="0"/>
              </a:rPr>
              <a:t>j=1</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2</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a:t>
            </a:r>
            <a:r>
              <a:rPr lang="zh-CN" altLang="en-US" sz="2000" i="1" dirty="0">
                <a:solidFill>
                  <a:srgbClr val="FF0000"/>
                </a:solidFill>
                <a:latin typeface="Times New Roman" pitchFamily="18" charset="0"/>
                <a:ea typeface="微软雅黑" pitchFamily="34" charset="-122"/>
                <a:cs typeface="Times New Roman" pitchFamily="18" charset="0"/>
              </a:rPr>
              <a:t>，</a:t>
            </a:r>
            <a:r>
              <a:rPr lang="en-US" altLang="zh-CN" sz="2000" i="1" dirty="0">
                <a:solidFill>
                  <a:srgbClr val="FF0000"/>
                </a:solidFill>
                <a:latin typeface="Times New Roman" pitchFamily="18" charset="0"/>
                <a:ea typeface="微软雅黑" pitchFamily="34" charset="-122"/>
                <a:cs typeface="Times New Roman" pitchFamily="18" charset="0"/>
              </a:rPr>
              <a:t>k</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有</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err="1">
                <a:solidFill>
                  <a:srgbClr val="FF0000"/>
                </a:solidFill>
                <a:latin typeface="Times New Roman" pitchFamily="18" charset="0"/>
                <a:ea typeface="微软雅黑" pitchFamily="34" charset="-122"/>
                <a:cs typeface="Times New Roman" pitchFamily="18" charset="0"/>
              </a:rPr>
              <a:t>x</a:t>
            </a:r>
            <a:r>
              <a:rPr lang="en-US" altLang="zh-CN" sz="2000" i="1" baseline="-25000" dirty="0" err="1">
                <a:solidFill>
                  <a:srgbClr val="FF0000"/>
                </a:solidFill>
                <a:latin typeface="Times New Roman" pitchFamily="18" charset="0"/>
                <a:ea typeface="微软雅黑" pitchFamily="34" charset="-122"/>
                <a:cs typeface="Times New Roman" pitchFamily="18" charset="0"/>
              </a:rPr>
              <a:t>i</a:t>
            </a:r>
            <a:r>
              <a:rPr lang="en-US" altLang="zh-CN" sz="2000" i="1" baseline="-48000" dirty="0" err="1">
                <a:solidFill>
                  <a:srgbClr val="FF0000"/>
                </a:solidFill>
                <a:latin typeface="Times New Roman" pitchFamily="18" charset="0"/>
                <a:ea typeface="微软雅黑" pitchFamily="34" charset="-122"/>
                <a:cs typeface="Times New Roman" pitchFamily="18" charset="0"/>
              </a:rPr>
              <a:t>j</a:t>
            </a:r>
            <a:r>
              <a:rPr lang="en-US" altLang="zh-CN" sz="2000" i="1" dirty="0">
                <a:solidFill>
                  <a:srgbClr val="FF0000"/>
                </a:solidFill>
                <a:latin typeface="Times New Roman" pitchFamily="18" charset="0"/>
                <a:ea typeface="微软雅黑" pitchFamily="34" charset="-122"/>
                <a:cs typeface="Times New Roman" pitchFamily="18" charset="0"/>
              </a:rPr>
              <a:t>=</a:t>
            </a:r>
            <a:r>
              <a:rPr lang="en-US" altLang="zh-CN" sz="2000" i="1" dirty="0" err="1">
                <a:solidFill>
                  <a:srgbClr val="FF0000"/>
                </a:solidFill>
                <a:latin typeface="Times New Roman" pitchFamily="18" charset="0"/>
                <a:ea typeface="微软雅黑" pitchFamily="34" charset="-122"/>
                <a:cs typeface="Times New Roman" pitchFamily="18" charset="0"/>
              </a:rPr>
              <a:t>z</a:t>
            </a:r>
            <a:r>
              <a:rPr lang="en-US" altLang="zh-CN" sz="2000" i="1" baseline="-25000" dirty="0" err="1">
                <a:solidFill>
                  <a:srgbClr val="FF0000"/>
                </a:solidFill>
                <a:latin typeface="Times New Roman" pitchFamily="18" charset="0"/>
                <a:ea typeface="微软雅黑" pitchFamily="34" charset="-122"/>
                <a:cs typeface="Times New Roman" pitchFamily="18" charset="0"/>
              </a:rPr>
              <a:t>j</a:t>
            </a:r>
            <a:r>
              <a:rPr lang="zh-CN" altLang="zh-CN" sz="2000" dirty="0">
                <a:latin typeface="微软雅黑" panose="020B0503020204020204" pitchFamily="34" charset="-122"/>
                <a:ea typeface="微软雅黑" panose="020B0503020204020204" pitchFamily="34" charset="-122"/>
                <a:cs typeface="Consolas" pitchFamily="49" charset="0"/>
              </a:rPr>
              <a:t>。</a:t>
            </a:r>
            <a:endParaRPr lang="en-US" altLang="zh-CN" sz="2000" dirty="0">
              <a:latin typeface="微软雅黑" panose="020B0503020204020204" pitchFamily="34" charset="-122"/>
              <a:ea typeface="微软雅黑" panose="020B0503020204020204" pitchFamily="34" charset="-122"/>
              <a:cs typeface="Consolas" pitchFamily="49" charset="0"/>
            </a:endParaRP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4.3 </a:t>
            </a:r>
            <a:r>
              <a:rPr lang="en-US" altLang="zh-CN" sz="2800" b="1" dirty="0" err="1">
                <a:latin typeface="微软雅黑" panose="020B0503020204020204" pitchFamily="34" charset="-122"/>
                <a:ea typeface="微软雅黑" panose="020B0503020204020204" pitchFamily="34" charset="-122"/>
                <a:sym typeface="+mn-ea"/>
              </a:rPr>
              <a:t>求解最长递增子序列问题</a:t>
            </a:r>
            <a:endParaRPr lang="en-US" altLang="zh-CN" sz="2800" b="1"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483106" y="1215815"/>
            <a:ext cx="3529012" cy="461665"/>
          </a:xfrm>
          <a:prstGeom prst="rect">
            <a:avLst/>
          </a:prstGeom>
        </p:spPr>
        <p:txBody>
          <a:bodyPr>
            <a:spAutoFit/>
          </a:bodyPr>
          <a:lstStyle/>
          <a:p>
            <a:pPr algn="just">
              <a:spcBef>
                <a:spcPct val="20000"/>
              </a:spcBef>
              <a:defRPr/>
            </a:pPr>
            <a:r>
              <a:rPr kumimoji="1" lang="zh-CN" altLang="en-US" sz="24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itchFamily="49" charset="0"/>
              </a:rPr>
              <a:t>一、问题描述</a:t>
            </a:r>
          </a:p>
        </p:txBody>
      </p:sp>
      <p:sp>
        <p:nvSpPr>
          <p:cNvPr id="6" name="文本框 5">
            <a:extLst>
              <a:ext uri="{FF2B5EF4-FFF2-40B4-BE49-F238E27FC236}">
                <a16:creationId xmlns:a16="http://schemas.microsoft.com/office/drawing/2014/main" id="{82C0F7C2-C504-45EA-BFA1-856C517C43C2}"/>
              </a:ext>
            </a:extLst>
          </p:cNvPr>
          <p:cNvSpPr txBox="1"/>
          <p:nvPr/>
        </p:nvSpPr>
        <p:spPr>
          <a:xfrm>
            <a:off x="646045" y="4884977"/>
            <a:ext cx="10907139" cy="499432"/>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Consolas" pitchFamily="49" charset="0"/>
                <a:sym typeface="+mn-ea"/>
              </a:rPr>
              <a:t>例如，序列 </a:t>
            </a:r>
            <a:r>
              <a:rPr lang="en-US" altLang="zh-CN" sz="2000" dirty="0">
                <a:solidFill>
                  <a:srgbClr val="0000FF"/>
                </a:solidFill>
                <a:latin typeface="Times New Roman" pitchFamily="18" charset="0"/>
                <a:ea typeface="微软雅黑" pitchFamily="34" charset="-122"/>
                <a:cs typeface="Times New Roman" pitchFamily="18" charset="0"/>
              </a:rPr>
              <a:t>Z= {2, 3, 6, 7,8}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是序列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{5, 2, 8, 6, 3, 6, 9, 7,8}</a:t>
            </a:r>
            <a:r>
              <a:rPr lang="en-US" altLang="zh-CN" sz="2000" dirty="0">
                <a:latin typeface="微软雅黑" panose="020B0503020204020204" pitchFamily="34" charset="-122"/>
                <a:ea typeface="微软雅黑" panose="020B0503020204020204" pitchFamily="34" charset="-122"/>
                <a:cs typeface="Consolas" pitchFamily="49" charset="0"/>
                <a:sym typeface="+mn-ea"/>
              </a:rPr>
              <a:t> </a:t>
            </a:r>
            <a:r>
              <a:rPr lang="zh-CN" altLang="en-US" sz="2000" dirty="0">
                <a:latin typeface="微软雅黑" panose="020B0503020204020204" pitchFamily="34" charset="-122"/>
                <a:ea typeface="微软雅黑" panose="020B0503020204020204" pitchFamily="34" charset="-122"/>
                <a:cs typeface="Consolas" pitchFamily="49" charset="0"/>
                <a:sym typeface="+mn-ea"/>
              </a:rPr>
              <a:t>的</a:t>
            </a:r>
            <a:r>
              <a:rPr lang="zh-CN" altLang="en-US" sz="2000" dirty="0">
                <a:latin typeface="微软雅黑" panose="020B0503020204020204" pitchFamily="34" charset="-122"/>
                <a:ea typeface="微软雅黑" panose="020B0503020204020204" pitchFamily="34" charset="-122"/>
                <a:cs typeface="Consolas" pitchFamily="49" charset="0"/>
              </a:rPr>
              <a:t>最长递增子序列，长度为</a:t>
            </a:r>
            <a:r>
              <a:rPr lang="en-US" altLang="zh-CN" sz="2000" dirty="0">
                <a:latin typeface="微软雅黑" panose="020B0503020204020204" pitchFamily="34" charset="-122"/>
                <a:ea typeface="微软雅黑" panose="020B0503020204020204" pitchFamily="34" charset="-122"/>
                <a:cs typeface="Consolas" pitchFamily="49" charset="0"/>
              </a:rPr>
              <a:t>5</a:t>
            </a:r>
            <a:r>
              <a:rPr lang="zh-CN" altLang="en-US" sz="2000" dirty="0">
                <a:latin typeface="微软雅黑" panose="020B0503020204020204" pitchFamily="34" charset="-122"/>
                <a:ea typeface="微软雅黑" panose="020B0503020204020204" pitchFamily="34" charset="-122"/>
                <a:cs typeface="Consolas" pitchFamily="49" charset="0"/>
              </a:rPr>
              <a:t>。</a:t>
            </a:r>
            <a:endParaRPr lang="zh-CN" altLang="zh-CN" sz="2000" dirty="0">
              <a:latin typeface="微软雅黑" panose="020B0503020204020204" pitchFamily="34" charset="-122"/>
              <a:ea typeface="微软雅黑" panose="020B0503020204020204" pitchFamily="34" charset="-122"/>
              <a:cs typeface="Consolas" pitchFamily="49" charset="0"/>
            </a:endParaRPr>
          </a:p>
        </p:txBody>
      </p:sp>
    </p:spTree>
    <p:extLst>
      <p:ext uri="{BB962C8B-B14F-4D97-AF65-F5344CB8AC3E}">
        <p14:creationId xmlns:p14="http://schemas.microsoft.com/office/powerpoint/2010/main" val="25727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4.3 求解最长递增子序列问题</a:t>
            </a:r>
          </a:p>
        </p:txBody>
      </p:sp>
      <p:sp>
        <p:nvSpPr>
          <p:cNvPr id="7" name="矩形 6"/>
          <p:cNvSpPr/>
          <p:nvPr/>
        </p:nvSpPr>
        <p:spPr>
          <a:xfrm>
            <a:off x="756115" y="1910804"/>
            <a:ext cx="3529012" cy="400110"/>
          </a:xfrm>
          <a:prstGeom prst="rect">
            <a:avLst/>
          </a:prstGeom>
          <a:solidFill>
            <a:schemeClr val="accent4">
              <a:lumMod val="20000"/>
              <a:lumOff val="80000"/>
            </a:schemeClr>
          </a:solidFill>
        </p:spPr>
        <p:txBody>
          <a:bodyPr>
            <a:spAutoFit/>
          </a:bodyPr>
          <a:lstStyle/>
          <a:p>
            <a:pPr algn="just">
              <a:spcBef>
                <a:spcPct val="20000"/>
              </a:spcBef>
              <a:defRPr/>
            </a:pPr>
            <a:r>
              <a:rPr kumimoji="1" lang="zh-CN" altLang="en-US" sz="2000" dirty="0">
                <a:latin typeface="微软雅黑" panose="020B0503020204020204" pitchFamily="34" charset="-122"/>
                <a:ea typeface="微软雅黑" panose="020B0503020204020204" pitchFamily="34" charset="-122"/>
                <a:cs typeface="Consolas" pitchFamily="49" charset="0"/>
              </a:rPr>
              <a:t>暴力求解</a:t>
            </a:r>
          </a:p>
        </p:txBody>
      </p:sp>
      <p:sp>
        <p:nvSpPr>
          <p:cNvPr id="8" name="矩形 7"/>
          <p:cNvSpPr/>
          <p:nvPr/>
        </p:nvSpPr>
        <p:spPr>
          <a:xfrm>
            <a:off x="648351" y="1272100"/>
            <a:ext cx="3529012" cy="461665"/>
          </a:xfrm>
          <a:prstGeom prst="rect">
            <a:avLst/>
          </a:prstGeom>
        </p:spPr>
        <p:txBody>
          <a:bodyPr>
            <a:spAutoFit/>
          </a:bodyPr>
          <a:lstStyle/>
          <a:p>
            <a:pPr algn="just">
              <a:spcBef>
                <a:spcPct val="20000"/>
              </a:spcBef>
              <a:defRPr/>
            </a:pPr>
            <a:r>
              <a:rPr kumimoji="1" lang="zh-CN" altLang="en-US" sz="2400"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Consolas" pitchFamily="49" charset="0"/>
              </a:rPr>
              <a:t>二、问题分析</a:t>
            </a:r>
          </a:p>
        </p:txBody>
      </p:sp>
      <p:sp>
        <p:nvSpPr>
          <p:cNvPr id="9" name="文本框 8">
            <a:extLst>
              <a:ext uri="{FF2B5EF4-FFF2-40B4-BE49-F238E27FC236}">
                <a16:creationId xmlns:a16="http://schemas.microsoft.com/office/drawing/2014/main" id="{D77CA9BE-1F49-4080-91A4-A7D39B23A2D1}"/>
              </a:ext>
            </a:extLst>
          </p:cNvPr>
          <p:cNvSpPr txBox="1"/>
          <p:nvPr/>
        </p:nvSpPr>
        <p:spPr>
          <a:xfrm>
            <a:off x="756115" y="2519294"/>
            <a:ext cx="9838998" cy="499624"/>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方法</a:t>
            </a:r>
            <a:r>
              <a:rPr lang="zh-CN" altLang="en-US" sz="2000" dirty="0">
                <a:latin typeface="微软雅黑" panose="020B0503020204020204" pitchFamily="34" charset="-122"/>
                <a:ea typeface="微软雅黑" panose="020B0503020204020204" pitchFamily="34" charset="-122"/>
              </a:rPr>
              <a:t>：枚举序列的所有子集，再判断其是不是递增子序列，如果是再判断是否最长。</a:t>
            </a:r>
          </a:p>
        </p:txBody>
      </p:sp>
      <p:sp>
        <p:nvSpPr>
          <p:cNvPr id="10" name="文本框 9">
            <a:extLst>
              <a:ext uri="{FF2B5EF4-FFF2-40B4-BE49-F238E27FC236}">
                <a16:creationId xmlns:a16="http://schemas.microsoft.com/office/drawing/2014/main" id="{9BB4D9E2-6812-412F-BE6C-7F7D342CCF20}"/>
              </a:ext>
            </a:extLst>
          </p:cNvPr>
          <p:cNvSpPr txBox="1"/>
          <p:nvPr/>
        </p:nvSpPr>
        <p:spPr>
          <a:xfrm>
            <a:off x="756114" y="3429000"/>
            <a:ext cx="7505511" cy="499624"/>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时间复杂度：枚举所有子集的复杂度为</a:t>
            </a:r>
            <a:r>
              <a:rPr lang="en-US" altLang="zh-CN" sz="2000" dirty="0">
                <a:latin typeface="微软雅黑" panose="020B0503020204020204" pitchFamily="34" charset="-122"/>
                <a:ea typeface="微软雅黑" panose="020B0503020204020204" pitchFamily="34" charset="-122"/>
              </a:rPr>
              <a:t>O ( 2</a:t>
            </a:r>
            <a:r>
              <a:rPr lang="en-US" altLang="zh-CN" sz="2000" baseline="30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592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4.3 求解最长递增子序列问题</a:t>
            </a:r>
          </a:p>
        </p:txBody>
      </p:sp>
      <p:sp>
        <p:nvSpPr>
          <p:cNvPr id="6" name="矩形 5"/>
          <p:cNvSpPr/>
          <p:nvPr/>
        </p:nvSpPr>
        <p:spPr>
          <a:xfrm>
            <a:off x="983974" y="3288083"/>
            <a:ext cx="10475843" cy="2346283"/>
          </a:xfrm>
          <a:prstGeom prst="rect">
            <a:avLst/>
          </a:prstGeom>
        </p:spPr>
        <p:txBody>
          <a:bodyPr wrap="square">
            <a:spAutoFit/>
          </a:bodyPr>
          <a:lstStyle/>
          <a:p>
            <a:pPr algn="just">
              <a:lnSpc>
                <a:spcPct val="150000"/>
              </a:lnSpc>
              <a:defRPr/>
            </a:pPr>
            <a:r>
              <a:rPr lang="zh-CN" altLang="en-US" sz="2000" dirty="0">
                <a:latin typeface="微软雅黑" panose="020B0503020204020204" pitchFamily="34" charset="-122"/>
                <a:ea typeface="微软雅黑" panose="020B0503020204020204" pitchFamily="34" charset="-122"/>
                <a:cs typeface="Consolas" pitchFamily="49" charset="0"/>
              </a:rPr>
              <a:t>设</a:t>
            </a:r>
            <a:r>
              <a:rPr lang="en-US" altLang="zh-CN" sz="2000" i="1" dirty="0">
                <a:solidFill>
                  <a:srgbClr val="FF0000"/>
                </a:solidFill>
                <a:latin typeface="Times New Roman" pitchFamily="18" charset="0"/>
                <a:ea typeface="微软雅黑" pitchFamily="34" charset="-122"/>
                <a:cs typeface="Times New Roman" pitchFamily="18" charset="0"/>
              </a:rPr>
              <a:t>L(i)</a:t>
            </a:r>
            <a:r>
              <a:rPr lang="zh-CN" altLang="en-US" sz="2000" dirty="0">
                <a:latin typeface="微软雅黑" panose="020B0503020204020204" pitchFamily="34" charset="-122"/>
                <a:ea typeface="微软雅黑" panose="020B0503020204020204" pitchFamily="34" charset="-122"/>
                <a:cs typeface="Consolas" pitchFamily="49" charset="0"/>
              </a:rPr>
              <a:t>表示</a:t>
            </a:r>
            <a:r>
              <a:rPr lang="zh-CN" altLang="zh-CN" sz="2000" dirty="0">
                <a:latin typeface="微软雅黑" panose="020B0503020204020204" pitchFamily="34" charset="-122"/>
                <a:ea typeface="微软雅黑" panose="020B0503020204020204" pitchFamily="34" charset="-122"/>
                <a:cs typeface="Consolas" pitchFamily="49" charset="0"/>
              </a:rPr>
              <a:t>以</a:t>
            </a:r>
            <a:r>
              <a:rPr lang="en-US" altLang="zh-CN" sz="2000" i="1" dirty="0">
                <a:solidFill>
                  <a:srgbClr val="FF0000"/>
                </a:solidFill>
                <a:latin typeface="Times New Roman" pitchFamily="18" charset="0"/>
                <a:ea typeface="微软雅黑" pitchFamily="34" charset="-122"/>
                <a:cs typeface="Times New Roman" pitchFamily="18" charset="0"/>
              </a:rPr>
              <a:t>a[i]</a:t>
            </a:r>
            <a:r>
              <a:rPr lang="zh-CN" altLang="zh-CN" sz="2000" dirty="0">
                <a:latin typeface="微软雅黑" panose="020B0503020204020204" pitchFamily="34" charset="-122"/>
                <a:ea typeface="微软雅黑" panose="020B0503020204020204" pitchFamily="34" charset="-122"/>
                <a:cs typeface="Consolas" pitchFamily="49" charset="0"/>
              </a:rPr>
              <a:t>结尾的最长递增子序列的长度</a:t>
            </a:r>
            <a:r>
              <a:rPr lang="zh-CN" altLang="en-US" sz="2000" dirty="0">
                <a:latin typeface="微软雅黑" panose="020B0503020204020204" pitchFamily="34" charset="-122"/>
                <a:ea typeface="微软雅黑" panose="020B0503020204020204" pitchFamily="34" charset="-122"/>
                <a:cs typeface="Consolas" pitchFamily="49" charset="0"/>
              </a:rPr>
              <a:t>。原问题转化为求各个子问题解的最大值，即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max { L(0), L(1), … ,L(n-1)</a:t>
            </a:r>
            <a:r>
              <a:rPr lang="zh-CN" altLang="en-US" sz="2000" b="1" i="1" dirty="0">
                <a:solidFill>
                  <a:srgbClr val="0000FF"/>
                </a:solidFill>
                <a:latin typeface="Times New Roman" pitchFamily="18" charset="0"/>
                <a:ea typeface="微软雅黑" pitchFamily="34" charset="-122"/>
                <a:cs typeface="Times New Roman" pitchFamily="18" charset="0"/>
              </a:rPr>
              <a:t> </a:t>
            </a:r>
            <a:r>
              <a:rPr lang="en-US" altLang="zh-CN" sz="2000" b="1" i="1" dirty="0">
                <a:solidFill>
                  <a:srgbClr val="0000FF"/>
                </a:solidFill>
                <a:latin typeface="Times New Roman" pitchFamily="18" charset="0"/>
                <a:ea typeface="微软雅黑"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Consolas" pitchFamily="49" charset="0"/>
              </a:rPr>
              <a:t>。</a:t>
            </a:r>
            <a:endParaRPr lang="en-US" altLang="zh-CN" sz="2000" dirty="0">
              <a:latin typeface="微软雅黑" panose="020B0503020204020204" pitchFamily="34" charset="-122"/>
              <a:ea typeface="微软雅黑" panose="020B0503020204020204" pitchFamily="34" charset="-122"/>
              <a:cs typeface="Consolas" pitchFamily="49" charset="0"/>
            </a:endParaRPr>
          </a:p>
          <a:p>
            <a:pPr algn="just">
              <a:lnSpc>
                <a:spcPct val="150000"/>
              </a:lnSpc>
              <a:defRPr/>
            </a:pP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重叠子问题</a:t>
            </a:r>
            <a:r>
              <a:rPr lang="zh-CN" altLang="en-US" sz="2000" dirty="0">
                <a:latin typeface="微软雅黑" panose="020B0503020204020204" pitchFamily="34" charset="-122"/>
                <a:ea typeface="微软雅黑" panose="020B0503020204020204" pitchFamily="34" charset="-122"/>
                <a:cs typeface="Consolas" pitchFamily="49" charset="0"/>
              </a:rPr>
              <a:t>：对于</a:t>
            </a:r>
            <a:r>
              <a:rPr lang="en-US" altLang="zh-CN" sz="2000" i="1" dirty="0">
                <a:solidFill>
                  <a:srgbClr val="FF0000"/>
                </a:solidFill>
                <a:latin typeface="Times New Roman" pitchFamily="18" charset="0"/>
                <a:ea typeface="微软雅黑" pitchFamily="34" charset="-122"/>
                <a:cs typeface="Times New Roman" pitchFamily="18" charset="0"/>
              </a:rPr>
              <a:t>L(i)</a:t>
            </a:r>
            <a:r>
              <a:rPr lang="zh-CN" altLang="en-US" sz="2000" dirty="0">
                <a:latin typeface="微软雅黑" panose="020B0503020204020204" pitchFamily="34" charset="-122"/>
                <a:ea typeface="微软雅黑" panose="020B0503020204020204" pitchFamily="34" charset="-122"/>
                <a:cs typeface="Consolas" pitchFamily="49" charset="0"/>
              </a:rPr>
              <a:t>来讲，</a:t>
            </a:r>
            <a:r>
              <a:rPr lang="en-US" altLang="zh-CN" sz="2000" i="1" dirty="0">
                <a:solidFill>
                  <a:srgbClr val="FF0000"/>
                </a:solidFill>
                <a:latin typeface="Times New Roman" pitchFamily="18" charset="0"/>
                <a:ea typeface="微软雅黑" pitchFamily="34" charset="-122"/>
                <a:cs typeface="Times New Roman" pitchFamily="18" charset="0"/>
              </a:rPr>
              <a:t>L(0), L(1), … ,L(i-1)</a:t>
            </a:r>
            <a:r>
              <a:rPr lang="zh-CN" altLang="en-US" sz="2000" dirty="0">
                <a:latin typeface="Times New Roman" pitchFamily="18" charset="0"/>
                <a:ea typeface="微软雅黑" pitchFamily="34" charset="-122"/>
                <a:cs typeface="Times New Roman" pitchFamily="18" charset="0"/>
              </a:rPr>
              <a:t>又</a:t>
            </a:r>
            <a:r>
              <a:rPr lang="zh-CN" altLang="en-US" sz="2000" dirty="0">
                <a:latin typeface="微软雅黑" panose="020B0503020204020204" pitchFamily="34" charset="-122"/>
                <a:ea typeface="微软雅黑" panose="020B0503020204020204" pitchFamily="34" charset="-122"/>
                <a:cs typeface="Consolas" pitchFamily="49" charset="0"/>
              </a:rPr>
              <a:t>都是 </a:t>
            </a:r>
            <a:r>
              <a:rPr lang="en-US" altLang="zh-CN" sz="2000" i="1" dirty="0">
                <a:solidFill>
                  <a:srgbClr val="FF0000"/>
                </a:solidFill>
                <a:latin typeface="Times New Roman" pitchFamily="18" charset="0"/>
                <a:ea typeface="微软雅黑" pitchFamily="34" charset="-122"/>
                <a:cs typeface="Times New Roman" pitchFamily="18" charset="0"/>
              </a:rPr>
              <a:t>L(</a:t>
            </a:r>
            <a:r>
              <a:rPr lang="en-US" altLang="zh-CN" sz="2000" i="1" dirty="0" err="1">
                <a:solidFill>
                  <a:srgbClr val="FF0000"/>
                </a:solidFill>
                <a:latin typeface="Times New Roman" pitchFamily="18" charset="0"/>
                <a:ea typeface="微软雅黑" pitchFamily="34" charset="-122"/>
                <a:cs typeface="Times New Roman" pitchFamily="18" charset="0"/>
              </a:rPr>
              <a:t>i</a:t>
            </a:r>
            <a:r>
              <a:rPr lang="en-US" altLang="zh-CN" sz="2000" i="1" dirty="0">
                <a:solidFill>
                  <a:srgbClr val="FF0000"/>
                </a:solidFill>
                <a:latin typeface="Times New Roman" pitchFamily="18" charset="0"/>
                <a:ea typeface="微软雅黑" pitchFamily="34" charset="-122"/>
                <a:cs typeface="Times New Roman" pitchFamily="18" charset="0"/>
              </a:rPr>
              <a:t>) </a:t>
            </a:r>
            <a:r>
              <a:rPr lang="zh-CN" altLang="en-US" sz="2000" dirty="0">
                <a:latin typeface="微软雅黑" panose="020B0503020204020204" pitchFamily="34" charset="-122"/>
                <a:ea typeface="微软雅黑" panose="020B0503020204020204" pitchFamily="34" charset="-122"/>
                <a:cs typeface="Consolas" pitchFamily="49" charset="0"/>
              </a:rPr>
              <a:t>的子问题，因此该问题具有</a:t>
            </a:r>
            <a:r>
              <a:rPr lang="zh-CN" altLang="en-US" sz="2000" b="1" dirty="0">
                <a:latin typeface="微软雅黑" panose="020B0503020204020204" pitchFamily="34" charset="-122"/>
                <a:ea typeface="微软雅黑" panose="020B0503020204020204" pitchFamily="34" charset="-122"/>
                <a:cs typeface="Consolas" pitchFamily="49" charset="0"/>
              </a:rPr>
              <a:t>重叠子问题</a:t>
            </a:r>
            <a:r>
              <a:rPr lang="zh-CN" altLang="en-US" sz="2000" dirty="0">
                <a:latin typeface="微软雅黑" panose="020B0503020204020204" pitchFamily="34" charset="-122"/>
                <a:ea typeface="微软雅黑" panose="020B0503020204020204" pitchFamily="34" charset="-122"/>
                <a:cs typeface="Consolas" pitchFamily="49" charset="0"/>
              </a:rPr>
              <a:t>的特点。</a:t>
            </a:r>
            <a:endParaRPr lang="en-US" altLang="zh-CN" sz="2000" dirty="0">
              <a:latin typeface="微软雅黑" panose="020B0503020204020204" pitchFamily="34" charset="-122"/>
              <a:ea typeface="微软雅黑" panose="020B0503020204020204" pitchFamily="34" charset="-122"/>
              <a:cs typeface="Consolas" pitchFamily="49" charset="0"/>
            </a:endParaRPr>
          </a:p>
          <a:p>
            <a:pPr algn="just">
              <a:lnSpc>
                <a:spcPct val="150000"/>
              </a:lnSpc>
              <a:defRPr/>
            </a:pP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最优子结构证明略</a:t>
            </a:r>
            <a:endParaRPr lang="en-US" altLang="zh-CN" sz="2000" dirty="0">
              <a:solidFill>
                <a:srgbClr val="FF0000"/>
              </a:solidFill>
              <a:latin typeface="微软雅黑" panose="020B0503020204020204" pitchFamily="34" charset="-122"/>
              <a:ea typeface="微软雅黑" panose="020B0503020204020204" pitchFamily="34" charset="-122"/>
              <a:cs typeface="Consolas" pitchFamily="49" charset="0"/>
            </a:endParaRPr>
          </a:p>
        </p:txBody>
      </p:sp>
      <p:sp>
        <p:nvSpPr>
          <p:cNvPr id="7" name="矩形 6"/>
          <p:cNvSpPr/>
          <p:nvPr/>
        </p:nvSpPr>
        <p:spPr>
          <a:xfrm>
            <a:off x="855506" y="2628850"/>
            <a:ext cx="3529012" cy="400110"/>
          </a:xfrm>
          <a:prstGeom prst="rect">
            <a:avLst/>
          </a:prstGeom>
        </p:spPr>
        <p:txBody>
          <a:bodyPr>
            <a:spAutoFit/>
          </a:bodyPr>
          <a:lstStyle/>
          <a:p>
            <a:pPr algn="just">
              <a:spcBef>
                <a:spcPct val="20000"/>
              </a:spcBef>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kumimoji="1"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1</a:t>
            </a: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步：划分子问题</a:t>
            </a:r>
          </a:p>
        </p:txBody>
      </p:sp>
      <p:sp>
        <p:nvSpPr>
          <p:cNvPr id="8" name="矩形 7"/>
          <p:cNvSpPr/>
          <p:nvPr/>
        </p:nvSpPr>
        <p:spPr>
          <a:xfrm>
            <a:off x="648351" y="1248829"/>
            <a:ext cx="3529012" cy="461665"/>
          </a:xfrm>
          <a:prstGeom prst="rect">
            <a:avLst/>
          </a:prstGeom>
        </p:spPr>
        <p:txBody>
          <a:bodyPr>
            <a:spAutoFit/>
          </a:bodyPr>
          <a:lstStyle/>
          <a:p>
            <a:pPr algn="just">
              <a:spcBef>
                <a:spcPct val="20000"/>
              </a:spcBef>
              <a:defRPr/>
            </a:pPr>
            <a:r>
              <a:rPr kumimoji="1" lang="zh-CN" altLang="en-US" sz="2400" b="1" dirty="0">
                <a:solidFill>
                  <a:srgbClr val="0000FF"/>
                </a:solidFill>
                <a:latin typeface="微软雅黑" panose="020B0503020204020204" pitchFamily="34" charset="-122"/>
                <a:ea typeface="微软雅黑" panose="020B0503020204020204" pitchFamily="34" charset="-122"/>
                <a:cs typeface="Consolas" pitchFamily="49" charset="0"/>
              </a:rPr>
              <a:t>二、问题分析</a:t>
            </a:r>
          </a:p>
        </p:txBody>
      </p:sp>
      <p:sp>
        <p:nvSpPr>
          <p:cNvPr id="9" name="矩形 8">
            <a:extLst>
              <a:ext uri="{FF2B5EF4-FFF2-40B4-BE49-F238E27FC236}">
                <a16:creationId xmlns:a16="http://schemas.microsoft.com/office/drawing/2014/main" id="{85EEE79A-EF63-4716-B7BF-0EFCF8F06137}"/>
              </a:ext>
            </a:extLst>
          </p:cNvPr>
          <p:cNvSpPr/>
          <p:nvPr/>
        </p:nvSpPr>
        <p:spPr>
          <a:xfrm>
            <a:off x="855506" y="1969617"/>
            <a:ext cx="3529012" cy="400110"/>
          </a:xfrm>
          <a:prstGeom prst="rect">
            <a:avLst/>
          </a:prstGeom>
          <a:solidFill>
            <a:schemeClr val="accent4">
              <a:lumMod val="20000"/>
              <a:lumOff val="80000"/>
            </a:schemeClr>
          </a:solidFill>
        </p:spPr>
        <p:txBody>
          <a:bodyPr>
            <a:spAutoFit/>
          </a:bodyPr>
          <a:lstStyle/>
          <a:p>
            <a:pPr algn="just">
              <a:spcBef>
                <a:spcPct val="20000"/>
              </a:spcBef>
              <a:defRPr/>
            </a:pPr>
            <a:r>
              <a:rPr kumimoji="1" lang="zh-CN" altLang="en-US" sz="2000" dirty="0">
                <a:latin typeface="微软雅黑" panose="020B0503020204020204" pitchFamily="34" charset="-122"/>
                <a:ea typeface="微软雅黑" panose="020B0503020204020204" pitchFamily="34" charset="-122"/>
                <a:cs typeface="Consolas" pitchFamily="49" charset="0"/>
              </a:rPr>
              <a:t>动态规划方法求解</a:t>
            </a:r>
          </a:p>
        </p:txBody>
      </p:sp>
    </p:spTree>
    <p:extLst>
      <p:ext uri="{BB962C8B-B14F-4D97-AF65-F5344CB8AC3E}">
        <p14:creationId xmlns:p14="http://schemas.microsoft.com/office/powerpoint/2010/main" val="259686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5497" y="1907034"/>
            <a:ext cx="9683013" cy="4192943"/>
          </a:xfrm>
          <a:prstGeom prst="rect">
            <a:avLst/>
          </a:prstGeom>
        </p:spPr>
        <p:txBody>
          <a:bodyPr wrap="square">
            <a:spAutoFit/>
          </a:bodyPr>
          <a:lstStyle/>
          <a:p>
            <a:pPr algn="just">
              <a:lnSpc>
                <a:spcPct val="150000"/>
              </a:lnSpc>
              <a:defRPr/>
            </a:pP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   </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分析原问题的解如何由子问题的解组合而成。</a:t>
            </a:r>
          </a:p>
          <a:p>
            <a:pPr algn="just">
              <a:lnSpc>
                <a:spcPct val="150000"/>
              </a:lnSpc>
              <a:defRPr/>
            </a:pPr>
            <a:r>
              <a:rPr lang="zh-CN" altLang="en-US" sz="2000" dirty="0">
                <a:latin typeface="微软雅黑" panose="020B0503020204020204" pitchFamily="34" charset="-122"/>
                <a:ea typeface="微软雅黑" panose="020B0503020204020204" pitchFamily="34" charset="-122"/>
                <a:cs typeface="Consolas" pitchFamily="49" charset="0"/>
              </a:rPr>
              <a:t>   例如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 = {5</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7}</a:t>
            </a:r>
          </a:p>
          <a:p>
            <a:pPr algn="just">
              <a:lnSpc>
                <a:spcPct val="150000"/>
              </a:lnSpc>
              <a:defRPr/>
            </a:pPr>
            <a:r>
              <a:rPr lang="zh-CN" altLang="en-US" sz="2000" dirty="0">
                <a:latin typeface="微软雅黑" panose="020B0503020204020204" pitchFamily="34" charset="-122"/>
                <a:ea typeface="微软雅黑" panose="020B0503020204020204" pitchFamily="34" charset="-122"/>
                <a:cs typeface="Consolas" pitchFamily="49" charset="0"/>
              </a:rPr>
              <a:t>   根据上面找到的状态，可以得到：</a:t>
            </a:r>
          </a:p>
          <a:p>
            <a:pPr marL="800100" lvl="1" indent="-342900" algn="just">
              <a:lnSpc>
                <a:spcPct val="150000"/>
              </a:lnSpc>
              <a:buFont typeface="Arial" pitchFamily="34" charset="0"/>
              <a:buChar char="•"/>
              <a:defRPr/>
            </a:pPr>
            <a:r>
              <a:rPr lang="zh-CN" altLang="en-US" sz="2000" dirty="0">
                <a:latin typeface="微软雅黑" panose="020B0503020204020204" pitchFamily="34" charset="-122"/>
                <a:ea typeface="微软雅黑" panose="020B0503020204020204" pitchFamily="34" charset="-122"/>
                <a:cs typeface="Consolas" pitchFamily="49" charset="0"/>
              </a:rPr>
              <a:t>前</a:t>
            </a:r>
            <a:r>
              <a:rPr lang="en-US" altLang="zh-CN" sz="2000" dirty="0">
                <a:latin typeface="微软雅黑" panose="020B0503020204020204" pitchFamily="34" charset="-122"/>
                <a:ea typeface="微软雅黑" panose="020B0503020204020204" pitchFamily="34" charset="-122"/>
                <a:cs typeface="Consolas" pitchFamily="49" charset="0"/>
              </a:rPr>
              <a:t>1</a:t>
            </a:r>
            <a:r>
              <a:rPr lang="zh-CN" altLang="en-US" sz="2000" dirty="0">
                <a:latin typeface="微软雅黑" panose="020B0503020204020204" pitchFamily="34" charset="-122"/>
                <a:ea typeface="微软雅黑" panose="020B0503020204020204" pitchFamily="34" charset="-122"/>
                <a:cs typeface="Consolas" pitchFamily="49" charset="0"/>
              </a:rPr>
              <a:t>个数构成的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LIS</a:t>
            </a:r>
            <a:r>
              <a:rPr lang="zh-CN" altLang="en-US" sz="2000" dirty="0">
                <a:latin typeface="微软雅黑" panose="020B0503020204020204" pitchFamily="34" charset="-122"/>
                <a:ea typeface="微软雅黑" panose="020B0503020204020204" pitchFamily="34" charset="-122"/>
                <a:cs typeface="Consolas" pitchFamily="49" charset="0"/>
              </a:rPr>
              <a:t>长度</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L(0)=1 </a:t>
            </a:r>
            <a:r>
              <a:rPr lang="en-US" altLang="zh-CN" sz="2000" dirty="0">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序列：</a:t>
            </a:r>
            <a:r>
              <a:rPr lang="en-US" altLang="zh-CN" sz="2000" dirty="0">
                <a:latin typeface="微软雅黑" panose="020B0503020204020204" pitchFamily="34" charset="-122"/>
                <a:ea typeface="微软雅黑" panose="020B0503020204020204" pitchFamily="34" charset="-122"/>
                <a:cs typeface="Consolas" pitchFamily="49" charset="0"/>
              </a:rPr>
              <a:t>5)</a:t>
            </a:r>
          </a:p>
          <a:p>
            <a:pPr marL="800100" lvl="1" indent="-342900" algn="just">
              <a:lnSpc>
                <a:spcPct val="150000"/>
              </a:lnSpc>
              <a:buFont typeface="Arial" pitchFamily="34" charset="0"/>
              <a:buChar char="•"/>
              <a:defRPr/>
            </a:pPr>
            <a:r>
              <a:rPr lang="zh-CN" altLang="en-US" sz="2000" dirty="0">
                <a:latin typeface="微软雅黑" panose="020B0503020204020204" pitchFamily="34" charset="-122"/>
                <a:ea typeface="微软雅黑" panose="020B0503020204020204" pitchFamily="34" charset="-122"/>
                <a:cs typeface="Consolas" pitchFamily="49" charset="0"/>
              </a:rPr>
              <a:t>前</a:t>
            </a:r>
            <a:r>
              <a:rPr lang="en-US" altLang="zh-CN" sz="2000" dirty="0">
                <a:latin typeface="微软雅黑" panose="020B0503020204020204" pitchFamily="34" charset="-122"/>
                <a:ea typeface="微软雅黑" panose="020B0503020204020204" pitchFamily="34" charset="-122"/>
                <a:cs typeface="Consolas" pitchFamily="49" charset="0"/>
              </a:rPr>
              <a:t>2</a:t>
            </a:r>
            <a:r>
              <a:rPr lang="zh-CN" altLang="en-US" sz="2000" dirty="0">
                <a:latin typeface="微软雅黑" panose="020B0503020204020204" pitchFamily="34" charset="-122"/>
                <a:ea typeface="微软雅黑" panose="020B0503020204020204" pitchFamily="34" charset="-122"/>
                <a:cs typeface="Consolas" pitchFamily="49" charset="0"/>
              </a:rPr>
              <a:t>个数构成的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LIS</a:t>
            </a:r>
            <a:r>
              <a:rPr lang="zh-CN" altLang="en-US" sz="2000" dirty="0">
                <a:latin typeface="微软雅黑" panose="020B0503020204020204" pitchFamily="34" charset="-122"/>
                <a:ea typeface="微软雅黑" panose="020B0503020204020204" pitchFamily="34" charset="-122"/>
                <a:cs typeface="Consolas" pitchFamily="49" charset="0"/>
              </a:rPr>
              <a:t>长度</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L(1)=1 </a:t>
            </a:r>
            <a:r>
              <a:rPr lang="en-US" altLang="zh-CN" sz="2000" dirty="0">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序列：</a:t>
            </a:r>
            <a:r>
              <a:rPr lang="en-US" altLang="zh-CN" sz="2000" dirty="0">
                <a:latin typeface="微软雅黑" panose="020B0503020204020204" pitchFamily="34" charset="-122"/>
                <a:ea typeface="微软雅黑" panose="020B0503020204020204" pitchFamily="34" charset="-122"/>
                <a:cs typeface="Consolas" pitchFamily="49" charset="0"/>
              </a:rPr>
              <a:t>3</a:t>
            </a:r>
            <a:r>
              <a:rPr lang="zh-CN" altLang="en-US"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FF0000"/>
                </a:solidFill>
                <a:latin typeface="微软雅黑" panose="020B0503020204020204" pitchFamily="34" charset="-122"/>
                <a:ea typeface="微软雅黑" panose="020B0503020204020204" pitchFamily="34" charset="-122"/>
                <a:cs typeface="Consolas" pitchFamily="49" charset="0"/>
              </a:rPr>
              <a:t>a[1]&lt;a[0]  </a:t>
            </a:r>
            <a:r>
              <a:rPr lang="en-US" altLang="zh-CN" sz="2000" dirty="0">
                <a:latin typeface="微软雅黑" panose="020B0503020204020204" pitchFamily="34" charset="-122"/>
                <a:ea typeface="微软雅黑" panose="020B0503020204020204" pitchFamily="34" charset="-122"/>
                <a:cs typeface="Consolas" pitchFamily="49" charset="0"/>
              </a:rPr>
              <a:t>)</a:t>
            </a:r>
          </a:p>
          <a:p>
            <a:pPr marL="800100" lvl="1" indent="-342900" algn="just">
              <a:lnSpc>
                <a:spcPct val="150000"/>
              </a:lnSpc>
              <a:buFont typeface="Arial" pitchFamily="34" charset="0"/>
              <a:buChar char="•"/>
              <a:defRPr/>
            </a:pPr>
            <a:r>
              <a:rPr lang="zh-CN" altLang="en-US" sz="2000" dirty="0">
                <a:latin typeface="微软雅黑" panose="020B0503020204020204" pitchFamily="34" charset="-122"/>
                <a:ea typeface="微软雅黑" panose="020B0503020204020204" pitchFamily="34" charset="-122"/>
                <a:cs typeface="Consolas" pitchFamily="49" charset="0"/>
              </a:rPr>
              <a:t>前</a:t>
            </a:r>
            <a:r>
              <a:rPr lang="en-US" altLang="zh-CN" sz="2000" dirty="0">
                <a:latin typeface="微软雅黑" panose="020B0503020204020204" pitchFamily="34" charset="-122"/>
                <a:ea typeface="微软雅黑" panose="020B0503020204020204" pitchFamily="34" charset="-122"/>
                <a:cs typeface="Consolas" pitchFamily="49" charset="0"/>
              </a:rPr>
              <a:t>3</a:t>
            </a:r>
            <a:r>
              <a:rPr lang="zh-CN" altLang="en-US" sz="2000" dirty="0">
                <a:latin typeface="微软雅黑" panose="020B0503020204020204" pitchFamily="34" charset="-122"/>
                <a:ea typeface="微软雅黑" panose="020B0503020204020204" pitchFamily="34" charset="-122"/>
                <a:cs typeface="Consolas" pitchFamily="49" charset="0"/>
              </a:rPr>
              <a:t>个数构成的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LIS</a:t>
            </a:r>
            <a:r>
              <a:rPr lang="zh-CN" altLang="en-US" sz="2000" dirty="0">
                <a:latin typeface="微软雅黑" panose="020B0503020204020204" pitchFamily="34" charset="-122"/>
                <a:ea typeface="微软雅黑" panose="020B0503020204020204" pitchFamily="34" charset="-122"/>
                <a:cs typeface="Consolas" pitchFamily="49" charset="0"/>
              </a:rPr>
              <a:t>长度</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L(2)=2 </a:t>
            </a:r>
            <a:r>
              <a:rPr lang="en-US" altLang="zh-CN" sz="2000" dirty="0">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序列：</a:t>
            </a:r>
            <a:r>
              <a:rPr lang="en-US" altLang="zh-CN" sz="2000" dirty="0">
                <a:latin typeface="微软雅黑" panose="020B0503020204020204" pitchFamily="34" charset="-122"/>
                <a:ea typeface="微软雅黑" panose="020B0503020204020204" pitchFamily="34" charset="-122"/>
                <a:cs typeface="Consolas" pitchFamily="49" charset="0"/>
              </a:rPr>
              <a:t>3</a:t>
            </a: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dirty="0">
                <a:latin typeface="微软雅黑" panose="020B0503020204020204" pitchFamily="34" charset="-122"/>
                <a:ea typeface="微软雅黑" panose="020B0503020204020204" pitchFamily="34" charset="-122"/>
                <a:cs typeface="Consolas" pitchFamily="49" charset="0"/>
              </a:rPr>
              <a:t>4</a:t>
            </a:r>
            <a:r>
              <a:rPr lang="zh-CN" altLang="en-US" sz="2000" dirty="0">
                <a:latin typeface="微软雅黑" panose="020B0503020204020204" pitchFamily="34" charset="-122"/>
                <a:ea typeface="微软雅黑" panose="020B0503020204020204" pitchFamily="34" charset="-122"/>
                <a:cs typeface="Consolas" pitchFamily="49" charset="0"/>
              </a:rPr>
              <a:t>；  </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a[2]&gt;a[1]</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L(2)=L(1)+1 </a:t>
            </a:r>
            <a:r>
              <a:rPr lang="en-US" altLang="zh-CN" sz="2000" dirty="0">
                <a:latin typeface="微软雅黑" panose="020B0503020204020204" pitchFamily="34" charset="-122"/>
                <a:ea typeface="微软雅黑" panose="020B0503020204020204" pitchFamily="34" charset="-122"/>
                <a:cs typeface="Consolas" pitchFamily="49" charset="0"/>
              </a:rPr>
              <a:t>)</a:t>
            </a:r>
          </a:p>
          <a:p>
            <a:pPr marL="800100" lvl="1" indent="-342900" algn="just">
              <a:lnSpc>
                <a:spcPct val="150000"/>
              </a:lnSpc>
              <a:buFont typeface="Arial" pitchFamily="34" charset="0"/>
              <a:buChar char="•"/>
              <a:defRPr/>
            </a:pPr>
            <a:r>
              <a:rPr lang="zh-CN" altLang="en-US" sz="2000" dirty="0">
                <a:latin typeface="微软雅黑" panose="020B0503020204020204" pitchFamily="34" charset="-122"/>
                <a:ea typeface="微软雅黑" panose="020B0503020204020204" pitchFamily="34" charset="-122"/>
                <a:cs typeface="Consolas" pitchFamily="49" charset="0"/>
              </a:rPr>
              <a:t>前</a:t>
            </a:r>
            <a:r>
              <a:rPr lang="en-US" altLang="zh-CN" sz="2000" dirty="0">
                <a:latin typeface="微软雅黑" panose="020B0503020204020204" pitchFamily="34" charset="-122"/>
                <a:ea typeface="微软雅黑" panose="020B0503020204020204" pitchFamily="34" charset="-122"/>
                <a:cs typeface="Consolas" pitchFamily="49" charset="0"/>
              </a:rPr>
              <a:t>4</a:t>
            </a:r>
            <a:r>
              <a:rPr lang="zh-CN" altLang="en-US" sz="2000" dirty="0">
                <a:latin typeface="微软雅黑" panose="020B0503020204020204" pitchFamily="34" charset="-122"/>
                <a:ea typeface="微软雅黑" panose="020B0503020204020204" pitchFamily="34" charset="-122"/>
                <a:cs typeface="Consolas" pitchFamily="49" charset="0"/>
              </a:rPr>
              <a:t>个数构成的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LIS</a:t>
            </a:r>
            <a:r>
              <a:rPr lang="zh-CN" altLang="en-US" sz="2000" dirty="0">
                <a:latin typeface="微软雅黑" panose="020B0503020204020204" pitchFamily="34" charset="-122"/>
                <a:ea typeface="微软雅黑" panose="020B0503020204020204" pitchFamily="34" charset="-122"/>
                <a:cs typeface="Consolas" pitchFamily="49" charset="0"/>
              </a:rPr>
              <a:t>长度</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L(3)=3 </a:t>
            </a: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en-US" sz="2000" dirty="0">
                <a:latin typeface="微软雅黑" panose="020B0503020204020204" pitchFamily="34" charset="-122"/>
                <a:ea typeface="微软雅黑" panose="020B0503020204020204" pitchFamily="34" charset="-122"/>
                <a:cs typeface="Consolas" pitchFamily="49" charset="0"/>
              </a:rPr>
              <a:t>序列：</a:t>
            </a:r>
            <a:r>
              <a:rPr lang="en-US" altLang="zh-CN" sz="2000" dirty="0">
                <a:latin typeface="微软雅黑" panose="020B0503020204020204" pitchFamily="34" charset="-122"/>
                <a:ea typeface="微软雅黑" panose="020B0503020204020204" pitchFamily="34" charset="-122"/>
                <a:cs typeface="Consolas" pitchFamily="49" charset="0"/>
              </a:rPr>
              <a:t>3</a:t>
            </a: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dirty="0">
                <a:latin typeface="微软雅黑" panose="020B0503020204020204" pitchFamily="34" charset="-122"/>
                <a:ea typeface="微软雅黑" panose="020B0503020204020204" pitchFamily="34" charset="-122"/>
                <a:cs typeface="Consolas" pitchFamily="49" charset="0"/>
              </a:rPr>
              <a:t>4</a:t>
            </a: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dirty="0">
                <a:latin typeface="微软雅黑" panose="020B0503020204020204" pitchFamily="34" charset="-122"/>
                <a:ea typeface="微软雅黑" panose="020B0503020204020204" pitchFamily="34" charset="-122"/>
                <a:cs typeface="Consolas" pitchFamily="49" charset="0"/>
              </a:rPr>
              <a:t>8</a:t>
            </a: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a[3]&gt;a[0],a[1],a[2]</a:t>
            </a:r>
            <a:r>
              <a:rPr lang="zh-CN" alt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，所以 </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L(3) = max{L(0)+1, L(1)+1, L(2)+1}= 3</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 </a:t>
            </a:r>
            <a:r>
              <a:rPr lang="en-US" altLang="zh-CN" sz="2000" dirty="0">
                <a:latin typeface="微软雅黑" panose="020B0503020204020204" pitchFamily="34" charset="-122"/>
                <a:ea typeface="微软雅黑" panose="020B0503020204020204" pitchFamily="34" charset="-122"/>
                <a:cs typeface="Consolas" pitchFamily="49" charset="0"/>
              </a:rPr>
              <a:t>)</a:t>
            </a:r>
          </a:p>
          <a:p>
            <a:pPr algn="just">
              <a:lnSpc>
                <a:spcPct val="150000"/>
              </a:lnSpc>
              <a:defRPr/>
            </a:pPr>
            <a:r>
              <a:rPr lang="zh-CN" altLang="en-US" sz="2000" dirty="0">
                <a:latin typeface="微软雅黑" panose="020B0503020204020204" pitchFamily="34" charset="-122"/>
                <a:ea typeface="微软雅黑" panose="020B0503020204020204" pitchFamily="34" charset="-122"/>
                <a:cs typeface="Consolas" pitchFamily="49" charset="0"/>
              </a:rPr>
              <a:t> </a:t>
            </a:r>
          </a:p>
        </p:txBody>
      </p:sp>
      <p:sp>
        <p:nvSpPr>
          <p:cNvPr id="7" name="Rectangle 5"/>
          <p:cNvSpPr txBox="1">
            <a:spLocks noChangeArrowheads="1"/>
          </p:cNvSpPr>
          <p:nvPr/>
        </p:nvSpPr>
        <p:spPr>
          <a:xfrm>
            <a:off x="735497" y="1310006"/>
            <a:ext cx="6626226" cy="412297"/>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just">
              <a:spcBef>
                <a:spcPct val="20000"/>
              </a:spcBef>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kumimoji="1"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2</a:t>
            </a: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步：建立动态规划函数</a:t>
            </a:r>
          </a:p>
        </p:txBody>
      </p:sp>
      <p:sp>
        <p:nvSpPr>
          <p:cNvPr id="9" name="文本占位符 8"/>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4.3 求解最长递增子序列问题</a:t>
            </a:r>
          </a:p>
        </p:txBody>
      </p:sp>
    </p:spTree>
    <p:extLst>
      <p:ext uri="{BB962C8B-B14F-4D97-AF65-F5344CB8AC3E}">
        <p14:creationId xmlns:p14="http://schemas.microsoft.com/office/powerpoint/2010/main" val="135096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409" y="1214423"/>
            <a:ext cx="11012556" cy="965201"/>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Consolas" pitchFamily="49" charset="0"/>
              </a:rPr>
              <a:t>   由此，动态规划函数已经很明显，如果已经求出了</a:t>
            </a:r>
            <a:r>
              <a:rPr lang="en-US" altLang="zh-CN" sz="2000" i="1" dirty="0">
                <a:solidFill>
                  <a:srgbClr val="0000FF"/>
                </a:solidFill>
                <a:latin typeface="Times New Roman" pitchFamily="18" charset="0"/>
                <a:ea typeface="微软雅黑" pitchFamily="34" charset="-122"/>
                <a:cs typeface="Times New Roman" pitchFamily="18" charset="0"/>
              </a:rPr>
              <a:t>L(1)</a:t>
            </a:r>
            <a:r>
              <a:rPr lang="zh-CN" altLang="en-US" sz="2000" dirty="0">
                <a:latin typeface="微软雅黑" panose="020B0503020204020204" pitchFamily="34" charset="-122"/>
                <a:ea typeface="微软雅黑" panose="020B0503020204020204" pitchFamily="34" charset="-122"/>
                <a:cs typeface="Consolas" pitchFamily="49" charset="0"/>
              </a:rPr>
              <a:t>到</a:t>
            </a:r>
            <a:r>
              <a:rPr lang="en-US" altLang="zh-CN" sz="2000" i="1" dirty="0">
                <a:solidFill>
                  <a:srgbClr val="0000FF"/>
                </a:solidFill>
                <a:latin typeface="Times New Roman" pitchFamily="18" charset="0"/>
                <a:ea typeface="微软雅黑" pitchFamily="34" charset="-122"/>
                <a:cs typeface="Times New Roman" pitchFamily="18" charset="0"/>
              </a:rPr>
              <a:t>L(i-1)</a:t>
            </a:r>
            <a:r>
              <a:rPr lang="zh-CN" altLang="en-US" sz="2000" dirty="0">
                <a:latin typeface="微软雅黑" panose="020B0503020204020204" pitchFamily="34" charset="-122"/>
                <a:ea typeface="微软雅黑" panose="020B0503020204020204" pitchFamily="34" charset="-122"/>
                <a:cs typeface="Consolas" pitchFamily="49" charset="0"/>
              </a:rPr>
              <a:t>，那么</a:t>
            </a:r>
            <a:r>
              <a:rPr lang="en-US" altLang="zh-CN" sz="2000" i="1" dirty="0">
                <a:solidFill>
                  <a:srgbClr val="0000FF"/>
                </a:solidFill>
                <a:latin typeface="Times New Roman" pitchFamily="18" charset="0"/>
                <a:ea typeface="微软雅黑" pitchFamily="34" charset="-122"/>
                <a:cs typeface="Times New Roman" pitchFamily="18" charset="0"/>
              </a:rPr>
              <a:t>L(i)</a:t>
            </a:r>
            <a:r>
              <a:rPr lang="zh-CN" altLang="en-US" sz="2000" dirty="0">
                <a:latin typeface="微软雅黑" panose="020B0503020204020204" pitchFamily="34" charset="-122"/>
                <a:ea typeface="微软雅黑" panose="020B0503020204020204" pitchFamily="34" charset="-122"/>
                <a:cs typeface="Consolas" pitchFamily="49" charset="0"/>
              </a:rPr>
              <a:t>可以得到下面的动态规划函数：</a:t>
            </a:r>
            <a:endParaRPr lang="zh-CN" altLang="zh-CN" sz="2000" dirty="0">
              <a:latin typeface="微软雅黑" panose="020B0503020204020204" pitchFamily="34" charset="-122"/>
              <a:ea typeface="微软雅黑" panose="020B0503020204020204" pitchFamily="34" charset="-122"/>
              <a:cs typeface="Consolas" pitchFamily="49" charset="0"/>
            </a:endParaRPr>
          </a:p>
        </p:txBody>
      </p:sp>
      <p:sp>
        <p:nvSpPr>
          <p:cNvPr id="3" name="Text Box 3"/>
          <p:cNvSpPr txBox="1">
            <a:spLocks noChangeArrowheads="1"/>
          </p:cNvSpPr>
          <p:nvPr/>
        </p:nvSpPr>
        <p:spPr bwMode="auto">
          <a:xfrm>
            <a:off x="1952597" y="2299126"/>
            <a:ext cx="8094372" cy="1228432"/>
          </a:xfrm>
          <a:prstGeom prst="rect">
            <a:avLst/>
          </a:prstGeom>
          <a:ln/>
        </p:spPr>
        <p:style>
          <a:lnRef idx="2">
            <a:schemeClr val="dk1"/>
          </a:lnRef>
          <a:fillRef idx="1">
            <a:schemeClr val="lt1"/>
          </a:fillRef>
          <a:effectRef idx="0">
            <a:schemeClr val="dk1"/>
          </a:effectRef>
          <a:fontRef idx="minor">
            <a:schemeClr val="dk1"/>
          </a:fontRef>
        </p:style>
        <p:txBody>
          <a:bodyPr wrap="square" lIns="180000" tIns="180000" bIns="180000">
            <a:spAutoFit/>
          </a:bodyPr>
          <a:lstStyle/>
          <a:p>
            <a:pPr>
              <a:lnSpc>
                <a:spcPct val="150000"/>
              </a:lnSpc>
            </a:pPr>
            <a:r>
              <a:rPr lang="en-US" altLang="zh-CN" sz="2000" i="1" dirty="0">
                <a:solidFill>
                  <a:srgbClr val="0000FF"/>
                </a:solidFill>
                <a:latin typeface="Times New Roman" pitchFamily="18" charset="0"/>
                <a:ea typeface="微软雅黑" pitchFamily="34" charset="-122"/>
                <a:cs typeface="Times New Roman" pitchFamily="18" charset="0"/>
              </a:rPr>
              <a:t>L(i)=1			              </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=1</a:t>
            </a:r>
            <a:r>
              <a:rPr lang="zh-CN" altLang="en-US" sz="2000" dirty="0">
                <a:solidFill>
                  <a:srgbClr val="0000FF"/>
                </a:solidFill>
                <a:latin typeface="Times New Roman" panose="02020603050405020304" pitchFamily="18" charset="0"/>
                <a:ea typeface="微软雅黑" pitchFamily="34" charset="-122"/>
                <a:cs typeface="Times New Roman" pitchFamily="18" charset="0"/>
              </a:rPr>
              <a:t>或</a:t>
            </a:r>
            <a:r>
              <a:rPr lang="zh-CN" altLang="en-US" sz="2000" i="1" dirty="0">
                <a:solidFill>
                  <a:srgbClr val="0000FF"/>
                </a:solidFill>
                <a:latin typeface="Times New Roman" panose="02020603050405020304" pitchFamily="18" charset="0"/>
                <a:ea typeface="微软雅黑" pitchFamily="34" charset="-122"/>
                <a:cs typeface="Times New Roman" pitchFamily="18" charset="0"/>
              </a:rPr>
              <a:t> </a:t>
            </a:r>
            <a:r>
              <a:rPr lang="en-US" altLang="zh-CN" sz="2000" i="1" dirty="0">
                <a:solidFill>
                  <a:srgbClr val="0000FF"/>
                </a:solidFill>
                <a:latin typeface="Times New Roman" pitchFamily="18" charset="0"/>
                <a:ea typeface="微软雅黑" pitchFamily="34" charset="-122"/>
                <a:cs typeface="Times New Roman" pitchFamily="18" charset="0"/>
              </a:rPr>
              <a:t>a[</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]&lt;a[j](1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j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a:t>
            </a:r>
            <a:endParaRPr lang="zh-CN" altLang="zh-CN" sz="2000" i="1" dirty="0">
              <a:solidFill>
                <a:srgbClr val="0000FF"/>
              </a:solidFill>
              <a:latin typeface="Times New Roman" pitchFamily="18" charset="0"/>
              <a:ea typeface="微软雅黑" pitchFamily="34" charset="-122"/>
              <a:cs typeface="Times New Roman" pitchFamily="18" charset="0"/>
            </a:endParaRPr>
          </a:p>
          <a:p>
            <a:pPr>
              <a:lnSpc>
                <a:spcPct val="150000"/>
              </a:lnSpc>
            </a:pPr>
            <a:r>
              <a:rPr lang="en-US" altLang="zh-CN" sz="2000" i="1" dirty="0">
                <a:solidFill>
                  <a:srgbClr val="0000FF"/>
                </a:solidFill>
                <a:latin typeface="Times New Roman" pitchFamily="18" charset="0"/>
                <a:ea typeface="微软雅黑" pitchFamily="34" charset="-122"/>
                <a:cs typeface="Times New Roman" pitchFamily="18" charset="0"/>
              </a:rPr>
              <a:t>L(i)=</a:t>
            </a:r>
            <a:r>
              <a:rPr lang="en-US" altLang="zh-CN" sz="2000" b="1" i="1" dirty="0">
                <a:solidFill>
                  <a:srgbClr val="0000FF"/>
                </a:solidFill>
                <a:latin typeface="Times New Roman" pitchFamily="18" charset="0"/>
                <a:ea typeface="微软雅黑" pitchFamily="34" charset="-122"/>
                <a:cs typeface="Times New Roman" pitchFamily="18" charset="0"/>
              </a:rPr>
              <a:t>max</a:t>
            </a:r>
            <a:r>
              <a:rPr lang="en-US" altLang="zh-CN" sz="2000" i="1" dirty="0">
                <a:solidFill>
                  <a:srgbClr val="0000FF"/>
                </a:solidFill>
                <a:latin typeface="Times New Roman" pitchFamily="18" charset="0"/>
                <a:ea typeface="微软雅黑" pitchFamily="34" charset="-122"/>
                <a:cs typeface="Times New Roman" pitchFamily="18" charset="0"/>
              </a:rPr>
              <a:t>{ L(j)+1 }	      </a:t>
            </a:r>
            <a:r>
              <a:rPr lang="zh-CN" altLang="zh-CN" sz="2000" dirty="0">
                <a:solidFill>
                  <a:srgbClr val="0000FF"/>
                </a:solidFill>
                <a:latin typeface="Times New Roman" pitchFamily="18" charset="0"/>
                <a:ea typeface="微软雅黑" pitchFamily="34" charset="-122"/>
                <a:cs typeface="Times New Roman" pitchFamily="18" charset="0"/>
              </a:rPr>
              <a:t>若</a:t>
            </a:r>
            <a:r>
              <a:rPr lang="en-US" altLang="zh-CN" sz="2000" i="1" dirty="0">
                <a:solidFill>
                  <a:srgbClr val="0000FF"/>
                </a:solidFill>
                <a:latin typeface="Times New Roman" pitchFamily="18" charset="0"/>
                <a:ea typeface="微软雅黑" pitchFamily="34" charset="-122"/>
                <a:cs typeface="Times New Roman" pitchFamily="18" charset="0"/>
              </a:rPr>
              <a:t> a[i]&gt;a[j] (2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n</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1</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j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a:t>
            </a:r>
            <a:endParaRPr lang="zh-CN" altLang="zh-CN" sz="2000" i="1" dirty="0">
              <a:solidFill>
                <a:srgbClr val="0000FF"/>
              </a:solidFill>
              <a:latin typeface="Times New Roman" pitchFamily="18" charset="0"/>
              <a:ea typeface="微软雅黑" pitchFamily="34" charset="-122"/>
              <a:cs typeface="Times New Roman" pitchFamily="18" charset="0"/>
            </a:endParaRPr>
          </a:p>
        </p:txBody>
      </p:sp>
      <p:sp>
        <p:nvSpPr>
          <p:cNvPr id="4" name="TextBox 3"/>
          <p:cNvSpPr txBox="1"/>
          <p:nvPr/>
        </p:nvSpPr>
        <p:spPr>
          <a:xfrm>
            <a:off x="2006776" y="6145815"/>
            <a:ext cx="8068564" cy="400110"/>
          </a:xfrm>
          <a:prstGeom prst="rect">
            <a:avLst/>
          </a:prstGeom>
          <a:noFill/>
        </p:spPr>
        <p:txBody>
          <a:bodyPr wrap="square" rtlCol="0">
            <a:spAutoFit/>
          </a:bodyPr>
          <a:lstStyle/>
          <a:p>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求出</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后</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其中最大元素即为所求</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。即</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max</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1</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Consolas" pitchFamily="49" charset="0"/>
              </a:rPr>
              <a:t>为最终解。</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4.3 求解最长递增子序列问题</a:t>
            </a:r>
          </a:p>
        </p:txBody>
      </p:sp>
      <p:sp>
        <p:nvSpPr>
          <p:cNvPr id="6" name="矩形 5"/>
          <p:cNvSpPr/>
          <p:nvPr/>
        </p:nvSpPr>
        <p:spPr>
          <a:xfrm>
            <a:off x="1952597" y="4309046"/>
            <a:ext cx="8098971" cy="400110"/>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cs typeface="Consolas" pitchFamily="49" charset="0"/>
              </a:rPr>
              <a:t>设计动态规划数组为一维数组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lang="zh-CN" altLang="en-US" sz="2000" dirty="0">
                <a:latin typeface="微软雅黑" panose="020B0503020204020204" pitchFamily="34" charset="-122"/>
                <a:ea typeface="微软雅黑" panose="020B0503020204020204" pitchFamily="34" charset="-122"/>
                <a:cs typeface="Consolas" pitchFamily="49" charset="0"/>
              </a:rPr>
              <a:t>来存储每个状态</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L(i)</a:t>
            </a:r>
            <a:r>
              <a:rPr lang="zh-CN" altLang="en-US" sz="2000" dirty="0">
                <a:latin typeface="微软雅黑" panose="020B0503020204020204" pitchFamily="34" charset="-122"/>
                <a:ea typeface="微软雅黑" panose="020B0503020204020204" pitchFamily="34" charset="-122"/>
                <a:cs typeface="Consolas" pitchFamily="49" charset="0"/>
              </a:rPr>
              <a:t>的值</a:t>
            </a:r>
            <a:r>
              <a:rPr lang="zh-CN" altLang="zh-CN" sz="2000" dirty="0">
                <a:latin typeface="微软雅黑" panose="020B0503020204020204" pitchFamily="34" charset="-122"/>
                <a:ea typeface="微软雅黑" panose="020B0503020204020204" pitchFamily="34" charset="-122"/>
                <a:cs typeface="Consolas" pitchFamily="49" charset="0"/>
              </a:rPr>
              <a:t>。</a:t>
            </a:r>
            <a:endParaRPr lang="zh-CN" altLang="en-US" sz="2000" dirty="0">
              <a:latin typeface="微软雅黑" panose="020B0503020204020204" pitchFamily="34" charset="-122"/>
              <a:ea typeface="微软雅黑" panose="020B0503020204020204" pitchFamily="34" charset="-122"/>
            </a:endParaRPr>
          </a:p>
        </p:txBody>
      </p:sp>
      <p:sp>
        <p:nvSpPr>
          <p:cNvPr id="7" name="Text Box 3"/>
          <p:cNvSpPr txBox="1">
            <a:spLocks noChangeArrowheads="1"/>
          </p:cNvSpPr>
          <p:nvPr/>
        </p:nvSpPr>
        <p:spPr bwMode="auto">
          <a:xfrm>
            <a:off x="2048814" y="4844952"/>
            <a:ext cx="8094372" cy="1232280"/>
          </a:xfrm>
          <a:prstGeom prst="rect">
            <a:avLst/>
          </a:prstGeom>
          <a:ln/>
        </p:spPr>
        <p:style>
          <a:lnRef idx="2">
            <a:schemeClr val="dk1"/>
          </a:lnRef>
          <a:fillRef idx="1">
            <a:schemeClr val="lt1"/>
          </a:fillRef>
          <a:effectRef idx="0">
            <a:schemeClr val="dk1"/>
          </a:effectRef>
          <a:fontRef idx="minor">
            <a:schemeClr val="dk1"/>
          </a:fontRef>
        </p:style>
        <p:txBody>
          <a:bodyPr wrap="square" lIns="180000" tIns="180000" bIns="180000">
            <a:spAutoFit/>
          </a:bodyPr>
          <a:lstStyle/>
          <a:p>
            <a:pPr>
              <a:lnSpc>
                <a:spcPct val="150000"/>
              </a:lnSpc>
            </a:pPr>
            <a:r>
              <a:rPr lang="en-US" altLang="zh-CN" sz="2000" i="1" dirty="0">
                <a:solidFill>
                  <a:srgbClr val="0000FF"/>
                </a:solidFill>
                <a:latin typeface="Times New Roman" pitchFamily="18" charset="0"/>
                <a:ea typeface="微软雅黑" pitchFamily="34" charset="-122"/>
                <a:cs typeface="Times New Roman" pitchFamily="18" charset="0"/>
              </a:rPr>
              <a:t>dp[i]=1			                   </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=1</a:t>
            </a:r>
            <a:r>
              <a:rPr lang="zh-CN" altLang="en-US" sz="2000" dirty="0">
                <a:solidFill>
                  <a:srgbClr val="0000FF"/>
                </a:solidFill>
                <a:latin typeface="Times New Roman" panose="02020603050405020304" pitchFamily="18" charset="0"/>
                <a:ea typeface="微软雅黑" pitchFamily="34" charset="-122"/>
                <a:cs typeface="Times New Roman" pitchFamily="18" charset="0"/>
              </a:rPr>
              <a:t>或</a:t>
            </a:r>
            <a:r>
              <a:rPr lang="zh-CN" altLang="en-US" sz="2000" i="1" dirty="0">
                <a:solidFill>
                  <a:srgbClr val="0000FF"/>
                </a:solidFill>
                <a:latin typeface="Times New Roman" panose="02020603050405020304" pitchFamily="18" charset="0"/>
                <a:ea typeface="微软雅黑" pitchFamily="34" charset="-122"/>
                <a:cs typeface="Times New Roman" pitchFamily="18" charset="0"/>
              </a:rPr>
              <a:t> </a:t>
            </a:r>
            <a:r>
              <a:rPr lang="en-US" altLang="zh-CN" sz="2000" i="1" dirty="0">
                <a:solidFill>
                  <a:srgbClr val="0000FF"/>
                </a:solidFill>
                <a:latin typeface="Times New Roman" pitchFamily="18" charset="0"/>
                <a:ea typeface="微软雅黑" pitchFamily="34" charset="-122"/>
                <a:cs typeface="Times New Roman" pitchFamily="18" charset="0"/>
              </a:rPr>
              <a:t>a[</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]&lt;a[j](1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j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a:t>
            </a:r>
            <a:endParaRPr lang="zh-CN" altLang="zh-CN" sz="2000" i="1" dirty="0">
              <a:solidFill>
                <a:srgbClr val="0000FF"/>
              </a:solidFill>
              <a:latin typeface="Times New Roman" pitchFamily="18" charset="0"/>
              <a:ea typeface="微软雅黑" pitchFamily="34" charset="-122"/>
              <a:cs typeface="Times New Roman" pitchFamily="18" charset="0"/>
            </a:endParaRPr>
          </a:p>
          <a:p>
            <a:pPr>
              <a:lnSpc>
                <a:spcPct val="150000"/>
              </a:lnSpc>
            </a:pPr>
            <a:r>
              <a:rPr lang="en-US" altLang="zh-CN" sz="2000" i="1" dirty="0" err="1">
                <a:solidFill>
                  <a:srgbClr val="0000FF"/>
                </a:solidFill>
                <a:latin typeface="Times New Roman" pitchFamily="18" charset="0"/>
                <a:ea typeface="微软雅黑" pitchFamily="34" charset="-122"/>
                <a:cs typeface="Times New Roman" pitchFamily="18" charset="0"/>
              </a:rPr>
              <a:t>dp</a:t>
            </a:r>
            <a:r>
              <a:rPr lang="en-US" altLang="zh-CN" sz="2000" i="1" dirty="0">
                <a:solidFill>
                  <a:srgbClr val="0000FF"/>
                </a:solidFill>
                <a:latin typeface="Times New Roman" pitchFamily="18" charset="0"/>
                <a:ea typeface="微软雅黑" pitchFamily="34" charset="-122"/>
                <a:cs typeface="Times New Roman" pitchFamily="18" charset="0"/>
              </a:rPr>
              <a:t>[i]=</a:t>
            </a:r>
            <a:r>
              <a:rPr lang="en-US" altLang="zh-CN" sz="2000" b="1" i="1" dirty="0">
                <a:solidFill>
                  <a:srgbClr val="0000FF"/>
                </a:solidFill>
                <a:latin typeface="Times New Roman" pitchFamily="18" charset="0"/>
                <a:ea typeface="微软雅黑" pitchFamily="34" charset="-122"/>
                <a:cs typeface="Times New Roman" pitchFamily="18" charset="0"/>
              </a:rPr>
              <a:t>max</a:t>
            </a:r>
            <a:r>
              <a:rPr lang="en-US" altLang="zh-CN" sz="2000" i="1" dirty="0">
                <a:solidFill>
                  <a:srgbClr val="0000FF"/>
                </a:solidFill>
                <a:latin typeface="Times New Roman" pitchFamily="18" charset="0"/>
                <a:ea typeface="微软雅黑" pitchFamily="34" charset="-122"/>
                <a:cs typeface="Times New Roman" pitchFamily="18" charset="0"/>
              </a:rPr>
              <a:t>{ dp[j]+1 }	            </a:t>
            </a:r>
            <a:r>
              <a:rPr lang="zh-CN" altLang="zh-CN" sz="2000" dirty="0">
                <a:solidFill>
                  <a:srgbClr val="0000FF"/>
                </a:solidFill>
                <a:latin typeface="Times New Roman" pitchFamily="18" charset="0"/>
                <a:ea typeface="微软雅黑" pitchFamily="34" charset="-122"/>
                <a:cs typeface="Times New Roman" pitchFamily="18" charset="0"/>
              </a:rPr>
              <a:t>若</a:t>
            </a:r>
            <a:r>
              <a:rPr lang="en-US" altLang="zh-CN" sz="2000" i="1" dirty="0">
                <a:solidFill>
                  <a:srgbClr val="0000FF"/>
                </a:solidFill>
                <a:latin typeface="Times New Roman" pitchFamily="18" charset="0"/>
                <a:ea typeface="微软雅黑" pitchFamily="34" charset="-122"/>
                <a:cs typeface="Times New Roman" pitchFamily="18" charset="0"/>
              </a:rPr>
              <a:t> a[</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]&gt;a[j] (2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n</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1</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j </a:t>
            </a:r>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a:t>
            </a:r>
            <a:endParaRPr lang="zh-CN" altLang="zh-CN" sz="2000" i="1" dirty="0">
              <a:solidFill>
                <a:srgbClr val="0000FF"/>
              </a:solidFill>
              <a:latin typeface="Times New Roman" pitchFamily="18" charset="0"/>
              <a:ea typeface="微软雅黑" pitchFamily="34" charset="-122"/>
              <a:cs typeface="Times New Roman" pitchFamily="18" charset="0"/>
            </a:endParaRPr>
          </a:p>
        </p:txBody>
      </p:sp>
      <p:sp>
        <p:nvSpPr>
          <p:cNvPr id="8" name="Rectangle 5">
            <a:extLst>
              <a:ext uri="{FF2B5EF4-FFF2-40B4-BE49-F238E27FC236}">
                <a16:creationId xmlns:a16="http://schemas.microsoft.com/office/drawing/2014/main" id="{C979C056-29A5-4884-BBAC-E305C6722B4A}"/>
              </a:ext>
            </a:extLst>
          </p:cNvPr>
          <p:cNvSpPr txBox="1">
            <a:spLocks noChangeArrowheads="1"/>
          </p:cNvSpPr>
          <p:nvPr/>
        </p:nvSpPr>
        <p:spPr>
          <a:xfrm>
            <a:off x="864250" y="3790603"/>
            <a:ext cx="6626226" cy="412297"/>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just">
              <a:spcBef>
                <a:spcPct val="20000"/>
              </a:spcBef>
              <a:defRPr/>
            </a:pP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第</a:t>
            </a:r>
            <a:r>
              <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3</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步：填表</a:t>
            </a:r>
          </a:p>
        </p:txBody>
      </p:sp>
    </p:spTree>
    <p:extLst>
      <p:ext uri="{BB962C8B-B14F-4D97-AF65-F5344CB8AC3E}">
        <p14:creationId xmlns:p14="http://schemas.microsoft.com/office/powerpoint/2010/main" val="293492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animBg="1"/>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6164" y="646730"/>
            <a:ext cx="10465905" cy="6211270"/>
          </a:xfrm>
          <a:prstGeom prst="rect">
            <a:avLst/>
          </a:prstGeom>
          <a:ln/>
        </p:spPr>
        <p:style>
          <a:lnRef idx="2">
            <a:schemeClr val="accent2"/>
          </a:lnRef>
          <a:fillRef idx="1">
            <a:schemeClr val="lt1"/>
          </a:fillRef>
          <a:effectRef idx="0">
            <a:schemeClr val="accent2"/>
          </a:effectRef>
          <a:fontRef idx="minor">
            <a:schemeClr val="dk1"/>
          </a:fontRef>
        </p:style>
        <p:txBody>
          <a:bodyPr wrap="square" lIns="216000" tIns="180000" bIns="180000" rtlCol="0">
            <a:spAutoFit/>
          </a:bodyPr>
          <a:lstStyle/>
          <a:p>
            <a:pPr>
              <a:lnSpc>
                <a:spcPts val="2400"/>
              </a:lnSpc>
            </a:pP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问题表示</a:t>
            </a: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int a[]={2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int n=sizeof(a)/sizeof(a[0]);</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求解结果表示</a:t>
            </a: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int ans=0;</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int dp[MAX];</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void solve(int a[]</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int n)</a:t>
            </a:r>
            <a:endParaRPr lang="zh-CN"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int 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for(i=0;i&lt;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顺序求解每一个</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L(</a:t>
            </a:r>
            <a:r>
              <a:rPr lang="en-US" altLang="zh-CN" sz="2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  dp[i]=1;</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for(j=0;j&lt;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i;j</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  if (a[</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]&gt;a[j])         </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dp[i]=max(dp[i]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dp[j]+1);</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ans=dp[0];       </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FF0000"/>
                </a:solidFill>
                <a:latin typeface="Consolas" pitchFamily="49" charset="0"/>
                <a:cs typeface="Consolas" panose="020B0609020204030204" pitchFamily="49" charset="0"/>
              </a:rPr>
              <a:t>求</a:t>
            </a:r>
            <a:r>
              <a:rPr lang="en-US" altLang="zh-CN" sz="2000" dirty="0">
                <a:solidFill>
                  <a:srgbClr val="FF0000"/>
                </a:solidFill>
                <a:latin typeface="Consolas" pitchFamily="49" charset="0"/>
                <a:cs typeface="Consolas" pitchFamily="49" charset="0"/>
              </a:rPr>
              <a:t>max{</a:t>
            </a:r>
            <a:r>
              <a:rPr lang="en-US" altLang="zh-CN" sz="2000" dirty="0" err="1">
                <a:solidFill>
                  <a:srgbClr val="FF0000"/>
                </a:solidFill>
                <a:latin typeface="Consolas" pitchFamily="49" charset="0"/>
                <a:cs typeface="Consolas" pitchFamily="49" charset="0"/>
              </a:rPr>
              <a:t>dp</a:t>
            </a:r>
            <a:r>
              <a:rPr lang="en-US" altLang="zh-CN" sz="2000" dirty="0">
                <a:solidFill>
                  <a:srgbClr val="FF0000"/>
                </a:solidFill>
                <a:latin typeface="Consolas" pitchFamily="49" charset="0"/>
                <a:cs typeface="Consolas" pitchFamily="49" charset="0"/>
              </a:rPr>
              <a:t>[</a:t>
            </a:r>
            <a:r>
              <a:rPr lang="en-US" altLang="zh-CN" sz="2000" dirty="0" err="1">
                <a:solidFill>
                  <a:srgbClr val="FF0000"/>
                </a:solidFill>
                <a:latin typeface="Consolas" pitchFamily="49" charset="0"/>
                <a:cs typeface="Consolas" pitchFamily="49" charset="0"/>
              </a:rPr>
              <a:t>i</a:t>
            </a:r>
            <a:r>
              <a:rPr lang="en-US" altLang="zh-CN" sz="2000" dirty="0">
                <a:solidFill>
                  <a:srgbClr val="FF0000"/>
                </a:solidFill>
                <a:latin typeface="Consolas" pitchFamily="49" charset="0"/>
                <a:cs typeface="Consolas" pitchFamily="49" charset="0"/>
              </a:rPr>
              <a:t>]</a:t>
            </a:r>
            <a:r>
              <a:rPr lang="en-US" altLang="zh-CN" sz="2000" dirty="0">
                <a:solidFill>
                  <a:srgbClr val="FF0000"/>
                </a:solidFill>
                <a:latin typeface="Times New Roman" pitchFamily="18" charset="0"/>
                <a:ea typeface="楷体" panose="02010609060101010101" pitchFamily="49" charset="-122"/>
                <a:cs typeface="Times New Roman" pitchFamily="18" charset="0"/>
              </a:rPr>
              <a:t>}</a:t>
            </a:r>
            <a:endParaRPr lang="zh-CN"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for(</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=1;i&lt;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ans=max(ans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dp[i]);</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4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矩形 2"/>
          <p:cNvSpPr/>
          <p:nvPr/>
        </p:nvSpPr>
        <p:spPr>
          <a:xfrm>
            <a:off x="543553" y="106228"/>
            <a:ext cx="3529012" cy="461665"/>
          </a:xfrm>
          <a:prstGeom prst="rect">
            <a:avLst/>
          </a:prstGeom>
        </p:spPr>
        <p:txBody>
          <a:bodyPr>
            <a:spAutoFit/>
          </a:bodyPr>
          <a:lstStyle/>
          <a:p>
            <a:pPr algn="just">
              <a:spcBef>
                <a:spcPct val="20000"/>
              </a:spcBef>
              <a:defRPr/>
            </a:pPr>
            <a:r>
              <a:rPr kumimoji="1" lang="zh-CN" altLang="en-US" sz="2400" b="1" dirty="0">
                <a:solidFill>
                  <a:srgbClr val="0000FF"/>
                </a:solidFill>
                <a:latin typeface="微软雅黑" panose="020B0503020204020204" pitchFamily="34" charset="-122"/>
                <a:ea typeface="微软雅黑" panose="020B0503020204020204" pitchFamily="34" charset="-122"/>
                <a:cs typeface="Consolas" pitchFamily="49" charset="0"/>
              </a:rPr>
              <a:t>三、算法设计</a:t>
            </a:r>
          </a:p>
        </p:txBody>
      </p:sp>
    </p:spTree>
    <p:extLst>
      <p:ext uri="{BB962C8B-B14F-4D97-AF65-F5344CB8AC3E}">
        <p14:creationId xmlns:p14="http://schemas.microsoft.com/office/powerpoint/2010/main" val="198985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6910" y="2522041"/>
            <a:ext cx="5143536" cy="499624"/>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cs typeface="Consolas" panose="020B0609020204030204" pitchFamily="49" charset="0"/>
              </a:rPr>
              <a:t>执行</a:t>
            </a:r>
            <a:r>
              <a:rPr lang="en-US" sz="2000" dirty="0">
                <a:latin typeface="微软雅黑" pitchFamily="34" charset="-122"/>
                <a:ea typeface="微软雅黑" pitchFamily="34" charset="-122"/>
                <a:cs typeface="Consolas" panose="020B0609020204030204" pitchFamily="49" charset="0"/>
              </a:rPr>
              <a:t>Fib1(5)</a:t>
            </a:r>
            <a:r>
              <a:rPr lang="zh-CN" altLang="en-US" sz="2000" dirty="0">
                <a:latin typeface="微软雅黑" pitchFamily="34" charset="-122"/>
                <a:ea typeface="微软雅黑" pitchFamily="34" charset="-122"/>
                <a:cs typeface="Consolas" panose="020B0609020204030204" pitchFamily="49" charset="0"/>
              </a:rPr>
              <a:t>时的输出结果如下：</a:t>
            </a:r>
          </a:p>
        </p:txBody>
      </p:sp>
      <p:sp>
        <p:nvSpPr>
          <p:cNvPr id="3" name="TextBox 2"/>
          <p:cNvSpPr txBox="1"/>
          <p:nvPr/>
        </p:nvSpPr>
        <p:spPr>
          <a:xfrm>
            <a:off x="2166910" y="3307859"/>
            <a:ext cx="3429024" cy="239208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zh-CN" altLang="en-US">
                <a:solidFill>
                  <a:srgbClr val="006600"/>
                </a:solidFill>
                <a:latin typeface="微软雅黑" pitchFamily="34" charset="-122"/>
                <a:ea typeface="微软雅黑" pitchFamily="34" charset="-122"/>
                <a:cs typeface="Consolas" panose="020B0609020204030204" pitchFamily="49" charset="0"/>
              </a:rPr>
              <a:t>（</a:t>
            </a:r>
            <a:r>
              <a:rPr lang="en-US">
                <a:solidFill>
                  <a:srgbClr val="006600"/>
                </a:solidFill>
                <a:latin typeface="微软雅黑" pitchFamily="34" charset="-122"/>
                <a:ea typeface="微软雅黑" pitchFamily="34" charset="-122"/>
                <a:cs typeface="Consolas" panose="020B0609020204030204" pitchFamily="49" charset="0"/>
              </a:rPr>
              <a:t>1</a:t>
            </a:r>
            <a:r>
              <a:rPr lang="zh-CN" altLang="en-US">
                <a:solidFill>
                  <a:srgbClr val="006600"/>
                </a:solidFill>
                <a:latin typeface="微软雅黑" pitchFamily="34" charset="-122"/>
                <a:ea typeface="微软雅黑" pitchFamily="34" charset="-122"/>
                <a:cs typeface="Consolas" panose="020B0609020204030204" pitchFamily="49" charset="0"/>
              </a:rPr>
              <a:t>）计算出</a:t>
            </a:r>
            <a:r>
              <a:rPr lang="en-US">
                <a:solidFill>
                  <a:srgbClr val="006600"/>
                </a:solidFill>
                <a:latin typeface="微软雅黑" pitchFamily="34" charset="-122"/>
                <a:ea typeface="微软雅黑" pitchFamily="34" charset="-122"/>
                <a:cs typeface="Consolas" panose="020B0609020204030204" pitchFamily="49" charset="0"/>
              </a:rPr>
              <a:t>Fib1(1)=1</a:t>
            </a:r>
            <a:endParaRPr lang="zh-CN" altLang="en-US">
              <a:solidFill>
                <a:srgbClr val="006600"/>
              </a:solidFill>
              <a:latin typeface="微软雅黑" pitchFamily="34" charset="-122"/>
              <a:ea typeface="微软雅黑" pitchFamily="34" charset="-122"/>
              <a:cs typeface="Consolas" panose="020B0609020204030204" pitchFamily="49" charset="0"/>
            </a:endParaRPr>
          </a:p>
          <a:p>
            <a:pPr>
              <a:lnSpc>
                <a:spcPct val="150000"/>
              </a:lnSpc>
            </a:pPr>
            <a:r>
              <a:rPr lang="zh-CN" altLang="en-US">
                <a:solidFill>
                  <a:srgbClr val="006600"/>
                </a:solidFill>
                <a:latin typeface="微软雅黑" pitchFamily="34" charset="-122"/>
                <a:ea typeface="微软雅黑" pitchFamily="34" charset="-122"/>
                <a:cs typeface="Consolas" panose="020B0609020204030204" pitchFamily="49" charset="0"/>
              </a:rPr>
              <a:t>（</a:t>
            </a:r>
            <a:r>
              <a:rPr lang="en-US">
                <a:solidFill>
                  <a:srgbClr val="006600"/>
                </a:solidFill>
                <a:latin typeface="微软雅黑" pitchFamily="34" charset="-122"/>
                <a:ea typeface="微软雅黑" pitchFamily="34" charset="-122"/>
                <a:cs typeface="Consolas" panose="020B0609020204030204" pitchFamily="49" charset="0"/>
              </a:rPr>
              <a:t>2</a:t>
            </a:r>
            <a:r>
              <a:rPr lang="zh-CN" altLang="en-US">
                <a:solidFill>
                  <a:srgbClr val="006600"/>
                </a:solidFill>
                <a:latin typeface="微软雅黑" pitchFamily="34" charset="-122"/>
                <a:ea typeface="微软雅黑" pitchFamily="34" charset="-122"/>
                <a:cs typeface="Consolas" panose="020B0609020204030204" pitchFamily="49" charset="0"/>
              </a:rPr>
              <a:t>）计算出</a:t>
            </a:r>
            <a:r>
              <a:rPr lang="en-US">
                <a:solidFill>
                  <a:srgbClr val="006600"/>
                </a:solidFill>
                <a:latin typeface="微软雅黑" pitchFamily="34" charset="-122"/>
                <a:ea typeface="微软雅黑" pitchFamily="34" charset="-122"/>
                <a:cs typeface="Consolas" panose="020B0609020204030204" pitchFamily="49" charset="0"/>
              </a:rPr>
              <a:t>Fib1(2)=1</a:t>
            </a:r>
            <a:endParaRPr lang="zh-CN" altLang="en-US">
              <a:solidFill>
                <a:srgbClr val="006600"/>
              </a:solidFill>
              <a:latin typeface="微软雅黑" pitchFamily="34" charset="-122"/>
              <a:ea typeface="微软雅黑" pitchFamily="34" charset="-122"/>
              <a:cs typeface="Consolas" panose="020B0609020204030204" pitchFamily="49" charset="0"/>
            </a:endParaRPr>
          </a:p>
          <a:p>
            <a:pPr>
              <a:lnSpc>
                <a:spcPct val="150000"/>
              </a:lnSpc>
            </a:pPr>
            <a:r>
              <a:rPr lang="zh-CN" altLang="en-US">
                <a:solidFill>
                  <a:srgbClr val="006600"/>
                </a:solidFill>
                <a:latin typeface="微软雅黑" pitchFamily="34" charset="-122"/>
                <a:ea typeface="微软雅黑" pitchFamily="34" charset="-122"/>
                <a:cs typeface="Consolas" panose="020B0609020204030204" pitchFamily="49" charset="0"/>
              </a:rPr>
              <a:t>（</a:t>
            </a:r>
            <a:r>
              <a:rPr lang="en-US">
                <a:solidFill>
                  <a:srgbClr val="006600"/>
                </a:solidFill>
                <a:latin typeface="微软雅黑" pitchFamily="34" charset="-122"/>
                <a:ea typeface="微软雅黑" pitchFamily="34" charset="-122"/>
                <a:cs typeface="Consolas" panose="020B0609020204030204" pitchFamily="49" charset="0"/>
              </a:rPr>
              <a:t>3</a:t>
            </a:r>
            <a:r>
              <a:rPr lang="zh-CN" altLang="en-US">
                <a:solidFill>
                  <a:srgbClr val="006600"/>
                </a:solidFill>
                <a:latin typeface="微软雅黑" pitchFamily="34" charset="-122"/>
                <a:ea typeface="微软雅黑" pitchFamily="34" charset="-122"/>
                <a:cs typeface="Consolas" panose="020B0609020204030204" pitchFamily="49" charset="0"/>
              </a:rPr>
              <a:t>）计算出</a:t>
            </a:r>
            <a:r>
              <a:rPr lang="en-US">
                <a:solidFill>
                  <a:srgbClr val="006600"/>
                </a:solidFill>
                <a:latin typeface="微软雅黑" pitchFamily="34" charset="-122"/>
                <a:ea typeface="微软雅黑" pitchFamily="34" charset="-122"/>
                <a:cs typeface="Consolas" panose="020B0609020204030204" pitchFamily="49" charset="0"/>
              </a:rPr>
              <a:t>Fib1(3)=2</a:t>
            </a:r>
            <a:endParaRPr lang="zh-CN" altLang="en-US">
              <a:solidFill>
                <a:srgbClr val="006600"/>
              </a:solidFill>
              <a:latin typeface="微软雅黑" pitchFamily="34" charset="-122"/>
              <a:ea typeface="微软雅黑" pitchFamily="34" charset="-122"/>
              <a:cs typeface="Consolas" panose="020B0609020204030204" pitchFamily="49" charset="0"/>
            </a:endParaRPr>
          </a:p>
          <a:p>
            <a:pPr>
              <a:lnSpc>
                <a:spcPct val="150000"/>
              </a:lnSpc>
            </a:pPr>
            <a:r>
              <a:rPr lang="zh-CN" altLang="en-US">
                <a:solidFill>
                  <a:srgbClr val="006600"/>
                </a:solidFill>
                <a:latin typeface="微软雅黑" pitchFamily="34" charset="-122"/>
                <a:ea typeface="微软雅黑" pitchFamily="34" charset="-122"/>
                <a:cs typeface="Consolas" panose="020B0609020204030204" pitchFamily="49" charset="0"/>
              </a:rPr>
              <a:t>（</a:t>
            </a:r>
            <a:r>
              <a:rPr lang="en-US">
                <a:solidFill>
                  <a:srgbClr val="006600"/>
                </a:solidFill>
                <a:latin typeface="微软雅黑" pitchFamily="34" charset="-122"/>
                <a:ea typeface="微软雅黑" pitchFamily="34" charset="-122"/>
                <a:cs typeface="Consolas" panose="020B0609020204030204" pitchFamily="49" charset="0"/>
              </a:rPr>
              <a:t>4</a:t>
            </a:r>
            <a:r>
              <a:rPr lang="zh-CN" altLang="en-US">
                <a:solidFill>
                  <a:srgbClr val="006600"/>
                </a:solidFill>
                <a:latin typeface="微软雅黑" pitchFamily="34" charset="-122"/>
                <a:ea typeface="微软雅黑" pitchFamily="34" charset="-122"/>
                <a:cs typeface="Consolas" panose="020B0609020204030204" pitchFamily="49" charset="0"/>
              </a:rPr>
              <a:t>）计算出</a:t>
            </a:r>
            <a:r>
              <a:rPr lang="en-US">
                <a:solidFill>
                  <a:srgbClr val="006600"/>
                </a:solidFill>
                <a:latin typeface="微软雅黑" pitchFamily="34" charset="-122"/>
                <a:ea typeface="微软雅黑" pitchFamily="34" charset="-122"/>
                <a:cs typeface="Consolas" panose="020B0609020204030204" pitchFamily="49" charset="0"/>
              </a:rPr>
              <a:t>Fib1(4)=3</a:t>
            </a:r>
            <a:endParaRPr lang="zh-CN" altLang="en-US">
              <a:solidFill>
                <a:srgbClr val="006600"/>
              </a:solidFill>
              <a:latin typeface="微软雅黑" pitchFamily="34" charset="-122"/>
              <a:ea typeface="微软雅黑" pitchFamily="34" charset="-122"/>
              <a:cs typeface="Consolas" panose="020B0609020204030204" pitchFamily="49" charset="0"/>
            </a:endParaRPr>
          </a:p>
          <a:p>
            <a:pPr>
              <a:lnSpc>
                <a:spcPct val="150000"/>
              </a:lnSpc>
            </a:pPr>
            <a:r>
              <a:rPr lang="zh-CN" altLang="en-US">
                <a:solidFill>
                  <a:srgbClr val="006600"/>
                </a:solidFill>
                <a:latin typeface="微软雅黑" pitchFamily="34" charset="-122"/>
                <a:ea typeface="微软雅黑" pitchFamily="34" charset="-122"/>
                <a:cs typeface="Consolas" panose="020B0609020204030204" pitchFamily="49" charset="0"/>
              </a:rPr>
              <a:t>（</a:t>
            </a:r>
            <a:r>
              <a:rPr lang="en-US">
                <a:solidFill>
                  <a:srgbClr val="006600"/>
                </a:solidFill>
                <a:latin typeface="微软雅黑" pitchFamily="34" charset="-122"/>
                <a:ea typeface="微软雅黑" pitchFamily="34" charset="-122"/>
                <a:cs typeface="Consolas" panose="020B0609020204030204" pitchFamily="49" charset="0"/>
              </a:rPr>
              <a:t>5</a:t>
            </a:r>
            <a:r>
              <a:rPr lang="zh-CN" altLang="en-US">
                <a:solidFill>
                  <a:srgbClr val="006600"/>
                </a:solidFill>
                <a:latin typeface="微软雅黑" pitchFamily="34" charset="-122"/>
                <a:ea typeface="微软雅黑" pitchFamily="34" charset="-122"/>
                <a:cs typeface="Consolas" panose="020B0609020204030204" pitchFamily="49" charset="0"/>
              </a:rPr>
              <a:t>）计算出</a:t>
            </a:r>
            <a:r>
              <a:rPr lang="en-US">
                <a:solidFill>
                  <a:srgbClr val="006600"/>
                </a:solidFill>
                <a:latin typeface="微软雅黑" pitchFamily="34" charset="-122"/>
                <a:ea typeface="微软雅黑" pitchFamily="34" charset="-122"/>
                <a:cs typeface="Consolas" panose="020B0609020204030204" pitchFamily="49" charset="0"/>
              </a:rPr>
              <a:t>Fib1(5)=5</a:t>
            </a:r>
            <a:endParaRPr lang="zh-CN" altLang="en-US">
              <a:solidFill>
                <a:srgbClr val="006600"/>
              </a:solidFill>
              <a:latin typeface="微软雅黑" pitchFamily="34" charset="-122"/>
              <a:ea typeface="微软雅黑" pitchFamily="34" charset="-122"/>
              <a:cs typeface="Consolas" panose="020B0609020204030204" pitchFamily="49" charset="0"/>
            </a:endParaRPr>
          </a:p>
        </p:txBody>
      </p:sp>
      <p:sp>
        <p:nvSpPr>
          <p:cNvPr id="4" name="Text Box 5"/>
          <p:cNvSpPr txBox="1">
            <a:spLocks noChangeArrowheads="1"/>
          </p:cNvSpPr>
          <p:nvPr/>
        </p:nvSpPr>
        <p:spPr bwMode="auto">
          <a:xfrm>
            <a:off x="1789400" y="1698086"/>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US" altLang="zh-CN" sz="2400" b="1" dirty="0">
                <a:solidFill>
                  <a:srgbClr val="0000FF"/>
                </a:solidFill>
                <a:latin typeface="微软雅黑" pitchFamily="34" charset="-122"/>
                <a:ea typeface="微软雅黑" pitchFamily="34" charset="-122"/>
                <a:cs typeface="Consolas" panose="020B0609020204030204" pitchFamily="49" charset="0"/>
              </a:rPr>
              <a:t>4.1.1  </a:t>
            </a:r>
            <a:r>
              <a:rPr lang="zh-CN" altLang="zh-CN" sz="2400" b="1" dirty="0">
                <a:solidFill>
                  <a:srgbClr val="0000FF"/>
                </a:solidFill>
                <a:latin typeface="微软雅黑" pitchFamily="34" charset="-122"/>
                <a:ea typeface="微软雅黑" pitchFamily="34" charset="-122"/>
                <a:cs typeface="Consolas" panose="020B0609020204030204" pitchFamily="49" charset="0"/>
              </a:rPr>
              <a:t>从求解斐波那契数列看动态规划法</a:t>
            </a:r>
            <a:endParaRPr lang="zh-CN" altLang="en-US" sz="2400" b="1" dirty="0">
              <a:solidFill>
                <a:srgbClr val="0000FF"/>
              </a:solidFill>
              <a:latin typeface="微软雅黑" pitchFamily="34" charset="-122"/>
              <a:ea typeface="微软雅黑" pitchFamily="34" charset="-122"/>
              <a:cs typeface="Consolas" panose="020B0609020204030204" pitchFamily="49" charset="0"/>
            </a:endParaRPr>
          </a:p>
        </p:txBody>
      </p:sp>
      <p:sp>
        <p:nvSpPr>
          <p:cNvPr id="5" name="文本占位符 10">
            <a:extLst>
              <a:ext uri="{FF2B5EF4-FFF2-40B4-BE49-F238E27FC236}">
                <a16:creationId xmlns:a16="http://schemas.microsoft.com/office/drawing/2014/main" id="{B5D730C5-859A-40BD-EFB9-E69C386B9C96}"/>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概述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9807" y="2827303"/>
            <a:ext cx="7572428" cy="503536"/>
          </a:xfrm>
          <a:prstGeom prst="rect">
            <a:avLst/>
          </a:prstGeom>
          <a:noFill/>
        </p:spPr>
        <p:txBody>
          <a:bodyPr wrap="square" rtlCol="0">
            <a:spAutoFit/>
          </a:bodyPr>
          <a:lstStyle/>
          <a:p>
            <a:pPr>
              <a:lnSpc>
                <a:spcPct val="150000"/>
              </a:lnSpc>
            </a:pPr>
            <a:r>
              <a:rPr lang="en-US" altLang="zh-CN" sz="2000" dirty="0">
                <a:latin typeface="Consolas" pitchFamily="49" charset="0"/>
                <a:cs typeface="Consolas" pitchFamily="49" charset="0"/>
              </a:rPr>
              <a:t>solve()</a:t>
            </a:r>
            <a:r>
              <a:rPr lang="zh-CN" altLang="zh-CN" sz="2000" dirty="0">
                <a:latin typeface="Consolas" pitchFamily="49" charset="0"/>
                <a:cs typeface="Consolas" pitchFamily="49" charset="0"/>
              </a:rPr>
              <a:t>算法中含两重循环</a:t>
            </a:r>
            <a:r>
              <a:rPr lang="zh-CN" altLang="en-US" sz="2000" dirty="0">
                <a:latin typeface="Consolas" pitchFamily="49" charset="0"/>
                <a:cs typeface="Consolas" pitchFamily="49" charset="0"/>
              </a:rPr>
              <a:t>，</a:t>
            </a:r>
            <a:r>
              <a:rPr lang="zh-CN" altLang="zh-CN" sz="2000" dirty="0">
                <a:latin typeface="Consolas" pitchFamily="49" charset="0"/>
                <a:cs typeface="Consolas" pitchFamily="49" charset="0"/>
              </a:rPr>
              <a:t>时间复杂度为</a:t>
            </a:r>
            <a:r>
              <a:rPr lang="en-US" altLang="zh-CN" sz="2000" dirty="0">
                <a:latin typeface="Consolas" pitchFamily="49" charset="0"/>
                <a:cs typeface="Consolas" pitchFamily="49" charset="0"/>
              </a:rPr>
              <a:t>O(</a:t>
            </a:r>
            <a:r>
              <a:rPr lang="en-US" altLang="zh-CN" sz="2000" i="1" dirty="0">
                <a:latin typeface="Consolas" pitchFamily="49" charset="0"/>
                <a:cs typeface="Consolas" pitchFamily="49" charset="0"/>
              </a:rPr>
              <a:t>n</a:t>
            </a:r>
            <a:r>
              <a:rPr lang="en-US" altLang="zh-CN" sz="2000" baseline="30000" dirty="0">
                <a:latin typeface="Consolas" pitchFamily="49" charset="0"/>
                <a:cs typeface="Consolas" pitchFamily="49" charset="0"/>
              </a:rPr>
              <a:t>2</a:t>
            </a:r>
            <a:r>
              <a:rPr lang="en-US" altLang="zh-CN" sz="2000" dirty="0">
                <a:latin typeface="Consolas" pitchFamily="49" charset="0"/>
                <a:cs typeface="Consolas" pitchFamily="49" charset="0"/>
              </a:rPr>
              <a:t>)</a:t>
            </a:r>
            <a:r>
              <a:rPr lang="zh-CN" altLang="zh-CN" sz="2000" dirty="0">
                <a:latin typeface="Consolas" pitchFamily="49" charset="0"/>
                <a:cs typeface="Consolas" pitchFamily="49" charset="0"/>
              </a:rPr>
              <a:t>。</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4.3 求解最长递增子序列问题</a:t>
            </a:r>
          </a:p>
        </p:txBody>
      </p:sp>
      <p:sp>
        <p:nvSpPr>
          <p:cNvPr id="4" name="矩形 3"/>
          <p:cNvSpPr/>
          <p:nvPr/>
        </p:nvSpPr>
        <p:spPr>
          <a:xfrm>
            <a:off x="648351" y="1514623"/>
            <a:ext cx="3529012" cy="461665"/>
          </a:xfrm>
          <a:prstGeom prst="rect">
            <a:avLst/>
          </a:prstGeom>
        </p:spPr>
        <p:txBody>
          <a:bodyPr>
            <a:spAutoFit/>
          </a:bodyPr>
          <a:lstStyle/>
          <a:p>
            <a:pPr algn="just">
              <a:spcBef>
                <a:spcPct val="20000"/>
              </a:spcBef>
              <a:defRPr/>
            </a:pPr>
            <a:r>
              <a:rPr kumimoji="1" lang="zh-CN" altLang="en-US" sz="2400" b="1" dirty="0">
                <a:solidFill>
                  <a:srgbClr val="0000FF"/>
                </a:solidFill>
                <a:latin typeface="微软雅黑" panose="020B0503020204020204" pitchFamily="34" charset="-122"/>
                <a:ea typeface="微软雅黑" panose="020B0503020204020204" pitchFamily="34" charset="-122"/>
                <a:cs typeface="Consolas" pitchFamily="49" charset="0"/>
              </a:rPr>
              <a:t>四、算法分析</a:t>
            </a:r>
          </a:p>
        </p:txBody>
      </p:sp>
    </p:spTree>
    <p:extLst>
      <p:ext uri="{BB962C8B-B14F-4D97-AF65-F5344CB8AC3E}">
        <p14:creationId xmlns:p14="http://schemas.microsoft.com/office/powerpoint/2010/main" val="10136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561889" y="2077244"/>
            <a:ext cx="11176224" cy="1275798"/>
          </a:xfrm>
          <a:prstGeom prst="rect">
            <a:avLst/>
          </a:prstGeom>
          <a:noFill/>
          <a:ln w="38100" algn="ctr">
            <a:noFill/>
            <a:miter lim="800000"/>
          </a:ln>
          <a:effectLst/>
        </p:spPr>
        <p:txBody>
          <a:bodyPr wrap="square">
            <a:spAutoFit/>
          </a:bodyPr>
          <a:lstStyle/>
          <a:p>
            <a:pPr>
              <a:lnSpc>
                <a:spcPts val="3200"/>
              </a:lnSpc>
            </a:pP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公共子序列：</a:t>
            </a:r>
            <a:r>
              <a:rPr lang="zh-CN" altLang="zh-CN" sz="2000" dirty="0">
                <a:latin typeface="微软雅黑" panose="020B0503020204020204" pitchFamily="34" charset="-122"/>
                <a:ea typeface="微软雅黑" panose="020B0503020204020204" pitchFamily="34" charset="-122"/>
                <a:cs typeface="Consolas" pitchFamily="49" charset="0"/>
              </a:rPr>
              <a:t>给定两个序列</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X </a:t>
            </a:r>
            <a:r>
              <a:rPr lang="zh-CN" altLang="zh-CN" sz="2000" dirty="0">
                <a:latin typeface="微软雅黑" panose="020B0503020204020204" pitchFamily="34" charset="-122"/>
                <a:ea typeface="微软雅黑" panose="020B0503020204020204" pitchFamily="34" charset="-122"/>
                <a:cs typeface="Consolas" pitchFamily="49" charset="0"/>
              </a:rPr>
              <a:t>和</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Y</a:t>
            </a:r>
            <a:r>
              <a:rPr lang="zh-CN" altLang="en-US" sz="2000" dirty="0">
                <a:latin typeface="微软雅黑" panose="020B0503020204020204" pitchFamily="34" charset="-122"/>
                <a:ea typeface="微软雅黑" panose="020B0503020204020204" pitchFamily="34" charset="-122"/>
                <a:cs typeface="Consolas" pitchFamily="49" charset="0"/>
              </a:rPr>
              <a:t>，当另一</a:t>
            </a:r>
            <a:r>
              <a:rPr lang="zh-CN" altLang="zh-CN" sz="2000" dirty="0">
                <a:latin typeface="微软雅黑" panose="020B0503020204020204" pitchFamily="34" charset="-122"/>
                <a:ea typeface="微软雅黑" panose="020B0503020204020204" pitchFamily="34" charset="-122"/>
                <a:cs typeface="Consolas" pitchFamily="49" charset="0"/>
              </a:rPr>
              <a:t>序列</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Z </a:t>
            </a:r>
            <a:r>
              <a:rPr lang="zh-CN" altLang="en-US" sz="2000" dirty="0">
                <a:latin typeface="微软雅黑" panose="020B0503020204020204" pitchFamily="34" charset="-122"/>
                <a:ea typeface="微软雅黑" panose="020B0503020204020204" pitchFamily="34" charset="-122"/>
                <a:cs typeface="Consolas" pitchFamily="49" charset="0"/>
              </a:rPr>
              <a:t>既是 </a:t>
            </a:r>
            <a:r>
              <a:rPr lang="en-US" altLang="zh-CN" sz="2000" i="1" dirty="0">
                <a:solidFill>
                  <a:srgbClr val="0000FF"/>
                </a:solidFill>
                <a:latin typeface="Times New Roman" pitchFamily="18" charset="0"/>
                <a:ea typeface="微软雅黑" pitchFamily="34" charset="-122"/>
                <a:cs typeface="Times New Roman" pitchFamily="18" charset="0"/>
              </a:rPr>
              <a:t>X </a:t>
            </a:r>
            <a:r>
              <a:rPr lang="zh-CN" altLang="en-US" sz="2000" dirty="0">
                <a:latin typeface="微软雅黑" panose="020B0503020204020204" pitchFamily="34" charset="-122"/>
                <a:ea typeface="微软雅黑" panose="020B0503020204020204" pitchFamily="34" charset="-122"/>
                <a:cs typeface="Consolas" pitchFamily="49" charset="0"/>
              </a:rPr>
              <a:t>的子序列又是 </a:t>
            </a:r>
            <a:r>
              <a:rPr lang="en-US" altLang="zh-CN" sz="2000" i="1" dirty="0">
                <a:solidFill>
                  <a:srgbClr val="0000FF"/>
                </a:solidFill>
                <a:latin typeface="Times New Roman" pitchFamily="18" charset="0"/>
                <a:ea typeface="微软雅黑" pitchFamily="34" charset="-122"/>
                <a:cs typeface="Times New Roman" pitchFamily="18" charset="0"/>
              </a:rPr>
              <a:t>Y </a:t>
            </a:r>
            <a:r>
              <a:rPr lang="zh-CN" altLang="en-US" sz="2000" dirty="0">
                <a:latin typeface="微软雅黑" panose="020B0503020204020204" pitchFamily="34" charset="-122"/>
                <a:ea typeface="微软雅黑" panose="020B0503020204020204" pitchFamily="34" charset="-122"/>
                <a:cs typeface="Consolas" pitchFamily="49" charset="0"/>
              </a:rPr>
              <a:t>的子序列时，称 </a:t>
            </a:r>
            <a:r>
              <a:rPr lang="en-US" altLang="zh-CN" sz="2000" i="1" dirty="0">
                <a:solidFill>
                  <a:srgbClr val="0000FF"/>
                </a:solidFill>
                <a:latin typeface="Times New Roman" pitchFamily="18" charset="0"/>
                <a:ea typeface="微软雅黑" pitchFamily="34" charset="-122"/>
                <a:cs typeface="Times New Roman" pitchFamily="18" charset="0"/>
              </a:rPr>
              <a:t>Z </a:t>
            </a:r>
            <a:r>
              <a:rPr lang="zh-CN" altLang="en-US" sz="2000" dirty="0">
                <a:latin typeface="微软雅黑" panose="020B0503020204020204" pitchFamily="34" charset="-122"/>
                <a:ea typeface="微软雅黑" panose="020B0503020204020204" pitchFamily="34" charset="-122"/>
                <a:cs typeface="Consolas" pitchFamily="49" charset="0"/>
              </a:rPr>
              <a:t>是 </a:t>
            </a:r>
            <a:r>
              <a:rPr lang="en-US" altLang="zh-CN" sz="2000" i="1" dirty="0">
                <a:solidFill>
                  <a:srgbClr val="0000FF"/>
                </a:solidFill>
                <a:latin typeface="Times New Roman" pitchFamily="18" charset="0"/>
                <a:ea typeface="微软雅黑" pitchFamily="34" charset="-122"/>
                <a:cs typeface="Times New Roman" pitchFamily="18" charset="0"/>
              </a:rPr>
              <a:t>X</a:t>
            </a:r>
            <a:r>
              <a:rPr lang="zh-CN" altLang="zh-CN" sz="2000" dirty="0">
                <a:latin typeface="微软雅黑" panose="020B0503020204020204" pitchFamily="34" charset="-122"/>
                <a:ea typeface="微软雅黑" panose="020B0503020204020204" pitchFamily="34" charset="-122"/>
                <a:cs typeface="Consolas" pitchFamily="49" charset="0"/>
              </a:rPr>
              <a:t>和</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Y </a:t>
            </a:r>
            <a:r>
              <a:rPr lang="zh-CN" altLang="zh-CN" sz="2000" dirty="0">
                <a:latin typeface="微软雅黑" panose="020B0503020204020204" pitchFamily="34" charset="-122"/>
                <a:ea typeface="微软雅黑" panose="020B0503020204020204" pitchFamily="34" charset="-122"/>
                <a:cs typeface="Consolas" pitchFamily="49" charset="0"/>
              </a:rPr>
              <a:t>的公共子序列</a:t>
            </a:r>
            <a:r>
              <a:rPr lang="zh-CN" altLang="en-US" sz="2000" dirty="0">
                <a:latin typeface="微软雅黑" panose="020B0503020204020204" pitchFamily="34" charset="-122"/>
                <a:ea typeface="微软雅黑" panose="020B0503020204020204" pitchFamily="34" charset="-122"/>
                <a:cs typeface="Consolas" pitchFamily="49" charset="0"/>
              </a:rPr>
              <a:t>。</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ts val="3200"/>
              </a:lnSpc>
            </a:pP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最长公共子序列问题</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en-US" altLang="zh-CN" sz="2000" i="1" dirty="0">
                <a:solidFill>
                  <a:srgbClr val="0000FF"/>
                </a:solidFill>
                <a:latin typeface="Times New Roman" pitchFamily="18" charset="0"/>
                <a:ea typeface="微软雅黑" pitchFamily="34" charset="-122"/>
                <a:cs typeface="Times New Roman" pitchFamily="18" charset="0"/>
              </a:rPr>
              <a:t>LCS</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：给定两个序列 </a:t>
            </a:r>
            <a:r>
              <a:rPr lang="en-US" altLang="zh-CN" sz="2000" i="1" dirty="0">
                <a:solidFill>
                  <a:srgbClr val="0000FF"/>
                </a:solidFill>
                <a:latin typeface="Times New Roman" pitchFamily="18" charset="0"/>
                <a:ea typeface="微软雅黑" pitchFamily="34" charset="-122"/>
                <a:cs typeface="Times New Roman" pitchFamily="18" charset="0"/>
              </a:rPr>
              <a:t>X={} </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和 </a:t>
            </a:r>
            <a:r>
              <a:rPr lang="en-US" altLang="zh-CN" sz="2000" i="1" dirty="0">
                <a:solidFill>
                  <a:srgbClr val="0000FF"/>
                </a:solidFill>
                <a:latin typeface="Times New Roman" pitchFamily="18" charset="0"/>
                <a:ea typeface="微软雅黑" pitchFamily="34" charset="-122"/>
                <a:cs typeface="Times New Roman" pitchFamily="18" charset="0"/>
              </a:rPr>
              <a:t>Y={} </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找出 </a:t>
            </a:r>
            <a:r>
              <a:rPr lang="en-US" altLang="zh-CN" sz="2000" i="1" dirty="0">
                <a:solidFill>
                  <a:srgbClr val="0000FF"/>
                </a:solidFill>
                <a:latin typeface="Times New Roman" pitchFamily="18" charset="0"/>
                <a:ea typeface="微软雅黑" pitchFamily="34" charset="-122"/>
                <a:cs typeface="Times New Roman" pitchFamily="18" charset="0"/>
              </a:rPr>
              <a:t>X </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和 </a:t>
            </a:r>
            <a:r>
              <a:rPr lang="en-US" altLang="zh-CN" sz="2000" i="1" dirty="0">
                <a:solidFill>
                  <a:srgbClr val="0000FF"/>
                </a:solidFill>
                <a:latin typeface="Times New Roman" pitchFamily="18" charset="0"/>
                <a:ea typeface="微软雅黑" pitchFamily="34" charset="-122"/>
                <a:cs typeface="Times New Roman" pitchFamily="18" charset="0"/>
              </a:rPr>
              <a:t>Y </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的最长公共子序列。</a:t>
            </a:r>
          </a:p>
        </p:txBody>
      </p:sp>
      <p:sp>
        <p:nvSpPr>
          <p:cNvPr id="7" name="文本占位符 6"/>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4" name="TextBox 3"/>
          <p:cNvSpPr txBox="1"/>
          <p:nvPr/>
        </p:nvSpPr>
        <p:spPr>
          <a:xfrm>
            <a:off x="854582" y="3897051"/>
            <a:ext cx="8164288" cy="14268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例如</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X =</a:t>
            </a:r>
            <a:r>
              <a:rPr lang="zh-CN"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m=6</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Y =</a:t>
            </a:r>
            <a:r>
              <a:rPr lang="zh-CN"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zh-CN" sz="2000"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n=9</a:t>
            </a:r>
            <a:r>
              <a:rPr lang="zh-CN" altLang="en-US" sz="2000" dirty="0">
                <a:latin typeface="微软雅黑" panose="020B0503020204020204" pitchFamily="34" charset="-122"/>
                <a:ea typeface="微软雅黑" panose="020B0503020204020204" pitchFamily="34" charset="-122"/>
                <a:cs typeface="Consolas" pitchFamily="49" charset="0"/>
              </a:rPr>
              <a:t>。</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LCS = (</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a,b,b,d,b</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Consolas" pitchFamily="49" charset="0"/>
              </a:rPr>
              <a:t>或</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a,c,b,d,b</a:t>
            </a:r>
            <a:r>
              <a:rPr lang="zh-CN" altLang="en-US" sz="20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en-US" sz="2000" dirty="0">
                <a:latin typeface="微软雅黑" panose="020B0503020204020204" pitchFamily="34" charset="-122"/>
                <a:ea typeface="微软雅黑" panose="020B0503020204020204" pitchFamily="34" charset="-122"/>
                <a:cs typeface="Consolas" pitchFamily="49" charset="0"/>
              </a:rPr>
              <a:t>长度为</a:t>
            </a:r>
            <a:r>
              <a:rPr lang="en-US" altLang="zh-CN" sz="2000" dirty="0">
                <a:latin typeface="微软雅黑" panose="020B0503020204020204" pitchFamily="34" charset="-122"/>
                <a:ea typeface="微软雅黑" panose="020B0503020204020204" pitchFamily="34" charset="-122"/>
                <a:cs typeface="Consolas" pitchFamily="49" charset="0"/>
              </a:rPr>
              <a:t>5</a:t>
            </a:r>
            <a:r>
              <a:rPr lang="zh-CN" altLang="en-US" sz="2000" dirty="0">
                <a:latin typeface="微软雅黑" panose="020B0503020204020204" pitchFamily="34" charset="-122"/>
                <a:ea typeface="微软雅黑" panose="020B0503020204020204" pitchFamily="34" charset="-122"/>
                <a:cs typeface="Consolas" pitchFamily="49" charset="0"/>
              </a:rPr>
              <a:t>。</a:t>
            </a:r>
          </a:p>
        </p:txBody>
      </p:sp>
      <p:sp>
        <p:nvSpPr>
          <p:cNvPr id="5" name="矩形 4"/>
          <p:cNvSpPr/>
          <p:nvPr/>
        </p:nvSpPr>
        <p:spPr>
          <a:xfrm>
            <a:off x="561889" y="1300170"/>
            <a:ext cx="2031325" cy="461665"/>
          </a:xfrm>
          <a:prstGeom prst="rect">
            <a:avLst/>
          </a:prstGeom>
        </p:spPr>
        <p:txBody>
          <a:bodyPr wrap="none">
            <a:spAutoFit/>
          </a:bodyPr>
          <a:lstStyle/>
          <a:p>
            <a:r>
              <a:rPr lang="zh-CN" altLang="en-US" sz="2400" b="1" dirty="0">
                <a:solidFill>
                  <a:srgbClr val="0000FF"/>
                </a:solidFill>
                <a:latin typeface="微软雅黑" panose="020B0503020204020204" pitchFamily="34" charset="-122"/>
                <a:ea typeface="微软雅黑" panose="020B0503020204020204" pitchFamily="34" charset="-122"/>
                <a:cs typeface="Consolas" pitchFamily="49" charset="0"/>
              </a:rPr>
              <a:t>一、</a:t>
            </a:r>
            <a:r>
              <a:rPr lang="zh-CN" altLang="zh-CN" sz="2400" b="1" dirty="0">
                <a:solidFill>
                  <a:srgbClr val="0000FF"/>
                </a:solidFill>
                <a:latin typeface="微软雅黑" panose="020B0503020204020204" pitchFamily="34" charset="-122"/>
                <a:ea typeface="微软雅黑" panose="020B0503020204020204" pitchFamily="34" charset="-122"/>
                <a:cs typeface="Consolas" pitchFamily="49" charset="0"/>
              </a:rPr>
              <a:t>问题描述</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723476" y="2172932"/>
            <a:ext cx="10495722" cy="1422762"/>
          </a:xfrm>
          <a:prstGeom prst="rect">
            <a:avLst/>
          </a:prstGeom>
          <a:noFill/>
          <a:ln w="38100" algn="ctr">
            <a:noFill/>
            <a:miter lim="800000"/>
          </a:ln>
          <a:effectLst/>
        </p:spPr>
        <p:txBody>
          <a:bodyPr wrap="square">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第</a:t>
            </a:r>
            <a:r>
              <a:rPr lang="en-US" altLang="zh-CN" sz="2000" dirty="0" err="1">
                <a:solidFill>
                  <a:srgbClr val="FF0000"/>
                </a:solidFill>
                <a:latin typeface="微软雅黑" panose="020B0503020204020204" pitchFamily="34" charset="-122"/>
                <a:ea typeface="微软雅黑" panose="020B0503020204020204" pitchFamily="34" charset="-122"/>
              </a:rPr>
              <a:t>i</a:t>
            </a:r>
            <a:r>
              <a:rPr lang="zh-CN" altLang="en-US" sz="2000" dirty="0">
                <a:solidFill>
                  <a:srgbClr val="FF0000"/>
                </a:solidFill>
                <a:latin typeface="微软雅黑" panose="020B0503020204020204" pitchFamily="34" charset="-122"/>
                <a:ea typeface="微软雅黑" panose="020B0503020204020204" pitchFamily="34" charset="-122"/>
              </a:rPr>
              <a:t>前缀定义</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设</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 =(x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rPr>
              <a:t>是一个序列，</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000" dirty="0">
                <a:latin typeface="微软雅黑" panose="020B0503020204020204" pitchFamily="34" charset="-122"/>
                <a:ea typeface="微软雅黑" panose="020B0503020204020204" pitchFamily="34" charset="-122"/>
              </a:rPr>
              <a:t>的第</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000" dirty="0">
                <a:latin typeface="微软雅黑" panose="020B0503020204020204" pitchFamily="34" charset="-122"/>
                <a:ea typeface="微软雅黑" panose="020B0503020204020204" pitchFamily="34" charset="-122"/>
              </a:rPr>
              <a:t>前缀</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rPr>
              <a:t>是一个序列，定义为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例：</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 B, D, C, A),  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 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 B), 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 B, D)</a:t>
            </a:r>
          </a:p>
        </p:txBody>
      </p:sp>
      <p:sp>
        <p:nvSpPr>
          <p:cNvPr id="3" name="TextBox 2"/>
          <p:cNvSpPr txBox="1"/>
          <p:nvPr/>
        </p:nvSpPr>
        <p:spPr>
          <a:xfrm>
            <a:off x="834887" y="3705791"/>
            <a:ext cx="10933042" cy="28077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最优解的结构</a:t>
            </a:r>
            <a:endParaRPr lang="en-US" altLang="zh-CN" sz="2000" dirty="0">
              <a:solidFill>
                <a:srgbClr val="FF0000"/>
              </a:solidFill>
              <a:latin typeface="微软雅黑" panose="020B0503020204020204" pitchFamily="34" charset="-122"/>
              <a:ea typeface="微软雅黑" panose="020B0503020204020204" pitchFamily="34" charset="-122"/>
              <a:cs typeface="Consolas" pitchFamily="49" charset="0"/>
            </a:endParaRPr>
          </a:p>
          <a:p>
            <a:pPr>
              <a:lnSpc>
                <a:spcPct val="150000"/>
              </a:lnSpc>
            </a:pPr>
            <a:r>
              <a:rPr lang="zh-CN" altLang="zh-CN" sz="2000" dirty="0">
                <a:latin typeface="微软雅黑" panose="020B0503020204020204" pitchFamily="34" charset="-122"/>
                <a:ea typeface="微软雅黑" panose="020B0503020204020204" pitchFamily="34" charset="-122"/>
                <a:cs typeface="Consolas" pitchFamily="49" charset="0"/>
              </a:rPr>
              <a:t>设</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X =(x</a:t>
            </a:r>
            <a:r>
              <a:rPr lang="en-US" altLang="zh-CN" sz="2000" i="1" baseline="-25000" dirty="0">
                <a:solidFill>
                  <a:srgbClr val="0000FF"/>
                </a:solidFill>
                <a:latin typeface="微软雅黑" panose="020B0503020204020204" pitchFamily="34" charset="-122"/>
                <a:ea typeface="微软雅黑" panose="020B0503020204020204" pitchFamily="34" charset="-122"/>
                <a:cs typeface="Times New Roman" pitchFamily="18" charset="0"/>
              </a:rPr>
              <a:t>1</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,x</a:t>
            </a:r>
            <a:r>
              <a:rPr lang="en-US" altLang="zh-CN" sz="2000" i="1" baseline="-25000" dirty="0">
                <a:solidFill>
                  <a:srgbClr val="0000FF"/>
                </a:solidFill>
                <a:latin typeface="微软雅黑" panose="020B0503020204020204" pitchFamily="34" charset="-122"/>
                <a:ea typeface="微软雅黑" panose="020B0503020204020204" pitchFamily="34" charset="-122"/>
                <a:cs typeface="Times New Roman" pitchFamily="18" charset="0"/>
              </a:rPr>
              <a:t>2</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en-US" altLang="zh-CN" sz="2000" i="1" dirty="0" err="1">
                <a:solidFill>
                  <a:srgbClr val="0000FF"/>
                </a:solidFill>
                <a:latin typeface="微软雅黑" panose="020B0503020204020204" pitchFamily="34" charset="-122"/>
                <a:ea typeface="微软雅黑" panose="020B0503020204020204" pitchFamily="34" charset="-122"/>
                <a:cs typeface="Times New Roman" pitchFamily="18" charset="0"/>
              </a:rPr>
              <a:t>x</a:t>
            </a:r>
            <a:r>
              <a:rPr lang="en-US" altLang="zh-CN" sz="2000" i="1" baseline="-25000" dirty="0" err="1">
                <a:solidFill>
                  <a:srgbClr val="0000FF"/>
                </a:solidFill>
                <a:latin typeface="微软雅黑" panose="020B0503020204020204" pitchFamily="34" charset="-122"/>
                <a:ea typeface="微软雅黑" panose="020B0503020204020204" pitchFamily="34" charset="-122"/>
                <a:cs typeface="Times New Roman" pitchFamily="18" charset="0"/>
              </a:rPr>
              <a:t>m</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zh-CN" altLang="en-US" sz="2000" i="1"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Y =(y</a:t>
            </a:r>
            <a:r>
              <a:rPr lang="en-US" altLang="zh-CN" sz="2000" i="1" baseline="-25000" dirty="0">
                <a:solidFill>
                  <a:srgbClr val="0000FF"/>
                </a:solidFill>
                <a:latin typeface="微软雅黑" panose="020B0503020204020204" pitchFamily="34" charset="-122"/>
                <a:ea typeface="微软雅黑" panose="020B0503020204020204" pitchFamily="34" charset="-122"/>
                <a:cs typeface="Times New Roman" pitchFamily="18" charset="0"/>
              </a:rPr>
              <a:t>1</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,y</a:t>
            </a:r>
            <a:r>
              <a:rPr lang="en-US" altLang="zh-CN" sz="2000" i="1" baseline="-25000" dirty="0">
                <a:solidFill>
                  <a:srgbClr val="0000FF"/>
                </a:solidFill>
                <a:latin typeface="微软雅黑" panose="020B0503020204020204" pitchFamily="34" charset="-122"/>
                <a:ea typeface="微软雅黑" panose="020B0503020204020204" pitchFamily="34" charset="-122"/>
                <a:cs typeface="Times New Roman" pitchFamily="18" charset="0"/>
              </a:rPr>
              <a:t>2</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en-US" altLang="zh-CN" sz="2000" i="1" dirty="0" err="1">
                <a:solidFill>
                  <a:srgbClr val="0000FF"/>
                </a:solidFill>
                <a:latin typeface="微软雅黑" panose="020B0503020204020204" pitchFamily="34" charset="-122"/>
                <a:ea typeface="微软雅黑" panose="020B0503020204020204" pitchFamily="34" charset="-122"/>
                <a:cs typeface="Times New Roman" pitchFamily="18" charset="0"/>
              </a:rPr>
              <a:t>y</a:t>
            </a:r>
            <a:r>
              <a:rPr lang="en-US" altLang="zh-CN" sz="2000" i="1" baseline="-25000" dirty="0" err="1">
                <a:solidFill>
                  <a:srgbClr val="0000FF"/>
                </a:solidFill>
                <a:latin typeface="微软雅黑" panose="020B0503020204020204" pitchFamily="34" charset="-122"/>
                <a:ea typeface="微软雅黑" panose="020B0503020204020204" pitchFamily="34" charset="-122"/>
                <a:cs typeface="Times New Roman" pitchFamily="18" charset="0"/>
              </a:rPr>
              <a:t>n</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设</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Z =(z</a:t>
            </a:r>
            <a:r>
              <a:rPr lang="en-US" altLang="zh-CN" sz="2000" i="1" baseline="-25000" dirty="0">
                <a:solidFill>
                  <a:srgbClr val="0000FF"/>
                </a:solidFill>
                <a:latin typeface="微软雅黑" panose="020B0503020204020204" pitchFamily="34" charset="-122"/>
                <a:ea typeface="微软雅黑" panose="020B0503020204020204" pitchFamily="34" charset="-122"/>
                <a:cs typeface="Times New Roman" pitchFamily="18" charset="0"/>
              </a:rPr>
              <a:t>1</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,z</a:t>
            </a:r>
            <a:r>
              <a:rPr lang="en-US" altLang="zh-CN" sz="2000" i="1" baseline="-25000" dirty="0">
                <a:solidFill>
                  <a:srgbClr val="0000FF"/>
                </a:solidFill>
                <a:latin typeface="微软雅黑" panose="020B0503020204020204" pitchFamily="34" charset="-122"/>
                <a:ea typeface="微软雅黑" panose="020B0503020204020204" pitchFamily="34" charset="-122"/>
                <a:cs typeface="Times New Roman" pitchFamily="18" charset="0"/>
              </a:rPr>
              <a:t>2</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en-US" altLang="zh-CN" sz="2000" i="1" dirty="0" err="1">
                <a:solidFill>
                  <a:srgbClr val="0000FF"/>
                </a:solidFill>
                <a:latin typeface="微软雅黑" panose="020B0503020204020204" pitchFamily="34" charset="-122"/>
                <a:ea typeface="微软雅黑" panose="020B0503020204020204" pitchFamily="34" charset="-122"/>
                <a:cs typeface="Times New Roman" pitchFamily="18" charset="0"/>
              </a:rPr>
              <a:t>z</a:t>
            </a:r>
            <a:r>
              <a:rPr lang="en-US" altLang="zh-CN" sz="2000" i="1" baseline="-25000" dirty="0" err="1">
                <a:solidFill>
                  <a:srgbClr val="0000FF"/>
                </a:solidFill>
                <a:latin typeface="微软雅黑" panose="020B0503020204020204" pitchFamily="34" charset="-122"/>
                <a:ea typeface="微软雅黑" panose="020B0503020204020204" pitchFamily="34" charset="-122"/>
                <a:cs typeface="Times New Roman" pitchFamily="18" charset="0"/>
              </a:rPr>
              <a:t>k</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为</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X </a:t>
            </a:r>
            <a:r>
              <a:rPr lang="zh-CN" altLang="en-US" sz="2000" dirty="0">
                <a:latin typeface="微软雅黑" panose="020B0503020204020204" pitchFamily="34" charset="-122"/>
                <a:ea typeface="微软雅黑" panose="020B0503020204020204" pitchFamily="34" charset="-122"/>
                <a:cs typeface="Consolas" pitchFamily="49" charset="0"/>
              </a:rPr>
              <a:t>和</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Y </a:t>
            </a:r>
            <a:r>
              <a:rPr lang="zh-CN" altLang="en-US" sz="2000" dirty="0">
                <a:latin typeface="微软雅黑" panose="020B0503020204020204" pitchFamily="34" charset="-122"/>
                <a:ea typeface="微软雅黑" panose="020B0503020204020204" pitchFamily="34" charset="-122"/>
                <a:cs typeface="Times New Roman" pitchFamily="18" charset="0"/>
              </a:rPr>
              <a:t>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zh-CN" altLang="en-US" sz="2000" dirty="0">
                <a:latin typeface="微软雅黑" panose="020B0503020204020204" pitchFamily="34" charset="-122"/>
                <a:ea typeface="微软雅黑" panose="020B0503020204020204" pitchFamily="34" charset="-122"/>
                <a:cs typeface="Consolas" pitchFamily="49" charset="0"/>
              </a:rPr>
              <a:t>，则：</a:t>
            </a:r>
            <a:endParaRPr lang="zh-CN" altLang="zh-CN" sz="2000" dirty="0">
              <a:latin typeface="微软雅黑" panose="020B0503020204020204" pitchFamily="34" charset="-122"/>
              <a:ea typeface="微软雅黑" panose="020B0503020204020204" pitchFamily="34" charset="-122"/>
              <a:cs typeface="Consolas" pitchFamily="49" charset="0"/>
            </a:endParaRPr>
          </a:p>
          <a:p>
            <a:pPr marL="457200" indent="-457200">
              <a:lnSpc>
                <a:spcPct val="150000"/>
              </a:lnSpc>
              <a:buFont typeface="+mj-ea"/>
              <a:buAutoNum type="circleNumDbPlain"/>
            </a:pP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如果 </a:t>
            </a:r>
            <a:r>
              <a:rPr lang="en-US" altLang="zh-CN" sz="2000" i="1" dirty="0" err="1">
                <a:solidFill>
                  <a:srgbClr val="0000FF"/>
                </a:solidFill>
                <a:latin typeface="Times New Roman" pitchFamily="18" charset="0"/>
                <a:ea typeface="微软雅黑" pitchFamily="34" charset="-122"/>
                <a:cs typeface="Times New Roman" pitchFamily="18" charset="0"/>
              </a:rPr>
              <a:t>x</a:t>
            </a:r>
            <a:r>
              <a:rPr lang="en-US" altLang="zh-CN" sz="2000" i="1" baseline="-25000" dirty="0" err="1">
                <a:solidFill>
                  <a:srgbClr val="0000FF"/>
                </a:solidFill>
                <a:latin typeface="Times New Roman" pitchFamily="18" charset="0"/>
                <a:ea typeface="微软雅黑" pitchFamily="34" charset="-122"/>
                <a:cs typeface="Times New Roman" pitchFamily="18" charset="0"/>
              </a:rPr>
              <a:t>m</a:t>
            </a:r>
            <a:r>
              <a:rPr lang="en-US" altLang="zh-CN" sz="2000" i="1" baseline="-25000" dirty="0">
                <a:solidFill>
                  <a:srgbClr val="0000FF"/>
                </a:solidFill>
                <a:latin typeface="Times New Roman" pitchFamily="18" charset="0"/>
                <a:ea typeface="微软雅黑" pitchFamily="34" charset="-122"/>
                <a:cs typeface="Times New Roman" pitchFamily="18" charset="0"/>
              </a:rPr>
              <a:t> </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n</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则</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err="1">
                <a:solidFill>
                  <a:srgbClr val="0000FF"/>
                </a:solidFill>
                <a:latin typeface="Times New Roman" pitchFamily="18" charset="0"/>
                <a:ea typeface="微软雅黑" pitchFamily="34" charset="-122"/>
                <a:cs typeface="Times New Roman" pitchFamily="18" charset="0"/>
              </a:rPr>
              <a:t>z</a:t>
            </a:r>
            <a:r>
              <a:rPr lang="en-US" altLang="zh-CN" sz="2000" i="1" baseline="-25000" dirty="0" err="1">
                <a:solidFill>
                  <a:srgbClr val="0000FF"/>
                </a:solidFill>
                <a:latin typeface="Times New Roman" pitchFamily="18" charset="0"/>
                <a:ea typeface="微软雅黑" pitchFamily="34" charset="-122"/>
                <a:cs typeface="Times New Roman" pitchFamily="18" charset="0"/>
              </a:rPr>
              <a:t>k</a:t>
            </a:r>
            <a:r>
              <a:rPr lang="en-US" altLang="zh-CN" sz="2000" i="1" baseline="-25000" dirty="0">
                <a:solidFill>
                  <a:srgbClr val="0000FF"/>
                </a:solidFill>
                <a:latin typeface="Times New Roman" pitchFamily="18" charset="0"/>
                <a:ea typeface="微软雅黑" pitchFamily="34" charset="-122"/>
                <a:cs typeface="Times New Roman" pitchFamily="18" charset="0"/>
              </a:rPr>
              <a:t> </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x</a:t>
            </a:r>
            <a:r>
              <a:rPr lang="en-US" altLang="zh-CN" sz="2000" i="1" baseline="-25000" dirty="0" err="1">
                <a:solidFill>
                  <a:srgbClr val="0000FF"/>
                </a:solidFill>
                <a:latin typeface="Times New Roman" pitchFamily="18" charset="0"/>
                <a:ea typeface="微软雅黑" pitchFamily="34" charset="-122"/>
                <a:cs typeface="Times New Roman" pitchFamily="18" charset="0"/>
              </a:rPr>
              <a:t>m</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n</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Z</a:t>
            </a:r>
            <a:r>
              <a:rPr lang="en-US" altLang="zh-CN" sz="2000" i="1" baseline="-25000" dirty="0">
                <a:solidFill>
                  <a:srgbClr val="0000FF"/>
                </a:solidFill>
                <a:latin typeface="Times New Roman" pitchFamily="18" charset="0"/>
                <a:ea typeface="微软雅黑" pitchFamily="34" charset="-122"/>
                <a:cs typeface="Times New Roman" pitchFamily="18" charset="0"/>
              </a:rPr>
              <a:t>k-1 </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是 </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m-1 </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和</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n-1 </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，即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m-1</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n-1</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i="1" dirty="0" err="1">
                <a:solidFill>
                  <a:srgbClr val="0000FF"/>
                </a:solidFill>
                <a:latin typeface="Times New Roman" pitchFamily="18" charset="0"/>
                <a:ea typeface="微软雅黑" pitchFamily="34" charset="-122"/>
                <a:cs typeface="Times New Roman" pitchFamily="18" charset="0"/>
              </a:rPr>
              <a:t>x</a:t>
            </a:r>
            <a:r>
              <a:rPr lang="en-US" altLang="zh-CN" sz="2000" i="1" baseline="-25000" dirty="0" err="1">
                <a:solidFill>
                  <a:srgbClr val="0000FF"/>
                </a:solidFill>
                <a:latin typeface="Times New Roman" pitchFamily="18" charset="0"/>
                <a:ea typeface="微软雅黑" pitchFamily="34" charset="-122"/>
                <a:cs typeface="Times New Roman" pitchFamily="18" charset="0"/>
              </a:rPr>
              <a:t>m</a:t>
            </a:r>
            <a:r>
              <a:rPr lang="en-US" altLang="zh-CN" sz="2000" i="1" baseline="-25000" dirty="0">
                <a:solidFill>
                  <a:srgbClr val="0000FF"/>
                </a:solidFill>
                <a:latin typeface="Times New Roman" pitchFamily="18" charset="0"/>
                <a:ea typeface="微软雅黑" pitchFamily="34" charset="-122"/>
                <a:cs typeface="Times New Roman" pitchFamily="18" charset="0"/>
              </a:rPr>
              <a:t> </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n</a:t>
            </a:r>
            <a:r>
              <a:rPr lang="en-US" altLang="zh-CN" sz="2000" i="1" baseline="-25000" dirty="0">
                <a:solidFill>
                  <a:srgbClr val="0000FF"/>
                </a:solidFill>
                <a:latin typeface="Times New Roman" pitchFamily="18" charset="0"/>
                <a:ea typeface="微软雅黑" pitchFamily="34" charset="-122"/>
                <a:cs typeface="Times New Roman" pitchFamily="18"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endParaRPr>
          </a:p>
          <a:p>
            <a:pPr marL="457200" indent="-457200">
              <a:lnSpc>
                <a:spcPct val="150000"/>
              </a:lnSpc>
              <a:buFont typeface="+mj-ea"/>
              <a:buAutoNum type="circleNumDbPlain"/>
            </a:pP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如果 </a:t>
            </a:r>
            <a:r>
              <a:rPr lang="en-US" altLang="zh-CN" sz="2000" i="1" dirty="0" err="1">
                <a:solidFill>
                  <a:srgbClr val="0000FF"/>
                </a:solidFill>
                <a:latin typeface="Times New Roman" pitchFamily="18" charset="0"/>
                <a:ea typeface="微软雅黑" pitchFamily="34" charset="-122"/>
                <a:cs typeface="Times New Roman" pitchFamily="18" charset="0"/>
              </a:rPr>
              <a:t>x</a:t>
            </a:r>
            <a:r>
              <a:rPr lang="en-US" altLang="zh-CN" sz="2000" i="1" baseline="-25000" dirty="0" err="1">
                <a:solidFill>
                  <a:srgbClr val="0000FF"/>
                </a:solidFill>
                <a:latin typeface="Times New Roman" pitchFamily="18" charset="0"/>
                <a:ea typeface="微软雅黑" pitchFamily="34" charset="-122"/>
                <a:cs typeface="Times New Roman" pitchFamily="18" charset="0"/>
              </a:rPr>
              <a:t>m</a:t>
            </a:r>
            <a:r>
              <a:rPr lang="zh-CN" altLang="zh-CN" sz="2000" i="1" dirty="0">
                <a:solidFill>
                  <a:srgbClr val="0000FF"/>
                </a:solidFill>
                <a:latin typeface="Times New Roman" pitchFamily="18" charset="0"/>
                <a:ea typeface="微软雅黑" pitchFamily="34" charset="-122"/>
                <a:cs typeface="Times New Roman" pitchFamily="18" charset="0"/>
              </a:rPr>
              <a:t> ≠ </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n</a:t>
            </a:r>
            <a:r>
              <a:rPr lang="en-US" altLang="zh-CN" sz="2000" i="1" baseline="-25000" dirty="0">
                <a:solidFill>
                  <a:srgbClr val="0000FF"/>
                </a:solidFill>
                <a:latin typeface="Times New Roman" pitchFamily="18" charset="0"/>
                <a:ea typeface="微软雅黑" pitchFamily="34" charset="-122"/>
                <a:cs typeface="Times New Roman"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并</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且</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err="1">
                <a:solidFill>
                  <a:srgbClr val="0000FF"/>
                </a:solidFill>
                <a:latin typeface="Times New Roman" pitchFamily="18" charset="0"/>
                <a:ea typeface="微软雅黑" pitchFamily="34" charset="-122"/>
                <a:cs typeface="Times New Roman" pitchFamily="18" charset="0"/>
              </a:rPr>
              <a:t>z</a:t>
            </a:r>
            <a:r>
              <a:rPr lang="en-US" altLang="zh-CN" sz="2000" i="1" baseline="-25000" dirty="0" err="1">
                <a:solidFill>
                  <a:srgbClr val="0000FF"/>
                </a:solidFill>
                <a:latin typeface="Times New Roman" pitchFamily="18" charset="0"/>
                <a:ea typeface="微软雅黑" pitchFamily="34" charset="-122"/>
                <a:cs typeface="Times New Roman" pitchFamily="18" charset="0"/>
              </a:rPr>
              <a:t>k</a:t>
            </a:r>
            <a:r>
              <a:rPr lang="zh-CN" altLang="zh-CN" sz="2000" i="1" dirty="0">
                <a:solidFill>
                  <a:srgbClr val="0000FF"/>
                </a:solidFill>
                <a:latin typeface="Times New Roman" pitchFamily="18" charset="0"/>
                <a:ea typeface="微软雅黑" pitchFamily="34" charset="-122"/>
                <a:cs typeface="Times New Roman" pitchFamily="18" charset="0"/>
              </a:rPr>
              <a:t> ≠ </a:t>
            </a:r>
            <a:r>
              <a:rPr lang="en-US" altLang="zh-CN" sz="2000" i="1" dirty="0" err="1">
                <a:solidFill>
                  <a:srgbClr val="0000FF"/>
                </a:solidFill>
                <a:latin typeface="Times New Roman" pitchFamily="18" charset="0"/>
                <a:ea typeface="微软雅黑" pitchFamily="34" charset="-122"/>
                <a:cs typeface="Times New Roman" pitchFamily="18" charset="0"/>
              </a:rPr>
              <a:t>x</a:t>
            </a:r>
            <a:r>
              <a:rPr lang="en-US" altLang="zh-CN" sz="2000" i="1" baseline="-25000" dirty="0" err="1">
                <a:solidFill>
                  <a:srgbClr val="0000FF"/>
                </a:solidFill>
                <a:latin typeface="Times New Roman" pitchFamily="18" charset="0"/>
                <a:ea typeface="微软雅黑" pitchFamily="34" charset="-122"/>
                <a:cs typeface="Times New Roman" pitchFamily="18" charset="0"/>
              </a:rPr>
              <a:t>m</a:t>
            </a:r>
            <a:r>
              <a:rPr lang="en-US" altLang="zh-CN" sz="2000" i="1" baseline="-25000" dirty="0">
                <a:solidFill>
                  <a:srgbClr val="0000FF"/>
                </a:solidFill>
                <a:latin typeface="Times New Roman" pitchFamily="18" charset="0"/>
                <a:ea typeface="微软雅黑" pitchFamily="34" charset="-122"/>
                <a:cs typeface="Times New Roman"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，则 </a:t>
            </a:r>
            <a:r>
              <a:rPr lang="en-US" altLang="zh-CN" sz="2000" i="1" dirty="0">
                <a:solidFill>
                  <a:srgbClr val="0000FF"/>
                </a:solidFill>
                <a:latin typeface="Times New Roman" pitchFamily="18" charset="0"/>
                <a:ea typeface="微软雅黑" pitchFamily="34" charset="-122"/>
                <a:cs typeface="Times New Roman" pitchFamily="18" charset="0"/>
              </a:rPr>
              <a:t>Z </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是</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m-1 </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和</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Y </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 </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即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m-1</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endParaRPr>
          </a:p>
          <a:p>
            <a:pPr marL="457200" indent="-457200">
              <a:lnSpc>
                <a:spcPct val="150000"/>
              </a:lnSpc>
              <a:buFont typeface="+mj-ea"/>
              <a:buAutoNum type="circleNumDbPlain"/>
            </a:pP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如果</a:t>
            </a:r>
            <a:r>
              <a:rPr lang="en-US" altLang="zh-CN" sz="2000" i="1" dirty="0" err="1">
                <a:solidFill>
                  <a:srgbClr val="0000FF"/>
                </a:solidFill>
                <a:latin typeface="Times New Roman" pitchFamily="18" charset="0"/>
                <a:ea typeface="微软雅黑" pitchFamily="34" charset="-122"/>
                <a:cs typeface="Times New Roman" pitchFamily="18" charset="0"/>
              </a:rPr>
              <a:t>x</a:t>
            </a:r>
            <a:r>
              <a:rPr lang="en-US" altLang="zh-CN" sz="2000" i="1" baseline="-25000" dirty="0" err="1">
                <a:solidFill>
                  <a:srgbClr val="0000FF"/>
                </a:solidFill>
                <a:latin typeface="Times New Roman" pitchFamily="18" charset="0"/>
                <a:ea typeface="微软雅黑" pitchFamily="34" charset="-122"/>
                <a:cs typeface="Times New Roman" pitchFamily="18" charset="0"/>
              </a:rPr>
              <a:t>m</a:t>
            </a:r>
            <a:r>
              <a:rPr lang="zh-CN" altLang="zh-CN" sz="2000" i="1" dirty="0">
                <a:solidFill>
                  <a:srgbClr val="0000FF"/>
                </a:solidFill>
                <a:latin typeface="Times New Roman" pitchFamily="18" charset="0"/>
                <a:ea typeface="微软雅黑" pitchFamily="34" charset="-122"/>
                <a:cs typeface="Times New Roman" pitchFamily="18" charset="0"/>
              </a:rPr>
              <a:t> ≠ </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n</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并</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且</a:t>
            </a:r>
            <a:r>
              <a:rPr lang="en-US" altLang="zh-CN" sz="2000" i="1" dirty="0" err="1">
                <a:solidFill>
                  <a:srgbClr val="0000FF"/>
                </a:solidFill>
                <a:latin typeface="Times New Roman" pitchFamily="18" charset="0"/>
                <a:ea typeface="微软雅黑" pitchFamily="34" charset="-122"/>
                <a:cs typeface="Times New Roman" pitchFamily="18" charset="0"/>
              </a:rPr>
              <a:t>z</a:t>
            </a:r>
            <a:r>
              <a:rPr lang="en-US" altLang="zh-CN" sz="2000" i="1" baseline="-25000" dirty="0" err="1">
                <a:solidFill>
                  <a:srgbClr val="0000FF"/>
                </a:solidFill>
                <a:latin typeface="Times New Roman" pitchFamily="18" charset="0"/>
                <a:ea typeface="微软雅黑" pitchFamily="34" charset="-122"/>
                <a:cs typeface="Times New Roman" pitchFamily="18" charset="0"/>
              </a:rPr>
              <a:t>k</a:t>
            </a:r>
            <a:r>
              <a:rPr lang="zh-CN" altLang="zh-CN" sz="2000" i="1" dirty="0">
                <a:solidFill>
                  <a:srgbClr val="0000FF"/>
                </a:solidFill>
                <a:latin typeface="Times New Roman" pitchFamily="18" charset="0"/>
                <a:ea typeface="微软雅黑" pitchFamily="34" charset="-122"/>
                <a:cs typeface="Times New Roman" pitchFamily="18" charset="0"/>
              </a:rPr>
              <a:t> ≠ </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n</a:t>
            </a:r>
            <a:r>
              <a:rPr lang="en-US" altLang="zh-CN" sz="2000" i="1" baseline="-25000" dirty="0">
                <a:solidFill>
                  <a:srgbClr val="0000FF"/>
                </a:solidFill>
                <a:latin typeface="Times New Roman" pitchFamily="18" charset="0"/>
                <a:ea typeface="微软雅黑" pitchFamily="34" charset="-122"/>
                <a:cs typeface="Times New Roman"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，则 </a:t>
            </a:r>
            <a:r>
              <a:rPr lang="en-US" altLang="zh-CN" sz="2000" i="1" dirty="0">
                <a:solidFill>
                  <a:srgbClr val="0000FF"/>
                </a:solidFill>
                <a:latin typeface="Times New Roman" pitchFamily="18" charset="0"/>
                <a:ea typeface="微软雅黑" pitchFamily="34" charset="-122"/>
                <a:cs typeface="Times New Roman" pitchFamily="18" charset="0"/>
              </a:rPr>
              <a:t>Z </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是</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X </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和</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n-1 </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的</a:t>
            </a:r>
            <a:r>
              <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rPr>
              <a:t>最长公共子序列</a:t>
            </a: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即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n-1</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endParaRPr>
          </a:p>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cs typeface="Consolas" pitchFamily="49" charset="0"/>
              </a:rPr>
              <a:t>其中</a:t>
            </a:r>
            <a:r>
              <a:rPr lang="en-US" altLang="zh-CN" sz="2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m-1</a:t>
            </a:r>
            <a:r>
              <a:rPr lang="en-US" altLang="zh-CN" sz="2000" baseline="-2500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 (x</a:t>
            </a:r>
            <a:r>
              <a:rPr lang="en-US" altLang="zh-CN" sz="2000" i="1" baseline="-25000" dirty="0">
                <a:solidFill>
                  <a:srgbClr val="0000FF"/>
                </a:solidFill>
                <a:latin typeface="Times New Roman" pitchFamily="18" charset="0"/>
                <a:ea typeface="微软雅黑" pitchFamily="34" charset="-122"/>
                <a:cs typeface="Times New Roman" pitchFamily="18" charset="0"/>
              </a:rPr>
              <a:t>1</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2</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m-1</a:t>
            </a:r>
            <a:r>
              <a:rPr lang="en-US" altLang="zh-CN" sz="2000" i="1" dirty="0">
                <a:solidFill>
                  <a:srgbClr val="0000FF"/>
                </a:solidFill>
                <a:latin typeface="Times New Roman" pitchFamily="18" charset="0"/>
                <a:ea typeface="微软雅黑"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n-1 </a:t>
            </a:r>
            <a:r>
              <a:rPr lang="en-US" altLang="zh-CN" sz="2000" i="1" dirty="0">
                <a:solidFill>
                  <a:srgbClr val="0000FF"/>
                </a:solidFill>
                <a:latin typeface="Times New Roman" pitchFamily="18" charset="0"/>
                <a:ea typeface="微软雅黑" pitchFamily="34" charset="-122"/>
                <a:cs typeface="Times New Roman" pitchFamily="18" charset="0"/>
              </a:rPr>
              <a:t>= (y</a:t>
            </a:r>
            <a:r>
              <a:rPr lang="en-US" altLang="zh-CN" sz="2000" i="1" baseline="-25000" dirty="0">
                <a:solidFill>
                  <a:srgbClr val="0000FF"/>
                </a:solidFill>
                <a:latin typeface="Times New Roman" pitchFamily="18" charset="0"/>
                <a:ea typeface="微软雅黑" pitchFamily="34" charset="-122"/>
                <a:cs typeface="Times New Roman" pitchFamily="18" charset="0"/>
              </a:rPr>
              <a:t>1</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2</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n-1</a:t>
            </a:r>
            <a:r>
              <a:rPr lang="en-US" altLang="zh-CN" sz="2000" i="1" dirty="0">
                <a:solidFill>
                  <a:srgbClr val="0000FF"/>
                </a:solidFill>
                <a:latin typeface="Times New Roman" pitchFamily="18" charset="0"/>
                <a:ea typeface="微软雅黑"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i="1" dirty="0">
                <a:solidFill>
                  <a:srgbClr val="0000FF"/>
                </a:solidFill>
                <a:latin typeface="Times New Roman" pitchFamily="18" charset="0"/>
                <a:ea typeface="微软雅黑" pitchFamily="34" charset="-122"/>
                <a:cs typeface="Times New Roman" pitchFamily="18" charset="0"/>
              </a:rPr>
              <a:t>Z</a:t>
            </a:r>
            <a:r>
              <a:rPr lang="en-US" altLang="zh-CN" sz="2000" i="1" baseline="-25000" dirty="0">
                <a:solidFill>
                  <a:srgbClr val="0000FF"/>
                </a:solidFill>
                <a:latin typeface="Times New Roman" pitchFamily="18" charset="0"/>
                <a:ea typeface="微软雅黑" pitchFamily="34" charset="-122"/>
                <a:cs typeface="Times New Roman" pitchFamily="18" charset="0"/>
              </a:rPr>
              <a:t>k-1 </a:t>
            </a:r>
            <a:r>
              <a:rPr lang="en-US" altLang="zh-CN" sz="2000" i="1" dirty="0">
                <a:solidFill>
                  <a:srgbClr val="0000FF"/>
                </a:solidFill>
                <a:latin typeface="Times New Roman" pitchFamily="18" charset="0"/>
                <a:ea typeface="微软雅黑" pitchFamily="34" charset="-122"/>
                <a:cs typeface="Times New Roman" pitchFamily="18" charset="0"/>
              </a:rPr>
              <a:t>=(z</a:t>
            </a:r>
            <a:r>
              <a:rPr lang="en-US" altLang="zh-CN" sz="2000" i="1" baseline="-25000" dirty="0">
                <a:solidFill>
                  <a:srgbClr val="0000FF"/>
                </a:solidFill>
                <a:latin typeface="Times New Roman" pitchFamily="18" charset="0"/>
                <a:ea typeface="微软雅黑" pitchFamily="34" charset="-122"/>
                <a:cs typeface="Times New Roman" pitchFamily="18" charset="0"/>
              </a:rPr>
              <a:t>1</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z</a:t>
            </a:r>
            <a:r>
              <a:rPr lang="en-US" altLang="zh-CN" sz="2000" i="1" baseline="-25000" dirty="0">
                <a:solidFill>
                  <a:srgbClr val="0000FF"/>
                </a:solidFill>
                <a:latin typeface="Times New Roman" pitchFamily="18" charset="0"/>
                <a:ea typeface="微软雅黑" pitchFamily="34" charset="-122"/>
                <a:cs typeface="Times New Roman" pitchFamily="18" charset="0"/>
              </a:rPr>
              <a:t>2</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z</a:t>
            </a:r>
            <a:r>
              <a:rPr lang="en-US" altLang="zh-CN" sz="2000" i="1" baseline="-25000" dirty="0">
                <a:solidFill>
                  <a:srgbClr val="0000FF"/>
                </a:solidFill>
                <a:latin typeface="Times New Roman" pitchFamily="18" charset="0"/>
                <a:ea typeface="微软雅黑" pitchFamily="34" charset="-122"/>
                <a:cs typeface="Times New Roman" pitchFamily="18" charset="0"/>
              </a:rPr>
              <a:t>k-1</a:t>
            </a:r>
            <a:r>
              <a:rPr lang="en-US" altLang="zh-CN" sz="2000" i="1" dirty="0">
                <a:solidFill>
                  <a:srgbClr val="0000FF"/>
                </a:solidFill>
                <a:latin typeface="Times New Roman" pitchFamily="18" charset="0"/>
                <a:ea typeface="微软雅黑" pitchFamily="34" charset="-122"/>
                <a:cs typeface="Times New Roman" pitchFamily="18" charset="0"/>
              </a:rPr>
              <a:t>)</a:t>
            </a:r>
            <a:endPar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endParaRP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5" name="矩形 4"/>
          <p:cNvSpPr/>
          <p:nvPr/>
        </p:nvSpPr>
        <p:spPr>
          <a:xfrm>
            <a:off x="539376" y="1191031"/>
            <a:ext cx="2031325" cy="461665"/>
          </a:xfrm>
          <a:prstGeom prst="rect">
            <a:avLst/>
          </a:prstGeom>
        </p:spPr>
        <p:txBody>
          <a:bodyPr wrap="none">
            <a:spAutoFit/>
          </a:bodyPr>
          <a:lstStyle/>
          <a:p>
            <a:r>
              <a:rPr lang="zh-CN" altLang="en-US" sz="2400" b="1" dirty="0">
                <a:solidFill>
                  <a:srgbClr val="0000FF"/>
                </a:solidFill>
                <a:latin typeface="微软雅黑" panose="020B0503020204020204" pitchFamily="34" charset="-122"/>
                <a:ea typeface="微软雅黑" panose="020B0503020204020204" pitchFamily="34" charset="-122"/>
                <a:cs typeface="Consolas" pitchFamily="49" charset="0"/>
              </a:rPr>
              <a:t>二、</a:t>
            </a:r>
            <a:r>
              <a:rPr lang="zh-CN" altLang="zh-CN" sz="2400" b="1" dirty="0">
                <a:solidFill>
                  <a:srgbClr val="0000FF"/>
                </a:solidFill>
                <a:latin typeface="微软雅黑" panose="020B0503020204020204" pitchFamily="34" charset="-122"/>
                <a:ea typeface="微软雅黑" panose="020B0503020204020204" pitchFamily="34" charset="-122"/>
                <a:cs typeface="Consolas" pitchFamily="49" charset="0"/>
              </a:rPr>
              <a:t>问题</a:t>
            </a:r>
            <a:r>
              <a:rPr lang="zh-CN" altLang="en-US" sz="2400" b="1" dirty="0">
                <a:solidFill>
                  <a:srgbClr val="0000FF"/>
                </a:solidFill>
                <a:latin typeface="微软雅黑" panose="020B0503020204020204" pitchFamily="34" charset="-122"/>
                <a:ea typeface="微软雅黑" panose="020B0503020204020204" pitchFamily="34" charset="-122"/>
                <a:cs typeface="Consolas" pitchFamily="49" charset="0"/>
              </a:rPr>
              <a:t>分析</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6" name="矩形 5"/>
          <p:cNvSpPr/>
          <p:nvPr/>
        </p:nvSpPr>
        <p:spPr>
          <a:xfrm>
            <a:off x="723476" y="1744963"/>
            <a:ext cx="4812536"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1</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分析最优解的结构</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划分子问题</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0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0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0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3477" y="2423643"/>
            <a:ext cx="7068802" cy="234609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最优解的结构</a:t>
            </a:r>
            <a:endParaRPr lang="en-US" altLang="zh-CN" sz="2000" dirty="0">
              <a:solidFill>
                <a:srgbClr val="FF0000"/>
              </a:solidFill>
              <a:latin typeface="微软雅黑" panose="020B0503020204020204" pitchFamily="34" charset="-122"/>
              <a:ea typeface="微软雅黑" panose="020B0503020204020204" pitchFamily="34" charset="-122"/>
              <a:cs typeface="Consolas" pitchFamily="49" charset="0"/>
            </a:endParaRPr>
          </a:p>
          <a:p>
            <a:pPr>
              <a:lnSpc>
                <a:spcPct val="150000"/>
              </a:lnSpc>
            </a:pP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X </a:t>
            </a:r>
            <a:r>
              <a:rPr lang="zh-CN" altLang="en-US" sz="2000" dirty="0">
                <a:latin typeface="微软雅黑" panose="020B0503020204020204" pitchFamily="34" charset="-122"/>
                <a:ea typeface="微软雅黑" panose="020B0503020204020204" pitchFamily="34" charset="-122"/>
                <a:cs typeface="Consolas" pitchFamily="49" charset="0"/>
              </a:rPr>
              <a:t>和</a:t>
            </a:r>
            <a:r>
              <a:rPr lang="en-US" altLang="zh-CN" sz="2000" i="1" dirty="0">
                <a:solidFill>
                  <a:srgbClr val="0000FF"/>
                </a:solidFill>
                <a:latin typeface="微软雅黑" panose="020B0503020204020204" pitchFamily="34" charset="-122"/>
                <a:ea typeface="微软雅黑" panose="020B0503020204020204" pitchFamily="34" charset="-122"/>
                <a:cs typeface="Times New Roman" pitchFamily="18" charset="0"/>
              </a:rPr>
              <a:t>Y </a:t>
            </a:r>
            <a:r>
              <a:rPr lang="zh-CN" altLang="en-US" sz="2000" dirty="0">
                <a:latin typeface="微软雅黑" panose="020B0503020204020204" pitchFamily="34" charset="-122"/>
                <a:ea typeface="微软雅黑" panose="020B0503020204020204" pitchFamily="34" charset="-122"/>
                <a:cs typeface="Times New Roman" pitchFamily="18" charset="0"/>
              </a:rPr>
              <a:t>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的最优解的结构为：</a:t>
            </a:r>
            <a:endPar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endParaRPr>
          </a:p>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m-1</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n-1</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+&lt; </a:t>
            </a:r>
            <a:r>
              <a:rPr lang="en-US" altLang="zh-CN" sz="2000" i="1" dirty="0" err="1">
                <a:solidFill>
                  <a:srgbClr val="0000FF"/>
                </a:solidFill>
                <a:latin typeface="Times New Roman" pitchFamily="18" charset="0"/>
                <a:ea typeface="微软雅黑" pitchFamily="34" charset="-122"/>
                <a:cs typeface="Times New Roman" pitchFamily="18" charset="0"/>
              </a:rPr>
              <a:t>x</a:t>
            </a:r>
            <a:r>
              <a:rPr lang="en-US" altLang="zh-CN" sz="2000" i="1" baseline="-25000" dirty="0" err="1">
                <a:solidFill>
                  <a:srgbClr val="0000FF"/>
                </a:solidFill>
                <a:latin typeface="Times New Roman" pitchFamily="18" charset="0"/>
                <a:ea typeface="微软雅黑" pitchFamily="34" charset="-122"/>
                <a:cs typeface="Times New Roman" pitchFamily="18" charset="0"/>
              </a:rPr>
              <a:t>m</a:t>
            </a:r>
            <a:r>
              <a:rPr lang="en-US" altLang="zh-CN" sz="2000" i="1" baseline="-25000" dirty="0">
                <a:solidFill>
                  <a:srgbClr val="0000FF"/>
                </a:solidFill>
                <a:latin typeface="Times New Roman" pitchFamily="18" charset="0"/>
                <a:ea typeface="微软雅黑" pitchFamily="34" charset="-122"/>
                <a:cs typeface="Times New Roman" pitchFamily="18" charset="0"/>
              </a:rPr>
              <a:t> </a:t>
            </a:r>
            <a:r>
              <a:rPr lang="en-US" altLang="zh-CN" sz="2000" i="1" dirty="0">
                <a:solidFill>
                  <a:srgbClr val="0000FF"/>
                </a:solidFill>
                <a:latin typeface="Times New Roman" pitchFamily="18" charset="0"/>
                <a:ea typeface="微软雅黑" pitchFamily="34" charset="-122"/>
                <a:cs typeface="Times New Roman" pitchFamily="18" charset="0"/>
              </a:rPr>
              <a:t>= </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n</a:t>
            </a:r>
            <a:r>
              <a:rPr lang="en-US" altLang="zh-CN" sz="2000" i="1" baseline="-25000" dirty="0">
                <a:solidFill>
                  <a:srgbClr val="0000FF"/>
                </a:solidFill>
                <a:latin typeface="Times New Roman" pitchFamily="18" charset="0"/>
                <a:ea typeface="微软雅黑" pitchFamily="34" charset="-122"/>
                <a:cs typeface="Times New Roman" pitchFamily="18"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&gt;       </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if </a:t>
            </a:r>
            <a:r>
              <a:rPr lang="zh-CN" altLang="en-US"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chemeClr val="tx1"/>
                </a:solidFill>
                <a:latin typeface="Times New Roman" pitchFamily="18" charset="0"/>
                <a:ea typeface="微软雅黑" pitchFamily="34" charset="-122"/>
                <a:cs typeface="Times New Roman" pitchFamily="18" charset="0"/>
              </a:rPr>
              <a:t>x</a:t>
            </a:r>
            <a:r>
              <a:rPr lang="en-US" altLang="zh-CN" sz="2000" i="1" baseline="-25000" dirty="0" err="1">
                <a:solidFill>
                  <a:schemeClr val="tx1"/>
                </a:solidFill>
                <a:latin typeface="Times New Roman" pitchFamily="18" charset="0"/>
                <a:ea typeface="微软雅黑" pitchFamily="34" charset="-122"/>
                <a:cs typeface="Times New Roman" pitchFamily="18" charset="0"/>
              </a:rPr>
              <a:t>m</a:t>
            </a:r>
            <a:r>
              <a:rPr lang="en-US" altLang="zh-CN" sz="2000" i="1" baseline="-25000" dirty="0">
                <a:solidFill>
                  <a:schemeClr val="tx1"/>
                </a:solidFill>
                <a:latin typeface="Times New Roman" pitchFamily="18" charset="0"/>
                <a:ea typeface="微软雅黑" pitchFamily="34" charset="-122"/>
                <a:cs typeface="Times New Roman" pitchFamily="18" charset="0"/>
              </a:rPr>
              <a:t> </a:t>
            </a:r>
            <a:r>
              <a:rPr lang="en-US" altLang="zh-CN" sz="2000" i="1" dirty="0">
                <a:solidFill>
                  <a:schemeClr val="tx1"/>
                </a:solidFill>
                <a:latin typeface="Times New Roman" pitchFamily="18" charset="0"/>
                <a:ea typeface="微软雅黑" pitchFamily="34" charset="-122"/>
                <a:cs typeface="Times New Roman" pitchFamily="18" charset="0"/>
              </a:rPr>
              <a:t>= </a:t>
            </a:r>
            <a:r>
              <a:rPr lang="en-US" altLang="zh-CN" sz="2000" i="1" dirty="0" err="1">
                <a:solidFill>
                  <a:schemeClr val="tx1"/>
                </a:solidFill>
                <a:latin typeface="Times New Roman" pitchFamily="18" charset="0"/>
                <a:ea typeface="微软雅黑" pitchFamily="34" charset="-122"/>
                <a:cs typeface="Times New Roman" pitchFamily="18" charset="0"/>
              </a:rPr>
              <a:t>y</a:t>
            </a:r>
            <a:r>
              <a:rPr lang="en-US" altLang="zh-CN" sz="2000" i="1" baseline="-25000" dirty="0" err="1">
                <a:solidFill>
                  <a:schemeClr val="tx1"/>
                </a:solidFill>
                <a:latin typeface="Times New Roman" pitchFamily="18" charset="0"/>
                <a:ea typeface="微软雅黑" pitchFamily="34" charset="-122"/>
                <a:cs typeface="Times New Roman" pitchFamily="18" charset="0"/>
              </a:rPr>
              <a:t>n</a:t>
            </a:r>
            <a:endPar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endParaRPr>
          </a:p>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m-1</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000"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err="1">
                <a:solidFill>
                  <a:schemeClr val="tx1"/>
                </a:solidFill>
                <a:latin typeface="Times New Roman" pitchFamily="18" charset="0"/>
                <a:ea typeface="微软雅黑" pitchFamily="34" charset="-122"/>
                <a:cs typeface="Times New Roman" pitchFamily="18" charset="0"/>
              </a:rPr>
              <a:t>m</a:t>
            </a:r>
            <a:r>
              <a:rPr lang="zh-CN" altLang="zh-CN" sz="2000" i="1" dirty="0">
                <a:solidFill>
                  <a:schemeClr val="tx1"/>
                </a:solidFill>
                <a:latin typeface="Times New Roman" pitchFamily="18" charset="0"/>
                <a:ea typeface="微软雅黑" pitchFamily="34" charset="-122"/>
                <a:cs typeface="Times New Roman" pitchFamily="18" charset="0"/>
              </a:rPr>
              <a:t> ≠ </a:t>
            </a:r>
            <a:r>
              <a:rPr lang="en-US" altLang="zh-CN" sz="2000" i="1" dirty="0" err="1">
                <a:solidFill>
                  <a:schemeClr val="tx1"/>
                </a:solidFill>
                <a:latin typeface="Times New Roman" pitchFamily="18" charset="0"/>
                <a:ea typeface="微软雅黑" pitchFamily="34" charset="-122"/>
                <a:cs typeface="Times New Roman" pitchFamily="18" charset="0"/>
              </a:rPr>
              <a:t>y</a:t>
            </a:r>
            <a:r>
              <a:rPr lang="en-US" altLang="zh-CN" sz="2000" i="1" baseline="-25000" dirty="0" err="1">
                <a:solidFill>
                  <a:schemeClr val="tx1"/>
                </a:solidFill>
                <a:latin typeface="Times New Roman" pitchFamily="18" charset="0"/>
                <a:ea typeface="微软雅黑" pitchFamily="34" charset="-122"/>
                <a:cs typeface="Times New Roman" pitchFamily="18" charset="0"/>
              </a:rPr>
              <a:t>n</a:t>
            </a:r>
            <a:r>
              <a:rPr lang="en-US" altLang="zh-CN" sz="2000" i="1" baseline="-25000" dirty="0">
                <a:solidFill>
                  <a:schemeClr val="tx1"/>
                </a:solidFill>
                <a:latin typeface="Times New Roman" pitchFamily="18" charset="0"/>
                <a:ea typeface="微软雅黑" pitchFamily="34" charset="-122"/>
                <a:cs typeface="Times New Roman" pitchFamily="18" charset="0"/>
              </a:rPr>
              <a:t>  </a:t>
            </a:r>
            <a:r>
              <a:rPr lang="en-US"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chemeClr val="tx1"/>
                </a:solidFill>
                <a:latin typeface="Times New Roman" pitchFamily="18" charset="0"/>
                <a:ea typeface="微软雅黑" pitchFamily="34" charset="-122"/>
                <a:cs typeface="Times New Roman" pitchFamily="18" charset="0"/>
              </a:rPr>
              <a:t>z</a:t>
            </a:r>
            <a:r>
              <a:rPr lang="en-US" altLang="zh-CN" sz="2000" i="1" baseline="-25000" dirty="0" err="1">
                <a:solidFill>
                  <a:schemeClr val="tx1"/>
                </a:solidFill>
                <a:latin typeface="Times New Roman" pitchFamily="18" charset="0"/>
                <a:ea typeface="微软雅黑" pitchFamily="34" charset="-122"/>
                <a:cs typeface="Times New Roman" pitchFamily="18" charset="0"/>
              </a:rPr>
              <a:t>k</a:t>
            </a:r>
            <a:r>
              <a:rPr lang="zh-CN" altLang="zh-CN" sz="2000" i="1" dirty="0">
                <a:solidFill>
                  <a:schemeClr val="tx1"/>
                </a:solidFill>
                <a:latin typeface="Times New Roman" pitchFamily="18" charset="0"/>
                <a:ea typeface="微软雅黑" pitchFamily="34" charset="-122"/>
                <a:cs typeface="Times New Roman" pitchFamily="18" charset="0"/>
              </a:rPr>
              <a:t> ≠ </a:t>
            </a:r>
            <a:r>
              <a:rPr lang="en-US" altLang="zh-CN" sz="2000" i="1" dirty="0" err="1">
                <a:solidFill>
                  <a:schemeClr val="tx1"/>
                </a:solidFill>
                <a:latin typeface="Times New Roman" pitchFamily="18" charset="0"/>
                <a:ea typeface="微软雅黑" pitchFamily="34" charset="-122"/>
                <a:cs typeface="Times New Roman" pitchFamily="18" charset="0"/>
              </a:rPr>
              <a:t>x</a:t>
            </a:r>
            <a:r>
              <a:rPr lang="en-US" altLang="zh-CN" sz="2000" i="1" baseline="-25000" dirty="0" err="1">
                <a:solidFill>
                  <a:schemeClr val="tx1"/>
                </a:solidFill>
                <a:latin typeface="Times New Roman" pitchFamily="18" charset="0"/>
                <a:ea typeface="微软雅黑" pitchFamily="34" charset="-122"/>
                <a:cs typeface="Times New Roman" pitchFamily="18" charset="0"/>
              </a:rPr>
              <a:t>m</a:t>
            </a:r>
            <a:r>
              <a:rPr lang="en-US" altLang="zh-CN" sz="2000" i="1" baseline="-25000" dirty="0">
                <a:solidFill>
                  <a:schemeClr val="tx1"/>
                </a:solidFill>
                <a:latin typeface="Times New Roman" pitchFamily="18" charset="0"/>
                <a:ea typeface="微软雅黑" pitchFamily="34" charset="-122"/>
                <a:cs typeface="Times New Roman" pitchFamily="18" charset="0"/>
              </a:rPr>
              <a:t> </a:t>
            </a:r>
            <a:endPar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endParaRPr>
          </a:p>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XY</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LCS</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4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n-1</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solidFill>
                  <a:schemeClr val="tx1"/>
                </a:solidFill>
                <a:latin typeface="Times New Roman" pitchFamily="18" charset="0"/>
                <a:ea typeface="微软雅黑" pitchFamily="34" charset="-122"/>
                <a:cs typeface="Times New Roman" pitchFamily="18" charset="0"/>
              </a:rPr>
              <a:t>if    </a:t>
            </a:r>
            <a:r>
              <a:rPr lang="en-US" altLang="zh-CN" sz="2000" i="1" dirty="0" err="1">
                <a:solidFill>
                  <a:schemeClr val="tx1"/>
                </a:solidFill>
                <a:latin typeface="Times New Roman" pitchFamily="18" charset="0"/>
                <a:ea typeface="微软雅黑" pitchFamily="34" charset="-122"/>
                <a:cs typeface="Times New Roman" pitchFamily="18" charset="0"/>
              </a:rPr>
              <a:t>x</a:t>
            </a:r>
            <a:r>
              <a:rPr lang="en-US" altLang="zh-CN" sz="2000" i="1" baseline="-25000" dirty="0" err="1">
                <a:solidFill>
                  <a:schemeClr val="tx1"/>
                </a:solidFill>
                <a:latin typeface="Times New Roman" pitchFamily="18" charset="0"/>
                <a:ea typeface="微软雅黑" pitchFamily="34" charset="-122"/>
                <a:cs typeface="Times New Roman" pitchFamily="18" charset="0"/>
              </a:rPr>
              <a:t>m</a:t>
            </a:r>
            <a:r>
              <a:rPr lang="zh-CN" altLang="zh-CN" sz="2000" i="1" dirty="0">
                <a:solidFill>
                  <a:schemeClr val="tx1"/>
                </a:solidFill>
                <a:latin typeface="Times New Roman" pitchFamily="18" charset="0"/>
                <a:ea typeface="微软雅黑" pitchFamily="34" charset="-122"/>
                <a:cs typeface="Times New Roman" pitchFamily="18" charset="0"/>
              </a:rPr>
              <a:t> ≠ </a:t>
            </a:r>
            <a:r>
              <a:rPr lang="en-US" altLang="zh-CN" sz="2000" i="1" dirty="0" err="1">
                <a:solidFill>
                  <a:schemeClr val="tx1"/>
                </a:solidFill>
                <a:latin typeface="Times New Roman" pitchFamily="18" charset="0"/>
                <a:ea typeface="微软雅黑" pitchFamily="34" charset="-122"/>
                <a:cs typeface="Times New Roman" pitchFamily="18" charset="0"/>
              </a:rPr>
              <a:t>y</a:t>
            </a:r>
            <a:r>
              <a:rPr lang="en-US" altLang="zh-CN" sz="2000" i="1" baseline="-25000" dirty="0" err="1">
                <a:solidFill>
                  <a:schemeClr val="tx1"/>
                </a:solidFill>
                <a:latin typeface="Times New Roman" pitchFamily="18" charset="0"/>
                <a:ea typeface="微软雅黑" pitchFamily="34" charset="-122"/>
                <a:cs typeface="Times New Roman" pitchFamily="18" charset="0"/>
              </a:rPr>
              <a:t>n</a:t>
            </a:r>
            <a:r>
              <a:rPr lang="en-US" altLang="zh-CN" sz="2000" i="1" baseline="-25000" dirty="0">
                <a:solidFill>
                  <a:schemeClr val="tx1"/>
                </a:solidFill>
                <a:latin typeface="Times New Roman" pitchFamily="18" charset="0"/>
                <a:ea typeface="微软雅黑" pitchFamily="34" charset="-122"/>
                <a:cs typeface="Times New Roman" pitchFamily="18" charset="0"/>
              </a:rPr>
              <a:t> </a:t>
            </a:r>
            <a:r>
              <a:rPr lang="en-US" altLang="zh-CN" sz="2000" i="1" dirty="0">
                <a:solidFill>
                  <a:schemeClr val="tx1"/>
                </a:solidFill>
                <a:latin typeface="Times New Roman" pitchFamily="18" charset="0"/>
                <a:ea typeface="微软雅黑" pitchFamily="34" charset="-122"/>
                <a:cs typeface="Times New Roman" pitchFamily="18" charset="0"/>
              </a:rPr>
              <a:t>, </a:t>
            </a:r>
            <a:r>
              <a:rPr lang="en-US" altLang="zh-CN" sz="2000" i="1" dirty="0" err="1">
                <a:solidFill>
                  <a:schemeClr val="tx1"/>
                </a:solidFill>
                <a:latin typeface="Times New Roman" pitchFamily="18" charset="0"/>
                <a:ea typeface="微软雅黑" pitchFamily="34" charset="-122"/>
                <a:cs typeface="Times New Roman" pitchFamily="18" charset="0"/>
              </a:rPr>
              <a:t>z</a:t>
            </a:r>
            <a:r>
              <a:rPr lang="en-US" altLang="zh-CN" sz="2000" i="1" baseline="-25000" dirty="0" err="1">
                <a:solidFill>
                  <a:schemeClr val="tx1"/>
                </a:solidFill>
                <a:latin typeface="Times New Roman" pitchFamily="18" charset="0"/>
                <a:ea typeface="微软雅黑" pitchFamily="34" charset="-122"/>
                <a:cs typeface="Times New Roman" pitchFamily="18" charset="0"/>
              </a:rPr>
              <a:t>k</a:t>
            </a:r>
            <a:r>
              <a:rPr lang="zh-CN" altLang="zh-CN" sz="2000" i="1" dirty="0">
                <a:solidFill>
                  <a:schemeClr val="tx1"/>
                </a:solidFill>
                <a:latin typeface="Times New Roman" pitchFamily="18" charset="0"/>
                <a:ea typeface="微软雅黑" pitchFamily="34" charset="-122"/>
                <a:cs typeface="Times New Roman" pitchFamily="18" charset="0"/>
              </a:rPr>
              <a:t> ≠ </a:t>
            </a:r>
            <a:r>
              <a:rPr lang="en-US" altLang="zh-CN" sz="2000" i="1" dirty="0" err="1">
                <a:solidFill>
                  <a:schemeClr val="tx1"/>
                </a:solidFill>
                <a:latin typeface="Times New Roman" pitchFamily="18" charset="0"/>
                <a:ea typeface="微软雅黑" pitchFamily="34" charset="-122"/>
                <a:cs typeface="Times New Roman" pitchFamily="18" charset="0"/>
              </a:rPr>
              <a:t>y</a:t>
            </a:r>
            <a:r>
              <a:rPr lang="en-US" altLang="zh-CN" sz="2000" i="1" baseline="-25000" dirty="0" err="1">
                <a:solidFill>
                  <a:schemeClr val="tx1"/>
                </a:solidFill>
                <a:latin typeface="Times New Roman" pitchFamily="18" charset="0"/>
                <a:ea typeface="微软雅黑" pitchFamily="34" charset="-122"/>
                <a:cs typeface="Times New Roman" pitchFamily="18" charset="0"/>
              </a:rPr>
              <a:t>n</a:t>
            </a:r>
            <a:r>
              <a:rPr lang="en-US" altLang="zh-CN" sz="2000" i="1" baseline="-25000" dirty="0">
                <a:solidFill>
                  <a:schemeClr val="tx1"/>
                </a:solidFill>
                <a:latin typeface="Times New Roman" pitchFamily="18" charset="0"/>
                <a:ea typeface="微软雅黑" pitchFamily="34" charset="-122"/>
                <a:cs typeface="Times New Roman" pitchFamily="18" charset="0"/>
              </a:rPr>
              <a:t> </a:t>
            </a:r>
            <a:endParaRPr lang="zh-CN" altLang="zh-CN" sz="2000" dirty="0">
              <a:solidFill>
                <a:schemeClr val="tx1"/>
              </a:solidFill>
              <a:latin typeface="微软雅黑" panose="020B0503020204020204" pitchFamily="34" charset="-122"/>
              <a:ea typeface="微软雅黑" panose="020B0503020204020204" pitchFamily="34" charset="-122"/>
              <a:cs typeface="Consolas" pitchFamily="49" charset="0"/>
            </a:endParaRP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5" name="矩形 4"/>
          <p:cNvSpPr/>
          <p:nvPr/>
        </p:nvSpPr>
        <p:spPr>
          <a:xfrm>
            <a:off x="539376" y="1191031"/>
            <a:ext cx="2031325" cy="461665"/>
          </a:xfrm>
          <a:prstGeom prst="rect">
            <a:avLst/>
          </a:prstGeom>
        </p:spPr>
        <p:txBody>
          <a:bodyPr wrap="none">
            <a:spAutoFit/>
          </a:bodyPr>
          <a:lstStyle/>
          <a:p>
            <a:r>
              <a:rPr lang="zh-CN" altLang="en-US" sz="2400" b="1" dirty="0">
                <a:solidFill>
                  <a:srgbClr val="0000FF"/>
                </a:solidFill>
                <a:latin typeface="微软雅黑" panose="020B0503020204020204" pitchFamily="34" charset="-122"/>
                <a:ea typeface="微软雅黑" panose="020B0503020204020204" pitchFamily="34" charset="-122"/>
                <a:cs typeface="Consolas" pitchFamily="49" charset="0"/>
              </a:rPr>
              <a:t>二、</a:t>
            </a:r>
            <a:r>
              <a:rPr lang="zh-CN" altLang="zh-CN" sz="2400" b="1" dirty="0">
                <a:solidFill>
                  <a:srgbClr val="0000FF"/>
                </a:solidFill>
                <a:latin typeface="微软雅黑" panose="020B0503020204020204" pitchFamily="34" charset="-122"/>
                <a:ea typeface="微软雅黑" panose="020B0503020204020204" pitchFamily="34" charset="-122"/>
                <a:cs typeface="Consolas" pitchFamily="49" charset="0"/>
              </a:rPr>
              <a:t>问题</a:t>
            </a:r>
            <a:r>
              <a:rPr lang="zh-CN" altLang="en-US" sz="2400" b="1" dirty="0">
                <a:solidFill>
                  <a:srgbClr val="0000FF"/>
                </a:solidFill>
                <a:latin typeface="微软雅黑" panose="020B0503020204020204" pitchFamily="34" charset="-122"/>
                <a:ea typeface="微软雅黑" panose="020B0503020204020204" pitchFamily="34" charset="-122"/>
                <a:cs typeface="Consolas" pitchFamily="49" charset="0"/>
              </a:rPr>
              <a:t>分析</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6" name="矩形 5"/>
          <p:cNvSpPr/>
          <p:nvPr/>
        </p:nvSpPr>
        <p:spPr>
          <a:xfrm>
            <a:off x="723476" y="1744963"/>
            <a:ext cx="4812536"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1</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分析最优解的结构</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划分子问题</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013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1" name="Rectangle 3"/>
          <p:cNvSpPr>
            <a:spLocks noGrp="1" noChangeArrowheads="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grpSp>
        <p:nvGrpSpPr>
          <p:cNvPr id="2" name="组合 1"/>
          <p:cNvGrpSpPr/>
          <p:nvPr/>
        </p:nvGrpSpPr>
        <p:grpSpPr bwMode="auto">
          <a:xfrm>
            <a:off x="1808164" y="1134745"/>
            <a:ext cx="8575675" cy="2947988"/>
            <a:chOff x="284163" y="1268413"/>
            <a:chExt cx="8575675" cy="2947332"/>
          </a:xfrm>
        </p:grpSpPr>
        <p:sp>
          <p:nvSpPr>
            <p:cNvPr id="677909" name="Text Box 21"/>
            <p:cNvSpPr txBox="1">
              <a:spLocks noChangeArrowheads="1"/>
            </p:cNvSpPr>
            <p:nvPr/>
          </p:nvSpPr>
          <p:spPr bwMode="auto">
            <a:xfrm>
              <a:off x="3867150" y="1268413"/>
              <a:ext cx="1468672" cy="523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i="1" dirty="0" err="1">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dirty="0" err="1">
                  <a:solidFill>
                    <a:srgbClr val="0000CC"/>
                  </a:solidFill>
                  <a:effectLst>
                    <a:outerShdw blurRad="38100" dist="38100" dir="2700000" algn="tl">
                      <a:srgbClr val="C0C0C0"/>
                    </a:outerShdw>
                  </a:effectLst>
                  <a:latin typeface="Times New Roman" panose="02020603050405020304" pitchFamily="18" charset="0"/>
                </a:rPr>
                <a:t>XmYn</a:t>
              </a:r>
              <a:endPar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677910" name="Text Box 22"/>
            <p:cNvSpPr txBox="1">
              <a:spLocks noChangeArrowheads="1"/>
            </p:cNvSpPr>
            <p:nvPr/>
          </p:nvSpPr>
          <p:spPr bwMode="auto">
            <a:xfrm>
              <a:off x="1500188" y="2381003"/>
              <a:ext cx="1920875"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m-1</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n-1</a:t>
              </a:r>
            </a:p>
          </p:txBody>
        </p:sp>
        <p:sp>
          <p:nvSpPr>
            <p:cNvPr id="677911" name="Text Box 23"/>
            <p:cNvSpPr txBox="1">
              <a:spLocks noChangeArrowheads="1"/>
            </p:cNvSpPr>
            <p:nvPr/>
          </p:nvSpPr>
          <p:spPr bwMode="auto">
            <a:xfrm>
              <a:off x="3613150" y="2381003"/>
              <a:ext cx="1663700" cy="52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dirty="0">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m-1</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n</a:t>
              </a:r>
              <a:endPar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677912" name="Text Box 24"/>
            <p:cNvSpPr txBox="1">
              <a:spLocks noChangeArrowheads="1"/>
            </p:cNvSpPr>
            <p:nvPr/>
          </p:nvSpPr>
          <p:spPr bwMode="auto">
            <a:xfrm>
              <a:off x="5470525" y="2381003"/>
              <a:ext cx="1662113" cy="52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dirty="0">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m</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n-1</a:t>
              </a:r>
            </a:p>
          </p:txBody>
        </p:sp>
        <p:sp>
          <p:nvSpPr>
            <p:cNvPr id="677914" name="Text Box 26"/>
            <p:cNvSpPr txBox="1">
              <a:spLocks noChangeArrowheads="1"/>
            </p:cNvSpPr>
            <p:nvPr/>
          </p:nvSpPr>
          <p:spPr bwMode="auto">
            <a:xfrm>
              <a:off x="284163" y="3604693"/>
              <a:ext cx="1919287"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m-2</a:t>
              </a:r>
              <a:r>
                <a:rPr lang="en-US" altLang="zh-CN" sz="2800" b="1" i="1" baseline="-2500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a:solidFill>
                    <a:srgbClr val="0000CC"/>
                  </a:solidFill>
                  <a:effectLst>
                    <a:outerShdw blurRad="38100" dist="38100" dir="2700000" algn="tl">
                      <a:srgbClr val="C0C0C0"/>
                    </a:outerShdw>
                  </a:effectLst>
                  <a:latin typeface="Times New Roman" panose="02020603050405020304" pitchFamily="18" charset="0"/>
                </a:rPr>
                <a:t>n-2</a:t>
              </a:r>
            </a:p>
          </p:txBody>
        </p:sp>
        <p:sp>
          <p:nvSpPr>
            <p:cNvPr id="677915" name="Text Box 27"/>
            <p:cNvSpPr txBox="1">
              <a:spLocks noChangeArrowheads="1"/>
            </p:cNvSpPr>
            <p:nvPr/>
          </p:nvSpPr>
          <p:spPr bwMode="auto">
            <a:xfrm>
              <a:off x="2332038" y="3620564"/>
              <a:ext cx="1855787"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dirty="0">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m-2</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n-1</a:t>
              </a:r>
            </a:p>
          </p:txBody>
        </p:sp>
        <p:sp>
          <p:nvSpPr>
            <p:cNvPr id="677916" name="Text Box 28"/>
            <p:cNvSpPr txBox="1">
              <a:spLocks noChangeArrowheads="1"/>
            </p:cNvSpPr>
            <p:nvPr/>
          </p:nvSpPr>
          <p:spPr bwMode="auto">
            <a:xfrm>
              <a:off x="4445000" y="3604693"/>
              <a:ext cx="2176463"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dirty="0">
                  <a:solidFill>
                    <a:srgbClr val="0000CC"/>
                  </a:solidFill>
                  <a:effectLst>
                    <a:outerShdw blurRad="38100" dist="38100" dir="2700000" algn="tl">
                      <a:srgbClr val="C0C0C0"/>
                    </a:outerShdw>
                  </a:effectLst>
                  <a:latin typeface="Times New Roman" panose="02020603050405020304" pitchFamily="18" charset="0"/>
                </a:rPr>
                <a:t>LCS</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X</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m-1</a:t>
              </a:r>
              <a:r>
                <a:rPr lang="en-US" altLang="zh-CN" sz="2800" b="1" i="1" baseline="-25000" dirty="0">
                  <a:solidFill>
                    <a:srgbClr val="0000CC"/>
                  </a:solidFill>
                  <a:effectLst>
                    <a:outerShdw blurRad="38100" dist="38100" dir="2700000" algn="tl">
                      <a:srgbClr val="C0C0C0"/>
                    </a:outerShdw>
                  </a:effectLst>
                  <a:latin typeface="Times New Roman" panose="02020603050405020304" pitchFamily="18" charset="0"/>
                </a:rPr>
                <a:t>Y</a:t>
              </a:r>
              <a:r>
                <a:rPr lang="en-US" altLang="zh-CN" sz="2800" b="1" i="1" baseline="-40000" dirty="0">
                  <a:solidFill>
                    <a:srgbClr val="0000CC"/>
                  </a:solidFill>
                  <a:effectLst>
                    <a:outerShdw blurRad="38100" dist="38100" dir="2700000" algn="tl">
                      <a:srgbClr val="C0C0C0"/>
                    </a:outerShdw>
                  </a:effectLst>
                  <a:latin typeface="Times New Roman" panose="02020603050405020304" pitchFamily="18" charset="0"/>
                </a:rPr>
                <a:t>n-2</a:t>
              </a:r>
            </a:p>
          </p:txBody>
        </p:sp>
        <p:sp>
          <p:nvSpPr>
            <p:cNvPr id="112654" name="Line 30"/>
            <p:cNvSpPr>
              <a:spLocks noChangeShapeType="1"/>
            </p:cNvSpPr>
            <p:nvPr/>
          </p:nvSpPr>
          <p:spPr bwMode="auto">
            <a:xfrm flipH="1">
              <a:off x="2587625" y="1820863"/>
              <a:ext cx="1600200"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5" name="Line 31"/>
            <p:cNvSpPr>
              <a:spLocks noChangeShapeType="1"/>
            </p:cNvSpPr>
            <p:nvPr/>
          </p:nvSpPr>
          <p:spPr bwMode="auto">
            <a:xfrm>
              <a:off x="4251325" y="1820863"/>
              <a:ext cx="0"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6" name="Line 32"/>
            <p:cNvSpPr>
              <a:spLocks noChangeShapeType="1"/>
            </p:cNvSpPr>
            <p:nvPr/>
          </p:nvSpPr>
          <p:spPr bwMode="auto">
            <a:xfrm>
              <a:off x="4379913" y="1820863"/>
              <a:ext cx="1471612"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7" name="Line 33"/>
            <p:cNvSpPr>
              <a:spLocks noChangeShapeType="1"/>
            </p:cNvSpPr>
            <p:nvPr/>
          </p:nvSpPr>
          <p:spPr bwMode="auto">
            <a:xfrm flipH="1">
              <a:off x="1116013" y="2900363"/>
              <a:ext cx="704850" cy="720725"/>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8" name="Line 34"/>
            <p:cNvSpPr>
              <a:spLocks noChangeShapeType="1"/>
            </p:cNvSpPr>
            <p:nvPr/>
          </p:nvSpPr>
          <p:spPr bwMode="auto">
            <a:xfrm>
              <a:off x="1949450" y="2900363"/>
              <a:ext cx="830263" cy="7921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59" name="Line 35"/>
            <p:cNvSpPr>
              <a:spLocks noChangeShapeType="1"/>
            </p:cNvSpPr>
            <p:nvPr/>
          </p:nvSpPr>
          <p:spPr bwMode="auto">
            <a:xfrm>
              <a:off x="2076450" y="2925763"/>
              <a:ext cx="2752725" cy="7667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0" name="Line 36"/>
            <p:cNvSpPr>
              <a:spLocks noChangeShapeType="1"/>
            </p:cNvSpPr>
            <p:nvPr/>
          </p:nvSpPr>
          <p:spPr bwMode="auto">
            <a:xfrm flipH="1">
              <a:off x="2971800" y="2900363"/>
              <a:ext cx="1023938" cy="792162"/>
            </a:xfrm>
            <a:prstGeom prst="line">
              <a:avLst/>
            </a:prstGeom>
            <a:noFill/>
            <a:ln w="571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1" name="Line 38"/>
            <p:cNvSpPr>
              <a:spLocks noChangeShapeType="1"/>
            </p:cNvSpPr>
            <p:nvPr/>
          </p:nvSpPr>
          <p:spPr bwMode="auto">
            <a:xfrm>
              <a:off x="4124325" y="2900363"/>
              <a:ext cx="2305050" cy="10080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2" name="Line 39"/>
            <p:cNvSpPr>
              <a:spLocks noChangeShapeType="1"/>
            </p:cNvSpPr>
            <p:nvPr/>
          </p:nvSpPr>
          <p:spPr bwMode="auto">
            <a:xfrm>
              <a:off x="4124325" y="2900363"/>
              <a:ext cx="3135313" cy="10080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3" name="Line 40"/>
            <p:cNvSpPr>
              <a:spLocks noChangeShapeType="1"/>
            </p:cNvSpPr>
            <p:nvPr/>
          </p:nvSpPr>
          <p:spPr bwMode="auto">
            <a:xfrm flipH="1">
              <a:off x="4956175" y="2900363"/>
              <a:ext cx="895350" cy="792162"/>
            </a:xfrm>
            <a:prstGeom prst="line">
              <a:avLst/>
            </a:prstGeom>
            <a:noFill/>
            <a:ln w="571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4" name="Line 41"/>
            <p:cNvSpPr>
              <a:spLocks noChangeShapeType="1"/>
            </p:cNvSpPr>
            <p:nvPr/>
          </p:nvSpPr>
          <p:spPr bwMode="auto">
            <a:xfrm>
              <a:off x="5980113" y="2971800"/>
              <a:ext cx="2112962" cy="936625"/>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65" name="Line 42"/>
            <p:cNvSpPr>
              <a:spLocks noChangeShapeType="1"/>
            </p:cNvSpPr>
            <p:nvPr/>
          </p:nvSpPr>
          <p:spPr bwMode="auto">
            <a:xfrm>
              <a:off x="6172200" y="2900363"/>
              <a:ext cx="2687638" cy="10080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7931" name="Text Box 43"/>
            <p:cNvSpPr txBox="1">
              <a:spLocks noChangeArrowheads="1"/>
            </p:cNvSpPr>
            <p:nvPr/>
          </p:nvSpPr>
          <p:spPr bwMode="auto">
            <a:xfrm>
              <a:off x="7004050" y="3691987"/>
              <a:ext cx="903288" cy="52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b="1">
                  <a:solidFill>
                    <a:srgbClr val="0000CC"/>
                  </a:solidFill>
                  <a:effectLst>
                    <a:outerShdw blurRad="38100" dist="38100" dir="2700000" algn="tl">
                      <a:srgbClr val="C0C0C0"/>
                    </a:outerShdw>
                  </a:effectLst>
                  <a:latin typeface="Times New Roman" panose="02020603050405020304" pitchFamily="18" charset="0"/>
                </a:rPr>
                <a:t>……</a:t>
              </a:r>
            </a:p>
          </p:txBody>
        </p:sp>
      </p:grpSp>
      <p:sp>
        <p:nvSpPr>
          <p:cNvPr id="677932" name="Text Box 44"/>
          <p:cNvSpPr txBox="1">
            <a:spLocks noChangeArrowheads="1"/>
          </p:cNvSpPr>
          <p:nvPr/>
        </p:nvSpPr>
        <p:spPr bwMode="auto">
          <a:xfrm>
            <a:off x="3392521" y="4371419"/>
            <a:ext cx="3826689" cy="461665"/>
          </a:xfrm>
          <a:prstGeom prst="rect">
            <a:avLst/>
          </a:prstGeom>
          <a:solidFill>
            <a:schemeClr val="accent4">
              <a:lumMod val="20000"/>
              <a:lumOff val="80000"/>
            </a:schemeClr>
          </a:solidFill>
          <a:ln>
            <a:noFill/>
          </a:ln>
          <a:effectLst/>
        </p:spPr>
        <p:txBody>
          <a:bodyPr wrap="none">
            <a:spAutoFit/>
          </a:bodyPr>
          <a:lstStyle/>
          <a:p>
            <a:pPr>
              <a:defRPr/>
            </a:pPr>
            <a:r>
              <a:rPr lang="en-US" altLang="zh-CN" sz="2400" i="1" dirty="0">
                <a:latin typeface="Times New Roman" panose="02020603050405020304" pitchFamily="18" charset="0"/>
              </a:rPr>
              <a:t>LCS</a:t>
            </a:r>
            <a:r>
              <a:rPr lang="zh-CN" altLang="en-US" sz="2400" dirty="0">
                <a:latin typeface="华文行楷" panose="02010800040101010101" pitchFamily="2" charset="-122"/>
              </a:rPr>
              <a:t>问题具有子问题重叠性</a:t>
            </a:r>
          </a:p>
        </p:txBody>
      </p:sp>
      <p:sp>
        <p:nvSpPr>
          <p:cNvPr id="112646" name="Text Box 3"/>
          <p:cNvSpPr txBox="1">
            <a:spLocks noChangeArrowheads="1"/>
          </p:cNvSpPr>
          <p:nvPr/>
        </p:nvSpPr>
        <p:spPr bwMode="auto">
          <a:xfrm>
            <a:off x="1703512" y="5265738"/>
            <a:ext cx="8805862"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rPr>
              <a:t>       由于在所考虑的子问题空间中，总共有</a:t>
            </a:r>
            <a:r>
              <a:rPr lang="el-GR" altLang="zh-CN" sz="2000" dirty="0">
                <a:latin typeface="微软雅黑" panose="020B0503020204020204" pitchFamily="34" charset="-122"/>
                <a:ea typeface="微软雅黑" panose="020B0503020204020204" pitchFamily="34" charset="-122"/>
              </a:rPr>
              <a:t>Θ</a:t>
            </a:r>
            <a:r>
              <a:rPr lang="en-US" altLang="zh-CN" sz="2000" dirty="0">
                <a:latin typeface="微软雅黑" panose="020B0503020204020204" pitchFamily="34" charset="-122"/>
                <a:ea typeface="微软雅黑" panose="020B0503020204020204" pitchFamily="34" charset="-122"/>
              </a:rPr>
              <a:t>(mn)</a:t>
            </a:r>
            <a:r>
              <a:rPr lang="zh-CN" altLang="en-US" sz="2000" dirty="0">
                <a:latin typeface="微软雅黑" panose="020B0503020204020204" pitchFamily="34" charset="-122"/>
                <a:ea typeface="微软雅黑" panose="020B0503020204020204" pitchFamily="34" charset="-122"/>
              </a:rPr>
              <a:t>个不同的子问题，因此，用动态规划算法自底向上地计算最优值能提高算法的效率。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7932"/>
                                        </p:tgtEl>
                                        <p:attrNameLst>
                                          <p:attrName>style.visibility</p:attrName>
                                        </p:attrNameLst>
                                      </p:cBhvr>
                                      <p:to>
                                        <p:strVal val="visible"/>
                                      </p:to>
                                    </p:set>
                                    <p:anim calcmode="lin" valueType="num">
                                      <p:cBhvr additive="base">
                                        <p:cTn id="7" dur="500" fill="hold"/>
                                        <p:tgtEl>
                                          <p:spTgt spid="677932"/>
                                        </p:tgtEl>
                                        <p:attrNameLst>
                                          <p:attrName>ppt_x</p:attrName>
                                        </p:attrNameLst>
                                      </p:cBhvr>
                                      <p:tavLst>
                                        <p:tav tm="0">
                                          <p:val>
                                            <p:strVal val="#ppt_x"/>
                                          </p:val>
                                        </p:tav>
                                        <p:tav tm="100000">
                                          <p:val>
                                            <p:strVal val="#ppt_x"/>
                                          </p:val>
                                        </p:tav>
                                      </p:tavLst>
                                    </p:anim>
                                    <p:anim calcmode="lin" valueType="num">
                                      <p:cBhvr additive="base">
                                        <p:cTn id="8" dur="500" fill="hold"/>
                                        <p:tgtEl>
                                          <p:spTgt spid="6779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2646"/>
                                        </p:tgtEl>
                                        <p:attrNameLst>
                                          <p:attrName>style.visibility</p:attrName>
                                        </p:attrNameLst>
                                      </p:cBhvr>
                                      <p:to>
                                        <p:strVal val="visible"/>
                                      </p:to>
                                    </p:set>
                                    <p:animEffect transition="in" filter="blinds(horizontal)">
                                      <p:cBhvr>
                                        <p:cTn id="13" dur="500"/>
                                        <p:tgtEl>
                                          <p:spTgt spid="11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32" grpId="0" bldLvl="0" animBg="1"/>
      <p:bldP spid="11264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771322" y="1817853"/>
            <a:ext cx="10649355" cy="961289"/>
          </a:xfrm>
          <a:prstGeom prst="rect">
            <a:avLst/>
          </a:prstGeom>
          <a:noFill/>
          <a:ln w="38100" algn="ctr">
            <a:noFill/>
            <a:miter lim="800000"/>
          </a:ln>
          <a:effectLst/>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en-US" sz="2000" dirty="0">
                <a:latin typeface="微软雅黑" panose="020B0503020204020204" pitchFamily="34" charset="-122"/>
                <a:ea typeface="微软雅黑" panose="020B0503020204020204" pitchFamily="34" charset="-122"/>
                <a:cs typeface="Consolas" pitchFamily="49" charset="0"/>
              </a:rPr>
              <a:t>设 </a:t>
            </a:r>
            <a:r>
              <a:rPr lang="en-US" altLang="zh-CN" sz="2000" i="1" dirty="0">
                <a:solidFill>
                  <a:srgbClr val="0000FF"/>
                </a:solidFill>
                <a:latin typeface="Times New Roman" pitchFamily="18" charset="0"/>
                <a:ea typeface="微软雅黑" pitchFamily="34" charset="-122"/>
                <a:cs typeface="Times New Roman" pitchFamily="18" charset="0"/>
              </a:rPr>
              <a:t>C(</a:t>
            </a:r>
            <a:r>
              <a:rPr lang="en-US" altLang="zh-CN" sz="2000" i="1" dirty="0" err="1">
                <a:solidFill>
                  <a:srgbClr val="0000FF"/>
                </a:solidFill>
                <a:latin typeface="Times New Roman" pitchFamily="18" charset="0"/>
                <a:ea typeface="微软雅黑" pitchFamily="34" charset="-122"/>
                <a:cs typeface="Times New Roman" pitchFamily="18" charset="0"/>
              </a:rPr>
              <a:t>i,j</a:t>
            </a:r>
            <a:r>
              <a:rPr lang="en-US" altLang="zh-CN" sz="2000" i="1" dirty="0">
                <a:solidFill>
                  <a:srgbClr val="0000FF"/>
                </a:solidFill>
                <a:latin typeface="Times New Roman" pitchFamily="18" charset="0"/>
                <a:ea typeface="微软雅黑"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为子序列</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1</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2</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和</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1</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2</a:t>
            </a:r>
            <a:r>
              <a:rPr lang="en-US"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j</a:t>
            </a:r>
            <a:r>
              <a:rPr lang="en-US" altLang="zh-CN" sz="2000" i="1" dirty="0">
                <a:solidFill>
                  <a:srgbClr val="0000FF"/>
                </a:solidFill>
                <a:latin typeface="Times New Roman" pitchFamily="18" charset="0"/>
                <a:ea typeface="微软雅黑"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zh-CN" altLang="zh-CN" sz="2000" dirty="0">
                <a:latin typeface="微软雅黑" panose="020B0503020204020204" pitchFamily="34" charset="-122"/>
                <a:ea typeface="微软雅黑" panose="020B0503020204020204" pitchFamily="34" charset="-122"/>
                <a:cs typeface="Consolas" pitchFamily="49" charset="0"/>
              </a:rPr>
              <a:t>的长度。</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每考虑一个字符</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zh-CN" sz="2000" dirty="0">
                <a:latin typeface="微软雅黑" panose="020B0503020204020204" pitchFamily="34" charset="-122"/>
                <a:ea typeface="微软雅黑" panose="020B0503020204020204" pitchFamily="34" charset="-122"/>
                <a:cs typeface="Consolas" pitchFamily="49" charset="0"/>
              </a:rPr>
              <a:t>或</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都为动态规划的一个阶段（共经历约</a:t>
            </a:r>
            <a:r>
              <a:rPr lang="en-US" altLang="zh-CN" sz="2000" dirty="0">
                <a:latin typeface="微软雅黑" panose="020B0503020204020204" pitchFamily="34" charset="-122"/>
                <a:ea typeface="微软雅黑" panose="020B0503020204020204" pitchFamily="34" charset="-122"/>
                <a:cs typeface="Consolas" pitchFamily="49" charset="0"/>
              </a:rPr>
              <a:t>m×n</a:t>
            </a:r>
            <a:r>
              <a:rPr lang="zh-CN" altLang="zh-CN" sz="2000" dirty="0">
                <a:latin typeface="微软雅黑" panose="020B0503020204020204" pitchFamily="34" charset="-122"/>
                <a:ea typeface="微软雅黑" panose="020B0503020204020204" pitchFamily="34" charset="-122"/>
                <a:cs typeface="Consolas" pitchFamily="49" charset="0"/>
              </a:rPr>
              <a:t>个阶段）。</a:t>
            </a:r>
          </a:p>
        </p:txBody>
      </p:sp>
      <p:grpSp>
        <p:nvGrpSpPr>
          <p:cNvPr id="2" name="组合 12"/>
          <p:cNvGrpSpPr/>
          <p:nvPr/>
        </p:nvGrpSpPr>
        <p:grpSpPr>
          <a:xfrm>
            <a:off x="1025773" y="2942768"/>
            <a:ext cx="3000396" cy="1498004"/>
            <a:chOff x="714348" y="2428868"/>
            <a:chExt cx="3000396" cy="1498004"/>
          </a:xfrm>
        </p:grpSpPr>
        <p:sp>
          <p:nvSpPr>
            <p:cNvPr id="5" name="TextBox 4"/>
            <p:cNvSpPr txBox="1"/>
            <p:nvPr/>
          </p:nvSpPr>
          <p:spPr>
            <a:xfrm>
              <a:off x="714348" y="2874498"/>
              <a:ext cx="2857520" cy="400110"/>
            </a:xfrm>
            <a:prstGeom prst="rect">
              <a:avLst/>
            </a:prstGeom>
            <a:noFill/>
          </p:spPr>
          <p:txBody>
            <a:bodyPr wrap="square" rtlCol="0">
              <a:spAutoFit/>
            </a:bodyPr>
            <a:lstStyle/>
            <a:p>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1</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2</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i</a:t>
              </a:r>
              <a:r>
                <a:rPr lang="zh-CN" altLang="zh-CN" sz="2000" i="1" dirty="0">
                  <a:solidFill>
                    <a:srgbClr val="0000FF"/>
                  </a:solidFill>
                  <a:latin typeface="Times New Roman" pitchFamily="18" charset="0"/>
                  <a:ea typeface="微软雅黑" pitchFamily="34" charset="-122"/>
                  <a:cs typeface="Times New Roman" pitchFamily="18" charset="0"/>
                </a:rPr>
                <a:t>）</a:t>
              </a:r>
              <a:endPar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endParaRPr>
            </a:p>
          </p:txBody>
        </p:sp>
        <p:sp>
          <p:nvSpPr>
            <p:cNvPr id="6" name="TextBox 5"/>
            <p:cNvSpPr txBox="1"/>
            <p:nvPr/>
          </p:nvSpPr>
          <p:spPr>
            <a:xfrm>
              <a:off x="714348" y="3526762"/>
              <a:ext cx="2643206" cy="400110"/>
            </a:xfrm>
            <a:prstGeom prst="rect">
              <a:avLst/>
            </a:prstGeom>
            <a:noFill/>
          </p:spPr>
          <p:txBody>
            <a:bodyPr wrap="square" rtlCol="0">
              <a:spAutoFit/>
            </a:bodyPr>
            <a:lstStyle/>
            <a:p>
              <a:r>
                <a:rPr lang="zh-CN"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1</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2</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a:solidFill>
                    <a:srgbClr val="0000FF"/>
                  </a:solidFill>
                  <a:latin typeface="Times New Roman" pitchFamily="18" charset="0"/>
                  <a:ea typeface="微软雅黑" pitchFamily="34" charset="-122"/>
                  <a:cs typeface="Times New Roman" pitchFamily="18" charset="0"/>
                </a:rPr>
                <a:t>…</a:t>
              </a:r>
              <a:r>
                <a:rPr lang="zh-CN" altLang="en-US" sz="2000" i="1" dirty="0">
                  <a:solidFill>
                    <a:srgbClr val="0000FF"/>
                  </a:solidFill>
                  <a:latin typeface="Times New Roman" pitchFamily="18" charset="0"/>
                  <a:ea typeface="微软雅黑" pitchFamily="34" charset="-122"/>
                  <a:cs typeface="Times New Roman" pitchFamily="18" charset="0"/>
                </a:rPr>
                <a:t>，</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j</a:t>
              </a:r>
              <a:r>
                <a:rPr lang="zh-CN" altLang="zh-CN" sz="2000" i="1" dirty="0">
                  <a:solidFill>
                    <a:srgbClr val="0000FF"/>
                  </a:solidFill>
                  <a:latin typeface="Times New Roman" pitchFamily="18" charset="0"/>
                  <a:ea typeface="微软雅黑" pitchFamily="34" charset="-122"/>
                  <a:cs typeface="Times New Roman" pitchFamily="18" charset="0"/>
                </a:rPr>
                <a:t>）</a:t>
              </a:r>
              <a:endPar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endParaRPr>
            </a:p>
          </p:txBody>
        </p:sp>
        <p:sp>
          <p:nvSpPr>
            <p:cNvPr id="8" name="TextBox 7"/>
            <p:cNvSpPr txBox="1"/>
            <p:nvPr/>
          </p:nvSpPr>
          <p:spPr>
            <a:xfrm>
              <a:off x="714348" y="2428868"/>
              <a:ext cx="3000396" cy="400110"/>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cs typeface="Consolas" pitchFamily="49" charset="0"/>
                </a:rPr>
                <a:t>情况</a:t>
              </a:r>
              <a:r>
                <a:rPr lang="en-US" altLang="zh-CN" sz="2000" b="1" dirty="0">
                  <a:solidFill>
                    <a:srgbClr val="FF0000"/>
                  </a:solidFill>
                  <a:latin typeface="微软雅黑" panose="020B0503020204020204" pitchFamily="34" charset="-122"/>
                  <a:ea typeface="微软雅黑" panose="020B0503020204020204" pitchFamily="34" charset="-122"/>
                  <a:cs typeface="Consolas" pitchFamily="49" charset="0"/>
                </a:rPr>
                <a:t>1</a:t>
              </a:r>
              <a:r>
                <a:rPr lang="zh-CN" altLang="en-US" sz="2000" b="1" dirty="0">
                  <a:solidFill>
                    <a:srgbClr val="FF0000"/>
                  </a:solidFill>
                  <a:latin typeface="微软雅黑" panose="020B0503020204020204" pitchFamily="34" charset="-122"/>
                  <a:ea typeface="微软雅黑" panose="020B0503020204020204" pitchFamily="34" charset="-122"/>
                  <a:cs typeface="Consolas" pitchFamily="49" charset="0"/>
                </a:rPr>
                <a:t>：</a:t>
              </a:r>
              <a:r>
                <a:rPr lang="en-US" altLang="zh-CN" sz="2000" b="1" i="1" dirty="0">
                  <a:latin typeface="微软雅黑" panose="020B0503020204020204" pitchFamily="34" charset="-122"/>
                  <a:ea typeface="微软雅黑" panose="020B0503020204020204" pitchFamily="34" charset="-122"/>
                  <a:cs typeface="Consolas" pitchFamily="49" charset="0"/>
                </a:rPr>
                <a:t> </a:t>
              </a:r>
              <a:r>
                <a:rPr lang="en-US" altLang="zh-CN" sz="2000" b="1" i="1" dirty="0">
                  <a:solidFill>
                    <a:srgbClr val="0000FF"/>
                  </a:solidFill>
                  <a:latin typeface="Times New Roman" pitchFamily="18" charset="0"/>
                  <a:ea typeface="微软雅黑" pitchFamily="34" charset="-122"/>
                  <a:cs typeface="Times New Roman" pitchFamily="18" charset="0"/>
                </a:rPr>
                <a:t>x</a:t>
              </a:r>
              <a:r>
                <a:rPr lang="en-US" altLang="zh-CN" sz="2000" b="1" i="1" baseline="-25000" dirty="0">
                  <a:solidFill>
                    <a:srgbClr val="0000FF"/>
                  </a:solidFill>
                  <a:latin typeface="Times New Roman" pitchFamily="18" charset="0"/>
                  <a:ea typeface="微软雅黑" pitchFamily="34" charset="-122"/>
                  <a:cs typeface="Times New Roman" pitchFamily="18" charset="0"/>
                </a:rPr>
                <a:t>i  </a:t>
              </a:r>
              <a:r>
                <a:rPr lang="en-US" altLang="zh-CN" sz="2000" b="1" i="1" dirty="0">
                  <a:solidFill>
                    <a:srgbClr val="0000FF"/>
                  </a:solidFill>
                  <a:latin typeface="Times New Roman" pitchFamily="18" charset="0"/>
                  <a:ea typeface="微软雅黑" pitchFamily="34" charset="-122"/>
                  <a:cs typeface="Times New Roman" pitchFamily="18" charset="0"/>
                </a:rPr>
                <a:t>= </a:t>
              </a:r>
              <a:r>
                <a:rPr lang="en-US" altLang="zh-CN" sz="2000" b="1" i="1" dirty="0" err="1">
                  <a:solidFill>
                    <a:srgbClr val="0000FF"/>
                  </a:solidFill>
                  <a:latin typeface="Times New Roman" pitchFamily="18" charset="0"/>
                  <a:ea typeface="微软雅黑" pitchFamily="34" charset="-122"/>
                  <a:cs typeface="Times New Roman" pitchFamily="18" charset="0"/>
                </a:rPr>
                <a:t>y</a:t>
              </a:r>
              <a:r>
                <a:rPr lang="en-US" altLang="zh-CN" sz="2000" b="1" i="1" baseline="-25000" dirty="0" err="1">
                  <a:solidFill>
                    <a:srgbClr val="0000FF"/>
                  </a:solidFill>
                  <a:latin typeface="Times New Roman" pitchFamily="18" charset="0"/>
                  <a:ea typeface="微软雅黑" pitchFamily="34" charset="-122"/>
                  <a:cs typeface="Times New Roman" pitchFamily="18" charset="0"/>
                </a:rPr>
                <a:t>j</a:t>
              </a:r>
              <a:endParaRPr lang="zh-CN" altLang="en-US" sz="2000" b="1" i="1" dirty="0">
                <a:solidFill>
                  <a:srgbClr val="0000FF"/>
                </a:solidFill>
                <a:latin typeface="Times New Roman" pitchFamily="18" charset="0"/>
                <a:ea typeface="微软雅黑" pitchFamily="34" charset="-122"/>
                <a:cs typeface="Times New Roman" pitchFamily="18" charset="0"/>
              </a:endParaRPr>
            </a:p>
          </p:txBody>
        </p:sp>
        <p:cxnSp>
          <p:nvCxnSpPr>
            <p:cNvPr id="10" name="直接连接符 9"/>
            <p:cNvCxnSpPr>
              <a:cxnSpLocks/>
            </p:cNvCxnSpPr>
            <p:nvPr/>
          </p:nvCxnSpPr>
          <p:spPr>
            <a:xfrm>
              <a:off x="2479041" y="3231688"/>
              <a:ext cx="0" cy="289699"/>
            </a:xfrm>
            <a:prstGeom prst="line">
              <a:avLst/>
            </a:prstGeom>
            <a:ln w="57150" cmpd="dbl">
              <a:solidFill>
                <a:srgbClr val="9900FF"/>
              </a:solidFill>
              <a:tailEnd type="none"/>
            </a:ln>
          </p:spPr>
          <p:style>
            <a:lnRef idx="1">
              <a:schemeClr val="dk1"/>
            </a:lnRef>
            <a:fillRef idx="0">
              <a:schemeClr val="dk1"/>
            </a:fillRef>
            <a:effectRef idx="0">
              <a:schemeClr val="dk1"/>
            </a:effectRef>
            <a:fontRef idx="minor">
              <a:schemeClr val="tx1"/>
            </a:fontRef>
          </p:style>
        </p:cxnSp>
      </p:grpSp>
      <p:grpSp>
        <p:nvGrpSpPr>
          <p:cNvPr id="3" name="组合 13"/>
          <p:cNvGrpSpPr/>
          <p:nvPr/>
        </p:nvGrpSpPr>
        <p:grpSpPr>
          <a:xfrm>
            <a:off x="3545363" y="3662931"/>
            <a:ext cx="4536434" cy="415928"/>
            <a:chOff x="3571868" y="3727452"/>
            <a:chExt cx="4536434" cy="415928"/>
          </a:xfrm>
        </p:grpSpPr>
        <p:sp>
          <p:nvSpPr>
            <p:cNvPr id="7" name="TextBox 6"/>
            <p:cNvSpPr txBox="1"/>
            <p:nvPr/>
          </p:nvSpPr>
          <p:spPr>
            <a:xfrm>
              <a:off x="4286248" y="3727452"/>
              <a:ext cx="3822054" cy="400110"/>
            </a:xfrm>
            <a:prstGeom prst="rect">
              <a:avLst/>
            </a:prstGeom>
            <a:noFill/>
          </p:spPr>
          <p:txBody>
            <a:bodyPr wrap="square" rtlCol="0">
              <a:spAutoFit/>
            </a:bodyPr>
            <a:lstStyle/>
            <a:p>
              <a:r>
                <a:rPr lang="en-US" altLang="zh-CN" sz="2000" b="1" i="1" dirty="0">
                  <a:solidFill>
                    <a:srgbClr val="0000FF"/>
                  </a:solidFill>
                  <a:latin typeface="Times New Roman" pitchFamily="18" charset="0"/>
                  <a:ea typeface="微软雅黑" pitchFamily="34" charset="-122"/>
                  <a:cs typeface="Times New Roman" pitchFamily="18" charset="0"/>
                </a:rPr>
                <a:t>C(</a:t>
              </a:r>
              <a:r>
                <a:rPr lang="en-US" altLang="zh-CN" sz="2000" b="1" i="1" dirty="0" err="1">
                  <a:solidFill>
                    <a:srgbClr val="0000FF"/>
                  </a:solidFill>
                  <a:latin typeface="Times New Roman" pitchFamily="18" charset="0"/>
                  <a:ea typeface="微软雅黑" pitchFamily="34" charset="-122"/>
                  <a:cs typeface="Times New Roman" pitchFamily="18" charset="0"/>
                </a:rPr>
                <a:t>i</a:t>
              </a:r>
              <a:r>
                <a:rPr lang="en-US" altLang="zh-CN" sz="2000" b="1" i="1" dirty="0">
                  <a:solidFill>
                    <a:srgbClr val="0000FF"/>
                  </a:solidFill>
                  <a:latin typeface="Times New Roman" pitchFamily="18" charset="0"/>
                  <a:ea typeface="微软雅黑" pitchFamily="34" charset="-122"/>
                  <a:cs typeface="Times New Roman" pitchFamily="18" charset="0"/>
                </a:rPr>
                <a:t>, j)</a:t>
              </a:r>
              <a:r>
                <a:rPr lang="nb-NO" altLang="zh-CN" sz="2000" b="1" i="1" dirty="0">
                  <a:solidFill>
                    <a:srgbClr val="0000FF"/>
                  </a:solidFill>
                  <a:latin typeface="Times New Roman" pitchFamily="18" charset="0"/>
                  <a:ea typeface="微软雅黑" pitchFamily="34" charset="-122"/>
                  <a:cs typeface="Times New Roman" pitchFamily="18" charset="0"/>
                </a:rPr>
                <a:t>=</a:t>
              </a:r>
              <a:r>
                <a:rPr lang="en-US" altLang="zh-CN" sz="2000" b="1" i="1" dirty="0">
                  <a:solidFill>
                    <a:srgbClr val="0000FF"/>
                  </a:solidFill>
                  <a:latin typeface="Times New Roman" pitchFamily="18" charset="0"/>
                  <a:ea typeface="微软雅黑" pitchFamily="34" charset="-122"/>
                  <a:cs typeface="Times New Roman" pitchFamily="18" charset="0"/>
                </a:rPr>
                <a:t> C(i-1, j-1) </a:t>
              </a:r>
              <a:r>
                <a:rPr lang="nb-NO" altLang="zh-CN" sz="2000" b="1" i="1" dirty="0">
                  <a:solidFill>
                    <a:srgbClr val="0000FF"/>
                  </a:solidFill>
                  <a:latin typeface="Times New Roman" pitchFamily="18" charset="0"/>
                  <a:ea typeface="微软雅黑" pitchFamily="34" charset="-122"/>
                  <a:cs typeface="Times New Roman" pitchFamily="18" charset="0"/>
                </a:rPr>
                <a:t>+1</a:t>
              </a:r>
              <a:endParaRPr lang="zh-CN" altLang="en-US" sz="2000" b="1" i="1" dirty="0">
                <a:solidFill>
                  <a:srgbClr val="0000FF"/>
                </a:solidFill>
                <a:latin typeface="Times New Roman" pitchFamily="18" charset="0"/>
                <a:ea typeface="微软雅黑" pitchFamily="34" charset="-122"/>
                <a:cs typeface="Times New Roman" pitchFamily="18" charset="0"/>
              </a:endParaRPr>
            </a:p>
          </p:txBody>
        </p:sp>
        <p:sp>
          <p:nvSpPr>
            <p:cNvPr id="12" name="右箭头 11"/>
            <p:cNvSpPr/>
            <p:nvPr/>
          </p:nvSpPr>
          <p:spPr>
            <a:xfrm>
              <a:off x="3571868" y="3786190"/>
              <a:ext cx="571504"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cs typeface="Consolas" pitchFamily="49" charset="0"/>
              </a:endParaRPr>
            </a:p>
          </p:txBody>
        </p:sp>
      </p:grpSp>
      <p:sp>
        <p:nvSpPr>
          <p:cNvPr id="11" name="文本占位符 10"/>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13" name="矩形 12"/>
          <p:cNvSpPr/>
          <p:nvPr/>
        </p:nvSpPr>
        <p:spPr>
          <a:xfrm>
            <a:off x="706947" y="1359921"/>
            <a:ext cx="3031599"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2</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确定动态规划函数</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TextBox 23">
            <a:extLst>
              <a:ext uri="{FF2B5EF4-FFF2-40B4-BE49-F238E27FC236}">
                <a16:creationId xmlns:a16="http://schemas.microsoft.com/office/drawing/2014/main" id="{7571A7D6-58F6-EE2A-2A3A-EA5236B7A58A}"/>
              </a:ext>
            </a:extLst>
          </p:cNvPr>
          <p:cNvSpPr txBox="1"/>
          <p:nvPr/>
        </p:nvSpPr>
        <p:spPr>
          <a:xfrm>
            <a:off x="1032603" y="4561233"/>
            <a:ext cx="3000396" cy="400110"/>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cs typeface="Consolas" pitchFamily="49" charset="0"/>
              </a:rPr>
              <a:t>情况</a:t>
            </a:r>
            <a:r>
              <a:rPr lang="en-US" altLang="zh-CN" sz="2000" b="1" dirty="0">
                <a:solidFill>
                  <a:srgbClr val="FF0000"/>
                </a:solidFill>
                <a:latin typeface="微软雅黑" panose="020B0503020204020204" pitchFamily="34" charset="-122"/>
                <a:ea typeface="微软雅黑" panose="020B0503020204020204" pitchFamily="34" charset="-122"/>
                <a:cs typeface="Consolas" pitchFamily="49" charset="0"/>
              </a:rPr>
              <a:t>2</a:t>
            </a:r>
            <a:r>
              <a:rPr lang="zh-CN" altLang="en-US" sz="2000" b="1" dirty="0">
                <a:solidFill>
                  <a:srgbClr val="FF0000"/>
                </a:solidFill>
                <a:latin typeface="微软雅黑" panose="020B0503020204020204" pitchFamily="34" charset="-122"/>
                <a:ea typeface="微软雅黑" panose="020B0503020204020204" pitchFamily="34" charset="-122"/>
                <a:cs typeface="Consolas" pitchFamily="49" charset="0"/>
              </a:rPr>
              <a:t>：</a:t>
            </a:r>
            <a:r>
              <a:rPr lang="en-US" altLang="zh-CN" sz="2000" i="1" dirty="0">
                <a:solidFill>
                  <a:srgbClr val="FF0000"/>
                </a:solidFill>
                <a:latin typeface="微软雅黑" panose="020B0503020204020204" pitchFamily="34" charset="-122"/>
                <a:ea typeface="微软雅黑" panose="020B0503020204020204" pitchFamily="34" charset="-122"/>
                <a:cs typeface="Consolas" pitchFamily="49" charset="0"/>
              </a:rPr>
              <a:t> </a:t>
            </a:r>
            <a:r>
              <a:rPr lang="en-US" altLang="zh-CN" sz="2000" b="1" i="1" dirty="0">
                <a:solidFill>
                  <a:srgbClr val="0000FF"/>
                </a:solidFill>
                <a:latin typeface="Times New Roman" pitchFamily="18" charset="0"/>
                <a:ea typeface="微软雅黑" pitchFamily="34" charset="-122"/>
                <a:cs typeface="Times New Roman" pitchFamily="18" charset="0"/>
              </a:rPr>
              <a:t>x</a:t>
            </a:r>
            <a:r>
              <a:rPr lang="en-US" altLang="zh-CN" sz="2000" b="1" i="1" baseline="-25000" dirty="0">
                <a:solidFill>
                  <a:srgbClr val="0000FF"/>
                </a:solidFill>
                <a:latin typeface="Times New Roman" pitchFamily="18" charset="0"/>
                <a:ea typeface="微软雅黑" pitchFamily="34" charset="-122"/>
                <a:cs typeface="Times New Roman" pitchFamily="18" charset="0"/>
              </a:rPr>
              <a:t>i  </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solidFill>
                  <a:srgbClr val="0000FF"/>
                </a:solidFill>
                <a:latin typeface="Times New Roman" pitchFamily="18" charset="0"/>
                <a:ea typeface="微软雅黑" pitchFamily="34" charset="-122"/>
                <a:cs typeface="Times New Roman" pitchFamily="18" charset="0"/>
              </a:rPr>
              <a:t> </a:t>
            </a:r>
            <a:r>
              <a:rPr lang="en-US" altLang="zh-CN" sz="2000" b="1" i="1" dirty="0" err="1">
                <a:solidFill>
                  <a:srgbClr val="0000FF"/>
                </a:solidFill>
                <a:latin typeface="Times New Roman" pitchFamily="18" charset="0"/>
                <a:ea typeface="微软雅黑" pitchFamily="34" charset="-122"/>
                <a:cs typeface="Times New Roman" pitchFamily="18" charset="0"/>
              </a:rPr>
              <a:t>y</a:t>
            </a:r>
            <a:r>
              <a:rPr lang="en-US" altLang="zh-CN" sz="2000" b="1" i="1" baseline="-25000" dirty="0" err="1">
                <a:solidFill>
                  <a:srgbClr val="0000FF"/>
                </a:solidFill>
                <a:latin typeface="Times New Roman" pitchFamily="18" charset="0"/>
                <a:ea typeface="微软雅黑" pitchFamily="34" charset="-122"/>
                <a:cs typeface="Times New Roman" pitchFamily="18" charset="0"/>
              </a:rPr>
              <a:t>j</a:t>
            </a:r>
            <a:r>
              <a:rPr lang="en-US" altLang="zh-CN" sz="2000" b="1" i="1" baseline="-25000" dirty="0">
                <a:solidFill>
                  <a:srgbClr val="0000FF"/>
                </a:solidFill>
                <a:latin typeface="Times New Roman" pitchFamily="18" charset="0"/>
                <a:ea typeface="微软雅黑" pitchFamily="34" charset="-122"/>
                <a:cs typeface="Times New Roman" pitchFamily="18" charset="0"/>
              </a:rPr>
              <a:t> </a:t>
            </a:r>
            <a:endParaRPr lang="zh-CN" altLang="en-US" sz="2000" b="1" dirty="0">
              <a:solidFill>
                <a:srgbClr val="FF0000"/>
              </a:solidFill>
              <a:latin typeface="微软雅黑" panose="020B0503020204020204" pitchFamily="34" charset="-122"/>
              <a:ea typeface="微软雅黑" panose="020B0503020204020204" pitchFamily="34" charset="-122"/>
              <a:cs typeface="Consolas" pitchFamily="49" charset="0"/>
            </a:endParaRPr>
          </a:p>
        </p:txBody>
      </p:sp>
      <p:grpSp>
        <p:nvGrpSpPr>
          <p:cNvPr id="14" name="组合 24">
            <a:extLst>
              <a:ext uri="{FF2B5EF4-FFF2-40B4-BE49-F238E27FC236}">
                <a16:creationId xmlns:a16="http://schemas.microsoft.com/office/drawing/2014/main" id="{B995353E-2338-DE05-C8FC-026BF49B5172}"/>
              </a:ext>
            </a:extLst>
          </p:cNvPr>
          <p:cNvGrpSpPr/>
          <p:nvPr/>
        </p:nvGrpSpPr>
        <p:grpSpPr>
          <a:xfrm>
            <a:off x="4390189" y="5685890"/>
            <a:ext cx="4339273" cy="369332"/>
            <a:chOff x="3571868" y="3774048"/>
            <a:chExt cx="4339273" cy="369332"/>
          </a:xfrm>
        </p:grpSpPr>
        <p:sp>
          <p:nvSpPr>
            <p:cNvPr id="15" name="TextBox 25">
              <a:extLst>
                <a:ext uri="{FF2B5EF4-FFF2-40B4-BE49-F238E27FC236}">
                  <a16:creationId xmlns:a16="http://schemas.microsoft.com/office/drawing/2014/main" id="{1F931903-0FCD-6CD1-B148-0DCAA5B07E00}"/>
                </a:ext>
              </a:extLst>
            </p:cNvPr>
            <p:cNvSpPr txBox="1"/>
            <p:nvPr/>
          </p:nvSpPr>
          <p:spPr>
            <a:xfrm>
              <a:off x="4232825" y="3774048"/>
              <a:ext cx="3678316" cy="369332"/>
            </a:xfrm>
            <a:prstGeom prst="rect">
              <a:avLst/>
            </a:prstGeom>
            <a:noFill/>
          </p:spPr>
          <p:txBody>
            <a:bodyPr wrap="square" rtlCol="0">
              <a:spAutoFit/>
            </a:bodyPr>
            <a:lstStyle/>
            <a:p>
              <a:r>
                <a:rPr lang="en-US" altLang="zh-CN" b="1" i="1" dirty="0">
                  <a:solidFill>
                    <a:srgbClr val="0000FF"/>
                  </a:solidFill>
                  <a:latin typeface="Times New Roman" panose="02020603050405020304" pitchFamily="18" charset="0"/>
                  <a:cs typeface="Times New Roman" panose="02020603050405020304" pitchFamily="18" charset="0"/>
                </a:rPr>
                <a:t>C(i,j) = </a:t>
              </a:r>
              <a:r>
                <a:rPr lang="nb-NO" altLang="zh-CN" b="1" i="1" dirty="0">
                  <a:solidFill>
                    <a:srgbClr val="0000FF"/>
                  </a:solidFill>
                  <a:latin typeface="Times New Roman" panose="02020603050405020304" pitchFamily="18" charset="0"/>
                  <a:cs typeface="Times New Roman" panose="02020603050405020304" pitchFamily="18" charset="0"/>
                </a:rPr>
                <a:t>MAX (  </a:t>
              </a:r>
              <a:r>
                <a:rPr lang="en-US" altLang="zh-CN" b="1" i="1" dirty="0">
                  <a:solidFill>
                    <a:srgbClr val="0000FF"/>
                  </a:solidFill>
                  <a:latin typeface="Times New Roman" panose="02020603050405020304" pitchFamily="18" charset="0"/>
                  <a:cs typeface="Times New Roman" panose="02020603050405020304" pitchFamily="18" charset="0"/>
                </a:rPr>
                <a:t>C(</a:t>
              </a:r>
              <a:r>
                <a:rPr lang="en-US" altLang="zh-CN" b="1" i="1" dirty="0" err="1">
                  <a:solidFill>
                    <a:srgbClr val="0000FF"/>
                  </a:solidFill>
                  <a:latin typeface="Times New Roman" panose="02020603050405020304" pitchFamily="18" charset="0"/>
                  <a:cs typeface="Times New Roman" panose="02020603050405020304" pitchFamily="18" charset="0"/>
                </a:rPr>
                <a:t>i</a:t>
              </a:r>
              <a:r>
                <a:rPr lang="en-US" altLang="zh-CN" b="1" i="1" dirty="0">
                  <a:solidFill>
                    <a:srgbClr val="0000FF"/>
                  </a:solidFill>
                  <a:latin typeface="Times New Roman" panose="02020603050405020304" pitchFamily="18" charset="0"/>
                  <a:cs typeface="Times New Roman" panose="02020603050405020304" pitchFamily="18" charset="0"/>
                </a:rPr>
                <a:t>, j-1)</a:t>
              </a:r>
              <a:r>
                <a:rPr lang="zh-CN" altLang="en-US" b="1" i="1" dirty="0">
                  <a:solidFill>
                    <a:srgbClr val="0000FF"/>
                  </a:solidFill>
                  <a:latin typeface="Times New Roman" panose="02020603050405020304" pitchFamily="18" charset="0"/>
                  <a:cs typeface="Times New Roman" panose="02020603050405020304" pitchFamily="18" charset="0"/>
                </a:rPr>
                <a:t>，</a:t>
              </a:r>
              <a:r>
                <a:rPr lang="en-US" altLang="zh-CN" b="1" i="1" dirty="0">
                  <a:solidFill>
                    <a:srgbClr val="0000FF"/>
                  </a:solidFill>
                  <a:latin typeface="Times New Roman" panose="02020603050405020304" pitchFamily="18" charset="0"/>
                  <a:cs typeface="Times New Roman" panose="02020603050405020304" pitchFamily="18" charset="0"/>
                </a:rPr>
                <a:t>C(i-1, j)  </a:t>
              </a:r>
              <a:r>
                <a:rPr lang="nb-NO" altLang="zh-CN" b="1" i="1" dirty="0">
                  <a:solidFill>
                    <a:srgbClr val="0000FF"/>
                  </a:solidFill>
                  <a:latin typeface="Times New Roman" panose="02020603050405020304" pitchFamily="18" charset="0"/>
                  <a:cs typeface="Times New Roman" panose="02020603050405020304" pitchFamily="18" charset="0"/>
                </a:rPr>
                <a:t>)</a:t>
              </a:r>
              <a:endParaRPr lang="zh-CN" altLang="en-US" b="1" i="1" dirty="0">
                <a:solidFill>
                  <a:srgbClr val="0000FF"/>
                </a:solidFill>
                <a:latin typeface="Times New Roman" panose="02020603050405020304" pitchFamily="18" charset="0"/>
                <a:cs typeface="Times New Roman" panose="02020603050405020304" pitchFamily="18" charset="0"/>
              </a:endParaRPr>
            </a:p>
          </p:txBody>
        </p:sp>
        <p:sp>
          <p:nvSpPr>
            <p:cNvPr id="16" name="右箭头 26">
              <a:extLst>
                <a:ext uri="{FF2B5EF4-FFF2-40B4-BE49-F238E27FC236}">
                  <a16:creationId xmlns:a16="http://schemas.microsoft.com/office/drawing/2014/main" id="{D6675C7F-2E1C-8596-1898-4671F32C036C}"/>
                </a:ext>
              </a:extLst>
            </p:cNvPr>
            <p:cNvSpPr/>
            <p:nvPr/>
          </p:nvSpPr>
          <p:spPr>
            <a:xfrm>
              <a:off x="3571868" y="3786190"/>
              <a:ext cx="571504"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600" b="1">
                <a:latin typeface="Consolas" pitchFamily="49" charset="0"/>
                <a:cs typeface="Consolas" pitchFamily="49" charset="0"/>
              </a:endParaRPr>
            </a:p>
          </p:txBody>
        </p:sp>
      </p:grpSp>
      <p:grpSp>
        <p:nvGrpSpPr>
          <p:cNvPr id="17" name="组合 27">
            <a:extLst>
              <a:ext uri="{FF2B5EF4-FFF2-40B4-BE49-F238E27FC236}">
                <a16:creationId xmlns:a16="http://schemas.microsoft.com/office/drawing/2014/main" id="{6B92BDB6-3803-9C09-80C4-6956E7331815}"/>
              </a:ext>
            </a:extLst>
          </p:cNvPr>
          <p:cNvGrpSpPr/>
          <p:nvPr/>
        </p:nvGrpSpPr>
        <p:grpSpPr>
          <a:xfrm>
            <a:off x="901531" y="5124269"/>
            <a:ext cx="3591775" cy="1376020"/>
            <a:chOff x="83210" y="3212427"/>
            <a:chExt cx="3591775" cy="1376020"/>
          </a:xfrm>
        </p:grpSpPr>
        <p:sp>
          <p:nvSpPr>
            <p:cNvPr id="18" name="TextBox 28">
              <a:extLst>
                <a:ext uri="{FF2B5EF4-FFF2-40B4-BE49-F238E27FC236}">
                  <a16:creationId xmlns:a16="http://schemas.microsoft.com/office/drawing/2014/main" id="{0EB2AE38-1D25-41D4-1A5A-1BE58F45889B}"/>
                </a:ext>
              </a:extLst>
            </p:cNvPr>
            <p:cNvSpPr txBox="1"/>
            <p:nvPr/>
          </p:nvSpPr>
          <p:spPr>
            <a:xfrm>
              <a:off x="83210" y="3212427"/>
              <a:ext cx="3571900" cy="400110"/>
            </a:xfrm>
            <a:prstGeom prst="rect">
              <a:avLst/>
            </a:prstGeom>
            <a:noFill/>
          </p:spPr>
          <p:txBody>
            <a:bodyPr wrap="square" rtlCol="0">
              <a:spAutoFit/>
            </a:bodyPr>
            <a:lstStyle/>
            <a:p>
              <a:r>
                <a:rPr lang="zh-CN" altLang="zh-CN" sz="2000" b="1" dirty="0">
                  <a:solidFill>
                    <a:srgbClr val="0000FF"/>
                  </a:solidFill>
                  <a:latin typeface="Times New Roman" panose="02020603050405020304" pitchFamily="18" charset="0"/>
                  <a:cs typeface="Times New Roman" panose="02020603050405020304" pitchFamily="18" charset="0"/>
                </a:rPr>
                <a:t>（</a:t>
              </a:r>
              <a:r>
                <a:rPr lang="en-US" altLang="zh-CN" sz="2000" b="1" i="1" dirty="0">
                  <a:solidFill>
                    <a:srgbClr val="0000FF"/>
                  </a:solidFill>
                  <a:latin typeface="Times New Roman" panose="02020603050405020304" pitchFamily="18" charset="0"/>
                  <a:cs typeface="Times New Roman" panose="02020603050405020304" pitchFamily="18" charset="0"/>
                </a:rPr>
                <a:t>x</a:t>
              </a:r>
              <a:r>
                <a:rPr lang="en-US" altLang="zh-CN" sz="2000" b="1" baseline="-25000" dirty="0">
                  <a:solidFill>
                    <a:srgbClr val="0000FF"/>
                  </a:solidFill>
                  <a:latin typeface="Times New Roman" panose="02020603050405020304" pitchFamily="18" charset="0"/>
                  <a:cs typeface="Times New Roman" panose="02020603050405020304" pitchFamily="18" charset="0"/>
                </a:rPr>
                <a:t>1</a:t>
              </a:r>
              <a:r>
                <a:rPr lang="zh-CN" altLang="en-US" sz="2000" b="1" dirty="0">
                  <a:solidFill>
                    <a:srgbClr val="0000FF"/>
                  </a:solidFill>
                  <a:latin typeface="Times New Roman" panose="02020603050405020304" pitchFamily="18" charset="0"/>
                  <a:cs typeface="Times New Roman" panose="02020603050405020304" pitchFamily="18" charset="0"/>
                </a:rPr>
                <a:t>，</a:t>
              </a:r>
              <a:r>
                <a:rPr lang="en-US" altLang="zh-CN" sz="2000" b="1" i="1" dirty="0">
                  <a:solidFill>
                    <a:srgbClr val="0000FF"/>
                  </a:solidFill>
                  <a:latin typeface="Times New Roman" panose="02020603050405020304" pitchFamily="18" charset="0"/>
                  <a:cs typeface="Times New Roman" panose="02020603050405020304" pitchFamily="18" charset="0"/>
                </a:rPr>
                <a:t>x</a:t>
              </a:r>
              <a:r>
                <a:rPr lang="en-US" altLang="zh-CN" sz="2000" b="1" baseline="-25000" dirty="0">
                  <a:solidFill>
                    <a:srgbClr val="0000FF"/>
                  </a:solidFill>
                  <a:latin typeface="Times New Roman" panose="02020603050405020304" pitchFamily="18" charset="0"/>
                  <a:cs typeface="Times New Roman" panose="02020603050405020304" pitchFamily="18" charset="0"/>
                </a:rPr>
                <a:t>2</a:t>
              </a:r>
              <a:r>
                <a:rPr lang="zh-CN" altLang="en-US" sz="2000" b="1" dirty="0">
                  <a:solidFill>
                    <a:srgbClr val="0000FF"/>
                  </a:solidFill>
                  <a:latin typeface="Times New Roman" panose="02020603050405020304" pitchFamily="18" charset="0"/>
                  <a:cs typeface="Times New Roman" panose="02020603050405020304" pitchFamily="18" charset="0"/>
                </a:rPr>
                <a:t>，</a:t>
              </a:r>
              <a:r>
                <a:rPr lang="en-US" altLang="zh-CN" sz="2000" b="1" dirty="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a:t>
              </a:r>
              <a:r>
                <a:rPr lang="zh-CN"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i="1" dirty="0">
                  <a:solidFill>
                    <a:srgbClr val="0000FF"/>
                  </a:solidFill>
                  <a:latin typeface="Times New Roman" panose="02020603050405020304" pitchFamily="18" charset="0"/>
                  <a:cs typeface="Times New Roman" panose="02020603050405020304" pitchFamily="18" charset="0"/>
                </a:rPr>
                <a:t>x</a:t>
              </a:r>
              <a:r>
                <a:rPr lang="en-US" altLang="zh-CN" sz="2000" b="1" i="1" baseline="-25000" dirty="0">
                  <a:solidFill>
                    <a:srgbClr val="0000FF"/>
                  </a:solidFill>
                  <a:latin typeface="Times New Roman" panose="02020603050405020304" pitchFamily="18" charset="0"/>
                  <a:cs typeface="Times New Roman" panose="02020603050405020304" pitchFamily="18" charset="0"/>
                </a:rPr>
                <a:t>i</a:t>
              </a:r>
              <a:r>
                <a:rPr lang="en-US" altLang="zh-CN" sz="2000" b="1" baseline="-25000" dirty="0">
                  <a:solidFill>
                    <a:srgbClr val="0000FF"/>
                  </a:solidFill>
                  <a:latin typeface="Times New Roman" panose="02020603050405020304" pitchFamily="18" charset="0"/>
                  <a:cs typeface="Times New Roman" panose="02020603050405020304" pitchFamily="18" charset="0"/>
                </a:rPr>
                <a:t>-1</a:t>
              </a:r>
              <a:r>
                <a:rPr lang="zh-CN" altLang="zh-CN" sz="2000" b="1" dirty="0">
                  <a:solidFill>
                    <a:srgbClr val="0000FF"/>
                  </a:solidFill>
                  <a:latin typeface="Times New Roman" panose="02020603050405020304" pitchFamily="18" charset="0"/>
                  <a:cs typeface="Times New Roman" panose="02020603050405020304" pitchFamily="18" charset="0"/>
                </a:rPr>
                <a:t> </a:t>
              </a:r>
              <a:r>
                <a:rPr lang="zh-CN" altLang="en-US" sz="2000" b="1" dirty="0">
                  <a:solidFill>
                    <a:srgbClr val="0000FF"/>
                  </a:solidFill>
                  <a:latin typeface="Times New Roman" panose="02020603050405020304" pitchFamily="18" charset="0"/>
                  <a:cs typeface="Times New Roman" panose="02020603050405020304" pitchFamily="18" charset="0"/>
                </a:rPr>
                <a:t>，</a:t>
              </a:r>
              <a:r>
                <a:rPr lang="zh-CN"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i="1" dirty="0">
                  <a:solidFill>
                    <a:srgbClr val="0000FF"/>
                  </a:solidFill>
                  <a:latin typeface="Times New Roman" panose="02020603050405020304" pitchFamily="18" charset="0"/>
                  <a:cs typeface="Times New Roman" panose="02020603050405020304" pitchFamily="18" charset="0"/>
                </a:rPr>
                <a:t>x</a:t>
              </a:r>
              <a:r>
                <a:rPr lang="en-US" altLang="zh-CN" sz="2000" b="1" i="1" baseline="-25000" dirty="0">
                  <a:solidFill>
                    <a:srgbClr val="0000FF"/>
                  </a:solidFill>
                  <a:latin typeface="Times New Roman" panose="02020603050405020304" pitchFamily="18" charset="0"/>
                  <a:cs typeface="Times New Roman" panose="02020603050405020304" pitchFamily="18" charset="0"/>
                </a:rPr>
                <a:t>i</a:t>
              </a:r>
              <a:r>
                <a:rPr lang="en-US" altLang="zh-CN" sz="2000" b="1" baseline="-25000" dirty="0">
                  <a:solidFill>
                    <a:srgbClr val="0000FF"/>
                  </a:solidFill>
                  <a:latin typeface="Times New Roman" panose="02020603050405020304" pitchFamily="18" charset="0"/>
                  <a:cs typeface="Times New Roman" panose="02020603050405020304" pitchFamily="18" charset="0"/>
                </a:rPr>
                <a:t> </a:t>
              </a:r>
              <a:r>
                <a:rPr lang="zh-CN" altLang="zh-CN" sz="2000" b="1" dirty="0">
                  <a:solidFill>
                    <a:srgbClr val="0000FF"/>
                  </a:solidFill>
                  <a:latin typeface="Times New Roman" panose="02020603050405020304" pitchFamily="18" charset="0"/>
                  <a:cs typeface="Times New Roman" panose="02020603050405020304" pitchFamily="18" charset="0"/>
                </a:rPr>
                <a:t>）</a:t>
              </a:r>
              <a:endParaRPr lang="zh-CN" altLang="en-US" sz="2000" b="1" dirty="0">
                <a:solidFill>
                  <a:srgbClr val="0000FF"/>
                </a:solidFill>
                <a:latin typeface="Times New Roman" panose="02020603050405020304" pitchFamily="18" charset="0"/>
                <a:cs typeface="Times New Roman" panose="02020603050405020304" pitchFamily="18" charset="0"/>
              </a:endParaRPr>
            </a:p>
          </p:txBody>
        </p:sp>
        <p:sp>
          <p:nvSpPr>
            <p:cNvPr id="19" name="TextBox 29">
              <a:extLst>
                <a:ext uri="{FF2B5EF4-FFF2-40B4-BE49-F238E27FC236}">
                  <a16:creationId xmlns:a16="http://schemas.microsoft.com/office/drawing/2014/main" id="{1EAFF2DF-F077-5060-1890-9782BA4C5411}"/>
                </a:ext>
              </a:extLst>
            </p:cNvPr>
            <p:cNvSpPr txBox="1"/>
            <p:nvPr/>
          </p:nvSpPr>
          <p:spPr>
            <a:xfrm>
              <a:off x="103085" y="4188337"/>
              <a:ext cx="3571900" cy="400110"/>
            </a:xfrm>
            <a:prstGeom prst="rect">
              <a:avLst/>
            </a:prstGeom>
            <a:noFill/>
          </p:spPr>
          <p:txBody>
            <a:bodyPr wrap="square" rtlCol="0">
              <a:spAutoFit/>
            </a:bodyPr>
            <a:lstStyle/>
            <a:p>
              <a:r>
                <a:rPr lang="zh-CN" altLang="zh-CN" sz="2000" b="1" dirty="0">
                  <a:solidFill>
                    <a:srgbClr val="0000FF"/>
                  </a:solidFill>
                  <a:latin typeface="Times New Roman" panose="02020603050405020304" pitchFamily="18" charset="0"/>
                  <a:cs typeface="Times New Roman" panose="02020603050405020304" pitchFamily="18" charset="0"/>
                </a:rPr>
                <a:t>（</a:t>
              </a:r>
              <a:r>
                <a:rPr lang="en-US" altLang="zh-CN" sz="2000" b="1" i="1" dirty="0">
                  <a:solidFill>
                    <a:srgbClr val="0000FF"/>
                  </a:solidFill>
                  <a:latin typeface="Times New Roman" panose="02020603050405020304" pitchFamily="18" charset="0"/>
                  <a:cs typeface="Times New Roman" panose="02020603050405020304" pitchFamily="18" charset="0"/>
                </a:rPr>
                <a:t>y</a:t>
              </a:r>
              <a:r>
                <a:rPr lang="en-US" altLang="zh-CN" sz="2000" b="1" baseline="-25000" dirty="0">
                  <a:solidFill>
                    <a:srgbClr val="0000FF"/>
                  </a:solidFill>
                  <a:latin typeface="Times New Roman" panose="02020603050405020304" pitchFamily="18" charset="0"/>
                  <a:cs typeface="Times New Roman" panose="02020603050405020304" pitchFamily="18" charset="0"/>
                </a:rPr>
                <a:t>1</a:t>
              </a:r>
              <a:r>
                <a:rPr lang="zh-CN" altLang="en-US" sz="2000" b="1" dirty="0">
                  <a:solidFill>
                    <a:srgbClr val="0000FF"/>
                  </a:solidFill>
                  <a:latin typeface="Times New Roman" panose="02020603050405020304" pitchFamily="18" charset="0"/>
                  <a:cs typeface="Times New Roman" panose="02020603050405020304" pitchFamily="18" charset="0"/>
                </a:rPr>
                <a:t>，</a:t>
              </a:r>
              <a:r>
                <a:rPr lang="en-US" altLang="zh-CN" sz="2000" b="1" i="1" dirty="0">
                  <a:solidFill>
                    <a:srgbClr val="0000FF"/>
                  </a:solidFill>
                  <a:latin typeface="Times New Roman" panose="02020603050405020304" pitchFamily="18" charset="0"/>
                  <a:cs typeface="Times New Roman" panose="02020603050405020304" pitchFamily="18" charset="0"/>
                </a:rPr>
                <a:t>y</a:t>
              </a:r>
              <a:r>
                <a:rPr lang="en-US" altLang="zh-CN" sz="2000" b="1" baseline="-25000" dirty="0">
                  <a:solidFill>
                    <a:srgbClr val="0000FF"/>
                  </a:solidFill>
                  <a:latin typeface="Times New Roman" panose="02020603050405020304" pitchFamily="18" charset="0"/>
                  <a:cs typeface="Times New Roman" panose="02020603050405020304" pitchFamily="18" charset="0"/>
                </a:rPr>
                <a:t>2</a:t>
              </a:r>
              <a:r>
                <a:rPr lang="zh-CN" altLang="en-US" sz="2000" b="1" dirty="0">
                  <a:solidFill>
                    <a:srgbClr val="0000FF"/>
                  </a:solidFill>
                  <a:latin typeface="Times New Roman" panose="02020603050405020304" pitchFamily="18" charset="0"/>
                  <a:cs typeface="Times New Roman" panose="02020603050405020304" pitchFamily="18" charset="0"/>
                </a:rPr>
                <a:t>，</a:t>
              </a:r>
              <a:r>
                <a:rPr lang="en-US" altLang="zh-CN" sz="2000" b="1" dirty="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a:t>
              </a:r>
              <a:r>
                <a:rPr lang="en-US" altLang="zh-CN" sz="2000" b="1" i="1" dirty="0">
                  <a:solidFill>
                    <a:srgbClr val="0000FF"/>
                  </a:solidFill>
                  <a:latin typeface="Times New Roman" panose="02020603050405020304" pitchFamily="18" charset="0"/>
                  <a:cs typeface="Times New Roman" panose="02020603050405020304" pitchFamily="18" charset="0"/>
                </a:rPr>
                <a:t> y</a:t>
              </a:r>
              <a:r>
                <a:rPr lang="en-US" altLang="zh-CN" sz="2000" b="1" i="1" baseline="-25000" dirty="0">
                  <a:solidFill>
                    <a:srgbClr val="0000FF"/>
                  </a:solidFill>
                  <a:latin typeface="Times New Roman" panose="02020603050405020304" pitchFamily="18" charset="0"/>
                  <a:cs typeface="Times New Roman" panose="02020603050405020304" pitchFamily="18" charset="0"/>
                </a:rPr>
                <a:t>j</a:t>
              </a:r>
              <a:r>
                <a:rPr lang="en-US" altLang="zh-CN" sz="2000" b="1" baseline="-25000" dirty="0">
                  <a:solidFill>
                    <a:srgbClr val="0000FF"/>
                  </a:solidFill>
                  <a:latin typeface="Times New Roman" panose="02020603050405020304" pitchFamily="18" charset="0"/>
                  <a:cs typeface="Times New Roman" panose="02020603050405020304" pitchFamily="18" charset="0"/>
                </a:rPr>
                <a:t>-1</a:t>
              </a:r>
              <a:r>
                <a:rPr lang="zh-CN" altLang="zh-CN" sz="2000" b="1" dirty="0">
                  <a:solidFill>
                    <a:srgbClr val="0000FF"/>
                  </a:solidFill>
                  <a:latin typeface="Times New Roman" panose="02020603050405020304" pitchFamily="18" charset="0"/>
                  <a:cs typeface="Times New Roman" panose="02020603050405020304" pitchFamily="18" charset="0"/>
                </a:rPr>
                <a:t> </a:t>
              </a:r>
              <a:r>
                <a:rPr lang="zh-CN" altLang="en-US" sz="2000" b="1" dirty="0">
                  <a:solidFill>
                    <a:srgbClr val="0000FF"/>
                  </a:solidFill>
                  <a:latin typeface="Times New Roman" panose="02020603050405020304" pitchFamily="18" charset="0"/>
                  <a:cs typeface="Times New Roman" panose="02020603050405020304" pitchFamily="18" charset="0"/>
                </a:rPr>
                <a:t>，</a:t>
              </a:r>
              <a:r>
                <a:rPr lang="zh-CN" altLang="zh-CN" sz="2000" b="1" dirty="0">
                  <a:solidFill>
                    <a:srgbClr val="0000FF"/>
                  </a:solidFill>
                  <a:latin typeface="Times New Roman" panose="02020603050405020304" pitchFamily="18" charset="0"/>
                  <a:cs typeface="Times New Roman" panose="02020603050405020304" pitchFamily="18" charset="0"/>
                </a:rPr>
                <a:t> </a:t>
              </a:r>
              <a:r>
                <a:rPr lang="en-US" altLang="zh-CN" sz="2000" b="1" i="1" dirty="0" err="1">
                  <a:solidFill>
                    <a:srgbClr val="0000FF"/>
                  </a:solidFill>
                  <a:latin typeface="Times New Roman" panose="02020603050405020304" pitchFamily="18" charset="0"/>
                  <a:cs typeface="Times New Roman" panose="02020603050405020304" pitchFamily="18" charset="0"/>
                </a:rPr>
                <a:t>y</a:t>
              </a:r>
              <a:r>
                <a:rPr lang="en-US" altLang="zh-CN" sz="2000" b="1" i="1" baseline="-25000" dirty="0" err="1">
                  <a:solidFill>
                    <a:srgbClr val="0000FF"/>
                  </a:solidFill>
                  <a:latin typeface="Times New Roman" panose="02020603050405020304" pitchFamily="18" charset="0"/>
                  <a:cs typeface="Times New Roman" panose="02020603050405020304" pitchFamily="18" charset="0"/>
                </a:rPr>
                <a:t>j</a:t>
              </a:r>
              <a:r>
                <a:rPr lang="en-US" altLang="zh-CN" sz="2000" b="1" baseline="-25000" dirty="0">
                  <a:solidFill>
                    <a:srgbClr val="0000FF"/>
                  </a:solidFill>
                  <a:latin typeface="Times New Roman" panose="02020603050405020304" pitchFamily="18" charset="0"/>
                  <a:cs typeface="Times New Roman" panose="02020603050405020304" pitchFamily="18" charset="0"/>
                </a:rPr>
                <a:t> </a:t>
              </a:r>
              <a:r>
                <a:rPr lang="zh-CN" altLang="zh-CN" sz="2000" b="1" dirty="0">
                  <a:solidFill>
                    <a:srgbClr val="0000FF"/>
                  </a:solidFill>
                  <a:latin typeface="Times New Roman" panose="02020603050405020304" pitchFamily="18" charset="0"/>
                  <a:cs typeface="Times New Roman" panose="02020603050405020304" pitchFamily="18" charset="0"/>
                </a:rPr>
                <a:t>）</a:t>
              </a:r>
              <a:endParaRPr lang="zh-CN" altLang="en-US" sz="2000" b="1" dirty="0">
                <a:solidFill>
                  <a:srgbClr val="0000FF"/>
                </a:solidFill>
                <a:latin typeface="Times New Roman" panose="02020603050405020304" pitchFamily="18" charset="0"/>
                <a:cs typeface="Times New Roman" panose="02020603050405020304" pitchFamily="18" charset="0"/>
              </a:endParaRPr>
            </a:p>
          </p:txBody>
        </p:sp>
        <p:cxnSp>
          <p:nvCxnSpPr>
            <p:cNvPr id="20" name="直接连接符 19">
              <a:extLst>
                <a:ext uri="{FF2B5EF4-FFF2-40B4-BE49-F238E27FC236}">
                  <a16:creationId xmlns:a16="http://schemas.microsoft.com/office/drawing/2014/main" id="{78316288-34DE-136F-82E3-B7E6D3A71537}"/>
                </a:ext>
              </a:extLst>
            </p:cNvPr>
            <p:cNvCxnSpPr>
              <a:cxnSpLocks/>
            </p:cNvCxnSpPr>
            <p:nvPr/>
          </p:nvCxnSpPr>
          <p:spPr>
            <a:xfrm flipH="1">
              <a:off x="2727042" y="3714752"/>
              <a:ext cx="13456" cy="463218"/>
            </a:xfrm>
            <a:prstGeom prst="line">
              <a:avLst/>
            </a:prstGeom>
            <a:ln w="57150" cmpd="dbl">
              <a:solidFill>
                <a:srgbClr val="9900FF"/>
              </a:solidFill>
              <a:tailEnd type="none"/>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BBF890D0-BB85-44CD-669B-1EDFE935AAC3}"/>
                </a:ext>
              </a:extLst>
            </p:cNvPr>
            <p:cNvCxnSpPr>
              <a:cxnSpLocks/>
            </p:cNvCxnSpPr>
            <p:nvPr/>
          </p:nvCxnSpPr>
          <p:spPr>
            <a:xfrm flipV="1">
              <a:off x="2630960" y="3806141"/>
              <a:ext cx="214314" cy="214314"/>
            </a:xfrm>
            <a:prstGeom prst="line">
              <a:avLst/>
            </a:prstGeom>
            <a:ln w="28575">
              <a:solidFill>
                <a:srgbClr val="9900FF"/>
              </a:solidFill>
              <a:tailEnd type="none"/>
            </a:ln>
          </p:spPr>
          <p:style>
            <a:lnRef idx="1">
              <a:schemeClr val="dk1"/>
            </a:lnRef>
            <a:fillRef idx="0">
              <a:schemeClr val="dk1"/>
            </a:fillRef>
            <a:effectRef idx="0">
              <a:schemeClr val="dk1"/>
            </a:effectRef>
            <a:fontRef idx="minor">
              <a:schemeClr val="tx1"/>
            </a:fontRef>
          </p:style>
        </p:cxnSp>
      </p:grpSp>
      <p:grpSp>
        <p:nvGrpSpPr>
          <p:cNvPr id="22" name="组合 32">
            <a:extLst>
              <a:ext uri="{FF2B5EF4-FFF2-40B4-BE49-F238E27FC236}">
                <a16:creationId xmlns:a16="http://schemas.microsoft.com/office/drawing/2014/main" id="{422D19AA-3709-AFE6-DCB0-FEF0B5E6E44B}"/>
              </a:ext>
            </a:extLst>
          </p:cNvPr>
          <p:cNvGrpSpPr/>
          <p:nvPr/>
        </p:nvGrpSpPr>
        <p:grpSpPr>
          <a:xfrm>
            <a:off x="1356456" y="5116589"/>
            <a:ext cx="2450015" cy="1413581"/>
            <a:chOff x="538135" y="3214686"/>
            <a:chExt cx="2450015" cy="1413581"/>
          </a:xfrm>
        </p:grpSpPr>
        <p:cxnSp>
          <p:nvCxnSpPr>
            <p:cNvPr id="23" name="直接箭头连接符 22">
              <a:extLst>
                <a:ext uri="{FF2B5EF4-FFF2-40B4-BE49-F238E27FC236}">
                  <a16:creationId xmlns:a16="http://schemas.microsoft.com/office/drawing/2014/main" id="{3A96697A-CD2B-3575-E8FE-D1A3D2B75713}"/>
                </a:ext>
              </a:extLst>
            </p:cNvPr>
            <p:cNvCxnSpPr/>
            <p:nvPr/>
          </p:nvCxnSpPr>
          <p:spPr>
            <a:xfrm rot="5400000">
              <a:off x="2084508" y="3654293"/>
              <a:ext cx="576000" cy="630242"/>
            </a:xfrm>
            <a:prstGeom prst="straightConnector1">
              <a:avLst/>
            </a:prstGeom>
            <a:ln w="28575">
              <a:solidFill>
                <a:srgbClr val="006600"/>
              </a:solidFill>
              <a:tailEnd type="arrow"/>
            </a:ln>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3D703560-D82A-B423-E59E-D0CC45ABCAB2}"/>
                </a:ext>
              </a:extLst>
            </p:cNvPr>
            <p:cNvCxnSpPr/>
            <p:nvPr/>
          </p:nvCxnSpPr>
          <p:spPr>
            <a:xfrm>
              <a:off x="538135" y="4628267"/>
              <a:ext cx="1728000" cy="0"/>
            </a:xfrm>
            <a:prstGeom prst="line">
              <a:avLst/>
            </a:prstGeom>
            <a:ln w="28575">
              <a:solidFill>
                <a:srgbClr val="006600"/>
              </a:solidFill>
              <a:tailEnd type="none"/>
            </a:ln>
          </p:spPr>
          <p:style>
            <a:lnRef idx="1">
              <a:schemeClr val="dk1"/>
            </a:lnRef>
            <a:fillRef idx="0">
              <a:schemeClr val="dk1"/>
            </a:fillRef>
            <a:effectRef idx="0">
              <a:schemeClr val="dk1"/>
            </a:effectRef>
            <a:fontRef idx="minor">
              <a:schemeClr val="tx1"/>
            </a:fontRef>
          </p:style>
        </p:cxnSp>
        <p:sp>
          <p:nvSpPr>
            <p:cNvPr id="25" name="椭圆 24">
              <a:extLst>
                <a:ext uri="{FF2B5EF4-FFF2-40B4-BE49-F238E27FC236}">
                  <a16:creationId xmlns:a16="http://schemas.microsoft.com/office/drawing/2014/main" id="{47E50597-22C8-A4DE-3A29-A4A7FFC519FA}"/>
                </a:ext>
              </a:extLst>
            </p:cNvPr>
            <p:cNvSpPr/>
            <p:nvPr/>
          </p:nvSpPr>
          <p:spPr>
            <a:xfrm>
              <a:off x="2488084" y="3214686"/>
              <a:ext cx="500066"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Consolas" pitchFamily="49" charset="0"/>
                <a:cs typeface="Consolas" pitchFamily="49" charset="0"/>
              </a:endParaRPr>
            </a:p>
          </p:txBody>
        </p:sp>
      </p:grpSp>
      <p:grpSp>
        <p:nvGrpSpPr>
          <p:cNvPr id="26" name="组合 36">
            <a:extLst>
              <a:ext uri="{FF2B5EF4-FFF2-40B4-BE49-F238E27FC236}">
                <a16:creationId xmlns:a16="http://schemas.microsoft.com/office/drawing/2014/main" id="{EAC188EC-E529-2EB3-ECDE-1F8EF05A6CDB}"/>
              </a:ext>
            </a:extLst>
          </p:cNvPr>
          <p:cNvGrpSpPr/>
          <p:nvPr/>
        </p:nvGrpSpPr>
        <p:grpSpPr>
          <a:xfrm>
            <a:off x="1318355" y="5590696"/>
            <a:ext cx="2416192" cy="968386"/>
            <a:chOff x="500034" y="3719514"/>
            <a:chExt cx="2895620" cy="968386"/>
          </a:xfrm>
        </p:grpSpPr>
        <p:cxnSp>
          <p:nvCxnSpPr>
            <p:cNvPr id="27" name="直接箭头连接符 26">
              <a:extLst>
                <a:ext uri="{FF2B5EF4-FFF2-40B4-BE49-F238E27FC236}">
                  <a16:creationId xmlns:a16="http://schemas.microsoft.com/office/drawing/2014/main" id="{7FB0FB37-52D5-FDA2-0300-F3B190367045}"/>
                </a:ext>
              </a:extLst>
            </p:cNvPr>
            <p:cNvCxnSpPr>
              <a:cxnSpLocks/>
            </p:cNvCxnSpPr>
            <p:nvPr/>
          </p:nvCxnSpPr>
          <p:spPr>
            <a:xfrm rot="16200000" flipV="1">
              <a:off x="2465891" y="3758137"/>
              <a:ext cx="504000" cy="501861"/>
            </a:xfrm>
            <a:prstGeom prst="straightConnector1">
              <a:avLst/>
            </a:prstGeom>
            <a:ln w="28575">
              <a:solidFill>
                <a:srgbClr val="006600"/>
              </a:solidFill>
              <a:tailEnd type="arrow"/>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6BDB16BC-6807-A7C4-DE28-D5B64ABF633B}"/>
                </a:ext>
              </a:extLst>
            </p:cNvPr>
            <p:cNvCxnSpPr/>
            <p:nvPr/>
          </p:nvCxnSpPr>
          <p:spPr>
            <a:xfrm>
              <a:off x="500034" y="3719514"/>
              <a:ext cx="2160000" cy="0"/>
            </a:xfrm>
            <a:prstGeom prst="line">
              <a:avLst/>
            </a:prstGeom>
            <a:ln w="28575">
              <a:solidFill>
                <a:srgbClr val="006600"/>
              </a:solidFill>
              <a:tailEnd type="none"/>
            </a:ln>
          </p:spPr>
          <p:style>
            <a:lnRef idx="1">
              <a:schemeClr val="dk1"/>
            </a:lnRef>
            <a:fillRef idx="0">
              <a:schemeClr val="dk1"/>
            </a:fillRef>
            <a:effectRef idx="0">
              <a:schemeClr val="dk1"/>
            </a:effectRef>
            <a:fontRef idx="minor">
              <a:schemeClr val="tx1"/>
            </a:fontRef>
          </p:style>
        </p:cxnSp>
        <p:sp>
          <p:nvSpPr>
            <p:cNvPr id="29" name="椭圆 28">
              <a:extLst>
                <a:ext uri="{FF2B5EF4-FFF2-40B4-BE49-F238E27FC236}">
                  <a16:creationId xmlns:a16="http://schemas.microsoft.com/office/drawing/2014/main" id="{EBD0763E-CEF9-3D34-8DD4-37FAB55BC8A3}"/>
                </a:ext>
              </a:extLst>
            </p:cNvPr>
            <p:cNvSpPr/>
            <p:nvPr/>
          </p:nvSpPr>
          <p:spPr>
            <a:xfrm>
              <a:off x="2895588" y="4187834"/>
              <a:ext cx="500066"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1145449" y="3033051"/>
            <a:ext cx="2303429" cy="499624"/>
          </a:xfrm>
          <a:prstGeom prst="rect">
            <a:avLst/>
          </a:prstGeom>
          <a:noFill/>
          <a:ln w="38100" algn="ctr">
            <a:noFill/>
            <a:miter lim="800000"/>
          </a:ln>
          <a:effectLst/>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Consolas" pitchFamily="49" charset="0"/>
              </a:rPr>
              <a:t>动态规划函数</a:t>
            </a:r>
            <a:r>
              <a:rPr lang="zh-CN" altLang="zh-CN" sz="2000" dirty="0">
                <a:latin typeface="微软雅黑" panose="020B0503020204020204" pitchFamily="34" charset="-122"/>
                <a:ea typeface="微软雅黑" panose="020B0503020204020204" pitchFamily="34" charset="-122"/>
                <a:cs typeface="Consolas" pitchFamily="49" charset="0"/>
              </a:rPr>
              <a:t>：</a:t>
            </a:r>
          </a:p>
        </p:txBody>
      </p:sp>
      <p:sp>
        <p:nvSpPr>
          <p:cNvPr id="168963" name="Text Box 3"/>
          <p:cNvSpPr txBox="1">
            <a:spLocks noChangeArrowheads="1"/>
          </p:cNvSpPr>
          <p:nvPr/>
        </p:nvSpPr>
        <p:spPr bwMode="auto">
          <a:xfrm>
            <a:off x="1145449" y="3595027"/>
            <a:ext cx="8206132" cy="2121241"/>
          </a:xfrm>
          <a:prstGeom prst="rect">
            <a:avLst/>
          </a:prstGeom>
          <a:ln/>
        </p:spPr>
        <p:style>
          <a:lnRef idx="2">
            <a:schemeClr val="dk1"/>
          </a:lnRef>
          <a:fillRef idx="1">
            <a:schemeClr val="lt1"/>
          </a:fillRef>
          <a:effectRef idx="0">
            <a:schemeClr val="dk1"/>
          </a:effectRef>
          <a:fontRef idx="minor">
            <a:schemeClr val="dk1"/>
          </a:fontRef>
        </p:style>
        <p:txBody>
          <a:bodyPr wrap="square" lIns="180000" tIns="180000" bIns="180000">
            <a:spAutoFit/>
          </a:bodyPr>
          <a:lstStyle/>
          <a:p>
            <a:pPr>
              <a:lnSpc>
                <a:spcPct val="20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0				                i=0 </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j=0 </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边界条件</a:t>
            </a:r>
          </a:p>
          <a:p>
            <a:pPr>
              <a:lnSpc>
                <a:spcPct val="20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C( i-1, j-1 )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if  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20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C(i,j) =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MAX(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j-1)</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C(i-1, j)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if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endPar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Box 3"/>
          <p:cNvSpPr txBox="1"/>
          <p:nvPr/>
        </p:nvSpPr>
        <p:spPr>
          <a:xfrm>
            <a:off x="1145449" y="5930424"/>
            <a:ext cx="5214974" cy="400110"/>
          </a:xfrm>
          <a:prstGeom prst="rect">
            <a:avLst/>
          </a:prstGeom>
          <a:noFill/>
        </p:spPr>
        <p:txBody>
          <a:bodyPr wrap="square" rtlCol="0">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m,n</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即</a:t>
            </a:r>
            <a:r>
              <a:rPr lang="zh-CN" altLang="zh-CN" sz="2000" dirty="0">
                <a:solidFill>
                  <a:srgbClr val="FF0000"/>
                </a:solidFill>
                <a:latin typeface="微软雅黑" panose="020B0503020204020204" pitchFamily="34" charset="-122"/>
                <a:ea typeface="微软雅黑" panose="020B0503020204020204" pitchFamily="34" charset="-122"/>
                <a:cs typeface="Consolas" pitchFamily="49" charset="0"/>
              </a:rPr>
              <a:t>为</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所求</a:t>
            </a:r>
            <a:r>
              <a:rPr lang="zh-CN" altLang="zh-CN" sz="2000" dirty="0">
                <a:solidFill>
                  <a:srgbClr val="FF0000"/>
                </a:solidFill>
                <a:latin typeface="微软雅黑" panose="020B0503020204020204" pitchFamily="34" charset="-122"/>
                <a:ea typeface="微软雅黑" panose="020B0503020204020204" pitchFamily="34" charset="-122"/>
                <a:cs typeface="Consolas" pitchFamily="49" charset="0"/>
              </a:rPr>
              <a:t>。</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6" name="矩形 5"/>
          <p:cNvSpPr/>
          <p:nvPr/>
        </p:nvSpPr>
        <p:spPr>
          <a:xfrm>
            <a:off x="595127" y="1380705"/>
            <a:ext cx="3031599"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2</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确定动态规划函数</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2" name="Text Box 2">
            <a:extLst>
              <a:ext uri="{FF2B5EF4-FFF2-40B4-BE49-F238E27FC236}">
                <a16:creationId xmlns:a16="http://schemas.microsoft.com/office/drawing/2014/main" id="{24831410-2132-D5AC-E75F-1053CE52D891}"/>
              </a:ext>
            </a:extLst>
          </p:cNvPr>
          <p:cNvSpPr txBox="1">
            <a:spLocks noChangeArrowheads="1"/>
          </p:cNvSpPr>
          <p:nvPr/>
        </p:nvSpPr>
        <p:spPr bwMode="auto">
          <a:xfrm>
            <a:off x="771322" y="1817853"/>
            <a:ext cx="10649355" cy="961289"/>
          </a:xfrm>
          <a:prstGeom prst="rect">
            <a:avLst/>
          </a:prstGeom>
          <a:noFill/>
          <a:ln w="38100" algn="ctr">
            <a:noFill/>
            <a:miter lim="800000"/>
          </a:ln>
          <a:effectLst/>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en-US" sz="2000" dirty="0">
                <a:latin typeface="微软雅黑" panose="020B0503020204020204" pitchFamily="34" charset="-122"/>
                <a:ea typeface="微软雅黑" panose="020B0503020204020204" pitchFamily="34" charset="-122"/>
                <a:cs typeface="Consolas" pitchFamily="49" charset="0"/>
              </a:rPr>
              <a:t>设 </a:t>
            </a:r>
            <a:r>
              <a:rPr lang="en-US" altLang="zh-CN" sz="2000" i="1" dirty="0">
                <a:solidFill>
                  <a:srgbClr val="0000FF"/>
                </a:solidFill>
                <a:latin typeface="Times New Roman" pitchFamily="18" charset="0"/>
                <a:ea typeface="微软雅黑" pitchFamily="34" charset="-122"/>
                <a:cs typeface="Times New Roman" pitchFamily="18" charset="0"/>
              </a:rPr>
              <a:t>C(</a:t>
            </a:r>
            <a:r>
              <a:rPr lang="en-US" altLang="zh-CN" sz="2000" i="1" dirty="0" err="1">
                <a:solidFill>
                  <a:srgbClr val="0000FF"/>
                </a:solidFill>
                <a:latin typeface="Times New Roman" pitchFamily="18" charset="0"/>
                <a:ea typeface="微软雅黑" pitchFamily="34" charset="-122"/>
                <a:cs typeface="Times New Roman" pitchFamily="18" charset="0"/>
              </a:rPr>
              <a:t>i,j</a:t>
            </a:r>
            <a:r>
              <a:rPr lang="en-US" altLang="zh-CN" sz="2000" i="1" dirty="0">
                <a:solidFill>
                  <a:srgbClr val="0000FF"/>
                </a:solidFill>
                <a:latin typeface="Times New Roman" pitchFamily="18" charset="0"/>
                <a:ea typeface="微软雅黑"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为子序列</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1</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2</a:t>
            </a:r>
            <a:r>
              <a:rPr lang="en-US" altLang="zh-CN" sz="2000" i="1" dirty="0">
                <a:solidFill>
                  <a:srgbClr val="0000FF"/>
                </a:solidFill>
                <a:latin typeface="Times New Roman" pitchFamily="18" charset="0"/>
                <a:ea typeface="微软雅黑" pitchFamily="34" charset="-122"/>
                <a:cs typeface="Times New Roman" pitchFamily="18" charset="0"/>
              </a:rPr>
              <a:t>,…,x</a:t>
            </a:r>
            <a:r>
              <a:rPr lang="en-US" altLang="zh-CN" sz="2000" i="1" baseline="-25000" dirty="0">
                <a:solidFill>
                  <a:srgbClr val="0000FF"/>
                </a:solidFill>
                <a:latin typeface="Times New Roman" pitchFamily="18" charset="0"/>
                <a:ea typeface="微软雅黑" pitchFamily="34" charset="-122"/>
                <a:cs typeface="Times New Roman" pitchFamily="18" charset="0"/>
              </a:rPr>
              <a:t>i</a:t>
            </a:r>
            <a:r>
              <a:rPr lang="en-US" altLang="zh-CN" sz="2000" i="1" dirty="0">
                <a:solidFill>
                  <a:srgbClr val="0000FF"/>
                </a:solidFill>
                <a:latin typeface="Times New Roman" pitchFamily="18" charset="0"/>
                <a:ea typeface="微软雅黑"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和</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1</a:t>
            </a:r>
            <a:r>
              <a:rPr lang="en-US" altLang="zh-CN" sz="2000" i="1" dirty="0">
                <a:solidFill>
                  <a:srgbClr val="0000FF"/>
                </a:solidFill>
                <a:latin typeface="Times New Roman" pitchFamily="18" charset="0"/>
                <a:ea typeface="微软雅黑" pitchFamily="34" charset="-122"/>
                <a:cs typeface="Times New Roman" pitchFamily="18" charset="0"/>
              </a:rPr>
              <a:t>,y</a:t>
            </a:r>
            <a:r>
              <a:rPr lang="en-US" altLang="zh-CN" sz="2000" i="1" baseline="-25000" dirty="0">
                <a:solidFill>
                  <a:srgbClr val="0000FF"/>
                </a:solidFill>
                <a:latin typeface="Times New Roman" pitchFamily="18" charset="0"/>
                <a:ea typeface="微软雅黑" pitchFamily="34" charset="-122"/>
                <a:cs typeface="Times New Roman" pitchFamily="18" charset="0"/>
              </a:rPr>
              <a:t>2</a:t>
            </a:r>
            <a:r>
              <a:rPr lang="en-US" altLang="zh-CN" sz="2000" i="1" dirty="0">
                <a:solidFill>
                  <a:srgbClr val="0000FF"/>
                </a:solidFill>
                <a:latin typeface="Times New Roman" pitchFamily="18" charset="0"/>
                <a:ea typeface="微软雅黑" pitchFamily="34" charset="-122"/>
                <a:cs typeface="Times New Roman" pitchFamily="18" charset="0"/>
              </a:rPr>
              <a:t>,…,</a:t>
            </a:r>
            <a:r>
              <a:rPr lang="en-US" altLang="zh-CN" sz="2000" i="1" dirty="0" err="1">
                <a:solidFill>
                  <a:srgbClr val="0000FF"/>
                </a:solidFill>
                <a:latin typeface="Times New Roman" pitchFamily="18" charset="0"/>
                <a:ea typeface="微软雅黑" pitchFamily="34" charset="-122"/>
                <a:cs typeface="Times New Roman" pitchFamily="18" charset="0"/>
              </a:rPr>
              <a:t>y</a:t>
            </a:r>
            <a:r>
              <a:rPr lang="en-US" altLang="zh-CN" sz="2000" i="1" baseline="-25000" dirty="0" err="1">
                <a:solidFill>
                  <a:srgbClr val="0000FF"/>
                </a:solidFill>
                <a:latin typeface="Times New Roman" pitchFamily="18" charset="0"/>
                <a:ea typeface="微软雅黑" pitchFamily="34" charset="-122"/>
                <a:cs typeface="Times New Roman" pitchFamily="18" charset="0"/>
              </a:rPr>
              <a:t>j</a:t>
            </a:r>
            <a:r>
              <a:rPr lang="en-US" altLang="zh-CN" sz="2000" i="1" dirty="0">
                <a:solidFill>
                  <a:srgbClr val="0000FF"/>
                </a:solidFill>
                <a:latin typeface="Times New Roman" pitchFamily="18" charset="0"/>
                <a:ea typeface="微软雅黑" pitchFamily="34" charset="-122"/>
                <a:cs typeface="Times New Roman"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zh-CN" altLang="zh-CN" sz="2000" dirty="0">
                <a:latin typeface="微软雅黑" panose="020B0503020204020204" pitchFamily="34" charset="-122"/>
                <a:ea typeface="微软雅黑" panose="020B0503020204020204" pitchFamily="34" charset="-122"/>
                <a:cs typeface="Consolas" pitchFamily="49" charset="0"/>
              </a:rPr>
              <a:t>的长度。</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每考虑一个字符</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zh-CN" sz="2000" dirty="0">
                <a:latin typeface="微软雅黑" panose="020B0503020204020204" pitchFamily="34" charset="-122"/>
                <a:ea typeface="微软雅黑" panose="020B0503020204020204" pitchFamily="34" charset="-122"/>
                <a:cs typeface="Consolas" pitchFamily="49" charset="0"/>
              </a:rPr>
              <a:t>或</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都为动态规划的一个阶段（共经历约</a:t>
            </a:r>
            <a:r>
              <a:rPr lang="en-US" altLang="zh-CN" sz="2000" dirty="0">
                <a:latin typeface="微软雅黑" panose="020B0503020204020204" pitchFamily="34" charset="-122"/>
                <a:ea typeface="微软雅黑" panose="020B0503020204020204" pitchFamily="34" charset="-122"/>
                <a:cs typeface="Consolas" pitchFamily="49" charset="0"/>
              </a:rPr>
              <a:t>m×n</a:t>
            </a:r>
            <a:r>
              <a:rPr lang="zh-CN" altLang="zh-CN" sz="2000" dirty="0">
                <a:latin typeface="微软雅黑" panose="020B0503020204020204" pitchFamily="34" charset="-122"/>
                <a:ea typeface="微软雅黑" panose="020B0503020204020204" pitchFamily="34" charset="-122"/>
                <a:cs typeface="Consolas" pitchFamily="49" charset="0"/>
              </a:rPr>
              <a:t>个阶段）。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fade">
                                      <p:cBhvr>
                                        <p:cTn id="7" dur="2000"/>
                                        <p:tgtEl>
                                          <p:spTgt spid="1689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nimBg="1"/>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939374" y="1748968"/>
            <a:ext cx="10858374" cy="1477328"/>
          </a:xfrm>
          <a:prstGeom prst="rect">
            <a:avLst/>
          </a:prstGeom>
          <a:noFill/>
          <a:ln w="38100" algn="ctr">
            <a:noFill/>
            <a:miter lim="800000"/>
          </a:ln>
          <a:effectLst/>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定义二维动态规划数组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其中</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[i][j] </a:t>
            </a:r>
            <a:r>
              <a:rPr lang="zh-CN" altLang="en-US" sz="2000" dirty="0">
                <a:latin typeface="微软雅黑" panose="020B0503020204020204" pitchFamily="34" charset="-122"/>
                <a:ea typeface="微软雅黑" panose="020B0503020204020204" pitchFamily="34" charset="-122"/>
                <a:cs typeface="Consolas" pitchFamily="49" charset="0"/>
              </a:rPr>
              <a:t>存储</a:t>
            </a:r>
            <a:r>
              <a:rPr lang="zh-CN" altLang="zh-CN" sz="2000" dirty="0">
                <a:latin typeface="微软雅黑" panose="020B0503020204020204" pitchFamily="34" charset="-122"/>
                <a:ea typeface="微软雅黑" panose="020B0503020204020204" pitchFamily="34" charset="-122"/>
                <a:cs typeface="Consolas" pitchFamily="49" charset="0"/>
              </a:rPr>
              <a:t>子序列</a:t>
            </a:r>
            <a:r>
              <a:rPr lang="zh-CN"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Consolas" pitchFamily="49" charset="0"/>
              </a:rPr>
              <a:t>和</a:t>
            </a:r>
            <a:r>
              <a:rPr lang="zh-CN"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zh-CN" sz="2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Consolas" pitchFamily="49" charset="0"/>
              </a:rPr>
              <a:t>的最长公共子序列的长度</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 </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对应的</a:t>
            </a:r>
            <a:r>
              <a:rPr lang="zh-CN" altLang="en-US" sz="2000" dirty="0">
                <a:latin typeface="微软雅黑" panose="020B0503020204020204" pitchFamily="34" charset="-122"/>
                <a:ea typeface="微软雅黑" panose="020B0503020204020204" pitchFamily="34" charset="-122"/>
                <a:cs typeface="Consolas" pitchFamily="49" charset="0"/>
              </a:rPr>
              <a:t>动态规划函数</a:t>
            </a:r>
            <a:r>
              <a:rPr lang="zh-CN" altLang="zh-CN" sz="2000" dirty="0">
                <a:latin typeface="微软雅黑" panose="020B0503020204020204" pitchFamily="34" charset="-122"/>
                <a:ea typeface="微软雅黑" panose="020B0503020204020204" pitchFamily="34" charset="-122"/>
                <a:cs typeface="Consolas" pitchFamily="49" charset="0"/>
              </a:rPr>
              <a:t>如下：</a:t>
            </a:r>
          </a:p>
        </p:txBody>
      </p:sp>
      <p:sp>
        <p:nvSpPr>
          <p:cNvPr id="168963" name="Text Box 3"/>
          <p:cNvSpPr txBox="1">
            <a:spLocks noChangeArrowheads="1"/>
          </p:cNvSpPr>
          <p:nvPr/>
        </p:nvSpPr>
        <p:spPr bwMode="auto">
          <a:xfrm>
            <a:off x="1375266" y="3222375"/>
            <a:ext cx="8206132" cy="2117329"/>
          </a:xfrm>
          <a:prstGeom prst="rect">
            <a:avLst/>
          </a:prstGeom>
          <a:ln/>
        </p:spPr>
        <p:style>
          <a:lnRef idx="2">
            <a:schemeClr val="dk1"/>
          </a:lnRef>
          <a:fillRef idx="1">
            <a:schemeClr val="lt1"/>
          </a:fillRef>
          <a:effectRef idx="0">
            <a:schemeClr val="dk1"/>
          </a:effectRef>
          <a:fontRef idx="minor">
            <a:schemeClr val="dk1"/>
          </a:fontRef>
        </p:style>
        <p:txBody>
          <a:bodyPr wrap="square" lIns="180000" tIns="180000" bIns="180000">
            <a:spAutoFit/>
          </a:bodyPr>
          <a:lstStyle/>
          <a:p>
            <a:pPr>
              <a:lnSpc>
                <a:spcPct val="200000"/>
              </a:lnSpc>
            </a:pP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dp[i][j]=0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if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i=0 </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j=0 </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边界条件</a:t>
            </a:r>
          </a:p>
          <a:p>
            <a:pPr>
              <a:lnSpc>
                <a:spcPct val="200000"/>
              </a:lnSpc>
            </a:pP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dp[i][j]=dp[i-1][j-1]+1		                       if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200000"/>
              </a:lnSpc>
            </a:pP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dp[i][j]=MAX(dp[i][j-1]</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dp[i-1][j])	         if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endPar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Box 3"/>
          <p:cNvSpPr txBox="1"/>
          <p:nvPr/>
        </p:nvSpPr>
        <p:spPr>
          <a:xfrm>
            <a:off x="2061066" y="5705069"/>
            <a:ext cx="5214974" cy="400110"/>
          </a:xfrm>
          <a:prstGeom prst="rect">
            <a:avLst/>
          </a:prstGeom>
          <a:noFill/>
        </p:spPr>
        <p:txBody>
          <a:bodyPr wrap="square" rtlCol="0">
            <a:spAutoFit/>
          </a:bodyPr>
          <a:lstStyle/>
          <a:p>
            <a:r>
              <a:rPr lang="zh-CN" altLang="zh-CN" sz="2000" dirty="0">
                <a:solidFill>
                  <a:srgbClr val="FF0000"/>
                </a:solidFill>
                <a:latin typeface="微软雅黑" panose="020B0503020204020204" pitchFamily="34" charset="-122"/>
                <a:ea typeface="微软雅黑" panose="020B0503020204020204" pitchFamily="34" charset="-122"/>
                <a:cs typeface="Consolas" pitchFamily="49" charset="0"/>
              </a:rPr>
              <a:t>显然</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a:t>
            </a:r>
            <a:r>
              <a:rPr lang="en-US"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dp[m][n]</a:t>
            </a:r>
            <a:r>
              <a:rPr lang="zh-CN" altLang="zh-CN" sz="2000" dirty="0">
                <a:solidFill>
                  <a:srgbClr val="FF0000"/>
                </a:solidFill>
                <a:latin typeface="微软雅黑" panose="020B0503020204020204" pitchFamily="34" charset="-122"/>
                <a:ea typeface="微软雅黑" panose="020B0503020204020204" pitchFamily="34" charset="-122"/>
                <a:cs typeface="Consolas" pitchFamily="49" charset="0"/>
              </a:rPr>
              <a:t>为最终结果。</a:t>
            </a:r>
          </a:p>
        </p:txBody>
      </p:sp>
      <p:sp>
        <p:nvSpPr>
          <p:cNvPr id="5" name="文本占位符 4"/>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2" name="矩形 1">
            <a:extLst>
              <a:ext uri="{FF2B5EF4-FFF2-40B4-BE49-F238E27FC236}">
                <a16:creationId xmlns:a16="http://schemas.microsoft.com/office/drawing/2014/main" id="{CB731AB9-F97D-240A-2B3A-313142D29178}"/>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fade">
                                      <p:cBhvr>
                                        <p:cTn id="7" dur="2000"/>
                                        <p:tgtEl>
                                          <p:spTgt spid="1689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nimBg="1"/>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bwMode="auto">
          <a:xfrm>
            <a:off x="2958674" y="2282260"/>
            <a:ext cx="5626100" cy="2736850"/>
            <a:chOff x="1652" y="1344"/>
            <a:chExt cx="3357" cy="1406"/>
          </a:xfrm>
        </p:grpSpPr>
        <p:sp>
          <p:nvSpPr>
            <p:cNvPr id="679947" name="Text Box 11"/>
            <p:cNvSpPr txBox="1">
              <a:spLocks noChangeArrowheads="1"/>
            </p:cNvSpPr>
            <p:nvPr/>
          </p:nvSpPr>
          <p:spPr bwMode="auto">
            <a:xfrm>
              <a:off x="3320" y="1754"/>
              <a:ext cx="881"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dirty="0">
                  <a:solidFill>
                    <a:srgbClr val="0000CC"/>
                  </a:solidFill>
                  <a:effectLst>
                    <a:outerShdw blurRad="38100" dist="38100" dir="2700000" algn="tl">
                      <a:srgbClr val="C0C0C0"/>
                    </a:outerShdw>
                  </a:effectLst>
                  <a:latin typeface="Times New Roman" panose="02020603050405020304" pitchFamily="18" charset="0"/>
                </a:rPr>
                <a:t> dp[i-1][j]</a:t>
              </a:r>
              <a:endParaRPr lang="zh-CN" altLang="en-US" sz="2400" i="1"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679948" name="Text Box 12"/>
            <p:cNvSpPr txBox="1">
              <a:spLocks noChangeArrowheads="1"/>
            </p:cNvSpPr>
            <p:nvPr/>
          </p:nvSpPr>
          <p:spPr bwMode="auto">
            <a:xfrm>
              <a:off x="2213" y="2109"/>
              <a:ext cx="83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dirty="0">
                  <a:solidFill>
                    <a:srgbClr val="0000CC"/>
                  </a:solidFill>
                  <a:effectLst>
                    <a:outerShdw blurRad="38100" dist="38100" dir="2700000" algn="tl">
                      <a:srgbClr val="C0C0C0"/>
                    </a:outerShdw>
                  </a:effectLst>
                  <a:latin typeface="Times New Roman" panose="02020603050405020304" pitchFamily="18" charset="0"/>
                </a:rPr>
                <a:t>dp[i][j-1]</a:t>
              </a:r>
              <a:endParaRPr lang="zh-CN" altLang="en-US" sz="2400" i="1" dirty="0">
                <a:solidFill>
                  <a:srgbClr val="0000CC"/>
                </a:solidFill>
                <a:effectLst>
                  <a:outerShdw blurRad="38100" dist="38100" dir="2700000" algn="tl">
                    <a:srgbClr val="C0C0C0"/>
                  </a:outerShdw>
                </a:effectLst>
                <a:latin typeface="Times New Roman" panose="02020603050405020304" pitchFamily="18" charset="0"/>
              </a:endParaRPr>
            </a:p>
          </p:txBody>
        </p:sp>
        <p:sp>
          <p:nvSpPr>
            <p:cNvPr id="679949" name="Text Box 13"/>
            <p:cNvSpPr txBox="1">
              <a:spLocks noChangeArrowheads="1"/>
            </p:cNvSpPr>
            <p:nvPr/>
          </p:nvSpPr>
          <p:spPr bwMode="auto">
            <a:xfrm>
              <a:off x="3395" y="2095"/>
              <a:ext cx="7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dirty="0">
                  <a:solidFill>
                    <a:srgbClr val="0000CC"/>
                  </a:solidFill>
                  <a:effectLst>
                    <a:outerShdw blurRad="38100" dist="38100" dir="2700000" algn="tl">
                      <a:srgbClr val="C0C0C0"/>
                    </a:outerShdw>
                  </a:effectLst>
                  <a:latin typeface="Times New Roman" panose="02020603050405020304" pitchFamily="18" charset="0"/>
                </a:rPr>
                <a:t> </a:t>
              </a:r>
              <a:r>
                <a:rPr lang="en-US" altLang="zh-CN" sz="2400" i="1" dirty="0">
                  <a:solidFill>
                    <a:srgbClr val="CC0099"/>
                  </a:solidFill>
                  <a:effectLst>
                    <a:outerShdw blurRad="38100" dist="38100" dir="2700000" algn="tl">
                      <a:srgbClr val="C0C0C0"/>
                    </a:outerShdw>
                  </a:effectLst>
                  <a:latin typeface="Times New Roman" panose="02020603050405020304" pitchFamily="18" charset="0"/>
                </a:rPr>
                <a:t>dp[i][j]</a:t>
              </a:r>
            </a:p>
          </p:txBody>
        </p:sp>
        <p:sp>
          <p:nvSpPr>
            <p:cNvPr id="114698" name="Line 14"/>
            <p:cNvSpPr>
              <a:spLocks noChangeShapeType="1"/>
            </p:cNvSpPr>
            <p:nvPr/>
          </p:nvSpPr>
          <p:spPr bwMode="auto">
            <a:xfrm>
              <a:off x="1652" y="2069"/>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14699" name="Line 15"/>
            <p:cNvSpPr>
              <a:spLocks noChangeShapeType="1"/>
            </p:cNvSpPr>
            <p:nvPr/>
          </p:nvSpPr>
          <p:spPr bwMode="auto">
            <a:xfrm>
              <a:off x="1652" y="1706"/>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14700" name="Line 16"/>
            <p:cNvSpPr>
              <a:spLocks noChangeShapeType="1"/>
            </p:cNvSpPr>
            <p:nvPr/>
          </p:nvSpPr>
          <p:spPr bwMode="auto">
            <a:xfrm>
              <a:off x="1652" y="2432"/>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14701" name="Line 17"/>
            <p:cNvSpPr>
              <a:spLocks noChangeShapeType="1"/>
            </p:cNvSpPr>
            <p:nvPr/>
          </p:nvSpPr>
          <p:spPr bwMode="auto">
            <a:xfrm>
              <a:off x="3331"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14702" name="Line 18"/>
            <p:cNvSpPr>
              <a:spLocks noChangeShapeType="1"/>
            </p:cNvSpPr>
            <p:nvPr/>
          </p:nvSpPr>
          <p:spPr bwMode="auto">
            <a:xfrm>
              <a:off x="2106"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sp>
          <p:nvSpPr>
            <p:cNvPr id="114703" name="Line 19"/>
            <p:cNvSpPr>
              <a:spLocks noChangeShapeType="1"/>
            </p:cNvSpPr>
            <p:nvPr/>
          </p:nvSpPr>
          <p:spPr bwMode="auto">
            <a:xfrm>
              <a:off x="4329"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a:p>
          </p:txBody>
        </p:sp>
      </p:grpSp>
      <p:sp>
        <p:nvSpPr>
          <p:cNvPr id="16" name="矩形 15"/>
          <p:cNvSpPr/>
          <p:nvPr/>
        </p:nvSpPr>
        <p:spPr>
          <a:xfrm>
            <a:off x="873032" y="5759666"/>
            <a:ext cx="7451079" cy="400110"/>
          </a:xfrm>
          <a:prstGeom prst="rect">
            <a:avLst/>
          </a:prstGeom>
        </p:spPr>
        <p:txBody>
          <a:bodyPr wrap="none">
            <a:spAutoFit/>
          </a:bodyPr>
          <a:lstStyle/>
          <a:p>
            <a:pPr algn="just">
              <a:defRPr/>
            </a:pPr>
            <a:r>
              <a:rPr lang="zh-CN" altLang="en-US" sz="2000" dirty="0">
                <a:latin typeface="微软雅黑" panose="020B0503020204020204" pitchFamily="34" charset="-122"/>
                <a:ea typeface="微软雅黑" panose="020B0503020204020204" pitchFamily="34" charset="-122"/>
              </a:rPr>
              <a:t>递推顺序：</a:t>
            </a:r>
            <a:r>
              <a:rPr kumimoji="1" lang="zh-CN" altLang="en-US" sz="2000" dirty="0">
                <a:latin typeface="微软雅黑" panose="020B0503020204020204" pitchFamily="34" charset="-122"/>
                <a:ea typeface="微软雅黑" panose="020B0503020204020204" pitchFamily="34" charset="-122"/>
              </a:rPr>
              <a:t>先计算边界值（第</a:t>
            </a:r>
            <a:r>
              <a:rPr kumimoji="1" lang="en-US" altLang="zh-CN" sz="2000" dirty="0">
                <a:latin typeface="微软雅黑" panose="020B0503020204020204" pitchFamily="34" charset="-122"/>
                <a:ea typeface="微软雅黑" panose="020B0503020204020204" pitchFamily="34" charset="-122"/>
              </a:rPr>
              <a:t>0</a:t>
            </a:r>
            <a:r>
              <a:rPr kumimoji="1" lang="zh-CN" altLang="en-US" sz="2000" dirty="0">
                <a:latin typeface="微软雅黑" panose="020B0503020204020204" pitchFamily="34" charset="-122"/>
                <a:ea typeface="微软雅黑" panose="020B0503020204020204" pitchFamily="34" charset="-122"/>
              </a:rPr>
              <a:t>行，第</a:t>
            </a:r>
            <a:r>
              <a:rPr kumimoji="1" lang="en-US" altLang="zh-CN" sz="2000" dirty="0">
                <a:latin typeface="微软雅黑" panose="020B0503020204020204" pitchFamily="34" charset="-122"/>
                <a:ea typeface="微软雅黑" panose="020B0503020204020204" pitchFamily="34" charset="-122"/>
              </a:rPr>
              <a:t>0</a:t>
            </a:r>
            <a:r>
              <a:rPr kumimoji="1" lang="zh-CN" altLang="en-US" sz="2000" dirty="0">
                <a:latin typeface="微软雅黑" panose="020B0503020204020204" pitchFamily="34" charset="-122"/>
                <a:ea typeface="微软雅黑" panose="020B0503020204020204" pitchFamily="34" charset="-122"/>
              </a:rPr>
              <a:t>列），然后按照行序递推</a:t>
            </a:r>
          </a:p>
        </p:txBody>
      </p:sp>
      <p:sp>
        <p:nvSpPr>
          <p:cNvPr id="20" name="Text Box 12"/>
          <p:cNvSpPr txBox="1">
            <a:spLocks noChangeArrowheads="1"/>
          </p:cNvSpPr>
          <p:nvPr/>
        </p:nvSpPr>
        <p:spPr bwMode="auto">
          <a:xfrm>
            <a:off x="3855733" y="3056574"/>
            <a:ext cx="16562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dirty="0">
                <a:solidFill>
                  <a:srgbClr val="0000CC"/>
                </a:solidFill>
                <a:latin typeface="Times New Roman" panose="02020603050405020304" pitchFamily="18" charset="0"/>
              </a:rPr>
              <a:t>dp[i-1][j-1]</a:t>
            </a:r>
            <a:endParaRPr lang="zh-CN" altLang="en-US" sz="2400" i="1" dirty="0">
              <a:solidFill>
                <a:srgbClr val="0000CC"/>
              </a:solidFill>
              <a:latin typeface="Times New Roman" panose="02020603050405020304" pitchFamily="18" charset="0"/>
            </a:endParaRPr>
          </a:p>
        </p:txBody>
      </p:sp>
      <p:sp>
        <p:nvSpPr>
          <p:cNvPr id="3" name="文本占位符 4">
            <a:extLst>
              <a:ext uri="{FF2B5EF4-FFF2-40B4-BE49-F238E27FC236}">
                <a16:creationId xmlns:a16="http://schemas.microsoft.com/office/drawing/2014/main" id="{964A1593-AD3A-C3ED-5D30-22056ACF4966}"/>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cxnSp>
        <p:nvCxnSpPr>
          <p:cNvPr id="4" name="直接箭头连接符 3">
            <a:extLst>
              <a:ext uri="{FF2B5EF4-FFF2-40B4-BE49-F238E27FC236}">
                <a16:creationId xmlns:a16="http://schemas.microsoft.com/office/drawing/2014/main" id="{2DF0BB57-C0EB-CC8F-1237-4E41C964212D}"/>
              </a:ext>
            </a:extLst>
          </p:cNvPr>
          <p:cNvCxnSpPr>
            <a:cxnSpLocks/>
          </p:cNvCxnSpPr>
          <p:nvPr/>
        </p:nvCxnSpPr>
        <p:spPr>
          <a:xfrm>
            <a:off x="2883258" y="2715304"/>
            <a:ext cx="5813481" cy="0"/>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6" name="直接箭头连接符 5">
            <a:extLst>
              <a:ext uri="{FF2B5EF4-FFF2-40B4-BE49-F238E27FC236}">
                <a16:creationId xmlns:a16="http://schemas.microsoft.com/office/drawing/2014/main" id="{62D73047-D3F4-98F1-F44C-0F0C9DD93F65}"/>
              </a:ext>
            </a:extLst>
          </p:cNvPr>
          <p:cNvCxnSpPr>
            <a:cxnSpLocks/>
          </p:cNvCxnSpPr>
          <p:nvPr/>
        </p:nvCxnSpPr>
        <p:spPr>
          <a:xfrm>
            <a:off x="3269974" y="2282260"/>
            <a:ext cx="0" cy="2772000"/>
          </a:xfrm>
          <a:prstGeom prst="straightConnector1">
            <a:avLst/>
          </a:prstGeom>
          <a:ln w="47625">
            <a:tailEnd type="arrow"/>
          </a:ln>
        </p:spPr>
        <p:style>
          <a:lnRef idx="3">
            <a:schemeClr val="accent2"/>
          </a:lnRef>
          <a:fillRef idx="0">
            <a:schemeClr val="accent2"/>
          </a:fillRef>
          <a:effectRef idx="2">
            <a:schemeClr val="accent2"/>
          </a:effectRef>
          <a:fontRef idx="minor">
            <a:schemeClr val="tx1"/>
          </a:fontRef>
        </p:style>
      </p:cxnSp>
      <p:cxnSp>
        <p:nvCxnSpPr>
          <p:cNvPr id="10" name="直接箭头连接符 9">
            <a:extLst>
              <a:ext uri="{FF2B5EF4-FFF2-40B4-BE49-F238E27FC236}">
                <a16:creationId xmlns:a16="http://schemas.microsoft.com/office/drawing/2014/main" id="{2B8F391F-E23D-362B-2123-4946CDF2AE52}"/>
              </a:ext>
            </a:extLst>
          </p:cNvPr>
          <p:cNvCxnSpPr>
            <a:cxnSpLocks/>
          </p:cNvCxnSpPr>
          <p:nvPr/>
        </p:nvCxnSpPr>
        <p:spPr>
          <a:xfrm>
            <a:off x="4011703" y="3332774"/>
            <a:ext cx="4752000" cy="0"/>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cxnSp>
        <p:nvCxnSpPr>
          <p:cNvPr id="11" name="直接箭头连接符 10">
            <a:extLst>
              <a:ext uri="{FF2B5EF4-FFF2-40B4-BE49-F238E27FC236}">
                <a16:creationId xmlns:a16="http://schemas.microsoft.com/office/drawing/2014/main" id="{53C20150-8BE2-7F36-DCB3-CE3397B66A28}"/>
              </a:ext>
            </a:extLst>
          </p:cNvPr>
          <p:cNvCxnSpPr>
            <a:cxnSpLocks/>
          </p:cNvCxnSpPr>
          <p:nvPr/>
        </p:nvCxnSpPr>
        <p:spPr>
          <a:xfrm>
            <a:off x="4011703" y="4081076"/>
            <a:ext cx="4752000" cy="0"/>
          </a:xfrm>
          <a:prstGeom prst="straightConnector1">
            <a:avLst/>
          </a:prstGeom>
          <a:ln w="38100">
            <a:tailEnd type="arrow"/>
          </a:ln>
        </p:spPr>
        <p:style>
          <a:lnRef idx="3">
            <a:schemeClr val="accent2"/>
          </a:lnRef>
          <a:fillRef idx="0">
            <a:schemeClr val="accent2"/>
          </a:fillRef>
          <a:effectRef idx="2">
            <a:schemeClr val="accent2"/>
          </a:effectRef>
          <a:fontRef idx="minor">
            <a:schemeClr val="tx1"/>
          </a:fontRef>
        </p:style>
      </p:cxnSp>
      <p:sp>
        <p:nvSpPr>
          <p:cNvPr id="12" name="矩形 11">
            <a:extLst>
              <a:ext uri="{FF2B5EF4-FFF2-40B4-BE49-F238E27FC236}">
                <a16:creationId xmlns:a16="http://schemas.microsoft.com/office/drawing/2014/main" id="{71EA916E-835B-160A-0613-9DD0963F11D0}"/>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3132" y="1350380"/>
            <a:ext cx="8630815" cy="369332"/>
          </a:xfrm>
          <a:prstGeom prst="rect">
            <a:avLst/>
          </a:prstGeom>
          <a:noFill/>
        </p:spPr>
        <p:txBody>
          <a:bodyPr wrap="square" rtlCol="0">
            <a:spAutoFit/>
          </a:bodyPr>
          <a:lstStyle/>
          <a:p>
            <a:r>
              <a:rPr lang="zh-CN" altLang="zh-CN" b="1" dirty="0">
                <a:latin typeface="Consolas" pitchFamily="49" charset="0"/>
                <a:cs typeface="Consolas" pitchFamily="49" charset="0"/>
              </a:rPr>
              <a:t>例</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X</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m</a:t>
            </a:r>
            <a:r>
              <a:rPr lang="en-US" altLang="zh-CN" b="1" dirty="0">
                <a:latin typeface="Consolas" pitchFamily="49" charset="0"/>
                <a:cs typeface="Consolas" pitchFamily="49" charset="0"/>
              </a:rPr>
              <a:t>=6</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Y</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n</a:t>
            </a:r>
            <a:r>
              <a:rPr lang="en-US" altLang="zh-CN" b="1" dirty="0">
                <a:latin typeface="Consolas" pitchFamily="49" charset="0"/>
                <a:cs typeface="Consolas" pitchFamily="49" charset="0"/>
              </a:rPr>
              <a:t>=9</a:t>
            </a:r>
            <a:r>
              <a:rPr lang="zh-CN" altLang="en-US" b="1" dirty="0">
                <a:latin typeface="Consolas" pitchFamily="49" charset="0"/>
                <a:cs typeface="Consolas" pitchFamily="49" charset="0"/>
              </a:rPr>
              <a:t>。</a:t>
            </a:r>
          </a:p>
        </p:txBody>
      </p:sp>
      <p:grpSp>
        <p:nvGrpSpPr>
          <p:cNvPr id="2" name="组合 134"/>
          <p:cNvGrpSpPr/>
          <p:nvPr/>
        </p:nvGrpSpPr>
        <p:grpSpPr>
          <a:xfrm>
            <a:off x="2746313" y="1736660"/>
            <a:ext cx="5273841" cy="4644068"/>
            <a:chOff x="369729" y="1785926"/>
            <a:chExt cx="5273841" cy="4644068"/>
          </a:xfrm>
        </p:grpSpPr>
        <p:sp>
          <p:nvSpPr>
            <p:cNvPr id="5" name="矩形 4"/>
            <p:cNvSpPr/>
            <p:nvPr/>
          </p:nvSpPr>
          <p:spPr>
            <a:xfrm>
              <a:off x="240758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6477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2196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7915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3634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19353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5072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0791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6510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332507" y="385822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a</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332507" y="428685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332507" y="471548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332507" y="51441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332507" y="557273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332507" y="60013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75317"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369729" y="4958314"/>
              <a:ext cx="605588" cy="400110"/>
            </a:xfrm>
            <a:prstGeom prst="rect">
              <a:avLst/>
            </a:prstGeom>
            <a:noFill/>
          </p:spPr>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X</a:t>
              </a:r>
              <a:r>
                <a:rPr lang="en-US" altLang="zh-CN" sz="1600" b="1" dirty="0">
                  <a:solidFill>
                    <a:srgbClr val="0000FF"/>
                  </a:solidFill>
                  <a:latin typeface="Consolas" panose="020B0609020204030204" pitchFamily="49" charset="0"/>
                  <a:cs typeface="Consolas" panose="020B0609020204030204" pitchFamily="49" charset="0"/>
                </a:rPr>
                <a:t>(</a:t>
              </a:r>
              <a:r>
                <a:rPr lang="en-US" altLang="zh-CN" sz="1600" b="1" i="1" dirty="0">
                  <a:solidFill>
                    <a:srgbClr val="0000FF"/>
                  </a:solidFill>
                  <a:latin typeface="Consolas" panose="020B0609020204030204" pitchFamily="49" charset="0"/>
                  <a:cs typeface="Consolas" panose="020B0609020204030204" pitchFamily="49" charset="0"/>
                </a:rPr>
                <a:t>i</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43503"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36346" y="1785926"/>
              <a:ext cx="714380"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r>
                <a:rPr lang="en-US" altLang="zh-CN" sz="1600" b="1">
                  <a:solidFill>
                    <a:srgbClr val="0000FF"/>
                  </a:solidFill>
                  <a:latin typeface="Consolas" panose="020B0609020204030204" pitchFamily="49" charset="0"/>
                  <a:cs typeface="Consolas" panose="020B0609020204030204" pitchFamily="49" charset="0"/>
                </a:rPr>
                <a:t>(</a:t>
              </a:r>
              <a:r>
                <a:rPr lang="en-US" altLang="zh-CN" sz="1600" b="1" i="1">
                  <a:solidFill>
                    <a:srgbClr val="0000FF"/>
                  </a:solidFill>
                  <a:latin typeface="Consolas" panose="020B0609020204030204" pitchFamily="49" charset="0"/>
                  <a:cs typeface="Consolas" panose="020B0609020204030204" pitchFamily="49" charset="0"/>
                </a:rPr>
                <a:t>j</a:t>
              </a:r>
              <a:r>
                <a:rPr lang="en-US" altLang="zh-CN" sz="1600" b="1">
                  <a:solidFill>
                    <a:srgbClr val="0000FF"/>
                  </a:solidFill>
                  <a:latin typeface="Consolas" panose="020B0609020204030204" pitchFamily="49" charset="0"/>
                  <a:cs typeface="Consolas" panose="020B0609020204030204" pitchFamily="49" charset="0"/>
                </a:rPr>
                <a:t>)</a:t>
              </a:r>
              <a:endParaRPr lang="zh-CN" altLang="en-US" sz="1600" b="1">
                <a:solidFill>
                  <a:srgbClr val="0000FF"/>
                </a:solidFill>
                <a:latin typeface="Consolas" panose="020B0609020204030204" pitchFamily="49" charset="0"/>
                <a:cs typeface="Consolas" panose="020B0609020204030204" pitchFamily="49" charset="0"/>
              </a:endParaRPr>
            </a:p>
          </p:txBody>
        </p:sp>
      </p:grpSp>
      <p:sp>
        <p:nvSpPr>
          <p:cNvPr id="123" name="TextBox 122"/>
          <p:cNvSpPr txBox="1"/>
          <p:nvPr/>
        </p:nvSpPr>
        <p:spPr>
          <a:xfrm>
            <a:off x="1260678" y="2312660"/>
            <a:ext cx="1785950"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文本占位符 4">
            <a:extLst>
              <a:ext uri="{FF2B5EF4-FFF2-40B4-BE49-F238E27FC236}">
                <a16:creationId xmlns:a16="http://schemas.microsoft.com/office/drawing/2014/main" id="{A94B5428-7298-9232-E353-F5DABA0A1AC0}"/>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6" name="矩形 5">
            <a:extLst>
              <a:ext uri="{FF2B5EF4-FFF2-40B4-BE49-F238E27FC236}">
                <a16:creationId xmlns:a16="http://schemas.microsoft.com/office/drawing/2014/main" id="{A44E0C3C-4583-0681-E881-14A6E6DBFF11}"/>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678" y="1843662"/>
            <a:ext cx="11102009" cy="961289"/>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cs typeface="Consolas" panose="020B0609020204030204" pitchFamily="49" charset="0"/>
              </a:rPr>
              <a:t>其执行过程改变为自底向上，即先求出子问题解，将计算结果存放在一张表中，而且相同的子问题只计算一次，在后面需要时只需要简单查表，以避免大量的重复计算。</a:t>
            </a:r>
            <a:endParaRPr lang="zh-CN" altLang="zh-CN" sz="2000" dirty="0">
              <a:latin typeface="微软雅黑" pitchFamily="34" charset="-122"/>
              <a:ea typeface="微软雅黑" pitchFamily="34" charset="-122"/>
              <a:cs typeface="Consolas" panose="020B0609020204030204" pitchFamily="49" charset="0"/>
            </a:endParaRPr>
          </a:p>
        </p:txBody>
      </p:sp>
      <p:sp>
        <p:nvSpPr>
          <p:cNvPr id="3" name="圆角矩形 2"/>
          <p:cNvSpPr/>
          <p:nvPr/>
        </p:nvSpPr>
        <p:spPr>
          <a:xfrm>
            <a:off x="5381620" y="2943534"/>
            <a:ext cx="1071570" cy="42862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solidFill>
                  <a:schemeClr val="tx1"/>
                </a:solidFill>
                <a:latin typeface="微软雅黑" pitchFamily="34" charset="-122"/>
                <a:ea typeface="微软雅黑" pitchFamily="34" charset="-122"/>
                <a:cs typeface="Consolas" panose="020B0609020204030204" pitchFamily="49" charset="0"/>
              </a:rPr>
              <a:t>Fib(5)</a:t>
            </a:r>
            <a:endParaRPr lang="zh-CN" altLang="en-US">
              <a:solidFill>
                <a:schemeClr val="tx1"/>
              </a:solidFill>
              <a:latin typeface="微软雅黑" pitchFamily="34" charset="-122"/>
              <a:ea typeface="微软雅黑" pitchFamily="34" charset="-122"/>
              <a:cs typeface="Consolas" panose="020B0609020204030204" pitchFamily="49" charset="0"/>
            </a:endParaRPr>
          </a:p>
        </p:txBody>
      </p:sp>
      <p:sp>
        <p:nvSpPr>
          <p:cNvPr id="4" name="圆角矩形 3"/>
          <p:cNvSpPr/>
          <p:nvPr/>
        </p:nvSpPr>
        <p:spPr>
          <a:xfrm>
            <a:off x="4024298" y="3729352"/>
            <a:ext cx="1071570" cy="42862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solidFill>
                  <a:schemeClr val="tx1"/>
                </a:solidFill>
                <a:latin typeface="微软雅黑" pitchFamily="34" charset="-122"/>
                <a:ea typeface="微软雅黑" pitchFamily="34" charset="-122"/>
                <a:cs typeface="Consolas" panose="020B0609020204030204" pitchFamily="49" charset="0"/>
              </a:rPr>
              <a:t>Fib(4)</a:t>
            </a:r>
            <a:endParaRPr lang="zh-CN" altLang="en-US">
              <a:solidFill>
                <a:schemeClr val="tx1"/>
              </a:solidFill>
              <a:latin typeface="微软雅黑" pitchFamily="34" charset="-122"/>
              <a:ea typeface="微软雅黑" pitchFamily="34" charset="-122"/>
              <a:cs typeface="Consolas" panose="020B0609020204030204" pitchFamily="49" charset="0"/>
            </a:endParaRPr>
          </a:p>
        </p:txBody>
      </p:sp>
      <p:sp>
        <p:nvSpPr>
          <p:cNvPr id="5" name="圆角矩形 4"/>
          <p:cNvSpPr/>
          <p:nvPr/>
        </p:nvSpPr>
        <p:spPr>
          <a:xfrm>
            <a:off x="4952992" y="4586608"/>
            <a:ext cx="1071570" cy="42862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1"/>
                </a:solidFill>
                <a:latin typeface="微软雅黑" pitchFamily="34" charset="-122"/>
                <a:ea typeface="微软雅黑" pitchFamily="34" charset="-122"/>
                <a:cs typeface="Consolas" panose="020B0609020204030204" pitchFamily="49" charset="0"/>
              </a:rPr>
              <a:t>Fib(3)</a:t>
            </a:r>
            <a:endParaRPr lang="zh-CN" altLang="en-US" dirty="0">
              <a:solidFill>
                <a:schemeClr val="tx1"/>
              </a:solidFill>
              <a:latin typeface="微软雅黑" pitchFamily="34" charset="-122"/>
              <a:ea typeface="微软雅黑" pitchFamily="34" charset="-122"/>
              <a:cs typeface="Consolas" panose="020B0609020204030204" pitchFamily="49" charset="0"/>
            </a:endParaRPr>
          </a:p>
        </p:txBody>
      </p:sp>
      <p:sp>
        <p:nvSpPr>
          <p:cNvPr id="6" name="圆角矩形 5"/>
          <p:cNvSpPr/>
          <p:nvPr/>
        </p:nvSpPr>
        <p:spPr>
          <a:xfrm>
            <a:off x="3381356" y="4586608"/>
            <a:ext cx="1071570" cy="42862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solidFill>
                  <a:schemeClr val="tx1"/>
                </a:solidFill>
                <a:latin typeface="微软雅黑" pitchFamily="34" charset="-122"/>
                <a:ea typeface="微软雅黑" pitchFamily="34" charset="-122"/>
                <a:cs typeface="Consolas" panose="020B0609020204030204" pitchFamily="49" charset="0"/>
              </a:rPr>
              <a:t>Fib(2)</a:t>
            </a:r>
            <a:endParaRPr lang="zh-CN" altLang="en-US">
              <a:solidFill>
                <a:schemeClr val="tx1"/>
              </a:solidFill>
              <a:latin typeface="微软雅黑" pitchFamily="34" charset="-122"/>
              <a:ea typeface="微软雅黑" pitchFamily="34" charset="-122"/>
              <a:cs typeface="Consolas" panose="020B0609020204030204" pitchFamily="49" charset="0"/>
            </a:endParaRPr>
          </a:p>
        </p:txBody>
      </p:sp>
      <p:sp>
        <p:nvSpPr>
          <p:cNvPr id="7" name="圆角矩形 6"/>
          <p:cNvSpPr/>
          <p:nvPr/>
        </p:nvSpPr>
        <p:spPr>
          <a:xfrm>
            <a:off x="4238612" y="5443864"/>
            <a:ext cx="1071570" cy="42862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solidFill>
                  <a:schemeClr val="tx1"/>
                </a:solidFill>
                <a:latin typeface="微软雅黑" pitchFamily="34" charset="-122"/>
                <a:ea typeface="微软雅黑" pitchFamily="34" charset="-122"/>
                <a:cs typeface="Consolas" panose="020B0609020204030204" pitchFamily="49" charset="0"/>
              </a:rPr>
              <a:t>Fib(2)</a:t>
            </a:r>
            <a:endParaRPr lang="zh-CN" altLang="en-US">
              <a:solidFill>
                <a:schemeClr val="tx1"/>
              </a:solidFill>
              <a:latin typeface="微软雅黑" pitchFamily="34" charset="-122"/>
              <a:ea typeface="微软雅黑" pitchFamily="34" charset="-122"/>
              <a:cs typeface="Consolas" panose="020B0609020204030204" pitchFamily="49" charset="0"/>
            </a:endParaRPr>
          </a:p>
        </p:txBody>
      </p:sp>
      <p:sp>
        <p:nvSpPr>
          <p:cNvPr id="8" name="圆角矩形 7"/>
          <p:cNvSpPr/>
          <p:nvPr/>
        </p:nvSpPr>
        <p:spPr>
          <a:xfrm>
            <a:off x="5612191" y="5456006"/>
            <a:ext cx="1071570" cy="42862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solidFill>
                  <a:schemeClr val="tx1"/>
                </a:solidFill>
                <a:latin typeface="微软雅黑" pitchFamily="34" charset="-122"/>
                <a:ea typeface="微软雅黑" pitchFamily="34" charset="-122"/>
                <a:cs typeface="Consolas" panose="020B0609020204030204" pitchFamily="49" charset="0"/>
              </a:rPr>
              <a:t>Fib(1)</a:t>
            </a:r>
            <a:endParaRPr lang="zh-CN" altLang="en-US">
              <a:solidFill>
                <a:schemeClr val="tx1"/>
              </a:solidFill>
              <a:latin typeface="微软雅黑" pitchFamily="34" charset="-122"/>
              <a:ea typeface="微软雅黑" pitchFamily="34" charset="-122"/>
              <a:cs typeface="Consolas" panose="020B0609020204030204" pitchFamily="49" charset="0"/>
            </a:endParaRPr>
          </a:p>
        </p:txBody>
      </p:sp>
      <p:cxnSp>
        <p:nvCxnSpPr>
          <p:cNvPr id="9" name="直接连接符 8"/>
          <p:cNvCxnSpPr>
            <a:cxnSpLocks/>
            <a:stCxn id="5" idx="2"/>
            <a:endCxn id="7" idx="0"/>
          </p:cNvCxnSpPr>
          <p:nvPr/>
        </p:nvCxnSpPr>
        <p:spPr>
          <a:xfrm flipH="1">
            <a:off x="4774397" y="5015236"/>
            <a:ext cx="714380" cy="428628"/>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0" name="直接连接符 9"/>
          <p:cNvCxnSpPr>
            <a:cxnSpLocks/>
            <a:stCxn id="5" idx="2"/>
            <a:endCxn id="8" idx="0"/>
          </p:cNvCxnSpPr>
          <p:nvPr/>
        </p:nvCxnSpPr>
        <p:spPr>
          <a:xfrm>
            <a:off x="5488777" y="5015236"/>
            <a:ext cx="659199" cy="44077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1" name="直接连接符 10"/>
          <p:cNvCxnSpPr>
            <a:cxnSpLocks/>
            <a:stCxn id="4" idx="2"/>
            <a:endCxn id="6" idx="0"/>
          </p:cNvCxnSpPr>
          <p:nvPr/>
        </p:nvCxnSpPr>
        <p:spPr>
          <a:xfrm flipH="1">
            <a:off x="3917141" y="4157980"/>
            <a:ext cx="642942" cy="428628"/>
          </a:xfrm>
          <a:prstGeom prst="line">
            <a:avLst/>
          </a:prstGeom>
          <a:ln>
            <a:tailEnd type="none"/>
          </a:ln>
        </p:spPr>
        <p:style>
          <a:lnRef idx="3">
            <a:schemeClr val="dk1"/>
          </a:lnRef>
          <a:fillRef idx="0">
            <a:schemeClr val="dk1"/>
          </a:fillRef>
          <a:effectRef idx="2">
            <a:schemeClr val="dk1"/>
          </a:effectRef>
          <a:fontRef idx="minor">
            <a:schemeClr val="tx1"/>
          </a:fontRef>
        </p:style>
      </p:cxnSp>
      <p:sp>
        <p:nvSpPr>
          <p:cNvPr id="13" name="圆角矩形 12"/>
          <p:cNvSpPr/>
          <p:nvPr/>
        </p:nvSpPr>
        <p:spPr>
          <a:xfrm>
            <a:off x="6881818" y="3729352"/>
            <a:ext cx="1071570" cy="428628"/>
          </a:xfrm>
          <a:prstGeom prst="round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solidFill>
                  <a:schemeClr val="tx1"/>
                </a:solidFill>
                <a:latin typeface="微软雅黑" pitchFamily="34" charset="-122"/>
                <a:ea typeface="微软雅黑" pitchFamily="34" charset="-122"/>
                <a:cs typeface="Consolas" panose="020B0609020204030204" pitchFamily="49" charset="0"/>
              </a:rPr>
              <a:t>Fib(3)</a:t>
            </a:r>
            <a:endParaRPr lang="zh-CN" altLang="en-US">
              <a:solidFill>
                <a:schemeClr val="tx1"/>
              </a:solidFill>
              <a:latin typeface="微软雅黑" pitchFamily="34" charset="-122"/>
              <a:ea typeface="微软雅黑" pitchFamily="34" charset="-122"/>
              <a:cs typeface="Consolas" panose="020B0609020204030204" pitchFamily="49" charset="0"/>
            </a:endParaRPr>
          </a:p>
        </p:txBody>
      </p:sp>
      <p:cxnSp>
        <p:nvCxnSpPr>
          <p:cNvPr id="18" name="直接连接符 17"/>
          <p:cNvCxnSpPr>
            <a:stCxn id="3" idx="2"/>
          </p:cNvCxnSpPr>
          <p:nvPr/>
        </p:nvCxnSpPr>
        <p:spPr>
          <a:xfrm rot="5400000">
            <a:off x="5292323" y="3104271"/>
            <a:ext cx="357190" cy="892975"/>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9" name="直接连接符 18"/>
          <p:cNvCxnSpPr>
            <a:stCxn id="3" idx="2"/>
          </p:cNvCxnSpPr>
          <p:nvPr/>
        </p:nvCxnSpPr>
        <p:spPr>
          <a:xfrm rot="16200000" flipH="1">
            <a:off x="6185297" y="3104270"/>
            <a:ext cx="428628" cy="964413"/>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21" name="直接连接符 20"/>
          <p:cNvCxnSpPr>
            <a:cxnSpLocks/>
            <a:stCxn id="4" idx="2"/>
            <a:endCxn id="5" idx="0"/>
          </p:cNvCxnSpPr>
          <p:nvPr/>
        </p:nvCxnSpPr>
        <p:spPr>
          <a:xfrm>
            <a:off x="4560083" y="4157980"/>
            <a:ext cx="928694" cy="428628"/>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23" name="直接连接符 22"/>
          <p:cNvCxnSpPr>
            <a:cxnSpLocks/>
            <a:endCxn id="5" idx="0"/>
          </p:cNvCxnSpPr>
          <p:nvPr/>
        </p:nvCxnSpPr>
        <p:spPr>
          <a:xfrm flipH="1">
            <a:off x="5488777" y="4145838"/>
            <a:ext cx="1390659" cy="440770"/>
          </a:xfrm>
          <a:prstGeom prst="line">
            <a:avLst/>
          </a:prstGeom>
          <a:ln>
            <a:tailEnd type="none"/>
          </a:ln>
        </p:spPr>
        <p:style>
          <a:lnRef idx="1">
            <a:schemeClr val="accent3"/>
          </a:lnRef>
          <a:fillRef idx="2">
            <a:schemeClr val="accent3"/>
          </a:fillRef>
          <a:effectRef idx="1">
            <a:schemeClr val="accent3"/>
          </a:effectRef>
          <a:fontRef idx="minor">
            <a:schemeClr val="dk1"/>
          </a:fontRef>
        </p:style>
      </p:cxnSp>
      <p:cxnSp>
        <p:nvCxnSpPr>
          <p:cNvPr id="26" name="直接连接符 25"/>
          <p:cNvCxnSpPr>
            <a:cxnSpLocks/>
            <a:stCxn id="6" idx="2"/>
            <a:endCxn id="7" idx="0"/>
          </p:cNvCxnSpPr>
          <p:nvPr/>
        </p:nvCxnSpPr>
        <p:spPr>
          <a:xfrm>
            <a:off x="3917141" y="5015236"/>
            <a:ext cx="857256" cy="428628"/>
          </a:xfrm>
          <a:prstGeom prst="line">
            <a:avLst/>
          </a:prstGeom>
          <a:ln>
            <a:tailEnd type="none"/>
          </a:ln>
        </p:spPr>
        <p:style>
          <a:lnRef idx="1">
            <a:schemeClr val="accent3"/>
          </a:lnRef>
          <a:fillRef idx="2">
            <a:schemeClr val="accent3"/>
          </a:fillRef>
          <a:effectRef idx="1">
            <a:schemeClr val="accent3"/>
          </a:effectRef>
          <a:fontRef idx="minor">
            <a:schemeClr val="dk1"/>
          </a:fontRef>
        </p:style>
      </p:cxnSp>
      <p:sp>
        <p:nvSpPr>
          <p:cNvPr id="27" name="TextBox 26"/>
          <p:cNvSpPr txBox="1"/>
          <p:nvPr/>
        </p:nvSpPr>
        <p:spPr>
          <a:xfrm>
            <a:off x="6700842" y="4658046"/>
            <a:ext cx="1428760" cy="369332"/>
          </a:xfrm>
          <a:prstGeom prst="rect">
            <a:avLst/>
          </a:prstGeom>
          <a:noFill/>
        </p:spPr>
        <p:txBody>
          <a:bodyPr wrap="square" rtlCol="0">
            <a:spAutoFit/>
          </a:bodyPr>
          <a:lstStyle/>
          <a:p>
            <a:pPr algn="ctr"/>
            <a:r>
              <a:rPr lang="zh-CN" altLang="en-US" b="1" spc="300">
                <a:solidFill>
                  <a:srgbClr val="0000FF"/>
                </a:solidFill>
                <a:latin typeface="微软雅黑" pitchFamily="34" charset="-122"/>
                <a:ea typeface="微软雅黑" pitchFamily="34" charset="-122"/>
              </a:rPr>
              <a:t>查表得到</a:t>
            </a:r>
          </a:p>
        </p:txBody>
      </p:sp>
      <p:cxnSp>
        <p:nvCxnSpPr>
          <p:cNvPr id="29" name="直接箭头连接符 28"/>
          <p:cNvCxnSpPr>
            <a:stCxn id="27" idx="0"/>
            <a:endCxn id="13" idx="2"/>
          </p:cNvCxnSpPr>
          <p:nvPr/>
        </p:nvCxnSpPr>
        <p:spPr>
          <a:xfrm rot="5400000" flipH="1" flipV="1">
            <a:off x="7166379" y="4406824"/>
            <a:ext cx="500066" cy="23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2452662" y="5515302"/>
            <a:ext cx="1428760" cy="369332"/>
          </a:xfrm>
          <a:prstGeom prst="rect">
            <a:avLst/>
          </a:prstGeom>
          <a:noFill/>
        </p:spPr>
        <p:txBody>
          <a:bodyPr wrap="square" rtlCol="0">
            <a:spAutoFit/>
          </a:bodyPr>
          <a:lstStyle/>
          <a:p>
            <a:pPr algn="ctr"/>
            <a:r>
              <a:rPr lang="zh-CN" altLang="en-US" b="1" spc="300">
                <a:solidFill>
                  <a:srgbClr val="0000FF"/>
                </a:solidFill>
                <a:latin typeface="微软雅黑" pitchFamily="34" charset="-122"/>
                <a:ea typeface="微软雅黑" pitchFamily="34" charset="-122"/>
              </a:rPr>
              <a:t>查表得到</a:t>
            </a:r>
          </a:p>
        </p:txBody>
      </p:sp>
      <p:cxnSp>
        <p:nvCxnSpPr>
          <p:cNvPr id="33" name="直接箭头连接符 32"/>
          <p:cNvCxnSpPr>
            <a:stCxn id="32" idx="0"/>
          </p:cNvCxnSpPr>
          <p:nvPr/>
        </p:nvCxnSpPr>
        <p:spPr>
          <a:xfrm rot="5400000" flipH="1" flipV="1">
            <a:off x="3059886" y="5122392"/>
            <a:ext cx="500066" cy="28575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矩形 21"/>
          <p:cNvSpPr/>
          <p:nvPr/>
        </p:nvSpPr>
        <p:spPr>
          <a:xfrm>
            <a:off x="705678" y="6125349"/>
            <a:ext cx="6213560" cy="400110"/>
          </a:xfrm>
          <a:prstGeom prst="rect">
            <a:avLst/>
          </a:prstGeom>
        </p:spPr>
        <p:txBody>
          <a:bodyPr wrap="none">
            <a:spAutoFit/>
          </a:bodyPr>
          <a:lstStyle/>
          <a:p>
            <a:r>
              <a:rPr lang="en-US" altLang="zh-CN" sz="2000" dirty="0">
                <a:latin typeface="微软雅黑" pitchFamily="34" charset="-122"/>
                <a:ea typeface="微软雅黑" pitchFamily="34" charset="-122"/>
                <a:cs typeface="Consolas" panose="020B0609020204030204" pitchFamily="49" charset="0"/>
              </a:rPr>
              <a:t> Fib1</a:t>
            </a:r>
            <a:r>
              <a:rPr lang="zh-CN" altLang="en-US" sz="2000" dirty="0">
                <a:latin typeface="微软雅黑" pitchFamily="34" charset="-122"/>
                <a:ea typeface="微软雅黑" pitchFamily="34" charset="-122"/>
                <a:cs typeface="Consolas" panose="020B0609020204030204" pitchFamily="49" charset="0"/>
              </a:rPr>
              <a:t>算法的时间复杂度为</a:t>
            </a:r>
            <a:r>
              <a:rPr lang="en-US" altLang="zh-CN" sz="2000" dirty="0">
                <a:latin typeface="微软雅黑" pitchFamily="34" charset="-122"/>
                <a:ea typeface="微软雅黑" pitchFamily="34" charset="-122"/>
                <a:cs typeface="Consolas" panose="020B0609020204030204" pitchFamily="49" charset="0"/>
              </a:rPr>
              <a:t>O(n)</a:t>
            </a:r>
            <a:r>
              <a:rPr lang="zh-CN" altLang="en-US" sz="2000" dirty="0">
                <a:latin typeface="微软雅黑" pitchFamily="34" charset="-122"/>
                <a:ea typeface="微软雅黑" pitchFamily="34" charset="-122"/>
                <a:cs typeface="Consolas" panose="020B0609020204030204" pitchFamily="49" charset="0"/>
              </a:rPr>
              <a:t>，空间复杂度为</a:t>
            </a:r>
            <a:r>
              <a:rPr lang="en-US" altLang="zh-CN" sz="2000" dirty="0">
                <a:latin typeface="微软雅黑" pitchFamily="34" charset="-122"/>
                <a:ea typeface="微软雅黑" pitchFamily="34" charset="-122"/>
                <a:cs typeface="Consolas" panose="020B0609020204030204" pitchFamily="49" charset="0"/>
              </a:rPr>
              <a:t>O(n)</a:t>
            </a:r>
            <a:r>
              <a:rPr lang="zh-CN" altLang="en-US" sz="2000" dirty="0">
                <a:latin typeface="微软雅黑" pitchFamily="34" charset="-122"/>
                <a:ea typeface="微软雅黑" pitchFamily="34" charset="-122"/>
                <a:cs typeface="Consolas" panose="020B0609020204030204" pitchFamily="49" charset="0"/>
              </a:rPr>
              <a:t>。</a:t>
            </a:r>
            <a:endParaRPr lang="zh-CN" altLang="en-US" sz="2000" dirty="0"/>
          </a:p>
        </p:txBody>
      </p:sp>
      <p:sp>
        <p:nvSpPr>
          <p:cNvPr id="24" name="Text Box 5"/>
          <p:cNvSpPr txBox="1">
            <a:spLocks noChangeArrowheads="1"/>
          </p:cNvSpPr>
          <p:nvPr/>
        </p:nvSpPr>
        <p:spPr bwMode="auto">
          <a:xfrm>
            <a:off x="505976" y="1341427"/>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US" altLang="zh-CN" sz="2400" b="1" dirty="0">
                <a:solidFill>
                  <a:srgbClr val="0000FF"/>
                </a:solidFill>
                <a:latin typeface="微软雅黑" pitchFamily="34" charset="-122"/>
                <a:ea typeface="微软雅黑" pitchFamily="34" charset="-122"/>
                <a:cs typeface="Consolas" panose="020B0609020204030204" pitchFamily="49" charset="0"/>
              </a:rPr>
              <a:t>4.1.1  </a:t>
            </a:r>
            <a:r>
              <a:rPr lang="zh-CN" altLang="zh-CN" sz="2400" b="1" dirty="0">
                <a:solidFill>
                  <a:srgbClr val="0000FF"/>
                </a:solidFill>
                <a:latin typeface="微软雅黑" pitchFamily="34" charset="-122"/>
                <a:ea typeface="微软雅黑" pitchFamily="34" charset="-122"/>
                <a:cs typeface="Consolas" panose="020B0609020204030204" pitchFamily="49" charset="0"/>
              </a:rPr>
              <a:t>从求解斐波那契数列看动态规划法</a:t>
            </a:r>
            <a:endParaRPr lang="zh-CN" altLang="en-US" sz="2400" b="1" dirty="0">
              <a:solidFill>
                <a:srgbClr val="0000FF"/>
              </a:solidFill>
              <a:latin typeface="微软雅黑" pitchFamily="34" charset="-122"/>
              <a:ea typeface="微软雅黑" pitchFamily="34" charset="-122"/>
              <a:cs typeface="Consolas" panose="020B0609020204030204" pitchFamily="49" charset="0"/>
            </a:endParaRPr>
          </a:p>
        </p:txBody>
      </p:sp>
      <p:sp>
        <p:nvSpPr>
          <p:cNvPr id="12" name="文本占位符 10">
            <a:extLst>
              <a:ext uri="{FF2B5EF4-FFF2-40B4-BE49-F238E27FC236}">
                <a16:creationId xmlns:a16="http://schemas.microsoft.com/office/drawing/2014/main" id="{E7E4E8CE-B243-E9FE-EBA4-FC2E734BA7B1}"/>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概述</a:t>
            </a:r>
          </a:p>
        </p:txBody>
      </p:sp>
      <p:pic>
        <p:nvPicPr>
          <p:cNvPr id="30" name="图片 29">
            <a:extLst>
              <a:ext uri="{FF2B5EF4-FFF2-40B4-BE49-F238E27FC236}">
                <a16:creationId xmlns:a16="http://schemas.microsoft.com/office/drawing/2014/main" id="{00F0F2EB-B455-1E35-7A58-C2CC0A7463B9}"/>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37796" y="5768753"/>
            <a:ext cx="877263" cy="756706"/>
          </a:xfrm>
          <a:prstGeom prst="rect">
            <a:avLst/>
          </a:prstGeom>
        </p:spPr>
      </p:pic>
      <p:sp>
        <p:nvSpPr>
          <p:cNvPr id="31" name="矩形 30">
            <a:extLst>
              <a:ext uri="{FF2B5EF4-FFF2-40B4-BE49-F238E27FC236}">
                <a16:creationId xmlns:a16="http://schemas.microsoft.com/office/drawing/2014/main" id="{DCB907A9-6A93-6A06-0B10-A0F9A538404A}"/>
              </a:ext>
            </a:extLst>
          </p:cNvPr>
          <p:cNvSpPr/>
          <p:nvPr/>
        </p:nvSpPr>
        <p:spPr>
          <a:xfrm>
            <a:off x="7792652" y="6038793"/>
            <a:ext cx="2492990" cy="400110"/>
          </a:xfrm>
          <a:prstGeom prst="rect">
            <a:avLst/>
          </a:prstGeom>
        </p:spPr>
        <p:txBody>
          <a:bodyPr wrap="none">
            <a:spAutoFit/>
          </a:bodyPr>
          <a:lstStyle/>
          <a:p>
            <a:r>
              <a:rPr lang="zh-CN" alt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微软雅黑" pitchFamily="34" charset="-122"/>
                <a:ea typeface="微软雅黑" pitchFamily="34" charset="-122"/>
                <a:cs typeface="Consolas" panose="020B0609020204030204" pitchFamily="49" charset="0"/>
              </a:rPr>
              <a:t>还能不能继续优化？</a:t>
            </a:r>
            <a:endParaRPr lang="zh-CN" altLang="en-US" sz="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4"/>
          <p:cNvGrpSpPr/>
          <p:nvPr/>
        </p:nvGrpSpPr>
        <p:grpSpPr>
          <a:xfrm>
            <a:off x="2746313" y="1736660"/>
            <a:ext cx="5273841" cy="4644068"/>
            <a:chOff x="369729" y="1785926"/>
            <a:chExt cx="5273841" cy="4644068"/>
          </a:xfrm>
        </p:grpSpPr>
        <p:sp>
          <p:nvSpPr>
            <p:cNvPr id="5" name="矩形 4"/>
            <p:cNvSpPr/>
            <p:nvPr/>
          </p:nvSpPr>
          <p:spPr>
            <a:xfrm>
              <a:off x="240758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6477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2196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7915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3634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19353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5072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0791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6510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332507" y="385822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a</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332507" y="428685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332507" y="471548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332507" y="51441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332507" y="557273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332507" y="60013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75317"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369729" y="4958314"/>
              <a:ext cx="605588" cy="400110"/>
            </a:xfrm>
            <a:prstGeom prst="rect">
              <a:avLst/>
            </a:prstGeom>
            <a:noFill/>
          </p:spPr>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X</a:t>
              </a:r>
              <a:r>
                <a:rPr lang="en-US" altLang="zh-CN" sz="1600" b="1" dirty="0">
                  <a:solidFill>
                    <a:srgbClr val="0000FF"/>
                  </a:solidFill>
                  <a:latin typeface="Consolas" panose="020B0609020204030204" pitchFamily="49" charset="0"/>
                  <a:cs typeface="Consolas" panose="020B0609020204030204" pitchFamily="49" charset="0"/>
                </a:rPr>
                <a:t>(</a:t>
              </a:r>
              <a:r>
                <a:rPr lang="en-US" altLang="zh-CN" sz="1600" b="1" i="1" dirty="0">
                  <a:solidFill>
                    <a:srgbClr val="0000FF"/>
                  </a:solidFill>
                  <a:latin typeface="Consolas" panose="020B0609020204030204" pitchFamily="49" charset="0"/>
                  <a:cs typeface="Consolas" panose="020B0609020204030204" pitchFamily="49" charset="0"/>
                </a:rPr>
                <a:t>i</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43503"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36346" y="1785926"/>
              <a:ext cx="714380"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r>
                <a:rPr lang="en-US" altLang="zh-CN" sz="1600" b="1">
                  <a:solidFill>
                    <a:srgbClr val="0000FF"/>
                  </a:solidFill>
                  <a:latin typeface="Consolas" panose="020B0609020204030204" pitchFamily="49" charset="0"/>
                  <a:cs typeface="Consolas" panose="020B0609020204030204" pitchFamily="49" charset="0"/>
                </a:rPr>
                <a:t>(</a:t>
              </a:r>
              <a:r>
                <a:rPr lang="en-US" altLang="zh-CN" sz="1600" b="1" i="1">
                  <a:solidFill>
                    <a:srgbClr val="0000FF"/>
                  </a:solidFill>
                  <a:latin typeface="Consolas" panose="020B0609020204030204" pitchFamily="49" charset="0"/>
                  <a:cs typeface="Consolas" panose="020B0609020204030204" pitchFamily="49" charset="0"/>
                </a:rPr>
                <a:t>j</a:t>
              </a:r>
              <a:r>
                <a:rPr lang="en-US" altLang="zh-CN" sz="1600" b="1">
                  <a:solidFill>
                    <a:srgbClr val="0000FF"/>
                  </a:solidFill>
                  <a:latin typeface="Consolas" panose="020B0609020204030204" pitchFamily="49" charset="0"/>
                  <a:cs typeface="Consolas" panose="020B0609020204030204" pitchFamily="49" charset="0"/>
                </a:rPr>
                <a:t>)</a:t>
              </a:r>
              <a:endParaRPr lang="zh-CN" altLang="en-US" sz="1600" b="1">
                <a:solidFill>
                  <a:srgbClr val="0000FF"/>
                </a:solidFill>
                <a:latin typeface="Consolas" panose="020B0609020204030204" pitchFamily="49" charset="0"/>
                <a:cs typeface="Consolas" panose="020B0609020204030204" pitchFamily="49" charset="0"/>
              </a:endParaRPr>
            </a:p>
          </p:txBody>
        </p:sp>
      </p:grpSp>
      <p:sp>
        <p:nvSpPr>
          <p:cNvPr id="3" name="TextBox 3">
            <a:extLst>
              <a:ext uri="{FF2B5EF4-FFF2-40B4-BE49-F238E27FC236}">
                <a16:creationId xmlns:a16="http://schemas.microsoft.com/office/drawing/2014/main" id="{8E043702-B6E7-201F-7044-93BF70F5F5C5}"/>
              </a:ext>
            </a:extLst>
          </p:cNvPr>
          <p:cNvSpPr txBox="1"/>
          <p:nvPr/>
        </p:nvSpPr>
        <p:spPr>
          <a:xfrm>
            <a:off x="3503132" y="1350380"/>
            <a:ext cx="8630815" cy="369332"/>
          </a:xfrm>
          <a:prstGeom prst="rect">
            <a:avLst/>
          </a:prstGeom>
          <a:noFill/>
        </p:spPr>
        <p:txBody>
          <a:bodyPr wrap="square" rtlCol="0">
            <a:spAutoFit/>
          </a:bodyPr>
          <a:lstStyle/>
          <a:p>
            <a:r>
              <a:rPr lang="zh-CN" altLang="zh-CN" b="1" dirty="0">
                <a:latin typeface="Consolas" pitchFamily="49" charset="0"/>
                <a:cs typeface="Consolas" pitchFamily="49" charset="0"/>
              </a:rPr>
              <a:t>例</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X</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m</a:t>
            </a:r>
            <a:r>
              <a:rPr lang="en-US" altLang="zh-CN" b="1" dirty="0">
                <a:latin typeface="Consolas" pitchFamily="49" charset="0"/>
                <a:cs typeface="Consolas" pitchFamily="49" charset="0"/>
              </a:rPr>
              <a:t>=6</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Y</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n</a:t>
            </a:r>
            <a:r>
              <a:rPr lang="en-US" altLang="zh-CN" b="1" dirty="0">
                <a:latin typeface="Consolas" pitchFamily="49" charset="0"/>
                <a:cs typeface="Consolas" pitchFamily="49" charset="0"/>
              </a:rPr>
              <a:t>=9</a:t>
            </a:r>
            <a:r>
              <a:rPr lang="zh-CN" altLang="en-US" b="1" dirty="0">
                <a:latin typeface="Consolas" pitchFamily="49" charset="0"/>
                <a:cs typeface="Consolas" pitchFamily="49" charset="0"/>
              </a:rPr>
              <a:t>。</a:t>
            </a:r>
          </a:p>
        </p:txBody>
      </p:sp>
      <p:sp>
        <p:nvSpPr>
          <p:cNvPr id="6" name="TextBox 122">
            <a:extLst>
              <a:ext uri="{FF2B5EF4-FFF2-40B4-BE49-F238E27FC236}">
                <a16:creationId xmlns:a16="http://schemas.microsoft.com/office/drawing/2014/main" id="{6841F5C4-5423-7E8F-34AC-E7006E11E239}"/>
              </a:ext>
            </a:extLst>
          </p:cNvPr>
          <p:cNvSpPr txBox="1"/>
          <p:nvPr/>
        </p:nvSpPr>
        <p:spPr>
          <a:xfrm>
            <a:off x="1260678" y="2312660"/>
            <a:ext cx="1785950"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文本占位符 5">
            <a:extLst>
              <a:ext uri="{FF2B5EF4-FFF2-40B4-BE49-F238E27FC236}">
                <a16:creationId xmlns:a16="http://schemas.microsoft.com/office/drawing/2014/main" id="{C18FF815-D8AB-3A7D-7E50-20D74AB93A74}"/>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4" name="矩形 3">
            <a:extLst>
              <a:ext uri="{FF2B5EF4-FFF2-40B4-BE49-F238E27FC236}">
                <a16:creationId xmlns:a16="http://schemas.microsoft.com/office/drawing/2014/main" id="{D8A3E34E-30B4-7072-3BC9-7228726995F9}"/>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4"/>
          <p:cNvGrpSpPr/>
          <p:nvPr/>
        </p:nvGrpSpPr>
        <p:grpSpPr>
          <a:xfrm>
            <a:off x="2746313" y="1736660"/>
            <a:ext cx="5273841" cy="4644068"/>
            <a:chOff x="369729" y="1785926"/>
            <a:chExt cx="5273841" cy="4644068"/>
          </a:xfrm>
        </p:grpSpPr>
        <p:sp>
          <p:nvSpPr>
            <p:cNvPr id="5" name="矩形 4"/>
            <p:cNvSpPr/>
            <p:nvPr/>
          </p:nvSpPr>
          <p:spPr>
            <a:xfrm>
              <a:off x="240758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6477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2196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7915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3634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19353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5072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0791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6510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332507" y="3858226"/>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a</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332507" y="428685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332507" y="471548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332507" y="51441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332507" y="557273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332507" y="60013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75317"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369729" y="4958314"/>
              <a:ext cx="605588" cy="400110"/>
            </a:xfrm>
            <a:prstGeom prst="rect">
              <a:avLst/>
            </a:prstGeom>
            <a:noFill/>
          </p:spPr>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X</a:t>
              </a:r>
              <a:r>
                <a:rPr lang="en-US" altLang="zh-CN" sz="1600" b="1" dirty="0">
                  <a:solidFill>
                    <a:srgbClr val="0000FF"/>
                  </a:solidFill>
                  <a:latin typeface="Consolas" panose="020B0609020204030204" pitchFamily="49" charset="0"/>
                  <a:cs typeface="Consolas" panose="020B0609020204030204" pitchFamily="49" charset="0"/>
                </a:rPr>
                <a:t>(</a:t>
              </a:r>
              <a:r>
                <a:rPr lang="en-US" altLang="zh-CN" sz="1600" b="1" i="1" dirty="0">
                  <a:solidFill>
                    <a:srgbClr val="0000FF"/>
                  </a:solidFill>
                  <a:latin typeface="Consolas" panose="020B0609020204030204" pitchFamily="49" charset="0"/>
                  <a:cs typeface="Consolas" panose="020B0609020204030204" pitchFamily="49" charset="0"/>
                </a:rPr>
                <a:t>i</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43503"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36346" y="1785926"/>
              <a:ext cx="714380"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r>
                <a:rPr lang="en-US" altLang="zh-CN" sz="1600" b="1">
                  <a:solidFill>
                    <a:srgbClr val="0000FF"/>
                  </a:solidFill>
                  <a:latin typeface="Consolas" panose="020B0609020204030204" pitchFamily="49" charset="0"/>
                  <a:cs typeface="Consolas" panose="020B0609020204030204" pitchFamily="49" charset="0"/>
                </a:rPr>
                <a:t>(</a:t>
              </a:r>
              <a:r>
                <a:rPr lang="en-US" altLang="zh-CN" sz="1600" b="1" i="1">
                  <a:solidFill>
                    <a:srgbClr val="0000FF"/>
                  </a:solidFill>
                  <a:latin typeface="Consolas" panose="020B0609020204030204" pitchFamily="49" charset="0"/>
                  <a:cs typeface="Consolas" panose="020B0609020204030204" pitchFamily="49" charset="0"/>
                </a:rPr>
                <a:t>j</a:t>
              </a:r>
              <a:r>
                <a:rPr lang="en-US" altLang="zh-CN" sz="1600" b="1">
                  <a:solidFill>
                    <a:srgbClr val="0000FF"/>
                  </a:solidFill>
                  <a:latin typeface="Consolas" panose="020B0609020204030204" pitchFamily="49" charset="0"/>
                  <a:cs typeface="Consolas" panose="020B0609020204030204" pitchFamily="49" charset="0"/>
                </a:rPr>
                <a:t>)</a:t>
              </a:r>
              <a:endParaRPr lang="zh-CN" altLang="en-US" sz="1600" b="1">
                <a:solidFill>
                  <a:srgbClr val="0000FF"/>
                </a:solidFill>
                <a:latin typeface="Consolas" panose="020B0609020204030204" pitchFamily="49" charset="0"/>
                <a:cs typeface="Consolas" panose="020B0609020204030204" pitchFamily="49" charset="0"/>
              </a:endParaRPr>
            </a:p>
          </p:txBody>
        </p:sp>
      </p:grpSp>
      <p:sp>
        <p:nvSpPr>
          <p:cNvPr id="3" name="TextBox 3">
            <a:extLst>
              <a:ext uri="{FF2B5EF4-FFF2-40B4-BE49-F238E27FC236}">
                <a16:creationId xmlns:a16="http://schemas.microsoft.com/office/drawing/2014/main" id="{A2D2EE98-D6C6-CA4E-0ABF-01AD31EA5F10}"/>
              </a:ext>
            </a:extLst>
          </p:cNvPr>
          <p:cNvSpPr txBox="1"/>
          <p:nvPr/>
        </p:nvSpPr>
        <p:spPr>
          <a:xfrm>
            <a:off x="3503132" y="1350380"/>
            <a:ext cx="8630815" cy="369332"/>
          </a:xfrm>
          <a:prstGeom prst="rect">
            <a:avLst/>
          </a:prstGeom>
          <a:noFill/>
        </p:spPr>
        <p:txBody>
          <a:bodyPr wrap="square" rtlCol="0">
            <a:spAutoFit/>
          </a:bodyPr>
          <a:lstStyle/>
          <a:p>
            <a:r>
              <a:rPr lang="zh-CN" altLang="zh-CN" b="1" dirty="0">
                <a:latin typeface="Consolas" pitchFamily="49" charset="0"/>
                <a:cs typeface="Consolas" pitchFamily="49" charset="0"/>
              </a:rPr>
              <a:t>例</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X</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m</a:t>
            </a:r>
            <a:r>
              <a:rPr lang="en-US" altLang="zh-CN" b="1" dirty="0">
                <a:latin typeface="Consolas" pitchFamily="49" charset="0"/>
                <a:cs typeface="Consolas" pitchFamily="49" charset="0"/>
              </a:rPr>
              <a:t>=6</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Y</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n</a:t>
            </a:r>
            <a:r>
              <a:rPr lang="en-US" altLang="zh-CN" b="1" dirty="0">
                <a:latin typeface="Consolas" pitchFamily="49" charset="0"/>
                <a:cs typeface="Consolas" pitchFamily="49" charset="0"/>
              </a:rPr>
              <a:t>=9</a:t>
            </a:r>
            <a:r>
              <a:rPr lang="zh-CN" altLang="en-US" b="1" dirty="0">
                <a:latin typeface="Consolas" pitchFamily="49" charset="0"/>
                <a:cs typeface="Consolas" pitchFamily="49" charset="0"/>
              </a:rPr>
              <a:t>。</a:t>
            </a:r>
          </a:p>
        </p:txBody>
      </p:sp>
      <p:sp>
        <p:nvSpPr>
          <p:cNvPr id="6" name="TextBox 122">
            <a:extLst>
              <a:ext uri="{FF2B5EF4-FFF2-40B4-BE49-F238E27FC236}">
                <a16:creationId xmlns:a16="http://schemas.microsoft.com/office/drawing/2014/main" id="{F4C982B8-5F36-6008-31BD-F7DBE9D5AF23}"/>
              </a:ext>
            </a:extLst>
          </p:cNvPr>
          <p:cNvSpPr txBox="1"/>
          <p:nvPr/>
        </p:nvSpPr>
        <p:spPr>
          <a:xfrm>
            <a:off x="1260678" y="2312660"/>
            <a:ext cx="1785950"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文本占位符 5">
            <a:extLst>
              <a:ext uri="{FF2B5EF4-FFF2-40B4-BE49-F238E27FC236}">
                <a16:creationId xmlns:a16="http://schemas.microsoft.com/office/drawing/2014/main" id="{9F3F176E-3251-4B07-6440-6088CF0BC38C}"/>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4" name="矩形 3">
            <a:extLst>
              <a:ext uri="{FF2B5EF4-FFF2-40B4-BE49-F238E27FC236}">
                <a16:creationId xmlns:a16="http://schemas.microsoft.com/office/drawing/2014/main" id="{8B94380F-76E6-8D98-FDCE-4014ECA155DE}"/>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4"/>
          <p:cNvGrpSpPr/>
          <p:nvPr/>
        </p:nvGrpSpPr>
        <p:grpSpPr>
          <a:xfrm>
            <a:off x="2746313" y="1736660"/>
            <a:ext cx="5273841" cy="4644068"/>
            <a:chOff x="369729" y="1785926"/>
            <a:chExt cx="5273841" cy="4644068"/>
          </a:xfrm>
        </p:grpSpPr>
        <p:sp>
          <p:nvSpPr>
            <p:cNvPr id="5" name="矩形 4"/>
            <p:cNvSpPr/>
            <p:nvPr/>
          </p:nvSpPr>
          <p:spPr>
            <a:xfrm>
              <a:off x="240758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6477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2196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7915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2</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3634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19353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5072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0791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6510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332507" y="3858226"/>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332507" y="4286854"/>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332507" y="471548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332507" y="51441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332507" y="557273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332507" y="60013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75317"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369729" y="4958314"/>
              <a:ext cx="605588" cy="400110"/>
            </a:xfrm>
            <a:prstGeom prst="rect">
              <a:avLst/>
            </a:prstGeom>
            <a:noFill/>
          </p:spPr>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X</a:t>
              </a:r>
              <a:r>
                <a:rPr lang="en-US" altLang="zh-CN" sz="1600" b="1" dirty="0">
                  <a:solidFill>
                    <a:srgbClr val="0000FF"/>
                  </a:solidFill>
                  <a:latin typeface="Consolas" panose="020B0609020204030204" pitchFamily="49" charset="0"/>
                  <a:cs typeface="Consolas" panose="020B0609020204030204" pitchFamily="49" charset="0"/>
                </a:rPr>
                <a:t>(</a:t>
              </a:r>
              <a:r>
                <a:rPr lang="en-US" altLang="zh-CN" sz="1600" b="1" i="1" dirty="0">
                  <a:solidFill>
                    <a:srgbClr val="0000FF"/>
                  </a:solidFill>
                  <a:latin typeface="Consolas" panose="020B0609020204030204" pitchFamily="49" charset="0"/>
                  <a:cs typeface="Consolas" panose="020B0609020204030204" pitchFamily="49" charset="0"/>
                </a:rPr>
                <a:t>i</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43503"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36346" y="1785926"/>
              <a:ext cx="714380"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r>
                <a:rPr lang="en-US" altLang="zh-CN" sz="1600" b="1">
                  <a:solidFill>
                    <a:srgbClr val="0000FF"/>
                  </a:solidFill>
                  <a:latin typeface="Consolas" panose="020B0609020204030204" pitchFamily="49" charset="0"/>
                  <a:cs typeface="Consolas" panose="020B0609020204030204" pitchFamily="49" charset="0"/>
                </a:rPr>
                <a:t>(</a:t>
              </a:r>
              <a:r>
                <a:rPr lang="en-US" altLang="zh-CN" sz="1600" b="1" i="1">
                  <a:solidFill>
                    <a:srgbClr val="0000FF"/>
                  </a:solidFill>
                  <a:latin typeface="Consolas" panose="020B0609020204030204" pitchFamily="49" charset="0"/>
                  <a:cs typeface="Consolas" panose="020B0609020204030204" pitchFamily="49" charset="0"/>
                </a:rPr>
                <a:t>j</a:t>
              </a:r>
              <a:r>
                <a:rPr lang="en-US" altLang="zh-CN" sz="1600" b="1">
                  <a:solidFill>
                    <a:srgbClr val="0000FF"/>
                  </a:solidFill>
                  <a:latin typeface="Consolas" panose="020B0609020204030204" pitchFamily="49" charset="0"/>
                  <a:cs typeface="Consolas" panose="020B0609020204030204" pitchFamily="49" charset="0"/>
                </a:rPr>
                <a:t>)</a:t>
              </a:r>
              <a:endParaRPr lang="zh-CN" altLang="en-US" sz="1600" b="1">
                <a:solidFill>
                  <a:srgbClr val="0000FF"/>
                </a:solidFill>
                <a:latin typeface="Consolas" panose="020B0609020204030204" pitchFamily="49" charset="0"/>
                <a:cs typeface="Consolas" panose="020B0609020204030204" pitchFamily="49" charset="0"/>
              </a:endParaRPr>
            </a:p>
          </p:txBody>
        </p:sp>
      </p:grpSp>
      <p:sp>
        <p:nvSpPr>
          <p:cNvPr id="3" name="TextBox 3">
            <a:extLst>
              <a:ext uri="{FF2B5EF4-FFF2-40B4-BE49-F238E27FC236}">
                <a16:creationId xmlns:a16="http://schemas.microsoft.com/office/drawing/2014/main" id="{372C6830-635A-A926-0566-70FEEE22F695}"/>
              </a:ext>
            </a:extLst>
          </p:cNvPr>
          <p:cNvSpPr txBox="1"/>
          <p:nvPr/>
        </p:nvSpPr>
        <p:spPr>
          <a:xfrm>
            <a:off x="3503132" y="1350380"/>
            <a:ext cx="8630815" cy="369332"/>
          </a:xfrm>
          <a:prstGeom prst="rect">
            <a:avLst/>
          </a:prstGeom>
          <a:noFill/>
        </p:spPr>
        <p:txBody>
          <a:bodyPr wrap="square" rtlCol="0">
            <a:spAutoFit/>
          </a:bodyPr>
          <a:lstStyle/>
          <a:p>
            <a:r>
              <a:rPr lang="zh-CN" altLang="zh-CN" b="1" dirty="0">
                <a:latin typeface="Consolas" pitchFamily="49" charset="0"/>
                <a:cs typeface="Consolas" pitchFamily="49" charset="0"/>
              </a:rPr>
              <a:t>例</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X</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m</a:t>
            </a:r>
            <a:r>
              <a:rPr lang="en-US" altLang="zh-CN" b="1" dirty="0">
                <a:latin typeface="Consolas" pitchFamily="49" charset="0"/>
                <a:cs typeface="Consolas" pitchFamily="49" charset="0"/>
              </a:rPr>
              <a:t>=6</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Y</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n</a:t>
            </a:r>
            <a:r>
              <a:rPr lang="en-US" altLang="zh-CN" b="1" dirty="0">
                <a:latin typeface="Consolas" pitchFamily="49" charset="0"/>
                <a:cs typeface="Consolas" pitchFamily="49" charset="0"/>
              </a:rPr>
              <a:t>=9</a:t>
            </a:r>
            <a:r>
              <a:rPr lang="zh-CN" altLang="en-US" b="1" dirty="0">
                <a:latin typeface="Consolas" pitchFamily="49" charset="0"/>
                <a:cs typeface="Consolas" pitchFamily="49" charset="0"/>
              </a:rPr>
              <a:t>。</a:t>
            </a:r>
          </a:p>
        </p:txBody>
      </p:sp>
      <p:sp>
        <p:nvSpPr>
          <p:cNvPr id="6" name="TextBox 122">
            <a:extLst>
              <a:ext uri="{FF2B5EF4-FFF2-40B4-BE49-F238E27FC236}">
                <a16:creationId xmlns:a16="http://schemas.microsoft.com/office/drawing/2014/main" id="{3BCC88E1-7612-A70F-90DC-E8E11AE2F1F0}"/>
              </a:ext>
            </a:extLst>
          </p:cNvPr>
          <p:cNvSpPr txBox="1"/>
          <p:nvPr/>
        </p:nvSpPr>
        <p:spPr>
          <a:xfrm>
            <a:off x="1260678" y="2312660"/>
            <a:ext cx="1785950"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文本占位符 5">
            <a:extLst>
              <a:ext uri="{FF2B5EF4-FFF2-40B4-BE49-F238E27FC236}">
                <a16:creationId xmlns:a16="http://schemas.microsoft.com/office/drawing/2014/main" id="{37153C80-325F-1EFC-157A-BDC30C6A6AA9}"/>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4" name="矩形 3">
            <a:extLst>
              <a:ext uri="{FF2B5EF4-FFF2-40B4-BE49-F238E27FC236}">
                <a16:creationId xmlns:a16="http://schemas.microsoft.com/office/drawing/2014/main" id="{D4E3CD26-9B66-916D-C006-5ADC765A0087}"/>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4"/>
          <p:cNvGrpSpPr/>
          <p:nvPr/>
        </p:nvGrpSpPr>
        <p:grpSpPr>
          <a:xfrm>
            <a:off x="2746313" y="1736660"/>
            <a:ext cx="5273841" cy="4644068"/>
            <a:chOff x="369729" y="1785926"/>
            <a:chExt cx="5273841" cy="4644068"/>
          </a:xfrm>
        </p:grpSpPr>
        <p:sp>
          <p:nvSpPr>
            <p:cNvPr id="5" name="矩形 4"/>
            <p:cNvSpPr/>
            <p:nvPr/>
          </p:nvSpPr>
          <p:spPr>
            <a:xfrm>
              <a:off x="240758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6477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2196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7915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2</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3634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19353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5072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0791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6510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332507" y="3858226"/>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a</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332507" y="4286854"/>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332507" y="4715482"/>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332507" y="51441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332507" y="557273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332507" y="60013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75317"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369729" y="4958314"/>
              <a:ext cx="605588" cy="400110"/>
            </a:xfrm>
            <a:prstGeom prst="rect">
              <a:avLst/>
            </a:prstGeom>
            <a:noFill/>
          </p:spPr>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X</a:t>
              </a:r>
              <a:r>
                <a:rPr lang="en-US" altLang="zh-CN" sz="1600" b="1" dirty="0">
                  <a:solidFill>
                    <a:srgbClr val="0000FF"/>
                  </a:solidFill>
                  <a:latin typeface="Consolas" panose="020B0609020204030204" pitchFamily="49" charset="0"/>
                  <a:cs typeface="Consolas" panose="020B0609020204030204" pitchFamily="49" charset="0"/>
                </a:rPr>
                <a:t>(</a:t>
              </a:r>
              <a:r>
                <a:rPr lang="en-US" altLang="zh-CN" sz="1600" b="1" i="1" dirty="0">
                  <a:solidFill>
                    <a:srgbClr val="0000FF"/>
                  </a:solidFill>
                  <a:latin typeface="Consolas" panose="020B0609020204030204" pitchFamily="49" charset="0"/>
                  <a:cs typeface="Consolas" panose="020B0609020204030204" pitchFamily="49" charset="0"/>
                </a:rPr>
                <a:t>i</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43503"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36346" y="1785926"/>
              <a:ext cx="714380"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r>
                <a:rPr lang="en-US" altLang="zh-CN" sz="1600" b="1">
                  <a:solidFill>
                    <a:srgbClr val="0000FF"/>
                  </a:solidFill>
                  <a:latin typeface="Consolas" panose="020B0609020204030204" pitchFamily="49" charset="0"/>
                  <a:cs typeface="Consolas" panose="020B0609020204030204" pitchFamily="49" charset="0"/>
                </a:rPr>
                <a:t>(</a:t>
              </a:r>
              <a:r>
                <a:rPr lang="en-US" altLang="zh-CN" sz="1600" b="1" i="1">
                  <a:solidFill>
                    <a:srgbClr val="0000FF"/>
                  </a:solidFill>
                  <a:latin typeface="Consolas" panose="020B0609020204030204" pitchFamily="49" charset="0"/>
                  <a:cs typeface="Consolas" panose="020B0609020204030204" pitchFamily="49" charset="0"/>
                </a:rPr>
                <a:t>j</a:t>
              </a:r>
              <a:r>
                <a:rPr lang="en-US" altLang="zh-CN" sz="1600" b="1">
                  <a:solidFill>
                    <a:srgbClr val="0000FF"/>
                  </a:solidFill>
                  <a:latin typeface="Consolas" panose="020B0609020204030204" pitchFamily="49" charset="0"/>
                  <a:cs typeface="Consolas" panose="020B0609020204030204" pitchFamily="49" charset="0"/>
                </a:rPr>
                <a:t>)</a:t>
              </a:r>
              <a:endParaRPr lang="zh-CN" altLang="en-US" sz="1600" b="1">
                <a:solidFill>
                  <a:srgbClr val="0000FF"/>
                </a:solidFill>
                <a:latin typeface="Consolas" panose="020B0609020204030204" pitchFamily="49" charset="0"/>
                <a:cs typeface="Consolas" panose="020B0609020204030204" pitchFamily="49" charset="0"/>
              </a:endParaRPr>
            </a:p>
          </p:txBody>
        </p:sp>
      </p:grpSp>
      <p:sp>
        <p:nvSpPr>
          <p:cNvPr id="3" name="TextBox 3">
            <a:extLst>
              <a:ext uri="{FF2B5EF4-FFF2-40B4-BE49-F238E27FC236}">
                <a16:creationId xmlns:a16="http://schemas.microsoft.com/office/drawing/2014/main" id="{698EF81B-6159-0867-BC10-A33A1CED6D55}"/>
              </a:ext>
            </a:extLst>
          </p:cNvPr>
          <p:cNvSpPr txBox="1"/>
          <p:nvPr/>
        </p:nvSpPr>
        <p:spPr>
          <a:xfrm>
            <a:off x="3503132" y="1350380"/>
            <a:ext cx="8630815" cy="369332"/>
          </a:xfrm>
          <a:prstGeom prst="rect">
            <a:avLst/>
          </a:prstGeom>
          <a:noFill/>
        </p:spPr>
        <p:txBody>
          <a:bodyPr wrap="square" rtlCol="0">
            <a:spAutoFit/>
          </a:bodyPr>
          <a:lstStyle/>
          <a:p>
            <a:r>
              <a:rPr lang="zh-CN" altLang="zh-CN" b="1" dirty="0">
                <a:latin typeface="Consolas" pitchFamily="49" charset="0"/>
                <a:cs typeface="Consolas" pitchFamily="49" charset="0"/>
              </a:rPr>
              <a:t>例</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X</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m</a:t>
            </a:r>
            <a:r>
              <a:rPr lang="en-US" altLang="zh-CN" b="1" dirty="0">
                <a:latin typeface="Consolas" pitchFamily="49" charset="0"/>
                <a:cs typeface="Consolas" pitchFamily="49" charset="0"/>
              </a:rPr>
              <a:t>=6</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Y</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n</a:t>
            </a:r>
            <a:r>
              <a:rPr lang="en-US" altLang="zh-CN" b="1" dirty="0">
                <a:latin typeface="Consolas" pitchFamily="49" charset="0"/>
                <a:cs typeface="Consolas" pitchFamily="49" charset="0"/>
              </a:rPr>
              <a:t>=9</a:t>
            </a:r>
            <a:r>
              <a:rPr lang="zh-CN" altLang="en-US" b="1" dirty="0">
                <a:latin typeface="Consolas" pitchFamily="49" charset="0"/>
                <a:cs typeface="Consolas" pitchFamily="49" charset="0"/>
              </a:rPr>
              <a:t>。</a:t>
            </a:r>
          </a:p>
        </p:txBody>
      </p:sp>
      <p:sp>
        <p:nvSpPr>
          <p:cNvPr id="6" name="TextBox 122">
            <a:extLst>
              <a:ext uri="{FF2B5EF4-FFF2-40B4-BE49-F238E27FC236}">
                <a16:creationId xmlns:a16="http://schemas.microsoft.com/office/drawing/2014/main" id="{D3D589E1-255F-BE8F-C469-DF0B4B512A01}"/>
              </a:ext>
            </a:extLst>
          </p:cNvPr>
          <p:cNvSpPr txBox="1"/>
          <p:nvPr/>
        </p:nvSpPr>
        <p:spPr>
          <a:xfrm>
            <a:off x="1260678" y="2312660"/>
            <a:ext cx="1785950"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文本占位符 5">
            <a:extLst>
              <a:ext uri="{FF2B5EF4-FFF2-40B4-BE49-F238E27FC236}">
                <a16:creationId xmlns:a16="http://schemas.microsoft.com/office/drawing/2014/main" id="{18F96B92-E8B7-BFD5-775C-2BE743B9E7AB}"/>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4" name="矩形 3">
            <a:extLst>
              <a:ext uri="{FF2B5EF4-FFF2-40B4-BE49-F238E27FC236}">
                <a16:creationId xmlns:a16="http://schemas.microsoft.com/office/drawing/2014/main" id="{8975277E-C55C-81CE-DF00-F2A67EADF07B}"/>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4"/>
          <p:cNvGrpSpPr/>
          <p:nvPr/>
        </p:nvGrpSpPr>
        <p:grpSpPr>
          <a:xfrm>
            <a:off x="2746313" y="1736660"/>
            <a:ext cx="5273841" cy="4644068"/>
            <a:chOff x="369729" y="1785926"/>
            <a:chExt cx="5273841" cy="4644068"/>
          </a:xfrm>
        </p:grpSpPr>
        <p:sp>
          <p:nvSpPr>
            <p:cNvPr id="5" name="矩形 4"/>
            <p:cNvSpPr/>
            <p:nvPr/>
          </p:nvSpPr>
          <p:spPr>
            <a:xfrm>
              <a:off x="240758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6477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2196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2</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7915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2</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3634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19353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5072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0791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6510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332507" y="3858226"/>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a</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332507" y="4286854"/>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332507" y="4715482"/>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332507" y="5144110"/>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332507" y="557273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332507" y="60013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75317"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369729" y="4958314"/>
              <a:ext cx="605588" cy="400110"/>
            </a:xfrm>
            <a:prstGeom prst="rect">
              <a:avLst/>
            </a:prstGeom>
            <a:noFill/>
          </p:spPr>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X</a:t>
              </a:r>
              <a:r>
                <a:rPr lang="en-US" altLang="zh-CN" sz="1600" b="1" dirty="0">
                  <a:solidFill>
                    <a:srgbClr val="0000FF"/>
                  </a:solidFill>
                  <a:latin typeface="Consolas" panose="020B0609020204030204" pitchFamily="49" charset="0"/>
                  <a:cs typeface="Consolas" panose="020B0609020204030204" pitchFamily="49" charset="0"/>
                </a:rPr>
                <a:t>(</a:t>
              </a:r>
              <a:r>
                <a:rPr lang="en-US" altLang="zh-CN" sz="1600" b="1" i="1" dirty="0">
                  <a:solidFill>
                    <a:srgbClr val="0000FF"/>
                  </a:solidFill>
                  <a:latin typeface="Consolas" panose="020B0609020204030204" pitchFamily="49" charset="0"/>
                  <a:cs typeface="Consolas" panose="020B0609020204030204" pitchFamily="49" charset="0"/>
                </a:rPr>
                <a:t>i</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43503"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36346" y="1785926"/>
              <a:ext cx="714380"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r>
                <a:rPr lang="en-US" altLang="zh-CN" sz="1600" b="1">
                  <a:solidFill>
                    <a:srgbClr val="0000FF"/>
                  </a:solidFill>
                  <a:latin typeface="Consolas" panose="020B0609020204030204" pitchFamily="49" charset="0"/>
                  <a:cs typeface="Consolas" panose="020B0609020204030204" pitchFamily="49" charset="0"/>
                </a:rPr>
                <a:t>(</a:t>
              </a:r>
              <a:r>
                <a:rPr lang="en-US" altLang="zh-CN" sz="1600" b="1" i="1">
                  <a:solidFill>
                    <a:srgbClr val="0000FF"/>
                  </a:solidFill>
                  <a:latin typeface="Consolas" panose="020B0609020204030204" pitchFamily="49" charset="0"/>
                  <a:cs typeface="Consolas" panose="020B0609020204030204" pitchFamily="49" charset="0"/>
                </a:rPr>
                <a:t>j</a:t>
              </a:r>
              <a:r>
                <a:rPr lang="en-US" altLang="zh-CN" sz="1600" b="1">
                  <a:solidFill>
                    <a:srgbClr val="0000FF"/>
                  </a:solidFill>
                  <a:latin typeface="Consolas" panose="020B0609020204030204" pitchFamily="49" charset="0"/>
                  <a:cs typeface="Consolas" panose="020B0609020204030204" pitchFamily="49" charset="0"/>
                </a:rPr>
                <a:t>)</a:t>
              </a:r>
              <a:endParaRPr lang="zh-CN" altLang="en-US" sz="1600" b="1">
                <a:solidFill>
                  <a:srgbClr val="0000FF"/>
                </a:solidFill>
                <a:latin typeface="Consolas" panose="020B0609020204030204" pitchFamily="49" charset="0"/>
                <a:cs typeface="Consolas" panose="020B0609020204030204" pitchFamily="49" charset="0"/>
              </a:endParaRPr>
            </a:p>
          </p:txBody>
        </p:sp>
      </p:grpSp>
      <p:sp>
        <p:nvSpPr>
          <p:cNvPr id="3" name="TextBox 3">
            <a:extLst>
              <a:ext uri="{FF2B5EF4-FFF2-40B4-BE49-F238E27FC236}">
                <a16:creationId xmlns:a16="http://schemas.microsoft.com/office/drawing/2014/main" id="{C359D572-5677-921A-00F9-1106A1B1FBA3}"/>
              </a:ext>
            </a:extLst>
          </p:cNvPr>
          <p:cNvSpPr txBox="1"/>
          <p:nvPr/>
        </p:nvSpPr>
        <p:spPr>
          <a:xfrm>
            <a:off x="3503132" y="1350380"/>
            <a:ext cx="8630815" cy="369332"/>
          </a:xfrm>
          <a:prstGeom prst="rect">
            <a:avLst/>
          </a:prstGeom>
          <a:noFill/>
        </p:spPr>
        <p:txBody>
          <a:bodyPr wrap="square" rtlCol="0">
            <a:spAutoFit/>
          </a:bodyPr>
          <a:lstStyle/>
          <a:p>
            <a:r>
              <a:rPr lang="zh-CN" altLang="zh-CN" b="1" dirty="0">
                <a:latin typeface="Consolas" pitchFamily="49" charset="0"/>
                <a:cs typeface="Consolas" pitchFamily="49" charset="0"/>
              </a:rPr>
              <a:t>例</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X</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m</a:t>
            </a:r>
            <a:r>
              <a:rPr lang="en-US" altLang="zh-CN" b="1" dirty="0">
                <a:latin typeface="Consolas" pitchFamily="49" charset="0"/>
                <a:cs typeface="Consolas" pitchFamily="49" charset="0"/>
              </a:rPr>
              <a:t>=6</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Y</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n</a:t>
            </a:r>
            <a:r>
              <a:rPr lang="en-US" altLang="zh-CN" b="1" dirty="0">
                <a:latin typeface="Consolas" pitchFamily="49" charset="0"/>
                <a:cs typeface="Consolas" pitchFamily="49" charset="0"/>
              </a:rPr>
              <a:t>=9</a:t>
            </a:r>
            <a:r>
              <a:rPr lang="zh-CN" altLang="en-US" b="1" dirty="0">
                <a:latin typeface="Consolas" pitchFamily="49" charset="0"/>
                <a:cs typeface="Consolas" pitchFamily="49" charset="0"/>
              </a:rPr>
              <a:t>。</a:t>
            </a:r>
          </a:p>
        </p:txBody>
      </p:sp>
      <p:sp>
        <p:nvSpPr>
          <p:cNvPr id="6" name="TextBox 122">
            <a:extLst>
              <a:ext uri="{FF2B5EF4-FFF2-40B4-BE49-F238E27FC236}">
                <a16:creationId xmlns:a16="http://schemas.microsoft.com/office/drawing/2014/main" id="{80CA44D3-EC5F-1D6F-7199-7143CB13AE8D}"/>
              </a:ext>
            </a:extLst>
          </p:cNvPr>
          <p:cNvSpPr txBox="1"/>
          <p:nvPr/>
        </p:nvSpPr>
        <p:spPr>
          <a:xfrm>
            <a:off x="1260678" y="2312660"/>
            <a:ext cx="1785950"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文本占位符 5">
            <a:extLst>
              <a:ext uri="{FF2B5EF4-FFF2-40B4-BE49-F238E27FC236}">
                <a16:creationId xmlns:a16="http://schemas.microsoft.com/office/drawing/2014/main" id="{2278689F-509F-C2E8-4E78-028CAE84726F}"/>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4" name="矩形 3">
            <a:extLst>
              <a:ext uri="{FF2B5EF4-FFF2-40B4-BE49-F238E27FC236}">
                <a16:creationId xmlns:a16="http://schemas.microsoft.com/office/drawing/2014/main" id="{E2A9376B-8E13-A457-0C7D-3A6FEA62772D}"/>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4"/>
          <p:cNvGrpSpPr/>
          <p:nvPr/>
        </p:nvGrpSpPr>
        <p:grpSpPr>
          <a:xfrm>
            <a:off x="2746313" y="1736660"/>
            <a:ext cx="5273841" cy="4644068"/>
            <a:chOff x="369729" y="1785926"/>
            <a:chExt cx="5273841" cy="4644068"/>
          </a:xfrm>
        </p:grpSpPr>
        <p:sp>
          <p:nvSpPr>
            <p:cNvPr id="5" name="矩形 4"/>
            <p:cNvSpPr/>
            <p:nvPr/>
          </p:nvSpPr>
          <p:spPr>
            <a:xfrm>
              <a:off x="240758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6477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2196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2</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7915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2</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3634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19353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5072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0791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6510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b="1" dirty="0">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332507" y="3858226"/>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a</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332507" y="4286854"/>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332507" y="4715482"/>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332507" y="5144110"/>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332507" y="5572738"/>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332507" y="60013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75317"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369729" y="4958314"/>
              <a:ext cx="605588" cy="400110"/>
            </a:xfrm>
            <a:prstGeom prst="rect">
              <a:avLst/>
            </a:prstGeom>
            <a:noFill/>
          </p:spPr>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X</a:t>
              </a:r>
              <a:r>
                <a:rPr lang="en-US" altLang="zh-CN" sz="1600" b="1" dirty="0">
                  <a:solidFill>
                    <a:srgbClr val="0000FF"/>
                  </a:solidFill>
                  <a:latin typeface="Consolas" panose="020B0609020204030204" pitchFamily="49" charset="0"/>
                  <a:cs typeface="Consolas" panose="020B0609020204030204" pitchFamily="49" charset="0"/>
                </a:rPr>
                <a:t>(</a:t>
              </a:r>
              <a:r>
                <a:rPr lang="en-US" altLang="zh-CN" sz="1600" b="1" i="1" dirty="0">
                  <a:solidFill>
                    <a:srgbClr val="0000FF"/>
                  </a:solidFill>
                  <a:latin typeface="Consolas" panose="020B0609020204030204" pitchFamily="49" charset="0"/>
                  <a:cs typeface="Consolas" panose="020B0609020204030204" pitchFamily="49" charset="0"/>
                </a:rPr>
                <a:t>i</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43503"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36346" y="1785926"/>
              <a:ext cx="714380"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r>
                <a:rPr lang="en-US" altLang="zh-CN" sz="1600" b="1">
                  <a:solidFill>
                    <a:srgbClr val="0000FF"/>
                  </a:solidFill>
                  <a:latin typeface="Consolas" panose="020B0609020204030204" pitchFamily="49" charset="0"/>
                  <a:cs typeface="Consolas" panose="020B0609020204030204" pitchFamily="49" charset="0"/>
                </a:rPr>
                <a:t>(</a:t>
              </a:r>
              <a:r>
                <a:rPr lang="en-US" altLang="zh-CN" sz="1600" b="1" i="1">
                  <a:solidFill>
                    <a:srgbClr val="0000FF"/>
                  </a:solidFill>
                  <a:latin typeface="Consolas" panose="020B0609020204030204" pitchFamily="49" charset="0"/>
                  <a:cs typeface="Consolas" panose="020B0609020204030204" pitchFamily="49" charset="0"/>
                </a:rPr>
                <a:t>j</a:t>
              </a:r>
              <a:r>
                <a:rPr lang="en-US" altLang="zh-CN" sz="1600" b="1">
                  <a:solidFill>
                    <a:srgbClr val="0000FF"/>
                  </a:solidFill>
                  <a:latin typeface="Consolas" panose="020B0609020204030204" pitchFamily="49" charset="0"/>
                  <a:cs typeface="Consolas" panose="020B0609020204030204" pitchFamily="49" charset="0"/>
                </a:rPr>
                <a:t>)</a:t>
              </a:r>
              <a:endParaRPr lang="zh-CN" altLang="en-US" sz="1600" b="1">
                <a:solidFill>
                  <a:srgbClr val="0000FF"/>
                </a:solidFill>
                <a:latin typeface="Consolas" panose="020B0609020204030204" pitchFamily="49" charset="0"/>
                <a:cs typeface="Consolas" panose="020B0609020204030204" pitchFamily="49" charset="0"/>
              </a:endParaRPr>
            </a:p>
          </p:txBody>
        </p:sp>
      </p:grpSp>
      <p:sp>
        <p:nvSpPr>
          <p:cNvPr id="3" name="TextBox 3">
            <a:extLst>
              <a:ext uri="{FF2B5EF4-FFF2-40B4-BE49-F238E27FC236}">
                <a16:creationId xmlns:a16="http://schemas.microsoft.com/office/drawing/2014/main" id="{27EB0F6D-B7AA-4EE6-97A0-0F22332DEC6D}"/>
              </a:ext>
            </a:extLst>
          </p:cNvPr>
          <p:cNvSpPr txBox="1"/>
          <p:nvPr/>
        </p:nvSpPr>
        <p:spPr>
          <a:xfrm>
            <a:off x="3503132" y="1350380"/>
            <a:ext cx="8630815" cy="369332"/>
          </a:xfrm>
          <a:prstGeom prst="rect">
            <a:avLst/>
          </a:prstGeom>
          <a:noFill/>
        </p:spPr>
        <p:txBody>
          <a:bodyPr wrap="square" rtlCol="0">
            <a:spAutoFit/>
          </a:bodyPr>
          <a:lstStyle/>
          <a:p>
            <a:r>
              <a:rPr lang="zh-CN" altLang="zh-CN" b="1" dirty="0">
                <a:latin typeface="Consolas" pitchFamily="49" charset="0"/>
                <a:cs typeface="Consolas" pitchFamily="49" charset="0"/>
              </a:rPr>
              <a:t>例</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X</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m</a:t>
            </a:r>
            <a:r>
              <a:rPr lang="en-US" altLang="zh-CN" b="1" dirty="0">
                <a:latin typeface="Consolas" pitchFamily="49" charset="0"/>
                <a:cs typeface="Consolas" pitchFamily="49" charset="0"/>
              </a:rPr>
              <a:t>=6</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Y</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n</a:t>
            </a:r>
            <a:r>
              <a:rPr lang="en-US" altLang="zh-CN" b="1" dirty="0">
                <a:latin typeface="Consolas" pitchFamily="49" charset="0"/>
                <a:cs typeface="Consolas" pitchFamily="49" charset="0"/>
              </a:rPr>
              <a:t>=9</a:t>
            </a:r>
            <a:r>
              <a:rPr lang="zh-CN" altLang="en-US" b="1" dirty="0">
                <a:latin typeface="Consolas" pitchFamily="49" charset="0"/>
                <a:cs typeface="Consolas" pitchFamily="49" charset="0"/>
              </a:rPr>
              <a:t>。</a:t>
            </a:r>
          </a:p>
        </p:txBody>
      </p:sp>
      <p:sp>
        <p:nvSpPr>
          <p:cNvPr id="6" name="TextBox 122">
            <a:extLst>
              <a:ext uri="{FF2B5EF4-FFF2-40B4-BE49-F238E27FC236}">
                <a16:creationId xmlns:a16="http://schemas.microsoft.com/office/drawing/2014/main" id="{175B64F0-4EA0-EB37-A3D4-762CD027C7DF}"/>
              </a:ext>
            </a:extLst>
          </p:cNvPr>
          <p:cNvSpPr txBox="1"/>
          <p:nvPr/>
        </p:nvSpPr>
        <p:spPr>
          <a:xfrm>
            <a:off x="1260678" y="2312660"/>
            <a:ext cx="1785950"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文本占位符 5">
            <a:extLst>
              <a:ext uri="{FF2B5EF4-FFF2-40B4-BE49-F238E27FC236}">
                <a16:creationId xmlns:a16="http://schemas.microsoft.com/office/drawing/2014/main" id="{97734F27-6EC4-A60B-F8BB-44A662FABE04}"/>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4" name="矩形 3">
            <a:extLst>
              <a:ext uri="{FF2B5EF4-FFF2-40B4-BE49-F238E27FC236}">
                <a16:creationId xmlns:a16="http://schemas.microsoft.com/office/drawing/2014/main" id="{5C2AA87F-A8E3-3BEC-CC85-7A5EF288CD3C}"/>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4"/>
          <p:cNvGrpSpPr/>
          <p:nvPr/>
        </p:nvGrpSpPr>
        <p:grpSpPr>
          <a:xfrm>
            <a:off x="2746313" y="1736660"/>
            <a:ext cx="5273841" cy="4644068"/>
            <a:chOff x="369729" y="1785926"/>
            <a:chExt cx="5273841" cy="4644068"/>
          </a:xfrm>
        </p:grpSpPr>
        <p:sp>
          <p:nvSpPr>
            <p:cNvPr id="5" name="矩形 4"/>
            <p:cNvSpPr/>
            <p:nvPr/>
          </p:nvSpPr>
          <p:spPr>
            <a:xfrm>
              <a:off x="240758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6477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1</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2196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2</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7915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3634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19353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5072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0791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65106"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chemeClr val="bg1"/>
                  </a:solidFill>
                  <a:latin typeface="Consolas" panose="020B0609020204030204" pitchFamily="49" charset="0"/>
                  <a:cs typeface="Consolas" panose="020B0609020204030204" pitchFamily="49" charset="0"/>
                </a:rPr>
                <a:t>5</a:t>
              </a:r>
              <a:endParaRPr lang="zh-CN" altLang="en-US" b="1" dirty="0">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332507" y="3858226"/>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a</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332507" y="4286854"/>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332507" y="4715482"/>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332507" y="5144110"/>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332507" y="5572738"/>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332507" y="6001366"/>
              <a:ext cx="357190" cy="428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75317"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369729" y="4958314"/>
              <a:ext cx="605588" cy="400110"/>
            </a:xfrm>
            <a:prstGeom prst="rect">
              <a:avLst/>
            </a:prstGeom>
            <a:noFill/>
          </p:spPr>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X</a:t>
              </a:r>
              <a:r>
                <a:rPr lang="en-US" altLang="zh-CN" sz="1600" b="1" dirty="0">
                  <a:solidFill>
                    <a:srgbClr val="0000FF"/>
                  </a:solidFill>
                  <a:latin typeface="Consolas" panose="020B0609020204030204" pitchFamily="49" charset="0"/>
                  <a:cs typeface="Consolas" panose="020B0609020204030204" pitchFamily="49" charset="0"/>
                </a:rPr>
                <a:t>(</a:t>
              </a:r>
              <a:r>
                <a:rPr lang="en-US" altLang="zh-CN" sz="1600" b="1" i="1" dirty="0">
                  <a:solidFill>
                    <a:srgbClr val="0000FF"/>
                  </a:solidFill>
                  <a:latin typeface="Consolas" panose="020B0609020204030204" pitchFamily="49" charset="0"/>
                  <a:cs typeface="Consolas" panose="020B0609020204030204" pitchFamily="49" charset="0"/>
                </a:rPr>
                <a:t>i</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43503"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36346" y="1785926"/>
              <a:ext cx="714380"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r>
                <a:rPr lang="en-US" altLang="zh-CN" sz="1600" b="1">
                  <a:solidFill>
                    <a:srgbClr val="0000FF"/>
                  </a:solidFill>
                  <a:latin typeface="Consolas" panose="020B0609020204030204" pitchFamily="49" charset="0"/>
                  <a:cs typeface="Consolas" panose="020B0609020204030204" pitchFamily="49" charset="0"/>
                </a:rPr>
                <a:t>(</a:t>
              </a:r>
              <a:r>
                <a:rPr lang="en-US" altLang="zh-CN" sz="1600" b="1" i="1">
                  <a:solidFill>
                    <a:srgbClr val="0000FF"/>
                  </a:solidFill>
                  <a:latin typeface="Consolas" panose="020B0609020204030204" pitchFamily="49" charset="0"/>
                  <a:cs typeface="Consolas" panose="020B0609020204030204" pitchFamily="49" charset="0"/>
                </a:rPr>
                <a:t>j</a:t>
              </a:r>
              <a:r>
                <a:rPr lang="en-US" altLang="zh-CN" sz="1600" b="1">
                  <a:solidFill>
                    <a:srgbClr val="0000FF"/>
                  </a:solidFill>
                  <a:latin typeface="Consolas" panose="020B0609020204030204" pitchFamily="49" charset="0"/>
                  <a:cs typeface="Consolas" panose="020B0609020204030204" pitchFamily="49" charset="0"/>
                </a:rPr>
                <a:t>)</a:t>
              </a:r>
              <a:endParaRPr lang="zh-CN" altLang="en-US" sz="1600" b="1">
                <a:solidFill>
                  <a:srgbClr val="0000FF"/>
                </a:solidFill>
                <a:latin typeface="Consolas" panose="020B0609020204030204" pitchFamily="49" charset="0"/>
                <a:cs typeface="Consolas" panose="020B0609020204030204" pitchFamily="49" charset="0"/>
              </a:endParaRPr>
            </a:p>
          </p:txBody>
        </p:sp>
      </p:grpSp>
      <p:sp>
        <p:nvSpPr>
          <p:cNvPr id="3" name="TextBox 3">
            <a:extLst>
              <a:ext uri="{FF2B5EF4-FFF2-40B4-BE49-F238E27FC236}">
                <a16:creationId xmlns:a16="http://schemas.microsoft.com/office/drawing/2014/main" id="{1C03D8C3-6014-02C9-EC6C-4D9FE1B92B55}"/>
              </a:ext>
            </a:extLst>
          </p:cNvPr>
          <p:cNvSpPr txBox="1"/>
          <p:nvPr/>
        </p:nvSpPr>
        <p:spPr>
          <a:xfrm>
            <a:off x="3503132" y="1350380"/>
            <a:ext cx="8630815" cy="369332"/>
          </a:xfrm>
          <a:prstGeom prst="rect">
            <a:avLst/>
          </a:prstGeom>
          <a:noFill/>
        </p:spPr>
        <p:txBody>
          <a:bodyPr wrap="square" rtlCol="0">
            <a:spAutoFit/>
          </a:bodyPr>
          <a:lstStyle/>
          <a:p>
            <a:r>
              <a:rPr lang="zh-CN" altLang="zh-CN" b="1" dirty="0">
                <a:latin typeface="Consolas" pitchFamily="49" charset="0"/>
                <a:cs typeface="Consolas" pitchFamily="49" charset="0"/>
              </a:rPr>
              <a:t>例</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X</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m</a:t>
            </a:r>
            <a:r>
              <a:rPr lang="en-US" altLang="zh-CN" b="1" dirty="0">
                <a:latin typeface="Consolas" pitchFamily="49" charset="0"/>
                <a:cs typeface="Consolas" pitchFamily="49" charset="0"/>
              </a:rPr>
              <a:t>=6</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Y</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n</a:t>
            </a:r>
            <a:r>
              <a:rPr lang="en-US" altLang="zh-CN" b="1" dirty="0">
                <a:latin typeface="Consolas" pitchFamily="49" charset="0"/>
                <a:cs typeface="Consolas" pitchFamily="49" charset="0"/>
              </a:rPr>
              <a:t>=9</a:t>
            </a:r>
            <a:r>
              <a:rPr lang="zh-CN" altLang="en-US" b="1" dirty="0">
                <a:latin typeface="Consolas" pitchFamily="49" charset="0"/>
                <a:cs typeface="Consolas" pitchFamily="49" charset="0"/>
              </a:rPr>
              <a:t>。</a:t>
            </a:r>
          </a:p>
        </p:txBody>
      </p:sp>
      <p:sp>
        <p:nvSpPr>
          <p:cNvPr id="6" name="TextBox 122">
            <a:extLst>
              <a:ext uri="{FF2B5EF4-FFF2-40B4-BE49-F238E27FC236}">
                <a16:creationId xmlns:a16="http://schemas.microsoft.com/office/drawing/2014/main" id="{41FE795B-D9E5-EE00-62EB-B1CDEFE15269}"/>
              </a:ext>
            </a:extLst>
          </p:cNvPr>
          <p:cNvSpPr txBox="1"/>
          <p:nvPr/>
        </p:nvSpPr>
        <p:spPr>
          <a:xfrm>
            <a:off x="1260678" y="2312660"/>
            <a:ext cx="1785950" cy="400110"/>
          </a:xfrm>
          <a:prstGeom prst="rect">
            <a:avLst/>
          </a:prstGeom>
          <a:noFill/>
        </p:spPr>
        <p:txBody>
          <a:bodyPr wrap="square" rtlCol="0">
            <a:spAutoFit/>
          </a:bodyPr>
          <a:lstStyle/>
          <a:p>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矩形 14">
            <a:extLst>
              <a:ext uri="{FF2B5EF4-FFF2-40B4-BE49-F238E27FC236}">
                <a16:creationId xmlns:a16="http://schemas.microsoft.com/office/drawing/2014/main" id="{574CBB9A-F6C4-4B2D-C85D-E4BD928EB942}"/>
              </a:ext>
            </a:extLst>
          </p:cNvPr>
          <p:cNvSpPr/>
          <p:nvPr/>
        </p:nvSpPr>
        <p:spPr>
          <a:xfrm>
            <a:off x="527990" y="1348787"/>
            <a:ext cx="2518638"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3</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填表求最优值</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6" name="文本占位符 5">
            <a:extLst>
              <a:ext uri="{FF2B5EF4-FFF2-40B4-BE49-F238E27FC236}">
                <a16:creationId xmlns:a16="http://schemas.microsoft.com/office/drawing/2014/main" id="{B078221A-6F40-82E5-D93E-EA99583E3013}"/>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4071" y="1779150"/>
            <a:ext cx="3929090" cy="400110"/>
          </a:xfrm>
          <a:prstGeom prst="rect">
            <a:avLst/>
          </a:prstGeom>
          <a:noFill/>
        </p:spPr>
        <p:txBody>
          <a:bodyPr wrap="square" rtlCol="0">
            <a:spAutoFit/>
          </a:bodyPr>
          <a:lstStyle/>
          <a:p>
            <a:pPr algn="ctr"/>
            <a:r>
              <a:rPr lang="zh-CN" altLang="zh-CN" sz="2000" dirty="0">
                <a:latin typeface="微软雅黑" panose="020B0503020204020204" pitchFamily="34" charset="-122"/>
                <a:ea typeface="微软雅黑" panose="020B0503020204020204" pitchFamily="34" charset="-122"/>
                <a:cs typeface="Consolas" pitchFamily="49" charset="0"/>
              </a:rPr>
              <a:t>如何由</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dp</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求出</a:t>
            </a:r>
            <a:r>
              <a:rPr lang="zh-CN" altLang="en-US" sz="2000" dirty="0">
                <a:latin typeface="微软雅黑" panose="020B0503020204020204" pitchFamily="34" charset="-122"/>
                <a:ea typeface="微软雅黑" panose="020B0503020204020204" pitchFamily="34" charset="-122"/>
                <a:cs typeface="Consolas" pitchFamily="49" charset="0"/>
              </a:rPr>
              <a:t>一个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LCS </a:t>
            </a:r>
            <a:r>
              <a:rPr lang="zh-CN" altLang="zh-CN" sz="2000" dirty="0">
                <a:latin typeface="微软雅黑" panose="020B0503020204020204" pitchFamily="34" charset="-122"/>
                <a:ea typeface="微软雅黑" panose="020B0503020204020204" pitchFamily="34" charset="-122"/>
                <a:cs typeface="Consolas" pitchFamily="49" charset="0"/>
              </a:rPr>
              <a:t>呢？</a:t>
            </a:r>
            <a:endParaRPr lang="zh-CN" altLang="en-US" sz="2000" dirty="0">
              <a:latin typeface="微软雅黑" panose="020B0503020204020204" pitchFamily="34" charset="-122"/>
              <a:ea typeface="微软雅黑" panose="020B0503020204020204" pitchFamily="34" charset="-122"/>
              <a:cs typeface="Consolas" pitchFamily="49" charset="0"/>
            </a:endParaRPr>
          </a:p>
        </p:txBody>
      </p:sp>
      <p:sp>
        <p:nvSpPr>
          <p:cNvPr id="3" name="Text Box 3"/>
          <p:cNvSpPr txBox="1">
            <a:spLocks noChangeArrowheads="1"/>
          </p:cNvSpPr>
          <p:nvPr/>
        </p:nvSpPr>
        <p:spPr bwMode="auto">
          <a:xfrm>
            <a:off x="1510031" y="2325230"/>
            <a:ext cx="8124216" cy="1748510"/>
          </a:xfrm>
          <a:prstGeom prst="rect">
            <a:avLst/>
          </a:prstGeom>
          <a:ln/>
        </p:spPr>
        <p:style>
          <a:lnRef idx="2">
            <a:schemeClr val="dk1"/>
          </a:lnRef>
          <a:fillRef idx="1">
            <a:schemeClr val="lt1"/>
          </a:fillRef>
          <a:effectRef idx="0">
            <a:schemeClr val="dk1"/>
          </a:effectRef>
          <a:fontRef idx="minor">
            <a:schemeClr val="dk1"/>
          </a:fontRef>
        </p:style>
        <p:txBody>
          <a:bodyPr wrap="square" lIns="180000" tIns="180000" bIns="180000">
            <a:spAutoFit/>
          </a:bodyPr>
          <a:lstStyle/>
          <a:p>
            <a:pPr>
              <a:lnSpc>
                <a:spcPct val="150000"/>
              </a:lnSpc>
            </a:pP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dp[i][j]=0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if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i=0 </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j=0</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边界条件</a:t>
            </a:r>
          </a:p>
          <a:p>
            <a:pPr>
              <a:lnSpc>
                <a:spcPct val="150000"/>
              </a:lnSpc>
            </a:pPr>
            <a:r>
              <a:rPr lang="nb-NO" altLang="zh-CN" sz="20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dp[i][j]=dp[i-1][j-1]+1		            if  </a:t>
            </a:r>
            <a:r>
              <a:rPr lang="en-US" altLang="zh-CN" sz="20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i="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b="1" i="1"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b="1" i="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dp[i][j]=MAX(dp[i][j-1]</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dp[i-1][j])	     if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endPar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Box 3"/>
          <p:cNvSpPr txBox="1"/>
          <p:nvPr/>
        </p:nvSpPr>
        <p:spPr>
          <a:xfrm>
            <a:off x="1510031" y="4625466"/>
            <a:ext cx="9266905" cy="961289"/>
          </a:xfrm>
          <a:prstGeom prst="rect">
            <a:avLst/>
          </a:prstGeom>
          <a:solidFill>
            <a:schemeClr val="accent4">
              <a:lumMod val="20000"/>
              <a:lumOff val="80000"/>
            </a:schemeClr>
          </a:solid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cs typeface="Consolas" pitchFamily="49" charset="0"/>
                <a:sym typeface="Wingdings" panose="05000000000000000000"/>
              </a:rPr>
              <a:t>只有当 </a:t>
            </a:r>
            <a:r>
              <a:rPr lang="nb-NO" altLang="zh-CN"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dp[i][j]=dp[i-1][j-1]+1</a:t>
            </a:r>
            <a:r>
              <a:rPr lang="zh-CN" altLang="en-US" sz="2000" dirty="0">
                <a:latin typeface="微软雅黑" panose="020B0503020204020204" pitchFamily="34" charset="-122"/>
                <a:ea typeface="微软雅黑" panose="020B0503020204020204" pitchFamily="34" charset="-122"/>
                <a:cs typeface="Consolas" pitchFamily="49" charset="0"/>
              </a:rPr>
              <a:t>时</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cs typeface="Consolas" pitchFamily="49" charset="0"/>
                <a:sym typeface="Wingdings" panose="05000000000000000000"/>
              </a:rPr>
              <a:t>是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a:rPr>
              <a:t>LCS </a:t>
            </a:r>
            <a:r>
              <a:rPr lang="zh-CN" altLang="en-US" sz="2000" b="1" dirty="0">
                <a:latin typeface="微软雅黑" panose="020B0503020204020204" pitchFamily="34" charset="-122"/>
                <a:ea typeface="微软雅黑" panose="020B0503020204020204" pitchFamily="34" charset="-122"/>
                <a:cs typeface="Consolas" pitchFamily="49" charset="0"/>
                <a:sym typeface="Wingdings" panose="05000000000000000000"/>
              </a:rPr>
              <a:t>的一个字符</a:t>
            </a:r>
            <a:r>
              <a:rPr lang="zh-CN" altLang="en-US" sz="2000" b="1" dirty="0">
                <a:solidFill>
                  <a:srgbClr val="006600"/>
                </a:solidFill>
                <a:latin typeface="微软雅黑" panose="020B0503020204020204" pitchFamily="34" charset="-122"/>
                <a:ea typeface="微软雅黑" panose="020B0503020204020204" pitchFamily="34" charset="-122"/>
                <a:cs typeface="Consolas" pitchFamily="49" charset="0"/>
                <a:sym typeface="Wingdings" panose="05000000000000000000"/>
              </a:rPr>
              <a:t>，</a:t>
            </a:r>
            <a:r>
              <a:rPr lang="zh-CN" altLang="en-US" sz="2000" dirty="0">
                <a:latin typeface="微软雅黑" panose="020B0503020204020204" pitchFamily="34" charset="-122"/>
                <a:ea typeface="微软雅黑" panose="020B0503020204020204" pitchFamily="34" charset="-122"/>
                <a:cs typeface="Consolas" pitchFamily="49" charset="0"/>
              </a:rPr>
              <a:t>将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000" dirty="0">
                <a:latin typeface="微软雅黑" panose="020B0503020204020204" pitchFamily="34" charset="-122"/>
                <a:ea typeface="微软雅黑" panose="020B0503020204020204" pitchFamily="34" charset="-122"/>
                <a:cs typeface="Consolas" pitchFamily="49" charset="0"/>
              </a:rPr>
              <a:t>添加到 </a:t>
            </a:r>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LCS</a:t>
            </a:r>
            <a:r>
              <a:rPr lang="zh-CN" altLang="en-US" sz="2000" dirty="0">
                <a:latin typeface="微软雅黑" panose="020B0503020204020204" pitchFamily="34" charset="-122"/>
                <a:ea typeface="微软雅黑" panose="020B0503020204020204" pitchFamily="34" charset="-122"/>
                <a:cs typeface="Consolas" pitchFamily="49" charset="0"/>
              </a:rPr>
              <a:t>中。</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此时</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dp[i][j-1]</a:t>
            </a:r>
            <a:r>
              <a:rPr lang="zh-CN" altLang="en-US" sz="2000" dirty="0">
                <a:latin typeface="微软雅黑" panose="020B0503020204020204" pitchFamily="34" charset="-122"/>
                <a:ea typeface="微软雅黑" panose="020B0503020204020204" pitchFamily="34" charset="-122"/>
                <a:cs typeface="Consolas" pitchFamily="49" charset="0"/>
              </a:rPr>
              <a:t>（左边）并且</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dp[i-1][j]</a:t>
            </a:r>
            <a:r>
              <a:rPr lang="zh-CN" altLang="en-US" sz="2000" dirty="0">
                <a:latin typeface="微软雅黑" panose="020B0503020204020204" pitchFamily="34" charset="-122"/>
                <a:ea typeface="微软雅黑" panose="020B0503020204020204" pitchFamily="34" charset="-122"/>
                <a:cs typeface="Consolas" pitchFamily="49" charset="0"/>
              </a:rPr>
              <a:t>（上方）</a:t>
            </a:r>
            <a:endParaRPr lang="en-US" altLang="zh-CN" sz="2000" dirty="0">
              <a:latin typeface="微软雅黑" panose="020B0503020204020204" pitchFamily="34" charset="-122"/>
              <a:ea typeface="微软雅黑" panose="020B0503020204020204" pitchFamily="34" charset="-122"/>
              <a:cs typeface="Consolas" pitchFamily="49" charset="0"/>
            </a:endParaRPr>
          </a:p>
        </p:txBody>
      </p:sp>
      <p:sp>
        <p:nvSpPr>
          <p:cNvPr id="5" name="左弧形箭头 4"/>
          <p:cNvSpPr/>
          <p:nvPr/>
        </p:nvSpPr>
        <p:spPr>
          <a:xfrm>
            <a:off x="985476" y="3429000"/>
            <a:ext cx="357190" cy="1455555"/>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b="1">
              <a:solidFill>
                <a:schemeClr val="tx1"/>
              </a:solidFill>
              <a:latin typeface="微软雅黑" panose="020B0503020204020204" pitchFamily="34" charset="-122"/>
              <a:ea typeface="微软雅黑" panose="020B0503020204020204" pitchFamily="34" charset="-122"/>
              <a:cs typeface="Consolas" pitchFamily="49" charset="0"/>
            </a:endParaRPr>
          </a:p>
        </p:txBody>
      </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7" name="矩形 6"/>
          <p:cNvSpPr/>
          <p:nvPr/>
        </p:nvSpPr>
        <p:spPr>
          <a:xfrm>
            <a:off x="647236" y="1233070"/>
            <a:ext cx="2005677"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4</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求最优解</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5" y="2042411"/>
            <a:ext cx="3929090"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回溯求最优解算法</a:t>
            </a:r>
          </a:p>
        </p:txBody>
      </p:sp>
      <p:sp>
        <p:nvSpPr>
          <p:cNvPr id="4" name="TextBox 3"/>
          <p:cNvSpPr txBox="1"/>
          <p:nvPr/>
        </p:nvSpPr>
        <p:spPr>
          <a:xfrm>
            <a:off x="770705" y="3570693"/>
            <a:ext cx="10540025" cy="1422441"/>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dirty="0">
                <a:latin typeface="微软雅黑" panose="020B0503020204020204" pitchFamily="34" charset="-122"/>
                <a:ea typeface="微软雅黑" panose="020B0503020204020204" pitchFamily="34" charset="-122"/>
                <a:cs typeface="Consolas" pitchFamily="49" charset="0"/>
              </a:rPr>
              <a:t>1</a:t>
            </a:r>
            <a:r>
              <a:rPr lang="zh-CN" altLang="en-US" sz="2000" dirty="0">
                <a:latin typeface="微软雅黑" panose="020B0503020204020204" pitchFamily="34" charset="-122"/>
                <a:ea typeface="微软雅黑" panose="020B0503020204020204" pitchFamily="34" charset="-122"/>
                <a:cs typeface="Consolas" pitchFamily="49" charset="0"/>
              </a:rPr>
              <a:t>）如果</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dp[i-1][j]</a:t>
            </a:r>
            <a:r>
              <a:rPr lang="zh-CN" altLang="en-US" sz="2000" dirty="0">
                <a:latin typeface="微软雅黑" panose="020B0503020204020204" pitchFamily="34" charset="-122"/>
                <a:ea typeface="微软雅黑" panose="020B0503020204020204" pitchFamily="34" charset="-122"/>
                <a:cs typeface="Consolas" pitchFamily="49" charset="0"/>
              </a:rPr>
              <a:t>（上方），说明</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aseline="-25000" dirty="0">
                <a:solidFill>
                  <a:srgbClr val="0000FF"/>
                </a:solidFill>
                <a:latin typeface="微软雅黑" panose="020B0503020204020204" pitchFamily="34" charset="-122"/>
                <a:ea typeface="微软雅黑" panose="020B0503020204020204" pitchFamily="34" charset="-122"/>
                <a:cs typeface="Consolas" pitchFamily="49" charset="0"/>
              </a:rPr>
              <a:t> </a:t>
            </a:r>
            <a:r>
              <a:rPr lang="zh-CN" altLang="en-US" sz="2000" dirty="0">
                <a:latin typeface="微软雅黑" panose="020B0503020204020204" pitchFamily="34" charset="-122"/>
                <a:ea typeface="微软雅黑" panose="020B0503020204020204" pitchFamily="34" charset="-122"/>
                <a:cs typeface="Consolas" pitchFamily="49" charset="0"/>
              </a:rPr>
              <a:t>不是</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zh-CN" altLang="en-US" sz="2000" dirty="0">
                <a:latin typeface="微软雅黑" panose="020B0503020204020204" pitchFamily="34" charset="-122"/>
                <a:ea typeface="微软雅黑" panose="020B0503020204020204" pitchFamily="34" charset="-122"/>
                <a:cs typeface="Consolas" pitchFamily="49" charset="0"/>
              </a:rPr>
              <a:t>中的字符  </a:t>
            </a:r>
            <a:r>
              <a:rPr lang="zh-CN" altLang="en-US" sz="2000" dirty="0">
                <a:latin typeface="微软雅黑" panose="020B0503020204020204" pitchFamily="34" charset="-122"/>
                <a:ea typeface="微软雅黑" panose="020B0503020204020204" pitchFamily="34" charset="-122"/>
                <a:cs typeface="Consolas" pitchFamily="49" charset="0"/>
                <a:sym typeface="Wingdings" panose="0500000000000000000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a:rPr>
              <a:t>--</a:t>
            </a:r>
            <a:r>
              <a:rPr lang="zh-CN" altLang="en-US" sz="2000" dirty="0">
                <a:latin typeface="微软雅黑" panose="020B0503020204020204" pitchFamily="34" charset="-122"/>
                <a:ea typeface="微软雅黑" panose="020B0503020204020204" pitchFamily="34" charset="-122"/>
                <a:cs typeface="Consolas" pitchFamily="49" charset="0"/>
              </a:rPr>
              <a:t>；</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dirty="0">
                <a:latin typeface="微软雅黑" panose="020B0503020204020204" pitchFamily="34" charset="-122"/>
                <a:ea typeface="微软雅黑" panose="020B0503020204020204" pitchFamily="34" charset="-122"/>
                <a:cs typeface="Consolas" pitchFamily="49" charset="0"/>
              </a:rPr>
              <a:t>2</a:t>
            </a:r>
            <a:r>
              <a:rPr lang="zh-CN" altLang="en-US" sz="2000" dirty="0">
                <a:latin typeface="微软雅黑" panose="020B0503020204020204" pitchFamily="34" charset="-122"/>
                <a:ea typeface="微软雅黑" panose="020B0503020204020204" pitchFamily="34" charset="-122"/>
                <a:cs typeface="Consolas" pitchFamily="49" charset="0"/>
              </a:rPr>
              <a:t>）如果</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dp[i][j-1]</a:t>
            </a:r>
            <a:r>
              <a:rPr lang="zh-CN" altLang="en-US" sz="2000" dirty="0">
                <a:latin typeface="微软雅黑" panose="020B0503020204020204" pitchFamily="34" charset="-122"/>
                <a:ea typeface="微软雅黑" panose="020B0503020204020204" pitchFamily="34" charset="-122"/>
                <a:cs typeface="Consolas" pitchFamily="49" charset="0"/>
              </a:rPr>
              <a:t>（左边），说明</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000" dirty="0">
                <a:latin typeface="微软雅黑" panose="020B0503020204020204" pitchFamily="34" charset="-122"/>
                <a:ea typeface="微软雅黑" panose="020B0503020204020204" pitchFamily="34" charset="-122"/>
                <a:cs typeface="Consolas" pitchFamily="49" charset="0"/>
              </a:rPr>
              <a:t>不是</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zh-CN" altLang="en-US" sz="2000" dirty="0">
                <a:latin typeface="微软雅黑" panose="020B0503020204020204" pitchFamily="34" charset="-122"/>
                <a:ea typeface="微软雅黑" panose="020B0503020204020204" pitchFamily="34" charset="-122"/>
                <a:cs typeface="Consolas" pitchFamily="49" charset="0"/>
              </a:rPr>
              <a:t>中的字符  </a:t>
            </a:r>
            <a:r>
              <a:rPr lang="zh-CN" altLang="en-US" sz="2000" dirty="0">
                <a:latin typeface="微软雅黑" panose="020B0503020204020204" pitchFamily="34" charset="-122"/>
                <a:ea typeface="微软雅黑" panose="020B0503020204020204" pitchFamily="34" charset="-122"/>
                <a:cs typeface="Consolas" pitchFamily="49" charset="0"/>
                <a:sym typeface="Wingdings" panose="0500000000000000000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a:rPr>
              <a:t>j--</a:t>
            </a:r>
            <a:r>
              <a:rPr lang="zh-CN" altLang="en-US" sz="2000" dirty="0">
                <a:latin typeface="微软雅黑" panose="020B0503020204020204" pitchFamily="34" charset="-122"/>
                <a:ea typeface="微软雅黑" panose="020B0503020204020204" pitchFamily="34" charset="-122"/>
                <a:cs typeface="Consolas" pitchFamily="49" charset="0"/>
              </a:rPr>
              <a:t>；</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dirty="0">
                <a:latin typeface="微软雅黑" panose="020B0503020204020204" pitchFamily="34" charset="-122"/>
                <a:ea typeface="微软雅黑" panose="020B0503020204020204" pitchFamily="34" charset="-122"/>
                <a:cs typeface="Consolas" pitchFamily="49" charset="0"/>
              </a:rPr>
              <a:t>3</a:t>
            </a:r>
            <a:r>
              <a:rPr lang="zh-CN" altLang="en-US" sz="2000" dirty="0">
                <a:latin typeface="微软雅黑" panose="020B0503020204020204" pitchFamily="34" charset="-122"/>
                <a:ea typeface="微软雅黑" panose="020B0503020204020204" pitchFamily="34" charset="-122"/>
                <a:cs typeface="Consolas" pitchFamily="49" charset="0"/>
              </a:rPr>
              <a:t>）若与上方和左方均不相等，说明</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000" dirty="0">
                <a:latin typeface="微软雅黑" panose="020B0503020204020204" pitchFamily="34" charset="-122"/>
                <a:ea typeface="微软雅黑" panose="020B0503020204020204" pitchFamily="34" charset="-122"/>
                <a:cs typeface="Consolas" pitchFamily="49" charset="0"/>
              </a:rPr>
              <a:t>是</a:t>
            </a:r>
            <a:r>
              <a:rPr lang="en-US" altLang="zh-CN" sz="2000" dirty="0">
                <a:latin typeface="微软雅黑" panose="020B0503020204020204" pitchFamily="34" charset="-122"/>
                <a:ea typeface="微软雅黑" panose="020B0503020204020204" pitchFamily="34" charset="-122"/>
                <a:cs typeface="Consolas" pitchFamily="49" charset="0"/>
              </a:rPr>
              <a:t>LCS</a:t>
            </a:r>
            <a:r>
              <a:rPr lang="zh-CN" altLang="en-US" sz="2000" dirty="0">
                <a:latin typeface="微软雅黑" panose="020B0503020204020204" pitchFamily="34" charset="-122"/>
                <a:ea typeface="微软雅黑" panose="020B0503020204020204" pitchFamily="34" charset="-122"/>
                <a:cs typeface="Consolas" pitchFamily="49" charset="0"/>
              </a:rPr>
              <a:t>的一个字符</a:t>
            </a:r>
            <a:r>
              <a:rPr lang="zh-CN" altLang="en-US" sz="2000" dirty="0">
                <a:latin typeface="微软雅黑" panose="020B0503020204020204" pitchFamily="34" charset="-122"/>
                <a:ea typeface="微软雅黑" panose="020B0503020204020204" pitchFamily="34" charset="-122"/>
                <a:cs typeface="Consolas" pitchFamily="49" charset="0"/>
                <a:sym typeface="Wingdings" panose="05000000000000000000"/>
              </a:rPr>
              <a:t> </a:t>
            </a:r>
            <a:r>
              <a:rPr lang="en-US" altLang="zh-CN" sz="2000" dirty="0">
                <a:latin typeface="微软雅黑" panose="020B0503020204020204" pitchFamily="34" charset="-122"/>
                <a:ea typeface="微软雅黑" panose="020B0503020204020204" pitchFamily="34" charset="-122"/>
                <a:cs typeface="Consolas" pitchFamily="49" charset="0"/>
                <a:sym typeface="Wingdings" panose="0500000000000000000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a:rPr>
              <a:t>i--;   j--; k--;   </a:t>
            </a:r>
            <a:endParaRPr lang="en-US" altLang="zh-CN" sz="2000" dirty="0">
              <a:latin typeface="微软雅黑" panose="020B0503020204020204" pitchFamily="34" charset="-122"/>
              <a:ea typeface="微软雅黑" panose="020B0503020204020204" pitchFamily="34" charset="-122"/>
              <a:cs typeface="Consolas" pitchFamily="49" charset="0"/>
            </a:endParaRPr>
          </a:p>
        </p:txBody>
      </p:sp>
      <p:sp>
        <p:nvSpPr>
          <p:cNvPr id="6" name="TextBox 5"/>
          <p:cNvSpPr txBox="1"/>
          <p:nvPr/>
        </p:nvSpPr>
        <p:spPr>
          <a:xfrm>
            <a:off x="770705" y="2511365"/>
            <a:ext cx="10738808" cy="826637"/>
          </a:xfrm>
          <a:prstGeom prst="rect">
            <a:avLst/>
          </a:prstGeom>
          <a:noFill/>
        </p:spPr>
        <p:txBody>
          <a:bodyPr wrap="square" rtlCol="0">
            <a:spAutoFit/>
          </a:bodyPr>
          <a:lstStyle/>
          <a:p>
            <a:pPr>
              <a:lnSpc>
                <a:spcPts val="3000"/>
              </a:lnSpc>
            </a:pPr>
            <a:r>
              <a:rPr lang="zh-CN" altLang="en-US" sz="2000" dirty="0">
                <a:latin typeface="微软雅黑" panose="020B0503020204020204" pitchFamily="34" charset="-122"/>
                <a:ea typeface="微软雅黑" panose="020B0503020204020204" pitchFamily="34" charset="-122"/>
                <a:cs typeface="Consolas" pitchFamily="49" charset="0"/>
              </a:rPr>
              <a:t>可以用</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vector&lt;char&gt;</a:t>
            </a:r>
            <a:r>
              <a:rPr lang="zh-CN" altLang="en-US" sz="2000" dirty="0">
                <a:latin typeface="微软雅黑" panose="020B0503020204020204" pitchFamily="34" charset="-122"/>
                <a:ea typeface="微软雅黑" panose="020B0503020204020204" pitchFamily="34" charset="-122"/>
                <a:cs typeface="Consolas" pitchFamily="49" charset="0"/>
              </a:rPr>
              <a:t>字符向量</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subs</a:t>
            </a:r>
            <a:r>
              <a:rPr lang="zh-CN" altLang="en-US" sz="2000" dirty="0">
                <a:latin typeface="微软雅黑" panose="020B0503020204020204" pitchFamily="34" charset="-122"/>
                <a:ea typeface="微软雅黑" panose="020B0503020204020204" pitchFamily="34" charset="-122"/>
                <a:cs typeface="Consolas" pitchFamily="49" charset="0"/>
              </a:rPr>
              <a:t>存放一个</a:t>
            </a:r>
            <a:r>
              <a:rPr lang="nb-NO"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k=dp[m][n]</a:t>
            </a:r>
            <a:r>
              <a:rPr lang="zh-CN" altLang="en-US" sz="2000" dirty="0">
                <a:latin typeface="微软雅黑" panose="020B0503020204020204" pitchFamily="34" charset="-122"/>
                <a:ea typeface="微软雅黑" panose="020B0503020204020204" pitchFamily="34" charset="-122"/>
                <a:cs typeface="Consolas" pitchFamily="49"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LCS</a:t>
            </a:r>
            <a:r>
              <a:rPr lang="zh-CN" altLang="en-US" sz="2000" dirty="0">
                <a:latin typeface="微软雅黑" panose="020B0503020204020204" pitchFamily="34" charset="-122"/>
                <a:ea typeface="微软雅黑" panose="020B0503020204020204" pitchFamily="34" charset="-122"/>
                <a:cs typeface="Consolas" pitchFamily="49" charset="0"/>
              </a:rPr>
              <a:t>的字符个数），从</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dirty="0">
                <a:latin typeface="微软雅黑" panose="020B0503020204020204" pitchFamily="34" charset="-122"/>
                <a:ea typeface="微软雅黑" panose="020B0503020204020204" pitchFamily="34" charset="-122"/>
                <a:cs typeface="Consolas" pitchFamily="49" charset="0"/>
              </a:rPr>
              <a:t>到</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Consolas" pitchFamily="49" charset="0"/>
              </a:rPr>
              <a:t>循环求出</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subs</a:t>
            </a:r>
            <a:r>
              <a:rPr lang="zh-CN" altLang="en-US" sz="2000" dirty="0">
                <a:latin typeface="微软雅黑" panose="020B0503020204020204" pitchFamily="34" charset="-122"/>
                <a:ea typeface="微软雅黑" panose="020B0503020204020204" pitchFamily="34" charset="-122"/>
                <a:cs typeface="Consolas" pitchFamily="49" charset="0"/>
              </a:rPr>
              <a:t>中的</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dirty="0">
                <a:latin typeface="微软雅黑" panose="020B0503020204020204" pitchFamily="34" charset="-122"/>
                <a:ea typeface="微软雅黑" panose="020B0503020204020204" pitchFamily="34" charset="-122"/>
                <a:cs typeface="Consolas" pitchFamily="49" charset="0"/>
              </a:rPr>
              <a:t>个字符：</a:t>
            </a:r>
          </a:p>
        </p:txBody>
      </p:sp>
      <p:sp>
        <p:nvSpPr>
          <p:cNvPr id="16" name="文本占位符 1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3" name="矩形 2">
            <a:extLst>
              <a:ext uri="{FF2B5EF4-FFF2-40B4-BE49-F238E27FC236}">
                <a16:creationId xmlns:a16="http://schemas.microsoft.com/office/drawing/2014/main" id="{6F79D0AA-5E43-CDE8-302C-6D17CAA43B63}"/>
              </a:ext>
            </a:extLst>
          </p:cNvPr>
          <p:cNvSpPr/>
          <p:nvPr/>
        </p:nvSpPr>
        <p:spPr>
          <a:xfrm>
            <a:off x="567723" y="1325901"/>
            <a:ext cx="2005677"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第</a:t>
            </a:r>
            <a:r>
              <a:rPr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rPr>
              <a:t>4</a:t>
            </a:r>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步 求最优解</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3957" y="388668"/>
            <a:ext cx="8920064" cy="369332"/>
          </a:xfrm>
          <a:prstGeom prst="rect">
            <a:avLst/>
          </a:prstGeom>
          <a:noFill/>
        </p:spPr>
        <p:txBody>
          <a:bodyPr wrap="square" rtlCol="0">
            <a:spAutoFit/>
          </a:bodyPr>
          <a:lstStyle/>
          <a:p>
            <a:r>
              <a:rPr lang="zh-CN" altLang="zh-CN" b="1" dirty="0">
                <a:latin typeface="Consolas" pitchFamily="49" charset="0"/>
                <a:cs typeface="Consolas" pitchFamily="49" charset="0"/>
              </a:rPr>
              <a:t>例如</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X</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m</a:t>
            </a:r>
            <a:r>
              <a:rPr lang="en-US" altLang="zh-CN" b="1" dirty="0">
                <a:latin typeface="Consolas" pitchFamily="49" charset="0"/>
                <a:cs typeface="Consolas" pitchFamily="49" charset="0"/>
              </a:rPr>
              <a:t>=6</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Y</a:t>
            </a:r>
            <a:r>
              <a:rPr lang="en-US" altLang="zh-CN" b="1" dirty="0">
                <a:latin typeface="Consolas" pitchFamily="49" charset="0"/>
                <a:cs typeface="Consolas" pitchFamily="49" charset="0"/>
              </a:rPr>
              <a:t>=</a:t>
            </a:r>
            <a:r>
              <a:rPr lang="zh-CN" altLang="zh-CN"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c</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a</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d</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b</a:t>
            </a:r>
            <a:r>
              <a:rPr lang="zh-CN" altLang="zh-CN" b="1" dirty="0">
                <a:latin typeface="Consolas" pitchFamily="49" charset="0"/>
                <a:cs typeface="Consolas" pitchFamily="49" charset="0"/>
              </a:rPr>
              <a:t>）</a:t>
            </a:r>
            <a:r>
              <a:rPr lang="zh-CN" altLang="en-US" b="1" dirty="0">
                <a:latin typeface="Consolas" pitchFamily="49" charset="0"/>
                <a:cs typeface="Consolas" pitchFamily="49" charset="0"/>
              </a:rPr>
              <a:t>，</a:t>
            </a:r>
            <a:r>
              <a:rPr lang="en-US" altLang="zh-CN" b="1" i="1" dirty="0">
                <a:latin typeface="Consolas" pitchFamily="49" charset="0"/>
                <a:cs typeface="Consolas" pitchFamily="49" charset="0"/>
              </a:rPr>
              <a:t>n</a:t>
            </a:r>
            <a:r>
              <a:rPr lang="en-US" altLang="zh-CN" b="1" dirty="0">
                <a:latin typeface="Consolas" pitchFamily="49" charset="0"/>
                <a:cs typeface="Consolas" pitchFamily="49" charset="0"/>
              </a:rPr>
              <a:t>=9</a:t>
            </a:r>
            <a:r>
              <a:rPr lang="zh-CN" altLang="en-US" b="1" dirty="0">
                <a:latin typeface="Consolas" pitchFamily="49" charset="0"/>
                <a:cs typeface="Consolas" pitchFamily="49" charset="0"/>
              </a:rPr>
              <a:t>。</a:t>
            </a:r>
          </a:p>
        </p:txBody>
      </p:sp>
      <p:grpSp>
        <p:nvGrpSpPr>
          <p:cNvPr id="2" name="组合 134"/>
          <p:cNvGrpSpPr/>
          <p:nvPr/>
        </p:nvGrpSpPr>
        <p:grpSpPr>
          <a:xfrm>
            <a:off x="1691950" y="1764652"/>
            <a:ext cx="5189868" cy="4644068"/>
            <a:chOff x="453702" y="1785926"/>
            <a:chExt cx="5189868" cy="4644068"/>
          </a:xfrm>
        </p:grpSpPr>
        <p:sp>
          <p:nvSpPr>
            <p:cNvPr id="5" name="矩形 4"/>
            <p:cNvSpPr/>
            <p:nvPr/>
          </p:nvSpPr>
          <p:spPr>
            <a:xfrm>
              <a:off x="241691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7410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3129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8848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4567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20286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6005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1724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7443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5</a:t>
              </a:r>
              <a:endParaRPr lang="zh-CN" altLang="en-US" b="1">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313845" y="385822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313845" y="428685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313845" y="471548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313845" y="51441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313845" y="557273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313845" y="60013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56655"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453702" y="4958314"/>
              <a:ext cx="587829" cy="400110"/>
            </a:xfrm>
            <a:prstGeom prst="rect">
              <a:avLst/>
            </a:prstGeom>
            <a:noFill/>
          </p:spPr>
          <p:txBody>
            <a:bodyPr wrap="square" rtlCol="0">
              <a:spAutoFit/>
            </a:bodyPr>
            <a:lstStyle/>
            <a:p>
              <a:r>
                <a:rPr lang="en-US" altLang="zh-CN" sz="2000" b="1" dirty="0">
                  <a:solidFill>
                    <a:srgbClr val="0000FF"/>
                  </a:solidFill>
                  <a:latin typeface="Consolas" panose="020B0609020204030204" pitchFamily="49" charset="0"/>
                  <a:cs typeface="Consolas" panose="020B0609020204030204" pitchFamily="49" charset="0"/>
                </a:rPr>
                <a:t>X</a:t>
              </a:r>
              <a:r>
                <a:rPr lang="en-US" altLang="zh-CN" sz="1600" b="1" dirty="0">
                  <a:solidFill>
                    <a:srgbClr val="0000FF"/>
                  </a:solidFill>
                  <a:latin typeface="Consolas" panose="020B0609020204030204" pitchFamily="49" charset="0"/>
                  <a:cs typeface="Consolas" panose="020B0609020204030204" pitchFamily="49" charset="0"/>
                </a:rPr>
                <a:t>(</a:t>
              </a:r>
              <a:r>
                <a:rPr lang="en-US" altLang="zh-CN" sz="1600" b="1" i="1" dirty="0">
                  <a:solidFill>
                    <a:srgbClr val="0000FF"/>
                  </a:solidFill>
                  <a:latin typeface="Consolas" panose="020B0609020204030204" pitchFamily="49" charset="0"/>
                  <a:cs typeface="Consolas" panose="020B0609020204030204" pitchFamily="49" charset="0"/>
                </a:rPr>
                <a:t>i</a:t>
              </a:r>
              <a:r>
                <a:rPr lang="en-US" altLang="zh-CN" sz="1600" b="1" dirty="0">
                  <a:solidFill>
                    <a:srgbClr val="0000FF"/>
                  </a:solidFill>
                  <a:latin typeface="Consolas" panose="020B0609020204030204" pitchFamily="49" charset="0"/>
                  <a:cs typeface="Consolas" panose="020B0609020204030204" pitchFamily="49" charset="0"/>
                </a:rPr>
                <a:t>)</a:t>
              </a:r>
              <a:endParaRPr lang="zh-CN" altLang="en-US" sz="1600" b="1" dirty="0">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52834"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45677" y="1785926"/>
              <a:ext cx="714380"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r>
                <a:rPr lang="en-US" altLang="zh-CN" sz="1600" b="1">
                  <a:solidFill>
                    <a:srgbClr val="0000FF"/>
                  </a:solidFill>
                  <a:latin typeface="Consolas" panose="020B0609020204030204" pitchFamily="49" charset="0"/>
                  <a:cs typeface="Consolas" panose="020B0609020204030204" pitchFamily="49" charset="0"/>
                </a:rPr>
                <a:t>(</a:t>
              </a:r>
              <a:r>
                <a:rPr lang="en-US" altLang="zh-CN" sz="1600" b="1" i="1">
                  <a:solidFill>
                    <a:srgbClr val="0000FF"/>
                  </a:solidFill>
                  <a:latin typeface="Consolas" panose="020B0609020204030204" pitchFamily="49" charset="0"/>
                  <a:cs typeface="Consolas" panose="020B0609020204030204" pitchFamily="49" charset="0"/>
                </a:rPr>
                <a:t>j</a:t>
              </a:r>
              <a:r>
                <a:rPr lang="en-US" altLang="zh-CN" sz="1600" b="1">
                  <a:solidFill>
                    <a:srgbClr val="0000FF"/>
                  </a:solidFill>
                  <a:latin typeface="Consolas" panose="020B0609020204030204" pitchFamily="49" charset="0"/>
                  <a:cs typeface="Consolas" panose="020B0609020204030204" pitchFamily="49" charset="0"/>
                </a:rPr>
                <a:t>)</a:t>
              </a:r>
              <a:endParaRPr lang="zh-CN" altLang="en-US" sz="1600" b="1">
                <a:solidFill>
                  <a:srgbClr val="0000FF"/>
                </a:solidFill>
                <a:latin typeface="Consolas" panose="020B0609020204030204" pitchFamily="49" charset="0"/>
                <a:cs typeface="Consolas" panose="020B0609020204030204" pitchFamily="49" charset="0"/>
              </a:endParaRPr>
            </a:p>
          </p:txBody>
        </p:sp>
      </p:grpSp>
      <p:sp>
        <p:nvSpPr>
          <p:cNvPr id="123" name="TextBox 122"/>
          <p:cNvSpPr txBox="1"/>
          <p:nvPr/>
        </p:nvSpPr>
        <p:spPr>
          <a:xfrm>
            <a:off x="2095472" y="1407462"/>
            <a:ext cx="1785950" cy="400110"/>
          </a:xfrm>
          <a:prstGeom prst="rect">
            <a:avLst/>
          </a:prstGeom>
          <a:noFill/>
        </p:spPr>
        <p:txBody>
          <a:bodyPr wrap="square" rtlCol="0">
            <a:spAutoFit/>
          </a:bodyPr>
          <a:lstStyle/>
          <a:p>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8" name="矩形 127"/>
          <p:cNvSpPr/>
          <p:nvPr/>
        </p:nvSpPr>
        <p:spPr>
          <a:xfrm>
            <a:off x="5810248" y="5550866"/>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4</a:t>
            </a:r>
            <a:endParaRPr lang="zh-CN" altLang="en-US" b="1">
              <a:solidFill>
                <a:schemeClr val="bg1"/>
              </a:solidFill>
              <a:latin typeface="Consolas" panose="020B0609020204030204" pitchFamily="49" charset="0"/>
              <a:cs typeface="Consolas" panose="020B0609020204030204" pitchFamily="49" charset="0"/>
            </a:endParaRPr>
          </a:p>
        </p:txBody>
      </p:sp>
      <p:sp>
        <p:nvSpPr>
          <p:cNvPr id="129" name="矩形 128"/>
          <p:cNvSpPr/>
          <p:nvPr/>
        </p:nvSpPr>
        <p:spPr>
          <a:xfrm>
            <a:off x="6167438" y="5979494"/>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5</a:t>
            </a:r>
            <a:endParaRPr lang="zh-CN" altLang="en-US" b="1">
              <a:solidFill>
                <a:schemeClr val="bg1"/>
              </a:solidFill>
              <a:latin typeface="Consolas" panose="020B0609020204030204" pitchFamily="49" charset="0"/>
              <a:cs typeface="Consolas" panose="020B0609020204030204" pitchFamily="49" charset="0"/>
            </a:endParaRPr>
          </a:p>
        </p:txBody>
      </p:sp>
      <p:grpSp>
        <p:nvGrpSpPr>
          <p:cNvPr id="3" name="组合 154"/>
          <p:cNvGrpSpPr/>
          <p:nvPr/>
        </p:nvGrpSpPr>
        <p:grpSpPr>
          <a:xfrm>
            <a:off x="6810380" y="1478901"/>
            <a:ext cx="3143272" cy="1407865"/>
            <a:chOff x="5286380" y="1285860"/>
            <a:chExt cx="3143272" cy="1407865"/>
          </a:xfrm>
        </p:grpSpPr>
        <p:sp>
          <p:nvSpPr>
            <p:cNvPr id="124" name="TextBox 123"/>
            <p:cNvSpPr txBox="1"/>
            <p:nvPr/>
          </p:nvSpPr>
          <p:spPr>
            <a:xfrm>
              <a:off x="5286380" y="1285860"/>
              <a:ext cx="3143272" cy="400110"/>
            </a:xfrm>
            <a:prstGeom prst="rect">
              <a:avLst/>
            </a:prstGeom>
            <a:noFill/>
          </p:spPr>
          <p:txBody>
            <a:bodyPr wrap="square" rtlCol="0">
              <a:spAutoFit/>
            </a:bodyPr>
            <a:lstStyle/>
            <a:p>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dp[6][9]=5</a:t>
              </a:r>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开始</a:t>
              </a:r>
            </a:p>
          </p:txBody>
        </p:sp>
        <p:sp>
          <p:nvSpPr>
            <p:cNvPr id="136" name="TextBox 135"/>
            <p:cNvSpPr txBox="1"/>
            <p:nvPr/>
          </p:nvSpPr>
          <p:spPr>
            <a:xfrm>
              <a:off x="5572132" y="2385948"/>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r>
                <a:rPr lang="en-US" altLang="zh-CN" sz="2000" b="1">
                  <a:solidFill>
                    <a:srgbClr val="0000FF"/>
                  </a:solidFill>
                  <a:latin typeface="Consolas" panose="020B0609020204030204" pitchFamily="49" charset="0"/>
                  <a:cs typeface="Consolas" panose="020B0609020204030204" pitchFamily="49" charset="0"/>
                </a:rPr>
                <a:t>=6</a:t>
              </a:r>
              <a:r>
                <a:rPr lang="zh-CN" altLang="en-US" sz="2000" b="1">
                  <a:solidFill>
                    <a:srgbClr val="0000FF"/>
                  </a:solidFill>
                  <a:latin typeface="Consolas" panose="020B0609020204030204" pitchFamily="49" charset="0"/>
                  <a:cs typeface="Consolas" panose="020B0609020204030204" pitchFamily="49" charset="0"/>
                </a:rPr>
                <a:t>，</a:t>
              </a:r>
              <a:r>
                <a:rPr lang="en-US" altLang="zh-CN" sz="2000" b="1" i="1">
                  <a:solidFill>
                    <a:srgbClr val="0000FF"/>
                  </a:solidFill>
                  <a:latin typeface="Consolas" panose="020B0609020204030204" pitchFamily="49" charset="0"/>
                  <a:cs typeface="Consolas" panose="020B0609020204030204" pitchFamily="49" charset="0"/>
                </a:rPr>
                <a:t>j</a:t>
              </a:r>
              <a:r>
                <a:rPr lang="en-US" altLang="zh-CN" sz="2000" b="1">
                  <a:solidFill>
                    <a:srgbClr val="0000FF"/>
                  </a:solidFill>
                  <a:latin typeface="Consolas" panose="020B0609020204030204" pitchFamily="49" charset="0"/>
                  <a:cs typeface="Consolas" panose="020B0609020204030204" pitchFamily="49" charset="0"/>
                </a:rPr>
                <a:t>=9</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137" name="TextBox 136"/>
            <p:cNvSpPr txBox="1"/>
            <p:nvPr/>
          </p:nvSpPr>
          <p:spPr>
            <a:xfrm>
              <a:off x="5572132" y="1857364"/>
              <a:ext cx="857256" cy="400110"/>
            </a:xfrm>
            <a:prstGeom prst="rect">
              <a:avLst/>
            </a:prstGeom>
            <a:noFill/>
          </p:spPr>
          <p:txBody>
            <a:bodyPr wrap="square" rtlCol="0">
              <a:spAutoFit/>
            </a:bodyPr>
            <a:lstStyle/>
            <a:p>
              <a:r>
                <a:rPr lang="en-US" altLang="zh-CN" sz="2000" b="1">
                  <a:solidFill>
                    <a:srgbClr val="FF0000"/>
                  </a:solidFill>
                  <a:latin typeface="Consolas" panose="020B0609020204030204" pitchFamily="49" charset="0"/>
                  <a:cs typeface="Consolas" panose="020B0609020204030204" pitchFamily="49" charset="0"/>
                </a:rPr>
                <a:t>LCS</a:t>
              </a:r>
              <a:r>
                <a:rPr lang="zh-CN" altLang="en-US" sz="2000" b="1">
                  <a:solidFill>
                    <a:srgbClr val="FF0000"/>
                  </a:solidFill>
                  <a:latin typeface="Consolas" panose="020B0609020204030204" pitchFamily="49" charset="0"/>
                  <a:cs typeface="Consolas" panose="020B0609020204030204" pitchFamily="49" charset="0"/>
                </a:rPr>
                <a:t>：</a:t>
              </a:r>
            </a:p>
          </p:txBody>
        </p:sp>
      </p:grpSp>
      <p:sp>
        <p:nvSpPr>
          <p:cNvPr id="141" name="TextBox 140"/>
          <p:cNvSpPr txBox="1"/>
          <p:nvPr/>
        </p:nvSpPr>
        <p:spPr>
          <a:xfrm>
            <a:off x="9024958" y="212184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d</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42" name="TextBox 141"/>
          <p:cNvSpPr txBox="1"/>
          <p:nvPr/>
        </p:nvSpPr>
        <p:spPr>
          <a:xfrm>
            <a:off x="9382148" y="212184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b</a:t>
            </a:r>
            <a:endParaRPr lang="zh-CN" altLang="en-US" sz="2000" b="1">
              <a:solidFill>
                <a:schemeClr val="bg1"/>
              </a:solidFill>
              <a:latin typeface="Consolas" panose="020B0609020204030204" pitchFamily="49" charset="0"/>
              <a:cs typeface="Consolas" panose="020B0609020204030204" pitchFamily="49" charset="0"/>
            </a:endParaRPr>
          </a:p>
        </p:txBody>
      </p:sp>
      <p:grpSp>
        <p:nvGrpSpPr>
          <p:cNvPr id="6" name="组合 155"/>
          <p:cNvGrpSpPr/>
          <p:nvPr/>
        </p:nvGrpSpPr>
        <p:grpSpPr>
          <a:xfrm>
            <a:off x="7096132" y="2933060"/>
            <a:ext cx="2643206" cy="688980"/>
            <a:chOff x="5572132" y="2740020"/>
            <a:chExt cx="2643206" cy="688980"/>
          </a:xfrm>
        </p:grpSpPr>
        <p:sp>
          <p:nvSpPr>
            <p:cNvPr id="143" name="TextBox 142"/>
            <p:cNvSpPr txBox="1"/>
            <p:nvPr/>
          </p:nvSpPr>
          <p:spPr>
            <a:xfrm>
              <a:off x="5572132" y="312122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r>
                <a:rPr lang="en-US" altLang="zh-CN" sz="2000" b="1">
                  <a:solidFill>
                    <a:srgbClr val="0000FF"/>
                  </a:solidFill>
                  <a:latin typeface="Consolas" panose="020B0609020204030204" pitchFamily="49" charset="0"/>
                  <a:cs typeface="Consolas" panose="020B0609020204030204" pitchFamily="49" charset="0"/>
                </a:rPr>
                <a:t>=6</a:t>
              </a:r>
              <a:r>
                <a:rPr lang="zh-CN" altLang="en-US" sz="2000" b="1">
                  <a:solidFill>
                    <a:srgbClr val="0000FF"/>
                  </a:solidFill>
                  <a:latin typeface="Consolas" panose="020B0609020204030204" pitchFamily="49" charset="0"/>
                  <a:cs typeface="Consolas" panose="020B0609020204030204" pitchFamily="49" charset="0"/>
                </a:rPr>
                <a:t>，</a:t>
              </a:r>
              <a:r>
                <a:rPr lang="en-US" altLang="zh-CN" sz="2000" b="1" i="1">
                  <a:solidFill>
                    <a:srgbClr val="0000FF"/>
                  </a:solidFill>
                  <a:latin typeface="Consolas" panose="020B0609020204030204" pitchFamily="49" charset="0"/>
                  <a:cs typeface="Consolas" panose="020B0609020204030204" pitchFamily="49" charset="0"/>
                </a:rPr>
                <a:t>j</a:t>
              </a:r>
              <a:r>
                <a:rPr lang="en-US" altLang="zh-CN" sz="2000" b="1">
                  <a:solidFill>
                    <a:srgbClr val="0000FF"/>
                  </a:solidFill>
                  <a:latin typeface="Consolas" panose="020B0609020204030204" pitchFamily="49" charset="0"/>
                  <a:cs typeface="Consolas" panose="020B0609020204030204" pitchFamily="49" charset="0"/>
                </a:rPr>
                <a:t>=8</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144" name="下箭头 143"/>
            <p:cNvSpPr/>
            <p:nvPr/>
          </p:nvSpPr>
          <p:spPr>
            <a:xfrm>
              <a:off x="6000760" y="274002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45" name="TextBox 144"/>
            <p:cNvSpPr txBox="1"/>
            <p:nvPr/>
          </p:nvSpPr>
          <p:spPr>
            <a:xfrm>
              <a:off x="6215074" y="279481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rPr>
                <a:t>与左边相等，</a:t>
              </a:r>
              <a:r>
                <a:rPr lang="en-US" altLang="zh-CN" b="1" i="1">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en-US" altLang="zh-CN"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5" name="组合 156"/>
          <p:cNvGrpSpPr/>
          <p:nvPr/>
        </p:nvGrpSpPr>
        <p:grpSpPr>
          <a:xfrm>
            <a:off x="7096132" y="3764207"/>
            <a:ext cx="3357554" cy="808553"/>
            <a:chOff x="5572132" y="3571166"/>
            <a:chExt cx="3357554" cy="808553"/>
          </a:xfrm>
        </p:grpSpPr>
        <p:sp>
          <p:nvSpPr>
            <p:cNvPr id="146" name="下箭头 145"/>
            <p:cNvSpPr/>
            <p:nvPr/>
          </p:nvSpPr>
          <p:spPr>
            <a:xfrm>
              <a:off x="6013460" y="3571166"/>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47" name="TextBox 146"/>
            <p:cNvSpPr txBox="1"/>
            <p:nvPr/>
          </p:nvSpPr>
          <p:spPr>
            <a:xfrm>
              <a:off x="6227774" y="3625957"/>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48" name="TextBox 147"/>
            <p:cNvSpPr txBox="1"/>
            <p:nvPr/>
          </p:nvSpPr>
          <p:spPr>
            <a:xfrm>
              <a:off x="5572132" y="4071942"/>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FF0000"/>
                  </a:solidFill>
                  <a:latin typeface="Consolas" panose="020B0609020204030204" pitchFamily="49" charset="0"/>
                  <a:cs typeface="Consolas" panose="020B0609020204030204" pitchFamily="49" charset="0"/>
                </a:rPr>
                <a:t>i</a:t>
              </a:r>
              <a:r>
                <a:rPr lang="en-US" altLang="zh-CN" sz="2000" b="1">
                  <a:solidFill>
                    <a:srgbClr val="FF0000"/>
                  </a:solidFill>
                  <a:latin typeface="Consolas" panose="020B0609020204030204" pitchFamily="49" charset="0"/>
                  <a:cs typeface="Consolas" panose="020B0609020204030204" pitchFamily="49" charset="0"/>
                </a:rPr>
                <a:t>=5</a:t>
              </a:r>
              <a:r>
                <a:rPr lang="zh-CN" altLang="en-US" sz="2000" b="1">
                  <a:solidFill>
                    <a:srgbClr val="FF0000"/>
                  </a:solidFill>
                  <a:latin typeface="Consolas" panose="020B0609020204030204" pitchFamily="49" charset="0"/>
                  <a:cs typeface="Consolas" panose="020B0609020204030204" pitchFamily="49" charset="0"/>
                </a:rPr>
                <a:t>，</a:t>
              </a:r>
              <a:r>
                <a:rPr lang="en-US" altLang="zh-CN" sz="2000" b="1" i="1">
                  <a:solidFill>
                    <a:srgbClr val="FF0000"/>
                  </a:solidFill>
                  <a:latin typeface="Consolas" panose="020B0609020204030204" pitchFamily="49" charset="0"/>
                  <a:cs typeface="Consolas" panose="020B0609020204030204" pitchFamily="49" charset="0"/>
                </a:rPr>
                <a:t>j</a:t>
              </a:r>
              <a:r>
                <a:rPr lang="en-US" altLang="zh-CN" sz="2000" b="1">
                  <a:solidFill>
                    <a:srgbClr val="FF0000"/>
                  </a:solidFill>
                  <a:latin typeface="Consolas" panose="020B0609020204030204" pitchFamily="49" charset="0"/>
                  <a:cs typeface="Consolas" panose="020B0609020204030204" pitchFamily="49" charset="0"/>
                </a:rPr>
                <a:t>=7</a:t>
              </a:r>
              <a:endParaRPr lang="zh-CN" altLang="en-US" sz="2000" b="1">
                <a:solidFill>
                  <a:srgbClr val="FF0000"/>
                </a:solidFill>
                <a:latin typeface="Consolas" panose="020B0609020204030204" pitchFamily="49" charset="0"/>
                <a:cs typeface="Consolas" panose="020B0609020204030204" pitchFamily="49" charset="0"/>
              </a:endParaRPr>
            </a:p>
          </p:txBody>
        </p:sp>
      </p:grpSp>
      <p:grpSp>
        <p:nvGrpSpPr>
          <p:cNvPr id="16" name="组合 157"/>
          <p:cNvGrpSpPr/>
          <p:nvPr/>
        </p:nvGrpSpPr>
        <p:grpSpPr>
          <a:xfrm>
            <a:off x="7096132" y="4813752"/>
            <a:ext cx="3357554" cy="808553"/>
            <a:chOff x="5572132" y="4620711"/>
            <a:chExt cx="3357554" cy="808553"/>
          </a:xfrm>
        </p:grpSpPr>
        <p:sp>
          <p:nvSpPr>
            <p:cNvPr id="149" name="下箭头 148"/>
            <p:cNvSpPr/>
            <p:nvPr/>
          </p:nvSpPr>
          <p:spPr>
            <a:xfrm>
              <a:off x="6013460" y="4620711"/>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50" name="TextBox 149"/>
            <p:cNvSpPr txBox="1"/>
            <p:nvPr/>
          </p:nvSpPr>
          <p:spPr>
            <a:xfrm>
              <a:off x="6227774" y="4675502"/>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51" name="TextBox 150"/>
            <p:cNvSpPr txBox="1"/>
            <p:nvPr/>
          </p:nvSpPr>
          <p:spPr>
            <a:xfrm>
              <a:off x="5572132" y="5121487"/>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FF0000"/>
                  </a:solidFill>
                  <a:latin typeface="Consolas" panose="020B0609020204030204" pitchFamily="49" charset="0"/>
                  <a:cs typeface="Consolas" panose="020B0609020204030204" pitchFamily="49" charset="0"/>
                </a:rPr>
                <a:t>i</a:t>
              </a:r>
              <a:r>
                <a:rPr lang="en-US" altLang="zh-CN" sz="2000" b="1">
                  <a:solidFill>
                    <a:srgbClr val="FF0000"/>
                  </a:solidFill>
                  <a:latin typeface="Consolas" panose="020B0609020204030204" pitchFamily="49" charset="0"/>
                  <a:cs typeface="Consolas" panose="020B0609020204030204" pitchFamily="49" charset="0"/>
                </a:rPr>
                <a:t>=4</a:t>
              </a:r>
              <a:r>
                <a:rPr lang="zh-CN" altLang="en-US" sz="2000" b="1">
                  <a:solidFill>
                    <a:srgbClr val="FF0000"/>
                  </a:solidFill>
                  <a:latin typeface="Consolas" panose="020B0609020204030204" pitchFamily="49" charset="0"/>
                  <a:cs typeface="Consolas" panose="020B0609020204030204" pitchFamily="49" charset="0"/>
                </a:rPr>
                <a:t>，</a:t>
              </a:r>
              <a:r>
                <a:rPr lang="en-US" altLang="zh-CN" sz="2000" b="1" i="1">
                  <a:solidFill>
                    <a:srgbClr val="FF0000"/>
                  </a:solidFill>
                  <a:latin typeface="Consolas" panose="020B0609020204030204" pitchFamily="49" charset="0"/>
                  <a:cs typeface="Consolas" panose="020B0609020204030204" pitchFamily="49" charset="0"/>
                </a:rPr>
                <a:t>j</a:t>
              </a:r>
              <a:r>
                <a:rPr lang="en-US" altLang="zh-CN" sz="2000" b="1">
                  <a:solidFill>
                    <a:srgbClr val="FF0000"/>
                  </a:solidFill>
                  <a:latin typeface="Consolas" panose="020B0609020204030204" pitchFamily="49" charset="0"/>
                  <a:cs typeface="Consolas" panose="020B0609020204030204" pitchFamily="49" charset="0"/>
                </a:rPr>
                <a:t>=6</a:t>
              </a:r>
              <a:endParaRPr lang="zh-CN" altLang="en-US" sz="2000" b="1">
                <a:solidFill>
                  <a:srgbClr val="FF0000"/>
                </a:solidFill>
                <a:latin typeface="Consolas" panose="020B0609020204030204" pitchFamily="49" charset="0"/>
                <a:cs typeface="Consolas" panose="020B0609020204030204" pitchFamily="49" charset="0"/>
              </a:endParaRPr>
            </a:p>
          </p:txBody>
        </p:sp>
      </p:grpSp>
      <p:grpSp>
        <p:nvGrpSpPr>
          <p:cNvPr id="17" name="组合 158"/>
          <p:cNvGrpSpPr/>
          <p:nvPr/>
        </p:nvGrpSpPr>
        <p:grpSpPr>
          <a:xfrm>
            <a:off x="7096132" y="5790580"/>
            <a:ext cx="2643206" cy="752480"/>
            <a:chOff x="5572132" y="5597540"/>
            <a:chExt cx="2643206" cy="752480"/>
          </a:xfrm>
        </p:grpSpPr>
        <p:sp>
          <p:nvSpPr>
            <p:cNvPr id="152" name="TextBox 151"/>
            <p:cNvSpPr txBox="1"/>
            <p:nvPr/>
          </p:nvSpPr>
          <p:spPr>
            <a:xfrm>
              <a:off x="5572132" y="604224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r>
                <a:rPr lang="en-US" altLang="zh-CN" sz="2000" b="1">
                  <a:solidFill>
                    <a:srgbClr val="0000FF"/>
                  </a:solidFill>
                  <a:latin typeface="Consolas" panose="020B0609020204030204" pitchFamily="49" charset="0"/>
                  <a:cs typeface="Consolas" panose="020B0609020204030204" pitchFamily="49" charset="0"/>
                </a:rPr>
                <a:t>=4</a:t>
              </a:r>
              <a:r>
                <a:rPr lang="zh-CN" altLang="en-US" sz="2000" b="1">
                  <a:solidFill>
                    <a:srgbClr val="0000FF"/>
                  </a:solidFill>
                  <a:latin typeface="Consolas" panose="020B0609020204030204" pitchFamily="49" charset="0"/>
                  <a:cs typeface="Consolas" panose="020B0609020204030204" pitchFamily="49" charset="0"/>
                </a:rPr>
                <a:t>，</a:t>
              </a:r>
              <a:r>
                <a:rPr lang="en-US" altLang="zh-CN" sz="2000" b="1" i="1">
                  <a:solidFill>
                    <a:srgbClr val="0000FF"/>
                  </a:solidFill>
                  <a:latin typeface="Consolas" panose="020B0609020204030204" pitchFamily="49" charset="0"/>
                  <a:cs typeface="Consolas" panose="020B0609020204030204" pitchFamily="49" charset="0"/>
                </a:rPr>
                <a:t>j</a:t>
              </a:r>
              <a:r>
                <a:rPr lang="en-US" altLang="zh-CN" sz="2000" b="1">
                  <a:solidFill>
                    <a:srgbClr val="0000FF"/>
                  </a:solidFill>
                  <a:latin typeface="Consolas" panose="020B0609020204030204" pitchFamily="49" charset="0"/>
                  <a:cs typeface="Consolas" panose="020B0609020204030204" pitchFamily="49" charset="0"/>
                </a:rPr>
                <a:t>=5</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153" name="下箭头 152"/>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54" name="TextBox 153"/>
            <p:cNvSpPr txBox="1"/>
            <p:nvPr/>
          </p:nvSpPr>
          <p:spPr>
            <a:xfrm>
              <a:off x="6215074" y="560153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rPr>
                <a:t>与左边相等，</a:t>
              </a:r>
              <a:r>
                <a:rPr lang="en-US" altLang="zh-CN" b="1" i="1">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en-US" altLang="zh-CN"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2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28"/>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 nodeType="after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8" grpId="0" animBg="1"/>
      <p:bldP spid="129" grpId="0" animBg="1"/>
      <p:bldP spid="141" grpId="0" animBg="1"/>
      <p:bldP spid="142" grpId="0" animBg="1"/>
      <p:bldP spid="14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4829" y="2269713"/>
            <a:ext cx="7979354" cy="400110"/>
          </a:xfrm>
          <a:prstGeom prst="rect">
            <a:avLst/>
          </a:prstGeom>
          <a:noFill/>
        </p:spPr>
        <p:txBody>
          <a:bodyPr wrap="square" rtlCol="0">
            <a:spAutoFit/>
          </a:bodyPr>
          <a:lstStyle/>
          <a:p>
            <a:r>
              <a:rPr lang="zh-CN" altLang="en-US" sz="2000" dirty="0">
                <a:solidFill>
                  <a:srgbClr val="0000FF"/>
                </a:solidFill>
                <a:latin typeface="微软雅黑" panose="020B0503020204020204" pitchFamily="34" charset="-122"/>
                <a:ea typeface="微软雅黑" panose="020B0503020204020204" pitchFamily="34" charset="-122"/>
              </a:rPr>
              <a:t>继续进行空间优化：</a:t>
            </a:r>
            <a:r>
              <a:rPr lang="zh-CN" altLang="zh-CN" sz="2000" dirty="0">
                <a:latin typeface="微软雅黑" panose="020B0503020204020204" pitchFamily="34" charset="-122"/>
                <a:ea typeface="微软雅黑" panose="020B0503020204020204" pitchFamily="34" charset="-122"/>
              </a:rPr>
              <a:t>只需要使用</a:t>
            </a:r>
            <a:r>
              <a:rPr lang="en-US" altLang="zh-CN" sz="2000" dirty="0" err="1">
                <a:latin typeface="微软雅黑" panose="020B0503020204020204" pitchFamily="34" charset="-122"/>
                <a:ea typeface="微软雅黑" panose="020B0503020204020204" pitchFamily="34" charset="-122"/>
              </a:rPr>
              <a:t>dp</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dp</a:t>
            </a:r>
            <a:r>
              <a:rPr lang="en-US" altLang="zh-CN" sz="2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dp</a:t>
            </a:r>
            <a:r>
              <a:rPr lang="en-US" altLang="zh-CN" sz="2000" dirty="0">
                <a:latin typeface="微软雅黑" panose="020B0503020204020204" pitchFamily="34" charset="-122"/>
                <a:ea typeface="微软雅黑" panose="020B0503020204020204" pitchFamily="34" charset="-122"/>
              </a:rPr>
              <a:t>[2] 3</a:t>
            </a:r>
            <a:r>
              <a:rPr lang="zh-CN" altLang="zh-CN" sz="2000" dirty="0">
                <a:latin typeface="微软雅黑" panose="020B0503020204020204" pitchFamily="34" charset="-122"/>
                <a:ea typeface="微软雅黑" panose="020B0503020204020204" pitchFamily="34" charset="-122"/>
              </a:rPr>
              <a:t>个元素空间</a:t>
            </a:r>
            <a:endParaRPr lang="zh-CN" altLang="en-US" sz="2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1273976" y="2816744"/>
            <a:ext cx="8148320" cy="3274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int Fib2(int n)		//Fib</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算法</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2</a:t>
            </a:r>
            <a:endPar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int dp[3];</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dp[1]=1; dp[2]=1;</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for (int i=3;i&lt;=n;i++)</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dp[</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i % 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(i-2)%3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(i-1)%3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return dp[</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n%3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Text Box 5">
            <a:extLst>
              <a:ext uri="{FF2B5EF4-FFF2-40B4-BE49-F238E27FC236}">
                <a16:creationId xmlns:a16="http://schemas.microsoft.com/office/drawing/2014/main" id="{1E8E9B9F-2C8E-094D-F1BF-7DCEB0F397D3}"/>
              </a:ext>
            </a:extLst>
          </p:cNvPr>
          <p:cNvSpPr txBox="1">
            <a:spLocks noChangeArrowheads="1"/>
          </p:cNvSpPr>
          <p:nvPr/>
        </p:nvSpPr>
        <p:spPr bwMode="auto">
          <a:xfrm>
            <a:off x="319626" y="1401749"/>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400" b="1" dirty="0">
                <a:solidFill>
                  <a:srgbClr val="0000FF"/>
                </a:solidFill>
                <a:latin typeface="微软雅黑" pitchFamily="34" charset="-122"/>
                <a:ea typeface="微软雅黑" pitchFamily="34" charset="-122"/>
                <a:cs typeface="Consolas" panose="020B0609020204030204" pitchFamily="49" charset="0"/>
              </a:rPr>
              <a:t>4.1.1  </a:t>
            </a:r>
            <a:r>
              <a:rPr lang="zh-CN" altLang="zh-CN" sz="2400" b="1" dirty="0">
                <a:solidFill>
                  <a:srgbClr val="0000FF"/>
                </a:solidFill>
                <a:latin typeface="微软雅黑" pitchFamily="34" charset="-122"/>
                <a:ea typeface="微软雅黑" pitchFamily="34" charset="-122"/>
                <a:cs typeface="Consolas" panose="020B0609020204030204" pitchFamily="49" charset="0"/>
              </a:rPr>
              <a:t>从求解斐波那契数列看动态规划法</a:t>
            </a:r>
            <a:endParaRPr lang="zh-CN" altLang="en-US" sz="2400" b="1" dirty="0">
              <a:solidFill>
                <a:srgbClr val="0000FF"/>
              </a:solidFill>
              <a:latin typeface="微软雅黑" pitchFamily="34" charset="-122"/>
              <a:ea typeface="微软雅黑" pitchFamily="34" charset="-122"/>
              <a:cs typeface="Consolas" panose="020B0609020204030204" pitchFamily="49" charset="0"/>
            </a:endParaRPr>
          </a:p>
        </p:txBody>
      </p:sp>
      <p:sp>
        <p:nvSpPr>
          <p:cNvPr id="3" name="文本占位符 10">
            <a:extLst>
              <a:ext uri="{FF2B5EF4-FFF2-40B4-BE49-F238E27FC236}">
                <a16:creationId xmlns:a16="http://schemas.microsoft.com/office/drawing/2014/main" id="{F453C160-8E9F-ABC2-4D4D-261294EBE0BB}"/>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概述</a:t>
            </a:r>
          </a:p>
        </p:txBody>
      </p:sp>
      <p:sp>
        <p:nvSpPr>
          <p:cNvPr id="8" name="矩形 7">
            <a:extLst>
              <a:ext uri="{FF2B5EF4-FFF2-40B4-BE49-F238E27FC236}">
                <a16:creationId xmlns:a16="http://schemas.microsoft.com/office/drawing/2014/main" id="{FC0DB6D6-B6DB-D2A4-D4D7-AB6E90C80028}"/>
              </a:ext>
            </a:extLst>
          </p:cNvPr>
          <p:cNvSpPr/>
          <p:nvPr/>
        </p:nvSpPr>
        <p:spPr>
          <a:xfrm>
            <a:off x="1134829" y="6197068"/>
            <a:ext cx="6213560" cy="400110"/>
          </a:xfrm>
          <a:prstGeom prst="rect">
            <a:avLst/>
          </a:prstGeom>
        </p:spPr>
        <p:txBody>
          <a:bodyPr wrap="none">
            <a:spAutoFit/>
          </a:bodyPr>
          <a:lstStyle/>
          <a:p>
            <a:r>
              <a:rPr lang="en-US" altLang="zh-CN" sz="2000" dirty="0">
                <a:latin typeface="微软雅黑" pitchFamily="34" charset="-122"/>
                <a:ea typeface="微软雅黑" pitchFamily="34" charset="-122"/>
                <a:cs typeface="Consolas" panose="020B0609020204030204" pitchFamily="49" charset="0"/>
              </a:rPr>
              <a:t> Fib2</a:t>
            </a:r>
            <a:r>
              <a:rPr lang="zh-CN" altLang="en-US" sz="2000" dirty="0">
                <a:latin typeface="微软雅黑" pitchFamily="34" charset="-122"/>
                <a:ea typeface="微软雅黑" pitchFamily="34" charset="-122"/>
                <a:cs typeface="Consolas" panose="020B0609020204030204" pitchFamily="49" charset="0"/>
              </a:rPr>
              <a:t>算法的时间复杂度为</a:t>
            </a:r>
            <a:r>
              <a:rPr lang="en-US" altLang="zh-CN" sz="2000" dirty="0">
                <a:latin typeface="微软雅黑" pitchFamily="34" charset="-122"/>
                <a:ea typeface="微软雅黑" pitchFamily="34" charset="-122"/>
                <a:cs typeface="Consolas" panose="020B0609020204030204" pitchFamily="49" charset="0"/>
              </a:rPr>
              <a:t>O(n)</a:t>
            </a:r>
            <a:r>
              <a:rPr lang="zh-CN" altLang="en-US" sz="2000" dirty="0">
                <a:latin typeface="微软雅黑" pitchFamily="34" charset="-122"/>
                <a:ea typeface="微软雅黑" pitchFamily="34" charset="-122"/>
                <a:cs typeface="Consolas" panose="020B0609020204030204" pitchFamily="49" charset="0"/>
              </a:rPr>
              <a:t>，空间复杂度为</a:t>
            </a:r>
            <a:r>
              <a:rPr lang="en-US" altLang="zh-CN" sz="2000" dirty="0">
                <a:latin typeface="微软雅黑" pitchFamily="34" charset="-122"/>
                <a:ea typeface="微软雅黑" pitchFamily="34" charset="-122"/>
                <a:cs typeface="Consolas" panose="020B0609020204030204" pitchFamily="49" charset="0"/>
              </a:rPr>
              <a:t>O(1)</a:t>
            </a:r>
            <a:r>
              <a:rPr lang="zh-CN" altLang="en-US" sz="2000" dirty="0">
                <a:latin typeface="微软雅黑" pitchFamily="34" charset="-122"/>
                <a:ea typeface="微软雅黑" pitchFamily="34" charset="-122"/>
                <a:cs typeface="Consolas" panose="020B0609020204030204" pitchFamily="49" charset="0"/>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9720" y="214290"/>
            <a:ext cx="8726200" cy="707886"/>
          </a:xfrm>
          <a:prstGeom prst="rect">
            <a:avLst/>
          </a:prstGeom>
          <a:solidFill>
            <a:schemeClr val="accent1">
              <a:lumMod val="40000"/>
              <a:lumOff val="60000"/>
            </a:schemeClr>
          </a:solidFill>
        </p:spPr>
        <p:txBody>
          <a:bodyPr wrap="square" rtlCol="0">
            <a:spAutoFit/>
          </a:bodyPr>
          <a:lstStyle/>
          <a:p>
            <a:r>
              <a:rPr lang="en-US" altLang="zh-CN" sz="2000">
                <a:latin typeface="Consolas" panose="020B0609020204030204" pitchFamily="49" charset="0"/>
                <a:ea typeface="楷体" panose="02010609060101010101" pitchFamily="49" charset="-122"/>
                <a:cs typeface="Consolas" panose="020B0609020204030204" pitchFamily="49" charset="0"/>
              </a:rPr>
              <a:t>   </a:t>
            </a:r>
            <a:r>
              <a:rPr lang="zh-CN" altLang="zh-CN" sz="2000">
                <a:latin typeface="Consolas" panose="020B0609020204030204" pitchFamily="49" charset="0"/>
                <a:ea typeface="楷体" panose="02010609060101010101" pitchFamily="49" charset="-122"/>
                <a:cs typeface="Consolas" panose="020B0609020204030204" pitchFamily="49" charset="0"/>
              </a:rPr>
              <a:t>那么如何由</a:t>
            </a:r>
            <a:r>
              <a:rPr lang="en-US" altLang="zh-CN" sz="2000">
                <a:latin typeface="Consolas" panose="020B0609020204030204" pitchFamily="49" charset="0"/>
                <a:ea typeface="楷体" panose="02010609060101010101" pitchFamily="49" charset="-122"/>
                <a:cs typeface="Consolas" panose="020B0609020204030204" pitchFamily="49" charset="0"/>
              </a:rPr>
              <a:t>dp</a:t>
            </a:r>
            <a:r>
              <a:rPr lang="zh-CN" altLang="zh-CN" sz="2000">
                <a:latin typeface="Consolas" panose="020B0609020204030204" pitchFamily="49" charset="0"/>
                <a:ea typeface="楷体" panose="02010609060101010101" pitchFamily="49" charset="-122"/>
                <a:cs typeface="Consolas" panose="020B0609020204030204" pitchFamily="49" charset="0"/>
              </a:rPr>
              <a:t>求出</a:t>
            </a:r>
            <a:r>
              <a:rPr lang="en-US" altLang="zh-CN" sz="2000">
                <a:latin typeface="Consolas" panose="020B0609020204030204" pitchFamily="49" charset="0"/>
                <a:ea typeface="楷体" panose="02010609060101010101" pitchFamily="49" charset="-122"/>
                <a:cs typeface="Consolas" panose="020B0609020204030204" pitchFamily="49" charset="0"/>
              </a:rPr>
              <a:t>LCS</a:t>
            </a:r>
            <a:r>
              <a:rPr lang="zh-CN" altLang="zh-CN" sz="2000">
                <a:latin typeface="Consolas" panose="020B0609020204030204" pitchFamily="49" charset="0"/>
                <a:ea typeface="楷体" panose="02010609060101010101" pitchFamily="49" charset="-122"/>
                <a:cs typeface="Consolas" panose="020B0609020204030204" pitchFamily="49" charset="0"/>
              </a:rPr>
              <a:t>呢？例如</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X</a:t>
            </a:r>
            <a:r>
              <a:rPr lang="en-US" altLang="zh-CN" sz="2000">
                <a:latin typeface="Consolas" panose="020B0609020204030204" pitchFamily="49" charset="0"/>
                <a:ea typeface="楷体" panose="02010609060101010101" pitchFamily="49" charset="-122"/>
                <a:cs typeface="Consolas" panose="020B0609020204030204" pitchFamily="49" charset="0"/>
              </a:rPr>
              <a:t>=</a:t>
            </a:r>
            <a:r>
              <a:rPr lang="zh-CN" altLang="zh-CN"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a</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c</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d</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zh-CN" sz="2000">
                <a:latin typeface="Consolas" panose="020B0609020204030204" pitchFamily="49" charset="0"/>
                <a:ea typeface="楷体" panose="02010609060101010101" pitchFamily="49" charset="-122"/>
                <a:cs typeface="Consolas" panose="020B0609020204030204" pitchFamily="49" charset="0"/>
              </a:rPr>
              <a:t>）</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m</a:t>
            </a:r>
            <a:r>
              <a:rPr lang="en-US" altLang="zh-CN" sz="2000">
                <a:latin typeface="Consolas" panose="020B0609020204030204" pitchFamily="49" charset="0"/>
                <a:ea typeface="楷体" panose="02010609060101010101" pitchFamily="49" charset="-122"/>
                <a:cs typeface="Consolas" panose="020B0609020204030204" pitchFamily="49" charset="0"/>
              </a:rPr>
              <a:t>=6</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Y</a:t>
            </a:r>
            <a:r>
              <a:rPr lang="en-US" altLang="zh-CN" sz="2000">
                <a:latin typeface="Consolas" panose="020B0609020204030204" pitchFamily="49" charset="0"/>
                <a:ea typeface="楷体" panose="02010609060101010101" pitchFamily="49" charset="-122"/>
                <a:cs typeface="Consolas" panose="020B0609020204030204" pitchFamily="49" charset="0"/>
              </a:rPr>
              <a:t>=</a:t>
            </a:r>
            <a:r>
              <a:rPr lang="zh-CN" altLang="zh-CN"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a</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c</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a</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d</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zh-CN" sz="2000">
                <a:latin typeface="Consolas" panose="020B0609020204030204" pitchFamily="49" charset="0"/>
                <a:ea typeface="楷体" panose="02010609060101010101" pitchFamily="49" charset="-122"/>
                <a:cs typeface="Consolas" panose="020B0609020204030204" pitchFamily="49" charset="0"/>
              </a:rPr>
              <a:t>）</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n</a:t>
            </a:r>
            <a:r>
              <a:rPr lang="en-US" altLang="zh-CN" sz="2000">
                <a:latin typeface="Consolas" panose="020B0609020204030204" pitchFamily="49" charset="0"/>
                <a:ea typeface="楷体" panose="02010609060101010101" pitchFamily="49" charset="-122"/>
                <a:cs typeface="Consolas" panose="020B0609020204030204" pitchFamily="49" charset="0"/>
              </a:rPr>
              <a:t>=9</a:t>
            </a:r>
            <a:r>
              <a:rPr lang="zh-CN" altLang="en-US" sz="2000">
                <a:latin typeface="Consolas" panose="020B0609020204030204" pitchFamily="49" charset="0"/>
                <a:ea typeface="楷体" panose="02010609060101010101" pitchFamily="49" charset="-122"/>
                <a:cs typeface="Consolas" panose="020B0609020204030204" pitchFamily="49" charset="0"/>
              </a:rPr>
              <a:t>。</a:t>
            </a:r>
          </a:p>
        </p:txBody>
      </p:sp>
      <p:grpSp>
        <p:nvGrpSpPr>
          <p:cNvPr id="2" name="组合 134"/>
          <p:cNvGrpSpPr/>
          <p:nvPr/>
        </p:nvGrpSpPr>
        <p:grpSpPr>
          <a:xfrm>
            <a:off x="1738282" y="1571613"/>
            <a:ext cx="5143536" cy="4653399"/>
            <a:chOff x="500034" y="1785926"/>
            <a:chExt cx="5143536" cy="4653399"/>
          </a:xfrm>
        </p:grpSpPr>
        <p:sp>
          <p:nvSpPr>
            <p:cNvPr id="5" name="矩形 4"/>
            <p:cNvSpPr/>
            <p:nvPr/>
          </p:nvSpPr>
          <p:spPr>
            <a:xfrm>
              <a:off x="241691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7410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3129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8848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4567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20286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6005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1724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7443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5</a:t>
              </a:r>
              <a:endParaRPr lang="zh-CN" altLang="en-US" b="1">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285852" y="3867557"/>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285852" y="4296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285852" y="4724813"/>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285852" y="5153441"/>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285852" y="5582069"/>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285852" y="6010697"/>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28662" y="3938995"/>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500034" y="4967645"/>
              <a:ext cx="428628"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X</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52834"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45677" y="1785926"/>
              <a:ext cx="428628"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endParaRPr lang="zh-CN" altLang="en-US" sz="2000" b="1">
                <a:solidFill>
                  <a:srgbClr val="0000FF"/>
                </a:solidFill>
                <a:latin typeface="Consolas" panose="020B0609020204030204" pitchFamily="49" charset="0"/>
                <a:cs typeface="Consolas" panose="020B0609020204030204" pitchFamily="49" charset="0"/>
              </a:endParaRPr>
            </a:p>
          </p:txBody>
        </p:sp>
      </p:grpSp>
      <p:sp>
        <p:nvSpPr>
          <p:cNvPr id="123" name="TextBox 122"/>
          <p:cNvSpPr txBox="1"/>
          <p:nvPr/>
        </p:nvSpPr>
        <p:spPr>
          <a:xfrm>
            <a:off x="2095472" y="1214422"/>
            <a:ext cx="1785950" cy="400110"/>
          </a:xfrm>
          <a:prstGeom prst="rect">
            <a:avLst/>
          </a:prstGeom>
          <a:noFill/>
        </p:spPr>
        <p:txBody>
          <a:bodyPr wrap="square" rtlCol="0">
            <a:spAutoFit/>
          </a:bodyPr>
          <a:lstStyle/>
          <a:p>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4" name="TextBox 123"/>
          <p:cNvSpPr txBox="1"/>
          <p:nvPr/>
        </p:nvSpPr>
        <p:spPr>
          <a:xfrm>
            <a:off x="6810380" y="1285860"/>
            <a:ext cx="3357586" cy="400110"/>
          </a:xfrm>
          <a:prstGeom prst="rect">
            <a:avLst/>
          </a:prstGeom>
          <a:noFill/>
        </p:spPr>
        <p:txBody>
          <a:bodyPr wrap="square" rtlCol="0">
            <a:spAutoFit/>
          </a:bodyPr>
          <a:lstStyle/>
          <a:p>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dp[6][9]=5</a:t>
            </a:r>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开始</a:t>
            </a:r>
          </a:p>
        </p:txBody>
      </p:sp>
      <p:sp>
        <p:nvSpPr>
          <p:cNvPr id="126" name="矩形 125"/>
          <p:cNvSpPr/>
          <p:nvPr/>
        </p:nvSpPr>
        <p:spPr>
          <a:xfrm>
            <a:off x="4024298" y="4500570"/>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2</a:t>
            </a:r>
            <a:endParaRPr lang="zh-CN" altLang="en-US" b="1">
              <a:solidFill>
                <a:schemeClr val="bg1"/>
              </a:solidFill>
              <a:latin typeface="Consolas" panose="020B0609020204030204" pitchFamily="49" charset="0"/>
              <a:cs typeface="Consolas" panose="020B0609020204030204" pitchFamily="49" charset="0"/>
            </a:endParaRPr>
          </a:p>
        </p:txBody>
      </p:sp>
      <p:sp>
        <p:nvSpPr>
          <p:cNvPr id="127" name="矩形 126"/>
          <p:cNvSpPr/>
          <p:nvPr/>
        </p:nvSpPr>
        <p:spPr>
          <a:xfrm>
            <a:off x="4381488" y="4929198"/>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3</a:t>
            </a:r>
            <a:endParaRPr lang="zh-CN" altLang="en-US" b="1">
              <a:solidFill>
                <a:schemeClr val="bg1"/>
              </a:solidFill>
              <a:latin typeface="Consolas" panose="020B0609020204030204" pitchFamily="49" charset="0"/>
              <a:cs typeface="Consolas" panose="020B0609020204030204" pitchFamily="49" charset="0"/>
            </a:endParaRPr>
          </a:p>
        </p:txBody>
      </p:sp>
      <p:sp>
        <p:nvSpPr>
          <p:cNvPr id="128" name="矩形 127"/>
          <p:cNvSpPr/>
          <p:nvPr/>
        </p:nvSpPr>
        <p:spPr>
          <a:xfrm>
            <a:off x="5810248" y="5357826"/>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4</a:t>
            </a:r>
            <a:endParaRPr lang="zh-CN" altLang="en-US" b="1">
              <a:solidFill>
                <a:schemeClr val="bg1"/>
              </a:solidFill>
              <a:latin typeface="Consolas" panose="020B0609020204030204" pitchFamily="49" charset="0"/>
              <a:cs typeface="Consolas" panose="020B0609020204030204" pitchFamily="49" charset="0"/>
            </a:endParaRPr>
          </a:p>
        </p:txBody>
      </p:sp>
      <p:sp>
        <p:nvSpPr>
          <p:cNvPr id="129" name="矩形 128"/>
          <p:cNvSpPr/>
          <p:nvPr/>
        </p:nvSpPr>
        <p:spPr>
          <a:xfrm>
            <a:off x="6167438" y="5786454"/>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5</a:t>
            </a:r>
            <a:endParaRPr lang="zh-CN" altLang="en-US" b="1">
              <a:solidFill>
                <a:schemeClr val="bg1"/>
              </a:solidFill>
              <a:latin typeface="Consolas" panose="020B0609020204030204" pitchFamily="49" charset="0"/>
              <a:cs typeface="Consolas" panose="020B0609020204030204" pitchFamily="49" charset="0"/>
            </a:endParaRPr>
          </a:p>
        </p:txBody>
      </p:sp>
      <p:sp>
        <p:nvSpPr>
          <p:cNvPr id="137" name="TextBox 136"/>
          <p:cNvSpPr txBox="1"/>
          <p:nvPr/>
        </p:nvSpPr>
        <p:spPr>
          <a:xfrm>
            <a:off x="7096132" y="1857364"/>
            <a:ext cx="857256" cy="400110"/>
          </a:xfrm>
          <a:prstGeom prst="rect">
            <a:avLst/>
          </a:prstGeom>
          <a:noFill/>
        </p:spPr>
        <p:txBody>
          <a:bodyPr wrap="square" rtlCol="0">
            <a:spAutoFit/>
          </a:bodyPr>
          <a:lstStyle/>
          <a:p>
            <a:r>
              <a:rPr lang="en-US" altLang="zh-CN" sz="2000" b="1">
                <a:solidFill>
                  <a:srgbClr val="FF0000"/>
                </a:solidFill>
                <a:latin typeface="Consolas" panose="020B0609020204030204" pitchFamily="49" charset="0"/>
                <a:cs typeface="Consolas" panose="020B0609020204030204" pitchFamily="49" charset="0"/>
              </a:rPr>
              <a:t>LCS</a:t>
            </a:r>
            <a:r>
              <a:rPr lang="zh-CN" altLang="en-US" sz="2000" b="1">
                <a:solidFill>
                  <a:srgbClr val="FF0000"/>
                </a:solidFill>
                <a:latin typeface="Consolas" panose="020B0609020204030204" pitchFamily="49" charset="0"/>
                <a:cs typeface="Consolas" panose="020B0609020204030204" pitchFamily="49" charset="0"/>
              </a:rPr>
              <a:t>：</a:t>
            </a:r>
          </a:p>
        </p:txBody>
      </p:sp>
      <p:sp>
        <p:nvSpPr>
          <p:cNvPr id="139" name="TextBox 138"/>
          <p:cNvSpPr txBox="1"/>
          <p:nvPr/>
        </p:nvSpPr>
        <p:spPr>
          <a:xfrm>
            <a:off x="8310578" y="192880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c</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40" name="TextBox 139"/>
          <p:cNvSpPr txBox="1"/>
          <p:nvPr/>
        </p:nvSpPr>
        <p:spPr>
          <a:xfrm>
            <a:off x="8667768" y="192880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b</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41" name="TextBox 140"/>
          <p:cNvSpPr txBox="1"/>
          <p:nvPr/>
        </p:nvSpPr>
        <p:spPr>
          <a:xfrm>
            <a:off x="9024958" y="192880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d</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42" name="TextBox 141"/>
          <p:cNvSpPr txBox="1"/>
          <p:nvPr/>
        </p:nvSpPr>
        <p:spPr>
          <a:xfrm>
            <a:off x="9382148" y="192880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b</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52" name="TextBox 151"/>
          <p:cNvSpPr txBox="1"/>
          <p:nvPr/>
        </p:nvSpPr>
        <p:spPr>
          <a:xfrm>
            <a:off x="7239008" y="2428869"/>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r>
              <a:rPr lang="en-US" altLang="zh-CN" sz="2000" b="1">
                <a:solidFill>
                  <a:srgbClr val="0000FF"/>
                </a:solidFill>
                <a:latin typeface="Consolas" panose="020B0609020204030204" pitchFamily="49" charset="0"/>
                <a:cs typeface="Consolas" panose="020B0609020204030204" pitchFamily="49" charset="0"/>
              </a:rPr>
              <a:t>=4</a:t>
            </a:r>
            <a:r>
              <a:rPr lang="zh-CN" altLang="en-US" sz="2000" b="1">
                <a:solidFill>
                  <a:srgbClr val="0000FF"/>
                </a:solidFill>
                <a:latin typeface="Consolas" panose="020B0609020204030204" pitchFamily="49" charset="0"/>
                <a:cs typeface="Consolas" panose="020B0609020204030204" pitchFamily="49" charset="0"/>
              </a:rPr>
              <a:t>，</a:t>
            </a:r>
            <a:r>
              <a:rPr lang="en-US" altLang="zh-CN" sz="2000" b="1" i="1">
                <a:solidFill>
                  <a:srgbClr val="0000FF"/>
                </a:solidFill>
                <a:latin typeface="Consolas" panose="020B0609020204030204" pitchFamily="49" charset="0"/>
                <a:cs typeface="Consolas" panose="020B0609020204030204" pitchFamily="49" charset="0"/>
              </a:rPr>
              <a:t>j</a:t>
            </a:r>
            <a:r>
              <a:rPr lang="en-US" altLang="zh-CN" sz="2000" b="1">
                <a:solidFill>
                  <a:srgbClr val="0000FF"/>
                </a:solidFill>
                <a:latin typeface="Consolas" panose="020B0609020204030204" pitchFamily="49" charset="0"/>
                <a:cs typeface="Consolas" panose="020B0609020204030204" pitchFamily="49" charset="0"/>
              </a:rPr>
              <a:t>=5</a:t>
            </a:r>
            <a:endParaRPr lang="zh-CN" altLang="en-US" sz="2000" b="1">
              <a:solidFill>
                <a:srgbClr val="0000FF"/>
              </a:solidFill>
              <a:latin typeface="Consolas" panose="020B0609020204030204" pitchFamily="49" charset="0"/>
              <a:cs typeface="Consolas" panose="020B0609020204030204" pitchFamily="49" charset="0"/>
            </a:endParaRPr>
          </a:p>
        </p:txBody>
      </p:sp>
      <p:grpSp>
        <p:nvGrpSpPr>
          <p:cNvPr id="3" name="组合 154"/>
          <p:cNvGrpSpPr/>
          <p:nvPr/>
        </p:nvGrpSpPr>
        <p:grpSpPr>
          <a:xfrm>
            <a:off x="7239008" y="2819396"/>
            <a:ext cx="2643206" cy="701680"/>
            <a:chOff x="5572132" y="5597540"/>
            <a:chExt cx="2643206" cy="701680"/>
          </a:xfrm>
        </p:grpSpPr>
        <p:sp>
          <p:nvSpPr>
            <p:cNvPr id="156" name="TextBox 155"/>
            <p:cNvSpPr txBox="1"/>
            <p:nvPr/>
          </p:nvSpPr>
          <p:spPr>
            <a:xfrm>
              <a:off x="5572132" y="599144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r>
                <a:rPr lang="en-US" altLang="zh-CN" sz="2000" b="1">
                  <a:solidFill>
                    <a:srgbClr val="0000FF"/>
                  </a:solidFill>
                  <a:latin typeface="Consolas" panose="020B0609020204030204" pitchFamily="49" charset="0"/>
                  <a:cs typeface="Consolas" panose="020B0609020204030204" pitchFamily="49" charset="0"/>
                </a:rPr>
                <a:t>=4</a:t>
              </a:r>
              <a:r>
                <a:rPr lang="zh-CN" altLang="en-US" sz="2000" b="1">
                  <a:solidFill>
                    <a:srgbClr val="0000FF"/>
                  </a:solidFill>
                  <a:latin typeface="Consolas" panose="020B0609020204030204" pitchFamily="49" charset="0"/>
                  <a:cs typeface="Consolas" panose="020B0609020204030204" pitchFamily="49" charset="0"/>
                </a:rPr>
                <a:t>，</a:t>
              </a:r>
              <a:r>
                <a:rPr lang="en-US" altLang="zh-CN" sz="2000" b="1" i="1">
                  <a:solidFill>
                    <a:srgbClr val="0000FF"/>
                  </a:solidFill>
                  <a:latin typeface="Consolas" panose="020B0609020204030204" pitchFamily="49" charset="0"/>
                  <a:cs typeface="Consolas" panose="020B0609020204030204" pitchFamily="49" charset="0"/>
                </a:rPr>
                <a:t>j</a:t>
              </a:r>
              <a:r>
                <a:rPr lang="en-US" altLang="zh-CN" sz="2000" b="1">
                  <a:solidFill>
                    <a:srgbClr val="0000FF"/>
                  </a:solidFill>
                  <a:latin typeface="Consolas" panose="020B0609020204030204" pitchFamily="49" charset="0"/>
                  <a:cs typeface="Consolas" panose="020B0609020204030204" pitchFamily="49" charset="0"/>
                </a:rPr>
                <a:t>=4</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157" name="下箭头 156"/>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58" name="TextBox 157"/>
            <p:cNvSpPr txBox="1"/>
            <p:nvPr/>
          </p:nvSpPr>
          <p:spPr>
            <a:xfrm>
              <a:off x="6215074" y="560153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rPr>
                <a:t>与左边相等，</a:t>
              </a:r>
              <a:r>
                <a:rPr lang="en-US" altLang="zh-CN" b="1" i="1">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en-US" altLang="zh-CN"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6" name="组合 158"/>
          <p:cNvGrpSpPr/>
          <p:nvPr/>
        </p:nvGrpSpPr>
        <p:grpSpPr>
          <a:xfrm>
            <a:off x="7239008" y="3643314"/>
            <a:ext cx="2643206" cy="752480"/>
            <a:chOff x="5572132" y="5597540"/>
            <a:chExt cx="2643206" cy="752480"/>
          </a:xfrm>
        </p:grpSpPr>
        <p:sp>
          <p:nvSpPr>
            <p:cNvPr id="160" name="TextBox 159"/>
            <p:cNvSpPr txBox="1"/>
            <p:nvPr/>
          </p:nvSpPr>
          <p:spPr>
            <a:xfrm>
              <a:off x="5572132" y="604224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r>
                <a:rPr lang="en-US" altLang="zh-CN" sz="2000" b="1">
                  <a:solidFill>
                    <a:srgbClr val="0000FF"/>
                  </a:solidFill>
                  <a:latin typeface="Consolas" panose="020B0609020204030204" pitchFamily="49" charset="0"/>
                  <a:cs typeface="Consolas" panose="020B0609020204030204" pitchFamily="49" charset="0"/>
                </a:rPr>
                <a:t>=4</a:t>
              </a:r>
              <a:r>
                <a:rPr lang="zh-CN" altLang="en-US" sz="2000" b="1">
                  <a:solidFill>
                    <a:srgbClr val="0000FF"/>
                  </a:solidFill>
                  <a:latin typeface="Consolas" panose="020B0609020204030204" pitchFamily="49" charset="0"/>
                  <a:cs typeface="Consolas" panose="020B0609020204030204" pitchFamily="49" charset="0"/>
                </a:rPr>
                <a:t>，</a:t>
              </a:r>
              <a:r>
                <a:rPr lang="en-US" altLang="zh-CN" sz="2000" b="1" i="1">
                  <a:solidFill>
                    <a:srgbClr val="0000FF"/>
                  </a:solidFill>
                  <a:latin typeface="Consolas" panose="020B0609020204030204" pitchFamily="49" charset="0"/>
                  <a:cs typeface="Consolas" panose="020B0609020204030204" pitchFamily="49" charset="0"/>
                </a:rPr>
                <a:t>j</a:t>
              </a:r>
              <a:r>
                <a:rPr lang="en-US" altLang="zh-CN" sz="2000" b="1">
                  <a:solidFill>
                    <a:srgbClr val="0000FF"/>
                  </a:solidFill>
                  <a:latin typeface="Consolas" panose="020B0609020204030204" pitchFamily="49" charset="0"/>
                  <a:cs typeface="Consolas" panose="020B0609020204030204" pitchFamily="49" charset="0"/>
                </a:rPr>
                <a:t>=3</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161" name="下箭头 160"/>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62" name="TextBox 161"/>
            <p:cNvSpPr txBox="1"/>
            <p:nvPr/>
          </p:nvSpPr>
          <p:spPr>
            <a:xfrm>
              <a:off x="6215074" y="560153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rPr>
                <a:t>与左边相等，</a:t>
              </a:r>
              <a:r>
                <a:rPr lang="en-US" altLang="zh-CN" b="1" i="1">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en-US" altLang="zh-CN"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5" name="组合 162"/>
          <p:cNvGrpSpPr/>
          <p:nvPr/>
        </p:nvGrpSpPr>
        <p:grpSpPr>
          <a:xfrm>
            <a:off x="7239008" y="4500570"/>
            <a:ext cx="3428992" cy="785818"/>
            <a:chOff x="5572132" y="4500570"/>
            <a:chExt cx="3357554" cy="785818"/>
          </a:xfrm>
        </p:grpSpPr>
        <p:sp>
          <p:nvSpPr>
            <p:cNvPr id="164" name="下箭头 163"/>
            <p:cNvSpPr/>
            <p:nvPr/>
          </p:nvSpPr>
          <p:spPr>
            <a:xfrm>
              <a:off x="6013460" y="450057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65" name="TextBox 164"/>
            <p:cNvSpPr txBox="1"/>
            <p:nvPr/>
          </p:nvSpPr>
          <p:spPr>
            <a:xfrm>
              <a:off x="6227774" y="4555361"/>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66" name="TextBox 165"/>
            <p:cNvSpPr txBox="1"/>
            <p:nvPr/>
          </p:nvSpPr>
          <p:spPr>
            <a:xfrm>
              <a:off x="5572132" y="4978611"/>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FF0000"/>
                  </a:solidFill>
                  <a:latin typeface="Consolas" panose="020B0609020204030204" pitchFamily="49" charset="0"/>
                  <a:cs typeface="Consolas" panose="020B0609020204030204" pitchFamily="49" charset="0"/>
                </a:rPr>
                <a:t>i</a:t>
              </a:r>
              <a:r>
                <a:rPr lang="en-US" altLang="zh-CN" sz="2000" b="1">
                  <a:solidFill>
                    <a:srgbClr val="FF0000"/>
                  </a:solidFill>
                  <a:latin typeface="Consolas" panose="020B0609020204030204" pitchFamily="49" charset="0"/>
                  <a:cs typeface="Consolas" panose="020B0609020204030204" pitchFamily="49" charset="0"/>
                </a:rPr>
                <a:t>=3</a:t>
              </a:r>
              <a:r>
                <a:rPr lang="zh-CN" altLang="en-US" sz="2000" b="1">
                  <a:solidFill>
                    <a:srgbClr val="FF0000"/>
                  </a:solidFill>
                  <a:latin typeface="Consolas" panose="020B0609020204030204" pitchFamily="49" charset="0"/>
                  <a:cs typeface="Consolas" panose="020B0609020204030204" pitchFamily="49" charset="0"/>
                </a:rPr>
                <a:t>，</a:t>
              </a:r>
              <a:r>
                <a:rPr lang="en-US" altLang="zh-CN" sz="2000" b="1" i="1">
                  <a:solidFill>
                    <a:srgbClr val="FF0000"/>
                  </a:solidFill>
                  <a:latin typeface="Consolas" panose="020B0609020204030204" pitchFamily="49" charset="0"/>
                  <a:cs typeface="Consolas" panose="020B0609020204030204" pitchFamily="49" charset="0"/>
                </a:rPr>
                <a:t>j</a:t>
              </a:r>
              <a:r>
                <a:rPr lang="en-US" altLang="zh-CN" sz="2000" b="1">
                  <a:solidFill>
                    <a:srgbClr val="FF0000"/>
                  </a:solidFill>
                  <a:latin typeface="Consolas" panose="020B0609020204030204" pitchFamily="49" charset="0"/>
                  <a:cs typeface="Consolas" panose="020B0609020204030204" pitchFamily="49" charset="0"/>
                </a:rPr>
                <a:t>=2</a:t>
              </a:r>
              <a:endParaRPr lang="zh-CN" altLang="en-US" sz="2000" b="1">
                <a:solidFill>
                  <a:srgbClr val="FF0000"/>
                </a:solidFill>
                <a:latin typeface="Consolas" panose="020B0609020204030204" pitchFamily="49" charset="0"/>
                <a:cs typeface="Consolas" panose="020B0609020204030204" pitchFamily="49" charset="0"/>
              </a:endParaRPr>
            </a:p>
          </p:txBody>
        </p:sp>
      </p:grpSp>
      <p:grpSp>
        <p:nvGrpSpPr>
          <p:cNvPr id="16" name="组合 135"/>
          <p:cNvGrpSpPr/>
          <p:nvPr/>
        </p:nvGrpSpPr>
        <p:grpSpPr>
          <a:xfrm>
            <a:off x="7239008" y="5429264"/>
            <a:ext cx="3428992" cy="785818"/>
            <a:chOff x="5572132" y="4500570"/>
            <a:chExt cx="3357554" cy="785818"/>
          </a:xfrm>
        </p:grpSpPr>
        <p:sp>
          <p:nvSpPr>
            <p:cNvPr id="143" name="下箭头 142"/>
            <p:cNvSpPr/>
            <p:nvPr/>
          </p:nvSpPr>
          <p:spPr>
            <a:xfrm>
              <a:off x="6013460" y="450057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44" name="TextBox 143"/>
            <p:cNvSpPr txBox="1"/>
            <p:nvPr/>
          </p:nvSpPr>
          <p:spPr>
            <a:xfrm>
              <a:off x="6227774" y="4555361"/>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45" name="TextBox 144"/>
            <p:cNvSpPr txBox="1"/>
            <p:nvPr/>
          </p:nvSpPr>
          <p:spPr>
            <a:xfrm>
              <a:off x="5572132" y="4978611"/>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FF0000"/>
                  </a:solidFill>
                  <a:latin typeface="Consolas" panose="020B0609020204030204" pitchFamily="49" charset="0"/>
                  <a:cs typeface="Consolas" panose="020B0609020204030204" pitchFamily="49" charset="0"/>
                </a:rPr>
                <a:t>i</a:t>
              </a:r>
              <a:r>
                <a:rPr lang="en-US" altLang="zh-CN" sz="2000" b="1">
                  <a:solidFill>
                    <a:srgbClr val="FF0000"/>
                  </a:solidFill>
                  <a:latin typeface="Consolas" panose="020B0609020204030204" pitchFamily="49" charset="0"/>
                  <a:cs typeface="Consolas" panose="020B0609020204030204" pitchFamily="49" charset="0"/>
                </a:rPr>
                <a:t>=2</a:t>
              </a:r>
              <a:r>
                <a:rPr lang="zh-CN" altLang="en-US" sz="2000" b="1">
                  <a:solidFill>
                    <a:srgbClr val="FF0000"/>
                  </a:solidFill>
                  <a:latin typeface="Consolas" panose="020B0609020204030204" pitchFamily="49" charset="0"/>
                  <a:cs typeface="Consolas" panose="020B0609020204030204" pitchFamily="49" charset="0"/>
                </a:rPr>
                <a:t>，</a:t>
              </a:r>
              <a:r>
                <a:rPr lang="en-US" altLang="zh-CN" sz="2000" b="1" i="1">
                  <a:solidFill>
                    <a:srgbClr val="FF0000"/>
                  </a:solidFill>
                  <a:latin typeface="Consolas" panose="020B0609020204030204" pitchFamily="49" charset="0"/>
                  <a:cs typeface="Consolas" panose="020B0609020204030204" pitchFamily="49" charset="0"/>
                </a:rPr>
                <a:t>j</a:t>
              </a:r>
              <a:r>
                <a:rPr lang="en-US" altLang="zh-CN" sz="2000" b="1">
                  <a:solidFill>
                    <a:srgbClr val="FF0000"/>
                  </a:solidFill>
                  <a:latin typeface="Consolas" panose="020B0609020204030204" pitchFamily="49" charset="0"/>
                  <a:cs typeface="Consolas" panose="020B0609020204030204" pitchFamily="49" charset="0"/>
                </a:rPr>
                <a:t>=1</a:t>
              </a:r>
              <a:endParaRPr lang="zh-CN" altLang="en-US" sz="2000" b="1">
                <a:solidFill>
                  <a:srgbClr val="FF0000"/>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2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7" grpId="0" animBg="1"/>
      <p:bldP spid="139" grpId="0" animBg="1"/>
      <p:bldP spid="14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9720" y="214290"/>
            <a:ext cx="8685560" cy="707886"/>
          </a:xfrm>
          <a:prstGeom prst="rect">
            <a:avLst/>
          </a:prstGeom>
          <a:solidFill>
            <a:schemeClr val="accent1">
              <a:lumMod val="40000"/>
              <a:lumOff val="60000"/>
            </a:schemeClr>
          </a:solidFill>
        </p:spPr>
        <p:txBody>
          <a:bodyPr wrap="square" rtlCol="0">
            <a:spAutoFit/>
          </a:bodyPr>
          <a:lstStyle/>
          <a:p>
            <a:r>
              <a:rPr lang="en-US" altLang="zh-CN" sz="2000">
                <a:latin typeface="Consolas" panose="020B0609020204030204" pitchFamily="49" charset="0"/>
                <a:ea typeface="楷体" panose="02010609060101010101" pitchFamily="49" charset="-122"/>
                <a:cs typeface="Consolas" panose="020B0609020204030204" pitchFamily="49" charset="0"/>
              </a:rPr>
              <a:t>    </a:t>
            </a:r>
            <a:r>
              <a:rPr lang="zh-CN" altLang="zh-CN" sz="2000">
                <a:latin typeface="Consolas" panose="020B0609020204030204" pitchFamily="49" charset="0"/>
                <a:ea typeface="楷体" panose="02010609060101010101" pitchFamily="49" charset="-122"/>
                <a:cs typeface="Consolas" panose="020B0609020204030204" pitchFamily="49" charset="0"/>
              </a:rPr>
              <a:t>那么如何由</a:t>
            </a:r>
            <a:r>
              <a:rPr lang="en-US" altLang="zh-CN" sz="2000">
                <a:latin typeface="Consolas" panose="020B0609020204030204" pitchFamily="49" charset="0"/>
                <a:ea typeface="楷体" panose="02010609060101010101" pitchFamily="49" charset="-122"/>
                <a:cs typeface="Consolas" panose="020B0609020204030204" pitchFamily="49" charset="0"/>
              </a:rPr>
              <a:t>dp</a:t>
            </a:r>
            <a:r>
              <a:rPr lang="zh-CN" altLang="zh-CN" sz="2000">
                <a:latin typeface="Consolas" panose="020B0609020204030204" pitchFamily="49" charset="0"/>
                <a:ea typeface="楷体" panose="02010609060101010101" pitchFamily="49" charset="-122"/>
                <a:cs typeface="Consolas" panose="020B0609020204030204" pitchFamily="49" charset="0"/>
              </a:rPr>
              <a:t>求出</a:t>
            </a:r>
            <a:r>
              <a:rPr lang="en-US" altLang="zh-CN" sz="2000">
                <a:latin typeface="Consolas" panose="020B0609020204030204" pitchFamily="49" charset="0"/>
                <a:ea typeface="楷体" panose="02010609060101010101" pitchFamily="49" charset="-122"/>
                <a:cs typeface="Consolas" panose="020B0609020204030204" pitchFamily="49" charset="0"/>
              </a:rPr>
              <a:t>LCS</a:t>
            </a:r>
            <a:r>
              <a:rPr lang="zh-CN" altLang="zh-CN" sz="2000">
                <a:latin typeface="Consolas" panose="020B0609020204030204" pitchFamily="49" charset="0"/>
                <a:ea typeface="楷体" panose="02010609060101010101" pitchFamily="49" charset="-122"/>
                <a:cs typeface="Consolas" panose="020B0609020204030204" pitchFamily="49" charset="0"/>
              </a:rPr>
              <a:t>呢？例如</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X</a:t>
            </a:r>
            <a:r>
              <a:rPr lang="en-US" altLang="zh-CN" sz="2000">
                <a:latin typeface="Consolas" panose="020B0609020204030204" pitchFamily="49" charset="0"/>
                <a:ea typeface="楷体" panose="02010609060101010101" pitchFamily="49" charset="-122"/>
                <a:cs typeface="Consolas" panose="020B0609020204030204" pitchFamily="49" charset="0"/>
              </a:rPr>
              <a:t>=</a:t>
            </a:r>
            <a:r>
              <a:rPr lang="zh-CN" altLang="zh-CN"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a</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c</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d</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zh-CN" sz="2000">
                <a:latin typeface="Consolas" panose="020B0609020204030204" pitchFamily="49" charset="0"/>
                <a:ea typeface="楷体" panose="02010609060101010101" pitchFamily="49" charset="-122"/>
                <a:cs typeface="Consolas" panose="020B0609020204030204" pitchFamily="49" charset="0"/>
              </a:rPr>
              <a:t>）</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m</a:t>
            </a:r>
            <a:r>
              <a:rPr lang="en-US" altLang="zh-CN" sz="2000">
                <a:latin typeface="Consolas" panose="020B0609020204030204" pitchFamily="49" charset="0"/>
                <a:ea typeface="楷体" panose="02010609060101010101" pitchFamily="49" charset="-122"/>
                <a:cs typeface="Consolas" panose="020B0609020204030204" pitchFamily="49" charset="0"/>
              </a:rPr>
              <a:t>=6</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Y</a:t>
            </a:r>
            <a:r>
              <a:rPr lang="en-US" altLang="zh-CN" sz="2000">
                <a:latin typeface="Consolas" panose="020B0609020204030204" pitchFamily="49" charset="0"/>
                <a:ea typeface="楷体" panose="02010609060101010101" pitchFamily="49" charset="-122"/>
                <a:cs typeface="Consolas" panose="020B0609020204030204" pitchFamily="49" charset="0"/>
              </a:rPr>
              <a:t>=</a:t>
            </a:r>
            <a:r>
              <a:rPr lang="zh-CN" altLang="zh-CN"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a</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c</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a</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d</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b</a:t>
            </a:r>
            <a:r>
              <a:rPr lang="zh-CN" altLang="zh-CN" sz="2000">
                <a:latin typeface="Consolas" panose="020B0609020204030204" pitchFamily="49" charset="0"/>
                <a:ea typeface="楷体" panose="02010609060101010101" pitchFamily="49" charset="-122"/>
                <a:cs typeface="Consolas" panose="020B0609020204030204" pitchFamily="49" charset="0"/>
              </a:rPr>
              <a:t>）</a:t>
            </a:r>
            <a:r>
              <a:rPr lang="zh-CN" altLang="en-US" sz="2000">
                <a:latin typeface="Consolas" panose="020B0609020204030204" pitchFamily="49" charset="0"/>
                <a:ea typeface="楷体" panose="02010609060101010101" pitchFamily="49" charset="-122"/>
                <a:cs typeface="Consolas" panose="020B0609020204030204" pitchFamily="49" charset="0"/>
              </a:rPr>
              <a:t>，</a:t>
            </a:r>
            <a:r>
              <a:rPr lang="en-US" altLang="zh-CN" sz="2000" i="1">
                <a:latin typeface="Consolas" panose="020B0609020204030204" pitchFamily="49" charset="0"/>
                <a:ea typeface="楷体" panose="02010609060101010101" pitchFamily="49" charset="-122"/>
                <a:cs typeface="Consolas" panose="020B0609020204030204" pitchFamily="49" charset="0"/>
              </a:rPr>
              <a:t>n</a:t>
            </a:r>
            <a:r>
              <a:rPr lang="en-US" altLang="zh-CN" sz="2000">
                <a:latin typeface="Consolas" panose="020B0609020204030204" pitchFamily="49" charset="0"/>
                <a:ea typeface="楷体" panose="02010609060101010101" pitchFamily="49" charset="-122"/>
                <a:cs typeface="Consolas" panose="020B0609020204030204" pitchFamily="49" charset="0"/>
              </a:rPr>
              <a:t>=9</a:t>
            </a:r>
            <a:r>
              <a:rPr lang="zh-CN" altLang="en-US" sz="2000">
                <a:latin typeface="Consolas" panose="020B0609020204030204" pitchFamily="49" charset="0"/>
                <a:ea typeface="楷体" panose="02010609060101010101" pitchFamily="49" charset="-122"/>
                <a:cs typeface="Consolas" panose="020B0609020204030204" pitchFamily="49" charset="0"/>
              </a:rPr>
              <a:t>。</a:t>
            </a:r>
          </a:p>
        </p:txBody>
      </p:sp>
      <p:grpSp>
        <p:nvGrpSpPr>
          <p:cNvPr id="2" name="组合 134"/>
          <p:cNvGrpSpPr/>
          <p:nvPr/>
        </p:nvGrpSpPr>
        <p:grpSpPr>
          <a:xfrm>
            <a:off x="1738282" y="1571612"/>
            <a:ext cx="5143536" cy="4644068"/>
            <a:chOff x="500034" y="1785926"/>
            <a:chExt cx="5143536" cy="4644068"/>
          </a:xfrm>
        </p:grpSpPr>
        <p:sp>
          <p:nvSpPr>
            <p:cNvPr id="5" name="矩形 4"/>
            <p:cNvSpPr/>
            <p:nvPr/>
          </p:nvSpPr>
          <p:spPr>
            <a:xfrm>
              <a:off x="241691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7" name="矩形 6"/>
            <p:cNvSpPr/>
            <p:nvPr/>
          </p:nvSpPr>
          <p:spPr>
            <a:xfrm>
              <a:off x="207167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 name="矩形 7"/>
            <p:cNvSpPr/>
            <p:nvPr/>
          </p:nvSpPr>
          <p:spPr>
            <a:xfrm>
              <a:off x="207167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 name="矩形 8"/>
            <p:cNvSpPr/>
            <p:nvPr/>
          </p:nvSpPr>
          <p:spPr>
            <a:xfrm>
              <a:off x="207167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 name="矩形 9"/>
            <p:cNvSpPr/>
            <p:nvPr/>
          </p:nvSpPr>
          <p:spPr>
            <a:xfrm>
              <a:off x="207167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1" name="矩形 10"/>
            <p:cNvSpPr/>
            <p:nvPr/>
          </p:nvSpPr>
          <p:spPr>
            <a:xfrm>
              <a:off x="207167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2" name="矩形 11"/>
            <p:cNvSpPr/>
            <p:nvPr/>
          </p:nvSpPr>
          <p:spPr>
            <a:xfrm>
              <a:off x="207167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3" name="矩形 12"/>
            <p:cNvSpPr/>
            <p:nvPr/>
          </p:nvSpPr>
          <p:spPr>
            <a:xfrm>
              <a:off x="207167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208437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2" name="矩形 21"/>
            <p:cNvSpPr/>
            <p:nvPr/>
          </p:nvSpPr>
          <p:spPr>
            <a:xfrm>
              <a:off x="277410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c</a:t>
              </a:r>
              <a:endParaRPr lang="zh-CN" altLang="en-US" b="1">
                <a:solidFill>
                  <a:srgbClr val="0000FF"/>
                </a:solidFill>
                <a:latin typeface="Consolas" panose="020B0609020204030204" pitchFamily="49" charset="0"/>
                <a:cs typeface="Consolas" panose="020B0609020204030204" pitchFamily="49" charset="0"/>
              </a:endParaRPr>
            </a:p>
          </p:txBody>
        </p:sp>
        <p:sp>
          <p:nvSpPr>
            <p:cNvPr id="23" name="矩形 22"/>
            <p:cNvSpPr/>
            <p:nvPr/>
          </p:nvSpPr>
          <p:spPr>
            <a:xfrm>
              <a:off x="242886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24" name="矩形 23"/>
            <p:cNvSpPr/>
            <p:nvPr/>
          </p:nvSpPr>
          <p:spPr>
            <a:xfrm>
              <a:off x="242886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5" name="矩形 24"/>
            <p:cNvSpPr/>
            <p:nvPr/>
          </p:nvSpPr>
          <p:spPr>
            <a:xfrm>
              <a:off x="2428860" y="4286256"/>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6" name="矩形 25"/>
            <p:cNvSpPr/>
            <p:nvPr/>
          </p:nvSpPr>
          <p:spPr>
            <a:xfrm>
              <a:off x="242886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7" name="矩形 26"/>
            <p:cNvSpPr/>
            <p:nvPr/>
          </p:nvSpPr>
          <p:spPr>
            <a:xfrm>
              <a:off x="242886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8" name="矩形 27"/>
            <p:cNvSpPr/>
            <p:nvPr/>
          </p:nvSpPr>
          <p:spPr>
            <a:xfrm>
              <a:off x="242886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29" name="矩形 28"/>
            <p:cNvSpPr/>
            <p:nvPr/>
          </p:nvSpPr>
          <p:spPr>
            <a:xfrm>
              <a:off x="242886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0" name="TextBox 29"/>
            <p:cNvSpPr txBox="1"/>
            <p:nvPr/>
          </p:nvSpPr>
          <p:spPr>
            <a:xfrm>
              <a:off x="244156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1" name="矩形 30"/>
            <p:cNvSpPr/>
            <p:nvPr/>
          </p:nvSpPr>
          <p:spPr>
            <a:xfrm>
              <a:off x="313129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32" name="矩形 31"/>
            <p:cNvSpPr/>
            <p:nvPr/>
          </p:nvSpPr>
          <p:spPr>
            <a:xfrm>
              <a:off x="278605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33" name="矩形 32"/>
            <p:cNvSpPr/>
            <p:nvPr/>
          </p:nvSpPr>
          <p:spPr>
            <a:xfrm>
              <a:off x="278605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4" name="矩形 33"/>
            <p:cNvSpPr/>
            <p:nvPr/>
          </p:nvSpPr>
          <p:spPr>
            <a:xfrm>
              <a:off x="278605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35" name="矩形 34"/>
            <p:cNvSpPr/>
            <p:nvPr/>
          </p:nvSpPr>
          <p:spPr>
            <a:xfrm>
              <a:off x="278605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6" name="矩形 35"/>
            <p:cNvSpPr/>
            <p:nvPr/>
          </p:nvSpPr>
          <p:spPr>
            <a:xfrm>
              <a:off x="278605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7" name="矩形 36"/>
            <p:cNvSpPr/>
            <p:nvPr/>
          </p:nvSpPr>
          <p:spPr>
            <a:xfrm>
              <a:off x="278605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8" name="矩形 37"/>
            <p:cNvSpPr/>
            <p:nvPr/>
          </p:nvSpPr>
          <p:spPr>
            <a:xfrm>
              <a:off x="278605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79875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0" name="矩形 39"/>
            <p:cNvSpPr/>
            <p:nvPr/>
          </p:nvSpPr>
          <p:spPr>
            <a:xfrm>
              <a:off x="348848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41" name="矩形 40"/>
            <p:cNvSpPr/>
            <p:nvPr/>
          </p:nvSpPr>
          <p:spPr>
            <a:xfrm>
              <a:off x="314324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42" name="矩形 41"/>
            <p:cNvSpPr/>
            <p:nvPr/>
          </p:nvSpPr>
          <p:spPr>
            <a:xfrm>
              <a:off x="314324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43" name="矩形 42"/>
            <p:cNvSpPr/>
            <p:nvPr/>
          </p:nvSpPr>
          <p:spPr>
            <a:xfrm>
              <a:off x="314324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4" name="矩形 43"/>
            <p:cNvSpPr/>
            <p:nvPr/>
          </p:nvSpPr>
          <p:spPr>
            <a:xfrm>
              <a:off x="314324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45" name="矩形 44"/>
            <p:cNvSpPr/>
            <p:nvPr/>
          </p:nvSpPr>
          <p:spPr>
            <a:xfrm>
              <a:off x="314324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6" name="矩形 45"/>
            <p:cNvSpPr/>
            <p:nvPr/>
          </p:nvSpPr>
          <p:spPr>
            <a:xfrm>
              <a:off x="314324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7" name="矩形 46"/>
            <p:cNvSpPr/>
            <p:nvPr/>
          </p:nvSpPr>
          <p:spPr>
            <a:xfrm>
              <a:off x="314324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315594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49" name="矩形 48"/>
            <p:cNvSpPr/>
            <p:nvPr/>
          </p:nvSpPr>
          <p:spPr>
            <a:xfrm>
              <a:off x="384567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a</a:t>
              </a:r>
              <a:endParaRPr lang="zh-CN" altLang="en-US" b="1">
                <a:solidFill>
                  <a:srgbClr val="0000FF"/>
                </a:solidFill>
                <a:latin typeface="Consolas" panose="020B0609020204030204" pitchFamily="49" charset="0"/>
                <a:cs typeface="Consolas" panose="020B0609020204030204" pitchFamily="49" charset="0"/>
              </a:endParaRPr>
            </a:p>
          </p:txBody>
        </p:sp>
        <p:sp>
          <p:nvSpPr>
            <p:cNvPr id="50" name="矩形 49"/>
            <p:cNvSpPr/>
            <p:nvPr/>
          </p:nvSpPr>
          <p:spPr>
            <a:xfrm>
              <a:off x="350043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350043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52" name="矩形 51"/>
            <p:cNvSpPr/>
            <p:nvPr/>
          </p:nvSpPr>
          <p:spPr>
            <a:xfrm>
              <a:off x="350043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3" name="矩形 52"/>
            <p:cNvSpPr/>
            <p:nvPr/>
          </p:nvSpPr>
          <p:spPr>
            <a:xfrm>
              <a:off x="350043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5" name="矩形 54"/>
            <p:cNvSpPr/>
            <p:nvPr/>
          </p:nvSpPr>
          <p:spPr>
            <a:xfrm>
              <a:off x="350043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56" name="矩形 55"/>
            <p:cNvSpPr/>
            <p:nvPr/>
          </p:nvSpPr>
          <p:spPr>
            <a:xfrm>
              <a:off x="350043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7" name="TextBox 56"/>
            <p:cNvSpPr txBox="1"/>
            <p:nvPr/>
          </p:nvSpPr>
          <p:spPr>
            <a:xfrm>
              <a:off x="351313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58" name="矩形 57"/>
            <p:cNvSpPr/>
            <p:nvPr/>
          </p:nvSpPr>
          <p:spPr>
            <a:xfrm>
              <a:off x="420286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59" name="矩形 58"/>
            <p:cNvSpPr/>
            <p:nvPr/>
          </p:nvSpPr>
          <p:spPr>
            <a:xfrm>
              <a:off x="385762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385762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61" name="矩形 60"/>
            <p:cNvSpPr/>
            <p:nvPr/>
          </p:nvSpPr>
          <p:spPr>
            <a:xfrm>
              <a:off x="385762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2" name="矩形 61"/>
            <p:cNvSpPr/>
            <p:nvPr/>
          </p:nvSpPr>
          <p:spPr>
            <a:xfrm>
              <a:off x="385762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85762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4" name="矩形 63"/>
            <p:cNvSpPr/>
            <p:nvPr/>
          </p:nvSpPr>
          <p:spPr>
            <a:xfrm>
              <a:off x="385762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65" name="矩形 64"/>
            <p:cNvSpPr/>
            <p:nvPr/>
          </p:nvSpPr>
          <p:spPr>
            <a:xfrm>
              <a:off x="385762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66" name="TextBox 65"/>
            <p:cNvSpPr txBox="1"/>
            <p:nvPr/>
          </p:nvSpPr>
          <p:spPr>
            <a:xfrm>
              <a:off x="387032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67" name="矩形 66"/>
            <p:cNvSpPr/>
            <p:nvPr/>
          </p:nvSpPr>
          <p:spPr>
            <a:xfrm>
              <a:off x="456005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68" name="矩形 67"/>
            <p:cNvSpPr/>
            <p:nvPr/>
          </p:nvSpPr>
          <p:spPr>
            <a:xfrm>
              <a:off x="421481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421481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70" name="矩形 69"/>
            <p:cNvSpPr/>
            <p:nvPr/>
          </p:nvSpPr>
          <p:spPr>
            <a:xfrm>
              <a:off x="421481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1" name="矩形 70"/>
            <p:cNvSpPr/>
            <p:nvPr/>
          </p:nvSpPr>
          <p:spPr>
            <a:xfrm>
              <a:off x="421481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421481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3" name="矩形 72"/>
            <p:cNvSpPr/>
            <p:nvPr/>
          </p:nvSpPr>
          <p:spPr>
            <a:xfrm>
              <a:off x="421481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74" name="矩形 73"/>
            <p:cNvSpPr/>
            <p:nvPr/>
          </p:nvSpPr>
          <p:spPr>
            <a:xfrm>
              <a:off x="421481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422751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76" name="矩形 75"/>
            <p:cNvSpPr/>
            <p:nvPr/>
          </p:nvSpPr>
          <p:spPr>
            <a:xfrm>
              <a:off x="491724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77" name="矩形 76"/>
            <p:cNvSpPr/>
            <p:nvPr/>
          </p:nvSpPr>
          <p:spPr>
            <a:xfrm>
              <a:off x="457200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78" name="矩形 77"/>
            <p:cNvSpPr/>
            <p:nvPr/>
          </p:nvSpPr>
          <p:spPr>
            <a:xfrm>
              <a:off x="457200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79" name="矩形 78"/>
            <p:cNvSpPr/>
            <p:nvPr/>
          </p:nvSpPr>
          <p:spPr>
            <a:xfrm>
              <a:off x="457200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0" name="矩形 79"/>
            <p:cNvSpPr/>
            <p:nvPr/>
          </p:nvSpPr>
          <p:spPr>
            <a:xfrm>
              <a:off x="457200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1" name="矩形 80"/>
            <p:cNvSpPr/>
            <p:nvPr/>
          </p:nvSpPr>
          <p:spPr>
            <a:xfrm>
              <a:off x="457200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82" name="矩形 81"/>
            <p:cNvSpPr/>
            <p:nvPr/>
          </p:nvSpPr>
          <p:spPr>
            <a:xfrm>
              <a:off x="457200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83" name="矩形 82"/>
            <p:cNvSpPr/>
            <p:nvPr/>
          </p:nvSpPr>
          <p:spPr>
            <a:xfrm>
              <a:off x="457200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84" name="TextBox 83"/>
            <p:cNvSpPr txBox="1"/>
            <p:nvPr/>
          </p:nvSpPr>
          <p:spPr>
            <a:xfrm>
              <a:off x="458470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7</a:t>
              </a:r>
              <a:endParaRPr lang="zh-CN" altLang="en-US" b="1">
                <a:solidFill>
                  <a:srgbClr val="0000FF"/>
                </a:solidFill>
                <a:latin typeface="Consolas" panose="020B0609020204030204" pitchFamily="49" charset="0"/>
                <a:cs typeface="Consolas" panose="020B0609020204030204" pitchFamily="49" charset="0"/>
              </a:endParaRPr>
            </a:p>
          </p:txBody>
        </p:sp>
        <p:sp>
          <p:nvSpPr>
            <p:cNvPr id="85" name="矩形 84"/>
            <p:cNvSpPr/>
            <p:nvPr/>
          </p:nvSpPr>
          <p:spPr>
            <a:xfrm>
              <a:off x="5274437" y="257174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86" name="矩形 85"/>
            <p:cNvSpPr/>
            <p:nvPr/>
          </p:nvSpPr>
          <p:spPr>
            <a:xfrm>
              <a:off x="492919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87" name="矩形 86"/>
            <p:cNvSpPr/>
            <p:nvPr/>
          </p:nvSpPr>
          <p:spPr>
            <a:xfrm>
              <a:off x="492919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88" name="矩形 87"/>
            <p:cNvSpPr/>
            <p:nvPr/>
          </p:nvSpPr>
          <p:spPr>
            <a:xfrm>
              <a:off x="492919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89" name="矩形 88"/>
            <p:cNvSpPr/>
            <p:nvPr/>
          </p:nvSpPr>
          <p:spPr>
            <a:xfrm>
              <a:off x="492919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0" name="矩形 89"/>
            <p:cNvSpPr/>
            <p:nvPr/>
          </p:nvSpPr>
          <p:spPr>
            <a:xfrm>
              <a:off x="492919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91" name="矩形 90"/>
            <p:cNvSpPr/>
            <p:nvPr/>
          </p:nvSpPr>
          <p:spPr>
            <a:xfrm>
              <a:off x="492919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92" name="矩形 91"/>
            <p:cNvSpPr/>
            <p:nvPr/>
          </p:nvSpPr>
          <p:spPr>
            <a:xfrm>
              <a:off x="4929190" y="600076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494189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8</a:t>
              </a:r>
              <a:endParaRPr lang="zh-CN" altLang="en-US" b="1">
                <a:solidFill>
                  <a:srgbClr val="0000FF"/>
                </a:solidFill>
                <a:latin typeface="Consolas" panose="020B0609020204030204" pitchFamily="49" charset="0"/>
                <a:cs typeface="Consolas" panose="020B0609020204030204" pitchFamily="49" charset="0"/>
              </a:endParaRPr>
            </a:p>
          </p:txBody>
        </p:sp>
        <p:sp>
          <p:nvSpPr>
            <p:cNvPr id="95" name="矩形 94"/>
            <p:cNvSpPr/>
            <p:nvPr/>
          </p:nvSpPr>
          <p:spPr>
            <a:xfrm>
              <a:off x="5286380" y="342900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96" name="矩形 95"/>
            <p:cNvSpPr/>
            <p:nvPr/>
          </p:nvSpPr>
          <p:spPr>
            <a:xfrm>
              <a:off x="5286380" y="385762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97" name="矩形 96"/>
            <p:cNvSpPr/>
            <p:nvPr/>
          </p:nvSpPr>
          <p:spPr>
            <a:xfrm>
              <a:off x="5286380" y="428625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8" name="矩形 97"/>
            <p:cNvSpPr/>
            <p:nvPr/>
          </p:nvSpPr>
          <p:spPr>
            <a:xfrm>
              <a:off x="5286380" y="471488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99" name="矩形 98"/>
            <p:cNvSpPr/>
            <p:nvPr/>
          </p:nvSpPr>
          <p:spPr>
            <a:xfrm>
              <a:off x="5286380" y="514351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0" name="矩形 99"/>
            <p:cNvSpPr/>
            <p:nvPr/>
          </p:nvSpPr>
          <p:spPr>
            <a:xfrm>
              <a:off x="5286380" y="557214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1" name="矩形 100"/>
            <p:cNvSpPr/>
            <p:nvPr/>
          </p:nvSpPr>
          <p:spPr>
            <a:xfrm>
              <a:off x="5286380" y="6000768"/>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5</a:t>
              </a:r>
              <a:endParaRPr lang="zh-CN" altLang="en-US" b="1">
                <a:solidFill>
                  <a:schemeClr val="bg1"/>
                </a:solidFill>
                <a:latin typeface="Consolas" panose="020B0609020204030204" pitchFamily="49" charset="0"/>
                <a:cs typeface="Consolas" panose="020B0609020204030204" pitchFamily="49" charset="0"/>
              </a:endParaRPr>
            </a:p>
          </p:txBody>
        </p:sp>
        <p:sp>
          <p:nvSpPr>
            <p:cNvPr id="102" name="TextBox 101"/>
            <p:cNvSpPr txBox="1"/>
            <p:nvPr/>
          </p:nvSpPr>
          <p:spPr>
            <a:xfrm>
              <a:off x="5299080" y="303426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9</a:t>
              </a:r>
              <a:endParaRPr lang="zh-CN" altLang="en-US" b="1">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1714480" y="343749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0</a:t>
              </a:r>
              <a:endParaRPr lang="zh-CN" altLang="en-US" b="1">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1714480" y="3895728"/>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1</a:t>
              </a:r>
              <a:endParaRPr lang="zh-CN" altLang="en-US" b="1">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1714480" y="429895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2</a:t>
              </a:r>
              <a:endParaRPr lang="zh-CN" altLang="en-US" b="1">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1714480" y="475298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3</a:t>
              </a:r>
              <a:endParaRPr lang="zh-CN" altLang="en-US" b="1">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1714480" y="5168912"/>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4</a:t>
              </a:r>
              <a:endParaRPr lang="zh-CN" altLang="en-US" b="1">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714480" y="5631436"/>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5</a:t>
              </a:r>
              <a:endParaRPr lang="zh-CN" altLang="en-US" b="1">
                <a:solidFill>
                  <a:srgbClr val="0000FF"/>
                </a:solidFill>
                <a:latin typeface="Consolas" panose="020B0609020204030204" pitchFamily="49" charset="0"/>
                <a:cs typeface="Consolas" panose="020B0609020204030204" pitchFamily="49" charset="0"/>
              </a:endParaRPr>
            </a:p>
          </p:txBody>
        </p:sp>
        <p:sp>
          <p:nvSpPr>
            <p:cNvPr id="109" name="TextBox 108"/>
            <p:cNvSpPr txBox="1"/>
            <p:nvPr/>
          </p:nvSpPr>
          <p:spPr>
            <a:xfrm>
              <a:off x="1714480" y="6060064"/>
              <a:ext cx="285752" cy="369332"/>
            </a:xfrm>
            <a:prstGeom prst="rect">
              <a:avLst/>
            </a:prstGeom>
            <a:noFill/>
          </p:spPr>
          <p:txBody>
            <a:bodyPr wrap="square" rtlCol="0">
              <a:spAutoFit/>
            </a:bodyPr>
            <a:lstStyle/>
            <a:p>
              <a:r>
                <a:rPr lang="en-US" altLang="zh-CN" b="1">
                  <a:solidFill>
                    <a:srgbClr val="0000FF"/>
                  </a:solidFill>
                  <a:latin typeface="Consolas" panose="020B0609020204030204" pitchFamily="49" charset="0"/>
                  <a:cs typeface="Consolas" panose="020B0609020204030204" pitchFamily="49" charset="0"/>
                </a:rPr>
                <a:t>6</a:t>
              </a:r>
              <a:endParaRPr lang="zh-CN" altLang="en-US" b="1">
                <a:solidFill>
                  <a:srgbClr val="0000FF"/>
                </a:solidFill>
                <a:latin typeface="Consolas" panose="020B0609020204030204" pitchFamily="49" charset="0"/>
                <a:cs typeface="Consolas" panose="020B0609020204030204" pitchFamily="49" charset="0"/>
              </a:endParaRPr>
            </a:p>
          </p:txBody>
        </p:sp>
        <p:sp>
          <p:nvSpPr>
            <p:cNvPr id="111" name="矩形 110"/>
            <p:cNvSpPr/>
            <p:nvPr/>
          </p:nvSpPr>
          <p:spPr>
            <a:xfrm>
              <a:off x="1285852" y="385822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a</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2" name="矩形 111"/>
            <p:cNvSpPr/>
            <p:nvPr/>
          </p:nvSpPr>
          <p:spPr>
            <a:xfrm>
              <a:off x="1285852" y="428685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b</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3" name="矩形 112"/>
            <p:cNvSpPr/>
            <p:nvPr/>
          </p:nvSpPr>
          <p:spPr>
            <a:xfrm>
              <a:off x="1285852" y="471548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a:solidFill>
                    <a:srgbClr val="0000FF"/>
                  </a:solidFill>
                  <a:latin typeface="Consolas" panose="020B0609020204030204" pitchFamily="49" charset="0"/>
                  <a:cs typeface="Consolas" panose="020B0609020204030204" pitchFamily="49" charset="0"/>
                </a:rPr>
                <a:t>c</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114" name="矩形 113"/>
            <p:cNvSpPr/>
            <p:nvPr/>
          </p:nvSpPr>
          <p:spPr>
            <a:xfrm>
              <a:off x="1285852" y="51441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5" name="矩形 114"/>
            <p:cNvSpPr/>
            <p:nvPr/>
          </p:nvSpPr>
          <p:spPr>
            <a:xfrm>
              <a:off x="1285852" y="557273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d</a:t>
              </a:r>
              <a:endParaRPr lang="zh-CN" altLang="en-US" b="1">
                <a:solidFill>
                  <a:srgbClr val="0000FF"/>
                </a:solidFill>
                <a:latin typeface="Consolas" panose="020B0609020204030204" pitchFamily="49" charset="0"/>
                <a:cs typeface="Consolas" panose="020B0609020204030204" pitchFamily="49" charset="0"/>
              </a:endParaRPr>
            </a:p>
          </p:txBody>
        </p:sp>
        <p:sp>
          <p:nvSpPr>
            <p:cNvPr id="116" name="矩形 115"/>
            <p:cNvSpPr/>
            <p:nvPr/>
          </p:nvSpPr>
          <p:spPr>
            <a:xfrm>
              <a:off x="1285852" y="60013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rgbClr val="0000FF"/>
                  </a:solidFill>
                  <a:latin typeface="Consolas" panose="020B0609020204030204" pitchFamily="49" charset="0"/>
                  <a:cs typeface="Consolas" panose="020B0609020204030204" pitchFamily="49" charset="0"/>
                </a:rPr>
                <a:t>b</a:t>
              </a:r>
              <a:endParaRPr lang="zh-CN" altLang="en-US" b="1">
                <a:solidFill>
                  <a:srgbClr val="0000FF"/>
                </a:solidFill>
                <a:latin typeface="Consolas" panose="020B0609020204030204" pitchFamily="49" charset="0"/>
                <a:cs typeface="Consolas" panose="020B0609020204030204" pitchFamily="49" charset="0"/>
              </a:endParaRPr>
            </a:p>
          </p:txBody>
        </p:sp>
        <p:sp>
          <p:nvSpPr>
            <p:cNvPr id="119" name="左大括号 118"/>
            <p:cNvSpPr/>
            <p:nvPr/>
          </p:nvSpPr>
          <p:spPr>
            <a:xfrm>
              <a:off x="928662" y="392966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0" name="TextBox 119"/>
            <p:cNvSpPr txBox="1"/>
            <p:nvPr/>
          </p:nvSpPr>
          <p:spPr>
            <a:xfrm>
              <a:off x="500034" y="4958314"/>
              <a:ext cx="428628"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X</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121" name="左大括号 120"/>
            <p:cNvSpPr/>
            <p:nvPr/>
          </p:nvSpPr>
          <p:spPr>
            <a:xfrm rot="5400000">
              <a:off x="3952834" y="750075"/>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22" name="TextBox 121"/>
            <p:cNvSpPr txBox="1"/>
            <p:nvPr/>
          </p:nvSpPr>
          <p:spPr>
            <a:xfrm>
              <a:off x="3845677" y="1785926"/>
              <a:ext cx="428628" cy="400110"/>
            </a:xfrm>
            <a:prstGeom prst="rect">
              <a:avLst/>
            </a:prstGeom>
            <a:noFill/>
          </p:spPr>
          <p:txBody>
            <a:bodyPr wrap="square" rtlCol="0">
              <a:spAutoFit/>
            </a:bodyPr>
            <a:lstStyle/>
            <a:p>
              <a:r>
                <a:rPr lang="en-US" altLang="zh-CN" sz="2000" b="1">
                  <a:solidFill>
                    <a:srgbClr val="0000FF"/>
                  </a:solidFill>
                  <a:latin typeface="Consolas" panose="020B0609020204030204" pitchFamily="49" charset="0"/>
                  <a:cs typeface="Consolas" panose="020B0609020204030204" pitchFamily="49" charset="0"/>
                </a:rPr>
                <a:t>Y</a:t>
              </a:r>
              <a:endParaRPr lang="zh-CN" altLang="en-US" sz="2000" b="1">
                <a:solidFill>
                  <a:srgbClr val="0000FF"/>
                </a:solidFill>
                <a:latin typeface="Consolas" panose="020B0609020204030204" pitchFamily="49" charset="0"/>
                <a:cs typeface="Consolas" panose="020B0609020204030204" pitchFamily="49" charset="0"/>
              </a:endParaRPr>
            </a:p>
          </p:txBody>
        </p:sp>
      </p:grpSp>
      <p:sp>
        <p:nvSpPr>
          <p:cNvPr id="123" name="TextBox 122"/>
          <p:cNvSpPr txBox="1"/>
          <p:nvPr/>
        </p:nvSpPr>
        <p:spPr>
          <a:xfrm>
            <a:off x="2095472" y="1214422"/>
            <a:ext cx="1785950" cy="400110"/>
          </a:xfrm>
          <a:prstGeom prst="rect">
            <a:avLst/>
          </a:prstGeom>
          <a:noFill/>
        </p:spPr>
        <p:txBody>
          <a:bodyPr wrap="square" rtlCol="0">
            <a:spAutoFit/>
          </a:bodyPr>
          <a:lstStyle/>
          <a:p>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dp</a:t>
            </a:r>
            <a:endPar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4" name="TextBox 123"/>
          <p:cNvSpPr txBox="1"/>
          <p:nvPr/>
        </p:nvSpPr>
        <p:spPr>
          <a:xfrm>
            <a:off x="6810380" y="1285860"/>
            <a:ext cx="3143272" cy="400110"/>
          </a:xfrm>
          <a:prstGeom prst="rect">
            <a:avLst/>
          </a:prstGeom>
          <a:noFill/>
        </p:spPr>
        <p:txBody>
          <a:bodyPr wrap="square" rtlCol="0">
            <a:spAutoFit/>
          </a:bodyPr>
          <a:lstStyle/>
          <a:p>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1">
                <a:solidFill>
                  <a:srgbClr val="0000FF"/>
                </a:solidFill>
                <a:latin typeface="Consolas" panose="020B0609020204030204" pitchFamily="49" charset="0"/>
                <a:ea typeface="楷体" panose="02010609060101010101" pitchFamily="49" charset="-122"/>
                <a:cs typeface="Consolas" panose="020B0609020204030204" pitchFamily="49" charset="0"/>
              </a:rPr>
              <a:t>dp[6][9]=5</a:t>
            </a:r>
            <a:r>
              <a:rPr lang="zh-CN" altLang="en-US" sz="2000" b="1">
                <a:solidFill>
                  <a:srgbClr val="0000FF"/>
                </a:solidFill>
                <a:latin typeface="Consolas" panose="020B0609020204030204" pitchFamily="49" charset="0"/>
                <a:ea typeface="楷体" panose="02010609060101010101" pitchFamily="49" charset="-122"/>
                <a:cs typeface="Consolas" panose="020B0609020204030204" pitchFamily="49" charset="0"/>
              </a:rPr>
              <a:t>开始</a:t>
            </a:r>
          </a:p>
        </p:txBody>
      </p:sp>
      <p:sp>
        <p:nvSpPr>
          <p:cNvPr id="125" name="矩形 124"/>
          <p:cNvSpPr/>
          <p:nvPr/>
        </p:nvSpPr>
        <p:spPr>
          <a:xfrm>
            <a:off x="3667108" y="3643314"/>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1</a:t>
            </a:r>
            <a:endParaRPr lang="zh-CN" altLang="en-US" b="1">
              <a:solidFill>
                <a:schemeClr val="bg1"/>
              </a:solidFill>
              <a:latin typeface="Consolas" panose="020B0609020204030204" pitchFamily="49" charset="0"/>
              <a:cs typeface="Consolas" panose="020B0609020204030204" pitchFamily="49" charset="0"/>
            </a:endParaRPr>
          </a:p>
        </p:txBody>
      </p:sp>
      <p:sp>
        <p:nvSpPr>
          <p:cNvPr id="126" name="矩形 125"/>
          <p:cNvSpPr/>
          <p:nvPr/>
        </p:nvSpPr>
        <p:spPr>
          <a:xfrm>
            <a:off x="4024298" y="4500570"/>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2</a:t>
            </a:r>
            <a:endParaRPr lang="zh-CN" altLang="en-US" b="1">
              <a:solidFill>
                <a:schemeClr val="bg1"/>
              </a:solidFill>
              <a:latin typeface="Consolas" panose="020B0609020204030204" pitchFamily="49" charset="0"/>
              <a:cs typeface="Consolas" panose="020B0609020204030204" pitchFamily="49" charset="0"/>
            </a:endParaRPr>
          </a:p>
        </p:txBody>
      </p:sp>
      <p:sp>
        <p:nvSpPr>
          <p:cNvPr id="127" name="矩形 126"/>
          <p:cNvSpPr/>
          <p:nvPr/>
        </p:nvSpPr>
        <p:spPr>
          <a:xfrm>
            <a:off x="4381488" y="4929198"/>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3</a:t>
            </a:r>
            <a:endParaRPr lang="zh-CN" altLang="en-US" b="1">
              <a:solidFill>
                <a:schemeClr val="bg1"/>
              </a:solidFill>
              <a:latin typeface="Consolas" panose="020B0609020204030204" pitchFamily="49" charset="0"/>
              <a:cs typeface="Consolas" panose="020B0609020204030204" pitchFamily="49" charset="0"/>
            </a:endParaRPr>
          </a:p>
        </p:txBody>
      </p:sp>
      <p:sp>
        <p:nvSpPr>
          <p:cNvPr id="128" name="矩形 127"/>
          <p:cNvSpPr/>
          <p:nvPr/>
        </p:nvSpPr>
        <p:spPr>
          <a:xfrm>
            <a:off x="5810248" y="5357826"/>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4</a:t>
            </a:r>
            <a:endParaRPr lang="zh-CN" altLang="en-US" b="1">
              <a:solidFill>
                <a:schemeClr val="bg1"/>
              </a:solidFill>
              <a:latin typeface="Consolas" panose="020B0609020204030204" pitchFamily="49" charset="0"/>
              <a:cs typeface="Consolas" panose="020B0609020204030204" pitchFamily="49" charset="0"/>
            </a:endParaRPr>
          </a:p>
        </p:txBody>
      </p:sp>
      <p:sp>
        <p:nvSpPr>
          <p:cNvPr id="129" name="矩形 128"/>
          <p:cNvSpPr/>
          <p:nvPr/>
        </p:nvSpPr>
        <p:spPr>
          <a:xfrm>
            <a:off x="6167438" y="5786454"/>
            <a:ext cx="357190" cy="428628"/>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a:solidFill>
                  <a:schemeClr val="bg1"/>
                </a:solidFill>
                <a:latin typeface="Consolas" panose="020B0609020204030204" pitchFamily="49" charset="0"/>
                <a:cs typeface="Consolas" panose="020B0609020204030204" pitchFamily="49" charset="0"/>
              </a:rPr>
              <a:t>5</a:t>
            </a:r>
            <a:endParaRPr lang="zh-CN" altLang="en-US" b="1">
              <a:solidFill>
                <a:schemeClr val="bg1"/>
              </a:solidFill>
              <a:latin typeface="Consolas" panose="020B0609020204030204" pitchFamily="49" charset="0"/>
              <a:cs typeface="Consolas" panose="020B0609020204030204" pitchFamily="49" charset="0"/>
            </a:endParaRPr>
          </a:p>
        </p:txBody>
      </p:sp>
      <p:sp>
        <p:nvSpPr>
          <p:cNvPr id="137" name="TextBox 136"/>
          <p:cNvSpPr txBox="1"/>
          <p:nvPr/>
        </p:nvSpPr>
        <p:spPr>
          <a:xfrm>
            <a:off x="7096132" y="1857364"/>
            <a:ext cx="857256" cy="400110"/>
          </a:xfrm>
          <a:prstGeom prst="rect">
            <a:avLst/>
          </a:prstGeom>
          <a:noFill/>
        </p:spPr>
        <p:txBody>
          <a:bodyPr wrap="square" rtlCol="0">
            <a:spAutoFit/>
          </a:bodyPr>
          <a:lstStyle/>
          <a:p>
            <a:r>
              <a:rPr lang="en-US" altLang="zh-CN" sz="2000" b="1">
                <a:solidFill>
                  <a:srgbClr val="FF0000"/>
                </a:solidFill>
                <a:latin typeface="Consolas" panose="020B0609020204030204" pitchFamily="49" charset="0"/>
                <a:cs typeface="Consolas" panose="020B0609020204030204" pitchFamily="49" charset="0"/>
              </a:rPr>
              <a:t>LCS</a:t>
            </a:r>
            <a:r>
              <a:rPr lang="zh-CN" altLang="en-US" sz="2000" b="1">
                <a:solidFill>
                  <a:srgbClr val="FF0000"/>
                </a:solidFill>
                <a:latin typeface="Consolas" panose="020B0609020204030204" pitchFamily="49" charset="0"/>
                <a:cs typeface="Consolas" panose="020B0609020204030204" pitchFamily="49" charset="0"/>
              </a:rPr>
              <a:t>：</a:t>
            </a:r>
          </a:p>
        </p:txBody>
      </p:sp>
      <p:sp>
        <p:nvSpPr>
          <p:cNvPr id="138" name="TextBox 137"/>
          <p:cNvSpPr txBox="1"/>
          <p:nvPr/>
        </p:nvSpPr>
        <p:spPr>
          <a:xfrm>
            <a:off x="7953388" y="192880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a</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39" name="TextBox 138"/>
          <p:cNvSpPr txBox="1"/>
          <p:nvPr/>
        </p:nvSpPr>
        <p:spPr>
          <a:xfrm>
            <a:off x="8310578" y="192880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c</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40" name="TextBox 139"/>
          <p:cNvSpPr txBox="1"/>
          <p:nvPr/>
        </p:nvSpPr>
        <p:spPr>
          <a:xfrm>
            <a:off x="8667768" y="192880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b</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41" name="TextBox 140"/>
          <p:cNvSpPr txBox="1"/>
          <p:nvPr/>
        </p:nvSpPr>
        <p:spPr>
          <a:xfrm>
            <a:off x="9024958" y="192880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d</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42" name="TextBox 141"/>
          <p:cNvSpPr txBox="1"/>
          <p:nvPr/>
        </p:nvSpPr>
        <p:spPr>
          <a:xfrm>
            <a:off x="9382148" y="1928803"/>
            <a:ext cx="214314" cy="307777"/>
          </a:xfrm>
          <a:prstGeom prst="rect">
            <a:avLst/>
          </a:prstGeom>
          <a:solidFill>
            <a:srgbClr val="9900FF"/>
          </a:solidFill>
        </p:spPr>
        <p:txBody>
          <a:bodyPr wrap="square" lIns="0" tIns="0" rIns="0" bIns="0" rtlCol="0">
            <a:spAutoFit/>
          </a:bodyPr>
          <a:lstStyle/>
          <a:p>
            <a:pPr algn="ctr"/>
            <a:r>
              <a:rPr lang="en-US" altLang="zh-CN" sz="2000" b="1">
                <a:solidFill>
                  <a:schemeClr val="bg1"/>
                </a:solidFill>
                <a:latin typeface="Consolas" panose="020B0609020204030204" pitchFamily="49" charset="0"/>
                <a:cs typeface="Consolas" panose="020B0609020204030204" pitchFamily="49" charset="0"/>
              </a:rPr>
              <a:t>b</a:t>
            </a:r>
            <a:endParaRPr lang="zh-CN" altLang="en-US" sz="2000" b="1">
              <a:solidFill>
                <a:schemeClr val="bg1"/>
              </a:solidFill>
              <a:latin typeface="Consolas" panose="020B0609020204030204" pitchFamily="49" charset="0"/>
              <a:cs typeface="Consolas" panose="020B0609020204030204" pitchFamily="49" charset="0"/>
            </a:endParaRPr>
          </a:p>
        </p:txBody>
      </p:sp>
      <p:sp>
        <p:nvSpPr>
          <p:cNvPr id="145" name="TextBox 144"/>
          <p:cNvSpPr txBox="1"/>
          <p:nvPr/>
        </p:nvSpPr>
        <p:spPr>
          <a:xfrm>
            <a:off x="7310446" y="2571745"/>
            <a:ext cx="124028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r>
              <a:rPr lang="en-US" altLang="zh-CN" sz="2000" b="1">
                <a:solidFill>
                  <a:srgbClr val="0000FF"/>
                </a:solidFill>
                <a:latin typeface="Consolas" panose="020B0609020204030204" pitchFamily="49" charset="0"/>
                <a:cs typeface="Consolas" panose="020B0609020204030204" pitchFamily="49" charset="0"/>
              </a:rPr>
              <a:t>=2</a:t>
            </a:r>
            <a:r>
              <a:rPr lang="zh-CN" altLang="en-US" sz="2000" b="1">
                <a:solidFill>
                  <a:srgbClr val="0000FF"/>
                </a:solidFill>
                <a:latin typeface="Consolas" panose="020B0609020204030204" pitchFamily="49" charset="0"/>
                <a:cs typeface="Consolas" panose="020B0609020204030204" pitchFamily="49" charset="0"/>
              </a:rPr>
              <a:t>，</a:t>
            </a:r>
            <a:r>
              <a:rPr lang="en-US" altLang="zh-CN" sz="2000" b="1" i="1">
                <a:solidFill>
                  <a:srgbClr val="0000FF"/>
                </a:solidFill>
                <a:latin typeface="Consolas" panose="020B0609020204030204" pitchFamily="49" charset="0"/>
                <a:cs typeface="Consolas" panose="020B0609020204030204" pitchFamily="49" charset="0"/>
              </a:rPr>
              <a:t>j</a:t>
            </a:r>
            <a:r>
              <a:rPr lang="en-US" altLang="zh-CN" sz="2000" b="1">
                <a:solidFill>
                  <a:srgbClr val="0000FF"/>
                </a:solidFill>
                <a:latin typeface="Consolas" panose="020B0609020204030204" pitchFamily="49" charset="0"/>
                <a:cs typeface="Consolas" panose="020B0609020204030204" pitchFamily="49" charset="0"/>
              </a:rPr>
              <a:t>=1</a:t>
            </a:r>
            <a:endParaRPr lang="zh-CN" altLang="en-US" sz="2000" b="1">
              <a:solidFill>
                <a:srgbClr val="0000FF"/>
              </a:solidFill>
              <a:latin typeface="Consolas" panose="020B0609020204030204" pitchFamily="49" charset="0"/>
              <a:cs typeface="Consolas" panose="020B0609020204030204" pitchFamily="49" charset="0"/>
            </a:endParaRPr>
          </a:p>
        </p:txBody>
      </p:sp>
      <p:grpSp>
        <p:nvGrpSpPr>
          <p:cNvPr id="3" name="组合 145"/>
          <p:cNvGrpSpPr/>
          <p:nvPr/>
        </p:nvGrpSpPr>
        <p:grpSpPr>
          <a:xfrm>
            <a:off x="7239008" y="3013072"/>
            <a:ext cx="2643206" cy="701680"/>
            <a:chOff x="5572132" y="5597540"/>
            <a:chExt cx="2643206" cy="701680"/>
          </a:xfrm>
        </p:grpSpPr>
        <p:sp>
          <p:nvSpPr>
            <p:cNvPr id="147" name="TextBox 146"/>
            <p:cNvSpPr txBox="1"/>
            <p:nvPr/>
          </p:nvSpPr>
          <p:spPr>
            <a:xfrm>
              <a:off x="5572132" y="5991443"/>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0000FF"/>
                  </a:solidFill>
                  <a:latin typeface="Consolas" panose="020B0609020204030204" pitchFamily="49" charset="0"/>
                  <a:cs typeface="Consolas" panose="020B0609020204030204" pitchFamily="49" charset="0"/>
                </a:rPr>
                <a:t>i</a:t>
              </a:r>
              <a:r>
                <a:rPr lang="en-US" altLang="zh-CN" sz="2000" b="1">
                  <a:solidFill>
                    <a:srgbClr val="0000FF"/>
                  </a:solidFill>
                  <a:latin typeface="Consolas" panose="020B0609020204030204" pitchFamily="49" charset="0"/>
                  <a:cs typeface="Consolas" panose="020B0609020204030204" pitchFamily="49" charset="0"/>
                </a:rPr>
                <a:t>=1</a:t>
              </a:r>
              <a:r>
                <a:rPr lang="zh-CN" altLang="en-US" sz="2000" b="1">
                  <a:solidFill>
                    <a:srgbClr val="0000FF"/>
                  </a:solidFill>
                  <a:latin typeface="Consolas" panose="020B0609020204030204" pitchFamily="49" charset="0"/>
                  <a:cs typeface="Consolas" panose="020B0609020204030204" pitchFamily="49" charset="0"/>
                </a:rPr>
                <a:t>，</a:t>
              </a:r>
              <a:r>
                <a:rPr lang="en-US" altLang="zh-CN" sz="2000" b="1" i="1">
                  <a:solidFill>
                    <a:srgbClr val="0000FF"/>
                  </a:solidFill>
                  <a:latin typeface="Consolas" panose="020B0609020204030204" pitchFamily="49" charset="0"/>
                  <a:cs typeface="Consolas" panose="020B0609020204030204" pitchFamily="49" charset="0"/>
                </a:rPr>
                <a:t>j</a:t>
              </a:r>
              <a:r>
                <a:rPr lang="en-US" altLang="zh-CN" sz="2000" b="1">
                  <a:solidFill>
                    <a:srgbClr val="0000FF"/>
                  </a:solidFill>
                  <a:latin typeface="Consolas" panose="020B0609020204030204" pitchFamily="49" charset="0"/>
                  <a:cs typeface="Consolas" panose="020B0609020204030204" pitchFamily="49" charset="0"/>
                </a:rPr>
                <a:t>=1</a:t>
              </a:r>
              <a:endParaRPr lang="zh-CN" altLang="en-US" sz="2000" b="1">
                <a:solidFill>
                  <a:srgbClr val="0000FF"/>
                </a:solidFill>
                <a:latin typeface="Consolas" panose="020B0609020204030204" pitchFamily="49" charset="0"/>
                <a:cs typeface="Consolas" panose="020B0609020204030204" pitchFamily="49" charset="0"/>
              </a:endParaRPr>
            </a:p>
          </p:txBody>
        </p:sp>
        <p:sp>
          <p:nvSpPr>
            <p:cNvPr id="148" name="下箭头 147"/>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49" name="TextBox 148"/>
            <p:cNvSpPr txBox="1"/>
            <p:nvPr/>
          </p:nvSpPr>
          <p:spPr>
            <a:xfrm>
              <a:off x="6215074" y="5601531"/>
              <a:ext cx="2000264" cy="276999"/>
            </a:xfrm>
            <a:prstGeom prst="rect">
              <a:avLst/>
            </a:prstGeom>
            <a:solidFill>
              <a:schemeClr val="accent1">
                <a:lumMod val="20000"/>
                <a:lumOff val="80000"/>
              </a:schemeClr>
            </a:solidFill>
          </p:spPr>
          <p:txBody>
            <a:bodyPr wrap="square" lIns="0" tIns="0" rIns="0" bIns="0" rtlCol="0">
              <a:spAutoFit/>
            </a:bodyPr>
            <a:lstStyle/>
            <a:p>
              <a:r>
                <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rPr>
                <a:t>与上方相等，</a:t>
              </a:r>
              <a:r>
                <a:rPr lang="en-US" altLang="zh-CN" b="1"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6" name="组合 149"/>
          <p:cNvGrpSpPr/>
          <p:nvPr/>
        </p:nvGrpSpPr>
        <p:grpSpPr>
          <a:xfrm>
            <a:off x="7239008" y="3929066"/>
            <a:ext cx="3428992" cy="785818"/>
            <a:chOff x="5572132" y="4500570"/>
            <a:chExt cx="3357554" cy="785818"/>
          </a:xfrm>
        </p:grpSpPr>
        <p:sp>
          <p:nvSpPr>
            <p:cNvPr id="151" name="下箭头 150"/>
            <p:cNvSpPr/>
            <p:nvPr/>
          </p:nvSpPr>
          <p:spPr>
            <a:xfrm>
              <a:off x="6013460" y="450057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latin typeface="Consolas" panose="020B0609020204030204" pitchFamily="49" charset="0"/>
                <a:cs typeface="Consolas" panose="020B0609020204030204" pitchFamily="49" charset="0"/>
              </a:endParaRPr>
            </a:p>
          </p:txBody>
        </p:sp>
        <p:sp>
          <p:nvSpPr>
            <p:cNvPr id="153" name="TextBox 152"/>
            <p:cNvSpPr txBox="1"/>
            <p:nvPr/>
          </p:nvSpPr>
          <p:spPr>
            <a:xfrm>
              <a:off x="6227774" y="4555361"/>
              <a:ext cx="2701912" cy="246221"/>
            </a:xfrm>
            <a:prstGeom prst="rect">
              <a:avLst/>
            </a:prstGeom>
            <a:solidFill>
              <a:schemeClr val="accent1">
                <a:lumMod val="20000"/>
                <a:lumOff val="80000"/>
              </a:schemeClr>
            </a:solidFill>
          </p:spPr>
          <p:txBody>
            <a:bodyPr wrap="square" lIns="0" tIns="0" rIns="0" bIns="0" rtlCol="0">
              <a:spAutoFit/>
            </a:bodyPr>
            <a:lstStyle/>
            <a:p>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i</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1600" b="1" i="1">
                  <a:solidFill>
                    <a:srgbClr val="C00000"/>
                  </a:solidFill>
                  <a:latin typeface="Consolas" panose="020B0609020204030204" pitchFamily="49" charset="0"/>
                  <a:ea typeface="仿宋" panose="02010609060101010101" pitchFamily="49" charset="-122"/>
                  <a:cs typeface="Consolas" panose="020B0609020204030204" pitchFamily="49" charset="0"/>
                </a:rPr>
                <a:t>j</a:t>
              </a:r>
              <a:r>
                <a:rPr lang="en-US" altLang="zh-CN" sz="1600" b="1">
                  <a:solidFill>
                    <a:srgbClr val="C00000"/>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b="1">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154" name="TextBox 153"/>
            <p:cNvSpPr txBox="1"/>
            <p:nvPr/>
          </p:nvSpPr>
          <p:spPr>
            <a:xfrm>
              <a:off x="5572132" y="4978611"/>
              <a:ext cx="1214446" cy="307777"/>
            </a:xfrm>
            <a:prstGeom prst="rect">
              <a:avLst/>
            </a:prstGeom>
            <a:solidFill>
              <a:schemeClr val="accent1">
                <a:lumMod val="20000"/>
                <a:lumOff val="80000"/>
              </a:schemeClr>
            </a:solidFill>
          </p:spPr>
          <p:txBody>
            <a:bodyPr wrap="square" lIns="0" tIns="0" rIns="0" bIns="0" rtlCol="0">
              <a:spAutoFit/>
            </a:bodyPr>
            <a:lstStyle/>
            <a:p>
              <a:r>
                <a:rPr lang="en-US" altLang="zh-CN" sz="2000" b="1" i="1">
                  <a:solidFill>
                    <a:srgbClr val="FF0000"/>
                  </a:solidFill>
                  <a:latin typeface="Consolas" panose="020B0609020204030204" pitchFamily="49" charset="0"/>
                  <a:cs typeface="Consolas" panose="020B0609020204030204" pitchFamily="49" charset="0"/>
                </a:rPr>
                <a:t>i</a:t>
              </a:r>
              <a:r>
                <a:rPr lang="en-US" altLang="zh-CN" sz="2000" b="1">
                  <a:solidFill>
                    <a:srgbClr val="FF0000"/>
                  </a:solidFill>
                  <a:latin typeface="Consolas" panose="020B0609020204030204" pitchFamily="49" charset="0"/>
                  <a:cs typeface="Consolas" panose="020B0609020204030204" pitchFamily="49" charset="0"/>
                </a:rPr>
                <a:t>=0</a:t>
              </a:r>
              <a:r>
                <a:rPr lang="zh-CN" altLang="en-US" sz="2000" b="1">
                  <a:solidFill>
                    <a:srgbClr val="FF0000"/>
                  </a:solidFill>
                  <a:latin typeface="Consolas" panose="020B0609020204030204" pitchFamily="49" charset="0"/>
                  <a:cs typeface="Consolas" panose="020B0609020204030204" pitchFamily="49" charset="0"/>
                </a:rPr>
                <a:t>，</a:t>
              </a:r>
              <a:r>
                <a:rPr lang="en-US" altLang="zh-CN" sz="2000" b="1" i="1">
                  <a:solidFill>
                    <a:srgbClr val="FF0000"/>
                  </a:solidFill>
                  <a:latin typeface="Consolas" panose="020B0609020204030204" pitchFamily="49" charset="0"/>
                  <a:cs typeface="Consolas" panose="020B0609020204030204" pitchFamily="49" charset="0"/>
                </a:rPr>
                <a:t>j</a:t>
              </a:r>
              <a:r>
                <a:rPr lang="en-US" altLang="zh-CN" sz="2000" b="1">
                  <a:solidFill>
                    <a:srgbClr val="FF0000"/>
                  </a:solidFill>
                  <a:latin typeface="Consolas" panose="020B0609020204030204" pitchFamily="49" charset="0"/>
                  <a:cs typeface="Consolas" panose="020B0609020204030204" pitchFamily="49" charset="0"/>
                </a:rPr>
                <a:t>=0</a:t>
              </a:r>
              <a:endParaRPr lang="zh-CN" altLang="en-US" sz="2000" b="1">
                <a:solidFill>
                  <a:srgbClr val="FF0000"/>
                </a:solidFill>
                <a:latin typeface="Consolas" panose="020B0609020204030204" pitchFamily="49" charset="0"/>
                <a:cs typeface="Consolas" panose="020B0609020204030204" pitchFamily="49" charset="0"/>
              </a:endParaRPr>
            </a:p>
          </p:txBody>
        </p:sp>
      </p:grpSp>
      <p:sp>
        <p:nvSpPr>
          <p:cNvPr id="155" name="TextBox 154"/>
          <p:cNvSpPr txBox="1"/>
          <p:nvPr/>
        </p:nvSpPr>
        <p:spPr>
          <a:xfrm>
            <a:off x="7310446" y="5214951"/>
            <a:ext cx="2786082" cy="430887"/>
          </a:xfrm>
          <a:prstGeom prst="rect">
            <a:avLst/>
          </a:prstGeom>
          <a:noFill/>
        </p:spPr>
        <p:txBody>
          <a:bodyPr wrap="square" rtlCol="0">
            <a:spAutoFit/>
          </a:bodyPr>
          <a:lstStyle/>
          <a:p>
            <a:r>
              <a:rPr lang="zh-CN" altLang="en-US" sz="2200" b="1">
                <a:solidFill>
                  <a:srgbClr val="0000FF"/>
                </a:solidFill>
                <a:latin typeface="Consolas" panose="020B0609020204030204" pitchFamily="49" charset="0"/>
                <a:ea typeface="微软雅黑" panose="020B0503020204020204" pitchFamily="34" charset="-122"/>
                <a:cs typeface="Consolas" panose="020B0609020204030204" pitchFamily="49" charset="0"/>
              </a:rPr>
              <a:t>结果</a:t>
            </a:r>
            <a:r>
              <a:rPr lang="en-US" altLang="zh-CN" sz="2200" b="1">
                <a:solidFill>
                  <a:srgbClr val="0000FF"/>
                </a:solidFill>
                <a:latin typeface="Consolas" panose="020B0609020204030204" pitchFamily="49" charset="0"/>
                <a:ea typeface="微软雅黑" panose="020B0503020204020204" pitchFamily="34" charset="-122"/>
                <a:cs typeface="Consolas" panose="020B0609020204030204" pitchFamily="49" charset="0"/>
              </a:rPr>
              <a:t>LCS="acbdb"</a:t>
            </a:r>
            <a:endParaRPr lang="zh-CN" altLang="en-US" sz="2200" b="1">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38" grpId="0" animBg="1"/>
      <p:bldP spid="15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505" y="2085245"/>
            <a:ext cx="3588025" cy="4039197"/>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216000" rtlCol="0">
            <a:spAutoFit/>
          </a:bodyPr>
          <a:lstStyle/>
          <a:p>
            <a:pPr>
              <a:lnSpc>
                <a:spcPct val="150000"/>
              </a:lnSpc>
            </a:pP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#define MAX 5</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nb-NO"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问题表示</a:t>
            </a:r>
          </a:p>
          <a:p>
            <a:pPr>
              <a:lnSpc>
                <a:spcPct val="150000"/>
              </a:lnSpc>
            </a:pP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m</a:t>
            </a:r>
            <a:r>
              <a:rPr lang="zh-CN" altLang="nb-NO"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string </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nb-NO"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B0F0"/>
                </a:solidFill>
                <a:latin typeface="Consolas" panose="020B0609020204030204" pitchFamily="49" charset="0"/>
                <a:ea typeface="仿宋" panose="02010609060101010101" pitchFamily="49" charset="-122"/>
                <a:cs typeface="Consolas" panose="020B0609020204030204" pitchFamily="49" charset="0"/>
              </a:rPr>
              <a:t>两个待求解序列</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dp[MAX][MAX];</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vector&lt;char&gt; subs;	</a:t>
            </a:r>
          </a:p>
          <a:p>
            <a:pPr>
              <a:lnSpc>
                <a:spcPct val="150000"/>
              </a:lnSpc>
            </a:pPr>
            <a:r>
              <a:rPr lang="nb-NO"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存放</a:t>
            </a:r>
            <a:r>
              <a:rPr lang="zh-CN" altLang="en-US" sz="2000" dirty="0">
                <a:solidFill>
                  <a:srgbClr val="00B0F0"/>
                </a:solidFill>
                <a:latin typeface="Consolas" panose="020B0609020204030204" pitchFamily="49" charset="0"/>
                <a:ea typeface="仿宋" panose="02010609060101010101" pitchFamily="49" charset="-122"/>
                <a:cs typeface="Consolas" panose="020B0609020204030204" pitchFamily="49" charset="0"/>
              </a:rPr>
              <a:t>最优解</a:t>
            </a:r>
            <a:r>
              <a:rPr lang="nb-NO"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rPr>
              <a:t>LCS</a:t>
            </a:r>
            <a:endParaRPr lang="zh-CN" altLang="zh-CN" sz="20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4" name="矩形 3"/>
          <p:cNvSpPr/>
          <p:nvPr/>
        </p:nvSpPr>
        <p:spPr>
          <a:xfrm>
            <a:off x="407505" y="1179296"/>
            <a:ext cx="1723549"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三、算法设计</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5" name="Text Box 2">
            <a:extLst>
              <a:ext uri="{FF2B5EF4-FFF2-40B4-BE49-F238E27FC236}">
                <a16:creationId xmlns:a16="http://schemas.microsoft.com/office/drawing/2014/main" id="{263B61DA-0F96-790A-41FA-AE2A9C0BE9E4}"/>
              </a:ext>
            </a:extLst>
          </p:cNvPr>
          <p:cNvSpPr txBox="1">
            <a:spLocks noChangeArrowheads="1"/>
          </p:cNvSpPr>
          <p:nvPr/>
        </p:nvSpPr>
        <p:spPr bwMode="auto">
          <a:xfrm>
            <a:off x="4161182" y="1379351"/>
            <a:ext cx="8030818" cy="4745091"/>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216000" bIns="216000">
            <a:spAutoFit/>
          </a:bodyPr>
          <a:lstStyle/>
          <a:p>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void LCSlength()			//</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求</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dp</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int i</a:t>
            </a:r>
            <a:r>
              <a:rPr lang="zh-CN" altLang="nb-NO"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(i=0;i&lt;=m;i++)		</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将</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dp[i][0]</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置为</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0</a:t>
            </a:r>
            <a:r>
              <a:rPr lang="zh-CN" altLang="nb-NO"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边界条件</a:t>
            </a: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dp[i][0]=0;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for (j=0;j&lt;=n;j++)		</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将</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dp[0][j]</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置为</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0</a:t>
            </a:r>
            <a:r>
              <a:rPr lang="zh-CN" altLang="nb-NO"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边界条件</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   </a:t>
            </a: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dp[0][j]=0;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(i=1;i&lt;=m;i++)</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for (j=1;j&lt;=n;j++)	</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两重</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for</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循环处理</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x</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y</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的所有字符</a:t>
            </a: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  if (x[i]==y[j])		</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情况</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(1)</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dp[i][j]=dp[i-1][j-1]+1;</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情况</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(2)</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dp[i][j]=max(dp[i][j-1]</a:t>
            </a:r>
            <a:r>
              <a:rPr lang="zh-CN" altLang="nb-NO"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dp[i-1][j]);</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699052" y="1620664"/>
            <a:ext cx="10793896" cy="4672388"/>
          </a:xfrm>
          <a:prstGeom prst="rect">
            <a:avLst/>
          </a:prstGeom>
          <a:ln/>
        </p:spPr>
        <p:style>
          <a:lnRef idx="2">
            <a:schemeClr val="accent2"/>
          </a:lnRef>
          <a:fillRef idx="1">
            <a:schemeClr val="lt1"/>
          </a:fillRef>
          <a:effectRef idx="0">
            <a:schemeClr val="accent2"/>
          </a:effectRef>
          <a:fontRef idx="minor">
            <a:schemeClr val="dk1"/>
          </a:fontRef>
        </p:style>
        <p:txBody>
          <a:bodyPr wrap="square" lIns="216000" tIns="180000" bIns="180000">
            <a:spAutoFit/>
          </a:bodyPr>
          <a:lstStyle/>
          <a:p>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void Buildsubs()		//</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由</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dp</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构造</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最优解</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subs</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int k=dp[m][n];		</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为</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x</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和</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y</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的最长公共子序列长度</a:t>
            </a: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int i=m;</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int j=n;</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(k&gt;0)   </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在</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subs</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中放入最长公共子序列</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逆</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向</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if (dp[i][j]==dp[i-1][j])</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else if (dp[i][j]==dp[i][j-1])</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与上方、左边元素值均不相等</a:t>
            </a: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	   subs.push_back(x[i]);  </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//subs</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中添加</a:t>
            </a:r>
            <a:r>
              <a:rPr lang="nb-NO"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x[i]</a:t>
            </a:r>
            <a:endPar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i--; j--; k--;</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文本占位符 2">
            <a:extLst>
              <a:ext uri="{FF2B5EF4-FFF2-40B4-BE49-F238E27FC236}">
                <a16:creationId xmlns:a16="http://schemas.microsoft.com/office/drawing/2014/main" id="{CAF3FA6A-394D-6A6A-D8C9-70DB77362352}"/>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3" name="矩形 2">
            <a:extLst>
              <a:ext uri="{FF2B5EF4-FFF2-40B4-BE49-F238E27FC236}">
                <a16:creationId xmlns:a16="http://schemas.microsoft.com/office/drawing/2014/main" id="{1000A404-FB22-FC15-C0B7-2452BF14C8A8}"/>
              </a:ext>
            </a:extLst>
          </p:cNvPr>
          <p:cNvSpPr/>
          <p:nvPr/>
        </p:nvSpPr>
        <p:spPr>
          <a:xfrm>
            <a:off x="407505" y="1179296"/>
            <a:ext cx="1723549"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三、算法设计</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3426" y="2237293"/>
            <a:ext cx="9471991" cy="961289"/>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nb-NO" altLang="zh-CN" sz="2000" dirty="0">
                <a:latin typeface="微软雅黑" panose="020B0503020204020204" pitchFamily="34" charset="-122"/>
                <a:ea typeface="微软雅黑" panose="020B0503020204020204" pitchFamily="34" charset="-122"/>
                <a:cs typeface="Consolas" pitchFamily="49" charset="0"/>
              </a:rPr>
              <a:t>LCSlength</a:t>
            </a:r>
            <a:r>
              <a:rPr lang="zh-CN" altLang="zh-CN" sz="2000" dirty="0">
                <a:latin typeface="微软雅黑" panose="020B0503020204020204" pitchFamily="34" charset="-122"/>
                <a:ea typeface="微软雅黑" panose="020B0503020204020204" pitchFamily="34" charset="-122"/>
                <a:cs typeface="Consolas" pitchFamily="49" charset="0"/>
              </a:rPr>
              <a:t>算法中使用了两重循环</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所以对于长度分别为</a:t>
            </a:r>
            <a:r>
              <a:rPr lang="en-US" altLang="zh-CN" sz="2000" dirty="0">
                <a:latin typeface="微软雅黑" panose="020B0503020204020204" pitchFamily="34" charset="-122"/>
                <a:ea typeface="微软雅黑" panose="020B0503020204020204" pitchFamily="34" charset="-122"/>
                <a:cs typeface="Consolas" pitchFamily="49" charset="0"/>
              </a:rPr>
              <a:t>m</a:t>
            </a:r>
            <a:r>
              <a:rPr lang="zh-CN" altLang="zh-CN" sz="2000" dirty="0">
                <a:latin typeface="微软雅黑" panose="020B0503020204020204" pitchFamily="34" charset="-122"/>
                <a:ea typeface="微软雅黑" panose="020B0503020204020204" pitchFamily="34" charset="-122"/>
                <a:cs typeface="Consolas" pitchFamily="49" charset="0"/>
              </a:rPr>
              <a:t>和</a:t>
            </a:r>
            <a:r>
              <a:rPr lang="en-US" altLang="zh-CN" sz="2000" dirty="0">
                <a:latin typeface="微软雅黑" panose="020B0503020204020204" pitchFamily="34" charset="-122"/>
                <a:ea typeface="微软雅黑" panose="020B0503020204020204" pitchFamily="34" charset="-122"/>
                <a:cs typeface="Consolas" pitchFamily="49" charset="0"/>
              </a:rPr>
              <a:t>n</a:t>
            </a:r>
            <a:r>
              <a:rPr lang="zh-CN" altLang="zh-CN" sz="2000" dirty="0">
                <a:latin typeface="微软雅黑" panose="020B0503020204020204" pitchFamily="34" charset="-122"/>
                <a:ea typeface="微软雅黑" panose="020B0503020204020204" pitchFamily="34" charset="-122"/>
                <a:cs typeface="Consolas" pitchFamily="49" charset="0"/>
              </a:rPr>
              <a:t>的序列</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求其最长公共子序列的时间复杂度为</a:t>
            </a:r>
            <a:r>
              <a:rPr lang="en-US" altLang="zh-CN" sz="2000" dirty="0">
                <a:latin typeface="微软雅黑" panose="020B0503020204020204" pitchFamily="34" charset="-122"/>
                <a:ea typeface="微软雅黑" panose="020B0503020204020204" pitchFamily="34" charset="-122"/>
                <a:cs typeface="Consolas" pitchFamily="49" charset="0"/>
              </a:rPr>
              <a:t>O(</a:t>
            </a:r>
            <a:r>
              <a:rPr lang="en-US" altLang="zh-CN" sz="2000" dirty="0" err="1">
                <a:latin typeface="微软雅黑" panose="020B0503020204020204" pitchFamily="34" charset="-122"/>
                <a:ea typeface="微软雅黑" panose="020B0503020204020204" pitchFamily="34" charset="-122"/>
                <a:cs typeface="Consolas" pitchFamily="49" charset="0"/>
              </a:rPr>
              <a:t>m×n</a:t>
            </a:r>
            <a:r>
              <a:rPr lang="en-US" altLang="zh-CN" sz="2000" dirty="0">
                <a:latin typeface="微软雅黑" panose="020B0503020204020204" pitchFamily="34" charset="-122"/>
                <a:ea typeface="微软雅黑" panose="020B0503020204020204" pitchFamily="34" charset="-122"/>
                <a:cs typeface="Consolas" pitchFamily="49" charset="0"/>
              </a:rPr>
              <a:t>)</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空间复杂度为</a:t>
            </a:r>
            <a:r>
              <a:rPr lang="en-US" altLang="zh-CN" sz="2000" dirty="0">
                <a:latin typeface="微软雅黑" panose="020B0503020204020204" pitchFamily="34" charset="-122"/>
                <a:ea typeface="微软雅黑" panose="020B0503020204020204" pitchFamily="34" charset="-122"/>
                <a:cs typeface="Consolas" pitchFamily="49" charset="0"/>
              </a:rPr>
              <a:t>O(m×n)</a:t>
            </a:r>
            <a:r>
              <a:rPr lang="zh-CN" altLang="zh-CN" sz="2000" dirty="0">
                <a:latin typeface="微软雅黑" panose="020B0503020204020204" pitchFamily="34" charset="-122"/>
                <a:ea typeface="微软雅黑" panose="020B0503020204020204" pitchFamily="34" charset="-122"/>
                <a:cs typeface="Consolas" pitchFamily="49" charset="0"/>
              </a:rPr>
              <a:t>。</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4.4 求解最长公共子序列问题</a:t>
            </a:r>
          </a:p>
        </p:txBody>
      </p:sp>
      <p:sp>
        <p:nvSpPr>
          <p:cNvPr id="4" name="矩形 3"/>
          <p:cNvSpPr/>
          <p:nvPr/>
        </p:nvSpPr>
        <p:spPr>
          <a:xfrm>
            <a:off x="993194" y="1481229"/>
            <a:ext cx="1723549" cy="400110"/>
          </a:xfrm>
          <a:prstGeom prst="rect">
            <a:avLst/>
          </a:prstGeom>
        </p:spPr>
        <p:txBody>
          <a:bodyPr wrap="none">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四、算法分析</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94522" y="1842200"/>
            <a:ext cx="5761315" cy="3430426"/>
          </a:xfrm>
          <a:prstGeom prst="rect">
            <a:avLst/>
          </a:prstGeom>
          <a:noFill/>
          <a:ln w="9525">
            <a:noFill/>
            <a:miter lim="800000"/>
          </a:ln>
          <a:effectLst/>
        </p:spPr>
        <p:txBody>
          <a:bodyPr wrap="square">
            <a:spAutoFit/>
          </a:bodyPr>
          <a:lstStyle/>
          <a:p>
            <a:pPr algn="l">
              <a:lnSpc>
                <a:spcPct val="150000"/>
              </a:lnSpc>
              <a:spcBef>
                <a:spcPct val="50000"/>
              </a:spcBef>
            </a:pPr>
            <a:r>
              <a:rPr lang="zh-CN" altLang="en-US" sz="2000" dirty="0">
                <a:latin typeface="微软雅黑" panose="020B0503020204020204" pitchFamily="34" charset="-122"/>
                <a:ea typeface="微软雅黑" panose="020B0503020204020204" pitchFamily="34" charset="-122"/>
                <a:cs typeface="Consolas" pitchFamily="49" charset="0"/>
              </a:rPr>
              <a:t>　　</a:t>
            </a:r>
            <a:r>
              <a:rPr lang="zh-CN" altLang="pt-BR" sz="2000" dirty="0">
                <a:latin typeface="微软雅黑" panose="020B0503020204020204" pitchFamily="34" charset="-122"/>
                <a:ea typeface="微软雅黑" panose="020B0503020204020204" pitchFamily="34" charset="-122"/>
                <a:cs typeface="Consolas" pitchFamily="49" charset="0"/>
              </a:rPr>
              <a:t>有</a:t>
            </a:r>
            <a:r>
              <a:rPr lang="pt-BR" altLang="zh-CN" sz="2000" dirty="0">
                <a:latin typeface="微软雅黑" panose="020B0503020204020204" pitchFamily="34" charset="-122"/>
                <a:ea typeface="微软雅黑" panose="020B0503020204020204" pitchFamily="34" charset="-122"/>
                <a:cs typeface="Consolas" pitchFamily="49" charset="0"/>
              </a:rPr>
              <a:t>n</a:t>
            </a:r>
            <a:r>
              <a:rPr lang="zh-CN" altLang="pt-BR" sz="2000" dirty="0">
                <a:latin typeface="微软雅黑" panose="020B0503020204020204" pitchFamily="34" charset="-122"/>
                <a:ea typeface="微软雅黑" panose="020B0503020204020204" pitchFamily="34" charset="-122"/>
                <a:cs typeface="Consolas" pitchFamily="49" charset="0"/>
              </a:rPr>
              <a:t>个重量分别为 </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a:t>
            </a:r>
            <a:r>
              <a:rPr lang="pt-BR"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a:t>
            </a:r>
            <a:r>
              <a:rPr lang="pt-BR"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a:t>
            </a:r>
            <a:r>
              <a:rPr lang="pt-BR"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pt-BR" sz="2000" dirty="0">
                <a:latin typeface="微软雅黑" panose="020B0503020204020204" pitchFamily="34" charset="-122"/>
                <a:ea typeface="微软雅黑" panose="020B0503020204020204" pitchFamily="34" charset="-122"/>
                <a:cs typeface="Consolas" pitchFamily="49" charset="0"/>
              </a:rPr>
              <a:t>的物品</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pt-BR" sz="2000" dirty="0">
                <a:latin typeface="微软雅黑" panose="020B0503020204020204" pitchFamily="34" charset="-122"/>
                <a:ea typeface="微软雅黑" panose="020B0503020204020204" pitchFamily="34" charset="-122"/>
                <a:cs typeface="Consolas" pitchFamily="49" charset="0"/>
              </a:rPr>
              <a:t>它们的价值分别为 </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pt-BR"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pt-BR"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pt-BR"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pt-BR"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pt-BR" sz="2000" dirty="0">
                <a:latin typeface="微软雅黑" panose="020B0503020204020204" pitchFamily="34" charset="-122"/>
                <a:ea typeface="微软雅黑" panose="020B0503020204020204" pitchFamily="34" charset="-122"/>
                <a:cs typeface="Consolas" pitchFamily="49" charset="0"/>
              </a:rPr>
              <a:t>给定一个容量为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 </a:t>
            </a:r>
            <a:r>
              <a:rPr lang="zh-CN" altLang="pt-BR" sz="2000" dirty="0">
                <a:latin typeface="微软雅黑" panose="020B0503020204020204" pitchFamily="34" charset="-122"/>
                <a:ea typeface="微软雅黑" panose="020B0503020204020204" pitchFamily="34" charset="-122"/>
                <a:cs typeface="Consolas" pitchFamily="49" charset="0"/>
              </a:rPr>
              <a:t>的背包。</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spcBef>
                <a:spcPct val="50000"/>
              </a:spcBef>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pt-BR" sz="2000" dirty="0">
                <a:latin typeface="微软雅黑" panose="020B0503020204020204" pitchFamily="34" charset="-122"/>
                <a:ea typeface="微软雅黑" panose="020B0503020204020204" pitchFamily="34" charset="-122"/>
                <a:cs typeface="Consolas" pitchFamily="49" charset="0"/>
              </a:rPr>
              <a:t>设计从这些物品中选取一部分物品放入该背包的方案</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pt-BR" sz="2000" dirty="0">
                <a:latin typeface="微软雅黑" panose="020B0503020204020204" pitchFamily="34" charset="-122"/>
                <a:ea typeface="微软雅黑" panose="020B0503020204020204" pitchFamily="34" charset="-122"/>
                <a:cs typeface="Consolas" pitchFamily="49" charset="0"/>
              </a:rPr>
              <a:t>每个物品要么选中要么不选中</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pt-BR" sz="2000" dirty="0">
                <a:latin typeface="微软雅黑" panose="020B0503020204020204" pitchFamily="34" charset="-122"/>
                <a:ea typeface="微软雅黑" panose="020B0503020204020204" pitchFamily="34" charset="-122"/>
                <a:cs typeface="Consolas" pitchFamily="49" charset="0"/>
              </a:rPr>
              <a:t>要求选中的物品</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mn-ea"/>
              </a:rPr>
              <a:t>的总重量不能超过背包的容量，求</a:t>
            </a:r>
            <a:r>
              <a:rPr lang="zh-CN" altLang="pt-BR" sz="2000" dirty="0">
                <a:latin typeface="微软雅黑" panose="020B0503020204020204" pitchFamily="34" charset="-122"/>
                <a:ea typeface="微软雅黑" panose="020B0503020204020204" pitchFamily="34" charset="-122"/>
                <a:cs typeface="Consolas" pitchFamily="49" charset="0"/>
              </a:rPr>
              <a:t>具有最大的价值</a:t>
            </a:r>
            <a:r>
              <a:rPr lang="zh-CN" altLang="en-US" sz="2000" dirty="0">
                <a:latin typeface="微软雅黑" panose="020B0503020204020204" pitchFamily="34" charset="-122"/>
                <a:ea typeface="微软雅黑" panose="020B0503020204020204" pitchFamily="34" charset="-122"/>
                <a:cs typeface="Consolas" pitchFamily="49" charset="0"/>
              </a:rPr>
              <a:t>的</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mn-ea"/>
              </a:rPr>
              <a:t>装载方案。</a:t>
            </a:r>
            <a:endParaRPr lang="zh-CN" altLang="pt-BR" sz="2000" dirty="0">
              <a:latin typeface="微软雅黑" panose="020B0503020204020204" pitchFamily="34" charset="-122"/>
              <a:ea typeface="微软雅黑" panose="020B0503020204020204" pitchFamily="34" charset="-122"/>
              <a:cs typeface="Consolas" pitchFamily="49" charset="0"/>
            </a:endParaRPr>
          </a:p>
        </p:txBody>
      </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3213" y="1308450"/>
            <a:ext cx="3399323" cy="4756448"/>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7" name="矩形 6"/>
          <p:cNvSpPr/>
          <p:nvPr/>
        </p:nvSpPr>
        <p:spPr>
          <a:xfrm>
            <a:off x="894522" y="1308450"/>
            <a:ext cx="3529012" cy="461665"/>
          </a:xfrm>
          <a:prstGeom prst="rect">
            <a:avLst/>
          </a:prstGeom>
        </p:spPr>
        <p:txBody>
          <a:bodyPr>
            <a:spAutoFit/>
          </a:bodyPr>
          <a:lstStyle/>
          <a:p>
            <a:pPr algn="just">
              <a:spcBef>
                <a:spcPct val="20000"/>
              </a:spcBef>
              <a:defRPr/>
            </a:pPr>
            <a:r>
              <a:rPr kumimoji="1" lang="zh-CN" altLang="en-US" sz="2400" b="1" dirty="0">
                <a:solidFill>
                  <a:srgbClr val="0000FF"/>
                </a:solidFill>
                <a:latin typeface="微软雅黑" panose="020B0503020204020204" pitchFamily="34" charset="-122"/>
                <a:ea typeface="微软雅黑" panose="020B0503020204020204" pitchFamily="34" charset="-122"/>
                <a:cs typeface="Consolas" pitchFamily="49" charset="0"/>
              </a:rPr>
              <a:t>一、问题描述</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561488" y="2606842"/>
            <a:ext cx="5846891" cy="499624"/>
          </a:xfrm>
          <a:prstGeom prst="rect">
            <a:avLst/>
          </a:prstGeom>
          <a:noFill/>
          <a:ln w="9525">
            <a:noFill/>
            <a:miter lim="800000"/>
          </a:ln>
          <a:effectLst/>
        </p:spPr>
        <p:txBody>
          <a:bodyPr wrap="square">
            <a:spAutoFit/>
          </a:bodyPr>
          <a:lstStyle/>
          <a:p>
            <a:pPr algn="l">
              <a:lnSpc>
                <a:spcPct val="150000"/>
              </a:lnSpc>
              <a:spcBef>
                <a:spcPct val="50000"/>
              </a:spcBef>
            </a:pPr>
            <a:r>
              <a:rPr lang="zh-CN" altLang="en-US" sz="2000" dirty="0">
                <a:latin typeface="微软雅黑" panose="020B0503020204020204" pitchFamily="34" charset="-122"/>
                <a:ea typeface="微软雅黑" panose="020B0503020204020204" pitchFamily="34" charset="-122"/>
                <a:cs typeface="+mn-ea"/>
                <a:sym typeface="+mn-ea"/>
              </a:rPr>
              <a:t>例如：求如下</a:t>
            </a:r>
            <a:r>
              <a:rPr lang="en-US" altLang="zh-CN" sz="2000" dirty="0">
                <a:latin typeface="微软雅黑" panose="020B0503020204020204" pitchFamily="34" charset="-122"/>
                <a:ea typeface="微软雅黑" panose="020B0503020204020204" pitchFamily="34" charset="-122"/>
                <a:cs typeface="+mn-ea"/>
                <a:sym typeface="+mn-ea"/>
              </a:rPr>
              <a:t>n=4,C</a:t>
            </a:r>
            <a:r>
              <a:rPr lang="pt-BR" altLang="zh-CN" sz="2000" dirty="0">
                <a:latin typeface="微软雅黑" panose="020B0503020204020204" pitchFamily="34" charset="-122"/>
                <a:ea typeface="微软雅黑" panose="020B0503020204020204" pitchFamily="34" charset="-122"/>
                <a:cs typeface="+mn-ea"/>
                <a:sym typeface="+mn-ea"/>
              </a:rPr>
              <a:t>=6</a:t>
            </a:r>
            <a:r>
              <a:rPr lang="zh-CN" altLang="pt-BR" sz="2000" dirty="0">
                <a:latin typeface="微软雅黑" panose="020B0503020204020204" pitchFamily="34" charset="-122"/>
                <a:ea typeface="微软雅黑" panose="020B0503020204020204" pitchFamily="34" charset="-122"/>
                <a:cs typeface="+mn-ea"/>
                <a:sym typeface="+mn-ea"/>
              </a:rPr>
              <a:t>时的</a:t>
            </a:r>
            <a:r>
              <a:rPr lang="en-US" altLang="zh-CN" sz="2000" dirty="0">
                <a:latin typeface="微软雅黑" panose="020B0503020204020204" pitchFamily="34" charset="-122"/>
                <a:ea typeface="微软雅黑" panose="020B0503020204020204" pitchFamily="34" charset="-122"/>
                <a:cs typeface="+mn-ea"/>
                <a:sym typeface="+mn-ea"/>
              </a:rPr>
              <a:t>0/1</a:t>
            </a:r>
            <a:r>
              <a:rPr lang="zh-CN" altLang="en-US" sz="2000" dirty="0">
                <a:latin typeface="微软雅黑" panose="020B0503020204020204" pitchFamily="34" charset="-122"/>
                <a:ea typeface="微软雅黑" panose="020B0503020204020204" pitchFamily="34" charset="-122"/>
                <a:cs typeface="+mn-ea"/>
                <a:sym typeface="+mn-ea"/>
              </a:rPr>
              <a:t>背包问题</a:t>
            </a:r>
            <a:r>
              <a:rPr lang="zh-CN" altLang="pt-BR" sz="2000" dirty="0">
                <a:latin typeface="微软雅黑" panose="020B0503020204020204" pitchFamily="34" charset="-122"/>
                <a:ea typeface="微软雅黑" panose="020B0503020204020204" pitchFamily="34" charset="-122"/>
                <a:cs typeface="+mn-ea"/>
                <a:sym typeface="+mn-ea"/>
              </a:rPr>
              <a:t>。</a:t>
            </a:r>
          </a:p>
        </p:txBody>
      </p:sp>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graphicFrame>
        <p:nvGraphicFramePr>
          <p:cNvPr id="184420" name="Group 100"/>
          <p:cNvGraphicFramePr>
            <a:graphicFrameLocks noGrp="1"/>
          </p:cNvGraphicFramePr>
          <p:nvPr>
            <p:custDataLst>
              <p:tags r:id="rId1"/>
            </p:custDataLst>
            <p:extLst>
              <p:ext uri="{D42A27DB-BD31-4B8C-83A1-F6EECF244321}">
                <p14:modId xmlns:p14="http://schemas.microsoft.com/office/powerpoint/2010/main" val="670203560"/>
              </p:ext>
            </p:extLst>
          </p:nvPr>
        </p:nvGraphicFramePr>
        <p:xfrm>
          <a:off x="2693671" y="3220710"/>
          <a:ext cx="5170170" cy="1828800"/>
        </p:xfrm>
        <a:graphic>
          <a:graphicData uri="http://schemas.openxmlformats.org/drawingml/2006/table">
            <a:tbl>
              <a:tblPr>
                <a:tableStyleId>{ED083AE6-46FA-4A59-8FB0-9F97EB10719F}</a:tableStyleId>
              </a:tblPr>
              <a:tblGrid>
                <a:gridCol w="1723390">
                  <a:extLst>
                    <a:ext uri="{9D8B030D-6E8A-4147-A177-3AD203B41FA5}">
                      <a16:colId xmlns:a16="http://schemas.microsoft.com/office/drawing/2014/main" val="20000"/>
                    </a:ext>
                  </a:extLst>
                </a:gridCol>
                <a:gridCol w="1723390">
                  <a:extLst>
                    <a:ext uri="{9D8B030D-6E8A-4147-A177-3AD203B41FA5}">
                      <a16:colId xmlns:a16="http://schemas.microsoft.com/office/drawing/2014/main" val="20001"/>
                    </a:ext>
                  </a:extLst>
                </a:gridCol>
                <a:gridCol w="1723390">
                  <a:extLst>
                    <a:ext uri="{9D8B030D-6E8A-4147-A177-3AD203B41FA5}">
                      <a16:colId xmlns:a16="http://schemas.microsoft.com/office/drawing/2014/main" val="20002"/>
                    </a:ext>
                  </a:extLst>
                </a:gridCol>
              </a:tblGrid>
              <a:tr h="30573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pt-BR" sz="1800" b="0" u="none" strike="noStrike" cap="none" normalizeH="0" baseline="0" dirty="0">
                          <a:ln>
                            <a:noFill/>
                          </a:ln>
                          <a:solidFill>
                            <a:srgbClr val="FF0000"/>
                          </a:solidFill>
                          <a:effectLst/>
                        </a:rPr>
                        <a:t>物品编号</a:t>
                      </a:r>
                      <a:endParaRPr kumimoji="0" lang="zh-CN" altLang="pt-BR" sz="1800" b="0" i="0" u="none" strike="noStrike" cap="none" normalizeH="0" baseline="0" dirty="0">
                        <a:ln>
                          <a:noFill/>
                        </a:ln>
                        <a:solidFill>
                          <a:srgbClr val="FF0000"/>
                        </a:solidFill>
                        <a:effectLst/>
                        <a:latin typeface="+mn-ea"/>
                        <a:ea typeface="+mn-ea"/>
                        <a:cs typeface="Times New Roman" panose="02020603050405020304"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pt-BR" sz="1800" b="0" u="none" strike="noStrike" cap="none" normalizeH="0" baseline="0" dirty="0">
                          <a:ln>
                            <a:noFill/>
                          </a:ln>
                          <a:solidFill>
                            <a:srgbClr val="FF0000"/>
                          </a:solidFill>
                          <a:effectLst/>
                        </a:rPr>
                        <a:t>重量</a:t>
                      </a:r>
                      <a:endParaRPr kumimoji="0" lang="zh-CN" altLang="pt-BR" sz="1800" b="0" i="0" u="none" strike="noStrike" cap="none" normalizeH="0" baseline="0" dirty="0">
                        <a:ln>
                          <a:noFill/>
                        </a:ln>
                        <a:solidFill>
                          <a:srgbClr val="FF0000"/>
                        </a:solidFill>
                        <a:effectLst/>
                        <a:latin typeface="+mn-ea"/>
                        <a:ea typeface="+mn-ea"/>
                        <a:cs typeface="Times New Roman" panose="02020603050405020304"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pt-BR" sz="1800" b="0" u="none" strike="noStrike" cap="none" normalizeH="0" baseline="0" dirty="0">
                          <a:ln>
                            <a:noFill/>
                          </a:ln>
                          <a:solidFill>
                            <a:srgbClr val="FF0000"/>
                          </a:solidFill>
                          <a:effectLst/>
                        </a:rPr>
                        <a:t>价值</a:t>
                      </a:r>
                      <a:endParaRPr kumimoji="0" lang="zh-CN" altLang="pt-BR" sz="1800" b="0" i="0" u="none" strike="noStrike" cap="none" normalizeH="0" baseline="0" dirty="0">
                        <a:ln>
                          <a:noFill/>
                        </a:ln>
                        <a:solidFill>
                          <a:srgbClr val="FF0000"/>
                        </a:solidFill>
                        <a:effectLst/>
                        <a:latin typeface="+mn-ea"/>
                        <a:ea typeface="+mn-ea"/>
                        <a:cs typeface="Times New Roman" panose="02020603050405020304" pitchFamily="18" charset="0"/>
                      </a:endParaRPr>
                    </a:p>
                  </a:txBody>
                  <a:tcPr horzOverflow="overflow"/>
                </a:tc>
                <a:extLst>
                  <a:ext uri="{0D108BD9-81ED-4DB2-BD59-A6C34878D82A}">
                    <a16:rowId xmlns:a16="http://schemas.microsoft.com/office/drawing/2014/main" val="10000"/>
                  </a:ext>
                </a:extLst>
              </a:tr>
              <a:tr h="24458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dirty="0">
                          <a:ln>
                            <a:noFill/>
                          </a:ln>
                          <a:solidFill>
                            <a:schemeClr val="tx1"/>
                          </a:solidFill>
                          <a:effectLst/>
                        </a:rPr>
                        <a:t>1</a:t>
                      </a:r>
                      <a:endParaRPr kumimoji="0" lang="pt-BR" altLang="zh-CN" sz="1800" b="0" i="0" u="none" strike="noStrike" cap="none" normalizeH="0" baseline="0" dirty="0">
                        <a:ln>
                          <a:noFill/>
                        </a:ln>
                        <a:solidFill>
                          <a:schemeClr val="tx1"/>
                        </a:solidFill>
                        <a:effectLst/>
                        <a:latin typeface="+mn-ea"/>
                        <a:ea typeface="+mn-ea"/>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dirty="0">
                          <a:ln>
                            <a:noFill/>
                          </a:ln>
                          <a:solidFill>
                            <a:schemeClr val="tx1"/>
                          </a:solidFill>
                          <a:effectLst/>
                        </a:rPr>
                        <a:t>5</a:t>
                      </a:r>
                      <a:endParaRPr kumimoji="0" lang="pt-BR" altLang="zh-CN" sz="1800" b="0" i="0" u="none" strike="noStrike" cap="none" normalizeH="0" baseline="0" dirty="0">
                        <a:ln>
                          <a:noFill/>
                        </a:ln>
                        <a:solidFill>
                          <a:schemeClr val="tx1"/>
                        </a:solidFill>
                        <a:effectLst/>
                        <a:latin typeface="+mn-ea"/>
                        <a:ea typeface="+mn-ea"/>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dirty="0">
                          <a:ln>
                            <a:noFill/>
                          </a:ln>
                          <a:solidFill>
                            <a:schemeClr val="tx1"/>
                          </a:solidFill>
                          <a:effectLst/>
                        </a:rPr>
                        <a:t>4</a:t>
                      </a:r>
                      <a:endParaRPr kumimoji="0" lang="pt-BR" altLang="zh-CN" sz="1800" b="0" i="0" u="none" strike="noStrike" cap="none" normalizeH="0" baseline="0" dirty="0">
                        <a:ln>
                          <a:noFill/>
                        </a:ln>
                        <a:solidFill>
                          <a:schemeClr val="tx1"/>
                        </a:solidFill>
                        <a:effectLst/>
                        <a:latin typeface="+mn-ea"/>
                        <a:ea typeface="+mn-ea"/>
                        <a:cs typeface="Consolas" panose="020B0609020204030204" pitchFamily="49" charset="0"/>
                      </a:endParaRPr>
                    </a:p>
                  </a:txBody>
                  <a:tcPr horzOverflow="overflow"/>
                </a:tc>
                <a:extLst>
                  <a:ext uri="{0D108BD9-81ED-4DB2-BD59-A6C34878D82A}">
                    <a16:rowId xmlns:a16="http://schemas.microsoft.com/office/drawing/2014/main" val="10001"/>
                  </a:ext>
                </a:extLst>
              </a:tr>
              <a:tr h="24458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a:ln>
                            <a:noFill/>
                          </a:ln>
                          <a:solidFill>
                            <a:schemeClr val="tx1"/>
                          </a:solidFill>
                          <a:effectLst/>
                        </a:rPr>
                        <a:t>2</a:t>
                      </a:r>
                      <a:endParaRPr kumimoji="0" lang="pt-BR" altLang="zh-CN" sz="1800" b="0" i="0" u="none" strike="noStrike" cap="none" normalizeH="0" baseline="0">
                        <a:ln>
                          <a:noFill/>
                        </a:ln>
                        <a:solidFill>
                          <a:schemeClr val="tx1"/>
                        </a:solidFill>
                        <a:effectLst/>
                        <a:latin typeface="+mn-ea"/>
                        <a:ea typeface="+mn-ea"/>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dirty="0">
                          <a:ln>
                            <a:noFill/>
                          </a:ln>
                          <a:solidFill>
                            <a:schemeClr val="tx1"/>
                          </a:solidFill>
                          <a:effectLst/>
                        </a:rPr>
                        <a:t>3</a:t>
                      </a:r>
                      <a:endParaRPr kumimoji="0" lang="pt-BR" altLang="zh-CN" sz="1800" b="0" i="0" u="none" strike="noStrike" cap="none" normalizeH="0" baseline="0" dirty="0">
                        <a:ln>
                          <a:noFill/>
                        </a:ln>
                        <a:solidFill>
                          <a:schemeClr val="tx1"/>
                        </a:solidFill>
                        <a:effectLst/>
                        <a:latin typeface="+mn-ea"/>
                        <a:ea typeface="+mn-ea"/>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dirty="0">
                          <a:ln>
                            <a:noFill/>
                          </a:ln>
                          <a:solidFill>
                            <a:schemeClr val="tx1"/>
                          </a:solidFill>
                          <a:effectLst/>
                        </a:rPr>
                        <a:t>4</a:t>
                      </a:r>
                      <a:endParaRPr kumimoji="0" lang="pt-BR" altLang="zh-CN" sz="1800" b="0" i="0" u="none" strike="noStrike" cap="none" normalizeH="0" baseline="0" dirty="0">
                        <a:ln>
                          <a:noFill/>
                        </a:ln>
                        <a:solidFill>
                          <a:schemeClr val="tx1"/>
                        </a:solidFill>
                        <a:effectLst/>
                        <a:latin typeface="+mn-ea"/>
                        <a:ea typeface="+mn-ea"/>
                        <a:cs typeface="Consolas" panose="020B0609020204030204" pitchFamily="49" charset="0"/>
                      </a:endParaRPr>
                    </a:p>
                  </a:txBody>
                  <a:tcPr horzOverflow="overflow"/>
                </a:tc>
                <a:extLst>
                  <a:ext uri="{0D108BD9-81ED-4DB2-BD59-A6C34878D82A}">
                    <a16:rowId xmlns:a16="http://schemas.microsoft.com/office/drawing/2014/main" val="10002"/>
                  </a:ext>
                </a:extLst>
              </a:tr>
              <a:tr h="24458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a:ln>
                            <a:noFill/>
                          </a:ln>
                          <a:solidFill>
                            <a:schemeClr val="tx1"/>
                          </a:solidFill>
                          <a:effectLst/>
                        </a:rPr>
                        <a:t>3</a:t>
                      </a:r>
                      <a:endParaRPr kumimoji="0" lang="pt-BR" altLang="zh-CN" sz="1800" b="0" i="0" u="none" strike="noStrike" cap="none" normalizeH="0" baseline="0">
                        <a:ln>
                          <a:noFill/>
                        </a:ln>
                        <a:solidFill>
                          <a:schemeClr val="tx1"/>
                        </a:solidFill>
                        <a:effectLst/>
                        <a:latin typeface="+mn-ea"/>
                        <a:ea typeface="+mn-ea"/>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a:ln>
                            <a:noFill/>
                          </a:ln>
                          <a:solidFill>
                            <a:schemeClr val="tx1"/>
                          </a:solidFill>
                          <a:effectLst/>
                        </a:rPr>
                        <a:t>2</a:t>
                      </a:r>
                      <a:endParaRPr kumimoji="0" lang="pt-BR" altLang="zh-CN" sz="1800" b="0" i="0" u="none" strike="noStrike" cap="none" normalizeH="0" baseline="0">
                        <a:ln>
                          <a:noFill/>
                        </a:ln>
                        <a:solidFill>
                          <a:schemeClr val="tx1"/>
                        </a:solidFill>
                        <a:effectLst/>
                        <a:latin typeface="+mn-ea"/>
                        <a:ea typeface="+mn-ea"/>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dirty="0">
                          <a:ln>
                            <a:noFill/>
                          </a:ln>
                          <a:solidFill>
                            <a:schemeClr val="tx1"/>
                          </a:solidFill>
                          <a:effectLst/>
                        </a:rPr>
                        <a:t>3</a:t>
                      </a:r>
                      <a:endParaRPr kumimoji="0" lang="pt-BR" altLang="zh-CN" sz="1800" b="0" i="0" u="none" strike="noStrike" cap="none" normalizeH="0" baseline="0" dirty="0">
                        <a:ln>
                          <a:noFill/>
                        </a:ln>
                        <a:solidFill>
                          <a:schemeClr val="tx1"/>
                        </a:solidFill>
                        <a:effectLst/>
                        <a:latin typeface="+mn-ea"/>
                        <a:ea typeface="+mn-ea"/>
                        <a:cs typeface="Consolas" panose="020B0609020204030204" pitchFamily="49" charset="0"/>
                      </a:endParaRPr>
                    </a:p>
                  </a:txBody>
                  <a:tcPr horzOverflow="overflow"/>
                </a:tc>
                <a:extLst>
                  <a:ext uri="{0D108BD9-81ED-4DB2-BD59-A6C34878D82A}">
                    <a16:rowId xmlns:a16="http://schemas.microsoft.com/office/drawing/2014/main" val="10003"/>
                  </a:ext>
                </a:extLst>
              </a:tr>
              <a:tr h="30573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dirty="0">
                          <a:ln>
                            <a:noFill/>
                          </a:ln>
                          <a:solidFill>
                            <a:schemeClr val="tx1"/>
                          </a:solidFill>
                          <a:effectLst/>
                        </a:rPr>
                        <a:t>4</a:t>
                      </a:r>
                      <a:endParaRPr kumimoji="0" lang="pt-BR" altLang="zh-CN" sz="1800" b="0" i="0" u="none" strike="noStrike" cap="none" normalizeH="0" baseline="0" dirty="0">
                        <a:ln>
                          <a:noFill/>
                        </a:ln>
                        <a:solidFill>
                          <a:schemeClr val="tx1"/>
                        </a:solidFill>
                        <a:effectLst/>
                        <a:latin typeface="+mn-ea"/>
                        <a:ea typeface="+mn-ea"/>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a:ln>
                            <a:noFill/>
                          </a:ln>
                          <a:solidFill>
                            <a:schemeClr val="tx1"/>
                          </a:solidFill>
                          <a:effectLst/>
                        </a:rPr>
                        <a:t>1</a:t>
                      </a:r>
                      <a:endParaRPr kumimoji="0" lang="pt-BR" altLang="zh-CN" sz="1800" b="0" i="0" u="none" strike="noStrike" cap="none" normalizeH="0" baseline="0">
                        <a:ln>
                          <a:noFill/>
                        </a:ln>
                        <a:solidFill>
                          <a:schemeClr val="tx1"/>
                        </a:solidFill>
                        <a:effectLst/>
                        <a:latin typeface="+mn-ea"/>
                        <a:ea typeface="+mn-ea"/>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pt-BR" altLang="zh-CN" sz="1800" b="0" u="none" strike="noStrike" cap="none" normalizeH="0" baseline="0" dirty="0">
                          <a:ln>
                            <a:noFill/>
                          </a:ln>
                          <a:solidFill>
                            <a:schemeClr val="tx1"/>
                          </a:solidFill>
                          <a:effectLst/>
                        </a:rPr>
                        <a:t>1</a:t>
                      </a:r>
                      <a:endParaRPr kumimoji="0" lang="pt-BR" altLang="zh-CN" sz="1800" b="0" i="0" u="none" strike="noStrike" cap="none" normalizeH="0" baseline="0" dirty="0">
                        <a:ln>
                          <a:noFill/>
                        </a:ln>
                        <a:solidFill>
                          <a:schemeClr val="tx1"/>
                        </a:solidFill>
                        <a:effectLst/>
                        <a:latin typeface="+mn-ea"/>
                        <a:ea typeface="+mn-ea"/>
                        <a:cs typeface="Consolas" panose="020B0609020204030204" pitchFamily="49" charset="0"/>
                      </a:endParaRPr>
                    </a:p>
                  </a:txBody>
                  <a:tcPr horzOverflow="overflow"/>
                </a:tc>
                <a:extLst>
                  <a:ext uri="{0D108BD9-81ED-4DB2-BD59-A6C34878D82A}">
                    <a16:rowId xmlns:a16="http://schemas.microsoft.com/office/drawing/2014/main" val="10004"/>
                  </a:ext>
                </a:extLst>
              </a:tr>
            </a:tbl>
          </a:graphicData>
        </a:graphic>
      </p:graphicFrame>
      <p:sp>
        <p:nvSpPr>
          <p:cNvPr id="183298" name="Text Box 2"/>
          <p:cNvSpPr txBox="1">
            <a:spLocks noChangeArrowheads="1"/>
          </p:cNvSpPr>
          <p:nvPr/>
        </p:nvSpPr>
        <p:spPr bwMode="auto">
          <a:xfrm>
            <a:off x="1033670" y="5096723"/>
            <a:ext cx="10545417" cy="874407"/>
          </a:xfrm>
          <a:prstGeom prst="rect">
            <a:avLst/>
          </a:prstGeom>
          <a:noFill/>
          <a:ln w="9525">
            <a:noFill/>
            <a:miter lim="800000"/>
          </a:ln>
          <a:effectLst/>
        </p:spPr>
        <p:txBody>
          <a:bodyPr wrap="square">
            <a:spAutoFit/>
          </a:bodyPr>
          <a:lstStyle/>
          <a:p>
            <a:pPr algn="l">
              <a:lnSpc>
                <a:spcPct val="150000"/>
              </a:lnSpc>
              <a:spcBef>
                <a:spcPct val="50000"/>
              </a:spcBef>
            </a:pPr>
            <a:r>
              <a:rPr lang="zh-CN" altLang="pt-BR" dirty="0">
                <a:latin typeface="微软雅黑" panose="020B0503020204020204" pitchFamily="34" charset="-122"/>
                <a:ea typeface="微软雅黑" panose="020B0503020204020204" pitchFamily="34" charset="-122"/>
                <a:cs typeface="+mn-ea"/>
              </a:rPr>
              <a:t>　　对于每一种组合，计算其总重量</a:t>
            </a:r>
            <a:r>
              <a:rPr lang="pt-BR" altLang="zh-CN" dirty="0">
                <a:latin typeface="微软雅黑" panose="020B0503020204020204" pitchFamily="34" charset="-122"/>
                <a:ea typeface="微软雅黑" panose="020B0503020204020204" pitchFamily="34" charset="-122"/>
                <a:cs typeface="+mn-ea"/>
              </a:rPr>
              <a:t>sumw</a:t>
            </a:r>
            <a:r>
              <a:rPr lang="zh-CN" altLang="pt-BR" dirty="0">
                <a:latin typeface="微软雅黑" panose="020B0503020204020204" pitchFamily="34" charset="-122"/>
                <a:ea typeface="微软雅黑" panose="020B0503020204020204" pitchFamily="34" charset="-122"/>
                <a:cs typeface="+mn-ea"/>
              </a:rPr>
              <a:t>和总价值</a:t>
            </a:r>
            <a:r>
              <a:rPr lang="pt-BR" altLang="zh-CN" dirty="0">
                <a:latin typeface="微软雅黑" panose="020B0503020204020204" pitchFamily="34" charset="-122"/>
                <a:ea typeface="微软雅黑" panose="020B0503020204020204" pitchFamily="34" charset="-122"/>
                <a:cs typeface="+mn-ea"/>
              </a:rPr>
              <a:t>sumv</a:t>
            </a:r>
            <a:r>
              <a:rPr lang="zh-CN" altLang="pt-BR" dirty="0">
                <a:latin typeface="微软雅黑" panose="020B0503020204020204" pitchFamily="34" charset="-122"/>
                <a:ea typeface="微软雅黑" panose="020B0503020204020204" pitchFamily="34" charset="-122"/>
                <a:cs typeface="+mn-ea"/>
              </a:rPr>
              <a:t>，当</a:t>
            </a:r>
            <a:r>
              <a:rPr lang="pt-BR" altLang="zh-CN" dirty="0">
                <a:latin typeface="微软雅黑" panose="020B0503020204020204" pitchFamily="34" charset="-122"/>
                <a:ea typeface="微软雅黑" panose="020B0503020204020204" pitchFamily="34" charset="-122"/>
                <a:cs typeface="+mn-ea"/>
              </a:rPr>
              <a:t>sumw</a:t>
            </a:r>
            <a:r>
              <a:rPr lang="zh-CN" altLang="pt-BR" dirty="0">
                <a:latin typeface="微软雅黑" panose="020B0503020204020204" pitchFamily="34" charset="-122"/>
                <a:ea typeface="微软雅黑" panose="020B0503020204020204" pitchFamily="34" charset="-122"/>
                <a:cs typeface="+mn-ea"/>
              </a:rPr>
              <a:t>小于等于</a:t>
            </a:r>
            <a:r>
              <a:rPr lang="en-US" altLang="zh-CN" dirty="0">
                <a:latin typeface="微软雅黑" panose="020B0503020204020204" pitchFamily="34" charset="-122"/>
                <a:ea typeface="微软雅黑" panose="020B0503020204020204" pitchFamily="34" charset="-122"/>
                <a:cs typeface="+mn-ea"/>
              </a:rPr>
              <a:t>C</a:t>
            </a:r>
            <a:r>
              <a:rPr lang="zh-CN" altLang="pt-BR" dirty="0">
                <a:latin typeface="微软雅黑" panose="020B0503020204020204" pitchFamily="34" charset="-122"/>
                <a:ea typeface="微软雅黑" panose="020B0503020204020204" pitchFamily="34" charset="-122"/>
                <a:cs typeface="+mn-ea"/>
              </a:rPr>
              <a:t>时，该组合是一种解，并通过比较将最佳方案保存在</a:t>
            </a:r>
            <a:r>
              <a:rPr lang="pt-BR" altLang="zh-CN" dirty="0">
                <a:latin typeface="微软雅黑" panose="020B0503020204020204" pitchFamily="34" charset="-122"/>
                <a:ea typeface="微软雅黑" panose="020B0503020204020204" pitchFamily="34" charset="-122"/>
                <a:cs typeface="+mn-ea"/>
              </a:rPr>
              <a:t>maxsumw</a:t>
            </a:r>
            <a:r>
              <a:rPr lang="zh-CN" altLang="pt-BR" dirty="0">
                <a:latin typeface="微软雅黑" panose="020B0503020204020204" pitchFamily="34" charset="-122"/>
                <a:ea typeface="微软雅黑" panose="020B0503020204020204" pitchFamily="34" charset="-122"/>
                <a:cs typeface="+mn-ea"/>
              </a:rPr>
              <a:t>和</a:t>
            </a:r>
            <a:r>
              <a:rPr lang="en-US" altLang="zh-CN" dirty="0" err="1">
                <a:latin typeface="微软雅黑" panose="020B0503020204020204" pitchFamily="34" charset="-122"/>
                <a:ea typeface="微软雅黑" panose="020B0503020204020204" pitchFamily="34" charset="-122"/>
                <a:cs typeface="+mn-ea"/>
              </a:rPr>
              <a:t>maxsumv</a:t>
            </a:r>
            <a:r>
              <a:rPr lang="zh-CN" altLang="en-US" dirty="0">
                <a:latin typeface="微软雅黑" panose="020B0503020204020204" pitchFamily="34" charset="-122"/>
                <a:ea typeface="微软雅黑" panose="020B0503020204020204" pitchFamily="34" charset="-122"/>
                <a:cs typeface="+mn-ea"/>
              </a:rPr>
              <a:t>中，最后输出所有的解和最佳解。</a:t>
            </a:r>
            <a:endParaRPr lang="en-US" altLang="zh-CN" dirty="0">
              <a:latin typeface="微软雅黑" panose="020B0503020204020204" pitchFamily="34" charset="-122"/>
              <a:ea typeface="微软雅黑" panose="020B0503020204020204" pitchFamily="34" charset="-122"/>
              <a:cs typeface="+mn-ea"/>
            </a:endParaRPr>
          </a:p>
        </p:txBody>
      </p:sp>
      <p:sp>
        <p:nvSpPr>
          <p:cNvPr id="9" name="矩形 8">
            <a:extLst>
              <a:ext uri="{FF2B5EF4-FFF2-40B4-BE49-F238E27FC236}">
                <a16:creationId xmlns:a16="http://schemas.microsoft.com/office/drawing/2014/main" id="{90552B04-7137-420A-A57E-64BA7F6FB7D1}"/>
              </a:ext>
            </a:extLst>
          </p:cNvPr>
          <p:cNvSpPr/>
          <p:nvPr/>
        </p:nvSpPr>
        <p:spPr>
          <a:xfrm>
            <a:off x="796982" y="1324073"/>
            <a:ext cx="3529012" cy="400110"/>
          </a:xfrm>
          <a:prstGeom prst="rect">
            <a:avLst/>
          </a:prstGeom>
        </p:spPr>
        <p:txBody>
          <a:bodyPr>
            <a:spAutoFit/>
          </a:bodyPr>
          <a:lstStyle/>
          <a:p>
            <a:pPr algn="just">
              <a:spcBef>
                <a:spcPct val="20000"/>
              </a:spcBef>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二、问题分析</a:t>
            </a:r>
          </a:p>
        </p:txBody>
      </p:sp>
      <p:sp>
        <p:nvSpPr>
          <p:cNvPr id="11" name="文本框 10">
            <a:extLst>
              <a:ext uri="{FF2B5EF4-FFF2-40B4-BE49-F238E27FC236}">
                <a16:creationId xmlns:a16="http://schemas.microsoft.com/office/drawing/2014/main" id="{B5135716-8476-450F-B7A7-BD2F5349DF3F}"/>
              </a:ext>
            </a:extLst>
          </p:cNvPr>
          <p:cNvSpPr txBox="1"/>
          <p:nvPr/>
        </p:nvSpPr>
        <p:spPr>
          <a:xfrm>
            <a:off x="701965" y="1832532"/>
            <a:ext cx="7161876" cy="499624"/>
          </a:xfrm>
          <a:prstGeom prst="rect">
            <a:avLst/>
          </a:prstGeom>
          <a:noFill/>
        </p:spPr>
        <p:txBody>
          <a:bodyPr wrap="square">
            <a:spAutoFit/>
          </a:bodyPr>
          <a:lstStyle/>
          <a:p>
            <a:pPr algn="l">
              <a:lnSpc>
                <a:spcPct val="150000"/>
              </a:lnSpc>
              <a:spcBef>
                <a:spcPct val="50000"/>
              </a:spcBef>
            </a:pPr>
            <a:r>
              <a:rPr lang="en-US" altLang="zh-CN" sz="2000" dirty="0">
                <a:latin typeface="微软雅黑" panose="020B0503020204020204" pitchFamily="34" charset="-122"/>
                <a:ea typeface="微软雅黑" panose="020B0503020204020204" pitchFamily="34" charset="-122"/>
                <a:cs typeface="+mn-ea"/>
              </a:rPr>
              <a:t>【</a:t>
            </a:r>
            <a:r>
              <a:rPr lang="zh-CN" altLang="en-US" sz="2000" dirty="0">
                <a:latin typeface="微软雅黑" panose="020B0503020204020204" pitchFamily="34" charset="-122"/>
                <a:ea typeface="微软雅黑" panose="020B0503020204020204" pitchFamily="34" charset="-122"/>
                <a:cs typeface="+mn-ea"/>
              </a:rPr>
              <a:t>蛮力法</a:t>
            </a:r>
            <a:r>
              <a:rPr lang="en-US" altLang="zh-CN" sz="2000" dirty="0">
                <a:latin typeface="微软雅黑" panose="020B0503020204020204" pitchFamily="34" charset="-122"/>
                <a:ea typeface="微软雅黑" panose="020B0503020204020204" pitchFamily="34" charset="-122"/>
                <a:cs typeface="+mn-ea"/>
              </a:rPr>
              <a:t>】</a:t>
            </a:r>
            <a:r>
              <a:rPr lang="zh-CN" altLang="pt-BR" sz="2000" dirty="0">
                <a:latin typeface="微软雅黑" panose="020B0503020204020204" pitchFamily="34" charset="-122"/>
                <a:ea typeface="微软雅黑" panose="020B0503020204020204" pitchFamily="34" charset="-122"/>
                <a:cs typeface="+mn-ea"/>
              </a:rPr>
              <a:t>采用求</a:t>
            </a:r>
            <a:r>
              <a:rPr lang="zh-CN" altLang="en-US" sz="2000" dirty="0">
                <a:latin typeface="微软雅黑" panose="020B0503020204020204" pitchFamily="34" charset="-122"/>
                <a:ea typeface="微软雅黑" panose="020B0503020204020204" pitchFamily="34" charset="-122"/>
                <a:cs typeface="+mn-ea"/>
              </a:rPr>
              <a:t>子集</a:t>
            </a:r>
            <a:r>
              <a:rPr lang="zh-CN" altLang="pt-BR" sz="2000" dirty="0">
                <a:latin typeface="微软雅黑" panose="020B0503020204020204" pitchFamily="34" charset="-122"/>
                <a:ea typeface="微软雅黑" panose="020B0503020204020204" pitchFamily="34" charset="-122"/>
                <a:cs typeface="+mn-ea"/>
              </a:rPr>
              <a:t>的方法求出所有的物品组合。</a:t>
            </a:r>
          </a:p>
        </p:txBody>
      </p:sp>
    </p:spTree>
    <p:extLst>
      <p:ext uri="{BB962C8B-B14F-4D97-AF65-F5344CB8AC3E}">
        <p14:creationId xmlns:p14="http://schemas.microsoft.com/office/powerpoint/2010/main" val="107490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180227" name="Text Box 3"/>
          <p:cNvSpPr txBox="1">
            <a:spLocks noChangeArrowheads="1"/>
          </p:cNvSpPr>
          <p:nvPr/>
        </p:nvSpPr>
        <p:spPr bwMode="auto">
          <a:xfrm>
            <a:off x="1992313" y="1175704"/>
            <a:ext cx="8280400" cy="4543703"/>
          </a:xfrm>
          <a:prstGeom prst="rect">
            <a:avLst/>
          </a:prstGeom>
          <a:ln/>
        </p:spPr>
        <p:style>
          <a:lnRef idx="2">
            <a:schemeClr val="accent2"/>
          </a:lnRef>
          <a:fillRef idx="1">
            <a:schemeClr val="lt1"/>
          </a:fillRef>
          <a:effectRef idx="0">
            <a:schemeClr val="accent2"/>
          </a:effectRef>
          <a:fontRef idx="minor">
            <a:schemeClr val="dk1"/>
          </a:fontRef>
        </p:style>
        <p:txBody>
          <a:bodyPr tIns="180000" bIns="144000">
            <a:spAutoFit/>
          </a:bodyPr>
          <a:lstStyle/>
          <a:p>
            <a:pPr algn="l"/>
            <a:r>
              <a:rPr lang="zh-CN" altLang="pt-BR"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序号	      选中物品	         总重量	        总价值	        能否装入</a:t>
            </a:r>
          </a:p>
          <a:p>
            <a:pPr algn="l"/>
            <a:r>
              <a:rPr lang="zh-CN" altLang="pt-BR" sz="1600" dirty="0">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		{ }		0		0		</a:t>
            </a:r>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2		{ 1 }		5		4		</a:t>
            </a:r>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3		{ 2 }		3		4		</a:t>
            </a:r>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4		{ 1 2 }		8		8		</a:t>
            </a:r>
            <a:r>
              <a:rPr lang="zh-CN" altLang="pt-BR"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否</a:t>
            </a:r>
          </a:p>
          <a:p>
            <a:pPr algn="l"/>
            <a:r>
              <a:rPr lang="zh-CN" altLang="pt-BR" sz="1600" dirty="0">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5		{ 3 }		2		3		</a:t>
            </a:r>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6		{ 1 3 }		7		7		</a:t>
            </a:r>
            <a:r>
              <a:rPr lang="zh-CN" altLang="pt-BR" sz="1600" dirty="0">
                <a:latin typeface="微软雅黑" panose="020B0503020204020204" pitchFamily="34" charset="-122"/>
                <a:ea typeface="微软雅黑" panose="020B0503020204020204" pitchFamily="34" charset="-122"/>
                <a:cs typeface="Consolas" panose="020B0609020204030204" pitchFamily="49" charset="0"/>
              </a:rPr>
              <a:t>否</a:t>
            </a:r>
            <a:endPar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a:p>
            <a:pPr algn="l"/>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7		{ 2 3 }		5		7		</a:t>
            </a:r>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8		{ 1 2 3 }	              10		11		</a:t>
            </a:r>
            <a:r>
              <a:rPr lang="zh-CN" altLang="pt-BR"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否</a:t>
            </a:r>
          </a:p>
          <a:p>
            <a:pPr algn="l"/>
            <a:r>
              <a:rPr lang="zh-CN" altLang="pt-BR" sz="1600" dirty="0">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9		{ 4 }		1		1		</a:t>
            </a:r>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10		{ 1 4 }		6		5		</a:t>
            </a:r>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11		{ 2 4 }		4		5		</a:t>
            </a:r>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12		{ 1 2 4 }	               9		9		</a:t>
            </a:r>
            <a:r>
              <a:rPr lang="zh-CN" altLang="pt-BR"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否</a:t>
            </a:r>
          </a:p>
          <a:p>
            <a:pPr algn="l"/>
            <a:r>
              <a:rPr lang="zh-CN" altLang="pt-BR" sz="1600" dirty="0">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13		{ 3 4 }		3		4		</a:t>
            </a:r>
            <a:r>
              <a:rPr lang="zh-CN" altLang="pt-BR" sz="16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14		{ 1 3 4 }	               8		8		</a:t>
            </a:r>
            <a:r>
              <a:rPr lang="zh-CN" altLang="pt-BR"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否</a:t>
            </a:r>
          </a:p>
          <a:p>
            <a:pPr algn="l"/>
            <a:r>
              <a:rPr lang="zh-CN" altLang="pt-BR" sz="1600" dirty="0">
                <a:latin typeface="微软雅黑" panose="020B0503020204020204" pitchFamily="34" charset="-122"/>
                <a:ea typeface="微软雅黑" panose="020B0503020204020204" pitchFamily="34" charset="-122"/>
                <a:cs typeface="Consolas" panose="020B0609020204030204" pitchFamily="49" charset="0"/>
              </a:rPr>
              <a:t> </a:t>
            </a:r>
            <a:r>
              <a:rPr lang="zh-CN" altLang="pt-BR" sz="1600"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nsolas" panose="020B0609020204030204" pitchFamily="49" charset="0"/>
              </a:rPr>
              <a:t> </a:t>
            </a:r>
            <a:r>
              <a:rPr lang="pt-BR" altLang="zh-CN" sz="1600"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nsolas" panose="020B0609020204030204" pitchFamily="49" charset="0"/>
              </a:rPr>
              <a:t>15		{ 2 3 4 }	               6		8		</a:t>
            </a:r>
            <a:r>
              <a:rPr lang="zh-CN" altLang="pt-BR" sz="1600" u="sng"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nsolas" panose="020B0609020204030204" pitchFamily="49" charset="0"/>
              </a:rPr>
              <a:t>能</a:t>
            </a:r>
          </a:p>
          <a:p>
            <a:pPr algn="l"/>
            <a:r>
              <a:rPr lang="zh-CN" altLang="pt-BR" sz="1600" dirty="0">
                <a:latin typeface="微软雅黑" panose="020B0503020204020204" pitchFamily="34" charset="-122"/>
                <a:ea typeface="微软雅黑" panose="020B0503020204020204" pitchFamily="34" charset="-122"/>
                <a:cs typeface="Consolas" panose="020B0609020204030204" pitchFamily="49" charset="0"/>
              </a:rPr>
              <a:t>  </a:t>
            </a:r>
            <a:r>
              <a:rPr lang="pt-BR" altLang="zh-CN"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16		{ 1 2 3 4 }	11		12		</a:t>
            </a:r>
            <a:r>
              <a:rPr lang="zh-CN" altLang="pt-BR" sz="16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否</a:t>
            </a:r>
          </a:p>
        </p:txBody>
      </p:sp>
      <p:sp>
        <p:nvSpPr>
          <p:cNvPr id="9" name="文本框 8">
            <a:extLst>
              <a:ext uri="{FF2B5EF4-FFF2-40B4-BE49-F238E27FC236}">
                <a16:creationId xmlns:a16="http://schemas.microsoft.com/office/drawing/2014/main" id="{F1D2E3A4-FD40-452B-9C01-6E0717F0B523}"/>
              </a:ext>
            </a:extLst>
          </p:cNvPr>
          <p:cNvSpPr txBox="1"/>
          <p:nvPr/>
        </p:nvSpPr>
        <p:spPr>
          <a:xfrm>
            <a:off x="1919287" y="5769834"/>
            <a:ext cx="7424420"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cs typeface="Consolas" panose="020B0609020204030204" pitchFamily="49" charset="0"/>
              </a:rPr>
              <a:t>求解结果：</a:t>
            </a:r>
            <a:r>
              <a:rPr lang="zh-CN" altLang="pt-BR" dirty="0">
                <a:latin typeface="微软雅黑" panose="020B0503020204020204" pitchFamily="34" charset="-122"/>
                <a:ea typeface="微软雅黑" panose="020B0503020204020204" pitchFamily="34" charset="-122"/>
                <a:cs typeface="Consolas" panose="020B0609020204030204" pitchFamily="49" charset="0"/>
              </a:rPr>
              <a:t>最佳方案为选中物品</a:t>
            </a:r>
            <a:r>
              <a:rPr lang="en-US" altLang="zh-CN" dirty="0">
                <a:latin typeface="微软雅黑" panose="020B0503020204020204" pitchFamily="34" charset="-122"/>
                <a:ea typeface="微软雅黑" panose="020B0503020204020204" pitchFamily="34" charset="-122"/>
                <a:cs typeface="Consolas" panose="020B0609020204030204" pitchFamily="49" charset="0"/>
              </a:rPr>
              <a:t>:{ 2 3 4 },</a:t>
            </a:r>
            <a:r>
              <a:rPr lang="zh-CN" altLang="en-US" dirty="0">
                <a:latin typeface="微软雅黑" panose="020B0503020204020204" pitchFamily="34" charset="-122"/>
                <a:ea typeface="微软雅黑" panose="020B0503020204020204" pitchFamily="34" charset="-122"/>
                <a:cs typeface="Consolas" panose="020B0609020204030204" pitchFamily="49" charset="0"/>
              </a:rPr>
              <a:t>总重量</a:t>
            </a:r>
            <a:r>
              <a:rPr lang="en-US" altLang="zh-CN" dirty="0">
                <a:latin typeface="微软雅黑" panose="020B0503020204020204" pitchFamily="34" charset="-122"/>
                <a:ea typeface="微软雅黑" panose="020B0503020204020204" pitchFamily="34" charset="-122"/>
                <a:cs typeface="Consolas" panose="020B0609020204030204" pitchFamily="49" charset="0"/>
              </a:rPr>
              <a:t>:6,</a:t>
            </a:r>
            <a:r>
              <a:rPr lang="zh-CN" altLang="en-US" dirty="0">
                <a:latin typeface="微软雅黑" panose="020B0503020204020204" pitchFamily="34" charset="-122"/>
                <a:ea typeface="微软雅黑" panose="020B0503020204020204" pitchFamily="34" charset="-122"/>
                <a:cs typeface="Consolas" panose="020B0609020204030204" pitchFamily="49" charset="0"/>
              </a:rPr>
              <a:t>总价值</a:t>
            </a:r>
            <a:r>
              <a:rPr lang="en-US" altLang="zh-CN" dirty="0">
                <a:latin typeface="微软雅黑" panose="020B0503020204020204" pitchFamily="34" charset="-122"/>
                <a:ea typeface="微软雅黑" panose="020B0503020204020204" pitchFamily="34" charset="-122"/>
                <a:cs typeface="Consolas" panose="020B0609020204030204" pitchFamily="49" charset="0"/>
              </a:rPr>
              <a:t>:8</a:t>
            </a: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8B28A84-3762-4A78-AEAA-658CDF190E8E}"/>
              </a:ext>
            </a:extLst>
          </p:cNvPr>
          <p:cNvSpPr/>
          <p:nvPr/>
        </p:nvSpPr>
        <p:spPr>
          <a:xfrm>
            <a:off x="4215580" y="6253439"/>
            <a:ext cx="3052439" cy="458908"/>
          </a:xfrm>
          <a:prstGeom prst="rect">
            <a:avLst/>
          </a:prstGeom>
          <a:solidFill>
            <a:schemeClr val="accent4">
              <a:lumMod val="20000"/>
              <a:lumOff val="80000"/>
            </a:schemeClr>
          </a:solidFill>
        </p:spPr>
        <p:txBody>
          <a:bodyPr wrap="none">
            <a:spAutoFit/>
          </a:bodyPr>
          <a:lstStyle/>
          <a:p>
            <a:pPr>
              <a:lnSpc>
                <a:spcPct val="150000"/>
              </a:lnSpc>
              <a:spcBef>
                <a:spcPct val="50000"/>
              </a:spcBef>
            </a:pPr>
            <a:r>
              <a:rPr lang="zh-CN" altLang="en-US" dirty="0">
                <a:latin typeface="微软雅黑" panose="020B0503020204020204" pitchFamily="34" charset="-122"/>
                <a:ea typeface="微软雅黑" panose="020B0503020204020204" pitchFamily="34" charset="-122"/>
                <a:cs typeface="+mn-ea"/>
              </a:rPr>
              <a:t>蛮力法时间复杂</a:t>
            </a:r>
            <a:r>
              <a:rPr lang="zh-CN" altLang="en-US">
                <a:latin typeface="微软雅黑" panose="020B0503020204020204" pitchFamily="34" charset="-122"/>
                <a:ea typeface="微软雅黑" panose="020B0503020204020204" pitchFamily="34" charset="-122"/>
                <a:cs typeface="+mn-ea"/>
              </a:rPr>
              <a:t>度为</a:t>
            </a:r>
            <a:r>
              <a:rPr lang="en-US" altLang="zh-CN" dirty="0">
                <a:latin typeface="微软雅黑" panose="020B0503020204020204" pitchFamily="34" charset="-122"/>
                <a:ea typeface="微软雅黑" panose="020B0503020204020204" pitchFamily="34" charset="-122"/>
                <a:cs typeface="+mn-ea"/>
              </a:rPr>
              <a:t>O(2^n)</a:t>
            </a:r>
          </a:p>
        </p:txBody>
      </p:sp>
    </p:spTree>
    <p:extLst>
      <p:ext uri="{BB962C8B-B14F-4D97-AF65-F5344CB8AC3E}">
        <p14:creationId xmlns:p14="http://schemas.microsoft.com/office/powerpoint/2010/main" val="323786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53"/>
          <p:cNvSpPr txBox="1">
            <a:spLocks noChangeArrowheads="1"/>
          </p:cNvSpPr>
          <p:nvPr/>
        </p:nvSpPr>
        <p:spPr bwMode="auto">
          <a:xfrm>
            <a:off x="702031" y="2098697"/>
            <a:ext cx="112149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kumimoji="1" lang="zh-CN" altLang="en-US" sz="2000" dirty="0">
                <a:latin typeface="微软雅黑" panose="020B0503020204020204" pitchFamily="34" charset="-122"/>
                <a:ea typeface="微软雅黑" panose="020B0503020204020204" pitchFamily="34" charset="-122"/>
                <a:cs typeface="Consolas" pitchFamily="49" charset="0"/>
              </a:rPr>
              <a:t>设</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x</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sz="2000"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dirty="0">
                <a:latin typeface="微软雅黑" panose="020B0503020204020204" pitchFamily="34" charset="-122"/>
                <a:ea typeface="微软雅黑" panose="020B0503020204020204" pitchFamily="34" charset="-122"/>
                <a:cs typeface="Consolas" pitchFamily="49" charset="0"/>
              </a:rPr>
              <a:t>是所给</a:t>
            </a:r>
            <a:r>
              <a:rPr kumimoji="1" lang="en-US" altLang="zh-CN" sz="2000" dirty="0">
                <a:latin typeface="微软雅黑" panose="020B0503020204020204" pitchFamily="34" charset="-122"/>
                <a:ea typeface="微软雅黑" panose="020B0503020204020204" pitchFamily="34" charset="-122"/>
                <a:cs typeface="Consolas" pitchFamily="49" charset="0"/>
              </a:rPr>
              <a:t>0/1</a:t>
            </a:r>
            <a:r>
              <a:rPr kumimoji="1" lang="zh-CN" altLang="en-US" sz="2000" dirty="0">
                <a:latin typeface="微软雅黑" panose="020B0503020204020204" pitchFamily="34" charset="-122"/>
                <a:ea typeface="微软雅黑" panose="020B0503020204020204" pitchFamily="34" charset="-122"/>
                <a:cs typeface="Consolas" pitchFamily="49" charset="0"/>
              </a:rPr>
              <a:t>背包问题的一个最优解，则</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x</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sz="2000"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dirty="0">
                <a:latin typeface="微软雅黑" panose="020B0503020204020204" pitchFamily="34" charset="-122"/>
                <a:ea typeface="微软雅黑" panose="020B0503020204020204" pitchFamily="34" charset="-122"/>
                <a:cs typeface="Consolas" pitchFamily="49" charset="0"/>
              </a:rPr>
              <a:t>一定是下面一个子问题的最优解：</a:t>
            </a:r>
          </a:p>
        </p:txBody>
      </p:sp>
      <mc:AlternateContent xmlns:mc="http://schemas.openxmlformats.org/markup-compatibility/2006" xmlns:a14="http://schemas.microsoft.com/office/drawing/2010/main">
        <mc:Choice Requires="a14">
          <p:sp>
            <p:nvSpPr>
              <p:cNvPr id="132100" name="Object 55"/>
              <p:cNvSpPr txBox="1"/>
              <p:nvPr/>
            </p:nvSpPr>
            <p:spPr bwMode="auto">
              <a:xfrm>
                <a:off x="6571058" y="2591463"/>
                <a:ext cx="2118852" cy="809921"/>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nary>
                            <m:naryPr>
                              <m:chr m:val="∑"/>
                              <m:ctrlPr>
                                <a:rPr lang="zh-CN" altLang="en-US" i="1">
                                  <a:solidFill>
                                    <a:srgbClr val="000000"/>
                                  </a:solidFill>
                                  <a:latin typeface="Cambria Math" panose="02040503050406030204" pitchFamily="18" charset="0"/>
                                </a:rPr>
                              </m:ctrlPr>
                            </m:naryPr>
                            <m:sub>
                              <m:r>
                                <m:rPr>
                                  <m:sty m:val="p"/>
                                </m:rPr>
                                <a:rPr lang="zh-CN" altLang="en-US" i="0">
                                  <a:solidFill>
                                    <a:srgbClr val="000000"/>
                                  </a:solidFill>
                                  <a:latin typeface="Cambria Math" panose="02040503050406030204" pitchFamily="18" charset="0"/>
                                </a:rPr>
                                <m:t>i</m:t>
                              </m:r>
                              <m:r>
                                <a:rPr lang="zh-CN" altLang="en-US" i="0">
                                  <a:solidFill>
                                    <a:srgbClr val="000000"/>
                                  </a:solidFill>
                                  <a:latin typeface="Cambria Math" panose="02040503050406030204" pitchFamily="18" charset="0"/>
                                </a:rPr>
                                <m:t>=2</m:t>
                              </m:r>
                            </m:sub>
                            <m:sup>
                              <m:r>
                                <m:rPr>
                                  <m:sty m:val="p"/>
                                </m:rPr>
                                <a:rPr lang="zh-CN" altLang="en-US" i="0">
                                  <a:solidFill>
                                    <a:srgbClr val="000000"/>
                                  </a:solidFill>
                                  <a:latin typeface="Cambria Math" panose="02040503050406030204" pitchFamily="18" charset="0"/>
                                </a:rPr>
                                <m:t>n</m:t>
                              </m:r>
                            </m:sup>
                            <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v</m:t>
                                  </m:r>
                                </m:e>
                                <m:sub>
                                  <m:r>
                                    <m:rPr>
                                      <m:sty m:val="p"/>
                                    </m:rPr>
                                    <a:rPr lang="zh-CN" altLang="en-US" i="0">
                                      <a:solidFill>
                                        <a:srgbClr val="000000"/>
                                      </a:solidFill>
                                      <a:latin typeface="Cambria Math" panose="02040503050406030204" pitchFamily="18" charset="0"/>
                                    </a:rPr>
                                    <m:t>i</m:t>
                                  </m:r>
                                </m:sub>
                              </m:sSub>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x</m:t>
                                  </m:r>
                                </m:e>
                                <m:sub>
                                  <m:r>
                                    <m:rPr>
                                      <m:sty m:val="p"/>
                                    </m:rPr>
                                    <a:rPr lang="zh-CN" altLang="en-US" i="0">
                                      <a:solidFill>
                                        <a:srgbClr val="000000"/>
                                      </a:solidFill>
                                      <a:latin typeface="Cambria Math" panose="02040503050406030204" pitchFamily="18" charset="0"/>
                                    </a:rPr>
                                    <m:t>i</m:t>
                                  </m:r>
                                </m:sub>
                              </m:sSub>
                            </m:e>
                          </m:nary>
                        </m:e>
                      </m:func>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32100" name="Object 55"/>
              <p:cNvSpPr txBox="1">
                <a:spLocks noRot="1" noChangeAspect="1" noMove="1" noResize="1" noEditPoints="1" noAdjustHandles="1" noChangeArrowheads="1" noChangeShapeType="1" noTextEdit="1"/>
              </p:cNvSpPr>
              <p:nvPr/>
            </p:nvSpPr>
            <p:spPr bwMode="auto">
              <a:xfrm>
                <a:off x="6571058" y="2591463"/>
                <a:ext cx="2118852" cy="809921"/>
              </a:xfrm>
              <a:prstGeom prst="rect">
                <a:avLst/>
              </a:prstGeom>
              <a:blipFill>
                <a:blip r:embed="rId2"/>
                <a:stretch>
                  <a:fillRect/>
                </a:stretch>
              </a:blipFill>
            </p:spPr>
            <p:txBody>
              <a:bodyPr/>
              <a:lstStyle/>
              <a:p>
                <a:r>
                  <a:rPr lang="zh-CN" altLang="en-US">
                    <a:noFill/>
                  </a:rPr>
                  <a:t> </a:t>
                </a:r>
              </a:p>
            </p:txBody>
          </p:sp>
        </mc:Fallback>
      </mc:AlternateContent>
      <p:sp>
        <p:nvSpPr>
          <p:cNvPr id="132101" name="Text Box 56"/>
          <p:cNvSpPr txBox="1">
            <a:spLocks noChangeArrowheads="1"/>
          </p:cNvSpPr>
          <p:nvPr/>
        </p:nvSpPr>
        <p:spPr bwMode="auto">
          <a:xfrm>
            <a:off x="874465" y="3885517"/>
            <a:ext cx="79533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微软雅黑" panose="020B0503020204020204" pitchFamily="34" charset="-122"/>
                <a:ea typeface="微软雅黑" panose="020B0503020204020204" pitchFamily="34" charset="-122"/>
                <a:cs typeface="Consolas" pitchFamily="49" charset="0"/>
              </a:rPr>
              <a:t>如若不然，设</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kumimoji="1" lang="en-US" altLang="zh-CN" sz="2000"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000" dirty="0">
                <a:latin typeface="微软雅黑" panose="020B0503020204020204" pitchFamily="34" charset="-122"/>
                <a:ea typeface="微软雅黑" panose="020B0503020204020204" pitchFamily="34" charset="-122"/>
                <a:cs typeface="Consolas" pitchFamily="49" charset="0"/>
              </a:rPr>
              <a:t>是上述子问题的一个最优解，则                 </a:t>
            </a:r>
          </a:p>
        </p:txBody>
      </p:sp>
      <p:sp>
        <p:nvSpPr>
          <p:cNvPr id="132110" name="矩形 1"/>
          <p:cNvSpPr>
            <a:spLocks noChangeArrowheads="1"/>
          </p:cNvSpPr>
          <p:nvPr/>
        </p:nvSpPr>
        <p:spPr bwMode="auto">
          <a:xfrm>
            <a:off x="1061326" y="6171293"/>
            <a:ext cx="9119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zh-CN" altLang="en-US" dirty="0">
                <a:latin typeface="微软雅黑" panose="020B0503020204020204" pitchFamily="34" charset="-122"/>
                <a:ea typeface="微软雅黑" panose="020B0503020204020204" pitchFamily="34" charset="-122"/>
                <a:cs typeface="Consolas" pitchFamily="49" charset="0"/>
              </a:rPr>
              <a:t>这说明</a:t>
            </a:r>
            <a:r>
              <a:rPr kumimoji="1"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y</a:t>
            </a:r>
            <a:r>
              <a:rPr kumimoji="1" lang="en-US" altLang="zh-CN"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a:t>
            </a:r>
            <a:r>
              <a:rPr kumimoji="1" lang="en-US" altLang="zh-CN"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dirty="0">
                <a:latin typeface="微软雅黑" panose="020B0503020204020204" pitchFamily="34" charset="-122"/>
                <a:ea typeface="微软雅黑" panose="020B0503020204020204" pitchFamily="34" charset="-122"/>
                <a:cs typeface="Consolas" pitchFamily="49" charset="0"/>
              </a:rPr>
              <a:t>是所给</a:t>
            </a:r>
            <a:r>
              <a:rPr kumimoji="1" lang="en-US" altLang="zh-CN" dirty="0">
                <a:latin typeface="微软雅黑" panose="020B0503020204020204" pitchFamily="34" charset="-122"/>
                <a:ea typeface="微软雅黑" panose="020B0503020204020204" pitchFamily="34" charset="-122"/>
                <a:cs typeface="Consolas" pitchFamily="49" charset="0"/>
              </a:rPr>
              <a:t>0/1</a:t>
            </a:r>
            <a:r>
              <a:rPr kumimoji="1" lang="zh-CN" altLang="en-US" dirty="0">
                <a:latin typeface="微软雅黑" panose="020B0503020204020204" pitchFamily="34" charset="-122"/>
                <a:ea typeface="微软雅黑" panose="020B0503020204020204" pitchFamily="34" charset="-122"/>
                <a:cs typeface="Consolas" pitchFamily="49" charset="0"/>
              </a:rPr>
              <a:t>背包问题比</a:t>
            </a:r>
            <a:r>
              <a:rPr kumimoji="1"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x</a:t>
            </a:r>
            <a:r>
              <a:rPr kumimoji="1" lang="en-US" altLang="zh-CN"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i="1" baseline="-30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dirty="0">
                <a:latin typeface="微软雅黑" panose="020B0503020204020204" pitchFamily="34" charset="-122"/>
                <a:ea typeface="微软雅黑" panose="020B0503020204020204" pitchFamily="34" charset="-122"/>
                <a:cs typeface="Consolas" pitchFamily="49" charset="0"/>
              </a:rPr>
              <a:t>更优的解，从而</a:t>
            </a:r>
            <a:r>
              <a:rPr kumimoji="1" lang="zh-CN" altLang="en-US" b="1" dirty="0">
                <a:latin typeface="微软雅黑" panose="020B0503020204020204" pitchFamily="34" charset="-122"/>
                <a:ea typeface="微软雅黑" panose="020B0503020204020204" pitchFamily="34" charset="-122"/>
                <a:cs typeface="Consolas" pitchFamily="49" charset="0"/>
              </a:rPr>
              <a:t>导致矛盾</a:t>
            </a:r>
            <a:r>
              <a:rPr kumimoji="1" lang="zh-CN" altLang="en-US" dirty="0">
                <a:latin typeface="微软雅黑" panose="020B0503020204020204" pitchFamily="34" charset="-122"/>
                <a:ea typeface="微软雅黑" panose="020B0503020204020204" pitchFamily="34" charset="-122"/>
                <a:cs typeface="Consolas" pitchFamily="49" charset="0"/>
              </a:rPr>
              <a:t>。 </a:t>
            </a:r>
          </a:p>
        </p:txBody>
      </p:sp>
      <p:sp>
        <p:nvSpPr>
          <p:cNvPr id="132111" name="矩形 2"/>
          <p:cNvSpPr>
            <a:spLocks noChangeArrowheads="1"/>
          </p:cNvSpPr>
          <p:nvPr/>
        </p:nvSpPr>
        <p:spPr bwMode="auto">
          <a:xfrm>
            <a:off x="2335372" y="5466061"/>
            <a:ext cx="9486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zh-CN" altLang="en-US" sz="2000" dirty="0">
                <a:latin typeface="微软雅黑" panose="020B0503020204020204" pitchFamily="34" charset="-122"/>
                <a:ea typeface="微软雅黑" panose="020B0503020204020204" pitchFamily="34" charset="-122"/>
                <a:cs typeface="Consolas" pitchFamily="49" charset="0"/>
              </a:rPr>
              <a:t>因此，</a:t>
            </a:r>
          </a:p>
        </p:txBody>
      </p:sp>
      <p:sp>
        <p:nvSpPr>
          <p:cNvPr id="2" name="文本框 1"/>
          <p:cNvSpPr txBox="1"/>
          <p:nvPr/>
        </p:nvSpPr>
        <p:spPr bwMode="auto">
          <a:xfrm>
            <a:off x="707707" y="1642647"/>
            <a:ext cx="7745413"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最优子结构性质</a:t>
            </a:r>
            <a:r>
              <a:rPr kumimoji="1" lang="en-US" altLang="zh-CN" sz="2000" dirty="0" err="1">
                <a:solidFill>
                  <a:srgbClr val="0000FF"/>
                </a:solidFill>
                <a:latin typeface="微软雅黑" panose="020B0503020204020204" pitchFamily="34" charset="-122"/>
                <a:ea typeface="微软雅黑" panose="020B0503020204020204" pitchFamily="34" charset="-122"/>
                <a:cs typeface="Consolas" pitchFamily="49" charset="0"/>
                <a:sym typeface="+mn-ea"/>
              </a:rPr>
              <a:t>证明</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（使用反证法）</a:t>
            </a:r>
            <a:endPar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sym typeface="+mn-ea"/>
            </a:endParaRPr>
          </a:p>
        </p:txBody>
      </p:sp>
      <p:pic>
        <p:nvPicPr>
          <p:cNvPr id="5" name="图片 4">
            <a:extLst>
              <a:ext uri="{FF2B5EF4-FFF2-40B4-BE49-F238E27FC236}">
                <a16:creationId xmlns:a16="http://schemas.microsoft.com/office/drawing/2014/main" id="{E8F53AA1-4C37-4683-BC78-52D9E70E6FA3}"/>
              </a:ext>
            </a:extLst>
          </p:cNvPr>
          <p:cNvPicPr>
            <a:picLocks noChangeAspect="1"/>
          </p:cNvPicPr>
          <p:nvPr/>
        </p:nvPicPr>
        <p:blipFill>
          <a:blip r:embed="rId3"/>
          <a:stretch>
            <a:fillRect/>
          </a:stretch>
        </p:blipFill>
        <p:spPr>
          <a:xfrm>
            <a:off x="2169099" y="2518701"/>
            <a:ext cx="3451845" cy="1046570"/>
          </a:xfrm>
          <a:prstGeom prst="rect">
            <a:avLst/>
          </a:prstGeom>
        </p:spPr>
      </p:pic>
      <p:pic>
        <p:nvPicPr>
          <p:cNvPr id="7" name="图片 6">
            <a:extLst>
              <a:ext uri="{FF2B5EF4-FFF2-40B4-BE49-F238E27FC236}">
                <a16:creationId xmlns:a16="http://schemas.microsoft.com/office/drawing/2014/main" id="{ADDA54AC-FCE9-4159-98E1-3DB0295A10D4}"/>
              </a:ext>
            </a:extLst>
          </p:cNvPr>
          <p:cNvPicPr>
            <a:picLocks noChangeAspect="1"/>
          </p:cNvPicPr>
          <p:nvPr/>
        </p:nvPicPr>
        <p:blipFill>
          <a:blip r:embed="rId4"/>
          <a:stretch>
            <a:fillRect/>
          </a:stretch>
        </p:blipFill>
        <p:spPr>
          <a:xfrm>
            <a:off x="2169099" y="4254608"/>
            <a:ext cx="3630385" cy="1008440"/>
          </a:xfrm>
          <a:prstGeom prst="rect">
            <a:avLst/>
          </a:prstGeom>
        </p:spPr>
      </p:pic>
      <p:pic>
        <p:nvPicPr>
          <p:cNvPr id="9" name="图片 8">
            <a:extLst>
              <a:ext uri="{FF2B5EF4-FFF2-40B4-BE49-F238E27FC236}">
                <a16:creationId xmlns:a16="http://schemas.microsoft.com/office/drawing/2014/main" id="{F650ED9C-B1F0-42C5-9AD9-FE9D13EDAF01}"/>
              </a:ext>
            </a:extLst>
          </p:cNvPr>
          <p:cNvPicPr>
            <a:picLocks noChangeAspect="1"/>
          </p:cNvPicPr>
          <p:nvPr/>
        </p:nvPicPr>
        <p:blipFill>
          <a:blip r:embed="rId5"/>
          <a:stretch>
            <a:fillRect/>
          </a:stretch>
        </p:blipFill>
        <p:spPr>
          <a:xfrm>
            <a:off x="6384177" y="4385803"/>
            <a:ext cx="3130405" cy="765848"/>
          </a:xfrm>
          <a:prstGeom prst="rect">
            <a:avLst/>
          </a:prstGeom>
        </p:spPr>
      </p:pic>
      <p:pic>
        <p:nvPicPr>
          <p:cNvPr id="11" name="图片 10">
            <a:extLst>
              <a:ext uri="{FF2B5EF4-FFF2-40B4-BE49-F238E27FC236}">
                <a16:creationId xmlns:a16="http://schemas.microsoft.com/office/drawing/2014/main" id="{2BC79654-5EA2-4D48-8131-2AA8B5E6EB2F}"/>
              </a:ext>
            </a:extLst>
          </p:cNvPr>
          <p:cNvPicPr>
            <a:picLocks noChangeAspect="1"/>
          </p:cNvPicPr>
          <p:nvPr/>
        </p:nvPicPr>
        <p:blipFill>
          <a:blip r:embed="rId6"/>
          <a:stretch>
            <a:fillRect/>
          </a:stretch>
        </p:blipFill>
        <p:spPr>
          <a:xfrm>
            <a:off x="3284062" y="5393276"/>
            <a:ext cx="5169058" cy="800698"/>
          </a:xfrm>
          <a:prstGeom prst="rect">
            <a:avLst/>
          </a:prstGeom>
        </p:spPr>
      </p:pic>
      <p:sp>
        <p:nvSpPr>
          <p:cNvPr id="21" name="矩形 20">
            <a:extLst>
              <a:ext uri="{FF2B5EF4-FFF2-40B4-BE49-F238E27FC236}">
                <a16:creationId xmlns:a16="http://schemas.microsoft.com/office/drawing/2014/main" id="{E0447A4D-D220-4275-938E-06E05A798571}"/>
              </a:ext>
            </a:extLst>
          </p:cNvPr>
          <p:cNvSpPr/>
          <p:nvPr/>
        </p:nvSpPr>
        <p:spPr>
          <a:xfrm>
            <a:off x="702031" y="1243350"/>
            <a:ext cx="3529012" cy="400110"/>
          </a:xfrm>
          <a:prstGeom prst="rect">
            <a:avLst/>
          </a:prstGeom>
          <a:solidFill>
            <a:schemeClr val="accent4">
              <a:lumMod val="20000"/>
              <a:lumOff val="80000"/>
            </a:schemeClr>
          </a:solidFill>
        </p:spPr>
        <p:txBody>
          <a:bodyPr>
            <a:spAutoFit/>
          </a:bodyPr>
          <a:lstStyle/>
          <a:p>
            <a:pPr algn="just">
              <a:spcBef>
                <a:spcPct val="20000"/>
              </a:spcBef>
              <a:defRPr/>
            </a:pPr>
            <a:r>
              <a:rPr kumimoji="1" lang="zh-CN" altLang="en-US" sz="2000" dirty="0">
                <a:latin typeface="微软雅黑" panose="020B0503020204020204" pitchFamily="34" charset="-122"/>
                <a:ea typeface="微软雅黑" panose="020B0503020204020204" pitchFamily="34" charset="-122"/>
                <a:cs typeface="Consolas" pitchFamily="49" charset="0"/>
              </a:rPr>
              <a:t>动态规划方法求解</a:t>
            </a:r>
          </a:p>
        </p:txBody>
      </p:sp>
      <p:sp>
        <p:nvSpPr>
          <p:cNvPr id="4" name="文本占位符 5">
            <a:extLst>
              <a:ext uri="{FF2B5EF4-FFF2-40B4-BE49-F238E27FC236}">
                <a16:creationId xmlns:a16="http://schemas.microsoft.com/office/drawing/2014/main" id="{78370756-AD69-D44E-ADDE-7343F0336522}"/>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linds(horizontal)">
                                      <p:cBhvr>
                                        <p:cTn id="7" dur="500"/>
                                        <p:tgtEl>
                                          <p:spTgt spid="132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animEffect transition="in" filter="blinds(horizontal)">
                                      <p:cBhvr>
                                        <p:cTn id="12" dur="500"/>
                                        <p:tgtEl>
                                          <p:spTgt spid="1321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111"/>
                                        </p:tgtEl>
                                        <p:attrNameLst>
                                          <p:attrName>style.visibility</p:attrName>
                                        </p:attrNameLst>
                                      </p:cBhvr>
                                      <p:to>
                                        <p:strVal val="visible"/>
                                      </p:to>
                                    </p:set>
                                    <p:animEffect transition="in" filter="blinds(horizontal)">
                                      <p:cBhvr>
                                        <p:cTn id="17" dur="500"/>
                                        <p:tgtEl>
                                          <p:spTgt spid="1321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110"/>
                                        </p:tgtEl>
                                        <p:attrNameLst>
                                          <p:attrName>style.visibility</p:attrName>
                                        </p:attrNameLst>
                                      </p:cBhvr>
                                      <p:to>
                                        <p:strVal val="visible"/>
                                      </p:to>
                                    </p:set>
                                    <p:animEffect transition="in" filter="blinds(horizontal)">
                                      <p:cBhvr>
                                        <p:cTn id="22" dur="500"/>
                                        <p:tgtEl>
                                          <p:spTgt spid="132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101" grpId="0"/>
      <p:bldP spid="132110" grpId="0"/>
      <p:bldP spid="13211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602239" y="1742724"/>
            <a:ext cx="10987522" cy="1884618"/>
          </a:xfrm>
          <a:prstGeom prst="rect">
            <a:avLst/>
          </a:prstGeom>
          <a:noFill/>
          <a:ln w="38100" algn="ctr">
            <a:noFill/>
            <a:miter lim="800000"/>
          </a:ln>
          <a:effectLst/>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对于可行的背包装载方案</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背包中物品的总重量不能超过背包的容量。</a:t>
            </a:r>
            <a:endParaRPr lang="en-US" altLang="zh-CN" sz="2000" dirty="0">
              <a:latin typeface="微软雅黑" panose="020B0503020204020204" pitchFamily="34" charset="-122"/>
              <a:ea typeface="微软雅黑" panose="020B0503020204020204" pitchFamily="34" charset="-122"/>
              <a:cs typeface="Consolas" pitchFamily="49"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最优方案是指所装入的物品价值最高</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即</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max{ v</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Consolas" pitchFamily="49" charset="0"/>
              </a:rPr>
              <a:t>（其中</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zh-CN" sz="2000" dirty="0">
                <a:latin typeface="微软雅黑" panose="020B0503020204020204" pitchFamily="34" charset="-122"/>
                <a:ea typeface="微软雅黑" panose="020B0503020204020204" pitchFamily="34" charset="-122"/>
                <a:cs typeface="Consolas" pitchFamily="49" charset="0"/>
              </a:rPr>
              <a:t>）。</a:t>
            </a:r>
          </a:p>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在该问题中需要确定</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的值。假设按</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zh-CN" sz="2000" dirty="0">
                <a:latin typeface="微软雅黑" panose="020B0503020204020204" pitchFamily="34" charset="-122"/>
                <a:ea typeface="微软雅黑" panose="020B0503020204020204" pitchFamily="34" charset="-122"/>
                <a:cs typeface="Consolas" pitchFamily="49" charset="0"/>
              </a:rPr>
              <a:t>的次序来确定</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zh-CN" sz="2000" dirty="0">
                <a:latin typeface="微软雅黑" panose="020B0503020204020204" pitchFamily="34" charset="-122"/>
                <a:ea typeface="微软雅黑" panose="020B0503020204020204" pitchFamily="34" charset="-122"/>
                <a:cs typeface="Consolas" pitchFamily="49" charset="0"/>
              </a:rPr>
              <a:t>的值</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对应</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000" dirty="0">
                <a:latin typeface="微软雅黑" panose="020B0503020204020204" pitchFamily="34" charset="-122"/>
                <a:ea typeface="微软雅黑" panose="020B0503020204020204" pitchFamily="34" charset="-122"/>
                <a:cs typeface="Consolas" pitchFamily="49" charset="0"/>
              </a:rPr>
              <a:t>次决策即</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000" dirty="0">
                <a:latin typeface="微软雅黑" panose="020B0503020204020204" pitchFamily="34" charset="-122"/>
                <a:ea typeface="微软雅黑" panose="020B0503020204020204" pitchFamily="34" charset="-122"/>
                <a:cs typeface="Consolas" pitchFamily="49" charset="0"/>
              </a:rPr>
              <a:t>个阶段。</a:t>
            </a:r>
          </a:p>
        </p:txBody>
      </p:sp>
      <p:sp>
        <p:nvSpPr>
          <p:cNvPr id="3" name="文本占位符 2"/>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矩形 3"/>
          <p:cNvSpPr/>
          <p:nvPr/>
        </p:nvSpPr>
        <p:spPr>
          <a:xfrm>
            <a:off x="648351" y="1357138"/>
            <a:ext cx="3529012" cy="400110"/>
          </a:xfrm>
          <a:prstGeom prst="rect">
            <a:avLst/>
          </a:prstGeom>
        </p:spPr>
        <p:txBody>
          <a:bodyPr>
            <a:spAutoFit/>
          </a:bodyPr>
          <a:lstStyle/>
          <a:p>
            <a:pPr algn="just">
              <a:spcBef>
                <a:spcPct val="20000"/>
              </a:spcBef>
              <a:defRPr/>
            </a:pP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rPr>
              <a:t>二、问题分析</a:t>
            </a:r>
          </a:p>
        </p:txBody>
      </p:sp>
      <p:sp>
        <p:nvSpPr>
          <p:cNvPr id="2" name="Rectangle 2">
            <a:extLst>
              <a:ext uri="{FF2B5EF4-FFF2-40B4-BE49-F238E27FC236}">
                <a16:creationId xmlns:a16="http://schemas.microsoft.com/office/drawing/2014/main" id="{0D112A81-E1AA-4262-A8EF-17A4C22F09E8}"/>
              </a:ext>
            </a:extLst>
          </p:cNvPr>
          <p:cNvSpPr txBox="1">
            <a:spLocks noChangeArrowheads="1"/>
          </p:cNvSpPr>
          <p:nvPr/>
        </p:nvSpPr>
        <p:spPr bwMode="auto">
          <a:xfrm>
            <a:off x="1061250" y="4095932"/>
            <a:ext cx="4460875" cy="499624"/>
          </a:xfrm>
          <a:prstGeom prst="rect">
            <a:avLst/>
          </a:prstGeom>
          <a:solidFill>
            <a:schemeClr val="accent4">
              <a:lumMod val="20000"/>
              <a:lumOff val="80000"/>
            </a:schemeClr>
          </a:solidFill>
          <a:ln>
            <a:noFill/>
          </a:ln>
          <a:effectLst/>
        </p:spPr>
        <p:txBody>
          <a:bodyPr vert="horz" wrap="square" lIns="91440" tIns="45720" rIns="91440" bIns="45720" numCol="1" rtlCol="0" anchor="t" anchorCtr="0" compatLnSpc="1">
            <a:spAutoFit/>
          </a:bodyPr>
          <a:lstStyle>
            <a:lvl1pPr algn="l" defTabSz="914400" rtl="0" eaLnBrk="0" latinLnBrk="0" hangingPunct="0">
              <a:lnSpc>
                <a:spcPct val="90000"/>
              </a:lnSpc>
              <a:spcBef>
                <a:spcPct val="0"/>
              </a:spcBef>
              <a:buNone/>
              <a:defRPr sz="4400" kern="1200">
                <a:solidFill>
                  <a:schemeClr val="tx1"/>
                </a:solidFill>
                <a:latin typeface="Arial" panose="020B0604020202020204" pitchFamily="34" charset="0"/>
                <a:ea typeface="宋体" panose="02010600030101010101" pitchFamily="2" charset="-122"/>
                <a:cs typeface="+mj-cs"/>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eaLnBrk="1" hangingPunct="1">
              <a:lnSpc>
                <a:spcPct val="150000"/>
              </a:lnSpc>
              <a:spcBef>
                <a:spcPct val="50000"/>
              </a:spcBef>
            </a:pPr>
            <a:r>
              <a:rPr kumimoji="1" lang="en-US" altLang="zh-CN" sz="2000">
                <a:latin typeface="微软雅黑" panose="020B0503020204020204" pitchFamily="34" charset="-122"/>
                <a:ea typeface="微软雅黑" panose="020B0503020204020204" pitchFamily="34" charset="-122"/>
                <a:cs typeface="+mn-cs"/>
                <a:sym typeface="+mn-ea"/>
              </a:rPr>
              <a:t>Dynamic Programming算法</a:t>
            </a:r>
            <a:endParaRPr kumimoji="1" lang="en-US" altLang="zh-CN" sz="2000" dirty="0">
              <a:latin typeface="微软雅黑" panose="020B0503020204020204" pitchFamily="34" charset="-122"/>
              <a:ea typeface="微软雅黑" panose="020B0503020204020204" pitchFamily="34" charset="-122"/>
              <a:cs typeface="+mn-cs"/>
              <a:sym typeface="+mn-ea"/>
            </a:endParaRPr>
          </a:p>
        </p:txBody>
      </p:sp>
      <p:sp>
        <p:nvSpPr>
          <p:cNvPr id="5" name="Rectangle 4">
            <a:extLst>
              <a:ext uri="{FF2B5EF4-FFF2-40B4-BE49-F238E27FC236}">
                <a16:creationId xmlns:a16="http://schemas.microsoft.com/office/drawing/2014/main" id="{4B567A60-DDB4-827C-689E-0C8E4D2B954E}"/>
              </a:ext>
            </a:extLst>
          </p:cNvPr>
          <p:cNvSpPr txBox="1">
            <a:spLocks noChangeArrowheads="1"/>
          </p:cNvSpPr>
          <p:nvPr/>
        </p:nvSpPr>
        <p:spPr>
          <a:xfrm>
            <a:off x="1061250" y="4652736"/>
            <a:ext cx="4460875" cy="170816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defTabSz="457200">
              <a:lnSpc>
                <a:spcPct val="100000"/>
              </a:lnSpc>
            </a:pPr>
            <a:r>
              <a:rPr lang="zh-CN" altLang="en-US" sz="2000">
                <a:latin typeface="Times New Roman" panose="02020603050405020304" pitchFamily="18" charset="0"/>
                <a:ea typeface="楷体_GB2312" pitchFamily="49" charset="-122"/>
              </a:rPr>
              <a:t>划分子问题</a:t>
            </a:r>
          </a:p>
          <a:p>
            <a:pPr marL="0" defTabSz="457200">
              <a:lnSpc>
                <a:spcPct val="100000"/>
              </a:lnSpc>
            </a:pPr>
            <a:r>
              <a:rPr lang="zh-CN" altLang="en-US" sz="2000">
                <a:latin typeface="Times New Roman" panose="02020603050405020304" pitchFamily="18" charset="0"/>
                <a:ea typeface="楷体_GB2312" pitchFamily="49" charset="-122"/>
              </a:rPr>
              <a:t>建立动态规划函数</a:t>
            </a:r>
          </a:p>
          <a:p>
            <a:pPr marL="0" defTabSz="457200">
              <a:lnSpc>
                <a:spcPct val="100000"/>
              </a:lnSpc>
            </a:pPr>
            <a:r>
              <a:rPr lang="zh-CN" altLang="en-US" sz="2000">
                <a:latin typeface="Times New Roman" panose="02020603050405020304" pitchFamily="18" charset="0"/>
                <a:ea typeface="楷体_GB2312" pitchFamily="49" charset="-122"/>
              </a:rPr>
              <a:t>填表</a:t>
            </a:r>
          </a:p>
          <a:p>
            <a:pPr marL="0" defTabSz="457200">
              <a:lnSpc>
                <a:spcPct val="100000"/>
              </a:lnSpc>
            </a:pPr>
            <a:r>
              <a:rPr lang="zh-CN" altLang="en-US" sz="2000">
                <a:latin typeface="Times New Roman" panose="02020603050405020304" pitchFamily="18" charset="0"/>
                <a:ea typeface="楷体_GB2312" pitchFamily="49" charset="-122"/>
              </a:rPr>
              <a:t>构造优化解 </a:t>
            </a:r>
            <a:endParaRPr lang="zh-CN" altLang="en-US" sz="2000"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2451" y="2317455"/>
            <a:ext cx="5002110"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空间优化方法</a:t>
            </a:r>
            <a:r>
              <a:rPr lang="en-US" altLang="zh-CN"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b="1"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滚动数组</a:t>
            </a:r>
          </a:p>
        </p:txBody>
      </p:sp>
      <p:sp>
        <p:nvSpPr>
          <p:cNvPr id="4" name="TextBox 3"/>
          <p:cNvSpPr txBox="1"/>
          <p:nvPr/>
        </p:nvSpPr>
        <p:spPr>
          <a:xfrm>
            <a:off x="1232451" y="3055594"/>
            <a:ext cx="10118035" cy="188461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在动态规划算法中，常用动态规划数组存放子问题的解，由于一般是存放连续的解，有时可以对数组的下标进行特殊处理，使每一次操作仅保留若干有用信息，新的元素不断循环刷新，看上去数组的空间被滚动地利用，这样的数组称为滚动数组（</a:t>
            </a: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Scroll array</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Consolas" panose="020B0609020204030204" pitchFamily="49" charset="0"/>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采用</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滚动数组</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的</a:t>
            </a:r>
            <a:r>
              <a:rPr lang="zh-CN" altLang="zh-CN" sz="2000" dirty="0">
                <a:latin typeface="微软雅黑" panose="020B0503020204020204" pitchFamily="34" charset="-122"/>
                <a:ea typeface="微软雅黑" panose="020B0503020204020204" pitchFamily="34" charset="-122"/>
                <a:cs typeface="Consolas" panose="020B0609020204030204" pitchFamily="49" charset="0"/>
              </a:rPr>
              <a:t>主要目的是压缩存储空间的作用。</a:t>
            </a:r>
          </a:p>
        </p:txBody>
      </p:sp>
      <p:sp>
        <p:nvSpPr>
          <p:cNvPr id="7" name="Text Box 5"/>
          <p:cNvSpPr txBox="1">
            <a:spLocks noChangeArrowheads="1"/>
          </p:cNvSpPr>
          <p:nvPr/>
        </p:nvSpPr>
        <p:spPr bwMode="auto">
          <a:xfrm>
            <a:off x="319626" y="1401749"/>
            <a:ext cx="728667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400" b="1" dirty="0">
                <a:solidFill>
                  <a:srgbClr val="0000FF"/>
                </a:solidFill>
                <a:latin typeface="微软雅黑" pitchFamily="34" charset="-122"/>
                <a:ea typeface="微软雅黑" pitchFamily="34" charset="-122"/>
                <a:cs typeface="Consolas" panose="020B0609020204030204" pitchFamily="49" charset="0"/>
              </a:rPr>
              <a:t>4.1.1  </a:t>
            </a:r>
            <a:r>
              <a:rPr lang="zh-CN" altLang="zh-CN" sz="2400" b="1" dirty="0">
                <a:solidFill>
                  <a:srgbClr val="0000FF"/>
                </a:solidFill>
                <a:latin typeface="微软雅黑" pitchFamily="34" charset="-122"/>
                <a:ea typeface="微软雅黑" pitchFamily="34" charset="-122"/>
                <a:cs typeface="Consolas" panose="020B0609020204030204" pitchFamily="49" charset="0"/>
              </a:rPr>
              <a:t>从求解斐波那契数列看动态规划法</a:t>
            </a:r>
            <a:endParaRPr lang="zh-CN" altLang="en-US" sz="2400" b="1" dirty="0">
              <a:solidFill>
                <a:srgbClr val="0000FF"/>
              </a:solidFill>
              <a:latin typeface="微软雅黑" pitchFamily="34" charset="-122"/>
              <a:ea typeface="微软雅黑" pitchFamily="34" charset="-122"/>
              <a:cs typeface="Consolas" panose="020B0609020204030204" pitchFamily="49" charset="0"/>
            </a:endParaRPr>
          </a:p>
        </p:txBody>
      </p:sp>
      <p:sp>
        <p:nvSpPr>
          <p:cNvPr id="2" name="文本占位符 10">
            <a:extLst>
              <a:ext uri="{FF2B5EF4-FFF2-40B4-BE49-F238E27FC236}">
                <a16:creationId xmlns:a16="http://schemas.microsoft.com/office/drawing/2014/main" id="{F4280AF8-DBC0-BB05-C502-C8C3F7AF3FE3}"/>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rPr>
              <a:t>4.1  </a:t>
            </a:r>
            <a:r>
              <a:rPr lang="zh-CN" altLang="zh-CN" sz="2800" b="1" dirty="0">
                <a:latin typeface="微软雅黑" panose="020B0503020204020204" pitchFamily="34" charset="-122"/>
                <a:ea typeface="微软雅黑" panose="020B0503020204020204" pitchFamily="34" charset="-122"/>
              </a:rPr>
              <a:t>动态规划</a:t>
            </a:r>
            <a:r>
              <a:rPr lang="zh-CN" altLang="en-US" sz="2800" b="1" dirty="0">
                <a:latin typeface="微软雅黑" panose="020B0503020204020204" pitchFamily="34" charset="-122"/>
                <a:ea typeface="微软雅黑" panose="020B0503020204020204" pitchFamily="34" charset="-122"/>
              </a:rPr>
              <a:t>概述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951993" y="2414245"/>
            <a:ext cx="10646972" cy="965201"/>
          </a:xfrm>
          <a:prstGeom prst="rect">
            <a:avLst/>
          </a:prstGeom>
          <a:noFill/>
          <a:ln w="38100" algn="ctr">
            <a:noFill/>
            <a:miter lim="800000"/>
          </a:ln>
          <a:effectLst/>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在该问题中需要确定</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Consolas" pitchFamily="49" charset="0"/>
              </a:rPr>
              <a:t>的值。假设按</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zh-CN" sz="2000" dirty="0">
                <a:latin typeface="微软雅黑" panose="020B0503020204020204" pitchFamily="34" charset="-122"/>
                <a:ea typeface="微软雅黑" panose="020B0503020204020204" pitchFamily="34" charset="-122"/>
                <a:cs typeface="Consolas" pitchFamily="49" charset="0"/>
              </a:rPr>
              <a:t>的次序来确定</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zh-CN" sz="2000" dirty="0">
                <a:latin typeface="微软雅黑" panose="020B0503020204020204" pitchFamily="34" charset="-122"/>
                <a:ea typeface="微软雅黑" panose="020B0503020204020204" pitchFamily="34" charset="-122"/>
                <a:cs typeface="Consolas" pitchFamily="49" charset="0"/>
              </a:rPr>
              <a:t>的值</a:t>
            </a:r>
            <a:r>
              <a:rPr lang="zh-CN" altLang="en-US" sz="2000" dirty="0">
                <a:latin typeface="微软雅黑" panose="020B0503020204020204" pitchFamily="34" charset="-122"/>
                <a:ea typeface="微软雅黑" panose="020B0503020204020204" pitchFamily="34" charset="-122"/>
                <a:cs typeface="Consolas" pitchFamily="49" charset="0"/>
              </a:rPr>
              <a:t>，</a:t>
            </a:r>
            <a:r>
              <a:rPr lang="zh-CN" altLang="zh-CN" sz="2000" dirty="0">
                <a:latin typeface="微软雅黑" panose="020B0503020204020204" pitchFamily="34" charset="-122"/>
                <a:ea typeface="微软雅黑" panose="020B0503020204020204" pitchFamily="34" charset="-122"/>
                <a:cs typeface="Consolas" pitchFamily="49" charset="0"/>
              </a:rPr>
              <a:t>对应</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zh-CN" sz="2000" dirty="0">
                <a:latin typeface="微软雅黑" panose="020B0503020204020204" pitchFamily="34" charset="-122"/>
                <a:ea typeface="微软雅黑" panose="020B0503020204020204" pitchFamily="34" charset="-122"/>
                <a:cs typeface="Consolas" pitchFamily="49" charset="0"/>
              </a:rPr>
              <a:t>次决策即</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zh-CN" sz="2000" dirty="0">
                <a:latin typeface="微软雅黑" panose="020B0503020204020204" pitchFamily="34" charset="-122"/>
                <a:ea typeface="微软雅黑" panose="020B0503020204020204" pitchFamily="34" charset="-122"/>
                <a:cs typeface="Consolas" pitchFamily="49" charset="0"/>
              </a:rPr>
              <a:t>个阶段</a:t>
            </a:r>
            <a:r>
              <a:rPr lang="zh-CN" altLang="en-US" sz="2000" dirty="0">
                <a:latin typeface="微软雅黑" panose="020B0503020204020204" pitchFamily="34" charset="-122"/>
                <a:ea typeface="微软雅黑" panose="020B0503020204020204" pitchFamily="34" charset="-122"/>
                <a:cs typeface="Consolas" pitchFamily="49" charset="0"/>
              </a:rPr>
              <a:t>。</a:t>
            </a:r>
          </a:p>
        </p:txBody>
      </p:sp>
      <p:sp>
        <p:nvSpPr>
          <p:cNvPr id="15" name="Text Box 5"/>
          <p:cNvSpPr txBox="1">
            <a:spLocks noChangeArrowheads="1"/>
          </p:cNvSpPr>
          <p:nvPr/>
        </p:nvSpPr>
        <p:spPr bwMode="auto">
          <a:xfrm>
            <a:off x="951993" y="1937795"/>
            <a:ext cx="6048672"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spcBef>
                <a:spcPct val="50000"/>
              </a:spcBef>
            </a:pPr>
            <a:r>
              <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第1步</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分析最优解的结构（</a:t>
            </a:r>
            <a:r>
              <a:rPr kumimoji="1" lang="en-US" altLang="zh-CN" sz="2000" dirty="0" err="1">
                <a:solidFill>
                  <a:srgbClr val="0000FF"/>
                </a:solidFill>
                <a:latin typeface="微软雅黑" panose="020B0503020204020204" pitchFamily="34" charset="-122"/>
                <a:ea typeface="微软雅黑" panose="020B0503020204020204" pitchFamily="34" charset="-122"/>
                <a:cs typeface="Consolas" pitchFamily="49" charset="0"/>
                <a:sym typeface="+mn-ea"/>
              </a:rPr>
              <a:t>划分子问题</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a:t>
            </a:r>
            <a:endPar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sym typeface="+mn-ea"/>
            </a:endParaRPr>
          </a:p>
        </p:txBody>
      </p:sp>
      <p:sp>
        <p:nvSpPr>
          <p:cNvPr id="4" name="文本占位符 3"/>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5" name="矩形 4"/>
          <p:cNvSpPr/>
          <p:nvPr/>
        </p:nvSpPr>
        <p:spPr>
          <a:xfrm>
            <a:off x="831584" y="1331480"/>
            <a:ext cx="3529012" cy="400110"/>
          </a:xfrm>
          <a:prstGeom prst="rect">
            <a:avLst/>
          </a:prstGeom>
        </p:spPr>
        <p:txBody>
          <a:bodyPr>
            <a:spAutoFit/>
          </a:bodyPr>
          <a:lstStyle/>
          <a:p>
            <a:pPr algn="just">
              <a:spcBef>
                <a:spcPct val="20000"/>
              </a:spcBef>
              <a:defRPr/>
            </a:pP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二、问题分析</a:t>
            </a:r>
          </a:p>
        </p:txBody>
      </p:sp>
      <p:sp>
        <p:nvSpPr>
          <p:cNvPr id="6" name="矩形 5">
            <a:extLst>
              <a:ext uri="{FF2B5EF4-FFF2-40B4-BE49-F238E27FC236}">
                <a16:creationId xmlns:a16="http://schemas.microsoft.com/office/drawing/2014/main" id="{CB0BABB3-E789-4ED6-BB41-78F52D34522C}"/>
              </a:ext>
            </a:extLst>
          </p:cNvPr>
          <p:cNvSpPr/>
          <p:nvPr/>
        </p:nvSpPr>
        <p:spPr>
          <a:xfrm>
            <a:off x="932621" y="3697498"/>
            <a:ext cx="10896600" cy="961289"/>
          </a:xfrm>
          <a:prstGeom prst="rect">
            <a:avLst/>
          </a:prstGeom>
        </p:spPr>
        <p:txBody>
          <a:bodyPr wrap="square">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原问题</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n,C</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rPr>
              <a:t>表示在前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n </a:t>
            </a:r>
            <a:r>
              <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rPr>
              <a:t>件物品中选择若干件放在剩余容量为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C </a:t>
            </a:r>
            <a:r>
              <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rPr>
              <a:t>的背包中，可以取得的最大价值。</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sym typeface="+mn-ea"/>
            </a:endParaRPr>
          </a:p>
        </p:txBody>
      </p:sp>
      <p:sp>
        <p:nvSpPr>
          <p:cNvPr id="7" name="Text Box 2">
            <a:extLst>
              <a:ext uri="{FF2B5EF4-FFF2-40B4-BE49-F238E27FC236}">
                <a16:creationId xmlns:a16="http://schemas.microsoft.com/office/drawing/2014/main" id="{A86FBC5E-0425-47EE-9A49-1B4A0EB77F2E}"/>
              </a:ext>
            </a:extLst>
          </p:cNvPr>
          <p:cNvSpPr txBox="1">
            <a:spLocks noChangeArrowheads="1"/>
          </p:cNvSpPr>
          <p:nvPr/>
        </p:nvSpPr>
        <p:spPr bwMode="auto">
          <a:xfrm>
            <a:off x="932621" y="4862753"/>
            <a:ext cx="10646972" cy="965201"/>
          </a:xfrm>
          <a:prstGeom prst="rect">
            <a:avLst/>
          </a:prstGeom>
          <a:noFill/>
          <a:ln w="38100" algn="ctr">
            <a:noFill/>
            <a:miter lim="800000"/>
          </a:ln>
          <a:effectLst/>
        </p:spPr>
        <p:txBody>
          <a:bodyPr wrap="square">
            <a:spAutoFit/>
          </a:bodyPr>
          <a:lstStyle/>
          <a:p>
            <a:pPr>
              <a:lnSpc>
                <a:spcPct val="150000"/>
              </a:lnSpc>
            </a:pPr>
            <a:r>
              <a:rPr lang="zh-CN" altLang="en-US" sz="2000" dirty="0">
                <a:solidFill>
                  <a:srgbClr val="0000FF"/>
                </a:solidFill>
                <a:latin typeface="微软雅黑" panose="020B0503020204020204" pitchFamily="34" charset="-122"/>
                <a:ea typeface="微软雅黑" panose="020B0503020204020204" pitchFamily="34" charset="-122"/>
                <a:cs typeface="Consolas" panose="020B0609020204030204" pitchFamily="49" charset="0"/>
              </a:rPr>
              <a:t>子问题表示</a:t>
            </a:r>
            <a:r>
              <a:rPr lang="zh-CN" altLang="en-US" sz="2000" dirty="0">
                <a:latin typeface="微软雅黑" panose="020B0503020204020204" pitchFamily="34" charset="-122"/>
                <a:ea typeface="微软雅黑" panose="020B0503020204020204" pitchFamily="34" charset="-122"/>
                <a:cs typeface="Consolas" panose="020B0609020204030204" pitchFamily="49" charset="0"/>
              </a:rPr>
              <a:t>：</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i,r</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zh-CN" sz="2000" dirty="0">
                <a:latin typeface="微软雅黑" panose="020B0503020204020204" pitchFamily="34" charset="-122"/>
                <a:ea typeface="微软雅黑" panose="020B0503020204020204" pitchFamily="34" charset="-122"/>
                <a:cs typeface="Consolas" panose="020B0609020204030204" pitchFamily="49" charset="0"/>
                <a:sym typeface="+mn-ea"/>
              </a:rPr>
              <a:t>表示</a:t>
            </a:r>
            <a:r>
              <a:rPr altLang="zh-CN" sz="2000" dirty="0" err="1">
                <a:latin typeface="微软雅黑" panose="020B0503020204020204" pitchFamily="34" charset="-122"/>
                <a:ea typeface="微软雅黑" panose="020B0503020204020204" pitchFamily="34" charset="-122"/>
                <a:cs typeface="Consolas" panose="020B0609020204030204" pitchFamily="49" charset="0"/>
                <a:sym typeface="+mn-ea"/>
              </a:rPr>
              <a:t>在前</a:t>
            </a:r>
            <a:r>
              <a:rPr lang="en-US" altLang="zh-CN" sz="2000" dirty="0">
                <a:latin typeface="微软雅黑" panose="020B0503020204020204" pitchFamily="34" charset="-122"/>
                <a:ea typeface="微软雅黑" panose="020B0503020204020204" pitchFamily="34" charset="-122"/>
                <a:cs typeface="Consolas" panose="020B0609020204030204" pitchFamily="49" charset="0"/>
                <a:sym typeface="+mn-ea"/>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altLang="zh-CN" sz="2000" dirty="0" err="1">
                <a:latin typeface="微软雅黑" panose="020B0503020204020204" pitchFamily="34" charset="-122"/>
                <a:ea typeface="微软雅黑" panose="020B0503020204020204" pitchFamily="34" charset="-122"/>
                <a:cs typeface="Consolas" panose="020B0609020204030204" pitchFamily="49" charset="0"/>
                <a:sym typeface="+mn-ea"/>
              </a:rPr>
              <a:t>件物品中选择若干件放在</a:t>
            </a:r>
            <a:r>
              <a:rPr lang="zh-CN" altLang="zh-CN" sz="2000" dirty="0">
                <a:latin typeface="微软雅黑" panose="020B0503020204020204" pitchFamily="34" charset="-122"/>
                <a:ea typeface="微软雅黑" panose="020B0503020204020204" pitchFamily="34" charset="-122"/>
                <a:cs typeface="Consolas" panose="020B0609020204030204" pitchFamily="49" charset="0"/>
                <a:sym typeface="+mn-ea"/>
              </a:rPr>
              <a:t>剩余容量为</a:t>
            </a:r>
            <a:r>
              <a:rPr lang="en-US" altLang="zh-CN" sz="2000" dirty="0">
                <a:latin typeface="微软雅黑" panose="020B0503020204020204" pitchFamily="34" charset="-122"/>
                <a:ea typeface="微软雅黑" panose="020B0503020204020204" pitchFamily="34" charset="-122"/>
                <a:cs typeface="Consolas" panose="020B0609020204030204" pitchFamily="49" charset="0"/>
                <a:sym typeface="+mn-ea"/>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r</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zh-CN"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altLang="zh-CN" sz="2000" dirty="0" err="1">
                <a:latin typeface="微软雅黑" panose="020B0503020204020204" pitchFamily="34" charset="-122"/>
                <a:ea typeface="微软雅黑" panose="020B0503020204020204" pitchFamily="34" charset="-122"/>
                <a:cs typeface="Consolas" panose="020B0609020204030204" pitchFamily="49" charset="0"/>
                <a:sym typeface="+mn-ea"/>
              </a:rPr>
              <a:t>的背包中，可以取得的最大价值</a:t>
            </a:r>
            <a:r>
              <a:rPr lang="zh-CN" altLang="zh-CN" sz="2000" dirty="0">
                <a:latin typeface="微软雅黑" panose="020B0503020204020204" pitchFamily="34" charset="-122"/>
                <a:ea typeface="微软雅黑" panose="020B0503020204020204" pitchFamily="34" charset="-122"/>
                <a:cs typeface="Consolas" panose="020B0609020204030204" pitchFamily="49" charset="0"/>
                <a:sym typeface="+mn-ea"/>
              </a:rPr>
              <a:t>。</a:t>
            </a:r>
            <a:endParaRPr lang="zh-CN" altLang="en-US" sz="2000" dirty="0">
              <a:latin typeface="微软雅黑" panose="020B0503020204020204" pitchFamily="34" charset="-122"/>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7096144" y="2455739"/>
            <a:ext cx="4920266" cy="729898"/>
          </a:xfrm>
          <a:prstGeom prst="rect">
            <a:avLst/>
          </a:prstGeom>
          <a:solidFill>
            <a:schemeClr val="accent5">
              <a:lumMod val="20000"/>
              <a:lumOff val="80000"/>
            </a:schemeClr>
          </a:solidFill>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a:lnSpc>
                <a:spcPct val="150000"/>
              </a:lnSpc>
            </a:pP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i,r</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V(i-1,r)      </a:t>
            </a:r>
            <a:r>
              <a:rPr lang="zh-CN" altLang="zh-CN"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w[</a:t>
            </a:r>
            <a:r>
              <a:rPr lang="en-US" altLang="zh-CN" i="1" dirty="0" err="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]&gt;r </a:t>
            </a:r>
            <a:r>
              <a:rPr lang="zh-CN" altLang="zh-CN"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物品</a:t>
            </a:r>
            <a:r>
              <a:rPr lang="en-US" altLang="zh-CN"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err="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放不下</a:t>
            </a:r>
          </a:p>
        </p:txBody>
      </p:sp>
      <p:sp>
        <p:nvSpPr>
          <p:cNvPr id="5" name="Text Box 5"/>
          <p:cNvSpPr txBox="1">
            <a:spLocks noChangeArrowheads="1"/>
          </p:cNvSpPr>
          <p:nvPr/>
        </p:nvSpPr>
        <p:spPr bwMode="auto">
          <a:xfrm>
            <a:off x="353616" y="1172472"/>
            <a:ext cx="3164836"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sym typeface="+mn-ea"/>
              </a:rPr>
              <a:t>第2步 </a:t>
            </a:r>
            <a:r>
              <a:rPr kumimoji="1" lang="zh-CN" altLang="en-US" sz="2000" b="1" dirty="0">
                <a:solidFill>
                  <a:srgbClr val="0000FF"/>
                </a:solidFill>
                <a:latin typeface="微软雅黑" panose="020B0503020204020204" pitchFamily="34" charset="-122"/>
                <a:ea typeface="微软雅黑" panose="020B0503020204020204" pitchFamily="34" charset="-122"/>
                <a:cs typeface="Consolas" pitchFamily="49" charset="0"/>
                <a:sym typeface="+mn-ea"/>
              </a:rPr>
              <a:t>确定动态规划函数</a:t>
            </a:r>
            <a:endParaRPr kumimoji="1" lang="en-US" altLang="zh-CN" sz="2000" b="1" dirty="0">
              <a:solidFill>
                <a:srgbClr val="0000FF"/>
              </a:solidFill>
              <a:latin typeface="微软雅黑" panose="020B0503020204020204" pitchFamily="34" charset="-122"/>
              <a:ea typeface="微软雅黑" panose="020B0503020204020204" pitchFamily="34" charset="-122"/>
              <a:cs typeface="Consolas" pitchFamily="49" charset="0"/>
              <a:sym typeface="+mn-ea"/>
            </a:endParaRPr>
          </a:p>
        </p:txBody>
      </p:sp>
      <p:sp>
        <p:nvSpPr>
          <p:cNvPr id="6" name="文本框 5"/>
          <p:cNvSpPr txBox="1"/>
          <p:nvPr/>
        </p:nvSpPr>
        <p:spPr>
          <a:xfrm>
            <a:off x="447265" y="2311423"/>
            <a:ext cx="6321284" cy="874214"/>
          </a:xfrm>
          <a:prstGeom prst="rect">
            <a:avLst/>
          </a:prstGeom>
          <a:solidFill>
            <a:schemeClr val="accent2">
              <a:lumMod val="20000"/>
              <a:lumOff val="80000"/>
            </a:schemeClr>
          </a:solidFill>
        </p:spPr>
        <p:txBody>
          <a:bodyPr wrap="square" rtlCol="0" anchor="t">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Consolas" panose="020B0609020204030204" pitchFamily="49" charset="0"/>
                <a:sym typeface="+mn-ea"/>
              </a:rPr>
              <a:t>(1) </a:t>
            </a:r>
            <a:r>
              <a:rPr lang="zh-CN" altLang="en-US" dirty="0">
                <a:latin typeface="微软雅黑" panose="020B0503020204020204" pitchFamily="34" charset="-122"/>
                <a:ea typeface="微软雅黑" panose="020B0503020204020204" pitchFamily="34" charset="-122"/>
                <a:cs typeface="Consolas" panose="020B0609020204030204" pitchFamily="49" charset="0"/>
                <a:sym typeface="+mn-ea"/>
              </a:rPr>
              <a:t>如果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&gt;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dirty="0">
                <a:latin typeface="微软雅黑" panose="020B0503020204020204" pitchFamily="34" charset="-122"/>
                <a:ea typeface="微软雅黑" panose="020B0503020204020204" pitchFamily="34" charset="-122"/>
                <a:cs typeface="Consolas" panose="020B0609020204030204" pitchFamily="49" charset="0"/>
                <a:sym typeface="+mn-ea"/>
              </a:rPr>
              <a:t>，物品 </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dirty="0">
                <a:latin typeface="微软雅黑" panose="020B0503020204020204" pitchFamily="34" charset="-122"/>
                <a:ea typeface="微软雅黑" panose="020B0503020204020204" pitchFamily="34" charset="-122"/>
                <a:cs typeface="Consolas" panose="020B0609020204030204" pitchFamily="49" charset="0"/>
                <a:sym typeface="+mn-ea"/>
              </a:rPr>
              <a:t>不能装入背包，即</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en-US" altLang="zh-CN"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zh-CN" altLang="en-US" dirty="0">
                <a:latin typeface="微软雅黑" panose="020B0503020204020204" pitchFamily="34" charset="-122"/>
                <a:ea typeface="微软雅黑" panose="020B0503020204020204" pitchFamily="34" charset="-122"/>
                <a:cs typeface="Consolas" panose="020B0609020204030204" pitchFamily="49" charset="0"/>
                <a:sym typeface="+mn-ea"/>
              </a:rPr>
              <a:t>。此时，</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i,r</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Consolas" panose="020B0609020204030204" pitchFamily="49" charset="0"/>
                <a:sym typeface="+mn-ea"/>
              </a:rPr>
              <a:t>和装入</a:t>
            </a:r>
            <a:r>
              <a:rPr lang="zh-CN" altLang="en-US" i="1" dirty="0">
                <a:solidFill>
                  <a:srgbClr val="0000FF"/>
                </a:solidFill>
                <a:latin typeface="微软雅黑" panose="020B0503020204020204" pitchFamily="34" charset="-122"/>
                <a:ea typeface="微软雅黑" panose="020B0503020204020204" pitchFamily="34" charset="-122"/>
                <a:cs typeface="Consolas" panose="020B0609020204030204" pitchFamily="49" charset="0"/>
                <a:sym typeface="+mn-ea"/>
              </a:rPr>
              <a:t>前</a:t>
            </a:r>
            <a:r>
              <a:rPr lang="zh-CN" altLang="en-US" dirty="0">
                <a:latin typeface="微软雅黑" panose="020B0503020204020204" pitchFamily="34" charset="-122"/>
                <a:ea typeface="微软雅黑" panose="020B0503020204020204" pitchFamily="34" charset="-122"/>
                <a:cs typeface="Consolas" panose="020B0609020204030204" pitchFamily="49" charset="0"/>
                <a:sym typeface="+mn-ea"/>
              </a:rPr>
              <a:t> </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i-1 </a:t>
            </a:r>
            <a:r>
              <a:rPr lang="zh-CN" altLang="en-US" dirty="0">
                <a:latin typeface="微软雅黑" panose="020B0503020204020204" pitchFamily="34" charset="-122"/>
                <a:ea typeface="微软雅黑" panose="020B0503020204020204" pitchFamily="34" charset="-122"/>
                <a:cs typeface="Consolas" panose="020B0609020204030204" pitchFamily="49" charset="0"/>
                <a:sym typeface="+mn-ea"/>
              </a:rPr>
              <a:t>个物品得到的最大价值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V(i-1,r) </a:t>
            </a:r>
            <a:r>
              <a:rPr lang="zh-CN" altLang="en-US" dirty="0">
                <a:latin typeface="微软雅黑" panose="020B0503020204020204" pitchFamily="34" charset="-122"/>
                <a:ea typeface="微软雅黑" panose="020B0503020204020204" pitchFamily="34" charset="-122"/>
                <a:cs typeface="Consolas" panose="020B0609020204030204" pitchFamily="49" charset="0"/>
                <a:sym typeface="+mn-ea"/>
              </a:rPr>
              <a:t>是相同的。</a:t>
            </a:r>
          </a:p>
        </p:txBody>
      </p:sp>
      <p:sp>
        <p:nvSpPr>
          <p:cNvPr id="2" name="文本占位符 3">
            <a:extLst>
              <a:ext uri="{FF2B5EF4-FFF2-40B4-BE49-F238E27FC236}">
                <a16:creationId xmlns:a16="http://schemas.microsoft.com/office/drawing/2014/main" id="{427A44F4-0B2A-61E9-79A7-090D2DA99AEB}"/>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3" name="文本框 2">
            <a:extLst>
              <a:ext uri="{FF2B5EF4-FFF2-40B4-BE49-F238E27FC236}">
                <a16:creationId xmlns:a16="http://schemas.microsoft.com/office/drawing/2014/main" id="{06A765B5-24B2-E26F-1831-2A8FA1E79026}"/>
              </a:ext>
            </a:extLst>
          </p:cNvPr>
          <p:cNvSpPr txBox="1"/>
          <p:nvPr/>
        </p:nvSpPr>
        <p:spPr>
          <a:xfrm>
            <a:off x="437323" y="3518037"/>
            <a:ext cx="6331225" cy="2951898"/>
          </a:xfrm>
          <a:prstGeom prst="rect">
            <a:avLst/>
          </a:prstGeom>
          <a:solidFill>
            <a:schemeClr val="accent2">
              <a:lumMod val="20000"/>
              <a:lumOff val="80000"/>
            </a:schemeClr>
          </a:solidFill>
        </p:spPr>
        <p:txBody>
          <a:bodyPr wrap="square" rtlCol="0" anchor="t">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rPr>
              <a:t>(2)  </a:t>
            </a:r>
            <a:r>
              <a:rPr lang="zh-CN" altLang="en-US" dirty="0">
                <a:solidFill>
                  <a:srgbClr val="0000FF"/>
                </a:solidFill>
                <a:latin typeface="微软雅黑" panose="020B0503020204020204" pitchFamily="34" charset="-122"/>
                <a:ea typeface="微软雅黑" panose="020B0503020204020204" pitchFamily="34" charset="-122"/>
              </a:rPr>
              <a:t>如果</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]&lt;r</a:t>
            </a:r>
            <a:r>
              <a:rPr lang="zh-CN" altLang="en-US" dirty="0">
                <a:solidFill>
                  <a:srgbClr val="0000FF"/>
                </a:solidFill>
                <a:latin typeface="微软雅黑" panose="020B0503020204020204" pitchFamily="34" charset="-122"/>
                <a:ea typeface="微软雅黑" panose="020B0503020204020204" pitchFamily="34" charset="-122"/>
              </a:rPr>
              <a:t>，则会有以下两种情况：</a:t>
            </a:r>
          </a:p>
          <a:p>
            <a:pPr>
              <a:lnSpc>
                <a:spcPct val="150000"/>
              </a:lnSpc>
            </a:pPr>
            <a:r>
              <a:rPr lang="zh-CN" altLang="en-US" dirty="0">
                <a:latin typeface="微软雅黑" panose="020B0503020204020204" pitchFamily="34" charset="-122"/>
                <a:ea typeface="微软雅黑" panose="020B0503020204020204" pitchFamily="34" charset="-122"/>
              </a:rPr>
              <a:t> (a) 选择不装入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en-US" altLang="zh-CN"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zh-CN" altLang="en-US" dirty="0">
                <a:latin typeface="微软雅黑" panose="020B0503020204020204" pitchFamily="34" charset="-122"/>
                <a:ea typeface="微软雅黑" panose="020B0503020204020204" pitchFamily="34" charset="-122"/>
              </a:rPr>
              <a:t>，则背包中物品价值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i,r</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rPr>
              <a:t>就等于把</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前</a:t>
            </a:r>
            <a:r>
              <a:rPr lang="zh-CN" altLang="en-US" dirty="0">
                <a:latin typeface="微软雅黑" panose="020B0503020204020204" pitchFamily="34" charset="-122"/>
                <a:ea typeface="微软雅黑" panose="020B0503020204020204" pitchFamily="34" charset="-122"/>
              </a:rPr>
              <a:t> </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i-1 </a:t>
            </a:r>
            <a:r>
              <a:rPr lang="zh-CN" altLang="en-US" dirty="0">
                <a:latin typeface="微软雅黑" panose="020B0503020204020204" pitchFamily="34" charset="-122"/>
                <a:ea typeface="微软雅黑" panose="020B0503020204020204" pitchFamily="34" charset="-122"/>
              </a:rPr>
              <a:t>个物品装入容量为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dirty="0">
                <a:latin typeface="微软雅黑" panose="020B0503020204020204" pitchFamily="34" charset="-122"/>
                <a:ea typeface="微软雅黑" panose="020B0503020204020204" pitchFamily="34" charset="-122"/>
              </a:rPr>
              <a:t>的背包中所取得的价值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V(i-1,r) </a:t>
            </a:r>
            <a:r>
              <a:rPr lang="zh-CN" altLang="en-US" dirty="0">
                <a:latin typeface="微软雅黑" panose="020B0503020204020204" pitchFamily="34" charset="-122"/>
                <a:ea typeface="微软雅黑" panose="020B0503020204020204" pitchFamily="34" charset="-122"/>
              </a:rPr>
              <a:t>。</a:t>
            </a:r>
          </a:p>
          <a:p>
            <a:pPr>
              <a:lnSpc>
                <a:spcPct val="150000"/>
              </a:lnSpc>
            </a:pPr>
            <a:r>
              <a:rPr lang="zh-CN" altLang="en-US" dirty="0">
                <a:latin typeface="微软雅黑" panose="020B0503020204020204" pitchFamily="34" charset="-122"/>
                <a:ea typeface="微软雅黑" panose="020B0503020204020204" pitchFamily="34" charset="-122"/>
              </a:rPr>
              <a:t> (b) 选择装入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en-US" altLang="zh-CN"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i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dirty="0">
                <a:latin typeface="微软雅黑" panose="020B0503020204020204" pitchFamily="34" charset="-122"/>
                <a:ea typeface="微软雅黑" panose="020B0503020204020204" pitchFamily="34" charset="-122"/>
              </a:rPr>
              <a:t>，则背包物品的价值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i,r</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rPr>
              <a:t>等于第 </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i-1 </a:t>
            </a:r>
            <a:r>
              <a:rPr lang="zh-CN" altLang="en-US" dirty="0">
                <a:latin typeface="微软雅黑" panose="020B0503020204020204" pitchFamily="34" charset="-122"/>
                <a:ea typeface="微软雅黑" panose="020B0503020204020204" pitchFamily="34" charset="-122"/>
              </a:rPr>
              <a:t>个物品装入容量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rPr>
              <a:t>的背包中的价值加上第 </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rPr>
              <a:t>个物品的价值 </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显然，取二者中价值最大的作为把</a:t>
            </a:r>
            <a:r>
              <a:rPr lang="zh-CN" altLang="en-US" i="1" dirty="0">
                <a:solidFill>
                  <a:srgbClr val="0000FF"/>
                </a:solidFill>
                <a:latin typeface="微软雅黑" panose="020B0503020204020204" pitchFamily="34" charset="-122"/>
                <a:ea typeface="微软雅黑" panose="020B0503020204020204" pitchFamily="34" charset="-122"/>
              </a:rPr>
              <a:t>前 </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dirty="0">
                <a:latin typeface="微软雅黑" panose="020B0503020204020204" pitchFamily="34" charset="-122"/>
                <a:ea typeface="微软雅黑" panose="020B0503020204020204" pitchFamily="34" charset="-122"/>
              </a:rPr>
              <a:t>个物品装入容量为</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dirty="0">
                <a:latin typeface="微软雅黑" panose="020B0503020204020204" pitchFamily="34" charset="-122"/>
                <a:ea typeface="微软雅黑" panose="020B0503020204020204" pitchFamily="34" charset="-122"/>
              </a:rPr>
              <a:t>的背包中的最优解。</a:t>
            </a:r>
          </a:p>
        </p:txBody>
      </p:sp>
      <p:sp>
        <p:nvSpPr>
          <p:cNvPr id="8" name="文本框 7">
            <a:extLst>
              <a:ext uri="{FF2B5EF4-FFF2-40B4-BE49-F238E27FC236}">
                <a16:creationId xmlns:a16="http://schemas.microsoft.com/office/drawing/2014/main" id="{A57B93AD-E888-321F-5F48-EF33124EE285}"/>
              </a:ext>
            </a:extLst>
          </p:cNvPr>
          <p:cNvSpPr txBox="1"/>
          <p:nvPr/>
        </p:nvSpPr>
        <p:spPr>
          <a:xfrm>
            <a:off x="453010" y="1619779"/>
            <a:ext cx="6315538" cy="499432"/>
          </a:xfrm>
          <a:prstGeom prst="rect">
            <a:avLst/>
          </a:prstGeom>
          <a:solidFill>
            <a:schemeClr val="accent4">
              <a:lumMod val="20000"/>
              <a:lumOff val="80000"/>
            </a:schemeClr>
          </a:solid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rPr>
              <a:t>第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rPr>
              <a:t>个阶段的决策</a:t>
            </a:r>
            <a:r>
              <a:rPr lang="en-US" altLang="zh-CN" sz="2000" dirty="0">
                <a:latin typeface="微软雅黑" panose="020B0503020204020204" pitchFamily="34" charset="-122"/>
                <a:ea typeface="微软雅黑" panose="020B0503020204020204" pitchFamily="34" charset="-122"/>
                <a:cs typeface="Consolas" panose="020B0609020204030204" pitchFamily="49" charset="0"/>
                <a:sym typeface="+mn-ea"/>
              </a:rPr>
              <a:t>——</a:t>
            </a:r>
            <a:r>
              <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rPr>
              <a:t>第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dirty="0">
                <a:latin typeface="微软雅黑" panose="020B0503020204020204" pitchFamily="34" charset="-122"/>
                <a:ea typeface="微软雅黑" panose="020B0503020204020204" pitchFamily="34" charset="-122"/>
                <a:cs typeface="Consolas" panose="020B0609020204030204" pitchFamily="49" charset="0"/>
                <a:sym typeface="+mn-ea"/>
              </a:rPr>
              <a:t>个物品是否装入？</a:t>
            </a:r>
            <a:endParaRPr lang="en-US" altLang="zh-CN" sz="2000" dirty="0">
              <a:latin typeface="微软雅黑" panose="020B0503020204020204" pitchFamily="34" charset="-122"/>
              <a:ea typeface="微软雅黑" panose="020B0503020204020204" pitchFamily="34" charset="-122"/>
              <a:cs typeface="Consolas" panose="020B0609020204030204" pitchFamily="49" charset="0"/>
              <a:sym typeface="+mn-ea"/>
            </a:endParaRPr>
          </a:p>
        </p:txBody>
      </p:sp>
      <p:sp>
        <p:nvSpPr>
          <p:cNvPr id="9" name="Text Box 3">
            <a:extLst>
              <a:ext uri="{FF2B5EF4-FFF2-40B4-BE49-F238E27FC236}">
                <a16:creationId xmlns:a16="http://schemas.microsoft.com/office/drawing/2014/main" id="{0F982C92-0249-E93D-827C-0682913C6C31}"/>
              </a:ext>
            </a:extLst>
          </p:cNvPr>
          <p:cNvSpPr txBox="1">
            <a:spLocks noChangeArrowheads="1"/>
          </p:cNvSpPr>
          <p:nvPr/>
        </p:nvSpPr>
        <p:spPr bwMode="auto">
          <a:xfrm>
            <a:off x="7096144" y="4371785"/>
            <a:ext cx="4920266" cy="1694136"/>
          </a:xfrm>
          <a:prstGeom prst="rect">
            <a:avLst/>
          </a:prstGeom>
          <a:ln/>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i,r</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max{ V(i-1,r)</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V(i-1,r-w[i])+v[</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zh-CN" sz="2000"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000"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w[</a:t>
            </a:r>
            <a:r>
              <a:rPr lang="en-US" altLang="zh-CN" sz="2000" i="1" dirty="0" err="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]&gt;r </a:t>
            </a:r>
            <a:r>
              <a:rPr lang="zh-CN" altLang="zh-CN" sz="2000"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000"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在不放入和放入物品</a:t>
            </a:r>
            <a:r>
              <a:rPr lang="en-US" altLang="zh-CN" sz="2000"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2000" dirty="0">
                <a:solidFill>
                  <a:srgbClr val="006600"/>
                </a:solidFill>
                <a:latin typeface="微软雅黑" panose="020B0503020204020204" pitchFamily="34" charset="-122"/>
                <a:ea typeface="微软雅黑" panose="020B0503020204020204" pitchFamily="34" charset="-122"/>
                <a:cs typeface="Times New Roman" panose="02020603050405020304" pitchFamily="18" charset="0"/>
              </a:rPr>
              <a:t>之间选最优解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1044310" y="2415878"/>
            <a:ext cx="8624503" cy="466090"/>
          </a:xfrm>
          <a:prstGeom prst="rect">
            <a:avLst/>
          </a:prstGeom>
          <a:noFill/>
          <a:ln w="38100" algn="ctr">
            <a:noFill/>
            <a:miter lim="800000"/>
          </a:ln>
          <a:effectLst/>
        </p:spPr>
        <p:txBody>
          <a:bodyPr wrap="square">
            <a:spAutoFit/>
          </a:bodyPr>
          <a:lstStyle/>
          <a:p>
            <a:pPr>
              <a:lnSpc>
                <a:spcPts val="3200"/>
              </a:lnSpc>
            </a:pPr>
            <a:r>
              <a:rPr lang="zh-CN" altLang="en-US" sz="2000" dirty="0">
                <a:latin typeface="微软雅黑" panose="020B0503020204020204" pitchFamily="34" charset="-122"/>
                <a:ea typeface="微软雅黑" panose="020B0503020204020204" pitchFamily="34" charset="-122"/>
                <a:cs typeface="Consolas" pitchFamily="49" charset="0"/>
              </a:rPr>
              <a:t>完整的动态规划函数</a:t>
            </a:r>
            <a:endParaRPr lang="zh-CN" altLang="zh-CN" sz="2000" dirty="0">
              <a:latin typeface="微软雅黑" panose="020B0503020204020204" pitchFamily="34" charset="-122"/>
              <a:ea typeface="微软雅黑" panose="020B0503020204020204" pitchFamily="34" charset="-122"/>
              <a:cs typeface="Consolas" pitchFamily="49" charset="0"/>
            </a:endParaRPr>
          </a:p>
        </p:txBody>
      </p:sp>
      <p:sp>
        <p:nvSpPr>
          <p:cNvPr id="7" name="Text Box 3"/>
          <p:cNvSpPr txBox="1">
            <a:spLocks noChangeArrowheads="1"/>
          </p:cNvSpPr>
          <p:nvPr/>
        </p:nvSpPr>
        <p:spPr bwMode="auto">
          <a:xfrm>
            <a:off x="1143001" y="2981239"/>
            <a:ext cx="10704442" cy="2155609"/>
          </a:xfrm>
          <a:prstGeom prst="rect">
            <a:avLst/>
          </a:prstGeom>
          <a:ln/>
        </p:spPr>
        <p:style>
          <a:lnRef idx="2">
            <a:schemeClr val="dk1"/>
          </a:lnRef>
          <a:fillRef idx="1">
            <a:schemeClr val="lt1"/>
          </a:fillRef>
          <a:effectRef idx="0">
            <a:schemeClr val="dk1"/>
          </a:effectRef>
          <a:fontRef idx="minor">
            <a:schemeClr val="dk1"/>
          </a:fontRef>
        </p:style>
        <p:txBody>
          <a:bodyPr wrap="square" lIns="180000" tIns="180000" bIns="180000">
            <a:spAutoFit/>
          </a:bodyPr>
          <a:lstStyle/>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V(i,0)=0</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（背包不能装入任何物品</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总价值为</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0</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	     </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边界条件</a:t>
            </a:r>
          </a:p>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V(0,r)=0</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（没有任何物品可装入</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总价值为</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0</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          </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边界条件</a:t>
            </a:r>
          </a:p>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i,r</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)=V(i-1,r)</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	                                           </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当</a:t>
            </a:r>
            <a:r>
              <a:rPr lang="en-US" altLang="zh-CN" sz="2000" dirty="0">
                <a:solidFill>
                  <a:srgbClr val="006600"/>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r&lt;w[</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时</a:t>
            </a:r>
            <a:r>
              <a:rPr lang="zh-CN" altLang="en-US" sz="2000" dirty="0">
                <a:solidFill>
                  <a:srgbClr val="006600"/>
                </a:solidFill>
                <a:latin typeface="微软雅黑" panose="020B0503020204020204" pitchFamily="34" charset="-122"/>
                <a:ea typeface="微软雅黑" panose="020B0503020204020204" pitchFamily="34" charset="-122"/>
                <a:cs typeface="Consolas" pitchFamily="49" charset="0"/>
              </a:rPr>
              <a:t>，</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物品</a:t>
            </a:r>
            <a:r>
              <a:rPr lang="en-US" altLang="zh-CN" sz="2000" dirty="0" err="1">
                <a:solidFill>
                  <a:srgbClr val="006600"/>
                </a:solidFill>
                <a:latin typeface="微软雅黑" panose="020B0503020204020204" pitchFamily="34" charset="-122"/>
                <a:ea typeface="微软雅黑" panose="020B0503020204020204" pitchFamily="34" charset="-122"/>
                <a:cs typeface="Consolas" pitchFamily="49" charset="0"/>
              </a:rPr>
              <a:t>i</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放不下</a:t>
            </a:r>
          </a:p>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i,r</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)=max{V(i-1,r)</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V(i-1,r-w[</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      </a:t>
            </a:r>
            <a:r>
              <a:rPr lang="zh-CN" altLang="en-US" sz="2000" dirty="0">
                <a:solidFill>
                  <a:srgbClr val="006600"/>
                </a:solidFill>
                <a:latin typeface="微软雅黑" panose="020B0503020204020204" pitchFamily="34" charset="-122"/>
                <a:ea typeface="微软雅黑" panose="020B0503020204020204" pitchFamily="34" charset="-122"/>
                <a:cs typeface="Consolas" pitchFamily="49" charset="0"/>
              </a:rPr>
              <a:t>其他情况：</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在不放入和放入物品</a:t>
            </a:r>
            <a:r>
              <a:rPr lang="en-US" altLang="zh-CN" sz="2000" dirty="0" err="1">
                <a:solidFill>
                  <a:srgbClr val="006600"/>
                </a:solidFill>
                <a:latin typeface="微软雅黑" panose="020B0503020204020204" pitchFamily="34" charset="-122"/>
                <a:ea typeface="微软雅黑" panose="020B0503020204020204" pitchFamily="34" charset="-122"/>
                <a:cs typeface="Consolas" pitchFamily="49" charset="0"/>
              </a:rPr>
              <a:t>i</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之间选最优解</a:t>
            </a:r>
          </a:p>
        </p:txBody>
      </p:sp>
      <p:sp>
        <p:nvSpPr>
          <p:cNvPr id="5" name="Text Box 5"/>
          <p:cNvSpPr txBox="1">
            <a:spLocks noChangeArrowheads="1"/>
          </p:cNvSpPr>
          <p:nvPr/>
        </p:nvSpPr>
        <p:spPr bwMode="auto">
          <a:xfrm>
            <a:off x="631913" y="1497722"/>
            <a:ext cx="6048672"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spcBef>
                <a:spcPct val="50000"/>
              </a:spcBef>
            </a:pPr>
            <a:r>
              <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第2步 </a:t>
            </a:r>
            <a:r>
              <a:rPr kumimoji="1" lang="zh-CN" altLang="en-US"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确定动态规划函数</a:t>
            </a:r>
            <a:endPar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sym typeface="+mn-ea"/>
            </a:endParaRPr>
          </a:p>
        </p:txBody>
      </p:sp>
      <p:sp>
        <p:nvSpPr>
          <p:cNvPr id="2" name="文本占位符 3">
            <a:extLst>
              <a:ext uri="{FF2B5EF4-FFF2-40B4-BE49-F238E27FC236}">
                <a16:creationId xmlns:a16="http://schemas.microsoft.com/office/drawing/2014/main" id="{32769B8F-C1BD-404C-BDC8-13598DF908BE}"/>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Tree>
    <p:extLst>
      <p:ext uri="{BB962C8B-B14F-4D97-AF65-F5344CB8AC3E}">
        <p14:creationId xmlns:p14="http://schemas.microsoft.com/office/powerpoint/2010/main" val="219903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566623" y="1824591"/>
            <a:ext cx="9402325" cy="460960"/>
          </a:xfrm>
          <a:prstGeom prst="rect">
            <a:avLst/>
          </a:prstGeom>
          <a:noFill/>
          <a:ln w="38100" algn="ctr">
            <a:noFill/>
            <a:miter lim="800000"/>
          </a:ln>
          <a:effectLst/>
        </p:spPr>
        <p:txBody>
          <a:bodyPr wrap="square">
            <a:spAutoFit/>
          </a:bodyPr>
          <a:lstStyle/>
          <a:p>
            <a:pPr>
              <a:lnSpc>
                <a:spcPts val="3200"/>
              </a:lnSpc>
            </a:pPr>
            <a:r>
              <a:rPr lang="en-US" altLang="zh-CN" sz="2000" dirty="0">
                <a:latin typeface="微软雅黑" panose="020B0503020204020204" pitchFamily="34" charset="-122"/>
                <a:ea typeface="微软雅黑" panose="020B0503020204020204" pitchFamily="34" charset="-122"/>
                <a:cs typeface="Consolas" pitchFamily="49" charset="0"/>
              </a:rPr>
              <a:t>    </a:t>
            </a:r>
            <a:r>
              <a:rPr lang="zh-CN" altLang="zh-CN" sz="2000" dirty="0">
                <a:latin typeface="微软雅黑" panose="020B0503020204020204" pitchFamily="34" charset="-122"/>
                <a:ea typeface="微软雅黑" panose="020B0503020204020204" pitchFamily="34" charset="-122"/>
                <a:cs typeface="Consolas" pitchFamily="49" charset="0"/>
              </a:rPr>
              <a:t>设置二维动态规划数组</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lang="zh-CN" altLang="en-US" sz="2000" dirty="0">
                <a:latin typeface="微软雅黑" panose="020B0503020204020204" pitchFamily="34" charset="-122"/>
                <a:ea typeface="微软雅黑" panose="020B0503020204020204" pitchFamily="34" charset="-122"/>
                <a:cs typeface="Consolas" pitchFamily="49" charset="0"/>
              </a:rPr>
              <a:t>，大小为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(n+1)×(C+1)</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000" dirty="0">
                <a:latin typeface="微软雅黑" panose="020B0503020204020204" pitchFamily="34" charset="-122"/>
                <a:ea typeface="微软雅黑" panose="020B0503020204020204" pitchFamily="34" charset="-122"/>
                <a:cs typeface="Consolas" pitchFamily="49" charset="0"/>
              </a:rPr>
              <a:t>存储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i,r</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Consolas" pitchFamily="49" charset="0"/>
              </a:rPr>
              <a:t>的值</a:t>
            </a:r>
            <a:r>
              <a:rPr lang="zh-CN" altLang="zh-CN" sz="2000" dirty="0">
                <a:latin typeface="微软雅黑" panose="020B0503020204020204" pitchFamily="34" charset="-122"/>
                <a:ea typeface="微软雅黑" panose="020B0503020204020204" pitchFamily="34" charset="-122"/>
                <a:cs typeface="Consolas" pitchFamily="49" charset="0"/>
              </a:rPr>
              <a:t>。</a:t>
            </a:r>
          </a:p>
        </p:txBody>
      </p:sp>
      <p:sp>
        <p:nvSpPr>
          <p:cNvPr id="160774" name="Text Box 6"/>
          <p:cNvSpPr txBox="1">
            <a:spLocks noChangeArrowheads="1"/>
          </p:cNvSpPr>
          <p:nvPr/>
        </p:nvSpPr>
        <p:spPr bwMode="auto">
          <a:xfrm>
            <a:off x="2595490" y="5842460"/>
            <a:ext cx="7920037" cy="400110"/>
          </a:xfrm>
          <a:prstGeom prst="rect">
            <a:avLst/>
          </a:prstGeom>
          <a:noFill/>
          <a:ln w="38100" algn="ctr">
            <a:noFill/>
            <a:miter lim="800000"/>
          </a:ln>
          <a:effectLst/>
        </p:spPr>
        <p:txBody>
          <a:bodyPr>
            <a:spAutoFit/>
          </a:bodyPr>
          <a:lstStyle/>
          <a:p>
            <a:pPr>
              <a:spcBef>
                <a:spcPct val="50000"/>
              </a:spcBef>
            </a:pPr>
            <a:r>
              <a:rPr lang="zh-CN" altLang="en-US" sz="2000" dirty="0">
                <a:latin typeface="微软雅黑" panose="020B0503020204020204" pitchFamily="34" charset="-122"/>
                <a:ea typeface="微软雅黑" panose="020B0503020204020204" pitchFamily="34" charset="-122"/>
                <a:cs typeface="Consolas" pitchFamily="49" charset="0"/>
              </a:rPr>
              <a:t>这样，</a:t>
            </a:r>
            <a:r>
              <a:rPr lang="en-US" altLang="zh-CN" sz="2000" dirty="0">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dp[n][C]</a:t>
            </a:r>
            <a:r>
              <a:rPr lang="zh-CN" altLang="zh-CN" sz="2000" dirty="0">
                <a:latin typeface="微软雅黑" panose="020B0503020204020204" pitchFamily="34" charset="-122"/>
                <a:ea typeface="微软雅黑" panose="020B0503020204020204" pitchFamily="34" charset="-122"/>
                <a:cs typeface="Consolas" pitchFamily="49" charset="0"/>
              </a:rPr>
              <a:t>便是</a:t>
            </a:r>
            <a:r>
              <a:rPr lang="en-US" altLang="zh-CN" sz="2000" dirty="0">
                <a:latin typeface="微软雅黑" panose="020B0503020204020204" pitchFamily="34" charset="-122"/>
                <a:ea typeface="微软雅黑" panose="020B0503020204020204" pitchFamily="34" charset="-122"/>
                <a:cs typeface="Consolas" pitchFamily="49" charset="0"/>
              </a:rPr>
              <a:t>0/1</a:t>
            </a:r>
            <a:r>
              <a:rPr lang="zh-CN" altLang="zh-CN" sz="2000" dirty="0">
                <a:latin typeface="微软雅黑" panose="020B0503020204020204" pitchFamily="34" charset="-122"/>
                <a:ea typeface="微软雅黑" panose="020B0503020204020204" pitchFamily="34" charset="-122"/>
                <a:cs typeface="Consolas" pitchFamily="49" charset="0"/>
              </a:rPr>
              <a:t>背包问题的最优解。</a:t>
            </a:r>
            <a:endParaRPr lang="zh-CN" altLang="en-US" sz="2000" dirty="0">
              <a:latin typeface="微软雅黑" panose="020B0503020204020204" pitchFamily="34" charset="-122"/>
              <a:ea typeface="微软雅黑" panose="020B0503020204020204" pitchFamily="34" charset="-122"/>
              <a:cs typeface="Consolas" pitchFamily="49" charset="0"/>
            </a:endParaRPr>
          </a:p>
        </p:txBody>
      </p:sp>
      <p:sp>
        <p:nvSpPr>
          <p:cNvPr id="7" name="Text Box 3"/>
          <p:cNvSpPr txBox="1">
            <a:spLocks noChangeArrowheads="1"/>
          </p:cNvSpPr>
          <p:nvPr/>
        </p:nvSpPr>
        <p:spPr bwMode="auto">
          <a:xfrm>
            <a:off x="874643" y="2559865"/>
            <a:ext cx="11131827" cy="2155609"/>
          </a:xfrm>
          <a:prstGeom prst="rect">
            <a:avLst/>
          </a:prstGeom>
          <a:ln/>
        </p:spPr>
        <p:style>
          <a:lnRef idx="2">
            <a:schemeClr val="dk1"/>
          </a:lnRef>
          <a:fillRef idx="1">
            <a:schemeClr val="lt1"/>
          </a:fillRef>
          <a:effectRef idx="0">
            <a:schemeClr val="dk1"/>
          </a:effectRef>
          <a:fontRef idx="minor">
            <a:schemeClr val="dk1"/>
          </a:fontRef>
        </p:style>
        <p:txBody>
          <a:bodyPr wrap="square" lIns="180000" tIns="180000" bIns="180000">
            <a:spAutoFit/>
          </a:bodyPr>
          <a:lstStyle/>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dp[i][0]=0</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（背包不能装入任何物品</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总价值为</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0</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     </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边界条件</a:t>
            </a:r>
          </a:p>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dp[0][r]=0</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（没有任何物品可装入</a:t>
            </a:r>
            <a:r>
              <a:rPr lang="zh-CN" altLang="en-US"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总价值为</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0</a:t>
            </a:r>
            <a:r>
              <a:rPr lang="zh-CN" altLang="zh-CN" sz="2000" dirty="0">
                <a:solidFill>
                  <a:srgbClr val="0000FF"/>
                </a:solidFill>
                <a:latin typeface="微软雅黑" panose="020B0503020204020204" pitchFamily="34" charset="-122"/>
                <a:ea typeface="微软雅黑" panose="020B0503020204020204" pitchFamily="34" charset="-122"/>
                <a:cs typeface="Consolas" pitchFamily="49" charset="0"/>
              </a:rPr>
              <a:t>）</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       </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边界条件</a:t>
            </a:r>
          </a:p>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dp[i][r]=dp[i-1][r]	</a:t>
            </a:r>
            <a:r>
              <a:rPr lang="en-US" altLang="zh-CN" sz="2000" dirty="0">
                <a:solidFill>
                  <a:srgbClr val="0000FF"/>
                </a:solidFill>
                <a:latin typeface="微软雅黑" panose="020B0503020204020204" pitchFamily="34" charset="-122"/>
                <a:ea typeface="微软雅黑" panose="020B0503020204020204" pitchFamily="34" charset="-122"/>
                <a:cs typeface="Consolas" pitchFamily="49" charset="0"/>
              </a:rPr>
              <a:t>              </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当</a:t>
            </a:r>
            <a:r>
              <a:rPr lang="en-US" altLang="zh-CN" sz="2000" dirty="0">
                <a:solidFill>
                  <a:srgbClr val="006600"/>
                </a:solidFill>
                <a:latin typeface="微软雅黑" panose="020B0503020204020204" pitchFamily="34" charset="-122"/>
                <a:ea typeface="微软雅黑" panose="020B0503020204020204" pitchFamily="34" charset="-122"/>
                <a:cs typeface="Consolas" pitchFamily="49" charset="0"/>
              </a:rPr>
              <a:t> </a:t>
            </a:r>
            <a:r>
              <a:rPr lang="en-US" altLang="zh-CN" sz="2000"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r&lt;w[</a:t>
            </a:r>
            <a:r>
              <a:rPr lang="en-US" altLang="zh-CN" sz="2000" i="1" dirty="0" err="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i="1" dirty="0">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时</a:t>
            </a:r>
            <a:r>
              <a:rPr lang="zh-CN" altLang="en-US" sz="2000" dirty="0">
                <a:solidFill>
                  <a:srgbClr val="006600"/>
                </a:solidFill>
                <a:latin typeface="微软雅黑" panose="020B0503020204020204" pitchFamily="34" charset="-122"/>
                <a:ea typeface="微软雅黑" panose="020B0503020204020204" pitchFamily="34" charset="-122"/>
                <a:cs typeface="Consolas" pitchFamily="49" charset="0"/>
              </a:rPr>
              <a:t>，</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物品</a:t>
            </a:r>
            <a:r>
              <a:rPr lang="en-US" altLang="zh-CN" sz="2000" dirty="0">
                <a:solidFill>
                  <a:srgbClr val="006600"/>
                </a:solidFill>
                <a:latin typeface="微软雅黑" panose="020B0503020204020204" pitchFamily="34" charset="-122"/>
                <a:ea typeface="微软雅黑" panose="020B0503020204020204" pitchFamily="34" charset="-122"/>
                <a:cs typeface="Consolas" pitchFamily="49" charset="0"/>
              </a:rPr>
              <a:t>i</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放不下</a:t>
            </a:r>
          </a:p>
          <a:p>
            <a:pPr>
              <a:lnSpc>
                <a:spcPct val="150000"/>
              </a:lnSpc>
            </a:pP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dp[i][r]= max{dp[i-1][r]</a:t>
            </a:r>
            <a:r>
              <a:rPr lang="zh-CN" altLang="en-US"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dp[i-1][r-w[i]]+v[i]} 	</a:t>
            </a:r>
            <a:r>
              <a:rPr lang="zh-CN" altLang="en-US" sz="2000" dirty="0">
                <a:solidFill>
                  <a:srgbClr val="006600"/>
                </a:solidFill>
                <a:latin typeface="微软雅黑" panose="020B0503020204020204" pitchFamily="34" charset="-122"/>
                <a:ea typeface="微软雅黑" panose="020B0503020204020204" pitchFamily="34" charset="-122"/>
                <a:cs typeface="Consolas" pitchFamily="49" charset="0"/>
              </a:rPr>
              <a:t>其他情况：</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在不放入和放入物品</a:t>
            </a:r>
            <a:r>
              <a:rPr lang="en-US" altLang="zh-CN" sz="2000" i="1" dirty="0">
                <a:solidFill>
                  <a:srgbClr val="006600"/>
                </a:solidFill>
                <a:latin typeface="微软雅黑" panose="020B0503020204020204" pitchFamily="34" charset="-122"/>
                <a:ea typeface="微软雅黑" panose="020B0503020204020204" pitchFamily="34" charset="-122"/>
                <a:cs typeface="Consolas" pitchFamily="49" charset="0"/>
              </a:rPr>
              <a:t>i</a:t>
            </a:r>
            <a:r>
              <a:rPr lang="zh-CN" altLang="zh-CN" sz="2000" dirty="0">
                <a:solidFill>
                  <a:srgbClr val="006600"/>
                </a:solidFill>
                <a:latin typeface="微软雅黑" panose="020B0503020204020204" pitchFamily="34" charset="-122"/>
                <a:ea typeface="微软雅黑" panose="020B0503020204020204" pitchFamily="34" charset="-122"/>
                <a:cs typeface="Consolas" pitchFamily="49" charset="0"/>
              </a:rPr>
              <a:t>之间选最优解</a:t>
            </a:r>
          </a:p>
        </p:txBody>
      </p:sp>
      <p:sp>
        <p:nvSpPr>
          <p:cNvPr id="5" name="文本框 1"/>
          <p:cNvSpPr txBox="1"/>
          <p:nvPr/>
        </p:nvSpPr>
        <p:spPr>
          <a:xfrm>
            <a:off x="639159" y="1274878"/>
            <a:ext cx="2518638" cy="400110"/>
          </a:xfrm>
          <a:prstGeom prst="rect">
            <a:avLst/>
          </a:prstGeom>
          <a:noFill/>
        </p:spPr>
        <p:txBody>
          <a:bodyPr wrap="none" rtlCol="0">
            <a:spAutoFit/>
          </a:bodyPr>
          <a:lstStyle/>
          <a:p>
            <a:r>
              <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第3步 </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设计表，填表</a:t>
            </a:r>
            <a:endParaRPr kumimoji="1"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2" name="文本占位符 3">
            <a:extLst>
              <a:ext uri="{FF2B5EF4-FFF2-40B4-BE49-F238E27FC236}">
                <a16:creationId xmlns:a16="http://schemas.microsoft.com/office/drawing/2014/main" id="{02ACB587-DB35-A6A5-8B1D-5084162988F3}"/>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0774"/>
                                        </p:tgtEl>
                                        <p:attrNameLst>
                                          <p:attrName>style.visibility</p:attrName>
                                        </p:attrNameLst>
                                      </p:cBhvr>
                                      <p:to>
                                        <p:strVal val="visible"/>
                                      </p:to>
                                    </p:set>
                                    <p:animEffect transition="in" filter="fade">
                                      <p:cBhvr>
                                        <p:cTn id="16" dur="2000"/>
                                        <p:tgtEl>
                                          <p:spTgt spid="16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4" grpId="0"/>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964095" y="2307207"/>
            <a:ext cx="10793895" cy="2807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000" dirty="0">
                <a:latin typeface="微软雅黑" panose="020B0503020204020204" pitchFamily="34" charset="-122"/>
                <a:ea typeface="微软雅黑" panose="020B0503020204020204" pitchFamily="34" charset="-122"/>
              </a:rPr>
              <a:t>填表顺序：</a:t>
            </a:r>
            <a:endParaRPr kumimoji="1" lang="en-US" altLang="zh-CN" sz="2000" dirty="0">
              <a:latin typeface="微软雅黑" panose="020B0503020204020204" pitchFamily="34" charset="-122"/>
              <a:ea typeface="微软雅黑" panose="020B0503020204020204" pitchFamily="34" charset="-122"/>
            </a:endParaRPr>
          </a:p>
          <a:p>
            <a:pPr>
              <a:lnSpc>
                <a:spcPct val="150000"/>
              </a:lnSpc>
              <a:spcBef>
                <a:spcPct val="50000"/>
              </a:spcBef>
              <a:buFont typeface="Wingdings" pitchFamily="2" charset="2"/>
              <a:buChar char="Ø"/>
            </a:pPr>
            <a:r>
              <a:rPr kumimoji="1" lang="zh-CN" altLang="en-US" sz="2000" dirty="0">
                <a:latin typeface="微软雅黑" panose="020B0503020204020204" pitchFamily="34" charset="-122"/>
                <a:ea typeface="微软雅黑" panose="020B0503020204020204" pitchFamily="34" charset="-122"/>
              </a:rPr>
              <a:t>第</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阶段，只装入前</a:t>
            </a:r>
            <a:r>
              <a:rPr kumimoji="1" lang="en-US" altLang="zh-CN" sz="2000" dirty="0">
                <a:latin typeface="微软雅黑" panose="020B0503020204020204" pitchFamily="34" charset="-122"/>
                <a:ea typeface="微软雅黑" panose="020B0503020204020204" pitchFamily="34" charset="-122"/>
              </a:rPr>
              <a:t>1</a:t>
            </a:r>
            <a:r>
              <a:rPr kumimoji="1" lang="zh-CN" altLang="en-US" sz="2000" dirty="0">
                <a:latin typeface="微软雅黑" panose="020B0503020204020204" pitchFamily="34" charset="-122"/>
                <a:ea typeface="微软雅黑" panose="020B0503020204020204" pitchFamily="34" charset="-122"/>
              </a:rPr>
              <a:t>个物品，确定在各种情况下的背包能够得到的最大价值 </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[1][r]</a:t>
            </a:r>
            <a:r>
              <a:rPr kumimoji="1" lang="zh-CN" altLang="en-US" sz="2000" dirty="0">
                <a:latin typeface="微软雅黑" panose="020B0503020204020204" pitchFamily="34" charset="-122"/>
                <a:ea typeface="微软雅黑" panose="020B0503020204020204" pitchFamily="34" charset="-122"/>
              </a:rPr>
              <a:t>；</a:t>
            </a:r>
            <a:endParaRPr kumimoji="1" lang="en-US" altLang="zh-CN" sz="2000" dirty="0">
              <a:latin typeface="微软雅黑" panose="020B0503020204020204" pitchFamily="34" charset="-122"/>
              <a:ea typeface="微软雅黑" panose="020B0503020204020204" pitchFamily="34" charset="-122"/>
            </a:endParaRPr>
          </a:p>
          <a:p>
            <a:pPr>
              <a:lnSpc>
                <a:spcPct val="150000"/>
              </a:lnSpc>
              <a:spcBef>
                <a:spcPct val="50000"/>
              </a:spcBef>
              <a:buFont typeface="Wingdings" pitchFamily="2" charset="2"/>
              <a:buChar char="Ø"/>
            </a:pPr>
            <a:r>
              <a:rPr kumimoji="1" lang="zh-CN" altLang="en-US" sz="2000" dirty="0">
                <a:latin typeface="微软雅黑" panose="020B0503020204020204" pitchFamily="34" charset="-122"/>
                <a:ea typeface="微软雅黑" panose="020B0503020204020204" pitchFamily="34" charset="-122"/>
              </a:rPr>
              <a:t>第</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阶段，只装入前</a:t>
            </a:r>
            <a:r>
              <a:rPr kumimoji="1" lang="en-US" altLang="zh-CN" sz="2000" dirty="0">
                <a:latin typeface="微软雅黑" panose="020B0503020204020204" pitchFamily="34" charset="-122"/>
                <a:ea typeface="微软雅黑" panose="020B0503020204020204" pitchFamily="34" charset="-122"/>
              </a:rPr>
              <a:t>2</a:t>
            </a:r>
            <a:r>
              <a:rPr kumimoji="1" lang="zh-CN" altLang="en-US" sz="2000" dirty="0">
                <a:latin typeface="微软雅黑" panose="020B0503020204020204" pitchFamily="34" charset="-122"/>
                <a:ea typeface="微软雅黑" panose="020B0503020204020204" pitchFamily="34" charset="-122"/>
              </a:rPr>
              <a:t>个物品，确定在各种情况下的背包能够得到的最大价值 </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[2][r] </a:t>
            </a:r>
            <a:r>
              <a:rPr kumimoji="1" lang="zh-CN" altLang="en-US" sz="2000" dirty="0">
                <a:latin typeface="微软雅黑" panose="020B0503020204020204" pitchFamily="34" charset="-122"/>
                <a:ea typeface="微软雅黑" panose="020B0503020204020204" pitchFamily="34" charset="-122"/>
              </a:rPr>
              <a:t>；</a:t>
            </a:r>
            <a:endParaRPr kumimoji="1" lang="en-US" altLang="zh-CN" sz="2000" dirty="0">
              <a:latin typeface="微软雅黑" panose="020B0503020204020204" pitchFamily="34" charset="-122"/>
              <a:ea typeface="微软雅黑" panose="020B0503020204020204" pitchFamily="34" charset="-122"/>
            </a:endParaRPr>
          </a:p>
          <a:p>
            <a:pPr>
              <a:lnSpc>
                <a:spcPct val="150000"/>
              </a:lnSpc>
              <a:spcBef>
                <a:spcPct val="50000"/>
              </a:spcBef>
              <a:buFont typeface="Wingdings" pitchFamily="2" charset="2"/>
              <a:buChar char="Ø"/>
            </a:pPr>
            <a:r>
              <a:rPr kumimoji="1" lang="zh-CN" altLang="en-US" sz="2000" dirty="0">
                <a:latin typeface="微软雅黑" panose="020B0503020204020204" pitchFamily="34" charset="-122"/>
                <a:ea typeface="微软雅黑" panose="020B0503020204020204" pitchFamily="34" charset="-122"/>
              </a:rPr>
              <a:t>依此类推，直到第</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个阶段 </a:t>
            </a:r>
            <a:r>
              <a:rPr kumimoji="1" lang="en-US" altLang="zh-CN" sz="20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[n][r]</a:t>
            </a: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a:t>
            </a:r>
            <a:endParaRPr kumimoji="1" lang="en-US" altLang="zh-CN" sz="2000" dirty="0">
              <a:latin typeface="微软雅黑" panose="020B0503020204020204" pitchFamily="34" charset="-122"/>
              <a:ea typeface="微软雅黑" panose="020B0503020204020204" pitchFamily="34" charset="-122"/>
            </a:endParaRPr>
          </a:p>
          <a:p>
            <a:pPr>
              <a:lnSpc>
                <a:spcPct val="150000"/>
              </a:lnSpc>
              <a:spcBef>
                <a:spcPct val="50000"/>
              </a:spcBef>
              <a:buFont typeface="Wingdings" pitchFamily="2" charset="2"/>
              <a:buChar char="Ø"/>
            </a:pPr>
            <a:r>
              <a:rPr kumimoji="1" lang="zh-CN" altLang="en-US" sz="2000" dirty="0">
                <a:latin typeface="微软雅黑" panose="020B0503020204020204" pitchFamily="34" charset="-122"/>
                <a:ea typeface="微软雅黑" panose="020B0503020204020204" pitchFamily="34" charset="-122"/>
              </a:rPr>
              <a:t>最后，</a:t>
            </a:r>
            <a:r>
              <a:rPr kumimoji="1" lang="en-US" altLang="zh-CN" sz="2000" dirty="0">
                <a:latin typeface="微软雅黑" panose="020B0503020204020204" pitchFamily="34" charset="-122"/>
                <a:ea typeface="微软雅黑" panose="020B0503020204020204" pitchFamily="34" charset="-122"/>
              </a:rPr>
              <a:t>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dp[n][C] </a:t>
            </a:r>
            <a:r>
              <a:rPr kumimoji="1" lang="zh-CN" altLang="en-US" sz="2000" dirty="0">
                <a:latin typeface="微软雅黑" panose="020B0503020204020204" pitchFamily="34" charset="-122"/>
                <a:ea typeface="微软雅黑" panose="020B0503020204020204" pitchFamily="34" charset="-122"/>
              </a:rPr>
              <a:t>便是在容量为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 </a:t>
            </a:r>
            <a:r>
              <a:rPr kumimoji="1" lang="zh-CN" altLang="en-US" sz="2000" dirty="0">
                <a:latin typeface="微软雅黑" panose="020B0503020204020204" pitchFamily="34" charset="-122"/>
                <a:ea typeface="微软雅黑" panose="020B0503020204020204" pitchFamily="34" charset="-122"/>
              </a:rPr>
              <a:t>的背包中装入 </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kumimoji="1" lang="zh-CN" altLang="en-US" sz="2000" dirty="0">
                <a:latin typeface="微软雅黑" panose="020B0503020204020204" pitchFamily="34" charset="-122"/>
                <a:ea typeface="微软雅黑" panose="020B0503020204020204" pitchFamily="34" charset="-122"/>
              </a:rPr>
              <a:t>个物品时取得的最大价值。</a:t>
            </a:r>
            <a:endParaRPr kumimoji="1" lang="en-US" altLang="zh-CN" sz="2000" dirty="0">
              <a:latin typeface="微软雅黑" panose="020B0503020204020204" pitchFamily="34" charset="-122"/>
              <a:ea typeface="微软雅黑" panose="020B0503020204020204" pitchFamily="34" charset="-122"/>
            </a:endParaRPr>
          </a:p>
        </p:txBody>
      </p:sp>
      <p:sp>
        <p:nvSpPr>
          <p:cNvPr id="9" name="Text Box 5"/>
          <p:cNvSpPr txBox="1">
            <a:spLocks noChangeArrowheads="1"/>
          </p:cNvSpPr>
          <p:nvPr/>
        </p:nvSpPr>
        <p:spPr bwMode="auto">
          <a:xfrm>
            <a:off x="870452" y="1444489"/>
            <a:ext cx="6048672" cy="40011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dirty="0">
                <a:solidFill>
                  <a:srgbClr val="0000FF"/>
                </a:solidFill>
                <a:latin typeface="微软雅黑" panose="020B0503020204020204" pitchFamily="34" charset="-122"/>
                <a:ea typeface="微软雅黑" panose="020B0503020204020204" pitchFamily="34" charset="-122"/>
                <a:cs typeface="Consolas" pitchFamily="49" charset="0"/>
                <a:sym typeface="+mn-ea"/>
              </a:rPr>
              <a:t>第3步 </a:t>
            </a:r>
            <a:r>
              <a:rPr kumimoji="1" lang="zh-CN" altLang="en-US" sz="2000" dirty="0">
                <a:solidFill>
                  <a:srgbClr val="0000FF"/>
                </a:solidFill>
                <a:latin typeface="微软雅黑" panose="020B0503020204020204" pitchFamily="34" charset="-122"/>
                <a:ea typeface="微软雅黑" panose="020B0503020204020204" pitchFamily="34" charset="-122"/>
                <a:sym typeface="+mn-ea"/>
              </a:rPr>
              <a:t>设计表，填表</a:t>
            </a:r>
            <a:endParaRPr kumimoji="1"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2" name="文本占位符 3">
            <a:extLst>
              <a:ext uri="{FF2B5EF4-FFF2-40B4-BE49-F238E27FC236}">
                <a16:creationId xmlns:a16="http://schemas.microsoft.com/office/drawing/2014/main" id="{F960378A-52CC-73DE-E091-D16A63CF9B5D}"/>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blinds(horizontal)">
                                      <p:cBhvr>
                                        <p:cTn id="7" dur="5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9330">
                                            <p:txEl>
                                              <p:pRg st="1" end="1"/>
                                            </p:txEl>
                                          </p:spTgt>
                                        </p:tgtEl>
                                        <p:attrNameLst>
                                          <p:attrName>style.visibility</p:attrName>
                                        </p:attrNameLst>
                                      </p:cBhvr>
                                      <p:to>
                                        <p:strVal val="visible"/>
                                      </p:to>
                                    </p:set>
                                    <p:animEffect transition="in" filter="blinds(horizontal)">
                                      <p:cBhvr>
                                        <p:cTn id="12" dur="500"/>
                                        <p:tgtEl>
                                          <p:spTgt spid="993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9330">
                                            <p:txEl>
                                              <p:pRg st="2" end="2"/>
                                            </p:txEl>
                                          </p:spTgt>
                                        </p:tgtEl>
                                        <p:attrNameLst>
                                          <p:attrName>style.visibility</p:attrName>
                                        </p:attrNameLst>
                                      </p:cBhvr>
                                      <p:to>
                                        <p:strVal val="visible"/>
                                      </p:to>
                                    </p:set>
                                    <p:animEffect transition="in" filter="blinds(horizontal)">
                                      <p:cBhvr>
                                        <p:cTn id="17" dur="500"/>
                                        <p:tgtEl>
                                          <p:spTgt spid="993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9330">
                                            <p:txEl>
                                              <p:pRg st="3" end="3"/>
                                            </p:txEl>
                                          </p:spTgt>
                                        </p:tgtEl>
                                        <p:attrNameLst>
                                          <p:attrName>style.visibility</p:attrName>
                                        </p:attrNameLst>
                                      </p:cBhvr>
                                      <p:to>
                                        <p:strVal val="visible"/>
                                      </p:to>
                                    </p:set>
                                    <p:animEffect transition="in" filter="blinds(horizontal)">
                                      <p:cBhvr>
                                        <p:cTn id="22" dur="500"/>
                                        <p:tgtEl>
                                          <p:spTgt spid="993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9330">
                                            <p:txEl>
                                              <p:pRg st="4" end="4"/>
                                            </p:txEl>
                                          </p:spTgt>
                                        </p:tgtEl>
                                        <p:attrNameLst>
                                          <p:attrName>style.visibility</p:attrName>
                                        </p:attrNameLst>
                                      </p:cBhvr>
                                      <p:to>
                                        <p:strVal val="visible"/>
                                      </p:to>
                                    </p:set>
                                    <p:animEffect transition="in" filter="blinds(horizontal)">
                                      <p:cBhvr>
                                        <p:cTn id="27" dur="500"/>
                                        <p:tgtEl>
                                          <p:spTgt spid="993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ldLvl="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557328" y="2857888"/>
          <a:ext cx="6485520" cy="3085712"/>
        </p:xfrm>
        <a:graphic>
          <a:graphicData uri="http://schemas.openxmlformats.org/drawingml/2006/table">
            <a:tbl>
              <a:tblPr firstRow="1" bandRow="1">
                <a:tableStyleId>{5940675A-B579-460E-94D1-54222C63F5DA}</a:tableStyleId>
              </a:tblPr>
              <a:tblGrid>
                <a:gridCol w="540460">
                  <a:extLst>
                    <a:ext uri="{9D8B030D-6E8A-4147-A177-3AD203B41FA5}">
                      <a16:colId xmlns:a16="http://schemas.microsoft.com/office/drawing/2014/main" val="20000"/>
                    </a:ext>
                  </a:extLst>
                </a:gridCol>
                <a:gridCol w="540460">
                  <a:extLst>
                    <a:ext uri="{9D8B030D-6E8A-4147-A177-3AD203B41FA5}">
                      <a16:colId xmlns:a16="http://schemas.microsoft.com/office/drawing/2014/main" val="20001"/>
                    </a:ext>
                  </a:extLst>
                </a:gridCol>
                <a:gridCol w="540460">
                  <a:extLst>
                    <a:ext uri="{9D8B030D-6E8A-4147-A177-3AD203B41FA5}">
                      <a16:colId xmlns:a16="http://schemas.microsoft.com/office/drawing/2014/main" val="20002"/>
                    </a:ext>
                  </a:extLst>
                </a:gridCol>
                <a:gridCol w="540460">
                  <a:extLst>
                    <a:ext uri="{9D8B030D-6E8A-4147-A177-3AD203B41FA5}">
                      <a16:colId xmlns:a16="http://schemas.microsoft.com/office/drawing/2014/main" val="20003"/>
                    </a:ext>
                  </a:extLst>
                </a:gridCol>
                <a:gridCol w="540460">
                  <a:extLst>
                    <a:ext uri="{9D8B030D-6E8A-4147-A177-3AD203B41FA5}">
                      <a16:colId xmlns:a16="http://schemas.microsoft.com/office/drawing/2014/main" val="20004"/>
                    </a:ext>
                  </a:extLst>
                </a:gridCol>
                <a:gridCol w="540460">
                  <a:extLst>
                    <a:ext uri="{9D8B030D-6E8A-4147-A177-3AD203B41FA5}">
                      <a16:colId xmlns:a16="http://schemas.microsoft.com/office/drawing/2014/main" val="20005"/>
                    </a:ext>
                  </a:extLst>
                </a:gridCol>
                <a:gridCol w="540460">
                  <a:extLst>
                    <a:ext uri="{9D8B030D-6E8A-4147-A177-3AD203B41FA5}">
                      <a16:colId xmlns:a16="http://schemas.microsoft.com/office/drawing/2014/main" val="20006"/>
                    </a:ext>
                  </a:extLst>
                </a:gridCol>
                <a:gridCol w="540460">
                  <a:extLst>
                    <a:ext uri="{9D8B030D-6E8A-4147-A177-3AD203B41FA5}">
                      <a16:colId xmlns:a16="http://schemas.microsoft.com/office/drawing/2014/main" val="20007"/>
                    </a:ext>
                  </a:extLst>
                </a:gridCol>
                <a:gridCol w="540460">
                  <a:extLst>
                    <a:ext uri="{9D8B030D-6E8A-4147-A177-3AD203B41FA5}">
                      <a16:colId xmlns:a16="http://schemas.microsoft.com/office/drawing/2014/main" val="20008"/>
                    </a:ext>
                  </a:extLst>
                </a:gridCol>
                <a:gridCol w="540460">
                  <a:extLst>
                    <a:ext uri="{9D8B030D-6E8A-4147-A177-3AD203B41FA5}">
                      <a16:colId xmlns:a16="http://schemas.microsoft.com/office/drawing/2014/main" val="20009"/>
                    </a:ext>
                  </a:extLst>
                </a:gridCol>
                <a:gridCol w="540460">
                  <a:extLst>
                    <a:ext uri="{9D8B030D-6E8A-4147-A177-3AD203B41FA5}">
                      <a16:colId xmlns:a16="http://schemas.microsoft.com/office/drawing/2014/main" val="20010"/>
                    </a:ext>
                  </a:extLst>
                </a:gridCol>
                <a:gridCol w="540460">
                  <a:extLst>
                    <a:ext uri="{9D8B030D-6E8A-4147-A177-3AD203B41FA5}">
                      <a16:colId xmlns:a16="http://schemas.microsoft.com/office/drawing/2014/main" val="20011"/>
                    </a:ext>
                  </a:extLst>
                </a:gridCol>
              </a:tblGrid>
              <a:tr h="440816">
                <a:tc>
                  <a:txBody>
                    <a:bodyPr/>
                    <a:lstStyle/>
                    <a:p>
                      <a:pPr>
                        <a:buNone/>
                      </a:pPr>
                      <a:r>
                        <a:rPr lang="en-US" altLang="zh-CN" sz="2000" dirty="0"/>
                        <a:t>i\r</a:t>
                      </a:r>
                    </a:p>
                  </a:txBody>
                  <a:tcPr>
                    <a:lnL>
                      <a:noFill/>
                    </a:lnL>
                    <a:lnR>
                      <a:noFill/>
                    </a:lnR>
                    <a:lnT>
                      <a:noFill/>
                    </a:lnT>
                    <a:lnB>
                      <a:noFill/>
                    </a:lnB>
                    <a:lnTlToBr>
                      <a:noFill/>
                    </a:lnTlToBr>
                    <a:lnBlToTr>
                      <a:noFill/>
                    </a:lnBlToTr>
                  </a:tcPr>
                </a:tc>
                <a:tc>
                  <a:txBody>
                    <a:bodyPr/>
                    <a:lstStyle/>
                    <a:p>
                      <a:pPr>
                        <a:buNone/>
                      </a:pPr>
                      <a:r>
                        <a:rPr lang="en-US" altLang="zh-CN" sz="2000"/>
                        <a:t>0</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1</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2</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3</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dirty="0"/>
                        <a:t>4</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5</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6</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7</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8</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9</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440816">
                <a:tc>
                  <a:txBody>
                    <a:bodyPr/>
                    <a:lstStyle/>
                    <a:p>
                      <a:pPr>
                        <a:buNone/>
                      </a:pPr>
                      <a:r>
                        <a:rPr lang="en-US" altLang="zh-CN" sz="2000"/>
                        <a:t>0</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extLst>
                  <a:ext uri="{0D108BD9-81ED-4DB2-BD59-A6C34878D82A}">
                    <a16:rowId xmlns:a16="http://schemas.microsoft.com/office/drawing/2014/main" val="10001"/>
                  </a:ext>
                </a:extLst>
              </a:tr>
              <a:tr h="440816">
                <a:tc>
                  <a:txBody>
                    <a:bodyPr/>
                    <a:lstStyle/>
                    <a:p>
                      <a:pPr>
                        <a:buNone/>
                      </a:pPr>
                      <a:r>
                        <a:rPr lang="en-US" altLang="zh-CN" sz="2000"/>
                        <a:t>1</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2"/>
                  </a:ext>
                </a:extLst>
              </a:tr>
              <a:tr h="440816">
                <a:tc>
                  <a:txBody>
                    <a:bodyPr/>
                    <a:lstStyle/>
                    <a:p>
                      <a:pPr>
                        <a:buNone/>
                      </a:pPr>
                      <a:r>
                        <a:rPr lang="en-US" altLang="zh-CN" sz="2000"/>
                        <a:t>2</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3"/>
                  </a:ext>
                </a:extLst>
              </a:tr>
              <a:tr h="440816">
                <a:tc>
                  <a:txBody>
                    <a:bodyPr/>
                    <a:lstStyle/>
                    <a:p>
                      <a:pPr>
                        <a:buNone/>
                      </a:pPr>
                      <a:r>
                        <a:rPr lang="en-US" altLang="zh-CN" sz="2000"/>
                        <a:t>3</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4"/>
                  </a:ext>
                </a:extLst>
              </a:tr>
              <a:tr h="440816">
                <a:tc>
                  <a:txBody>
                    <a:bodyPr/>
                    <a:lstStyle/>
                    <a:p>
                      <a:pPr>
                        <a:buNone/>
                      </a:pPr>
                      <a:r>
                        <a:rPr lang="en-US" altLang="zh-CN" sz="2000"/>
                        <a:t>4</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5"/>
                  </a:ext>
                </a:extLst>
              </a:tr>
              <a:tr h="440816">
                <a:tc>
                  <a:txBody>
                    <a:bodyPr/>
                    <a:lstStyle/>
                    <a:p>
                      <a:pPr>
                        <a:buNone/>
                      </a:pPr>
                      <a:r>
                        <a:rPr lang="en-US" altLang="zh-CN" sz="2000"/>
                        <a:t>5</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dirty="0"/>
                    </a:p>
                  </a:txBody>
                  <a:tcPr/>
                </a:tc>
                <a:extLst>
                  <a:ext uri="{0D108BD9-81ED-4DB2-BD59-A6C34878D82A}">
                    <a16:rowId xmlns:a16="http://schemas.microsoft.com/office/drawing/2014/main" val="10006"/>
                  </a:ext>
                </a:extLst>
              </a:tr>
            </a:tbl>
          </a:graphicData>
        </a:graphic>
      </p:graphicFrame>
      <p:sp>
        <p:nvSpPr>
          <p:cNvPr id="5" name="文本框 4"/>
          <p:cNvSpPr txBox="1"/>
          <p:nvPr/>
        </p:nvSpPr>
        <p:spPr>
          <a:xfrm>
            <a:off x="2231654" y="3733378"/>
            <a:ext cx="1306768" cy="400110"/>
          </a:xfrm>
          <a:prstGeom prst="rect">
            <a:avLst/>
          </a:prstGeom>
          <a:noFill/>
        </p:spPr>
        <p:txBody>
          <a:bodyPr wrap="none" rtlCol="0" anchor="t">
            <a:spAutoFit/>
          </a:bodyPr>
          <a:lstStyle/>
          <a:p>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 v</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=6</a:t>
            </a:r>
          </a:p>
        </p:txBody>
      </p:sp>
      <p:sp>
        <p:nvSpPr>
          <p:cNvPr id="6" name="文本框 5"/>
          <p:cNvSpPr txBox="1"/>
          <p:nvPr/>
        </p:nvSpPr>
        <p:spPr>
          <a:xfrm>
            <a:off x="2211048" y="4162003"/>
            <a:ext cx="1306768" cy="400110"/>
          </a:xfrm>
          <a:prstGeom prst="rect">
            <a:avLst/>
          </a:prstGeom>
          <a:noFill/>
        </p:spPr>
        <p:txBody>
          <a:bodyPr wrap="none" rtlCol="0" anchor="t">
            <a:spAutoFit/>
          </a:bodyPr>
          <a:lstStyle/>
          <a:p>
            <a:pPr algn="just"/>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 v</a:t>
            </a:r>
            <a:r>
              <a:rPr kumimoji="1" lang="en-US" altLang="zh-CN" sz="2000" i="1" baseline="-30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kumimoji="1"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=3</a:t>
            </a:r>
          </a:p>
        </p:txBody>
      </p:sp>
      <p:sp>
        <p:nvSpPr>
          <p:cNvPr id="7" name="文本框 6"/>
          <p:cNvSpPr txBox="1"/>
          <p:nvPr/>
        </p:nvSpPr>
        <p:spPr>
          <a:xfrm>
            <a:off x="2211048" y="4617933"/>
            <a:ext cx="1306768" cy="400110"/>
          </a:xfrm>
          <a:prstGeom prst="rect">
            <a:avLst/>
          </a:prstGeom>
          <a:noFill/>
        </p:spPr>
        <p:txBody>
          <a:bodyPr wrap="none" rtlCol="0" anchor="t">
            <a:spAutoFit/>
          </a:bodyPr>
          <a:lstStyle/>
          <a:p>
            <a:pPr algn="just"/>
            <a:r>
              <a:rPr kumimoji="1" lang="en-US" altLang="zh-CN" sz="2000"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kumimoji="1" lang="en-US" altLang="zh-CN" sz="2000" i="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kumimoji="1" lang="en-US" altLang="zh-CN" sz="2000"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=6 v</a:t>
            </a:r>
            <a:r>
              <a:rPr kumimoji="1" lang="en-US" altLang="zh-CN" sz="2000" i="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kumimoji="1" lang="en-US" altLang="zh-CN" sz="2000"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=5</a:t>
            </a:r>
          </a:p>
        </p:txBody>
      </p:sp>
      <p:sp>
        <p:nvSpPr>
          <p:cNvPr id="8" name="文本框 7"/>
          <p:cNvSpPr txBox="1"/>
          <p:nvPr/>
        </p:nvSpPr>
        <p:spPr>
          <a:xfrm>
            <a:off x="2211048" y="5137363"/>
            <a:ext cx="1306768" cy="400110"/>
          </a:xfrm>
          <a:prstGeom prst="rect">
            <a:avLst/>
          </a:prstGeom>
          <a:noFill/>
        </p:spPr>
        <p:txBody>
          <a:bodyPr wrap="none" rtlCol="0" anchor="t">
            <a:spAutoFit/>
          </a:bodyPr>
          <a:lstStyle/>
          <a:p>
            <a:pPr algn="just"/>
            <a:r>
              <a:rPr kumimoji="1" lang="en-US" altLang="zh-CN" sz="2000"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kumimoji="1" lang="en-US" altLang="zh-CN" sz="2000" i="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kumimoji="1" lang="en-US" altLang="zh-CN" sz="2000"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=5 v</a:t>
            </a:r>
            <a:r>
              <a:rPr kumimoji="1" lang="en-US" altLang="zh-CN" sz="2000" i="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kumimoji="1" lang="en-US" altLang="zh-CN" sz="2000"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=4</a:t>
            </a:r>
          </a:p>
        </p:txBody>
      </p:sp>
      <p:sp>
        <p:nvSpPr>
          <p:cNvPr id="9" name="文本框 8"/>
          <p:cNvSpPr txBox="1"/>
          <p:nvPr/>
        </p:nvSpPr>
        <p:spPr>
          <a:xfrm>
            <a:off x="2211048" y="5578053"/>
            <a:ext cx="1306768" cy="400110"/>
          </a:xfrm>
          <a:prstGeom prst="rect">
            <a:avLst/>
          </a:prstGeom>
          <a:noFill/>
        </p:spPr>
        <p:txBody>
          <a:bodyPr wrap="none" rtlCol="0" anchor="t">
            <a:spAutoFit/>
          </a:bodyPr>
          <a:lstStyle/>
          <a:p>
            <a:pPr algn="just"/>
            <a:r>
              <a:rPr kumimoji="1" lang="en-US" altLang="zh-CN" sz="2000"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kumimoji="1" lang="en-US" altLang="zh-CN" sz="2000" i="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kumimoji="1" lang="en-US" altLang="zh-CN" sz="2000"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=4 v</a:t>
            </a:r>
            <a:r>
              <a:rPr kumimoji="1" lang="en-US" altLang="zh-CN" sz="2000" i="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kumimoji="1" lang="en-US" altLang="zh-CN" sz="2000"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=6</a:t>
            </a:r>
          </a:p>
        </p:txBody>
      </p:sp>
      <p:sp>
        <p:nvSpPr>
          <p:cNvPr id="12" name="文本框 11"/>
          <p:cNvSpPr txBox="1"/>
          <p:nvPr/>
        </p:nvSpPr>
        <p:spPr>
          <a:xfrm>
            <a:off x="2174839" y="2026899"/>
            <a:ext cx="6892846" cy="457369"/>
          </a:xfrm>
          <a:prstGeom prst="rect">
            <a:avLst/>
          </a:prstGeom>
          <a:noFill/>
        </p:spPr>
        <p:txBody>
          <a:bodyPr wrap="square" rtlCol="0">
            <a:spAutoFit/>
          </a:bodyPr>
          <a:lstStyle/>
          <a:p>
            <a:pPr algn="l">
              <a:lnSpc>
                <a:spcPct val="130000"/>
              </a:lnSpc>
            </a:pPr>
            <a:r>
              <a:rPr lang="zh-CN" altLang="en-US" sz="2000" dirty="0">
                <a:latin typeface="微软雅黑" panose="020B0503020204020204" pitchFamily="34" charset="-122"/>
                <a:ea typeface="微软雅黑" panose="020B0503020204020204" pitchFamily="34" charset="-122"/>
                <a:cs typeface="Consolas" pitchFamily="49" charset="0"/>
                <a:sym typeface="+mn-ea"/>
              </a:rPr>
              <a:t>先将</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dp[i][0]</a:t>
            </a:r>
            <a:r>
              <a:rPr lang="zh-CN" altLang="en-US" sz="2000" dirty="0">
                <a:latin typeface="微软雅黑" panose="020B0503020204020204" pitchFamily="34" charset="-122"/>
                <a:ea typeface="微软雅黑" panose="020B0503020204020204" pitchFamily="34" charset="-122"/>
                <a:cs typeface="Consolas" pitchFamily="49" charset="0"/>
                <a:sym typeface="+mn-ea"/>
              </a:rPr>
              <a:t>和</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dp[0][r]</a:t>
            </a:r>
            <a:r>
              <a:rPr lang="zh-CN" altLang="en-US" sz="2000" dirty="0">
                <a:latin typeface="微软雅黑" panose="020B0503020204020204" pitchFamily="34" charset="-122"/>
                <a:ea typeface="微软雅黑" panose="020B0503020204020204" pitchFamily="34" charset="-122"/>
                <a:cs typeface="Consolas" pitchFamily="49" charset="0"/>
                <a:sym typeface="+mn-ea"/>
              </a:rPr>
              <a:t>均置为</a:t>
            </a:r>
            <a:r>
              <a:rPr lang="en-US" altLang="zh-CN" sz="2000" dirty="0">
                <a:latin typeface="微软雅黑" panose="020B0503020204020204" pitchFamily="34" charset="-122"/>
                <a:ea typeface="微软雅黑" panose="020B0503020204020204" pitchFamily="34" charset="-122"/>
                <a:cs typeface="Consolas" pitchFamily="49" charset="0"/>
                <a:sym typeface="+mn-ea"/>
              </a:rPr>
              <a:t>0</a:t>
            </a:r>
            <a:r>
              <a:rPr lang="zh-CN" altLang="en-US" sz="2000" dirty="0">
                <a:latin typeface="微软雅黑" panose="020B0503020204020204" pitchFamily="34" charset="-122"/>
                <a:ea typeface="微软雅黑" panose="020B0503020204020204" pitchFamily="34" charset="-122"/>
                <a:cs typeface="Consolas" pitchFamily="49" charset="0"/>
                <a:sym typeface="+mn-ea"/>
              </a:rPr>
              <a:t>，其求解</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dp</a:t>
            </a:r>
            <a:r>
              <a:rPr lang="zh-CN" altLang="en-US" sz="2000" dirty="0">
                <a:latin typeface="微软雅黑" panose="020B0503020204020204" pitchFamily="34" charset="-122"/>
                <a:ea typeface="微软雅黑" panose="020B0503020204020204" pitchFamily="34" charset="-122"/>
                <a:cs typeface="Consolas" pitchFamily="49" charset="0"/>
                <a:sym typeface="+mn-ea"/>
              </a:rPr>
              <a:t>的过程如下：</a:t>
            </a:r>
            <a:endParaRPr lang="zh-CN" altLang="en-US" sz="2000" dirty="0">
              <a:latin typeface="微软雅黑" panose="020B0503020204020204" pitchFamily="34" charset="-122"/>
              <a:ea typeface="微软雅黑" panose="020B0503020204020204" pitchFamily="34" charset="-122"/>
              <a:cs typeface="Consolas" pitchFamily="49" charset="0"/>
            </a:endParaRPr>
          </a:p>
        </p:txBody>
      </p:sp>
      <p:sp>
        <p:nvSpPr>
          <p:cNvPr id="10" name="文本占位符 3">
            <a:extLst>
              <a:ext uri="{FF2B5EF4-FFF2-40B4-BE49-F238E27FC236}">
                <a16:creationId xmlns:a16="http://schemas.microsoft.com/office/drawing/2014/main" id="{0DC9D166-A99E-F9D6-F0D5-D965D489BADE}"/>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3" name="TextBox 11">
            <a:extLst>
              <a:ext uri="{FF2B5EF4-FFF2-40B4-BE49-F238E27FC236}">
                <a16:creationId xmlns:a16="http://schemas.microsoft.com/office/drawing/2014/main" id="{CE386762-A014-6093-F594-DC06FEA5EDC0}"/>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20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0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805069" y="2137669"/>
            <a:ext cx="11120229" cy="401834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30000"/>
              </a:lnSpc>
            </a:pP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p>
          <a:p>
            <a:pPr>
              <a:lnSpc>
                <a:spcPct val="130000"/>
              </a:lnSpc>
            </a:pP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r=1</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r&lt;w</a:t>
            </a:r>
            <a:r>
              <a:rPr lang="en-US" altLang="zh-CN"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不选取物品</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V(1,1)=V(0,1)=0</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r&gt;w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V(1,2)=MAX(V(0,2)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V(0,2-2)+6)=MAX(0,6)=6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r=3</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r&gt;w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V(1,3)=MAX(V(0,3)</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V(0,3-2)+6)=MAX(0,6)=6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r=4</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V(1,4)=MAX(V(0,4)</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V(0,4-2)+6)=MAX(0,6)=6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r=5</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V(1,5)=MAX(V(0,5)</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V(0,5-2)+6)=MAX(0,6)=6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r=6</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V(1,6)=MAX(V(0,6)</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V(0,6-2)+6)=MAX(0,6)=6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r=7</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V(1,7)=MAX(V(0,7)</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V(0,7-2)+6)=MAX(0,6)=6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r=8</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V(1,8)=MAX(V(0,8)</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V(0,8-2)+6)=MAX(0,6)=6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r=9</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V(1,9)=MAX(V(0,9)</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V(0,9-2)+6)=MAX(0,6)=6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r=10</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V(1,10)=MAX(V(0,10)</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V(0,10-2)+6)=MAX(0,6)=6</a:t>
            </a:r>
          </a:p>
        </p:txBody>
      </p:sp>
      <p:sp>
        <p:nvSpPr>
          <p:cNvPr id="2" name="文本占位符 3">
            <a:extLst>
              <a:ext uri="{FF2B5EF4-FFF2-40B4-BE49-F238E27FC236}">
                <a16:creationId xmlns:a16="http://schemas.microsoft.com/office/drawing/2014/main" id="{136DCEBF-5467-5CE4-976A-B2F732D74D42}"/>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TextBox 11">
            <a:extLst>
              <a:ext uri="{FF2B5EF4-FFF2-40B4-BE49-F238E27FC236}">
                <a16:creationId xmlns:a16="http://schemas.microsoft.com/office/drawing/2014/main" id="{D7D57E4E-C787-D7F2-3760-D93CB5C38EB8}"/>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722">
                                            <p:txEl>
                                              <p:pRg st="0" end="0"/>
                                            </p:txEl>
                                          </p:spTgt>
                                        </p:tgtEl>
                                        <p:attrNameLst>
                                          <p:attrName>style.visibility</p:attrName>
                                        </p:attrNameLst>
                                      </p:cBhvr>
                                      <p:to>
                                        <p:strVal val="visible"/>
                                      </p:to>
                                    </p:set>
                                    <p:animEffect transition="in" filter="blinds(horizontal)">
                                      <p:cBhvr>
                                        <p:cTn id="7" dur="500"/>
                                        <p:tgtEl>
                                          <p:spTgt spid="158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8722">
                                            <p:txEl>
                                              <p:pRg st="1" end="1"/>
                                            </p:txEl>
                                          </p:spTgt>
                                        </p:tgtEl>
                                        <p:attrNameLst>
                                          <p:attrName>style.visibility</p:attrName>
                                        </p:attrNameLst>
                                      </p:cBhvr>
                                      <p:to>
                                        <p:strVal val="visible"/>
                                      </p:to>
                                    </p:set>
                                    <p:animEffect transition="in" filter="blinds(horizontal)">
                                      <p:cBhvr>
                                        <p:cTn id="12" dur="500"/>
                                        <p:tgtEl>
                                          <p:spTgt spid="158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8722">
                                            <p:txEl>
                                              <p:pRg st="2" end="2"/>
                                            </p:txEl>
                                          </p:spTgt>
                                        </p:tgtEl>
                                        <p:attrNameLst>
                                          <p:attrName>style.visibility</p:attrName>
                                        </p:attrNameLst>
                                      </p:cBhvr>
                                      <p:to>
                                        <p:strVal val="visible"/>
                                      </p:to>
                                    </p:set>
                                    <p:animEffect transition="in" filter="blinds(horizontal)">
                                      <p:cBhvr>
                                        <p:cTn id="17" dur="500"/>
                                        <p:tgtEl>
                                          <p:spTgt spid="1587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8722">
                                            <p:txEl>
                                              <p:pRg st="3" end="3"/>
                                            </p:txEl>
                                          </p:spTgt>
                                        </p:tgtEl>
                                        <p:attrNameLst>
                                          <p:attrName>style.visibility</p:attrName>
                                        </p:attrNameLst>
                                      </p:cBhvr>
                                      <p:to>
                                        <p:strVal val="visible"/>
                                      </p:to>
                                    </p:set>
                                    <p:animEffect transition="in" filter="blinds(horizontal)">
                                      <p:cBhvr>
                                        <p:cTn id="22" dur="500"/>
                                        <p:tgtEl>
                                          <p:spTgt spid="1587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8722">
                                            <p:txEl>
                                              <p:pRg st="4" end="4"/>
                                            </p:txEl>
                                          </p:spTgt>
                                        </p:tgtEl>
                                        <p:attrNameLst>
                                          <p:attrName>style.visibility</p:attrName>
                                        </p:attrNameLst>
                                      </p:cBhvr>
                                      <p:to>
                                        <p:strVal val="visible"/>
                                      </p:to>
                                    </p:set>
                                    <p:animEffect transition="in" filter="blinds(horizontal)">
                                      <p:cBhvr>
                                        <p:cTn id="27" dur="500"/>
                                        <p:tgtEl>
                                          <p:spTgt spid="1587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8722">
                                            <p:txEl>
                                              <p:pRg st="5" end="5"/>
                                            </p:txEl>
                                          </p:spTgt>
                                        </p:tgtEl>
                                        <p:attrNameLst>
                                          <p:attrName>style.visibility</p:attrName>
                                        </p:attrNameLst>
                                      </p:cBhvr>
                                      <p:to>
                                        <p:strVal val="visible"/>
                                      </p:to>
                                    </p:set>
                                    <p:animEffect transition="in" filter="blinds(horizontal)">
                                      <p:cBhvr>
                                        <p:cTn id="32" dur="500"/>
                                        <p:tgtEl>
                                          <p:spTgt spid="1587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8722">
                                            <p:txEl>
                                              <p:pRg st="6" end="6"/>
                                            </p:txEl>
                                          </p:spTgt>
                                        </p:tgtEl>
                                        <p:attrNameLst>
                                          <p:attrName>style.visibility</p:attrName>
                                        </p:attrNameLst>
                                      </p:cBhvr>
                                      <p:to>
                                        <p:strVal val="visible"/>
                                      </p:to>
                                    </p:set>
                                    <p:animEffect transition="in" filter="blinds(horizontal)">
                                      <p:cBhvr>
                                        <p:cTn id="37" dur="500"/>
                                        <p:tgtEl>
                                          <p:spTgt spid="1587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8722">
                                            <p:txEl>
                                              <p:pRg st="7" end="7"/>
                                            </p:txEl>
                                          </p:spTgt>
                                        </p:tgtEl>
                                        <p:attrNameLst>
                                          <p:attrName>style.visibility</p:attrName>
                                        </p:attrNameLst>
                                      </p:cBhvr>
                                      <p:to>
                                        <p:strVal val="visible"/>
                                      </p:to>
                                    </p:set>
                                    <p:animEffect transition="in" filter="blinds(horizontal)">
                                      <p:cBhvr>
                                        <p:cTn id="42" dur="500"/>
                                        <p:tgtEl>
                                          <p:spTgt spid="15872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8722">
                                            <p:txEl>
                                              <p:pRg st="8" end="8"/>
                                            </p:txEl>
                                          </p:spTgt>
                                        </p:tgtEl>
                                        <p:attrNameLst>
                                          <p:attrName>style.visibility</p:attrName>
                                        </p:attrNameLst>
                                      </p:cBhvr>
                                      <p:to>
                                        <p:strVal val="visible"/>
                                      </p:to>
                                    </p:set>
                                    <p:animEffect transition="in" filter="blinds(horizontal)">
                                      <p:cBhvr>
                                        <p:cTn id="47" dur="500"/>
                                        <p:tgtEl>
                                          <p:spTgt spid="15872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8722">
                                            <p:txEl>
                                              <p:pRg st="9" end="9"/>
                                            </p:txEl>
                                          </p:spTgt>
                                        </p:tgtEl>
                                        <p:attrNameLst>
                                          <p:attrName>style.visibility</p:attrName>
                                        </p:attrNameLst>
                                      </p:cBhvr>
                                      <p:to>
                                        <p:strVal val="visible"/>
                                      </p:to>
                                    </p:set>
                                    <p:animEffect transition="in" filter="blinds(horizontal)">
                                      <p:cBhvr>
                                        <p:cTn id="52" dur="500"/>
                                        <p:tgtEl>
                                          <p:spTgt spid="15872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8722">
                                            <p:txEl>
                                              <p:pRg st="10" end="10"/>
                                            </p:txEl>
                                          </p:spTgt>
                                        </p:tgtEl>
                                        <p:attrNameLst>
                                          <p:attrName>style.visibility</p:attrName>
                                        </p:attrNameLst>
                                      </p:cBhvr>
                                      <p:to>
                                        <p:strVal val="visible"/>
                                      </p:to>
                                    </p:set>
                                    <p:animEffect transition="in" filter="blinds(horizontal)">
                                      <p:cBhvr>
                                        <p:cTn id="57" dur="500"/>
                                        <p:tgtEl>
                                          <p:spTgt spid="1587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2999656" y="188913"/>
            <a:ext cx="604867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4000" b="1" dirty="0">
                <a:solidFill>
                  <a:schemeClr val="bg1"/>
                </a:solidFill>
                <a:latin typeface="微软雅黑" panose="020B0503020204020204" pitchFamily="34" charset="-122"/>
                <a:ea typeface="微软雅黑" panose="020B0503020204020204" pitchFamily="34" charset="-122"/>
                <a:sym typeface="+mn-ea"/>
              </a:rPr>
              <a:t>示例</a:t>
            </a:r>
          </a:p>
        </p:txBody>
      </p:sp>
      <p:graphicFrame>
        <p:nvGraphicFramePr>
          <p:cNvPr id="2" name="表格 1"/>
          <p:cNvGraphicFramePr/>
          <p:nvPr>
            <p:extLst>
              <p:ext uri="{D42A27DB-BD31-4B8C-83A1-F6EECF244321}">
                <p14:modId xmlns:p14="http://schemas.microsoft.com/office/powerpoint/2010/main" val="983473040"/>
              </p:ext>
            </p:extLst>
          </p:nvPr>
        </p:nvGraphicFramePr>
        <p:xfrm>
          <a:off x="2544108" y="2612546"/>
          <a:ext cx="6630996" cy="3172435"/>
        </p:xfrm>
        <a:graphic>
          <a:graphicData uri="http://schemas.openxmlformats.org/drawingml/2006/table">
            <a:tbl>
              <a:tblPr firstRow="1" bandRow="1">
                <a:tableStyleId>{5940675A-B579-460E-94D1-54222C63F5DA}</a:tableStyleId>
              </a:tblPr>
              <a:tblGrid>
                <a:gridCol w="552583">
                  <a:extLst>
                    <a:ext uri="{9D8B030D-6E8A-4147-A177-3AD203B41FA5}">
                      <a16:colId xmlns:a16="http://schemas.microsoft.com/office/drawing/2014/main" val="20000"/>
                    </a:ext>
                  </a:extLst>
                </a:gridCol>
                <a:gridCol w="552583">
                  <a:extLst>
                    <a:ext uri="{9D8B030D-6E8A-4147-A177-3AD203B41FA5}">
                      <a16:colId xmlns:a16="http://schemas.microsoft.com/office/drawing/2014/main" val="20001"/>
                    </a:ext>
                  </a:extLst>
                </a:gridCol>
                <a:gridCol w="552583">
                  <a:extLst>
                    <a:ext uri="{9D8B030D-6E8A-4147-A177-3AD203B41FA5}">
                      <a16:colId xmlns:a16="http://schemas.microsoft.com/office/drawing/2014/main" val="20002"/>
                    </a:ext>
                  </a:extLst>
                </a:gridCol>
                <a:gridCol w="552583">
                  <a:extLst>
                    <a:ext uri="{9D8B030D-6E8A-4147-A177-3AD203B41FA5}">
                      <a16:colId xmlns:a16="http://schemas.microsoft.com/office/drawing/2014/main" val="20003"/>
                    </a:ext>
                  </a:extLst>
                </a:gridCol>
                <a:gridCol w="552583">
                  <a:extLst>
                    <a:ext uri="{9D8B030D-6E8A-4147-A177-3AD203B41FA5}">
                      <a16:colId xmlns:a16="http://schemas.microsoft.com/office/drawing/2014/main" val="20004"/>
                    </a:ext>
                  </a:extLst>
                </a:gridCol>
                <a:gridCol w="552583">
                  <a:extLst>
                    <a:ext uri="{9D8B030D-6E8A-4147-A177-3AD203B41FA5}">
                      <a16:colId xmlns:a16="http://schemas.microsoft.com/office/drawing/2014/main" val="20005"/>
                    </a:ext>
                  </a:extLst>
                </a:gridCol>
                <a:gridCol w="552583">
                  <a:extLst>
                    <a:ext uri="{9D8B030D-6E8A-4147-A177-3AD203B41FA5}">
                      <a16:colId xmlns:a16="http://schemas.microsoft.com/office/drawing/2014/main" val="20006"/>
                    </a:ext>
                  </a:extLst>
                </a:gridCol>
                <a:gridCol w="552583">
                  <a:extLst>
                    <a:ext uri="{9D8B030D-6E8A-4147-A177-3AD203B41FA5}">
                      <a16:colId xmlns:a16="http://schemas.microsoft.com/office/drawing/2014/main" val="20007"/>
                    </a:ext>
                  </a:extLst>
                </a:gridCol>
                <a:gridCol w="552583">
                  <a:extLst>
                    <a:ext uri="{9D8B030D-6E8A-4147-A177-3AD203B41FA5}">
                      <a16:colId xmlns:a16="http://schemas.microsoft.com/office/drawing/2014/main" val="20008"/>
                    </a:ext>
                  </a:extLst>
                </a:gridCol>
                <a:gridCol w="552583">
                  <a:extLst>
                    <a:ext uri="{9D8B030D-6E8A-4147-A177-3AD203B41FA5}">
                      <a16:colId xmlns:a16="http://schemas.microsoft.com/office/drawing/2014/main" val="20009"/>
                    </a:ext>
                  </a:extLst>
                </a:gridCol>
                <a:gridCol w="552583">
                  <a:extLst>
                    <a:ext uri="{9D8B030D-6E8A-4147-A177-3AD203B41FA5}">
                      <a16:colId xmlns:a16="http://schemas.microsoft.com/office/drawing/2014/main" val="20010"/>
                    </a:ext>
                  </a:extLst>
                </a:gridCol>
                <a:gridCol w="552583">
                  <a:extLst>
                    <a:ext uri="{9D8B030D-6E8A-4147-A177-3AD203B41FA5}">
                      <a16:colId xmlns:a16="http://schemas.microsoft.com/office/drawing/2014/main" val="20011"/>
                    </a:ext>
                  </a:extLst>
                </a:gridCol>
              </a:tblGrid>
              <a:tr h="453205">
                <a:tc>
                  <a:txBody>
                    <a:bodyPr/>
                    <a:lstStyle/>
                    <a:p>
                      <a:pPr>
                        <a:buNone/>
                      </a:pPr>
                      <a:r>
                        <a:rPr lang="en-US" altLang="zh-CN" sz="2000" dirty="0"/>
                        <a:t>i\r</a:t>
                      </a:r>
                    </a:p>
                  </a:txBody>
                  <a:tcPr>
                    <a:lnL>
                      <a:noFill/>
                    </a:lnL>
                    <a:lnR>
                      <a:noFill/>
                    </a:lnR>
                    <a:lnT>
                      <a:noFill/>
                    </a:lnT>
                    <a:lnB>
                      <a:noFill/>
                    </a:lnB>
                    <a:lnTlToBr>
                      <a:noFill/>
                    </a:lnTlToBr>
                    <a:lnBlToTr>
                      <a:noFill/>
                    </a:lnBlToTr>
                  </a:tcPr>
                </a:tc>
                <a:tc>
                  <a:txBody>
                    <a:bodyPr/>
                    <a:lstStyle/>
                    <a:p>
                      <a:pPr>
                        <a:buNone/>
                      </a:pPr>
                      <a:r>
                        <a:rPr lang="en-US" altLang="zh-CN" sz="2000"/>
                        <a:t>0</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1</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dirty="0"/>
                        <a:t>2</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3</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4</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5</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6</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7</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8</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9</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453205">
                <a:tc>
                  <a:txBody>
                    <a:bodyPr/>
                    <a:lstStyle/>
                    <a:p>
                      <a:pPr>
                        <a:buNone/>
                      </a:pPr>
                      <a:r>
                        <a:rPr lang="en-US" altLang="zh-CN" sz="2000"/>
                        <a:t>0</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extLst>
                  <a:ext uri="{0D108BD9-81ED-4DB2-BD59-A6C34878D82A}">
                    <a16:rowId xmlns:a16="http://schemas.microsoft.com/office/drawing/2014/main" val="10001"/>
                  </a:ext>
                </a:extLst>
              </a:tr>
              <a:tr h="453205">
                <a:tc>
                  <a:txBody>
                    <a:bodyPr/>
                    <a:lstStyle/>
                    <a:p>
                      <a:pPr>
                        <a:buNone/>
                      </a:pPr>
                      <a:r>
                        <a:rPr lang="en-US" altLang="zh-CN" sz="2000"/>
                        <a:t>1</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extLst>
                  <a:ext uri="{0D108BD9-81ED-4DB2-BD59-A6C34878D82A}">
                    <a16:rowId xmlns:a16="http://schemas.microsoft.com/office/drawing/2014/main" val="10002"/>
                  </a:ext>
                </a:extLst>
              </a:tr>
              <a:tr h="453205">
                <a:tc>
                  <a:txBody>
                    <a:bodyPr/>
                    <a:lstStyle/>
                    <a:p>
                      <a:pPr>
                        <a:buNone/>
                      </a:pPr>
                      <a:r>
                        <a:rPr lang="en-US" altLang="zh-CN" sz="2000"/>
                        <a:t>2</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3"/>
                  </a:ext>
                </a:extLst>
              </a:tr>
              <a:tr h="453205">
                <a:tc>
                  <a:txBody>
                    <a:bodyPr/>
                    <a:lstStyle/>
                    <a:p>
                      <a:pPr>
                        <a:buNone/>
                      </a:pPr>
                      <a:r>
                        <a:rPr lang="en-US" altLang="zh-CN" sz="2000"/>
                        <a:t>3</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4"/>
                  </a:ext>
                </a:extLst>
              </a:tr>
              <a:tr h="453205">
                <a:tc>
                  <a:txBody>
                    <a:bodyPr/>
                    <a:lstStyle/>
                    <a:p>
                      <a:pPr>
                        <a:buNone/>
                      </a:pPr>
                      <a:r>
                        <a:rPr lang="en-US" altLang="zh-CN" sz="2000"/>
                        <a:t>4</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5"/>
                  </a:ext>
                </a:extLst>
              </a:tr>
              <a:tr h="453205">
                <a:tc>
                  <a:txBody>
                    <a:bodyPr/>
                    <a:lstStyle/>
                    <a:p>
                      <a:pPr>
                        <a:buNone/>
                      </a:pPr>
                      <a:r>
                        <a:rPr lang="en-US" altLang="zh-CN" sz="2000"/>
                        <a:t>5</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dirty="0"/>
                    </a:p>
                  </a:txBody>
                  <a:tcPr/>
                </a:tc>
                <a:extLst>
                  <a:ext uri="{0D108BD9-81ED-4DB2-BD59-A6C34878D82A}">
                    <a16:rowId xmlns:a16="http://schemas.microsoft.com/office/drawing/2014/main" val="10006"/>
                  </a:ext>
                </a:extLst>
              </a:tr>
            </a:tbl>
          </a:graphicData>
        </a:graphic>
      </p:graphicFrame>
      <p:sp>
        <p:nvSpPr>
          <p:cNvPr id="5" name="文本占位符 3">
            <a:extLst>
              <a:ext uri="{FF2B5EF4-FFF2-40B4-BE49-F238E27FC236}">
                <a16:creationId xmlns:a16="http://schemas.microsoft.com/office/drawing/2014/main" id="{D7690CAA-1AC0-3B0B-F471-4F9D78AB24B4}"/>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TextBox 11">
            <a:extLst>
              <a:ext uri="{FF2B5EF4-FFF2-40B4-BE49-F238E27FC236}">
                <a16:creationId xmlns:a16="http://schemas.microsoft.com/office/drawing/2014/main" id="{62F0970F-B10F-26CC-9BEF-6CC4925E41DB}"/>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803413" y="2180476"/>
            <a:ext cx="10585174" cy="402340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30000"/>
              </a:lnSpc>
            </a:pP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p>
          <a:p>
            <a:pPr>
              <a:lnSpc>
                <a:spcPct val="130000"/>
              </a:lnSpc>
            </a:pP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r=1</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r&lt;w</a:t>
            </a:r>
            <a:r>
              <a:rPr lang="en-US" altLang="zh-CN"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不选取物品</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V(2,1)=V(1,1)=0</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r&gt;w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V(2,2)=MAX(V(1,2)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V(1,2-2)+3)=MAX(6,3)=6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r=3</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V(2,3)=MAX(V(1,3)</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V(1,3-2)+3)=MAX(6,3)=6</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r=4</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V(2,4)=MAX(V(1,4)</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V(1,4-2)+3)=MAX(6,9)=9</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r=5</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V(2,5)=MAX(V(1,5)</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V(1,5-2)+3)=MAX(6,9)=9</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r=6</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V(2,6)=MAX(V(1,6)</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V(1,6-2)+3)=MAX(6,9)=9</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r=7</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V(2,7)=MAX(V(1,7)</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V(1,7-2)+3)=MAX(6,9)=9</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r=8</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V(2,8)=MAX(V(1,8)</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V(1,8-2)+3)=MAX(6,9)=9</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r=9</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V(2,9)=MAX(V(1,9)</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V(1,9-2)+3)=MAX(6,9)=9</a:t>
            </a:r>
          </a:p>
          <a:p>
            <a:pPr>
              <a:lnSpc>
                <a:spcPct val="130000"/>
              </a:lnSpc>
            </a:pP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r=10</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r &gt; w</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选取物品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V(2,10)=MAX(V(1,10)</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V(1,10-2)+3)=MAX(6,9)=9</a:t>
            </a:r>
          </a:p>
        </p:txBody>
      </p:sp>
      <p:sp>
        <p:nvSpPr>
          <p:cNvPr id="15" name="Text Box 5"/>
          <p:cNvSpPr txBox="1">
            <a:spLocks noChangeArrowheads="1"/>
          </p:cNvSpPr>
          <p:nvPr/>
        </p:nvSpPr>
        <p:spPr bwMode="auto">
          <a:xfrm>
            <a:off x="2999656" y="188913"/>
            <a:ext cx="604867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4000" b="1" dirty="0">
                <a:solidFill>
                  <a:schemeClr val="bg1"/>
                </a:solidFill>
                <a:latin typeface="微软雅黑" panose="020B0503020204020204" pitchFamily="34" charset="-122"/>
                <a:ea typeface="微软雅黑" panose="020B0503020204020204" pitchFamily="34" charset="-122"/>
                <a:sym typeface="+mn-ea"/>
              </a:rPr>
              <a:t>示例</a:t>
            </a:r>
          </a:p>
        </p:txBody>
      </p:sp>
      <p:sp>
        <p:nvSpPr>
          <p:cNvPr id="2" name="文本占位符 3">
            <a:extLst>
              <a:ext uri="{FF2B5EF4-FFF2-40B4-BE49-F238E27FC236}">
                <a16:creationId xmlns:a16="http://schemas.microsoft.com/office/drawing/2014/main" id="{06A22F82-4801-EBF9-36F9-E9053A3FA314}"/>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4" name="TextBox 11">
            <a:extLst>
              <a:ext uri="{FF2B5EF4-FFF2-40B4-BE49-F238E27FC236}">
                <a16:creationId xmlns:a16="http://schemas.microsoft.com/office/drawing/2014/main" id="{7BD7DB5C-C0EF-CF68-2CF8-BB32EF96A234}"/>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698">
                                            <p:txEl>
                                              <p:pRg st="0" end="0"/>
                                            </p:txEl>
                                          </p:spTgt>
                                        </p:tgtEl>
                                        <p:attrNameLst>
                                          <p:attrName>style.visibility</p:attrName>
                                        </p:attrNameLst>
                                      </p:cBhvr>
                                      <p:to>
                                        <p:strVal val="visible"/>
                                      </p:to>
                                    </p:set>
                                    <p:animEffect transition="in" filter="blinds(horizontal)">
                                      <p:cBhvr>
                                        <p:cTn id="7" dur="500"/>
                                        <p:tgtEl>
                                          <p:spTgt spid="157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7698">
                                            <p:txEl>
                                              <p:pRg st="1" end="1"/>
                                            </p:txEl>
                                          </p:spTgt>
                                        </p:tgtEl>
                                        <p:attrNameLst>
                                          <p:attrName>style.visibility</p:attrName>
                                        </p:attrNameLst>
                                      </p:cBhvr>
                                      <p:to>
                                        <p:strVal val="visible"/>
                                      </p:to>
                                    </p:set>
                                    <p:animEffect transition="in" filter="blinds(horizontal)">
                                      <p:cBhvr>
                                        <p:cTn id="12" dur="500"/>
                                        <p:tgtEl>
                                          <p:spTgt spid="1576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7698">
                                            <p:txEl>
                                              <p:pRg st="2" end="2"/>
                                            </p:txEl>
                                          </p:spTgt>
                                        </p:tgtEl>
                                        <p:attrNameLst>
                                          <p:attrName>style.visibility</p:attrName>
                                        </p:attrNameLst>
                                      </p:cBhvr>
                                      <p:to>
                                        <p:strVal val="visible"/>
                                      </p:to>
                                    </p:set>
                                    <p:animEffect transition="in" filter="blinds(horizontal)">
                                      <p:cBhvr>
                                        <p:cTn id="17" dur="500"/>
                                        <p:tgtEl>
                                          <p:spTgt spid="1576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7698">
                                            <p:txEl>
                                              <p:pRg st="3" end="3"/>
                                            </p:txEl>
                                          </p:spTgt>
                                        </p:tgtEl>
                                        <p:attrNameLst>
                                          <p:attrName>style.visibility</p:attrName>
                                        </p:attrNameLst>
                                      </p:cBhvr>
                                      <p:to>
                                        <p:strVal val="visible"/>
                                      </p:to>
                                    </p:set>
                                    <p:animEffect transition="in" filter="blinds(horizontal)">
                                      <p:cBhvr>
                                        <p:cTn id="22" dur="500"/>
                                        <p:tgtEl>
                                          <p:spTgt spid="1576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7698">
                                            <p:txEl>
                                              <p:pRg st="4" end="4"/>
                                            </p:txEl>
                                          </p:spTgt>
                                        </p:tgtEl>
                                        <p:attrNameLst>
                                          <p:attrName>style.visibility</p:attrName>
                                        </p:attrNameLst>
                                      </p:cBhvr>
                                      <p:to>
                                        <p:strVal val="visible"/>
                                      </p:to>
                                    </p:set>
                                    <p:animEffect transition="in" filter="blinds(horizontal)">
                                      <p:cBhvr>
                                        <p:cTn id="27" dur="500"/>
                                        <p:tgtEl>
                                          <p:spTgt spid="1576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7698">
                                            <p:txEl>
                                              <p:pRg st="5" end="5"/>
                                            </p:txEl>
                                          </p:spTgt>
                                        </p:tgtEl>
                                        <p:attrNameLst>
                                          <p:attrName>style.visibility</p:attrName>
                                        </p:attrNameLst>
                                      </p:cBhvr>
                                      <p:to>
                                        <p:strVal val="visible"/>
                                      </p:to>
                                    </p:set>
                                    <p:animEffect transition="in" filter="blinds(horizontal)">
                                      <p:cBhvr>
                                        <p:cTn id="32" dur="500"/>
                                        <p:tgtEl>
                                          <p:spTgt spid="1576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7698">
                                            <p:txEl>
                                              <p:pRg st="6" end="6"/>
                                            </p:txEl>
                                          </p:spTgt>
                                        </p:tgtEl>
                                        <p:attrNameLst>
                                          <p:attrName>style.visibility</p:attrName>
                                        </p:attrNameLst>
                                      </p:cBhvr>
                                      <p:to>
                                        <p:strVal val="visible"/>
                                      </p:to>
                                    </p:set>
                                    <p:animEffect transition="in" filter="blinds(horizontal)">
                                      <p:cBhvr>
                                        <p:cTn id="37" dur="500"/>
                                        <p:tgtEl>
                                          <p:spTgt spid="1576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7698">
                                            <p:txEl>
                                              <p:pRg st="7" end="7"/>
                                            </p:txEl>
                                          </p:spTgt>
                                        </p:tgtEl>
                                        <p:attrNameLst>
                                          <p:attrName>style.visibility</p:attrName>
                                        </p:attrNameLst>
                                      </p:cBhvr>
                                      <p:to>
                                        <p:strVal val="visible"/>
                                      </p:to>
                                    </p:set>
                                    <p:animEffect transition="in" filter="blinds(horizontal)">
                                      <p:cBhvr>
                                        <p:cTn id="42" dur="500"/>
                                        <p:tgtEl>
                                          <p:spTgt spid="1576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7698">
                                            <p:txEl>
                                              <p:pRg st="8" end="8"/>
                                            </p:txEl>
                                          </p:spTgt>
                                        </p:tgtEl>
                                        <p:attrNameLst>
                                          <p:attrName>style.visibility</p:attrName>
                                        </p:attrNameLst>
                                      </p:cBhvr>
                                      <p:to>
                                        <p:strVal val="visible"/>
                                      </p:to>
                                    </p:set>
                                    <p:animEffect transition="in" filter="blinds(horizontal)">
                                      <p:cBhvr>
                                        <p:cTn id="47" dur="500"/>
                                        <p:tgtEl>
                                          <p:spTgt spid="1576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7698">
                                            <p:txEl>
                                              <p:pRg st="9" end="9"/>
                                            </p:txEl>
                                          </p:spTgt>
                                        </p:tgtEl>
                                        <p:attrNameLst>
                                          <p:attrName>style.visibility</p:attrName>
                                        </p:attrNameLst>
                                      </p:cBhvr>
                                      <p:to>
                                        <p:strVal val="visible"/>
                                      </p:to>
                                    </p:set>
                                    <p:animEffect transition="in" filter="blinds(horizontal)">
                                      <p:cBhvr>
                                        <p:cTn id="52" dur="500"/>
                                        <p:tgtEl>
                                          <p:spTgt spid="15769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7698">
                                            <p:txEl>
                                              <p:pRg st="10" end="10"/>
                                            </p:txEl>
                                          </p:spTgt>
                                        </p:tgtEl>
                                        <p:attrNameLst>
                                          <p:attrName>style.visibility</p:attrName>
                                        </p:attrNameLst>
                                      </p:cBhvr>
                                      <p:to>
                                        <p:strVal val="visible"/>
                                      </p:to>
                                    </p:set>
                                    <p:animEffect transition="in" filter="blinds(horizontal)">
                                      <p:cBhvr>
                                        <p:cTn id="57" dur="500"/>
                                        <p:tgtEl>
                                          <p:spTgt spid="15769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2999656" y="188913"/>
            <a:ext cx="6048672" cy="70675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spcBef>
                <a:spcPct val="50000"/>
              </a:spcBef>
            </a:pPr>
            <a:r>
              <a:rPr kumimoji="1" lang="zh-CN" altLang="en-US" sz="4000" b="1" dirty="0">
                <a:solidFill>
                  <a:schemeClr val="bg1"/>
                </a:solidFill>
                <a:latin typeface="黑体" panose="02010609060101010101" pitchFamily="49" charset="-122"/>
                <a:ea typeface="黑体" panose="02010609060101010101" pitchFamily="49" charset="-122"/>
                <a:sym typeface="+mn-ea"/>
              </a:rPr>
              <a:t>示例</a:t>
            </a:r>
          </a:p>
        </p:txBody>
      </p:sp>
      <p:graphicFrame>
        <p:nvGraphicFramePr>
          <p:cNvPr id="2" name="表格 1"/>
          <p:cNvGraphicFramePr/>
          <p:nvPr/>
        </p:nvGraphicFramePr>
        <p:xfrm>
          <a:off x="2506786" y="2547232"/>
          <a:ext cx="6630996" cy="3088456"/>
        </p:xfrm>
        <a:graphic>
          <a:graphicData uri="http://schemas.openxmlformats.org/drawingml/2006/table">
            <a:tbl>
              <a:tblPr firstRow="1" bandRow="1">
                <a:tableStyleId>{5940675A-B579-460E-94D1-54222C63F5DA}</a:tableStyleId>
              </a:tblPr>
              <a:tblGrid>
                <a:gridCol w="552583">
                  <a:extLst>
                    <a:ext uri="{9D8B030D-6E8A-4147-A177-3AD203B41FA5}">
                      <a16:colId xmlns:a16="http://schemas.microsoft.com/office/drawing/2014/main" val="20000"/>
                    </a:ext>
                  </a:extLst>
                </a:gridCol>
                <a:gridCol w="552583">
                  <a:extLst>
                    <a:ext uri="{9D8B030D-6E8A-4147-A177-3AD203B41FA5}">
                      <a16:colId xmlns:a16="http://schemas.microsoft.com/office/drawing/2014/main" val="20001"/>
                    </a:ext>
                  </a:extLst>
                </a:gridCol>
                <a:gridCol w="552583">
                  <a:extLst>
                    <a:ext uri="{9D8B030D-6E8A-4147-A177-3AD203B41FA5}">
                      <a16:colId xmlns:a16="http://schemas.microsoft.com/office/drawing/2014/main" val="20002"/>
                    </a:ext>
                  </a:extLst>
                </a:gridCol>
                <a:gridCol w="552583">
                  <a:extLst>
                    <a:ext uri="{9D8B030D-6E8A-4147-A177-3AD203B41FA5}">
                      <a16:colId xmlns:a16="http://schemas.microsoft.com/office/drawing/2014/main" val="20003"/>
                    </a:ext>
                  </a:extLst>
                </a:gridCol>
                <a:gridCol w="552583">
                  <a:extLst>
                    <a:ext uri="{9D8B030D-6E8A-4147-A177-3AD203B41FA5}">
                      <a16:colId xmlns:a16="http://schemas.microsoft.com/office/drawing/2014/main" val="20004"/>
                    </a:ext>
                  </a:extLst>
                </a:gridCol>
                <a:gridCol w="552583">
                  <a:extLst>
                    <a:ext uri="{9D8B030D-6E8A-4147-A177-3AD203B41FA5}">
                      <a16:colId xmlns:a16="http://schemas.microsoft.com/office/drawing/2014/main" val="20005"/>
                    </a:ext>
                  </a:extLst>
                </a:gridCol>
                <a:gridCol w="552583">
                  <a:extLst>
                    <a:ext uri="{9D8B030D-6E8A-4147-A177-3AD203B41FA5}">
                      <a16:colId xmlns:a16="http://schemas.microsoft.com/office/drawing/2014/main" val="20006"/>
                    </a:ext>
                  </a:extLst>
                </a:gridCol>
                <a:gridCol w="552583">
                  <a:extLst>
                    <a:ext uri="{9D8B030D-6E8A-4147-A177-3AD203B41FA5}">
                      <a16:colId xmlns:a16="http://schemas.microsoft.com/office/drawing/2014/main" val="20007"/>
                    </a:ext>
                  </a:extLst>
                </a:gridCol>
                <a:gridCol w="552583">
                  <a:extLst>
                    <a:ext uri="{9D8B030D-6E8A-4147-A177-3AD203B41FA5}">
                      <a16:colId xmlns:a16="http://schemas.microsoft.com/office/drawing/2014/main" val="20008"/>
                    </a:ext>
                  </a:extLst>
                </a:gridCol>
                <a:gridCol w="552583">
                  <a:extLst>
                    <a:ext uri="{9D8B030D-6E8A-4147-A177-3AD203B41FA5}">
                      <a16:colId xmlns:a16="http://schemas.microsoft.com/office/drawing/2014/main" val="20009"/>
                    </a:ext>
                  </a:extLst>
                </a:gridCol>
                <a:gridCol w="552583">
                  <a:extLst>
                    <a:ext uri="{9D8B030D-6E8A-4147-A177-3AD203B41FA5}">
                      <a16:colId xmlns:a16="http://schemas.microsoft.com/office/drawing/2014/main" val="20010"/>
                    </a:ext>
                  </a:extLst>
                </a:gridCol>
                <a:gridCol w="552583">
                  <a:extLst>
                    <a:ext uri="{9D8B030D-6E8A-4147-A177-3AD203B41FA5}">
                      <a16:colId xmlns:a16="http://schemas.microsoft.com/office/drawing/2014/main" val="20011"/>
                    </a:ext>
                  </a:extLst>
                </a:gridCol>
              </a:tblGrid>
              <a:tr h="441208">
                <a:tc>
                  <a:txBody>
                    <a:bodyPr/>
                    <a:lstStyle/>
                    <a:p>
                      <a:pPr>
                        <a:buNone/>
                      </a:pPr>
                      <a:r>
                        <a:rPr lang="en-US" altLang="zh-CN" sz="2000" dirty="0"/>
                        <a:t>i\r</a:t>
                      </a:r>
                    </a:p>
                  </a:txBody>
                  <a:tcPr>
                    <a:lnL>
                      <a:noFill/>
                    </a:lnL>
                    <a:lnR>
                      <a:noFill/>
                    </a:lnR>
                    <a:lnT>
                      <a:noFill/>
                    </a:lnT>
                    <a:lnB>
                      <a:noFill/>
                    </a:lnB>
                    <a:lnTlToBr>
                      <a:noFill/>
                    </a:lnTlToBr>
                    <a:lnBlToTr>
                      <a:noFill/>
                    </a:lnBlToTr>
                  </a:tcPr>
                </a:tc>
                <a:tc>
                  <a:txBody>
                    <a:bodyPr/>
                    <a:lstStyle/>
                    <a:p>
                      <a:pPr>
                        <a:buNone/>
                      </a:pPr>
                      <a:r>
                        <a:rPr lang="en-US" altLang="zh-CN" sz="2000"/>
                        <a:t>0</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dirty="0"/>
                        <a:t>1</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2</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3</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4</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5</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6</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7</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8</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9</a:t>
                      </a:r>
                    </a:p>
                  </a:txBody>
                  <a:tcPr>
                    <a:lnL>
                      <a:noFill/>
                    </a:lnL>
                    <a:lnR>
                      <a:noFill/>
                    </a:lnR>
                    <a:lnT>
                      <a:noFill/>
                    </a:lnT>
                    <a:lnB w="12700">
                      <a:solidFill>
                        <a:schemeClr val="tx1"/>
                      </a:solidFill>
                      <a:prstDash val="solid"/>
                    </a:lnB>
                    <a:lnTlToBr>
                      <a:noFill/>
                    </a:lnTlToBr>
                    <a:lnBlToTr>
                      <a:noFill/>
                    </a:lnBlToTr>
                  </a:tcPr>
                </a:tc>
                <a:tc>
                  <a:txBody>
                    <a:bodyPr/>
                    <a:lstStyle/>
                    <a:p>
                      <a:pPr>
                        <a:buNone/>
                      </a:pPr>
                      <a:r>
                        <a:rPr lang="en-US" altLang="zh-CN" sz="2000"/>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441208">
                <a:tc>
                  <a:txBody>
                    <a:bodyPr/>
                    <a:lstStyle/>
                    <a:p>
                      <a:pPr>
                        <a:buNone/>
                      </a:pPr>
                      <a:r>
                        <a:rPr lang="en-US" altLang="zh-CN" sz="2000"/>
                        <a:t>0</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tc>
                  <a:txBody>
                    <a:bodyPr/>
                    <a:lstStyle/>
                    <a:p>
                      <a:pPr>
                        <a:buNone/>
                      </a:pPr>
                      <a:r>
                        <a:rPr lang="en-US" altLang="zh-CN" sz="2000"/>
                        <a:t>0</a:t>
                      </a:r>
                    </a:p>
                  </a:txBody>
                  <a:tcPr>
                    <a:lnT w="12700">
                      <a:solidFill>
                        <a:schemeClr val="tx1"/>
                      </a:solidFill>
                      <a:prstDash val="solid"/>
                    </a:lnT>
                  </a:tcPr>
                </a:tc>
                <a:extLst>
                  <a:ext uri="{0D108BD9-81ED-4DB2-BD59-A6C34878D82A}">
                    <a16:rowId xmlns:a16="http://schemas.microsoft.com/office/drawing/2014/main" val="10001"/>
                  </a:ext>
                </a:extLst>
              </a:tr>
              <a:tr h="441208">
                <a:tc>
                  <a:txBody>
                    <a:bodyPr/>
                    <a:lstStyle/>
                    <a:p>
                      <a:pPr>
                        <a:buNone/>
                      </a:pPr>
                      <a:r>
                        <a:rPr lang="en-US" altLang="zh-CN" sz="2000"/>
                        <a:t>1</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6</a:t>
                      </a:r>
                    </a:p>
                  </a:txBody>
                  <a:tcPr/>
                </a:tc>
                <a:extLst>
                  <a:ext uri="{0D108BD9-81ED-4DB2-BD59-A6C34878D82A}">
                    <a16:rowId xmlns:a16="http://schemas.microsoft.com/office/drawing/2014/main" val="10002"/>
                  </a:ext>
                </a:extLst>
              </a:tr>
              <a:tr h="441208">
                <a:tc>
                  <a:txBody>
                    <a:bodyPr/>
                    <a:lstStyle/>
                    <a:p>
                      <a:pPr>
                        <a:buNone/>
                      </a:pPr>
                      <a:r>
                        <a:rPr lang="en-US" altLang="zh-CN" sz="2000"/>
                        <a:t>2</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r>
                        <a:rPr lang="en-US" altLang="zh-CN" sz="2000"/>
                        <a:t>0</a:t>
                      </a:r>
                    </a:p>
                  </a:txBody>
                  <a:tcPr/>
                </a:tc>
                <a:tc>
                  <a:txBody>
                    <a:bodyPr/>
                    <a:lstStyle/>
                    <a:p>
                      <a:pPr>
                        <a:buNone/>
                      </a:pPr>
                      <a:r>
                        <a:rPr lang="en-US" altLang="zh-CN" sz="2000"/>
                        <a:t>6</a:t>
                      </a:r>
                    </a:p>
                  </a:txBody>
                  <a:tcPr/>
                </a:tc>
                <a:tc>
                  <a:txBody>
                    <a:bodyPr/>
                    <a:lstStyle/>
                    <a:p>
                      <a:pPr>
                        <a:buNone/>
                      </a:pPr>
                      <a:r>
                        <a:rPr lang="en-US" altLang="zh-CN" sz="2000"/>
                        <a:t>6</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tc>
                  <a:txBody>
                    <a:bodyPr/>
                    <a:lstStyle/>
                    <a:p>
                      <a:pPr>
                        <a:buNone/>
                      </a:pPr>
                      <a:r>
                        <a:rPr lang="en-US" altLang="zh-CN" sz="2000"/>
                        <a:t>9</a:t>
                      </a:r>
                    </a:p>
                  </a:txBody>
                  <a:tcPr/>
                </a:tc>
                <a:extLst>
                  <a:ext uri="{0D108BD9-81ED-4DB2-BD59-A6C34878D82A}">
                    <a16:rowId xmlns:a16="http://schemas.microsoft.com/office/drawing/2014/main" val="10003"/>
                  </a:ext>
                </a:extLst>
              </a:tr>
              <a:tr h="441208">
                <a:tc>
                  <a:txBody>
                    <a:bodyPr/>
                    <a:lstStyle/>
                    <a:p>
                      <a:pPr>
                        <a:buNone/>
                      </a:pPr>
                      <a:r>
                        <a:rPr lang="en-US" altLang="zh-CN" sz="2000"/>
                        <a:t>3</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en-US" altLang="zh-CN" sz="2000"/>
                    </a:p>
                  </a:txBody>
                  <a:tcPr/>
                </a:tc>
                <a:tc>
                  <a:txBody>
                    <a:bodyPr/>
                    <a:lstStyle/>
                    <a:p>
                      <a:pPr>
                        <a:buNone/>
                      </a:pPr>
                      <a:endParaRPr lang="en-US" altLang="zh-CN" sz="2000"/>
                    </a:p>
                  </a:txBody>
                  <a:tcPr/>
                </a:tc>
                <a:tc>
                  <a:txBody>
                    <a:bodyPr/>
                    <a:lstStyle/>
                    <a:p>
                      <a:pPr>
                        <a:buNone/>
                      </a:pPr>
                      <a:endParaRPr lang="en-US" altLang="zh-CN" sz="2000"/>
                    </a:p>
                  </a:txBody>
                  <a:tcPr/>
                </a:tc>
                <a:tc>
                  <a:txBody>
                    <a:bodyPr/>
                    <a:lstStyle/>
                    <a:p>
                      <a:pPr>
                        <a:buNone/>
                      </a:pPr>
                      <a:endParaRPr lang="en-US" altLang="zh-CN" sz="2000"/>
                    </a:p>
                  </a:txBody>
                  <a:tcPr/>
                </a:tc>
                <a:tc>
                  <a:txBody>
                    <a:bodyPr/>
                    <a:lstStyle/>
                    <a:p>
                      <a:pPr>
                        <a:buNone/>
                      </a:pPr>
                      <a:endParaRPr lang="en-US" altLang="zh-CN" sz="2000"/>
                    </a:p>
                  </a:txBody>
                  <a:tcPr/>
                </a:tc>
                <a:tc>
                  <a:txBody>
                    <a:bodyPr/>
                    <a:lstStyle/>
                    <a:p>
                      <a:pPr>
                        <a:buNone/>
                      </a:pPr>
                      <a:endParaRPr lang="en-US" altLang="zh-CN" sz="2000"/>
                    </a:p>
                  </a:txBody>
                  <a:tcPr/>
                </a:tc>
                <a:tc>
                  <a:txBody>
                    <a:bodyPr/>
                    <a:lstStyle/>
                    <a:p>
                      <a:pPr>
                        <a:buNone/>
                      </a:pPr>
                      <a:endParaRPr lang="en-US" altLang="zh-CN" sz="2000"/>
                    </a:p>
                  </a:txBody>
                  <a:tcPr/>
                </a:tc>
                <a:tc>
                  <a:txBody>
                    <a:bodyPr/>
                    <a:lstStyle/>
                    <a:p>
                      <a:pPr>
                        <a:buNone/>
                      </a:pPr>
                      <a:endParaRPr lang="en-US" altLang="zh-CN" sz="2000"/>
                    </a:p>
                  </a:txBody>
                  <a:tcPr/>
                </a:tc>
                <a:tc>
                  <a:txBody>
                    <a:bodyPr/>
                    <a:lstStyle/>
                    <a:p>
                      <a:pPr>
                        <a:buNone/>
                      </a:pPr>
                      <a:endParaRPr lang="en-US" altLang="zh-CN" sz="2000"/>
                    </a:p>
                  </a:txBody>
                  <a:tcPr/>
                </a:tc>
                <a:tc>
                  <a:txBody>
                    <a:bodyPr/>
                    <a:lstStyle/>
                    <a:p>
                      <a:pPr>
                        <a:buNone/>
                      </a:pPr>
                      <a:endParaRPr lang="en-US" altLang="zh-CN" sz="2000"/>
                    </a:p>
                  </a:txBody>
                  <a:tcPr/>
                </a:tc>
                <a:extLst>
                  <a:ext uri="{0D108BD9-81ED-4DB2-BD59-A6C34878D82A}">
                    <a16:rowId xmlns:a16="http://schemas.microsoft.com/office/drawing/2014/main" val="10004"/>
                  </a:ext>
                </a:extLst>
              </a:tr>
              <a:tr h="441208">
                <a:tc>
                  <a:txBody>
                    <a:bodyPr/>
                    <a:lstStyle/>
                    <a:p>
                      <a:pPr>
                        <a:buNone/>
                      </a:pPr>
                      <a:r>
                        <a:rPr lang="en-US" altLang="zh-CN" sz="2000"/>
                        <a:t>4</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extLst>
                  <a:ext uri="{0D108BD9-81ED-4DB2-BD59-A6C34878D82A}">
                    <a16:rowId xmlns:a16="http://schemas.microsoft.com/office/drawing/2014/main" val="10005"/>
                  </a:ext>
                </a:extLst>
              </a:tr>
              <a:tr h="441208">
                <a:tc>
                  <a:txBody>
                    <a:bodyPr/>
                    <a:lstStyle/>
                    <a:p>
                      <a:pPr>
                        <a:buNone/>
                      </a:pPr>
                      <a:r>
                        <a:rPr lang="en-US" altLang="zh-CN" sz="2000"/>
                        <a:t>5</a:t>
                      </a:r>
                    </a:p>
                  </a:txBody>
                  <a:tcPr>
                    <a:lnL>
                      <a:noFill/>
                    </a:lnL>
                    <a:lnR w="12700">
                      <a:solidFill>
                        <a:schemeClr val="tx1"/>
                      </a:solidFill>
                      <a:prstDash val="solid"/>
                    </a:lnR>
                    <a:lnT>
                      <a:noFill/>
                    </a:lnT>
                    <a:lnB>
                      <a:noFill/>
                    </a:lnB>
                    <a:lnTlToBr>
                      <a:noFill/>
                    </a:lnTlToBr>
                    <a:lnBlToTr>
                      <a:noFill/>
                    </a:lnBlToTr>
                  </a:tcPr>
                </a:tc>
                <a:tc>
                  <a:txBody>
                    <a:bodyPr/>
                    <a:lstStyle/>
                    <a:p>
                      <a:pPr>
                        <a:buNone/>
                      </a:pPr>
                      <a:r>
                        <a:rPr lang="en-US" altLang="zh-CN" sz="2000"/>
                        <a:t>0</a:t>
                      </a:r>
                    </a:p>
                  </a:txBody>
                  <a:tcPr>
                    <a:lnL w="12700">
                      <a:solidFill>
                        <a:schemeClr val="tx1"/>
                      </a:solidFill>
                      <a:prstDash val="solid"/>
                    </a:lnL>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a:p>
                  </a:txBody>
                  <a:tcPr/>
                </a:tc>
                <a:tc>
                  <a:txBody>
                    <a:bodyPr/>
                    <a:lstStyle/>
                    <a:p>
                      <a:pPr>
                        <a:buNone/>
                      </a:pPr>
                      <a:endParaRPr lang="zh-CN" altLang="en-US" sz="2000" dirty="0"/>
                    </a:p>
                  </a:txBody>
                  <a:tcPr/>
                </a:tc>
                <a:extLst>
                  <a:ext uri="{0D108BD9-81ED-4DB2-BD59-A6C34878D82A}">
                    <a16:rowId xmlns:a16="http://schemas.microsoft.com/office/drawing/2014/main" val="10006"/>
                  </a:ext>
                </a:extLst>
              </a:tr>
            </a:tbl>
          </a:graphicData>
        </a:graphic>
      </p:graphicFrame>
      <p:sp>
        <p:nvSpPr>
          <p:cNvPr id="5" name="文本占位符 3">
            <a:extLst>
              <a:ext uri="{FF2B5EF4-FFF2-40B4-BE49-F238E27FC236}">
                <a16:creationId xmlns:a16="http://schemas.microsoft.com/office/drawing/2014/main" id="{56B79113-C3FB-9F04-F8A9-5C1BD183692C}"/>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sz="2800" b="1" dirty="0">
                <a:latin typeface="微软雅黑" panose="020B0503020204020204" pitchFamily="34" charset="-122"/>
                <a:ea typeface="微软雅黑" panose="020B0503020204020204" pitchFamily="34" charset="-122"/>
                <a:sym typeface="+mn-ea"/>
              </a:rPr>
              <a:t>4.5 求解0/1背包问题</a:t>
            </a:r>
          </a:p>
        </p:txBody>
      </p:sp>
      <p:sp>
        <p:nvSpPr>
          <p:cNvPr id="3" name="TextBox 11">
            <a:extLst>
              <a:ext uri="{FF2B5EF4-FFF2-40B4-BE49-F238E27FC236}">
                <a16:creationId xmlns:a16="http://schemas.microsoft.com/office/drawing/2014/main" id="{2E9D45D0-D41D-92CD-1981-55BC99487543}"/>
              </a:ext>
            </a:extLst>
          </p:cNvPr>
          <p:cNvSpPr txBox="1"/>
          <p:nvPr/>
        </p:nvSpPr>
        <p:spPr>
          <a:xfrm>
            <a:off x="413353" y="1222312"/>
            <a:ext cx="11221277" cy="505267"/>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solidFill>
                  <a:srgbClr val="FF0000"/>
                </a:solidFill>
                <a:latin typeface="Times New Roman" panose="02020603050405020304" pitchFamily="18" charset="0"/>
                <a:cs typeface="Times New Roman" panose="02020603050405020304" pitchFamily="18" charset="0"/>
              </a:rPr>
              <a:t>例</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某</a:t>
            </a:r>
            <a:r>
              <a:rPr lang="en-US" altLang="zh-CN" sz="2000" b="1" dirty="0">
                <a:latin typeface="Times New Roman" panose="02020603050405020304" pitchFamily="18" charset="0"/>
                <a:cs typeface="Times New Roman" panose="02020603050405020304" pitchFamily="18" charset="0"/>
              </a:rPr>
              <a:t>0/1</a:t>
            </a:r>
            <a:r>
              <a:rPr lang="zh-CN" altLang="zh-CN" sz="2000" b="1" dirty="0">
                <a:latin typeface="Times New Roman" panose="02020603050405020304" pitchFamily="18" charset="0"/>
                <a:cs typeface="Times New Roman" panose="02020603050405020304" pitchFamily="18" charset="0"/>
              </a:rPr>
              <a:t>背包问题为</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n=5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w={2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2</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v={6</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3</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5</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4</a:t>
            </a:r>
            <a:r>
              <a:rPr lang="zh-CN" altLang="en-US" sz="2000" b="1" i="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6}</a:t>
            </a:r>
            <a:r>
              <a:rPr lang="zh-CN" altLang="zh-CN" sz="2000" b="1" dirty="0">
                <a:latin typeface="Times New Roman" panose="02020603050405020304" pitchFamily="18" charset="0"/>
                <a:cs typeface="Times New Roman" panose="02020603050405020304" pitchFamily="18" charset="0"/>
              </a:rPr>
              <a:t>（下标从</a:t>
            </a:r>
            <a:r>
              <a:rPr lang="en-US" altLang="zh-CN" sz="2000" b="1" dirty="0">
                <a:latin typeface="Times New Roman" panose="02020603050405020304" pitchFamily="18" charset="0"/>
                <a:cs typeface="Times New Roman" panose="02020603050405020304" pitchFamily="18" charset="0"/>
              </a:rPr>
              <a:t>1</a:t>
            </a:r>
            <a:r>
              <a:rPr lang="zh-CN" altLang="zh-CN" sz="2000" b="1" dirty="0">
                <a:latin typeface="Times New Roman" panose="02020603050405020304" pitchFamily="18" charset="0"/>
                <a:cs typeface="Times New Roman" panose="02020603050405020304" pitchFamily="18" charset="0"/>
              </a:rPr>
              <a:t>开始）</a:t>
            </a:r>
            <a:r>
              <a:rPr lang="zh-CN" altLang="en-US"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C=10</a:t>
            </a:r>
            <a:r>
              <a:rPr lang="zh-CN" altLang="zh-CN" sz="2000" b="1" dirty="0">
                <a:latin typeface="Times New Roman" panose="02020603050405020304" pitchFamily="18" charset="0"/>
                <a:cs typeface="Times New Roman" panose="02020603050405020304" pitchFamily="18" charset="0"/>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e616a6f-3504-4809-b6f2-45239921ecf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8595</TotalTime>
  <Words>23493</Words>
  <Application>Microsoft Office PowerPoint</Application>
  <PresentationFormat>宽屏</PresentationFormat>
  <Paragraphs>3936</Paragraphs>
  <Slides>146</Slides>
  <Notes>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146</vt:i4>
      </vt:variant>
    </vt:vector>
  </HeadingPairs>
  <TitlesOfParts>
    <vt:vector size="163" baseType="lpstr">
      <vt:lpstr>等线</vt:lpstr>
      <vt:lpstr>等线 Light</vt:lpstr>
      <vt:lpstr>黑体</vt:lpstr>
      <vt:lpstr>华文楷体</vt:lpstr>
      <vt:lpstr>华文行楷</vt:lpstr>
      <vt:lpstr>宋体</vt:lpstr>
      <vt:lpstr>微软雅黑</vt:lpstr>
      <vt:lpstr>幼圆</vt:lpstr>
      <vt:lpstr>Arial</vt:lpstr>
      <vt:lpstr>Calibri</vt:lpstr>
      <vt:lpstr>Calibri Light</vt:lpstr>
      <vt:lpstr>Cambria Math</vt:lpstr>
      <vt:lpstr>Consolas</vt:lpstr>
      <vt:lpstr>Times New Roman</vt:lpstr>
      <vt:lpstr>Wingdings</vt:lpstr>
      <vt:lpstr>Office 主题​​</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Dynamic Programming算法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lxh</dc:creator>
  <cp:lastModifiedBy>aaa</cp:lastModifiedBy>
  <cp:revision>270</cp:revision>
  <dcterms:created xsi:type="dcterms:W3CDTF">2018-12-14T12:48:52Z</dcterms:created>
  <dcterms:modified xsi:type="dcterms:W3CDTF">2023-03-17T03:06:33Z</dcterms:modified>
</cp:coreProperties>
</file>