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5" r:id="rId1"/>
  </p:sldMasterIdLst>
  <p:notesMasterIdLst>
    <p:notesMasterId r:id="rId92"/>
  </p:notesMasterIdLst>
  <p:sldIdLst>
    <p:sldId id="263" r:id="rId2"/>
    <p:sldId id="264" r:id="rId3"/>
    <p:sldId id="324" r:id="rId4"/>
    <p:sldId id="325" r:id="rId5"/>
    <p:sldId id="331" r:id="rId6"/>
    <p:sldId id="267" r:id="rId7"/>
    <p:sldId id="327" r:id="rId8"/>
    <p:sldId id="326" r:id="rId9"/>
    <p:sldId id="422" r:id="rId10"/>
    <p:sldId id="329" r:id="rId11"/>
    <p:sldId id="330" r:id="rId12"/>
    <p:sldId id="269" r:id="rId13"/>
    <p:sldId id="270" r:id="rId14"/>
    <p:sldId id="271" r:id="rId15"/>
    <p:sldId id="272" r:id="rId16"/>
    <p:sldId id="274" r:id="rId17"/>
    <p:sldId id="275" r:id="rId18"/>
    <p:sldId id="276" r:id="rId19"/>
    <p:sldId id="277" r:id="rId20"/>
    <p:sldId id="278" r:id="rId21"/>
    <p:sldId id="279" r:id="rId22"/>
    <p:sldId id="420" r:id="rId23"/>
    <p:sldId id="419" r:id="rId24"/>
    <p:sldId id="282" r:id="rId25"/>
    <p:sldId id="283" r:id="rId26"/>
    <p:sldId id="284" r:id="rId27"/>
    <p:sldId id="285" r:id="rId28"/>
    <p:sldId id="286" r:id="rId29"/>
    <p:sldId id="287" r:id="rId30"/>
    <p:sldId id="288" r:id="rId31"/>
    <p:sldId id="289" r:id="rId32"/>
    <p:sldId id="309" r:id="rId33"/>
    <p:sldId id="310" r:id="rId34"/>
    <p:sldId id="311" r:id="rId35"/>
    <p:sldId id="313" r:id="rId36"/>
    <p:sldId id="314" r:id="rId37"/>
    <p:sldId id="315" r:id="rId38"/>
    <p:sldId id="316" r:id="rId39"/>
    <p:sldId id="317" r:id="rId40"/>
    <p:sldId id="318" r:id="rId41"/>
    <p:sldId id="321" r:id="rId42"/>
    <p:sldId id="322" r:id="rId43"/>
    <p:sldId id="323" r:id="rId44"/>
    <p:sldId id="292" r:id="rId45"/>
    <p:sldId id="364" r:id="rId46"/>
    <p:sldId id="295" r:id="rId47"/>
    <p:sldId id="294" r:id="rId48"/>
    <p:sldId id="365" r:id="rId49"/>
    <p:sldId id="296" r:id="rId50"/>
    <p:sldId id="366" r:id="rId51"/>
    <p:sldId id="298" r:id="rId52"/>
    <p:sldId id="299" r:id="rId53"/>
    <p:sldId id="300" r:id="rId54"/>
    <p:sldId id="333" r:id="rId55"/>
    <p:sldId id="301" r:id="rId56"/>
    <p:sldId id="367" r:id="rId57"/>
    <p:sldId id="334" r:id="rId58"/>
    <p:sldId id="426" r:id="rId59"/>
    <p:sldId id="427"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68" r:id="rId74"/>
    <p:sldId id="348" r:id="rId75"/>
    <p:sldId id="349" r:id="rId76"/>
    <p:sldId id="350" r:id="rId77"/>
    <p:sldId id="351" r:id="rId78"/>
    <p:sldId id="352" r:id="rId79"/>
    <p:sldId id="353" r:id="rId80"/>
    <p:sldId id="354" r:id="rId81"/>
    <p:sldId id="355" r:id="rId82"/>
    <p:sldId id="356" r:id="rId83"/>
    <p:sldId id="357" r:id="rId84"/>
    <p:sldId id="358" r:id="rId85"/>
    <p:sldId id="359" r:id="rId86"/>
    <p:sldId id="360" r:id="rId87"/>
    <p:sldId id="361" r:id="rId88"/>
    <p:sldId id="362" r:id="rId89"/>
    <p:sldId id="363" r:id="rId90"/>
    <p:sldId id="260"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62" d="100"/>
          <a:sy n="62" d="100"/>
        </p:scale>
        <p:origin x="804" y="44"/>
      </p:cViewPr>
      <p:guideLst>
        <p:guide orient="horz" pos="2160"/>
        <p:guide pos="3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B40EE-D363-4EEE-880C-1F4577936EEA}" type="datetimeFigureOut">
              <a:rPr lang="zh-CN" altLang="en-US" smtClean="0"/>
              <a:t>2023/4/10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119B0-3537-4126-B943-0AFAEAFA955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13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35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42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43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t>69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74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75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76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77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78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79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14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89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17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256049913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7139578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38113015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9" name="矩形 8"/>
          <p:cNvSpPr/>
          <p:nvPr userDrawn="1"/>
        </p:nvSpPr>
        <p:spPr>
          <a:xfrm>
            <a:off x="515938" y="6545178"/>
            <a:ext cx="11676063" cy="72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文本占位符 10"/>
          <p:cNvSpPr>
            <a:spLocks noGrp="1"/>
          </p:cNvSpPr>
          <p:nvPr>
            <p:ph type="body" sz="quarter" idx="13" hasCustomPrompt="1"/>
          </p:nvPr>
        </p:nvSpPr>
        <p:spPr>
          <a:xfrm>
            <a:off x="-664143" y="261275"/>
            <a:ext cx="9683013" cy="864000"/>
          </a:xfrm>
          <a:prstGeom prst="roundRect">
            <a:avLst>
              <a:gd name="adj" fmla="val 50000"/>
            </a:avLst>
          </a:prstGeom>
          <a:solidFill>
            <a:schemeClr val="accent5">
              <a:lumMod val="40000"/>
              <a:lumOff val="60000"/>
            </a:schemeClr>
          </a:solidFill>
        </p:spPr>
        <p:txBody>
          <a:bodyPr lIns="1080000" anchor="ctr">
            <a:noAutofit/>
          </a:bodyPr>
          <a:lstStyle>
            <a:lvl1pPr marL="0" indent="0">
              <a:lnSpc>
                <a:spcPct val="100000"/>
              </a:lnSpc>
              <a:spcBef>
                <a:spcPts val="0"/>
              </a:spcBef>
              <a:buNone/>
              <a:defRPr sz="3200">
                <a:solidFill>
                  <a:schemeClr val="accent1">
                    <a:lumMod val="50000"/>
                  </a:schemeClr>
                </a:solidFill>
              </a:defRPr>
            </a:lvl1pPr>
          </a:lstStyle>
          <a:p>
            <a:pPr lvl="0"/>
            <a:r>
              <a:rPr lang="zh-CN" altLang="en-US" dirty="0"/>
              <a:t>标题（无格式粘贴，无标题则删除本框）</a:t>
            </a:r>
          </a:p>
        </p:txBody>
      </p:sp>
      <p:sp>
        <p:nvSpPr>
          <p:cNvPr id="5" name="灯片编号占位符 4"/>
          <p:cNvSpPr>
            <a:spLocks noGrp="1"/>
          </p:cNvSpPr>
          <p:nvPr>
            <p:ph type="sldNum" sz="quarter" idx="12"/>
          </p:nvPr>
        </p:nvSpPr>
        <p:spPr>
          <a:xfrm>
            <a:off x="0" y="6398617"/>
            <a:ext cx="515939" cy="365125"/>
          </a:xfrm>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167498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3" name="图片 2" descr="图片包含 自然, 天空, 户外, 雨&#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p:cNvSpPr txBox="1"/>
          <p:nvPr userDrawn="1"/>
        </p:nvSpPr>
        <p:spPr>
          <a:xfrm>
            <a:off x="3010503" y="1736230"/>
            <a:ext cx="2421307" cy="1692771"/>
          </a:xfrm>
          <a:prstGeom prst="rect">
            <a:avLst/>
          </a:prstGeom>
          <a:noFill/>
          <a:effectLst/>
        </p:spPr>
        <p:txBody>
          <a:bodyPr wrap="square" rtlCol="0">
            <a:spAutoFit/>
          </a:bodyPr>
          <a:lstStyle/>
          <a:p>
            <a:pPr algn="dist"/>
            <a:r>
              <a:rPr lang="zh-CN" altLang="en-US" sz="8000" b="1" dirty="0">
                <a:solidFill>
                  <a:schemeClr val="accent1">
                    <a:lumMod val="50000"/>
                  </a:schemeClr>
                </a:solidFill>
                <a:effectLst/>
              </a:rPr>
              <a:t>谢谢！</a:t>
            </a:r>
            <a:endParaRPr lang="en-US" altLang="zh-CN" sz="8000" b="1" dirty="0">
              <a:solidFill>
                <a:schemeClr val="accent1">
                  <a:lumMod val="50000"/>
                </a:schemeClr>
              </a:solidFill>
              <a:effectLst/>
            </a:endParaRPr>
          </a:p>
          <a:p>
            <a:pPr algn="r"/>
            <a:r>
              <a:rPr lang="en-US" altLang="zh-CN" sz="2400" b="1" dirty="0">
                <a:solidFill>
                  <a:schemeClr val="accent1">
                    <a:lumMod val="50000"/>
                  </a:schemeClr>
                </a:solidFill>
                <a:effectLst/>
              </a:rPr>
              <a:t>  THANK YOU !</a:t>
            </a:r>
            <a:endParaRPr lang="zh-CN" altLang="en-US" sz="2400" b="1" dirty="0">
              <a:solidFill>
                <a:schemeClr val="accent1">
                  <a:lumMod val="50000"/>
                </a:schemeClr>
              </a:solidFill>
              <a:effectLst/>
            </a:endParaRPr>
          </a:p>
        </p:txBody>
      </p:sp>
    </p:spTree>
    <p:extLst>
      <p:ext uri="{BB962C8B-B14F-4D97-AF65-F5344CB8AC3E}">
        <p14:creationId xmlns:p14="http://schemas.microsoft.com/office/powerpoint/2010/main" val="291049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70" r="16470" b="9466"/>
          <a:stretch>
            <a:fillRect/>
          </a:stretch>
        </p:blipFill>
        <p:spPr>
          <a:xfrm>
            <a:off x="0" y="0"/>
            <a:ext cx="12192000" cy="6858000"/>
          </a:xfrm>
          <a:prstGeom prst="rect">
            <a:avLst/>
          </a:prstGeom>
        </p:spPr>
      </p:pic>
      <p:sp>
        <p:nvSpPr>
          <p:cNvPr id="8" name="文本框 7"/>
          <p:cNvSpPr txBox="1"/>
          <p:nvPr userDrawn="1"/>
        </p:nvSpPr>
        <p:spPr>
          <a:xfrm>
            <a:off x="515937" y="1734906"/>
            <a:ext cx="7740651" cy="3277820"/>
          </a:xfrm>
          <a:prstGeom prst="rect">
            <a:avLst/>
          </a:prstGeom>
          <a:noFill/>
        </p:spPr>
        <p:txBody>
          <a:bodyPr wrap="square" rtlCol="0">
            <a:spAutoFit/>
          </a:bodyPr>
          <a:lstStyle/>
          <a:p>
            <a:pPr algn="ctr"/>
            <a:r>
              <a:rPr lang="zh-CN" altLang="en-US" sz="3200" b="1" dirty="0">
                <a:solidFill>
                  <a:schemeClr val="accent1">
                    <a:lumMod val="50000"/>
                  </a:schemeClr>
                </a:solidFill>
                <a:latin typeface="+mn-ea"/>
                <a:ea typeface="+mn-ea"/>
              </a:rPr>
              <a:t>武汉理工大学</a:t>
            </a:r>
            <a:endParaRPr lang="en-US" altLang="zh-CN" sz="3200" b="1" dirty="0">
              <a:solidFill>
                <a:schemeClr val="accent1">
                  <a:lumMod val="50000"/>
                </a:schemeClr>
              </a:solidFill>
              <a:latin typeface="+mn-ea"/>
              <a:ea typeface="+mn-ea"/>
            </a:endParaRPr>
          </a:p>
          <a:p>
            <a:pPr algn="ctr">
              <a:spcBef>
                <a:spcPts val="1800"/>
              </a:spcBef>
              <a:spcAft>
                <a:spcPts val="0"/>
              </a:spcAft>
            </a:pPr>
            <a:r>
              <a:rPr lang="zh-CN" altLang="en-US" sz="8000" b="1" dirty="0">
                <a:solidFill>
                  <a:schemeClr val="accent1">
                    <a:lumMod val="50000"/>
                  </a:schemeClr>
                </a:solidFill>
                <a:latin typeface="+mn-ea"/>
                <a:ea typeface="+mn-ea"/>
              </a:rPr>
              <a:t>算法设计与分析</a:t>
            </a:r>
            <a:endParaRPr lang="en-US" altLang="zh-CN" sz="8000" b="1" dirty="0">
              <a:solidFill>
                <a:schemeClr val="accent1">
                  <a:lumMod val="50000"/>
                </a:schemeClr>
              </a:solidFill>
              <a:latin typeface="+mn-ea"/>
              <a:ea typeface="+mn-ea"/>
            </a:endParaRPr>
          </a:p>
          <a:p>
            <a:pPr algn="ctr">
              <a:spcBef>
                <a:spcPts val="0"/>
              </a:spcBef>
              <a:spcAft>
                <a:spcPts val="2400"/>
              </a:spcAft>
            </a:pPr>
            <a:r>
              <a:rPr lang="en-US" altLang="zh-CN" sz="2400" b="1" dirty="0">
                <a:solidFill>
                  <a:schemeClr val="accent1">
                    <a:lumMod val="50000"/>
                  </a:schemeClr>
                </a:solidFill>
                <a:latin typeface="+mn-ea"/>
                <a:ea typeface="+mn-ea"/>
              </a:rPr>
              <a:t>Design and Analysis of Computer Algorithms </a:t>
            </a:r>
          </a:p>
          <a:p>
            <a:pPr algn="ctr"/>
            <a:r>
              <a:rPr lang="zh-CN" altLang="en-US" sz="3600" b="1" dirty="0">
                <a:solidFill>
                  <a:schemeClr val="accent1">
                    <a:lumMod val="50000"/>
                  </a:schemeClr>
                </a:solidFill>
                <a:latin typeface="+mn-ea"/>
                <a:ea typeface="+mn-ea"/>
              </a:rPr>
              <a:t>计算机科学与技术学院</a:t>
            </a:r>
          </a:p>
        </p:txBody>
      </p:sp>
      <p:pic>
        <p:nvPicPr>
          <p:cNvPr id="1026" name="Picture 2" descr="https://timgsa.baidu.com/timg?image&amp;quality=80&amp;size=b9999_10000&amp;sec=1544802657462&amp;di=d90068cd898642c1763153e0ce8f64e6&amp;imgtype=0&amp;src=http%3A%2F%2Fpic23.photophoto.cn%2F20120616%2F0007019875414028_b.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18889"/>
          <a:stretch>
            <a:fillRect/>
          </a:stretch>
        </p:blipFill>
        <p:spPr bwMode="auto">
          <a:xfrm>
            <a:off x="3499888" y="438906"/>
            <a:ext cx="1772753" cy="12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2F528383-0112-47AF-8B28-FE0A827B8003}" type="datetimeFigureOut">
              <a:rPr lang="zh-CN" altLang="en-US" smtClean="0"/>
              <a:t>2023/4/10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27E3AFB1-A9DF-4FC2-B61C-51CE966A627C}" type="slidenum">
              <a:rPr lang="zh-CN" altLang="en-US" smtClean="0"/>
              <a:t>‹#›</a:t>
            </a:fld>
            <a:endParaRPr lang="zh-CN" altLang="en-US"/>
          </a:p>
        </p:txBody>
      </p:sp>
    </p:spTree>
    <p:extLst>
      <p:ext uri="{BB962C8B-B14F-4D97-AF65-F5344CB8AC3E}">
        <p14:creationId xmlns:p14="http://schemas.microsoft.com/office/powerpoint/2010/main" val="3423460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396044615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38235842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4416803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12605780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30930417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29637603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BDD4069-A07F-41AB-9065-ED863E2EC3CE}" type="datetime1">
              <a:rPr lang="zh-CN" altLang="en-US" smtClean="0"/>
              <a:t>2023/4/10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2889573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D4069-A07F-41AB-9065-ED863E2EC3CE}" type="datetime1">
              <a:rPr lang="zh-CN" altLang="en-US" smtClean="0"/>
              <a:t>2023/4/10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52340-23E5-4DE8-AD85-AB3A652D4927}" type="slidenum">
              <a:rPr lang="zh-CN" altLang="en-US" smtClean="0"/>
              <a:t>‹#›</a:t>
            </a:fld>
            <a:endParaRPr lang="zh-CN" altLang="en-US"/>
          </a:p>
        </p:txBody>
      </p:sp>
    </p:spTree>
    <p:extLst>
      <p:ext uri="{BB962C8B-B14F-4D97-AF65-F5344CB8AC3E}">
        <p14:creationId xmlns:p14="http://schemas.microsoft.com/office/powerpoint/2010/main" val="207237034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49" r:id="rId14"/>
    <p:sldLayoutId id="214748365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6297" y="1295858"/>
            <a:ext cx="4320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5.1 </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贪心法概述</a:t>
            </a:r>
          </a:p>
        </p:txBody>
      </p:sp>
      <p:sp>
        <p:nvSpPr>
          <p:cNvPr id="5" name="TextBox 4"/>
          <p:cNvSpPr txBox="1"/>
          <p:nvPr/>
        </p:nvSpPr>
        <p:spPr>
          <a:xfrm>
            <a:off x="2816297" y="1899428"/>
            <a:ext cx="4320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5.2 </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求解</a:t>
            </a:r>
            <a:r>
              <a:rPr lang="zh-CN" altLang="en-US"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图着色</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问题</a:t>
            </a:r>
          </a:p>
        </p:txBody>
      </p:sp>
      <p:sp>
        <p:nvSpPr>
          <p:cNvPr id="6" name="TextBox 5"/>
          <p:cNvSpPr txBox="1"/>
          <p:nvPr/>
        </p:nvSpPr>
        <p:spPr>
          <a:xfrm>
            <a:off x="2816297" y="2542370"/>
            <a:ext cx="4320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5.3 </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求解</a:t>
            </a:r>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TSP</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问题</a:t>
            </a:r>
          </a:p>
        </p:txBody>
      </p:sp>
      <p:sp>
        <p:nvSpPr>
          <p:cNvPr id="7" name="TextBox 6"/>
          <p:cNvSpPr txBox="1"/>
          <p:nvPr/>
        </p:nvSpPr>
        <p:spPr>
          <a:xfrm>
            <a:off x="2816297" y="3153246"/>
            <a:ext cx="4320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5.4</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求解</a:t>
            </a:r>
            <a:r>
              <a:rPr lang="zh-CN" altLang="en-US"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部分背包</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问题</a:t>
            </a:r>
          </a:p>
        </p:txBody>
      </p:sp>
      <p:sp>
        <p:nvSpPr>
          <p:cNvPr id="8" name="TextBox 7"/>
          <p:cNvSpPr txBox="1"/>
          <p:nvPr/>
        </p:nvSpPr>
        <p:spPr>
          <a:xfrm>
            <a:off x="2816297" y="3796188"/>
            <a:ext cx="4320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5.5 </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求解</a:t>
            </a:r>
            <a:r>
              <a:rPr lang="zh-CN" altLang="en-US"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活动安排</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问题</a:t>
            </a:r>
          </a:p>
        </p:txBody>
      </p:sp>
      <p:sp>
        <p:nvSpPr>
          <p:cNvPr id="12" name="文本占位符 11"/>
          <p:cNvSpPr>
            <a:spLocks noGrp="1"/>
          </p:cNvSpPr>
          <p:nvPr>
            <p:ph type="body" sz="quarter" idx="13"/>
          </p:nvPr>
        </p:nvSpPr>
        <p:spPr/>
        <p:txBody>
          <a:bodyPr/>
          <a:lstStyle/>
          <a:p>
            <a:r>
              <a:rPr lang="zh-CN" altLang="en-US" b="1" dirty="0">
                <a:latin typeface="微软雅黑" panose="020B0503020204020204" pitchFamily="34" charset="-122"/>
                <a:ea typeface="微软雅黑" panose="020B0503020204020204" pitchFamily="34" charset="-122"/>
                <a:sym typeface="+mn-ea"/>
              </a:rPr>
              <a:t>第</a:t>
            </a:r>
            <a:r>
              <a:rPr lang="en-US" altLang="zh-CN" b="1" dirty="0">
                <a:latin typeface="微软雅黑" panose="020B0503020204020204" pitchFamily="34" charset="-122"/>
                <a:ea typeface="微软雅黑" panose="020B0503020204020204" pitchFamily="34" charset="-122"/>
                <a:sym typeface="+mn-ea"/>
              </a:rPr>
              <a:t>5</a:t>
            </a:r>
            <a:r>
              <a:rPr lang="zh-CN" altLang="en-US" b="1" dirty="0">
                <a:latin typeface="微软雅黑" panose="020B0503020204020204" pitchFamily="34" charset="-122"/>
                <a:ea typeface="微软雅黑" panose="020B0503020204020204" pitchFamily="34" charset="-122"/>
                <a:sym typeface="+mn-ea"/>
              </a:rPr>
              <a:t>章 贪心法</a:t>
            </a:r>
          </a:p>
        </p:txBody>
      </p:sp>
      <p:sp>
        <p:nvSpPr>
          <p:cNvPr id="9" name="TextBox 7"/>
          <p:cNvSpPr txBox="1"/>
          <p:nvPr/>
        </p:nvSpPr>
        <p:spPr>
          <a:xfrm>
            <a:off x="2816297" y="4901465"/>
            <a:ext cx="4320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5.7 Huffman</a:t>
            </a:r>
            <a:r>
              <a:rPr lang="zh-CN" altLang="en-US"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编码</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问题</a:t>
            </a:r>
          </a:p>
        </p:txBody>
      </p:sp>
      <p:sp>
        <p:nvSpPr>
          <p:cNvPr id="10" name="TextBox 7"/>
          <p:cNvSpPr txBox="1"/>
          <p:nvPr/>
        </p:nvSpPr>
        <p:spPr>
          <a:xfrm>
            <a:off x="2816297" y="5544407"/>
            <a:ext cx="4320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5.8 Dijkstra</a:t>
            </a:r>
            <a:r>
              <a:rPr lang="zh-CN" altLang="en-US"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算法</a:t>
            </a:r>
            <a:endPar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endParaRPr>
          </a:p>
        </p:txBody>
      </p:sp>
      <p:sp>
        <p:nvSpPr>
          <p:cNvPr id="11" name="TextBox 7"/>
          <p:cNvSpPr txBox="1"/>
          <p:nvPr/>
        </p:nvSpPr>
        <p:spPr>
          <a:xfrm>
            <a:off x="2816297" y="6115907"/>
            <a:ext cx="4320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5.9 </a:t>
            </a:r>
            <a:r>
              <a:rPr lang="zh-CN" altLang="en-US"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求解最小生成树</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问题</a:t>
            </a:r>
          </a:p>
        </p:txBody>
      </p:sp>
      <p:sp>
        <p:nvSpPr>
          <p:cNvPr id="2" name="TextBox 7">
            <a:extLst>
              <a:ext uri="{FF2B5EF4-FFF2-40B4-BE49-F238E27FC236}">
                <a16:creationId xmlns:a16="http://schemas.microsoft.com/office/drawing/2014/main" id="{64631902-3413-BCDF-7763-BB304DEBB1CC}"/>
              </a:ext>
            </a:extLst>
          </p:cNvPr>
          <p:cNvSpPr txBox="1"/>
          <p:nvPr/>
        </p:nvSpPr>
        <p:spPr>
          <a:xfrm>
            <a:off x="2814587" y="4355224"/>
            <a:ext cx="4320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5.6 </a:t>
            </a:r>
            <a:r>
              <a:rPr lang="zh-CN" altLang="en-US"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多机调度</a:t>
            </a:r>
            <a:r>
              <a:rPr lang="zh-CN" altLang="zh-CN" sz="2000" dirty="0">
                <a:solidFill>
                  <a:schemeClr val="tx1"/>
                </a:solidFill>
                <a:latin typeface="微软雅黑" panose="020B0503020204020204" pitchFamily="34" charset="-122"/>
                <a:ea typeface="微软雅黑" panose="020B0503020204020204" pitchFamily="34" charset="-122"/>
                <a:cs typeface="华文楷体" panose="02010600040101010101" charset="-122"/>
              </a:rPr>
              <a:t>问题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2187" y="2291515"/>
            <a:ext cx="10427467" cy="2192395"/>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划分子问题</a:t>
            </a:r>
            <a:r>
              <a:rPr lang="en-US" altLang="zh-CN" sz="20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将原问题求解过程划分为连续的若干个</a:t>
            </a:r>
            <a:r>
              <a:rPr lang="zh-CN" altLang="zh-CN" sz="20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决策阶段</a:t>
            </a:r>
            <a:r>
              <a:rPr lang="zh-CN" altLang="en-US" sz="20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，得到若干个子问题</a:t>
            </a:r>
            <a:r>
              <a:rPr lang="zh-CN" altLang="en-US" sz="2000" dirty="0">
                <a:latin typeface="微软雅黑" panose="020B0503020204020204" pitchFamily="34" charset="-122"/>
                <a:ea typeface="微软雅黑" panose="020B0503020204020204" pitchFamily="34" charset="-122"/>
              </a:rPr>
              <a:t>；</a:t>
            </a:r>
          </a:p>
          <a:p>
            <a:pPr marL="342900" indent="-342900">
              <a:lnSpc>
                <a:spcPct val="150000"/>
              </a:lnSpc>
              <a:spcBef>
                <a:spcPts val="1200"/>
              </a:spcBef>
              <a:buFont typeface="Wingdings" panose="05000000000000000000" pitchFamily="2" charset="2"/>
              <a:buChar char="u"/>
            </a:pPr>
            <a:r>
              <a:rPr lang="zh-CN" altLang="en-US" sz="20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贪心选择</a:t>
            </a:r>
            <a:r>
              <a:rPr lang="en-US" altLang="zh-CN" sz="20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在每一个阶段依据</a:t>
            </a:r>
            <a:r>
              <a:rPr lang="zh-CN" altLang="zh-CN" sz="20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贪心策略</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进行贪心决策，</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求解子问题，</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得到</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子问题的</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局部最优解，并缩小待求解问题的规模</a:t>
            </a:r>
            <a:r>
              <a:rPr lang="zh-CN" altLang="en-US" sz="2000" dirty="0">
                <a:latin typeface="微软雅黑" panose="020B0503020204020204" pitchFamily="34" charset="-122"/>
                <a:ea typeface="微软雅黑" panose="020B0503020204020204" pitchFamily="34" charset="-122"/>
              </a:rPr>
              <a:t>；</a:t>
            </a:r>
          </a:p>
          <a:p>
            <a:pPr marL="342900" indent="-342900">
              <a:lnSpc>
                <a:spcPct val="150000"/>
              </a:lnSpc>
              <a:spcBef>
                <a:spcPts val="1200"/>
              </a:spcBef>
              <a:buFont typeface="Wingdings" panose="05000000000000000000" pitchFamily="2" charset="2"/>
              <a:buChar char="u"/>
            </a:pPr>
            <a:r>
              <a:rPr lang="zh-CN" altLang="zh-CN" sz="20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合并</a:t>
            </a:r>
            <a:r>
              <a:rPr lang="en-US"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将各个阶段的局部</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最优</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解</a:t>
            </a:r>
            <a:r>
              <a:rPr lang="zh-CN" altLang="zh-CN" sz="20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合并</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为原问题的一个全局最优解</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23CA7389-7DEE-40CB-B351-6FA3824CC38C}"/>
              </a:ext>
            </a:extLst>
          </p:cNvPr>
          <p:cNvSpPr txBox="1"/>
          <p:nvPr/>
        </p:nvSpPr>
        <p:spPr>
          <a:xfrm>
            <a:off x="802186" y="1552315"/>
            <a:ext cx="4818992" cy="400110"/>
          </a:xfrm>
          <a:prstGeom prst="rect">
            <a:avLst/>
          </a:prstGeom>
          <a:solidFill>
            <a:schemeClr val="accent4">
              <a:lumMod val="20000"/>
              <a:lumOff val="80000"/>
            </a:schemeClr>
          </a:solidFill>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贪心算法的求解过程通常包括三个步骤：</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占位符 5">
            <a:extLst>
              <a:ext uri="{FF2B5EF4-FFF2-40B4-BE49-F238E27FC236}">
                <a16:creationId xmlns:a16="http://schemas.microsoft.com/office/drawing/2014/main" id="{6E7D3DD5-47B2-265F-EC97-1F3C17830069}"/>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spcBef>
                <a:spcPct val="50000"/>
              </a:spcBef>
            </a:pPr>
            <a:r>
              <a:rPr lang="en-US" altLang="zh-CN" sz="2800" b="1" dirty="0">
                <a:latin typeface="微软雅黑" panose="020B0503020204020204" pitchFamily="34" charset="-122"/>
                <a:ea typeface="微软雅黑" panose="020B0503020204020204" pitchFamily="34" charset="-122"/>
                <a:sym typeface="+mn-ea"/>
              </a:rPr>
              <a:t>5.1.3 </a:t>
            </a:r>
            <a:r>
              <a:rPr lang="zh-CN" altLang="en-US" sz="2800" b="1" dirty="0">
                <a:latin typeface="微软雅黑" panose="020B0503020204020204" pitchFamily="34" charset="-122"/>
                <a:ea typeface="微软雅黑" panose="020B0503020204020204" pitchFamily="34" charset="-122"/>
                <a:sym typeface="+mn-ea"/>
              </a:rPr>
              <a:t>贪心法的一般求解过程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Text Box 3"/>
          <p:cNvSpPr txBox="1">
            <a:spLocks noChangeArrowheads="1"/>
          </p:cNvSpPr>
          <p:nvPr/>
        </p:nvSpPr>
        <p:spPr bwMode="auto">
          <a:xfrm>
            <a:off x="594459" y="1155804"/>
            <a:ext cx="5317806" cy="400110"/>
          </a:xfrm>
          <a:prstGeom prst="rect">
            <a:avLst/>
          </a:prstGeom>
          <a:noFill/>
          <a:ln w="9525">
            <a:noFill/>
            <a:miter lim="800000"/>
          </a:ln>
          <a:effectLst/>
        </p:spPr>
        <p:txBody>
          <a:bodyPr wrap="square">
            <a:spAutoFit/>
          </a:bodyPr>
          <a:lstStyle/>
          <a:p>
            <a:pPr>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贪心法求解问题的算法框架如下：</a:t>
            </a:r>
          </a:p>
        </p:txBody>
      </p:sp>
      <p:sp>
        <p:nvSpPr>
          <p:cNvPr id="200708" name="Text Box 4"/>
          <p:cNvSpPr txBox="1">
            <a:spLocks noChangeArrowheads="1"/>
          </p:cNvSpPr>
          <p:nvPr/>
        </p:nvSpPr>
        <p:spPr bwMode="auto">
          <a:xfrm>
            <a:off x="650698" y="1627450"/>
            <a:ext cx="10332376" cy="4930728"/>
          </a:xfrm>
          <a:prstGeom prst="rect">
            <a:avLst/>
          </a:prstGeom>
          <a:ln>
            <a:solidFill>
              <a:schemeClr val="tx1"/>
            </a:solidFill>
            <a:prstDash val="lgDash"/>
          </a:ln>
        </p:spPr>
        <p:style>
          <a:lnRef idx="2">
            <a:schemeClr val="dk1"/>
          </a:lnRef>
          <a:fillRef idx="1">
            <a:schemeClr val="lt1"/>
          </a:fillRef>
          <a:effectRef idx="0">
            <a:schemeClr val="dk1"/>
          </a:effectRef>
          <a:fontRef idx="minor">
            <a:schemeClr val="dk1"/>
          </a:fontRef>
        </p:style>
        <p:txBody>
          <a:bodyPr wrap="square" lIns="180000" tIns="180000" bIns="180000">
            <a:spAutoFit/>
          </a:bodyPr>
          <a:lstStyle/>
          <a:p>
            <a:pPr>
              <a:lnSpc>
                <a:spcPct val="150000"/>
              </a:lnSpc>
            </a:pPr>
            <a:r>
              <a:rPr lang="en-US" altLang="zh-CN" sz="2000">
                <a:solidFill>
                  <a:srgbClr val="FF0000"/>
                </a:solidFill>
                <a:latin typeface="Times New Roman" panose="02020603050405020304" pitchFamily="18" charset="0"/>
                <a:cs typeface="Times New Roman" panose="02020603050405020304" pitchFamily="18" charset="0"/>
              </a:rPr>
              <a:t>SolutionType Greedy(SType C[],int n)   </a:t>
            </a:r>
            <a:r>
              <a:rPr lang="en-US" altLang="zh-CN" sz="2000">
                <a:solidFill>
                  <a:srgbClr val="0000FF"/>
                </a:solidFill>
                <a:latin typeface="Times New Roman" panose="02020603050405020304" pitchFamily="18" charset="0"/>
                <a:cs typeface="Times New Roman" panose="02020603050405020304" pitchFamily="18" charset="0"/>
              </a:rPr>
              <a:t>//C</a:t>
            </a:r>
            <a:r>
              <a:rPr lang="zh-CN" altLang="en-US" sz="2000">
                <a:solidFill>
                  <a:srgbClr val="0000FF"/>
                </a:solidFill>
                <a:latin typeface="Times New Roman" panose="02020603050405020304" pitchFamily="18" charset="0"/>
                <a:cs typeface="Times New Roman" panose="02020603050405020304" pitchFamily="18" charset="0"/>
              </a:rPr>
              <a:t>是</a:t>
            </a:r>
            <a:r>
              <a:rPr lang="zh-CN" altLang="en-US" sz="2000" dirty="0">
                <a:solidFill>
                  <a:srgbClr val="0000FF"/>
                </a:solidFill>
                <a:latin typeface="Times New Roman" panose="02020603050405020304" pitchFamily="18" charset="0"/>
                <a:cs typeface="Times New Roman" panose="02020603050405020304" pitchFamily="18" charset="0"/>
              </a:rPr>
              <a:t>问题的输入集合</a:t>
            </a:r>
            <a:r>
              <a:rPr lang="zh-CN" altLang="en-US"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Times New Roman" panose="02020603050405020304" pitchFamily="18" charset="0"/>
                <a:cs typeface="Times New Roman" panose="02020603050405020304" pitchFamily="18" charset="0"/>
              </a:rPr>
              <a:t>候选集合</a:t>
            </a:r>
            <a:r>
              <a:rPr lang="zh-CN" altLang="en-US" sz="2000" dirty="0">
                <a:solidFill>
                  <a:schemeClr val="tx1"/>
                </a:solidFill>
                <a:latin typeface="Times New Roman" panose="02020603050405020304" pitchFamily="18" charset="0"/>
                <a:cs typeface="Times New Roman" panose="02020603050405020304" pitchFamily="18" charset="0"/>
              </a:rPr>
              <a:t>）</a:t>
            </a:r>
            <a:endParaRPr lang="zh-CN" altLang="zh-CN"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sz="2000">
                <a:solidFill>
                  <a:schemeClr val="tx1"/>
                </a:solidFill>
                <a:latin typeface="Times New Roman" panose="02020603050405020304" pitchFamily="18" charset="0"/>
                <a:cs typeface="Times New Roman" panose="02020603050405020304" pitchFamily="18" charset="0"/>
              </a:rPr>
              <a:t>{     SolutionType X = {}</a:t>
            </a:r>
            <a:r>
              <a:rPr lang="zh-CN" altLang="zh-CN" sz="2000">
                <a:solidFill>
                  <a:schemeClr val="tx1"/>
                </a:solidFill>
                <a:latin typeface="Times New Roman" panose="02020603050405020304" pitchFamily="18" charset="0"/>
                <a:cs typeface="Times New Roman" panose="02020603050405020304" pitchFamily="18" charset="0"/>
              </a:rPr>
              <a:t>；</a:t>
            </a:r>
            <a:r>
              <a:rPr lang="en-US" altLang="zh-CN" sz="2000">
                <a:solidFill>
                  <a:schemeClr val="tx1"/>
                </a:solidFill>
                <a:latin typeface="Times New Roman" panose="02020603050405020304" pitchFamily="18" charset="0"/>
                <a:cs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rPr>
              <a:t>//</a:t>
            </a:r>
            <a:r>
              <a:rPr lang="zh-CN" altLang="en-US" sz="2000">
                <a:solidFill>
                  <a:srgbClr val="0000FF"/>
                </a:solidFill>
                <a:latin typeface="Times New Roman" panose="02020603050405020304" pitchFamily="18" charset="0"/>
                <a:cs typeface="Times New Roman" panose="02020603050405020304" pitchFamily="18" charset="0"/>
              </a:rPr>
              <a:t>初始</a:t>
            </a:r>
            <a:r>
              <a:rPr lang="zh-CN" altLang="en-US" sz="2000" dirty="0">
                <a:solidFill>
                  <a:srgbClr val="0000FF"/>
                </a:solidFill>
                <a:latin typeface="Times New Roman" panose="02020603050405020304" pitchFamily="18" charset="0"/>
                <a:cs typeface="Times New Roman" panose="02020603050405020304" pitchFamily="18" charset="0"/>
              </a:rPr>
              <a:t>解集合为空集</a:t>
            </a:r>
            <a:endParaRPr lang="en-US" altLang="zh-CN" sz="200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000">
                <a:solidFill>
                  <a:schemeClr val="tx1"/>
                </a:solidFill>
                <a:latin typeface="Times New Roman" panose="02020603050405020304" pitchFamily="18" charset="0"/>
                <a:cs typeface="Times New Roman" panose="02020603050405020304" pitchFamily="18" charset="0"/>
              </a:rPr>
              <a:t>       while(not Solution(X))     </a:t>
            </a:r>
            <a:r>
              <a:rPr lang="en-US" altLang="zh-CN" sz="2000">
                <a:solidFill>
                  <a:srgbClr val="0000FF"/>
                </a:solidFill>
                <a:latin typeface="Times New Roman" panose="02020603050405020304" pitchFamily="18" charset="0"/>
                <a:cs typeface="Times New Roman" panose="02020603050405020304" pitchFamily="18" charset="0"/>
              </a:rPr>
              <a:t>//</a:t>
            </a:r>
            <a:r>
              <a:rPr lang="zh-CN" altLang="zh-CN" sz="2000">
                <a:solidFill>
                  <a:srgbClr val="0000FF"/>
                </a:solidFill>
                <a:latin typeface="Times New Roman" panose="02020603050405020304" pitchFamily="18" charset="0"/>
                <a:cs typeface="Times New Roman" panose="02020603050405020304" pitchFamily="18" charset="0"/>
              </a:rPr>
              <a:t>集合</a:t>
            </a:r>
            <a:r>
              <a:rPr lang="en-US" altLang="zh-CN" sz="2000">
                <a:solidFill>
                  <a:srgbClr val="0000FF"/>
                </a:solidFill>
                <a:latin typeface="Times New Roman" panose="02020603050405020304" pitchFamily="18" charset="0"/>
                <a:cs typeface="Times New Roman" panose="02020603050405020304" pitchFamily="18" charset="0"/>
              </a:rPr>
              <a:t>X</a:t>
            </a:r>
            <a:r>
              <a:rPr lang="zh-CN" altLang="en-US" sz="2000">
                <a:solidFill>
                  <a:srgbClr val="0000FF"/>
                </a:solidFill>
                <a:latin typeface="Times New Roman" panose="02020603050405020304" pitchFamily="18" charset="0"/>
                <a:cs typeface="Times New Roman" panose="02020603050405020304" pitchFamily="18" charset="0"/>
              </a:rPr>
              <a:t>还</a:t>
            </a:r>
            <a:r>
              <a:rPr lang="zh-CN" altLang="zh-CN" sz="2000" dirty="0">
                <a:solidFill>
                  <a:srgbClr val="0000FF"/>
                </a:solidFill>
                <a:latin typeface="Times New Roman" panose="02020603050405020304" pitchFamily="18" charset="0"/>
                <a:cs typeface="Times New Roman" panose="02020603050405020304" pitchFamily="18" charset="0"/>
              </a:rPr>
              <a:t>没有构成问题的一个可行解</a:t>
            </a:r>
          </a:p>
          <a:p>
            <a:pPr>
              <a:lnSpc>
                <a:spcPct val="150000"/>
              </a:lnSpc>
            </a:pPr>
            <a:r>
              <a:rPr lang="en-US" altLang="zh-CN" sz="2000">
                <a:solidFill>
                  <a:schemeClr val="tx1"/>
                </a:solidFill>
                <a:latin typeface="Times New Roman" panose="02020603050405020304" pitchFamily="18" charset="0"/>
                <a:cs typeface="Times New Roman" panose="02020603050405020304" pitchFamily="18" charset="0"/>
              </a:rPr>
              <a:t>       {      x</a:t>
            </a:r>
            <a:r>
              <a:rPr lang="en-US" altLang="zh-CN" sz="2000" baseline="-25000">
                <a:solidFill>
                  <a:schemeClr val="tx1"/>
                </a:solidFill>
                <a:latin typeface="Times New Roman" panose="02020603050405020304" pitchFamily="18" charset="0"/>
                <a:cs typeface="Times New Roman" panose="02020603050405020304" pitchFamily="18" charset="0"/>
              </a:rPr>
              <a:t>i</a:t>
            </a:r>
            <a:r>
              <a:rPr lang="en-US" altLang="zh-CN" sz="2000">
                <a:solidFill>
                  <a:schemeClr val="tx1"/>
                </a:solidFill>
                <a:latin typeface="Times New Roman" panose="02020603050405020304" pitchFamily="18" charset="0"/>
                <a:cs typeface="Times New Roman" panose="02020603050405020304" pitchFamily="18" charset="0"/>
              </a:rPr>
              <a:t> = Select(C);	</a:t>
            </a:r>
            <a:r>
              <a:rPr lang="en-US" altLang="zh-CN" sz="2000">
                <a:solidFill>
                  <a:srgbClr val="0000FF"/>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在</a:t>
            </a:r>
            <a:r>
              <a:rPr lang="zh-CN" altLang="en-US" sz="2000" dirty="0">
                <a:solidFill>
                  <a:srgbClr val="0000FF"/>
                </a:solidFill>
                <a:latin typeface="Times New Roman" panose="02020603050405020304" pitchFamily="18" charset="0"/>
                <a:cs typeface="Times New Roman" panose="02020603050405020304" pitchFamily="18" charset="0"/>
              </a:rPr>
              <a:t>候选集合</a:t>
            </a:r>
            <a:r>
              <a:rPr lang="en-US" altLang="zh-CN" sz="2000">
                <a:solidFill>
                  <a:srgbClr val="0000FF"/>
                </a:solidFill>
                <a:latin typeface="Times New Roman" panose="02020603050405020304" pitchFamily="18" charset="0"/>
                <a:cs typeface="Times New Roman" panose="02020603050405020304" pitchFamily="18" charset="0"/>
              </a:rPr>
              <a:t>C</a:t>
            </a:r>
            <a:r>
              <a:rPr lang="zh-CN" altLang="en-US" sz="2000">
                <a:solidFill>
                  <a:srgbClr val="0000FF"/>
                </a:solidFill>
                <a:latin typeface="Times New Roman" panose="02020603050405020304" pitchFamily="18" charset="0"/>
                <a:cs typeface="Times New Roman" panose="02020603050405020304" pitchFamily="18" charset="0"/>
              </a:rPr>
              <a:t>中</a:t>
            </a:r>
            <a:r>
              <a:rPr lang="zh-CN" altLang="en-US" sz="2000" dirty="0">
                <a:solidFill>
                  <a:srgbClr val="0000FF"/>
                </a:solidFill>
                <a:latin typeface="Times New Roman" panose="02020603050405020304" pitchFamily="18" charset="0"/>
                <a:cs typeface="Times New Roman" panose="02020603050405020304" pitchFamily="18" charset="0"/>
              </a:rPr>
              <a:t>做贪心选择</a:t>
            </a:r>
            <a:endParaRPr lang="zh-CN" altLang="zh-CN" sz="20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000">
                <a:solidFill>
                  <a:schemeClr val="tx1"/>
                </a:solidFill>
                <a:latin typeface="Times New Roman" panose="02020603050405020304" pitchFamily="18" charset="0"/>
                <a:cs typeface="Times New Roman" panose="02020603050405020304" pitchFamily="18" charset="0"/>
              </a:rPr>
              <a:t>              if (Feasiable(x</a:t>
            </a:r>
            <a:r>
              <a:rPr lang="en-US" altLang="zh-CN" sz="2000" baseline="-25000">
                <a:solidFill>
                  <a:schemeClr val="tx1"/>
                </a:solidFill>
                <a:latin typeface="Times New Roman" panose="02020603050405020304" pitchFamily="18" charset="0"/>
                <a:cs typeface="Times New Roman" panose="02020603050405020304" pitchFamily="18" charset="0"/>
              </a:rPr>
              <a:t>i</a:t>
            </a:r>
            <a:r>
              <a:rPr lang="en-US" altLang="zh-CN" sz="2000">
                <a:solidFill>
                  <a:schemeClr val="tx1"/>
                </a:solidFill>
                <a:latin typeface="Times New Roman" panose="02020603050405020304" pitchFamily="18" charset="0"/>
                <a:cs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rPr>
              <a:t>//</a:t>
            </a:r>
            <a:r>
              <a:rPr lang="zh-CN" altLang="zh-CN" sz="2000">
                <a:solidFill>
                  <a:srgbClr val="0000FF"/>
                </a:solidFill>
                <a:latin typeface="Times New Roman" panose="02020603050405020304" pitchFamily="18" charset="0"/>
                <a:cs typeface="Times New Roman" panose="02020603050405020304" pitchFamily="18" charset="0"/>
              </a:rPr>
              <a:t>判断</a:t>
            </a:r>
            <a:r>
              <a:rPr lang="en-US" altLang="zh-CN" sz="2000">
                <a:solidFill>
                  <a:srgbClr val="0000FF"/>
                </a:solidFill>
                <a:latin typeface="Times New Roman" panose="02020603050405020304" pitchFamily="18" charset="0"/>
                <a:cs typeface="Times New Roman" panose="02020603050405020304" pitchFamily="18" charset="0"/>
              </a:rPr>
              <a:t>x</a:t>
            </a:r>
            <a:r>
              <a:rPr lang="en-US" altLang="zh-CN" sz="2000" baseline="-25000">
                <a:solidFill>
                  <a:srgbClr val="0000FF"/>
                </a:solidFill>
                <a:latin typeface="Times New Roman" panose="02020603050405020304" pitchFamily="18" charset="0"/>
                <a:cs typeface="Times New Roman" panose="02020603050405020304" pitchFamily="18" charset="0"/>
              </a:rPr>
              <a:t>i</a:t>
            </a:r>
            <a:r>
              <a:rPr lang="zh-CN" altLang="zh-CN" sz="2000">
                <a:solidFill>
                  <a:srgbClr val="0000FF"/>
                </a:solidFill>
                <a:latin typeface="Times New Roman" panose="02020603050405020304" pitchFamily="18" charset="0"/>
                <a:cs typeface="Times New Roman" panose="02020603050405020304" pitchFamily="18" charset="0"/>
              </a:rPr>
              <a:t>是否</a:t>
            </a:r>
            <a:r>
              <a:rPr lang="zh-CN" altLang="en-US" sz="2000" dirty="0">
                <a:solidFill>
                  <a:srgbClr val="0000FF"/>
                </a:solidFill>
                <a:latin typeface="Times New Roman" panose="02020603050405020304" pitchFamily="18" charset="0"/>
                <a:cs typeface="Times New Roman" panose="02020603050405020304" pitchFamily="18" charset="0"/>
              </a:rPr>
              <a:t>应</a:t>
            </a:r>
            <a:r>
              <a:rPr lang="zh-CN" altLang="zh-CN" sz="2000" dirty="0">
                <a:solidFill>
                  <a:srgbClr val="0000FF"/>
                </a:solidFill>
                <a:latin typeface="Times New Roman" panose="02020603050405020304" pitchFamily="18" charset="0"/>
                <a:cs typeface="Times New Roman" panose="02020603050405020304" pitchFamily="18" charset="0"/>
              </a:rPr>
              <a:t>包含在当前解中</a:t>
            </a:r>
          </a:p>
          <a:p>
            <a:pPr>
              <a:lnSpc>
                <a:spcPct val="150000"/>
              </a:lnSpc>
            </a:pPr>
            <a:r>
              <a:rPr lang="en-US" altLang="zh-CN" sz="2000">
                <a:solidFill>
                  <a:schemeClr val="tx1"/>
                </a:solidFill>
                <a:latin typeface="Times New Roman" panose="02020603050405020304" pitchFamily="18" charset="0"/>
                <a:cs typeface="Times New Roman" panose="02020603050405020304" pitchFamily="18" charset="0"/>
              </a:rPr>
              <a:t>	            X = X + {x</a:t>
            </a:r>
            <a:r>
              <a:rPr lang="en-US" altLang="zh-CN" sz="2000" baseline="-25000">
                <a:solidFill>
                  <a:schemeClr val="tx1"/>
                </a:solidFill>
                <a:latin typeface="Times New Roman" panose="02020603050405020304" pitchFamily="18" charset="0"/>
                <a:cs typeface="Times New Roman" panose="02020603050405020304" pitchFamily="18" charset="0"/>
              </a:rPr>
              <a:t>i</a:t>
            </a:r>
            <a:r>
              <a:rPr lang="en-US" altLang="zh-CN" sz="2000">
                <a:solidFill>
                  <a:schemeClr val="tx1"/>
                </a:solidFill>
                <a:latin typeface="Times New Roman" panose="02020603050405020304" pitchFamily="18" charset="0"/>
                <a:cs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rPr>
              <a:t>//</a:t>
            </a:r>
            <a:r>
              <a:rPr lang="zh-CN" altLang="zh-CN" sz="2000">
                <a:solidFill>
                  <a:srgbClr val="0000FF"/>
                </a:solidFill>
                <a:latin typeface="Times New Roman" panose="02020603050405020304" pitchFamily="18" charset="0"/>
                <a:cs typeface="Times New Roman" panose="02020603050405020304" pitchFamily="18" charset="0"/>
              </a:rPr>
              <a:t>将</a:t>
            </a:r>
            <a:r>
              <a:rPr lang="en-US" altLang="zh-CN" sz="2000">
                <a:solidFill>
                  <a:srgbClr val="0000FF"/>
                </a:solidFill>
                <a:latin typeface="Times New Roman" panose="02020603050405020304" pitchFamily="18" charset="0"/>
                <a:cs typeface="Times New Roman" panose="02020603050405020304" pitchFamily="18" charset="0"/>
              </a:rPr>
              <a:t>x</a:t>
            </a:r>
            <a:r>
              <a:rPr lang="en-US" altLang="zh-CN" sz="2000" baseline="-25000">
                <a:solidFill>
                  <a:srgbClr val="0000FF"/>
                </a:solidFill>
                <a:latin typeface="Times New Roman" panose="02020603050405020304" pitchFamily="18" charset="0"/>
                <a:cs typeface="Times New Roman" panose="02020603050405020304" pitchFamily="18" charset="0"/>
              </a:rPr>
              <a:t>i</a:t>
            </a:r>
            <a:r>
              <a:rPr lang="zh-CN" altLang="zh-CN" sz="2000">
                <a:solidFill>
                  <a:srgbClr val="0000FF"/>
                </a:solidFill>
                <a:latin typeface="Times New Roman" panose="02020603050405020304" pitchFamily="18" charset="0"/>
                <a:cs typeface="Times New Roman" panose="02020603050405020304" pitchFamily="18" charset="0"/>
              </a:rPr>
              <a:t>分量</a:t>
            </a:r>
            <a:r>
              <a:rPr lang="zh-CN" altLang="zh-CN" sz="2000" dirty="0">
                <a:solidFill>
                  <a:srgbClr val="0000FF"/>
                </a:solidFill>
                <a:latin typeface="Times New Roman" panose="02020603050405020304" pitchFamily="18" charset="0"/>
                <a:cs typeface="Times New Roman" panose="02020603050405020304" pitchFamily="18" charset="0"/>
              </a:rPr>
              <a:t>合并形成</a:t>
            </a:r>
            <a:r>
              <a:rPr lang="en-US" altLang="zh-CN" sz="2000">
                <a:solidFill>
                  <a:srgbClr val="0000FF"/>
                </a:solidFill>
                <a:latin typeface="Times New Roman" panose="02020603050405020304" pitchFamily="18" charset="0"/>
                <a:cs typeface="Times New Roman" panose="02020603050405020304" pitchFamily="18" charset="0"/>
              </a:rPr>
              <a:t>X </a:t>
            </a:r>
          </a:p>
          <a:p>
            <a:pPr>
              <a:lnSpc>
                <a:spcPct val="150000"/>
              </a:lnSpc>
            </a:pPr>
            <a:r>
              <a:rPr lang="en-US" altLang="zh-CN" sz="2000">
                <a:solidFill>
                  <a:schemeClr val="tx1"/>
                </a:solidFill>
                <a:latin typeface="Times New Roman" panose="02020603050405020304" pitchFamily="18" charset="0"/>
                <a:cs typeface="Times New Roman" panose="02020603050405020304" pitchFamily="18" charset="0"/>
              </a:rPr>
              <a:t>              C = C-{Collection(x</a:t>
            </a:r>
            <a:r>
              <a:rPr lang="en-US" altLang="zh-CN" sz="2000" baseline="-25000">
                <a:solidFill>
                  <a:schemeClr val="tx1"/>
                </a:solidFill>
                <a:latin typeface="Times New Roman" panose="02020603050405020304" pitchFamily="18" charset="0"/>
                <a:cs typeface="Times New Roman" panose="02020603050405020304" pitchFamily="18" charset="0"/>
              </a:rPr>
              <a:t>i</a:t>
            </a:r>
            <a:r>
              <a:rPr lang="en-US" altLang="zh-CN" sz="2000">
                <a:solidFill>
                  <a:schemeClr val="tx1"/>
                </a:solidFill>
                <a:latin typeface="Times New Roman" panose="02020603050405020304" pitchFamily="18" charset="0"/>
                <a:cs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rPr>
              <a:t>//</a:t>
            </a:r>
            <a:r>
              <a:rPr lang="zh-CN" altLang="en-US" sz="2000">
                <a:solidFill>
                  <a:srgbClr val="0000FF"/>
                </a:solidFill>
                <a:latin typeface="Times New Roman" panose="02020603050405020304" pitchFamily="18" charset="0"/>
                <a:cs typeface="Times New Roman" panose="02020603050405020304" pitchFamily="18" charset="0"/>
              </a:rPr>
              <a:t>减去</a:t>
            </a:r>
            <a:r>
              <a:rPr lang="zh-CN" altLang="en-US" sz="2000" dirty="0">
                <a:solidFill>
                  <a:srgbClr val="0000FF"/>
                </a:solidFill>
                <a:latin typeface="Times New Roman" panose="02020603050405020304" pitchFamily="18" charset="0"/>
                <a:cs typeface="Times New Roman" panose="02020603050405020304" pitchFamily="18" charset="0"/>
              </a:rPr>
              <a:t>一个与</a:t>
            </a:r>
            <a:r>
              <a:rPr lang="en-US" altLang="zh-CN" sz="2000">
                <a:solidFill>
                  <a:srgbClr val="0000FF"/>
                </a:solidFill>
                <a:latin typeface="Times New Roman" panose="02020603050405020304" pitchFamily="18" charset="0"/>
                <a:cs typeface="Times New Roman" panose="02020603050405020304" pitchFamily="18" charset="0"/>
              </a:rPr>
              <a:t>x</a:t>
            </a:r>
            <a:r>
              <a:rPr lang="en-US" altLang="zh-CN" sz="2000" baseline="-25000">
                <a:solidFill>
                  <a:srgbClr val="0000FF"/>
                </a:solidFill>
                <a:latin typeface="Times New Roman" panose="02020603050405020304" pitchFamily="18" charset="0"/>
                <a:cs typeface="Times New Roman" panose="02020603050405020304" pitchFamily="18" charset="0"/>
              </a:rPr>
              <a:t>i</a:t>
            </a:r>
            <a:r>
              <a:rPr lang="zh-CN" altLang="en-US" sz="2000">
                <a:solidFill>
                  <a:srgbClr val="0000FF"/>
                </a:solidFill>
                <a:latin typeface="Times New Roman" panose="02020603050405020304" pitchFamily="18" charset="0"/>
                <a:cs typeface="Times New Roman" panose="02020603050405020304" pitchFamily="18" charset="0"/>
              </a:rPr>
              <a:t>关联</a:t>
            </a:r>
            <a:r>
              <a:rPr lang="zh-CN" altLang="en-US" sz="2000" dirty="0">
                <a:solidFill>
                  <a:srgbClr val="0000FF"/>
                </a:solidFill>
                <a:latin typeface="Times New Roman" panose="02020603050405020304" pitchFamily="18" charset="0"/>
                <a:cs typeface="Times New Roman" panose="02020603050405020304" pitchFamily="18" charset="0"/>
              </a:rPr>
              <a:t>的集合，缩小问题规模</a:t>
            </a:r>
            <a:endParaRPr lang="zh-CN" altLang="zh-CN" sz="20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000">
                <a:solidFill>
                  <a:schemeClr val="tx1"/>
                </a:solidFill>
                <a:latin typeface="Times New Roman" panose="02020603050405020304" pitchFamily="18" charset="0"/>
                <a:cs typeface="Times New Roman" panose="02020603050405020304" pitchFamily="18" charset="0"/>
              </a:rPr>
              <a:t>       }</a:t>
            </a:r>
            <a:endParaRPr lang="zh-CN" altLang="zh-CN"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sz="2000">
                <a:solidFill>
                  <a:schemeClr val="tx1"/>
                </a:solidFill>
                <a:latin typeface="Times New Roman" panose="02020603050405020304" pitchFamily="18" charset="0"/>
                <a:cs typeface="Times New Roman" panose="02020603050405020304" pitchFamily="18" charset="0"/>
              </a:rPr>
              <a:t>       return X;			</a:t>
            </a:r>
            <a:r>
              <a:rPr lang="en-US" altLang="zh-CN" sz="2000">
                <a:solidFill>
                  <a:srgbClr val="0000FF"/>
                </a:solidFill>
                <a:latin typeface="Times New Roman" panose="02020603050405020304" pitchFamily="18" charset="0"/>
                <a:cs typeface="Times New Roman" panose="02020603050405020304" pitchFamily="18" charset="0"/>
              </a:rPr>
              <a:t>  //</a:t>
            </a:r>
            <a:r>
              <a:rPr lang="zh-CN" altLang="zh-CN" sz="2000">
                <a:solidFill>
                  <a:srgbClr val="0000FF"/>
                </a:solidFill>
                <a:latin typeface="Times New Roman" panose="02020603050405020304" pitchFamily="18" charset="0"/>
                <a:cs typeface="Times New Roman" panose="02020603050405020304" pitchFamily="18" charset="0"/>
              </a:rPr>
              <a:t>返回</a:t>
            </a:r>
            <a:r>
              <a:rPr lang="zh-CN" altLang="zh-CN" sz="2000" dirty="0">
                <a:solidFill>
                  <a:srgbClr val="0000FF"/>
                </a:solidFill>
                <a:latin typeface="Times New Roman" panose="02020603050405020304" pitchFamily="18" charset="0"/>
                <a:cs typeface="Times New Roman" panose="02020603050405020304" pitchFamily="18" charset="0"/>
              </a:rPr>
              <a:t>生成的最优解</a:t>
            </a:r>
          </a:p>
          <a:p>
            <a:pPr>
              <a:lnSpc>
                <a:spcPct val="150000"/>
              </a:lnSpc>
            </a:pPr>
            <a:r>
              <a:rPr lang="en-US" altLang="zh-CN" sz="2000">
                <a:solidFill>
                  <a:schemeClr val="tx1"/>
                </a:solidFill>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4" name="文本占位符 5">
            <a:extLst>
              <a:ext uri="{FF2B5EF4-FFF2-40B4-BE49-F238E27FC236}">
                <a16:creationId xmlns:a16="http://schemas.microsoft.com/office/drawing/2014/main" id="{20CD65F0-EAA3-1D04-E4ED-ACD889694C98}"/>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spcBef>
                <a:spcPct val="50000"/>
              </a:spcBef>
            </a:pPr>
            <a:r>
              <a:rPr lang="en-US" altLang="zh-CN" sz="2800" b="1" dirty="0">
                <a:latin typeface="微软雅黑" panose="020B0503020204020204" pitchFamily="34" charset="-122"/>
                <a:ea typeface="微软雅黑" panose="020B0503020204020204" pitchFamily="34" charset="-122"/>
                <a:sym typeface="+mn-ea"/>
              </a:rPr>
              <a:t>5.1.3 </a:t>
            </a:r>
            <a:r>
              <a:rPr lang="zh-CN" altLang="en-US" sz="2800" b="1" dirty="0">
                <a:latin typeface="微软雅黑" panose="020B0503020204020204" pitchFamily="34" charset="-122"/>
                <a:ea typeface="微软雅黑" panose="020B0503020204020204" pitchFamily="34" charset="-122"/>
                <a:sym typeface="+mn-ea"/>
              </a:rPr>
              <a:t>贪心法的一般求解过程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7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7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7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7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7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7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070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070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07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686896" y="1727600"/>
            <a:ext cx="11066739" cy="441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ts val="600"/>
              </a:spcBef>
            </a:pPr>
            <a:r>
              <a:rPr kumimoji="1" lang="zh-CN" altLang="en-US" dirty="0">
                <a:solidFill>
                  <a:srgbClr val="0000FF"/>
                </a:solidFill>
                <a:latin typeface="微软雅黑" panose="020B0503020204020204" pitchFamily="34" charset="-122"/>
                <a:ea typeface="微软雅黑" panose="020B0503020204020204" pitchFamily="34" charset="-122"/>
              </a:rPr>
              <a:t>（</a:t>
            </a:r>
            <a:r>
              <a:rPr kumimoji="1" lang="en-US" altLang="zh-CN" dirty="0">
                <a:solidFill>
                  <a:srgbClr val="0000FF"/>
                </a:solidFill>
                <a:latin typeface="微软雅黑" panose="020B0503020204020204" pitchFamily="34" charset="-122"/>
                <a:ea typeface="微软雅黑" panose="020B0503020204020204" pitchFamily="34" charset="-122"/>
              </a:rPr>
              <a:t>1</a:t>
            </a:r>
            <a:r>
              <a:rPr kumimoji="1" lang="zh-CN" altLang="en-US" dirty="0">
                <a:solidFill>
                  <a:srgbClr val="0000FF"/>
                </a:solidFill>
                <a:latin typeface="微软雅黑" panose="020B0503020204020204" pitchFamily="34" charset="-122"/>
                <a:ea typeface="微软雅黑" panose="020B0503020204020204" pitchFamily="34" charset="-122"/>
              </a:rPr>
              <a:t>）</a:t>
            </a:r>
            <a:r>
              <a:rPr kumimoji="1" lang="zh-CN" altLang="en-US" dirty="0">
                <a:solidFill>
                  <a:srgbClr val="FF0000"/>
                </a:solidFill>
                <a:latin typeface="微软雅黑" panose="020B0503020204020204" pitchFamily="34" charset="-122"/>
                <a:ea typeface="微软雅黑" panose="020B0503020204020204" pitchFamily="34" charset="-122"/>
              </a:rPr>
              <a:t>候选集合</a:t>
            </a:r>
            <a:r>
              <a:rPr kumimoji="1" lang="en-US" altLang="zh-CN" dirty="0">
                <a:solidFill>
                  <a:srgbClr val="FF0000"/>
                </a:solidFill>
                <a:latin typeface="微软雅黑" panose="020B0503020204020204" pitchFamily="34" charset="-122"/>
                <a:ea typeface="微软雅黑" panose="020B0503020204020204" pitchFamily="34" charset="-122"/>
              </a:rPr>
              <a:t>C</a:t>
            </a:r>
            <a:r>
              <a:rPr kumimoji="1" lang="zh-CN" altLang="en-US" dirty="0">
                <a:latin typeface="微软雅黑" panose="020B0503020204020204" pitchFamily="34" charset="-122"/>
                <a:ea typeface="微软雅黑" panose="020B0503020204020204" pitchFamily="34" charset="-122"/>
              </a:rPr>
              <a:t>：</a:t>
            </a:r>
            <a:r>
              <a:rPr kumimoji="1" lang="zh-CN" altLang="zh-CN" dirty="0">
                <a:latin typeface="微软雅黑" panose="020B0503020204020204" pitchFamily="34" charset="-122"/>
                <a:ea typeface="微软雅黑" panose="020B0503020204020204" pitchFamily="34" charset="-122"/>
              </a:rPr>
              <a:t>是构造问题的解（包括最优解）的对象集合</a:t>
            </a:r>
            <a:r>
              <a:rPr kumimoji="1" lang="zh-CN" altLang="en-US" dirty="0">
                <a:latin typeface="微软雅黑" panose="020B0503020204020204" pitchFamily="34" charset="-122"/>
                <a:ea typeface="微软雅黑" panose="020B0503020204020204" pitchFamily="34" charset="-122"/>
              </a:rPr>
              <a:t>。</a:t>
            </a:r>
            <a:endParaRPr kumimoji="1" lang="en-US" altLang="zh-CN" dirty="0">
              <a:latin typeface="微软雅黑" panose="020B0503020204020204" pitchFamily="34" charset="-122"/>
              <a:ea typeface="微软雅黑" panose="020B0503020204020204" pitchFamily="34" charset="-122"/>
            </a:endParaRPr>
          </a:p>
          <a:p>
            <a:pPr>
              <a:lnSpc>
                <a:spcPct val="120000"/>
              </a:lnSpc>
              <a:spcBef>
                <a:spcPts val="600"/>
              </a:spcBef>
            </a:pPr>
            <a:r>
              <a:rPr kumimoji="1" lang="en-US" altLang="zh-CN" dirty="0">
                <a:solidFill>
                  <a:srgbClr val="0000FF"/>
                </a:solidFill>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例如，在付款问题中，各种面值的货币构成候选集合。</a:t>
            </a:r>
            <a:endParaRPr kumimoji="1" lang="en-US" altLang="zh-CN" dirty="0">
              <a:latin typeface="微软雅黑" panose="020B0503020204020204" pitchFamily="34" charset="-122"/>
              <a:ea typeface="微软雅黑" panose="020B0503020204020204" pitchFamily="34" charset="-122"/>
            </a:endParaRPr>
          </a:p>
          <a:p>
            <a:pPr>
              <a:lnSpc>
                <a:spcPct val="120000"/>
              </a:lnSpc>
              <a:spcBef>
                <a:spcPts val="600"/>
              </a:spcBef>
            </a:pPr>
            <a:r>
              <a:rPr kumimoji="1" lang="zh-CN" altLang="en-US" dirty="0">
                <a:solidFill>
                  <a:srgbClr val="0000FF"/>
                </a:solidFill>
                <a:latin typeface="微软雅黑" panose="020B0503020204020204" pitchFamily="34" charset="-122"/>
                <a:ea typeface="微软雅黑" panose="020B0503020204020204" pitchFamily="34" charset="-122"/>
              </a:rPr>
              <a:t>（</a:t>
            </a:r>
            <a:r>
              <a:rPr kumimoji="1" lang="en-US" altLang="zh-CN" dirty="0">
                <a:solidFill>
                  <a:srgbClr val="0000FF"/>
                </a:solidFill>
                <a:latin typeface="微软雅黑" panose="020B0503020204020204" pitchFamily="34" charset="-122"/>
                <a:ea typeface="微软雅黑" panose="020B0503020204020204" pitchFamily="34" charset="-122"/>
              </a:rPr>
              <a:t>2</a:t>
            </a:r>
            <a:r>
              <a:rPr kumimoji="1" lang="zh-CN" altLang="en-US" dirty="0">
                <a:solidFill>
                  <a:srgbClr val="0000FF"/>
                </a:solidFill>
                <a:latin typeface="微软雅黑" panose="020B0503020204020204" pitchFamily="34" charset="-122"/>
                <a:ea typeface="微软雅黑" panose="020B0503020204020204" pitchFamily="34" charset="-122"/>
              </a:rPr>
              <a:t>）</a:t>
            </a:r>
            <a:r>
              <a:rPr kumimoji="1" lang="zh-CN" altLang="en-US" dirty="0">
                <a:solidFill>
                  <a:srgbClr val="FF0000"/>
                </a:solidFill>
                <a:latin typeface="微软雅黑" panose="020B0503020204020204" pitchFamily="34" charset="-122"/>
                <a:ea typeface="微软雅黑" panose="020B0503020204020204" pitchFamily="34" charset="-122"/>
              </a:rPr>
              <a:t>解集合</a:t>
            </a:r>
            <a:r>
              <a:rPr kumimoji="1" lang="en-US" altLang="zh-CN" dirty="0">
                <a:solidFill>
                  <a:srgbClr val="FF0000"/>
                </a:solidFill>
                <a:latin typeface="微软雅黑" panose="020B0503020204020204" pitchFamily="34" charset="-122"/>
                <a:ea typeface="微软雅黑" panose="020B0503020204020204" pitchFamily="34" charset="-122"/>
              </a:rPr>
              <a:t>X</a:t>
            </a:r>
            <a:r>
              <a:rPr kumimoji="1" lang="zh-CN" altLang="en-US" dirty="0">
                <a:latin typeface="微软雅黑" panose="020B0503020204020204" pitchFamily="34" charset="-122"/>
                <a:ea typeface="微软雅黑" panose="020B0503020204020204" pitchFamily="34" charset="-122"/>
              </a:rPr>
              <a:t>：随着贪心选择的进行，解集合</a:t>
            </a:r>
            <a:r>
              <a:rPr kumimoji="1" lang="en-US" altLang="zh-CN" dirty="0">
                <a:latin typeface="微软雅黑" panose="020B0503020204020204" pitchFamily="34" charset="-122"/>
                <a:ea typeface="微软雅黑" panose="020B0503020204020204" pitchFamily="34" charset="-122"/>
              </a:rPr>
              <a:t>X</a:t>
            </a:r>
            <a:r>
              <a:rPr kumimoji="1" lang="zh-CN" altLang="en-US" dirty="0">
                <a:latin typeface="微软雅黑" panose="020B0503020204020204" pitchFamily="34" charset="-122"/>
                <a:ea typeface="微软雅黑" panose="020B0503020204020204" pitchFamily="34" charset="-122"/>
              </a:rPr>
              <a:t>不断扩展，直到构成一个满足问题的完整解。</a:t>
            </a:r>
            <a:r>
              <a:rPr kumimoji="1" lang="en-US" altLang="zh-CN" dirty="0">
                <a:solidFill>
                  <a:srgbClr val="0000FF"/>
                </a:solidFill>
                <a:latin typeface="微软雅黑" panose="020B0503020204020204" pitchFamily="34" charset="-122"/>
                <a:ea typeface="微软雅黑" panose="020B0503020204020204" pitchFamily="34" charset="-122"/>
              </a:rPr>
              <a:t>   </a:t>
            </a:r>
          </a:p>
          <a:p>
            <a:pPr>
              <a:lnSpc>
                <a:spcPct val="120000"/>
              </a:lnSpc>
              <a:spcBef>
                <a:spcPts val="600"/>
              </a:spcBef>
            </a:pPr>
            <a:r>
              <a:rPr kumimoji="1" lang="en-US" altLang="zh-CN" dirty="0">
                <a:solidFill>
                  <a:srgbClr val="0000FF"/>
                </a:solidFill>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例如，在付款问题中，已付出的货币构成解集合。</a:t>
            </a:r>
            <a:endParaRPr kumimoji="1" lang="en-US" altLang="zh-CN" dirty="0">
              <a:latin typeface="微软雅黑" panose="020B0503020204020204" pitchFamily="34" charset="-122"/>
              <a:ea typeface="微软雅黑" panose="020B0503020204020204" pitchFamily="34" charset="-122"/>
            </a:endParaRPr>
          </a:p>
          <a:p>
            <a:pPr algn="just">
              <a:lnSpc>
                <a:spcPct val="120000"/>
              </a:lnSpc>
              <a:spcBef>
                <a:spcPts val="600"/>
              </a:spcBef>
            </a:pPr>
            <a:r>
              <a:rPr kumimoji="1"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dirty="0">
                <a:solidFill>
                  <a:srgbClr val="FF0000"/>
                </a:solidFill>
                <a:latin typeface="微软雅黑" panose="020B0503020204020204" pitchFamily="34" charset="-122"/>
                <a:ea typeface="微软雅黑" panose="020B0503020204020204" pitchFamily="34" charset="-122"/>
              </a:rPr>
              <a:t>选择函数</a:t>
            </a:r>
            <a:r>
              <a:rPr kumimoji="1" lang="en-US" altLang="zh-CN" dirty="0">
                <a:solidFill>
                  <a:srgbClr val="FF0000"/>
                </a:solidFill>
                <a:latin typeface="微软雅黑" panose="020B0503020204020204" pitchFamily="34" charset="-122"/>
                <a:ea typeface="微软雅黑" panose="020B0503020204020204" pitchFamily="34" charset="-122"/>
              </a:rPr>
              <a:t>Select</a:t>
            </a:r>
            <a:r>
              <a:rPr kumimoji="1" lang="zh-CN" altLang="en-US" dirty="0">
                <a:latin typeface="微软雅黑" panose="020B0503020204020204" pitchFamily="34" charset="-122"/>
                <a:ea typeface="微软雅黑" panose="020B0503020204020204" pitchFamily="34" charset="-122"/>
              </a:rPr>
              <a:t>：即贪心选择策略，这是贪心法的关键，它指出哪个候选对象最有希望构成问题的解，选择函数通常和目标函数有关。</a:t>
            </a:r>
            <a:endParaRPr kumimoji="1" lang="en-US" altLang="zh-CN" dirty="0">
              <a:latin typeface="微软雅黑" panose="020B0503020204020204" pitchFamily="34" charset="-122"/>
              <a:ea typeface="微软雅黑" panose="020B0503020204020204" pitchFamily="34" charset="-122"/>
            </a:endParaRPr>
          </a:p>
          <a:p>
            <a:pPr algn="just">
              <a:lnSpc>
                <a:spcPct val="120000"/>
              </a:lnSpc>
              <a:spcBef>
                <a:spcPts val="600"/>
              </a:spcBef>
            </a:pPr>
            <a:r>
              <a:rPr kumimoji="1" lang="en-US" altLang="zh-CN" dirty="0">
                <a:solidFill>
                  <a:srgbClr val="0000FF"/>
                </a:solidFill>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例如，在付款问题中，贪心选择策略就是在候选集合中选择面值最大的货币。</a:t>
            </a:r>
            <a:endParaRPr kumimoji="1" lang="en-US" altLang="zh-CN" dirty="0">
              <a:latin typeface="微软雅黑" panose="020B0503020204020204" pitchFamily="34" charset="-122"/>
              <a:ea typeface="微软雅黑" panose="020B0503020204020204" pitchFamily="34" charset="-122"/>
            </a:endParaRPr>
          </a:p>
          <a:p>
            <a:pPr algn="just">
              <a:lnSpc>
                <a:spcPct val="120000"/>
              </a:lnSpc>
              <a:spcBef>
                <a:spcPts val="600"/>
              </a:spcBef>
            </a:pPr>
            <a:r>
              <a:rPr kumimoji="1" lang="zh-CN" altLang="en-US" dirty="0">
                <a:solidFill>
                  <a:srgbClr val="0000FF"/>
                </a:solidFill>
                <a:latin typeface="微软雅黑" panose="020B0503020204020204" pitchFamily="34" charset="-122"/>
                <a:ea typeface="微软雅黑" panose="020B0503020204020204" pitchFamily="34" charset="-122"/>
              </a:rPr>
              <a:t>（</a:t>
            </a:r>
            <a:r>
              <a:rPr kumimoji="1" lang="en-US" altLang="zh-CN" dirty="0">
                <a:solidFill>
                  <a:srgbClr val="0000FF"/>
                </a:solidFill>
                <a:latin typeface="微软雅黑" panose="020B0503020204020204" pitchFamily="34" charset="-122"/>
                <a:ea typeface="微软雅黑" panose="020B0503020204020204" pitchFamily="34" charset="-122"/>
              </a:rPr>
              <a:t>4</a:t>
            </a:r>
            <a:r>
              <a:rPr kumimoji="1" lang="zh-CN" altLang="en-US" dirty="0">
                <a:solidFill>
                  <a:srgbClr val="0000FF"/>
                </a:solidFill>
                <a:latin typeface="微软雅黑" panose="020B0503020204020204" pitchFamily="34" charset="-122"/>
                <a:ea typeface="微软雅黑" panose="020B0503020204020204" pitchFamily="34" charset="-122"/>
              </a:rPr>
              <a:t>）</a:t>
            </a:r>
            <a:r>
              <a:rPr kumimoji="1" lang="zh-CN" altLang="en-US" dirty="0">
                <a:solidFill>
                  <a:srgbClr val="FF0000"/>
                </a:solidFill>
                <a:latin typeface="微软雅黑" panose="020B0503020204020204" pitchFamily="34" charset="-122"/>
                <a:ea typeface="微软雅黑" panose="020B0503020204020204" pitchFamily="34" charset="-122"/>
              </a:rPr>
              <a:t>可行函数</a:t>
            </a:r>
            <a:r>
              <a:rPr kumimoji="1" lang="en-US" altLang="zh-CN" dirty="0">
                <a:solidFill>
                  <a:srgbClr val="FF0000"/>
                </a:solidFill>
                <a:latin typeface="微软雅黑" panose="020B0503020204020204" pitchFamily="34" charset="-122"/>
                <a:ea typeface="微软雅黑" panose="020B0503020204020204" pitchFamily="34" charset="-122"/>
              </a:rPr>
              <a:t>Feasible</a:t>
            </a:r>
            <a:r>
              <a:rPr kumimoji="1" lang="zh-CN" altLang="en-US" dirty="0">
                <a:latin typeface="微软雅黑" panose="020B0503020204020204" pitchFamily="34" charset="-122"/>
                <a:ea typeface="微软雅黑" panose="020B0503020204020204" pitchFamily="34" charset="-122"/>
              </a:rPr>
              <a:t>：检查解集合中加入一个候选对象是否可行，即解集合扩展后是否满足约束条件。</a:t>
            </a:r>
            <a:endParaRPr kumimoji="1" lang="en-US" altLang="zh-CN" dirty="0">
              <a:latin typeface="微软雅黑" panose="020B0503020204020204" pitchFamily="34" charset="-122"/>
              <a:ea typeface="微软雅黑" panose="020B0503020204020204" pitchFamily="34" charset="-122"/>
            </a:endParaRPr>
          </a:p>
          <a:p>
            <a:pPr algn="just">
              <a:lnSpc>
                <a:spcPct val="120000"/>
              </a:lnSpc>
              <a:spcBef>
                <a:spcPts val="600"/>
              </a:spcBef>
            </a:pPr>
            <a:r>
              <a:rPr kumimoji="1" lang="en-US" altLang="zh-CN" dirty="0">
                <a:solidFill>
                  <a:srgbClr val="0000FF"/>
                </a:solidFill>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例如，在付款问题中，可行函数是每一步选择的货币和已付出的货币相加不超过应付款。</a:t>
            </a:r>
            <a:endParaRPr kumimoji="1" lang="en-US" altLang="zh-CN" dirty="0">
              <a:latin typeface="微软雅黑" panose="020B0503020204020204" pitchFamily="34" charset="-122"/>
              <a:ea typeface="微软雅黑" panose="020B0503020204020204" pitchFamily="34" charset="-122"/>
            </a:endParaRPr>
          </a:p>
          <a:p>
            <a:pPr algn="just">
              <a:lnSpc>
                <a:spcPct val="120000"/>
              </a:lnSpc>
              <a:spcBef>
                <a:spcPts val="600"/>
              </a:spcBef>
            </a:pPr>
            <a:r>
              <a:rPr kumimoji="1" lang="zh-CN" altLang="en-US" dirty="0">
                <a:solidFill>
                  <a:srgbClr val="0000FF"/>
                </a:solidFill>
                <a:latin typeface="微软雅黑" panose="020B0503020204020204" pitchFamily="34" charset="-122"/>
                <a:ea typeface="微软雅黑" panose="020B0503020204020204" pitchFamily="34" charset="-122"/>
              </a:rPr>
              <a:t>（</a:t>
            </a:r>
            <a:r>
              <a:rPr kumimoji="1" lang="en-US" altLang="zh-CN" dirty="0">
                <a:solidFill>
                  <a:srgbClr val="0000FF"/>
                </a:solidFill>
                <a:latin typeface="微软雅黑" panose="020B0503020204020204" pitchFamily="34" charset="-122"/>
                <a:ea typeface="微软雅黑" panose="020B0503020204020204" pitchFamily="34" charset="-122"/>
              </a:rPr>
              <a:t>5</a:t>
            </a:r>
            <a:r>
              <a:rPr kumimoji="1" lang="zh-CN" altLang="en-US" dirty="0">
                <a:solidFill>
                  <a:srgbClr val="0000FF"/>
                </a:solidFill>
                <a:latin typeface="微软雅黑" panose="020B0503020204020204" pitchFamily="34" charset="-122"/>
                <a:ea typeface="微软雅黑" panose="020B0503020204020204" pitchFamily="34" charset="-122"/>
              </a:rPr>
              <a:t>）</a:t>
            </a: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解决函数</a:t>
            </a:r>
            <a:r>
              <a:rPr kumimoji="1" lang="en-US" altLang="zh-CN" dirty="0">
                <a:solidFill>
                  <a:srgbClr val="FF0000"/>
                </a:solidFill>
                <a:latin typeface="微软雅黑" panose="020B0503020204020204" pitchFamily="34" charset="-122"/>
                <a:ea typeface="微软雅黑" panose="020B0503020204020204" pitchFamily="34" charset="-122"/>
              </a:rPr>
              <a:t>Solution</a:t>
            </a:r>
            <a:r>
              <a:rPr kumimoji="1" lang="zh-CN" altLang="en-US" dirty="0">
                <a:latin typeface="微软雅黑" panose="020B0503020204020204" pitchFamily="34" charset="-122"/>
                <a:ea typeface="微软雅黑" panose="020B0503020204020204" pitchFamily="34" charset="-122"/>
              </a:rPr>
              <a:t>：检查解集合</a:t>
            </a:r>
            <a:r>
              <a:rPr kumimoji="1" lang="en-US" altLang="zh-CN" dirty="0">
                <a:latin typeface="微软雅黑" panose="020B0503020204020204" pitchFamily="34" charset="-122"/>
                <a:ea typeface="微软雅黑" panose="020B0503020204020204" pitchFamily="34" charset="-122"/>
              </a:rPr>
              <a:t>S</a:t>
            </a:r>
            <a:r>
              <a:rPr kumimoji="1" lang="zh-CN" altLang="en-US" dirty="0">
                <a:latin typeface="微软雅黑" panose="020B0503020204020204" pitchFamily="34" charset="-122"/>
                <a:ea typeface="微软雅黑" panose="020B0503020204020204" pitchFamily="34" charset="-122"/>
              </a:rPr>
              <a:t>是否构成问题的完整解。</a:t>
            </a:r>
            <a:endParaRPr kumimoji="1" lang="en-US" altLang="zh-CN" dirty="0">
              <a:latin typeface="微软雅黑" panose="020B0503020204020204" pitchFamily="34" charset="-122"/>
              <a:ea typeface="微软雅黑" panose="020B0503020204020204" pitchFamily="34" charset="-122"/>
            </a:endParaRPr>
          </a:p>
          <a:p>
            <a:pPr algn="just">
              <a:lnSpc>
                <a:spcPct val="120000"/>
              </a:lnSpc>
              <a:spcBef>
                <a:spcPts val="600"/>
              </a:spcBef>
            </a:pPr>
            <a:r>
              <a:rPr kumimoji="1" lang="en-US" altLang="zh-CN"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例如，在付款问题中，解决函数是已付出的货币金额恰好等于应付款。</a:t>
            </a:r>
            <a:r>
              <a:rPr kumimoji="1" lang="zh-CN" altLang="en-US" dirty="0">
                <a:latin typeface="微软雅黑" panose="020B0503020204020204" pitchFamily="34" charset="-122"/>
                <a:ea typeface="微软雅黑" panose="020B0503020204020204" pitchFamily="34" charset="-122"/>
              </a:rPr>
              <a:t> </a:t>
            </a:r>
          </a:p>
        </p:txBody>
      </p:sp>
      <p:sp>
        <p:nvSpPr>
          <p:cNvPr id="7" name="矩形 6"/>
          <p:cNvSpPr/>
          <p:nvPr/>
        </p:nvSpPr>
        <p:spPr>
          <a:xfrm>
            <a:off x="835973" y="1188168"/>
            <a:ext cx="1625766" cy="476541"/>
          </a:xfrm>
          <a:prstGeom prst="rect">
            <a:avLst/>
          </a:prstGeom>
        </p:spPr>
        <p:txBody>
          <a:bodyPr wrap="none">
            <a:spAutoFit/>
          </a:bodyPr>
          <a:lstStyle/>
          <a:p>
            <a:pPr>
              <a:lnSpc>
                <a:spcPct val="140000"/>
              </a:lnSpc>
              <a:buFont typeface="Arial" panose="020B0604020202020204" pitchFamily="34" charset="0"/>
              <a:buNone/>
              <a:defRPr/>
            </a:pP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、有关概念</a:t>
            </a:r>
          </a:p>
        </p:txBody>
      </p:sp>
      <p:sp>
        <p:nvSpPr>
          <p:cNvPr id="4" name="文本占位符 5">
            <a:extLst>
              <a:ext uri="{FF2B5EF4-FFF2-40B4-BE49-F238E27FC236}">
                <a16:creationId xmlns:a16="http://schemas.microsoft.com/office/drawing/2014/main" id="{4A36FE16-2B61-AFF4-2C01-0AB36D1B71D2}"/>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spcBef>
                <a:spcPct val="50000"/>
              </a:spcBef>
            </a:pPr>
            <a:r>
              <a:rPr lang="en-US" altLang="zh-CN" sz="2800" b="1" dirty="0">
                <a:latin typeface="微软雅黑" panose="020B0503020204020204" pitchFamily="34" charset="-122"/>
                <a:ea typeface="微软雅黑" panose="020B0503020204020204" pitchFamily="34" charset="-122"/>
                <a:sym typeface="+mn-ea"/>
              </a:rPr>
              <a:t>5.1.3 </a:t>
            </a:r>
            <a:r>
              <a:rPr lang="zh-CN" altLang="en-US" sz="2800" b="1" dirty="0">
                <a:latin typeface="微软雅黑" panose="020B0503020204020204" pitchFamily="34" charset="-122"/>
                <a:ea typeface="微软雅黑" panose="020B0503020204020204" pitchFamily="34" charset="-122"/>
                <a:sym typeface="+mn-ea"/>
              </a:rPr>
              <a:t>贪心法的一般求解过程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20015" y="242052"/>
            <a:ext cx="9684000" cy="864000"/>
          </a:xfrm>
        </p:spPr>
        <p:txBody>
          <a:bodyPr/>
          <a:lstStyle/>
          <a:p>
            <a:r>
              <a:rPr lang="en-US" altLang="zh-CN" sz="2800" b="1" dirty="0">
                <a:latin typeface="微软雅黑" panose="020B0503020204020204" pitchFamily="34" charset="-122"/>
                <a:ea typeface="微软雅黑" panose="020B0503020204020204" pitchFamily="34" charset="-122"/>
              </a:rPr>
              <a:t>5.2  </a:t>
            </a:r>
            <a:r>
              <a:rPr lang="zh-CN" altLang="en-US" sz="2800" b="1" dirty="0">
                <a:latin typeface="微软雅黑" panose="020B0503020204020204" pitchFamily="34" charset="-122"/>
                <a:ea typeface="微软雅黑" panose="020B0503020204020204" pitchFamily="34" charset="-122"/>
              </a:rPr>
              <a:t>求解图着色问题</a:t>
            </a:r>
          </a:p>
        </p:txBody>
      </p:sp>
      <p:sp>
        <p:nvSpPr>
          <p:cNvPr id="3" name="灯片编号占位符 2"/>
          <p:cNvSpPr>
            <a:spLocks noGrp="1"/>
          </p:cNvSpPr>
          <p:nvPr>
            <p:ph type="sldNum" sz="quarter" idx="12"/>
          </p:nvPr>
        </p:nvSpPr>
        <p:spPr>
          <a:xfrm>
            <a:off x="-20548" y="6398617"/>
            <a:ext cx="515939" cy="365125"/>
          </a:xfrm>
        </p:spPr>
        <p:txBody>
          <a:bodyPr/>
          <a:lstStyle/>
          <a:p>
            <a:fld id="{2BF52340-23E5-4DE8-AD85-AB3A652D4927}" type="slidenum">
              <a:rPr lang="zh-CN" altLang="en-US" smtClean="0"/>
              <a:t>13</a:t>
            </a:fld>
            <a:endParaRPr lang="zh-CN" altLang="en-US"/>
          </a:p>
        </p:txBody>
      </p:sp>
      <p:sp>
        <p:nvSpPr>
          <p:cNvPr id="4" name="矩形 3"/>
          <p:cNvSpPr/>
          <p:nvPr/>
        </p:nvSpPr>
        <p:spPr>
          <a:xfrm>
            <a:off x="583707" y="1299212"/>
            <a:ext cx="10697318" cy="1920013"/>
          </a:xfrm>
          <a:prstGeom prst="rect">
            <a:avLst/>
          </a:prstGeom>
        </p:spPr>
        <p:txBody>
          <a:bodyPr wrap="square">
            <a:spAutoFit/>
          </a:bodyPr>
          <a:lstStyle/>
          <a:p>
            <a:pPr marL="1085850" indent="-457200" algn="just">
              <a:lnSpc>
                <a:spcPct val="120000"/>
              </a:lnSpc>
              <a:spcBef>
                <a:spcPts val="1200"/>
              </a:spcBef>
            </a:pPr>
            <a:r>
              <a:rPr lang="zh-CN" altLang="en-US" sz="2400" dirty="0">
                <a:solidFill>
                  <a:srgbClr val="FF0000"/>
                </a:solidFill>
                <a:latin typeface="微软雅黑" panose="020B0503020204020204" pitchFamily="34" charset="-122"/>
                <a:ea typeface="微软雅黑" panose="020B0503020204020204" pitchFamily="34" charset="-122"/>
              </a:rPr>
              <a:t>起源</a:t>
            </a:r>
            <a:endParaRPr lang="en-US" altLang="zh-CN" sz="2400" dirty="0">
              <a:solidFill>
                <a:srgbClr val="FF0000"/>
              </a:solidFill>
              <a:latin typeface="微软雅黑" panose="020B0503020204020204" pitchFamily="34" charset="-122"/>
              <a:ea typeface="微软雅黑" panose="020B0503020204020204" pitchFamily="34" charset="-122"/>
            </a:endParaRPr>
          </a:p>
          <a:p>
            <a:pPr marL="971550" indent="-342900" algn="just">
              <a:lnSpc>
                <a:spcPct val="120000"/>
              </a:lnSpc>
              <a:spcBef>
                <a:spcPts val="12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地图的着色</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用不同的颜色为地图着色，使得地图上每个区域着一种颜色，且相邻区域颜色不同。</a:t>
            </a:r>
            <a:endParaRPr lang="en-US" altLang="zh-CN" sz="2000" dirty="0">
              <a:latin typeface="微软雅黑" panose="020B0503020204020204" pitchFamily="34" charset="-122"/>
              <a:ea typeface="微软雅黑" panose="020B0503020204020204" pitchFamily="34" charset="-122"/>
            </a:endParaRPr>
          </a:p>
          <a:p>
            <a:pPr marL="971550" indent="-342900" algn="just">
              <a:lnSpc>
                <a:spcPct val="120000"/>
              </a:lnSpc>
              <a:spcBef>
                <a:spcPts val="12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四色猜想</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任何一张地图只用四种颜色就能使具有共同边界的区域着上不同的颜色。</a:t>
            </a:r>
            <a:endParaRPr lang="en-US" altLang="zh-CN" sz="2000" dirty="0">
              <a:latin typeface="微软雅黑" panose="020B0503020204020204" pitchFamily="34" charset="-122"/>
              <a:ea typeface="微软雅黑" panose="020B0503020204020204" pitchFamily="34" charset="-122"/>
            </a:endParaRPr>
          </a:p>
        </p:txBody>
      </p:sp>
      <p:pic>
        <p:nvPicPr>
          <p:cNvPr id="5" name="图片 4" descr="图片包含 地图, 文字&#10;&#10;自动生成的说明"/>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1936" y="3397716"/>
            <a:ext cx="5100680" cy="300090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14</a:t>
            </a:fld>
            <a:endParaRPr lang="zh-CN" altLang="en-US"/>
          </a:p>
        </p:txBody>
      </p:sp>
      <p:sp>
        <p:nvSpPr>
          <p:cNvPr id="5" name="矩形 4"/>
          <p:cNvSpPr/>
          <p:nvPr/>
        </p:nvSpPr>
        <p:spPr>
          <a:xfrm>
            <a:off x="390815" y="1335519"/>
            <a:ext cx="4572000" cy="497957"/>
          </a:xfrm>
          <a:prstGeom prst="rect">
            <a:avLst/>
          </a:prstGeom>
        </p:spPr>
        <p:txBody>
          <a:bodyPr>
            <a:spAutoFit/>
          </a:bodyPr>
          <a:lstStyle/>
          <a:p>
            <a:pPr marL="1085850" indent="-457200" algn="just">
              <a:lnSpc>
                <a:spcPct val="120000"/>
              </a:lnSpc>
              <a:spcBef>
                <a:spcPts val="1200"/>
              </a:spcBef>
            </a:pPr>
            <a:r>
              <a:rPr lang="zh-CN" altLang="en-US" sz="2400" b="1" dirty="0">
                <a:solidFill>
                  <a:srgbClr val="FF0000"/>
                </a:solidFill>
              </a:rPr>
              <a:t>起源</a:t>
            </a:r>
            <a:endParaRPr lang="en-US" altLang="zh-CN" sz="2400" b="1" dirty="0">
              <a:solidFill>
                <a:srgbClr val="FF0000"/>
              </a:solidFill>
            </a:endParaRPr>
          </a:p>
        </p:txBody>
      </p:sp>
      <p:sp>
        <p:nvSpPr>
          <p:cNvPr id="6" name="矩形 5"/>
          <p:cNvSpPr/>
          <p:nvPr/>
        </p:nvSpPr>
        <p:spPr>
          <a:xfrm>
            <a:off x="864823" y="2029329"/>
            <a:ext cx="9583995" cy="807209"/>
          </a:xfrm>
          <a:prstGeom prst="rect">
            <a:avLst/>
          </a:prstGeom>
        </p:spPr>
        <p:txBody>
          <a:bodyPr wrap="square">
            <a:spAutoFit/>
          </a:bodyPr>
          <a:lstStyle/>
          <a:p>
            <a:pPr marL="450850" indent="-450850" algn="just">
              <a:lnSpc>
                <a:spcPct val="120000"/>
              </a:lnSpc>
              <a:spcBef>
                <a:spcPts val="12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如果将地图上的每个区域看做“图”中的一个顶点，把相邻的区域用一条边连接，那么图着色问题就变成了顶点涂色问题了。</a:t>
            </a:r>
            <a:endParaRPr lang="en-US" altLang="zh-CN" sz="2000" dirty="0">
              <a:latin typeface="微软雅黑" panose="020B0503020204020204" pitchFamily="34" charset="-122"/>
              <a:ea typeface="微软雅黑" panose="020B0503020204020204" pitchFamily="34" charset="-122"/>
            </a:endParaRPr>
          </a:p>
        </p:txBody>
      </p:sp>
      <p:grpSp>
        <p:nvGrpSpPr>
          <p:cNvPr id="4" name="Group 4"/>
          <p:cNvGrpSpPr/>
          <p:nvPr/>
        </p:nvGrpSpPr>
        <p:grpSpPr bwMode="auto">
          <a:xfrm>
            <a:off x="1391832" y="3505440"/>
            <a:ext cx="2414045" cy="2146259"/>
            <a:chOff x="3072" y="1872"/>
            <a:chExt cx="1857" cy="1275"/>
          </a:xfrm>
        </p:grpSpPr>
        <p:grpSp>
          <p:nvGrpSpPr>
            <p:cNvPr id="7" name="Group 5"/>
            <p:cNvGrpSpPr/>
            <p:nvPr/>
          </p:nvGrpSpPr>
          <p:grpSpPr bwMode="auto">
            <a:xfrm>
              <a:off x="3072" y="1872"/>
              <a:ext cx="1857" cy="1272"/>
              <a:chOff x="2653" y="1570"/>
              <a:chExt cx="2948" cy="1964"/>
            </a:xfrm>
          </p:grpSpPr>
          <p:sp>
            <p:nvSpPr>
              <p:cNvPr id="16" name="_Area_1"/>
              <p:cNvSpPr/>
              <p:nvPr/>
            </p:nvSpPr>
            <p:spPr bwMode="auto">
              <a:xfrm>
                <a:off x="2653" y="3054"/>
                <a:ext cx="979" cy="479"/>
              </a:xfrm>
              <a:custGeom>
                <a:avLst/>
                <a:gdLst>
                  <a:gd name="T0" fmla="*/ 0 w 1592"/>
                  <a:gd name="T1" fmla="*/ 68 h 779"/>
                  <a:gd name="T2" fmla="*/ 140 w 1592"/>
                  <a:gd name="T3" fmla="*/ 68 h 779"/>
                  <a:gd name="T4" fmla="*/ 103 w 1592"/>
                  <a:gd name="T5" fmla="*/ 0 h 779"/>
                  <a:gd name="T6" fmla="*/ 0 w 1592"/>
                  <a:gd name="T7" fmla="*/ 68 h 779"/>
                  <a:gd name="T8" fmla="*/ 0 60000 65536"/>
                  <a:gd name="T9" fmla="*/ 0 60000 65536"/>
                  <a:gd name="T10" fmla="*/ 0 60000 65536"/>
                  <a:gd name="T11" fmla="*/ 0 60000 65536"/>
                  <a:gd name="T12" fmla="*/ 0 w 1592"/>
                  <a:gd name="T13" fmla="*/ 0 h 779"/>
                  <a:gd name="T14" fmla="*/ 1592 w 1592"/>
                  <a:gd name="T15" fmla="*/ 779 h 779"/>
                </a:gdLst>
                <a:ahLst/>
                <a:cxnLst>
                  <a:cxn ang="T8">
                    <a:pos x="T0" y="T1"/>
                  </a:cxn>
                  <a:cxn ang="T9">
                    <a:pos x="T2" y="T3"/>
                  </a:cxn>
                  <a:cxn ang="T10">
                    <a:pos x="T4" y="T5"/>
                  </a:cxn>
                  <a:cxn ang="T11">
                    <a:pos x="T6" y="T7"/>
                  </a:cxn>
                </a:cxnLst>
                <a:rect l="T12" t="T13" r="T14" b="T15"/>
                <a:pathLst>
                  <a:path w="1592" h="779">
                    <a:moveTo>
                      <a:pt x="0" y="779"/>
                    </a:moveTo>
                    <a:lnTo>
                      <a:pt x="1592" y="779"/>
                    </a:lnTo>
                    <a:lnTo>
                      <a:pt x="1162" y="0"/>
                    </a:lnTo>
                    <a:lnTo>
                      <a:pt x="0" y="779"/>
                    </a:lnTo>
                    <a:close/>
                  </a:path>
                </a:pathLst>
              </a:custGeom>
              <a:solidFill>
                <a:srgbClr val="FF0000"/>
              </a:solidFill>
              <a:ln w="9525">
                <a:solidFill>
                  <a:schemeClr val="tx1"/>
                </a:solidFill>
                <a:round/>
              </a:ln>
            </p:spPr>
            <p:txBody>
              <a:bodyPr wrap="none" anchor="ctr"/>
              <a:lstStyle/>
              <a:p>
                <a:endParaRPr lang="zh-CN" altLang="en-US"/>
              </a:p>
            </p:txBody>
          </p:sp>
          <p:sp>
            <p:nvSpPr>
              <p:cNvPr id="17" name="_Area_2"/>
              <p:cNvSpPr/>
              <p:nvPr/>
            </p:nvSpPr>
            <p:spPr bwMode="auto">
              <a:xfrm>
                <a:off x="3370" y="2130"/>
                <a:ext cx="1388" cy="1404"/>
              </a:xfrm>
              <a:custGeom>
                <a:avLst/>
                <a:gdLst>
                  <a:gd name="T0" fmla="*/ 38 w 2256"/>
                  <a:gd name="T1" fmla="*/ 201 h 2283"/>
                  <a:gd name="T2" fmla="*/ 143 w 2256"/>
                  <a:gd name="T3" fmla="*/ 201 h 2283"/>
                  <a:gd name="T4" fmla="*/ 199 w 2256"/>
                  <a:gd name="T5" fmla="*/ 0 h 2283"/>
                  <a:gd name="T6" fmla="*/ 0 w 2256"/>
                  <a:gd name="T7" fmla="*/ 132 h 2283"/>
                  <a:gd name="T8" fmla="*/ 38 w 2256"/>
                  <a:gd name="T9" fmla="*/ 201 h 2283"/>
                  <a:gd name="T10" fmla="*/ 0 60000 65536"/>
                  <a:gd name="T11" fmla="*/ 0 60000 65536"/>
                  <a:gd name="T12" fmla="*/ 0 60000 65536"/>
                  <a:gd name="T13" fmla="*/ 0 60000 65536"/>
                  <a:gd name="T14" fmla="*/ 0 60000 65536"/>
                  <a:gd name="T15" fmla="*/ 0 w 2256"/>
                  <a:gd name="T16" fmla="*/ 0 h 2283"/>
                  <a:gd name="T17" fmla="*/ 2256 w 2256"/>
                  <a:gd name="T18" fmla="*/ 2283 h 2283"/>
                </a:gdLst>
                <a:ahLst/>
                <a:cxnLst>
                  <a:cxn ang="T10">
                    <a:pos x="T0" y="T1"/>
                  </a:cxn>
                  <a:cxn ang="T11">
                    <a:pos x="T2" y="T3"/>
                  </a:cxn>
                  <a:cxn ang="T12">
                    <a:pos x="T4" y="T5"/>
                  </a:cxn>
                  <a:cxn ang="T13">
                    <a:pos x="T6" y="T7"/>
                  </a:cxn>
                  <a:cxn ang="T14">
                    <a:pos x="T8" y="T9"/>
                  </a:cxn>
                </a:cxnLst>
                <a:rect l="T15" t="T16" r="T17" b="T18"/>
                <a:pathLst>
                  <a:path w="2256" h="2283">
                    <a:moveTo>
                      <a:pt x="427" y="2282"/>
                    </a:moveTo>
                    <a:lnTo>
                      <a:pt x="1623" y="2283"/>
                    </a:lnTo>
                    <a:lnTo>
                      <a:pt x="2256" y="0"/>
                    </a:lnTo>
                    <a:lnTo>
                      <a:pt x="0" y="1503"/>
                    </a:lnTo>
                    <a:lnTo>
                      <a:pt x="427" y="2282"/>
                    </a:lnTo>
                    <a:close/>
                  </a:path>
                </a:pathLst>
              </a:custGeom>
              <a:solidFill>
                <a:srgbClr val="00B0F0"/>
              </a:solidFill>
              <a:ln w="9525">
                <a:solidFill>
                  <a:schemeClr val="tx1"/>
                </a:solidFill>
                <a:round/>
              </a:ln>
            </p:spPr>
            <p:txBody>
              <a:bodyPr wrap="none" anchor="ctr"/>
              <a:lstStyle/>
              <a:p>
                <a:endParaRPr lang="zh-CN" altLang="en-US"/>
              </a:p>
            </p:txBody>
          </p:sp>
          <p:sp>
            <p:nvSpPr>
              <p:cNvPr id="18" name="_Area_3"/>
              <p:cNvSpPr/>
              <p:nvPr/>
            </p:nvSpPr>
            <p:spPr bwMode="auto">
              <a:xfrm>
                <a:off x="4368" y="2759"/>
                <a:ext cx="1233" cy="775"/>
              </a:xfrm>
              <a:custGeom>
                <a:avLst/>
                <a:gdLst>
                  <a:gd name="T0" fmla="*/ 0 w 2004"/>
                  <a:gd name="T1" fmla="*/ 111 h 1260"/>
                  <a:gd name="T2" fmla="*/ 177 w 2004"/>
                  <a:gd name="T3" fmla="*/ 111 h 1260"/>
                  <a:gd name="T4" fmla="*/ 177 w 2004"/>
                  <a:gd name="T5" fmla="*/ 40 h 1260"/>
                  <a:gd name="T6" fmla="*/ 31 w 2004"/>
                  <a:gd name="T7" fmla="*/ 0 h 1260"/>
                  <a:gd name="T8" fmla="*/ 0 w 2004"/>
                  <a:gd name="T9" fmla="*/ 111 h 1260"/>
                  <a:gd name="T10" fmla="*/ 0 60000 65536"/>
                  <a:gd name="T11" fmla="*/ 0 60000 65536"/>
                  <a:gd name="T12" fmla="*/ 0 60000 65536"/>
                  <a:gd name="T13" fmla="*/ 0 60000 65536"/>
                  <a:gd name="T14" fmla="*/ 0 60000 65536"/>
                  <a:gd name="T15" fmla="*/ 0 w 2004"/>
                  <a:gd name="T16" fmla="*/ 0 h 1260"/>
                  <a:gd name="T17" fmla="*/ 2004 w 2004"/>
                  <a:gd name="T18" fmla="*/ 1260 h 1260"/>
                </a:gdLst>
                <a:ahLst/>
                <a:cxnLst>
                  <a:cxn ang="T10">
                    <a:pos x="T0" y="T1"/>
                  </a:cxn>
                  <a:cxn ang="T11">
                    <a:pos x="T2" y="T3"/>
                  </a:cxn>
                  <a:cxn ang="T12">
                    <a:pos x="T4" y="T5"/>
                  </a:cxn>
                  <a:cxn ang="T13">
                    <a:pos x="T6" y="T7"/>
                  </a:cxn>
                  <a:cxn ang="T14">
                    <a:pos x="T8" y="T9"/>
                  </a:cxn>
                </a:cxnLst>
                <a:rect l="T15" t="T16" r="T17" b="T18"/>
                <a:pathLst>
                  <a:path w="2004" h="1260">
                    <a:moveTo>
                      <a:pt x="0" y="1260"/>
                    </a:moveTo>
                    <a:lnTo>
                      <a:pt x="2004" y="1259"/>
                    </a:lnTo>
                    <a:lnTo>
                      <a:pt x="2004" y="459"/>
                    </a:lnTo>
                    <a:lnTo>
                      <a:pt x="351" y="0"/>
                    </a:lnTo>
                    <a:lnTo>
                      <a:pt x="0" y="1260"/>
                    </a:lnTo>
                    <a:close/>
                  </a:path>
                </a:pathLst>
              </a:custGeom>
              <a:solidFill>
                <a:srgbClr val="FF0000"/>
              </a:solidFill>
              <a:ln w="9525">
                <a:solidFill>
                  <a:schemeClr val="tx1"/>
                </a:solidFill>
                <a:round/>
              </a:ln>
            </p:spPr>
            <p:txBody>
              <a:bodyPr wrap="none" anchor="ctr"/>
              <a:lstStyle/>
              <a:p>
                <a:endParaRPr lang="zh-CN" altLang="en-US"/>
              </a:p>
            </p:txBody>
          </p:sp>
          <p:sp>
            <p:nvSpPr>
              <p:cNvPr id="19" name="_Area_4"/>
              <p:cNvSpPr/>
              <p:nvPr/>
            </p:nvSpPr>
            <p:spPr bwMode="auto">
              <a:xfrm>
                <a:off x="4584" y="1570"/>
                <a:ext cx="1017" cy="1471"/>
              </a:xfrm>
              <a:custGeom>
                <a:avLst/>
                <a:gdLst>
                  <a:gd name="T0" fmla="*/ 146 w 1653"/>
                  <a:gd name="T1" fmla="*/ 211 h 2392"/>
                  <a:gd name="T2" fmla="*/ 146 w 1653"/>
                  <a:gd name="T3" fmla="*/ 0 h 2392"/>
                  <a:gd name="T4" fmla="*/ 25 w 1653"/>
                  <a:gd name="T5" fmla="*/ 80 h 2392"/>
                  <a:gd name="T6" fmla="*/ 0 w 1653"/>
                  <a:gd name="T7" fmla="*/ 170 h 2392"/>
                  <a:gd name="T8" fmla="*/ 146 w 1653"/>
                  <a:gd name="T9" fmla="*/ 211 h 2392"/>
                  <a:gd name="T10" fmla="*/ 0 60000 65536"/>
                  <a:gd name="T11" fmla="*/ 0 60000 65536"/>
                  <a:gd name="T12" fmla="*/ 0 60000 65536"/>
                  <a:gd name="T13" fmla="*/ 0 60000 65536"/>
                  <a:gd name="T14" fmla="*/ 0 60000 65536"/>
                  <a:gd name="T15" fmla="*/ 0 w 1653"/>
                  <a:gd name="T16" fmla="*/ 0 h 2392"/>
                  <a:gd name="T17" fmla="*/ 1653 w 1653"/>
                  <a:gd name="T18" fmla="*/ 2392 h 2392"/>
                </a:gdLst>
                <a:ahLst/>
                <a:cxnLst>
                  <a:cxn ang="T10">
                    <a:pos x="T0" y="T1"/>
                  </a:cxn>
                  <a:cxn ang="T11">
                    <a:pos x="T2" y="T3"/>
                  </a:cxn>
                  <a:cxn ang="T12">
                    <a:pos x="T4" y="T5"/>
                  </a:cxn>
                  <a:cxn ang="T13">
                    <a:pos x="T6" y="T7"/>
                  </a:cxn>
                  <a:cxn ang="T14">
                    <a:pos x="T8" y="T9"/>
                  </a:cxn>
                </a:cxnLst>
                <a:rect l="T15" t="T16" r="T17" b="T18"/>
                <a:pathLst>
                  <a:path w="1653" h="2392">
                    <a:moveTo>
                      <a:pt x="1653" y="2392"/>
                    </a:moveTo>
                    <a:lnTo>
                      <a:pt x="1653" y="0"/>
                    </a:lnTo>
                    <a:lnTo>
                      <a:pt x="282" y="910"/>
                    </a:lnTo>
                    <a:lnTo>
                      <a:pt x="0" y="1933"/>
                    </a:lnTo>
                    <a:lnTo>
                      <a:pt x="1653" y="2392"/>
                    </a:lnTo>
                    <a:close/>
                  </a:path>
                </a:pathLst>
              </a:custGeom>
              <a:solidFill>
                <a:srgbClr val="FFC000"/>
              </a:solidFill>
              <a:ln w="9525">
                <a:solidFill>
                  <a:schemeClr val="tx1"/>
                </a:solidFill>
                <a:round/>
              </a:ln>
            </p:spPr>
            <p:txBody>
              <a:bodyPr wrap="none" anchor="ctr"/>
              <a:lstStyle/>
              <a:p>
                <a:endParaRPr lang="zh-CN" altLang="en-US"/>
              </a:p>
            </p:txBody>
          </p:sp>
          <p:sp>
            <p:nvSpPr>
              <p:cNvPr id="20" name="_Area_5"/>
              <p:cNvSpPr/>
              <p:nvPr/>
            </p:nvSpPr>
            <p:spPr bwMode="auto">
              <a:xfrm>
                <a:off x="4125" y="1570"/>
                <a:ext cx="1476" cy="783"/>
              </a:xfrm>
              <a:custGeom>
                <a:avLst/>
                <a:gdLst>
                  <a:gd name="T0" fmla="*/ 211 w 2400"/>
                  <a:gd name="T1" fmla="*/ 0 h 1273"/>
                  <a:gd name="T2" fmla="*/ 0 w 2400"/>
                  <a:gd name="T3" fmla="*/ 0 h 1273"/>
                  <a:gd name="T4" fmla="*/ 42 w 2400"/>
                  <a:gd name="T5" fmla="*/ 112 h 1273"/>
                  <a:gd name="T6" fmla="*/ 211 w 2400"/>
                  <a:gd name="T7" fmla="*/ 0 h 1273"/>
                  <a:gd name="T8" fmla="*/ 0 60000 65536"/>
                  <a:gd name="T9" fmla="*/ 0 60000 65536"/>
                  <a:gd name="T10" fmla="*/ 0 60000 65536"/>
                  <a:gd name="T11" fmla="*/ 0 60000 65536"/>
                  <a:gd name="T12" fmla="*/ 0 w 2400"/>
                  <a:gd name="T13" fmla="*/ 0 h 1273"/>
                  <a:gd name="T14" fmla="*/ 2400 w 2400"/>
                  <a:gd name="T15" fmla="*/ 1273 h 1273"/>
                </a:gdLst>
                <a:ahLst/>
                <a:cxnLst>
                  <a:cxn ang="T8">
                    <a:pos x="T0" y="T1"/>
                  </a:cxn>
                  <a:cxn ang="T9">
                    <a:pos x="T2" y="T3"/>
                  </a:cxn>
                  <a:cxn ang="T10">
                    <a:pos x="T4" y="T5"/>
                  </a:cxn>
                  <a:cxn ang="T11">
                    <a:pos x="T6" y="T7"/>
                  </a:cxn>
                </a:cxnLst>
                <a:rect l="T12" t="T13" r="T14" b="T15"/>
                <a:pathLst>
                  <a:path w="2400" h="1273">
                    <a:moveTo>
                      <a:pt x="2400" y="0"/>
                    </a:moveTo>
                    <a:lnTo>
                      <a:pt x="0" y="0"/>
                    </a:lnTo>
                    <a:lnTo>
                      <a:pt x="480" y="1273"/>
                    </a:lnTo>
                    <a:lnTo>
                      <a:pt x="2400" y="0"/>
                    </a:lnTo>
                    <a:close/>
                  </a:path>
                </a:pathLst>
              </a:custGeom>
              <a:solidFill>
                <a:srgbClr val="FF0000"/>
              </a:solidFill>
              <a:ln w="9525">
                <a:solidFill>
                  <a:schemeClr val="tx1"/>
                </a:solidFill>
                <a:round/>
              </a:ln>
            </p:spPr>
            <p:txBody>
              <a:bodyPr wrap="none" anchor="ctr"/>
              <a:lstStyle/>
              <a:p>
                <a:endParaRPr lang="zh-CN" altLang="en-US"/>
              </a:p>
            </p:txBody>
          </p:sp>
          <p:sp>
            <p:nvSpPr>
              <p:cNvPr id="21" name="_Area_6"/>
              <p:cNvSpPr/>
              <p:nvPr/>
            </p:nvSpPr>
            <p:spPr bwMode="auto">
              <a:xfrm>
                <a:off x="3140" y="1570"/>
                <a:ext cx="1279" cy="1082"/>
              </a:xfrm>
              <a:custGeom>
                <a:avLst/>
                <a:gdLst>
                  <a:gd name="T0" fmla="*/ 142 w 2078"/>
                  <a:gd name="T1" fmla="*/ 0 h 1759"/>
                  <a:gd name="T2" fmla="*/ 0 w 2078"/>
                  <a:gd name="T3" fmla="*/ 0 h 1759"/>
                  <a:gd name="T4" fmla="*/ 119 w 2078"/>
                  <a:gd name="T5" fmla="*/ 155 h 1759"/>
                  <a:gd name="T6" fmla="*/ 183 w 2078"/>
                  <a:gd name="T7" fmla="*/ 112 h 1759"/>
                  <a:gd name="T8" fmla="*/ 142 w 2078"/>
                  <a:gd name="T9" fmla="*/ 0 h 1759"/>
                  <a:gd name="T10" fmla="*/ 0 60000 65536"/>
                  <a:gd name="T11" fmla="*/ 0 60000 65536"/>
                  <a:gd name="T12" fmla="*/ 0 60000 65536"/>
                  <a:gd name="T13" fmla="*/ 0 60000 65536"/>
                  <a:gd name="T14" fmla="*/ 0 60000 65536"/>
                  <a:gd name="T15" fmla="*/ 0 w 2078"/>
                  <a:gd name="T16" fmla="*/ 0 h 1759"/>
                  <a:gd name="T17" fmla="*/ 2078 w 2078"/>
                  <a:gd name="T18" fmla="*/ 1759 h 1759"/>
                </a:gdLst>
                <a:ahLst/>
                <a:cxnLst>
                  <a:cxn ang="T10">
                    <a:pos x="T0" y="T1"/>
                  </a:cxn>
                  <a:cxn ang="T11">
                    <a:pos x="T2" y="T3"/>
                  </a:cxn>
                  <a:cxn ang="T12">
                    <a:pos x="T4" y="T5"/>
                  </a:cxn>
                  <a:cxn ang="T13">
                    <a:pos x="T6" y="T7"/>
                  </a:cxn>
                  <a:cxn ang="T14">
                    <a:pos x="T8" y="T9"/>
                  </a:cxn>
                </a:cxnLst>
                <a:rect l="T15" t="T16" r="T17" b="T18"/>
                <a:pathLst>
                  <a:path w="2078" h="1759">
                    <a:moveTo>
                      <a:pt x="1600" y="0"/>
                    </a:moveTo>
                    <a:lnTo>
                      <a:pt x="0" y="0"/>
                    </a:lnTo>
                    <a:lnTo>
                      <a:pt x="1352" y="1759"/>
                    </a:lnTo>
                    <a:lnTo>
                      <a:pt x="2078" y="1275"/>
                    </a:lnTo>
                    <a:lnTo>
                      <a:pt x="1600" y="0"/>
                    </a:lnTo>
                    <a:close/>
                  </a:path>
                </a:pathLst>
              </a:custGeom>
              <a:solidFill>
                <a:srgbClr val="FFC000"/>
              </a:solidFill>
              <a:ln w="9525">
                <a:solidFill>
                  <a:schemeClr val="tx1"/>
                </a:solidFill>
                <a:round/>
              </a:ln>
            </p:spPr>
            <p:txBody>
              <a:bodyPr wrap="none" anchor="ctr"/>
              <a:lstStyle/>
              <a:p>
                <a:endParaRPr lang="zh-CN" altLang="en-US"/>
              </a:p>
            </p:txBody>
          </p:sp>
          <p:sp>
            <p:nvSpPr>
              <p:cNvPr id="22" name="_Area_7"/>
              <p:cNvSpPr/>
              <p:nvPr/>
            </p:nvSpPr>
            <p:spPr bwMode="auto">
              <a:xfrm>
                <a:off x="2653" y="1570"/>
                <a:ext cx="1319" cy="1963"/>
              </a:xfrm>
              <a:custGeom>
                <a:avLst/>
                <a:gdLst>
                  <a:gd name="T0" fmla="*/ 0 w 2144"/>
                  <a:gd name="T1" fmla="*/ 0 h 3192"/>
                  <a:gd name="T2" fmla="*/ 0 w 2144"/>
                  <a:gd name="T3" fmla="*/ 280 h 3192"/>
                  <a:gd name="T4" fmla="*/ 189 w 2144"/>
                  <a:gd name="T5" fmla="*/ 155 h 3192"/>
                  <a:gd name="T6" fmla="*/ 70 w 2144"/>
                  <a:gd name="T7" fmla="*/ 0 h 3192"/>
                  <a:gd name="T8" fmla="*/ 0 w 2144"/>
                  <a:gd name="T9" fmla="*/ 0 h 3192"/>
                  <a:gd name="T10" fmla="*/ 0 60000 65536"/>
                  <a:gd name="T11" fmla="*/ 0 60000 65536"/>
                  <a:gd name="T12" fmla="*/ 0 60000 65536"/>
                  <a:gd name="T13" fmla="*/ 0 60000 65536"/>
                  <a:gd name="T14" fmla="*/ 0 60000 65536"/>
                  <a:gd name="T15" fmla="*/ 0 w 2144"/>
                  <a:gd name="T16" fmla="*/ 0 h 3192"/>
                  <a:gd name="T17" fmla="*/ 2144 w 2144"/>
                  <a:gd name="T18" fmla="*/ 3192 h 3192"/>
                </a:gdLst>
                <a:ahLst/>
                <a:cxnLst>
                  <a:cxn ang="T10">
                    <a:pos x="T0" y="T1"/>
                  </a:cxn>
                  <a:cxn ang="T11">
                    <a:pos x="T2" y="T3"/>
                  </a:cxn>
                  <a:cxn ang="T12">
                    <a:pos x="T4" y="T5"/>
                  </a:cxn>
                  <a:cxn ang="T13">
                    <a:pos x="T6" y="T7"/>
                  </a:cxn>
                  <a:cxn ang="T14">
                    <a:pos x="T8" y="T9"/>
                  </a:cxn>
                </a:cxnLst>
                <a:rect l="T15" t="T16" r="T17" b="T18"/>
                <a:pathLst>
                  <a:path w="2144" h="3192">
                    <a:moveTo>
                      <a:pt x="0" y="0"/>
                    </a:moveTo>
                    <a:lnTo>
                      <a:pt x="0" y="3192"/>
                    </a:lnTo>
                    <a:lnTo>
                      <a:pt x="2144" y="1759"/>
                    </a:lnTo>
                    <a:lnTo>
                      <a:pt x="792" y="0"/>
                    </a:lnTo>
                    <a:lnTo>
                      <a:pt x="0" y="0"/>
                    </a:lnTo>
                    <a:close/>
                  </a:path>
                </a:pathLst>
              </a:custGeom>
              <a:solidFill>
                <a:srgbClr val="83A355"/>
              </a:solidFill>
              <a:ln w="9525">
                <a:solidFill>
                  <a:schemeClr val="tx1"/>
                </a:solidFill>
                <a:round/>
              </a:ln>
            </p:spPr>
            <p:txBody>
              <a:bodyPr wrap="none" anchor="ctr"/>
              <a:lstStyle/>
              <a:p>
                <a:endParaRPr lang="zh-CN" altLang="en-US"/>
              </a:p>
            </p:txBody>
          </p:sp>
        </p:grpSp>
        <p:sp>
          <p:nvSpPr>
            <p:cNvPr id="9" name="Text Box 13"/>
            <p:cNvSpPr txBox="1">
              <a:spLocks noChangeArrowheads="1"/>
            </p:cNvSpPr>
            <p:nvPr/>
          </p:nvSpPr>
          <p:spPr bwMode="auto">
            <a:xfrm>
              <a:off x="3347" y="2928"/>
              <a:ext cx="252" cy="219"/>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a:effectLst>
                    <a:outerShdw blurRad="38100" dist="38100" dir="2700000" algn="tl">
                      <a:srgbClr val="C0C0C0"/>
                    </a:outerShdw>
                  </a:effectLst>
                  <a:latin typeface="Bookman Old Style" panose="02050604050505020204" pitchFamily="18" charset="0"/>
                  <a:ea typeface="楷体_GB2312" pitchFamily="49" charset="-122"/>
                </a:rPr>
                <a:t>1</a:t>
              </a:r>
            </a:p>
          </p:txBody>
        </p:sp>
        <p:sp>
          <p:nvSpPr>
            <p:cNvPr id="10" name="Text Box 14"/>
            <p:cNvSpPr txBox="1">
              <a:spLocks noChangeArrowheads="1"/>
            </p:cNvSpPr>
            <p:nvPr/>
          </p:nvSpPr>
          <p:spPr bwMode="auto">
            <a:xfrm>
              <a:off x="3872" y="2784"/>
              <a:ext cx="252" cy="219"/>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latin typeface="Bookman Old Style" panose="02050604050505020204" pitchFamily="18" charset="0"/>
                  <a:ea typeface="楷体_GB2312" pitchFamily="49" charset="-122"/>
                </a:rPr>
                <a:t>2</a:t>
              </a:r>
            </a:p>
          </p:txBody>
        </p:sp>
        <p:sp>
          <p:nvSpPr>
            <p:cNvPr id="11" name="Text Box 15"/>
            <p:cNvSpPr txBox="1">
              <a:spLocks noChangeArrowheads="1"/>
            </p:cNvSpPr>
            <p:nvPr/>
          </p:nvSpPr>
          <p:spPr bwMode="auto">
            <a:xfrm>
              <a:off x="4464" y="2832"/>
              <a:ext cx="252" cy="219"/>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latin typeface="Bookman Old Style" panose="02050604050505020204" pitchFamily="18" charset="0"/>
                  <a:ea typeface="楷体_GB2312" pitchFamily="49" charset="-122"/>
                </a:rPr>
                <a:t>3</a:t>
              </a:r>
            </a:p>
          </p:txBody>
        </p:sp>
        <p:sp>
          <p:nvSpPr>
            <p:cNvPr id="12" name="Text Box 16"/>
            <p:cNvSpPr txBox="1">
              <a:spLocks noChangeArrowheads="1"/>
            </p:cNvSpPr>
            <p:nvPr/>
          </p:nvSpPr>
          <p:spPr bwMode="auto">
            <a:xfrm>
              <a:off x="4586" y="2371"/>
              <a:ext cx="252" cy="219"/>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a:effectLst>
                    <a:outerShdw blurRad="38100" dist="38100" dir="2700000" algn="tl">
                      <a:srgbClr val="C0C0C0"/>
                    </a:outerShdw>
                  </a:effectLst>
                  <a:latin typeface="Bookman Old Style" panose="02050604050505020204" pitchFamily="18" charset="0"/>
                  <a:ea typeface="楷体_GB2312" pitchFamily="49" charset="-122"/>
                </a:rPr>
                <a:t>4</a:t>
              </a:r>
            </a:p>
          </p:txBody>
        </p:sp>
        <p:sp>
          <p:nvSpPr>
            <p:cNvPr id="13" name="Text Box 17"/>
            <p:cNvSpPr txBox="1">
              <a:spLocks noChangeArrowheads="1"/>
            </p:cNvSpPr>
            <p:nvPr/>
          </p:nvSpPr>
          <p:spPr bwMode="auto">
            <a:xfrm>
              <a:off x="4301" y="1960"/>
              <a:ext cx="252" cy="219"/>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latin typeface="Bookman Old Style" panose="02050604050505020204" pitchFamily="18" charset="0"/>
                  <a:ea typeface="楷体_GB2312" pitchFamily="49" charset="-122"/>
                </a:rPr>
                <a:t>5</a:t>
              </a:r>
            </a:p>
          </p:txBody>
        </p:sp>
        <p:sp>
          <p:nvSpPr>
            <p:cNvPr id="14" name="Text Box 18"/>
            <p:cNvSpPr txBox="1">
              <a:spLocks noChangeArrowheads="1"/>
            </p:cNvSpPr>
            <p:nvPr/>
          </p:nvSpPr>
          <p:spPr bwMode="auto">
            <a:xfrm>
              <a:off x="3815" y="2105"/>
              <a:ext cx="252" cy="219"/>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latin typeface="Bookman Old Style" panose="02050604050505020204" pitchFamily="18" charset="0"/>
                  <a:ea typeface="楷体_GB2312" pitchFamily="49" charset="-122"/>
                </a:rPr>
                <a:t>6</a:t>
              </a:r>
            </a:p>
          </p:txBody>
        </p:sp>
        <p:sp>
          <p:nvSpPr>
            <p:cNvPr id="15" name="Text Box 19"/>
            <p:cNvSpPr txBox="1">
              <a:spLocks noChangeArrowheads="1"/>
            </p:cNvSpPr>
            <p:nvPr/>
          </p:nvSpPr>
          <p:spPr bwMode="auto">
            <a:xfrm>
              <a:off x="3330" y="2371"/>
              <a:ext cx="252" cy="219"/>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a:effectLst>
                    <a:outerShdw blurRad="38100" dist="38100" dir="2700000" algn="tl">
                      <a:srgbClr val="C0C0C0"/>
                    </a:outerShdw>
                  </a:effectLst>
                  <a:latin typeface="Bookman Old Style" panose="02050604050505020204" pitchFamily="18" charset="0"/>
                  <a:ea typeface="楷体_GB2312" pitchFamily="49" charset="-122"/>
                </a:rPr>
                <a:t>7</a:t>
              </a:r>
            </a:p>
          </p:txBody>
        </p:sp>
      </p:grpSp>
      <p:grpSp>
        <p:nvGrpSpPr>
          <p:cNvPr id="8" name="Group 42"/>
          <p:cNvGrpSpPr/>
          <p:nvPr/>
        </p:nvGrpSpPr>
        <p:grpSpPr bwMode="auto">
          <a:xfrm>
            <a:off x="5113990" y="3471214"/>
            <a:ext cx="2484735" cy="2118617"/>
            <a:chOff x="2562" y="1616"/>
            <a:chExt cx="2087" cy="1270"/>
          </a:xfrm>
        </p:grpSpPr>
        <p:grpSp>
          <p:nvGrpSpPr>
            <p:cNvPr id="23" name="Group 41"/>
            <p:cNvGrpSpPr/>
            <p:nvPr/>
          </p:nvGrpSpPr>
          <p:grpSpPr bwMode="auto">
            <a:xfrm>
              <a:off x="3243" y="1888"/>
              <a:ext cx="1406" cy="998"/>
              <a:chOff x="3243" y="1888"/>
              <a:chExt cx="1406" cy="998"/>
            </a:xfrm>
          </p:grpSpPr>
          <p:sp>
            <p:nvSpPr>
              <p:cNvPr id="34" name="Oval 27"/>
              <p:cNvSpPr>
                <a:spLocks noChangeArrowheads="1"/>
              </p:cNvSpPr>
              <p:nvPr/>
            </p:nvSpPr>
            <p:spPr bwMode="auto">
              <a:xfrm>
                <a:off x="3243" y="1888"/>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1</a:t>
                </a:r>
              </a:p>
            </p:txBody>
          </p:sp>
          <p:sp>
            <p:nvSpPr>
              <p:cNvPr id="35" name="Oval 28"/>
              <p:cNvSpPr>
                <a:spLocks noChangeArrowheads="1"/>
              </p:cNvSpPr>
              <p:nvPr/>
            </p:nvSpPr>
            <p:spPr bwMode="auto">
              <a:xfrm>
                <a:off x="3243" y="2659"/>
                <a:ext cx="227" cy="227"/>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6</a:t>
                </a:r>
              </a:p>
            </p:txBody>
          </p:sp>
          <p:sp>
            <p:nvSpPr>
              <p:cNvPr id="36" name="Oval 30"/>
              <p:cNvSpPr>
                <a:spLocks noChangeArrowheads="1"/>
              </p:cNvSpPr>
              <p:nvPr/>
            </p:nvSpPr>
            <p:spPr bwMode="auto">
              <a:xfrm>
                <a:off x="4422" y="1888"/>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3</a:t>
                </a:r>
              </a:p>
            </p:txBody>
          </p:sp>
          <p:sp>
            <p:nvSpPr>
              <p:cNvPr id="37" name="Oval 31"/>
              <p:cNvSpPr>
                <a:spLocks noChangeArrowheads="1"/>
              </p:cNvSpPr>
              <p:nvPr/>
            </p:nvSpPr>
            <p:spPr bwMode="auto">
              <a:xfrm>
                <a:off x="4422" y="2659"/>
                <a:ext cx="227" cy="227"/>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4</a:t>
                </a:r>
              </a:p>
            </p:txBody>
          </p:sp>
          <p:sp>
            <p:nvSpPr>
              <p:cNvPr id="38" name="Line 32"/>
              <p:cNvSpPr>
                <a:spLocks noChangeShapeType="1"/>
              </p:cNvSpPr>
              <p:nvPr/>
            </p:nvSpPr>
            <p:spPr bwMode="auto">
              <a:xfrm>
                <a:off x="4559" y="2115"/>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9" name="Oval 33"/>
              <p:cNvSpPr>
                <a:spLocks noChangeArrowheads="1"/>
              </p:cNvSpPr>
              <p:nvPr/>
            </p:nvSpPr>
            <p:spPr bwMode="auto">
              <a:xfrm>
                <a:off x="3833" y="1888"/>
                <a:ext cx="227" cy="2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2</a:t>
                </a:r>
              </a:p>
            </p:txBody>
          </p:sp>
          <p:sp>
            <p:nvSpPr>
              <p:cNvPr id="40" name="Line 34"/>
              <p:cNvSpPr>
                <a:spLocks noChangeShapeType="1"/>
              </p:cNvSpPr>
              <p:nvPr/>
            </p:nvSpPr>
            <p:spPr bwMode="auto">
              <a:xfrm>
                <a:off x="3470"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1" name="Line 35"/>
              <p:cNvSpPr>
                <a:spLocks noChangeShapeType="1"/>
              </p:cNvSpPr>
              <p:nvPr/>
            </p:nvSpPr>
            <p:spPr bwMode="auto">
              <a:xfrm>
                <a:off x="4059"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2" name="Line 36"/>
              <p:cNvSpPr>
                <a:spLocks noChangeShapeType="1"/>
              </p:cNvSpPr>
              <p:nvPr/>
            </p:nvSpPr>
            <p:spPr bwMode="auto">
              <a:xfrm flipV="1">
                <a:off x="3470"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3" name="Line 37"/>
              <p:cNvSpPr>
                <a:spLocks noChangeShapeType="1"/>
              </p:cNvSpPr>
              <p:nvPr/>
            </p:nvSpPr>
            <p:spPr bwMode="auto">
              <a:xfrm>
                <a:off x="3969"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nvGrpSpPr>
            <p:cNvPr id="24" name="Group 40"/>
            <p:cNvGrpSpPr/>
            <p:nvPr/>
          </p:nvGrpSpPr>
          <p:grpSpPr bwMode="auto">
            <a:xfrm>
              <a:off x="2562" y="1616"/>
              <a:ext cx="1861" cy="1270"/>
              <a:chOff x="2562" y="1616"/>
              <a:chExt cx="1861" cy="1270"/>
            </a:xfrm>
          </p:grpSpPr>
          <p:sp>
            <p:nvSpPr>
              <p:cNvPr id="26" name="Oval 11"/>
              <p:cNvSpPr>
                <a:spLocks noChangeArrowheads="1"/>
              </p:cNvSpPr>
              <p:nvPr/>
            </p:nvSpPr>
            <p:spPr bwMode="auto">
              <a:xfrm>
                <a:off x="2562" y="1879"/>
                <a:ext cx="227" cy="227"/>
              </a:xfrm>
              <a:prstGeom prst="ellipse">
                <a:avLst/>
              </a:prstGeom>
              <a:solidFill>
                <a:srgbClr val="83A355"/>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7</a:t>
                </a:r>
              </a:p>
            </p:txBody>
          </p:sp>
          <p:sp>
            <p:nvSpPr>
              <p:cNvPr id="27" name="Line 14"/>
              <p:cNvSpPr>
                <a:spLocks noChangeShapeType="1"/>
              </p:cNvSpPr>
              <p:nvPr/>
            </p:nvSpPr>
            <p:spPr bwMode="auto">
              <a:xfrm flipV="1">
                <a:off x="2804" y="1993"/>
                <a:ext cx="439" cy="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8" name="Oval 18"/>
              <p:cNvSpPr>
                <a:spLocks noChangeArrowheads="1"/>
              </p:cNvSpPr>
              <p:nvPr/>
            </p:nvSpPr>
            <p:spPr bwMode="auto">
              <a:xfrm>
                <a:off x="3855" y="2659"/>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5</a:t>
                </a:r>
              </a:p>
            </p:txBody>
          </p:sp>
          <p:sp>
            <p:nvSpPr>
              <p:cNvPr id="29" name="Line 20"/>
              <p:cNvSpPr>
                <a:spLocks noChangeShapeType="1"/>
              </p:cNvSpPr>
              <p:nvPr/>
            </p:nvSpPr>
            <p:spPr bwMode="auto">
              <a:xfrm>
                <a:off x="3470" y="2796"/>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0" name="Line 21"/>
              <p:cNvSpPr>
                <a:spLocks noChangeShapeType="1"/>
              </p:cNvSpPr>
              <p:nvPr/>
            </p:nvSpPr>
            <p:spPr bwMode="auto">
              <a:xfrm>
                <a:off x="4060" y="2787"/>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1" name="Line 22"/>
              <p:cNvSpPr>
                <a:spLocks noChangeShapeType="1"/>
              </p:cNvSpPr>
              <p:nvPr/>
            </p:nvSpPr>
            <p:spPr bwMode="auto">
              <a:xfrm>
                <a:off x="2729" y="2101"/>
                <a:ext cx="514" cy="603"/>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2" name="Freeform 24"/>
              <p:cNvSpPr/>
              <p:nvPr/>
            </p:nvSpPr>
            <p:spPr bwMode="auto">
              <a:xfrm>
                <a:off x="2725" y="1616"/>
                <a:ext cx="1134" cy="272"/>
              </a:xfrm>
              <a:custGeom>
                <a:avLst/>
                <a:gdLst>
                  <a:gd name="T0" fmla="*/ 0 w 1134"/>
                  <a:gd name="T1" fmla="*/ 272 h 272"/>
                  <a:gd name="T2" fmla="*/ 544 w 1134"/>
                  <a:gd name="T3" fmla="*/ 0 h 272"/>
                  <a:gd name="T4" fmla="*/ 1134 w 1134"/>
                  <a:gd name="T5" fmla="*/ 272 h 272"/>
                </a:gdLst>
                <a:ahLst/>
                <a:cxnLst>
                  <a:cxn ang="0">
                    <a:pos x="T0" y="T1"/>
                  </a:cxn>
                  <a:cxn ang="0">
                    <a:pos x="T2" y="T3"/>
                  </a:cxn>
                  <a:cxn ang="0">
                    <a:pos x="T4" y="T5"/>
                  </a:cxn>
                </a:cxnLst>
                <a:rect l="0" t="0" r="r" b="b"/>
                <a:pathLst>
                  <a:path w="1134" h="272">
                    <a:moveTo>
                      <a:pt x="0" y="272"/>
                    </a:moveTo>
                    <a:cubicBezTo>
                      <a:pt x="177" y="136"/>
                      <a:pt x="355" y="0"/>
                      <a:pt x="544" y="0"/>
                    </a:cubicBezTo>
                    <a:cubicBezTo>
                      <a:pt x="733" y="0"/>
                      <a:pt x="1028" y="227"/>
                      <a:pt x="1134" y="272"/>
                    </a:cubicBezTo>
                  </a:path>
                </a:pathLst>
              </a:cu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3" name="Line 26"/>
              <p:cNvSpPr>
                <a:spLocks noChangeShapeType="1"/>
              </p:cNvSpPr>
              <p:nvPr/>
            </p:nvSpPr>
            <p:spPr bwMode="auto">
              <a:xfrm>
                <a:off x="3969" y="2122"/>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sp>
        <p:nvSpPr>
          <p:cNvPr id="45" name="文本占位符 1">
            <a:extLst>
              <a:ext uri="{FF2B5EF4-FFF2-40B4-BE49-F238E27FC236}">
                <a16:creationId xmlns:a16="http://schemas.microsoft.com/office/drawing/2014/main" id="{550C8024-AC45-C88B-39C2-2FE75B52EBB6}"/>
              </a:ext>
            </a:extLst>
          </p:cNvPr>
          <p:cNvSpPr>
            <a:spLocks noGrp="1"/>
          </p:cNvSpPr>
          <p:nvPr>
            <p:ph type="body" sz="quarter" idx="13"/>
          </p:nvPr>
        </p:nvSpPr>
        <p:spPr>
          <a:xfrm>
            <a:off x="-320015" y="242052"/>
            <a:ext cx="9684000" cy="864000"/>
          </a:xfrm>
        </p:spPr>
        <p:txBody>
          <a:bodyPr/>
          <a:lstStyle/>
          <a:p>
            <a:r>
              <a:rPr lang="en-US" altLang="zh-CN" sz="2800" b="1" dirty="0">
                <a:latin typeface="微软雅黑" panose="020B0503020204020204" pitchFamily="34" charset="-122"/>
                <a:ea typeface="微软雅黑" panose="020B0503020204020204" pitchFamily="34" charset="-122"/>
              </a:rPr>
              <a:t>5.2  </a:t>
            </a:r>
            <a:r>
              <a:rPr lang="zh-CN" altLang="en-US" sz="2800" b="1" dirty="0">
                <a:latin typeface="微软雅黑" panose="020B0503020204020204" pitchFamily="34" charset="-122"/>
                <a:ea typeface="微软雅黑" panose="020B0503020204020204" pitchFamily="34" charset="-122"/>
              </a:rPr>
              <a:t>求解图着色问题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15</a:t>
            </a:fld>
            <a:endParaRPr lang="zh-CN" altLang="en-US"/>
          </a:p>
        </p:txBody>
      </p:sp>
      <p:sp>
        <p:nvSpPr>
          <p:cNvPr id="4" name="矩形 3"/>
          <p:cNvSpPr/>
          <p:nvPr/>
        </p:nvSpPr>
        <p:spPr>
          <a:xfrm>
            <a:off x="493556" y="1335520"/>
            <a:ext cx="10890210" cy="1877437"/>
          </a:xfrm>
          <a:prstGeom prst="rect">
            <a:avLst/>
          </a:prstGeom>
        </p:spPr>
        <p:txBody>
          <a:bodyPr wrap="square">
            <a:spAutoFit/>
          </a:bodyPr>
          <a:lstStyle/>
          <a:p>
            <a:pPr marL="360045">
              <a:lnSpc>
                <a:spcPct val="120000"/>
              </a:lnSpc>
              <a:spcBef>
                <a:spcPts val="1200"/>
              </a:spcBef>
            </a:pPr>
            <a:r>
              <a:rPr lang="en-US" altLang="zh-CN" sz="2000" dirty="0">
                <a:solidFill>
                  <a:srgbClr val="FF0000"/>
                </a:solidFill>
                <a:latin typeface="微软雅黑" panose="020B0503020204020204" pitchFamily="34" charset="-122"/>
                <a:ea typeface="微软雅黑" panose="020B0503020204020204" pitchFamily="34" charset="-122"/>
              </a:rPr>
              <a:t>1. </a:t>
            </a:r>
            <a:r>
              <a:rPr lang="zh-CN" altLang="en-US" sz="2000" dirty="0">
                <a:solidFill>
                  <a:srgbClr val="FF0000"/>
                </a:solidFill>
                <a:latin typeface="微软雅黑" panose="020B0503020204020204" pitchFamily="34" charset="-122"/>
                <a:ea typeface="微软雅黑" panose="020B0503020204020204" pitchFamily="34" charset="-122"/>
              </a:rPr>
              <a:t>问题描述</a:t>
            </a:r>
            <a:endParaRPr lang="en-US" altLang="zh-CN" sz="2000" dirty="0">
              <a:solidFill>
                <a:srgbClr val="FF0000"/>
              </a:solidFill>
              <a:latin typeface="微软雅黑" panose="020B0503020204020204" pitchFamily="34" charset="-122"/>
              <a:ea typeface="微软雅黑" panose="020B0503020204020204" pitchFamily="34" charset="-122"/>
            </a:endParaRPr>
          </a:p>
          <a:p>
            <a:pPr marL="360045">
              <a:lnSpc>
                <a:spcPct val="120000"/>
              </a:lnSpc>
              <a:spcBef>
                <a:spcPts val="1200"/>
              </a:spcBef>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图着色问题（</a:t>
            </a:r>
            <a:r>
              <a:rPr lang="en-US" altLang="zh-CN" sz="2000" dirty="0">
                <a:solidFill>
                  <a:srgbClr val="FF0000"/>
                </a:solidFill>
                <a:latin typeface="微软雅黑" panose="020B0503020204020204" pitchFamily="34" charset="-122"/>
                <a:ea typeface="微软雅黑" panose="020B0503020204020204" pitchFamily="34" charset="-122"/>
              </a:rPr>
              <a:t>Graph Coloring Problem, GCP</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pPr marL="628650">
              <a:lnSpc>
                <a:spcPct val="120000"/>
              </a:lnSpc>
              <a:spcBef>
                <a:spcPts val="1200"/>
              </a:spcBef>
            </a:pPr>
            <a:r>
              <a:rPr lang="zh-CN" altLang="en-US" sz="2000" dirty="0">
                <a:latin typeface="微软雅黑" panose="020B0503020204020204" pitchFamily="34" charset="-122"/>
                <a:ea typeface="微软雅黑" panose="020B0503020204020204" pitchFamily="34" charset="-122"/>
              </a:rPr>
              <a:t>给定无向连通图</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G=(V, E)</a:t>
            </a:r>
            <a:r>
              <a:rPr lang="zh-CN" altLang="en-US" sz="2000" dirty="0">
                <a:latin typeface="微软雅黑" panose="020B0503020204020204" pitchFamily="34" charset="-122"/>
                <a:ea typeface="微软雅黑" panose="020B0503020204020204" pitchFamily="34" charset="-122"/>
              </a:rPr>
              <a:t>，其中</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000" dirty="0">
                <a:latin typeface="微软雅黑" panose="020B0503020204020204" pitchFamily="34" charset="-122"/>
                <a:ea typeface="微软雅黑" panose="020B0503020204020204" pitchFamily="34" charset="-122"/>
              </a:rPr>
              <a:t>为顶点集合，</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000" dirty="0">
                <a:latin typeface="微软雅黑" panose="020B0503020204020204" pitchFamily="34" charset="-122"/>
                <a:ea typeface="微软雅黑" panose="020B0503020204020204" pitchFamily="34" charset="-122"/>
              </a:rPr>
              <a:t>为边集合，图着色问题就是将</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000" dirty="0">
                <a:latin typeface="微软雅黑" panose="020B0503020204020204" pitchFamily="34" charset="-122"/>
                <a:ea typeface="微软雅黑" panose="020B0503020204020204" pitchFamily="34" charset="-122"/>
              </a:rPr>
              <a:t>分为</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dirty="0">
                <a:latin typeface="微软雅黑" panose="020B0503020204020204" pitchFamily="34" charset="-122"/>
                <a:ea typeface="微软雅黑" panose="020B0503020204020204" pitchFamily="34" charset="-122"/>
              </a:rPr>
              <a:t>个颜色组，每个组中没有相邻的顶点，</a:t>
            </a:r>
            <a:r>
              <a:rPr kumimoji="1" lang="zh-CN" altLang="en-US" sz="2000" dirty="0">
                <a:latin typeface="微软雅黑" panose="020B0503020204020204" pitchFamily="34" charset="-122"/>
                <a:ea typeface="微软雅黑" panose="020B0503020204020204" pitchFamily="34" charset="-122"/>
              </a:rPr>
              <a:t>求图</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G</a:t>
            </a:r>
            <a:r>
              <a:rPr kumimoji="1" lang="en-US" altLang="zh-CN" sz="2000" i="1"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的最小色数</a:t>
            </a:r>
            <a:r>
              <a:rPr kumimoji="1" lang="en-US" altLang="zh-CN" sz="2000" i="1"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pSp>
        <p:nvGrpSpPr>
          <p:cNvPr id="5" name="Group 42"/>
          <p:cNvGrpSpPr/>
          <p:nvPr/>
        </p:nvGrpSpPr>
        <p:grpSpPr bwMode="auto">
          <a:xfrm>
            <a:off x="2528057" y="3512304"/>
            <a:ext cx="2590624" cy="1933493"/>
            <a:chOff x="2562" y="1616"/>
            <a:chExt cx="2087" cy="1270"/>
          </a:xfrm>
        </p:grpSpPr>
        <p:grpSp>
          <p:nvGrpSpPr>
            <p:cNvPr id="6" name="Group 41"/>
            <p:cNvGrpSpPr/>
            <p:nvPr/>
          </p:nvGrpSpPr>
          <p:grpSpPr bwMode="auto">
            <a:xfrm>
              <a:off x="3243" y="1888"/>
              <a:ext cx="1406" cy="998"/>
              <a:chOff x="3243" y="1888"/>
              <a:chExt cx="1406" cy="998"/>
            </a:xfrm>
          </p:grpSpPr>
          <p:sp>
            <p:nvSpPr>
              <p:cNvPr id="16" name="Oval 27"/>
              <p:cNvSpPr>
                <a:spLocks noChangeArrowheads="1"/>
              </p:cNvSpPr>
              <p:nvPr/>
            </p:nvSpPr>
            <p:spPr bwMode="auto">
              <a:xfrm>
                <a:off x="3243" y="1888"/>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1</a:t>
                </a:r>
              </a:p>
            </p:txBody>
          </p:sp>
          <p:sp>
            <p:nvSpPr>
              <p:cNvPr id="17" name="Oval 28"/>
              <p:cNvSpPr>
                <a:spLocks noChangeArrowheads="1"/>
              </p:cNvSpPr>
              <p:nvPr/>
            </p:nvSpPr>
            <p:spPr bwMode="auto">
              <a:xfrm>
                <a:off x="3243" y="2659"/>
                <a:ext cx="227" cy="227"/>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6</a:t>
                </a:r>
              </a:p>
            </p:txBody>
          </p:sp>
          <p:sp>
            <p:nvSpPr>
              <p:cNvPr id="18" name="Oval 30"/>
              <p:cNvSpPr>
                <a:spLocks noChangeArrowheads="1"/>
              </p:cNvSpPr>
              <p:nvPr/>
            </p:nvSpPr>
            <p:spPr bwMode="auto">
              <a:xfrm>
                <a:off x="4422" y="1888"/>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3</a:t>
                </a:r>
              </a:p>
            </p:txBody>
          </p:sp>
          <p:sp>
            <p:nvSpPr>
              <p:cNvPr id="19" name="Oval 31"/>
              <p:cNvSpPr>
                <a:spLocks noChangeArrowheads="1"/>
              </p:cNvSpPr>
              <p:nvPr/>
            </p:nvSpPr>
            <p:spPr bwMode="auto">
              <a:xfrm>
                <a:off x="4422" y="2659"/>
                <a:ext cx="227" cy="227"/>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4</a:t>
                </a:r>
              </a:p>
            </p:txBody>
          </p:sp>
          <p:sp>
            <p:nvSpPr>
              <p:cNvPr id="20" name="Line 32"/>
              <p:cNvSpPr>
                <a:spLocks noChangeShapeType="1"/>
              </p:cNvSpPr>
              <p:nvPr/>
            </p:nvSpPr>
            <p:spPr bwMode="auto">
              <a:xfrm>
                <a:off x="4559" y="2115"/>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1" name="Oval 33"/>
              <p:cNvSpPr>
                <a:spLocks noChangeArrowheads="1"/>
              </p:cNvSpPr>
              <p:nvPr/>
            </p:nvSpPr>
            <p:spPr bwMode="auto">
              <a:xfrm>
                <a:off x="3833" y="1888"/>
                <a:ext cx="227" cy="2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2</a:t>
                </a:r>
              </a:p>
            </p:txBody>
          </p:sp>
          <p:sp>
            <p:nvSpPr>
              <p:cNvPr id="22" name="Line 34"/>
              <p:cNvSpPr>
                <a:spLocks noChangeShapeType="1"/>
              </p:cNvSpPr>
              <p:nvPr/>
            </p:nvSpPr>
            <p:spPr bwMode="auto">
              <a:xfrm>
                <a:off x="3470"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3" name="Line 35"/>
              <p:cNvSpPr>
                <a:spLocks noChangeShapeType="1"/>
              </p:cNvSpPr>
              <p:nvPr/>
            </p:nvSpPr>
            <p:spPr bwMode="auto">
              <a:xfrm>
                <a:off x="4059"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4" name="Line 36"/>
              <p:cNvSpPr>
                <a:spLocks noChangeShapeType="1"/>
              </p:cNvSpPr>
              <p:nvPr/>
            </p:nvSpPr>
            <p:spPr bwMode="auto">
              <a:xfrm flipV="1">
                <a:off x="3470"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5" name="Line 37"/>
              <p:cNvSpPr>
                <a:spLocks noChangeShapeType="1"/>
              </p:cNvSpPr>
              <p:nvPr/>
            </p:nvSpPr>
            <p:spPr bwMode="auto">
              <a:xfrm>
                <a:off x="3969"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nvGrpSpPr>
            <p:cNvPr id="7" name="Group 40"/>
            <p:cNvGrpSpPr/>
            <p:nvPr/>
          </p:nvGrpSpPr>
          <p:grpSpPr bwMode="auto">
            <a:xfrm>
              <a:off x="2562" y="1616"/>
              <a:ext cx="1861" cy="1270"/>
              <a:chOff x="2562" y="1616"/>
              <a:chExt cx="1861" cy="1270"/>
            </a:xfrm>
          </p:grpSpPr>
          <p:sp>
            <p:nvSpPr>
              <p:cNvPr id="8" name="Oval 11"/>
              <p:cNvSpPr>
                <a:spLocks noChangeArrowheads="1"/>
              </p:cNvSpPr>
              <p:nvPr/>
            </p:nvSpPr>
            <p:spPr bwMode="auto">
              <a:xfrm>
                <a:off x="2562" y="1879"/>
                <a:ext cx="227" cy="227"/>
              </a:xfrm>
              <a:prstGeom prst="ellipse">
                <a:avLst/>
              </a:prstGeom>
              <a:solidFill>
                <a:srgbClr val="83A355"/>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7</a:t>
                </a:r>
              </a:p>
            </p:txBody>
          </p:sp>
          <p:sp>
            <p:nvSpPr>
              <p:cNvPr id="9" name="Line 14"/>
              <p:cNvSpPr>
                <a:spLocks noChangeShapeType="1"/>
              </p:cNvSpPr>
              <p:nvPr/>
            </p:nvSpPr>
            <p:spPr bwMode="auto">
              <a:xfrm flipV="1">
                <a:off x="2804" y="1993"/>
                <a:ext cx="439" cy="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0" name="Oval 18"/>
              <p:cNvSpPr>
                <a:spLocks noChangeArrowheads="1"/>
              </p:cNvSpPr>
              <p:nvPr/>
            </p:nvSpPr>
            <p:spPr bwMode="auto">
              <a:xfrm>
                <a:off x="3855" y="2659"/>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5</a:t>
                </a:r>
              </a:p>
            </p:txBody>
          </p:sp>
          <p:sp>
            <p:nvSpPr>
              <p:cNvPr id="11" name="Line 20"/>
              <p:cNvSpPr>
                <a:spLocks noChangeShapeType="1"/>
              </p:cNvSpPr>
              <p:nvPr/>
            </p:nvSpPr>
            <p:spPr bwMode="auto">
              <a:xfrm>
                <a:off x="3470" y="2796"/>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2" name="Line 21"/>
              <p:cNvSpPr>
                <a:spLocks noChangeShapeType="1"/>
              </p:cNvSpPr>
              <p:nvPr/>
            </p:nvSpPr>
            <p:spPr bwMode="auto">
              <a:xfrm>
                <a:off x="4060" y="2787"/>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3" name="Line 22"/>
              <p:cNvSpPr>
                <a:spLocks noChangeShapeType="1"/>
              </p:cNvSpPr>
              <p:nvPr/>
            </p:nvSpPr>
            <p:spPr bwMode="auto">
              <a:xfrm>
                <a:off x="2729" y="2101"/>
                <a:ext cx="514" cy="603"/>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4" name="Freeform 24"/>
              <p:cNvSpPr/>
              <p:nvPr/>
            </p:nvSpPr>
            <p:spPr bwMode="auto">
              <a:xfrm>
                <a:off x="2725" y="1616"/>
                <a:ext cx="1134" cy="272"/>
              </a:xfrm>
              <a:custGeom>
                <a:avLst/>
                <a:gdLst>
                  <a:gd name="T0" fmla="*/ 0 w 1134"/>
                  <a:gd name="T1" fmla="*/ 272 h 272"/>
                  <a:gd name="T2" fmla="*/ 544 w 1134"/>
                  <a:gd name="T3" fmla="*/ 0 h 272"/>
                  <a:gd name="T4" fmla="*/ 1134 w 1134"/>
                  <a:gd name="T5" fmla="*/ 272 h 272"/>
                </a:gdLst>
                <a:ahLst/>
                <a:cxnLst>
                  <a:cxn ang="0">
                    <a:pos x="T0" y="T1"/>
                  </a:cxn>
                  <a:cxn ang="0">
                    <a:pos x="T2" y="T3"/>
                  </a:cxn>
                  <a:cxn ang="0">
                    <a:pos x="T4" y="T5"/>
                  </a:cxn>
                </a:cxnLst>
                <a:rect l="0" t="0" r="r" b="b"/>
                <a:pathLst>
                  <a:path w="1134" h="272">
                    <a:moveTo>
                      <a:pt x="0" y="272"/>
                    </a:moveTo>
                    <a:cubicBezTo>
                      <a:pt x="177" y="136"/>
                      <a:pt x="355" y="0"/>
                      <a:pt x="544" y="0"/>
                    </a:cubicBezTo>
                    <a:cubicBezTo>
                      <a:pt x="733" y="0"/>
                      <a:pt x="1028" y="227"/>
                      <a:pt x="1134" y="272"/>
                    </a:cubicBezTo>
                  </a:path>
                </a:pathLst>
              </a:cu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5" name="Line 26"/>
              <p:cNvSpPr>
                <a:spLocks noChangeShapeType="1"/>
              </p:cNvSpPr>
              <p:nvPr/>
            </p:nvSpPr>
            <p:spPr bwMode="auto">
              <a:xfrm>
                <a:off x="3969" y="2122"/>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sp>
        <p:nvSpPr>
          <p:cNvPr id="28" name="文本占位符 1">
            <a:extLst>
              <a:ext uri="{FF2B5EF4-FFF2-40B4-BE49-F238E27FC236}">
                <a16:creationId xmlns:a16="http://schemas.microsoft.com/office/drawing/2014/main" id="{6CC45AE5-92D4-0183-DA7C-59C083941465}"/>
              </a:ext>
            </a:extLst>
          </p:cNvPr>
          <p:cNvSpPr>
            <a:spLocks noGrp="1"/>
          </p:cNvSpPr>
          <p:nvPr>
            <p:ph type="body" sz="quarter" idx="13"/>
          </p:nvPr>
        </p:nvSpPr>
        <p:spPr>
          <a:xfrm>
            <a:off x="-320015" y="242052"/>
            <a:ext cx="9684000" cy="864000"/>
          </a:xfrm>
        </p:spPr>
        <p:txBody>
          <a:bodyPr/>
          <a:lstStyle/>
          <a:p>
            <a:r>
              <a:rPr lang="en-US" altLang="zh-CN" sz="2800" b="1" dirty="0">
                <a:latin typeface="微软雅黑" panose="020B0503020204020204" pitchFamily="34" charset="-122"/>
                <a:ea typeface="微软雅黑" panose="020B0503020204020204" pitchFamily="34" charset="-122"/>
              </a:rPr>
              <a:t>5.2  </a:t>
            </a:r>
            <a:r>
              <a:rPr lang="zh-CN" altLang="en-US" sz="2800" b="1" dirty="0">
                <a:latin typeface="微软雅黑" panose="020B0503020204020204" pitchFamily="34" charset="-122"/>
                <a:ea typeface="微软雅黑" panose="020B0503020204020204" pitchFamily="34" charset="-122"/>
              </a:rPr>
              <a:t>求解图着色问题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latin typeface="微软雅黑" panose="020B0503020204020204" pitchFamily="34" charset="-122"/>
                <a:ea typeface="微软雅黑" panose="020B0503020204020204" pitchFamily="34" charset="-122"/>
              </a:rPr>
              <a:t>16</a:t>
            </a:fld>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554768" y="1513741"/>
            <a:ext cx="11157773" cy="2597121"/>
          </a:xfrm>
          <a:prstGeom prst="rect">
            <a:avLst/>
          </a:prstGeom>
        </p:spPr>
        <p:txBody>
          <a:bodyPr wrap="square">
            <a:spAutoFit/>
          </a:bodyPr>
          <a:lstStyle/>
          <a:p>
            <a:pPr marL="514350" indent="-514350">
              <a:lnSpc>
                <a:spcPct val="120000"/>
              </a:lnSpc>
              <a:spcBef>
                <a:spcPts val="1200"/>
              </a:spcBef>
            </a:pPr>
            <a:r>
              <a:rPr lang="en-US" altLang="zh-CN" sz="2000" b="1" dirty="0">
                <a:solidFill>
                  <a:srgbClr val="FF0000"/>
                </a:solidFill>
                <a:latin typeface="微软雅黑" panose="020B0503020204020204" pitchFamily="34" charset="-122"/>
                <a:ea typeface="微软雅黑" panose="020B0503020204020204" pitchFamily="34" charset="-122"/>
              </a:rPr>
              <a:t>2. </a:t>
            </a:r>
            <a:r>
              <a:rPr lang="zh-CN" altLang="en-US" sz="2000" b="1" dirty="0">
                <a:solidFill>
                  <a:srgbClr val="FF0000"/>
                </a:solidFill>
                <a:latin typeface="微软雅黑" panose="020B0503020204020204" pitchFamily="34" charset="-122"/>
                <a:ea typeface="微软雅黑" panose="020B0503020204020204" pitchFamily="34" charset="-122"/>
              </a:rPr>
              <a:t>问题分析</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20000"/>
              </a:lnSpc>
              <a:spcBef>
                <a:spcPts val="1200"/>
              </a:spcBef>
            </a:pPr>
            <a:r>
              <a:rPr lang="zh-CN" altLang="en-US" sz="2000" dirty="0">
                <a:solidFill>
                  <a:srgbClr val="0000FF"/>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贪心策略：尽量用同一种颜色为更多的顶点着色</a:t>
            </a:r>
            <a:endParaRPr lang="en-US" altLang="zh-CN" sz="2000" dirty="0">
              <a:latin typeface="微软雅黑" panose="020B0503020204020204" pitchFamily="34" charset="-122"/>
              <a:ea typeface="微软雅黑" panose="020B0503020204020204" pitchFamily="34" charset="-122"/>
            </a:endParaRPr>
          </a:p>
          <a:p>
            <a:pPr marL="628650">
              <a:lnSpc>
                <a:spcPct val="120000"/>
              </a:lnSpc>
              <a:spcBef>
                <a:spcPts val="1200"/>
              </a:spcBef>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）任选一顶点着颜色</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，在图中寻找尽可能多的顶点用颜色</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着色； </a:t>
            </a:r>
            <a:endParaRPr lang="en-US" altLang="zh-CN" sz="2000" dirty="0">
              <a:latin typeface="微软雅黑" panose="020B0503020204020204" pitchFamily="34" charset="-122"/>
              <a:ea typeface="微软雅黑" panose="020B0503020204020204" pitchFamily="34" charset="-122"/>
            </a:endParaRPr>
          </a:p>
          <a:p>
            <a:pPr marL="628650">
              <a:lnSpc>
                <a:spcPct val="120000"/>
              </a:lnSpc>
              <a:spcBef>
                <a:spcPts val="1200"/>
              </a:spcBef>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）选取不能用颜色</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着色的顶点，用颜色</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着色，在图中寻找尽可能多的顶点用颜色</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着色；</a:t>
            </a:r>
            <a:endParaRPr lang="en-US" altLang="zh-CN" sz="2000" dirty="0">
              <a:latin typeface="微软雅黑" panose="020B0503020204020204" pitchFamily="34" charset="-122"/>
              <a:ea typeface="微软雅黑" panose="020B0503020204020204" pitchFamily="34" charset="-122"/>
            </a:endParaRPr>
          </a:p>
          <a:p>
            <a:pPr marL="628650">
              <a:lnSpc>
                <a:spcPct val="120000"/>
              </a:lnSpc>
              <a:spcBef>
                <a:spcPts val="1200"/>
              </a:spcBef>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）直到所有顶点都被着色停止算法。</a:t>
            </a:r>
            <a:endParaRPr lang="en-US" altLang="zh-CN" sz="2000" dirty="0">
              <a:latin typeface="微软雅黑" panose="020B0503020204020204" pitchFamily="34" charset="-122"/>
              <a:ea typeface="微软雅黑" panose="020B0503020204020204" pitchFamily="34" charset="-122"/>
            </a:endParaRPr>
          </a:p>
        </p:txBody>
      </p:sp>
      <p:sp>
        <p:nvSpPr>
          <p:cNvPr id="7" name="文本占位符 1">
            <a:extLst>
              <a:ext uri="{FF2B5EF4-FFF2-40B4-BE49-F238E27FC236}">
                <a16:creationId xmlns:a16="http://schemas.microsoft.com/office/drawing/2014/main" id="{BA15EBDE-9CFB-B256-B733-C7BCC184FC0D}"/>
              </a:ext>
            </a:extLst>
          </p:cNvPr>
          <p:cNvSpPr>
            <a:spLocks noGrp="1"/>
          </p:cNvSpPr>
          <p:nvPr>
            <p:ph type="body" sz="quarter" idx="13"/>
          </p:nvPr>
        </p:nvSpPr>
        <p:spPr>
          <a:xfrm>
            <a:off x="-320015" y="242052"/>
            <a:ext cx="9684000" cy="864000"/>
          </a:xfrm>
        </p:spPr>
        <p:txBody>
          <a:bodyPr/>
          <a:lstStyle/>
          <a:p>
            <a:r>
              <a:rPr lang="en-US" altLang="zh-CN" sz="2800" b="1" dirty="0">
                <a:latin typeface="微软雅黑" panose="020B0503020204020204" pitchFamily="34" charset="-122"/>
                <a:ea typeface="微软雅黑" panose="020B0503020204020204" pitchFamily="34" charset="-122"/>
              </a:rPr>
              <a:t>5.2  </a:t>
            </a:r>
            <a:r>
              <a:rPr lang="zh-CN" altLang="en-US" sz="2800" b="1" dirty="0">
                <a:latin typeface="微软雅黑" panose="020B0503020204020204" pitchFamily="34" charset="-122"/>
                <a:ea typeface="微软雅黑" panose="020B0503020204020204" pitchFamily="34" charset="-122"/>
              </a:rPr>
              <a:t>求解图着色问题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2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197562" y="6351116"/>
            <a:ext cx="386954" cy="365125"/>
          </a:xfrm>
        </p:spPr>
        <p:txBody>
          <a:bodyPr/>
          <a:lstStyle/>
          <a:p>
            <a:fld id="{2BF52340-23E5-4DE8-AD85-AB3A652D4927}" type="slidenum">
              <a:rPr lang="zh-CN" altLang="en-US" smtClean="0">
                <a:latin typeface="微软雅黑" panose="020B0503020204020204" pitchFamily="34" charset="-122"/>
                <a:ea typeface="微软雅黑" panose="020B0503020204020204" pitchFamily="34" charset="-122"/>
              </a:rPr>
              <a:t>17</a:t>
            </a:fld>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584516" y="1346847"/>
            <a:ext cx="2013976" cy="407291"/>
          </a:xfrm>
          <a:prstGeom prst="rect">
            <a:avLst/>
          </a:prstGeom>
        </p:spPr>
        <p:txBody>
          <a:bodyPr wrap="square">
            <a:spAutoFit/>
          </a:bodyPr>
          <a:lstStyle/>
          <a:p>
            <a:pPr marL="514350" indent="-514350">
              <a:lnSpc>
                <a:spcPct val="110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3. </a:t>
            </a:r>
            <a:r>
              <a:rPr lang="zh-CN" altLang="en-US" sz="2000" b="1" dirty="0">
                <a:solidFill>
                  <a:srgbClr val="FF0000"/>
                </a:solidFill>
                <a:latin typeface="微软雅黑" panose="020B0503020204020204" pitchFamily="34" charset="-122"/>
                <a:ea typeface="微软雅黑" panose="020B0503020204020204" pitchFamily="34" charset="-122"/>
              </a:rPr>
              <a:t>算法设计</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6" name="Text Box 10"/>
          <p:cNvSpPr txBox="1">
            <a:spLocks noChangeArrowheads="1"/>
          </p:cNvSpPr>
          <p:nvPr/>
        </p:nvSpPr>
        <p:spPr bwMode="auto">
          <a:xfrm>
            <a:off x="924435" y="2545247"/>
            <a:ext cx="9452463" cy="3810135"/>
          </a:xfrm>
          <a:prstGeom prst="rect">
            <a:avLst/>
          </a:prstGeom>
          <a:noFill/>
          <a:ln w="19050">
            <a:solidFill>
              <a:srgbClr val="ED7D31"/>
            </a:solidFill>
            <a:prstDash val="lgDashDot"/>
            <a:miter lim="800000"/>
          </a:ln>
          <a:extLst>
            <a:ext uri="{909E8E84-426E-40DD-AFC4-6F175D3DCCD1}">
              <a14:hiddenFill xmlns:a14="http://schemas.microsoft.com/office/drawing/2010/main">
                <a:solidFill>
                  <a:srgbClr val="FFFFFF"/>
                </a:solidFill>
              </a14:hiddenFill>
            </a:ext>
          </a:extLst>
        </p:spPr>
        <p:txBody>
          <a:bodyPr/>
          <a:lstStyle/>
          <a:p>
            <a:pPr marL="36195" eaLnBrk="0" hangingPunct="0">
              <a:lnSpc>
                <a:spcPct val="120000"/>
              </a:lnSpc>
              <a:spcAft>
                <a:spcPts val="775"/>
              </a:spcAft>
            </a:pPr>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图着色问题</a:t>
            </a:r>
          </a:p>
          <a:p>
            <a:pPr marL="36195">
              <a:lnSpc>
                <a:spcPct val="120000"/>
              </a:lnSpc>
              <a:buFont typeface="+mj-lt"/>
              <a:buAutoNum type="arabicPeriod"/>
            </a:pPr>
            <a:r>
              <a:rPr lang="zh-CN" altLang="en-US" sz="2000" dirty="0">
                <a:latin typeface="微软雅黑" panose="020B0503020204020204" pitchFamily="34" charset="-122"/>
                <a:ea typeface="微软雅黑" panose="020B0503020204020204" pitchFamily="34" charset="-122"/>
              </a:rPr>
              <a:t>所有顶点置未着色状态；</a:t>
            </a:r>
          </a:p>
          <a:p>
            <a:pPr marL="36195">
              <a:lnSpc>
                <a:spcPct val="120000"/>
              </a:lnSpc>
              <a:buFont typeface="+mj-lt"/>
              <a:buAutoNum type="arabicPeriod"/>
            </a:pPr>
            <a:r>
              <a:rPr lang="zh-CN" altLang="en-US" sz="2000" dirty="0">
                <a:latin typeface="微软雅黑" panose="020B0503020204020204" pitchFamily="34" charset="-122"/>
                <a:ea typeface="微软雅黑" panose="020B0503020204020204" pitchFamily="34" charset="-122"/>
              </a:rPr>
              <a:t>颜色</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初始化为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p>
          <a:p>
            <a:pPr marL="36195">
              <a:lnSpc>
                <a:spcPct val="120000"/>
              </a:lnSpc>
              <a:buFont typeface="+mj-lt"/>
              <a:buAutoNum type="arabicPeriod"/>
            </a:pPr>
            <a:r>
              <a:rPr lang="zh-CN" altLang="en-US" sz="2000" dirty="0">
                <a:latin typeface="微软雅黑" panose="020B0503020204020204" pitchFamily="34" charset="-122"/>
                <a:ea typeface="微软雅黑" panose="020B0503020204020204" pitchFamily="34" charset="-122"/>
              </a:rPr>
              <a:t>循环直到所有顶点均着色</a:t>
            </a:r>
          </a:p>
          <a:p>
            <a:pPr marL="36195">
              <a:lnSpc>
                <a:spcPct val="12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3.1  </a:t>
            </a:r>
            <a:r>
              <a:rPr lang="zh-CN" altLang="en-US" sz="2000" dirty="0">
                <a:latin typeface="微软雅黑" panose="020B0503020204020204" pitchFamily="34" charset="-122"/>
                <a:ea typeface="微软雅黑" panose="020B0503020204020204" pitchFamily="34" charset="-122"/>
              </a:rPr>
              <a:t>取下一种颜色</a:t>
            </a:r>
            <a:r>
              <a:rPr lang="en-US" altLang="zh-CN" sz="2000" dirty="0">
                <a:latin typeface="微软雅黑" panose="020B0503020204020204" pitchFamily="34" charset="-122"/>
                <a:ea typeface="微软雅黑" panose="020B0503020204020204" pitchFamily="34" charset="-122"/>
              </a:rPr>
              <a:t>k++;  </a:t>
            </a:r>
          </a:p>
          <a:p>
            <a:pPr marL="36195">
              <a:lnSpc>
                <a:spcPct val="120000"/>
              </a:lnSpc>
            </a:pPr>
            <a:r>
              <a:rPr lang="en-US" altLang="zh-CN" sz="2000" dirty="0">
                <a:latin typeface="微软雅黑" panose="020B0503020204020204" pitchFamily="34" charset="-122"/>
                <a:ea typeface="微软雅黑" panose="020B0503020204020204" pitchFamily="34" charset="-122"/>
              </a:rPr>
              <a:t>     3.2  </a:t>
            </a:r>
            <a:r>
              <a:rPr lang="zh-CN" altLang="en-US" sz="2000" dirty="0">
                <a:latin typeface="微软雅黑" panose="020B0503020204020204" pitchFamily="34" charset="-122"/>
                <a:ea typeface="微软雅黑" panose="020B0503020204020204" pitchFamily="34" charset="-122"/>
              </a:rPr>
              <a:t>依次考察所有顶点 </a:t>
            </a:r>
          </a:p>
          <a:p>
            <a:pPr marL="36195">
              <a:lnSpc>
                <a:spcPct val="12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3.2.1  </a:t>
            </a:r>
            <a:r>
              <a:rPr lang="zh-CN" altLang="en-US" sz="2000" dirty="0">
                <a:latin typeface="微软雅黑" panose="020B0503020204020204" pitchFamily="34" charset="-122"/>
                <a:ea typeface="微软雅黑" panose="020B0503020204020204" pitchFamily="34" charset="-122"/>
              </a:rPr>
              <a:t>若当前顶点</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已着色，则转步骤</a:t>
            </a:r>
            <a:r>
              <a:rPr lang="en-US" altLang="zh-CN" sz="2000" dirty="0">
                <a:latin typeface="微软雅黑" panose="020B0503020204020204" pitchFamily="34" charset="-122"/>
                <a:ea typeface="微软雅黑" panose="020B0503020204020204" pitchFamily="34" charset="-122"/>
              </a:rPr>
              <a:t>3.2;</a:t>
            </a:r>
          </a:p>
          <a:p>
            <a:pPr marL="36195">
              <a:lnSpc>
                <a:spcPct val="120000"/>
              </a:lnSpc>
            </a:pPr>
            <a:r>
              <a:rPr lang="en-US" altLang="zh-CN" sz="2000" dirty="0">
                <a:latin typeface="微软雅黑" panose="020B0503020204020204" pitchFamily="34" charset="-122"/>
                <a:ea typeface="微软雅黑" panose="020B0503020204020204" pitchFamily="34" charset="-122"/>
              </a:rPr>
              <a:t>       3.2.2  </a:t>
            </a:r>
            <a:r>
              <a:rPr lang="zh-CN" altLang="en-US" sz="2000" dirty="0">
                <a:latin typeface="微软雅黑" panose="020B0503020204020204" pitchFamily="34" charset="-122"/>
                <a:ea typeface="微软雅黑" panose="020B0503020204020204" pitchFamily="34" charset="-122"/>
              </a:rPr>
              <a:t>若当前顶点</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着颜色</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不冲突，则</a:t>
            </a:r>
            <a:r>
              <a:rPr lang="en-US" altLang="zh-CN" sz="2000" dirty="0">
                <a:latin typeface="微软雅黑" panose="020B0503020204020204" pitchFamily="34" charset="-122"/>
                <a:ea typeface="微软雅黑" panose="020B0503020204020204" pitchFamily="34" charset="-122"/>
              </a:rPr>
              <a:t>color[</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]=k;</a:t>
            </a:r>
          </a:p>
          <a:p>
            <a:pPr marL="36195">
              <a:lnSpc>
                <a:spcPct val="120000"/>
              </a:lnSpc>
              <a:buFont typeface="+mj-lt"/>
              <a:buAutoNum type="arabicPeriod" startAt="4"/>
            </a:pPr>
            <a:r>
              <a:rPr lang="zh-CN" altLang="en-US" sz="2000" dirty="0">
                <a:latin typeface="微软雅黑" panose="020B0503020204020204" pitchFamily="34" charset="-122"/>
                <a:ea typeface="微软雅黑" panose="020B0503020204020204" pitchFamily="34" charset="-122"/>
              </a:rPr>
              <a:t>输出各顶点的着色</a:t>
            </a:r>
            <a:r>
              <a:rPr lang="en-US" altLang="zh-CN" sz="2000" dirty="0">
                <a:latin typeface="微软雅黑" panose="020B0503020204020204" pitchFamily="34" charset="-122"/>
                <a:ea typeface="微软雅黑" panose="020B0503020204020204" pitchFamily="34" charset="-122"/>
              </a:rPr>
              <a:t>;</a:t>
            </a:r>
          </a:p>
          <a:p>
            <a:pPr algn="just">
              <a:lnSpc>
                <a:spcPct val="120000"/>
              </a:lnSpc>
            </a:pPr>
            <a:endParaRPr lang="zh-CN" altLang="en-US" sz="2000" dirty="0">
              <a:latin typeface="微软雅黑" panose="020B0503020204020204" pitchFamily="34" charset="-122"/>
              <a:ea typeface="微软雅黑" panose="020B0503020204020204" pitchFamily="34" charset="-122"/>
            </a:endParaRPr>
          </a:p>
        </p:txBody>
      </p:sp>
      <p:sp>
        <p:nvSpPr>
          <p:cNvPr id="10" name="Text Box 15"/>
          <p:cNvSpPr txBox="1">
            <a:spLocks noChangeArrowheads="1"/>
          </p:cNvSpPr>
          <p:nvPr/>
        </p:nvSpPr>
        <p:spPr bwMode="auto">
          <a:xfrm>
            <a:off x="924435" y="1847815"/>
            <a:ext cx="92711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en-US" altLang="zh-CN" sz="2000" dirty="0">
                <a:solidFill>
                  <a:srgbClr val="0000FF"/>
                </a:solidFill>
                <a:latin typeface="微软雅黑" panose="020B0503020204020204" pitchFamily="34" charset="-122"/>
                <a:ea typeface="微软雅黑" panose="020B0503020204020204" pitchFamily="34" charset="-122"/>
              </a:rPr>
              <a:t>    </a:t>
            </a:r>
            <a:r>
              <a:rPr kumimoji="1" lang="zh-CN" altLang="en-US" sz="2000" dirty="0">
                <a:solidFill>
                  <a:srgbClr val="0000FF"/>
                </a:solidFill>
                <a:latin typeface="微软雅黑" panose="020B0503020204020204" pitchFamily="34" charset="-122"/>
                <a:ea typeface="微软雅黑" panose="020B0503020204020204" pitchFamily="34" charset="-122"/>
              </a:rPr>
              <a:t>设数组</a:t>
            </a:r>
            <a:r>
              <a:rPr kumimoji="1" lang="en-US" altLang="zh-CN" sz="2000" dirty="0">
                <a:solidFill>
                  <a:srgbClr val="0000FF"/>
                </a:solidFill>
                <a:latin typeface="微软雅黑" panose="020B0503020204020204" pitchFamily="34" charset="-122"/>
                <a:ea typeface="微软雅黑" panose="020B0503020204020204" pitchFamily="34" charset="-122"/>
              </a:rPr>
              <a:t>color[n]</a:t>
            </a:r>
            <a:r>
              <a:rPr kumimoji="1" lang="zh-CN" altLang="en-US" sz="2000" dirty="0">
                <a:solidFill>
                  <a:srgbClr val="0000FF"/>
                </a:solidFill>
                <a:latin typeface="微软雅黑" panose="020B0503020204020204" pitchFamily="34" charset="-122"/>
                <a:ea typeface="微软雅黑" panose="020B0503020204020204" pitchFamily="34" charset="-122"/>
              </a:rPr>
              <a:t>表示顶点的着色情况，贪心法求解图着色问题的算法如下： </a:t>
            </a:r>
          </a:p>
        </p:txBody>
      </p:sp>
      <p:cxnSp>
        <p:nvCxnSpPr>
          <p:cNvPr id="11" name="直接箭头连接符 10"/>
          <p:cNvCxnSpPr/>
          <p:nvPr/>
        </p:nvCxnSpPr>
        <p:spPr>
          <a:xfrm>
            <a:off x="4716320" y="4020501"/>
            <a:ext cx="113792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842667" y="3841961"/>
            <a:ext cx="143046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第一层循环</a:t>
            </a:r>
          </a:p>
        </p:txBody>
      </p:sp>
      <p:cxnSp>
        <p:nvCxnSpPr>
          <p:cNvPr id="13" name="直接箭头连接符 12"/>
          <p:cNvCxnSpPr/>
          <p:nvPr/>
        </p:nvCxnSpPr>
        <p:spPr>
          <a:xfrm>
            <a:off x="4794894" y="4676558"/>
            <a:ext cx="113792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932817" y="4510431"/>
            <a:ext cx="141658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第二层循环</a:t>
            </a:r>
          </a:p>
        </p:txBody>
      </p:sp>
      <p:sp>
        <p:nvSpPr>
          <p:cNvPr id="8" name="文本占位符 1">
            <a:extLst>
              <a:ext uri="{FF2B5EF4-FFF2-40B4-BE49-F238E27FC236}">
                <a16:creationId xmlns:a16="http://schemas.microsoft.com/office/drawing/2014/main" id="{B52BE609-A55F-1CBD-B7AA-C8E497BC0105}"/>
              </a:ext>
            </a:extLst>
          </p:cNvPr>
          <p:cNvSpPr>
            <a:spLocks noGrp="1"/>
          </p:cNvSpPr>
          <p:nvPr>
            <p:ph type="body" sz="quarter" idx="13"/>
          </p:nvPr>
        </p:nvSpPr>
        <p:spPr>
          <a:xfrm>
            <a:off x="-320015" y="242052"/>
            <a:ext cx="9684000" cy="864000"/>
          </a:xfrm>
        </p:spPr>
        <p:txBody>
          <a:bodyPr/>
          <a:lstStyle/>
          <a:p>
            <a:r>
              <a:rPr lang="en-US" altLang="zh-CN" sz="2800" b="1" dirty="0">
                <a:latin typeface="微软雅黑" panose="020B0503020204020204" pitchFamily="34" charset="-122"/>
                <a:ea typeface="微软雅黑" panose="020B0503020204020204" pitchFamily="34" charset="-122"/>
              </a:rPr>
              <a:t>5.2  </a:t>
            </a:r>
            <a:r>
              <a:rPr lang="zh-CN" altLang="en-US" sz="2800" b="1" dirty="0">
                <a:latin typeface="微软雅黑" panose="020B0503020204020204" pitchFamily="34" charset="-122"/>
                <a:ea typeface="微软雅黑" panose="020B0503020204020204" pitchFamily="34" charset="-122"/>
              </a:rPr>
              <a:t>求解图着色问题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latin typeface="微软雅黑" panose="020B0503020204020204" pitchFamily="34" charset="-122"/>
                <a:ea typeface="微软雅黑" panose="020B0503020204020204" pitchFamily="34" charset="-122"/>
              </a:rPr>
              <a:t>18</a:t>
            </a:fld>
            <a:endParaRPr lang="zh-CN" altLang="en-US">
              <a:latin typeface="微软雅黑" panose="020B0503020204020204" pitchFamily="34" charset="-122"/>
              <a:ea typeface="微软雅黑" panose="020B0503020204020204" pitchFamily="34" charset="-122"/>
            </a:endParaRPr>
          </a:p>
        </p:txBody>
      </p:sp>
      <p:sp>
        <p:nvSpPr>
          <p:cNvPr id="4" name="标题 1"/>
          <p:cNvSpPr txBox="1"/>
          <p:nvPr/>
        </p:nvSpPr>
        <p:spPr>
          <a:xfrm>
            <a:off x="753793" y="1384376"/>
            <a:ext cx="1951637" cy="511454"/>
          </a:xfrm>
          <a:prstGeom prst="rect">
            <a:avLst/>
          </a:prstGeom>
        </p:spPr>
        <p:txBody>
          <a:bodyP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marL="514350" indent="-514350">
              <a:lnSpc>
                <a:spcPct val="120000"/>
              </a:lnSpc>
            </a:pPr>
            <a:r>
              <a:rPr lang="en-US" altLang="zh-CN" sz="2000" dirty="0">
                <a:solidFill>
                  <a:srgbClr val="FF0000"/>
                </a:solidFill>
                <a:latin typeface="微软雅黑" panose="020B0503020204020204" pitchFamily="34" charset="-122"/>
                <a:ea typeface="微软雅黑" panose="020B0503020204020204" pitchFamily="34" charset="-122"/>
              </a:rPr>
              <a:t>4. </a:t>
            </a:r>
            <a:r>
              <a:rPr lang="zh-CN" altLang="en-US" sz="2000" dirty="0">
                <a:solidFill>
                  <a:srgbClr val="FF0000"/>
                </a:solidFill>
                <a:latin typeface="微软雅黑" panose="020B0503020204020204" pitchFamily="34" charset="-122"/>
                <a:ea typeface="微软雅黑" panose="020B0503020204020204" pitchFamily="34" charset="-122"/>
              </a:rPr>
              <a:t>算法分析</a:t>
            </a:r>
          </a:p>
        </p:txBody>
      </p:sp>
      <p:pic>
        <p:nvPicPr>
          <p:cNvPr id="6" name="图片 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12862" y="4101663"/>
            <a:ext cx="1719430" cy="2339836"/>
          </a:xfrm>
          <a:prstGeom prst="rect">
            <a:avLst/>
          </a:prstGeom>
        </p:spPr>
      </p:pic>
      <p:sp>
        <p:nvSpPr>
          <p:cNvPr id="7" name="思想气泡: 云 6"/>
          <p:cNvSpPr/>
          <p:nvPr/>
        </p:nvSpPr>
        <p:spPr>
          <a:xfrm>
            <a:off x="2869170" y="4425360"/>
            <a:ext cx="2143693" cy="1417018"/>
          </a:xfrm>
          <a:prstGeom prst="cloudCallout">
            <a:avLst>
              <a:gd name="adj1" fmla="val 64548"/>
              <a:gd name="adj2" fmla="val 25320"/>
            </a:avLst>
          </a:prstGeom>
          <a:no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00FF"/>
                </a:solidFill>
                <a:latin typeface="微软雅黑" panose="020B0503020204020204" pitchFamily="34" charset="-122"/>
                <a:ea typeface="微软雅黑" panose="020B0503020204020204" pitchFamily="34" charset="-122"/>
                <a:cs typeface="Arabic Typesetting" panose="020B0604020202020204" pitchFamily="66" charset="-78"/>
              </a:rPr>
              <a:t>最优解</a:t>
            </a:r>
          </a:p>
        </p:txBody>
      </p:sp>
      <p:sp>
        <p:nvSpPr>
          <p:cNvPr id="9" name="矩形 8"/>
          <p:cNvSpPr/>
          <p:nvPr/>
        </p:nvSpPr>
        <p:spPr>
          <a:xfrm>
            <a:off x="1140431" y="2045128"/>
            <a:ext cx="10397447" cy="961289"/>
          </a:xfrm>
          <a:prstGeom prst="rect">
            <a:avLst/>
          </a:prstGeom>
        </p:spPr>
        <p:txBody>
          <a:bodyPr wrap="square">
            <a:spAutoFit/>
          </a:bodyPr>
          <a:lstStyle/>
          <a:p>
            <a:pPr>
              <a:lnSpc>
                <a:spcPct val="150000"/>
              </a:lnSpc>
              <a:spcBef>
                <a:spcPts val="12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本算法需要试探</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k</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种颜色，每种颜色需要对所有</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个顶点进行冲突测试。因此算法的时间复杂性是</a:t>
            </a:r>
          </a:p>
        </p:txBody>
      </p:sp>
      <p:sp>
        <p:nvSpPr>
          <p:cNvPr id="10" name="文本框 9">
            <a:extLst>
              <a:ext uri="{FF2B5EF4-FFF2-40B4-BE49-F238E27FC236}">
                <a16:creationId xmlns:a16="http://schemas.microsoft.com/office/drawing/2014/main" id="{530C4CA8-075E-47B5-A516-034D8A34C16B}"/>
              </a:ext>
            </a:extLst>
          </p:cNvPr>
          <p:cNvSpPr txBox="1"/>
          <p:nvPr/>
        </p:nvSpPr>
        <p:spPr>
          <a:xfrm>
            <a:off x="1907360" y="2637085"/>
            <a:ext cx="1283663"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cs typeface="Consolas" panose="020B0609020204030204" pitchFamily="49" charset="0"/>
              </a:rPr>
              <a:t>O(</a:t>
            </a:r>
            <a:r>
              <a:rPr lang="en-US" altLang="zh-CN" dirty="0" err="1">
                <a:latin typeface="微软雅黑" panose="020B0503020204020204" pitchFamily="34" charset="-122"/>
                <a:ea typeface="微软雅黑" panose="020B0503020204020204" pitchFamily="34" charset="-122"/>
                <a:cs typeface="Consolas" panose="020B0609020204030204" pitchFamily="49" charset="0"/>
              </a:rPr>
              <a:t>kn</a:t>
            </a:r>
            <a:r>
              <a:rPr lang="zh-CN" altLang="en-US" dirty="0">
                <a:latin typeface="微软雅黑" panose="020B0503020204020204" pitchFamily="34" charset="-122"/>
                <a:ea typeface="微软雅黑" panose="020B0503020204020204" pitchFamily="34" charset="-122"/>
                <a:cs typeface="Consolas" panose="020B0609020204030204" pitchFamily="49" charset="0"/>
              </a:rPr>
              <a:t>）</a:t>
            </a:r>
            <a:endParaRPr lang="zh-CN" altLang="en-US" dirty="0">
              <a:latin typeface="微软雅黑" panose="020B0503020204020204" pitchFamily="34" charset="-122"/>
              <a:ea typeface="微软雅黑" panose="020B0503020204020204" pitchFamily="34" charset="-122"/>
            </a:endParaRPr>
          </a:p>
        </p:txBody>
      </p:sp>
      <p:sp>
        <p:nvSpPr>
          <p:cNvPr id="11" name="文本占位符 1">
            <a:extLst>
              <a:ext uri="{FF2B5EF4-FFF2-40B4-BE49-F238E27FC236}">
                <a16:creationId xmlns:a16="http://schemas.microsoft.com/office/drawing/2014/main" id="{176FD807-632F-9D9F-1B7A-8386F7F041BD}"/>
              </a:ext>
            </a:extLst>
          </p:cNvPr>
          <p:cNvSpPr>
            <a:spLocks noGrp="1"/>
          </p:cNvSpPr>
          <p:nvPr>
            <p:ph type="body" sz="quarter" idx="13"/>
          </p:nvPr>
        </p:nvSpPr>
        <p:spPr>
          <a:xfrm>
            <a:off x="-320015" y="242052"/>
            <a:ext cx="9684000" cy="864000"/>
          </a:xfrm>
        </p:spPr>
        <p:txBody>
          <a:bodyPr/>
          <a:lstStyle/>
          <a:p>
            <a:r>
              <a:rPr lang="en-US" altLang="zh-CN" sz="2800" b="1" dirty="0">
                <a:latin typeface="微软雅黑" panose="020B0503020204020204" pitchFamily="34" charset="-122"/>
                <a:ea typeface="微软雅黑" panose="020B0503020204020204" pitchFamily="34" charset="-122"/>
              </a:rPr>
              <a:t>5.2  </a:t>
            </a:r>
            <a:r>
              <a:rPr lang="zh-CN" altLang="en-US" sz="2800" b="1" dirty="0">
                <a:latin typeface="微软雅黑" panose="020B0503020204020204" pitchFamily="34" charset="-122"/>
                <a:ea typeface="微软雅黑" panose="020B0503020204020204" pitchFamily="34" charset="-122"/>
              </a:rPr>
              <a:t>求解图着色问题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latin typeface="微软雅黑" panose="020B0503020204020204" pitchFamily="34" charset="-122"/>
                <a:ea typeface="微软雅黑" panose="020B0503020204020204" pitchFamily="34" charset="-122"/>
              </a:rPr>
              <a:t>19</a:t>
            </a:fld>
            <a:endParaRPr lang="zh-CN" altLang="en-US">
              <a:latin typeface="微软雅黑" panose="020B0503020204020204" pitchFamily="34" charset="-122"/>
              <a:ea typeface="微软雅黑" panose="020B0503020204020204" pitchFamily="34" charset="-122"/>
            </a:endParaRPr>
          </a:p>
        </p:txBody>
      </p:sp>
      <p:grpSp>
        <p:nvGrpSpPr>
          <p:cNvPr id="4" name="Group 13"/>
          <p:cNvGrpSpPr/>
          <p:nvPr/>
        </p:nvGrpSpPr>
        <p:grpSpPr bwMode="auto">
          <a:xfrm>
            <a:off x="6625229" y="1307954"/>
            <a:ext cx="2762728" cy="1485644"/>
            <a:chOff x="569" y="2026"/>
            <a:chExt cx="2097" cy="746"/>
          </a:xfrm>
        </p:grpSpPr>
        <p:sp>
          <p:nvSpPr>
            <p:cNvPr id="6" name="Oval 14"/>
            <p:cNvSpPr>
              <a:spLocks noChangeArrowheads="1"/>
            </p:cNvSpPr>
            <p:nvPr/>
          </p:nvSpPr>
          <p:spPr bwMode="auto">
            <a:xfrm>
              <a:off x="569" y="2295"/>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1</a:t>
              </a:r>
            </a:p>
          </p:txBody>
        </p:sp>
        <p:sp>
          <p:nvSpPr>
            <p:cNvPr id="7" name="Oval 15"/>
            <p:cNvSpPr>
              <a:spLocks noChangeArrowheads="1"/>
            </p:cNvSpPr>
            <p:nvPr/>
          </p:nvSpPr>
          <p:spPr bwMode="auto">
            <a:xfrm>
              <a:off x="1241" y="2301"/>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2</a:t>
              </a:r>
            </a:p>
          </p:txBody>
        </p:sp>
        <p:sp>
          <p:nvSpPr>
            <p:cNvPr id="8" name="Line 16"/>
            <p:cNvSpPr>
              <a:spLocks noChangeShapeType="1"/>
            </p:cNvSpPr>
            <p:nvPr/>
          </p:nvSpPr>
          <p:spPr bwMode="auto">
            <a:xfrm>
              <a:off x="780" y="2378"/>
              <a:ext cx="45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 name="Oval 17"/>
            <p:cNvSpPr>
              <a:spLocks noChangeArrowheads="1"/>
            </p:cNvSpPr>
            <p:nvPr/>
          </p:nvSpPr>
          <p:spPr bwMode="auto">
            <a:xfrm>
              <a:off x="1869" y="2026"/>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3</a:t>
              </a:r>
            </a:p>
          </p:txBody>
        </p:sp>
        <p:sp>
          <p:nvSpPr>
            <p:cNvPr id="10" name="Oval 18"/>
            <p:cNvSpPr>
              <a:spLocks noChangeArrowheads="1"/>
            </p:cNvSpPr>
            <p:nvPr/>
          </p:nvSpPr>
          <p:spPr bwMode="auto">
            <a:xfrm>
              <a:off x="1851" y="2612"/>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4</a:t>
              </a:r>
            </a:p>
          </p:txBody>
        </p:sp>
        <p:sp>
          <p:nvSpPr>
            <p:cNvPr id="11" name="Oval 19"/>
            <p:cNvSpPr>
              <a:spLocks noChangeArrowheads="1"/>
            </p:cNvSpPr>
            <p:nvPr/>
          </p:nvSpPr>
          <p:spPr bwMode="auto">
            <a:xfrm>
              <a:off x="2467" y="2330"/>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5</a:t>
              </a:r>
            </a:p>
          </p:txBody>
        </p:sp>
        <p:sp>
          <p:nvSpPr>
            <p:cNvPr id="12" name="Line 20"/>
            <p:cNvSpPr>
              <a:spLocks noChangeShapeType="1"/>
            </p:cNvSpPr>
            <p:nvPr/>
          </p:nvSpPr>
          <p:spPr bwMode="auto">
            <a:xfrm flipV="1">
              <a:off x="1434" y="2132"/>
              <a:ext cx="442" cy="20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 name="Line 21"/>
            <p:cNvSpPr>
              <a:spLocks noChangeShapeType="1"/>
            </p:cNvSpPr>
            <p:nvPr/>
          </p:nvSpPr>
          <p:spPr bwMode="auto">
            <a:xfrm>
              <a:off x="1434" y="2426"/>
              <a:ext cx="429" cy="2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 name="Line 22"/>
            <p:cNvSpPr>
              <a:spLocks noChangeShapeType="1"/>
            </p:cNvSpPr>
            <p:nvPr/>
          </p:nvSpPr>
          <p:spPr bwMode="auto">
            <a:xfrm flipV="1">
              <a:off x="2050" y="2479"/>
              <a:ext cx="460" cy="2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 name="Line 23"/>
            <p:cNvSpPr>
              <a:spLocks noChangeShapeType="1"/>
            </p:cNvSpPr>
            <p:nvPr/>
          </p:nvSpPr>
          <p:spPr bwMode="auto">
            <a:xfrm flipH="1" flipV="1">
              <a:off x="2068" y="2122"/>
              <a:ext cx="436" cy="2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5" name="Group 13"/>
          <p:cNvGrpSpPr/>
          <p:nvPr/>
        </p:nvGrpSpPr>
        <p:grpSpPr bwMode="auto">
          <a:xfrm>
            <a:off x="6588411" y="3321780"/>
            <a:ext cx="2802920" cy="1415588"/>
            <a:chOff x="569" y="2026"/>
            <a:chExt cx="2097" cy="746"/>
          </a:xfrm>
        </p:grpSpPr>
        <p:sp>
          <p:nvSpPr>
            <p:cNvPr id="28" name="Oval 14"/>
            <p:cNvSpPr>
              <a:spLocks noChangeArrowheads="1"/>
            </p:cNvSpPr>
            <p:nvPr/>
          </p:nvSpPr>
          <p:spPr bwMode="auto">
            <a:xfrm>
              <a:off x="569" y="2295"/>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1</a:t>
              </a:r>
            </a:p>
          </p:txBody>
        </p:sp>
        <p:sp>
          <p:nvSpPr>
            <p:cNvPr id="29" name="Oval 15"/>
            <p:cNvSpPr>
              <a:spLocks noChangeArrowheads="1"/>
            </p:cNvSpPr>
            <p:nvPr/>
          </p:nvSpPr>
          <p:spPr bwMode="auto">
            <a:xfrm>
              <a:off x="1241" y="2301"/>
              <a:ext cx="199" cy="160"/>
            </a:xfrm>
            <a:prstGeom prst="ellipse">
              <a:avLst/>
            </a:prstGeom>
            <a:solidFill>
              <a:schemeClr val="hlink"/>
            </a:solidFill>
            <a:ln w="9525">
              <a:solidFill>
                <a:srgbClr val="000000"/>
              </a:solidFill>
              <a:round/>
            </a:ln>
          </p:spPr>
          <p:txBody>
            <a:bodyPr lIns="43200" tIns="0" rIns="0" bIns="0"/>
            <a:lstStyle/>
            <a:p>
              <a:pPr algn="just" eaLnBrk="0" hangingPunct="0">
                <a:lnSpc>
                  <a:spcPct val="80000"/>
                </a:lnSpc>
              </a:pPr>
              <a:r>
                <a:rPr lang="en-US" altLang="zh-CN">
                  <a:latin typeface="微软雅黑" panose="020B0503020204020204" pitchFamily="34" charset="-122"/>
                  <a:ea typeface="微软雅黑" panose="020B0503020204020204" pitchFamily="34" charset="-122"/>
                </a:rPr>
                <a:t>2</a:t>
              </a:r>
            </a:p>
          </p:txBody>
        </p:sp>
        <p:sp>
          <p:nvSpPr>
            <p:cNvPr id="30" name="Line 16"/>
            <p:cNvSpPr>
              <a:spLocks noChangeShapeType="1"/>
            </p:cNvSpPr>
            <p:nvPr/>
          </p:nvSpPr>
          <p:spPr bwMode="auto">
            <a:xfrm>
              <a:off x="780" y="2378"/>
              <a:ext cx="45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Oval 17"/>
            <p:cNvSpPr>
              <a:spLocks noChangeArrowheads="1"/>
            </p:cNvSpPr>
            <p:nvPr/>
          </p:nvSpPr>
          <p:spPr bwMode="auto">
            <a:xfrm>
              <a:off x="1869" y="2026"/>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a:latin typeface="微软雅黑" panose="020B0503020204020204" pitchFamily="34" charset="-122"/>
                  <a:ea typeface="微软雅黑" panose="020B0503020204020204" pitchFamily="34" charset="-122"/>
                </a:rPr>
                <a:t>3</a:t>
              </a:r>
            </a:p>
          </p:txBody>
        </p:sp>
        <p:sp>
          <p:nvSpPr>
            <p:cNvPr id="32" name="Oval 18"/>
            <p:cNvSpPr>
              <a:spLocks noChangeArrowheads="1"/>
            </p:cNvSpPr>
            <p:nvPr/>
          </p:nvSpPr>
          <p:spPr bwMode="auto">
            <a:xfrm>
              <a:off x="1851" y="2612"/>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a:latin typeface="微软雅黑" panose="020B0503020204020204" pitchFamily="34" charset="-122"/>
                  <a:ea typeface="微软雅黑" panose="020B0503020204020204" pitchFamily="34" charset="-122"/>
                </a:rPr>
                <a:t>4</a:t>
              </a:r>
            </a:p>
          </p:txBody>
        </p:sp>
        <p:sp>
          <p:nvSpPr>
            <p:cNvPr id="33" name="Oval 19"/>
            <p:cNvSpPr>
              <a:spLocks noChangeArrowheads="1"/>
            </p:cNvSpPr>
            <p:nvPr/>
          </p:nvSpPr>
          <p:spPr bwMode="auto">
            <a:xfrm>
              <a:off x="2467" y="2330"/>
              <a:ext cx="199" cy="160"/>
            </a:xfrm>
            <a:prstGeom prst="ellipse">
              <a:avLst/>
            </a:prstGeom>
            <a:solidFill>
              <a:schemeClr val="hlink"/>
            </a:solidFill>
            <a:ln w="9525">
              <a:solidFill>
                <a:srgbClr val="000000"/>
              </a:solidFill>
              <a:round/>
            </a:ln>
          </p:spPr>
          <p:txBody>
            <a:bodyPr lIns="43200" tIns="0" rIns="0" bIns="0"/>
            <a:lstStyle/>
            <a:p>
              <a:pPr algn="just" eaLnBrk="0" hangingPunct="0">
                <a:lnSpc>
                  <a:spcPct val="80000"/>
                </a:lnSpc>
              </a:pPr>
              <a:r>
                <a:rPr lang="en-US" altLang="zh-CN">
                  <a:latin typeface="微软雅黑" panose="020B0503020204020204" pitchFamily="34" charset="-122"/>
                  <a:ea typeface="微软雅黑" panose="020B0503020204020204" pitchFamily="34" charset="-122"/>
                </a:rPr>
                <a:t>5</a:t>
              </a:r>
            </a:p>
          </p:txBody>
        </p:sp>
        <p:sp>
          <p:nvSpPr>
            <p:cNvPr id="34" name="Line 20"/>
            <p:cNvSpPr>
              <a:spLocks noChangeShapeType="1"/>
            </p:cNvSpPr>
            <p:nvPr/>
          </p:nvSpPr>
          <p:spPr bwMode="auto">
            <a:xfrm flipV="1">
              <a:off x="1434" y="2132"/>
              <a:ext cx="442" cy="20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21"/>
            <p:cNvSpPr>
              <a:spLocks noChangeShapeType="1"/>
            </p:cNvSpPr>
            <p:nvPr/>
          </p:nvSpPr>
          <p:spPr bwMode="auto">
            <a:xfrm>
              <a:off x="1434" y="2426"/>
              <a:ext cx="429" cy="2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22"/>
            <p:cNvSpPr>
              <a:spLocks noChangeShapeType="1"/>
            </p:cNvSpPr>
            <p:nvPr/>
          </p:nvSpPr>
          <p:spPr bwMode="auto">
            <a:xfrm flipV="1">
              <a:off x="2050" y="2479"/>
              <a:ext cx="460" cy="2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23"/>
            <p:cNvSpPr>
              <a:spLocks noChangeShapeType="1"/>
            </p:cNvSpPr>
            <p:nvPr/>
          </p:nvSpPr>
          <p:spPr bwMode="auto">
            <a:xfrm flipH="1" flipV="1">
              <a:off x="2068" y="2122"/>
              <a:ext cx="436" cy="2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16" name="Group 13"/>
          <p:cNvGrpSpPr/>
          <p:nvPr/>
        </p:nvGrpSpPr>
        <p:grpSpPr bwMode="auto">
          <a:xfrm>
            <a:off x="965919" y="1295751"/>
            <a:ext cx="2713278" cy="1487674"/>
            <a:chOff x="569" y="2026"/>
            <a:chExt cx="2097" cy="746"/>
          </a:xfrm>
        </p:grpSpPr>
        <p:sp>
          <p:nvSpPr>
            <p:cNvPr id="39" name="Oval 14"/>
            <p:cNvSpPr>
              <a:spLocks noChangeArrowheads="1"/>
            </p:cNvSpPr>
            <p:nvPr/>
          </p:nvSpPr>
          <p:spPr bwMode="auto">
            <a:xfrm>
              <a:off x="569" y="2295"/>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1</a:t>
              </a:r>
            </a:p>
          </p:txBody>
        </p:sp>
        <p:sp>
          <p:nvSpPr>
            <p:cNvPr id="40" name="Oval 15"/>
            <p:cNvSpPr>
              <a:spLocks noChangeArrowheads="1"/>
            </p:cNvSpPr>
            <p:nvPr/>
          </p:nvSpPr>
          <p:spPr bwMode="auto">
            <a:xfrm>
              <a:off x="1241" y="2301"/>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3</a:t>
              </a:r>
            </a:p>
          </p:txBody>
        </p:sp>
        <p:sp>
          <p:nvSpPr>
            <p:cNvPr id="41" name="Line 16"/>
            <p:cNvSpPr>
              <a:spLocks noChangeShapeType="1"/>
            </p:cNvSpPr>
            <p:nvPr/>
          </p:nvSpPr>
          <p:spPr bwMode="auto">
            <a:xfrm>
              <a:off x="780" y="2378"/>
              <a:ext cx="45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Oval 17"/>
            <p:cNvSpPr>
              <a:spLocks noChangeArrowheads="1"/>
            </p:cNvSpPr>
            <p:nvPr/>
          </p:nvSpPr>
          <p:spPr bwMode="auto">
            <a:xfrm>
              <a:off x="1869" y="2026"/>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4</a:t>
              </a:r>
            </a:p>
          </p:txBody>
        </p:sp>
        <p:sp>
          <p:nvSpPr>
            <p:cNvPr id="43" name="Oval 18"/>
            <p:cNvSpPr>
              <a:spLocks noChangeArrowheads="1"/>
            </p:cNvSpPr>
            <p:nvPr/>
          </p:nvSpPr>
          <p:spPr bwMode="auto">
            <a:xfrm>
              <a:off x="1851" y="2612"/>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5</a:t>
              </a:r>
            </a:p>
          </p:txBody>
        </p:sp>
        <p:sp>
          <p:nvSpPr>
            <p:cNvPr id="44" name="Oval 19"/>
            <p:cNvSpPr>
              <a:spLocks noChangeArrowheads="1"/>
            </p:cNvSpPr>
            <p:nvPr/>
          </p:nvSpPr>
          <p:spPr bwMode="auto">
            <a:xfrm>
              <a:off x="2467" y="2330"/>
              <a:ext cx="199" cy="160"/>
            </a:xfrm>
            <a:prstGeom prst="ellipse">
              <a:avLst/>
            </a:prstGeom>
            <a:solidFill>
              <a:schemeClr val="bg1"/>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2</a:t>
              </a:r>
            </a:p>
          </p:txBody>
        </p:sp>
        <p:sp>
          <p:nvSpPr>
            <p:cNvPr id="45" name="Line 20"/>
            <p:cNvSpPr>
              <a:spLocks noChangeShapeType="1"/>
            </p:cNvSpPr>
            <p:nvPr/>
          </p:nvSpPr>
          <p:spPr bwMode="auto">
            <a:xfrm flipV="1">
              <a:off x="1434" y="2132"/>
              <a:ext cx="442" cy="20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6" name="Line 21"/>
            <p:cNvSpPr>
              <a:spLocks noChangeShapeType="1"/>
            </p:cNvSpPr>
            <p:nvPr/>
          </p:nvSpPr>
          <p:spPr bwMode="auto">
            <a:xfrm>
              <a:off x="1434" y="2426"/>
              <a:ext cx="429" cy="2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7" name="Line 22"/>
            <p:cNvSpPr>
              <a:spLocks noChangeShapeType="1"/>
            </p:cNvSpPr>
            <p:nvPr/>
          </p:nvSpPr>
          <p:spPr bwMode="auto">
            <a:xfrm flipV="1">
              <a:off x="2050" y="2479"/>
              <a:ext cx="460" cy="2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23"/>
            <p:cNvSpPr>
              <a:spLocks noChangeShapeType="1"/>
            </p:cNvSpPr>
            <p:nvPr/>
          </p:nvSpPr>
          <p:spPr bwMode="auto">
            <a:xfrm flipH="1" flipV="1">
              <a:off x="2068" y="2122"/>
              <a:ext cx="436" cy="2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17" name="Group 2"/>
          <p:cNvGrpSpPr/>
          <p:nvPr/>
        </p:nvGrpSpPr>
        <p:grpSpPr bwMode="auto">
          <a:xfrm>
            <a:off x="964557" y="3357674"/>
            <a:ext cx="2701026" cy="1539719"/>
            <a:chOff x="2958" y="2042"/>
            <a:chExt cx="2097" cy="746"/>
          </a:xfrm>
        </p:grpSpPr>
        <p:sp>
          <p:nvSpPr>
            <p:cNvPr id="50" name="Oval 3"/>
            <p:cNvSpPr>
              <a:spLocks noChangeArrowheads="1"/>
            </p:cNvSpPr>
            <p:nvPr/>
          </p:nvSpPr>
          <p:spPr bwMode="auto">
            <a:xfrm>
              <a:off x="4259" y="2042"/>
              <a:ext cx="199" cy="160"/>
            </a:xfrm>
            <a:prstGeom prst="ellipse">
              <a:avLst/>
            </a:prstGeom>
            <a:solidFill>
              <a:schemeClr val="hlink"/>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4</a:t>
              </a:r>
            </a:p>
          </p:txBody>
        </p:sp>
        <p:sp>
          <p:nvSpPr>
            <p:cNvPr id="51" name="Oval 4"/>
            <p:cNvSpPr>
              <a:spLocks noChangeArrowheads="1"/>
            </p:cNvSpPr>
            <p:nvPr/>
          </p:nvSpPr>
          <p:spPr bwMode="auto">
            <a:xfrm>
              <a:off x="4240" y="2628"/>
              <a:ext cx="199" cy="160"/>
            </a:xfrm>
            <a:prstGeom prst="ellipse">
              <a:avLst/>
            </a:prstGeom>
            <a:solidFill>
              <a:schemeClr val="hlink"/>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5</a:t>
              </a:r>
            </a:p>
          </p:txBody>
        </p:sp>
        <p:sp>
          <p:nvSpPr>
            <p:cNvPr id="52" name="Oval 5"/>
            <p:cNvSpPr>
              <a:spLocks noChangeArrowheads="1"/>
            </p:cNvSpPr>
            <p:nvPr/>
          </p:nvSpPr>
          <p:spPr bwMode="auto">
            <a:xfrm>
              <a:off x="4856" y="2346"/>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2</a:t>
              </a:r>
            </a:p>
          </p:txBody>
        </p:sp>
        <p:sp>
          <p:nvSpPr>
            <p:cNvPr id="53" name="Line 6"/>
            <p:cNvSpPr>
              <a:spLocks noChangeShapeType="1"/>
            </p:cNvSpPr>
            <p:nvPr/>
          </p:nvSpPr>
          <p:spPr bwMode="auto">
            <a:xfrm flipV="1">
              <a:off x="3823" y="2148"/>
              <a:ext cx="442" cy="20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4" name="Line 7"/>
            <p:cNvSpPr>
              <a:spLocks noChangeShapeType="1"/>
            </p:cNvSpPr>
            <p:nvPr/>
          </p:nvSpPr>
          <p:spPr bwMode="auto">
            <a:xfrm>
              <a:off x="3823" y="2442"/>
              <a:ext cx="429" cy="2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5" name="Line 8"/>
            <p:cNvSpPr>
              <a:spLocks noChangeShapeType="1"/>
            </p:cNvSpPr>
            <p:nvPr/>
          </p:nvSpPr>
          <p:spPr bwMode="auto">
            <a:xfrm flipV="1">
              <a:off x="4439" y="2495"/>
              <a:ext cx="461" cy="2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6" name="Line 9"/>
            <p:cNvSpPr>
              <a:spLocks noChangeShapeType="1"/>
            </p:cNvSpPr>
            <p:nvPr/>
          </p:nvSpPr>
          <p:spPr bwMode="auto">
            <a:xfrm flipH="1" flipV="1">
              <a:off x="4458" y="2138"/>
              <a:ext cx="435" cy="2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Oval 10"/>
            <p:cNvSpPr>
              <a:spLocks noChangeArrowheads="1"/>
            </p:cNvSpPr>
            <p:nvPr/>
          </p:nvSpPr>
          <p:spPr bwMode="auto">
            <a:xfrm>
              <a:off x="2958" y="2311"/>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a:latin typeface="微软雅黑" panose="020B0503020204020204" pitchFamily="34" charset="-122"/>
                  <a:ea typeface="微软雅黑" panose="020B0503020204020204" pitchFamily="34" charset="-122"/>
                </a:rPr>
                <a:t>1</a:t>
              </a:r>
            </a:p>
          </p:txBody>
        </p:sp>
        <p:sp>
          <p:nvSpPr>
            <p:cNvPr id="58" name="Oval 11"/>
            <p:cNvSpPr>
              <a:spLocks noChangeArrowheads="1"/>
            </p:cNvSpPr>
            <p:nvPr/>
          </p:nvSpPr>
          <p:spPr bwMode="auto">
            <a:xfrm>
              <a:off x="3630" y="2317"/>
              <a:ext cx="199" cy="160"/>
            </a:xfrm>
            <a:prstGeom prst="ellipse">
              <a:avLst/>
            </a:prstGeom>
            <a:solidFill>
              <a:srgbClr val="FF9900"/>
            </a:solidFill>
            <a:ln w="9525">
              <a:solidFill>
                <a:srgbClr val="000000"/>
              </a:solidFill>
              <a:round/>
            </a:ln>
          </p:spPr>
          <p:txBody>
            <a:bodyPr lIns="43200" tIns="0" rIns="0" bIns="0"/>
            <a:lstStyle/>
            <a:p>
              <a:pPr algn="just" eaLnBrk="0" hangingPunct="0">
                <a:lnSpc>
                  <a:spcPct val="80000"/>
                </a:lnSpc>
              </a:pPr>
              <a:r>
                <a:rPr lang="en-US" altLang="zh-CN" dirty="0">
                  <a:latin typeface="微软雅黑" panose="020B0503020204020204" pitchFamily="34" charset="-122"/>
                  <a:ea typeface="微软雅黑" panose="020B0503020204020204" pitchFamily="34" charset="-122"/>
                </a:rPr>
                <a:t>3</a:t>
              </a:r>
            </a:p>
          </p:txBody>
        </p:sp>
        <p:sp>
          <p:nvSpPr>
            <p:cNvPr id="59" name="Line 12"/>
            <p:cNvSpPr>
              <a:spLocks noChangeShapeType="1"/>
            </p:cNvSpPr>
            <p:nvPr/>
          </p:nvSpPr>
          <p:spPr bwMode="auto">
            <a:xfrm>
              <a:off x="3170" y="2394"/>
              <a:ext cx="45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0" name="文本框 59"/>
          <p:cNvSpPr txBox="1"/>
          <p:nvPr/>
        </p:nvSpPr>
        <p:spPr>
          <a:xfrm>
            <a:off x="6625229" y="5065893"/>
            <a:ext cx="4157649" cy="369332"/>
          </a:xfrm>
          <a:prstGeom prst="rect">
            <a:avLst/>
          </a:prstGeom>
          <a:noFill/>
        </p:spPr>
        <p:txBody>
          <a:bodyPr wrap="square" rtlCol="0">
            <a:spAutoFit/>
          </a:bodyPr>
          <a:lstStyle/>
          <a:p>
            <a:r>
              <a:rPr lang="zh-CN" altLang="en-US" b="1" dirty="0">
                <a:solidFill>
                  <a:srgbClr val="002060"/>
                </a:solidFill>
                <a:latin typeface="微软雅黑" panose="020B0503020204020204" pitchFamily="34" charset="-122"/>
                <a:ea typeface="微软雅黑" panose="020B0503020204020204" pitchFamily="34" charset="-122"/>
              </a:rPr>
              <a:t>按照顶点</a:t>
            </a:r>
            <a:r>
              <a:rPr lang="en-US" altLang="zh-CN" b="1" dirty="0">
                <a:solidFill>
                  <a:srgbClr val="002060"/>
                </a:solidFill>
                <a:latin typeface="微软雅黑" panose="020B0503020204020204" pitchFamily="34" charset="-122"/>
                <a:ea typeface="微软雅黑" panose="020B0503020204020204" pitchFamily="34" charset="-122"/>
              </a:rPr>
              <a:t>1,2,3,4,5</a:t>
            </a:r>
            <a:r>
              <a:rPr lang="zh-CN" altLang="en-US" b="1" dirty="0">
                <a:solidFill>
                  <a:srgbClr val="002060"/>
                </a:solidFill>
                <a:latin typeface="微软雅黑" panose="020B0503020204020204" pitchFamily="34" charset="-122"/>
                <a:ea typeface="微软雅黑" panose="020B0503020204020204" pitchFamily="34" charset="-122"/>
              </a:rPr>
              <a:t>顺序扫描得到最优解</a:t>
            </a:r>
          </a:p>
        </p:txBody>
      </p:sp>
      <p:sp>
        <p:nvSpPr>
          <p:cNvPr id="61" name="文本框 60"/>
          <p:cNvSpPr txBox="1"/>
          <p:nvPr/>
        </p:nvSpPr>
        <p:spPr>
          <a:xfrm>
            <a:off x="964557" y="5065893"/>
            <a:ext cx="4157649" cy="369332"/>
          </a:xfrm>
          <a:prstGeom prst="rect">
            <a:avLst/>
          </a:prstGeom>
          <a:noFill/>
        </p:spPr>
        <p:txBody>
          <a:bodyPr wrap="square" rtlCol="0">
            <a:spAutoFit/>
          </a:bodyPr>
          <a:lstStyle/>
          <a:p>
            <a:r>
              <a:rPr lang="zh-CN" altLang="en-US" b="1" dirty="0">
                <a:solidFill>
                  <a:srgbClr val="002060"/>
                </a:solidFill>
                <a:latin typeface="微软雅黑" panose="020B0503020204020204" pitchFamily="34" charset="-122"/>
                <a:ea typeface="微软雅黑" panose="020B0503020204020204" pitchFamily="34" charset="-122"/>
              </a:rPr>
              <a:t>按照顶点</a:t>
            </a:r>
            <a:r>
              <a:rPr lang="en-US" altLang="zh-CN" b="1" dirty="0">
                <a:solidFill>
                  <a:srgbClr val="002060"/>
                </a:solidFill>
                <a:latin typeface="微软雅黑" panose="020B0503020204020204" pitchFamily="34" charset="-122"/>
                <a:ea typeface="微软雅黑" panose="020B0503020204020204" pitchFamily="34" charset="-122"/>
              </a:rPr>
              <a:t>1,2,3,4,5</a:t>
            </a:r>
            <a:r>
              <a:rPr lang="zh-CN" altLang="en-US" b="1" dirty="0">
                <a:solidFill>
                  <a:srgbClr val="002060"/>
                </a:solidFill>
                <a:latin typeface="微软雅黑" panose="020B0503020204020204" pitchFamily="34" charset="-122"/>
                <a:ea typeface="微软雅黑" panose="020B0503020204020204" pitchFamily="34" charset="-122"/>
              </a:rPr>
              <a:t>顺序扫描得到近似解</a:t>
            </a:r>
          </a:p>
        </p:txBody>
      </p:sp>
      <p:sp>
        <p:nvSpPr>
          <p:cNvPr id="62" name="矩形 61"/>
          <p:cNvSpPr/>
          <p:nvPr/>
        </p:nvSpPr>
        <p:spPr>
          <a:xfrm>
            <a:off x="748847" y="5806641"/>
            <a:ext cx="11066434" cy="646331"/>
          </a:xfrm>
          <a:prstGeom prst="rect">
            <a:avLst/>
          </a:prstGeom>
        </p:spPr>
        <p:txBody>
          <a:bodyPr wrap="square">
            <a:spAutoFit/>
          </a:bodyPr>
          <a:lstStyle/>
          <a:p>
            <a:pPr lvl="0"/>
            <a:r>
              <a:rPr lang="zh-CN" altLang="en-US" dirty="0">
                <a:latin typeface="微软雅黑" panose="020B0503020204020204" pitchFamily="34" charset="-122"/>
                <a:ea typeface="微软雅黑" panose="020B0503020204020204" pitchFamily="34" charset="-122"/>
                <a:cs typeface="Consolas" panose="020B0609020204030204" pitchFamily="49" charset="0"/>
              </a:rPr>
              <a:t>贪心策略的实施需要保证第</a:t>
            </a:r>
            <a:r>
              <a:rPr lang="en-US" altLang="zh-CN" dirty="0">
                <a:latin typeface="微软雅黑" panose="020B0503020204020204" pitchFamily="34" charset="-122"/>
                <a:ea typeface="微软雅黑" panose="020B0503020204020204" pitchFamily="34" charset="-122"/>
                <a:cs typeface="Consolas" panose="020B0609020204030204" pitchFamily="49" charset="0"/>
              </a:rPr>
              <a:t>n</a:t>
            </a:r>
            <a:r>
              <a:rPr lang="zh-CN" altLang="en-US" dirty="0">
                <a:latin typeface="微软雅黑" panose="020B0503020204020204" pitchFamily="34" charset="-122"/>
                <a:ea typeface="微软雅黑" panose="020B0503020204020204" pitchFamily="34" charset="-122"/>
                <a:cs typeface="Consolas" panose="020B0609020204030204" pitchFamily="49" charset="0"/>
              </a:rPr>
              <a:t>步选择只与</a:t>
            </a:r>
            <a:r>
              <a:rPr lang="en-US" altLang="zh-CN" dirty="0">
                <a:latin typeface="微软雅黑" panose="020B0503020204020204" pitchFamily="34" charset="-122"/>
                <a:ea typeface="微软雅黑" panose="020B0503020204020204" pitchFamily="34" charset="-122"/>
                <a:cs typeface="Consolas" panose="020B0609020204030204" pitchFamily="49" charset="0"/>
              </a:rPr>
              <a:t>n-1</a:t>
            </a:r>
            <a:r>
              <a:rPr lang="zh-CN" altLang="en-US" dirty="0">
                <a:latin typeface="微软雅黑" panose="020B0503020204020204" pitchFamily="34" charset="-122"/>
                <a:ea typeface="微软雅黑" panose="020B0503020204020204" pitchFamily="34" charset="-122"/>
                <a:cs typeface="Consolas" panose="020B0609020204030204" pitchFamily="49" charset="0"/>
              </a:rPr>
              <a:t>步有关，一旦选择做出，未来不得更改，所以问题本身必须是无后效的。而图着色问题并不具有这样的性质，因此</a:t>
            </a:r>
            <a:r>
              <a:rPr kumimoji="1" lang="zh-CN" altLang="en-US" dirty="0">
                <a:solidFill>
                  <a:srgbClr val="FF0000"/>
                </a:solidFill>
                <a:latin typeface="微软雅黑" panose="020B0503020204020204" pitchFamily="34" charset="-122"/>
                <a:ea typeface="微软雅黑" panose="020B0503020204020204" pitchFamily="34" charset="-122"/>
              </a:rPr>
              <a:t>贪心策略求解图着色问题所得的结果不一定是最优解</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0" name="文本占位符 1">
            <a:extLst>
              <a:ext uri="{FF2B5EF4-FFF2-40B4-BE49-F238E27FC236}">
                <a16:creationId xmlns:a16="http://schemas.microsoft.com/office/drawing/2014/main" id="{80AB4918-4BB9-BB1F-7C46-5CCB882C5FFA}"/>
              </a:ext>
            </a:extLst>
          </p:cNvPr>
          <p:cNvSpPr>
            <a:spLocks noGrp="1"/>
          </p:cNvSpPr>
          <p:nvPr>
            <p:ph type="body" sz="quarter" idx="13"/>
          </p:nvPr>
        </p:nvSpPr>
        <p:spPr>
          <a:xfrm>
            <a:off x="-320015" y="242052"/>
            <a:ext cx="9684000" cy="864000"/>
          </a:xfrm>
        </p:spPr>
        <p:txBody>
          <a:bodyPr/>
          <a:lstStyle/>
          <a:p>
            <a:r>
              <a:rPr lang="en-US" altLang="zh-CN" sz="2800" b="1" dirty="0">
                <a:latin typeface="微软雅黑" panose="020B0503020204020204" pitchFamily="34" charset="-122"/>
                <a:ea typeface="微软雅黑" panose="020B0503020204020204" pitchFamily="34" charset="-122"/>
              </a:rPr>
              <a:t>5.2  </a:t>
            </a:r>
            <a:r>
              <a:rPr lang="zh-CN" altLang="en-US" sz="2800" b="1" dirty="0">
                <a:latin typeface="微软雅黑" panose="020B0503020204020204" pitchFamily="34" charset="-122"/>
                <a:ea typeface="微软雅黑" panose="020B0503020204020204" pitchFamily="34" charset="-122"/>
              </a:rPr>
              <a:t>求解图着色问题</a:t>
            </a:r>
          </a:p>
        </p:txBody>
      </p:sp>
      <p:sp>
        <p:nvSpPr>
          <p:cNvPr id="2" name="文本框 1">
            <a:extLst>
              <a:ext uri="{FF2B5EF4-FFF2-40B4-BE49-F238E27FC236}">
                <a16:creationId xmlns:a16="http://schemas.microsoft.com/office/drawing/2014/main" id="{0EC49696-D1FE-B5E5-7D1F-95802E940FDC}"/>
              </a:ext>
            </a:extLst>
          </p:cNvPr>
          <p:cNvSpPr txBox="1"/>
          <p:nvPr/>
        </p:nvSpPr>
        <p:spPr>
          <a:xfrm>
            <a:off x="2583342" y="2880493"/>
            <a:ext cx="825871" cy="369332"/>
          </a:xfrm>
          <a:prstGeom prst="rect">
            <a:avLst/>
          </a:prstGeom>
          <a:noFill/>
        </p:spPr>
        <p:txBody>
          <a:bodyPr wrap="square" rtlCol="0">
            <a:spAutoFit/>
          </a:bodyPr>
          <a:lstStyle/>
          <a:p>
            <a:r>
              <a:rPr lang="zh-CN" altLang="en-US" b="1" dirty="0">
                <a:solidFill>
                  <a:srgbClr val="002060"/>
                </a:solidFill>
                <a:latin typeface="微软雅黑" panose="020B0503020204020204" pitchFamily="34" charset="-122"/>
                <a:ea typeface="微软雅黑" panose="020B0503020204020204" pitchFamily="34" charset="-122"/>
              </a:rPr>
              <a:t>图</a:t>
            </a:r>
            <a:r>
              <a:rPr lang="en-US" altLang="zh-CN" b="1" dirty="0">
                <a:solidFill>
                  <a:srgbClr val="002060"/>
                </a:solidFill>
                <a:latin typeface="微软雅黑" panose="020B0503020204020204" pitchFamily="34" charset="-122"/>
                <a:ea typeface="微软雅黑" panose="020B0503020204020204" pitchFamily="34" charset="-122"/>
              </a:rPr>
              <a:t>1</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0AFD6AB9-BBB6-FC68-A3B5-EDF62FD30A0D}"/>
              </a:ext>
            </a:extLst>
          </p:cNvPr>
          <p:cNvSpPr txBox="1"/>
          <p:nvPr/>
        </p:nvSpPr>
        <p:spPr>
          <a:xfrm>
            <a:off x="6625229" y="2868449"/>
            <a:ext cx="3770615" cy="369332"/>
          </a:xfrm>
          <a:prstGeom prst="rect">
            <a:avLst/>
          </a:prstGeom>
          <a:noFill/>
        </p:spPr>
        <p:txBody>
          <a:bodyPr wrap="square" rtlCol="0">
            <a:spAutoFit/>
          </a:bodyPr>
          <a:lstStyle/>
          <a:p>
            <a:r>
              <a:rPr lang="zh-CN" altLang="en-US" b="1" dirty="0">
                <a:solidFill>
                  <a:srgbClr val="002060"/>
                </a:solidFill>
                <a:latin typeface="微软雅黑" panose="020B0503020204020204" pitchFamily="34" charset="-122"/>
                <a:ea typeface="微软雅黑" panose="020B0503020204020204" pitchFamily="34" charset="-122"/>
              </a:rPr>
              <a:t>图</a:t>
            </a:r>
            <a:r>
              <a:rPr lang="en-US" altLang="zh-CN" b="1" dirty="0">
                <a:solidFill>
                  <a:srgbClr val="002060"/>
                </a:solidFill>
                <a:latin typeface="微软雅黑" panose="020B0503020204020204" pitchFamily="34" charset="-122"/>
                <a:ea typeface="微软雅黑" panose="020B0503020204020204" pitchFamily="34" charset="-122"/>
              </a:rPr>
              <a:t>2</a:t>
            </a:r>
            <a:r>
              <a:rPr lang="zh-CN" altLang="en-US" b="1" dirty="0">
                <a:solidFill>
                  <a:srgbClr val="002060"/>
                </a:solidFill>
                <a:latin typeface="微软雅黑" panose="020B0503020204020204" pitchFamily="34" charset="-122"/>
                <a:ea typeface="微软雅黑" panose="020B0503020204020204" pitchFamily="34" charset="-122"/>
              </a:rPr>
              <a:t>（注意图</a:t>
            </a:r>
            <a:r>
              <a:rPr lang="en-US" altLang="zh-CN" b="1" dirty="0">
                <a:solidFill>
                  <a:srgbClr val="002060"/>
                </a:solidFill>
                <a:latin typeface="微软雅黑" panose="020B0503020204020204" pitchFamily="34" charset="-122"/>
                <a:ea typeface="微软雅黑" panose="020B0503020204020204" pitchFamily="34" charset="-122"/>
              </a:rPr>
              <a:t>1</a:t>
            </a:r>
            <a:r>
              <a:rPr lang="zh-CN" altLang="en-US" b="1" dirty="0">
                <a:solidFill>
                  <a:srgbClr val="002060"/>
                </a:solidFill>
                <a:latin typeface="微软雅黑" panose="020B0503020204020204" pitchFamily="34" charset="-122"/>
                <a:ea typeface="微软雅黑" panose="020B0503020204020204" pitchFamily="34" charset="-122"/>
              </a:rPr>
              <a:t>和图</a:t>
            </a:r>
            <a:r>
              <a:rPr lang="en-US" altLang="zh-CN" b="1" dirty="0">
                <a:solidFill>
                  <a:srgbClr val="002060"/>
                </a:solidFill>
                <a:latin typeface="微软雅黑" panose="020B0503020204020204" pitchFamily="34" charset="-122"/>
                <a:ea typeface="微软雅黑" panose="020B0503020204020204" pitchFamily="34" charset="-122"/>
              </a:rPr>
              <a:t>2</a:t>
            </a:r>
            <a:r>
              <a:rPr lang="zh-CN" altLang="en-US" b="1" dirty="0">
                <a:solidFill>
                  <a:srgbClr val="002060"/>
                </a:solidFill>
                <a:latin typeface="微软雅黑" panose="020B0503020204020204" pitchFamily="34" charset="-122"/>
                <a:ea typeface="微软雅黑" panose="020B0503020204020204" pitchFamily="34" charset="-122"/>
              </a:rPr>
              <a:t>顶点顺序不同）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20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20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2"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578501" y="1431290"/>
            <a:ext cx="3598862" cy="461665"/>
          </a:xfrm>
          <a:prstGeom prst="rect">
            <a:avLst/>
          </a:prstGeom>
          <a:solidFill>
            <a:schemeClr val="accent4">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a:spAutoFit/>
          </a:bodyPr>
          <a:lstStyle/>
          <a:p>
            <a:pPr>
              <a:spcBef>
                <a:spcPct val="50000"/>
              </a:spcBef>
            </a:pPr>
            <a:r>
              <a:rPr lang="en-US" altLang="zh-CN"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5.1.1 </a:t>
            </a:r>
            <a:r>
              <a:rPr lang="zh-CN" altLang="en-US"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什么是贪心法</a:t>
            </a:r>
          </a:p>
        </p:txBody>
      </p:sp>
      <p:sp>
        <p:nvSpPr>
          <p:cNvPr id="150534" name="Text Box 6"/>
          <p:cNvSpPr txBox="1">
            <a:spLocks noChangeArrowheads="1"/>
          </p:cNvSpPr>
          <p:nvPr/>
        </p:nvSpPr>
        <p:spPr bwMode="auto">
          <a:xfrm>
            <a:off x="460624" y="2198971"/>
            <a:ext cx="11270751" cy="3731278"/>
          </a:xfrm>
          <a:prstGeom prst="rect">
            <a:avLst/>
          </a:prstGeom>
          <a:noFill/>
          <a:ln w="9525">
            <a:noFill/>
            <a:miter lim="800000"/>
          </a:ln>
          <a:effectLst/>
        </p:spPr>
        <p:txBody>
          <a:bodyPr wrap="square">
            <a:spAutoFit/>
          </a:bodyPr>
          <a:lstStyle/>
          <a:p>
            <a:pPr marL="342900" indent="-342900">
              <a:lnSpc>
                <a:spcPct val="150000"/>
              </a:lnSpc>
              <a:buFont typeface="Wingdings" panose="05000000000000000000" pitchFamily="2" charset="2"/>
              <a:buChar char="n"/>
            </a:pPr>
            <a:r>
              <a:rPr lang="zh-CN"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贪心算法</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类似于分治算法和动态规划，也是基于</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子问题思想</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的策略。</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n"/>
            </a:pP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贪心法的基本思路</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：贪心算法是一个</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分阶段决策过程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从问题的某一个初始解</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出发，采用逐步构造最优解的方法向给定的目标前进，每一步决策产生解向量（</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x</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x</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x</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）的一个分量。每一步用作决策依据的选择策略被称为</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贪心策略</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（贪心选择）。贪心法每一次贪心选择都将所求问题简化为规模更小的</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子问题</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，并期望通过每次所做的</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局部最优选择</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最终产生出一个</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全局最优解</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marL="342900" indent="-342900">
              <a:lnSpc>
                <a:spcPct val="150000"/>
              </a:lnSpc>
              <a:buFont typeface="Wingdings" panose="05000000000000000000" pitchFamily="2" charset="2"/>
              <a:buChar char="n"/>
            </a:pPr>
            <a:r>
              <a:rPr kumimoji="1" lang="zh-CN" altLang="en-US" sz="2000" dirty="0">
                <a:solidFill>
                  <a:srgbClr val="FF0000"/>
                </a:solidFill>
                <a:latin typeface="微软雅黑" panose="020B0503020204020204" pitchFamily="34" charset="-122"/>
                <a:ea typeface="微软雅黑" panose="020B0503020204020204" pitchFamily="34" charset="-122"/>
              </a:rPr>
              <a:t>应用</a:t>
            </a:r>
            <a:r>
              <a:rPr kumimoji="1" lang="zh-CN" altLang="en-US" sz="2000" dirty="0">
                <a:latin typeface="微软雅黑" panose="020B0503020204020204" pitchFamily="34" charset="-122"/>
                <a:ea typeface="微软雅黑" panose="020B0503020204020204" pitchFamily="34" charset="-122"/>
              </a:rPr>
              <a:t>：贪心法不从整体最优上加以考虑，所做出的仅是在某种意义上的局部最优选择。这种局部最优选择并不总能获得</a:t>
            </a:r>
            <a:r>
              <a:rPr kumimoji="1" lang="zh-CN" altLang="en-US" sz="2000" dirty="0">
                <a:solidFill>
                  <a:srgbClr val="0000FF"/>
                </a:solidFill>
                <a:latin typeface="微软雅黑" panose="020B0503020204020204" pitchFamily="34" charset="-122"/>
                <a:ea typeface="微软雅黑" panose="020B0503020204020204" pitchFamily="34" charset="-122"/>
              </a:rPr>
              <a:t>全局最优解</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Optimal Solution</a:t>
            </a:r>
            <a:r>
              <a:rPr kumimoji="1" lang="zh-CN" altLang="en-US" sz="2000" dirty="0">
                <a:latin typeface="微软雅黑" panose="020B0503020204020204" pitchFamily="34" charset="-122"/>
                <a:ea typeface="微软雅黑" panose="020B0503020204020204" pitchFamily="34" charset="-122"/>
              </a:rPr>
              <a:t>），但通常能获得</a:t>
            </a:r>
            <a:r>
              <a:rPr kumimoji="1" lang="zh-CN" altLang="en-US" sz="2000" dirty="0">
                <a:solidFill>
                  <a:srgbClr val="0000FF"/>
                </a:solidFill>
                <a:latin typeface="微软雅黑" panose="020B0503020204020204" pitchFamily="34" charset="-122"/>
                <a:ea typeface="微软雅黑" panose="020B0503020204020204" pitchFamily="34" charset="-122"/>
              </a:rPr>
              <a:t>近似最优解</a:t>
            </a:r>
            <a:r>
              <a:rPr kumimoji="1" lang="zh-CN" altLang="en-US" sz="2000" dirty="0">
                <a:latin typeface="微软雅黑" panose="020B0503020204020204" pitchFamily="34" charset="-122"/>
                <a:ea typeface="微软雅黑" panose="020B0503020204020204" pitchFamily="34" charset="-122"/>
              </a:rPr>
              <a:t>。如果一个问题的最优解只能用蛮力法穷举得到，则贪心法不失为寻找问题</a:t>
            </a:r>
            <a:r>
              <a:rPr kumimoji="1" lang="zh-CN" altLang="en-US" sz="2000" dirty="0">
                <a:solidFill>
                  <a:srgbClr val="0000FF"/>
                </a:solidFill>
                <a:latin typeface="微软雅黑" panose="020B0503020204020204" pitchFamily="34" charset="-122"/>
                <a:ea typeface="微软雅黑" panose="020B0503020204020204" pitchFamily="34" charset="-122"/>
              </a:rPr>
              <a:t>近似最优解</a:t>
            </a:r>
            <a:r>
              <a:rPr kumimoji="1" lang="zh-CN" altLang="en-US" sz="2000" dirty="0">
                <a:latin typeface="微软雅黑" panose="020B0503020204020204" pitchFamily="34" charset="-122"/>
                <a:ea typeface="微软雅黑" panose="020B0503020204020204" pitchFamily="34" charset="-122"/>
              </a:rPr>
              <a:t>的一个较好办法。</a:t>
            </a:r>
            <a:endParaRPr kumimoji="1" lang="en-US" altLang="zh-CN" sz="2000" dirty="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sym typeface="+mn-ea"/>
              </a:rPr>
              <a:t>5.1 </a:t>
            </a:r>
            <a:r>
              <a:rPr lang="zh-CN" altLang="zh-CN" sz="2800" b="1" dirty="0">
                <a:latin typeface="微软雅黑" panose="020B0503020204020204" pitchFamily="34" charset="-122"/>
                <a:ea typeface="微软雅黑" panose="020B0503020204020204" pitchFamily="34" charset="-122"/>
                <a:sym typeface="+mn-ea"/>
              </a:rPr>
              <a:t>贪心法概述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20</a:t>
            </a:fld>
            <a:endParaRPr lang="zh-CN" altLang="en-US"/>
          </a:p>
        </p:txBody>
      </p:sp>
      <p:sp>
        <p:nvSpPr>
          <p:cNvPr id="5" name="内容占位符 2"/>
          <p:cNvSpPr txBox="1"/>
          <p:nvPr/>
        </p:nvSpPr>
        <p:spPr>
          <a:xfrm>
            <a:off x="1007072" y="1358341"/>
            <a:ext cx="10253404" cy="472215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None/>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贪心法可以在</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kn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）时间求得一个近似最优解，如果想得到全局最优解可以考虑其他方法</a:t>
            </a:r>
            <a:endParaRPr lang="zh-CN" altLang="en-US" sz="2000"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2000" b="0" dirty="0">
                <a:latin typeface="微软雅黑" panose="020B0503020204020204" pitchFamily="34" charset="-122"/>
                <a:ea typeface="微软雅黑" panose="020B0503020204020204" pitchFamily="34" charset="-122"/>
              </a:rPr>
              <a:t>解决图着色问题的其他方法：</a:t>
            </a:r>
            <a:endParaRPr lang="en-US" altLang="zh-CN" sz="2000" b="0" dirty="0">
              <a:latin typeface="微软雅黑" panose="020B0503020204020204" pitchFamily="34" charset="-122"/>
              <a:ea typeface="微软雅黑" panose="020B0503020204020204" pitchFamily="34" charset="-122"/>
            </a:endParaRPr>
          </a:p>
          <a:p>
            <a:pPr marL="901700" indent="-450850">
              <a:lnSpc>
                <a:spcPct val="120000"/>
              </a:lnSpc>
              <a:spcBef>
                <a:spcPts val="1200"/>
              </a:spcBef>
              <a:buFont typeface="Wingdings" panose="05000000000000000000" pitchFamily="2" charset="2"/>
              <a:buChar char="ü"/>
            </a:pPr>
            <a:r>
              <a:rPr lang="zh-CN" altLang="en-US" sz="2000" b="0" dirty="0">
                <a:latin typeface="微软雅黑" panose="020B0503020204020204" pitchFamily="34" charset="-122"/>
                <a:ea typeface="微软雅黑" panose="020B0503020204020204" pitchFamily="34" charset="-122"/>
              </a:rPr>
              <a:t>蛮力法（</a:t>
            </a:r>
            <a:r>
              <a:rPr lang="en-US" altLang="zh-CN" sz="2000" b="0" dirty="0">
                <a:latin typeface="微软雅黑" panose="020B0503020204020204" pitchFamily="34" charset="-122"/>
                <a:ea typeface="微软雅黑" panose="020B0503020204020204" pitchFamily="34" charset="-122"/>
              </a:rPr>
              <a:t>O(k</a:t>
            </a:r>
            <a:r>
              <a:rPr lang="en-US" altLang="zh-CN" sz="2000" b="0" baseline="30000" dirty="0">
                <a:latin typeface="微软雅黑" panose="020B0503020204020204" pitchFamily="34" charset="-122"/>
                <a:ea typeface="微软雅黑" panose="020B0503020204020204" pitchFamily="34" charset="-122"/>
              </a:rPr>
              <a:t>n</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a:t>
            </a:r>
          </a:p>
          <a:p>
            <a:pPr marL="901700" indent="-450850">
              <a:lnSpc>
                <a:spcPct val="120000"/>
              </a:lnSpc>
              <a:spcBef>
                <a:spcPts val="1200"/>
              </a:spcBef>
              <a:buFont typeface="Wingdings" panose="05000000000000000000" pitchFamily="2" charset="2"/>
              <a:buChar char="ü"/>
            </a:pPr>
            <a:r>
              <a:rPr lang="zh-CN" altLang="en-US" sz="2000" b="0" dirty="0">
                <a:latin typeface="微软雅黑" panose="020B0503020204020204" pitchFamily="34" charset="-122"/>
                <a:ea typeface="微软雅黑" panose="020B0503020204020204" pitchFamily="34" charset="-122"/>
              </a:rPr>
              <a:t>回溯法</a:t>
            </a:r>
            <a:endParaRPr lang="en-US" altLang="zh-CN" sz="2000" b="0" dirty="0">
              <a:latin typeface="微软雅黑" panose="020B0503020204020204" pitchFamily="34" charset="-122"/>
              <a:ea typeface="微软雅黑" panose="020B0503020204020204" pitchFamily="34" charset="-122"/>
            </a:endParaRPr>
          </a:p>
          <a:p>
            <a:pPr marL="901700" indent="-450850">
              <a:lnSpc>
                <a:spcPct val="120000"/>
              </a:lnSpc>
              <a:spcBef>
                <a:spcPts val="1200"/>
              </a:spcBef>
              <a:buFont typeface="Wingdings" panose="05000000000000000000" pitchFamily="2" charset="2"/>
              <a:buChar char="ü"/>
            </a:pPr>
            <a:r>
              <a:rPr lang="zh-CN" altLang="en-US" sz="2000" b="0" dirty="0">
                <a:latin typeface="微软雅黑" panose="020B0503020204020204" pitchFamily="34" charset="-122"/>
                <a:ea typeface="微软雅黑" panose="020B0503020204020204" pitchFamily="34" charset="-122"/>
              </a:rPr>
              <a:t>分支限界法</a:t>
            </a:r>
            <a:endParaRPr lang="en-US" altLang="zh-CN" sz="2000" b="0" dirty="0">
              <a:latin typeface="微软雅黑" panose="020B0503020204020204" pitchFamily="34" charset="-122"/>
              <a:ea typeface="微软雅黑" panose="020B0503020204020204" pitchFamily="34" charset="-122"/>
            </a:endParaRPr>
          </a:p>
          <a:p>
            <a:pPr marL="901700" indent="-450850">
              <a:lnSpc>
                <a:spcPct val="120000"/>
              </a:lnSpc>
              <a:spcBef>
                <a:spcPts val="1200"/>
              </a:spcBef>
              <a:buFont typeface="Wingdings" panose="05000000000000000000" pitchFamily="2" charset="2"/>
              <a:buChar char="ü"/>
            </a:pPr>
            <a:r>
              <a:rPr lang="zh-CN" altLang="en-US" sz="2000" b="0" dirty="0">
                <a:latin typeface="微软雅黑" panose="020B0503020204020204" pitchFamily="34" charset="-122"/>
                <a:ea typeface="微软雅黑" panose="020B0503020204020204" pitchFamily="34" charset="-122"/>
              </a:rPr>
              <a:t>蚁群算法</a:t>
            </a:r>
            <a:endParaRPr lang="en-US" altLang="zh-CN" sz="2000" b="0" dirty="0">
              <a:latin typeface="微软雅黑" panose="020B0503020204020204" pitchFamily="34" charset="-122"/>
              <a:ea typeface="微软雅黑" panose="020B0503020204020204" pitchFamily="34" charset="-122"/>
            </a:endParaRPr>
          </a:p>
          <a:p>
            <a:pPr marL="901700" indent="-450850">
              <a:lnSpc>
                <a:spcPct val="120000"/>
              </a:lnSpc>
              <a:spcBef>
                <a:spcPts val="1200"/>
              </a:spcBef>
              <a:buFont typeface="Wingdings" panose="05000000000000000000" pitchFamily="2" charset="2"/>
              <a:buChar char="ü"/>
            </a:pPr>
            <a:r>
              <a:rPr lang="zh-CN" altLang="en-US" sz="2000" b="0" dirty="0">
                <a:latin typeface="微软雅黑" panose="020B0503020204020204" pitchFamily="34" charset="-122"/>
                <a:ea typeface="微软雅黑" panose="020B0503020204020204" pitchFamily="34" charset="-122"/>
              </a:rPr>
              <a:t>遗传算法</a:t>
            </a:r>
            <a:endParaRPr lang="en-US" altLang="zh-CN" sz="2000" b="0" dirty="0">
              <a:latin typeface="微软雅黑" panose="020B0503020204020204" pitchFamily="34" charset="-122"/>
              <a:ea typeface="微软雅黑" panose="020B0503020204020204" pitchFamily="34" charset="-122"/>
            </a:endParaRPr>
          </a:p>
          <a:p>
            <a:pPr marL="901700" indent="-450850">
              <a:lnSpc>
                <a:spcPct val="120000"/>
              </a:lnSpc>
              <a:spcBef>
                <a:spcPts val="1200"/>
              </a:spcBef>
              <a:buFont typeface="Wingdings" panose="05000000000000000000" pitchFamily="2" charset="2"/>
              <a:buChar char="ü"/>
            </a:pPr>
            <a:r>
              <a:rPr lang="en-US" altLang="zh-CN" sz="2000" b="0" dirty="0">
                <a:latin typeface="微软雅黑" panose="020B0503020204020204" pitchFamily="34" charset="-122"/>
                <a:ea typeface="微软雅黑" panose="020B0503020204020204" pitchFamily="34" charset="-122"/>
              </a:rPr>
              <a:t>……</a:t>
            </a:r>
            <a:endParaRPr lang="zh-CN" altLang="en-US" sz="2000" b="0" dirty="0">
              <a:latin typeface="微软雅黑" panose="020B0503020204020204" pitchFamily="34" charset="-122"/>
              <a:ea typeface="微软雅黑" panose="020B0503020204020204" pitchFamily="34" charset="-122"/>
            </a:endParaRPr>
          </a:p>
        </p:txBody>
      </p:sp>
      <p:sp>
        <p:nvSpPr>
          <p:cNvPr id="7" name="文本占位符 1">
            <a:extLst>
              <a:ext uri="{FF2B5EF4-FFF2-40B4-BE49-F238E27FC236}">
                <a16:creationId xmlns:a16="http://schemas.microsoft.com/office/drawing/2014/main" id="{B042152A-74DE-8812-F32F-9FE993C699E7}"/>
              </a:ext>
            </a:extLst>
          </p:cNvPr>
          <p:cNvSpPr>
            <a:spLocks noGrp="1"/>
          </p:cNvSpPr>
          <p:nvPr>
            <p:ph type="body" sz="quarter" idx="13"/>
          </p:nvPr>
        </p:nvSpPr>
        <p:spPr>
          <a:xfrm>
            <a:off x="-320015" y="242052"/>
            <a:ext cx="9684000" cy="864000"/>
          </a:xfrm>
        </p:spPr>
        <p:txBody>
          <a:bodyPr/>
          <a:lstStyle/>
          <a:p>
            <a:r>
              <a:rPr lang="en-US" altLang="zh-CN" sz="2800" b="1" dirty="0">
                <a:latin typeface="微软雅黑" panose="020B0503020204020204" pitchFamily="34" charset="-122"/>
                <a:ea typeface="微软雅黑" panose="020B0503020204020204" pitchFamily="34" charset="-122"/>
              </a:rPr>
              <a:t>5.2  </a:t>
            </a:r>
            <a:r>
              <a:rPr lang="zh-CN" altLang="en-US" sz="2800" b="1" dirty="0">
                <a:latin typeface="微软雅黑" panose="020B0503020204020204" pitchFamily="34" charset="-122"/>
                <a:ea typeface="微软雅黑" panose="020B0503020204020204" pitchFamily="34" charset="-122"/>
              </a:rPr>
              <a:t>求解图着色问题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Text Box 5"/>
          <p:cNvSpPr txBox="1">
            <a:spLocks noChangeArrowheads="1"/>
          </p:cNvSpPr>
          <p:nvPr/>
        </p:nvSpPr>
        <p:spPr bwMode="auto">
          <a:xfrm>
            <a:off x="832207" y="1310730"/>
            <a:ext cx="10356350" cy="1430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问题描述</a:t>
            </a:r>
            <a:r>
              <a:rPr lang="en-US" altLang="zh-CN" sz="2000" dirty="0">
                <a:solidFill>
                  <a:srgbClr val="FF0000"/>
                </a:solidFill>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问题是指旅行家要旅行</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个城市然后回到出发城市，要求各个城市经历且仅经历一次，并要求所走的路程最短（最短哈密顿回路问题）。该问题又称为货郎担问题、邮递员问题、售货员问题，是图问题中最广为人知的问题。</a:t>
            </a:r>
            <a:endParaRPr kumimoji="1" lang="en-US" altLang="zh-CN" sz="2000"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5.3 </a:t>
            </a:r>
            <a:r>
              <a:rPr lang="zh-CN" altLang="en-US" sz="2800" b="1" dirty="0">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grpSp>
        <p:nvGrpSpPr>
          <p:cNvPr id="9" name="Group 2">
            <a:extLst>
              <a:ext uri="{FF2B5EF4-FFF2-40B4-BE49-F238E27FC236}">
                <a16:creationId xmlns:a16="http://schemas.microsoft.com/office/drawing/2014/main" id="{F9FEB231-C160-4E32-8986-F9EE766EC8E9}"/>
              </a:ext>
            </a:extLst>
          </p:cNvPr>
          <p:cNvGrpSpPr>
            <a:grpSpLocks/>
          </p:cNvGrpSpPr>
          <p:nvPr/>
        </p:nvGrpSpPr>
        <p:grpSpPr bwMode="auto">
          <a:xfrm>
            <a:off x="3617202" y="3344315"/>
            <a:ext cx="4284663" cy="2617814"/>
            <a:chOff x="612" y="663"/>
            <a:chExt cx="3719" cy="2272"/>
          </a:xfrm>
        </p:grpSpPr>
        <p:sp>
          <p:nvSpPr>
            <p:cNvPr id="10" name="Oval 3">
              <a:extLst>
                <a:ext uri="{FF2B5EF4-FFF2-40B4-BE49-F238E27FC236}">
                  <a16:creationId xmlns:a16="http://schemas.microsoft.com/office/drawing/2014/main" id="{9A6D5776-8652-4386-99E8-8002DE2A9AB9}"/>
                </a:ext>
              </a:extLst>
            </p:cNvPr>
            <p:cNvSpPr>
              <a:spLocks noChangeArrowheads="1"/>
            </p:cNvSpPr>
            <p:nvPr/>
          </p:nvSpPr>
          <p:spPr bwMode="auto">
            <a:xfrm>
              <a:off x="1383" y="1253"/>
              <a:ext cx="317" cy="227"/>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ltLang="zh-CN"/>
                <a:t>0</a:t>
              </a:r>
            </a:p>
          </p:txBody>
        </p:sp>
        <p:sp>
          <p:nvSpPr>
            <p:cNvPr id="11" name="Oval 4">
              <a:extLst>
                <a:ext uri="{FF2B5EF4-FFF2-40B4-BE49-F238E27FC236}">
                  <a16:creationId xmlns:a16="http://schemas.microsoft.com/office/drawing/2014/main" id="{B9F42453-8E25-4ADE-8FA3-BBCA21383EC9}"/>
                </a:ext>
              </a:extLst>
            </p:cNvPr>
            <p:cNvSpPr>
              <a:spLocks noChangeArrowheads="1"/>
            </p:cNvSpPr>
            <p:nvPr/>
          </p:nvSpPr>
          <p:spPr bwMode="auto">
            <a:xfrm>
              <a:off x="2835" y="663"/>
              <a:ext cx="317" cy="227"/>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ltLang="zh-CN" dirty="0"/>
                <a:t>1</a:t>
              </a:r>
            </a:p>
          </p:txBody>
        </p:sp>
        <p:sp>
          <p:nvSpPr>
            <p:cNvPr id="12" name="Oval 5">
              <a:extLst>
                <a:ext uri="{FF2B5EF4-FFF2-40B4-BE49-F238E27FC236}">
                  <a16:creationId xmlns:a16="http://schemas.microsoft.com/office/drawing/2014/main" id="{99D99832-EE6E-4038-A3FD-ACCF2E169760}"/>
                </a:ext>
              </a:extLst>
            </p:cNvPr>
            <p:cNvSpPr>
              <a:spLocks noChangeArrowheads="1"/>
            </p:cNvSpPr>
            <p:nvPr/>
          </p:nvSpPr>
          <p:spPr bwMode="auto">
            <a:xfrm>
              <a:off x="1882" y="2614"/>
              <a:ext cx="317" cy="227"/>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ltLang="zh-CN"/>
                <a:t>3</a:t>
              </a:r>
            </a:p>
          </p:txBody>
        </p:sp>
        <p:sp>
          <p:nvSpPr>
            <p:cNvPr id="13" name="Oval 6">
              <a:extLst>
                <a:ext uri="{FF2B5EF4-FFF2-40B4-BE49-F238E27FC236}">
                  <a16:creationId xmlns:a16="http://schemas.microsoft.com/office/drawing/2014/main" id="{DD17252E-BA40-4035-B852-B1C41676E2DC}"/>
                </a:ext>
              </a:extLst>
            </p:cNvPr>
            <p:cNvSpPr>
              <a:spLocks noChangeArrowheads="1"/>
            </p:cNvSpPr>
            <p:nvPr/>
          </p:nvSpPr>
          <p:spPr bwMode="auto">
            <a:xfrm>
              <a:off x="3152" y="1933"/>
              <a:ext cx="317" cy="227"/>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ltLang="zh-CN"/>
                <a:t>2</a:t>
              </a:r>
            </a:p>
          </p:txBody>
        </p:sp>
        <p:cxnSp>
          <p:nvCxnSpPr>
            <p:cNvPr id="14" name="AutoShape 7">
              <a:extLst>
                <a:ext uri="{FF2B5EF4-FFF2-40B4-BE49-F238E27FC236}">
                  <a16:creationId xmlns:a16="http://schemas.microsoft.com/office/drawing/2014/main" id="{F545820E-06DB-41BB-BEC9-89B47A4B9C15}"/>
                </a:ext>
              </a:extLst>
            </p:cNvPr>
            <p:cNvCxnSpPr>
              <a:cxnSpLocks noChangeShapeType="1"/>
              <a:stCxn id="10" idx="0"/>
              <a:endCxn id="11" idx="2"/>
            </p:cNvCxnSpPr>
            <p:nvPr/>
          </p:nvCxnSpPr>
          <p:spPr bwMode="auto">
            <a:xfrm rot="-5400000">
              <a:off x="1951" y="368"/>
              <a:ext cx="476" cy="1293"/>
            </a:xfrm>
            <a:prstGeom prst="curvedConnector2">
              <a:avLst/>
            </a:prstGeom>
            <a:noFill/>
            <a:ln w="9525">
              <a:solidFill>
                <a:schemeClr val="tx1"/>
              </a:solidFill>
              <a:round/>
              <a:headEnd/>
              <a:tailEnd type="triangle" w="med" len="med"/>
            </a:ln>
          </p:spPr>
        </p:cxnSp>
        <p:cxnSp>
          <p:nvCxnSpPr>
            <p:cNvPr id="15" name="AutoShape 8">
              <a:extLst>
                <a:ext uri="{FF2B5EF4-FFF2-40B4-BE49-F238E27FC236}">
                  <a16:creationId xmlns:a16="http://schemas.microsoft.com/office/drawing/2014/main" id="{E20C4F74-99A3-481A-8BA2-6B8F081D53CD}"/>
                </a:ext>
              </a:extLst>
            </p:cNvPr>
            <p:cNvCxnSpPr>
              <a:cxnSpLocks noChangeShapeType="1"/>
              <a:stCxn id="12" idx="6"/>
              <a:endCxn id="13" idx="3"/>
            </p:cNvCxnSpPr>
            <p:nvPr/>
          </p:nvCxnSpPr>
          <p:spPr bwMode="auto">
            <a:xfrm flipV="1">
              <a:off x="2199" y="2127"/>
              <a:ext cx="999" cy="601"/>
            </a:xfrm>
            <a:prstGeom prst="curvedConnector2">
              <a:avLst/>
            </a:prstGeom>
            <a:noFill/>
            <a:ln w="9525">
              <a:solidFill>
                <a:schemeClr val="tx1"/>
              </a:solidFill>
              <a:round/>
              <a:headEnd/>
              <a:tailEnd type="triangle" w="med" len="med"/>
            </a:ln>
          </p:spPr>
        </p:cxnSp>
        <p:cxnSp>
          <p:nvCxnSpPr>
            <p:cNvPr id="16" name="AutoShape 9">
              <a:extLst>
                <a:ext uri="{FF2B5EF4-FFF2-40B4-BE49-F238E27FC236}">
                  <a16:creationId xmlns:a16="http://schemas.microsoft.com/office/drawing/2014/main" id="{36D56FB0-3899-453C-A4E7-F7EDBFAEF81E}"/>
                </a:ext>
              </a:extLst>
            </p:cNvPr>
            <p:cNvCxnSpPr>
              <a:cxnSpLocks noChangeShapeType="1"/>
              <a:stCxn id="12" idx="0"/>
              <a:endCxn id="10" idx="3"/>
            </p:cNvCxnSpPr>
            <p:nvPr/>
          </p:nvCxnSpPr>
          <p:spPr bwMode="auto">
            <a:xfrm rot="5400000" flipH="1">
              <a:off x="1151" y="1725"/>
              <a:ext cx="1167" cy="612"/>
            </a:xfrm>
            <a:prstGeom prst="curvedConnector3">
              <a:avLst>
                <a:gd name="adj1" fmla="val 48588"/>
              </a:avLst>
            </a:prstGeom>
            <a:noFill/>
            <a:ln w="9525">
              <a:solidFill>
                <a:schemeClr val="tx1"/>
              </a:solidFill>
              <a:round/>
              <a:headEnd/>
              <a:tailEnd type="triangle" w="med" len="med"/>
            </a:ln>
          </p:spPr>
        </p:cxnSp>
        <p:cxnSp>
          <p:nvCxnSpPr>
            <p:cNvPr id="17" name="AutoShape 10">
              <a:extLst>
                <a:ext uri="{FF2B5EF4-FFF2-40B4-BE49-F238E27FC236}">
                  <a16:creationId xmlns:a16="http://schemas.microsoft.com/office/drawing/2014/main" id="{15AE560E-3601-4EF7-945F-AFA461A0B4D9}"/>
                </a:ext>
              </a:extLst>
            </p:cNvPr>
            <p:cNvCxnSpPr>
              <a:cxnSpLocks noChangeShapeType="1"/>
              <a:stCxn id="13" idx="2"/>
              <a:endCxn id="12" idx="7"/>
            </p:cNvCxnSpPr>
            <p:nvPr/>
          </p:nvCxnSpPr>
          <p:spPr bwMode="auto">
            <a:xfrm rot="10800000" flipV="1">
              <a:off x="2153" y="2047"/>
              <a:ext cx="999" cy="600"/>
            </a:xfrm>
            <a:prstGeom prst="curvedConnector2">
              <a:avLst/>
            </a:prstGeom>
            <a:noFill/>
            <a:ln w="9525">
              <a:solidFill>
                <a:schemeClr val="tx1"/>
              </a:solidFill>
              <a:round/>
              <a:headEnd/>
              <a:tailEnd type="triangle" w="med" len="med"/>
            </a:ln>
          </p:spPr>
        </p:cxnSp>
        <p:cxnSp>
          <p:nvCxnSpPr>
            <p:cNvPr id="18" name="AutoShape 11">
              <a:extLst>
                <a:ext uri="{FF2B5EF4-FFF2-40B4-BE49-F238E27FC236}">
                  <a16:creationId xmlns:a16="http://schemas.microsoft.com/office/drawing/2014/main" id="{80544BD2-A2E9-4E5E-8D51-28AE7AE59C36}"/>
                </a:ext>
              </a:extLst>
            </p:cNvPr>
            <p:cNvCxnSpPr>
              <a:cxnSpLocks noChangeShapeType="1"/>
              <a:stCxn id="11" idx="3"/>
              <a:endCxn id="10" idx="7"/>
            </p:cNvCxnSpPr>
            <p:nvPr/>
          </p:nvCxnSpPr>
          <p:spPr bwMode="auto">
            <a:xfrm rot="5400000">
              <a:off x="2053" y="458"/>
              <a:ext cx="429" cy="1227"/>
            </a:xfrm>
            <a:prstGeom prst="curvedConnector3">
              <a:avLst>
                <a:gd name="adj1" fmla="val 49884"/>
              </a:avLst>
            </a:prstGeom>
            <a:noFill/>
            <a:ln w="9525">
              <a:solidFill>
                <a:schemeClr val="tx1"/>
              </a:solidFill>
              <a:round/>
              <a:headEnd/>
              <a:tailEnd type="triangle" w="med" len="med"/>
            </a:ln>
          </p:spPr>
        </p:cxnSp>
        <p:cxnSp>
          <p:nvCxnSpPr>
            <p:cNvPr id="19" name="AutoShape 12">
              <a:extLst>
                <a:ext uri="{FF2B5EF4-FFF2-40B4-BE49-F238E27FC236}">
                  <a16:creationId xmlns:a16="http://schemas.microsoft.com/office/drawing/2014/main" id="{4E03517D-F5FD-4424-BCE1-F3ED6A35C016}"/>
                </a:ext>
              </a:extLst>
            </p:cNvPr>
            <p:cNvCxnSpPr>
              <a:cxnSpLocks noChangeShapeType="1"/>
              <a:stCxn id="11" idx="0"/>
              <a:endCxn id="12" idx="4"/>
            </p:cNvCxnSpPr>
            <p:nvPr/>
          </p:nvCxnSpPr>
          <p:spPr bwMode="auto">
            <a:xfrm rot="-5400000" flipH="1" flipV="1">
              <a:off x="1429" y="1275"/>
              <a:ext cx="2178" cy="953"/>
            </a:xfrm>
            <a:prstGeom prst="curvedConnector5">
              <a:avLst>
                <a:gd name="adj1" fmla="val -6611"/>
                <a:gd name="adj2" fmla="val 230426"/>
                <a:gd name="adj3" fmla="val 106565"/>
              </a:avLst>
            </a:prstGeom>
            <a:noFill/>
            <a:ln w="9525">
              <a:solidFill>
                <a:schemeClr val="tx1"/>
              </a:solidFill>
              <a:round/>
              <a:headEnd/>
              <a:tailEnd type="triangle" w="med" len="med"/>
            </a:ln>
          </p:spPr>
        </p:cxnSp>
        <p:cxnSp>
          <p:nvCxnSpPr>
            <p:cNvPr id="20" name="AutoShape 13">
              <a:extLst>
                <a:ext uri="{FF2B5EF4-FFF2-40B4-BE49-F238E27FC236}">
                  <a16:creationId xmlns:a16="http://schemas.microsoft.com/office/drawing/2014/main" id="{3C8841A3-9C13-42CA-94D1-9435317ABE6C}"/>
                </a:ext>
              </a:extLst>
            </p:cNvPr>
            <p:cNvCxnSpPr>
              <a:cxnSpLocks noChangeShapeType="1"/>
              <a:stCxn id="12" idx="5"/>
              <a:endCxn id="11" idx="6"/>
            </p:cNvCxnSpPr>
            <p:nvPr/>
          </p:nvCxnSpPr>
          <p:spPr bwMode="auto">
            <a:xfrm rot="5400000" flipH="1" flipV="1">
              <a:off x="1637" y="1293"/>
              <a:ext cx="2031" cy="999"/>
            </a:xfrm>
            <a:prstGeom prst="curvedConnector4">
              <a:avLst>
                <a:gd name="adj1" fmla="val -24523"/>
                <a:gd name="adj2" fmla="val 203199"/>
              </a:avLst>
            </a:prstGeom>
            <a:noFill/>
            <a:ln w="9525">
              <a:solidFill>
                <a:schemeClr val="tx1"/>
              </a:solidFill>
              <a:round/>
              <a:headEnd/>
              <a:tailEnd type="triangle" w="med" len="med"/>
            </a:ln>
          </p:spPr>
        </p:cxnSp>
        <p:cxnSp>
          <p:nvCxnSpPr>
            <p:cNvPr id="21" name="AutoShape 14">
              <a:extLst>
                <a:ext uri="{FF2B5EF4-FFF2-40B4-BE49-F238E27FC236}">
                  <a16:creationId xmlns:a16="http://schemas.microsoft.com/office/drawing/2014/main" id="{072C1E74-13A4-4709-9BD1-80E68E95DC07}"/>
                </a:ext>
              </a:extLst>
            </p:cNvPr>
            <p:cNvCxnSpPr>
              <a:cxnSpLocks noChangeShapeType="1"/>
              <a:stCxn id="10" idx="2"/>
              <a:endCxn id="12" idx="2"/>
            </p:cNvCxnSpPr>
            <p:nvPr/>
          </p:nvCxnSpPr>
          <p:spPr bwMode="auto">
            <a:xfrm rot="10800000" flipH="1" flipV="1">
              <a:off x="1383" y="1367"/>
              <a:ext cx="499" cy="1361"/>
            </a:xfrm>
            <a:prstGeom prst="curvedConnector3">
              <a:avLst>
                <a:gd name="adj1" fmla="val -28856"/>
              </a:avLst>
            </a:prstGeom>
            <a:noFill/>
            <a:ln w="9525">
              <a:solidFill>
                <a:schemeClr val="tx1"/>
              </a:solidFill>
              <a:round/>
              <a:headEnd/>
              <a:tailEnd type="triangle" w="med" len="med"/>
            </a:ln>
          </p:spPr>
        </p:cxnSp>
        <p:cxnSp>
          <p:nvCxnSpPr>
            <p:cNvPr id="22" name="AutoShape 15">
              <a:extLst>
                <a:ext uri="{FF2B5EF4-FFF2-40B4-BE49-F238E27FC236}">
                  <a16:creationId xmlns:a16="http://schemas.microsoft.com/office/drawing/2014/main" id="{F22687B8-6942-4593-8CDC-E253126B8203}"/>
                </a:ext>
              </a:extLst>
            </p:cNvPr>
            <p:cNvCxnSpPr>
              <a:cxnSpLocks noChangeShapeType="1"/>
              <a:stCxn id="13" idx="0"/>
              <a:endCxn id="10" idx="6"/>
            </p:cNvCxnSpPr>
            <p:nvPr/>
          </p:nvCxnSpPr>
          <p:spPr bwMode="auto">
            <a:xfrm rot="5400000" flipH="1">
              <a:off x="2223" y="844"/>
              <a:ext cx="566" cy="1611"/>
            </a:xfrm>
            <a:prstGeom prst="curvedConnector2">
              <a:avLst/>
            </a:prstGeom>
            <a:noFill/>
            <a:ln w="9525">
              <a:solidFill>
                <a:schemeClr val="tx1"/>
              </a:solidFill>
              <a:round/>
              <a:headEnd/>
              <a:tailEnd type="triangle" w="med" len="med"/>
            </a:ln>
          </p:spPr>
        </p:cxnSp>
        <p:cxnSp>
          <p:nvCxnSpPr>
            <p:cNvPr id="23" name="AutoShape 16">
              <a:extLst>
                <a:ext uri="{FF2B5EF4-FFF2-40B4-BE49-F238E27FC236}">
                  <a16:creationId xmlns:a16="http://schemas.microsoft.com/office/drawing/2014/main" id="{A375CD73-D1EF-41FF-A975-F6180A4BCB8C}"/>
                </a:ext>
              </a:extLst>
            </p:cNvPr>
            <p:cNvCxnSpPr>
              <a:cxnSpLocks noChangeShapeType="1"/>
              <a:stCxn id="10" idx="4"/>
              <a:endCxn id="13" idx="1"/>
            </p:cNvCxnSpPr>
            <p:nvPr/>
          </p:nvCxnSpPr>
          <p:spPr bwMode="auto">
            <a:xfrm rot="16200000" flipH="1">
              <a:off x="2127" y="895"/>
              <a:ext cx="486" cy="1656"/>
            </a:xfrm>
            <a:prstGeom prst="curvedConnector3">
              <a:avLst>
                <a:gd name="adj1" fmla="val 46500"/>
              </a:avLst>
            </a:prstGeom>
            <a:noFill/>
            <a:ln w="9525">
              <a:solidFill>
                <a:schemeClr val="tx1"/>
              </a:solidFill>
              <a:round/>
              <a:headEnd/>
              <a:tailEnd type="triangle" w="med" len="med"/>
            </a:ln>
          </p:spPr>
        </p:cxnSp>
        <p:cxnSp>
          <p:nvCxnSpPr>
            <p:cNvPr id="24" name="AutoShape 17">
              <a:extLst>
                <a:ext uri="{FF2B5EF4-FFF2-40B4-BE49-F238E27FC236}">
                  <a16:creationId xmlns:a16="http://schemas.microsoft.com/office/drawing/2014/main" id="{F6F2D49A-9333-41A8-93D1-2E496EBE3A3D}"/>
                </a:ext>
              </a:extLst>
            </p:cNvPr>
            <p:cNvCxnSpPr>
              <a:cxnSpLocks noChangeShapeType="1"/>
              <a:stCxn id="13" idx="7"/>
              <a:endCxn id="11" idx="4"/>
            </p:cNvCxnSpPr>
            <p:nvPr/>
          </p:nvCxnSpPr>
          <p:spPr bwMode="auto">
            <a:xfrm rot="5400000" flipH="1">
              <a:off x="2671" y="1213"/>
              <a:ext cx="1076" cy="429"/>
            </a:xfrm>
            <a:prstGeom prst="curvedConnector3">
              <a:avLst>
                <a:gd name="adj1" fmla="val 51579"/>
              </a:avLst>
            </a:prstGeom>
            <a:noFill/>
            <a:ln w="9525">
              <a:solidFill>
                <a:schemeClr val="tx1"/>
              </a:solidFill>
              <a:round/>
              <a:headEnd/>
              <a:tailEnd type="triangle" w="med" len="med"/>
            </a:ln>
          </p:spPr>
        </p:cxnSp>
        <p:cxnSp>
          <p:nvCxnSpPr>
            <p:cNvPr id="25" name="AutoShape 18">
              <a:extLst>
                <a:ext uri="{FF2B5EF4-FFF2-40B4-BE49-F238E27FC236}">
                  <a16:creationId xmlns:a16="http://schemas.microsoft.com/office/drawing/2014/main" id="{6695A4E3-3805-4D36-BB22-FDAAE774FB23}"/>
                </a:ext>
              </a:extLst>
            </p:cNvPr>
            <p:cNvCxnSpPr>
              <a:cxnSpLocks noChangeShapeType="1"/>
              <a:stCxn id="11" idx="5"/>
              <a:endCxn id="13" idx="6"/>
            </p:cNvCxnSpPr>
            <p:nvPr/>
          </p:nvCxnSpPr>
          <p:spPr bwMode="auto">
            <a:xfrm rot="16200000" flipH="1">
              <a:off x="2693" y="1270"/>
              <a:ext cx="1190" cy="363"/>
            </a:xfrm>
            <a:prstGeom prst="curvedConnector4">
              <a:avLst>
                <a:gd name="adj1" fmla="val 46556"/>
                <a:gd name="adj2" fmla="val 139394"/>
              </a:avLst>
            </a:prstGeom>
            <a:noFill/>
            <a:ln w="9525">
              <a:solidFill>
                <a:schemeClr val="tx1"/>
              </a:solidFill>
              <a:round/>
              <a:headEnd/>
              <a:tailEnd type="triangle" w="med" len="med"/>
            </a:ln>
          </p:spPr>
        </p:cxnSp>
        <p:sp>
          <p:nvSpPr>
            <p:cNvPr id="26" name="Text Box 19">
              <a:extLst>
                <a:ext uri="{FF2B5EF4-FFF2-40B4-BE49-F238E27FC236}">
                  <a16:creationId xmlns:a16="http://schemas.microsoft.com/office/drawing/2014/main" id="{D33CA667-F583-430A-B2F2-BCF624D8C3CC}"/>
                </a:ext>
              </a:extLst>
            </p:cNvPr>
            <p:cNvSpPr txBox="1">
              <a:spLocks noChangeArrowheads="1"/>
            </p:cNvSpPr>
            <p:nvPr/>
          </p:nvSpPr>
          <p:spPr bwMode="auto">
            <a:xfrm>
              <a:off x="612" y="1298"/>
              <a:ext cx="363"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3</a:t>
              </a:r>
            </a:p>
          </p:txBody>
        </p:sp>
        <p:sp>
          <p:nvSpPr>
            <p:cNvPr id="27" name="Text Box 20">
              <a:extLst>
                <a:ext uri="{FF2B5EF4-FFF2-40B4-BE49-F238E27FC236}">
                  <a16:creationId xmlns:a16="http://schemas.microsoft.com/office/drawing/2014/main" id="{593F776C-C81A-41EA-9CCA-BBD886D01F92}"/>
                </a:ext>
              </a:extLst>
            </p:cNvPr>
            <p:cNvSpPr txBox="1">
              <a:spLocks noChangeArrowheads="1"/>
            </p:cNvSpPr>
            <p:nvPr/>
          </p:nvSpPr>
          <p:spPr bwMode="auto">
            <a:xfrm>
              <a:off x="3334" y="1207"/>
              <a:ext cx="272"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2</a:t>
              </a:r>
            </a:p>
          </p:txBody>
        </p:sp>
        <p:sp>
          <p:nvSpPr>
            <p:cNvPr id="28" name="Text Box 21">
              <a:extLst>
                <a:ext uri="{FF2B5EF4-FFF2-40B4-BE49-F238E27FC236}">
                  <a16:creationId xmlns:a16="http://schemas.microsoft.com/office/drawing/2014/main" id="{1A039A11-EBB4-4093-B470-B695D9E688D7}"/>
                </a:ext>
              </a:extLst>
            </p:cNvPr>
            <p:cNvSpPr txBox="1">
              <a:spLocks noChangeArrowheads="1"/>
            </p:cNvSpPr>
            <p:nvPr/>
          </p:nvSpPr>
          <p:spPr bwMode="auto">
            <a:xfrm>
              <a:off x="4014" y="2614"/>
              <a:ext cx="317"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7</a:t>
              </a:r>
            </a:p>
          </p:txBody>
        </p:sp>
        <p:sp>
          <p:nvSpPr>
            <p:cNvPr id="29" name="Text Box 22">
              <a:extLst>
                <a:ext uri="{FF2B5EF4-FFF2-40B4-BE49-F238E27FC236}">
                  <a16:creationId xmlns:a16="http://schemas.microsoft.com/office/drawing/2014/main" id="{9BBC9AE8-8B1C-41D0-9620-BC820127E8FF}"/>
                </a:ext>
              </a:extLst>
            </p:cNvPr>
            <p:cNvSpPr txBox="1">
              <a:spLocks noChangeArrowheads="1"/>
            </p:cNvSpPr>
            <p:nvPr/>
          </p:nvSpPr>
          <p:spPr bwMode="auto">
            <a:xfrm>
              <a:off x="2699" y="2614"/>
              <a:ext cx="226"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5</a:t>
              </a:r>
            </a:p>
          </p:txBody>
        </p:sp>
        <p:sp>
          <p:nvSpPr>
            <p:cNvPr id="30" name="Text Box 23">
              <a:extLst>
                <a:ext uri="{FF2B5EF4-FFF2-40B4-BE49-F238E27FC236}">
                  <a16:creationId xmlns:a16="http://schemas.microsoft.com/office/drawing/2014/main" id="{41DBD1EB-CAE6-4DF6-9197-F716F1281EB2}"/>
                </a:ext>
              </a:extLst>
            </p:cNvPr>
            <p:cNvSpPr txBox="1">
              <a:spLocks noChangeArrowheads="1"/>
            </p:cNvSpPr>
            <p:nvPr/>
          </p:nvSpPr>
          <p:spPr bwMode="auto">
            <a:xfrm>
              <a:off x="1066" y="2251"/>
              <a:ext cx="272"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7</a:t>
              </a:r>
            </a:p>
          </p:txBody>
        </p:sp>
        <p:sp>
          <p:nvSpPr>
            <p:cNvPr id="31" name="Text Box 24">
              <a:extLst>
                <a:ext uri="{FF2B5EF4-FFF2-40B4-BE49-F238E27FC236}">
                  <a16:creationId xmlns:a16="http://schemas.microsoft.com/office/drawing/2014/main" id="{8CE29F9D-185E-46DC-9CA5-8CDFC3038A37}"/>
                </a:ext>
              </a:extLst>
            </p:cNvPr>
            <p:cNvSpPr txBox="1">
              <a:spLocks noChangeArrowheads="1"/>
            </p:cNvSpPr>
            <p:nvPr/>
          </p:nvSpPr>
          <p:spPr bwMode="auto">
            <a:xfrm>
              <a:off x="1701" y="2115"/>
              <a:ext cx="272"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3</a:t>
              </a:r>
            </a:p>
          </p:txBody>
        </p:sp>
        <p:sp>
          <p:nvSpPr>
            <p:cNvPr id="32" name="Text Box 25">
              <a:extLst>
                <a:ext uri="{FF2B5EF4-FFF2-40B4-BE49-F238E27FC236}">
                  <a16:creationId xmlns:a16="http://schemas.microsoft.com/office/drawing/2014/main" id="{A8282743-6DDA-4B97-8060-2953143D474B}"/>
                </a:ext>
              </a:extLst>
            </p:cNvPr>
            <p:cNvSpPr txBox="1">
              <a:spLocks noChangeArrowheads="1"/>
            </p:cNvSpPr>
            <p:nvPr/>
          </p:nvSpPr>
          <p:spPr bwMode="auto">
            <a:xfrm>
              <a:off x="2290" y="2069"/>
              <a:ext cx="227"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2</a:t>
              </a:r>
            </a:p>
          </p:txBody>
        </p:sp>
        <p:sp>
          <p:nvSpPr>
            <p:cNvPr id="33" name="Text Box 26">
              <a:extLst>
                <a:ext uri="{FF2B5EF4-FFF2-40B4-BE49-F238E27FC236}">
                  <a16:creationId xmlns:a16="http://schemas.microsoft.com/office/drawing/2014/main" id="{E8CC1BE1-4D3F-4F8B-B266-13F937F13103}"/>
                </a:ext>
              </a:extLst>
            </p:cNvPr>
            <p:cNvSpPr txBox="1">
              <a:spLocks noChangeArrowheads="1"/>
            </p:cNvSpPr>
            <p:nvPr/>
          </p:nvSpPr>
          <p:spPr bwMode="auto">
            <a:xfrm>
              <a:off x="2018" y="1661"/>
              <a:ext cx="227"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6</a:t>
              </a:r>
            </a:p>
          </p:txBody>
        </p:sp>
        <p:sp>
          <p:nvSpPr>
            <p:cNvPr id="34" name="Text Box 27">
              <a:extLst>
                <a:ext uri="{FF2B5EF4-FFF2-40B4-BE49-F238E27FC236}">
                  <a16:creationId xmlns:a16="http://schemas.microsoft.com/office/drawing/2014/main" id="{0E36976D-904E-49BE-8AC6-E647310F3EB7}"/>
                </a:ext>
              </a:extLst>
            </p:cNvPr>
            <p:cNvSpPr txBox="1">
              <a:spLocks noChangeArrowheads="1"/>
            </p:cNvSpPr>
            <p:nvPr/>
          </p:nvSpPr>
          <p:spPr bwMode="auto">
            <a:xfrm>
              <a:off x="2426" y="1253"/>
              <a:ext cx="272"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6</a:t>
              </a:r>
            </a:p>
          </p:txBody>
        </p:sp>
        <p:sp>
          <p:nvSpPr>
            <p:cNvPr id="35" name="Text Box 28">
              <a:extLst>
                <a:ext uri="{FF2B5EF4-FFF2-40B4-BE49-F238E27FC236}">
                  <a16:creationId xmlns:a16="http://schemas.microsoft.com/office/drawing/2014/main" id="{F134EA81-E4B5-4A5C-A07A-58E73A39B70F}"/>
                </a:ext>
              </a:extLst>
            </p:cNvPr>
            <p:cNvSpPr txBox="1">
              <a:spLocks noChangeArrowheads="1"/>
            </p:cNvSpPr>
            <p:nvPr/>
          </p:nvSpPr>
          <p:spPr bwMode="auto">
            <a:xfrm>
              <a:off x="1882" y="1117"/>
              <a:ext cx="227"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5</a:t>
              </a:r>
            </a:p>
          </p:txBody>
        </p:sp>
        <p:sp>
          <p:nvSpPr>
            <p:cNvPr id="36" name="Text Box 29">
              <a:extLst>
                <a:ext uri="{FF2B5EF4-FFF2-40B4-BE49-F238E27FC236}">
                  <a16:creationId xmlns:a16="http://schemas.microsoft.com/office/drawing/2014/main" id="{07EE8365-E91D-402C-9F32-D4AC117B05DC}"/>
                </a:ext>
              </a:extLst>
            </p:cNvPr>
            <p:cNvSpPr txBox="1">
              <a:spLocks noChangeArrowheads="1"/>
            </p:cNvSpPr>
            <p:nvPr/>
          </p:nvSpPr>
          <p:spPr bwMode="auto">
            <a:xfrm>
              <a:off x="1837" y="709"/>
              <a:ext cx="272"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3</a:t>
              </a:r>
            </a:p>
          </p:txBody>
        </p:sp>
        <p:sp>
          <p:nvSpPr>
            <p:cNvPr id="37" name="Text Box 30">
              <a:extLst>
                <a:ext uri="{FF2B5EF4-FFF2-40B4-BE49-F238E27FC236}">
                  <a16:creationId xmlns:a16="http://schemas.microsoft.com/office/drawing/2014/main" id="{8BF3E599-62AB-437F-9056-282D1A066F89}"/>
                </a:ext>
              </a:extLst>
            </p:cNvPr>
            <p:cNvSpPr txBox="1">
              <a:spLocks noChangeArrowheads="1"/>
            </p:cNvSpPr>
            <p:nvPr/>
          </p:nvSpPr>
          <p:spPr bwMode="auto">
            <a:xfrm>
              <a:off x="2835" y="1117"/>
              <a:ext cx="272" cy="321"/>
            </a:xfrm>
            <a:prstGeom prst="rect">
              <a:avLst/>
            </a:prstGeom>
            <a:noFill/>
            <a:ln w="9525">
              <a:noFill/>
              <a:miter lim="800000"/>
              <a:headEnd/>
              <a:tailEnd/>
            </a:ln>
          </p:spPr>
          <p:txBody>
            <a:bodyPr>
              <a:spAutoFit/>
            </a:bodyPr>
            <a:lstStyle/>
            <a:p>
              <a:pPr algn="ctr">
                <a:spcBef>
                  <a:spcPct val="50000"/>
                </a:spcBef>
              </a:pPr>
              <a:r>
                <a:rPr lang="en-US" altLang="zh-CN">
                  <a:ea typeface="宋体" charset="-122"/>
                </a:rPr>
                <a:t>4</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44830" y="3732015"/>
            <a:ext cx="8640762" cy="2672780"/>
            <a:chOff x="-2" y="-2"/>
            <a:chExt cx="2185" cy="2788"/>
          </a:xfrm>
        </p:grpSpPr>
        <p:grpSp>
          <p:nvGrpSpPr>
            <p:cNvPr id="4" name="Group 4"/>
            <p:cNvGrpSpPr>
              <a:grpSpLocks/>
            </p:cNvGrpSpPr>
            <p:nvPr/>
          </p:nvGrpSpPr>
          <p:grpSpPr bwMode="auto">
            <a:xfrm>
              <a:off x="0" y="0"/>
              <a:ext cx="2181" cy="2784"/>
              <a:chOff x="0" y="0"/>
              <a:chExt cx="2181" cy="2784"/>
            </a:xfrm>
          </p:grpSpPr>
          <p:grpSp>
            <p:nvGrpSpPr>
              <p:cNvPr id="5" name="Group 5"/>
              <p:cNvGrpSpPr>
                <a:grpSpLocks/>
              </p:cNvGrpSpPr>
              <p:nvPr/>
            </p:nvGrpSpPr>
            <p:grpSpPr bwMode="auto">
              <a:xfrm>
                <a:off x="0" y="0"/>
                <a:ext cx="344" cy="480"/>
                <a:chOff x="0" y="0"/>
                <a:chExt cx="344" cy="480"/>
              </a:xfrm>
            </p:grpSpPr>
            <p:sp>
              <p:nvSpPr>
                <p:cNvPr id="82027" name="Rectangle 6"/>
                <p:cNvSpPr>
                  <a:spLocks noChangeArrowheads="1"/>
                </p:cNvSpPr>
                <p:nvPr/>
              </p:nvSpPr>
              <p:spPr bwMode="auto">
                <a:xfrm>
                  <a:off x="43" y="0"/>
                  <a:ext cx="2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序号</a:t>
                  </a:r>
                  <a:endParaRPr kumimoji="1" lang="zh-CN" altLang="en-US" sz="2000">
                    <a:latin typeface="Times New Roman" pitchFamily="18" charset="0"/>
                  </a:endParaRPr>
                </a:p>
                <a:p>
                  <a:pPr algn="just" eaLnBrk="0" hangingPunct="0"/>
                  <a:endParaRPr kumimoji="1" lang="en-US" altLang="zh-CN" sz="2000">
                    <a:latin typeface="Times New Roman" pitchFamily="18" charset="0"/>
                  </a:endParaRPr>
                </a:p>
              </p:txBody>
            </p:sp>
            <p:sp>
              <p:nvSpPr>
                <p:cNvPr id="82028" name="Rectangle 7"/>
                <p:cNvSpPr>
                  <a:spLocks noChangeArrowheads="1"/>
                </p:cNvSpPr>
                <p:nvPr/>
              </p:nvSpPr>
              <p:spPr bwMode="auto">
                <a:xfrm>
                  <a:off x="0" y="0"/>
                  <a:ext cx="3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6" name="Group 8"/>
              <p:cNvGrpSpPr>
                <a:grpSpLocks/>
              </p:cNvGrpSpPr>
              <p:nvPr/>
            </p:nvGrpSpPr>
            <p:grpSpPr bwMode="auto">
              <a:xfrm>
                <a:off x="344" y="0"/>
                <a:ext cx="769" cy="480"/>
                <a:chOff x="344" y="0"/>
                <a:chExt cx="769" cy="480"/>
              </a:xfrm>
            </p:grpSpPr>
            <p:sp>
              <p:nvSpPr>
                <p:cNvPr id="82025" name="Rectangle 9"/>
                <p:cNvSpPr>
                  <a:spLocks noChangeArrowheads="1"/>
                </p:cNvSpPr>
                <p:nvPr/>
              </p:nvSpPr>
              <p:spPr bwMode="auto">
                <a:xfrm>
                  <a:off x="387" y="0"/>
                  <a:ext cx="68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路径</a:t>
                  </a:r>
                  <a:endParaRPr kumimoji="1" lang="zh-CN" altLang="en-US" sz="2000">
                    <a:latin typeface="Times New Roman" pitchFamily="18" charset="0"/>
                  </a:endParaRPr>
                </a:p>
                <a:p>
                  <a:pPr algn="just" eaLnBrk="0" hangingPunct="0"/>
                  <a:endParaRPr kumimoji="1" lang="en-US" altLang="zh-CN" sz="2000">
                    <a:latin typeface="Times New Roman" pitchFamily="18" charset="0"/>
                  </a:endParaRPr>
                </a:p>
              </p:txBody>
            </p:sp>
            <p:sp>
              <p:nvSpPr>
                <p:cNvPr id="82026" name="Rectangle 10"/>
                <p:cNvSpPr>
                  <a:spLocks noChangeArrowheads="1"/>
                </p:cNvSpPr>
                <p:nvPr/>
              </p:nvSpPr>
              <p:spPr bwMode="auto">
                <a:xfrm>
                  <a:off x="344" y="0"/>
                  <a:ext cx="76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7" name="Group 11"/>
              <p:cNvGrpSpPr>
                <a:grpSpLocks/>
              </p:cNvGrpSpPr>
              <p:nvPr/>
            </p:nvGrpSpPr>
            <p:grpSpPr bwMode="auto">
              <a:xfrm>
                <a:off x="1113" y="0"/>
                <a:ext cx="534" cy="480"/>
                <a:chOff x="1113" y="0"/>
                <a:chExt cx="534" cy="480"/>
              </a:xfrm>
            </p:grpSpPr>
            <p:sp>
              <p:nvSpPr>
                <p:cNvPr id="82023" name="Rectangle 12"/>
                <p:cNvSpPr>
                  <a:spLocks noChangeArrowheads="1"/>
                </p:cNvSpPr>
                <p:nvPr/>
              </p:nvSpPr>
              <p:spPr bwMode="auto">
                <a:xfrm>
                  <a:off x="1156" y="0"/>
                  <a:ext cx="4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路径长度</a:t>
                  </a:r>
                  <a:endParaRPr kumimoji="1" lang="zh-CN" altLang="en-US" sz="2000">
                    <a:latin typeface="Times New Roman" pitchFamily="18" charset="0"/>
                  </a:endParaRPr>
                </a:p>
                <a:p>
                  <a:pPr algn="just" eaLnBrk="0" hangingPunct="0"/>
                  <a:endParaRPr kumimoji="1" lang="en-US" altLang="zh-CN" sz="2000">
                    <a:latin typeface="Times New Roman" pitchFamily="18" charset="0"/>
                  </a:endParaRPr>
                </a:p>
              </p:txBody>
            </p:sp>
            <p:sp>
              <p:nvSpPr>
                <p:cNvPr id="82024" name="Rectangle 13"/>
                <p:cNvSpPr>
                  <a:spLocks noChangeArrowheads="1"/>
                </p:cNvSpPr>
                <p:nvPr/>
              </p:nvSpPr>
              <p:spPr bwMode="auto">
                <a:xfrm>
                  <a:off x="1113" y="0"/>
                  <a:ext cx="5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8" name="Group 14"/>
              <p:cNvGrpSpPr>
                <a:grpSpLocks/>
              </p:cNvGrpSpPr>
              <p:nvPr/>
            </p:nvGrpSpPr>
            <p:grpSpPr bwMode="auto">
              <a:xfrm>
                <a:off x="1647" y="0"/>
                <a:ext cx="534" cy="480"/>
                <a:chOff x="1647" y="0"/>
                <a:chExt cx="534" cy="480"/>
              </a:xfrm>
            </p:grpSpPr>
            <p:sp>
              <p:nvSpPr>
                <p:cNvPr id="82021" name="Rectangle 15"/>
                <p:cNvSpPr>
                  <a:spLocks noChangeArrowheads="1"/>
                </p:cNvSpPr>
                <p:nvPr/>
              </p:nvSpPr>
              <p:spPr bwMode="auto">
                <a:xfrm>
                  <a:off x="1690" y="0"/>
                  <a:ext cx="4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是否最短</a:t>
                  </a:r>
                  <a:endParaRPr kumimoji="1" lang="zh-CN" altLang="en-US" sz="2000">
                    <a:latin typeface="Times New Roman" pitchFamily="18" charset="0"/>
                  </a:endParaRPr>
                </a:p>
                <a:p>
                  <a:pPr algn="just" eaLnBrk="0" hangingPunct="0"/>
                  <a:endParaRPr kumimoji="1" lang="en-US" altLang="zh-CN" sz="2000">
                    <a:latin typeface="Times New Roman" pitchFamily="18" charset="0"/>
                  </a:endParaRPr>
                </a:p>
              </p:txBody>
            </p:sp>
            <p:sp>
              <p:nvSpPr>
                <p:cNvPr id="82022" name="Rectangle 16"/>
                <p:cNvSpPr>
                  <a:spLocks noChangeArrowheads="1"/>
                </p:cNvSpPr>
                <p:nvPr/>
              </p:nvSpPr>
              <p:spPr bwMode="auto">
                <a:xfrm>
                  <a:off x="1647" y="0"/>
                  <a:ext cx="5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9" name="Group 17"/>
              <p:cNvGrpSpPr>
                <a:grpSpLocks/>
              </p:cNvGrpSpPr>
              <p:nvPr/>
            </p:nvGrpSpPr>
            <p:grpSpPr bwMode="auto">
              <a:xfrm>
                <a:off x="0" y="480"/>
                <a:ext cx="344" cy="384"/>
                <a:chOff x="0" y="480"/>
                <a:chExt cx="344" cy="384"/>
              </a:xfrm>
            </p:grpSpPr>
            <p:sp>
              <p:nvSpPr>
                <p:cNvPr id="82019" name="Rectangle 18"/>
                <p:cNvSpPr>
                  <a:spLocks noChangeArrowheads="1"/>
                </p:cNvSpPr>
                <p:nvPr/>
              </p:nvSpPr>
              <p:spPr bwMode="auto">
                <a:xfrm>
                  <a:off x="43" y="480"/>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1</a:t>
                  </a:r>
                </a:p>
                <a:p>
                  <a:pPr algn="just" eaLnBrk="0" hangingPunct="0"/>
                  <a:endParaRPr kumimoji="1" lang="en-US" altLang="zh-CN" sz="2000">
                    <a:latin typeface="Times New Roman" pitchFamily="18" charset="0"/>
                  </a:endParaRPr>
                </a:p>
              </p:txBody>
            </p:sp>
            <p:sp>
              <p:nvSpPr>
                <p:cNvPr id="82020" name="Rectangle 19"/>
                <p:cNvSpPr>
                  <a:spLocks noChangeArrowheads="1"/>
                </p:cNvSpPr>
                <p:nvPr/>
              </p:nvSpPr>
              <p:spPr bwMode="auto">
                <a:xfrm>
                  <a:off x="0" y="480"/>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0" name="Group 20"/>
              <p:cNvGrpSpPr>
                <a:grpSpLocks/>
              </p:cNvGrpSpPr>
              <p:nvPr/>
            </p:nvGrpSpPr>
            <p:grpSpPr bwMode="auto">
              <a:xfrm>
                <a:off x="344" y="480"/>
                <a:ext cx="769" cy="384"/>
                <a:chOff x="344" y="480"/>
                <a:chExt cx="769" cy="384"/>
              </a:xfrm>
            </p:grpSpPr>
            <p:sp>
              <p:nvSpPr>
                <p:cNvPr id="82017" name="Rectangle 21"/>
                <p:cNvSpPr>
                  <a:spLocks noChangeArrowheads="1"/>
                </p:cNvSpPr>
                <p:nvPr/>
              </p:nvSpPr>
              <p:spPr bwMode="auto">
                <a:xfrm>
                  <a:off x="387" y="480"/>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2018" name="Rectangle 22"/>
                <p:cNvSpPr>
                  <a:spLocks noChangeArrowheads="1"/>
                </p:cNvSpPr>
                <p:nvPr/>
              </p:nvSpPr>
              <p:spPr bwMode="auto">
                <a:xfrm>
                  <a:off x="344" y="480"/>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1" name="Group 23"/>
              <p:cNvGrpSpPr>
                <a:grpSpLocks/>
              </p:cNvGrpSpPr>
              <p:nvPr/>
            </p:nvGrpSpPr>
            <p:grpSpPr bwMode="auto">
              <a:xfrm>
                <a:off x="1113" y="480"/>
                <a:ext cx="534" cy="384"/>
                <a:chOff x="1113" y="480"/>
                <a:chExt cx="534" cy="384"/>
              </a:xfrm>
            </p:grpSpPr>
            <p:sp>
              <p:nvSpPr>
                <p:cNvPr id="82015" name="Rectangle 24"/>
                <p:cNvSpPr>
                  <a:spLocks noChangeArrowheads="1"/>
                </p:cNvSpPr>
                <p:nvPr/>
              </p:nvSpPr>
              <p:spPr bwMode="auto">
                <a:xfrm>
                  <a:off x="1156" y="480"/>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18</a:t>
                  </a:r>
                </a:p>
                <a:p>
                  <a:pPr algn="just" eaLnBrk="0" hangingPunct="0"/>
                  <a:endParaRPr kumimoji="1" lang="en-US" altLang="zh-CN" sz="2000">
                    <a:latin typeface="Times New Roman" pitchFamily="18" charset="0"/>
                  </a:endParaRPr>
                </a:p>
              </p:txBody>
            </p:sp>
            <p:sp>
              <p:nvSpPr>
                <p:cNvPr id="82016" name="Rectangle 25"/>
                <p:cNvSpPr>
                  <a:spLocks noChangeArrowheads="1"/>
                </p:cNvSpPr>
                <p:nvPr/>
              </p:nvSpPr>
              <p:spPr bwMode="auto">
                <a:xfrm>
                  <a:off x="1113" y="480"/>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2" name="Group 26"/>
              <p:cNvGrpSpPr>
                <a:grpSpLocks/>
              </p:cNvGrpSpPr>
              <p:nvPr/>
            </p:nvGrpSpPr>
            <p:grpSpPr bwMode="auto">
              <a:xfrm>
                <a:off x="1647" y="480"/>
                <a:ext cx="534" cy="384"/>
                <a:chOff x="1647" y="480"/>
                <a:chExt cx="534" cy="384"/>
              </a:xfrm>
            </p:grpSpPr>
            <p:sp>
              <p:nvSpPr>
                <p:cNvPr id="82013" name="Rectangle 27"/>
                <p:cNvSpPr>
                  <a:spLocks noChangeArrowheads="1"/>
                </p:cNvSpPr>
                <p:nvPr/>
              </p:nvSpPr>
              <p:spPr bwMode="auto">
                <a:xfrm>
                  <a:off x="1690" y="480"/>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否</a:t>
                  </a:r>
                  <a:endParaRPr kumimoji="1" lang="zh-CN" altLang="en-US" sz="2000">
                    <a:latin typeface="Times New Roman" pitchFamily="18" charset="0"/>
                  </a:endParaRPr>
                </a:p>
              </p:txBody>
            </p:sp>
            <p:sp>
              <p:nvSpPr>
                <p:cNvPr id="82014" name="Rectangle 28"/>
                <p:cNvSpPr>
                  <a:spLocks noChangeArrowheads="1"/>
                </p:cNvSpPr>
                <p:nvPr/>
              </p:nvSpPr>
              <p:spPr bwMode="auto">
                <a:xfrm>
                  <a:off x="1647" y="480"/>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3" name="Group 29"/>
              <p:cNvGrpSpPr>
                <a:grpSpLocks/>
              </p:cNvGrpSpPr>
              <p:nvPr/>
            </p:nvGrpSpPr>
            <p:grpSpPr bwMode="auto">
              <a:xfrm>
                <a:off x="0" y="864"/>
                <a:ext cx="344" cy="384"/>
                <a:chOff x="0" y="864"/>
                <a:chExt cx="344" cy="384"/>
              </a:xfrm>
            </p:grpSpPr>
            <p:sp>
              <p:nvSpPr>
                <p:cNvPr id="82011" name="Rectangle 30"/>
                <p:cNvSpPr>
                  <a:spLocks noChangeArrowheads="1"/>
                </p:cNvSpPr>
                <p:nvPr/>
              </p:nvSpPr>
              <p:spPr bwMode="auto">
                <a:xfrm>
                  <a:off x="43" y="864"/>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2</a:t>
                  </a:r>
                </a:p>
                <a:p>
                  <a:pPr algn="just" eaLnBrk="0" hangingPunct="0"/>
                  <a:endParaRPr kumimoji="1" lang="en-US" altLang="zh-CN" sz="2000">
                    <a:latin typeface="Times New Roman" pitchFamily="18" charset="0"/>
                  </a:endParaRPr>
                </a:p>
              </p:txBody>
            </p:sp>
            <p:sp>
              <p:nvSpPr>
                <p:cNvPr id="82012" name="Rectangle 31"/>
                <p:cNvSpPr>
                  <a:spLocks noChangeArrowheads="1"/>
                </p:cNvSpPr>
                <p:nvPr/>
              </p:nvSpPr>
              <p:spPr bwMode="auto">
                <a:xfrm>
                  <a:off x="0" y="864"/>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4" name="Group 32"/>
              <p:cNvGrpSpPr>
                <a:grpSpLocks/>
              </p:cNvGrpSpPr>
              <p:nvPr/>
            </p:nvGrpSpPr>
            <p:grpSpPr bwMode="auto">
              <a:xfrm>
                <a:off x="344" y="864"/>
                <a:ext cx="769" cy="384"/>
                <a:chOff x="344" y="864"/>
                <a:chExt cx="769" cy="384"/>
              </a:xfrm>
            </p:grpSpPr>
            <p:sp>
              <p:nvSpPr>
                <p:cNvPr id="82009" name="Rectangle 33"/>
                <p:cNvSpPr>
                  <a:spLocks noChangeArrowheads="1"/>
                </p:cNvSpPr>
                <p:nvPr/>
              </p:nvSpPr>
              <p:spPr bwMode="auto">
                <a:xfrm>
                  <a:off x="387" y="864"/>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2010" name="Rectangle 34"/>
                <p:cNvSpPr>
                  <a:spLocks noChangeArrowheads="1"/>
                </p:cNvSpPr>
                <p:nvPr/>
              </p:nvSpPr>
              <p:spPr bwMode="auto">
                <a:xfrm>
                  <a:off x="344" y="864"/>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5" name="Group 35"/>
              <p:cNvGrpSpPr>
                <a:grpSpLocks/>
              </p:cNvGrpSpPr>
              <p:nvPr/>
            </p:nvGrpSpPr>
            <p:grpSpPr bwMode="auto">
              <a:xfrm>
                <a:off x="1113" y="864"/>
                <a:ext cx="534" cy="384"/>
                <a:chOff x="1113" y="864"/>
                <a:chExt cx="534" cy="384"/>
              </a:xfrm>
            </p:grpSpPr>
            <p:sp>
              <p:nvSpPr>
                <p:cNvPr id="82007" name="Rectangle 36"/>
                <p:cNvSpPr>
                  <a:spLocks noChangeArrowheads="1"/>
                </p:cNvSpPr>
                <p:nvPr/>
              </p:nvSpPr>
              <p:spPr bwMode="auto">
                <a:xfrm>
                  <a:off x="1156" y="864"/>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11</a:t>
                  </a:r>
                </a:p>
              </p:txBody>
            </p:sp>
            <p:sp>
              <p:nvSpPr>
                <p:cNvPr id="82008" name="Rectangle 37"/>
                <p:cNvSpPr>
                  <a:spLocks noChangeArrowheads="1"/>
                </p:cNvSpPr>
                <p:nvPr/>
              </p:nvSpPr>
              <p:spPr bwMode="auto">
                <a:xfrm>
                  <a:off x="1113" y="864"/>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6" name="Group 38"/>
              <p:cNvGrpSpPr>
                <a:grpSpLocks/>
              </p:cNvGrpSpPr>
              <p:nvPr/>
            </p:nvGrpSpPr>
            <p:grpSpPr bwMode="auto">
              <a:xfrm>
                <a:off x="1647" y="864"/>
                <a:ext cx="534" cy="384"/>
                <a:chOff x="1647" y="864"/>
                <a:chExt cx="534" cy="384"/>
              </a:xfrm>
            </p:grpSpPr>
            <p:sp>
              <p:nvSpPr>
                <p:cNvPr id="82005" name="Rectangle 39"/>
                <p:cNvSpPr>
                  <a:spLocks noChangeArrowheads="1"/>
                </p:cNvSpPr>
                <p:nvPr/>
              </p:nvSpPr>
              <p:spPr bwMode="auto">
                <a:xfrm>
                  <a:off x="1690" y="864"/>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是</a:t>
                  </a:r>
                  <a:endParaRPr kumimoji="1" lang="zh-CN" altLang="en-US" sz="2000">
                    <a:latin typeface="Times New Roman" pitchFamily="18" charset="0"/>
                  </a:endParaRPr>
                </a:p>
              </p:txBody>
            </p:sp>
            <p:sp>
              <p:nvSpPr>
                <p:cNvPr id="82006" name="Rectangle 40"/>
                <p:cNvSpPr>
                  <a:spLocks noChangeArrowheads="1"/>
                </p:cNvSpPr>
                <p:nvPr/>
              </p:nvSpPr>
              <p:spPr bwMode="auto">
                <a:xfrm>
                  <a:off x="1647" y="864"/>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7" name="Group 41"/>
              <p:cNvGrpSpPr>
                <a:grpSpLocks/>
              </p:cNvGrpSpPr>
              <p:nvPr/>
            </p:nvGrpSpPr>
            <p:grpSpPr bwMode="auto">
              <a:xfrm>
                <a:off x="0" y="1248"/>
                <a:ext cx="344" cy="384"/>
                <a:chOff x="0" y="1248"/>
                <a:chExt cx="344" cy="384"/>
              </a:xfrm>
            </p:grpSpPr>
            <p:sp>
              <p:nvSpPr>
                <p:cNvPr id="82003" name="Rectangle 42"/>
                <p:cNvSpPr>
                  <a:spLocks noChangeArrowheads="1"/>
                </p:cNvSpPr>
                <p:nvPr/>
              </p:nvSpPr>
              <p:spPr bwMode="auto">
                <a:xfrm>
                  <a:off x="43" y="1248"/>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3</a:t>
                  </a:r>
                </a:p>
                <a:p>
                  <a:pPr algn="just" eaLnBrk="0" hangingPunct="0"/>
                  <a:endParaRPr kumimoji="1" lang="en-US" altLang="zh-CN" sz="2000">
                    <a:latin typeface="Times New Roman" pitchFamily="18" charset="0"/>
                  </a:endParaRPr>
                </a:p>
              </p:txBody>
            </p:sp>
            <p:sp>
              <p:nvSpPr>
                <p:cNvPr id="82004" name="Rectangle 43"/>
                <p:cNvSpPr>
                  <a:spLocks noChangeArrowheads="1"/>
                </p:cNvSpPr>
                <p:nvPr/>
              </p:nvSpPr>
              <p:spPr bwMode="auto">
                <a:xfrm>
                  <a:off x="0" y="1248"/>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8" name="Group 44"/>
              <p:cNvGrpSpPr>
                <a:grpSpLocks/>
              </p:cNvGrpSpPr>
              <p:nvPr/>
            </p:nvGrpSpPr>
            <p:grpSpPr bwMode="auto">
              <a:xfrm>
                <a:off x="344" y="1248"/>
                <a:ext cx="769" cy="384"/>
                <a:chOff x="344" y="1248"/>
                <a:chExt cx="769" cy="384"/>
              </a:xfrm>
            </p:grpSpPr>
            <p:sp>
              <p:nvSpPr>
                <p:cNvPr id="82001" name="Rectangle 45"/>
                <p:cNvSpPr>
                  <a:spLocks noChangeArrowheads="1"/>
                </p:cNvSpPr>
                <p:nvPr/>
              </p:nvSpPr>
              <p:spPr bwMode="auto">
                <a:xfrm>
                  <a:off x="387" y="1248"/>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2002" name="Rectangle 46"/>
                <p:cNvSpPr>
                  <a:spLocks noChangeArrowheads="1"/>
                </p:cNvSpPr>
                <p:nvPr/>
              </p:nvSpPr>
              <p:spPr bwMode="auto">
                <a:xfrm>
                  <a:off x="344" y="1248"/>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9" name="Group 47"/>
              <p:cNvGrpSpPr>
                <a:grpSpLocks/>
              </p:cNvGrpSpPr>
              <p:nvPr/>
            </p:nvGrpSpPr>
            <p:grpSpPr bwMode="auto">
              <a:xfrm>
                <a:off x="1113" y="1248"/>
                <a:ext cx="534" cy="384"/>
                <a:chOff x="1113" y="1248"/>
                <a:chExt cx="534" cy="384"/>
              </a:xfrm>
            </p:grpSpPr>
            <p:sp>
              <p:nvSpPr>
                <p:cNvPr id="81999" name="Rectangle 48"/>
                <p:cNvSpPr>
                  <a:spLocks noChangeArrowheads="1"/>
                </p:cNvSpPr>
                <p:nvPr/>
              </p:nvSpPr>
              <p:spPr bwMode="auto">
                <a:xfrm>
                  <a:off x="1156" y="1248"/>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23</a:t>
                  </a:r>
                </a:p>
                <a:p>
                  <a:pPr algn="just" eaLnBrk="0" hangingPunct="0"/>
                  <a:endParaRPr kumimoji="1" lang="en-US" altLang="zh-CN" sz="2000">
                    <a:latin typeface="Times New Roman" pitchFamily="18" charset="0"/>
                  </a:endParaRPr>
                </a:p>
              </p:txBody>
            </p:sp>
            <p:sp>
              <p:nvSpPr>
                <p:cNvPr id="82000" name="Rectangle 49"/>
                <p:cNvSpPr>
                  <a:spLocks noChangeArrowheads="1"/>
                </p:cNvSpPr>
                <p:nvPr/>
              </p:nvSpPr>
              <p:spPr bwMode="auto">
                <a:xfrm>
                  <a:off x="1113" y="1248"/>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0" name="Group 50"/>
              <p:cNvGrpSpPr>
                <a:grpSpLocks/>
              </p:cNvGrpSpPr>
              <p:nvPr/>
            </p:nvGrpSpPr>
            <p:grpSpPr bwMode="auto">
              <a:xfrm>
                <a:off x="1647" y="1248"/>
                <a:ext cx="534" cy="384"/>
                <a:chOff x="1647" y="1248"/>
                <a:chExt cx="534" cy="384"/>
              </a:xfrm>
            </p:grpSpPr>
            <p:sp>
              <p:nvSpPr>
                <p:cNvPr id="81997" name="Rectangle 51"/>
                <p:cNvSpPr>
                  <a:spLocks noChangeArrowheads="1"/>
                </p:cNvSpPr>
                <p:nvPr/>
              </p:nvSpPr>
              <p:spPr bwMode="auto">
                <a:xfrm>
                  <a:off x="1690" y="1248"/>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否</a:t>
                  </a:r>
                  <a:endParaRPr kumimoji="1" lang="zh-CN" altLang="en-US" sz="2000">
                    <a:latin typeface="Times New Roman" pitchFamily="18" charset="0"/>
                  </a:endParaRPr>
                </a:p>
              </p:txBody>
            </p:sp>
            <p:sp>
              <p:nvSpPr>
                <p:cNvPr id="81998" name="Rectangle 52"/>
                <p:cNvSpPr>
                  <a:spLocks noChangeArrowheads="1"/>
                </p:cNvSpPr>
                <p:nvPr/>
              </p:nvSpPr>
              <p:spPr bwMode="auto">
                <a:xfrm>
                  <a:off x="1647" y="1248"/>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1" name="Group 53"/>
              <p:cNvGrpSpPr>
                <a:grpSpLocks/>
              </p:cNvGrpSpPr>
              <p:nvPr/>
            </p:nvGrpSpPr>
            <p:grpSpPr bwMode="auto">
              <a:xfrm>
                <a:off x="0" y="1632"/>
                <a:ext cx="344" cy="384"/>
                <a:chOff x="0" y="1632"/>
                <a:chExt cx="344" cy="384"/>
              </a:xfrm>
            </p:grpSpPr>
            <p:sp>
              <p:nvSpPr>
                <p:cNvPr id="81995" name="Rectangle 54"/>
                <p:cNvSpPr>
                  <a:spLocks noChangeArrowheads="1"/>
                </p:cNvSpPr>
                <p:nvPr/>
              </p:nvSpPr>
              <p:spPr bwMode="auto">
                <a:xfrm>
                  <a:off x="43" y="1632"/>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4</a:t>
                  </a:r>
                </a:p>
                <a:p>
                  <a:pPr algn="just" eaLnBrk="0" hangingPunct="0"/>
                  <a:endParaRPr kumimoji="1" lang="en-US" altLang="zh-CN" sz="2000">
                    <a:latin typeface="Times New Roman" pitchFamily="18" charset="0"/>
                  </a:endParaRPr>
                </a:p>
              </p:txBody>
            </p:sp>
            <p:sp>
              <p:nvSpPr>
                <p:cNvPr id="81996" name="Rectangle 55"/>
                <p:cNvSpPr>
                  <a:spLocks noChangeArrowheads="1"/>
                </p:cNvSpPr>
                <p:nvPr/>
              </p:nvSpPr>
              <p:spPr bwMode="auto">
                <a:xfrm>
                  <a:off x="0" y="1632"/>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2" name="Group 56"/>
              <p:cNvGrpSpPr>
                <a:grpSpLocks/>
              </p:cNvGrpSpPr>
              <p:nvPr/>
            </p:nvGrpSpPr>
            <p:grpSpPr bwMode="auto">
              <a:xfrm>
                <a:off x="344" y="1632"/>
                <a:ext cx="769" cy="384"/>
                <a:chOff x="344" y="1632"/>
                <a:chExt cx="769" cy="384"/>
              </a:xfrm>
            </p:grpSpPr>
            <p:sp>
              <p:nvSpPr>
                <p:cNvPr id="81993" name="Rectangle 57"/>
                <p:cNvSpPr>
                  <a:spLocks noChangeArrowheads="1"/>
                </p:cNvSpPr>
                <p:nvPr/>
              </p:nvSpPr>
              <p:spPr bwMode="auto">
                <a:xfrm>
                  <a:off x="387" y="1632"/>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1994" name="Rectangle 58"/>
                <p:cNvSpPr>
                  <a:spLocks noChangeArrowheads="1"/>
                </p:cNvSpPr>
                <p:nvPr/>
              </p:nvSpPr>
              <p:spPr bwMode="auto">
                <a:xfrm>
                  <a:off x="344" y="1632"/>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3" name="Group 59"/>
              <p:cNvGrpSpPr>
                <a:grpSpLocks/>
              </p:cNvGrpSpPr>
              <p:nvPr/>
            </p:nvGrpSpPr>
            <p:grpSpPr bwMode="auto">
              <a:xfrm>
                <a:off x="1113" y="1632"/>
                <a:ext cx="534" cy="384"/>
                <a:chOff x="1113" y="1632"/>
                <a:chExt cx="534" cy="384"/>
              </a:xfrm>
            </p:grpSpPr>
            <p:sp>
              <p:nvSpPr>
                <p:cNvPr id="81991" name="Rectangle 60"/>
                <p:cNvSpPr>
                  <a:spLocks noChangeArrowheads="1"/>
                </p:cNvSpPr>
                <p:nvPr/>
              </p:nvSpPr>
              <p:spPr bwMode="auto">
                <a:xfrm>
                  <a:off x="1156" y="1632"/>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11</a:t>
                  </a:r>
                </a:p>
                <a:p>
                  <a:pPr algn="just" eaLnBrk="0" hangingPunct="0"/>
                  <a:endParaRPr kumimoji="1" lang="en-US" altLang="zh-CN" sz="2000">
                    <a:latin typeface="Times New Roman" pitchFamily="18" charset="0"/>
                  </a:endParaRPr>
                </a:p>
              </p:txBody>
            </p:sp>
            <p:sp>
              <p:nvSpPr>
                <p:cNvPr id="81992" name="Rectangle 61"/>
                <p:cNvSpPr>
                  <a:spLocks noChangeArrowheads="1"/>
                </p:cNvSpPr>
                <p:nvPr/>
              </p:nvSpPr>
              <p:spPr bwMode="auto">
                <a:xfrm>
                  <a:off x="1113" y="1632"/>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4" name="Group 62"/>
              <p:cNvGrpSpPr>
                <a:grpSpLocks/>
              </p:cNvGrpSpPr>
              <p:nvPr/>
            </p:nvGrpSpPr>
            <p:grpSpPr bwMode="auto">
              <a:xfrm>
                <a:off x="1647" y="1632"/>
                <a:ext cx="534" cy="384"/>
                <a:chOff x="1647" y="1632"/>
                <a:chExt cx="534" cy="384"/>
              </a:xfrm>
            </p:grpSpPr>
            <p:sp>
              <p:nvSpPr>
                <p:cNvPr id="81989" name="Rectangle 63"/>
                <p:cNvSpPr>
                  <a:spLocks noChangeArrowheads="1"/>
                </p:cNvSpPr>
                <p:nvPr/>
              </p:nvSpPr>
              <p:spPr bwMode="auto">
                <a:xfrm>
                  <a:off x="1690" y="1632"/>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是</a:t>
                  </a:r>
                  <a:endParaRPr kumimoji="1" lang="zh-CN" altLang="en-US" sz="2000">
                    <a:latin typeface="Times New Roman" pitchFamily="18" charset="0"/>
                  </a:endParaRPr>
                </a:p>
              </p:txBody>
            </p:sp>
            <p:sp>
              <p:nvSpPr>
                <p:cNvPr id="81990" name="Rectangle 64"/>
                <p:cNvSpPr>
                  <a:spLocks noChangeArrowheads="1"/>
                </p:cNvSpPr>
                <p:nvPr/>
              </p:nvSpPr>
              <p:spPr bwMode="auto">
                <a:xfrm>
                  <a:off x="1647" y="1632"/>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5" name="Group 65"/>
              <p:cNvGrpSpPr>
                <a:grpSpLocks/>
              </p:cNvGrpSpPr>
              <p:nvPr/>
            </p:nvGrpSpPr>
            <p:grpSpPr bwMode="auto">
              <a:xfrm>
                <a:off x="0" y="2016"/>
                <a:ext cx="344" cy="384"/>
                <a:chOff x="0" y="2016"/>
                <a:chExt cx="344" cy="384"/>
              </a:xfrm>
            </p:grpSpPr>
            <p:sp>
              <p:nvSpPr>
                <p:cNvPr id="81987" name="Rectangle 66"/>
                <p:cNvSpPr>
                  <a:spLocks noChangeArrowheads="1"/>
                </p:cNvSpPr>
                <p:nvPr/>
              </p:nvSpPr>
              <p:spPr bwMode="auto">
                <a:xfrm>
                  <a:off x="43" y="2016"/>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5</a:t>
                  </a:r>
                </a:p>
                <a:p>
                  <a:pPr algn="just" eaLnBrk="0" hangingPunct="0"/>
                  <a:endParaRPr kumimoji="1" lang="en-US" altLang="zh-CN" sz="2000">
                    <a:latin typeface="Times New Roman" pitchFamily="18" charset="0"/>
                  </a:endParaRPr>
                </a:p>
              </p:txBody>
            </p:sp>
            <p:sp>
              <p:nvSpPr>
                <p:cNvPr id="81988" name="Rectangle 67"/>
                <p:cNvSpPr>
                  <a:spLocks noChangeArrowheads="1"/>
                </p:cNvSpPr>
                <p:nvPr/>
              </p:nvSpPr>
              <p:spPr bwMode="auto">
                <a:xfrm>
                  <a:off x="0" y="2016"/>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6" name="Group 68"/>
              <p:cNvGrpSpPr>
                <a:grpSpLocks/>
              </p:cNvGrpSpPr>
              <p:nvPr/>
            </p:nvGrpSpPr>
            <p:grpSpPr bwMode="auto">
              <a:xfrm>
                <a:off x="344" y="2016"/>
                <a:ext cx="769" cy="384"/>
                <a:chOff x="344" y="2016"/>
                <a:chExt cx="769" cy="384"/>
              </a:xfrm>
            </p:grpSpPr>
            <p:sp>
              <p:nvSpPr>
                <p:cNvPr id="81985" name="Rectangle 69"/>
                <p:cNvSpPr>
                  <a:spLocks noChangeArrowheads="1"/>
                </p:cNvSpPr>
                <p:nvPr/>
              </p:nvSpPr>
              <p:spPr bwMode="auto">
                <a:xfrm>
                  <a:off x="387" y="2016"/>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1986" name="Rectangle 70"/>
                <p:cNvSpPr>
                  <a:spLocks noChangeArrowheads="1"/>
                </p:cNvSpPr>
                <p:nvPr/>
              </p:nvSpPr>
              <p:spPr bwMode="auto">
                <a:xfrm>
                  <a:off x="344" y="2016"/>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7" name="Group 71"/>
              <p:cNvGrpSpPr>
                <a:grpSpLocks/>
              </p:cNvGrpSpPr>
              <p:nvPr/>
            </p:nvGrpSpPr>
            <p:grpSpPr bwMode="auto">
              <a:xfrm>
                <a:off x="1113" y="2016"/>
                <a:ext cx="534" cy="384"/>
                <a:chOff x="1113" y="2016"/>
                <a:chExt cx="534" cy="384"/>
              </a:xfrm>
            </p:grpSpPr>
            <p:sp>
              <p:nvSpPr>
                <p:cNvPr id="81983" name="Rectangle 72"/>
                <p:cNvSpPr>
                  <a:spLocks noChangeArrowheads="1"/>
                </p:cNvSpPr>
                <p:nvPr/>
              </p:nvSpPr>
              <p:spPr bwMode="auto">
                <a:xfrm>
                  <a:off x="1156" y="2016"/>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23</a:t>
                  </a:r>
                </a:p>
                <a:p>
                  <a:pPr algn="just" eaLnBrk="0" hangingPunct="0"/>
                  <a:endParaRPr kumimoji="1" lang="en-US" altLang="zh-CN" sz="2000">
                    <a:latin typeface="Times New Roman" pitchFamily="18" charset="0"/>
                  </a:endParaRPr>
                </a:p>
              </p:txBody>
            </p:sp>
            <p:sp>
              <p:nvSpPr>
                <p:cNvPr id="81984" name="Rectangle 73"/>
                <p:cNvSpPr>
                  <a:spLocks noChangeArrowheads="1"/>
                </p:cNvSpPr>
                <p:nvPr/>
              </p:nvSpPr>
              <p:spPr bwMode="auto">
                <a:xfrm>
                  <a:off x="1113" y="2016"/>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8" name="Group 74"/>
              <p:cNvGrpSpPr>
                <a:grpSpLocks/>
              </p:cNvGrpSpPr>
              <p:nvPr/>
            </p:nvGrpSpPr>
            <p:grpSpPr bwMode="auto">
              <a:xfrm>
                <a:off x="1647" y="2016"/>
                <a:ext cx="534" cy="384"/>
                <a:chOff x="1647" y="2016"/>
                <a:chExt cx="534" cy="384"/>
              </a:xfrm>
            </p:grpSpPr>
            <p:sp>
              <p:nvSpPr>
                <p:cNvPr id="81981" name="Rectangle 75"/>
                <p:cNvSpPr>
                  <a:spLocks noChangeArrowheads="1"/>
                </p:cNvSpPr>
                <p:nvPr/>
              </p:nvSpPr>
              <p:spPr bwMode="auto">
                <a:xfrm>
                  <a:off x="1690" y="2016"/>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否</a:t>
                  </a:r>
                  <a:endParaRPr kumimoji="1" lang="zh-CN" altLang="en-US" sz="2000">
                    <a:latin typeface="Times New Roman" pitchFamily="18" charset="0"/>
                  </a:endParaRPr>
                </a:p>
              </p:txBody>
            </p:sp>
            <p:sp>
              <p:nvSpPr>
                <p:cNvPr id="81982" name="Rectangle 76"/>
                <p:cNvSpPr>
                  <a:spLocks noChangeArrowheads="1"/>
                </p:cNvSpPr>
                <p:nvPr/>
              </p:nvSpPr>
              <p:spPr bwMode="auto">
                <a:xfrm>
                  <a:off x="1647" y="2016"/>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9" name="Group 77"/>
              <p:cNvGrpSpPr>
                <a:grpSpLocks/>
              </p:cNvGrpSpPr>
              <p:nvPr/>
            </p:nvGrpSpPr>
            <p:grpSpPr bwMode="auto">
              <a:xfrm>
                <a:off x="0" y="2400"/>
                <a:ext cx="344" cy="384"/>
                <a:chOff x="0" y="2400"/>
                <a:chExt cx="344" cy="384"/>
              </a:xfrm>
            </p:grpSpPr>
            <p:sp>
              <p:nvSpPr>
                <p:cNvPr id="81979" name="Rectangle 78"/>
                <p:cNvSpPr>
                  <a:spLocks noChangeArrowheads="1"/>
                </p:cNvSpPr>
                <p:nvPr/>
              </p:nvSpPr>
              <p:spPr bwMode="auto">
                <a:xfrm>
                  <a:off x="43" y="2400"/>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6</a:t>
                  </a:r>
                </a:p>
                <a:p>
                  <a:pPr algn="just" eaLnBrk="0" hangingPunct="0"/>
                  <a:endParaRPr kumimoji="1" lang="en-US" altLang="zh-CN" sz="2000">
                    <a:latin typeface="Times New Roman" pitchFamily="18" charset="0"/>
                  </a:endParaRPr>
                </a:p>
              </p:txBody>
            </p:sp>
            <p:sp>
              <p:nvSpPr>
                <p:cNvPr id="81980" name="Rectangle 79"/>
                <p:cNvSpPr>
                  <a:spLocks noChangeArrowheads="1"/>
                </p:cNvSpPr>
                <p:nvPr/>
              </p:nvSpPr>
              <p:spPr bwMode="auto">
                <a:xfrm>
                  <a:off x="0" y="2400"/>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30" name="Group 80"/>
              <p:cNvGrpSpPr>
                <a:grpSpLocks/>
              </p:cNvGrpSpPr>
              <p:nvPr/>
            </p:nvGrpSpPr>
            <p:grpSpPr bwMode="auto">
              <a:xfrm>
                <a:off x="344" y="2400"/>
                <a:ext cx="769" cy="384"/>
                <a:chOff x="344" y="2400"/>
                <a:chExt cx="769" cy="384"/>
              </a:xfrm>
            </p:grpSpPr>
            <p:sp>
              <p:nvSpPr>
                <p:cNvPr id="81977" name="Rectangle 81"/>
                <p:cNvSpPr>
                  <a:spLocks noChangeArrowheads="1"/>
                </p:cNvSpPr>
                <p:nvPr/>
              </p:nvSpPr>
              <p:spPr bwMode="auto">
                <a:xfrm>
                  <a:off x="387" y="2400"/>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1978" name="Rectangle 82"/>
                <p:cNvSpPr>
                  <a:spLocks noChangeArrowheads="1"/>
                </p:cNvSpPr>
                <p:nvPr/>
              </p:nvSpPr>
              <p:spPr bwMode="auto">
                <a:xfrm>
                  <a:off x="344" y="2400"/>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31" name="Group 83"/>
              <p:cNvGrpSpPr>
                <a:grpSpLocks/>
              </p:cNvGrpSpPr>
              <p:nvPr/>
            </p:nvGrpSpPr>
            <p:grpSpPr bwMode="auto">
              <a:xfrm>
                <a:off x="1113" y="2400"/>
                <a:ext cx="534" cy="384"/>
                <a:chOff x="1113" y="2400"/>
                <a:chExt cx="534" cy="384"/>
              </a:xfrm>
            </p:grpSpPr>
            <p:sp>
              <p:nvSpPr>
                <p:cNvPr id="81975" name="Rectangle 84"/>
                <p:cNvSpPr>
                  <a:spLocks noChangeArrowheads="1"/>
                </p:cNvSpPr>
                <p:nvPr/>
              </p:nvSpPr>
              <p:spPr bwMode="auto">
                <a:xfrm>
                  <a:off x="1156" y="2400"/>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18</a:t>
                  </a:r>
                </a:p>
                <a:p>
                  <a:pPr algn="just" eaLnBrk="0" hangingPunct="0"/>
                  <a:endParaRPr kumimoji="1" lang="en-US" altLang="zh-CN" sz="2000">
                    <a:latin typeface="Times New Roman" pitchFamily="18" charset="0"/>
                  </a:endParaRPr>
                </a:p>
              </p:txBody>
            </p:sp>
            <p:sp>
              <p:nvSpPr>
                <p:cNvPr id="81976" name="Rectangle 85"/>
                <p:cNvSpPr>
                  <a:spLocks noChangeArrowheads="1"/>
                </p:cNvSpPr>
                <p:nvPr/>
              </p:nvSpPr>
              <p:spPr bwMode="auto">
                <a:xfrm>
                  <a:off x="1113" y="2400"/>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82029" name="Group 86"/>
              <p:cNvGrpSpPr>
                <a:grpSpLocks/>
              </p:cNvGrpSpPr>
              <p:nvPr/>
            </p:nvGrpSpPr>
            <p:grpSpPr bwMode="auto">
              <a:xfrm>
                <a:off x="1647" y="2400"/>
                <a:ext cx="534" cy="384"/>
                <a:chOff x="1647" y="2400"/>
                <a:chExt cx="534" cy="384"/>
              </a:xfrm>
            </p:grpSpPr>
            <p:sp>
              <p:nvSpPr>
                <p:cNvPr id="81973" name="Rectangle 87"/>
                <p:cNvSpPr>
                  <a:spLocks noChangeArrowheads="1"/>
                </p:cNvSpPr>
                <p:nvPr/>
              </p:nvSpPr>
              <p:spPr bwMode="auto">
                <a:xfrm>
                  <a:off x="1690" y="2400"/>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否</a:t>
                  </a:r>
                  <a:endParaRPr kumimoji="1" lang="zh-CN" altLang="en-US" sz="2000">
                    <a:latin typeface="Times New Roman" pitchFamily="18" charset="0"/>
                  </a:endParaRPr>
                </a:p>
              </p:txBody>
            </p:sp>
            <p:sp>
              <p:nvSpPr>
                <p:cNvPr id="81974" name="Rectangle 88"/>
                <p:cNvSpPr>
                  <a:spLocks noChangeArrowheads="1"/>
                </p:cNvSpPr>
                <p:nvPr/>
              </p:nvSpPr>
              <p:spPr bwMode="auto">
                <a:xfrm>
                  <a:off x="1647" y="2400"/>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sp>
          <p:nvSpPr>
            <p:cNvPr id="81944" name="Rectangle 89"/>
            <p:cNvSpPr>
              <a:spLocks noChangeArrowheads="1"/>
            </p:cNvSpPr>
            <p:nvPr/>
          </p:nvSpPr>
          <p:spPr bwMode="auto">
            <a:xfrm>
              <a:off x="-2" y="-2"/>
              <a:ext cx="2185" cy="2788"/>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82030" name="Group 90"/>
          <p:cNvGrpSpPr>
            <a:grpSpLocks/>
          </p:cNvGrpSpPr>
          <p:nvPr/>
        </p:nvGrpSpPr>
        <p:grpSpPr bwMode="auto">
          <a:xfrm>
            <a:off x="7839194" y="1505559"/>
            <a:ext cx="2714534" cy="1751529"/>
            <a:chOff x="1791" y="618"/>
            <a:chExt cx="2044" cy="1689"/>
          </a:xfrm>
        </p:grpSpPr>
        <p:sp>
          <p:nvSpPr>
            <p:cNvPr id="81926" name="Text Box 91"/>
            <p:cNvSpPr txBox="1">
              <a:spLocks noChangeArrowheads="1"/>
            </p:cNvSpPr>
            <p:nvPr/>
          </p:nvSpPr>
          <p:spPr bwMode="auto">
            <a:xfrm>
              <a:off x="2744" y="1888"/>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1</a:t>
              </a:r>
            </a:p>
          </p:txBody>
        </p:sp>
        <p:grpSp>
          <p:nvGrpSpPr>
            <p:cNvPr id="82031" name="Group 92"/>
            <p:cNvGrpSpPr>
              <a:grpSpLocks/>
            </p:cNvGrpSpPr>
            <p:nvPr/>
          </p:nvGrpSpPr>
          <p:grpSpPr bwMode="auto">
            <a:xfrm>
              <a:off x="1791" y="618"/>
              <a:ext cx="2044" cy="1689"/>
              <a:chOff x="1791" y="618"/>
              <a:chExt cx="2044" cy="1689"/>
            </a:xfrm>
          </p:grpSpPr>
          <p:sp>
            <p:nvSpPr>
              <p:cNvPr id="81928" name="Text Box 93"/>
              <p:cNvSpPr txBox="1">
                <a:spLocks noChangeArrowheads="1"/>
              </p:cNvSpPr>
              <p:nvPr/>
            </p:nvSpPr>
            <p:spPr bwMode="auto">
              <a:xfrm>
                <a:off x="2245" y="1525"/>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8</a:t>
                </a:r>
              </a:p>
            </p:txBody>
          </p:sp>
          <p:sp>
            <p:nvSpPr>
              <p:cNvPr id="81929" name="Oval 94"/>
              <p:cNvSpPr>
                <a:spLocks noChangeArrowheads="1"/>
              </p:cNvSpPr>
              <p:nvPr/>
            </p:nvSpPr>
            <p:spPr bwMode="auto">
              <a:xfrm>
                <a:off x="1837" y="691"/>
                <a:ext cx="347" cy="32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eaLnBrk="0" hangingPunct="0">
                  <a:lnSpc>
                    <a:spcPct val="80000"/>
                  </a:lnSpc>
                </a:pPr>
                <a:r>
                  <a:rPr lang="en-US" altLang="zh-CN" sz="2000" b="1" i="1" dirty="0">
                    <a:latin typeface="Times New Roman" pitchFamily="18" charset="0"/>
                  </a:rPr>
                  <a:t> a</a:t>
                </a:r>
                <a:endParaRPr lang="en-US" altLang="zh-CN" sz="2000" b="1" dirty="0">
                  <a:latin typeface="Times New Roman" pitchFamily="18" charset="0"/>
                </a:endParaRPr>
              </a:p>
            </p:txBody>
          </p:sp>
          <p:sp>
            <p:nvSpPr>
              <p:cNvPr id="81930" name="Oval 95"/>
              <p:cNvSpPr>
                <a:spLocks noChangeArrowheads="1"/>
              </p:cNvSpPr>
              <p:nvPr/>
            </p:nvSpPr>
            <p:spPr bwMode="auto">
              <a:xfrm>
                <a:off x="3395" y="709"/>
                <a:ext cx="347" cy="32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eaLnBrk="0" hangingPunct="0">
                  <a:lnSpc>
                    <a:spcPct val="80000"/>
                  </a:lnSpc>
                </a:pPr>
                <a:r>
                  <a:rPr lang="en-US" altLang="zh-CN" sz="2000" b="1" i="1">
                    <a:latin typeface="Times New Roman" pitchFamily="18" charset="0"/>
                  </a:rPr>
                  <a:t> b</a:t>
                </a:r>
                <a:endParaRPr lang="en-US" altLang="zh-CN" sz="2000" b="1">
                  <a:latin typeface="Times New Roman" pitchFamily="18" charset="0"/>
                </a:endParaRPr>
              </a:p>
            </p:txBody>
          </p:sp>
          <p:sp>
            <p:nvSpPr>
              <p:cNvPr id="81932" name="Freeform 97"/>
              <p:cNvSpPr>
                <a:spLocks/>
              </p:cNvSpPr>
              <p:nvPr/>
            </p:nvSpPr>
            <p:spPr bwMode="auto">
              <a:xfrm>
                <a:off x="2109" y="981"/>
                <a:ext cx="1326" cy="1063"/>
              </a:xfrm>
              <a:custGeom>
                <a:avLst/>
                <a:gdLst>
                  <a:gd name="T0" fmla="*/ 0 w 953"/>
                  <a:gd name="T1" fmla="*/ 0 h 910"/>
                  <a:gd name="T2" fmla="*/ 69819 w 953"/>
                  <a:gd name="T3" fmla="*/ 6865 h 910"/>
                  <a:gd name="T4" fmla="*/ 0 60000 65536"/>
                  <a:gd name="T5" fmla="*/ 0 60000 65536"/>
                </a:gdLst>
                <a:ahLst/>
                <a:cxnLst>
                  <a:cxn ang="T4">
                    <a:pos x="T0" y="T1"/>
                  </a:cxn>
                  <a:cxn ang="T5">
                    <a:pos x="T2" y="T3"/>
                  </a:cxn>
                </a:cxnLst>
                <a:rect l="0" t="0" r="r" b="b"/>
                <a:pathLst>
                  <a:path w="953" h="910">
                    <a:moveTo>
                      <a:pt x="0" y="0"/>
                    </a:moveTo>
                    <a:lnTo>
                      <a:pt x="953" y="91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800" tIns="10800" rIns="18000" bIns="10800"/>
              <a:lstStyle/>
              <a:p>
                <a:endParaRPr lang="zh-CN" altLang="en-US" sz="1200"/>
              </a:p>
            </p:txBody>
          </p:sp>
          <p:sp>
            <p:nvSpPr>
              <p:cNvPr id="81933" name="Freeform 98"/>
              <p:cNvSpPr>
                <a:spLocks/>
              </p:cNvSpPr>
              <p:nvPr/>
            </p:nvSpPr>
            <p:spPr bwMode="auto">
              <a:xfrm>
                <a:off x="2018" y="1026"/>
                <a:ext cx="1" cy="918"/>
              </a:xfrm>
              <a:custGeom>
                <a:avLst/>
                <a:gdLst>
                  <a:gd name="T0" fmla="*/ 0 w 7"/>
                  <a:gd name="T1" fmla="*/ 0 h 730"/>
                  <a:gd name="T2" fmla="*/ 0 w 7"/>
                  <a:gd name="T3" fmla="*/ 14352 h 730"/>
                  <a:gd name="T4" fmla="*/ 0 60000 65536"/>
                  <a:gd name="T5" fmla="*/ 0 60000 65536"/>
                </a:gdLst>
                <a:ahLst/>
                <a:cxnLst>
                  <a:cxn ang="T4">
                    <a:pos x="T0" y="T1"/>
                  </a:cxn>
                  <a:cxn ang="T5">
                    <a:pos x="T2" y="T3"/>
                  </a:cxn>
                </a:cxnLst>
                <a:rect l="0" t="0" r="r" b="b"/>
                <a:pathLst>
                  <a:path w="7" h="730">
                    <a:moveTo>
                      <a:pt x="7" y="0"/>
                    </a:moveTo>
                    <a:lnTo>
                      <a:pt x="0" y="73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800" tIns="10800" rIns="18000" bIns="10800"/>
              <a:lstStyle/>
              <a:p>
                <a:endParaRPr lang="zh-CN" altLang="en-US" sz="1200"/>
              </a:p>
            </p:txBody>
          </p:sp>
          <p:sp>
            <p:nvSpPr>
              <p:cNvPr id="81934" name="Freeform 99"/>
              <p:cNvSpPr>
                <a:spLocks/>
              </p:cNvSpPr>
              <p:nvPr/>
            </p:nvSpPr>
            <p:spPr bwMode="auto">
              <a:xfrm>
                <a:off x="3606" y="1026"/>
                <a:ext cx="1" cy="931"/>
              </a:xfrm>
              <a:custGeom>
                <a:avLst/>
                <a:gdLst>
                  <a:gd name="T0" fmla="*/ 0 w 1"/>
                  <a:gd name="T1" fmla="*/ 0 h 795"/>
                  <a:gd name="T2" fmla="*/ 0 w 1"/>
                  <a:gd name="T3" fmla="*/ 6190 h 795"/>
                  <a:gd name="T4" fmla="*/ 0 60000 65536"/>
                  <a:gd name="T5" fmla="*/ 0 60000 65536"/>
                </a:gdLst>
                <a:ahLst/>
                <a:cxnLst>
                  <a:cxn ang="T4">
                    <a:pos x="T0" y="T1"/>
                  </a:cxn>
                  <a:cxn ang="T5">
                    <a:pos x="T2" y="T3"/>
                  </a:cxn>
                </a:cxnLst>
                <a:rect l="0" t="0" r="r" b="b"/>
                <a:pathLst>
                  <a:path w="1" h="795">
                    <a:moveTo>
                      <a:pt x="0" y="0"/>
                    </a:moveTo>
                    <a:lnTo>
                      <a:pt x="0" y="795"/>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800" tIns="10800" rIns="18000" bIns="10800"/>
              <a:lstStyle/>
              <a:p>
                <a:endParaRPr lang="zh-CN" altLang="en-US" sz="1200"/>
              </a:p>
            </p:txBody>
          </p:sp>
          <p:sp>
            <p:nvSpPr>
              <p:cNvPr id="81935" name="Oval 100"/>
              <p:cNvSpPr>
                <a:spLocks noChangeArrowheads="1"/>
              </p:cNvSpPr>
              <p:nvPr/>
            </p:nvSpPr>
            <p:spPr bwMode="auto">
              <a:xfrm>
                <a:off x="3424" y="1979"/>
                <a:ext cx="347" cy="32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eaLnBrk="0" hangingPunct="0">
                  <a:lnSpc>
                    <a:spcPct val="80000"/>
                  </a:lnSpc>
                </a:pPr>
                <a:r>
                  <a:rPr lang="en-US" altLang="zh-CN" sz="2000" b="1" i="1">
                    <a:latin typeface="Times New Roman" pitchFamily="18" charset="0"/>
                  </a:rPr>
                  <a:t> d</a:t>
                </a:r>
                <a:endParaRPr lang="en-US" altLang="zh-CN" sz="2000" b="1">
                  <a:latin typeface="Times New Roman" pitchFamily="18" charset="0"/>
                </a:endParaRPr>
              </a:p>
            </p:txBody>
          </p:sp>
          <p:sp>
            <p:nvSpPr>
              <p:cNvPr id="81936" name="Oval 101"/>
              <p:cNvSpPr>
                <a:spLocks noChangeArrowheads="1"/>
              </p:cNvSpPr>
              <p:nvPr/>
            </p:nvSpPr>
            <p:spPr bwMode="auto">
              <a:xfrm>
                <a:off x="1821" y="1949"/>
                <a:ext cx="347" cy="32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eaLnBrk="0" hangingPunct="0">
                  <a:lnSpc>
                    <a:spcPct val="80000"/>
                  </a:lnSpc>
                </a:pPr>
                <a:r>
                  <a:rPr lang="en-US" altLang="zh-CN" sz="2000" b="1" i="1">
                    <a:latin typeface="Times New Roman" pitchFamily="18" charset="0"/>
                  </a:rPr>
                  <a:t> c</a:t>
                </a:r>
                <a:endParaRPr lang="en-US" altLang="zh-CN" sz="2000" b="1">
                  <a:latin typeface="Times New Roman" pitchFamily="18" charset="0"/>
                </a:endParaRPr>
              </a:p>
            </p:txBody>
          </p:sp>
          <p:sp>
            <p:nvSpPr>
              <p:cNvPr id="81937" name="Text Box 102"/>
              <p:cNvSpPr txBox="1">
                <a:spLocks noChangeArrowheads="1"/>
              </p:cNvSpPr>
              <p:nvPr/>
            </p:nvSpPr>
            <p:spPr bwMode="auto">
              <a:xfrm>
                <a:off x="2653" y="618"/>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2</a:t>
                </a:r>
              </a:p>
            </p:txBody>
          </p:sp>
          <p:sp>
            <p:nvSpPr>
              <p:cNvPr id="81938" name="Text Box 103"/>
              <p:cNvSpPr txBox="1">
                <a:spLocks noChangeArrowheads="1"/>
              </p:cNvSpPr>
              <p:nvPr/>
            </p:nvSpPr>
            <p:spPr bwMode="auto">
              <a:xfrm>
                <a:off x="3606" y="1344"/>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3</a:t>
                </a:r>
              </a:p>
            </p:txBody>
          </p:sp>
          <p:sp>
            <p:nvSpPr>
              <p:cNvPr id="81939" name="Text Box 104"/>
              <p:cNvSpPr txBox="1">
                <a:spLocks noChangeArrowheads="1"/>
              </p:cNvSpPr>
              <p:nvPr/>
            </p:nvSpPr>
            <p:spPr bwMode="auto">
              <a:xfrm>
                <a:off x="1791" y="1344"/>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5</a:t>
                </a:r>
              </a:p>
            </p:txBody>
          </p:sp>
          <p:sp>
            <p:nvSpPr>
              <p:cNvPr id="81940" name="Line 105"/>
              <p:cNvSpPr>
                <a:spLocks noChangeShapeType="1"/>
              </p:cNvSpPr>
              <p:nvPr/>
            </p:nvSpPr>
            <p:spPr bwMode="auto">
              <a:xfrm flipV="1">
                <a:off x="2109" y="981"/>
                <a:ext cx="1304" cy="10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a:p>
            </p:txBody>
          </p:sp>
          <p:sp>
            <p:nvSpPr>
              <p:cNvPr id="81941" name="Text Box 106"/>
              <p:cNvSpPr txBox="1">
                <a:spLocks noChangeArrowheads="1"/>
              </p:cNvSpPr>
              <p:nvPr/>
            </p:nvSpPr>
            <p:spPr bwMode="auto">
              <a:xfrm>
                <a:off x="3223" y="1514"/>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7</a:t>
                </a:r>
              </a:p>
            </p:txBody>
          </p:sp>
          <p:sp>
            <p:nvSpPr>
              <p:cNvPr id="81942" name="Line 107"/>
              <p:cNvSpPr>
                <a:spLocks noChangeShapeType="1"/>
              </p:cNvSpPr>
              <p:nvPr/>
            </p:nvSpPr>
            <p:spPr bwMode="auto">
              <a:xfrm>
                <a:off x="2142" y="2148"/>
                <a:ext cx="1282" cy="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grpSp>
      </p:grpSp>
      <p:sp>
        <p:nvSpPr>
          <p:cNvPr id="110" name="文本占位符 109"/>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5.3 </a:t>
            </a:r>
            <a:r>
              <a:rPr lang="zh-CN" altLang="en-US" sz="2800" b="1" dirty="0">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
        <p:nvSpPr>
          <p:cNvPr id="111" name="Line 107"/>
          <p:cNvSpPr>
            <a:spLocks noChangeShapeType="1"/>
          </p:cNvSpPr>
          <p:nvPr/>
        </p:nvSpPr>
        <p:spPr bwMode="auto">
          <a:xfrm>
            <a:off x="8361117" y="1769481"/>
            <a:ext cx="1579977" cy="1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2" name="Text Box 5">
            <a:extLst>
              <a:ext uri="{FF2B5EF4-FFF2-40B4-BE49-F238E27FC236}">
                <a16:creationId xmlns:a16="http://schemas.microsoft.com/office/drawing/2014/main" id="{A5E99C83-B237-194D-510F-7CBC82EB1708}"/>
              </a:ext>
            </a:extLst>
          </p:cNvPr>
          <p:cNvSpPr txBox="1">
            <a:spLocks noChangeArrowheads="1"/>
          </p:cNvSpPr>
          <p:nvPr/>
        </p:nvSpPr>
        <p:spPr bwMode="auto">
          <a:xfrm>
            <a:off x="609979" y="1281857"/>
            <a:ext cx="4087796"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buClr>
                <a:srgbClr val="990000"/>
              </a:buClr>
              <a:defRPr/>
            </a:pPr>
            <a:r>
              <a:rPr kumimoji="1" lang="en-US" altLang="zh-CN" sz="2000" dirty="0">
                <a:solidFill>
                  <a:srgbClr val="0000FF"/>
                </a:solidFill>
                <a:latin typeface="微软雅黑" panose="020B0503020204020204" pitchFamily="34" charset="-122"/>
                <a:ea typeface="微软雅黑" panose="020B0503020204020204" pitchFamily="34" charset="-122"/>
              </a:rPr>
              <a:t>【</a:t>
            </a:r>
            <a:r>
              <a:rPr kumimoji="1" lang="zh-CN" altLang="en-US" sz="2000" dirty="0">
                <a:solidFill>
                  <a:srgbClr val="0000FF"/>
                </a:solidFill>
                <a:latin typeface="微软雅黑" panose="020B0503020204020204" pitchFamily="34" charset="-122"/>
                <a:ea typeface="微软雅黑" panose="020B0503020204020204" pitchFamily="34" charset="-122"/>
              </a:rPr>
              <a:t>蛮力法</a:t>
            </a:r>
            <a:r>
              <a:rPr kumimoji="1" lang="en-US" altLang="zh-CN" sz="2000" dirty="0">
                <a:solidFill>
                  <a:srgbClr val="0000FF"/>
                </a:solidFill>
                <a:latin typeface="微软雅黑" panose="020B0503020204020204" pitchFamily="34" charset="-122"/>
                <a:ea typeface="微软雅黑" panose="020B0503020204020204" pitchFamily="34" charset="-122"/>
              </a:rPr>
              <a:t>】</a:t>
            </a:r>
          </a:p>
        </p:txBody>
      </p:sp>
      <p:sp>
        <p:nvSpPr>
          <p:cNvPr id="34" name="文本框 33">
            <a:extLst>
              <a:ext uri="{FF2B5EF4-FFF2-40B4-BE49-F238E27FC236}">
                <a16:creationId xmlns:a16="http://schemas.microsoft.com/office/drawing/2014/main" id="{13899C70-DB6F-F7D8-C458-773A5F7245B8}"/>
              </a:ext>
            </a:extLst>
          </p:cNvPr>
          <p:cNvSpPr txBox="1"/>
          <p:nvPr/>
        </p:nvSpPr>
        <p:spPr>
          <a:xfrm>
            <a:off x="763468" y="2016998"/>
            <a:ext cx="5868528" cy="961289"/>
          </a:xfrm>
          <a:prstGeom prst="rect">
            <a:avLst/>
          </a:prstGeom>
          <a:noFill/>
        </p:spPr>
        <p:txBody>
          <a:bodyPr wrap="square">
            <a:spAutoFit/>
          </a:bodyPr>
          <a:lstStyle/>
          <a:p>
            <a:pPr eaLnBrk="1" hangingPunct="1">
              <a:lnSpc>
                <a:spcPct val="150000"/>
              </a:lnSpc>
              <a:buClr>
                <a:srgbClr val="990000"/>
              </a:buClr>
              <a:defRPr/>
            </a:pPr>
            <a:r>
              <a:rPr kumimoji="1" lang="zh-CN" altLang="en-US" sz="2000" dirty="0">
                <a:latin typeface="微软雅黑" panose="020B0503020204020204" pitchFamily="34" charset="-122"/>
                <a:ea typeface="微软雅黑" panose="020B0503020204020204" pitchFamily="34" charset="-122"/>
              </a:rPr>
              <a:t>找出所有可能的旅行路线，即依次考察图中所有顶点的全排列，从中选取路径长度最短的简单回路。</a:t>
            </a:r>
            <a:endParaRPr kumimoji="1"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822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770562" y="1251664"/>
            <a:ext cx="9897438"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000" dirty="0">
                <a:solidFill>
                  <a:srgbClr val="0000FF"/>
                </a:solidFill>
                <a:latin typeface="微软雅黑" panose="020B0503020204020204" pitchFamily="34" charset="-122"/>
                <a:ea typeface="微软雅黑" panose="020B0503020204020204" pitchFamily="34" charset="-122"/>
              </a:rPr>
              <a:t>【</a:t>
            </a:r>
            <a:r>
              <a:rPr kumimoji="1" lang="zh-CN" altLang="en-US" sz="2000" dirty="0">
                <a:solidFill>
                  <a:srgbClr val="0000FF"/>
                </a:solidFill>
                <a:latin typeface="微软雅黑" panose="020B0503020204020204" pitchFamily="34" charset="-122"/>
                <a:ea typeface="微软雅黑" panose="020B0503020204020204" pitchFamily="34" charset="-122"/>
              </a:rPr>
              <a:t>蛮力法算法分析</a:t>
            </a:r>
            <a:r>
              <a:rPr kumimoji="1" lang="en-US" altLang="zh-CN" sz="2000" dirty="0">
                <a:solidFill>
                  <a:srgbClr val="0000FF"/>
                </a:solidFill>
                <a:latin typeface="微软雅黑" panose="020B0503020204020204" pitchFamily="34" charset="-122"/>
                <a:ea typeface="微软雅黑" panose="020B0503020204020204" pitchFamily="34" charset="-122"/>
              </a:rPr>
              <a:t>】</a:t>
            </a:r>
            <a:r>
              <a:rPr kumimoji="1" lang="zh-CN" altLang="en-US" sz="2000" dirty="0">
                <a:solidFill>
                  <a:srgbClr val="0000FF"/>
                </a:solidFill>
                <a:latin typeface="微软雅黑" panose="020B0503020204020204" pitchFamily="34" charset="-122"/>
                <a:ea typeface="微软雅黑" panose="020B0503020204020204" pitchFamily="34" charset="-122"/>
              </a:rPr>
              <a:t>    </a:t>
            </a:r>
            <a:endParaRPr kumimoji="1" lang="en-US" altLang="zh-CN" sz="200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50000"/>
              </a:spcBef>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蛮力法求解</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问题必须依次考察顶点集合的所有全排列，从中找出路径长度最短的简单回路，因此，其时间下界是</a:t>
            </a:r>
            <a:r>
              <a:rPr kumimoji="1" lang="en-US" altLang="zh-CN" sz="2000" dirty="0">
                <a:latin typeface="微软雅黑" panose="020B0503020204020204" pitchFamily="34" charset="-122"/>
                <a:ea typeface="微软雅黑" panose="020B0503020204020204" pitchFamily="34" charset="-122"/>
              </a:rPr>
              <a:t>Ω (n!)</a:t>
            </a:r>
            <a:r>
              <a:rPr kumimoji="1" lang="zh-CN" altLang="en-US" sz="2000" dirty="0">
                <a:latin typeface="微软雅黑" panose="020B0503020204020204" pitchFamily="34" charset="-122"/>
                <a:ea typeface="微软雅黑" panose="020B0503020204020204" pitchFamily="34" charset="-122"/>
              </a:rPr>
              <a:t>。</a:t>
            </a:r>
            <a:endParaRPr kumimoji="1" lang="en-US" altLang="zh-CN" sz="2000" dirty="0">
              <a:latin typeface="微软雅黑" panose="020B0503020204020204" pitchFamily="34" charset="-122"/>
              <a:ea typeface="微软雅黑" panose="020B0503020204020204" pitchFamily="34" charset="-122"/>
            </a:endParaRPr>
          </a:p>
          <a:p>
            <a:pPr algn="just" eaLnBrk="1" hangingPunct="1">
              <a:spcBef>
                <a:spcPct val="50000"/>
              </a:spcBef>
            </a:pP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组合爆炸</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随着</a:t>
            </a:r>
            <a:r>
              <a:rPr kumimoji="1" lang="en-US" altLang="zh-CN" sz="2000" i="1"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的增长，</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问题的可能解也在迅速地增长。</a:t>
            </a:r>
          </a:p>
          <a:p>
            <a:pPr eaLnBrk="1" hangingPunct="1">
              <a:spcBef>
                <a:spcPct val="50000"/>
              </a:spcBef>
              <a:buClr>
                <a:srgbClr val="000099"/>
              </a:buClr>
              <a:buFont typeface="Arial" pitchFamily="34" charset="0"/>
              <a:buChar char="•"/>
            </a:pPr>
            <a:r>
              <a:rPr kumimoji="1" lang="zh-CN" altLang="en-US" sz="2000" dirty="0">
                <a:latin typeface="微软雅黑" panose="020B0503020204020204" pitchFamily="34" charset="-122"/>
                <a:ea typeface="微软雅黑" panose="020B0503020204020204" pitchFamily="34" charset="-122"/>
              </a:rPr>
              <a:t>一个</a:t>
            </a:r>
            <a:r>
              <a:rPr kumimoji="1" lang="en-US" altLang="zh-CN" sz="2000" dirty="0">
                <a:latin typeface="微软雅黑" panose="020B0503020204020204" pitchFamily="34" charset="-122"/>
                <a:ea typeface="微软雅黑" panose="020B0503020204020204" pitchFamily="34" charset="-122"/>
              </a:rPr>
              <a:t>10</a:t>
            </a:r>
            <a:r>
              <a:rPr kumimoji="1" lang="zh-CN" altLang="en-US" sz="2000" dirty="0">
                <a:latin typeface="微软雅黑" panose="020B0503020204020204" pitchFamily="34" charset="-122"/>
                <a:ea typeface="微软雅黑" panose="020B0503020204020204" pitchFamily="34" charset="-122"/>
              </a:rPr>
              <a:t>城市的</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问题有大约</a:t>
            </a:r>
            <a:r>
              <a:rPr kumimoji="1" lang="en-US" altLang="zh-CN" sz="2000" dirty="0">
                <a:latin typeface="微软雅黑" panose="020B0503020204020204" pitchFamily="34" charset="-122"/>
                <a:ea typeface="微软雅黑" panose="020B0503020204020204" pitchFamily="34" charset="-122"/>
              </a:rPr>
              <a:t>3.6</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10</a:t>
            </a:r>
            <a:r>
              <a:rPr kumimoji="1" lang="en-US" altLang="zh-CN" sz="2000" baseline="30000" dirty="0">
                <a:latin typeface="微软雅黑" panose="020B0503020204020204" pitchFamily="34" charset="-122"/>
                <a:ea typeface="微软雅黑" panose="020B0503020204020204" pitchFamily="34" charset="-122"/>
              </a:rPr>
              <a:t>5</a:t>
            </a:r>
            <a:r>
              <a:rPr kumimoji="1" lang="zh-CN" altLang="en-US" sz="2000" dirty="0">
                <a:latin typeface="微软雅黑" panose="020B0503020204020204" pitchFamily="34" charset="-122"/>
                <a:ea typeface="微软雅黑" panose="020B0503020204020204" pitchFamily="34" charset="-122"/>
              </a:rPr>
              <a:t>个可能解。（</a:t>
            </a:r>
            <a:r>
              <a:rPr kumimoji="1" lang="en-US" altLang="zh-CN" sz="2000" dirty="0">
                <a:latin typeface="微软雅黑" panose="020B0503020204020204" pitchFamily="34" charset="-122"/>
                <a:ea typeface="微软雅黑" panose="020B0503020204020204" pitchFamily="34" charset="-122"/>
              </a:rPr>
              <a:t>9</a:t>
            </a:r>
            <a:r>
              <a:rPr kumimoji="1" lang="zh-CN" altLang="en-US" sz="2000" dirty="0">
                <a:latin typeface="微软雅黑" panose="020B0503020204020204" pitchFamily="34" charset="-122"/>
                <a:ea typeface="微软雅黑" panose="020B0503020204020204" pitchFamily="34" charset="-122"/>
              </a:rPr>
              <a:t>！）</a:t>
            </a:r>
          </a:p>
          <a:p>
            <a:pPr eaLnBrk="1" hangingPunct="1">
              <a:spcBef>
                <a:spcPct val="50000"/>
              </a:spcBef>
              <a:buClr>
                <a:srgbClr val="000099"/>
              </a:buClr>
              <a:buFont typeface="Arial" pitchFamily="34" charset="0"/>
              <a:buChar char="•"/>
            </a:pPr>
            <a:r>
              <a:rPr kumimoji="1" lang="zh-CN" altLang="en-US" sz="2000" dirty="0">
                <a:latin typeface="微软雅黑" panose="020B0503020204020204" pitchFamily="34" charset="-122"/>
                <a:ea typeface="微软雅黑" panose="020B0503020204020204" pitchFamily="34" charset="-122"/>
              </a:rPr>
              <a:t>一个</a:t>
            </a:r>
            <a:r>
              <a:rPr kumimoji="1" lang="en-US" altLang="zh-CN" sz="2000" dirty="0">
                <a:latin typeface="微软雅黑" panose="020B0503020204020204" pitchFamily="34" charset="-122"/>
                <a:ea typeface="微软雅黑" panose="020B0503020204020204" pitchFamily="34" charset="-122"/>
              </a:rPr>
              <a:t>20</a:t>
            </a:r>
            <a:r>
              <a:rPr kumimoji="1" lang="zh-CN" altLang="en-US" sz="2000" dirty="0">
                <a:latin typeface="微软雅黑" panose="020B0503020204020204" pitchFamily="34" charset="-122"/>
                <a:ea typeface="微软雅黑" panose="020B0503020204020204" pitchFamily="34" charset="-122"/>
              </a:rPr>
              <a:t>城市的</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问题有大约</a:t>
            </a:r>
            <a:r>
              <a:rPr kumimoji="1" lang="en-US" altLang="zh-CN" sz="2000" dirty="0">
                <a:latin typeface="微软雅黑" panose="020B0503020204020204" pitchFamily="34" charset="-122"/>
                <a:ea typeface="微软雅黑" panose="020B0503020204020204" pitchFamily="34" charset="-122"/>
              </a:rPr>
              <a:t>1.2</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10</a:t>
            </a:r>
            <a:r>
              <a:rPr kumimoji="1" lang="en-US" altLang="zh-CN" sz="2000" baseline="30000" dirty="0">
                <a:latin typeface="微软雅黑" panose="020B0503020204020204" pitchFamily="34" charset="-122"/>
                <a:ea typeface="微软雅黑" panose="020B0503020204020204" pitchFamily="34" charset="-122"/>
              </a:rPr>
              <a:t>17</a:t>
            </a:r>
            <a:r>
              <a:rPr kumimoji="1" lang="zh-CN" altLang="en-US" sz="2000" dirty="0">
                <a:latin typeface="微软雅黑" panose="020B0503020204020204" pitchFamily="34" charset="-122"/>
                <a:ea typeface="微软雅黑" panose="020B0503020204020204" pitchFamily="34" charset="-122"/>
              </a:rPr>
              <a:t>个可能解。（</a:t>
            </a:r>
            <a:r>
              <a:rPr kumimoji="1" lang="en-US" altLang="zh-CN" sz="2000" dirty="0">
                <a:latin typeface="微软雅黑" panose="020B0503020204020204" pitchFamily="34" charset="-122"/>
                <a:ea typeface="微软雅黑" panose="020B0503020204020204" pitchFamily="34" charset="-122"/>
              </a:rPr>
              <a:t>19</a:t>
            </a:r>
            <a:r>
              <a:rPr kumimoji="1" lang="zh-CN" altLang="en-US" sz="2000" dirty="0">
                <a:latin typeface="微软雅黑" panose="020B0503020204020204" pitchFamily="34" charset="-122"/>
                <a:ea typeface="微软雅黑" panose="020B0503020204020204" pitchFamily="34" charset="-122"/>
              </a:rPr>
              <a:t>！）</a:t>
            </a:r>
          </a:p>
          <a:p>
            <a:pPr eaLnBrk="1" hangingPunct="1">
              <a:spcBef>
                <a:spcPct val="50000"/>
              </a:spcBef>
              <a:buClr>
                <a:srgbClr val="000099"/>
              </a:buClr>
              <a:buFont typeface="Arial" pitchFamily="34" charset="0"/>
              <a:buChar char="•"/>
            </a:pPr>
            <a:r>
              <a:rPr kumimoji="1" lang="zh-CN" altLang="en-US" sz="2000" dirty="0">
                <a:latin typeface="微软雅黑" panose="020B0503020204020204" pitchFamily="34" charset="-122"/>
                <a:ea typeface="微软雅黑" panose="020B0503020204020204" pitchFamily="34" charset="-122"/>
              </a:rPr>
              <a:t>一个</a:t>
            </a:r>
            <a:r>
              <a:rPr kumimoji="1" lang="en-US" altLang="zh-CN" sz="2000" dirty="0">
                <a:latin typeface="微软雅黑" panose="020B0503020204020204" pitchFamily="34" charset="-122"/>
                <a:ea typeface="微软雅黑" panose="020B0503020204020204" pitchFamily="34" charset="-122"/>
              </a:rPr>
              <a:t>50</a:t>
            </a:r>
            <a:r>
              <a:rPr kumimoji="1" lang="zh-CN" altLang="en-US" sz="2000" dirty="0">
                <a:latin typeface="微软雅黑" panose="020B0503020204020204" pitchFamily="34" charset="-122"/>
                <a:ea typeface="微软雅黑" panose="020B0503020204020204" pitchFamily="34" charset="-122"/>
              </a:rPr>
              <a:t>城市的</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问题有大约</a:t>
            </a:r>
            <a:r>
              <a:rPr kumimoji="1" lang="en-US" altLang="zh-CN" sz="2000" dirty="0">
                <a:latin typeface="微软雅黑" panose="020B0503020204020204" pitchFamily="34" charset="-122"/>
                <a:ea typeface="微软雅黑" panose="020B0503020204020204" pitchFamily="34" charset="-122"/>
              </a:rPr>
              <a:t>6.0</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10</a:t>
            </a:r>
            <a:r>
              <a:rPr kumimoji="1" lang="en-US" altLang="zh-CN" sz="2000" baseline="30000" dirty="0">
                <a:latin typeface="微软雅黑" panose="020B0503020204020204" pitchFamily="34" charset="-122"/>
                <a:ea typeface="微软雅黑" panose="020B0503020204020204" pitchFamily="34" charset="-122"/>
              </a:rPr>
              <a:t>62</a:t>
            </a:r>
            <a:r>
              <a:rPr kumimoji="1" lang="zh-CN" altLang="en-US" sz="2000" dirty="0">
                <a:latin typeface="微软雅黑" panose="020B0503020204020204" pitchFamily="34" charset="-122"/>
                <a:ea typeface="微软雅黑" panose="020B0503020204020204" pitchFamily="34" charset="-122"/>
              </a:rPr>
              <a:t>个可能解，而一个行星上也只有</a:t>
            </a:r>
            <a:r>
              <a:rPr kumimoji="1" lang="en-US" altLang="zh-CN" sz="2000" dirty="0">
                <a:latin typeface="微软雅黑" panose="020B0503020204020204" pitchFamily="34" charset="-122"/>
                <a:ea typeface="微软雅黑" panose="020B0503020204020204" pitchFamily="34" charset="-122"/>
              </a:rPr>
              <a:t>10</a:t>
            </a:r>
            <a:r>
              <a:rPr kumimoji="1" lang="en-US" altLang="zh-CN" sz="2000" baseline="30000" dirty="0">
                <a:latin typeface="微软雅黑" panose="020B0503020204020204" pitchFamily="34" charset="-122"/>
                <a:ea typeface="微软雅黑" panose="020B0503020204020204" pitchFamily="34" charset="-122"/>
              </a:rPr>
              <a:t>21</a:t>
            </a:r>
            <a:r>
              <a:rPr kumimoji="1" lang="zh-CN" altLang="en-US" sz="2000" dirty="0">
                <a:latin typeface="微软雅黑" panose="020B0503020204020204" pitchFamily="34" charset="-122"/>
                <a:ea typeface="微软雅黑" panose="020B0503020204020204" pitchFamily="34" charset="-122"/>
              </a:rPr>
              <a:t>升水。</a:t>
            </a:r>
          </a:p>
        </p:txBody>
      </p:sp>
      <p:sp>
        <p:nvSpPr>
          <p:cNvPr id="4" name="Text Box 4"/>
          <p:cNvSpPr txBox="1">
            <a:spLocks noChangeArrowheads="1"/>
          </p:cNvSpPr>
          <p:nvPr/>
        </p:nvSpPr>
        <p:spPr bwMode="auto">
          <a:xfrm>
            <a:off x="2181225" y="127539"/>
            <a:ext cx="7937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en-US" altLang="zh-CN" sz="3600" b="1" dirty="0">
                <a:solidFill>
                  <a:srgbClr val="FF0000"/>
                </a:solidFill>
                <a:latin typeface="Times New Roman" pitchFamily="18" charset="0"/>
              </a:rPr>
              <a:t>3.5.2  TSP</a:t>
            </a:r>
            <a:r>
              <a:rPr kumimoji="1" lang="zh-CN" altLang="en-US" sz="3600" b="1" dirty="0">
                <a:solidFill>
                  <a:srgbClr val="FF0000"/>
                </a:solidFill>
                <a:latin typeface="宋体" pitchFamily="2" charset="-122"/>
              </a:rPr>
              <a:t>问题</a:t>
            </a:r>
            <a:endParaRPr kumimoji="1" lang="zh-CN" altLang="en-US" sz="3600" b="1" dirty="0">
              <a:solidFill>
                <a:srgbClr val="FF0000"/>
              </a:solidFill>
              <a:latin typeface="Times New Roman" pitchFamily="18" charset="0"/>
            </a:endParaRPr>
          </a:p>
        </p:txBody>
      </p:sp>
      <p:sp>
        <p:nvSpPr>
          <p:cNvPr id="5" name="文本占位符 4"/>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5.3 </a:t>
            </a:r>
            <a:r>
              <a:rPr lang="zh-CN" altLang="en-US" sz="2800" b="1" dirty="0">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
        <p:nvSpPr>
          <p:cNvPr id="6" name="矩形 5"/>
          <p:cNvSpPr/>
          <p:nvPr/>
        </p:nvSpPr>
        <p:spPr>
          <a:xfrm>
            <a:off x="2027853" y="4661652"/>
            <a:ext cx="6820678" cy="400110"/>
          </a:xfrm>
          <a:prstGeom prst="rect">
            <a:avLst/>
          </a:prstGeom>
        </p:spPr>
        <p:txBody>
          <a:bodyPr wrap="square">
            <a:spAutoFit/>
          </a:bodyPr>
          <a:lstStyle/>
          <a:p>
            <a:pPr lvl="0">
              <a:spcBef>
                <a:spcPct val="50000"/>
              </a:spcBef>
              <a:buClr>
                <a:srgbClr val="000099"/>
              </a:buClr>
            </a:pPr>
            <a:r>
              <a:rPr kumimoji="1" lang="zh-CN" altLang="en-US" sz="2000" b="1" dirty="0">
                <a:solidFill>
                  <a:srgbClr val="0000FF"/>
                </a:solidFill>
                <a:latin typeface="+mn-ea"/>
              </a:rPr>
              <a:t>蛮力法求解</a:t>
            </a:r>
            <a:r>
              <a:rPr kumimoji="1" lang="en-US" altLang="zh-CN" sz="2000" b="1" dirty="0">
                <a:solidFill>
                  <a:srgbClr val="0000FF"/>
                </a:solidFill>
                <a:latin typeface="+mn-ea"/>
              </a:rPr>
              <a:t>TSP</a:t>
            </a:r>
            <a:r>
              <a:rPr kumimoji="1" lang="zh-CN" altLang="en-US" sz="2000" b="1" dirty="0">
                <a:solidFill>
                  <a:srgbClr val="0000FF"/>
                </a:solidFill>
                <a:latin typeface="+mn-ea"/>
              </a:rPr>
              <a:t>问题，只能解决问题规模很小的实例。</a:t>
            </a:r>
          </a:p>
        </p:txBody>
      </p:sp>
    </p:spTree>
    <p:extLst>
      <p:ext uri="{BB962C8B-B14F-4D97-AF65-F5344CB8AC3E}">
        <p14:creationId xmlns:p14="http://schemas.microsoft.com/office/powerpoint/2010/main" val="415618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982838" y="2394653"/>
            <a:ext cx="10226324" cy="1354217"/>
          </a:xfrm>
          <a:prstGeom prst="rect">
            <a:avLst/>
          </a:prstGeom>
          <a:noFill/>
          <a:ln>
            <a:noFill/>
          </a:ln>
          <a:effectLst/>
        </p:spPr>
        <p:txBody>
          <a:bodyPr wrap="square">
            <a:spAutoFit/>
          </a:bodyPr>
          <a:lstStyle/>
          <a:p>
            <a:pPr>
              <a:lnSpc>
                <a:spcPct val="120000"/>
              </a:lnSpc>
              <a:spcBef>
                <a:spcPct val="50000"/>
              </a:spcBef>
              <a:defRPr/>
            </a:pPr>
            <a:r>
              <a:rPr kumimoji="1" lang="zh-CN" altLang="en-US" sz="2000" dirty="0">
                <a:latin typeface="微软雅黑" panose="020B0503020204020204" pitchFamily="34" charset="-122"/>
                <a:ea typeface="微软雅黑" panose="020B0503020204020204" pitchFamily="34" charset="-122"/>
              </a:rPr>
              <a:t>求解</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问题至少有两种贪心策略：</a:t>
            </a:r>
          </a:p>
          <a:p>
            <a:pPr algn="just">
              <a:lnSpc>
                <a:spcPct val="120000"/>
              </a:lnSpc>
              <a:spcBef>
                <a:spcPct val="50000"/>
              </a:spcBef>
              <a:defRPr/>
            </a:pP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）最近邻点策略：从某城市出发，每次在没有到过的城市中选择最近的一个，直到经过了所有的城市，最后回到出发城市。    </a:t>
            </a:r>
          </a:p>
        </p:txBody>
      </p:sp>
      <p:sp>
        <p:nvSpPr>
          <p:cNvPr id="5" name="文本框 4"/>
          <p:cNvSpPr txBox="1"/>
          <p:nvPr/>
        </p:nvSpPr>
        <p:spPr>
          <a:xfrm>
            <a:off x="479498" y="1528982"/>
            <a:ext cx="2514600" cy="461963"/>
          </a:xfrm>
          <a:prstGeom prst="rect">
            <a:avLst/>
          </a:prstGeom>
          <a:noFill/>
        </p:spPr>
        <p:txBody>
          <a:bodyPr>
            <a:spAutoFit/>
          </a:bodyPr>
          <a:lstStyle/>
          <a:p>
            <a:pPr algn="ctr">
              <a:defRPr/>
            </a:pPr>
            <a:r>
              <a:rPr lang="zh-CN" altLang="en-US" sz="2400" b="1" dirty="0">
                <a:solidFill>
                  <a:srgbClr val="FF0000"/>
                </a:solidFill>
                <a:latin typeface="微软雅黑" panose="020B0503020204020204" pitchFamily="34" charset="-122"/>
                <a:ea typeface="微软雅黑" panose="020B0503020204020204" pitchFamily="34" charset="-122"/>
              </a:rPr>
              <a:t>贪心法求解</a:t>
            </a:r>
          </a:p>
        </p:txBody>
      </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5.3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4"/>
          <p:cNvGrpSpPr/>
          <p:nvPr/>
        </p:nvGrpSpPr>
        <p:grpSpPr bwMode="auto">
          <a:xfrm>
            <a:off x="901524" y="336585"/>
            <a:ext cx="8785225" cy="6114195"/>
            <a:chOff x="1511" y="3168"/>
            <a:chExt cx="7671" cy="5443"/>
          </a:xfrm>
        </p:grpSpPr>
        <p:sp>
          <p:nvSpPr>
            <p:cNvPr id="27793" name="Text Box 145"/>
            <p:cNvSpPr txBox="1">
              <a:spLocks noChangeArrowheads="1"/>
            </p:cNvSpPr>
            <p:nvPr/>
          </p:nvSpPr>
          <p:spPr bwMode="auto">
            <a:xfrm>
              <a:off x="1511" y="7494"/>
              <a:ext cx="7671" cy="1117"/>
            </a:xfrm>
            <a:prstGeom prst="rect">
              <a:avLst/>
            </a:prstGeom>
            <a:noFill/>
            <a:ln>
              <a:noFill/>
            </a:ln>
          </p:spPr>
          <p:txBody>
            <a:bodyPr lIns="0" tIns="0" rIns="0" bIns="0"/>
            <a:lstStyle/>
            <a:p>
              <a:pPr algn="just" eaLnBrk="0" hangingPunct="0">
                <a:defRPr/>
              </a:pPr>
              <a:r>
                <a:rPr lang="en-US" altLang="zh-CN" sz="2000" dirty="0">
                  <a:solidFill>
                    <a:srgbClr val="0000FF"/>
                  </a:solidFill>
                  <a:latin typeface="Times New Roman" panose="02020603050405020304" pitchFamily="18" charset="0"/>
                  <a:ea typeface="宋体" panose="02010600030101010101" pitchFamily="2" charset="-122"/>
                </a:rPr>
                <a:t>              (d) </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3→</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5         (e) </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5→</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2                (f) </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2→</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1</a:t>
              </a:r>
            </a:p>
            <a:p>
              <a:pPr algn="ctr" eaLnBrk="0" hangingPunct="0">
                <a:spcBef>
                  <a:spcPts val="775"/>
                </a:spcBef>
                <a:defRPr/>
              </a:pPr>
              <a:r>
                <a:rPr lang="zh-CN" altLang="en-US" dirty="0">
                  <a:latin typeface="+mn-ea"/>
                </a:rPr>
                <a:t>最近邻点贪心策略求解</a:t>
              </a:r>
              <a:r>
                <a:rPr lang="en-US" altLang="zh-CN" dirty="0">
                  <a:latin typeface="+mn-ea"/>
                </a:rPr>
                <a:t>TSP</a:t>
              </a:r>
              <a:r>
                <a:rPr lang="zh-CN" altLang="en-US" dirty="0">
                  <a:latin typeface="+mn-ea"/>
                </a:rPr>
                <a:t>问题的过程，求出的最短路径为</a:t>
              </a:r>
              <a:r>
                <a:rPr lang="en-US" altLang="zh-CN" dirty="0">
                  <a:latin typeface="+mn-ea"/>
                </a:rPr>
                <a:t>1-4-3-5-2-1</a:t>
              </a:r>
              <a:r>
                <a:rPr lang="zh-CN" altLang="en-US" dirty="0">
                  <a:latin typeface="+mn-ea"/>
                </a:rPr>
                <a:t>，长度为</a:t>
              </a:r>
              <a:r>
                <a:rPr lang="en-US" altLang="zh-CN" dirty="0">
                  <a:latin typeface="+mn-ea"/>
                </a:rPr>
                <a:t>14</a:t>
              </a:r>
            </a:p>
            <a:p>
              <a:pPr eaLnBrk="0" hangingPunct="0">
                <a:spcBef>
                  <a:spcPts val="775"/>
                </a:spcBef>
                <a:defRPr/>
              </a:pPr>
              <a:r>
                <a:rPr lang="zh-CN" altLang="en-US" dirty="0">
                  <a:solidFill>
                    <a:srgbClr val="FF0000"/>
                  </a:solidFill>
                  <a:latin typeface="+mn-ea"/>
                </a:rPr>
                <a:t>   通过实例分析，图中从城市</a:t>
              </a:r>
              <a:r>
                <a:rPr lang="en-US" altLang="zh-CN" dirty="0">
                  <a:solidFill>
                    <a:srgbClr val="FF0000"/>
                  </a:solidFill>
                  <a:latin typeface="+mn-ea"/>
                </a:rPr>
                <a:t>1</a:t>
              </a:r>
              <a:r>
                <a:rPr lang="zh-CN" altLang="en-US" dirty="0">
                  <a:solidFill>
                    <a:srgbClr val="FF0000"/>
                  </a:solidFill>
                  <a:latin typeface="+mn-ea"/>
                </a:rPr>
                <a:t>出发的最优解是</a:t>
              </a:r>
              <a:r>
                <a:rPr lang="en-US" altLang="zh-CN" dirty="0">
                  <a:solidFill>
                    <a:srgbClr val="FF0000"/>
                  </a:solidFill>
                  <a:latin typeface="+mn-ea"/>
                </a:rPr>
                <a:t>1→2→5→4→3→1</a:t>
              </a:r>
              <a:r>
                <a:rPr lang="zh-CN" altLang="en-US" dirty="0">
                  <a:solidFill>
                    <a:srgbClr val="FF0000"/>
                  </a:solidFill>
                  <a:latin typeface="+mn-ea"/>
                </a:rPr>
                <a:t>，总代价只有</a:t>
              </a:r>
              <a:r>
                <a:rPr lang="en-US" altLang="zh-CN" dirty="0">
                  <a:solidFill>
                    <a:srgbClr val="FF0000"/>
                  </a:solidFill>
                  <a:latin typeface="+mn-ea"/>
                </a:rPr>
                <a:t>13</a:t>
              </a:r>
              <a:r>
                <a:rPr lang="zh-CN" altLang="en-US" dirty="0">
                  <a:solidFill>
                    <a:srgbClr val="FF0000"/>
                  </a:solidFill>
                  <a:latin typeface="+mn-ea"/>
                </a:rPr>
                <a:t>。</a:t>
              </a:r>
            </a:p>
            <a:p>
              <a:pPr algn="ctr" eaLnBrk="0" hangingPunct="0">
                <a:spcBef>
                  <a:spcPts val="775"/>
                </a:spcBef>
                <a:defRPr/>
              </a:pPr>
              <a:endParaRPr lang="en-US" altLang="zh-CN" sz="1900" dirty="0">
                <a:solidFill>
                  <a:srgbClr val="0000FF"/>
                </a:solidFill>
                <a:latin typeface="Times New Roman" panose="02020603050405020304" pitchFamily="18" charset="0"/>
                <a:ea typeface="宋体" panose="02010600030101010101" pitchFamily="2" charset="-122"/>
              </a:endParaRPr>
            </a:p>
            <a:p>
              <a:pPr algn="ctr" eaLnBrk="0" hangingPunct="0">
                <a:spcBef>
                  <a:spcPts val="775"/>
                </a:spcBef>
                <a:defRPr/>
              </a:pP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30724" name="Line 146"/>
            <p:cNvSpPr>
              <a:spLocks noChangeShapeType="1"/>
            </p:cNvSpPr>
            <p:nvPr/>
          </p:nvSpPr>
          <p:spPr bwMode="auto">
            <a:xfrm flipH="1">
              <a:off x="4739" y="5853"/>
              <a:ext cx="540" cy="1140"/>
            </a:xfrm>
            <a:prstGeom prst="line">
              <a:avLst/>
            </a:prstGeom>
            <a:noFill/>
            <a:ln w="9525">
              <a:solidFill>
                <a:srgbClr val="000000"/>
              </a:solidFill>
              <a:round/>
            </a:ln>
          </p:spPr>
          <p:txBody>
            <a:bodyPr/>
            <a:lstStyle/>
            <a:p>
              <a:endParaRPr lang="zh-CN" altLang="en-US"/>
            </a:p>
          </p:txBody>
        </p:sp>
        <p:sp>
          <p:nvSpPr>
            <p:cNvPr id="30725" name="Text Box 147"/>
            <p:cNvSpPr txBox="1">
              <a:spLocks noChangeArrowheads="1"/>
            </p:cNvSpPr>
            <p:nvPr/>
          </p:nvSpPr>
          <p:spPr bwMode="auto">
            <a:xfrm>
              <a:off x="5219" y="7146"/>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26" name="Text Box 148"/>
            <p:cNvSpPr txBox="1">
              <a:spLocks noChangeArrowheads="1"/>
            </p:cNvSpPr>
            <p:nvPr/>
          </p:nvSpPr>
          <p:spPr bwMode="auto">
            <a:xfrm>
              <a:off x="5259" y="6504"/>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0727" name="Text Box 149"/>
            <p:cNvSpPr txBox="1">
              <a:spLocks noChangeArrowheads="1"/>
            </p:cNvSpPr>
            <p:nvPr/>
          </p:nvSpPr>
          <p:spPr bwMode="auto">
            <a:xfrm>
              <a:off x="5419" y="6036"/>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28" name="Text Box 150"/>
            <p:cNvSpPr txBox="1">
              <a:spLocks noChangeArrowheads="1"/>
            </p:cNvSpPr>
            <p:nvPr/>
          </p:nvSpPr>
          <p:spPr bwMode="auto">
            <a:xfrm>
              <a:off x="4969" y="5955"/>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29" name="Oval 151"/>
            <p:cNvSpPr>
              <a:spLocks noChangeArrowheads="1"/>
            </p:cNvSpPr>
            <p:nvPr/>
          </p:nvSpPr>
          <p:spPr bwMode="auto">
            <a:xfrm>
              <a:off x="5199" y="5613"/>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1</a:t>
              </a:r>
            </a:p>
          </p:txBody>
        </p:sp>
        <p:sp>
          <p:nvSpPr>
            <p:cNvPr id="30730" name="Oval 152"/>
            <p:cNvSpPr>
              <a:spLocks noChangeArrowheads="1"/>
            </p:cNvSpPr>
            <p:nvPr/>
          </p:nvSpPr>
          <p:spPr bwMode="auto">
            <a:xfrm>
              <a:off x="4259" y="6120"/>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0731" name="Oval 153"/>
            <p:cNvSpPr>
              <a:spLocks noChangeArrowheads="1"/>
            </p:cNvSpPr>
            <p:nvPr/>
          </p:nvSpPr>
          <p:spPr bwMode="auto">
            <a:xfrm>
              <a:off x="4549" y="6972"/>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0732" name="Oval 154"/>
            <p:cNvSpPr>
              <a:spLocks noChangeArrowheads="1"/>
            </p:cNvSpPr>
            <p:nvPr/>
          </p:nvSpPr>
          <p:spPr bwMode="auto">
            <a:xfrm>
              <a:off x="5699" y="6990"/>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33" name="Oval 155"/>
            <p:cNvSpPr>
              <a:spLocks noChangeArrowheads="1"/>
            </p:cNvSpPr>
            <p:nvPr/>
          </p:nvSpPr>
          <p:spPr bwMode="auto">
            <a:xfrm>
              <a:off x="6107" y="6132"/>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34" name="Line 156"/>
            <p:cNvSpPr>
              <a:spLocks noChangeShapeType="1"/>
            </p:cNvSpPr>
            <p:nvPr/>
          </p:nvSpPr>
          <p:spPr bwMode="auto">
            <a:xfrm>
              <a:off x="4849" y="7122"/>
              <a:ext cx="850" cy="0"/>
            </a:xfrm>
            <a:prstGeom prst="line">
              <a:avLst/>
            </a:prstGeom>
            <a:noFill/>
            <a:ln w="9525">
              <a:solidFill>
                <a:srgbClr val="000000"/>
              </a:solidFill>
              <a:round/>
            </a:ln>
          </p:spPr>
          <p:txBody>
            <a:bodyPr/>
            <a:lstStyle/>
            <a:p>
              <a:endParaRPr lang="zh-CN" altLang="en-US"/>
            </a:p>
          </p:txBody>
        </p:sp>
        <p:sp>
          <p:nvSpPr>
            <p:cNvPr id="30735" name="Line 157"/>
            <p:cNvSpPr>
              <a:spLocks noChangeShapeType="1"/>
            </p:cNvSpPr>
            <p:nvPr/>
          </p:nvSpPr>
          <p:spPr bwMode="auto">
            <a:xfrm flipH="1" flipV="1">
              <a:off x="4529" y="6303"/>
              <a:ext cx="1250" cy="690"/>
            </a:xfrm>
            <a:prstGeom prst="line">
              <a:avLst/>
            </a:prstGeom>
            <a:noFill/>
            <a:ln w="9525">
              <a:solidFill>
                <a:srgbClr val="000000"/>
              </a:solidFill>
              <a:round/>
            </a:ln>
          </p:spPr>
          <p:txBody>
            <a:bodyPr/>
            <a:lstStyle/>
            <a:p>
              <a:endParaRPr lang="zh-CN" altLang="en-US"/>
            </a:p>
          </p:txBody>
        </p:sp>
        <p:sp>
          <p:nvSpPr>
            <p:cNvPr id="30736" name="Line 158"/>
            <p:cNvSpPr>
              <a:spLocks noChangeShapeType="1"/>
            </p:cNvSpPr>
            <p:nvPr/>
          </p:nvSpPr>
          <p:spPr bwMode="auto">
            <a:xfrm>
              <a:off x="4559" y="6246"/>
              <a:ext cx="1560" cy="0"/>
            </a:xfrm>
            <a:prstGeom prst="line">
              <a:avLst/>
            </a:prstGeom>
            <a:noFill/>
            <a:ln w="9525">
              <a:solidFill>
                <a:srgbClr val="000000"/>
              </a:solidFill>
              <a:round/>
            </a:ln>
          </p:spPr>
          <p:txBody>
            <a:bodyPr/>
            <a:lstStyle/>
            <a:p>
              <a:endParaRPr lang="zh-CN" altLang="en-US"/>
            </a:p>
          </p:txBody>
        </p:sp>
        <p:sp>
          <p:nvSpPr>
            <p:cNvPr id="30737" name="Line 159"/>
            <p:cNvSpPr>
              <a:spLocks noChangeShapeType="1"/>
            </p:cNvSpPr>
            <p:nvPr/>
          </p:nvSpPr>
          <p:spPr bwMode="auto">
            <a:xfrm flipH="1">
              <a:off x="7229" y="5874"/>
              <a:ext cx="540" cy="1140"/>
            </a:xfrm>
            <a:prstGeom prst="line">
              <a:avLst/>
            </a:prstGeom>
            <a:noFill/>
            <a:ln w="9525">
              <a:solidFill>
                <a:srgbClr val="000000"/>
              </a:solidFill>
              <a:round/>
            </a:ln>
          </p:spPr>
          <p:txBody>
            <a:bodyPr/>
            <a:lstStyle/>
            <a:p>
              <a:endParaRPr lang="zh-CN" altLang="en-US"/>
            </a:p>
          </p:txBody>
        </p:sp>
        <p:sp>
          <p:nvSpPr>
            <p:cNvPr id="30738" name="Text Box 160"/>
            <p:cNvSpPr txBox="1">
              <a:spLocks noChangeArrowheads="1"/>
            </p:cNvSpPr>
            <p:nvPr/>
          </p:nvSpPr>
          <p:spPr bwMode="auto">
            <a:xfrm>
              <a:off x="7709" y="7167"/>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39" name="Text Box 161"/>
            <p:cNvSpPr txBox="1">
              <a:spLocks noChangeArrowheads="1"/>
            </p:cNvSpPr>
            <p:nvPr/>
          </p:nvSpPr>
          <p:spPr bwMode="auto">
            <a:xfrm>
              <a:off x="7749" y="6525"/>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0740" name="Text Box 162"/>
            <p:cNvSpPr txBox="1">
              <a:spLocks noChangeArrowheads="1"/>
            </p:cNvSpPr>
            <p:nvPr/>
          </p:nvSpPr>
          <p:spPr bwMode="auto">
            <a:xfrm>
              <a:off x="7909" y="6057"/>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41" name="Text Box 163"/>
            <p:cNvSpPr txBox="1">
              <a:spLocks noChangeArrowheads="1"/>
            </p:cNvSpPr>
            <p:nvPr/>
          </p:nvSpPr>
          <p:spPr bwMode="auto">
            <a:xfrm>
              <a:off x="7459" y="5976"/>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42" name="Oval 164"/>
            <p:cNvSpPr>
              <a:spLocks noChangeArrowheads="1"/>
            </p:cNvSpPr>
            <p:nvPr/>
          </p:nvSpPr>
          <p:spPr bwMode="auto">
            <a:xfrm>
              <a:off x="7689" y="5634"/>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1</a:t>
              </a:r>
            </a:p>
          </p:txBody>
        </p:sp>
        <p:sp>
          <p:nvSpPr>
            <p:cNvPr id="30743" name="Oval 165"/>
            <p:cNvSpPr>
              <a:spLocks noChangeArrowheads="1"/>
            </p:cNvSpPr>
            <p:nvPr/>
          </p:nvSpPr>
          <p:spPr bwMode="auto">
            <a:xfrm>
              <a:off x="6749" y="6144"/>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0744" name="Oval 166"/>
            <p:cNvSpPr>
              <a:spLocks noChangeArrowheads="1"/>
            </p:cNvSpPr>
            <p:nvPr/>
          </p:nvSpPr>
          <p:spPr bwMode="auto">
            <a:xfrm>
              <a:off x="7042" y="6993"/>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0745" name="Oval 167"/>
            <p:cNvSpPr>
              <a:spLocks noChangeArrowheads="1"/>
            </p:cNvSpPr>
            <p:nvPr/>
          </p:nvSpPr>
          <p:spPr bwMode="auto">
            <a:xfrm>
              <a:off x="8189" y="7011"/>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46" name="Oval 168"/>
            <p:cNvSpPr>
              <a:spLocks noChangeArrowheads="1"/>
            </p:cNvSpPr>
            <p:nvPr/>
          </p:nvSpPr>
          <p:spPr bwMode="auto">
            <a:xfrm>
              <a:off x="8599" y="6162"/>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47" name="Line 169"/>
            <p:cNvSpPr>
              <a:spLocks noChangeShapeType="1"/>
            </p:cNvSpPr>
            <p:nvPr/>
          </p:nvSpPr>
          <p:spPr bwMode="auto">
            <a:xfrm>
              <a:off x="7339" y="7143"/>
              <a:ext cx="850" cy="0"/>
            </a:xfrm>
            <a:prstGeom prst="line">
              <a:avLst/>
            </a:prstGeom>
            <a:noFill/>
            <a:ln w="9525">
              <a:solidFill>
                <a:srgbClr val="000000"/>
              </a:solidFill>
              <a:round/>
            </a:ln>
          </p:spPr>
          <p:txBody>
            <a:bodyPr/>
            <a:lstStyle/>
            <a:p>
              <a:endParaRPr lang="zh-CN" altLang="en-US"/>
            </a:p>
          </p:txBody>
        </p:sp>
        <p:sp>
          <p:nvSpPr>
            <p:cNvPr id="30748" name="Line 170"/>
            <p:cNvSpPr>
              <a:spLocks noChangeShapeType="1"/>
            </p:cNvSpPr>
            <p:nvPr/>
          </p:nvSpPr>
          <p:spPr bwMode="auto">
            <a:xfrm flipH="1" flipV="1">
              <a:off x="7019" y="6324"/>
              <a:ext cx="1250" cy="690"/>
            </a:xfrm>
            <a:prstGeom prst="line">
              <a:avLst/>
            </a:prstGeom>
            <a:noFill/>
            <a:ln w="9525">
              <a:solidFill>
                <a:srgbClr val="000000"/>
              </a:solidFill>
              <a:round/>
            </a:ln>
          </p:spPr>
          <p:txBody>
            <a:bodyPr/>
            <a:lstStyle/>
            <a:p>
              <a:endParaRPr lang="zh-CN" altLang="en-US"/>
            </a:p>
          </p:txBody>
        </p:sp>
        <p:sp>
          <p:nvSpPr>
            <p:cNvPr id="30749" name="Line 171"/>
            <p:cNvSpPr>
              <a:spLocks noChangeShapeType="1"/>
            </p:cNvSpPr>
            <p:nvPr/>
          </p:nvSpPr>
          <p:spPr bwMode="auto">
            <a:xfrm>
              <a:off x="7029" y="6276"/>
              <a:ext cx="1560" cy="0"/>
            </a:xfrm>
            <a:prstGeom prst="line">
              <a:avLst/>
            </a:prstGeom>
            <a:noFill/>
            <a:ln w="9525">
              <a:solidFill>
                <a:srgbClr val="000000"/>
              </a:solidFill>
              <a:round/>
            </a:ln>
          </p:spPr>
          <p:txBody>
            <a:bodyPr/>
            <a:lstStyle/>
            <a:p>
              <a:endParaRPr lang="zh-CN" altLang="en-US"/>
            </a:p>
          </p:txBody>
        </p:sp>
        <p:sp>
          <p:nvSpPr>
            <p:cNvPr id="30750" name="Line 172"/>
            <p:cNvSpPr>
              <a:spLocks noChangeShapeType="1"/>
            </p:cNvSpPr>
            <p:nvPr/>
          </p:nvSpPr>
          <p:spPr bwMode="auto">
            <a:xfrm>
              <a:off x="7959" y="5835"/>
              <a:ext cx="670" cy="369"/>
            </a:xfrm>
            <a:prstGeom prst="line">
              <a:avLst/>
            </a:prstGeom>
            <a:noFill/>
            <a:ln w="9525">
              <a:solidFill>
                <a:srgbClr val="000000"/>
              </a:solidFill>
              <a:round/>
            </a:ln>
          </p:spPr>
          <p:txBody>
            <a:bodyPr/>
            <a:lstStyle/>
            <a:p>
              <a:endParaRPr lang="zh-CN" altLang="en-US"/>
            </a:p>
          </p:txBody>
        </p:sp>
        <p:sp>
          <p:nvSpPr>
            <p:cNvPr id="30751" name="Text Box 173"/>
            <p:cNvSpPr txBox="1">
              <a:spLocks noChangeArrowheads="1"/>
            </p:cNvSpPr>
            <p:nvPr/>
          </p:nvSpPr>
          <p:spPr bwMode="auto">
            <a:xfrm>
              <a:off x="8299" y="5838"/>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52" name="Line 174"/>
            <p:cNvSpPr>
              <a:spLocks noChangeShapeType="1"/>
            </p:cNvSpPr>
            <p:nvPr/>
          </p:nvSpPr>
          <p:spPr bwMode="auto">
            <a:xfrm flipH="1">
              <a:off x="2249" y="5820"/>
              <a:ext cx="540" cy="1140"/>
            </a:xfrm>
            <a:prstGeom prst="line">
              <a:avLst/>
            </a:prstGeom>
            <a:noFill/>
            <a:ln w="9525">
              <a:solidFill>
                <a:srgbClr val="000000"/>
              </a:solidFill>
              <a:round/>
            </a:ln>
          </p:spPr>
          <p:txBody>
            <a:bodyPr/>
            <a:lstStyle/>
            <a:p>
              <a:endParaRPr lang="zh-CN" altLang="en-US"/>
            </a:p>
          </p:txBody>
        </p:sp>
        <p:sp>
          <p:nvSpPr>
            <p:cNvPr id="30753" name="Text Box 175"/>
            <p:cNvSpPr txBox="1">
              <a:spLocks noChangeArrowheads="1"/>
            </p:cNvSpPr>
            <p:nvPr/>
          </p:nvSpPr>
          <p:spPr bwMode="auto">
            <a:xfrm>
              <a:off x="2729" y="7113"/>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54" name="Text Box 176"/>
            <p:cNvSpPr txBox="1">
              <a:spLocks noChangeArrowheads="1"/>
            </p:cNvSpPr>
            <p:nvPr/>
          </p:nvSpPr>
          <p:spPr bwMode="auto">
            <a:xfrm>
              <a:off x="2769" y="6471"/>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0755" name="Text Box 177"/>
            <p:cNvSpPr txBox="1">
              <a:spLocks noChangeArrowheads="1"/>
            </p:cNvSpPr>
            <p:nvPr/>
          </p:nvSpPr>
          <p:spPr bwMode="auto">
            <a:xfrm>
              <a:off x="2929" y="6003"/>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56" name="Text Box 178"/>
            <p:cNvSpPr txBox="1">
              <a:spLocks noChangeArrowheads="1"/>
            </p:cNvSpPr>
            <p:nvPr/>
          </p:nvSpPr>
          <p:spPr bwMode="auto">
            <a:xfrm>
              <a:off x="2479" y="5922"/>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57" name="Oval 179"/>
            <p:cNvSpPr>
              <a:spLocks noChangeArrowheads="1"/>
            </p:cNvSpPr>
            <p:nvPr/>
          </p:nvSpPr>
          <p:spPr bwMode="auto">
            <a:xfrm>
              <a:off x="2709" y="5580"/>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1</a:t>
              </a:r>
            </a:p>
          </p:txBody>
        </p:sp>
        <p:sp>
          <p:nvSpPr>
            <p:cNvPr id="30758" name="Oval 180"/>
            <p:cNvSpPr>
              <a:spLocks noChangeArrowheads="1"/>
            </p:cNvSpPr>
            <p:nvPr/>
          </p:nvSpPr>
          <p:spPr bwMode="auto">
            <a:xfrm>
              <a:off x="1769" y="6090"/>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0759" name="Oval 181"/>
            <p:cNvSpPr>
              <a:spLocks noChangeArrowheads="1"/>
            </p:cNvSpPr>
            <p:nvPr/>
          </p:nvSpPr>
          <p:spPr bwMode="auto">
            <a:xfrm>
              <a:off x="2059" y="6939"/>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0760" name="Oval 182"/>
            <p:cNvSpPr>
              <a:spLocks noChangeArrowheads="1"/>
            </p:cNvSpPr>
            <p:nvPr/>
          </p:nvSpPr>
          <p:spPr bwMode="auto">
            <a:xfrm>
              <a:off x="3209" y="6960"/>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61" name="Oval 183"/>
            <p:cNvSpPr>
              <a:spLocks noChangeArrowheads="1"/>
            </p:cNvSpPr>
            <p:nvPr/>
          </p:nvSpPr>
          <p:spPr bwMode="auto">
            <a:xfrm>
              <a:off x="3619" y="6117"/>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62" name="Line 184"/>
            <p:cNvSpPr>
              <a:spLocks noChangeShapeType="1"/>
            </p:cNvSpPr>
            <p:nvPr/>
          </p:nvSpPr>
          <p:spPr bwMode="auto">
            <a:xfrm>
              <a:off x="2349" y="7089"/>
              <a:ext cx="850" cy="0"/>
            </a:xfrm>
            <a:prstGeom prst="line">
              <a:avLst/>
            </a:prstGeom>
            <a:noFill/>
            <a:ln w="9525">
              <a:solidFill>
                <a:srgbClr val="000000"/>
              </a:solidFill>
              <a:round/>
            </a:ln>
          </p:spPr>
          <p:txBody>
            <a:bodyPr/>
            <a:lstStyle/>
            <a:p>
              <a:endParaRPr lang="zh-CN" altLang="en-US"/>
            </a:p>
          </p:txBody>
        </p:sp>
        <p:sp>
          <p:nvSpPr>
            <p:cNvPr id="30763" name="Line 185"/>
            <p:cNvSpPr>
              <a:spLocks noChangeShapeType="1"/>
            </p:cNvSpPr>
            <p:nvPr/>
          </p:nvSpPr>
          <p:spPr bwMode="auto">
            <a:xfrm flipH="1" flipV="1">
              <a:off x="2039" y="6270"/>
              <a:ext cx="1250" cy="690"/>
            </a:xfrm>
            <a:prstGeom prst="line">
              <a:avLst/>
            </a:prstGeom>
            <a:noFill/>
            <a:ln w="9525">
              <a:solidFill>
                <a:srgbClr val="000000"/>
              </a:solidFill>
              <a:round/>
            </a:ln>
          </p:spPr>
          <p:txBody>
            <a:bodyPr/>
            <a:lstStyle/>
            <a:p>
              <a:endParaRPr lang="zh-CN" altLang="en-US"/>
            </a:p>
          </p:txBody>
        </p:sp>
        <p:sp>
          <p:nvSpPr>
            <p:cNvPr id="30764" name="Line 186"/>
            <p:cNvSpPr>
              <a:spLocks noChangeShapeType="1"/>
            </p:cNvSpPr>
            <p:nvPr/>
          </p:nvSpPr>
          <p:spPr bwMode="auto">
            <a:xfrm flipV="1">
              <a:off x="3409" y="6399"/>
              <a:ext cx="310" cy="561"/>
            </a:xfrm>
            <a:prstGeom prst="line">
              <a:avLst/>
            </a:prstGeom>
            <a:noFill/>
            <a:ln w="9525">
              <a:solidFill>
                <a:srgbClr val="000000"/>
              </a:solidFill>
              <a:prstDash val="dash"/>
              <a:round/>
            </a:ln>
          </p:spPr>
          <p:txBody>
            <a:bodyPr/>
            <a:lstStyle/>
            <a:p>
              <a:endParaRPr lang="zh-CN" altLang="en-US"/>
            </a:p>
          </p:txBody>
        </p:sp>
        <p:sp>
          <p:nvSpPr>
            <p:cNvPr id="30765" name="Text Box 187"/>
            <p:cNvSpPr txBox="1">
              <a:spLocks noChangeArrowheads="1"/>
            </p:cNvSpPr>
            <p:nvPr/>
          </p:nvSpPr>
          <p:spPr bwMode="auto">
            <a:xfrm>
              <a:off x="3629" y="6621"/>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7</a:t>
              </a:r>
            </a:p>
          </p:txBody>
        </p:sp>
        <p:sp>
          <p:nvSpPr>
            <p:cNvPr id="30766" name="Line 188"/>
            <p:cNvSpPr>
              <a:spLocks noChangeShapeType="1"/>
            </p:cNvSpPr>
            <p:nvPr/>
          </p:nvSpPr>
          <p:spPr bwMode="auto">
            <a:xfrm flipH="1">
              <a:off x="4529" y="3453"/>
              <a:ext cx="720" cy="387"/>
            </a:xfrm>
            <a:prstGeom prst="line">
              <a:avLst/>
            </a:prstGeom>
            <a:noFill/>
            <a:ln w="9525">
              <a:solidFill>
                <a:srgbClr val="000000"/>
              </a:solidFill>
              <a:prstDash val="dash"/>
              <a:round/>
            </a:ln>
          </p:spPr>
          <p:txBody>
            <a:bodyPr/>
            <a:lstStyle/>
            <a:p>
              <a:endParaRPr lang="zh-CN" altLang="en-US"/>
            </a:p>
          </p:txBody>
        </p:sp>
        <p:sp>
          <p:nvSpPr>
            <p:cNvPr id="30767" name="Line 189"/>
            <p:cNvSpPr>
              <a:spLocks noChangeShapeType="1"/>
            </p:cNvSpPr>
            <p:nvPr/>
          </p:nvSpPr>
          <p:spPr bwMode="auto">
            <a:xfrm flipH="1">
              <a:off x="4769" y="3510"/>
              <a:ext cx="540" cy="1140"/>
            </a:xfrm>
            <a:prstGeom prst="line">
              <a:avLst/>
            </a:prstGeom>
            <a:noFill/>
            <a:ln w="9525">
              <a:solidFill>
                <a:srgbClr val="000000"/>
              </a:solidFill>
              <a:round/>
            </a:ln>
          </p:spPr>
          <p:txBody>
            <a:bodyPr/>
            <a:lstStyle/>
            <a:p>
              <a:endParaRPr lang="zh-CN" altLang="en-US"/>
            </a:p>
          </p:txBody>
        </p:sp>
        <p:sp>
          <p:nvSpPr>
            <p:cNvPr id="30768" name="Line 190"/>
            <p:cNvSpPr>
              <a:spLocks noChangeShapeType="1"/>
            </p:cNvSpPr>
            <p:nvPr/>
          </p:nvSpPr>
          <p:spPr bwMode="auto">
            <a:xfrm flipH="1" flipV="1">
              <a:off x="5459" y="3465"/>
              <a:ext cx="700" cy="429"/>
            </a:xfrm>
            <a:prstGeom prst="line">
              <a:avLst/>
            </a:prstGeom>
            <a:noFill/>
            <a:ln w="9525">
              <a:solidFill>
                <a:srgbClr val="000000"/>
              </a:solidFill>
              <a:prstDash val="dash"/>
              <a:round/>
            </a:ln>
          </p:spPr>
          <p:txBody>
            <a:bodyPr/>
            <a:lstStyle/>
            <a:p>
              <a:endParaRPr lang="zh-CN" altLang="en-US"/>
            </a:p>
          </p:txBody>
        </p:sp>
        <p:sp>
          <p:nvSpPr>
            <p:cNvPr id="30769" name="Line 191"/>
            <p:cNvSpPr>
              <a:spLocks noChangeShapeType="1"/>
            </p:cNvSpPr>
            <p:nvPr/>
          </p:nvSpPr>
          <p:spPr bwMode="auto">
            <a:xfrm flipH="1" flipV="1">
              <a:off x="5399" y="3501"/>
              <a:ext cx="450" cy="1164"/>
            </a:xfrm>
            <a:prstGeom prst="line">
              <a:avLst/>
            </a:prstGeom>
            <a:noFill/>
            <a:ln w="9525">
              <a:solidFill>
                <a:srgbClr val="000000"/>
              </a:solidFill>
              <a:prstDash val="dash"/>
              <a:round/>
            </a:ln>
          </p:spPr>
          <p:txBody>
            <a:bodyPr/>
            <a:lstStyle/>
            <a:p>
              <a:endParaRPr lang="zh-CN" altLang="en-US"/>
            </a:p>
          </p:txBody>
        </p:sp>
        <p:sp>
          <p:nvSpPr>
            <p:cNvPr id="30770" name="Text Box 192"/>
            <p:cNvSpPr txBox="1">
              <a:spLocks noChangeArrowheads="1"/>
            </p:cNvSpPr>
            <p:nvPr/>
          </p:nvSpPr>
          <p:spPr bwMode="auto">
            <a:xfrm>
              <a:off x="5799" y="3462"/>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71" name="Text Box 193"/>
            <p:cNvSpPr txBox="1">
              <a:spLocks noChangeArrowheads="1"/>
            </p:cNvSpPr>
            <p:nvPr/>
          </p:nvSpPr>
          <p:spPr bwMode="auto">
            <a:xfrm>
              <a:off x="4719" y="3432"/>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6</a:t>
              </a:r>
            </a:p>
          </p:txBody>
        </p:sp>
        <p:sp>
          <p:nvSpPr>
            <p:cNvPr id="30772" name="Text Box 194"/>
            <p:cNvSpPr txBox="1">
              <a:spLocks noChangeArrowheads="1"/>
            </p:cNvSpPr>
            <p:nvPr/>
          </p:nvSpPr>
          <p:spPr bwMode="auto">
            <a:xfrm>
              <a:off x="5639" y="3861"/>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73" name="Text Box 195"/>
            <p:cNvSpPr txBox="1">
              <a:spLocks noChangeArrowheads="1"/>
            </p:cNvSpPr>
            <p:nvPr/>
          </p:nvSpPr>
          <p:spPr bwMode="auto">
            <a:xfrm>
              <a:off x="4899" y="3861"/>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74" name="Oval 196"/>
            <p:cNvSpPr>
              <a:spLocks noChangeArrowheads="1"/>
            </p:cNvSpPr>
            <p:nvPr/>
          </p:nvSpPr>
          <p:spPr bwMode="auto">
            <a:xfrm>
              <a:off x="5229" y="3270"/>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1</a:t>
              </a:r>
            </a:p>
          </p:txBody>
        </p:sp>
        <p:sp>
          <p:nvSpPr>
            <p:cNvPr id="30775" name="Oval 197"/>
            <p:cNvSpPr>
              <a:spLocks noChangeArrowheads="1"/>
            </p:cNvSpPr>
            <p:nvPr/>
          </p:nvSpPr>
          <p:spPr bwMode="auto">
            <a:xfrm>
              <a:off x="4292" y="3777"/>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0776" name="Oval 198"/>
            <p:cNvSpPr>
              <a:spLocks noChangeArrowheads="1"/>
            </p:cNvSpPr>
            <p:nvPr/>
          </p:nvSpPr>
          <p:spPr bwMode="auto">
            <a:xfrm>
              <a:off x="4579" y="4629"/>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0777" name="Oval 199"/>
            <p:cNvSpPr>
              <a:spLocks noChangeArrowheads="1"/>
            </p:cNvSpPr>
            <p:nvPr/>
          </p:nvSpPr>
          <p:spPr bwMode="auto">
            <a:xfrm>
              <a:off x="5726" y="4668"/>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78" name="Oval 200"/>
            <p:cNvSpPr>
              <a:spLocks noChangeArrowheads="1"/>
            </p:cNvSpPr>
            <p:nvPr/>
          </p:nvSpPr>
          <p:spPr bwMode="auto">
            <a:xfrm>
              <a:off x="6129" y="3849"/>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79" name="Line 201"/>
            <p:cNvSpPr>
              <a:spLocks noChangeShapeType="1"/>
            </p:cNvSpPr>
            <p:nvPr/>
          </p:nvSpPr>
          <p:spPr bwMode="auto">
            <a:xfrm flipH="1">
              <a:off x="7259" y="3591"/>
              <a:ext cx="540" cy="1140"/>
            </a:xfrm>
            <a:prstGeom prst="line">
              <a:avLst/>
            </a:prstGeom>
            <a:noFill/>
            <a:ln w="9525">
              <a:solidFill>
                <a:srgbClr val="000000"/>
              </a:solidFill>
              <a:round/>
            </a:ln>
          </p:spPr>
          <p:txBody>
            <a:bodyPr/>
            <a:lstStyle/>
            <a:p>
              <a:endParaRPr lang="zh-CN" altLang="en-US"/>
            </a:p>
          </p:txBody>
        </p:sp>
        <p:sp>
          <p:nvSpPr>
            <p:cNvPr id="30780" name="Text Box 202"/>
            <p:cNvSpPr txBox="1">
              <a:spLocks noChangeArrowheads="1"/>
            </p:cNvSpPr>
            <p:nvPr/>
          </p:nvSpPr>
          <p:spPr bwMode="auto">
            <a:xfrm>
              <a:off x="7739" y="4884"/>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81" name="Text Box 203"/>
            <p:cNvSpPr txBox="1">
              <a:spLocks noChangeArrowheads="1"/>
            </p:cNvSpPr>
            <p:nvPr/>
          </p:nvSpPr>
          <p:spPr bwMode="auto">
            <a:xfrm>
              <a:off x="6809" y="4332"/>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82" name="Text Box 204"/>
            <p:cNvSpPr txBox="1">
              <a:spLocks noChangeArrowheads="1"/>
            </p:cNvSpPr>
            <p:nvPr/>
          </p:nvSpPr>
          <p:spPr bwMode="auto">
            <a:xfrm>
              <a:off x="7899" y="4203"/>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83" name="Text Box 205"/>
            <p:cNvSpPr txBox="1">
              <a:spLocks noChangeArrowheads="1"/>
            </p:cNvSpPr>
            <p:nvPr/>
          </p:nvSpPr>
          <p:spPr bwMode="auto">
            <a:xfrm>
              <a:off x="7389" y="3942"/>
              <a:ext cx="150" cy="171"/>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84" name="Oval 206"/>
            <p:cNvSpPr>
              <a:spLocks noChangeArrowheads="1"/>
            </p:cNvSpPr>
            <p:nvPr/>
          </p:nvSpPr>
          <p:spPr bwMode="auto">
            <a:xfrm>
              <a:off x="7716" y="3351"/>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1</a:t>
              </a:r>
            </a:p>
          </p:txBody>
        </p:sp>
        <p:sp>
          <p:nvSpPr>
            <p:cNvPr id="30785" name="Oval 207"/>
            <p:cNvSpPr>
              <a:spLocks noChangeArrowheads="1"/>
            </p:cNvSpPr>
            <p:nvPr/>
          </p:nvSpPr>
          <p:spPr bwMode="auto">
            <a:xfrm>
              <a:off x="6779" y="3861"/>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0786" name="Oval 208"/>
            <p:cNvSpPr>
              <a:spLocks noChangeArrowheads="1"/>
            </p:cNvSpPr>
            <p:nvPr/>
          </p:nvSpPr>
          <p:spPr bwMode="auto">
            <a:xfrm>
              <a:off x="7069" y="4710"/>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0787" name="Oval 209"/>
            <p:cNvSpPr>
              <a:spLocks noChangeArrowheads="1"/>
            </p:cNvSpPr>
            <p:nvPr/>
          </p:nvSpPr>
          <p:spPr bwMode="auto">
            <a:xfrm>
              <a:off x="8219" y="4728"/>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0788" name="Oval 210"/>
            <p:cNvSpPr>
              <a:spLocks noChangeArrowheads="1"/>
            </p:cNvSpPr>
            <p:nvPr/>
          </p:nvSpPr>
          <p:spPr bwMode="auto">
            <a:xfrm>
              <a:off x="8619" y="3930"/>
              <a:ext cx="283" cy="28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0789" name="Line 211"/>
            <p:cNvSpPr>
              <a:spLocks noChangeShapeType="1"/>
            </p:cNvSpPr>
            <p:nvPr/>
          </p:nvSpPr>
          <p:spPr bwMode="auto">
            <a:xfrm>
              <a:off x="7349" y="4860"/>
              <a:ext cx="850" cy="0"/>
            </a:xfrm>
            <a:prstGeom prst="line">
              <a:avLst/>
            </a:prstGeom>
            <a:noFill/>
            <a:ln w="9525">
              <a:solidFill>
                <a:srgbClr val="000000"/>
              </a:solidFill>
              <a:round/>
            </a:ln>
          </p:spPr>
          <p:txBody>
            <a:bodyPr/>
            <a:lstStyle/>
            <a:p>
              <a:endParaRPr lang="zh-CN" altLang="en-US"/>
            </a:p>
          </p:txBody>
        </p:sp>
        <p:sp>
          <p:nvSpPr>
            <p:cNvPr id="30790" name="Line 212"/>
            <p:cNvSpPr>
              <a:spLocks noChangeShapeType="1"/>
            </p:cNvSpPr>
            <p:nvPr/>
          </p:nvSpPr>
          <p:spPr bwMode="auto">
            <a:xfrm flipV="1">
              <a:off x="7339" y="4122"/>
              <a:ext cx="1280" cy="660"/>
            </a:xfrm>
            <a:prstGeom prst="line">
              <a:avLst/>
            </a:prstGeom>
            <a:noFill/>
            <a:ln w="9525">
              <a:solidFill>
                <a:srgbClr val="000000"/>
              </a:solidFill>
              <a:prstDash val="dash"/>
              <a:round/>
            </a:ln>
          </p:spPr>
          <p:txBody>
            <a:bodyPr/>
            <a:lstStyle/>
            <a:p>
              <a:endParaRPr lang="zh-CN" altLang="en-US"/>
            </a:p>
          </p:txBody>
        </p:sp>
        <p:sp>
          <p:nvSpPr>
            <p:cNvPr id="30791" name="Line 213"/>
            <p:cNvSpPr>
              <a:spLocks noChangeShapeType="1"/>
            </p:cNvSpPr>
            <p:nvPr/>
          </p:nvSpPr>
          <p:spPr bwMode="auto">
            <a:xfrm flipH="1" flipV="1">
              <a:off x="6969" y="4101"/>
              <a:ext cx="180" cy="621"/>
            </a:xfrm>
            <a:prstGeom prst="line">
              <a:avLst/>
            </a:prstGeom>
            <a:noFill/>
            <a:ln w="9525">
              <a:solidFill>
                <a:srgbClr val="000000"/>
              </a:solidFill>
              <a:prstDash val="dash"/>
              <a:round/>
            </a:ln>
          </p:spPr>
          <p:txBody>
            <a:bodyPr/>
            <a:lstStyle/>
            <a:p>
              <a:endParaRPr lang="zh-CN" altLang="en-US"/>
            </a:p>
          </p:txBody>
        </p:sp>
        <p:grpSp>
          <p:nvGrpSpPr>
            <p:cNvPr id="3" name="Group 214"/>
            <p:cNvGrpSpPr/>
            <p:nvPr/>
          </p:nvGrpSpPr>
          <p:grpSpPr bwMode="auto">
            <a:xfrm>
              <a:off x="1511" y="3168"/>
              <a:ext cx="2650" cy="1989"/>
              <a:chOff x="2529" y="3021"/>
              <a:chExt cx="2650" cy="1989"/>
            </a:xfrm>
          </p:grpSpPr>
          <p:sp>
            <p:nvSpPr>
              <p:cNvPr id="30794" name="Text Box 215"/>
              <p:cNvSpPr txBox="1">
                <a:spLocks noChangeArrowheads="1"/>
              </p:cNvSpPr>
              <p:nvPr/>
            </p:nvSpPr>
            <p:spPr bwMode="auto">
              <a:xfrm>
                <a:off x="2529" y="3021"/>
                <a:ext cx="2650" cy="1989"/>
              </a:xfrm>
              <a:prstGeom prst="rect">
                <a:avLst/>
              </a:prstGeom>
              <a:noFill/>
              <a:ln w="9525">
                <a:noFill/>
                <a:miter lim="800000"/>
              </a:ln>
            </p:spPr>
            <p:txBody>
              <a:bodyPr/>
              <a:lstStyle/>
              <a:p>
                <a:pPr algn="just" eaLnBrk="0" hangingPunct="0"/>
                <a:endParaRPr lang="en-US" altLang="zh-CN" sz="2000" b="1">
                  <a:latin typeface="Times New Roman" panose="02020603050405020304" pitchFamily="18" charset="0"/>
                  <a:ea typeface="宋体" panose="02010600030101010101" pitchFamily="2" charset="-122"/>
                </a:endParaRPr>
              </a:p>
              <a:p>
                <a:pPr algn="just" eaLnBrk="0" hangingPunct="0"/>
                <a:endParaRPr lang="en-US" altLang="zh-CN" sz="2000" b="1">
                  <a:latin typeface="Times New Roman" panose="02020603050405020304" pitchFamily="18" charset="0"/>
                  <a:ea typeface="宋体" panose="02010600030101010101" pitchFamily="2" charset="-122"/>
                </a:endParaRPr>
              </a:p>
              <a:p>
                <a:pPr algn="just" eaLnBrk="0" hangingPunct="0"/>
                <a:r>
                  <a:rPr lang="en-US" altLang="zh-CN" sz="2000" b="1">
                    <a:latin typeface="Times New Roman" panose="02020603050405020304" pitchFamily="18" charset="0"/>
                    <a:ea typeface="宋体" panose="02010600030101010101" pitchFamily="2" charset="-122"/>
                  </a:rPr>
                  <a:t>C=</a:t>
                </a:r>
              </a:p>
              <a:p>
                <a:pPr algn="just" eaLnBrk="0" hangingPunct="0"/>
                <a:endParaRPr lang="en-US" altLang="zh-CN" sz="2000" b="1">
                  <a:latin typeface="Times New Roman" panose="02020603050405020304" pitchFamily="18" charset="0"/>
                  <a:ea typeface="宋体" panose="02010600030101010101" pitchFamily="2" charset="-122"/>
                </a:endParaRPr>
              </a:p>
            </p:txBody>
          </p:sp>
          <p:sp>
            <p:nvSpPr>
              <p:cNvPr id="30795" name="AutoShape 216"/>
              <p:cNvSpPr>
                <a:spLocks noChangeArrowheads="1"/>
              </p:cNvSpPr>
              <p:nvPr/>
            </p:nvSpPr>
            <p:spPr bwMode="auto">
              <a:xfrm>
                <a:off x="3139" y="3201"/>
                <a:ext cx="1680" cy="1671"/>
              </a:xfrm>
              <a:prstGeom prst="bracketPair">
                <a:avLst>
                  <a:gd name="adj" fmla="val 5866"/>
                </a:avLst>
              </a:prstGeom>
              <a:noFill/>
              <a:ln w="9525">
                <a:solidFill>
                  <a:srgbClr val="000000"/>
                </a:solidFill>
                <a:round/>
              </a:ln>
            </p:spPr>
            <p:txBody>
              <a:bodyPr lIns="54000" tIns="10800" rIns="54000" bIns="0"/>
              <a:lstStyle/>
              <a:p>
                <a:pPr algn="just" eaLnBrk="0" hangingPunct="0">
                  <a:lnSpc>
                    <a:spcPct val="110000"/>
                  </a:lnSpc>
                </a:pPr>
                <a:r>
                  <a:rPr lang="en-US" altLang="zh-CN" sz="2000" b="1">
                    <a:latin typeface="Times New Roman" panose="02020603050405020304" pitchFamily="18" charset="0"/>
                    <a:ea typeface="宋体" panose="02010600030101010101" pitchFamily="2" charset="-122"/>
                  </a:rPr>
                  <a:t>∞   3    3    2    6</a:t>
                </a:r>
              </a:p>
              <a:p>
                <a:pPr algn="just" eaLnBrk="0" hangingPunct="0">
                  <a:lnSpc>
                    <a:spcPct val="110000"/>
                  </a:lnSpc>
                </a:pPr>
                <a:r>
                  <a:rPr lang="en-US" altLang="zh-CN" sz="2000" b="1">
                    <a:latin typeface="Times New Roman" panose="02020603050405020304" pitchFamily="18" charset="0"/>
                    <a:ea typeface="宋体" panose="02010600030101010101" pitchFamily="2" charset="-122"/>
                  </a:rPr>
                  <a:t>3   ∞    7    3    2</a:t>
                </a:r>
              </a:p>
              <a:p>
                <a:pPr algn="just" eaLnBrk="0" hangingPunct="0">
                  <a:lnSpc>
                    <a:spcPct val="110000"/>
                  </a:lnSpc>
                </a:pPr>
                <a:r>
                  <a:rPr lang="en-US" altLang="zh-CN" sz="2000" b="1">
                    <a:latin typeface="Times New Roman" panose="02020603050405020304" pitchFamily="18" charset="0"/>
                    <a:ea typeface="宋体" panose="02010600030101010101" pitchFamily="2" charset="-122"/>
                  </a:rPr>
                  <a:t>3    7    ∞   2    5</a:t>
                </a:r>
              </a:p>
              <a:p>
                <a:pPr algn="just" eaLnBrk="0" hangingPunct="0">
                  <a:lnSpc>
                    <a:spcPct val="110000"/>
                  </a:lnSpc>
                </a:pPr>
                <a:r>
                  <a:rPr lang="en-US" altLang="zh-CN" sz="2000" b="1">
                    <a:latin typeface="Times New Roman" panose="02020603050405020304" pitchFamily="18" charset="0"/>
                    <a:ea typeface="宋体" panose="02010600030101010101" pitchFamily="2" charset="-122"/>
                  </a:rPr>
                  <a:t>2    3     2   ∞   3</a:t>
                </a:r>
              </a:p>
              <a:p>
                <a:pPr algn="just" eaLnBrk="0" hangingPunct="0">
                  <a:lnSpc>
                    <a:spcPct val="110000"/>
                  </a:lnSpc>
                </a:pPr>
                <a:r>
                  <a:rPr lang="en-US" altLang="zh-CN" sz="2000" b="1">
                    <a:latin typeface="Times New Roman" panose="02020603050405020304" pitchFamily="18" charset="0"/>
                    <a:ea typeface="宋体" panose="02010600030101010101" pitchFamily="2" charset="-122"/>
                  </a:rPr>
                  <a:t>6    2     5    3  ∞</a:t>
                </a:r>
              </a:p>
            </p:txBody>
          </p:sp>
        </p:grpSp>
        <p:sp>
          <p:nvSpPr>
            <p:cNvPr id="30793" name="Text Box 217"/>
            <p:cNvSpPr txBox="1">
              <a:spLocks noChangeArrowheads="1"/>
            </p:cNvSpPr>
            <p:nvPr/>
          </p:nvSpPr>
          <p:spPr bwMode="auto">
            <a:xfrm>
              <a:off x="2031" y="5214"/>
              <a:ext cx="6940" cy="258"/>
            </a:xfrm>
            <a:prstGeom prst="rect">
              <a:avLst/>
            </a:prstGeom>
            <a:noFill/>
            <a:ln w="9525">
              <a:noFill/>
              <a:miter lim="800000"/>
            </a:ln>
          </p:spPr>
          <p:txBody>
            <a:bodyPr lIns="0" tIns="0" rIns="0" bIns="0"/>
            <a:lstStyle/>
            <a:p>
              <a:pPr algn="just" eaLnBrk="0" hangingPunct="0"/>
              <a:r>
                <a:rPr lang="en-US" altLang="zh-CN" sz="2000" dirty="0">
                  <a:solidFill>
                    <a:srgbClr val="0000FF"/>
                  </a:solidFill>
                  <a:latin typeface="Times New Roman" panose="02020603050405020304" pitchFamily="18" charset="0"/>
                  <a:ea typeface="宋体" panose="02010600030101010101" pitchFamily="2" charset="-122"/>
                </a:rPr>
                <a:t>(a) 5</a:t>
              </a:r>
              <a:r>
                <a:rPr lang="zh-CN" altLang="en-US" sz="2000" dirty="0">
                  <a:solidFill>
                    <a:srgbClr val="0000FF"/>
                  </a:solidFill>
                  <a:latin typeface="Times New Roman" panose="02020603050405020304" pitchFamily="18" charset="0"/>
                  <a:ea typeface="宋体" panose="02010600030101010101" pitchFamily="2" charset="-122"/>
                </a:rPr>
                <a:t>城市的代价矩阵       </a:t>
              </a:r>
              <a:r>
                <a:rPr lang="en-US" altLang="zh-CN" sz="2000" dirty="0">
                  <a:solidFill>
                    <a:srgbClr val="0000FF"/>
                  </a:solidFill>
                  <a:latin typeface="Times New Roman" panose="02020603050405020304" pitchFamily="18" charset="0"/>
                  <a:ea typeface="宋体" panose="02010600030101010101" pitchFamily="2" charset="-122"/>
                </a:rPr>
                <a:t>(b) </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1→</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4          (c) </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4→</a:t>
              </a:r>
              <a:r>
                <a:rPr lang="zh-CN" altLang="en-US" sz="2000" dirty="0">
                  <a:solidFill>
                    <a:srgbClr val="0000FF"/>
                  </a:solidFill>
                  <a:latin typeface="Times New Roman" panose="02020603050405020304" pitchFamily="18" charset="0"/>
                  <a:ea typeface="宋体" panose="02010600030101010101" pitchFamily="2" charset="-122"/>
                </a:rPr>
                <a:t>城市</a:t>
              </a:r>
              <a:r>
                <a:rPr lang="en-US" altLang="zh-CN" sz="2000" dirty="0">
                  <a:solidFill>
                    <a:srgbClr val="0000FF"/>
                  </a:solidFill>
                  <a:latin typeface="Times New Roman" panose="02020603050405020304" pitchFamily="18" charset="0"/>
                  <a:ea typeface="宋体" panose="02010600030101010101" pitchFamily="2" charset="-122"/>
                </a:rPr>
                <a:t>3</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ext Box 58"/>
          <p:cNvSpPr txBox="1">
            <a:spLocks noChangeArrowheads="1"/>
          </p:cNvSpPr>
          <p:nvPr/>
        </p:nvSpPr>
        <p:spPr bwMode="auto">
          <a:xfrm>
            <a:off x="1006867" y="2386385"/>
            <a:ext cx="9269247" cy="4094727"/>
          </a:xfrm>
          <a:prstGeom prst="rect">
            <a:avLst/>
          </a:prstGeom>
          <a:noFill/>
          <a:ln w="9525">
            <a:solidFill>
              <a:srgbClr val="000000"/>
            </a:solidFill>
            <a:prstDash val="lgDashDot"/>
            <a:miter lim="800000"/>
          </a:ln>
        </p:spPr>
        <p:txBody>
          <a:bodyPr/>
          <a:lstStyle>
            <a:defPPr>
              <a:defRPr lang="en-US"/>
            </a:defPPr>
            <a:lvl1pPr eaLnBrk="0" hangingPunct="0">
              <a:spcAft>
                <a:spcPts val="775"/>
              </a:spcAft>
              <a:defRPr sz="2000">
                <a:solidFill>
                  <a:srgbClr val="0000FF"/>
                </a:solidFill>
                <a:latin typeface="Consolas" panose="020B0609020204030204" pitchFamily="49" charset="0"/>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a:t>算法</a:t>
            </a:r>
            <a:r>
              <a:rPr lang="en-US" altLang="zh-CN" dirty="0"/>
              <a:t>——</a:t>
            </a:r>
            <a:r>
              <a:rPr lang="zh-CN" altLang="en-US" dirty="0"/>
              <a:t>最近邻点</a:t>
            </a:r>
            <a:r>
              <a:rPr lang="zh-CN" altLang="en-US"/>
              <a:t>策略求解</a:t>
            </a:r>
            <a:r>
              <a:rPr lang="en-US" altLang="zh-CN" dirty="0"/>
              <a:t>TSP</a:t>
            </a:r>
            <a:r>
              <a:rPr lang="zh-CN" altLang="en-US" dirty="0"/>
              <a:t>问题</a:t>
            </a:r>
          </a:p>
          <a:p>
            <a:r>
              <a:rPr lang="zh-CN" altLang="en-US"/>
              <a:t>   </a:t>
            </a:r>
            <a:r>
              <a:rPr lang="en-US" altLang="zh-CN" dirty="0"/>
              <a:t>1</a:t>
            </a:r>
            <a:r>
              <a:rPr lang="zh-CN" altLang="en-US"/>
              <a:t>． </a:t>
            </a:r>
            <a:r>
              <a:rPr lang="en-US" altLang="zh-CN" dirty="0"/>
              <a:t>P={};     </a:t>
            </a:r>
          </a:p>
          <a:p>
            <a:r>
              <a:rPr lang="en-US" altLang="zh-CN" dirty="0"/>
              <a:t>   2</a:t>
            </a:r>
            <a:r>
              <a:rPr lang="zh-CN" altLang="en-US"/>
              <a:t>． </a:t>
            </a:r>
            <a:r>
              <a:rPr lang="en-US" altLang="zh-CN" dirty="0"/>
              <a:t>V=V-</a:t>
            </a:r>
            <a:r>
              <a:rPr lang="en-US" altLang="zh-CN"/>
              <a:t>{u0</a:t>
            </a:r>
            <a:r>
              <a:rPr lang="en-US" altLang="zh-CN" dirty="0"/>
              <a:t>}; u</a:t>
            </a:r>
            <a:r>
              <a:rPr lang="en-US" altLang="zh-CN"/>
              <a:t>=u0</a:t>
            </a:r>
            <a:r>
              <a:rPr lang="en-US" altLang="zh-CN" dirty="0"/>
              <a:t>;   //</a:t>
            </a:r>
            <a:r>
              <a:rPr lang="zh-CN" altLang="en-US"/>
              <a:t>从顶点</a:t>
            </a:r>
            <a:r>
              <a:rPr lang="en-US" altLang="zh-CN"/>
              <a:t>u</a:t>
            </a:r>
            <a:r>
              <a:rPr lang="en-US" altLang="zh-CN" dirty="0"/>
              <a:t>0</a:t>
            </a:r>
            <a:r>
              <a:rPr lang="zh-CN" altLang="en-US" dirty="0"/>
              <a:t>出发</a:t>
            </a:r>
          </a:p>
          <a:p>
            <a:r>
              <a:rPr lang="zh-CN" altLang="en-US"/>
              <a:t>   </a:t>
            </a:r>
            <a:r>
              <a:rPr lang="en-US" altLang="zh-CN" dirty="0"/>
              <a:t>3</a:t>
            </a:r>
            <a:r>
              <a:rPr lang="zh-CN" altLang="en-US" dirty="0"/>
              <a:t>． 循环</a:t>
            </a:r>
            <a:r>
              <a:rPr lang="zh-CN" altLang="en-US"/>
              <a:t>直到集合</a:t>
            </a:r>
            <a:r>
              <a:rPr lang="en-US" altLang="zh-CN" dirty="0"/>
              <a:t>P</a:t>
            </a:r>
            <a:r>
              <a:rPr lang="zh-CN" altLang="en-US"/>
              <a:t>中包含</a:t>
            </a:r>
            <a:r>
              <a:rPr lang="en-US" altLang="zh-CN" dirty="0"/>
              <a:t>n-1</a:t>
            </a:r>
            <a:r>
              <a:rPr lang="zh-CN" altLang="en-US" dirty="0"/>
              <a:t>条边</a:t>
            </a:r>
          </a:p>
          <a:p>
            <a:r>
              <a:rPr lang="zh-CN" altLang="en-US"/>
              <a:t>       </a:t>
            </a:r>
            <a:r>
              <a:rPr lang="en-US" altLang="zh-CN" dirty="0"/>
              <a:t>3.1  </a:t>
            </a:r>
            <a:r>
              <a:rPr lang="zh-CN" altLang="en-US" dirty="0"/>
              <a:t>查找</a:t>
            </a:r>
            <a:r>
              <a:rPr lang="zh-CN" altLang="en-US"/>
              <a:t>与顶点</a:t>
            </a:r>
            <a:r>
              <a:rPr lang="en-US" altLang="zh-CN" dirty="0"/>
              <a:t>u</a:t>
            </a:r>
            <a:r>
              <a:rPr lang="zh-CN" altLang="en-US" dirty="0"/>
              <a:t>邻接的最小</a:t>
            </a:r>
            <a:r>
              <a:rPr lang="zh-CN" altLang="en-US"/>
              <a:t>代价边</a:t>
            </a:r>
            <a:r>
              <a:rPr lang="en-US" altLang="zh-CN" dirty="0"/>
              <a:t>(u, v</a:t>
            </a:r>
            <a:r>
              <a:rPr lang="en-US" altLang="zh-CN"/>
              <a:t>)</a:t>
            </a:r>
            <a:r>
              <a:rPr lang="zh-CN" altLang="en-US"/>
              <a:t>并且</a:t>
            </a:r>
            <a:r>
              <a:rPr lang="en-US" altLang="zh-CN" dirty="0"/>
              <a:t>v</a:t>
            </a:r>
            <a:r>
              <a:rPr lang="zh-CN" altLang="en-US"/>
              <a:t>属于集合</a:t>
            </a:r>
            <a:r>
              <a:rPr lang="en-US" altLang="zh-CN" dirty="0"/>
              <a:t>V</a:t>
            </a:r>
            <a:r>
              <a:rPr lang="zh-CN" altLang="en-US" dirty="0"/>
              <a:t>；</a:t>
            </a:r>
          </a:p>
          <a:p>
            <a:r>
              <a:rPr lang="zh-CN" altLang="en-US"/>
              <a:t>       </a:t>
            </a:r>
            <a:r>
              <a:rPr lang="en-US" altLang="zh-CN" dirty="0"/>
              <a:t>3.2  P=P+{(u, v)};</a:t>
            </a:r>
          </a:p>
          <a:p>
            <a:r>
              <a:rPr lang="en-US" altLang="zh-CN" dirty="0"/>
              <a:t>       3.3  V=V-{v};  //</a:t>
            </a:r>
            <a:r>
              <a:rPr lang="zh-CN" altLang="en-US" dirty="0"/>
              <a:t>保证了不</a:t>
            </a:r>
            <a:r>
              <a:rPr lang="zh-CN" altLang="en-US"/>
              <a:t>产生回路</a:t>
            </a:r>
            <a:endParaRPr lang="en-US" altLang="zh-CN" dirty="0"/>
          </a:p>
          <a:p>
            <a:r>
              <a:rPr lang="en-US" altLang="zh-CN" dirty="0"/>
              <a:t>       3.4  u=v;   //</a:t>
            </a:r>
            <a:r>
              <a:rPr lang="zh-CN" altLang="en-US"/>
              <a:t>从顶点</a:t>
            </a:r>
            <a:r>
              <a:rPr lang="en-US" altLang="zh-CN" dirty="0"/>
              <a:t>v</a:t>
            </a:r>
            <a:r>
              <a:rPr lang="zh-CN" altLang="en-US" dirty="0"/>
              <a:t>出发继续求解</a:t>
            </a:r>
          </a:p>
        </p:txBody>
      </p:sp>
      <p:sp>
        <p:nvSpPr>
          <p:cNvPr id="31746" name="Text Box 63"/>
          <p:cNvSpPr txBox="1">
            <a:spLocks noChangeArrowheads="1"/>
          </p:cNvSpPr>
          <p:nvPr/>
        </p:nvSpPr>
        <p:spPr bwMode="auto">
          <a:xfrm>
            <a:off x="791110" y="1590958"/>
            <a:ext cx="9485004" cy="707886"/>
          </a:xfrm>
          <a:prstGeom prst="rect">
            <a:avLst/>
          </a:prstGeom>
          <a:noFill/>
          <a:ln w="9525">
            <a:noFill/>
            <a:miter lim="800000"/>
          </a:ln>
        </p:spPr>
        <p:txBody>
          <a:bodyPr wrap="square">
            <a:spAutoFit/>
          </a:bodyPr>
          <a:lstStyle/>
          <a:p>
            <a:pPr>
              <a:spcBef>
                <a:spcPct val="50000"/>
              </a:spcBef>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设图</a:t>
            </a:r>
            <a:r>
              <a:rPr kumimoji="1" lang="en-US" altLang="zh-CN" sz="2000" dirty="0">
                <a:latin typeface="微软雅黑" panose="020B0503020204020204" pitchFamily="34" charset="-122"/>
                <a:ea typeface="微软雅黑" panose="020B0503020204020204" pitchFamily="34" charset="-122"/>
              </a:rPr>
              <a:t>G</a:t>
            </a:r>
            <a:r>
              <a:rPr kumimoji="1" lang="zh-CN" altLang="en-US" sz="2000" dirty="0">
                <a:latin typeface="微软雅黑" panose="020B0503020204020204" pitchFamily="34" charset="-122"/>
                <a:ea typeface="微软雅黑" panose="020B0503020204020204" pitchFamily="34" charset="-122"/>
              </a:rPr>
              <a:t>有</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个顶点，边上的代价存储在二维数组</a:t>
            </a:r>
            <a:r>
              <a:rPr kumimoji="1" lang="en-US" altLang="zh-CN" sz="2000" dirty="0">
                <a:latin typeface="微软雅黑" panose="020B0503020204020204" pitchFamily="34" charset="-122"/>
                <a:ea typeface="微软雅黑" panose="020B0503020204020204" pitchFamily="34" charset="-122"/>
              </a:rPr>
              <a:t>w[n][n]</a:t>
            </a:r>
            <a:r>
              <a:rPr kumimoji="1" lang="zh-CN" altLang="en-US" sz="2000" dirty="0">
                <a:latin typeface="微软雅黑" panose="020B0503020204020204" pitchFamily="34" charset="-122"/>
                <a:ea typeface="微软雅黑" panose="020B0503020204020204" pitchFamily="34" charset="-122"/>
              </a:rPr>
              <a:t>中，集合</a:t>
            </a:r>
            <a:r>
              <a:rPr kumimoji="1" lang="en-US" altLang="zh-CN" sz="2000" dirty="0">
                <a:latin typeface="微软雅黑" panose="020B0503020204020204" pitchFamily="34" charset="-122"/>
                <a:ea typeface="微软雅黑" panose="020B0503020204020204" pitchFamily="34" charset="-122"/>
              </a:rPr>
              <a:t>V</a:t>
            </a:r>
            <a:r>
              <a:rPr kumimoji="1" lang="zh-CN" altLang="en-US" sz="2000" dirty="0">
                <a:latin typeface="微软雅黑" panose="020B0503020204020204" pitchFamily="34" charset="-122"/>
                <a:ea typeface="微软雅黑" panose="020B0503020204020204" pitchFamily="34" charset="-122"/>
              </a:rPr>
              <a:t>存储图的顶点，集合</a:t>
            </a:r>
            <a:r>
              <a:rPr kumimoji="1" lang="en-US" altLang="zh-CN" sz="2000" dirty="0">
                <a:latin typeface="微软雅黑" panose="020B0503020204020204" pitchFamily="34" charset="-122"/>
                <a:ea typeface="微软雅黑" panose="020B0503020204020204" pitchFamily="34" charset="-122"/>
              </a:rPr>
              <a:t>P</a:t>
            </a:r>
            <a:r>
              <a:rPr kumimoji="1" lang="zh-CN" altLang="en-US" sz="2000" dirty="0">
                <a:latin typeface="微软雅黑" panose="020B0503020204020204" pitchFamily="34" charset="-122"/>
                <a:ea typeface="微软雅黑" panose="020B0503020204020204" pitchFamily="34" charset="-122"/>
              </a:rPr>
              <a:t>存储经过的边，最近邻点策略求解</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问题的算法如下： </a:t>
            </a:r>
          </a:p>
        </p:txBody>
      </p:sp>
      <p:sp>
        <p:nvSpPr>
          <p:cNvPr id="10" name="文本框 9"/>
          <p:cNvSpPr txBox="1"/>
          <p:nvPr/>
        </p:nvSpPr>
        <p:spPr>
          <a:xfrm>
            <a:off x="570887" y="1212816"/>
            <a:ext cx="2514600" cy="400110"/>
          </a:xfrm>
          <a:prstGeom prst="rect">
            <a:avLst/>
          </a:prstGeom>
          <a:noFill/>
        </p:spPr>
        <p:txBody>
          <a:bodyPr>
            <a:spAutoFit/>
          </a:bodyPr>
          <a:lstStyle/>
          <a:p>
            <a:pPr>
              <a:defRPr/>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算法设计</a:t>
            </a:r>
            <a:r>
              <a:rPr lang="en-US" altLang="zh-CN"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1" name="文本占位符 10"/>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5.3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870661" y="3727451"/>
            <a:ext cx="10430909" cy="2038507"/>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defRPr/>
            </a:pPr>
            <a:r>
              <a:rPr kumimoji="1" lang="zh-CN" altLang="en-US" sz="2000" dirty="0">
                <a:solidFill>
                  <a:srgbClr val="0000FF"/>
                </a:solidFill>
                <a:latin typeface="微软雅黑" panose="020B0503020204020204" pitchFamily="34" charset="-122"/>
                <a:ea typeface="微软雅黑" panose="020B0503020204020204" pitchFamily="34" charset="-122"/>
              </a:rPr>
              <a:t>用最近邻点贪心策略求解</a:t>
            </a:r>
            <a:r>
              <a:rPr kumimoji="1" lang="en-US" altLang="zh-CN" sz="2000" dirty="0">
                <a:solidFill>
                  <a:srgbClr val="0000FF"/>
                </a:solidFill>
                <a:latin typeface="微软雅黑" panose="020B0503020204020204" pitchFamily="34" charset="-122"/>
                <a:ea typeface="微软雅黑" panose="020B0503020204020204" pitchFamily="34" charset="-122"/>
              </a:rPr>
              <a:t>TSP</a:t>
            </a:r>
            <a:r>
              <a:rPr kumimoji="1" lang="zh-CN" altLang="en-US" sz="2000" dirty="0">
                <a:solidFill>
                  <a:srgbClr val="0000FF"/>
                </a:solidFill>
                <a:latin typeface="微软雅黑" panose="020B0503020204020204" pitchFamily="34" charset="-122"/>
                <a:ea typeface="微软雅黑" panose="020B0503020204020204" pitchFamily="34" charset="-122"/>
              </a:rPr>
              <a:t>问题所得的结果不一定是最优解。</a:t>
            </a:r>
            <a:endParaRPr kumimoji="1" lang="en-US" altLang="zh-CN" sz="2000" dirty="0">
              <a:solidFill>
                <a:srgbClr val="0000FF"/>
              </a:solidFill>
              <a:latin typeface="微软雅黑" panose="020B0503020204020204" pitchFamily="34" charset="-122"/>
              <a:ea typeface="微软雅黑" panose="020B0503020204020204" pitchFamily="34" charset="-122"/>
            </a:endParaRPr>
          </a:p>
          <a:p>
            <a:pPr algn="just" eaLnBrk="1" hangingPunct="1">
              <a:lnSpc>
                <a:spcPct val="150000"/>
              </a:lnSpc>
              <a:spcBef>
                <a:spcPct val="50000"/>
              </a:spcBef>
              <a:defRPr/>
            </a:pPr>
            <a:r>
              <a:rPr kumimoji="1" lang="zh-CN" altLang="en-US" sz="2000" dirty="0">
                <a:latin typeface="微软雅黑" panose="020B0503020204020204" pitchFamily="34" charset="-122"/>
                <a:ea typeface="微软雅黑" panose="020B0503020204020204" pitchFamily="34" charset="-122"/>
              </a:rPr>
              <a:t>当图中顶点个数较多并且各边的代价值分布比较均匀时，最近邻点策略可以给出较好的近似解。不过，这个近似解以何种程度近似于最优解，却难以保证。例如，在图中，如果增大边</a:t>
            </a:r>
            <a:r>
              <a:rPr kumimoji="1" lang="en-US" altLang="zh-CN" sz="2000" dirty="0">
                <a:latin typeface="微软雅黑" panose="020B0503020204020204" pitchFamily="34" charset="-122"/>
                <a:ea typeface="微软雅黑" panose="020B0503020204020204" pitchFamily="34" charset="-122"/>
              </a:rPr>
              <a:t>(2,1)</a:t>
            </a:r>
            <a:r>
              <a:rPr kumimoji="1" lang="zh-CN" altLang="en-US" sz="2000" dirty="0">
                <a:latin typeface="微软雅黑" panose="020B0503020204020204" pitchFamily="34" charset="-122"/>
                <a:ea typeface="微软雅黑" panose="020B0503020204020204" pitchFamily="34" charset="-122"/>
              </a:rPr>
              <a:t>的代价，则总代价只好随之增加，没有选择的余地。 </a:t>
            </a:r>
          </a:p>
        </p:txBody>
      </p:sp>
      <p:sp>
        <p:nvSpPr>
          <p:cNvPr id="3" name="Rectangle 5"/>
          <p:cNvSpPr>
            <a:spLocks noChangeArrowheads="1"/>
          </p:cNvSpPr>
          <p:nvPr/>
        </p:nvSpPr>
        <p:spPr bwMode="auto">
          <a:xfrm>
            <a:off x="716231" y="3221639"/>
            <a:ext cx="4493095" cy="505812"/>
          </a:xfrm>
          <a:prstGeom prst="rect">
            <a:avLst/>
          </a:prstGeom>
          <a:noFill/>
          <a:ln>
            <a:noFill/>
          </a:ln>
          <a:effectLst/>
        </p:spPr>
        <p:txBody>
          <a:bodyPr/>
          <a:lstStyle/>
          <a:p>
            <a:pPr>
              <a:defRPr/>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最近邻点贪心策略正确性分析</a:t>
            </a:r>
            <a:r>
              <a:rPr lang="en-US" altLang="zh-CN"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5.3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
        <p:nvSpPr>
          <p:cNvPr id="6" name="文本框 5">
            <a:extLst>
              <a:ext uri="{FF2B5EF4-FFF2-40B4-BE49-F238E27FC236}">
                <a16:creationId xmlns:a16="http://schemas.microsoft.com/office/drawing/2014/main" id="{C5C356C7-5567-4FA4-A417-81605463661F}"/>
              </a:ext>
            </a:extLst>
          </p:cNvPr>
          <p:cNvSpPr txBox="1"/>
          <p:nvPr/>
        </p:nvSpPr>
        <p:spPr>
          <a:xfrm>
            <a:off x="716230" y="1299904"/>
            <a:ext cx="2514600" cy="400110"/>
          </a:xfrm>
          <a:prstGeom prst="rect">
            <a:avLst/>
          </a:prstGeom>
          <a:noFill/>
        </p:spPr>
        <p:txBody>
          <a:bodyPr>
            <a:spAutoFit/>
          </a:bodyPr>
          <a:lstStyle/>
          <a:p>
            <a:pPr>
              <a:defRPr/>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算法分析</a:t>
            </a:r>
            <a:r>
              <a:rPr lang="en-US" altLang="zh-CN"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751395E5-9769-4B68-BB6B-1D55FD50EA36}"/>
              </a:ext>
            </a:extLst>
          </p:cNvPr>
          <p:cNvSpPr/>
          <p:nvPr/>
        </p:nvSpPr>
        <p:spPr>
          <a:xfrm>
            <a:off x="870663" y="1903884"/>
            <a:ext cx="10430910" cy="965201"/>
          </a:xfrm>
          <a:prstGeom prst="rect">
            <a:avLst/>
          </a:prstGeom>
        </p:spPr>
        <p:txBody>
          <a:bodyPr wrap="square">
            <a:spAutoFit/>
          </a:bodyPr>
          <a:lstStyle/>
          <a:p>
            <a:pPr algn="just">
              <a:lnSpc>
                <a:spcPct val="150000"/>
              </a:lnSpc>
              <a:defRPr/>
            </a:pPr>
            <a:r>
              <a:rPr kumimoji="1"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算法的时间性能为</a:t>
            </a:r>
            <a:r>
              <a:rPr kumimoji="1" lang="en-US" altLang="zh-CN" sz="2000"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O</a:t>
            </a:r>
            <a:r>
              <a:rPr kumimoji="1"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n</a:t>
            </a:r>
            <a:r>
              <a:rPr kumimoji="1" lang="en-US" altLang="zh-CN" sz="2000" baseline="30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r>
              <a:rPr kumimoji="1"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kumimoji="1"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，因为共进行</a:t>
            </a:r>
            <a:r>
              <a:rPr kumimoji="1"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n-1</a:t>
            </a:r>
            <a:r>
              <a:rPr kumimoji="1"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次贪心选择，每一次选择都需要查找满足贪心条件的最短边。</a:t>
            </a:r>
            <a:endPar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44" name="Text Box 68"/>
          <p:cNvSpPr txBox="1">
            <a:spLocks noChangeArrowheads="1"/>
          </p:cNvSpPr>
          <p:nvPr/>
        </p:nvSpPr>
        <p:spPr bwMode="auto">
          <a:xfrm>
            <a:off x="979562" y="1956118"/>
            <a:ext cx="10414478" cy="2814873"/>
          </a:xfrm>
          <a:prstGeom prst="rect">
            <a:avLst/>
          </a:prstGeom>
          <a:noFill/>
          <a:ln>
            <a:noFill/>
          </a:ln>
          <a:effectLst/>
        </p:spPr>
        <p:txBody>
          <a:bodyPr wrap="square">
            <a:spAutoFit/>
          </a:bodyPr>
          <a:lstStyle/>
          <a:p>
            <a:pPr>
              <a:lnSpc>
                <a:spcPct val="150000"/>
              </a:lnSpc>
              <a:defRPr/>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kumimoji="1"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最短链接策略</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：每次在整个图的范围内选择最短边加入到解集合中，但是，要保证加入解集合中的边最终形成一个哈密顿回路。因此，当从剩余边集</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E'</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中选择一条边</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u</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v</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加入解集合</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S</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中，应满足以下条件：</a:t>
            </a:r>
          </a:p>
          <a:p>
            <a:pPr indent="358775" algn="just">
              <a:lnSpc>
                <a:spcPct val="150000"/>
              </a:lnSpc>
              <a:defRPr/>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① 边</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u</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v</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是边集</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E'</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中代价最小的边；</a:t>
            </a:r>
          </a:p>
          <a:p>
            <a:pPr indent="358775" algn="just">
              <a:lnSpc>
                <a:spcPct val="150000"/>
              </a:lnSpc>
              <a:defRPr/>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② 边</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u</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v</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加入解集合</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S</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后，</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S</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中不产生回路；</a:t>
            </a:r>
          </a:p>
          <a:p>
            <a:pPr indent="358775" algn="just">
              <a:lnSpc>
                <a:spcPct val="150000"/>
              </a:lnSpc>
              <a:defRPr/>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③ 边</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u</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v</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加入解集合</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S</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后，</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S</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中不产生分枝（就是没有节点度数超过</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3</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4" name="文本框 3"/>
          <p:cNvSpPr txBox="1"/>
          <p:nvPr/>
        </p:nvSpPr>
        <p:spPr>
          <a:xfrm>
            <a:off x="737302" y="1333750"/>
            <a:ext cx="5472286" cy="400110"/>
          </a:xfrm>
          <a:prstGeom prst="rect">
            <a:avLst/>
          </a:prstGeom>
          <a:noFill/>
        </p:spPr>
        <p:txBody>
          <a:bodyPr wrap="square">
            <a:spAutoFit/>
          </a:bodyPr>
          <a:lstStyle/>
          <a:p>
            <a:pPr>
              <a:defRPr/>
            </a:pPr>
            <a:r>
              <a:rPr lang="zh-CN" altLang="en-US" sz="2000" b="1" dirty="0">
                <a:solidFill>
                  <a:srgbClr val="FF0000"/>
                </a:solidFill>
                <a:latin typeface="微软雅黑" panose="020B0503020204020204" pitchFamily="34" charset="-122"/>
                <a:ea typeface="微软雅黑" panose="020B0503020204020204" pitchFamily="34" charset="-122"/>
              </a:rPr>
              <a:t>第二种贪心选择策略</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5.3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72"/>
          <p:cNvSpPr>
            <a:spLocks noChangeShapeType="1"/>
          </p:cNvSpPr>
          <p:nvPr/>
        </p:nvSpPr>
        <p:spPr bwMode="auto">
          <a:xfrm flipH="1">
            <a:off x="5521587" y="727844"/>
            <a:ext cx="573155" cy="1224081"/>
          </a:xfrm>
          <a:prstGeom prst="line">
            <a:avLst/>
          </a:prstGeom>
          <a:noFill/>
          <a:ln w="9525">
            <a:solidFill>
              <a:srgbClr val="000000"/>
            </a:solidFill>
            <a:round/>
          </a:ln>
        </p:spPr>
        <p:txBody>
          <a:bodyPr/>
          <a:lstStyle/>
          <a:p>
            <a:endParaRPr lang="zh-CN" altLang="en-US"/>
          </a:p>
        </p:txBody>
      </p:sp>
      <p:sp>
        <p:nvSpPr>
          <p:cNvPr id="34820" name="Text Box 73"/>
          <p:cNvSpPr txBox="1">
            <a:spLocks noChangeArrowheads="1"/>
          </p:cNvSpPr>
          <p:nvPr/>
        </p:nvSpPr>
        <p:spPr bwMode="auto">
          <a:xfrm>
            <a:off x="5659568" y="1104731"/>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21" name="Oval 74"/>
          <p:cNvSpPr>
            <a:spLocks noChangeArrowheads="1"/>
          </p:cNvSpPr>
          <p:nvPr/>
        </p:nvSpPr>
        <p:spPr bwMode="auto">
          <a:xfrm>
            <a:off x="6009829" y="502356"/>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1</a:t>
            </a:r>
          </a:p>
        </p:txBody>
      </p:sp>
      <p:sp>
        <p:nvSpPr>
          <p:cNvPr id="34822" name="Oval 75"/>
          <p:cNvSpPr>
            <a:spLocks noChangeArrowheads="1"/>
          </p:cNvSpPr>
          <p:nvPr/>
        </p:nvSpPr>
        <p:spPr bwMode="auto">
          <a:xfrm>
            <a:off x="5022729" y="1062856"/>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4823" name="Oval 76"/>
          <p:cNvSpPr>
            <a:spLocks noChangeArrowheads="1"/>
          </p:cNvSpPr>
          <p:nvPr/>
        </p:nvSpPr>
        <p:spPr bwMode="auto">
          <a:xfrm>
            <a:off x="5319920" y="1929377"/>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4824" name="Oval 77"/>
          <p:cNvSpPr>
            <a:spLocks noChangeArrowheads="1"/>
          </p:cNvSpPr>
          <p:nvPr/>
        </p:nvSpPr>
        <p:spPr bwMode="auto">
          <a:xfrm>
            <a:off x="6540528" y="1926155"/>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4825" name="Oval 78"/>
          <p:cNvSpPr>
            <a:spLocks noChangeArrowheads="1"/>
          </p:cNvSpPr>
          <p:nvPr/>
        </p:nvSpPr>
        <p:spPr bwMode="auto">
          <a:xfrm>
            <a:off x="6965087" y="1091847"/>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26" name="Line 79"/>
          <p:cNvSpPr>
            <a:spLocks noChangeShapeType="1"/>
          </p:cNvSpPr>
          <p:nvPr/>
        </p:nvSpPr>
        <p:spPr bwMode="auto">
          <a:xfrm flipH="1">
            <a:off x="8164467" y="795491"/>
            <a:ext cx="594383" cy="1243409"/>
          </a:xfrm>
          <a:prstGeom prst="line">
            <a:avLst/>
          </a:prstGeom>
          <a:noFill/>
          <a:ln w="9525">
            <a:solidFill>
              <a:srgbClr val="000000"/>
            </a:solidFill>
            <a:round/>
          </a:ln>
        </p:spPr>
        <p:txBody>
          <a:bodyPr/>
          <a:lstStyle/>
          <a:p>
            <a:endParaRPr lang="zh-CN" altLang="en-US"/>
          </a:p>
        </p:txBody>
      </p:sp>
      <p:sp>
        <p:nvSpPr>
          <p:cNvPr id="34827" name="Text Box 80"/>
          <p:cNvSpPr txBox="1">
            <a:spLocks noChangeArrowheads="1"/>
          </p:cNvSpPr>
          <p:nvPr/>
        </p:nvSpPr>
        <p:spPr bwMode="auto">
          <a:xfrm>
            <a:off x="8366132" y="879243"/>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28" name="Oval 81"/>
          <p:cNvSpPr>
            <a:spLocks noChangeArrowheads="1"/>
          </p:cNvSpPr>
          <p:nvPr/>
        </p:nvSpPr>
        <p:spPr bwMode="auto">
          <a:xfrm>
            <a:off x="8663323" y="505577"/>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1</a:t>
            </a:r>
          </a:p>
        </p:txBody>
      </p:sp>
      <p:sp>
        <p:nvSpPr>
          <p:cNvPr id="34829" name="Oval 82"/>
          <p:cNvSpPr>
            <a:spLocks noChangeArrowheads="1"/>
          </p:cNvSpPr>
          <p:nvPr/>
        </p:nvSpPr>
        <p:spPr bwMode="auto">
          <a:xfrm>
            <a:off x="7654995" y="1075741"/>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4830" name="Oval 83"/>
          <p:cNvSpPr>
            <a:spLocks noChangeArrowheads="1"/>
          </p:cNvSpPr>
          <p:nvPr/>
        </p:nvSpPr>
        <p:spPr bwMode="auto">
          <a:xfrm>
            <a:off x="7962801" y="2016351"/>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4831" name="Oval 84"/>
          <p:cNvSpPr>
            <a:spLocks noChangeArrowheads="1"/>
          </p:cNvSpPr>
          <p:nvPr/>
        </p:nvSpPr>
        <p:spPr bwMode="auto">
          <a:xfrm>
            <a:off x="9183408" y="2006687"/>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4832" name="Oval 85"/>
          <p:cNvSpPr>
            <a:spLocks noChangeArrowheads="1"/>
          </p:cNvSpPr>
          <p:nvPr/>
        </p:nvSpPr>
        <p:spPr bwMode="auto">
          <a:xfrm>
            <a:off x="9565511" y="1075741"/>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33" name="Line 86"/>
          <p:cNvSpPr>
            <a:spLocks noChangeShapeType="1"/>
          </p:cNvSpPr>
          <p:nvPr/>
        </p:nvSpPr>
        <p:spPr bwMode="auto">
          <a:xfrm>
            <a:off x="7962802" y="1223918"/>
            <a:ext cx="1612263" cy="0"/>
          </a:xfrm>
          <a:prstGeom prst="line">
            <a:avLst/>
          </a:prstGeom>
          <a:noFill/>
          <a:ln w="9525">
            <a:solidFill>
              <a:srgbClr val="000000"/>
            </a:solidFill>
            <a:round/>
          </a:ln>
        </p:spPr>
        <p:txBody>
          <a:bodyPr/>
          <a:lstStyle/>
          <a:p>
            <a:endParaRPr lang="zh-CN" altLang="en-US"/>
          </a:p>
        </p:txBody>
      </p:sp>
      <p:sp>
        <p:nvSpPr>
          <p:cNvPr id="34834" name="Text Box 87"/>
          <p:cNvSpPr txBox="1">
            <a:spLocks noChangeArrowheads="1"/>
          </p:cNvSpPr>
          <p:nvPr/>
        </p:nvSpPr>
        <p:spPr bwMode="auto">
          <a:xfrm>
            <a:off x="2063552" y="360620"/>
            <a:ext cx="2812704" cy="1942423"/>
          </a:xfrm>
          <a:prstGeom prst="rect">
            <a:avLst/>
          </a:prstGeom>
          <a:noFill/>
          <a:ln w="9525">
            <a:noFill/>
            <a:miter lim="800000"/>
          </a:ln>
        </p:spPr>
        <p:txBody>
          <a:bodyPr/>
          <a:lstStyle/>
          <a:p>
            <a:pPr algn="just" eaLnBrk="0" hangingPunct="0"/>
            <a:endParaRPr lang="en-US" altLang="zh-CN" sz="2000" b="1">
              <a:latin typeface="Times New Roman" panose="02020603050405020304" pitchFamily="18" charset="0"/>
              <a:ea typeface="宋体" panose="02010600030101010101" pitchFamily="2" charset="-122"/>
            </a:endParaRPr>
          </a:p>
          <a:p>
            <a:pPr algn="just" eaLnBrk="0" hangingPunct="0"/>
            <a:endParaRPr lang="en-US" altLang="zh-CN" sz="2000" b="1">
              <a:latin typeface="Times New Roman" panose="02020603050405020304" pitchFamily="18" charset="0"/>
              <a:ea typeface="宋体" panose="02010600030101010101" pitchFamily="2" charset="-122"/>
            </a:endParaRPr>
          </a:p>
          <a:p>
            <a:pPr algn="just" eaLnBrk="0" hangingPunct="0"/>
            <a:r>
              <a:rPr lang="en-US" altLang="zh-CN" sz="2000" b="1">
                <a:latin typeface="Times New Roman" panose="02020603050405020304" pitchFamily="18" charset="0"/>
                <a:ea typeface="宋体" panose="02010600030101010101" pitchFamily="2" charset="-122"/>
              </a:rPr>
              <a:t>C=</a:t>
            </a:r>
          </a:p>
          <a:p>
            <a:pPr algn="just" eaLnBrk="0" hangingPunct="0"/>
            <a:endParaRPr lang="en-US" altLang="zh-CN" sz="2000" b="1">
              <a:latin typeface="Times New Roman" panose="02020603050405020304" pitchFamily="18" charset="0"/>
              <a:ea typeface="宋体" panose="02010600030101010101" pitchFamily="2" charset="-122"/>
            </a:endParaRPr>
          </a:p>
        </p:txBody>
      </p:sp>
      <p:sp>
        <p:nvSpPr>
          <p:cNvPr id="34835" name="AutoShape 88"/>
          <p:cNvSpPr>
            <a:spLocks noChangeArrowheads="1"/>
          </p:cNvSpPr>
          <p:nvPr/>
        </p:nvSpPr>
        <p:spPr bwMode="auto">
          <a:xfrm>
            <a:off x="2711005" y="553896"/>
            <a:ext cx="1783148" cy="1697607"/>
          </a:xfrm>
          <a:prstGeom prst="bracketPair">
            <a:avLst>
              <a:gd name="adj" fmla="val 5866"/>
            </a:avLst>
          </a:prstGeom>
          <a:noFill/>
          <a:ln w="9525">
            <a:solidFill>
              <a:srgbClr val="000000"/>
            </a:solidFill>
            <a:round/>
          </a:ln>
        </p:spPr>
        <p:txBody>
          <a:bodyPr lIns="54000" tIns="0" rIns="54000" bIns="0"/>
          <a:lstStyle/>
          <a:p>
            <a:pPr algn="just" eaLnBrk="0" hangingPunct="0">
              <a:lnSpc>
                <a:spcPct val="110000"/>
              </a:lnSpc>
            </a:pPr>
            <a:r>
              <a:rPr lang="en-US" altLang="zh-CN" sz="2000" b="1" dirty="0">
                <a:latin typeface="Times New Roman" panose="02020603050405020304" pitchFamily="18" charset="0"/>
                <a:ea typeface="宋体" panose="02010600030101010101" pitchFamily="2" charset="-122"/>
              </a:rPr>
              <a:t>∞  3   3   2   6</a:t>
            </a:r>
          </a:p>
          <a:p>
            <a:pPr algn="just" eaLnBrk="0" hangingPunct="0">
              <a:lnSpc>
                <a:spcPct val="110000"/>
              </a:lnSpc>
            </a:pPr>
            <a:r>
              <a:rPr lang="en-US" altLang="zh-CN" sz="2000" b="1" dirty="0">
                <a:latin typeface="Times New Roman" panose="02020603050405020304" pitchFamily="18" charset="0"/>
                <a:ea typeface="宋体" panose="02010600030101010101" pitchFamily="2" charset="-122"/>
              </a:rPr>
              <a:t>3  ∞   7   3   2</a:t>
            </a:r>
          </a:p>
          <a:p>
            <a:pPr algn="just" eaLnBrk="0" hangingPunct="0">
              <a:lnSpc>
                <a:spcPct val="110000"/>
              </a:lnSpc>
            </a:pPr>
            <a:r>
              <a:rPr lang="en-US" altLang="zh-CN" sz="2000" b="1" dirty="0">
                <a:latin typeface="Times New Roman" panose="02020603050405020304" pitchFamily="18" charset="0"/>
                <a:ea typeface="宋体" panose="02010600030101010101" pitchFamily="2" charset="-122"/>
              </a:rPr>
              <a:t>3   7   ∞  2   5</a:t>
            </a:r>
          </a:p>
          <a:p>
            <a:pPr algn="just" eaLnBrk="0" hangingPunct="0">
              <a:lnSpc>
                <a:spcPct val="110000"/>
              </a:lnSpc>
            </a:pPr>
            <a:r>
              <a:rPr lang="en-US" altLang="zh-CN" sz="2000" b="1" dirty="0">
                <a:latin typeface="Times New Roman" panose="02020603050405020304" pitchFamily="18" charset="0"/>
                <a:ea typeface="宋体" panose="02010600030101010101" pitchFamily="2" charset="-122"/>
              </a:rPr>
              <a:t>2   3    2  ∞  3</a:t>
            </a:r>
          </a:p>
          <a:p>
            <a:pPr algn="just" eaLnBrk="0" hangingPunct="0">
              <a:lnSpc>
                <a:spcPct val="110000"/>
              </a:lnSpc>
            </a:pPr>
            <a:r>
              <a:rPr lang="en-US" altLang="zh-CN" sz="2000" b="1" dirty="0">
                <a:latin typeface="Times New Roman" panose="02020603050405020304" pitchFamily="18" charset="0"/>
                <a:ea typeface="宋体" panose="02010600030101010101" pitchFamily="2" charset="-122"/>
              </a:rPr>
              <a:t>6   2    5   3  ∞</a:t>
            </a:r>
          </a:p>
        </p:txBody>
      </p:sp>
      <p:sp>
        <p:nvSpPr>
          <p:cNvPr id="34836" name="Text Box 89"/>
          <p:cNvSpPr txBox="1">
            <a:spLocks noChangeArrowheads="1"/>
          </p:cNvSpPr>
          <p:nvPr/>
        </p:nvSpPr>
        <p:spPr bwMode="auto">
          <a:xfrm>
            <a:off x="2583637" y="2370690"/>
            <a:ext cx="7669693" cy="277029"/>
          </a:xfrm>
          <a:prstGeom prst="rect">
            <a:avLst/>
          </a:prstGeom>
          <a:noFill/>
          <a:ln w="9525">
            <a:noFill/>
            <a:miter lim="800000"/>
          </a:ln>
        </p:spPr>
        <p:txBody>
          <a:bodyPr lIns="0" tIns="0" rIns="0" bIns="0"/>
          <a:lstStyle/>
          <a:p>
            <a:pPr algn="just" eaLnBrk="0" hangingPunct="0"/>
            <a:r>
              <a:rPr lang="en-US" altLang="zh-CN" sz="2000" dirty="0">
                <a:solidFill>
                  <a:srgbClr val="0000FF"/>
                </a:solidFill>
                <a:latin typeface="+mn-ea"/>
              </a:rPr>
              <a:t>(a) 5</a:t>
            </a:r>
            <a:r>
              <a:rPr lang="zh-CN" altLang="en-US" sz="2000" dirty="0">
                <a:solidFill>
                  <a:srgbClr val="0000FF"/>
                </a:solidFill>
                <a:latin typeface="+mn-ea"/>
              </a:rPr>
              <a:t>城市的代价矩阵      </a:t>
            </a:r>
            <a:r>
              <a:rPr lang="en-US" altLang="zh-CN" sz="2000" dirty="0">
                <a:solidFill>
                  <a:srgbClr val="0000FF"/>
                </a:solidFill>
                <a:latin typeface="+mn-ea"/>
              </a:rPr>
              <a:t>(b) </a:t>
            </a:r>
            <a:r>
              <a:rPr lang="zh-CN" altLang="en-US" sz="2000" dirty="0">
                <a:solidFill>
                  <a:srgbClr val="0000FF"/>
                </a:solidFill>
                <a:latin typeface="+mn-ea"/>
              </a:rPr>
              <a:t>城市</a:t>
            </a:r>
            <a:r>
              <a:rPr lang="en-US" altLang="zh-CN" sz="2000" dirty="0">
                <a:solidFill>
                  <a:srgbClr val="0000FF"/>
                </a:solidFill>
                <a:latin typeface="+mn-ea"/>
              </a:rPr>
              <a:t>1→</a:t>
            </a:r>
            <a:r>
              <a:rPr lang="zh-CN" altLang="en-US" sz="2000" dirty="0">
                <a:solidFill>
                  <a:srgbClr val="0000FF"/>
                </a:solidFill>
                <a:latin typeface="+mn-ea"/>
              </a:rPr>
              <a:t>城市</a:t>
            </a:r>
            <a:r>
              <a:rPr lang="en-US" altLang="zh-CN" sz="2000" dirty="0">
                <a:solidFill>
                  <a:srgbClr val="0000FF"/>
                </a:solidFill>
                <a:latin typeface="+mn-ea"/>
              </a:rPr>
              <a:t>4        (c) </a:t>
            </a:r>
            <a:r>
              <a:rPr lang="zh-CN" altLang="en-US" sz="2000" dirty="0">
                <a:solidFill>
                  <a:srgbClr val="0000FF"/>
                </a:solidFill>
                <a:latin typeface="+mn-ea"/>
              </a:rPr>
              <a:t>城市</a:t>
            </a:r>
            <a:r>
              <a:rPr lang="en-US" altLang="zh-CN" sz="2000" dirty="0">
                <a:solidFill>
                  <a:srgbClr val="0000FF"/>
                </a:solidFill>
                <a:latin typeface="+mn-ea"/>
              </a:rPr>
              <a:t>5→</a:t>
            </a:r>
            <a:r>
              <a:rPr lang="zh-CN" altLang="en-US" sz="2000" dirty="0">
                <a:solidFill>
                  <a:srgbClr val="0000FF"/>
                </a:solidFill>
                <a:latin typeface="+mn-ea"/>
              </a:rPr>
              <a:t>城市</a:t>
            </a:r>
            <a:r>
              <a:rPr lang="en-US" altLang="zh-CN" sz="2000" dirty="0">
                <a:solidFill>
                  <a:srgbClr val="0000FF"/>
                </a:solidFill>
                <a:latin typeface="+mn-ea"/>
              </a:rPr>
              <a:t>2</a:t>
            </a:r>
          </a:p>
        </p:txBody>
      </p:sp>
      <p:sp>
        <p:nvSpPr>
          <p:cNvPr id="34837" name="Text Box 90"/>
          <p:cNvSpPr txBox="1">
            <a:spLocks noChangeArrowheads="1"/>
          </p:cNvSpPr>
          <p:nvPr/>
        </p:nvSpPr>
        <p:spPr bwMode="auto">
          <a:xfrm>
            <a:off x="9236478" y="975881"/>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38" name="Text Box 91"/>
          <p:cNvSpPr txBox="1">
            <a:spLocks noChangeArrowheads="1"/>
          </p:cNvSpPr>
          <p:nvPr/>
        </p:nvSpPr>
        <p:spPr bwMode="auto">
          <a:xfrm>
            <a:off x="2751338" y="4828516"/>
            <a:ext cx="7376714" cy="693645"/>
          </a:xfrm>
          <a:prstGeom prst="rect">
            <a:avLst/>
          </a:prstGeom>
          <a:noFill/>
          <a:ln w="9525">
            <a:noFill/>
            <a:miter lim="800000"/>
          </a:ln>
        </p:spPr>
        <p:txBody>
          <a:bodyPr lIns="0" tIns="0" rIns="0" bIns="0"/>
          <a:lstStyle/>
          <a:p>
            <a:pPr algn="just" eaLnBrk="0" hangingPunct="0"/>
            <a:r>
              <a:rPr lang="en-US" altLang="zh-CN" sz="2000" dirty="0">
                <a:solidFill>
                  <a:srgbClr val="0000FF"/>
                </a:solidFill>
                <a:latin typeface="+mn-ea"/>
              </a:rPr>
              <a:t>(d) </a:t>
            </a:r>
            <a:r>
              <a:rPr lang="zh-CN" altLang="en-US" sz="2000" dirty="0">
                <a:solidFill>
                  <a:srgbClr val="0000FF"/>
                </a:solidFill>
                <a:latin typeface="+mn-ea"/>
              </a:rPr>
              <a:t>城市</a:t>
            </a:r>
            <a:r>
              <a:rPr lang="en-US" altLang="zh-CN" sz="2000" dirty="0">
                <a:solidFill>
                  <a:srgbClr val="0000FF"/>
                </a:solidFill>
                <a:latin typeface="+mn-ea"/>
              </a:rPr>
              <a:t>4→</a:t>
            </a:r>
            <a:r>
              <a:rPr lang="zh-CN" altLang="en-US" sz="2000" dirty="0">
                <a:solidFill>
                  <a:srgbClr val="0000FF"/>
                </a:solidFill>
                <a:latin typeface="+mn-ea"/>
              </a:rPr>
              <a:t>城市</a:t>
            </a:r>
            <a:r>
              <a:rPr lang="en-US" altLang="zh-CN" sz="2000" dirty="0">
                <a:solidFill>
                  <a:srgbClr val="0000FF"/>
                </a:solidFill>
                <a:latin typeface="+mn-ea"/>
              </a:rPr>
              <a:t>3        (e) </a:t>
            </a:r>
            <a:r>
              <a:rPr lang="zh-CN" altLang="en-US" sz="2000" dirty="0">
                <a:solidFill>
                  <a:srgbClr val="0000FF"/>
                </a:solidFill>
                <a:latin typeface="+mn-ea"/>
              </a:rPr>
              <a:t>城市</a:t>
            </a:r>
            <a:r>
              <a:rPr lang="en-US" altLang="zh-CN" sz="2000" dirty="0">
                <a:solidFill>
                  <a:srgbClr val="0000FF"/>
                </a:solidFill>
                <a:latin typeface="+mn-ea"/>
              </a:rPr>
              <a:t>2→</a:t>
            </a:r>
            <a:r>
              <a:rPr lang="zh-CN" altLang="en-US" sz="2000" dirty="0">
                <a:solidFill>
                  <a:srgbClr val="0000FF"/>
                </a:solidFill>
                <a:latin typeface="+mn-ea"/>
              </a:rPr>
              <a:t>城市</a:t>
            </a:r>
            <a:r>
              <a:rPr lang="en-US" altLang="zh-CN" sz="2000" dirty="0">
                <a:solidFill>
                  <a:srgbClr val="0000FF"/>
                </a:solidFill>
                <a:latin typeface="+mn-ea"/>
              </a:rPr>
              <a:t>1      (f) </a:t>
            </a:r>
            <a:r>
              <a:rPr lang="zh-CN" altLang="en-US" sz="2000" dirty="0">
                <a:solidFill>
                  <a:srgbClr val="0000FF"/>
                </a:solidFill>
                <a:latin typeface="+mn-ea"/>
              </a:rPr>
              <a:t>城市</a:t>
            </a:r>
            <a:r>
              <a:rPr lang="en-US" altLang="zh-CN" sz="2000" dirty="0">
                <a:solidFill>
                  <a:srgbClr val="0000FF"/>
                </a:solidFill>
                <a:latin typeface="+mn-ea"/>
              </a:rPr>
              <a:t>3 →</a:t>
            </a:r>
            <a:r>
              <a:rPr lang="zh-CN" altLang="en-US" sz="2000" dirty="0">
                <a:solidFill>
                  <a:srgbClr val="0000FF"/>
                </a:solidFill>
                <a:latin typeface="+mn-ea"/>
              </a:rPr>
              <a:t>城市</a:t>
            </a:r>
            <a:r>
              <a:rPr lang="en-US" altLang="zh-CN" sz="2000" dirty="0">
                <a:solidFill>
                  <a:srgbClr val="0000FF"/>
                </a:solidFill>
                <a:latin typeface="+mn-ea"/>
              </a:rPr>
              <a:t>5</a:t>
            </a:r>
          </a:p>
          <a:p>
            <a:pPr algn="ctr" eaLnBrk="0" hangingPunct="0"/>
            <a:r>
              <a:rPr lang="zh-CN" altLang="en-US" sz="2000" dirty="0">
                <a:latin typeface="+mn-ea"/>
              </a:rPr>
              <a:t>最短链接贪心策略求解</a:t>
            </a:r>
            <a:r>
              <a:rPr lang="en-US" altLang="zh-CN" sz="2000" dirty="0">
                <a:latin typeface="+mn-ea"/>
              </a:rPr>
              <a:t>TSP</a:t>
            </a:r>
            <a:r>
              <a:rPr lang="zh-CN" altLang="en-US" sz="2000" dirty="0">
                <a:latin typeface="+mn-ea"/>
              </a:rPr>
              <a:t>问题的过程</a:t>
            </a:r>
          </a:p>
        </p:txBody>
      </p:sp>
      <p:sp>
        <p:nvSpPr>
          <p:cNvPr id="34861" name="Line 114"/>
          <p:cNvSpPr>
            <a:spLocks noChangeShapeType="1"/>
          </p:cNvSpPr>
          <p:nvPr/>
        </p:nvSpPr>
        <p:spPr bwMode="auto">
          <a:xfrm flipH="1">
            <a:off x="2836251" y="3082590"/>
            <a:ext cx="573155" cy="1224081"/>
          </a:xfrm>
          <a:prstGeom prst="line">
            <a:avLst/>
          </a:prstGeom>
          <a:noFill/>
          <a:ln w="9525">
            <a:solidFill>
              <a:srgbClr val="000000"/>
            </a:solidFill>
            <a:round/>
          </a:ln>
        </p:spPr>
        <p:txBody>
          <a:bodyPr/>
          <a:lstStyle/>
          <a:p>
            <a:endParaRPr lang="zh-CN" altLang="en-US"/>
          </a:p>
        </p:txBody>
      </p:sp>
      <p:sp>
        <p:nvSpPr>
          <p:cNvPr id="34862" name="Text Box 115"/>
          <p:cNvSpPr txBox="1">
            <a:spLocks noChangeArrowheads="1"/>
          </p:cNvSpPr>
          <p:nvPr/>
        </p:nvSpPr>
        <p:spPr bwMode="auto">
          <a:xfrm>
            <a:off x="3345720" y="4470954"/>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63" name="Text Box 116"/>
          <p:cNvSpPr txBox="1">
            <a:spLocks noChangeArrowheads="1"/>
          </p:cNvSpPr>
          <p:nvPr/>
        </p:nvSpPr>
        <p:spPr bwMode="auto">
          <a:xfrm>
            <a:off x="3558000" y="3279086"/>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64" name="Text Box 117"/>
          <p:cNvSpPr txBox="1">
            <a:spLocks noChangeArrowheads="1"/>
          </p:cNvSpPr>
          <p:nvPr/>
        </p:nvSpPr>
        <p:spPr bwMode="auto">
          <a:xfrm>
            <a:off x="3080371" y="3192112"/>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65" name="Oval 118"/>
          <p:cNvSpPr>
            <a:spLocks noChangeArrowheads="1"/>
          </p:cNvSpPr>
          <p:nvPr/>
        </p:nvSpPr>
        <p:spPr bwMode="auto">
          <a:xfrm>
            <a:off x="3324493" y="2824888"/>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1</a:t>
            </a:r>
          </a:p>
        </p:txBody>
      </p:sp>
      <p:sp>
        <p:nvSpPr>
          <p:cNvPr id="34866" name="Oval 119"/>
          <p:cNvSpPr>
            <a:spLocks noChangeArrowheads="1"/>
          </p:cNvSpPr>
          <p:nvPr/>
        </p:nvSpPr>
        <p:spPr bwMode="auto">
          <a:xfrm>
            <a:off x="2326779" y="3372504"/>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4867" name="Oval 120"/>
          <p:cNvSpPr>
            <a:spLocks noChangeArrowheads="1"/>
          </p:cNvSpPr>
          <p:nvPr/>
        </p:nvSpPr>
        <p:spPr bwMode="auto">
          <a:xfrm>
            <a:off x="2634584" y="4284122"/>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4868" name="Oval 121"/>
          <p:cNvSpPr>
            <a:spLocks noChangeArrowheads="1"/>
          </p:cNvSpPr>
          <p:nvPr/>
        </p:nvSpPr>
        <p:spPr bwMode="auto">
          <a:xfrm>
            <a:off x="3855191" y="4271237"/>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4869" name="Oval 122"/>
          <p:cNvSpPr>
            <a:spLocks noChangeArrowheads="1"/>
          </p:cNvSpPr>
          <p:nvPr/>
        </p:nvSpPr>
        <p:spPr bwMode="auto">
          <a:xfrm>
            <a:off x="4269136" y="3378946"/>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70" name="Line 123"/>
          <p:cNvSpPr>
            <a:spLocks noChangeShapeType="1"/>
          </p:cNvSpPr>
          <p:nvPr/>
        </p:nvSpPr>
        <p:spPr bwMode="auto">
          <a:xfrm>
            <a:off x="2931775" y="4445184"/>
            <a:ext cx="902188" cy="0"/>
          </a:xfrm>
          <a:prstGeom prst="line">
            <a:avLst/>
          </a:prstGeom>
          <a:noFill/>
          <a:ln w="9525">
            <a:solidFill>
              <a:srgbClr val="000000"/>
            </a:solidFill>
            <a:round/>
          </a:ln>
        </p:spPr>
        <p:txBody>
          <a:bodyPr/>
          <a:lstStyle/>
          <a:p>
            <a:endParaRPr lang="zh-CN" altLang="en-US"/>
          </a:p>
        </p:txBody>
      </p:sp>
      <p:sp>
        <p:nvSpPr>
          <p:cNvPr id="34871" name="Line 124"/>
          <p:cNvSpPr>
            <a:spLocks noChangeShapeType="1"/>
          </p:cNvSpPr>
          <p:nvPr/>
        </p:nvSpPr>
        <p:spPr bwMode="auto">
          <a:xfrm>
            <a:off x="2645199" y="3511017"/>
            <a:ext cx="1612263" cy="0"/>
          </a:xfrm>
          <a:prstGeom prst="line">
            <a:avLst/>
          </a:prstGeom>
          <a:noFill/>
          <a:ln w="9525">
            <a:solidFill>
              <a:srgbClr val="000000"/>
            </a:solidFill>
            <a:round/>
          </a:ln>
        </p:spPr>
        <p:txBody>
          <a:bodyPr/>
          <a:lstStyle/>
          <a:p>
            <a:endParaRPr lang="zh-CN" altLang="en-US"/>
          </a:p>
        </p:txBody>
      </p:sp>
      <p:sp>
        <p:nvSpPr>
          <p:cNvPr id="34839" name="Line 92"/>
          <p:cNvSpPr>
            <a:spLocks noChangeShapeType="1"/>
          </p:cNvSpPr>
          <p:nvPr/>
        </p:nvSpPr>
        <p:spPr bwMode="auto">
          <a:xfrm flipH="1">
            <a:off x="8035508" y="3098696"/>
            <a:ext cx="573155" cy="1224081"/>
          </a:xfrm>
          <a:prstGeom prst="line">
            <a:avLst/>
          </a:prstGeom>
          <a:noFill/>
          <a:ln w="9525">
            <a:solidFill>
              <a:srgbClr val="000000"/>
            </a:solidFill>
            <a:round/>
          </a:ln>
        </p:spPr>
        <p:txBody>
          <a:bodyPr/>
          <a:lstStyle/>
          <a:p>
            <a:endParaRPr lang="zh-CN" altLang="en-US"/>
          </a:p>
        </p:txBody>
      </p:sp>
      <p:sp>
        <p:nvSpPr>
          <p:cNvPr id="34840" name="Text Box 93"/>
          <p:cNvSpPr txBox="1">
            <a:spLocks noChangeArrowheads="1"/>
          </p:cNvSpPr>
          <p:nvPr/>
        </p:nvSpPr>
        <p:spPr bwMode="auto">
          <a:xfrm>
            <a:off x="8544978" y="4487060"/>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41" name="Text Box 94"/>
          <p:cNvSpPr txBox="1">
            <a:spLocks noChangeArrowheads="1"/>
          </p:cNvSpPr>
          <p:nvPr/>
        </p:nvSpPr>
        <p:spPr bwMode="auto">
          <a:xfrm>
            <a:off x="8757257" y="3295192"/>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42" name="Text Box 95"/>
          <p:cNvSpPr txBox="1">
            <a:spLocks noChangeArrowheads="1"/>
          </p:cNvSpPr>
          <p:nvPr/>
        </p:nvSpPr>
        <p:spPr bwMode="auto">
          <a:xfrm>
            <a:off x="8279628" y="3208218"/>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43" name="Oval 96"/>
          <p:cNvSpPr>
            <a:spLocks noChangeArrowheads="1"/>
          </p:cNvSpPr>
          <p:nvPr/>
        </p:nvSpPr>
        <p:spPr bwMode="auto">
          <a:xfrm>
            <a:off x="8523750" y="2840994"/>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dirty="0">
                <a:latin typeface="Times New Roman" panose="02020603050405020304" pitchFamily="18" charset="0"/>
                <a:ea typeface="宋体" panose="02010600030101010101" pitchFamily="2" charset="-122"/>
              </a:rPr>
              <a:t>1</a:t>
            </a:r>
          </a:p>
        </p:txBody>
      </p:sp>
      <p:sp>
        <p:nvSpPr>
          <p:cNvPr id="34844" name="Oval 97"/>
          <p:cNvSpPr>
            <a:spLocks noChangeArrowheads="1"/>
          </p:cNvSpPr>
          <p:nvPr/>
        </p:nvSpPr>
        <p:spPr bwMode="auto">
          <a:xfrm>
            <a:off x="7526036" y="3388610"/>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dirty="0">
                <a:latin typeface="Times New Roman" panose="02020603050405020304" pitchFamily="18" charset="0"/>
                <a:ea typeface="宋体" panose="02010600030101010101" pitchFamily="2" charset="-122"/>
              </a:rPr>
              <a:t>5</a:t>
            </a:r>
          </a:p>
        </p:txBody>
      </p:sp>
      <p:sp>
        <p:nvSpPr>
          <p:cNvPr id="34845" name="Oval 98"/>
          <p:cNvSpPr>
            <a:spLocks noChangeArrowheads="1"/>
          </p:cNvSpPr>
          <p:nvPr/>
        </p:nvSpPr>
        <p:spPr bwMode="auto">
          <a:xfrm>
            <a:off x="7833841" y="4300228"/>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4846" name="Oval 99"/>
          <p:cNvSpPr>
            <a:spLocks noChangeArrowheads="1"/>
          </p:cNvSpPr>
          <p:nvPr/>
        </p:nvSpPr>
        <p:spPr bwMode="auto">
          <a:xfrm>
            <a:off x="9058694" y="4287343"/>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4847" name="Oval 100"/>
          <p:cNvSpPr>
            <a:spLocks noChangeArrowheads="1"/>
          </p:cNvSpPr>
          <p:nvPr/>
        </p:nvSpPr>
        <p:spPr bwMode="auto">
          <a:xfrm>
            <a:off x="9479008" y="3372503"/>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48" name="Line 101"/>
          <p:cNvSpPr>
            <a:spLocks noChangeShapeType="1"/>
          </p:cNvSpPr>
          <p:nvPr/>
        </p:nvSpPr>
        <p:spPr bwMode="auto">
          <a:xfrm>
            <a:off x="8131033" y="4461290"/>
            <a:ext cx="912802" cy="0"/>
          </a:xfrm>
          <a:prstGeom prst="line">
            <a:avLst/>
          </a:prstGeom>
          <a:noFill/>
          <a:ln w="9525">
            <a:solidFill>
              <a:srgbClr val="000000"/>
            </a:solidFill>
            <a:round/>
          </a:ln>
        </p:spPr>
        <p:txBody>
          <a:bodyPr/>
          <a:lstStyle/>
          <a:p>
            <a:endParaRPr lang="zh-CN" altLang="en-US"/>
          </a:p>
        </p:txBody>
      </p:sp>
      <p:sp>
        <p:nvSpPr>
          <p:cNvPr id="34849" name="Line 102"/>
          <p:cNvSpPr>
            <a:spLocks noChangeShapeType="1"/>
          </p:cNvSpPr>
          <p:nvPr/>
        </p:nvSpPr>
        <p:spPr bwMode="auto">
          <a:xfrm>
            <a:off x="7823227" y="3498132"/>
            <a:ext cx="1655780" cy="0"/>
          </a:xfrm>
          <a:prstGeom prst="line">
            <a:avLst/>
          </a:prstGeom>
          <a:noFill/>
          <a:ln w="9525">
            <a:solidFill>
              <a:srgbClr val="000000"/>
            </a:solidFill>
            <a:round/>
          </a:ln>
        </p:spPr>
        <p:txBody>
          <a:bodyPr/>
          <a:lstStyle/>
          <a:p>
            <a:endParaRPr lang="zh-CN" altLang="en-US"/>
          </a:p>
        </p:txBody>
      </p:sp>
      <p:sp>
        <p:nvSpPr>
          <p:cNvPr id="34872" name="Line 125"/>
          <p:cNvSpPr>
            <a:spLocks noChangeShapeType="1"/>
          </p:cNvSpPr>
          <p:nvPr/>
        </p:nvSpPr>
        <p:spPr bwMode="auto">
          <a:xfrm>
            <a:off x="7823228" y="3533567"/>
            <a:ext cx="1241835" cy="837529"/>
          </a:xfrm>
          <a:prstGeom prst="line">
            <a:avLst/>
          </a:prstGeom>
          <a:noFill/>
          <a:ln w="9525">
            <a:solidFill>
              <a:srgbClr val="000000"/>
            </a:solidFill>
            <a:round/>
          </a:ln>
        </p:spPr>
        <p:txBody>
          <a:bodyPr/>
          <a:lstStyle/>
          <a:p>
            <a:endParaRPr lang="zh-CN" altLang="en-US"/>
          </a:p>
        </p:txBody>
      </p:sp>
      <p:sp>
        <p:nvSpPr>
          <p:cNvPr id="34873" name="Text Box 126"/>
          <p:cNvSpPr txBox="1">
            <a:spLocks noChangeArrowheads="1"/>
          </p:cNvSpPr>
          <p:nvPr/>
        </p:nvSpPr>
        <p:spPr bwMode="auto">
          <a:xfrm>
            <a:off x="8629890" y="3862135"/>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4850" name="Line 103"/>
          <p:cNvSpPr>
            <a:spLocks noChangeShapeType="1"/>
          </p:cNvSpPr>
          <p:nvPr/>
        </p:nvSpPr>
        <p:spPr bwMode="auto">
          <a:xfrm flipH="1">
            <a:off x="5451241" y="3162723"/>
            <a:ext cx="573155" cy="1224081"/>
          </a:xfrm>
          <a:prstGeom prst="line">
            <a:avLst/>
          </a:prstGeom>
          <a:noFill/>
          <a:ln w="9525">
            <a:solidFill>
              <a:srgbClr val="000000"/>
            </a:solidFill>
            <a:round/>
          </a:ln>
        </p:spPr>
        <p:txBody>
          <a:bodyPr/>
          <a:lstStyle/>
          <a:p>
            <a:endParaRPr lang="zh-CN" altLang="en-US"/>
          </a:p>
        </p:txBody>
      </p:sp>
      <p:sp>
        <p:nvSpPr>
          <p:cNvPr id="34851" name="Text Box 104"/>
          <p:cNvSpPr txBox="1">
            <a:spLocks noChangeArrowheads="1"/>
          </p:cNvSpPr>
          <p:nvPr/>
        </p:nvSpPr>
        <p:spPr bwMode="auto">
          <a:xfrm>
            <a:off x="5960711" y="4551088"/>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52" name="Text Box 105"/>
          <p:cNvSpPr txBox="1">
            <a:spLocks noChangeArrowheads="1"/>
          </p:cNvSpPr>
          <p:nvPr/>
        </p:nvSpPr>
        <p:spPr bwMode="auto">
          <a:xfrm>
            <a:off x="6172991" y="3359220"/>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53" name="Text Box 106"/>
          <p:cNvSpPr txBox="1">
            <a:spLocks noChangeArrowheads="1"/>
          </p:cNvSpPr>
          <p:nvPr/>
        </p:nvSpPr>
        <p:spPr bwMode="auto">
          <a:xfrm>
            <a:off x="5695362" y="3272245"/>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54" name="Oval 107"/>
          <p:cNvSpPr>
            <a:spLocks noChangeArrowheads="1"/>
          </p:cNvSpPr>
          <p:nvPr/>
        </p:nvSpPr>
        <p:spPr bwMode="auto">
          <a:xfrm>
            <a:off x="5942667" y="2905022"/>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1</a:t>
            </a:r>
          </a:p>
        </p:txBody>
      </p:sp>
      <p:sp>
        <p:nvSpPr>
          <p:cNvPr id="34855" name="Oval 108"/>
          <p:cNvSpPr>
            <a:spLocks noChangeArrowheads="1"/>
          </p:cNvSpPr>
          <p:nvPr/>
        </p:nvSpPr>
        <p:spPr bwMode="auto">
          <a:xfrm>
            <a:off x="4941769" y="3452637"/>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5</a:t>
            </a:r>
          </a:p>
        </p:txBody>
      </p:sp>
      <p:sp>
        <p:nvSpPr>
          <p:cNvPr id="34856" name="Oval 109"/>
          <p:cNvSpPr>
            <a:spLocks noChangeArrowheads="1"/>
          </p:cNvSpPr>
          <p:nvPr/>
        </p:nvSpPr>
        <p:spPr bwMode="auto">
          <a:xfrm>
            <a:off x="5249575" y="4361034"/>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4</a:t>
            </a:r>
          </a:p>
        </p:txBody>
      </p:sp>
      <p:sp>
        <p:nvSpPr>
          <p:cNvPr id="34857" name="Oval 110"/>
          <p:cNvSpPr>
            <a:spLocks noChangeArrowheads="1"/>
          </p:cNvSpPr>
          <p:nvPr/>
        </p:nvSpPr>
        <p:spPr bwMode="auto">
          <a:xfrm>
            <a:off x="6470182" y="4364256"/>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3</a:t>
            </a:r>
          </a:p>
        </p:txBody>
      </p:sp>
      <p:sp>
        <p:nvSpPr>
          <p:cNvPr id="34858" name="Oval 111"/>
          <p:cNvSpPr>
            <a:spLocks noChangeArrowheads="1"/>
          </p:cNvSpPr>
          <p:nvPr/>
        </p:nvSpPr>
        <p:spPr bwMode="auto">
          <a:xfrm>
            <a:off x="6894741" y="3449416"/>
            <a:ext cx="300376" cy="303873"/>
          </a:xfrm>
          <a:prstGeom prst="ellipse">
            <a:avLst/>
          </a:prstGeom>
          <a:noFill/>
          <a:ln w="9525">
            <a:solidFill>
              <a:srgbClr val="000000"/>
            </a:solidFill>
            <a:round/>
          </a:ln>
        </p:spPr>
        <p:txBody>
          <a:bodyPr lIns="28800" tIns="0" rIns="0" bIns="0"/>
          <a:lstStyle/>
          <a:p>
            <a:pPr algn="just" eaLnBrk="0" hangingPunct="0">
              <a:lnSpc>
                <a:spcPct val="80000"/>
              </a:lnSpc>
            </a:pPr>
            <a:r>
              <a:rPr lang="en-US" altLang="zh-CN" sz="2000" b="1">
                <a:latin typeface="Times New Roman" panose="02020603050405020304" pitchFamily="18" charset="0"/>
                <a:ea typeface="宋体" panose="02010600030101010101" pitchFamily="2" charset="-122"/>
              </a:rPr>
              <a:t>2</a:t>
            </a:r>
          </a:p>
        </p:txBody>
      </p:sp>
      <p:sp>
        <p:nvSpPr>
          <p:cNvPr id="34859" name="Line 112"/>
          <p:cNvSpPr>
            <a:spLocks noChangeShapeType="1"/>
          </p:cNvSpPr>
          <p:nvPr/>
        </p:nvSpPr>
        <p:spPr bwMode="auto">
          <a:xfrm>
            <a:off x="5546766" y="4525318"/>
            <a:ext cx="902188" cy="0"/>
          </a:xfrm>
          <a:prstGeom prst="line">
            <a:avLst/>
          </a:prstGeom>
          <a:noFill/>
          <a:ln w="9525">
            <a:solidFill>
              <a:srgbClr val="000000"/>
            </a:solidFill>
            <a:round/>
          </a:ln>
        </p:spPr>
        <p:txBody>
          <a:bodyPr/>
          <a:lstStyle/>
          <a:p>
            <a:endParaRPr lang="zh-CN" altLang="en-US"/>
          </a:p>
        </p:txBody>
      </p:sp>
      <p:sp>
        <p:nvSpPr>
          <p:cNvPr id="34860" name="Line 113"/>
          <p:cNvSpPr>
            <a:spLocks noChangeShapeType="1"/>
          </p:cNvSpPr>
          <p:nvPr/>
        </p:nvSpPr>
        <p:spPr bwMode="auto">
          <a:xfrm>
            <a:off x="5238961" y="3562159"/>
            <a:ext cx="1655780" cy="0"/>
          </a:xfrm>
          <a:prstGeom prst="line">
            <a:avLst/>
          </a:prstGeom>
          <a:noFill/>
          <a:ln w="9525">
            <a:solidFill>
              <a:srgbClr val="000000"/>
            </a:solidFill>
            <a:round/>
          </a:ln>
        </p:spPr>
        <p:txBody>
          <a:bodyPr/>
          <a:lstStyle/>
          <a:p>
            <a:endParaRPr lang="zh-CN" altLang="en-US"/>
          </a:p>
        </p:txBody>
      </p:sp>
      <p:sp>
        <p:nvSpPr>
          <p:cNvPr id="34874" name="Line 127"/>
          <p:cNvSpPr>
            <a:spLocks noChangeShapeType="1"/>
          </p:cNvSpPr>
          <p:nvPr/>
        </p:nvSpPr>
        <p:spPr bwMode="auto">
          <a:xfrm>
            <a:off x="6236676" y="3091856"/>
            <a:ext cx="689909" cy="409101"/>
          </a:xfrm>
          <a:prstGeom prst="line">
            <a:avLst/>
          </a:prstGeom>
          <a:noFill/>
          <a:ln w="9525">
            <a:solidFill>
              <a:srgbClr val="000000"/>
            </a:solidFill>
            <a:round/>
          </a:ln>
        </p:spPr>
        <p:txBody>
          <a:bodyPr/>
          <a:lstStyle/>
          <a:p>
            <a:endParaRPr lang="zh-CN" altLang="en-US"/>
          </a:p>
        </p:txBody>
      </p:sp>
      <p:sp>
        <p:nvSpPr>
          <p:cNvPr id="34875" name="Text Box 128"/>
          <p:cNvSpPr txBox="1">
            <a:spLocks noChangeArrowheads="1"/>
          </p:cNvSpPr>
          <p:nvPr/>
        </p:nvSpPr>
        <p:spPr bwMode="auto">
          <a:xfrm>
            <a:off x="9177375" y="3040773"/>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dirty="0">
                <a:latin typeface="Times New Roman" panose="02020603050405020304" pitchFamily="18" charset="0"/>
                <a:ea typeface="宋体" panose="02010600030101010101" pitchFamily="2" charset="-122"/>
              </a:rPr>
              <a:t>3</a:t>
            </a:r>
          </a:p>
        </p:txBody>
      </p:sp>
      <p:sp>
        <p:nvSpPr>
          <p:cNvPr id="64" name="Line 127"/>
          <p:cNvSpPr>
            <a:spLocks noChangeShapeType="1"/>
          </p:cNvSpPr>
          <p:nvPr/>
        </p:nvSpPr>
        <p:spPr bwMode="auto">
          <a:xfrm>
            <a:off x="8790468" y="3024916"/>
            <a:ext cx="689909" cy="409101"/>
          </a:xfrm>
          <a:prstGeom prst="line">
            <a:avLst/>
          </a:prstGeom>
          <a:noFill/>
          <a:ln w="9525">
            <a:solidFill>
              <a:srgbClr val="000000"/>
            </a:solidFill>
            <a:round/>
          </a:ln>
        </p:spPr>
        <p:txBody>
          <a:bodyPr/>
          <a:lstStyle/>
          <a:p>
            <a:endParaRPr lang="zh-CN" altLang="en-US"/>
          </a:p>
        </p:txBody>
      </p:sp>
      <p:sp>
        <p:nvSpPr>
          <p:cNvPr id="65" name="Text Box 128"/>
          <p:cNvSpPr txBox="1">
            <a:spLocks noChangeArrowheads="1"/>
          </p:cNvSpPr>
          <p:nvPr/>
        </p:nvSpPr>
        <p:spPr bwMode="auto">
          <a:xfrm>
            <a:off x="6620523" y="3118421"/>
            <a:ext cx="159210" cy="183612"/>
          </a:xfrm>
          <a:prstGeom prst="rect">
            <a:avLst/>
          </a:prstGeom>
          <a:noFill/>
          <a:ln w="9525">
            <a:noFill/>
            <a:miter lim="800000"/>
          </a:ln>
        </p:spPr>
        <p:txBody>
          <a:bodyPr lIns="0" tIns="0" rIns="0" bIns="0"/>
          <a:lstStyle/>
          <a:p>
            <a:pPr algn="just" eaLnBrk="0" hangingPunct="0">
              <a:lnSpc>
                <a:spcPct val="80000"/>
              </a:lnSpc>
            </a:pPr>
            <a:r>
              <a:rPr lang="en-US" altLang="zh-CN" sz="2000" b="1" dirty="0">
                <a:latin typeface="Times New Roman" panose="02020603050405020304" pitchFamily="18" charset="0"/>
                <a:ea typeface="宋体" panose="02010600030101010101" pitchFamily="2" charset="-122"/>
              </a:rPr>
              <a:t>3</a:t>
            </a:r>
          </a:p>
        </p:txBody>
      </p:sp>
      <p:sp>
        <p:nvSpPr>
          <p:cNvPr id="62" name="文本框 61">
            <a:extLst>
              <a:ext uri="{FF2B5EF4-FFF2-40B4-BE49-F238E27FC236}">
                <a16:creationId xmlns:a16="http://schemas.microsoft.com/office/drawing/2014/main" id="{87979DEF-B06B-4F3E-BC39-46A466C4A3E8}"/>
              </a:ext>
            </a:extLst>
          </p:cNvPr>
          <p:cNvSpPr txBox="1"/>
          <p:nvPr/>
        </p:nvSpPr>
        <p:spPr>
          <a:xfrm>
            <a:off x="1878564" y="5733692"/>
            <a:ext cx="8716222" cy="748923"/>
          </a:xfrm>
          <a:prstGeom prst="rect">
            <a:avLst/>
          </a:prstGeom>
          <a:noFill/>
        </p:spPr>
        <p:txBody>
          <a:bodyPr wrap="square">
            <a:spAutoFit/>
          </a:bodyPr>
          <a:lstStyle/>
          <a:p>
            <a:pPr algn="ctr" eaLnBrk="0" hangingPunct="0">
              <a:spcBef>
                <a:spcPts val="775"/>
              </a:spcBef>
              <a:defRPr/>
            </a:pPr>
            <a:r>
              <a:rPr lang="zh-CN" altLang="en-US" dirty="0">
                <a:latin typeface="+mn-ea"/>
              </a:rPr>
              <a:t>最短链接贪心策略求解</a:t>
            </a:r>
            <a:r>
              <a:rPr lang="en-US" altLang="zh-CN" dirty="0">
                <a:latin typeface="+mn-ea"/>
              </a:rPr>
              <a:t>TSP</a:t>
            </a:r>
            <a:r>
              <a:rPr lang="zh-CN" altLang="en-US" dirty="0">
                <a:latin typeface="+mn-ea"/>
              </a:rPr>
              <a:t>问题的过程，求出的最短路径为</a:t>
            </a:r>
            <a:r>
              <a:rPr lang="en-US" altLang="zh-CN" dirty="0">
                <a:latin typeface="+mn-ea"/>
              </a:rPr>
              <a:t>1-4-3-5-2-1</a:t>
            </a:r>
            <a:r>
              <a:rPr lang="zh-CN" altLang="en-US" dirty="0">
                <a:latin typeface="+mn-ea"/>
              </a:rPr>
              <a:t>，长度为</a:t>
            </a:r>
            <a:r>
              <a:rPr lang="en-US" altLang="zh-CN" dirty="0">
                <a:latin typeface="+mn-ea"/>
              </a:rPr>
              <a:t>14</a:t>
            </a:r>
          </a:p>
          <a:p>
            <a:pPr eaLnBrk="0" hangingPunct="0">
              <a:spcBef>
                <a:spcPts val="775"/>
              </a:spcBef>
              <a:defRPr/>
            </a:pPr>
            <a:r>
              <a:rPr lang="zh-CN" altLang="en-US" dirty="0">
                <a:solidFill>
                  <a:srgbClr val="FF0000"/>
                </a:solidFill>
                <a:latin typeface="+mn-ea"/>
              </a:rPr>
              <a:t>通过实例分析，图中从城市</a:t>
            </a:r>
            <a:r>
              <a:rPr lang="en-US" altLang="zh-CN" dirty="0">
                <a:solidFill>
                  <a:srgbClr val="FF0000"/>
                </a:solidFill>
                <a:latin typeface="+mn-ea"/>
              </a:rPr>
              <a:t>1</a:t>
            </a:r>
            <a:r>
              <a:rPr lang="zh-CN" altLang="en-US" dirty="0">
                <a:solidFill>
                  <a:srgbClr val="FF0000"/>
                </a:solidFill>
                <a:latin typeface="+mn-ea"/>
              </a:rPr>
              <a:t>出发的最优解是</a:t>
            </a:r>
            <a:r>
              <a:rPr lang="en-US" altLang="zh-CN" dirty="0">
                <a:solidFill>
                  <a:srgbClr val="FF0000"/>
                </a:solidFill>
                <a:latin typeface="+mn-ea"/>
              </a:rPr>
              <a:t>1→2→5→4→3→1</a:t>
            </a:r>
            <a:r>
              <a:rPr lang="zh-CN" altLang="en-US" dirty="0">
                <a:solidFill>
                  <a:srgbClr val="FF0000"/>
                </a:solidFill>
                <a:latin typeface="+mn-ea"/>
              </a:rPr>
              <a:t>，总代价只有</a:t>
            </a:r>
            <a:r>
              <a:rPr lang="en-US" altLang="zh-CN" dirty="0">
                <a:solidFill>
                  <a:srgbClr val="FF0000"/>
                </a:solidFill>
                <a:latin typeface="+mn-ea"/>
              </a:rPr>
              <a:t>13</a:t>
            </a:r>
            <a:r>
              <a:rPr lang="zh-CN" altLang="en-US" dirty="0">
                <a:solidFill>
                  <a:srgbClr val="FF0000"/>
                </a:solidFill>
                <a:latin typeface="+mn-ea"/>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3"/>
          <p:cNvSpPr txBox="1">
            <a:spLocks noChangeArrowheads="1"/>
          </p:cNvSpPr>
          <p:nvPr/>
        </p:nvSpPr>
        <p:spPr bwMode="auto">
          <a:xfrm>
            <a:off x="908076" y="1248411"/>
            <a:ext cx="103215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dirty="0">
                <a:solidFill>
                  <a:srgbClr val="FF0000"/>
                </a:solidFill>
                <a:latin typeface="微软雅黑" panose="020B0503020204020204" pitchFamily="34" charset="-122"/>
                <a:ea typeface="微软雅黑" panose="020B0503020204020204" pitchFamily="34" charset="-122"/>
              </a:rPr>
              <a:t>例：用贪心法求解付款问题。</a:t>
            </a:r>
          </a:p>
          <a:p>
            <a:pPr eaLnBrk="1" hangingPunct="1">
              <a:lnSpc>
                <a:spcPct val="120000"/>
              </a:lnSpc>
            </a:pPr>
            <a:r>
              <a:rPr kumimoji="1" lang="zh-CN" altLang="en-US" sz="2000" dirty="0">
                <a:latin typeface="微软雅黑" panose="020B0503020204020204" pitchFamily="34" charset="-122"/>
                <a:ea typeface="微软雅黑" panose="020B0503020204020204" pitchFamily="34" charset="-122"/>
              </a:rPr>
              <a:t>假设有面值为</a:t>
            </a:r>
            <a:r>
              <a:rPr kumimoji="1" lang="en-US" altLang="zh-CN" sz="2000" dirty="0">
                <a:latin typeface="微软雅黑" panose="020B0503020204020204" pitchFamily="34" charset="-122"/>
                <a:ea typeface="微软雅黑" panose="020B0503020204020204" pitchFamily="34" charset="-122"/>
              </a:rPr>
              <a:t>5</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5</a:t>
            </a:r>
            <a:r>
              <a:rPr kumimoji="1" lang="zh-CN" altLang="en-US" sz="2000" dirty="0">
                <a:latin typeface="微软雅黑" panose="020B0503020204020204" pitchFamily="34" charset="-122"/>
                <a:ea typeface="微软雅黑" panose="020B0503020204020204" pitchFamily="34" charset="-122"/>
              </a:rPr>
              <a:t>角、</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角、</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角的货币，需要找给顾客</a:t>
            </a:r>
            <a:r>
              <a:rPr kumimoji="1" lang="en-US" altLang="zh-CN" sz="2000" dirty="0">
                <a:latin typeface="微软雅黑" panose="020B0503020204020204" pitchFamily="34" charset="-122"/>
                <a:ea typeface="微软雅黑" panose="020B0503020204020204" pitchFamily="34" charset="-122"/>
              </a:rPr>
              <a:t>4</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6</a:t>
            </a:r>
            <a:r>
              <a:rPr kumimoji="1" lang="zh-CN" altLang="en-US" sz="2000" dirty="0">
                <a:latin typeface="微软雅黑" panose="020B0503020204020204" pitchFamily="34" charset="-122"/>
                <a:ea typeface="微软雅黑" panose="020B0503020204020204" pitchFamily="34" charset="-122"/>
              </a:rPr>
              <a:t>角现金，问如何找零才能使付出的货币的数量最少？</a:t>
            </a:r>
          </a:p>
        </p:txBody>
      </p:sp>
      <p:sp>
        <p:nvSpPr>
          <p:cNvPr id="2" name="文本框 1"/>
          <p:cNvSpPr txBox="1"/>
          <p:nvPr/>
        </p:nvSpPr>
        <p:spPr>
          <a:xfrm>
            <a:off x="1783122" y="5831478"/>
            <a:ext cx="3534942" cy="430374"/>
          </a:xfrm>
          <a:prstGeom prst="rect">
            <a:avLst/>
          </a:prstGeom>
          <a:noFill/>
        </p:spPr>
        <p:txBody>
          <a:bodyPr wrap="none" rtlCol="0">
            <a:spAutoFit/>
          </a:bodyPr>
          <a:lstStyle/>
          <a:p>
            <a:pPr algn="l" eaLnBrk="1" hangingPunct="1">
              <a:lnSpc>
                <a:spcPct val="120000"/>
              </a:lnSpc>
            </a:pPr>
            <a:r>
              <a:rPr kumimoji="1" lang="en-US" altLang="zh-CN" sz="2000" dirty="0">
                <a:solidFill>
                  <a:srgbClr val="0000FF"/>
                </a:solidFill>
                <a:latin typeface="微软雅黑" panose="020B0503020204020204" pitchFamily="34" charset="-122"/>
                <a:ea typeface="微软雅黑" panose="020B0503020204020204" pitchFamily="34" charset="-122"/>
                <a:sym typeface="+mn-ea"/>
              </a:rPr>
              <a:t>4</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元</a:t>
            </a:r>
            <a:r>
              <a:rPr kumimoji="1" lang="en-US" altLang="zh-CN" sz="2000" dirty="0">
                <a:solidFill>
                  <a:srgbClr val="0000FF"/>
                </a:solidFill>
                <a:latin typeface="微软雅黑" panose="020B0503020204020204" pitchFamily="34" charset="-122"/>
                <a:ea typeface="微软雅黑" panose="020B0503020204020204" pitchFamily="34" charset="-122"/>
                <a:sym typeface="+mn-ea"/>
              </a:rPr>
              <a:t>6</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角</a:t>
            </a:r>
            <a:r>
              <a:rPr kumimoji="1" lang="en-US" altLang="zh-CN" sz="2000" dirty="0">
                <a:solidFill>
                  <a:srgbClr val="0000FF"/>
                </a:solidFill>
                <a:latin typeface="微软雅黑" panose="020B0503020204020204" pitchFamily="34" charset="-122"/>
                <a:ea typeface="微软雅黑" panose="020B0503020204020204" pitchFamily="34" charset="-122"/>
                <a:sym typeface="+mn-ea"/>
              </a:rPr>
              <a:t>= 2</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元</a:t>
            </a:r>
            <a:r>
              <a:rPr kumimoji="1" lang="en-US" altLang="zh-CN" sz="2000" dirty="0">
                <a:solidFill>
                  <a:srgbClr val="0000FF"/>
                </a:solidFill>
                <a:latin typeface="微软雅黑" panose="020B0503020204020204" pitchFamily="34" charset="-122"/>
                <a:ea typeface="微软雅黑" panose="020B0503020204020204" pitchFamily="34" charset="-122"/>
                <a:sym typeface="+mn-ea"/>
              </a:rPr>
              <a:t>+2</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元</a:t>
            </a:r>
            <a:r>
              <a:rPr kumimoji="1" lang="en-US" altLang="zh-CN" sz="2000" dirty="0">
                <a:solidFill>
                  <a:srgbClr val="0000FF"/>
                </a:solidFill>
                <a:latin typeface="微软雅黑" panose="020B0503020204020204" pitchFamily="34" charset="-122"/>
                <a:ea typeface="微软雅黑" panose="020B0503020204020204" pitchFamily="34" charset="-122"/>
                <a:sym typeface="+mn-ea"/>
              </a:rPr>
              <a:t>+5</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角</a:t>
            </a:r>
            <a:r>
              <a:rPr kumimoji="1" lang="en-US" altLang="zh-CN" sz="2000" dirty="0">
                <a:solidFill>
                  <a:srgbClr val="0000FF"/>
                </a:solidFill>
                <a:latin typeface="微软雅黑" panose="020B0503020204020204" pitchFamily="34" charset="-122"/>
                <a:ea typeface="微软雅黑" panose="020B0503020204020204" pitchFamily="34" charset="-122"/>
                <a:sym typeface="+mn-ea"/>
              </a:rPr>
              <a:t>+1</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角</a:t>
            </a:r>
            <a:endParaRPr kumimoji="1"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08077" y="2641693"/>
            <a:ext cx="10116094" cy="799706"/>
          </a:xfrm>
          <a:prstGeom prst="rect">
            <a:avLst/>
          </a:prstGeom>
          <a:noFill/>
        </p:spPr>
        <p:txBody>
          <a:bodyPr wrap="square" rtlCol="0">
            <a:spAutoFit/>
          </a:bodyPr>
          <a:lstStyle/>
          <a:p>
            <a:pPr>
              <a:lnSpc>
                <a:spcPct val="120000"/>
              </a:lnSpc>
            </a:pPr>
            <a:r>
              <a:rPr kumimoji="1" lang="zh-CN" altLang="en-US" sz="2000" dirty="0">
                <a:solidFill>
                  <a:srgbClr val="FF0000"/>
                </a:solidFill>
                <a:latin typeface="微软雅黑" panose="020B0503020204020204" pitchFamily="34" charset="-122"/>
                <a:ea typeface="微软雅黑" panose="020B0503020204020204" pitchFamily="34" charset="-122"/>
                <a:sym typeface="+mn-ea"/>
              </a:rPr>
              <a:t>贪心策略</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a:t>
            </a:r>
            <a:r>
              <a:rPr lang="zh-CN" altLang="en-US" sz="2000" dirty="0">
                <a:solidFill>
                  <a:srgbClr val="0000FF"/>
                </a:solidFill>
                <a:latin typeface="微软雅黑" panose="020B0503020204020204" pitchFamily="34" charset="-122"/>
                <a:ea typeface="微软雅黑" panose="020B0503020204020204" pitchFamily="34" charset="-122"/>
              </a:rPr>
              <a:t>在不超过应付款金额条件下，只选择面值最大的货币。即尽可能使付出的货币最快的满足支付要求。</a:t>
            </a:r>
            <a:endParaRPr kumimoji="1"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9" name="文本占位符 8"/>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sym typeface="+mn-ea"/>
              </a:rPr>
              <a:t>5.1.1 </a:t>
            </a:r>
            <a:r>
              <a:rPr lang="zh-CN" altLang="en-US" sz="2800" b="1" dirty="0">
                <a:latin typeface="微软雅黑" panose="020B0503020204020204" pitchFamily="34" charset="-122"/>
                <a:ea typeface="微软雅黑" panose="020B0503020204020204" pitchFamily="34" charset="-122"/>
                <a:sym typeface="+mn-ea"/>
              </a:rPr>
              <a:t>什么是贪心法</a:t>
            </a:r>
          </a:p>
        </p:txBody>
      </p:sp>
      <p:sp>
        <p:nvSpPr>
          <p:cNvPr id="10" name="文本框 8"/>
          <p:cNvSpPr txBox="1"/>
          <p:nvPr/>
        </p:nvSpPr>
        <p:spPr>
          <a:xfrm>
            <a:off x="1228965" y="3674547"/>
            <a:ext cx="7184429" cy="1800493"/>
          </a:xfrm>
          <a:prstGeom prst="rect">
            <a:avLst/>
          </a:prstGeom>
          <a:noFill/>
        </p:spPr>
        <p:txBody>
          <a:bodyPr wrap="square" rtlCol="0">
            <a:spAutoFit/>
          </a:bodyPr>
          <a:lstStyle/>
          <a:p>
            <a:pPr>
              <a:lnSpc>
                <a:spcPct val="120000"/>
              </a:lnSpc>
              <a:spcBef>
                <a:spcPts val="600"/>
              </a:spcBef>
            </a:pP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步：</a:t>
            </a:r>
            <a:r>
              <a:rPr kumimoji="1" lang="zh-CN" altLang="en-US" sz="2000" dirty="0">
                <a:latin typeface="微软雅黑" panose="020B0503020204020204" pitchFamily="34" charset="-122"/>
                <a:ea typeface="微软雅黑" panose="020B0503020204020204" pitchFamily="34" charset="-122"/>
              </a:rPr>
              <a:t>选出</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张不超过</a:t>
            </a:r>
            <a:r>
              <a:rPr kumimoji="1" lang="en-US" altLang="zh-CN" sz="2000" dirty="0">
                <a:latin typeface="微软雅黑" panose="020B0503020204020204" pitchFamily="34" charset="-122"/>
                <a:ea typeface="微软雅黑" panose="020B0503020204020204" pitchFamily="34" charset="-122"/>
              </a:rPr>
              <a:t>4</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6</a:t>
            </a:r>
            <a:r>
              <a:rPr kumimoji="1" lang="zh-CN" altLang="en-US" sz="2000" dirty="0">
                <a:latin typeface="微软雅黑" panose="020B0503020204020204" pitchFamily="34" charset="-122"/>
                <a:ea typeface="微软雅黑" panose="020B0503020204020204" pitchFamily="34" charset="-122"/>
              </a:rPr>
              <a:t>角的最大面值的货币，即</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元；</a:t>
            </a:r>
            <a:endParaRPr kumimoji="1" lang="en-US" altLang="zh-CN" sz="2000" dirty="0">
              <a:latin typeface="微软雅黑" panose="020B0503020204020204" pitchFamily="34" charset="-122"/>
              <a:ea typeface="微软雅黑" panose="020B0503020204020204" pitchFamily="34" charset="-122"/>
            </a:endParaRPr>
          </a:p>
          <a:p>
            <a:pPr>
              <a:lnSpc>
                <a:spcPct val="120000"/>
              </a:lnSpc>
              <a:spcBef>
                <a:spcPts val="600"/>
              </a:spcBef>
            </a:pPr>
            <a:r>
              <a:rPr kumimoji="1" lang="zh-CN" altLang="en-US" sz="2000" dirty="0">
                <a:latin typeface="微软雅黑" panose="020B0503020204020204" pitchFamily="34" charset="-122"/>
                <a:ea typeface="微软雅黑" panose="020B0503020204020204" pitchFamily="34" charset="-122"/>
              </a:rPr>
              <a:t>第</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步：选出</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张不超过</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6</a:t>
            </a:r>
            <a:r>
              <a:rPr kumimoji="1" lang="zh-CN" altLang="en-US" sz="2000" dirty="0">
                <a:latin typeface="微软雅黑" panose="020B0503020204020204" pitchFamily="34" charset="-122"/>
                <a:ea typeface="微软雅黑" panose="020B0503020204020204" pitchFamily="34" charset="-122"/>
              </a:rPr>
              <a:t>角的最大面值的货币，即</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元；</a:t>
            </a:r>
            <a:endParaRPr kumimoji="1" lang="en-US" altLang="zh-CN" sz="2000" dirty="0">
              <a:latin typeface="微软雅黑" panose="020B0503020204020204" pitchFamily="34" charset="-122"/>
              <a:ea typeface="微软雅黑" panose="020B0503020204020204" pitchFamily="34" charset="-122"/>
            </a:endParaRPr>
          </a:p>
          <a:p>
            <a:pPr>
              <a:lnSpc>
                <a:spcPct val="120000"/>
              </a:lnSpc>
              <a:spcBef>
                <a:spcPts val="600"/>
              </a:spcBef>
            </a:pPr>
            <a:r>
              <a:rPr kumimoji="1" lang="zh-CN" altLang="en-US" sz="2000" dirty="0">
                <a:latin typeface="微软雅黑" panose="020B0503020204020204" pitchFamily="34" charset="-122"/>
                <a:ea typeface="微软雅黑" panose="020B0503020204020204" pitchFamily="34" charset="-122"/>
              </a:rPr>
              <a:t>第</a:t>
            </a:r>
            <a:r>
              <a:rPr kumimoji="1" lang="en-US" altLang="zh-CN" sz="2000" dirty="0">
                <a:latin typeface="微软雅黑" panose="020B0503020204020204" pitchFamily="34" charset="-122"/>
                <a:ea typeface="微软雅黑" panose="020B0503020204020204" pitchFamily="34" charset="-122"/>
              </a:rPr>
              <a:t>3</a:t>
            </a:r>
            <a:r>
              <a:rPr kumimoji="1" lang="zh-CN" altLang="en-US" sz="2000" dirty="0">
                <a:latin typeface="微软雅黑" panose="020B0503020204020204" pitchFamily="34" charset="-122"/>
                <a:ea typeface="微软雅黑" panose="020B0503020204020204" pitchFamily="34" charset="-122"/>
              </a:rPr>
              <a:t>步：选出</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张不超过</a:t>
            </a:r>
            <a:r>
              <a:rPr kumimoji="1" lang="en-US" altLang="zh-CN" sz="2000" dirty="0">
                <a:latin typeface="微软雅黑" panose="020B0503020204020204" pitchFamily="34" charset="-122"/>
                <a:ea typeface="微软雅黑" panose="020B0503020204020204" pitchFamily="34" charset="-122"/>
              </a:rPr>
              <a:t>6</a:t>
            </a:r>
            <a:r>
              <a:rPr kumimoji="1" lang="zh-CN" altLang="en-US" sz="2000" dirty="0">
                <a:latin typeface="微软雅黑" panose="020B0503020204020204" pitchFamily="34" charset="-122"/>
                <a:ea typeface="微软雅黑" panose="020B0503020204020204" pitchFamily="34" charset="-122"/>
              </a:rPr>
              <a:t>角的最大面值的货币，即</a:t>
            </a:r>
            <a:r>
              <a:rPr kumimoji="1" lang="en-US" altLang="zh-CN" sz="2000" dirty="0">
                <a:latin typeface="微软雅黑" panose="020B0503020204020204" pitchFamily="34" charset="-122"/>
                <a:ea typeface="微软雅黑" panose="020B0503020204020204" pitchFamily="34" charset="-122"/>
              </a:rPr>
              <a:t>5</a:t>
            </a:r>
            <a:r>
              <a:rPr kumimoji="1" lang="zh-CN" altLang="en-US" sz="2000" dirty="0">
                <a:latin typeface="微软雅黑" panose="020B0503020204020204" pitchFamily="34" charset="-122"/>
                <a:ea typeface="微软雅黑" panose="020B0503020204020204" pitchFamily="34" charset="-122"/>
              </a:rPr>
              <a:t>角；</a:t>
            </a:r>
            <a:endParaRPr kumimoji="1" lang="en-US" altLang="zh-CN" sz="2000" dirty="0">
              <a:latin typeface="微软雅黑" panose="020B0503020204020204" pitchFamily="34" charset="-122"/>
              <a:ea typeface="微软雅黑" panose="020B0503020204020204" pitchFamily="34" charset="-122"/>
            </a:endParaRPr>
          </a:p>
          <a:p>
            <a:pPr>
              <a:lnSpc>
                <a:spcPct val="120000"/>
              </a:lnSpc>
              <a:spcBef>
                <a:spcPts val="600"/>
              </a:spcBef>
            </a:pPr>
            <a:r>
              <a:rPr kumimoji="1" lang="zh-CN" altLang="en-US" sz="2000" dirty="0">
                <a:latin typeface="微软雅黑" panose="020B0503020204020204" pitchFamily="34" charset="-122"/>
                <a:ea typeface="微软雅黑" panose="020B0503020204020204" pitchFamily="34" charset="-122"/>
              </a:rPr>
              <a:t>第</a:t>
            </a:r>
            <a:r>
              <a:rPr kumimoji="1" lang="en-US" altLang="zh-CN" sz="2000" dirty="0">
                <a:latin typeface="微软雅黑" panose="020B0503020204020204" pitchFamily="34" charset="-122"/>
                <a:ea typeface="微软雅黑" panose="020B0503020204020204" pitchFamily="34" charset="-122"/>
              </a:rPr>
              <a:t>4</a:t>
            </a:r>
            <a:r>
              <a:rPr kumimoji="1" lang="zh-CN" altLang="en-US" sz="2000" dirty="0">
                <a:latin typeface="微软雅黑" panose="020B0503020204020204" pitchFamily="34" charset="-122"/>
                <a:ea typeface="微软雅黑" panose="020B0503020204020204" pitchFamily="34" charset="-122"/>
              </a:rPr>
              <a:t>步：选出</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张不超过</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角的最大面值的货币，即</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角。</a:t>
            </a:r>
            <a:endParaRPr lang="zh-CN" altLang="en-US" sz="2000" dirty="0">
              <a:latin typeface="微软雅黑" panose="020B0503020204020204" pitchFamily="34" charset="-122"/>
              <a:ea typeface="微软雅黑" panose="020B0503020204020204" pitchFamily="34" charset="-122"/>
            </a:endParaRPr>
          </a:p>
        </p:txBody>
      </p:sp>
      <p:sp>
        <p:nvSpPr>
          <p:cNvPr id="11" name="爆炸形 1 10"/>
          <p:cNvSpPr/>
          <p:nvPr/>
        </p:nvSpPr>
        <p:spPr>
          <a:xfrm>
            <a:off x="8588810" y="4224890"/>
            <a:ext cx="2176612" cy="1384699"/>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latin typeface="微软雅黑" panose="020B0503020204020204" pitchFamily="34" charset="-122"/>
                <a:ea typeface="微软雅黑" panose="020B0503020204020204" pitchFamily="34" charset="-122"/>
              </a:rPr>
              <a:t>得到的是不是最优解？</a:t>
            </a:r>
          </a:p>
        </p:txBody>
      </p:sp>
    </p:spTree>
    <p:extLst>
      <p:ext uri="{BB962C8B-B14F-4D97-AF65-F5344CB8AC3E}">
        <p14:creationId xmlns:p14="http://schemas.microsoft.com/office/powerpoint/2010/main" val="259373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anim calcmode="lin" valueType="num">
                                      <p:cBhvr>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fade">
                                      <p:cBhvr>
                                        <p:cTn id="23" dur="500"/>
                                        <p:tgtEl>
                                          <p:spTgt spid="10">
                                            <p:txEl>
                                              <p:pRg st="1" end="1"/>
                                            </p:txEl>
                                          </p:spTgt>
                                        </p:tgtEl>
                                      </p:cBhvr>
                                    </p:animEffect>
                                    <p:anim calcmode="lin" valueType="num">
                                      <p:cBhvr>
                                        <p:cTn id="2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anim calcmode="lin" valueType="num">
                                      <p:cBhvr>
                                        <p:cTn id="3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42" presetClass="entr" presetSubtype="0" fill="hold" grpId="0" nodeType="after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fade">
                                      <p:cBhvr>
                                        <p:cTn id="35" dur="500"/>
                                        <p:tgtEl>
                                          <p:spTgt spid="10">
                                            <p:txEl>
                                              <p:pRg st="3" end="3"/>
                                            </p:txEl>
                                          </p:spTgt>
                                        </p:tgtEl>
                                      </p:cBhvr>
                                    </p:animEffect>
                                    <p:anim calcmode="lin" valueType="num">
                                      <p:cBhvr>
                                        <p:cTn id="36"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uiExpand="1" build="p"/>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ext Box 1027"/>
          <p:cNvSpPr txBox="1">
            <a:spLocks noChangeArrowheads="1"/>
          </p:cNvSpPr>
          <p:nvPr/>
        </p:nvSpPr>
        <p:spPr bwMode="auto">
          <a:xfrm>
            <a:off x="1053053" y="3055091"/>
            <a:ext cx="8119702" cy="3078377"/>
          </a:xfrm>
          <a:prstGeom prst="rect">
            <a:avLst/>
          </a:prstGeom>
          <a:noFill/>
          <a:ln w="9525">
            <a:solidFill>
              <a:srgbClr val="000000"/>
            </a:solidFill>
            <a:prstDash val="lgDashDot"/>
            <a:miter lim="800000"/>
          </a:ln>
        </p:spPr>
        <p:txBody>
          <a:bodyPr/>
          <a:lstStyle/>
          <a:p>
            <a:pPr eaLnBrk="0" hangingPunct="0">
              <a:spcAft>
                <a:spcPts val="775"/>
              </a:spcAft>
            </a:pPr>
            <a:r>
              <a:rPr lang="zh-CN" altLang="en-US" sz="2000" dirty="0">
                <a:solidFill>
                  <a:srgbClr val="0000FF"/>
                </a:solidFill>
                <a:latin typeface="Consolas" panose="020B0609020204030204" pitchFamily="49" charset="0"/>
                <a:cs typeface="Consolas" panose="020B0609020204030204" pitchFamily="49" charset="0"/>
              </a:rPr>
              <a:t>算法</a:t>
            </a:r>
            <a:r>
              <a:rPr lang="en-US" altLang="zh-CN" sz="2000" dirty="0">
                <a:solidFill>
                  <a:srgbClr val="0000FF"/>
                </a:solidFill>
                <a:latin typeface="Consolas" panose="020B0609020204030204" pitchFamily="49" charset="0"/>
                <a:cs typeface="Consolas" panose="020B0609020204030204" pitchFamily="49" charset="0"/>
              </a:rPr>
              <a:t>——</a:t>
            </a:r>
            <a:r>
              <a:rPr lang="zh-CN" altLang="en-US" sz="2000" dirty="0">
                <a:solidFill>
                  <a:srgbClr val="0000FF"/>
                </a:solidFill>
                <a:latin typeface="Consolas" panose="020B0609020204030204" pitchFamily="49" charset="0"/>
                <a:cs typeface="Consolas" panose="020B0609020204030204" pitchFamily="49" charset="0"/>
              </a:rPr>
              <a:t>最短链接策略求解</a:t>
            </a:r>
            <a:r>
              <a:rPr lang="en-US" altLang="zh-CN" sz="2000" dirty="0">
                <a:solidFill>
                  <a:srgbClr val="0000FF"/>
                </a:solidFill>
                <a:latin typeface="Consolas" panose="020B0609020204030204" pitchFamily="49" charset="0"/>
                <a:cs typeface="Consolas" panose="020B0609020204030204" pitchFamily="49" charset="0"/>
              </a:rPr>
              <a:t>TSP</a:t>
            </a:r>
            <a:r>
              <a:rPr lang="zh-CN" altLang="en-US" sz="2000" dirty="0">
                <a:solidFill>
                  <a:srgbClr val="0000FF"/>
                </a:solidFill>
                <a:latin typeface="Consolas" panose="020B0609020204030204" pitchFamily="49" charset="0"/>
                <a:cs typeface="Consolas" panose="020B0609020204030204" pitchFamily="49" charset="0"/>
              </a:rPr>
              <a:t>问题</a:t>
            </a:r>
          </a:p>
          <a:p>
            <a:pPr eaLnBrk="0" hangingPunct="0"/>
            <a:r>
              <a:rPr lang="zh-CN" altLang="en-US" sz="2000" dirty="0">
                <a:solidFill>
                  <a:srgbClr val="0000FF"/>
                </a:solidFill>
                <a:latin typeface="Consolas" panose="020B0609020204030204" pitchFamily="49" charset="0"/>
                <a:cs typeface="Consolas" panose="020B0609020204030204" pitchFamily="49" charset="0"/>
              </a:rPr>
              <a:t>    </a:t>
            </a:r>
            <a:r>
              <a:rPr lang="en-US" altLang="zh-CN" sz="2000" dirty="0">
                <a:solidFill>
                  <a:srgbClr val="0000FF"/>
                </a:solidFill>
                <a:latin typeface="Consolas" panose="020B0609020204030204" pitchFamily="49" charset="0"/>
                <a:cs typeface="Consolas" panose="020B0609020204030204" pitchFamily="49" charset="0"/>
              </a:rPr>
              <a:t>1</a:t>
            </a:r>
            <a:r>
              <a:rPr lang="zh-CN" altLang="en-US"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P={ };     </a:t>
            </a:r>
          </a:p>
          <a:p>
            <a:pPr eaLnBrk="0" hangingPunct="0"/>
            <a:r>
              <a:rPr lang="en-US" altLang="zh-CN" sz="2000" dirty="0">
                <a:solidFill>
                  <a:srgbClr val="0000FF"/>
                </a:solidFill>
                <a:latin typeface="Consolas" panose="020B0609020204030204" pitchFamily="49" charset="0"/>
                <a:cs typeface="Consolas" panose="020B0609020204030204" pitchFamily="49" charset="0"/>
              </a:rPr>
              <a:t>    2</a:t>
            </a:r>
            <a:r>
              <a:rPr lang="zh-CN" altLang="en-US"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E</a:t>
            </a:r>
            <a:r>
              <a:rPr lang="en-US" altLang="zh-CN" sz="2000" i="1"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=E;     //</a:t>
            </a:r>
            <a:r>
              <a:rPr lang="zh-CN" altLang="en-US" sz="2000" dirty="0">
                <a:solidFill>
                  <a:srgbClr val="0000FF"/>
                </a:solidFill>
                <a:latin typeface="Consolas" panose="020B0609020204030204" pitchFamily="49" charset="0"/>
                <a:cs typeface="Consolas" panose="020B0609020204030204" pitchFamily="49" charset="0"/>
              </a:rPr>
              <a:t>候选集合，初始时为图中所有边</a:t>
            </a:r>
          </a:p>
          <a:p>
            <a:pPr eaLnBrk="0" hangingPunct="0"/>
            <a:r>
              <a:rPr lang="zh-CN" altLang="en-US" sz="2000" dirty="0">
                <a:solidFill>
                  <a:srgbClr val="0000FF"/>
                </a:solidFill>
                <a:latin typeface="Consolas" panose="020B0609020204030204" pitchFamily="49" charset="0"/>
                <a:cs typeface="Consolas" panose="020B0609020204030204" pitchFamily="49" charset="0"/>
              </a:rPr>
              <a:t>    </a:t>
            </a:r>
            <a:r>
              <a:rPr lang="en-US" altLang="zh-CN" sz="2000" dirty="0">
                <a:solidFill>
                  <a:srgbClr val="0000FF"/>
                </a:solidFill>
                <a:latin typeface="Consolas" panose="020B0609020204030204" pitchFamily="49" charset="0"/>
                <a:cs typeface="Consolas" panose="020B0609020204030204" pitchFamily="49" charset="0"/>
              </a:rPr>
              <a:t>3</a:t>
            </a:r>
            <a:r>
              <a:rPr lang="zh-CN" altLang="en-US" sz="2000" dirty="0">
                <a:solidFill>
                  <a:srgbClr val="0000FF"/>
                </a:solidFill>
                <a:latin typeface="Consolas" panose="020B0609020204030204" pitchFamily="49" charset="0"/>
                <a:cs typeface="Consolas" panose="020B0609020204030204" pitchFamily="49" charset="0"/>
              </a:rPr>
              <a:t>．循环直到集合</a:t>
            </a:r>
            <a:r>
              <a:rPr lang="en-US" altLang="zh-CN" sz="2000" dirty="0">
                <a:solidFill>
                  <a:srgbClr val="0000FF"/>
                </a:solidFill>
                <a:latin typeface="Consolas" panose="020B0609020204030204" pitchFamily="49" charset="0"/>
                <a:cs typeface="Consolas" panose="020B0609020204030204" pitchFamily="49" charset="0"/>
              </a:rPr>
              <a:t>P</a:t>
            </a:r>
            <a:r>
              <a:rPr lang="zh-CN" altLang="en-US" sz="2000" dirty="0">
                <a:solidFill>
                  <a:srgbClr val="0000FF"/>
                </a:solidFill>
                <a:latin typeface="Consolas" panose="020B0609020204030204" pitchFamily="49" charset="0"/>
                <a:cs typeface="Consolas" panose="020B0609020204030204" pitchFamily="49" charset="0"/>
              </a:rPr>
              <a:t>中包含</a:t>
            </a:r>
            <a:r>
              <a:rPr lang="en-US" altLang="zh-CN" sz="2000" dirty="0">
                <a:solidFill>
                  <a:srgbClr val="0000FF"/>
                </a:solidFill>
                <a:latin typeface="Consolas" panose="020B0609020204030204" pitchFamily="49" charset="0"/>
                <a:cs typeface="Consolas" panose="020B0609020204030204" pitchFamily="49" charset="0"/>
              </a:rPr>
              <a:t>n-1</a:t>
            </a:r>
            <a:r>
              <a:rPr lang="zh-CN" altLang="en-US" sz="2000" dirty="0">
                <a:solidFill>
                  <a:srgbClr val="0000FF"/>
                </a:solidFill>
                <a:latin typeface="Consolas" panose="020B0609020204030204" pitchFamily="49" charset="0"/>
                <a:cs typeface="Consolas" panose="020B0609020204030204" pitchFamily="49" charset="0"/>
              </a:rPr>
              <a:t>条边</a:t>
            </a:r>
          </a:p>
          <a:p>
            <a:pPr eaLnBrk="0" hangingPunct="0"/>
            <a:r>
              <a:rPr lang="zh-CN" altLang="en-US" sz="2000" dirty="0">
                <a:solidFill>
                  <a:srgbClr val="0000FF"/>
                </a:solidFill>
                <a:latin typeface="Consolas" panose="020B0609020204030204" pitchFamily="49" charset="0"/>
                <a:cs typeface="Consolas" panose="020B0609020204030204" pitchFamily="49" charset="0"/>
              </a:rPr>
              <a:t>       </a:t>
            </a:r>
            <a:r>
              <a:rPr lang="en-US" altLang="zh-CN" sz="2000" dirty="0">
                <a:solidFill>
                  <a:srgbClr val="0000FF"/>
                </a:solidFill>
                <a:latin typeface="Consolas" panose="020B0609020204030204" pitchFamily="49" charset="0"/>
                <a:cs typeface="Consolas" panose="020B0609020204030204" pitchFamily="49" charset="0"/>
              </a:rPr>
              <a:t>3.1 </a:t>
            </a:r>
            <a:r>
              <a:rPr lang="zh-CN" altLang="en-US" sz="2000" dirty="0">
                <a:solidFill>
                  <a:srgbClr val="0000FF"/>
                </a:solidFill>
                <a:latin typeface="Consolas" panose="020B0609020204030204" pitchFamily="49" charset="0"/>
                <a:cs typeface="Consolas" panose="020B0609020204030204" pitchFamily="49" charset="0"/>
              </a:rPr>
              <a:t>在</a:t>
            </a:r>
            <a:r>
              <a:rPr lang="en-US" altLang="zh-CN" sz="2000" dirty="0">
                <a:solidFill>
                  <a:srgbClr val="0000FF"/>
                </a:solidFill>
                <a:latin typeface="Consolas" panose="020B0609020204030204" pitchFamily="49" charset="0"/>
                <a:cs typeface="Consolas" panose="020B0609020204030204" pitchFamily="49" charset="0"/>
              </a:rPr>
              <a:t>E</a:t>
            </a:r>
            <a:r>
              <a:rPr lang="en-US" altLang="zh-CN" sz="2000" i="1" dirty="0">
                <a:solidFill>
                  <a:srgbClr val="0000FF"/>
                </a:solidFill>
                <a:latin typeface="Consolas" panose="020B0609020204030204" pitchFamily="49" charset="0"/>
                <a:cs typeface="Consolas" panose="020B0609020204030204" pitchFamily="49" charset="0"/>
              </a:rPr>
              <a:t>'</a:t>
            </a:r>
            <a:r>
              <a:rPr lang="zh-CN" altLang="en-US" sz="2000" dirty="0">
                <a:solidFill>
                  <a:srgbClr val="0000FF"/>
                </a:solidFill>
                <a:latin typeface="Consolas" panose="020B0609020204030204" pitchFamily="49" charset="0"/>
                <a:cs typeface="Consolas" panose="020B0609020204030204" pitchFamily="49" charset="0"/>
              </a:rPr>
              <a:t>中选取最短边</a:t>
            </a:r>
            <a:r>
              <a:rPr lang="en-US" altLang="zh-CN" sz="2000" dirty="0">
                <a:solidFill>
                  <a:srgbClr val="0000FF"/>
                </a:solidFill>
                <a:latin typeface="Consolas" panose="020B0609020204030204" pitchFamily="49" charset="0"/>
                <a:cs typeface="Consolas" panose="020B0609020204030204" pitchFamily="49" charset="0"/>
              </a:rPr>
              <a:t>(u, v);</a:t>
            </a:r>
          </a:p>
          <a:p>
            <a:pPr eaLnBrk="0" hangingPunct="0"/>
            <a:r>
              <a:rPr lang="en-US" altLang="zh-CN" sz="2000" dirty="0">
                <a:solidFill>
                  <a:srgbClr val="0000FF"/>
                </a:solidFill>
                <a:latin typeface="Consolas" panose="020B0609020204030204" pitchFamily="49" charset="0"/>
                <a:cs typeface="Consolas" panose="020B0609020204030204" pitchFamily="49" charset="0"/>
              </a:rPr>
              <a:t>       3.2 E</a:t>
            </a:r>
            <a:r>
              <a:rPr lang="en-US" altLang="zh-CN" sz="2000" i="1"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=E</a:t>
            </a:r>
            <a:r>
              <a:rPr lang="en-US" altLang="zh-CN" sz="2000" i="1"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-{(u, v)};</a:t>
            </a:r>
          </a:p>
          <a:p>
            <a:pPr eaLnBrk="0" hangingPunct="0"/>
            <a:r>
              <a:rPr lang="en-US" altLang="zh-CN" sz="2000" dirty="0">
                <a:solidFill>
                  <a:srgbClr val="0000FF"/>
                </a:solidFill>
                <a:latin typeface="Consolas" panose="020B0609020204030204" pitchFamily="49" charset="0"/>
                <a:cs typeface="Consolas" panose="020B0609020204030204" pitchFamily="49" charset="0"/>
              </a:rPr>
              <a:t>       3.3 </a:t>
            </a:r>
            <a:r>
              <a:rPr lang="zh-CN" altLang="en-US" sz="2000" dirty="0">
                <a:solidFill>
                  <a:srgbClr val="0000FF"/>
                </a:solidFill>
                <a:latin typeface="Consolas" panose="020B0609020204030204" pitchFamily="49" charset="0"/>
                <a:cs typeface="Consolas" panose="020B0609020204030204" pitchFamily="49" charset="0"/>
              </a:rPr>
              <a:t>如果 </a:t>
            </a:r>
            <a:r>
              <a:rPr lang="en-US" altLang="zh-CN" sz="2000" dirty="0">
                <a:solidFill>
                  <a:srgbClr val="0000FF"/>
                </a:solidFill>
                <a:latin typeface="Consolas" panose="020B0609020204030204" pitchFamily="49" charset="0"/>
                <a:cs typeface="Consolas" panose="020B0609020204030204" pitchFamily="49" charset="0"/>
              </a:rPr>
              <a:t>(</a:t>
            </a:r>
            <a:r>
              <a:rPr lang="zh-CN" altLang="en-US" sz="2000" dirty="0">
                <a:solidFill>
                  <a:srgbClr val="0000FF"/>
                </a:solidFill>
                <a:latin typeface="Consolas" panose="020B0609020204030204" pitchFamily="49" charset="0"/>
                <a:cs typeface="Consolas" panose="020B0609020204030204" pitchFamily="49" charset="0"/>
              </a:rPr>
              <a:t>顶点</a:t>
            </a:r>
            <a:r>
              <a:rPr lang="en-US" altLang="zh-CN" sz="2000" dirty="0">
                <a:solidFill>
                  <a:srgbClr val="0000FF"/>
                </a:solidFill>
                <a:latin typeface="Consolas" panose="020B0609020204030204" pitchFamily="49" charset="0"/>
                <a:cs typeface="Consolas" panose="020B0609020204030204" pitchFamily="49" charset="0"/>
              </a:rPr>
              <a:t>u</a:t>
            </a:r>
            <a:r>
              <a:rPr lang="zh-CN" altLang="en-US" sz="2000" dirty="0">
                <a:solidFill>
                  <a:srgbClr val="0000FF"/>
                </a:solidFill>
                <a:latin typeface="Consolas" panose="020B0609020204030204" pitchFamily="49" charset="0"/>
                <a:cs typeface="Consolas" panose="020B0609020204030204" pitchFamily="49" charset="0"/>
              </a:rPr>
              <a:t>和</a:t>
            </a:r>
            <a:r>
              <a:rPr lang="en-US" altLang="zh-CN" sz="2000" dirty="0">
                <a:solidFill>
                  <a:srgbClr val="0000FF"/>
                </a:solidFill>
                <a:latin typeface="Consolas" panose="020B0609020204030204" pitchFamily="49" charset="0"/>
                <a:cs typeface="Consolas" panose="020B0609020204030204" pitchFamily="49" charset="0"/>
              </a:rPr>
              <a:t>v</a:t>
            </a:r>
            <a:r>
              <a:rPr lang="zh-CN" altLang="en-US" sz="2000" dirty="0">
                <a:solidFill>
                  <a:srgbClr val="0000FF"/>
                </a:solidFill>
                <a:latin typeface="Consolas" panose="020B0609020204030204" pitchFamily="49" charset="0"/>
                <a:cs typeface="Consolas" panose="020B0609020204030204" pitchFamily="49" charset="0"/>
              </a:rPr>
              <a:t>在</a:t>
            </a:r>
            <a:r>
              <a:rPr lang="en-US" altLang="zh-CN" sz="2000" dirty="0">
                <a:solidFill>
                  <a:srgbClr val="0000FF"/>
                </a:solidFill>
                <a:latin typeface="Consolas" panose="020B0609020204030204" pitchFamily="49" charset="0"/>
                <a:cs typeface="Consolas" panose="020B0609020204030204" pitchFamily="49" charset="0"/>
              </a:rPr>
              <a:t>P</a:t>
            </a:r>
            <a:r>
              <a:rPr lang="zh-CN" altLang="en-US" sz="2000" dirty="0">
                <a:solidFill>
                  <a:srgbClr val="0000FF"/>
                </a:solidFill>
                <a:latin typeface="Consolas" panose="020B0609020204030204" pitchFamily="49" charset="0"/>
                <a:cs typeface="Consolas" panose="020B0609020204030204" pitchFamily="49" charset="0"/>
              </a:rPr>
              <a:t>中不连通 </a:t>
            </a:r>
            <a:r>
              <a:rPr lang="en-US" altLang="zh-CN" sz="2000" dirty="0">
                <a:solidFill>
                  <a:srgbClr val="0000FF"/>
                </a:solidFill>
                <a:latin typeface="Consolas" panose="020B0609020204030204" pitchFamily="49" charset="0"/>
                <a:cs typeface="Consolas" panose="020B0609020204030204" pitchFamily="49" charset="0"/>
              </a:rPr>
              <a:t>and </a:t>
            </a:r>
            <a:r>
              <a:rPr lang="zh-CN" altLang="en-US" sz="2000" dirty="0">
                <a:solidFill>
                  <a:srgbClr val="0000FF"/>
                </a:solidFill>
                <a:latin typeface="Consolas" panose="020B0609020204030204" pitchFamily="49" charset="0"/>
                <a:cs typeface="Consolas" panose="020B0609020204030204" pitchFamily="49" charset="0"/>
              </a:rPr>
              <a:t>不产生分枝</a:t>
            </a:r>
            <a:r>
              <a:rPr lang="en-US" altLang="zh-CN" sz="2000" dirty="0">
                <a:solidFill>
                  <a:srgbClr val="0000FF"/>
                </a:solidFill>
                <a:latin typeface="Consolas" panose="020B0609020204030204" pitchFamily="49" charset="0"/>
                <a:cs typeface="Consolas" panose="020B0609020204030204" pitchFamily="49" charset="0"/>
              </a:rPr>
              <a:t>) </a:t>
            </a:r>
          </a:p>
          <a:p>
            <a:pPr eaLnBrk="0" hangingPunct="0"/>
            <a:r>
              <a:rPr lang="en-US" altLang="zh-CN" sz="2000" dirty="0">
                <a:solidFill>
                  <a:srgbClr val="0000FF"/>
                </a:solidFill>
                <a:latin typeface="Consolas" panose="020B0609020204030204" pitchFamily="49" charset="0"/>
                <a:cs typeface="Consolas" panose="020B0609020204030204" pitchFamily="49" charset="0"/>
              </a:rPr>
              <a:t>               </a:t>
            </a:r>
            <a:r>
              <a:rPr lang="zh-CN" altLang="en-US" sz="2000" dirty="0">
                <a:solidFill>
                  <a:srgbClr val="0000FF"/>
                </a:solidFill>
                <a:latin typeface="Consolas" panose="020B0609020204030204" pitchFamily="49" charset="0"/>
                <a:cs typeface="Consolas" panose="020B0609020204030204" pitchFamily="49" charset="0"/>
              </a:rPr>
              <a:t>则</a:t>
            </a:r>
            <a:r>
              <a:rPr lang="en-US" altLang="zh-CN" sz="2000" dirty="0">
                <a:solidFill>
                  <a:srgbClr val="0000FF"/>
                </a:solidFill>
                <a:latin typeface="Consolas" panose="020B0609020204030204" pitchFamily="49" charset="0"/>
                <a:cs typeface="Consolas" panose="020B0609020204030204" pitchFamily="49" charset="0"/>
              </a:rPr>
              <a:t>P=P+{(u, v)};</a:t>
            </a:r>
          </a:p>
        </p:txBody>
      </p:sp>
      <p:sp>
        <p:nvSpPr>
          <p:cNvPr id="35842" name="Text Box 1032"/>
          <p:cNvSpPr txBox="1">
            <a:spLocks noChangeArrowheads="1"/>
          </p:cNvSpPr>
          <p:nvPr/>
        </p:nvSpPr>
        <p:spPr bwMode="auto">
          <a:xfrm>
            <a:off x="931564" y="1666691"/>
            <a:ext cx="10349461" cy="961289"/>
          </a:xfrm>
          <a:prstGeom prst="rect">
            <a:avLst/>
          </a:prstGeom>
          <a:noFill/>
          <a:ln w="9525">
            <a:noFill/>
            <a:miter lim="800000"/>
          </a:ln>
        </p:spPr>
        <p:txBody>
          <a:bodyPr wrap="square">
            <a:spAutoFit/>
          </a:bodyPr>
          <a:lstStyle/>
          <a:p>
            <a:pPr>
              <a:lnSpc>
                <a:spcPct val="150000"/>
              </a:lnSpc>
              <a:spcBef>
                <a:spcPct val="50000"/>
              </a:spcBef>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设图</a:t>
            </a:r>
            <a:r>
              <a:rPr kumimoji="1" lang="en-US" altLang="zh-CN" sz="2000" dirty="0">
                <a:latin typeface="微软雅黑" panose="020B0503020204020204" pitchFamily="34" charset="-122"/>
                <a:ea typeface="微软雅黑" panose="020B0503020204020204" pitchFamily="34" charset="-122"/>
              </a:rPr>
              <a:t>G</a:t>
            </a:r>
            <a:r>
              <a:rPr kumimoji="1" lang="zh-CN" altLang="en-US" sz="2000" dirty="0">
                <a:latin typeface="微软雅黑" panose="020B0503020204020204" pitchFamily="34" charset="-122"/>
                <a:ea typeface="微软雅黑" panose="020B0503020204020204" pitchFamily="34" charset="-122"/>
              </a:rPr>
              <a:t>有</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个顶点，边上的代价存储在二维数组</a:t>
            </a:r>
            <a:r>
              <a:rPr kumimoji="1" lang="en-US" altLang="zh-CN" sz="2000" dirty="0">
                <a:latin typeface="微软雅黑" panose="020B0503020204020204" pitchFamily="34" charset="-122"/>
                <a:ea typeface="微软雅黑" panose="020B0503020204020204" pitchFamily="34" charset="-122"/>
              </a:rPr>
              <a:t>w[n][n]</a:t>
            </a:r>
            <a:r>
              <a:rPr kumimoji="1" lang="zh-CN" altLang="en-US" sz="2000" dirty="0">
                <a:latin typeface="微软雅黑" panose="020B0503020204020204" pitchFamily="34" charset="-122"/>
                <a:ea typeface="微软雅黑" panose="020B0503020204020204" pitchFamily="34" charset="-122"/>
              </a:rPr>
              <a:t>中，集合</a:t>
            </a:r>
            <a:r>
              <a:rPr kumimoji="1" lang="en-US" altLang="zh-CN" sz="2000" dirty="0">
                <a:latin typeface="微软雅黑" panose="020B0503020204020204" pitchFamily="34" charset="-122"/>
                <a:ea typeface="微软雅黑" panose="020B0503020204020204" pitchFamily="34" charset="-122"/>
              </a:rPr>
              <a:t>E</a:t>
            </a:r>
            <a:r>
              <a:rPr kumimoji="1" lang="en-US" altLang="zh-CN" sz="2000" i="1"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是候选集合即存储所有未选取的边，集合</a:t>
            </a:r>
            <a:r>
              <a:rPr kumimoji="1" lang="en-US" altLang="zh-CN" sz="2000" dirty="0">
                <a:latin typeface="微软雅黑" panose="020B0503020204020204" pitchFamily="34" charset="-122"/>
                <a:ea typeface="微软雅黑" panose="020B0503020204020204" pitchFamily="34" charset="-122"/>
              </a:rPr>
              <a:t>P</a:t>
            </a:r>
            <a:r>
              <a:rPr kumimoji="1" lang="zh-CN" altLang="en-US" sz="2000" dirty="0">
                <a:latin typeface="微软雅黑" panose="020B0503020204020204" pitchFamily="34" charset="-122"/>
                <a:ea typeface="微软雅黑" panose="020B0503020204020204" pitchFamily="34" charset="-122"/>
              </a:rPr>
              <a:t>存储经过的边，最短链接策略求解</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问题的算法如下： </a:t>
            </a:r>
          </a:p>
        </p:txBody>
      </p:sp>
      <p:sp>
        <p:nvSpPr>
          <p:cNvPr id="9" name="文本框 8"/>
          <p:cNvSpPr txBox="1"/>
          <p:nvPr/>
        </p:nvSpPr>
        <p:spPr>
          <a:xfrm>
            <a:off x="646757" y="1209745"/>
            <a:ext cx="2514600" cy="400110"/>
          </a:xfrm>
          <a:prstGeom prst="rect">
            <a:avLst/>
          </a:prstGeom>
          <a:noFill/>
        </p:spPr>
        <p:txBody>
          <a:bodyPr>
            <a:spAutoFit/>
          </a:bodyPr>
          <a:lstStyle/>
          <a:p>
            <a:pPr>
              <a:defRPr/>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算法设计</a:t>
            </a:r>
            <a:r>
              <a:rPr lang="en-US" altLang="zh-CN"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0" name="文本占位符 9"/>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5.3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p:cNvSpPr txBox="1">
            <a:spLocks noChangeArrowheads="1"/>
          </p:cNvSpPr>
          <p:nvPr/>
        </p:nvSpPr>
        <p:spPr bwMode="auto">
          <a:xfrm>
            <a:off x="1136830" y="1887887"/>
            <a:ext cx="10257210" cy="1660711"/>
          </a:xfrm>
          <a:prstGeom prst="rect">
            <a:avLst/>
          </a:prstGeom>
          <a:noFill/>
          <a:ln>
            <a:noFill/>
          </a:ln>
          <a:effectLst/>
        </p:spPr>
        <p:txBody>
          <a:bodyPr wrap="square">
            <a:spAutoFit/>
          </a:bodyPr>
          <a:lstStyle/>
          <a:p>
            <a:pPr>
              <a:lnSpc>
                <a:spcPct val="130000"/>
              </a:lnSpc>
              <a:defRPr/>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如果操作“在</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E</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’中选取最短边</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(u, v)</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“用顺序查找，则算法的时间性能是</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O(n</a:t>
            </a:r>
            <a:r>
              <a:rPr kumimoji="1" lang="en-US" altLang="zh-CN" sz="2000" baseline="30000" dirty="0">
                <a:latin typeface="微软雅黑" panose="020B0503020204020204" pitchFamily="34" charset="-122"/>
                <a:ea typeface="微软雅黑" panose="020B0503020204020204" pitchFamily="34" charset="-122"/>
                <a:cs typeface="Consolas" panose="020B0609020204030204" pitchFamily="49" charset="0"/>
              </a:rPr>
              <a:t>2</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，如果采用堆排序的方法将集合</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E‘</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中的边建立堆，则选取最短边的操作可以是</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O(log</a:t>
            </a:r>
            <a:r>
              <a:rPr kumimoji="1" lang="en-US" altLang="zh-CN" sz="2000" baseline="-30000" dirty="0">
                <a:latin typeface="微软雅黑" panose="020B0503020204020204" pitchFamily="34" charset="-122"/>
                <a:ea typeface="微软雅黑" panose="020B0503020204020204" pitchFamily="34" charset="-122"/>
                <a:cs typeface="Consolas" panose="020B0609020204030204" pitchFamily="49" charset="0"/>
              </a:rPr>
              <a:t>2</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，对于两个顶点是否连通以及是否会产生分枝，可以用并查集的操作将其时间性能提高到</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O(n)</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，此时算法的时间性能为</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O(nlog</a:t>
            </a:r>
            <a:r>
              <a:rPr kumimoji="1" lang="en-US" altLang="zh-CN" sz="2000" baseline="-30000" dirty="0">
                <a:latin typeface="微软雅黑" panose="020B0503020204020204" pitchFamily="34" charset="-122"/>
                <a:ea typeface="微软雅黑" panose="020B0503020204020204" pitchFamily="34" charset="-122"/>
                <a:cs typeface="Consolas" panose="020B0609020204030204" pitchFamily="49" charset="0"/>
              </a:rPr>
              <a:t>2</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 </a:t>
            </a:r>
          </a:p>
        </p:txBody>
      </p:sp>
      <p:sp>
        <p:nvSpPr>
          <p:cNvPr id="4" name="文本框 3"/>
          <p:cNvSpPr txBox="1"/>
          <p:nvPr/>
        </p:nvSpPr>
        <p:spPr>
          <a:xfrm>
            <a:off x="808697" y="1299904"/>
            <a:ext cx="2514600" cy="400110"/>
          </a:xfrm>
          <a:prstGeom prst="rect">
            <a:avLst/>
          </a:prstGeom>
          <a:noFill/>
        </p:spPr>
        <p:txBody>
          <a:bodyPr>
            <a:spAutoFit/>
          </a:bodyPr>
          <a:lstStyle/>
          <a:p>
            <a:pPr>
              <a:defRPr/>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算法分析</a:t>
            </a:r>
            <a:r>
              <a:rPr lang="en-US" altLang="zh-CN"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 name="Text Box 4"/>
          <p:cNvSpPr txBox="1">
            <a:spLocks noChangeArrowheads="1"/>
          </p:cNvSpPr>
          <p:nvPr/>
        </p:nvSpPr>
        <p:spPr bwMode="auto">
          <a:xfrm>
            <a:off x="1136829" y="4680323"/>
            <a:ext cx="10164743" cy="968791"/>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defRPr/>
            </a:pPr>
            <a:r>
              <a:rPr kumimoji="1" lang="zh-CN" altLang="en-US" sz="2000" dirty="0">
                <a:solidFill>
                  <a:srgbClr val="0000FF"/>
                </a:solidFill>
                <a:latin typeface="微软雅黑" panose="020B0503020204020204" pitchFamily="34" charset="-122"/>
                <a:ea typeface="微软雅黑" panose="020B0503020204020204" pitchFamily="34" charset="-122"/>
              </a:rPr>
              <a:t>     通过实例分析，图中从城市</a:t>
            </a:r>
            <a:r>
              <a:rPr kumimoji="1" lang="en-US" altLang="zh-CN" sz="2000" dirty="0">
                <a:solidFill>
                  <a:srgbClr val="0000FF"/>
                </a:solidFill>
                <a:latin typeface="微软雅黑" panose="020B0503020204020204" pitchFamily="34" charset="-122"/>
                <a:ea typeface="微软雅黑" panose="020B0503020204020204" pitchFamily="34" charset="-122"/>
              </a:rPr>
              <a:t>1</a:t>
            </a:r>
            <a:r>
              <a:rPr kumimoji="1" lang="zh-CN" altLang="en-US" sz="2000" dirty="0">
                <a:solidFill>
                  <a:srgbClr val="0000FF"/>
                </a:solidFill>
                <a:latin typeface="微软雅黑" panose="020B0503020204020204" pitchFamily="34" charset="-122"/>
                <a:ea typeface="微软雅黑" panose="020B0503020204020204" pitchFamily="34" charset="-122"/>
              </a:rPr>
              <a:t>出发的最优解是</a:t>
            </a:r>
            <a:r>
              <a:rPr kumimoji="1" lang="en-US" altLang="zh-CN" sz="2000" dirty="0">
                <a:solidFill>
                  <a:srgbClr val="0000FF"/>
                </a:solidFill>
                <a:latin typeface="微软雅黑" panose="020B0503020204020204" pitchFamily="34" charset="-122"/>
                <a:ea typeface="微软雅黑" panose="020B0503020204020204" pitchFamily="34" charset="-122"/>
              </a:rPr>
              <a:t>1→2→5→4→3→1</a:t>
            </a:r>
            <a:r>
              <a:rPr kumimoji="1" lang="zh-CN" altLang="en-US" sz="2000" dirty="0">
                <a:solidFill>
                  <a:srgbClr val="0000FF"/>
                </a:solidFill>
                <a:latin typeface="微软雅黑" panose="020B0503020204020204" pitchFamily="34" charset="-122"/>
                <a:ea typeface="微软雅黑" panose="020B0503020204020204" pitchFamily="34" charset="-122"/>
              </a:rPr>
              <a:t>，总代价只有</a:t>
            </a:r>
            <a:r>
              <a:rPr kumimoji="1" lang="en-US" altLang="zh-CN" sz="2000" dirty="0">
                <a:solidFill>
                  <a:srgbClr val="0000FF"/>
                </a:solidFill>
                <a:latin typeface="微软雅黑" panose="020B0503020204020204" pitchFamily="34" charset="-122"/>
                <a:ea typeface="微软雅黑" panose="020B0503020204020204" pitchFamily="34" charset="-122"/>
              </a:rPr>
              <a:t>13</a:t>
            </a:r>
            <a:r>
              <a:rPr kumimoji="1" lang="zh-CN" altLang="en-US" sz="2000" dirty="0">
                <a:solidFill>
                  <a:srgbClr val="0000FF"/>
                </a:solidFill>
                <a:latin typeface="微软雅黑" panose="020B0503020204020204" pitchFamily="34" charset="-122"/>
                <a:ea typeface="微软雅黑" panose="020B0503020204020204" pitchFamily="34" charset="-122"/>
              </a:rPr>
              <a:t>。</a:t>
            </a:r>
            <a:endParaRPr kumimoji="1" lang="en-US" altLang="zh-CN" sz="2000" dirty="0">
              <a:solidFill>
                <a:srgbClr val="0000FF"/>
              </a:solidFill>
              <a:latin typeface="微软雅黑" panose="020B0503020204020204" pitchFamily="34" charset="-122"/>
              <a:ea typeface="微软雅黑" panose="020B0503020204020204" pitchFamily="34" charset="-122"/>
            </a:endParaRPr>
          </a:p>
          <a:p>
            <a:pPr algn="just" eaLnBrk="1" hangingPunct="1">
              <a:lnSpc>
                <a:spcPct val="150000"/>
              </a:lnSpc>
              <a:defRPr/>
            </a:pPr>
            <a:r>
              <a:rPr kumimoji="1" lang="en-US" altLang="zh-CN" sz="2000" dirty="0">
                <a:solidFill>
                  <a:srgbClr val="0000FF"/>
                </a:solidFill>
                <a:latin typeface="微软雅黑" panose="020B0503020204020204" pitchFamily="34" charset="-122"/>
                <a:ea typeface="微软雅黑" panose="020B0503020204020204" pitchFamily="34" charset="-122"/>
              </a:rPr>
              <a:t>     </a:t>
            </a:r>
            <a:r>
              <a:rPr kumimoji="1" lang="zh-CN" altLang="en-US" sz="2000" dirty="0">
                <a:solidFill>
                  <a:srgbClr val="0000FF"/>
                </a:solidFill>
                <a:latin typeface="微软雅黑" panose="020B0503020204020204" pitchFamily="34" charset="-122"/>
                <a:ea typeface="微软雅黑" panose="020B0503020204020204" pitchFamily="34" charset="-122"/>
              </a:rPr>
              <a:t>用最短链接贪心策略求解</a:t>
            </a:r>
            <a:r>
              <a:rPr kumimoji="1" lang="en-US" altLang="zh-CN" sz="2000" dirty="0">
                <a:solidFill>
                  <a:srgbClr val="0000FF"/>
                </a:solidFill>
                <a:latin typeface="微软雅黑" panose="020B0503020204020204" pitchFamily="34" charset="-122"/>
                <a:ea typeface="微软雅黑" panose="020B0503020204020204" pitchFamily="34" charset="-122"/>
              </a:rPr>
              <a:t>TSP</a:t>
            </a:r>
            <a:r>
              <a:rPr kumimoji="1" lang="zh-CN" altLang="en-US" sz="2000" dirty="0">
                <a:solidFill>
                  <a:srgbClr val="0000FF"/>
                </a:solidFill>
                <a:latin typeface="微软雅黑" panose="020B0503020204020204" pitchFamily="34" charset="-122"/>
                <a:ea typeface="微软雅黑" panose="020B0503020204020204" pitchFamily="34" charset="-122"/>
              </a:rPr>
              <a:t>问题所得的结果不一定是最优解。</a:t>
            </a:r>
            <a:endParaRPr kumimoji="1"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747894" y="4057269"/>
            <a:ext cx="5253849" cy="578515"/>
          </a:xfrm>
          <a:prstGeom prst="rect">
            <a:avLst/>
          </a:prstGeom>
          <a:noFill/>
          <a:ln>
            <a:noFill/>
          </a:ln>
          <a:effectLst/>
        </p:spPr>
        <p:txBody>
          <a:bodyPr/>
          <a:lstStyle/>
          <a:p>
            <a:pPr>
              <a:defRPr/>
            </a:pPr>
            <a:r>
              <a:rPr lang="zh-CN" altLang="en-US" sz="2000" b="1" dirty="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最短链接贪心策略正确性分析</a:t>
            </a:r>
            <a:r>
              <a:rPr lang="en-US" altLang="zh-CN"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5.4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655834" y="1741648"/>
            <a:ext cx="10880332" cy="2038507"/>
          </a:xfrm>
          <a:prstGeom prst="rect">
            <a:avLst/>
          </a:prstGeom>
          <a:noFill/>
          <a:ln w="9525">
            <a:noFill/>
            <a:miter lim="800000"/>
          </a:ln>
          <a:effectLst/>
        </p:spPr>
        <p:txBody>
          <a:bodyPr wrap="square">
            <a:spAutoFit/>
          </a:bodyPr>
          <a:lstStyle/>
          <a:p>
            <a:pPr>
              <a:lnSpc>
                <a:spcPct val="150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en-US"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设有编号为</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个物品，它们的重量分别为</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i="1" baseline="-250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i="1"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，价值分别为</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baseline="-250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，其中</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1≤i≤n</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均为正数。有一个背包可以携带的最大重量不超过</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a:p>
            <a:pPr>
              <a:lnSpc>
                <a:spcPct val="150000"/>
              </a:lnSpc>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求解目标</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：在不超过背包负重的前提下，使背包装入的总价值最大（即效益最大化），与</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0/1</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背包问题的区别是，这里的</a:t>
            </a:r>
            <a:r>
              <a:rPr lang="zh-CN" altLang="en-US"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每个物品可以取一部分装入背包</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5.4 </a:t>
            </a:r>
            <a:r>
              <a:rPr lang="en-US" altLang="zh-CN" sz="2800" b="1" dirty="0" err="1">
                <a:latin typeface="微软雅黑" panose="020B0503020204020204" pitchFamily="34" charset="-122"/>
                <a:ea typeface="微软雅黑" panose="020B0503020204020204" pitchFamily="34" charset="-122"/>
                <a:sym typeface="+mn-ea"/>
              </a:rPr>
              <a:t>求解</a:t>
            </a:r>
            <a:r>
              <a:rPr lang="zh-CN" altLang="en-US" sz="2800" b="1">
                <a:latin typeface="微软雅黑" panose="020B0503020204020204" pitchFamily="34" charset="-122"/>
                <a:ea typeface="微软雅黑" panose="020B0503020204020204" pitchFamily="34" charset="-122"/>
                <a:sym typeface="+mn-ea"/>
              </a:rPr>
              <a:t>部分背包</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573929" y="1545226"/>
            <a:ext cx="10440520" cy="499624"/>
          </a:xfrm>
          <a:prstGeom prst="rect">
            <a:avLst/>
          </a:prstGeom>
          <a:solidFill>
            <a:schemeClr val="accent4">
              <a:lumMod val="20000"/>
              <a:lumOff val="80000"/>
            </a:schemeClr>
          </a:solidFill>
          <a:ln w="9525">
            <a:noFill/>
            <a:miter lim="800000"/>
          </a:ln>
          <a:effectLst/>
        </p:spPr>
        <p:txBody>
          <a:bodyPr wrap="square">
            <a:spAutoFit/>
          </a:bodyPr>
          <a:lstStyle/>
          <a:p>
            <a:pPr>
              <a:lnSpc>
                <a:spcPct val="150000"/>
              </a:lnSpc>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设</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表示物品</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装入背包的情况，</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0≤xi≤1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。根据问题的要求，有如下约束条件和目标函数：</a:t>
            </a:r>
          </a:p>
        </p:txBody>
      </p:sp>
      <mc:AlternateContent xmlns:mc="http://schemas.openxmlformats.org/markup-compatibility/2006" xmlns:a14="http://schemas.microsoft.com/office/drawing/2010/main">
        <mc:Choice Requires="a14">
          <p:sp>
            <p:nvSpPr>
              <p:cNvPr id="181254" name="Text Box 6"/>
              <p:cNvSpPr txBox="1">
                <a:spLocks noChangeArrowheads="1"/>
              </p:cNvSpPr>
              <p:nvPr/>
            </p:nvSpPr>
            <p:spPr bwMode="auto">
              <a:xfrm>
                <a:off x="3219602" y="4033247"/>
                <a:ext cx="3279101" cy="461665"/>
              </a:xfrm>
              <a:prstGeom prst="rect">
                <a:avLst/>
              </a:prstGeom>
              <a:noFill/>
              <a:ln w="9525">
                <a:noFill/>
                <a:miter lim="800000"/>
              </a:ln>
              <a:effectLst/>
            </p:spPr>
            <p:txBody>
              <a:bodyPr wrap="square">
                <a:spAutoFit/>
              </a:bodyPr>
              <a:lstStyle/>
              <a:p>
                <a:pPr>
                  <a:spcBef>
                    <a:spcPct val="50000"/>
                  </a:spcBef>
                </a:pPr>
                <a14:m>
                  <m:oMath xmlns:m="http://schemas.openxmlformats.org/officeDocument/2006/math">
                    <m:r>
                      <a:rPr lang="en-US" altLang="zh-CN" sz="2400" i="1">
                        <a:latin typeface="Cambria Math" panose="02040503050406030204" pitchFamily="18" charset="0"/>
                        <a:cs typeface="Consolas" panose="020B0609020204030204" pitchFamily="49" charset="0"/>
                      </a:rPr>
                      <m:t>𝑚𝑎𝑥</m:t>
                    </m:r>
                  </m:oMath>
                </a14:m>
                <a:r>
                  <a:rPr lang="en-US" altLang="zh-CN" sz="2400" i="1"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altLang="zh-CN" sz="2400" i="1" dirty="0">
                            <a:latin typeface="Cambria Math" panose="02040503050406030204" pitchFamily="18" charset="0"/>
                          </a:rPr>
                        </m:ctrlPr>
                      </m:naryPr>
                      <m:sub>
                        <m:r>
                          <m:rPr>
                            <m:brk m:alnAt="23"/>
                          </m:rP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ub>
                      <m:sup>
                        <m:r>
                          <a:rPr lang="en-US" altLang="zh-CN" sz="2400" i="1" dirty="0">
                            <a:latin typeface="Cambria Math" panose="02040503050406030204" pitchFamily="18" charset="0"/>
                          </a:rPr>
                          <m:t>𝑛</m:t>
                        </m:r>
                      </m:sup>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a:rPr lang="en-US" altLang="zh-CN" sz="2400" i="1" dirty="0">
                                <a:latin typeface="Cambria Math" panose="02040503050406030204" pitchFamily="18" charset="0"/>
                              </a:rPr>
                              <m:t>𝑖</m:t>
                            </m:r>
                          </m:sub>
                        </m:sSub>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𝑖</m:t>
                            </m:r>
                          </m:sub>
                        </m:sSub>
                      </m:e>
                    </m:nary>
                  </m:oMath>
                </a14:m>
                <a:r>
                  <a:rPr lang="en-US" altLang="zh-CN" sz="2400" i="1" dirty="0">
                    <a:latin typeface="Times New Roman" panose="02020603050405020304" pitchFamily="18" charset="0"/>
                    <a:cs typeface="Times New Roman" panose="02020603050405020304" pitchFamily="18" charset="0"/>
                  </a:rPr>
                  <a:t> }</a:t>
                </a:r>
              </a:p>
            </p:txBody>
          </p:sp>
        </mc:Choice>
        <mc:Fallback xmlns="">
          <p:sp>
            <p:nvSpPr>
              <p:cNvPr id="181254" name="Text Box 6"/>
              <p:cNvSpPr txBox="1">
                <a:spLocks noRot="1" noChangeAspect="1" noMove="1" noResize="1" noEditPoints="1" noAdjustHandles="1" noChangeArrowheads="1" noChangeShapeType="1" noTextEdit="1"/>
              </p:cNvSpPr>
              <p:nvPr/>
            </p:nvSpPr>
            <p:spPr bwMode="auto">
              <a:xfrm>
                <a:off x="3219602" y="4033247"/>
                <a:ext cx="3279101" cy="461665"/>
              </a:xfrm>
              <a:prstGeom prst="rect">
                <a:avLst/>
              </a:prstGeom>
              <a:blipFill>
                <a:blip r:embed="rId2"/>
                <a:stretch>
                  <a:fillRect t="-130667" b="-200000"/>
                </a:stretch>
              </a:blipFill>
              <a:ln w="9525">
                <a:noFill/>
                <a:miter lim="800000"/>
              </a:ln>
              <a:effectLst/>
            </p:spPr>
            <p:txBody>
              <a:bodyPr/>
              <a:lstStyle/>
              <a:p>
                <a:r>
                  <a:rPr lang="zh-CN" altLang="en-US">
                    <a:noFill/>
                  </a:rPr>
                  <a:t> </a:t>
                </a:r>
              </a:p>
            </p:txBody>
          </p:sp>
        </mc:Fallback>
      </mc:AlternateContent>
      <p:sp>
        <p:nvSpPr>
          <p:cNvPr id="181257" name="Text Box 9"/>
          <p:cNvSpPr txBox="1">
            <a:spLocks noChangeArrowheads="1"/>
          </p:cNvSpPr>
          <p:nvPr/>
        </p:nvSpPr>
        <p:spPr bwMode="auto">
          <a:xfrm>
            <a:off x="677224" y="5312774"/>
            <a:ext cx="10994219" cy="441724"/>
          </a:xfrm>
          <a:prstGeom prst="rect">
            <a:avLst/>
          </a:prstGeom>
          <a:noFill/>
          <a:ln w="9525">
            <a:noFill/>
            <a:miter lim="800000"/>
          </a:ln>
          <a:effectLst/>
        </p:spPr>
        <p:txBody>
          <a:bodyPr wrap="square">
            <a:spAutoFit/>
          </a:bodyPr>
          <a:lstStyle/>
          <a:p>
            <a:pPr>
              <a:lnSpc>
                <a:spcPts val="3000"/>
              </a:lnSpc>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于是问题归结为寻找一个满足上述约束条件，并使目标函数达到最大的解向量</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X={x</a:t>
            </a:r>
            <a:r>
              <a:rPr lang="en-US" altLang="zh-CN" sz="2000"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10" name="文本占位符 9"/>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5.4 </a:t>
            </a:r>
            <a:r>
              <a:rPr lang="en-US" altLang="zh-CN" sz="2800" b="1" dirty="0" err="1">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部分背包</a:t>
            </a:r>
            <a:r>
              <a:rPr lang="en-US" altLang="zh-CN" sz="2800" b="1" dirty="0" err="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1727312" y="4098443"/>
            <a:ext cx="1217000" cy="400110"/>
          </a:xfrm>
          <a:prstGeom prst="rect">
            <a:avLst/>
          </a:prstGeom>
        </p:spPr>
        <p:txBody>
          <a:bodyPr wrap="none">
            <a:spAutoFit/>
          </a:bodyPr>
          <a:lstStyle/>
          <a:p>
            <a:r>
              <a:rPr lang="zh-CN" altLang="en-US" sz="2000" b="1" dirty="0">
                <a:solidFill>
                  <a:srgbClr val="FF0000"/>
                </a:solidFill>
                <a:latin typeface="Consolas" panose="020B0609020204030204" pitchFamily="49" charset="0"/>
                <a:cs typeface="Consolas" panose="020B0609020204030204" pitchFamily="49" charset="0"/>
              </a:rPr>
              <a:t>目标函数</a:t>
            </a:r>
            <a:endParaRPr lang="zh-CN" altLang="en-US" sz="2000" dirty="0">
              <a:solidFill>
                <a:srgbClr val="FF0000"/>
              </a:solidFill>
            </a:endParaRPr>
          </a:p>
        </p:txBody>
      </p:sp>
      <p:sp>
        <p:nvSpPr>
          <p:cNvPr id="11" name="矩形 10"/>
          <p:cNvSpPr/>
          <p:nvPr/>
        </p:nvSpPr>
        <p:spPr>
          <a:xfrm>
            <a:off x="1817746" y="2942884"/>
            <a:ext cx="1217000" cy="400110"/>
          </a:xfrm>
          <a:prstGeom prst="rect">
            <a:avLst/>
          </a:prstGeom>
        </p:spPr>
        <p:txBody>
          <a:bodyPr wrap="none">
            <a:spAutoFit/>
          </a:bodyPr>
          <a:lstStyle/>
          <a:p>
            <a:r>
              <a:rPr lang="zh-CN" altLang="en-US" sz="2000" b="1" dirty="0">
                <a:solidFill>
                  <a:srgbClr val="FF0000"/>
                </a:solidFill>
                <a:latin typeface="Consolas" panose="020B0609020204030204" pitchFamily="49" charset="0"/>
                <a:cs typeface="Consolas" panose="020B0609020204030204" pitchFamily="49" charset="0"/>
              </a:rPr>
              <a:t>约束条件</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F14F048-1727-46E2-86E0-725A1304802D}"/>
                  </a:ext>
                </a:extLst>
              </p:cNvPr>
              <p:cNvSpPr txBox="1"/>
              <p:nvPr/>
            </p:nvSpPr>
            <p:spPr>
              <a:xfrm>
                <a:off x="3185781" y="2777733"/>
                <a:ext cx="4626714" cy="932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𝐶</m:t>
                          </m:r>
                          <m:r>
                            <a:rPr lang="en-US" altLang="zh-CN" sz="2000" i="1">
                              <a:latin typeface="Cambria Math" panose="02040503050406030204" pitchFamily="18" charset="0"/>
                              <a:ea typeface="Cambria Math" panose="02040503050406030204" pitchFamily="18" charset="0"/>
                            </a:rPr>
                            <m:t>    0≤</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≤1(1≤</m:t>
                          </m:r>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m:t>
                          </m:r>
                        </m:e>
                      </m:nary>
                    </m:oMath>
                  </m:oMathPara>
                </a14:m>
                <a:endParaRPr lang="zh-CN" altLang="en-US" sz="2000" dirty="0"/>
              </a:p>
            </p:txBody>
          </p:sp>
        </mc:Choice>
        <mc:Fallback xmlns="">
          <p:sp>
            <p:nvSpPr>
              <p:cNvPr id="2" name="文本框 1">
                <a:extLst>
                  <a:ext uri="{FF2B5EF4-FFF2-40B4-BE49-F238E27FC236}">
                    <a16:creationId xmlns:a16="http://schemas.microsoft.com/office/drawing/2014/main" id="{9F14F048-1727-46E2-86E0-725A1304802D}"/>
                  </a:ext>
                </a:extLst>
              </p:cNvPr>
              <p:cNvSpPr txBox="1">
                <a:spLocks noRot="1" noChangeAspect="1" noMove="1" noResize="1" noEditPoints="1" noAdjustHandles="1" noChangeArrowheads="1" noChangeShapeType="1" noTextEdit="1"/>
              </p:cNvSpPr>
              <p:nvPr/>
            </p:nvSpPr>
            <p:spPr>
              <a:xfrm>
                <a:off x="3185781" y="2777733"/>
                <a:ext cx="4626714" cy="932628"/>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34</a:t>
            </a:fld>
            <a:endParaRPr lang="zh-CN" altLang="en-US"/>
          </a:p>
        </p:txBody>
      </p:sp>
      <p:sp>
        <p:nvSpPr>
          <p:cNvPr id="4" name="矩形 3"/>
          <p:cNvSpPr/>
          <p:nvPr/>
        </p:nvSpPr>
        <p:spPr>
          <a:xfrm>
            <a:off x="515939" y="1416728"/>
            <a:ext cx="3262432" cy="430374"/>
          </a:xfrm>
          <a:prstGeom prst="rect">
            <a:avLst/>
          </a:prstGeom>
        </p:spPr>
        <p:txBody>
          <a:bodyPr wrap="none">
            <a:spAutoFit/>
          </a:bodyPr>
          <a:lstStyle/>
          <a:p>
            <a:pPr marL="514350" indent="-514350" algn="just">
              <a:lnSpc>
                <a:spcPct val="120000"/>
              </a:lnSpc>
              <a:spcBef>
                <a:spcPts val="1200"/>
              </a:spcBef>
            </a:pPr>
            <a:r>
              <a:rPr lang="en-US"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en-US"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b="1" dirty="0">
                <a:solidFill>
                  <a:srgbClr val="0000FF"/>
                </a:solidFill>
                <a:latin typeface="微软雅黑" panose="020B0503020204020204" pitchFamily="34" charset="-122"/>
                <a:ea typeface="微软雅黑" panose="020B0503020204020204" pitchFamily="34" charset="-122"/>
              </a:rPr>
              <a:t>贪心策略选取</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515939" y="2221809"/>
            <a:ext cx="10416735" cy="3769750"/>
          </a:xfrm>
          <a:prstGeom prst="rect">
            <a:avLst/>
          </a:prstGeom>
        </p:spPr>
        <p:txBody>
          <a:bodyPr wrap="square">
            <a:spAutoFit/>
          </a:bodyPr>
          <a:lstStyle/>
          <a:p>
            <a:pPr algn="just">
              <a:lnSpc>
                <a:spcPct val="120000"/>
              </a:lnSpc>
              <a:spcBef>
                <a:spcPts val="600"/>
              </a:spcBef>
            </a:pPr>
            <a:r>
              <a:rPr lang="zh-CN" altLang="en-US"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1</a:t>
            </a:r>
            <a:r>
              <a:rPr lang="zh-CN" altLang="en-US" sz="2000" dirty="0">
                <a:solidFill>
                  <a:srgbClr val="0000FF"/>
                </a:solidFill>
                <a:latin typeface="微软雅黑" panose="020B0503020204020204" pitchFamily="34" charset="-122"/>
                <a:ea typeface="微软雅黑" panose="020B0503020204020204" pitchFamily="34" charset="-122"/>
              </a:rPr>
              <a:t>）价值最大</a:t>
            </a:r>
            <a:endParaRPr lang="en-US" altLang="zh-CN" sz="2000" dirty="0">
              <a:solidFill>
                <a:srgbClr val="0000FF"/>
              </a:solidFill>
              <a:latin typeface="微软雅黑" panose="020B0503020204020204" pitchFamily="34" charset="-122"/>
              <a:ea typeface="微软雅黑" panose="020B0503020204020204" pitchFamily="34" charset="-122"/>
            </a:endParaRPr>
          </a:p>
          <a:p>
            <a:pPr marL="628650" indent="-273050" algn="just">
              <a:lnSpc>
                <a:spcPct val="120000"/>
              </a:lnSpc>
              <a:spcBef>
                <a:spcPts val="600"/>
              </a:spcBef>
              <a:buFont typeface="Wingdings" panose="05000000000000000000" pitchFamily="2" charset="2"/>
              <a:buChar char="ü"/>
            </a:pPr>
            <a:r>
              <a:rPr kumimoji="1" lang="zh-CN" altLang="en-US" sz="2000" dirty="0">
                <a:latin typeface="微软雅黑" panose="020B0503020204020204" pitchFamily="34" charset="-122"/>
                <a:ea typeface="微软雅黑" panose="020B0503020204020204" pitchFamily="34" charset="-122"/>
              </a:rPr>
              <a:t>选择价值最大的物品，因为这可以尽可能快地增加背包的总价值。</a:t>
            </a:r>
            <a:endParaRPr kumimoji="1" lang="en-US" altLang="zh-CN" sz="2000" dirty="0">
              <a:latin typeface="微软雅黑" panose="020B0503020204020204" pitchFamily="34" charset="-122"/>
              <a:ea typeface="微软雅黑" panose="020B0503020204020204" pitchFamily="34" charset="-122"/>
            </a:endParaRPr>
          </a:p>
          <a:p>
            <a:pPr marL="628650" indent="-273050" algn="just">
              <a:lnSpc>
                <a:spcPct val="120000"/>
              </a:lnSpc>
              <a:buFont typeface="Wingdings" panose="05000000000000000000" pitchFamily="2" charset="2"/>
              <a:buChar char="ü"/>
            </a:pPr>
            <a:r>
              <a:rPr kumimoji="1" lang="zh-CN" altLang="en-US" sz="2000" dirty="0">
                <a:latin typeface="微软雅黑" panose="020B0503020204020204" pitchFamily="34" charset="-122"/>
                <a:ea typeface="微软雅黑" panose="020B0503020204020204" pitchFamily="34" charset="-122"/>
              </a:rPr>
              <a:t>背包容量却可能消耗得太快，使得装入背包的物品个数减少，从而不能保证目标函数达到最大。</a:t>
            </a:r>
          </a:p>
          <a:p>
            <a:pPr algn="just">
              <a:lnSpc>
                <a:spcPct val="120000"/>
              </a:lnSpc>
              <a:spcBef>
                <a:spcPts val="600"/>
              </a:spcBef>
            </a:pPr>
            <a:r>
              <a:rPr kumimoji="1" lang="zh-CN" altLang="en-US" sz="2000" dirty="0">
                <a:solidFill>
                  <a:srgbClr val="0000FF"/>
                </a:solidFill>
                <a:latin typeface="微软雅黑" panose="020B0503020204020204" pitchFamily="34" charset="-122"/>
                <a:ea typeface="微软雅黑" panose="020B0503020204020204" pitchFamily="34" charset="-122"/>
              </a:rPr>
              <a:t>（</a:t>
            </a:r>
            <a:r>
              <a:rPr kumimoji="1" lang="en-US" altLang="zh-CN" sz="2000" dirty="0">
                <a:solidFill>
                  <a:srgbClr val="0000FF"/>
                </a:solidFill>
                <a:latin typeface="微软雅黑" panose="020B0503020204020204" pitchFamily="34" charset="-122"/>
                <a:ea typeface="微软雅黑" panose="020B0503020204020204" pitchFamily="34" charset="-122"/>
              </a:rPr>
              <a:t>2</a:t>
            </a:r>
            <a:r>
              <a:rPr kumimoji="1" lang="zh-CN" altLang="en-US" sz="2000" dirty="0">
                <a:solidFill>
                  <a:srgbClr val="0000FF"/>
                </a:solidFill>
                <a:latin typeface="微软雅黑" panose="020B0503020204020204" pitchFamily="34" charset="-122"/>
                <a:ea typeface="微软雅黑" panose="020B0503020204020204" pitchFamily="34" charset="-122"/>
              </a:rPr>
              <a:t>）重量最轻</a:t>
            </a:r>
            <a:endParaRPr kumimoji="1" lang="en-US" altLang="zh-CN" sz="2000" dirty="0">
              <a:solidFill>
                <a:srgbClr val="0000FF"/>
              </a:solidFill>
              <a:latin typeface="微软雅黑" panose="020B0503020204020204" pitchFamily="34" charset="-122"/>
              <a:ea typeface="微软雅黑" panose="020B0503020204020204" pitchFamily="34" charset="-122"/>
            </a:endParaRPr>
          </a:p>
          <a:p>
            <a:pPr marL="628650" indent="-273050" algn="just">
              <a:lnSpc>
                <a:spcPct val="120000"/>
              </a:lnSpc>
              <a:spcBef>
                <a:spcPts val="600"/>
              </a:spcBef>
              <a:buFont typeface="Wingdings" panose="05000000000000000000" pitchFamily="2" charset="2"/>
              <a:buChar char="ü"/>
            </a:pPr>
            <a:r>
              <a:rPr kumimoji="1" lang="zh-CN" altLang="en-US" sz="2000" dirty="0">
                <a:latin typeface="微软雅黑" panose="020B0503020204020204" pitchFamily="34" charset="-122"/>
                <a:ea typeface="微软雅黑" panose="020B0503020204020204" pitchFamily="34" charset="-122"/>
              </a:rPr>
              <a:t>选择重量最轻的物品，因为这可以装入尽可能多的物品，从而增加背包的总价值。</a:t>
            </a:r>
            <a:endParaRPr kumimoji="1" lang="en-US" altLang="zh-CN" sz="2000" dirty="0">
              <a:latin typeface="微软雅黑" panose="020B0503020204020204" pitchFamily="34" charset="-122"/>
              <a:ea typeface="微软雅黑" panose="020B0503020204020204" pitchFamily="34" charset="-122"/>
            </a:endParaRPr>
          </a:p>
          <a:p>
            <a:pPr marL="628650" indent="-273050" algn="just">
              <a:lnSpc>
                <a:spcPct val="120000"/>
              </a:lnSpc>
              <a:buFont typeface="Wingdings" panose="05000000000000000000" pitchFamily="2" charset="2"/>
              <a:buChar char="ü"/>
            </a:pPr>
            <a:r>
              <a:rPr kumimoji="1" lang="zh-CN" altLang="en-US" sz="2000" dirty="0">
                <a:latin typeface="微软雅黑" panose="020B0503020204020204" pitchFamily="34" charset="-122"/>
                <a:ea typeface="微软雅黑" panose="020B0503020204020204" pitchFamily="34" charset="-122"/>
              </a:rPr>
              <a:t>背包的价值却没能保证迅速增长，从而不能保证目标函数达到最大。</a:t>
            </a:r>
          </a:p>
          <a:p>
            <a:pPr algn="just">
              <a:lnSpc>
                <a:spcPct val="120000"/>
              </a:lnSpc>
              <a:spcBef>
                <a:spcPts val="600"/>
              </a:spcBef>
            </a:pPr>
            <a:r>
              <a:rPr kumimoji="1" lang="zh-CN" altLang="en-US" sz="2000" dirty="0">
                <a:solidFill>
                  <a:srgbClr val="0000FF"/>
                </a:solidFill>
                <a:latin typeface="微软雅黑" panose="020B0503020204020204" pitchFamily="34" charset="-122"/>
                <a:ea typeface="微软雅黑" panose="020B0503020204020204" pitchFamily="34" charset="-122"/>
              </a:rPr>
              <a:t>（</a:t>
            </a:r>
            <a:r>
              <a:rPr kumimoji="1" lang="en-US" altLang="zh-CN" sz="2000" dirty="0">
                <a:solidFill>
                  <a:srgbClr val="0000FF"/>
                </a:solidFill>
                <a:latin typeface="微软雅黑" panose="020B0503020204020204" pitchFamily="34" charset="-122"/>
                <a:ea typeface="微软雅黑" panose="020B0503020204020204" pitchFamily="34" charset="-122"/>
              </a:rPr>
              <a:t>3</a:t>
            </a:r>
            <a:r>
              <a:rPr kumimoji="1" lang="zh-CN" altLang="en-US" sz="2000" dirty="0">
                <a:solidFill>
                  <a:srgbClr val="0000FF"/>
                </a:solidFill>
                <a:latin typeface="微软雅黑" panose="020B0503020204020204" pitchFamily="34" charset="-122"/>
                <a:ea typeface="微软雅黑" panose="020B0503020204020204" pitchFamily="34" charset="-122"/>
              </a:rPr>
              <a:t>）单位重量价值最大</a:t>
            </a:r>
            <a:endParaRPr kumimoji="1" lang="en-US" altLang="zh-CN" sz="2000" dirty="0">
              <a:solidFill>
                <a:srgbClr val="0000FF"/>
              </a:solidFill>
              <a:latin typeface="微软雅黑" panose="020B0503020204020204" pitchFamily="34" charset="-122"/>
              <a:ea typeface="微软雅黑" panose="020B0503020204020204" pitchFamily="34" charset="-122"/>
            </a:endParaRPr>
          </a:p>
          <a:p>
            <a:pPr marL="628650" indent="-273050" algn="just">
              <a:lnSpc>
                <a:spcPct val="120000"/>
              </a:lnSpc>
              <a:spcBef>
                <a:spcPts val="600"/>
              </a:spcBef>
              <a:buFont typeface="Wingdings" panose="05000000000000000000" pitchFamily="2" charset="2"/>
              <a:buChar char="ü"/>
            </a:pPr>
            <a:r>
              <a:rPr kumimoji="1" lang="zh-CN" altLang="en-US" sz="2000" dirty="0">
                <a:latin typeface="微软雅黑" panose="020B0503020204020204" pitchFamily="34" charset="-122"/>
                <a:ea typeface="微软雅黑" panose="020B0503020204020204" pitchFamily="34" charset="-122"/>
              </a:rPr>
              <a:t>选择单位重量价值最大的物品，在背包价值增长和背包容量消耗两者之间寻找平衡。</a:t>
            </a:r>
          </a:p>
        </p:txBody>
      </p:sp>
      <p:sp>
        <p:nvSpPr>
          <p:cNvPr id="7" name="文本占位符 6">
            <a:extLst>
              <a:ext uri="{FF2B5EF4-FFF2-40B4-BE49-F238E27FC236}">
                <a16:creationId xmlns:a16="http://schemas.microsoft.com/office/drawing/2014/main" id="{915D7E29-A19F-3171-0911-79C67A42635E}"/>
              </a:ext>
            </a:extLst>
          </p:cNvPr>
          <p:cNvSpPr>
            <a:spLocks noGrp="1"/>
          </p:cNvSpPr>
          <p:nvPr>
            <p:ph type="body" sz="quarter" idx="13"/>
          </p:nvPr>
        </p:nvSpPr>
        <p:spPr/>
        <p:txBody>
          <a:bodyPr/>
          <a:lstStyle/>
          <a:p>
            <a:r>
              <a:rPr lang="en-US" altLang="zh-CN" sz="3200" b="1" dirty="0">
                <a:latin typeface="微软雅黑" panose="020B0503020204020204" pitchFamily="34" charset="-122"/>
                <a:ea typeface="微软雅黑" panose="020B0503020204020204" pitchFamily="34" charset="-122"/>
                <a:sym typeface="+mn-ea"/>
              </a:rPr>
              <a:t>5.4 </a:t>
            </a:r>
            <a:r>
              <a:rPr lang="en-US" altLang="zh-CN" sz="3200" b="1" dirty="0" err="1">
                <a:latin typeface="微软雅黑" panose="020B0503020204020204" pitchFamily="34" charset="-122"/>
                <a:ea typeface="微软雅黑" panose="020B0503020204020204" pitchFamily="34" charset="-122"/>
                <a:sym typeface="+mn-ea"/>
              </a:rPr>
              <a:t>求解</a:t>
            </a:r>
            <a:r>
              <a:rPr lang="zh-CN" altLang="en-US" sz="3200" b="1" dirty="0">
                <a:latin typeface="微软雅黑" panose="020B0503020204020204" pitchFamily="34" charset="-122"/>
                <a:ea typeface="微软雅黑" panose="020B0503020204020204" pitchFamily="34" charset="-122"/>
                <a:sym typeface="+mn-ea"/>
              </a:rPr>
              <a:t>部分背包</a:t>
            </a:r>
            <a:r>
              <a:rPr lang="en-US" altLang="zh-CN" sz="3200" b="1" dirty="0" err="1">
                <a:latin typeface="微软雅黑" panose="020B0503020204020204" pitchFamily="34" charset="-122"/>
                <a:ea typeface="微软雅黑" panose="020B0503020204020204" pitchFamily="34" charset="-122"/>
                <a:sym typeface="+mn-ea"/>
              </a:rPr>
              <a:t>问题</a:t>
            </a:r>
            <a:endParaRPr lang="en-US" altLang="zh-CN" sz="3200" b="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b="0" smtClean="0"/>
              <a:t>35</a:t>
            </a:fld>
            <a:endParaRPr lang="zh-CN" altLang="en-US" b="0"/>
          </a:p>
        </p:txBody>
      </p:sp>
      <p:sp>
        <p:nvSpPr>
          <p:cNvPr id="4" name="矩形 3"/>
          <p:cNvSpPr/>
          <p:nvPr/>
        </p:nvSpPr>
        <p:spPr>
          <a:xfrm>
            <a:off x="667783" y="1234674"/>
            <a:ext cx="8350492" cy="407291"/>
          </a:xfrm>
          <a:prstGeom prst="rect">
            <a:avLst/>
          </a:prstGeom>
        </p:spPr>
        <p:txBody>
          <a:bodyPr wrap="square">
            <a:spAutoFit/>
          </a:bodyPr>
          <a:lstStyle/>
          <a:p>
            <a:pPr marL="514350" indent="-514350">
              <a:lnSpc>
                <a:spcPct val="110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算法设计</a:t>
            </a:r>
            <a:r>
              <a:rPr lang="en-US" altLang="zh-CN" sz="2000" b="1" dirty="0">
                <a:solidFill>
                  <a:srgbClr val="FF0000"/>
                </a:solidFill>
                <a:latin typeface="微软雅黑" panose="020B0503020204020204" pitchFamily="34" charset="-122"/>
                <a:ea typeface="微软雅黑" panose="020B0503020204020204" pitchFamily="34" charset="-122"/>
              </a:rPr>
              <a:t>】</a:t>
            </a:r>
          </a:p>
        </p:txBody>
      </p:sp>
      <p:sp>
        <p:nvSpPr>
          <p:cNvPr id="5" name="Text Box 15"/>
          <p:cNvSpPr txBox="1">
            <a:spLocks noChangeArrowheads="1"/>
          </p:cNvSpPr>
          <p:nvPr/>
        </p:nvSpPr>
        <p:spPr bwMode="auto">
          <a:xfrm>
            <a:off x="667783" y="1789437"/>
            <a:ext cx="10037889" cy="79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35305">
              <a:lnSpc>
                <a:spcPct val="120000"/>
              </a:lnSpc>
              <a:spcBef>
                <a:spcPts val="1200"/>
              </a:spcBef>
            </a:pPr>
            <a:r>
              <a:rPr kumimoji="1" lang="zh-CN" altLang="en-US" sz="2000" dirty="0">
                <a:solidFill>
                  <a:srgbClr val="0000FF"/>
                </a:solidFill>
                <a:latin typeface="微软雅黑" panose="020B0503020204020204" pitchFamily="34" charset="-122"/>
                <a:ea typeface="微软雅黑" panose="020B0503020204020204" pitchFamily="34" charset="-122"/>
              </a:rPr>
              <a:t>设背包容量为</a:t>
            </a:r>
            <a:r>
              <a:rPr kumimoji="1" lang="en-US" altLang="zh-CN" sz="2000" dirty="0">
                <a:solidFill>
                  <a:srgbClr val="0000FF"/>
                </a:solidFill>
                <a:latin typeface="微软雅黑" panose="020B0503020204020204" pitchFamily="34" charset="-122"/>
                <a:ea typeface="微软雅黑" panose="020B0503020204020204" pitchFamily="34" charset="-122"/>
              </a:rPr>
              <a:t>C</a:t>
            </a:r>
            <a:r>
              <a:rPr kumimoji="1" lang="zh-CN" altLang="en-US" sz="2000" dirty="0">
                <a:solidFill>
                  <a:srgbClr val="0000FF"/>
                </a:solidFill>
                <a:latin typeface="微软雅黑" panose="020B0503020204020204" pitchFamily="34" charset="-122"/>
                <a:ea typeface="微软雅黑" panose="020B0503020204020204" pitchFamily="34" charset="-122"/>
              </a:rPr>
              <a:t>，共有</a:t>
            </a:r>
            <a:r>
              <a:rPr kumimoji="1" lang="en-US" altLang="zh-CN" sz="2000" dirty="0">
                <a:solidFill>
                  <a:srgbClr val="0000FF"/>
                </a:solidFill>
                <a:latin typeface="微软雅黑" panose="020B0503020204020204" pitchFamily="34" charset="-122"/>
                <a:ea typeface="微软雅黑" panose="020B0503020204020204" pitchFamily="34" charset="-122"/>
              </a:rPr>
              <a:t>n</a:t>
            </a:r>
            <a:r>
              <a:rPr kumimoji="1" lang="zh-CN" altLang="en-US" sz="2000" dirty="0">
                <a:solidFill>
                  <a:srgbClr val="0000FF"/>
                </a:solidFill>
                <a:latin typeface="微软雅黑" panose="020B0503020204020204" pitchFamily="34" charset="-122"/>
                <a:ea typeface="微软雅黑" panose="020B0503020204020204" pitchFamily="34" charset="-122"/>
              </a:rPr>
              <a:t>个物品，物品重量存放在数组</a:t>
            </a:r>
            <a:r>
              <a:rPr kumimoji="1" lang="en-US" altLang="zh-CN" sz="2000" dirty="0">
                <a:solidFill>
                  <a:srgbClr val="0000FF"/>
                </a:solidFill>
                <a:latin typeface="微软雅黑" panose="020B0503020204020204" pitchFamily="34" charset="-122"/>
                <a:ea typeface="微软雅黑" panose="020B0503020204020204" pitchFamily="34" charset="-122"/>
              </a:rPr>
              <a:t>w[n]</a:t>
            </a:r>
            <a:r>
              <a:rPr kumimoji="1" lang="zh-CN" altLang="en-US" sz="2000" dirty="0">
                <a:solidFill>
                  <a:srgbClr val="0000FF"/>
                </a:solidFill>
                <a:latin typeface="微软雅黑" panose="020B0503020204020204" pitchFamily="34" charset="-122"/>
                <a:ea typeface="微软雅黑" panose="020B0503020204020204" pitchFamily="34" charset="-122"/>
              </a:rPr>
              <a:t>中，价值存放在数组</a:t>
            </a:r>
            <a:r>
              <a:rPr kumimoji="1" lang="en-US" altLang="zh-CN" sz="2000" dirty="0">
                <a:solidFill>
                  <a:srgbClr val="0000FF"/>
                </a:solidFill>
                <a:latin typeface="微软雅黑" panose="020B0503020204020204" pitchFamily="34" charset="-122"/>
                <a:ea typeface="微软雅黑" panose="020B0503020204020204" pitchFamily="34" charset="-122"/>
              </a:rPr>
              <a:t>v[n]</a:t>
            </a:r>
            <a:r>
              <a:rPr kumimoji="1" lang="zh-CN" altLang="en-US" sz="2000" dirty="0">
                <a:solidFill>
                  <a:srgbClr val="0000FF"/>
                </a:solidFill>
                <a:latin typeface="微软雅黑" panose="020B0503020204020204" pitchFamily="34" charset="-122"/>
                <a:ea typeface="微软雅黑" panose="020B0503020204020204" pitchFamily="34" charset="-122"/>
              </a:rPr>
              <a:t>中，问题的解存放在数组</a:t>
            </a:r>
            <a:r>
              <a:rPr kumimoji="1" lang="en-US" altLang="zh-CN" sz="2000" dirty="0">
                <a:solidFill>
                  <a:srgbClr val="0000FF"/>
                </a:solidFill>
                <a:latin typeface="微软雅黑" panose="020B0503020204020204" pitchFamily="34" charset="-122"/>
                <a:ea typeface="微软雅黑" panose="020B0503020204020204" pitchFamily="34" charset="-122"/>
              </a:rPr>
              <a:t>x[n]</a:t>
            </a:r>
            <a:r>
              <a:rPr kumimoji="1" lang="zh-CN" altLang="en-US" sz="2000" dirty="0">
                <a:solidFill>
                  <a:srgbClr val="0000FF"/>
                </a:solidFill>
                <a:latin typeface="微软雅黑" panose="020B0503020204020204" pitchFamily="34" charset="-122"/>
                <a:ea typeface="微软雅黑" panose="020B0503020204020204" pitchFamily="34" charset="-122"/>
              </a:rPr>
              <a:t>中。</a:t>
            </a:r>
          </a:p>
        </p:txBody>
      </p:sp>
      <p:sp>
        <p:nvSpPr>
          <p:cNvPr id="7" name="Text Box 156"/>
          <p:cNvSpPr txBox="1">
            <a:spLocks noChangeArrowheads="1"/>
          </p:cNvSpPr>
          <p:nvPr/>
        </p:nvSpPr>
        <p:spPr bwMode="auto">
          <a:xfrm>
            <a:off x="1191494" y="2872922"/>
            <a:ext cx="8794987" cy="3525695"/>
          </a:xfrm>
          <a:prstGeom prst="rect">
            <a:avLst/>
          </a:prstGeom>
          <a:noFill/>
          <a:ln w="19050">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rIns="0"/>
          <a:lstStyle/>
          <a:p>
            <a:pPr marL="565150" lvl="1" eaLnBrk="0" hangingPunct="0">
              <a:lnSpc>
                <a:spcPct val="120000"/>
              </a:lnSpc>
              <a:spcAft>
                <a:spcPts val="775"/>
              </a:spcAft>
            </a:pPr>
            <a:r>
              <a:rPr lang="zh-CN" altLang="en-US" sz="2000" dirty="0">
                <a:latin typeface="+mn-ea"/>
              </a:rPr>
              <a:t>算法</a:t>
            </a:r>
            <a:r>
              <a:rPr lang="en-US" altLang="zh-CN" sz="2000" dirty="0">
                <a:latin typeface="+mn-ea"/>
              </a:rPr>
              <a:t>——</a:t>
            </a:r>
            <a:r>
              <a:rPr lang="zh-CN" altLang="en-US" sz="2000" dirty="0">
                <a:latin typeface="+mn-ea"/>
              </a:rPr>
              <a:t>背包问题</a:t>
            </a:r>
          </a:p>
          <a:p>
            <a:pPr marL="565150" lvl="1" indent="-457200" algn="just" eaLnBrk="0" hangingPunct="0">
              <a:lnSpc>
                <a:spcPct val="120000"/>
              </a:lnSpc>
              <a:buFont typeface="+mj-lt"/>
              <a:buAutoNum type="arabicPeriod"/>
            </a:pPr>
            <a:r>
              <a:rPr lang="zh-CN" altLang="en-US" sz="2000" dirty="0">
                <a:latin typeface="+mn-ea"/>
              </a:rPr>
              <a:t>改变数组</a:t>
            </a:r>
            <a:r>
              <a:rPr lang="en-US" altLang="zh-CN" sz="2000" dirty="0">
                <a:latin typeface="+mn-ea"/>
              </a:rPr>
              <a:t>w</a:t>
            </a:r>
            <a:r>
              <a:rPr lang="zh-CN" altLang="en-US" sz="2000" dirty="0">
                <a:latin typeface="+mn-ea"/>
              </a:rPr>
              <a:t>和</a:t>
            </a:r>
            <a:r>
              <a:rPr lang="en-US" altLang="zh-CN" sz="2000" dirty="0">
                <a:latin typeface="+mn-ea"/>
              </a:rPr>
              <a:t>v</a:t>
            </a:r>
            <a:r>
              <a:rPr lang="zh-CN" altLang="en-US" sz="2000" dirty="0">
                <a:latin typeface="+mn-ea"/>
              </a:rPr>
              <a:t>的排列顺序，使其按单位重量价值</a:t>
            </a:r>
            <a:r>
              <a:rPr lang="en-US" altLang="zh-CN" sz="2000" dirty="0">
                <a:latin typeface="+mn-ea"/>
              </a:rPr>
              <a:t>v[</a:t>
            </a:r>
            <a:r>
              <a:rPr lang="en-US" altLang="zh-CN" sz="2000" dirty="0" err="1">
                <a:latin typeface="+mn-ea"/>
              </a:rPr>
              <a:t>i</a:t>
            </a:r>
            <a:r>
              <a:rPr lang="en-US" altLang="zh-CN" sz="2000" dirty="0">
                <a:latin typeface="+mn-ea"/>
              </a:rPr>
              <a:t>]/w[</a:t>
            </a:r>
            <a:r>
              <a:rPr lang="en-US" altLang="zh-CN" sz="2000" dirty="0" err="1">
                <a:latin typeface="+mn-ea"/>
              </a:rPr>
              <a:t>i</a:t>
            </a:r>
            <a:r>
              <a:rPr lang="en-US" altLang="zh-CN" sz="2000" dirty="0">
                <a:latin typeface="+mn-ea"/>
              </a:rPr>
              <a:t>]</a:t>
            </a:r>
            <a:r>
              <a:rPr lang="zh-CN" altLang="en-US" sz="2000" dirty="0">
                <a:latin typeface="+mn-ea"/>
              </a:rPr>
              <a:t>降序排列；</a:t>
            </a:r>
          </a:p>
          <a:p>
            <a:pPr marL="565150" lvl="1" indent="-457200" algn="just" eaLnBrk="0" hangingPunct="0">
              <a:lnSpc>
                <a:spcPct val="120000"/>
              </a:lnSpc>
              <a:buFont typeface="+mj-lt"/>
              <a:buAutoNum type="arabicPeriod"/>
            </a:pPr>
            <a:r>
              <a:rPr lang="zh-CN" altLang="en-US" sz="2000" dirty="0">
                <a:latin typeface="+mn-ea"/>
              </a:rPr>
              <a:t>将数组</a:t>
            </a:r>
            <a:r>
              <a:rPr lang="en-US" altLang="zh-CN" sz="2000" dirty="0">
                <a:latin typeface="+mn-ea"/>
              </a:rPr>
              <a:t>x[n]</a:t>
            </a:r>
            <a:r>
              <a:rPr lang="zh-CN" altLang="en-US" sz="2000" dirty="0">
                <a:latin typeface="+mn-ea"/>
              </a:rPr>
              <a:t>初始化为</a:t>
            </a:r>
            <a:r>
              <a:rPr lang="en-US" altLang="zh-CN" sz="2000" dirty="0">
                <a:latin typeface="+mn-ea"/>
              </a:rPr>
              <a:t>0</a:t>
            </a:r>
            <a:r>
              <a:rPr lang="zh-CN" altLang="en-US" sz="2000" dirty="0">
                <a:latin typeface="+mn-ea"/>
              </a:rPr>
              <a:t>；  </a:t>
            </a:r>
            <a:r>
              <a:rPr lang="en-US" altLang="zh-CN" sz="2000" dirty="0">
                <a:latin typeface="+mn-ea"/>
              </a:rPr>
              <a:t>//</a:t>
            </a:r>
            <a:r>
              <a:rPr lang="zh-CN" altLang="en-US" sz="2000" dirty="0">
                <a:latin typeface="+mn-ea"/>
              </a:rPr>
              <a:t>初始化解向量</a:t>
            </a:r>
          </a:p>
          <a:p>
            <a:pPr marL="565150" lvl="1" indent="-457200" algn="just" eaLnBrk="0" hangingPunct="0">
              <a:lnSpc>
                <a:spcPct val="120000"/>
              </a:lnSpc>
              <a:buFont typeface="+mj-lt"/>
              <a:buAutoNum type="arabicPeriod"/>
            </a:pPr>
            <a:r>
              <a:rPr lang="en-US" altLang="zh-CN" sz="2000" dirty="0">
                <a:latin typeface="+mn-ea"/>
              </a:rPr>
              <a:t>r=C;  </a:t>
            </a:r>
            <a:r>
              <a:rPr lang="en-US" altLang="zh-CN" sz="2000" dirty="0" err="1">
                <a:latin typeface="+mn-ea"/>
              </a:rPr>
              <a:t>i</a:t>
            </a:r>
            <a:r>
              <a:rPr lang="en-US" altLang="zh-CN" sz="2000" dirty="0">
                <a:latin typeface="+mn-ea"/>
              </a:rPr>
              <a:t>=1;      </a:t>
            </a:r>
          </a:p>
          <a:p>
            <a:pPr marL="565150" lvl="1" indent="-457200" algn="just" eaLnBrk="0" hangingPunct="0">
              <a:lnSpc>
                <a:spcPct val="120000"/>
              </a:lnSpc>
              <a:buFont typeface="+mj-lt"/>
              <a:buAutoNum type="arabicPeriod"/>
            </a:pPr>
            <a:r>
              <a:rPr lang="zh-CN" altLang="en-US" sz="2000" dirty="0">
                <a:latin typeface="+mn-ea"/>
              </a:rPr>
              <a:t>循环直到</a:t>
            </a:r>
            <a:r>
              <a:rPr lang="en-US" altLang="zh-CN" sz="2000" dirty="0">
                <a:latin typeface="+mn-ea"/>
              </a:rPr>
              <a:t>(w[</a:t>
            </a:r>
            <a:r>
              <a:rPr lang="en-US" altLang="zh-CN" sz="2000" dirty="0" err="1">
                <a:latin typeface="+mn-ea"/>
              </a:rPr>
              <a:t>i</a:t>
            </a:r>
            <a:r>
              <a:rPr lang="en-US" altLang="zh-CN" sz="2000" dirty="0">
                <a:latin typeface="+mn-ea"/>
              </a:rPr>
              <a:t>]&gt;r)</a:t>
            </a:r>
          </a:p>
          <a:p>
            <a:pPr marL="565150" lvl="1" algn="just" eaLnBrk="0" hangingPunct="0">
              <a:lnSpc>
                <a:spcPct val="120000"/>
              </a:lnSpc>
            </a:pPr>
            <a:r>
              <a:rPr lang="en-US" altLang="zh-CN" sz="2000" dirty="0">
                <a:latin typeface="+mn-ea"/>
              </a:rPr>
              <a:t>       4.1 x[</a:t>
            </a:r>
            <a:r>
              <a:rPr lang="en-US" altLang="zh-CN" sz="2000" dirty="0" err="1">
                <a:latin typeface="+mn-ea"/>
              </a:rPr>
              <a:t>i</a:t>
            </a:r>
            <a:r>
              <a:rPr lang="en-US" altLang="zh-CN" sz="2000" dirty="0">
                <a:latin typeface="+mn-ea"/>
              </a:rPr>
              <a:t>]=1;     //</a:t>
            </a:r>
            <a:r>
              <a:rPr lang="zh-CN" altLang="en-US" sz="2000" dirty="0">
                <a:latin typeface="+mn-ea"/>
              </a:rPr>
              <a:t>将第</a:t>
            </a:r>
            <a:r>
              <a:rPr lang="en-US" altLang="zh-CN" sz="2000" dirty="0" err="1">
                <a:latin typeface="+mn-ea"/>
              </a:rPr>
              <a:t>i</a:t>
            </a:r>
            <a:r>
              <a:rPr lang="zh-CN" altLang="en-US" sz="2000" dirty="0">
                <a:latin typeface="+mn-ea"/>
              </a:rPr>
              <a:t>个物品放入背包</a:t>
            </a:r>
          </a:p>
          <a:p>
            <a:pPr marL="565150" lvl="1" algn="just" eaLnBrk="0" hangingPunct="0">
              <a:lnSpc>
                <a:spcPct val="120000"/>
              </a:lnSpc>
            </a:pPr>
            <a:r>
              <a:rPr lang="zh-CN" altLang="en-US" sz="2000" dirty="0">
                <a:latin typeface="+mn-ea"/>
              </a:rPr>
              <a:t>       </a:t>
            </a:r>
            <a:r>
              <a:rPr lang="en-US" altLang="zh-CN" sz="2000" dirty="0">
                <a:latin typeface="+mn-ea"/>
              </a:rPr>
              <a:t>4.2 r=r-w[</a:t>
            </a:r>
            <a:r>
              <a:rPr lang="en-US" altLang="zh-CN" sz="2000" dirty="0" err="1">
                <a:latin typeface="+mn-ea"/>
              </a:rPr>
              <a:t>i</a:t>
            </a:r>
            <a:r>
              <a:rPr lang="en-US" altLang="zh-CN" sz="2000" dirty="0">
                <a:latin typeface="+mn-ea"/>
              </a:rPr>
              <a:t>];</a:t>
            </a:r>
          </a:p>
          <a:p>
            <a:pPr marL="565150" lvl="1" algn="just" eaLnBrk="0" hangingPunct="0">
              <a:lnSpc>
                <a:spcPct val="120000"/>
              </a:lnSpc>
            </a:pPr>
            <a:r>
              <a:rPr lang="en-US" altLang="zh-CN" sz="2000" dirty="0">
                <a:latin typeface="+mn-ea"/>
              </a:rPr>
              <a:t>       4.3 </a:t>
            </a:r>
            <a:r>
              <a:rPr lang="en-US" altLang="zh-CN" sz="2000" dirty="0" err="1">
                <a:latin typeface="+mn-ea"/>
              </a:rPr>
              <a:t>i</a:t>
            </a:r>
            <a:r>
              <a:rPr lang="en-US" altLang="zh-CN" sz="2000" dirty="0">
                <a:latin typeface="+mn-ea"/>
              </a:rPr>
              <a:t>++;</a:t>
            </a:r>
          </a:p>
          <a:p>
            <a:pPr marL="565150" lvl="1" indent="-457200" algn="just" eaLnBrk="0" hangingPunct="0">
              <a:lnSpc>
                <a:spcPct val="120000"/>
              </a:lnSpc>
              <a:buFont typeface="+mj-lt"/>
              <a:buAutoNum type="arabicPeriod" startAt="5"/>
            </a:pPr>
            <a:r>
              <a:rPr lang="en-US" altLang="zh-CN" sz="2000" dirty="0">
                <a:latin typeface="+mn-ea"/>
              </a:rPr>
              <a:t>x[</a:t>
            </a:r>
            <a:r>
              <a:rPr lang="en-US" altLang="zh-CN" sz="2000" dirty="0" err="1">
                <a:latin typeface="+mn-ea"/>
              </a:rPr>
              <a:t>i</a:t>
            </a:r>
            <a:r>
              <a:rPr lang="en-US" altLang="zh-CN" sz="2000" dirty="0">
                <a:latin typeface="+mn-ea"/>
              </a:rPr>
              <a:t>]=r/w[</a:t>
            </a:r>
            <a:r>
              <a:rPr lang="en-US" altLang="zh-CN" sz="2000" dirty="0" err="1">
                <a:latin typeface="+mn-ea"/>
              </a:rPr>
              <a:t>i</a:t>
            </a:r>
            <a:r>
              <a:rPr lang="en-US" altLang="zh-CN" sz="2000" dirty="0">
                <a:latin typeface="+mn-ea"/>
              </a:rPr>
              <a:t>];</a:t>
            </a:r>
          </a:p>
        </p:txBody>
      </p:sp>
      <p:sp>
        <p:nvSpPr>
          <p:cNvPr id="8" name="文本占位符 7">
            <a:extLst>
              <a:ext uri="{FF2B5EF4-FFF2-40B4-BE49-F238E27FC236}">
                <a16:creationId xmlns:a16="http://schemas.microsoft.com/office/drawing/2014/main" id="{111C45BD-0088-DEDB-FE2D-E0689026A727}"/>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sym typeface="+mn-ea"/>
              </a:rPr>
              <a:t>5.4 </a:t>
            </a:r>
            <a:r>
              <a:rPr lang="en-US" altLang="zh-CN" sz="2800" b="1" dirty="0" err="1">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部分背包</a:t>
            </a:r>
            <a:r>
              <a:rPr lang="en-US" altLang="zh-CN" sz="2800" b="1" dirty="0" err="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920248" y="1299474"/>
            <a:ext cx="8496300" cy="400110"/>
          </a:xfrm>
          <a:prstGeom prst="rect">
            <a:avLst/>
          </a:prstGeom>
          <a:noFill/>
          <a:ln w="9525">
            <a:noFill/>
            <a:miter lim="800000"/>
          </a:ln>
          <a:effectLst/>
        </p:spPr>
        <p:txBody>
          <a:bodyPr>
            <a:spAutoFit/>
          </a:bodyPr>
          <a:lstStyle/>
          <a:p>
            <a:pPr>
              <a:spcBef>
                <a:spcPct val="50000"/>
              </a:spcBef>
            </a:pPr>
            <a:r>
              <a:rPr lang="zh-CN" altLang="en-US" sz="2000" dirty="0">
                <a:latin typeface="Consolas" panose="020B0609020204030204" pitchFamily="49" charset="0"/>
                <a:cs typeface="Consolas" panose="020B0609020204030204" pitchFamily="49" charset="0"/>
              </a:rPr>
              <a:t>对于下表一个背包问题，</a:t>
            </a:r>
            <a:r>
              <a:rPr lang="en-US" altLang="zh-CN" sz="2000" i="1" dirty="0">
                <a:latin typeface="Consolas" panose="020B0609020204030204" pitchFamily="49" charset="0"/>
                <a:cs typeface="Consolas" panose="020B0609020204030204" pitchFamily="49" charset="0"/>
              </a:rPr>
              <a:t>n</a:t>
            </a:r>
            <a:r>
              <a:rPr lang="en-US" altLang="zh-CN" sz="2000" dirty="0">
                <a:latin typeface="Consolas" panose="020B0609020204030204" pitchFamily="49" charset="0"/>
                <a:cs typeface="Consolas" panose="020B0609020204030204" pitchFamily="49" charset="0"/>
              </a:rPr>
              <a:t>=5</a:t>
            </a:r>
            <a:r>
              <a:rPr lang="zh-CN" altLang="en-US" sz="2000" dirty="0">
                <a:latin typeface="Consolas" panose="020B0609020204030204" pitchFamily="49" charset="0"/>
                <a:cs typeface="Consolas" panose="020B0609020204030204" pitchFamily="49" charset="0"/>
              </a:rPr>
              <a:t>，设背包容量</a:t>
            </a:r>
            <a:r>
              <a:rPr lang="en-US" altLang="zh-CN" sz="2000" i="1" dirty="0">
                <a:latin typeface="Consolas" panose="020B0609020204030204" pitchFamily="49" charset="0"/>
                <a:cs typeface="Consolas" panose="020B0609020204030204" pitchFamily="49" charset="0"/>
              </a:rPr>
              <a:t>C</a:t>
            </a:r>
            <a:r>
              <a:rPr lang="en-US" altLang="zh-CN" sz="2000" dirty="0">
                <a:latin typeface="Consolas" panose="020B0609020204030204" pitchFamily="49" charset="0"/>
                <a:cs typeface="Consolas" panose="020B0609020204030204" pitchFamily="49" charset="0"/>
              </a:rPr>
              <a:t>=100</a:t>
            </a:r>
            <a:r>
              <a:rPr lang="zh-CN" altLang="en-US" sz="2000" dirty="0">
                <a:latin typeface="Consolas" panose="020B0609020204030204" pitchFamily="49" charset="0"/>
                <a:cs typeface="Consolas" panose="020B0609020204030204" pitchFamily="49" charset="0"/>
              </a:rPr>
              <a:t>，其求解过程如下：</a:t>
            </a:r>
          </a:p>
        </p:txBody>
      </p:sp>
      <p:graphicFrame>
        <p:nvGraphicFramePr>
          <p:cNvPr id="178335" name="Group 159"/>
          <p:cNvGraphicFramePr>
            <a:graphicFrameLocks noGrp="1"/>
          </p:cNvGraphicFramePr>
          <p:nvPr>
            <p:extLst>
              <p:ext uri="{D42A27DB-BD31-4B8C-83A1-F6EECF244321}">
                <p14:modId xmlns:p14="http://schemas.microsoft.com/office/powerpoint/2010/main" val="111840090"/>
              </p:ext>
            </p:extLst>
          </p:nvPr>
        </p:nvGraphicFramePr>
        <p:xfrm>
          <a:off x="1992314" y="1767464"/>
          <a:ext cx="8135937" cy="1463040"/>
        </p:xfrm>
        <a:graphic>
          <a:graphicData uri="http://schemas.openxmlformats.org/drawingml/2006/table">
            <a:tbl>
              <a:tblPr>
                <a:tableStyleId>{5940675A-B579-460E-94D1-54222C63F5DA}</a:tableStyleId>
              </a:tblPr>
              <a:tblGrid>
                <a:gridCol w="135572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err="1">
                          <a:ln>
                            <a:noFill/>
                          </a:ln>
                          <a:solidFill>
                            <a:srgbClr val="C00000"/>
                          </a:solidFill>
                          <a:effectLst/>
                        </a:rPr>
                        <a:t>i</a:t>
                      </a:r>
                      <a:endParaRPr kumimoji="0" lang="en-US" altLang="zh-CN" sz="1800" b="0" i="1" u="none" strike="noStrike" cap="none" normalizeH="0" baseline="0" dirty="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1</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2</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3</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4</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5</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w</a:t>
                      </a:r>
                      <a:r>
                        <a:rPr kumimoji="0" lang="en-US" altLang="zh-CN" sz="1800" b="0" u="none" strike="noStrike" cap="none" normalizeH="0" baseline="-30000">
                          <a:ln>
                            <a:noFill/>
                          </a:ln>
                          <a:solidFill>
                            <a:srgbClr val="C00000"/>
                          </a:solidFill>
                          <a:effectLst/>
                        </a:rPr>
                        <a:t>i</a:t>
                      </a:r>
                      <a:endParaRPr kumimoji="0" lang="en-US" altLang="zh-CN" sz="1800" b="0"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a:ln>
                            <a:noFill/>
                          </a:ln>
                          <a:solidFill>
                            <a:srgbClr val="0000FF"/>
                          </a:solidFill>
                          <a:effectLst/>
                        </a:rPr>
                        <a:t>10</a:t>
                      </a:r>
                      <a:endParaRPr kumimoji="0" lang="en-US" altLang="zh-CN" sz="1800" b="0"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20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30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40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50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v</a:t>
                      </a:r>
                      <a:r>
                        <a:rPr kumimoji="0" lang="en-US" altLang="zh-CN" sz="1800" b="0" u="none" strike="noStrike" cap="none" normalizeH="0" baseline="-30000">
                          <a:ln>
                            <a:noFill/>
                          </a:ln>
                          <a:solidFill>
                            <a:srgbClr val="C00000"/>
                          </a:solidFill>
                          <a:effectLst/>
                        </a:rPr>
                        <a:t>i</a:t>
                      </a:r>
                      <a:endParaRPr kumimoji="0" lang="en-US" altLang="zh-CN" sz="1800" b="0"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20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30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66</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40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60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v</a:t>
                      </a:r>
                      <a:r>
                        <a:rPr kumimoji="0" lang="en-US" altLang="zh-CN" sz="1800" b="0" u="none" strike="noStrike" cap="none" normalizeH="0" baseline="-30000">
                          <a:ln>
                            <a:noFill/>
                          </a:ln>
                          <a:solidFill>
                            <a:srgbClr val="C00000"/>
                          </a:solidFill>
                          <a:effectLst/>
                        </a:rPr>
                        <a:t>i</a:t>
                      </a:r>
                      <a:r>
                        <a:rPr kumimoji="0" lang="en-US" altLang="zh-CN" sz="1800" b="0" u="none" strike="noStrike" cap="none" normalizeH="0" baseline="0">
                          <a:ln>
                            <a:noFill/>
                          </a:ln>
                          <a:solidFill>
                            <a:srgbClr val="C00000"/>
                          </a:solidFill>
                          <a:effectLst/>
                        </a:rPr>
                        <a:t>/w</a:t>
                      </a:r>
                      <a:r>
                        <a:rPr kumimoji="0" lang="en-US" altLang="zh-CN" sz="1800" b="0" u="none" strike="noStrike" cap="none" normalizeH="0" baseline="-30000">
                          <a:ln>
                            <a:noFill/>
                          </a:ln>
                          <a:solidFill>
                            <a:srgbClr val="C00000"/>
                          </a:solidFill>
                          <a:effectLst/>
                        </a:rPr>
                        <a:t>i</a:t>
                      </a:r>
                      <a:endParaRPr kumimoji="0" lang="en-US" altLang="zh-CN" sz="1800" b="0"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2.0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1.5</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a:ln>
                            <a:noFill/>
                          </a:ln>
                          <a:solidFill>
                            <a:srgbClr val="0000FF"/>
                          </a:solidFill>
                          <a:effectLst/>
                        </a:rPr>
                        <a:t>2.2</a:t>
                      </a:r>
                      <a:endParaRPr kumimoji="0" lang="en-US" altLang="zh-CN" sz="1800" b="0"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1.0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a:ln>
                            <a:noFill/>
                          </a:ln>
                          <a:solidFill>
                            <a:srgbClr val="0000FF"/>
                          </a:solidFill>
                          <a:effectLst/>
                        </a:rPr>
                        <a:t>1.2</a:t>
                      </a:r>
                      <a:endParaRPr kumimoji="0" lang="en-US" altLang="zh-CN" sz="1800" b="0"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3"/>
                  </a:ext>
                </a:extLst>
              </a:tr>
            </a:tbl>
          </a:graphicData>
        </a:graphic>
      </p:graphicFrame>
      <p:sp>
        <p:nvSpPr>
          <p:cNvPr id="178334" name="Text Box 158"/>
          <p:cNvSpPr txBox="1">
            <a:spLocks noChangeArrowheads="1"/>
          </p:cNvSpPr>
          <p:nvPr/>
        </p:nvSpPr>
        <p:spPr bwMode="auto">
          <a:xfrm>
            <a:off x="2024035" y="3344824"/>
            <a:ext cx="8351837" cy="961674"/>
          </a:xfrm>
          <a:prstGeom prst="rect">
            <a:avLst/>
          </a:prstGeom>
          <a:noFill/>
          <a:ln w="9525">
            <a:noFill/>
            <a:miter lim="800000"/>
          </a:ln>
          <a:effectLst/>
        </p:spPr>
        <p:txBody>
          <a:bodyPr>
            <a:spAutoFit/>
          </a:bodyPr>
          <a:lstStyle/>
          <a:p>
            <a:pPr>
              <a:lnSpc>
                <a:spcPct val="150000"/>
              </a:lnSpc>
            </a:pP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1</a:t>
            </a:r>
            <a:r>
              <a:rPr lang="zh-CN" altLang="en-US" sz="2000" dirty="0">
                <a:latin typeface="Consolas" panose="020B0609020204030204" pitchFamily="49" charset="0"/>
                <a:cs typeface="Consolas" panose="020B0609020204030204" pitchFamily="49" charset="0"/>
              </a:rPr>
              <a:t>）将单位价值即</a:t>
            </a:r>
            <a:r>
              <a:rPr lang="en-US" altLang="zh-CN" sz="2000" i="1" dirty="0">
                <a:latin typeface="Consolas" panose="020B0609020204030204" pitchFamily="49" charset="0"/>
                <a:cs typeface="Consolas" panose="020B0609020204030204" pitchFamily="49" charset="0"/>
              </a:rPr>
              <a:t>v</a:t>
            </a:r>
            <a:r>
              <a:rPr lang="en-US" altLang="zh-CN" sz="2000" dirty="0">
                <a:latin typeface="Consolas" panose="020B0609020204030204" pitchFamily="49" charset="0"/>
                <a:cs typeface="Consolas" panose="020B0609020204030204" pitchFamily="49" charset="0"/>
              </a:rPr>
              <a:t>/</a:t>
            </a:r>
            <a:r>
              <a:rPr lang="en-US" altLang="zh-CN" sz="2000" i="1" dirty="0">
                <a:latin typeface="Consolas" panose="020B0609020204030204" pitchFamily="49" charset="0"/>
                <a:cs typeface="Consolas" panose="020B0609020204030204" pitchFamily="49" charset="0"/>
              </a:rPr>
              <a:t>w</a:t>
            </a:r>
            <a:r>
              <a:rPr lang="zh-CN" altLang="en-US" sz="2000" dirty="0">
                <a:latin typeface="Consolas" panose="020B0609020204030204" pitchFamily="49" charset="0"/>
                <a:cs typeface="Consolas" panose="020B0609020204030204" pitchFamily="49" charset="0"/>
              </a:rPr>
              <a:t>递减排序，其结果为</a:t>
            </a:r>
            <a:r>
              <a:rPr lang="en-US" altLang="zh-CN" sz="2000" dirty="0">
                <a:latin typeface="Consolas" panose="020B0609020204030204" pitchFamily="49" charset="0"/>
                <a:cs typeface="Consolas" panose="020B0609020204030204" pitchFamily="49" charset="0"/>
              </a:rPr>
              <a:t>{66/30</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20/10</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30/20</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60/50</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40/40}</a:t>
            </a:r>
            <a:r>
              <a:rPr lang="zh-CN" altLang="en-US" sz="2000" dirty="0">
                <a:latin typeface="Consolas" panose="020B0609020204030204" pitchFamily="49" charset="0"/>
                <a:cs typeface="Consolas" panose="020B0609020204030204" pitchFamily="49" charset="0"/>
              </a:rPr>
              <a:t>，物品重新按</a:t>
            </a:r>
            <a:r>
              <a:rPr lang="en-US" altLang="zh-CN" sz="2000" dirty="0">
                <a:latin typeface="Consolas" panose="020B0609020204030204" pitchFamily="49" charset="0"/>
                <a:cs typeface="Consolas" panose="020B0609020204030204" pitchFamily="49" charset="0"/>
              </a:rPr>
              <a:t>1</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5</a:t>
            </a:r>
            <a:r>
              <a:rPr lang="zh-CN" altLang="en-US" sz="2000" dirty="0">
                <a:latin typeface="Consolas" panose="020B0609020204030204" pitchFamily="49" charset="0"/>
                <a:cs typeface="Consolas" panose="020B0609020204030204" pitchFamily="49" charset="0"/>
              </a:rPr>
              <a:t>编号。</a:t>
            </a:r>
          </a:p>
        </p:txBody>
      </p:sp>
      <p:sp>
        <p:nvSpPr>
          <p:cNvPr id="5" name="TextBox 4"/>
          <p:cNvSpPr txBox="1"/>
          <p:nvPr/>
        </p:nvSpPr>
        <p:spPr>
          <a:xfrm>
            <a:off x="2024034" y="6189318"/>
            <a:ext cx="7929618" cy="400110"/>
          </a:xfrm>
          <a:prstGeom prst="rect">
            <a:avLst/>
          </a:prstGeom>
          <a:noFill/>
        </p:spPr>
        <p:txBody>
          <a:bodyPr wrap="square" rtlCol="0">
            <a:spAutoFit/>
          </a:bodyPr>
          <a:lstStyle/>
          <a:p>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2</a:t>
            </a:r>
            <a:r>
              <a:rPr lang="zh-CN" altLang="en-US" sz="2000" dirty="0">
                <a:latin typeface="Consolas" panose="020B0609020204030204" pitchFamily="49" charset="0"/>
                <a:cs typeface="Consolas" panose="020B0609020204030204" pitchFamily="49" charset="0"/>
              </a:rPr>
              <a:t>）设背包余下装入的重量为</a:t>
            </a:r>
            <a:r>
              <a:rPr lang="en-US" altLang="zh-CN" sz="2000" dirty="0">
                <a:latin typeface="Consolas" panose="020B0609020204030204" pitchFamily="49" charset="0"/>
                <a:cs typeface="Consolas" panose="020B0609020204030204" pitchFamily="49" charset="0"/>
              </a:rPr>
              <a:t>r=</a:t>
            </a:r>
            <a:r>
              <a:rPr lang="en-US" altLang="zh-CN" sz="2000" i="1" dirty="0">
                <a:latin typeface="Consolas" panose="020B0609020204030204" pitchFamily="49" charset="0"/>
                <a:cs typeface="Consolas" panose="020B0609020204030204" pitchFamily="49" charset="0"/>
              </a:rPr>
              <a:t>C</a:t>
            </a:r>
            <a:r>
              <a:rPr lang="zh-CN" altLang="en-US" sz="2000" dirty="0">
                <a:latin typeface="Consolas" panose="020B0609020204030204" pitchFamily="49" charset="0"/>
                <a:cs typeface="Consolas" panose="020B0609020204030204" pitchFamily="49" charset="0"/>
              </a:rPr>
              <a:t>。</a:t>
            </a:r>
          </a:p>
        </p:txBody>
      </p:sp>
      <p:graphicFrame>
        <p:nvGraphicFramePr>
          <p:cNvPr id="6" name="Group 159"/>
          <p:cNvGraphicFramePr>
            <a:graphicFrameLocks noGrp="1"/>
          </p:cNvGraphicFramePr>
          <p:nvPr>
            <p:extLst>
              <p:ext uri="{D42A27DB-BD31-4B8C-83A1-F6EECF244321}">
                <p14:modId xmlns:p14="http://schemas.microsoft.com/office/powerpoint/2010/main" val="3966453792"/>
              </p:ext>
            </p:extLst>
          </p:nvPr>
        </p:nvGraphicFramePr>
        <p:xfrm>
          <a:off x="2024035" y="4516388"/>
          <a:ext cx="8135937" cy="1463040"/>
        </p:xfrm>
        <a:graphic>
          <a:graphicData uri="http://schemas.openxmlformats.org/drawingml/2006/table">
            <a:tbl>
              <a:tblPr>
                <a:tableStyleId>{5940675A-B579-460E-94D1-54222C63F5DA}</a:tableStyleId>
              </a:tblPr>
              <a:tblGrid>
                <a:gridCol w="135572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err="1">
                          <a:ln>
                            <a:noFill/>
                          </a:ln>
                          <a:solidFill>
                            <a:srgbClr val="C00000"/>
                          </a:solidFill>
                          <a:effectLst/>
                        </a:rPr>
                        <a:t>i</a:t>
                      </a:r>
                      <a:endParaRPr kumimoji="0" lang="en-US" altLang="zh-CN" sz="1800" b="0" i="1" u="none" strike="noStrike" cap="none" normalizeH="0" baseline="0" dirty="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1</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2</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3</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4</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5</a:t>
                      </a:r>
                      <a:endParaRPr kumimoji="0" lang="en-US" altLang="zh-CN" sz="1800" b="0"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w</a:t>
                      </a:r>
                      <a:r>
                        <a:rPr kumimoji="0" lang="en-US" altLang="zh-CN" sz="1800" b="0" u="none" strike="noStrike" cap="none" normalizeH="0" baseline="-30000">
                          <a:ln>
                            <a:noFill/>
                          </a:ln>
                          <a:solidFill>
                            <a:srgbClr val="C00000"/>
                          </a:solidFill>
                          <a:effectLst/>
                        </a:rPr>
                        <a:t>i</a:t>
                      </a:r>
                      <a:endParaRPr kumimoji="0" lang="en-US" altLang="zh-CN" sz="1800" b="0"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30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a:ln>
                            <a:noFill/>
                          </a:ln>
                          <a:solidFill>
                            <a:srgbClr val="0000FF"/>
                          </a:solidFill>
                          <a:effectLst/>
                        </a:rPr>
                        <a:t>10</a:t>
                      </a:r>
                      <a:endParaRPr kumimoji="0" lang="en-US" altLang="zh-CN" sz="1800" b="0"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20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50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40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v</a:t>
                      </a:r>
                      <a:r>
                        <a:rPr kumimoji="0" lang="en-US" altLang="zh-CN" sz="1800" b="0" u="none" strike="noStrike" cap="none" normalizeH="0" baseline="-30000">
                          <a:ln>
                            <a:noFill/>
                          </a:ln>
                          <a:solidFill>
                            <a:srgbClr val="C00000"/>
                          </a:solidFill>
                          <a:effectLst/>
                        </a:rPr>
                        <a:t>i</a:t>
                      </a:r>
                      <a:endParaRPr kumimoji="0" lang="en-US" altLang="zh-CN" sz="1800" b="0"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66</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20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30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60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40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C00000"/>
                          </a:solidFill>
                          <a:effectLst/>
                        </a:rPr>
                        <a:t>v</a:t>
                      </a:r>
                      <a:r>
                        <a:rPr kumimoji="0" lang="en-US" altLang="zh-CN" sz="1800" b="0" u="none" strike="noStrike" cap="none" normalizeH="0" baseline="-30000">
                          <a:ln>
                            <a:noFill/>
                          </a:ln>
                          <a:solidFill>
                            <a:srgbClr val="C00000"/>
                          </a:solidFill>
                          <a:effectLst/>
                        </a:rPr>
                        <a:t>i</a:t>
                      </a:r>
                      <a:r>
                        <a:rPr kumimoji="0" lang="en-US" altLang="zh-CN" sz="1800" b="0" u="none" strike="noStrike" cap="none" normalizeH="0" baseline="0">
                          <a:ln>
                            <a:noFill/>
                          </a:ln>
                          <a:solidFill>
                            <a:srgbClr val="C00000"/>
                          </a:solidFill>
                          <a:effectLst/>
                        </a:rPr>
                        <a:t>/w</a:t>
                      </a:r>
                      <a:r>
                        <a:rPr kumimoji="0" lang="en-US" altLang="zh-CN" sz="1800" b="0" u="none" strike="noStrike" cap="none" normalizeH="0" baseline="-30000">
                          <a:ln>
                            <a:noFill/>
                          </a:ln>
                          <a:solidFill>
                            <a:srgbClr val="C00000"/>
                          </a:solidFill>
                          <a:effectLst/>
                        </a:rPr>
                        <a:t>i</a:t>
                      </a:r>
                      <a:endParaRPr kumimoji="0" lang="en-US" altLang="zh-CN" sz="1800" b="0"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2.2</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2.0</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1.5</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rPr>
                        <a:t>1.2</a:t>
                      </a:r>
                      <a:endParaRPr kumimoji="0" lang="en-US" altLang="zh-CN" sz="1800" b="0"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a:ln>
                            <a:noFill/>
                          </a:ln>
                          <a:solidFill>
                            <a:srgbClr val="0000FF"/>
                          </a:solidFill>
                          <a:effectLst/>
                        </a:rPr>
                        <a:t>1.0</a:t>
                      </a:r>
                      <a:endParaRPr kumimoji="0" lang="en-US" altLang="zh-CN" sz="1800" b="0"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3"/>
                  </a:ext>
                </a:extLst>
              </a:tr>
            </a:tbl>
          </a:graphicData>
        </a:graphic>
      </p:graphicFrame>
      <p:sp>
        <p:nvSpPr>
          <p:cNvPr id="3" name="文本占位符 2">
            <a:extLst>
              <a:ext uri="{FF2B5EF4-FFF2-40B4-BE49-F238E27FC236}">
                <a16:creationId xmlns:a16="http://schemas.microsoft.com/office/drawing/2014/main" id="{79CE18C3-08B5-0034-6242-E695AA838E43}"/>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sym typeface="+mn-ea"/>
              </a:rPr>
              <a:t>5.4 </a:t>
            </a:r>
            <a:r>
              <a:rPr lang="en-US" altLang="zh-CN" sz="2800" b="1" dirty="0" err="1">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部分背包</a:t>
            </a:r>
            <a:r>
              <a:rPr lang="en-US" altLang="zh-CN" sz="2800" b="1" dirty="0" err="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3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534257" y="2350819"/>
            <a:ext cx="10685124" cy="4247317"/>
          </a:xfrm>
          <a:prstGeom prst="rect">
            <a:avLst/>
          </a:prstGeom>
          <a:noFill/>
          <a:ln w="9525">
            <a:noFill/>
            <a:miter lim="800000"/>
          </a:ln>
          <a:effectLst/>
        </p:spPr>
        <p:txBody>
          <a:bodyPr wrap="square">
            <a:spAutoFit/>
          </a:bodyPr>
          <a:lstStyle/>
          <a:p>
            <a:pPr>
              <a:lnSpc>
                <a:spcPct val="150000"/>
              </a:lnSpc>
            </a:pPr>
            <a:r>
              <a:rPr lang="zh-CN" altLang="zh-CN"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3</a:t>
            </a:r>
            <a:r>
              <a:rPr lang="zh-CN" altLang="zh-CN" sz="2000" dirty="0">
                <a:latin typeface="Consolas" panose="020B0609020204030204" pitchFamily="49" charset="0"/>
                <a:cs typeface="Consolas" panose="020B0609020204030204" pitchFamily="49" charset="0"/>
              </a:rPr>
              <a:t>）从</a:t>
            </a:r>
            <a:r>
              <a:rPr lang="en-US" altLang="zh-CN" sz="2000" i="1" dirty="0">
                <a:latin typeface="Consolas" panose="020B0609020204030204" pitchFamily="49" charset="0"/>
                <a:cs typeface="Consolas" panose="020B0609020204030204" pitchFamily="49" charset="0"/>
              </a:rPr>
              <a:t>i</a:t>
            </a:r>
            <a:r>
              <a:rPr lang="en-US" altLang="zh-CN" sz="2000" dirty="0">
                <a:latin typeface="Consolas" panose="020B0609020204030204" pitchFamily="49" charset="0"/>
                <a:cs typeface="Consolas" panose="020B0609020204030204" pitchFamily="49" charset="0"/>
              </a:rPr>
              <a:t>=1</a:t>
            </a:r>
            <a:r>
              <a:rPr lang="zh-CN" altLang="zh-CN" sz="2000" dirty="0">
                <a:latin typeface="Consolas" panose="020B0609020204030204" pitchFamily="49" charset="0"/>
                <a:cs typeface="Consolas" panose="020B0609020204030204" pitchFamily="49" charset="0"/>
              </a:rPr>
              <a:t>开始，</a:t>
            </a:r>
            <a:r>
              <a:rPr lang="en-US" altLang="zh-CN" sz="2000" i="1" dirty="0">
                <a:latin typeface="Consolas" panose="020B0609020204030204" pitchFamily="49" charset="0"/>
                <a:cs typeface="Consolas" panose="020B0609020204030204" pitchFamily="49" charset="0"/>
              </a:rPr>
              <a:t>w</a:t>
            </a:r>
            <a:r>
              <a:rPr lang="en-US" altLang="zh-CN" sz="2000" dirty="0">
                <a:latin typeface="Consolas" panose="020B0609020204030204" pitchFamily="49" charset="0"/>
                <a:cs typeface="Consolas" panose="020B0609020204030204" pitchFamily="49" charset="0"/>
              </a:rPr>
              <a:t>[1]&lt;r</a:t>
            </a:r>
            <a:r>
              <a:rPr lang="zh-CN" altLang="zh-CN" sz="2000" dirty="0">
                <a:latin typeface="Consolas" panose="020B0609020204030204" pitchFamily="49" charset="0"/>
                <a:cs typeface="Consolas" panose="020B0609020204030204" pitchFamily="49" charset="0"/>
              </a:rPr>
              <a:t>成立，表明物品</a:t>
            </a:r>
            <a:r>
              <a:rPr lang="en-US" altLang="zh-CN" sz="2000" dirty="0">
                <a:latin typeface="Consolas" panose="020B0609020204030204" pitchFamily="49" charset="0"/>
                <a:cs typeface="Consolas" panose="020B0609020204030204" pitchFamily="49" charset="0"/>
              </a:rPr>
              <a:t>1</a:t>
            </a:r>
            <a:r>
              <a:rPr lang="zh-CN" altLang="zh-CN" sz="2000" dirty="0">
                <a:latin typeface="Consolas" panose="020B0609020204030204" pitchFamily="49" charset="0"/>
                <a:cs typeface="Consolas" panose="020B0609020204030204" pitchFamily="49" charset="0"/>
              </a:rPr>
              <a:t>能够装入，将其装入到背包中，置</a:t>
            </a:r>
            <a:r>
              <a:rPr lang="en-US" altLang="zh-CN" sz="2000" i="1" dirty="0">
                <a:latin typeface="Consolas" panose="020B0609020204030204" pitchFamily="49" charset="0"/>
                <a:cs typeface="Consolas" panose="020B0609020204030204" pitchFamily="49" charset="0"/>
              </a:rPr>
              <a:t>x</a:t>
            </a:r>
            <a:r>
              <a:rPr lang="en-US" altLang="zh-CN" sz="2000" dirty="0">
                <a:latin typeface="Consolas" panose="020B0609020204030204" pitchFamily="49" charset="0"/>
                <a:cs typeface="Consolas" panose="020B0609020204030204" pitchFamily="49" charset="0"/>
              </a:rPr>
              <a:t>[1]=1</a:t>
            </a:r>
            <a:r>
              <a:rPr lang="zh-CN" altLang="zh-CN"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r=r-</a:t>
            </a:r>
            <a:r>
              <a:rPr lang="en-US" altLang="zh-CN" sz="2000" i="1" dirty="0">
                <a:latin typeface="Consolas" panose="020B0609020204030204" pitchFamily="49" charset="0"/>
                <a:cs typeface="Consolas" panose="020B0609020204030204" pitchFamily="49" charset="0"/>
              </a:rPr>
              <a:t>w</a:t>
            </a:r>
            <a:r>
              <a:rPr lang="en-US" altLang="zh-CN" sz="2000" dirty="0">
                <a:latin typeface="Consolas" panose="020B0609020204030204" pitchFamily="49" charset="0"/>
                <a:cs typeface="Consolas" panose="020B0609020204030204" pitchFamily="49" charset="0"/>
              </a:rPr>
              <a:t>[1]=70</a:t>
            </a:r>
            <a:r>
              <a:rPr lang="zh-CN" altLang="zh-CN" sz="2000" dirty="0">
                <a:latin typeface="Consolas" panose="020B0609020204030204" pitchFamily="49" charset="0"/>
                <a:cs typeface="Consolas" panose="020B0609020204030204" pitchFamily="49" charset="0"/>
              </a:rPr>
              <a:t>，</a:t>
            </a:r>
            <a:r>
              <a:rPr lang="en-US" altLang="zh-CN" sz="2000" i="1" dirty="0">
                <a:latin typeface="Consolas" panose="020B0609020204030204" pitchFamily="49" charset="0"/>
                <a:cs typeface="Consolas" panose="020B0609020204030204" pitchFamily="49" charset="0"/>
              </a:rPr>
              <a:t>i</a:t>
            </a:r>
            <a:r>
              <a:rPr lang="zh-CN" altLang="zh-CN" sz="2000" dirty="0">
                <a:latin typeface="Consolas" panose="020B0609020204030204" pitchFamily="49" charset="0"/>
                <a:cs typeface="Consolas" panose="020B0609020204030204" pitchFamily="49" charset="0"/>
              </a:rPr>
              <a:t>增</a:t>
            </a:r>
            <a:r>
              <a:rPr lang="en-US" altLang="zh-CN" sz="2000" dirty="0">
                <a:latin typeface="Consolas" panose="020B0609020204030204" pitchFamily="49" charset="0"/>
                <a:cs typeface="Consolas" panose="020B0609020204030204" pitchFamily="49" charset="0"/>
              </a:rPr>
              <a:t>1</a:t>
            </a:r>
            <a:r>
              <a:rPr lang="zh-CN" altLang="zh-CN" sz="2000" dirty="0">
                <a:latin typeface="Consolas" panose="020B0609020204030204" pitchFamily="49" charset="0"/>
                <a:cs typeface="Consolas" panose="020B0609020204030204" pitchFamily="49" charset="0"/>
              </a:rPr>
              <a:t>即</a:t>
            </a:r>
            <a:r>
              <a:rPr lang="en-US" altLang="zh-CN" sz="2000" i="1" dirty="0">
                <a:latin typeface="Consolas" panose="020B0609020204030204" pitchFamily="49" charset="0"/>
                <a:cs typeface="Consolas" panose="020B0609020204030204" pitchFamily="49" charset="0"/>
              </a:rPr>
              <a:t>i</a:t>
            </a:r>
            <a:r>
              <a:rPr lang="en-US" altLang="zh-CN" sz="2000" dirty="0">
                <a:latin typeface="Consolas" panose="020B0609020204030204" pitchFamily="49" charset="0"/>
                <a:cs typeface="Consolas" panose="020B0609020204030204" pitchFamily="49" charset="0"/>
              </a:rPr>
              <a:t>=2</a:t>
            </a:r>
            <a:r>
              <a:rPr lang="zh-CN" altLang="zh-CN" sz="2000" dirty="0">
                <a:latin typeface="Consolas" panose="020B0609020204030204" pitchFamily="49" charset="0"/>
                <a:cs typeface="Consolas" panose="020B0609020204030204" pitchFamily="49" charset="0"/>
              </a:rPr>
              <a:t>。</a:t>
            </a:r>
          </a:p>
          <a:p>
            <a:pPr>
              <a:lnSpc>
                <a:spcPct val="150000"/>
              </a:lnSpc>
            </a:pPr>
            <a:r>
              <a:rPr lang="en-US" altLang="zh-CN" sz="2000" i="1" dirty="0">
                <a:latin typeface="Consolas" panose="020B0609020204030204" pitchFamily="49" charset="0"/>
                <a:cs typeface="Consolas" panose="020B0609020204030204" pitchFamily="49" charset="0"/>
              </a:rPr>
              <a:t>    w</a:t>
            </a:r>
            <a:r>
              <a:rPr lang="en-US" altLang="zh-CN" sz="2000" dirty="0">
                <a:latin typeface="Consolas" panose="020B0609020204030204" pitchFamily="49" charset="0"/>
                <a:cs typeface="Consolas" panose="020B0609020204030204" pitchFamily="49" charset="0"/>
              </a:rPr>
              <a:t>[2]&lt;r</a:t>
            </a:r>
            <a:r>
              <a:rPr lang="zh-CN" altLang="zh-CN" sz="2000" dirty="0">
                <a:latin typeface="Consolas" panose="020B0609020204030204" pitchFamily="49" charset="0"/>
                <a:cs typeface="Consolas" panose="020B0609020204030204" pitchFamily="49" charset="0"/>
              </a:rPr>
              <a:t>成立，表明物品</a:t>
            </a:r>
            <a:r>
              <a:rPr lang="en-US" altLang="zh-CN" sz="2000" dirty="0">
                <a:latin typeface="Consolas" panose="020B0609020204030204" pitchFamily="49" charset="0"/>
                <a:cs typeface="Consolas" panose="020B0609020204030204" pitchFamily="49" charset="0"/>
              </a:rPr>
              <a:t>2</a:t>
            </a:r>
            <a:r>
              <a:rPr lang="zh-CN" altLang="zh-CN" sz="2000" dirty="0">
                <a:latin typeface="Consolas" panose="020B0609020204030204" pitchFamily="49" charset="0"/>
                <a:cs typeface="Consolas" panose="020B0609020204030204" pitchFamily="49" charset="0"/>
              </a:rPr>
              <a:t>能够装入，将其装入到背包中，置</a:t>
            </a:r>
            <a:r>
              <a:rPr lang="en-US" altLang="zh-CN" sz="2000" i="1" dirty="0">
                <a:latin typeface="Consolas" panose="020B0609020204030204" pitchFamily="49" charset="0"/>
                <a:cs typeface="Consolas" panose="020B0609020204030204" pitchFamily="49" charset="0"/>
              </a:rPr>
              <a:t>x</a:t>
            </a:r>
            <a:r>
              <a:rPr lang="en-US" altLang="zh-CN" sz="2000" dirty="0">
                <a:latin typeface="Consolas" panose="020B0609020204030204" pitchFamily="49" charset="0"/>
                <a:cs typeface="Consolas" panose="020B0609020204030204" pitchFamily="49" charset="0"/>
              </a:rPr>
              <a:t>[2]=1</a:t>
            </a:r>
            <a:r>
              <a:rPr lang="zh-CN" altLang="zh-CN"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r=r-</a:t>
            </a:r>
            <a:r>
              <a:rPr lang="en-US" altLang="zh-CN" sz="2000" i="1" dirty="0">
                <a:latin typeface="Consolas" panose="020B0609020204030204" pitchFamily="49" charset="0"/>
                <a:cs typeface="Consolas" panose="020B0609020204030204" pitchFamily="49" charset="0"/>
              </a:rPr>
              <a:t>w</a:t>
            </a:r>
            <a:r>
              <a:rPr lang="en-US" altLang="zh-CN" sz="2000" dirty="0">
                <a:latin typeface="Consolas" panose="020B0609020204030204" pitchFamily="49" charset="0"/>
                <a:cs typeface="Consolas" panose="020B0609020204030204" pitchFamily="49" charset="0"/>
              </a:rPr>
              <a:t>[2]=60</a:t>
            </a:r>
            <a:r>
              <a:rPr lang="zh-CN" altLang="zh-CN" sz="2000" dirty="0">
                <a:latin typeface="Consolas" panose="020B0609020204030204" pitchFamily="49" charset="0"/>
                <a:cs typeface="Consolas" panose="020B0609020204030204" pitchFamily="49" charset="0"/>
              </a:rPr>
              <a:t>，</a:t>
            </a:r>
            <a:r>
              <a:rPr lang="en-US" altLang="zh-CN" sz="2000" i="1" dirty="0">
                <a:latin typeface="Consolas" panose="020B0609020204030204" pitchFamily="49" charset="0"/>
                <a:cs typeface="Consolas" panose="020B0609020204030204" pitchFamily="49" charset="0"/>
              </a:rPr>
              <a:t>i</a:t>
            </a:r>
            <a:r>
              <a:rPr lang="zh-CN" altLang="zh-CN" sz="2000" dirty="0">
                <a:latin typeface="Consolas" panose="020B0609020204030204" pitchFamily="49" charset="0"/>
                <a:cs typeface="Consolas" panose="020B0609020204030204" pitchFamily="49" charset="0"/>
              </a:rPr>
              <a:t>增</a:t>
            </a:r>
            <a:r>
              <a:rPr lang="en-US" altLang="zh-CN" sz="2000" dirty="0">
                <a:latin typeface="Consolas" panose="020B0609020204030204" pitchFamily="49" charset="0"/>
                <a:cs typeface="Consolas" panose="020B0609020204030204" pitchFamily="49" charset="0"/>
              </a:rPr>
              <a:t>1</a:t>
            </a:r>
            <a:r>
              <a:rPr lang="zh-CN" altLang="zh-CN" sz="2000" dirty="0">
                <a:latin typeface="Consolas" panose="020B0609020204030204" pitchFamily="49" charset="0"/>
                <a:cs typeface="Consolas" panose="020B0609020204030204" pitchFamily="49" charset="0"/>
              </a:rPr>
              <a:t>即</a:t>
            </a:r>
            <a:r>
              <a:rPr lang="en-US" altLang="zh-CN" sz="2000" i="1" dirty="0">
                <a:latin typeface="Consolas" panose="020B0609020204030204" pitchFamily="49" charset="0"/>
                <a:cs typeface="Consolas" panose="020B0609020204030204" pitchFamily="49" charset="0"/>
              </a:rPr>
              <a:t>i</a:t>
            </a:r>
            <a:r>
              <a:rPr lang="en-US" altLang="zh-CN" sz="2000" dirty="0">
                <a:latin typeface="Consolas" panose="020B0609020204030204" pitchFamily="49" charset="0"/>
                <a:cs typeface="Consolas" panose="020B0609020204030204" pitchFamily="49" charset="0"/>
              </a:rPr>
              <a:t>=3</a:t>
            </a:r>
            <a:r>
              <a:rPr lang="zh-CN" altLang="zh-CN" sz="2000" dirty="0">
                <a:latin typeface="Consolas" panose="020B0609020204030204" pitchFamily="49" charset="0"/>
                <a:cs typeface="Consolas" panose="020B0609020204030204" pitchFamily="49" charset="0"/>
              </a:rPr>
              <a:t>。</a:t>
            </a:r>
          </a:p>
          <a:p>
            <a:pPr>
              <a:lnSpc>
                <a:spcPct val="150000"/>
              </a:lnSpc>
            </a:pPr>
            <a:r>
              <a:rPr lang="en-US" altLang="zh-CN" sz="2000" i="1" dirty="0">
                <a:latin typeface="Consolas" panose="020B0609020204030204" pitchFamily="49" charset="0"/>
                <a:cs typeface="Consolas" panose="020B0609020204030204" pitchFamily="49" charset="0"/>
              </a:rPr>
              <a:t>    w</a:t>
            </a:r>
            <a:r>
              <a:rPr lang="en-US" altLang="zh-CN" sz="2000" dirty="0">
                <a:latin typeface="Consolas" panose="020B0609020204030204" pitchFamily="49" charset="0"/>
                <a:cs typeface="Consolas" panose="020B0609020204030204" pitchFamily="49" charset="0"/>
              </a:rPr>
              <a:t>[3]&lt;r</a:t>
            </a:r>
            <a:r>
              <a:rPr lang="zh-CN" altLang="zh-CN" sz="2000" dirty="0">
                <a:latin typeface="Consolas" panose="020B0609020204030204" pitchFamily="49" charset="0"/>
                <a:cs typeface="Consolas" panose="020B0609020204030204" pitchFamily="49" charset="0"/>
              </a:rPr>
              <a:t>成立，表明物品</a:t>
            </a:r>
            <a:r>
              <a:rPr lang="en-US" altLang="zh-CN" sz="2000" dirty="0">
                <a:latin typeface="Consolas" panose="020B0609020204030204" pitchFamily="49" charset="0"/>
                <a:cs typeface="Consolas" panose="020B0609020204030204" pitchFamily="49" charset="0"/>
              </a:rPr>
              <a:t>3</a:t>
            </a:r>
            <a:r>
              <a:rPr lang="zh-CN" altLang="zh-CN" sz="2000" dirty="0">
                <a:latin typeface="Consolas" panose="020B0609020204030204" pitchFamily="49" charset="0"/>
                <a:cs typeface="Consolas" panose="020B0609020204030204" pitchFamily="49" charset="0"/>
              </a:rPr>
              <a:t>能够装入，将其装入到背包中，置</a:t>
            </a:r>
            <a:r>
              <a:rPr lang="en-US" altLang="zh-CN" sz="2000" i="1" dirty="0">
                <a:latin typeface="Consolas" panose="020B0609020204030204" pitchFamily="49" charset="0"/>
                <a:cs typeface="Consolas" panose="020B0609020204030204" pitchFamily="49" charset="0"/>
              </a:rPr>
              <a:t>x</a:t>
            </a:r>
            <a:r>
              <a:rPr lang="en-US" altLang="zh-CN" sz="2000" dirty="0">
                <a:latin typeface="Consolas" panose="020B0609020204030204" pitchFamily="49" charset="0"/>
                <a:cs typeface="Consolas" panose="020B0609020204030204" pitchFamily="49" charset="0"/>
              </a:rPr>
              <a:t>[3]=1</a:t>
            </a:r>
            <a:r>
              <a:rPr lang="zh-CN" altLang="zh-CN"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r=r-</a:t>
            </a:r>
            <a:r>
              <a:rPr lang="en-US" altLang="zh-CN" sz="2000" i="1" dirty="0">
                <a:latin typeface="Consolas" panose="020B0609020204030204" pitchFamily="49" charset="0"/>
                <a:cs typeface="Consolas" panose="020B0609020204030204" pitchFamily="49" charset="0"/>
              </a:rPr>
              <a:t>w</a:t>
            </a:r>
            <a:r>
              <a:rPr lang="en-US" altLang="zh-CN" sz="2000" dirty="0">
                <a:latin typeface="Consolas" panose="020B0609020204030204" pitchFamily="49" charset="0"/>
                <a:cs typeface="Consolas" panose="020B0609020204030204" pitchFamily="49" charset="0"/>
              </a:rPr>
              <a:t>[3]=50</a:t>
            </a:r>
            <a:r>
              <a:rPr lang="zh-CN" altLang="zh-CN" sz="2000" dirty="0">
                <a:latin typeface="Consolas" panose="020B0609020204030204" pitchFamily="49" charset="0"/>
                <a:cs typeface="Consolas" panose="020B0609020204030204" pitchFamily="49" charset="0"/>
              </a:rPr>
              <a:t>，</a:t>
            </a:r>
            <a:r>
              <a:rPr lang="en-US" altLang="zh-CN" sz="2000" i="1" dirty="0">
                <a:latin typeface="Consolas" panose="020B0609020204030204" pitchFamily="49" charset="0"/>
                <a:cs typeface="Consolas" panose="020B0609020204030204" pitchFamily="49" charset="0"/>
              </a:rPr>
              <a:t>i</a:t>
            </a:r>
            <a:r>
              <a:rPr lang="zh-CN" altLang="zh-CN" sz="2000" dirty="0">
                <a:latin typeface="Consolas" panose="020B0609020204030204" pitchFamily="49" charset="0"/>
                <a:cs typeface="Consolas" panose="020B0609020204030204" pitchFamily="49" charset="0"/>
              </a:rPr>
              <a:t>增</a:t>
            </a:r>
            <a:r>
              <a:rPr lang="en-US" altLang="zh-CN" sz="2000" dirty="0">
                <a:latin typeface="Consolas" panose="020B0609020204030204" pitchFamily="49" charset="0"/>
                <a:cs typeface="Consolas" panose="020B0609020204030204" pitchFamily="49" charset="0"/>
              </a:rPr>
              <a:t>1</a:t>
            </a:r>
            <a:r>
              <a:rPr lang="zh-CN" altLang="zh-CN" sz="2000" dirty="0">
                <a:latin typeface="Consolas" panose="020B0609020204030204" pitchFamily="49" charset="0"/>
                <a:cs typeface="Consolas" panose="020B0609020204030204" pitchFamily="49" charset="0"/>
              </a:rPr>
              <a:t>即</a:t>
            </a:r>
            <a:r>
              <a:rPr lang="en-US" altLang="zh-CN" sz="2000" i="1" dirty="0">
                <a:latin typeface="Consolas" panose="020B0609020204030204" pitchFamily="49" charset="0"/>
                <a:cs typeface="Consolas" panose="020B0609020204030204" pitchFamily="49" charset="0"/>
              </a:rPr>
              <a:t>i</a:t>
            </a:r>
            <a:r>
              <a:rPr lang="en-US" altLang="zh-CN" sz="2000" dirty="0">
                <a:latin typeface="Consolas" panose="020B0609020204030204" pitchFamily="49" charset="0"/>
                <a:cs typeface="Consolas" panose="020B0609020204030204" pitchFamily="49" charset="0"/>
              </a:rPr>
              <a:t>=4</a:t>
            </a:r>
            <a:r>
              <a:rPr lang="zh-CN" altLang="zh-CN" sz="2000" dirty="0">
                <a:latin typeface="Consolas" panose="020B0609020204030204" pitchFamily="49" charset="0"/>
                <a:cs typeface="Consolas" panose="020B0609020204030204" pitchFamily="49" charset="0"/>
              </a:rPr>
              <a:t>。</a:t>
            </a:r>
          </a:p>
          <a:p>
            <a:pPr>
              <a:lnSpc>
                <a:spcPct val="150000"/>
              </a:lnSpc>
            </a:pPr>
            <a:r>
              <a:rPr lang="en-US" altLang="zh-CN" sz="2000" i="1" dirty="0">
                <a:latin typeface="Consolas" panose="020B0609020204030204" pitchFamily="49" charset="0"/>
                <a:cs typeface="Consolas" panose="020B0609020204030204" pitchFamily="49" charset="0"/>
              </a:rPr>
              <a:t>    w</a:t>
            </a:r>
            <a:r>
              <a:rPr lang="en-US" altLang="zh-CN" sz="2000" dirty="0">
                <a:latin typeface="Consolas" panose="020B0609020204030204" pitchFamily="49" charset="0"/>
                <a:cs typeface="Consolas" panose="020B0609020204030204" pitchFamily="49" charset="0"/>
              </a:rPr>
              <a:t>[4]&lt;r</a:t>
            </a:r>
            <a:r>
              <a:rPr lang="zh-CN" altLang="zh-CN" sz="2000" dirty="0">
                <a:latin typeface="Consolas" panose="020B0609020204030204" pitchFamily="49" charset="0"/>
                <a:cs typeface="Consolas" panose="020B0609020204030204" pitchFamily="49" charset="0"/>
              </a:rPr>
              <a:t>不成立，且</a:t>
            </a:r>
            <a:r>
              <a:rPr lang="en-US" altLang="zh-CN" sz="2000" dirty="0">
                <a:latin typeface="Consolas" panose="020B0609020204030204" pitchFamily="49" charset="0"/>
                <a:cs typeface="Consolas" panose="020B0609020204030204" pitchFamily="49" charset="0"/>
              </a:rPr>
              <a:t>r&gt;0</a:t>
            </a:r>
            <a:r>
              <a:rPr lang="zh-CN" altLang="zh-CN" sz="2000" dirty="0">
                <a:latin typeface="Consolas" panose="020B0609020204030204" pitchFamily="49" charset="0"/>
                <a:cs typeface="Consolas" panose="020B0609020204030204" pitchFamily="49" charset="0"/>
              </a:rPr>
              <a:t>，表明只能将物品</a:t>
            </a:r>
            <a:r>
              <a:rPr lang="en-US" altLang="zh-CN" sz="2000" dirty="0">
                <a:latin typeface="Consolas" panose="020B0609020204030204" pitchFamily="49" charset="0"/>
                <a:cs typeface="Consolas" panose="020B0609020204030204" pitchFamily="49" charset="0"/>
              </a:rPr>
              <a:t>4</a:t>
            </a:r>
            <a:r>
              <a:rPr lang="zh-CN" altLang="zh-CN" sz="2000" dirty="0">
                <a:latin typeface="Consolas" panose="020B0609020204030204" pitchFamily="49" charset="0"/>
                <a:cs typeface="Consolas" panose="020B0609020204030204" pitchFamily="49" charset="0"/>
              </a:rPr>
              <a:t>部分装入，装入比例</a:t>
            </a:r>
            <a:r>
              <a:rPr lang="en-US" altLang="zh-CN" sz="2000" dirty="0">
                <a:latin typeface="Consolas" panose="020B0609020204030204" pitchFamily="49" charset="0"/>
                <a:cs typeface="Consolas" panose="020B0609020204030204" pitchFamily="49" charset="0"/>
              </a:rPr>
              <a:t>=r/</a:t>
            </a:r>
            <a:r>
              <a:rPr lang="en-US" altLang="zh-CN" sz="2000" i="1" dirty="0">
                <a:latin typeface="Consolas" panose="020B0609020204030204" pitchFamily="49" charset="0"/>
                <a:cs typeface="Consolas" panose="020B0609020204030204" pitchFamily="49" charset="0"/>
              </a:rPr>
              <a:t>w</a:t>
            </a:r>
            <a:r>
              <a:rPr lang="en-US" altLang="zh-CN" sz="2000" dirty="0">
                <a:latin typeface="Consolas" panose="020B0609020204030204" pitchFamily="49" charset="0"/>
                <a:cs typeface="Consolas" panose="020B0609020204030204" pitchFamily="49" charset="0"/>
              </a:rPr>
              <a:t>[4]=50/60=80%</a:t>
            </a:r>
            <a:r>
              <a:rPr lang="zh-CN" altLang="zh-CN" sz="2000" dirty="0">
                <a:latin typeface="Consolas" panose="020B0609020204030204" pitchFamily="49" charset="0"/>
                <a:cs typeface="Consolas" panose="020B0609020204030204" pitchFamily="49" charset="0"/>
              </a:rPr>
              <a:t>，置</a:t>
            </a:r>
            <a:r>
              <a:rPr lang="en-US" altLang="zh-CN" sz="2000" i="1" dirty="0">
                <a:latin typeface="Consolas" panose="020B0609020204030204" pitchFamily="49" charset="0"/>
                <a:cs typeface="Consolas" panose="020B0609020204030204" pitchFamily="49" charset="0"/>
              </a:rPr>
              <a:t>x</a:t>
            </a:r>
            <a:r>
              <a:rPr lang="en-US" altLang="zh-CN" sz="2000" dirty="0">
                <a:latin typeface="Consolas" panose="020B0609020204030204" pitchFamily="49" charset="0"/>
                <a:cs typeface="Consolas" panose="020B0609020204030204" pitchFamily="49" charset="0"/>
              </a:rPr>
              <a:t>[4]=0.8</a:t>
            </a:r>
            <a:r>
              <a:rPr lang="zh-CN" altLang="en-US"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pPr>
              <a:lnSpc>
                <a:spcPct val="150000"/>
              </a:lnSpc>
            </a:pPr>
            <a:r>
              <a:rPr lang="en-US" altLang="zh-CN" sz="2000" dirty="0">
                <a:latin typeface="Consolas" panose="020B0609020204030204" pitchFamily="49" charset="0"/>
                <a:cs typeface="Consolas" panose="020B0609020204030204" pitchFamily="49" charset="0"/>
              </a:rPr>
              <a:t>    </a:t>
            </a:r>
            <a:r>
              <a:rPr lang="zh-CN" altLang="zh-CN" sz="2000" dirty="0">
                <a:latin typeface="Consolas" panose="020B0609020204030204" pitchFamily="49" charset="0"/>
                <a:cs typeface="Consolas" panose="020B0609020204030204" pitchFamily="49" charset="0"/>
              </a:rPr>
              <a:t>算法结束，得到</a:t>
            </a:r>
            <a:r>
              <a:rPr lang="en-US" altLang="zh-CN" sz="2000" i="1" dirty="0">
                <a:latin typeface="Consolas" panose="020B0609020204030204" pitchFamily="49" charset="0"/>
                <a:cs typeface="Consolas" panose="020B0609020204030204" pitchFamily="49" charset="0"/>
              </a:rPr>
              <a:t>X</a:t>
            </a:r>
            <a:r>
              <a:rPr lang="en-US" altLang="zh-CN" sz="2000" dirty="0">
                <a:latin typeface="Consolas" panose="020B0609020204030204" pitchFamily="49" charset="0"/>
                <a:cs typeface="Consolas" panose="020B0609020204030204" pitchFamily="49" charset="0"/>
              </a:rPr>
              <a:t>={1</a:t>
            </a:r>
            <a:r>
              <a:rPr lang="zh-CN" altLang="zh-CN"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1</a:t>
            </a:r>
            <a:r>
              <a:rPr lang="zh-CN" altLang="zh-CN"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1</a:t>
            </a:r>
            <a:r>
              <a:rPr lang="zh-CN" altLang="zh-CN"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0.8</a:t>
            </a:r>
            <a:r>
              <a:rPr lang="zh-CN" altLang="zh-CN"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0}</a:t>
            </a:r>
            <a:r>
              <a:rPr lang="zh-CN" altLang="zh-CN" sz="2000" dirty="0">
                <a:latin typeface="Consolas" panose="020B0609020204030204" pitchFamily="49" charset="0"/>
                <a:cs typeface="Consolas" panose="020B0609020204030204" pitchFamily="49" charset="0"/>
              </a:rPr>
              <a:t>。</a:t>
            </a:r>
          </a:p>
        </p:txBody>
      </p:sp>
      <p:graphicFrame>
        <p:nvGraphicFramePr>
          <p:cNvPr id="4" name="Group 159"/>
          <p:cNvGraphicFramePr>
            <a:graphicFrameLocks noGrp="1"/>
          </p:cNvGraphicFramePr>
          <p:nvPr/>
        </p:nvGraphicFramePr>
        <p:xfrm>
          <a:off x="1952597" y="779182"/>
          <a:ext cx="8135937" cy="1463040"/>
        </p:xfrm>
        <a:graphic>
          <a:graphicData uri="http://schemas.openxmlformats.org/drawingml/2006/table">
            <a:tbl>
              <a:tblPr>
                <a:tableStyleId>{775DCB02-9BB8-47FD-8907-85C794F793BA}</a:tableStyleId>
              </a:tblPr>
              <a:tblGrid>
                <a:gridCol w="135572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dirty="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50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66</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30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60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40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v</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r>
                        <a:rPr kumimoji="0" lang="en-US" altLang="zh-CN" sz="1800" b="1" i="1" u="none" strike="noStrike" cap="none" normalizeH="0" baseline="0">
                          <a:ln>
                            <a:noFill/>
                          </a:ln>
                          <a:solidFill>
                            <a:srgbClr val="C00000"/>
                          </a:solidFill>
                          <a:effectLst/>
                          <a:latin typeface="Consolas" panose="020B0609020204030204" pitchFamily="49" charset="0"/>
                          <a:cs typeface="Consolas" panose="020B0609020204030204" pitchFamily="49" charset="0"/>
                        </a:rPr>
                        <a:t>/w</a:t>
                      </a:r>
                      <a:r>
                        <a:rPr kumimoji="0" lang="en-US" altLang="zh-CN" sz="1800" b="1" i="1" u="none" strike="noStrike" cap="none" normalizeH="0" baseline="-30000">
                          <a:ln>
                            <a:noFill/>
                          </a:ln>
                          <a:solidFill>
                            <a:srgbClr val="C00000"/>
                          </a:solidFill>
                          <a:effectLst/>
                          <a:latin typeface="Consolas" panose="020B0609020204030204" pitchFamily="49" charset="0"/>
                          <a:cs typeface="Consolas" panose="020B0609020204030204" pitchFamily="49" charset="0"/>
                        </a:rPr>
                        <a:t>i</a:t>
                      </a:r>
                      <a:endParaRPr kumimoji="0" lang="en-US" altLang="zh-CN" sz="1800" b="1" i="1" u="none" strike="noStrike" cap="none" normalizeH="0" baseline="0">
                        <a:ln>
                          <a:noFill/>
                        </a:ln>
                        <a:solidFill>
                          <a:srgbClr val="C00000"/>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2.2</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2.0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1.5</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cs typeface="Consolas" panose="020B0609020204030204" pitchFamily="49" charset="0"/>
                        </a:rPr>
                        <a:t>1.0</a:t>
                      </a:r>
                      <a:endParaRPr kumimoji="0" lang="en-US" altLang="zh-CN" sz="1800" b="1" i="0" u="none" strike="noStrike" cap="none" normalizeH="0" baseline="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688368" y="1298956"/>
            <a:ext cx="10580480" cy="4980164"/>
          </a:xfrm>
          <a:prstGeom prst="rect">
            <a:avLst/>
          </a:prstGeom>
          <a:ln>
            <a:noFill/>
            <a:prstDash val="lgDash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lIns="180000" tIns="180000" rIns="180000" bIns="180000">
            <a:spAutoFit/>
          </a:bodyPr>
          <a:lstStyle/>
          <a:p>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n=5;</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double C=100;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限重</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struct NodeType</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double w;</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double v;</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double p;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//p=v/w</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	return p&gt;s.p;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按</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递减排序</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P[]={{0},{10,20},{20,30},{30,66},{40,40},{50,60}};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不用</a:t>
            </a:r>
          </a:p>
          <a:p>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double V;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最大价值</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double x[MAXN];</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文本占位符 2">
            <a:extLst>
              <a:ext uri="{FF2B5EF4-FFF2-40B4-BE49-F238E27FC236}">
                <a16:creationId xmlns:a16="http://schemas.microsoft.com/office/drawing/2014/main" id="{89BEE1E4-6302-1978-56DB-172C8F8B7EA8}"/>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5.4 </a:t>
            </a:r>
            <a:r>
              <a:rPr lang="en-US" altLang="zh-CN" sz="2800" b="1" dirty="0" err="1">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部分背包</a:t>
            </a:r>
            <a:r>
              <a:rPr lang="en-US" altLang="zh-CN" sz="2800" b="1" dirty="0" err="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643" y="571514"/>
            <a:ext cx="9508522" cy="59034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void Knap()			//</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求解背包问题并返回总价值</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V=0;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初始化为</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double r=C;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背包中能装入的余下重量</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memset(x,0,sizeof(x));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初始化</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向量</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int i=1;</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(P[i].w&lt;r)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物品</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能够全部装入时循环</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  x[i]=1;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装入物品</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r-=P[i].w;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减少背包中能装入的余下重量</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V+=P[i].v;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累计总价值</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继续循环</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if (r&gt;0)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当余下重量大于</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  x[</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]=r/P[i].w;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将物品</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的一部分装入</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V+=x[</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]*P[i].v;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累计总价值</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775602" y="2034570"/>
            <a:ext cx="99506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000" dirty="0">
                <a:latin typeface="微软雅黑" panose="020B0503020204020204" pitchFamily="34" charset="-122"/>
                <a:ea typeface="微软雅黑" panose="020B0503020204020204" pitchFamily="34" charset="-122"/>
              </a:rPr>
              <a:t>假设面值改为</a:t>
            </a:r>
            <a:r>
              <a:rPr kumimoji="1" lang="en-US" altLang="zh-CN" sz="2000" dirty="0">
                <a:latin typeface="微软雅黑" panose="020B0503020204020204" pitchFamily="34" charset="-122"/>
                <a:ea typeface="微软雅黑" panose="020B0503020204020204" pitchFamily="34" charset="-122"/>
              </a:rPr>
              <a:t>3</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8</a:t>
            </a:r>
            <a:r>
              <a:rPr kumimoji="1" lang="zh-CN" altLang="en-US" sz="2000" dirty="0">
                <a:latin typeface="微软雅黑" panose="020B0503020204020204" pitchFamily="34" charset="-122"/>
                <a:ea typeface="微软雅黑" panose="020B0503020204020204" pitchFamily="34" charset="-122"/>
              </a:rPr>
              <a:t>角、</a:t>
            </a:r>
            <a:r>
              <a:rPr kumimoji="1" lang="en-US" altLang="zh-CN" sz="2000" dirty="0">
                <a:latin typeface="微软雅黑" panose="020B0503020204020204" pitchFamily="34" charset="-122"/>
                <a:ea typeface="微软雅黑" panose="020B0503020204020204" pitchFamily="34" charset="-122"/>
              </a:rPr>
              <a:t>5</a:t>
            </a:r>
            <a:r>
              <a:rPr kumimoji="1" lang="zh-CN" altLang="en-US" sz="2000" dirty="0">
                <a:latin typeface="微软雅黑" panose="020B0503020204020204" pitchFamily="34" charset="-122"/>
                <a:ea typeface="微软雅黑" panose="020B0503020204020204" pitchFamily="34" charset="-122"/>
              </a:rPr>
              <a:t>角、</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角的货币若干枚，需要找给顾客</a:t>
            </a:r>
            <a:r>
              <a:rPr kumimoji="1" lang="en-US" altLang="zh-CN" sz="2000" dirty="0">
                <a:latin typeface="微软雅黑" panose="020B0503020204020204" pitchFamily="34" charset="-122"/>
                <a:ea typeface="微软雅黑" panose="020B0503020204020204" pitchFamily="34" charset="-122"/>
              </a:rPr>
              <a:t>4</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6</a:t>
            </a:r>
            <a:r>
              <a:rPr kumimoji="1" lang="zh-CN" altLang="en-US" sz="2000" dirty="0">
                <a:latin typeface="微软雅黑" panose="020B0503020204020204" pitchFamily="34" charset="-122"/>
                <a:ea typeface="微软雅黑" panose="020B0503020204020204" pitchFamily="34" charset="-122"/>
              </a:rPr>
              <a:t>角现金，要使付出的货币的数量最少。</a:t>
            </a:r>
          </a:p>
        </p:txBody>
      </p:sp>
      <p:sp>
        <p:nvSpPr>
          <p:cNvPr id="2" name="矩形 1"/>
          <p:cNvSpPr/>
          <p:nvPr/>
        </p:nvSpPr>
        <p:spPr>
          <a:xfrm>
            <a:off x="781380" y="4352609"/>
            <a:ext cx="8280920" cy="861774"/>
          </a:xfrm>
          <a:prstGeom prst="rect">
            <a:avLst/>
          </a:prstGeom>
        </p:spPr>
        <p:txBody>
          <a:bodyPr wrap="square">
            <a:spAutoFit/>
          </a:bodyPr>
          <a:lstStyle/>
          <a:p>
            <a:pPr algn="just" eaLnBrk="1" hangingPunct="1">
              <a:spcBef>
                <a:spcPct val="50000"/>
              </a:spcBef>
            </a:pPr>
            <a:r>
              <a:rPr kumimoji="1" lang="zh-CN" altLang="en-US" sz="2000" dirty="0">
                <a:latin typeface="微软雅黑" panose="020B0503020204020204" pitchFamily="34" charset="-122"/>
                <a:ea typeface="微软雅黑" panose="020B0503020204020204" pitchFamily="34" charset="-122"/>
              </a:rPr>
              <a:t>实际上只需要</a:t>
            </a:r>
            <a:r>
              <a:rPr kumimoji="1" lang="en-US" altLang="zh-CN" sz="2000" dirty="0">
                <a:latin typeface="微软雅黑" panose="020B0503020204020204" pitchFamily="34" charset="-122"/>
                <a:ea typeface="微软雅黑" panose="020B0503020204020204" pitchFamily="34" charset="-122"/>
              </a:rPr>
              <a:t>3</a:t>
            </a:r>
            <a:r>
              <a:rPr kumimoji="1" lang="zh-CN" altLang="en-US" sz="2000" dirty="0">
                <a:latin typeface="微软雅黑" panose="020B0503020204020204" pitchFamily="34" charset="-122"/>
                <a:ea typeface="微软雅黑" panose="020B0503020204020204" pitchFamily="34" charset="-122"/>
              </a:rPr>
              <a:t>张货币：</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个</a:t>
            </a:r>
            <a:r>
              <a:rPr kumimoji="1" lang="en-US" altLang="zh-CN" sz="2000" dirty="0">
                <a:latin typeface="微软雅黑" panose="020B0503020204020204" pitchFamily="34" charset="-122"/>
                <a:ea typeface="微软雅黑" panose="020B0503020204020204" pitchFamily="34" charset="-122"/>
              </a:rPr>
              <a:t>3</a:t>
            </a:r>
            <a:r>
              <a:rPr kumimoji="1" lang="zh-CN" altLang="en-US" sz="2000" dirty="0">
                <a:latin typeface="微软雅黑" panose="020B0503020204020204" pitchFamily="34" charset="-122"/>
                <a:ea typeface="微软雅黑" panose="020B0503020204020204" pitchFamily="34" charset="-122"/>
              </a:rPr>
              <a:t>元和</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个</a:t>
            </a:r>
            <a:r>
              <a:rPr kumimoji="1" lang="en-US" altLang="zh-CN" sz="2000" dirty="0">
                <a:latin typeface="微软雅黑" panose="020B0503020204020204" pitchFamily="34" charset="-122"/>
                <a:ea typeface="微软雅黑" panose="020B0503020204020204" pitchFamily="34" charset="-122"/>
              </a:rPr>
              <a:t>8</a:t>
            </a:r>
            <a:r>
              <a:rPr kumimoji="1" lang="zh-CN" altLang="en-US" sz="2000" dirty="0">
                <a:latin typeface="微软雅黑" panose="020B0503020204020204" pitchFamily="34" charset="-122"/>
                <a:ea typeface="微软雅黑" panose="020B0503020204020204" pitchFamily="34" charset="-122"/>
              </a:rPr>
              <a:t>角。</a:t>
            </a:r>
          </a:p>
          <a:p>
            <a:pPr algn="just" eaLnBrk="1" hangingPunct="1">
              <a:spcBef>
                <a:spcPct val="50000"/>
              </a:spcBef>
            </a:pPr>
            <a:r>
              <a:rPr kumimoji="1" lang="zh-CN" altLang="en-US" sz="2000" dirty="0">
                <a:latin typeface="微软雅黑" panose="020B0503020204020204" pitchFamily="34" charset="-122"/>
                <a:ea typeface="微软雅黑" panose="020B0503020204020204" pitchFamily="34" charset="-122"/>
              </a:rPr>
              <a:t>最优解：</a:t>
            </a:r>
            <a:r>
              <a:rPr kumimoji="1" lang="en-US" altLang="zh-CN" sz="2000" dirty="0">
                <a:latin typeface="微软雅黑" panose="020B0503020204020204" pitchFamily="34" charset="-122"/>
                <a:ea typeface="微软雅黑" panose="020B0503020204020204" pitchFamily="34" charset="-122"/>
              </a:rPr>
              <a:t>4</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6</a:t>
            </a:r>
            <a:r>
              <a:rPr kumimoji="1" lang="zh-CN" altLang="en-US" sz="2000" dirty="0">
                <a:latin typeface="微软雅黑" panose="020B0503020204020204" pitchFamily="34" charset="-122"/>
                <a:ea typeface="微软雅黑" panose="020B0503020204020204" pitchFamily="34" charset="-122"/>
              </a:rPr>
              <a:t>角</a:t>
            </a:r>
            <a:r>
              <a:rPr kumimoji="1" lang="en-US" altLang="zh-CN" sz="2000" dirty="0">
                <a:latin typeface="微软雅黑" panose="020B0503020204020204" pitchFamily="34" charset="-122"/>
                <a:ea typeface="微软雅黑" panose="020B0503020204020204" pitchFamily="34" charset="-122"/>
              </a:rPr>
              <a:t>=3</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+8</a:t>
            </a:r>
            <a:r>
              <a:rPr kumimoji="1" lang="zh-CN" altLang="en-US" sz="2000" dirty="0">
                <a:latin typeface="微软雅黑" panose="020B0503020204020204" pitchFamily="34" charset="-122"/>
                <a:ea typeface="微软雅黑" panose="020B0503020204020204" pitchFamily="34" charset="-122"/>
              </a:rPr>
              <a:t>角</a:t>
            </a:r>
            <a:r>
              <a:rPr kumimoji="1" lang="en-US" altLang="zh-CN" sz="2000" dirty="0">
                <a:latin typeface="微软雅黑" panose="020B0503020204020204" pitchFamily="34" charset="-122"/>
                <a:ea typeface="微软雅黑" panose="020B0503020204020204" pitchFamily="34" charset="-122"/>
              </a:rPr>
              <a:t>+8</a:t>
            </a:r>
            <a:r>
              <a:rPr kumimoji="1" lang="zh-CN" altLang="en-US" sz="2000" dirty="0">
                <a:latin typeface="微软雅黑" panose="020B0503020204020204" pitchFamily="34" charset="-122"/>
                <a:ea typeface="微软雅黑" panose="020B0503020204020204" pitchFamily="34" charset="-122"/>
              </a:rPr>
              <a:t>角 </a:t>
            </a:r>
          </a:p>
        </p:txBody>
      </p:sp>
      <p:sp>
        <p:nvSpPr>
          <p:cNvPr id="3" name="矩形 2"/>
          <p:cNvSpPr/>
          <p:nvPr/>
        </p:nvSpPr>
        <p:spPr>
          <a:xfrm>
            <a:off x="730576" y="3012313"/>
            <a:ext cx="9461387" cy="861774"/>
          </a:xfrm>
          <a:prstGeom prst="rect">
            <a:avLst/>
          </a:prstGeom>
        </p:spPr>
        <p:txBody>
          <a:bodyPr wrap="square">
            <a:spAutoFit/>
          </a:bodyPr>
          <a:lstStyle/>
          <a:p>
            <a:pPr lvl="0" algn="just">
              <a:spcBef>
                <a:spcPct val="50000"/>
              </a:spcBef>
            </a:pPr>
            <a:r>
              <a:rPr kumimoji="1" lang="zh-CN" altLang="en-US" sz="2000" dirty="0">
                <a:latin typeface="微软雅黑" panose="020B0503020204020204" pitchFamily="34" charset="-122"/>
                <a:ea typeface="微软雅黑" panose="020B0503020204020204" pitchFamily="34" charset="-122"/>
              </a:rPr>
              <a:t>按贪心法找给顾客的是</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个</a:t>
            </a:r>
            <a:r>
              <a:rPr kumimoji="1" lang="en-US" altLang="zh-CN" sz="2000" dirty="0">
                <a:latin typeface="微软雅黑" panose="020B0503020204020204" pitchFamily="34" charset="-122"/>
                <a:ea typeface="微软雅黑" panose="020B0503020204020204" pitchFamily="34" charset="-122"/>
              </a:rPr>
              <a:t>3</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个</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个</a:t>
            </a:r>
            <a:r>
              <a:rPr kumimoji="1" lang="en-US" altLang="zh-CN" sz="2000" dirty="0">
                <a:latin typeface="微软雅黑" panose="020B0503020204020204" pitchFamily="34" charset="-122"/>
                <a:ea typeface="微软雅黑" panose="020B0503020204020204" pitchFamily="34" charset="-122"/>
              </a:rPr>
              <a:t>5</a:t>
            </a:r>
            <a:r>
              <a:rPr kumimoji="1" lang="zh-CN" altLang="en-US" sz="2000" dirty="0">
                <a:latin typeface="微软雅黑" panose="020B0503020204020204" pitchFamily="34" charset="-122"/>
                <a:ea typeface="微软雅黑" panose="020B0503020204020204" pitchFamily="34" charset="-122"/>
              </a:rPr>
              <a:t>角和</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个</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角共</a:t>
            </a:r>
            <a:r>
              <a:rPr kumimoji="1" lang="en-US" altLang="zh-CN" sz="2000" dirty="0">
                <a:latin typeface="微软雅黑" panose="020B0503020204020204" pitchFamily="34" charset="-122"/>
                <a:ea typeface="微软雅黑" panose="020B0503020204020204" pitchFamily="34" charset="-122"/>
              </a:rPr>
              <a:t>4</a:t>
            </a:r>
            <a:r>
              <a:rPr kumimoji="1" lang="zh-CN" altLang="en-US" sz="2000" dirty="0">
                <a:latin typeface="微软雅黑" panose="020B0503020204020204" pitchFamily="34" charset="-122"/>
                <a:ea typeface="微软雅黑" panose="020B0503020204020204" pitchFamily="34" charset="-122"/>
              </a:rPr>
              <a:t>张货币。</a:t>
            </a:r>
          </a:p>
          <a:p>
            <a:pPr lvl="0" algn="just">
              <a:spcBef>
                <a:spcPct val="50000"/>
              </a:spcBef>
            </a:pPr>
            <a:r>
              <a:rPr kumimoji="1" lang="zh-CN" altLang="en-US" sz="2000" dirty="0">
                <a:latin typeface="微软雅黑" panose="020B0503020204020204" pitchFamily="34" charset="-122"/>
                <a:ea typeface="微软雅黑" panose="020B0503020204020204" pitchFamily="34" charset="-122"/>
              </a:rPr>
              <a:t>贪心法：</a:t>
            </a:r>
            <a:r>
              <a:rPr kumimoji="1" lang="en-US" altLang="zh-CN" sz="2000" dirty="0">
                <a:latin typeface="微软雅黑" panose="020B0503020204020204" pitchFamily="34" charset="-122"/>
                <a:ea typeface="微软雅黑" panose="020B0503020204020204" pitchFamily="34" charset="-122"/>
              </a:rPr>
              <a:t> 4</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6</a:t>
            </a:r>
            <a:r>
              <a:rPr kumimoji="1" lang="zh-CN" altLang="en-US" sz="2000" dirty="0">
                <a:latin typeface="微软雅黑" panose="020B0503020204020204" pitchFamily="34" charset="-122"/>
                <a:ea typeface="微软雅黑" panose="020B0503020204020204" pitchFamily="34" charset="-122"/>
              </a:rPr>
              <a:t>角</a:t>
            </a:r>
            <a:r>
              <a:rPr kumimoji="1" lang="en-US" altLang="zh-CN" sz="2000" dirty="0">
                <a:latin typeface="微软雅黑" panose="020B0503020204020204" pitchFamily="34" charset="-122"/>
                <a:ea typeface="微软雅黑" panose="020B0503020204020204" pitchFamily="34" charset="-122"/>
              </a:rPr>
              <a:t>=3</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元</a:t>
            </a:r>
            <a:r>
              <a:rPr kumimoji="1" lang="en-US" altLang="zh-CN" sz="2000" dirty="0">
                <a:latin typeface="微软雅黑" panose="020B0503020204020204" pitchFamily="34" charset="-122"/>
                <a:ea typeface="微软雅黑" panose="020B0503020204020204" pitchFamily="34" charset="-122"/>
              </a:rPr>
              <a:t>+5</a:t>
            </a:r>
            <a:r>
              <a:rPr kumimoji="1" lang="zh-CN" altLang="en-US" sz="2000" dirty="0">
                <a:latin typeface="微软雅黑" panose="020B0503020204020204" pitchFamily="34" charset="-122"/>
                <a:ea typeface="微软雅黑" panose="020B0503020204020204" pitchFamily="34" charset="-122"/>
              </a:rPr>
              <a:t>角</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角</a:t>
            </a:r>
          </a:p>
        </p:txBody>
      </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spcBef>
                <a:spcPct val="50000"/>
              </a:spcBef>
            </a:pPr>
            <a:r>
              <a:rPr lang="en-US" altLang="zh-CN" sz="2800" b="1" dirty="0">
                <a:latin typeface="微软雅黑" panose="020B0503020204020204" pitchFamily="34" charset="-122"/>
                <a:ea typeface="微软雅黑" panose="020B0503020204020204" pitchFamily="34" charset="-122"/>
                <a:sym typeface="+mn-ea"/>
              </a:rPr>
              <a:t>5.1.1 </a:t>
            </a:r>
            <a:r>
              <a:rPr lang="zh-CN" altLang="en-US" sz="2800" b="1" dirty="0">
                <a:latin typeface="微软雅黑" panose="020B0503020204020204" pitchFamily="34" charset="-122"/>
                <a:ea typeface="微软雅黑" panose="020B0503020204020204" pitchFamily="34" charset="-122"/>
                <a:sym typeface="+mn-ea"/>
              </a:rPr>
              <a:t>什么是贪心法</a:t>
            </a:r>
          </a:p>
        </p:txBody>
      </p:sp>
      <p:sp>
        <p:nvSpPr>
          <p:cNvPr id="8" name="爆炸形 1 7"/>
          <p:cNvSpPr/>
          <p:nvPr/>
        </p:nvSpPr>
        <p:spPr>
          <a:xfrm>
            <a:off x="6329125" y="4227815"/>
            <a:ext cx="2176612" cy="1384699"/>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latin typeface="微软雅黑" panose="020B0503020204020204" pitchFamily="34" charset="-122"/>
                <a:ea typeface="微软雅黑" panose="020B0503020204020204" pitchFamily="34" charset="-122"/>
              </a:rPr>
              <a:t>得到的并不是最优解</a:t>
            </a:r>
          </a:p>
        </p:txBody>
      </p:sp>
      <p:sp>
        <p:nvSpPr>
          <p:cNvPr id="9" name="矩形 8"/>
          <p:cNvSpPr/>
          <p:nvPr/>
        </p:nvSpPr>
        <p:spPr>
          <a:xfrm>
            <a:off x="819974" y="1370219"/>
            <a:ext cx="3518912" cy="430374"/>
          </a:xfrm>
          <a:prstGeom prst="rect">
            <a:avLst/>
          </a:prstGeom>
        </p:spPr>
        <p:txBody>
          <a:bodyPr wrap="none">
            <a:spAutoFit/>
          </a:bodyPr>
          <a:lstStyle/>
          <a:p>
            <a:pPr>
              <a:lnSpc>
                <a:spcPct val="120000"/>
              </a:lnSpc>
            </a:pPr>
            <a:r>
              <a:rPr kumimoji="1" lang="zh-CN" altLang="en-US" sz="2000" dirty="0">
                <a:solidFill>
                  <a:srgbClr val="FF0000"/>
                </a:solidFill>
                <a:latin typeface="微软雅黑" panose="020B0503020204020204" pitchFamily="34" charset="-122"/>
                <a:ea typeface="微软雅黑" panose="020B0503020204020204" pitchFamily="34" charset="-122"/>
              </a:rPr>
              <a:t>例：用贪心法求解付款问题。</a:t>
            </a:r>
          </a:p>
        </p:txBody>
      </p:sp>
    </p:spTree>
    <p:extLst>
      <p:ext uri="{BB962C8B-B14F-4D97-AF65-F5344CB8AC3E}">
        <p14:creationId xmlns:p14="http://schemas.microsoft.com/office/powerpoint/2010/main" val="301813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450" y="1857117"/>
            <a:ext cx="8372661" cy="412953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square" lIns="216000" tIns="216000" bIns="216000" rtlCol="0">
            <a:spAutoFit/>
          </a:bodyPr>
          <a:lstStyle/>
          <a:p>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void main()</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求</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v/w</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A[i].p=P[i].v/P[i].w;</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   </a:t>
            </a:r>
          </a:p>
          <a:p>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   sort(P+1,P+n+1);	</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//A[1..n]</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排序</a:t>
            </a:r>
          </a:p>
          <a:p>
            <a:pPr>
              <a:lnSpc>
                <a:spcPct val="15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Knap();</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("%f, ",x[j]);</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总价值</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=%f\n",V);</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文本占位符 2">
            <a:extLst>
              <a:ext uri="{FF2B5EF4-FFF2-40B4-BE49-F238E27FC236}">
                <a16:creationId xmlns:a16="http://schemas.microsoft.com/office/drawing/2014/main" id="{E1381FC6-5EF7-66EC-450D-F2E6E92ED70E}"/>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5.4 </a:t>
            </a:r>
            <a:r>
              <a:rPr lang="en-US" altLang="zh-CN" sz="2800" b="1" dirty="0" err="1">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部分背包</a:t>
            </a:r>
            <a:r>
              <a:rPr lang="en-US" altLang="zh-CN" sz="2800" b="1" dirty="0" err="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150729" y="1850459"/>
            <a:ext cx="9596039" cy="961289"/>
          </a:xfrm>
          <a:prstGeom prst="rect">
            <a:avLst/>
          </a:prstGeom>
          <a:noFill/>
          <a:ln w="9525">
            <a:noFill/>
            <a:miter lim="800000"/>
          </a:ln>
          <a:effectLst/>
        </p:spPr>
        <p:txBody>
          <a:bodyPr wrap="square">
            <a:spAutoFit/>
          </a:bodyPr>
          <a:lstStyle/>
          <a:p>
            <a:pPr>
              <a:lnSpc>
                <a:spcPct val="150000"/>
              </a:lnSpc>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排序的时间复杂性为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O(nlog</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while</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循环的时间为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，所以本算法的时间复杂度为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nlog</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5" name="文本占位符 2">
            <a:extLst>
              <a:ext uri="{FF2B5EF4-FFF2-40B4-BE49-F238E27FC236}">
                <a16:creationId xmlns:a16="http://schemas.microsoft.com/office/drawing/2014/main" id="{205CDC4C-2CC7-0707-CE91-00DF0205B836}"/>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5.4 </a:t>
            </a:r>
            <a:r>
              <a:rPr lang="en-US" altLang="zh-CN" sz="2800" b="1" dirty="0" err="1">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部分背包</a:t>
            </a:r>
            <a:r>
              <a:rPr lang="en-US" altLang="zh-CN" sz="2800" b="1" dirty="0" err="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b="0" smtClean="0">
                <a:solidFill>
                  <a:srgbClr val="0000FF"/>
                </a:solidFill>
                <a:latin typeface="Consolas" panose="020B0609020204030204" pitchFamily="49" charset="0"/>
                <a:cs typeface="Consolas" panose="020B0609020204030204" pitchFamily="49" charset="0"/>
              </a:rPr>
              <a:t>42</a:t>
            </a:fld>
            <a:endParaRPr lang="zh-CN" altLang="en-US" b="0">
              <a:solidFill>
                <a:srgbClr val="0000FF"/>
              </a:solidFill>
              <a:latin typeface="Consolas" panose="020B0609020204030204" pitchFamily="49" charset="0"/>
              <a:cs typeface="Consolas" panose="020B0609020204030204" pitchFamily="49" charset="0"/>
            </a:endParaRPr>
          </a:p>
        </p:txBody>
      </p:sp>
      <p:sp>
        <p:nvSpPr>
          <p:cNvPr id="4" name="Line 3"/>
          <p:cNvSpPr>
            <a:spLocks noChangeShapeType="1"/>
          </p:cNvSpPr>
          <p:nvPr/>
        </p:nvSpPr>
        <p:spPr bwMode="auto">
          <a:xfrm>
            <a:off x="3801749" y="3841406"/>
            <a:ext cx="0" cy="2362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just"/>
            <a:endParaRPr lang="zh-CN" altLang="en-US" sz="2200">
              <a:solidFill>
                <a:srgbClr val="0000FF"/>
              </a:solidFill>
              <a:latin typeface="Consolas" panose="020B0609020204030204" pitchFamily="49" charset="0"/>
              <a:cs typeface="Consolas" panose="020B0609020204030204" pitchFamily="49" charset="0"/>
            </a:endParaRPr>
          </a:p>
        </p:txBody>
      </p:sp>
      <p:sp>
        <p:nvSpPr>
          <p:cNvPr id="5" name="Text Box 4"/>
          <p:cNvSpPr txBox="1">
            <a:spLocks noChangeArrowheads="1"/>
          </p:cNvSpPr>
          <p:nvPr/>
        </p:nvSpPr>
        <p:spPr bwMode="auto">
          <a:xfrm>
            <a:off x="904655" y="1980898"/>
            <a:ext cx="10047597" cy="77380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nchorCtr="1">
            <a:spAutoFit/>
          </a:bodyPr>
          <a:lstStyle/>
          <a:p>
            <a:pPr indent="535305" algn="just" fontAlgn="b">
              <a:lnSpc>
                <a:spcPct val="120000"/>
              </a:lnSpc>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若背包问题中的物体不能分拆，只能任一物品</a:t>
            </a:r>
            <a:r>
              <a:rPr kumimoji="1" lang="en-US" altLang="zh-CN" sz="2000" dirty="0" err="1">
                <a:latin typeface="微软雅黑" panose="020B0503020204020204" pitchFamily="34" charset="-122"/>
                <a:ea typeface="微软雅黑" panose="020B0503020204020204" pitchFamily="34" charset="-122"/>
                <a:cs typeface="Consolas" panose="020B0609020204030204" pitchFamily="49" charset="0"/>
              </a:rPr>
              <a:t>i</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只能整体装入，则称为</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0-1</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背包问题。用贪心算法能得到</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0-1</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背包的最优解吗</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6" name="Text Box 7"/>
          <p:cNvSpPr txBox="1">
            <a:spLocks noChangeArrowheads="1"/>
          </p:cNvSpPr>
          <p:nvPr/>
        </p:nvSpPr>
        <p:spPr bwMode="auto">
          <a:xfrm>
            <a:off x="1207610" y="2965756"/>
            <a:ext cx="6669360" cy="131330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lnSpc>
                <a:spcPct val="120000"/>
              </a:lnSpc>
            </a:pPr>
            <a:r>
              <a:rPr kumimoji="1" lang="zh-CN" altLang="en-US" sz="2200" dirty="0">
                <a:solidFill>
                  <a:srgbClr val="0000FF"/>
                </a:solidFill>
                <a:latin typeface="Consolas" panose="020B0609020204030204" pitchFamily="49" charset="0"/>
                <a:cs typeface="Consolas" panose="020B0609020204030204" pitchFamily="49" charset="0"/>
              </a:rPr>
              <a:t>实例：</a:t>
            </a:r>
            <a:r>
              <a:rPr kumimoji="1" lang="en-US" altLang="zh-CN" sz="2200" dirty="0">
                <a:solidFill>
                  <a:srgbClr val="0000FF"/>
                </a:solidFill>
                <a:latin typeface="Consolas" panose="020B0609020204030204" pitchFamily="49" charset="0"/>
                <a:cs typeface="Consolas" panose="020B0609020204030204" pitchFamily="49" charset="0"/>
              </a:rPr>
              <a:t>n=3, C=25, </a:t>
            </a:r>
          </a:p>
          <a:p>
            <a:pPr algn="just" eaLnBrk="0" hangingPunct="0">
              <a:lnSpc>
                <a:spcPct val="120000"/>
              </a:lnSpc>
            </a:pPr>
            <a:r>
              <a:rPr kumimoji="1" lang="en-US" altLang="zh-CN" sz="2200" dirty="0">
                <a:solidFill>
                  <a:srgbClr val="0000FF"/>
                </a:solidFill>
                <a:latin typeface="Consolas" panose="020B0609020204030204" pitchFamily="49" charset="0"/>
                <a:cs typeface="Consolas" panose="020B0609020204030204" pitchFamily="49" charset="0"/>
              </a:rPr>
              <a:t>          (</a:t>
            </a:r>
            <a:r>
              <a:rPr kumimoji="1" lang="en-US" altLang="zh-CN" sz="2200" i="1" dirty="0">
                <a:solidFill>
                  <a:srgbClr val="0000FF"/>
                </a:solidFill>
                <a:latin typeface="Consolas" panose="020B0609020204030204" pitchFamily="49" charset="0"/>
                <a:cs typeface="Consolas" panose="020B0609020204030204" pitchFamily="49" charset="0"/>
              </a:rPr>
              <a:t>v</a:t>
            </a:r>
            <a:r>
              <a:rPr kumimoji="1" lang="en-US" altLang="zh-CN" sz="2200" baseline="-25000" dirty="0">
                <a:solidFill>
                  <a:srgbClr val="0000FF"/>
                </a:solidFill>
                <a:latin typeface="Consolas" panose="020B0609020204030204" pitchFamily="49" charset="0"/>
                <a:cs typeface="Consolas" panose="020B0609020204030204" pitchFamily="49" charset="0"/>
              </a:rPr>
              <a:t>1</a:t>
            </a:r>
            <a:r>
              <a:rPr kumimoji="1" lang="en-US" altLang="zh-CN" sz="2200" dirty="0">
                <a:solidFill>
                  <a:srgbClr val="0000FF"/>
                </a:solidFill>
                <a:latin typeface="Consolas" panose="020B0609020204030204" pitchFamily="49" charset="0"/>
                <a:cs typeface="Consolas" panose="020B0609020204030204" pitchFamily="49" charset="0"/>
              </a:rPr>
              <a:t>,</a:t>
            </a:r>
            <a:r>
              <a:rPr kumimoji="1" lang="en-US" altLang="zh-CN" sz="2200" i="1" dirty="0">
                <a:solidFill>
                  <a:srgbClr val="0000FF"/>
                </a:solidFill>
                <a:latin typeface="Consolas" panose="020B0609020204030204" pitchFamily="49" charset="0"/>
                <a:cs typeface="Consolas" panose="020B0609020204030204" pitchFamily="49" charset="0"/>
              </a:rPr>
              <a:t>v</a:t>
            </a:r>
            <a:r>
              <a:rPr kumimoji="1" lang="en-US" altLang="zh-CN" sz="2200" baseline="-25000" dirty="0">
                <a:solidFill>
                  <a:srgbClr val="0000FF"/>
                </a:solidFill>
                <a:latin typeface="Consolas" panose="020B0609020204030204" pitchFamily="49" charset="0"/>
                <a:cs typeface="Consolas" panose="020B0609020204030204" pitchFamily="49" charset="0"/>
              </a:rPr>
              <a:t>2</a:t>
            </a:r>
            <a:r>
              <a:rPr kumimoji="1" lang="en-US" altLang="zh-CN" sz="2200" dirty="0">
                <a:solidFill>
                  <a:srgbClr val="0000FF"/>
                </a:solidFill>
                <a:latin typeface="Consolas" panose="020B0609020204030204" pitchFamily="49" charset="0"/>
                <a:cs typeface="Consolas" panose="020B0609020204030204" pitchFamily="49" charset="0"/>
              </a:rPr>
              <a:t>,</a:t>
            </a:r>
            <a:r>
              <a:rPr kumimoji="1" lang="en-US" altLang="zh-CN" sz="2200" i="1" dirty="0">
                <a:solidFill>
                  <a:srgbClr val="0000FF"/>
                </a:solidFill>
                <a:latin typeface="Consolas" panose="020B0609020204030204" pitchFamily="49" charset="0"/>
                <a:cs typeface="Consolas" panose="020B0609020204030204" pitchFamily="49" charset="0"/>
              </a:rPr>
              <a:t>v</a:t>
            </a:r>
            <a:r>
              <a:rPr kumimoji="1" lang="en-US" altLang="zh-CN" sz="2200" baseline="-25000" dirty="0">
                <a:solidFill>
                  <a:srgbClr val="0000FF"/>
                </a:solidFill>
                <a:latin typeface="Consolas" panose="020B0609020204030204" pitchFamily="49" charset="0"/>
                <a:cs typeface="Consolas" panose="020B0609020204030204" pitchFamily="49" charset="0"/>
              </a:rPr>
              <a:t>3</a:t>
            </a:r>
            <a:r>
              <a:rPr kumimoji="1" lang="en-US" altLang="zh-CN" sz="2200" dirty="0">
                <a:solidFill>
                  <a:srgbClr val="0000FF"/>
                </a:solidFill>
                <a:latin typeface="Consolas" panose="020B0609020204030204" pitchFamily="49" charset="0"/>
                <a:cs typeface="Consolas" panose="020B0609020204030204" pitchFamily="49" charset="0"/>
              </a:rPr>
              <a:t>)=(35, 24, 15), </a:t>
            </a:r>
          </a:p>
          <a:p>
            <a:pPr algn="just" eaLnBrk="0" hangingPunct="0">
              <a:lnSpc>
                <a:spcPct val="120000"/>
              </a:lnSpc>
            </a:pPr>
            <a:r>
              <a:rPr kumimoji="1" lang="en-US" altLang="zh-CN" sz="2200" dirty="0">
                <a:solidFill>
                  <a:srgbClr val="0000FF"/>
                </a:solidFill>
                <a:latin typeface="Consolas" panose="020B0609020204030204" pitchFamily="49" charset="0"/>
                <a:cs typeface="Consolas" panose="020B0609020204030204" pitchFamily="49" charset="0"/>
              </a:rPr>
              <a:t>          (w</a:t>
            </a:r>
            <a:r>
              <a:rPr kumimoji="1" lang="en-US" altLang="zh-CN" sz="2200" baseline="-25000" dirty="0">
                <a:solidFill>
                  <a:srgbClr val="0000FF"/>
                </a:solidFill>
                <a:latin typeface="Consolas" panose="020B0609020204030204" pitchFamily="49" charset="0"/>
                <a:cs typeface="Consolas" panose="020B0609020204030204" pitchFamily="49" charset="0"/>
              </a:rPr>
              <a:t>1</a:t>
            </a:r>
            <a:r>
              <a:rPr kumimoji="1" lang="en-US" altLang="zh-CN" sz="2200" dirty="0">
                <a:solidFill>
                  <a:srgbClr val="0000FF"/>
                </a:solidFill>
                <a:latin typeface="Consolas" panose="020B0609020204030204" pitchFamily="49" charset="0"/>
                <a:cs typeface="Consolas" panose="020B0609020204030204" pitchFamily="49" charset="0"/>
              </a:rPr>
              <a:t>,w</a:t>
            </a:r>
            <a:r>
              <a:rPr kumimoji="1" lang="en-US" altLang="zh-CN" sz="2200" baseline="-25000" dirty="0">
                <a:solidFill>
                  <a:srgbClr val="0000FF"/>
                </a:solidFill>
                <a:latin typeface="Consolas" panose="020B0609020204030204" pitchFamily="49" charset="0"/>
                <a:cs typeface="Consolas" panose="020B0609020204030204" pitchFamily="49" charset="0"/>
              </a:rPr>
              <a:t>2</a:t>
            </a:r>
            <a:r>
              <a:rPr kumimoji="1" lang="en-US" altLang="zh-CN" sz="2200" dirty="0">
                <a:solidFill>
                  <a:srgbClr val="0000FF"/>
                </a:solidFill>
                <a:latin typeface="Consolas" panose="020B0609020204030204" pitchFamily="49" charset="0"/>
                <a:cs typeface="Consolas" panose="020B0609020204030204" pitchFamily="49" charset="0"/>
              </a:rPr>
              <a:t>,w</a:t>
            </a:r>
            <a:r>
              <a:rPr kumimoji="1" lang="en-US" altLang="zh-CN" sz="2200" baseline="-25000" dirty="0">
                <a:solidFill>
                  <a:srgbClr val="0000FF"/>
                </a:solidFill>
                <a:latin typeface="Consolas" panose="020B0609020204030204" pitchFamily="49" charset="0"/>
                <a:cs typeface="Consolas" panose="020B0609020204030204" pitchFamily="49" charset="0"/>
              </a:rPr>
              <a:t>3</a:t>
            </a:r>
            <a:r>
              <a:rPr kumimoji="1" lang="en-US" altLang="zh-CN" sz="2200" dirty="0">
                <a:solidFill>
                  <a:srgbClr val="0000FF"/>
                </a:solidFill>
                <a:latin typeface="Consolas" panose="020B0609020204030204" pitchFamily="49" charset="0"/>
                <a:cs typeface="Consolas" panose="020B0609020204030204" pitchFamily="49" charset="0"/>
              </a:rPr>
              <a:t>)=(18, 15, 10)</a:t>
            </a:r>
          </a:p>
        </p:txBody>
      </p:sp>
      <p:sp>
        <p:nvSpPr>
          <p:cNvPr id="7" name="Rectangle 16"/>
          <p:cNvSpPr>
            <a:spLocks noChangeArrowheads="1"/>
          </p:cNvSpPr>
          <p:nvPr/>
        </p:nvSpPr>
        <p:spPr bwMode="auto">
          <a:xfrm>
            <a:off x="1883447" y="5678290"/>
            <a:ext cx="3836604" cy="80579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p>
            <a:pPr algn="just" eaLnBrk="0" hangingPunct="0">
              <a:lnSpc>
                <a:spcPct val="120000"/>
              </a:lnSpc>
            </a:pPr>
            <a:r>
              <a:rPr kumimoji="1" lang="zh-CN" altLang="en-US" sz="2000" dirty="0">
                <a:solidFill>
                  <a:srgbClr val="0000FF"/>
                </a:solidFill>
                <a:latin typeface="Consolas" panose="020B0609020204030204" pitchFamily="49" charset="0"/>
                <a:cs typeface="Consolas" panose="020B0609020204030204" pitchFamily="49" charset="0"/>
              </a:rPr>
              <a:t>贪心解</a:t>
            </a:r>
            <a:r>
              <a:rPr kumimoji="1" lang="en-US" altLang="zh-CN" sz="2000" dirty="0">
                <a:solidFill>
                  <a:srgbClr val="0000FF"/>
                </a:solidFill>
                <a:latin typeface="Consolas" panose="020B0609020204030204" pitchFamily="49" charset="0"/>
                <a:cs typeface="Consolas" panose="020B0609020204030204" pitchFamily="49" charset="0"/>
              </a:rPr>
              <a:t>:(1, 0, 0), </a:t>
            </a:r>
            <a:r>
              <a:rPr kumimoji="1" lang="zh-CN" altLang="en-US" sz="2000" dirty="0">
                <a:solidFill>
                  <a:srgbClr val="0000FF"/>
                </a:solidFill>
                <a:latin typeface="Consolas" panose="020B0609020204030204" pitchFamily="49" charset="0"/>
                <a:cs typeface="Consolas" panose="020B0609020204030204" pitchFamily="49" charset="0"/>
              </a:rPr>
              <a:t>总价值 </a:t>
            </a:r>
            <a:r>
              <a:rPr kumimoji="1" lang="en-US" altLang="zh-CN" sz="2000" dirty="0">
                <a:solidFill>
                  <a:srgbClr val="0000FF"/>
                </a:solidFill>
                <a:latin typeface="Consolas" panose="020B0609020204030204" pitchFamily="49" charset="0"/>
                <a:cs typeface="Consolas" panose="020B0609020204030204" pitchFamily="49" charset="0"/>
              </a:rPr>
              <a:t>35</a:t>
            </a:r>
          </a:p>
          <a:p>
            <a:pPr algn="just" eaLnBrk="0" hangingPunct="0">
              <a:lnSpc>
                <a:spcPct val="120000"/>
              </a:lnSpc>
            </a:pPr>
            <a:r>
              <a:rPr kumimoji="1" lang="zh-CN" altLang="en-US" sz="2000" dirty="0">
                <a:solidFill>
                  <a:srgbClr val="0000FF"/>
                </a:solidFill>
                <a:latin typeface="Consolas" panose="020B0609020204030204" pitchFamily="49" charset="0"/>
                <a:cs typeface="Consolas" panose="020B0609020204030204" pitchFamily="49" charset="0"/>
              </a:rPr>
              <a:t>最优解</a:t>
            </a:r>
            <a:r>
              <a:rPr kumimoji="1" lang="en-US" altLang="zh-CN" sz="2000" dirty="0">
                <a:solidFill>
                  <a:srgbClr val="0000FF"/>
                </a:solidFill>
                <a:latin typeface="Consolas" panose="020B0609020204030204" pitchFamily="49" charset="0"/>
                <a:cs typeface="Consolas" panose="020B0609020204030204" pitchFamily="49" charset="0"/>
              </a:rPr>
              <a:t>:(0, 1, 1), </a:t>
            </a:r>
            <a:r>
              <a:rPr kumimoji="1" lang="zh-CN" altLang="en-US" sz="2000" dirty="0">
                <a:solidFill>
                  <a:srgbClr val="0000FF"/>
                </a:solidFill>
                <a:latin typeface="Consolas" panose="020B0609020204030204" pitchFamily="49" charset="0"/>
                <a:cs typeface="Consolas" panose="020B0609020204030204" pitchFamily="49" charset="0"/>
              </a:rPr>
              <a:t>总价值 </a:t>
            </a:r>
            <a:r>
              <a:rPr kumimoji="1" lang="en-US" altLang="zh-CN" sz="2000" dirty="0">
                <a:solidFill>
                  <a:srgbClr val="0000FF"/>
                </a:solidFill>
                <a:latin typeface="Consolas" panose="020B0609020204030204" pitchFamily="49" charset="0"/>
                <a:cs typeface="Consolas" panose="020B0609020204030204" pitchFamily="49" charset="0"/>
              </a:rPr>
              <a:t>39</a:t>
            </a:r>
          </a:p>
        </p:txBody>
      </p:sp>
      <p:sp>
        <p:nvSpPr>
          <p:cNvPr id="8" name="Text Box 6"/>
          <p:cNvSpPr txBox="1">
            <a:spLocks noChangeArrowheads="1"/>
          </p:cNvSpPr>
          <p:nvPr/>
        </p:nvSpPr>
        <p:spPr bwMode="auto">
          <a:xfrm>
            <a:off x="904655" y="1257258"/>
            <a:ext cx="5743277" cy="34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lgn="just" eaLnBrk="1" hangingPunct="1">
              <a:lnSpc>
                <a:spcPct val="120000"/>
              </a:lnSpc>
              <a:spcBef>
                <a:spcPts val="1200"/>
              </a:spcBef>
            </a:pPr>
            <a:r>
              <a:rPr lang="zh-CN" altLang="en-US"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部分背包问题与</a:t>
            </a:r>
            <a:r>
              <a:rPr lang="en-US"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0/1</a:t>
            </a:r>
            <a:r>
              <a:rPr lang="zh-CN" altLang="en-US"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背包问题</a:t>
            </a:r>
          </a:p>
        </p:txBody>
      </p:sp>
      <p:sp>
        <p:nvSpPr>
          <p:cNvPr id="9" name="文本框 8"/>
          <p:cNvSpPr txBox="1"/>
          <p:nvPr/>
        </p:nvSpPr>
        <p:spPr>
          <a:xfrm>
            <a:off x="1207612" y="4252904"/>
            <a:ext cx="9888477" cy="876650"/>
          </a:xfrm>
          <a:prstGeom prst="rect">
            <a:avLst/>
          </a:prstGeom>
          <a:noFill/>
        </p:spPr>
        <p:txBody>
          <a:bodyPr wrap="square" rtlCol="0">
            <a:spAutoFit/>
          </a:bodyPr>
          <a:lstStyle/>
          <a:p>
            <a:pPr eaLnBrk="0" hangingPunct="0">
              <a:lnSpc>
                <a:spcPct val="120000"/>
              </a:lnSpc>
              <a:spcBef>
                <a:spcPts val="600"/>
              </a:spcBef>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分析</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 </a:t>
            </a:r>
          </a:p>
          <a:p>
            <a:pPr eaLnBrk="0" hangingPunct="0">
              <a:lnSpc>
                <a:spcPct val="120000"/>
              </a:lnSpc>
              <a:spcBef>
                <a:spcPts val="600"/>
              </a:spcBef>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单位重量价值 </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v</a:t>
            </a:r>
            <a:r>
              <a:rPr kumimoji="1"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/w</a:t>
            </a:r>
            <a:r>
              <a:rPr kumimoji="1"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v</a:t>
            </a:r>
            <a:r>
              <a:rPr kumimoji="1"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/w</a:t>
            </a:r>
            <a:r>
              <a:rPr kumimoji="1"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i="1" dirty="0">
                <a:latin typeface="微软雅黑" panose="020B0503020204020204" pitchFamily="34" charset="-122"/>
                <a:ea typeface="微软雅黑" panose="020B0503020204020204" pitchFamily="34" charset="-122"/>
                <a:cs typeface="Consolas" panose="020B0609020204030204" pitchFamily="49" charset="0"/>
              </a:rPr>
              <a:t>v</a:t>
            </a:r>
            <a:r>
              <a:rPr kumimoji="1"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3</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/w</a:t>
            </a:r>
            <a:r>
              <a:rPr kumimoji="1"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3</a:t>
            </a:r>
            <a:r>
              <a:rPr kumimoji="1" lang="en-US" altLang="zh-CN" sz="2000" dirty="0">
                <a:latin typeface="微软雅黑" panose="020B0503020204020204" pitchFamily="34" charset="-122"/>
                <a:ea typeface="微软雅黑" panose="020B0503020204020204" pitchFamily="34" charset="-122"/>
                <a:cs typeface="Consolas" panose="020B0609020204030204" pitchFamily="49" charset="0"/>
              </a:rPr>
              <a:t>) = (35/18, 24/15, 15/10) = (1.94, 1.6, 1.5)                    </a:t>
            </a:r>
          </a:p>
        </p:txBody>
      </p:sp>
      <p:sp>
        <p:nvSpPr>
          <p:cNvPr id="12" name="文本占位符 2">
            <a:extLst>
              <a:ext uri="{FF2B5EF4-FFF2-40B4-BE49-F238E27FC236}">
                <a16:creationId xmlns:a16="http://schemas.microsoft.com/office/drawing/2014/main" id="{0876E89E-9431-5D0D-415A-5924EABFDF40}"/>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5.4 </a:t>
            </a:r>
            <a:r>
              <a:rPr lang="en-US" altLang="zh-CN" sz="2800" b="1" dirty="0" err="1">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部分背包</a:t>
            </a:r>
            <a:r>
              <a:rPr lang="en-US" altLang="zh-CN" sz="2800" b="1" dirty="0" err="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43</a:t>
            </a:fld>
            <a:endParaRPr lang="zh-CN" altLang="en-US"/>
          </a:p>
        </p:txBody>
      </p:sp>
      <p:sp>
        <p:nvSpPr>
          <p:cNvPr id="8" name="矩形 7"/>
          <p:cNvSpPr/>
          <p:nvPr/>
        </p:nvSpPr>
        <p:spPr>
          <a:xfrm>
            <a:off x="853283" y="2030535"/>
            <a:ext cx="10448290" cy="3246530"/>
          </a:xfrm>
          <a:prstGeom prst="rect">
            <a:avLst/>
          </a:prstGeom>
        </p:spPr>
        <p:txBody>
          <a:bodyPr wrap="square">
            <a:spAutoFit/>
          </a:bodyPr>
          <a:lstStyle/>
          <a:p>
            <a:pPr marL="342900" indent="-342900" algn="just">
              <a:lnSpc>
                <a:spcPct val="120000"/>
              </a:lnSpc>
              <a:spcBef>
                <a:spcPts val="600"/>
              </a:spcBef>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背包问题和背包问题都具有最优子结构性质</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20000"/>
              </a:lnSpc>
              <a:spcBef>
                <a:spcPts val="6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背包问题，贪心选择无法保证最终能将背包装满，因此也无法保证单位重量价值是最优的，所以不能保证得到最优解。</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20000"/>
              </a:lnSpc>
              <a:spcBef>
                <a:spcPts val="6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背包问题，应比较选择该物品和不选择该物品所导致的最终方案，然后再作出最好选择。由此就导出许多互相重叠的子问题。这正是该问题可用动态规划算法求解的另一重要特征。</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20000"/>
              </a:lnSpc>
              <a:spcBef>
                <a:spcPts val="600"/>
              </a:spcBef>
              <a:buFont typeface="Wingdings" panose="05000000000000000000" pitchFamily="2" charset="2"/>
              <a:buChar char="ü"/>
            </a:pPr>
            <a:r>
              <a:rPr lang="zh-CN" altLang="en-US" sz="2000" dirty="0">
                <a:solidFill>
                  <a:srgbClr val="0000FF"/>
                </a:solidFill>
                <a:latin typeface="微软雅黑" panose="020B0503020204020204" pitchFamily="34" charset="-122"/>
                <a:ea typeface="微软雅黑" panose="020B0503020204020204" pitchFamily="34" charset="-122"/>
              </a:rPr>
              <a:t>总结一下，</a:t>
            </a:r>
            <a:r>
              <a:rPr lang="zh-CN" altLang="en-US" sz="2000" dirty="0">
                <a:solidFill>
                  <a:srgbClr val="FF0000"/>
                </a:solidFill>
                <a:latin typeface="微软雅黑" panose="020B0503020204020204" pitchFamily="34" charset="-122"/>
                <a:ea typeface="微软雅黑" panose="020B0503020204020204" pitchFamily="34" charset="-122"/>
              </a:rPr>
              <a:t>动态规划</a:t>
            </a:r>
            <a:r>
              <a:rPr lang="zh-CN" altLang="en-US" sz="2000" dirty="0">
                <a:solidFill>
                  <a:srgbClr val="0000FF"/>
                </a:solidFill>
                <a:latin typeface="微软雅黑" panose="020B0503020204020204" pitchFamily="34" charset="-122"/>
                <a:ea typeface="微软雅黑" panose="020B0503020204020204" pitchFamily="34" charset="-122"/>
              </a:rPr>
              <a:t>用于解决具有</a:t>
            </a:r>
            <a:r>
              <a:rPr lang="zh-CN" altLang="en-US" sz="2000" dirty="0">
                <a:solidFill>
                  <a:srgbClr val="FF0000"/>
                </a:solidFill>
                <a:latin typeface="微软雅黑" panose="020B0503020204020204" pitchFamily="34" charset="-122"/>
                <a:ea typeface="微软雅黑" panose="020B0503020204020204" pitchFamily="34" charset="-122"/>
              </a:rPr>
              <a:t>最优子结构和重叠子问题</a:t>
            </a:r>
            <a:r>
              <a:rPr lang="zh-CN" altLang="en-US" sz="2000" dirty="0">
                <a:solidFill>
                  <a:srgbClr val="0000FF"/>
                </a:solidFill>
                <a:latin typeface="微软雅黑" panose="020B0503020204020204" pitchFamily="34" charset="-122"/>
                <a:ea typeface="微软雅黑" panose="020B0503020204020204" pitchFamily="34" charset="-122"/>
              </a:rPr>
              <a:t>，而</a:t>
            </a:r>
            <a:r>
              <a:rPr lang="zh-CN" altLang="en-US" sz="2000" dirty="0">
                <a:solidFill>
                  <a:srgbClr val="FF0000"/>
                </a:solidFill>
                <a:latin typeface="微软雅黑" panose="020B0503020204020204" pitchFamily="34" charset="-122"/>
                <a:ea typeface="微软雅黑" panose="020B0503020204020204" pitchFamily="34" charset="-122"/>
              </a:rPr>
              <a:t>贪心</a:t>
            </a:r>
            <a:r>
              <a:rPr lang="zh-CN" altLang="en-US" sz="2000" dirty="0">
                <a:solidFill>
                  <a:srgbClr val="0000FF"/>
                </a:solidFill>
                <a:latin typeface="微软雅黑" panose="020B0503020204020204" pitchFamily="34" charset="-122"/>
                <a:ea typeface="微软雅黑" panose="020B0503020204020204" pitchFamily="34" charset="-122"/>
              </a:rPr>
              <a:t>则用于解决具有</a:t>
            </a:r>
            <a:r>
              <a:rPr lang="zh-CN" altLang="en-US" sz="2000" dirty="0">
                <a:solidFill>
                  <a:srgbClr val="FF0000"/>
                </a:solidFill>
                <a:latin typeface="微软雅黑" panose="020B0503020204020204" pitchFamily="34" charset="-122"/>
                <a:ea typeface="微软雅黑" panose="020B0503020204020204" pitchFamily="34" charset="-122"/>
              </a:rPr>
              <a:t>最优子结构和贪心选择性质</a:t>
            </a:r>
            <a:r>
              <a:rPr lang="zh-CN" altLang="en-US" sz="2000" dirty="0">
                <a:solidFill>
                  <a:srgbClr val="0000FF"/>
                </a:solidFill>
                <a:latin typeface="微软雅黑" panose="020B0503020204020204" pitchFamily="34" charset="-122"/>
                <a:ea typeface="微软雅黑" panose="020B0503020204020204" pitchFamily="34" charset="-122"/>
              </a:rPr>
              <a:t>的问题。</a:t>
            </a:r>
          </a:p>
        </p:txBody>
      </p:sp>
      <p:sp>
        <p:nvSpPr>
          <p:cNvPr id="11" name="Text Box 6"/>
          <p:cNvSpPr txBox="1">
            <a:spLocks noChangeArrowheads="1"/>
          </p:cNvSpPr>
          <p:nvPr/>
        </p:nvSpPr>
        <p:spPr bwMode="auto">
          <a:xfrm>
            <a:off x="853284" y="1375094"/>
            <a:ext cx="5743277" cy="338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lgn="just" eaLnBrk="1" hangingPunct="1">
              <a:lnSpc>
                <a:spcPct val="120000"/>
              </a:lnSpc>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部分背包问题与</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0/1</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背包问题</a:t>
            </a:r>
          </a:p>
        </p:txBody>
      </p:sp>
      <p:sp>
        <p:nvSpPr>
          <p:cNvPr id="5" name="文本占位符 2">
            <a:extLst>
              <a:ext uri="{FF2B5EF4-FFF2-40B4-BE49-F238E27FC236}">
                <a16:creationId xmlns:a16="http://schemas.microsoft.com/office/drawing/2014/main" id="{6C52E683-A21C-C6A8-F327-9F689D5069C7}"/>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5.4 </a:t>
            </a:r>
            <a:r>
              <a:rPr lang="en-US" altLang="zh-CN" sz="2800" b="1" dirty="0" err="1">
                <a:latin typeface="微软雅黑" panose="020B0503020204020204" pitchFamily="34" charset="-122"/>
                <a:ea typeface="微软雅黑" panose="020B0503020204020204" pitchFamily="34" charset="-122"/>
                <a:sym typeface="+mn-ea"/>
              </a:rPr>
              <a:t>求解</a:t>
            </a:r>
            <a:r>
              <a:rPr lang="zh-CN" altLang="en-US" sz="2800" b="1" dirty="0">
                <a:latin typeface="微软雅黑" panose="020B0503020204020204" pitchFamily="34" charset="-122"/>
                <a:ea typeface="微软雅黑" panose="020B0503020204020204" pitchFamily="34" charset="-122"/>
                <a:sym typeface="+mn-ea"/>
              </a:rPr>
              <a:t>部分背包</a:t>
            </a:r>
            <a:r>
              <a:rPr lang="en-US" altLang="zh-CN" sz="2800" b="1" dirty="0" err="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5060" y="1765456"/>
            <a:ext cx="10661879" cy="1884618"/>
          </a:xfrm>
          <a:prstGeom prst="rect">
            <a:avLst/>
          </a:prstGeom>
          <a:noFill/>
        </p:spPr>
        <p:txBody>
          <a:bodyPr wrap="square" rtlCol="0">
            <a:spAutoFit/>
          </a:bodyPr>
          <a:lstStyle/>
          <a:p>
            <a:pPr>
              <a:lnSpc>
                <a:spcPct val="150000"/>
              </a:lnSpc>
            </a:pPr>
            <a:r>
              <a:rPr lang="zh-CN"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假设有一个需要使用某一资源的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个活动所组成的集合</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S</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S={1</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。该资源任何时刻只能被一个活动所占用，活动</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有一个开始时间</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和结束时间</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e</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&lt;</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e</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如果选择了活动𝑖， 则它在半开时间区间</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zh-CN" altLang="en-US" sz="2000" baseline="-25000" dirty="0">
                <a:latin typeface="微软雅黑" panose="020B0503020204020204" pitchFamily="34" charset="-122"/>
                <a:ea typeface="微软雅黑" panose="020B0503020204020204" pitchFamily="34" charset="-122"/>
                <a:cs typeface="Consolas" panose="020B0609020204030204" pitchFamily="49" charset="0"/>
              </a:rPr>
              <a:t>𝑖</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e</a:t>
            </a:r>
            <a:r>
              <a:rPr lang="zh-CN" altLang="en-US" sz="2000" baseline="-25000" dirty="0">
                <a:latin typeface="微软雅黑" panose="020B0503020204020204" pitchFamily="34" charset="-122"/>
                <a:ea typeface="微软雅黑" panose="020B0503020204020204" pitchFamily="34" charset="-122"/>
                <a:cs typeface="Consolas" panose="020B0609020204030204" pitchFamily="49" charset="0"/>
              </a:rPr>
              <a:t>𝑖</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内占用资源。</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假设最早活动执行时间为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rPr>
              <a:t>现在给定𝑛个活动的开始时间和结束时间， 请设计一个活动安排方案， 使得安排的</a:t>
            </a:r>
            <a:r>
              <a:rPr lang="zh-CN" altLang="en-US" sz="2000" b="1" dirty="0">
                <a:latin typeface="微软雅黑" panose="020B0503020204020204" pitchFamily="34" charset="-122"/>
                <a:ea typeface="微软雅黑" panose="020B0503020204020204" pitchFamily="34" charset="-122"/>
              </a:rPr>
              <a:t>相容活动</a:t>
            </a:r>
            <a:r>
              <a:rPr lang="zh-CN" altLang="en-US" sz="2000" dirty="0">
                <a:latin typeface="微软雅黑" panose="020B0503020204020204" pitchFamily="34" charset="-122"/>
                <a:ea typeface="微软雅黑" panose="020B0503020204020204" pitchFamily="34" charset="-122"/>
              </a:rPr>
              <a:t>数目最多。 </a:t>
            </a:r>
            <a:endParaRPr lang="zh-CN" altLang="zh-CN"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2" name="矩形 1"/>
          <p:cNvSpPr/>
          <p:nvPr/>
        </p:nvSpPr>
        <p:spPr>
          <a:xfrm>
            <a:off x="1013247" y="4290255"/>
            <a:ext cx="9528038" cy="400110"/>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相容活动</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：若</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两个</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区间</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e</a:t>
            </a:r>
            <a:r>
              <a:rPr lang="en-US" altLang="zh-CN" sz="2000" baseline="-25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j</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e</a:t>
            </a:r>
            <a:r>
              <a:rPr lang="en-US" altLang="zh-CN" sz="2000" baseline="-25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j</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不相交， 则称活动𝐢与活动𝐣是相容的。</a:t>
            </a:r>
            <a:endParaRPr lang="zh-CN" altLang="en-US" sz="2000"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9A523271-30D3-0973-037A-C258A75CDF77}"/>
              </a:ext>
            </a:extLst>
          </p:cNvPr>
          <p:cNvSpPr txBox="1">
            <a:spLocks/>
          </p:cNvSpPr>
          <p:nvPr/>
        </p:nvSpPr>
        <p:spPr>
          <a:xfrm>
            <a:off x="-664143" y="261275"/>
            <a:ext cx="9683013" cy="864000"/>
          </a:xfrm>
          <a:prstGeom prst="roundRect">
            <a:avLst>
              <a:gd name="adj" fmla="val 50000"/>
            </a:avLst>
          </a:prstGeom>
          <a:solidFill>
            <a:schemeClr val="accent5">
              <a:lumMod val="40000"/>
              <a:lumOff val="60000"/>
            </a:schemeClr>
          </a:solidFill>
        </p:spPr>
        <p:txBody>
          <a:bodyPr vert="horz" lIns="1080000"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32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a:latin typeface="微软雅黑" panose="020B0503020204020204" pitchFamily="34" charset="-122"/>
                <a:ea typeface="微软雅黑" panose="020B0503020204020204" pitchFamily="34" charset="-122"/>
                <a:sym typeface="+mn-ea"/>
              </a:rPr>
              <a:t>5.4 求解</a:t>
            </a:r>
            <a:r>
              <a:rPr lang="zh-CN" altLang="en-US" sz="2800" b="1">
                <a:latin typeface="微软雅黑" panose="020B0503020204020204" pitchFamily="34" charset="-122"/>
                <a:ea typeface="微软雅黑" panose="020B0503020204020204" pitchFamily="34" charset="-122"/>
                <a:sym typeface="+mn-ea"/>
              </a:rPr>
              <a:t>部分背包</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7" name="文本占位符 6">
            <a:extLst>
              <a:ext uri="{FF2B5EF4-FFF2-40B4-BE49-F238E27FC236}">
                <a16:creationId xmlns:a16="http://schemas.microsoft.com/office/drawing/2014/main" id="{2F0F6724-35AC-041E-B73C-0FA6BBBC8C39}"/>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9769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1216420" y="2242182"/>
            <a:ext cx="8569325" cy="3223447"/>
          </a:xfrm>
          <a:prstGeom prst="rect">
            <a:avLst/>
          </a:prstGeom>
          <a:noFill/>
          <a:ln w="9525">
            <a:noFill/>
            <a:miter lim="800000"/>
          </a:ln>
          <a:effectLst/>
        </p:spPr>
        <p:txBody>
          <a:bodyPr>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容易想到的三个策略</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策略一：选择具有最早开始时间，而且不与已安排的活动冲突的活动。</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latin typeface="微软雅黑" panose="020B0503020204020204" pitchFamily="34" charset="-122"/>
                <a:ea typeface="微软雅黑" panose="020B0503020204020204" pitchFamily="34" charset="-122"/>
              </a:rPr>
              <a:t>策略二：选择具有最短使用时间，而且不与已安排的活动冲突的活动。</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策略三：选择具有最早结束时间，而且不与已安排的活动冲突的活动。 </a:t>
            </a:r>
            <a:endParaRPr lang="zh-CN" altLang="zh-CN"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4" name="文本框 3">
            <a:extLst>
              <a:ext uri="{FF2B5EF4-FFF2-40B4-BE49-F238E27FC236}">
                <a16:creationId xmlns:a16="http://schemas.microsoft.com/office/drawing/2014/main" id="{8DAAC813-BB4E-46D5-8E32-443575A8F779}"/>
              </a:ext>
            </a:extLst>
          </p:cNvPr>
          <p:cNvSpPr txBox="1"/>
          <p:nvPr/>
        </p:nvSpPr>
        <p:spPr>
          <a:xfrm>
            <a:off x="1065397" y="1542769"/>
            <a:ext cx="2514600" cy="461665"/>
          </a:xfrm>
          <a:prstGeom prst="rect">
            <a:avLst/>
          </a:prstGeom>
          <a:noFill/>
        </p:spPr>
        <p:txBody>
          <a:bodyPr>
            <a:spAutoFit/>
          </a:bodyPr>
          <a:lstStyle/>
          <a:p>
            <a:pPr>
              <a:defRPr/>
            </a:pP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算法设计</a:t>
            </a:r>
            <a:r>
              <a:rPr lang="en-US" altLang="zh-CN"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6" name="文本占位符 6">
            <a:extLst>
              <a:ext uri="{FF2B5EF4-FFF2-40B4-BE49-F238E27FC236}">
                <a16:creationId xmlns:a16="http://schemas.microsoft.com/office/drawing/2014/main" id="{59844DF1-1E86-97C2-53CF-18716673E1A7}"/>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66827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3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000130630"/>
              </p:ext>
            </p:extLst>
          </p:nvPr>
        </p:nvGraphicFramePr>
        <p:xfrm>
          <a:off x="1344500" y="1454219"/>
          <a:ext cx="7643871" cy="1323981"/>
        </p:xfrm>
        <a:graphic>
          <a:graphicData uri="http://schemas.openxmlformats.org/drawingml/2006/table">
            <a:tbl>
              <a:tblPr/>
              <a:tblGrid>
                <a:gridCol w="1297487">
                  <a:extLst>
                    <a:ext uri="{9D8B030D-6E8A-4147-A177-3AD203B41FA5}">
                      <a16:colId xmlns:a16="http://schemas.microsoft.com/office/drawing/2014/main" val="20000"/>
                    </a:ext>
                  </a:extLst>
                </a:gridCol>
                <a:gridCol w="576944">
                  <a:extLst>
                    <a:ext uri="{9D8B030D-6E8A-4147-A177-3AD203B41FA5}">
                      <a16:colId xmlns:a16="http://schemas.microsoft.com/office/drawing/2014/main" val="20001"/>
                    </a:ext>
                  </a:extLst>
                </a:gridCol>
                <a:gridCol w="576944">
                  <a:extLst>
                    <a:ext uri="{9D8B030D-6E8A-4147-A177-3AD203B41FA5}">
                      <a16:colId xmlns:a16="http://schemas.microsoft.com/office/drawing/2014/main" val="20002"/>
                    </a:ext>
                  </a:extLst>
                </a:gridCol>
                <a:gridCol w="576944">
                  <a:extLst>
                    <a:ext uri="{9D8B030D-6E8A-4147-A177-3AD203B41FA5}">
                      <a16:colId xmlns:a16="http://schemas.microsoft.com/office/drawing/2014/main" val="20003"/>
                    </a:ext>
                  </a:extLst>
                </a:gridCol>
                <a:gridCol w="576944">
                  <a:extLst>
                    <a:ext uri="{9D8B030D-6E8A-4147-A177-3AD203B41FA5}">
                      <a16:colId xmlns:a16="http://schemas.microsoft.com/office/drawing/2014/main" val="20004"/>
                    </a:ext>
                  </a:extLst>
                </a:gridCol>
                <a:gridCol w="576944">
                  <a:extLst>
                    <a:ext uri="{9D8B030D-6E8A-4147-A177-3AD203B41FA5}">
                      <a16:colId xmlns:a16="http://schemas.microsoft.com/office/drawing/2014/main" val="20005"/>
                    </a:ext>
                  </a:extLst>
                </a:gridCol>
                <a:gridCol w="576944">
                  <a:extLst>
                    <a:ext uri="{9D8B030D-6E8A-4147-A177-3AD203B41FA5}">
                      <a16:colId xmlns:a16="http://schemas.microsoft.com/office/drawing/2014/main" val="20006"/>
                    </a:ext>
                  </a:extLst>
                </a:gridCol>
                <a:gridCol w="576944">
                  <a:extLst>
                    <a:ext uri="{9D8B030D-6E8A-4147-A177-3AD203B41FA5}">
                      <a16:colId xmlns:a16="http://schemas.microsoft.com/office/drawing/2014/main" val="20007"/>
                    </a:ext>
                  </a:extLst>
                </a:gridCol>
                <a:gridCol w="576944">
                  <a:extLst>
                    <a:ext uri="{9D8B030D-6E8A-4147-A177-3AD203B41FA5}">
                      <a16:colId xmlns:a16="http://schemas.microsoft.com/office/drawing/2014/main" val="20008"/>
                    </a:ext>
                  </a:extLst>
                </a:gridCol>
                <a:gridCol w="576944">
                  <a:extLst>
                    <a:ext uri="{9D8B030D-6E8A-4147-A177-3AD203B41FA5}">
                      <a16:colId xmlns:a16="http://schemas.microsoft.com/office/drawing/2014/main" val="20009"/>
                    </a:ext>
                  </a:extLst>
                </a:gridCol>
                <a:gridCol w="576944">
                  <a:extLst>
                    <a:ext uri="{9D8B030D-6E8A-4147-A177-3AD203B41FA5}">
                      <a16:colId xmlns:a16="http://schemas.microsoft.com/office/drawing/2014/main" val="20010"/>
                    </a:ext>
                  </a:extLst>
                </a:gridCol>
                <a:gridCol w="576944">
                  <a:extLst>
                    <a:ext uri="{9D8B030D-6E8A-4147-A177-3AD203B41FA5}">
                      <a16:colId xmlns:a16="http://schemas.microsoft.com/office/drawing/2014/main" val="20011"/>
                    </a:ext>
                  </a:extLst>
                </a:gridCol>
              </a:tblGrid>
              <a:tr h="441327">
                <a:tc>
                  <a:txBody>
                    <a:bodyPr/>
                    <a:lstStyle/>
                    <a:p>
                      <a:pPr indent="0" algn="ctr">
                        <a:lnSpc>
                          <a:spcPct val="150000"/>
                        </a:lnSpc>
                        <a:spcAft>
                          <a:spcPts val="0"/>
                        </a:spcAft>
                      </a:pPr>
                      <a:r>
                        <a:rPr lang="en-US" sz="1800" b="1" i="1" kern="100" dirty="0">
                          <a:solidFill>
                            <a:srgbClr val="00B0F0"/>
                          </a:solidFill>
                          <a:latin typeface="+mn-ea"/>
                          <a:ea typeface="+mn-ea"/>
                          <a:cs typeface="Consolas" panose="020B0609020204030204" pitchFamily="49" charset="0"/>
                        </a:rPr>
                        <a:t>i</a:t>
                      </a:r>
                      <a:endParaRPr lang="zh-CN" sz="1800" b="1" kern="100" dirty="0">
                        <a:solidFill>
                          <a:srgbClr val="00B0F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C00000"/>
                          </a:solidFill>
                          <a:latin typeface="+mn-ea"/>
                          <a:ea typeface="+mn-ea"/>
                          <a:cs typeface="Consolas" panose="020B0609020204030204" pitchFamily="49" charset="0"/>
                        </a:rPr>
                        <a:t>1</a:t>
                      </a:r>
                      <a:endParaRPr lang="zh-CN" sz="1800" b="1" kern="100" dirty="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2</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3</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C00000"/>
                          </a:solidFill>
                          <a:latin typeface="+mn-ea"/>
                          <a:ea typeface="+mn-ea"/>
                          <a:cs typeface="Consolas" panose="020B0609020204030204" pitchFamily="49" charset="0"/>
                        </a:rPr>
                        <a:t>4</a:t>
                      </a:r>
                      <a:endParaRPr lang="zh-CN" sz="1800" b="1" kern="100" dirty="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5</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6</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7</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C00000"/>
                          </a:solidFill>
                          <a:latin typeface="+mn-ea"/>
                          <a:ea typeface="+mn-ea"/>
                          <a:cs typeface="Consolas" panose="020B0609020204030204" pitchFamily="49" charset="0"/>
                        </a:rPr>
                        <a:t>8</a:t>
                      </a:r>
                      <a:endParaRPr lang="zh-CN" sz="1800" b="1" kern="100" dirty="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9</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mn-ea"/>
                          <a:ea typeface="+mn-ea"/>
                          <a:cs typeface="Consolas" panose="020B0609020204030204" pitchFamily="49" charset="0"/>
                        </a:rPr>
                        <a:t>10</a:t>
                      </a:r>
                      <a:endParaRPr lang="zh-CN" sz="1800" b="1" kern="10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C00000"/>
                          </a:solidFill>
                          <a:latin typeface="+mn-ea"/>
                          <a:ea typeface="+mn-ea"/>
                          <a:cs typeface="Consolas" panose="020B0609020204030204" pitchFamily="49" charset="0"/>
                        </a:rPr>
                        <a:t>11</a:t>
                      </a:r>
                      <a:endParaRPr lang="zh-CN" sz="1800" b="1" kern="100" dirty="0">
                        <a:solidFill>
                          <a:srgbClr val="C00000"/>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41327">
                <a:tc>
                  <a:txBody>
                    <a:bodyPr/>
                    <a:lstStyle/>
                    <a:p>
                      <a:pPr indent="0" algn="ctr">
                        <a:lnSpc>
                          <a:spcPct val="150000"/>
                        </a:lnSpc>
                        <a:spcAft>
                          <a:spcPts val="0"/>
                        </a:spcAft>
                      </a:pPr>
                      <a:r>
                        <a:rPr lang="zh-CN" sz="1800" b="1" kern="100">
                          <a:solidFill>
                            <a:srgbClr val="00B0F0"/>
                          </a:solidFill>
                          <a:latin typeface="+mn-ea"/>
                          <a:ea typeface="+mn-ea"/>
                          <a:cs typeface="Consolas" panose="020B0609020204030204"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1</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3</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0</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5</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3</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5</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6</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8</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8</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2</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12</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41327">
                <a:tc>
                  <a:txBody>
                    <a:bodyPr/>
                    <a:lstStyle/>
                    <a:p>
                      <a:pPr indent="0" algn="ctr">
                        <a:lnSpc>
                          <a:spcPct val="150000"/>
                        </a:lnSpc>
                        <a:spcAft>
                          <a:spcPts val="0"/>
                        </a:spcAft>
                      </a:pPr>
                      <a:r>
                        <a:rPr lang="zh-CN" sz="1800" b="1" kern="100">
                          <a:solidFill>
                            <a:srgbClr val="00B0F0"/>
                          </a:solidFill>
                          <a:latin typeface="+mn-ea"/>
                          <a:ea typeface="+mn-ea"/>
                          <a:cs typeface="Consolas" panose="020B0609020204030204"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4</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5</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6</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7</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8</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9</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10</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11</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12</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mn-ea"/>
                          <a:ea typeface="+mn-ea"/>
                          <a:cs typeface="Consolas" panose="020B0609020204030204" pitchFamily="49" charset="0"/>
                        </a:rPr>
                        <a:t>13</a:t>
                      </a:r>
                      <a:endParaRPr lang="zh-CN" sz="1800" b="1" kern="10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mn-ea"/>
                          <a:ea typeface="+mn-ea"/>
                          <a:cs typeface="Consolas" panose="020B0609020204030204" pitchFamily="49" charset="0"/>
                        </a:rPr>
                        <a:t>15</a:t>
                      </a:r>
                      <a:endParaRPr lang="zh-CN" sz="1800" b="1" kern="100" dirty="0">
                        <a:solidFill>
                          <a:srgbClr val="0000FF"/>
                        </a:solidFill>
                        <a:latin typeface="+mn-ea"/>
                        <a:ea typeface="+mn-ea"/>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1273061" y="860414"/>
            <a:ext cx="7929618" cy="400110"/>
          </a:xfrm>
          <a:prstGeom prst="rect">
            <a:avLst/>
          </a:prstGeom>
          <a:noFill/>
        </p:spPr>
        <p:txBody>
          <a:bodyPr wrap="square" rtlCol="0">
            <a:spAutoFit/>
          </a:bodyPr>
          <a:lstStyle/>
          <a:p>
            <a:r>
              <a:rPr lang="zh-CN" altLang="zh-CN" sz="2000" dirty="0">
                <a:solidFill>
                  <a:srgbClr val="0000FF"/>
                </a:solidFill>
                <a:latin typeface="+mn-ea"/>
                <a:cs typeface="Consolas" panose="020B0609020204030204" pitchFamily="49" charset="0"/>
              </a:rPr>
              <a:t>例如，对于</a:t>
            </a:r>
            <a:r>
              <a:rPr lang="zh-CN" altLang="en-US" sz="2000" dirty="0">
                <a:solidFill>
                  <a:srgbClr val="0000FF"/>
                </a:solidFill>
                <a:latin typeface="+mn-ea"/>
                <a:cs typeface="Consolas" panose="020B0609020204030204" pitchFamily="49" charset="0"/>
              </a:rPr>
              <a:t>下</a:t>
            </a:r>
            <a:r>
              <a:rPr lang="zh-CN" altLang="zh-CN" sz="2000" dirty="0">
                <a:solidFill>
                  <a:srgbClr val="0000FF"/>
                </a:solidFill>
                <a:latin typeface="+mn-ea"/>
                <a:cs typeface="Consolas" panose="020B0609020204030204" pitchFamily="49" charset="0"/>
              </a:rPr>
              <a:t>表的</a:t>
            </a:r>
            <a:r>
              <a:rPr lang="en-US" altLang="zh-CN" sz="2000" i="1" dirty="0">
                <a:solidFill>
                  <a:srgbClr val="0000FF"/>
                </a:solidFill>
                <a:latin typeface="+mn-ea"/>
                <a:cs typeface="Consolas" panose="020B0609020204030204" pitchFamily="49" charset="0"/>
              </a:rPr>
              <a:t>n</a:t>
            </a:r>
            <a:r>
              <a:rPr lang="en-US" altLang="zh-CN" sz="2000" dirty="0">
                <a:solidFill>
                  <a:srgbClr val="0000FF"/>
                </a:solidFill>
                <a:latin typeface="+mn-ea"/>
                <a:cs typeface="Consolas" panose="020B0609020204030204" pitchFamily="49" charset="0"/>
              </a:rPr>
              <a:t>=11</a:t>
            </a:r>
            <a:r>
              <a:rPr lang="zh-CN" altLang="zh-CN" sz="2000" dirty="0">
                <a:solidFill>
                  <a:srgbClr val="0000FF"/>
                </a:solidFill>
                <a:latin typeface="+mn-ea"/>
                <a:cs typeface="Consolas" panose="020B0609020204030204" pitchFamily="49" charset="0"/>
              </a:rPr>
              <a:t>个活动（已按结束时间递增排序）</a:t>
            </a:r>
            <a:r>
              <a:rPr lang="zh-CN" altLang="en-US" sz="2000" dirty="0">
                <a:solidFill>
                  <a:srgbClr val="0000FF"/>
                </a:solidFill>
                <a:latin typeface="+mn-ea"/>
                <a:cs typeface="Consolas" panose="020B0609020204030204" pitchFamily="49" charset="0"/>
              </a:rPr>
              <a:t>：</a:t>
            </a:r>
          </a:p>
        </p:txBody>
      </p:sp>
      <p:sp>
        <p:nvSpPr>
          <p:cNvPr id="8" name="TextBox 7"/>
          <p:cNvSpPr txBox="1"/>
          <p:nvPr/>
        </p:nvSpPr>
        <p:spPr>
          <a:xfrm>
            <a:off x="1273061" y="2946572"/>
            <a:ext cx="3929090" cy="400110"/>
          </a:xfrm>
          <a:prstGeom prst="rect">
            <a:avLst/>
          </a:prstGeom>
          <a:noFill/>
        </p:spPr>
        <p:txBody>
          <a:bodyPr wrap="square" rtlCol="0">
            <a:spAutoFit/>
          </a:bodyPr>
          <a:lstStyle/>
          <a:p>
            <a:r>
              <a:rPr lang="zh-CN" altLang="en-US" sz="2000" dirty="0">
                <a:solidFill>
                  <a:srgbClr val="0000FF"/>
                </a:solidFill>
                <a:latin typeface="+mn-ea"/>
                <a:cs typeface="Consolas" panose="020B0609020204030204" pitchFamily="49" charset="0"/>
              </a:rPr>
              <a:t>产生最大相容活动集合的过程：</a:t>
            </a:r>
          </a:p>
        </p:txBody>
      </p:sp>
      <p:sp>
        <p:nvSpPr>
          <p:cNvPr id="9" name="TextBox 8"/>
          <p:cNvSpPr txBox="1"/>
          <p:nvPr/>
        </p:nvSpPr>
        <p:spPr>
          <a:xfrm>
            <a:off x="1558813" y="3446639"/>
            <a:ext cx="1571636"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1    </a:t>
            </a:r>
            <a:r>
              <a:rPr lang="en-US" altLang="zh-CN" dirty="0">
                <a:solidFill>
                  <a:srgbClr val="FF0000"/>
                </a:solidFill>
                <a:latin typeface="+mn-ea"/>
                <a:cs typeface="Consolas" panose="020B0609020204030204" pitchFamily="49" charset="0"/>
              </a:rPr>
              <a:t>√</a:t>
            </a: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2    </a:t>
            </a:r>
            <a:r>
              <a:rPr lang="en-US" altLang="zh-CN" dirty="0">
                <a:solidFill>
                  <a:srgbClr val="FF0000"/>
                </a:solidFill>
                <a:latin typeface="+mn-ea"/>
                <a:cs typeface="Consolas" panose="020B0609020204030204" pitchFamily="49" charset="0"/>
                <a:sym typeface="Symbol" panose="05050102010706020507"/>
              </a:rPr>
              <a:t></a:t>
            </a: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3    </a:t>
            </a:r>
            <a:r>
              <a:rPr lang="en-US" altLang="zh-CN" dirty="0">
                <a:solidFill>
                  <a:srgbClr val="FF0000"/>
                </a:solidFill>
                <a:latin typeface="+mn-ea"/>
                <a:cs typeface="Consolas" panose="020B0609020204030204" pitchFamily="49" charset="0"/>
                <a:sym typeface="Symbol" panose="05050102010706020507"/>
              </a:rPr>
              <a:t></a:t>
            </a: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4    </a:t>
            </a:r>
            <a:r>
              <a:rPr lang="en-US" altLang="zh-CN" dirty="0">
                <a:solidFill>
                  <a:srgbClr val="FF0000"/>
                </a:solidFill>
                <a:latin typeface="+mn-ea"/>
                <a:cs typeface="Consolas" panose="020B0609020204030204" pitchFamily="49" charset="0"/>
              </a:rPr>
              <a:t>√</a:t>
            </a: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5    </a:t>
            </a:r>
            <a:r>
              <a:rPr lang="en-US" altLang="zh-CN" dirty="0">
                <a:solidFill>
                  <a:srgbClr val="FF0000"/>
                </a:solidFill>
                <a:latin typeface="+mn-ea"/>
                <a:cs typeface="Consolas" panose="020B0609020204030204" pitchFamily="49" charset="0"/>
                <a:sym typeface="Symbol" panose="05050102010706020507"/>
              </a:rPr>
              <a:t></a:t>
            </a: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6    </a:t>
            </a:r>
            <a:r>
              <a:rPr lang="en-US" altLang="zh-CN" dirty="0">
                <a:solidFill>
                  <a:srgbClr val="FF0000"/>
                </a:solidFill>
                <a:latin typeface="+mn-ea"/>
                <a:cs typeface="Consolas" panose="020B0609020204030204" pitchFamily="49" charset="0"/>
                <a:sym typeface="Symbol" panose="05050102010706020507"/>
              </a:rPr>
              <a:t></a:t>
            </a: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7    </a:t>
            </a:r>
            <a:r>
              <a:rPr lang="en-US" altLang="zh-CN" dirty="0">
                <a:solidFill>
                  <a:srgbClr val="FF0000"/>
                </a:solidFill>
                <a:latin typeface="+mn-ea"/>
                <a:cs typeface="Consolas" panose="020B0609020204030204" pitchFamily="49" charset="0"/>
                <a:sym typeface="Symbol" panose="05050102010706020507"/>
              </a:rPr>
              <a:t></a:t>
            </a: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8    </a:t>
            </a:r>
            <a:r>
              <a:rPr lang="en-US" altLang="zh-CN" dirty="0">
                <a:solidFill>
                  <a:srgbClr val="FF0000"/>
                </a:solidFill>
                <a:latin typeface="+mn-ea"/>
                <a:cs typeface="Consolas" panose="020B0609020204030204" pitchFamily="49" charset="0"/>
              </a:rPr>
              <a:t>√</a:t>
            </a:r>
            <a:endParaRPr lang="en-US" altLang="zh-CN" dirty="0">
              <a:solidFill>
                <a:srgbClr val="FF0000"/>
              </a:solidFill>
              <a:latin typeface="+mn-ea"/>
              <a:cs typeface="Consolas" panose="020B0609020204030204" pitchFamily="49" charset="0"/>
              <a:sym typeface="Symbol" panose="05050102010706020507"/>
            </a:endParaRP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9    </a:t>
            </a:r>
            <a:r>
              <a:rPr lang="en-US" altLang="zh-CN" dirty="0">
                <a:solidFill>
                  <a:srgbClr val="FF0000"/>
                </a:solidFill>
                <a:latin typeface="+mn-ea"/>
                <a:cs typeface="Consolas" panose="020B0609020204030204" pitchFamily="49" charset="0"/>
                <a:sym typeface="Symbol" panose="05050102010706020507"/>
              </a:rPr>
              <a:t></a:t>
            </a: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10   </a:t>
            </a:r>
            <a:r>
              <a:rPr lang="en-US" altLang="zh-CN" dirty="0">
                <a:solidFill>
                  <a:srgbClr val="FF0000"/>
                </a:solidFill>
                <a:latin typeface="+mn-ea"/>
                <a:cs typeface="Consolas" panose="020B0609020204030204" pitchFamily="49" charset="0"/>
                <a:sym typeface="Symbol" panose="05050102010706020507"/>
              </a:rPr>
              <a:t></a:t>
            </a:r>
          </a:p>
          <a:p>
            <a:r>
              <a:rPr lang="zh-CN" altLang="en-US" dirty="0">
                <a:solidFill>
                  <a:srgbClr val="0000FF"/>
                </a:solidFill>
                <a:latin typeface="+mn-ea"/>
                <a:cs typeface="Consolas" panose="020B0609020204030204" pitchFamily="49" charset="0"/>
              </a:rPr>
              <a:t>活动</a:t>
            </a:r>
            <a:r>
              <a:rPr lang="en-US" altLang="zh-CN" dirty="0">
                <a:solidFill>
                  <a:srgbClr val="0000FF"/>
                </a:solidFill>
                <a:latin typeface="+mn-ea"/>
                <a:cs typeface="Consolas" panose="020B0609020204030204" pitchFamily="49" charset="0"/>
              </a:rPr>
              <a:t>11   </a:t>
            </a:r>
            <a:r>
              <a:rPr lang="en-US" altLang="zh-CN" dirty="0">
                <a:solidFill>
                  <a:srgbClr val="FF0000"/>
                </a:solidFill>
                <a:latin typeface="+mn-ea"/>
                <a:cs typeface="Consolas" panose="020B0609020204030204" pitchFamily="49" charset="0"/>
              </a:rPr>
              <a:t>√</a:t>
            </a:r>
            <a:endParaRPr lang="en-US" altLang="zh-CN" dirty="0">
              <a:solidFill>
                <a:srgbClr val="FF0000"/>
              </a:solidFill>
              <a:latin typeface="+mn-ea"/>
              <a:cs typeface="Consolas" panose="020B0609020204030204" pitchFamily="49" charset="0"/>
              <a:sym typeface="Symbol" panose="05050102010706020507"/>
            </a:endParaRPr>
          </a:p>
        </p:txBody>
      </p:sp>
      <p:sp>
        <p:nvSpPr>
          <p:cNvPr id="10" name="TextBox 9"/>
          <p:cNvSpPr txBox="1"/>
          <p:nvPr/>
        </p:nvSpPr>
        <p:spPr>
          <a:xfrm>
            <a:off x="3130449" y="6094592"/>
            <a:ext cx="2786082" cy="400110"/>
          </a:xfrm>
          <a:prstGeom prst="rect">
            <a:avLst/>
          </a:prstGeom>
          <a:noFill/>
        </p:spPr>
        <p:txBody>
          <a:bodyPr wrap="square" rtlCol="0">
            <a:spAutoFit/>
          </a:bodyPr>
          <a:lstStyle/>
          <a:p>
            <a:r>
              <a:rPr lang="zh-CN" altLang="en-US" sz="2000" dirty="0">
                <a:solidFill>
                  <a:srgbClr val="0000FF"/>
                </a:solidFill>
                <a:latin typeface="+mn-ea"/>
                <a:cs typeface="Consolas" panose="020B0609020204030204" pitchFamily="49" charset="0"/>
              </a:rPr>
              <a:t>最大相容活动集合：</a:t>
            </a:r>
            <a:endParaRPr lang="zh-CN" altLang="en-US" sz="2000" dirty="0">
              <a:latin typeface="+mn-ea"/>
              <a:cs typeface="Consolas" panose="020B0609020204030204" pitchFamily="49" charset="0"/>
            </a:endParaRPr>
          </a:p>
        </p:txBody>
      </p:sp>
      <p:sp>
        <p:nvSpPr>
          <p:cNvPr id="11" name="TextBox 10"/>
          <p:cNvSpPr txBox="1"/>
          <p:nvPr/>
        </p:nvSpPr>
        <p:spPr>
          <a:xfrm>
            <a:off x="5416465" y="6099358"/>
            <a:ext cx="857256" cy="400110"/>
          </a:xfrm>
          <a:prstGeom prst="rect">
            <a:avLst/>
          </a:prstGeom>
          <a:noFill/>
        </p:spPr>
        <p:txBody>
          <a:bodyPr wrap="square" rtlCol="0">
            <a:spAutoFit/>
          </a:bodyPr>
          <a:lstStyle/>
          <a:p>
            <a:r>
              <a:rPr lang="zh-CN" altLang="en-US" sz="2000" dirty="0">
                <a:solidFill>
                  <a:srgbClr val="0000FF"/>
                </a:solidFill>
                <a:latin typeface="+mn-ea"/>
                <a:cs typeface="Consolas" panose="020B0609020204030204" pitchFamily="49" charset="0"/>
              </a:rPr>
              <a:t>活动</a:t>
            </a:r>
            <a:r>
              <a:rPr lang="en-US" altLang="zh-CN" sz="2000" dirty="0">
                <a:solidFill>
                  <a:srgbClr val="0000FF"/>
                </a:solidFill>
                <a:latin typeface="+mn-ea"/>
                <a:cs typeface="Consolas" panose="020B0609020204030204" pitchFamily="49" charset="0"/>
              </a:rPr>
              <a:t>1</a:t>
            </a:r>
            <a:endParaRPr lang="zh-CN" altLang="en-US" sz="2000" dirty="0">
              <a:solidFill>
                <a:srgbClr val="0000FF"/>
              </a:solidFill>
              <a:latin typeface="+mn-ea"/>
              <a:cs typeface="Consolas" panose="020B0609020204030204" pitchFamily="49" charset="0"/>
            </a:endParaRPr>
          </a:p>
        </p:txBody>
      </p:sp>
      <p:sp>
        <p:nvSpPr>
          <p:cNvPr id="12" name="TextBox 11"/>
          <p:cNvSpPr txBox="1"/>
          <p:nvPr/>
        </p:nvSpPr>
        <p:spPr>
          <a:xfrm>
            <a:off x="6273721" y="6099358"/>
            <a:ext cx="857256" cy="400110"/>
          </a:xfrm>
          <a:prstGeom prst="rect">
            <a:avLst/>
          </a:prstGeom>
          <a:noFill/>
        </p:spPr>
        <p:txBody>
          <a:bodyPr wrap="square" rtlCol="0">
            <a:spAutoFit/>
          </a:bodyPr>
          <a:lstStyle/>
          <a:p>
            <a:r>
              <a:rPr lang="zh-CN" altLang="en-US" sz="2000">
                <a:solidFill>
                  <a:srgbClr val="0000FF"/>
                </a:solidFill>
                <a:latin typeface="+mn-ea"/>
                <a:cs typeface="Consolas" panose="020B0609020204030204" pitchFamily="49" charset="0"/>
              </a:rPr>
              <a:t>活动</a:t>
            </a:r>
            <a:r>
              <a:rPr lang="en-US" altLang="zh-CN" sz="2000">
                <a:solidFill>
                  <a:srgbClr val="0000FF"/>
                </a:solidFill>
                <a:latin typeface="+mn-ea"/>
                <a:cs typeface="Consolas" panose="020B0609020204030204" pitchFamily="49" charset="0"/>
              </a:rPr>
              <a:t>4</a:t>
            </a:r>
            <a:endParaRPr lang="zh-CN" altLang="en-US" sz="2000">
              <a:solidFill>
                <a:srgbClr val="0000FF"/>
              </a:solidFill>
              <a:latin typeface="+mn-ea"/>
              <a:cs typeface="Consolas" panose="020B0609020204030204" pitchFamily="49" charset="0"/>
            </a:endParaRPr>
          </a:p>
        </p:txBody>
      </p:sp>
      <p:sp>
        <p:nvSpPr>
          <p:cNvPr id="13" name="TextBox 12"/>
          <p:cNvSpPr txBox="1"/>
          <p:nvPr/>
        </p:nvSpPr>
        <p:spPr>
          <a:xfrm>
            <a:off x="7202415" y="6099358"/>
            <a:ext cx="857256" cy="400110"/>
          </a:xfrm>
          <a:prstGeom prst="rect">
            <a:avLst/>
          </a:prstGeom>
          <a:noFill/>
        </p:spPr>
        <p:txBody>
          <a:bodyPr wrap="square" rtlCol="0">
            <a:spAutoFit/>
          </a:bodyPr>
          <a:lstStyle/>
          <a:p>
            <a:r>
              <a:rPr lang="zh-CN" altLang="en-US" sz="2000">
                <a:solidFill>
                  <a:srgbClr val="0000FF"/>
                </a:solidFill>
                <a:latin typeface="+mn-ea"/>
                <a:cs typeface="Consolas" panose="020B0609020204030204" pitchFamily="49" charset="0"/>
              </a:rPr>
              <a:t>活动</a:t>
            </a:r>
            <a:r>
              <a:rPr lang="en-US" altLang="zh-CN" sz="2000">
                <a:solidFill>
                  <a:srgbClr val="0000FF"/>
                </a:solidFill>
                <a:latin typeface="+mn-ea"/>
                <a:cs typeface="Consolas" panose="020B0609020204030204" pitchFamily="49" charset="0"/>
              </a:rPr>
              <a:t>8</a:t>
            </a:r>
            <a:endParaRPr lang="zh-CN" altLang="en-US" sz="2000">
              <a:solidFill>
                <a:srgbClr val="0000FF"/>
              </a:solidFill>
              <a:latin typeface="+mn-ea"/>
              <a:cs typeface="Consolas" panose="020B0609020204030204" pitchFamily="49" charset="0"/>
            </a:endParaRPr>
          </a:p>
        </p:txBody>
      </p:sp>
      <p:sp>
        <p:nvSpPr>
          <p:cNvPr id="14" name="TextBox 13"/>
          <p:cNvSpPr txBox="1"/>
          <p:nvPr/>
        </p:nvSpPr>
        <p:spPr>
          <a:xfrm>
            <a:off x="8131109" y="6099358"/>
            <a:ext cx="1071570" cy="400110"/>
          </a:xfrm>
          <a:prstGeom prst="rect">
            <a:avLst/>
          </a:prstGeom>
          <a:noFill/>
        </p:spPr>
        <p:txBody>
          <a:bodyPr wrap="square" rtlCol="0">
            <a:spAutoFit/>
          </a:bodyPr>
          <a:lstStyle/>
          <a:p>
            <a:r>
              <a:rPr lang="zh-CN" altLang="en-US" sz="2000">
                <a:solidFill>
                  <a:srgbClr val="0000FF"/>
                </a:solidFill>
                <a:latin typeface="+mn-ea"/>
                <a:cs typeface="Consolas" panose="020B0609020204030204" pitchFamily="49" charset="0"/>
              </a:rPr>
              <a:t>活动</a:t>
            </a:r>
            <a:r>
              <a:rPr lang="en-US" altLang="zh-CN" sz="2000">
                <a:solidFill>
                  <a:srgbClr val="0000FF"/>
                </a:solidFill>
                <a:latin typeface="+mn-ea"/>
                <a:cs typeface="Consolas" panose="020B0609020204030204" pitchFamily="49" charset="0"/>
              </a:rPr>
              <a:t>11</a:t>
            </a:r>
            <a:endParaRPr lang="zh-CN" altLang="en-US" sz="2000">
              <a:solidFill>
                <a:srgbClr val="0000FF"/>
              </a:solidFill>
              <a:latin typeface="+mn-ea"/>
              <a:cs typeface="Consolas" panose="020B0609020204030204" pitchFamily="49" charset="0"/>
            </a:endParaRPr>
          </a:p>
        </p:txBody>
      </p:sp>
      <p:pic>
        <p:nvPicPr>
          <p:cNvPr id="5" name="图片 4"/>
          <p:cNvPicPr>
            <a:picLocks noChangeAspect="1"/>
          </p:cNvPicPr>
          <p:nvPr/>
        </p:nvPicPr>
        <p:blipFill>
          <a:blip r:embed="rId2"/>
          <a:stretch>
            <a:fillRect/>
          </a:stretch>
        </p:blipFill>
        <p:spPr>
          <a:xfrm>
            <a:off x="3309284" y="3684332"/>
            <a:ext cx="5928874" cy="2011854"/>
          </a:xfrm>
          <a:prstGeom prst="rect">
            <a:avLst/>
          </a:prstGeom>
        </p:spPr>
      </p:pic>
      <p:sp>
        <p:nvSpPr>
          <p:cNvPr id="15" name="文本框 14">
            <a:extLst>
              <a:ext uri="{FF2B5EF4-FFF2-40B4-BE49-F238E27FC236}">
                <a16:creationId xmlns:a16="http://schemas.microsoft.com/office/drawing/2014/main" id="{6BC0D4CF-485E-41FE-B450-7FAFEAC3257E}"/>
              </a:ext>
            </a:extLst>
          </p:cNvPr>
          <p:cNvSpPr txBox="1"/>
          <p:nvPr/>
        </p:nvSpPr>
        <p:spPr>
          <a:xfrm>
            <a:off x="985094" y="205056"/>
            <a:ext cx="2514600" cy="461665"/>
          </a:xfrm>
          <a:prstGeom prst="rect">
            <a:avLst/>
          </a:prstGeom>
          <a:noFill/>
        </p:spPr>
        <p:txBody>
          <a:bodyPr>
            <a:spAutoFit/>
          </a:bodyPr>
          <a:lstStyle/>
          <a:p>
            <a:pPr>
              <a:defRPr/>
            </a:pPr>
            <a:r>
              <a:rPr lang="en-US" altLang="zh-CN" sz="2400" b="1" dirty="0">
                <a:solidFill>
                  <a:srgbClr val="FF0000"/>
                </a:solidFill>
                <a:latin typeface="+mn-ea"/>
              </a:rPr>
              <a:t>【</a:t>
            </a:r>
            <a:r>
              <a:rPr lang="zh-CN" altLang="en-US" sz="2400" b="1" dirty="0">
                <a:solidFill>
                  <a:srgbClr val="FF0000"/>
                </a:solidFill>
                <a:latin typeface="+mn-ea"/>
              </a:rPr>
              <a:t>算法设计</a:t>
            </a:r>
            <a:r>
              <a:rPr lang="en-US" altLang="zh-CN" sz="2400" b="1" dirty="0">
                <a:solidFill>
                  <a:srgbClr val="FF0000"/>
                </a:solidFill>
                <a:latin typeface="+mn-ea"/>
              </a:rPr>
              <a:t>】</a:t>
            </a:r>
            <a:endParaRPr lang="zh-CN" altLang="en-US" sz="2400" b="1" dirty="0">
              <a:solidFill>
                <a:srgbClr val="FF0000"/>
              </a:solidFill>
              <a:latin typeface="+mn-ea"/>
            </a:endParaRPr>
          </a:p>
        </p:txBody>
      </p:sp>
    </p:spTree>
    <p:extLst>
      <p:ext uri="{BB962C8B-B14F-4D97-AF65-F5344CB8AC3E}">
        <p14:creationId xmlns:p14="http://schemas.microsoft.com/office/powerpoint/2010/main" val="420544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739739" y="2118356"/>
            <a:ext cx="10849510" cy="1422954"/>
          </a:xfrm>
          <a:prstGeom prst="rect">
            <a:avLst/>
          </a:prstGeom>
          <a:noFill/>
          <a:ln w="9525">
            <a:noFill/>
            <a:miter lim="800000"/>
          </a:ln>
          <a:effectLst/>
        </p:spPr>
        <p:txBody>
          <a:bodyPr wrap="square">
            <a:spAutoFit/>
          </a:bodyPr>
          <a:lstStyle/>
          <a:p>
            <a:pPr>
              <a:lnSpc>
                <a:spcPct val="150000"/>
              </a:lnSpc>
            </a:pPr>
            <a:r>
              <a:rPr lang="zh-CN"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贪心策略</a:t>
            </a:r>
            <a:r>
              <a:rPr lang="zh-CN"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每一步总是选择这样一个活动来占用资源，它能够使得余下的未调度的时间最大化，使得相容的活动尽可能多</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因此，将活动按结束时间递增排序，每次总是</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选择最早结束的相容活动</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endParaRPr lang="zh-CN" altLang="zh-CN"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4" name="文本框 3">
            <a:extLst>
              <a:ext uri="{FF2B5EF4-FFF2-40B4-BE49-F238E27FC236}">
                <a16:creationId xmlns:a16="http://schemas.microsoft.com/office/drawing/2014/main" id="{FBD1A960-D2C9-4F04-A17F-66340D936395}"/>
              </a:ext>
            </a:extLst>
          </p:cNvPr>
          <p:cNvSpPr txBox="1"/>
          <p:nvPr/>
        </p:nvSpPr>
        <p:spPr>
          <a:xfrm>
            <a:off x="590827" y="1390983"/>
            <a:ext cx="2514600" cy="461665"/>
          </a:xfrm>
          <a:prstGeom prst="rect">
            <a:avLst/>
          </a:prstGeom>
          <a:noFill/>
        </p:spPr>
        <p:txBody>
          <a:bodyPr>
            <a:spAutoFit/>
          </a:bodyPr>
          <a:lstStyle/>
          <a:p>
            <a:pPr>
              <a:defRPr/>
            </a:pPr>
            <a:r>
              <a:rPr lang="en-US" altLang="zh-CN" sz="2400" b="1" dirty="0">
                <a:solidFill>
                  <a:srgbClr val="FF0000"/>
                </a:solidFill>
                <a:latin typeface="+mn-ea"/>
              </a:rPr>
              <a:t>【</a:t>
            </a:r>
            <a:r>
              <a:rPr lang="zh-CN" altLang="en-US" sz="2400" b="1" dirty="0">
                <a:solidFill>
                  <a:srgbClr val="FF0000"/>
                </a:solidFill>
                <a:latin typeface="+mn-ea"/>
              </a:rPr>
              <a:t>算法设计</a:t>
            </a:r>
            <a:r>
              <a:rPr lang="en-US" altLang="zh-CN" sz="2400" b="1" dirty="0">
                <a:solidFill>
                  <a:srgbClr val="FF0000"/>
                </a:solidFill>
                <a:latin typeface="+mn-ea"/>
              </a:rPr>
              <a:t>】</a:t>
            </a:r>
            <a:endParaRPr lang="zh-CN" altLang="en-US" sz="2400" b="1" dirty="0">
              <a:solidFill>
                <a:srgbClr val="FF0000"/>
              </a:solidFill>
              <a:latin typeface="+mn-ea"/>
            </a:endParaRPr>
          </a:p>
        </p:txBody>
      </p:sp>
      <p:sp>
        <p:nvSpPr>
          <p:cNvPr id="6" name="文本占位符 6">
            <a:extLst>
              <a:ext uri="{FF2B5EF4-FFF2-40B4-BE49-F238E27FC236}">
                <a16:creationId xmlns:a16="http://schemas.microsoft.com/office/drawing/2014/main" id="{E1EE9737-CDC5-E094-A6FF-71B66CB279E2}"/>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804014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890460" y="2181418"/>
            <a:ext cx="10493306" cy="4366708"/>
          </a:xfrm>
          <a:prstGeom prst="rect">
            <a:avLst/>
          </a:prstGeom>
          <a:noFill/>
          <a:ln w="9525">
            <a:noFill/>
            <a:miter lim="800000"/>
          </a:ln>
          <a:effectLst/>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活动安排问题的贪心算法设计思路如下：</a:t>
            </a:r>
            <a:endParaRPr lang="en-US" altLang="zh-CN" sz="2000" b="1" dirty="0">
              <a:latin typeface="微软雅黑" panose="020B0503020204020204" pitchFamily="34" charset="-122"/>
              <a:ea typeface="微软雅黑" panose="020B0503020204020204" pitchFamily="34" charset="-122"/>
            </a:endParaRPr>
          </a:p>
          <a:p>
            <a:pPr>
              <a:lnSpc>
                <a:spcPct val="150000"/>
              </a:lnSpc>
            </a:pPr>
            <a:br>
              <a:rPr lang="zh-CN" altLang="en-US" sz="2000" b="1"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预处理 </a:t>
            </a:r>
            <a:r>
              <a:rPr lang="zh-CN" altLang="en-US" sz="2000" dirty="0">
                <a:latin typeface="微软雅黑" panose="020B0503020204020204" pitchFamily="34" charset="-122"/>
                <a:ea typeface="微软雅黑" panose="020B0503020204020204" pitchFamily="34" charset="-122"/>
              </a:rPr>
              <a:t>把所有的活动按照结束时间进行升序排列，有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e[1] ≤ e[2] ≤ ⋯ ≤ e[</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𝑛</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rPr>
              <a:t>;</a:t>
            </a:r>
          </a:p>
          <a:p>
            <a:pPr>
              <a:lnSpc>
                <a:spcPct val="150000"/>
              </a:lnSpc>
            </a:pP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选择第一个活动 </a:t>
            </a:r>
            <a:r>
              <a:rPr lang="zh-CN" altLang="en-US" sz="2000" dirty="0">
                <a:latin typeface="微软雅黑" panose="020B0503020204020204" pitchFamily="34" charset="-122"/>
                <a:ea typeface="微软雅黑" panose="020B0503020204020204" pitchFamily="34" charset="-122"/>
              </a:rPr>
              <a:t>选择结束时间最早的活动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000" dirty="0">
                <a:latin typeface="微软雅黑" panose="020B0503020204020204" pitchFamily="34" charset="-122"/>
                <a:ea typeface="微软雅黑" panose="020B0503020204020204" pitchFamily="34" charset="-122"/>
              </a:rPr>
              <a:t>， 当前决策 </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𝑠𝑒𝑙𝑒𝑐𝑡𝑒𝑑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1</a:t>
            </a:r>
            <a:r>
              <a:rPr lang="en-US" altLang="zh-CN" sz="2000" dirty="0">
                <a:latin typeface="微软雅黑" panose="020B0503020204020204" pitchFamily="34" charset="-122"/>
                <a:ea typeface="微软雅黑" panose="020B0503020204020204" pitchFamily="34" charset="-122"/>
              </a:rPr>
              <a:t>;</a:t>
            </a:r>
          </a:p>
          <a:p>
            <a:pPr>
              <a:lnSpc>
                <a:spcPct val="150000"/>
              </a:lnSpc>
            </a:pP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贪心选择后续活动  </a:t>
            </a:r>
            <a:r>
              <a:rPr lang="zh-CN" altLang="en-US" sz="2000" dirty="0">
                <a:latin typeface="微软雅黑" panose="020B0503020204020204" pitchFamily="34" charset="-122"/>
                <a:ea typeface="微软雅黑" panose="020B0503020204020204" pitchFamily="34" charset="-122"/>
              </a:rPr>
              <a:t>依次扫描后续的每一个活动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𝑖</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如果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𝑖</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rPr>
              <a:t>的开始时间</a:t>
            </a:r>
            <a:r>
              <a:rPr lang="zh-CN" altLang="en-US" sz="2000" b="1" dirty="0">
                <a:latin typeface="微软雅黑" panose="020B0503020204020204" pitchFamily="34" charset="-122"/>
                <a:ea typeface="微软雅黑" panose="020B0503020204020204" pitchFamily="34" charset="-122"/>
              </a:rPr>
              <a:t>晚于</a:t>
            </a:r>
            <a:r>
              <a:rPr lang="zh-CN" altLang="en-US" sz="2000" dirty="0">
                <a:latin typeface="微软雅黑" panose="020B0503020204020204" pitchFamily="34" charset="-122"/>
                <a:ea typeface="微软雅黑" panose="020B0503020204020204" pitchFamily="34" charset="-122"/>
              </a:rPr>
              <a:t>上一个选择的活动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A[selected] </a:t>
            </a:r>
            <a:r>
              <a:rPr lang="zh-CN" altLang="en-US" sz="2000" dirty="0">
                <a:latin typeface="微软雅黑" panose="020B0503020204020204" pitchFamily="34" charset="-122"/>
                <a:ea typeface="微软雅黑" panose="020B0503020204020204" pitchFamily="34" charset="-122"/>
              </a:rPr>
              <a:t>的结束时间， 则</a:t>
            </a:r>
            <a:r>
              <a:rPr lang="zh-CN" altLang="en-US" sz="2000" b="1" dirty="0">
                <a:latin typeface="微软雅黑" panose="020B0503020204020204" pitchFamily="34" charset="-122"/>
                <a:ea typeface="微软雅黑" panose="020B0503020204020204" pitchFamily="34" charset="-122"/>
              </a:rPr>
              <a:t>安排</a:t>
            </a:r>
            <a:r>
              <a:rPr lang="zh-CN" altLang="en-US" sz="2000" dirty="0">
                <a:latin typeface="微软雅黑" panose="020B0503020204020204" pitchFamily="34" charset="-122"/>
                <a:ea typeface="微软雅黑" panose="020B0503020204020204" pitchFamily="34" charset="-122"/>
              </a:rPr>
              <a:t>当前活动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𝑖</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 令𝑠𝑒𝑙𝑒𝑐𝑡𝑒𝑑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𝑖； </a:t>
            </a:r>
            <a:r>
              <a:rPr lang="zh-CN" altLang="en-US" sz="2000" b="1" dirty="0">
                <a:latin typeface="微软雅黑" panose="020B0503020204020204" pitchFamily="34" charset="-122"/>
                <a:ea typeface="微软雅黑" panose="020B0503020204020204" pitchFamily="34" charset="-122"/>
              </a:rPr>
              <a:t>否则放弃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𝑖</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br>
              <a:rPr lang="zh-CN" altLang="en-US" sz="2400" dirty="0">
                <a:latin typeface="微软雅黑" panose="020B0503020204020204" pitchFamily="34" charset="-122"/>
                <a:ea typeface="微软雅黑" panose="020B0503020204020204" pitchFamily="34" charset="-122"/>
              </a:rPr>
            </a:br>
            <a:endParaRPr lang="zh-CN" altLang="zh-CN" sz="24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4" name="文本框 3">
            <a:extLst>
              <a:ext uri="{FF2B5EF4-FFF2-40B4-BE49-F238E27FC236}">
                <a16:creationId xmlns:a16="http://schemas.microsoft.com/office/drawing/2014/main" id="{34CD5258-3545-4171-9CBF-477647DFB03E}"/>
              </a:ext>
            </a:extLst>
          </p:cNvPr>
          <p:cNvSpPr txBox="1"/>
          <p:nvPr/>
        </p:nvSpPr>
        <p:spPr>
          <a:xfrm>
            <a:off x="778193" y="1422515"/>
            <a:ext cx="2514600" cy="461665"/>
          </a:xfrm>
          <a:prstGeom prst="rect">
            <a:avLst/>
          </a:prstGeom>
          <a:noFill/>
        </p:spPr>
        <p:txBody>
          <a:bodyPr>
            <a:spAutoFit/>
          </a:bodyPr>
          <a:lstStyle/>
          <a:p>
            <a:pPr>
              <a:defRPr/>
            </a:pP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算法设计</a:t>
            </a:r>
            <a:r>
              <a:rPr lang="en-US" altLang="zh-CN"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6" name="文本占位符 6">
            <a:extLst>
              <a:ext uri="{FF2B5EF4-FFF2-40B4-BE49-F238E27FC236}">
                <a16:creationId xmlns:a16="http://schemas.microsoft.com/office/drawing/2014/main" id="{E83D7335-1C3C-F43F-9FBE-4C5B43EB09BE}"/>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76623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3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6964" y="1647300"/>
            <a:ext cx="8572560" cy="31335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r>
              <a:rPr lang="en-US" altLang="zh-CN" sz="2000" dirty="0">
                <a:solidFill>
                  <a:srgbClr val="FF0000"/>
                </a:solidFill>
                <a:latin typeface="Consolas" panose="020B0609020204030204" pitchFamily="49" charset="0"/>
                <a:cs typeface="Consolas" panose="020B0609020204030204" pitchFamily="49" charset="0"/>
              </a:rPr>
              <a:t>//</a:t>
            </a:r>
            <a:r>
              <a:rPr lang="zh-CN" altLang="zh-CN" sz="2000" dirty="0">
                <a:solidFill>
                  <a:srgbClr val="FF0000"/>
                </a:solidFill>
                <a:latin typeface="Consolas" panose="020B0609020204030204" pitchFamily="49" charset="0"/>
                <a:cs typeface="Consolas" panose="020B0609020204030204" pitchFamily="49" charset="0"/>
              </a:rPr>
              <a:t>问题表示</a:t>
            </a:r>
          </a:p>
          <a:p>
            <a:r>
              <a:rPr lang="en-US" altLang="zh-CN" sz="2000" dirty="0">
                <a:solidFill>
                  <a:srgbClr val="0000FF"/>
                </a:solidFill>
                <a:latin typeface="Consolas" panose="020B0609020204030204" pitchFamily="49" charset="0"/>
                <a:cs typeface="Consolas" panose="020B0609020204030204" pitchFamily="49" charset="0"/>
              </a:rPr>
              <a:t>struct Action			</a:t>
            </a:r>
            <a:r>
              <a:rPr lang="en-US" altLang="zh-CN" sz="2000" dirty="0">
                <a:solidFill>
                  <a:srgbClr val="00B050"/>
                </a:solidFill>
                <a:latin typeface="Consolas" panose="020B0609020204030204" pitchFamily="49" charset="0"/>
                <a:cs typeface="Consolas" panose="020B0609020204030204" pitchFamily="49" charset="0"/>
              </a:rPr>
              <a:t>//</a:t>
            </a:r>
            <a:r>
              <a:rPr lang="zh-CN" altLang="zh-CN" sz="2000" dirty="0">
                <a:solidFill>
                  <a:srgbClr val="00B050"/>
                </a:solidFill>
                <a:latin typeface="Consolas" panose="020B0609020204030204" pitchFamily="49" charset="0"/>
                <a:cs typeface="Consolas" panose="020B0609020204030204" pitchFamily="49" charset="0"/>
              </a:rPr>
              <a:t>活动的类型声明</a:t>
            </a:r>
          </a:p>
          <a:p>
            <a:r>
              <a:rPr lang="en-US" altLang="zh-CN" sz="2000" dirty="0">
                <a:solidFill>
                  <a:srgbClr val="0000FF"/>
                </a:solidFill>
                <a:latin typeface="Consolas" panose="020B0609020204030204" pitchFamily="49" charset="0"/>
                <a:cs typeface="Consolas" panose="020B0609020204030204" pitchFamily="49" charset="0"/>
              </a:rPr>
              <a:t>{  int b;			</a:t>
            </a:r>
            <a:r>
              <a:rPr lang="en-US" altLang="zh-CN" sz="2000" dirty="0">
                <a:solidFill>
                  <a:srgbClr val="00B050"/>
                </a:solidFill>
                <a:latin typeface="Consolas" panose="020B0609020204030204" pitchFamily="49" charset="0"/>
                <a:cs typeface="Consolas" panose="020B0609020204030204" pitchFamily="49" charset="0"/>
              </a:rPr>
              <a:t>//</a:t>
            </a:r>
            <a:r>
              <a:rPr lang="zh-CN" altLang="zh-CN" sz="2000" dirty="0">
                <a:solidFill>
                  <a:srgbClr val="00B050"/>
                </a:solidFill>
                <a:latin typeface="Consolas" panose="020B0609020204030204" pitchFamily="49" charset="0"/>
                <a:cs typeface="Consolas" panose="020B0609020204030204" pitchFamily="49" charset="0"/>
              </a:rPr>
              <a:t>活动起始时间</a:t>
            </a:r>
          </a:p>
          <a:p>
            <a:r>
              <a:rPr lang="en-US" altLang="zh-CN" sz="2000" dirty="0">
                <a:solidFill>
                  <a:srgbClr val="0000FF"/>
                </a:solidFill>
                <a:latin typeface="Consolas" panose="020B0609020204030204" pitchFamily="49" charset="0"/>
                <a:cs typeface="Consolas" panose="020B0609020204030204" pitchFamily="49" charset="0"/>
              </a:rPr>
              <a:t>   int e;			</a:t>
            </a:r>
            <a:r>
              <a:rPr lang="en-US" altLang="zh-CN" sz="2000" dirty="0">
                <a:solidFill>
                  <a:srgbClr val="00B050"/>
                </a:solidFill>
                <a:latin typeface="Consolas" panose="020B0609020204030204" pitchFamily="49" charset="0"/>
                <a:cs typeface="Consolas" panose="020B0609020204030204" pitchFamily="49" charset="0"/>
              </a:rPr>
              <a:t>//</a:t>
            </a:r>
            <a:r>
              <a:rPr lang="zh-CN" altLang="zh-CN" sz="2000" dirty="0">
                <a:solidFill>
                  <a:srgbClr val="00B050"/>
                </a:solidFill>
                <a:latin typeface="Consolas" panose="020B0609020204030204" pitchFamily="49" charset="0"/>
                <a:cs typeface="Consolas" panose="020B0609020204030204" pitchFamily="49" charset="0"/>
              </a:rPr>
              <a:t>活动结束时间</a:t>
            </a:r>
          </a:p>
          <a:p>
            <a:r>
              <a:rPr lang="en-US" altLang="zh-CN" sz="2000" dirty="0">
                <a:solidFill>
                  <a:srgbClr val="0000FF"/>
                </a:solidFill>
                <a:latin typeface="Consolas" panose="020B0609020204030204" pitchFamily="49" charset="0"/>
                <a:cs typeface="Consolas" panose="020B0609020204030204" pitchFamily="49" charset="0"/>
              </a:rPr>
              <a:t>   bool operator&lt;(const Action &amp;s) const</a:t>
            </a:r>
            <a:r>
              <a:rPr lang="en-US" altLang="zh-CN" sz="2000" dirty="0">
                <a:solidFill>
                  <a:srgbClr val="00B050"/>
                </a:solidFill>
                <a:latin typeface="Consolas" panose="020B0609020204030204" pitchFamily="49" charset="0"/>
                <a:cs typeface="Consolas" panose="020B0609020204030204" pitchFamily="49" charset="0"/>
              </a:rPr>
              <a:t>//</a:t>
            </a:r>
            <a:r>
              <a:rPr lang="zh-CN" altLang="zh-CN" sz="2000" dirty="0">
                <a:solidFill>
                  <a:srgbClr val="00B050"/>
                </a:solidFill>
                <a:latin typeface="Consolas" panose="020B0609020204030204" pitchFamily="49" charset="0"/>
                <a:cs typeface="Consolas" panose="020B0609020204030204" pitchFamily="49" charset="0"/>
              </a:rPr>
              <a:t>重载</a:t>
            </a:r>
            <a:r>
              <a:rPr lang="en-US" altLang="zh-CN" sz="2000" dirty="0">
                <a:solidFill>
                  <a:srgbClr val="00B050"/>
                </a:solidFill>
                <a:latin typeface="Consolas" panose="020B0609020204030204" pitchFamily="49" charset="0"/>
                <a:cs typeface="Consolas" panose="020B0609020204030204" pitchFamily="49" charset="0"/>
              </a:rPr>
              <a:t>&lt;</a:t>
            </a:r>
            <a:r>
              <a:rPr lang="zh-CN" altLang="zh-CN" sz="2000" dirty="0">
                <a:solidFill>
                  <a:srgbClr val="00B050"/>
                </a:solidFill>
                <a:latin typeface="Consolas" panose="020B0609020204030204" pitchFamily="49" charset="0"/>
                <a:cs typeface="Consolas" panose="020B0609020204030204" pitchFamily="49" charset="0"/>
              </a:rPr>
              <a:t>关系函数</a:t>
            </a:r>
          </a:p>
          <a:p>
            <a:r>
              <a:rPr lang="en-US" altLang="zh-CN" sz="2000" dirty="0">
                <a:solidFill>
                  <a:srgbClr val="0000FF"/>
                </a:solidFill>
                <a:latin typeface="Consolas" panose="020B0609020204030204" pitchFamily="49" charset="0"/>
                <a:cs typeface="Consolas" panose="020B0609020204030204" pitchFamily="49" charset="0"/>
              </a:rPr>
              <a:t>   {</a:t>
            </a:r>
            <a:endParaRPr lang="zh-CN" altLang="zh-CN" sz="2000" dirty="0">
              <a:solidFill>
                <a:srgbClr val="0000FF"/>
              </a:solidFill>
              <a:latin typeface="Consolas" panose="020B0609020204030204" pitchFamily="49" charset="0"/>
              <a:cs typeface="Consolas" panose="020B0609020204030204" pitchFamily="49" charset="0"/>
            </a:endParaRPr>
          </a:p>
          <a:p>
            <a:r>
              <a:rPr lang="en-US" altLang="zh-CN" sz="2000" dirty="0">
                <a:solidFill>
                  <a:srgbClr val="0000FF"/>
                </a:solidFill>
                <a:latin typeface="Consolas" panose="020B0609020204030204" pitchFamily="49" charset="0"/>
                <a:cs typeface="Consolas" panose="020B0609020204030204" pitchFamily="49" charset="0"/>
              </a:rPr>
              <a:t>	return e&lt;=s.e;	</a:t>
            </a:r>
            <a:r>
              <a:rPr lang="en-US" altLang="zh-CN" sz="2000" dirty="0">
                <a:solidFill>
                  <a:srgbClr val="00B050"/>
                </a:solidFill>
                <a:latin typeface="Consolas" panose="020B0609020204030204" pitchFamily="49" charset="0"/>
                <a:cs typeface="Consolas" panose="020B0609020204030204" pitchFamily="49" charset="0"/>
              </a:rPr>
              <a:t>//</a:t>
            </a:r>
            <a:r>
              <a:rPr lang="zh-CN" altLang="zh-CN" sz="2000" dirty="0">
                <a:solidFill>
                  <a:srgbClr val="00B050"/>
                </a:solidFill>
                <a:latin typeface="Consolas" panose="020B0609020204030204" pitchFamily="49" charset="0"/>
                <a:cs typeface="Consolas" panose="020B0609020204030204" pitchFamily="49" charset="0"/>
              </a:rPr>
              <a:t>用于按活动结束时间递增排序</a:t>
            </a:r>
          </a:p>
          <a:p>
            <a:r>
              <a:rPr lang="en-US" altLang="zh-CN" sz="2000" dirty="0">
                <a:solidFill>
                  <a:srgbClr val="0000FF"/>
                </a:solidFill>
                <a:latin typeface="Consolas" panose="020B0609020204030204" pitchFamily="49" charset="0"/>
                <a:cs typeface="Consolas" panose="020B0609020204030204" pitchFamily="49" charset="0"/>
              </a:rPr>
              <a:t>   }</a:t>
            </a:r>
            <a:endParaRPr lang="zh-CN" altLang="zh-CN" sz="2000" dirty="0">
              <a:solidFill>
                <a:srgbClr val="0000FF"/>
              </a:solidFill>
              <a:latin typeface="Consolas" panose="020B0609020204030204" pitchFamily="49" charset="0"/>
              <a:cs typeface="Consolas" panose="020B0609020204030204" pitchFamily="49" charset="0"/>
            </a:endParaRPr>
          </a:p>
          <a:p>
            <a:r>
              <a:rPr lang="en-US" altLang="zh-CN" sz="2000" dirty="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6" name="文本占位符 6">
            <a:extLst>
              <a:ext uri="{FF2B5EF4-FFF2-40B4-BE49-F238E27FC236}">
                <a16:creationId xmlns:a16="http://schemas.microsoft.com/office/drawing/2014/main" id="{DBAA4887-E453-9A66-6A6C-EA1999E566F7}"/>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25204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Text Box 6"/>
          <p:cNvSpPr txBox="1">
            <a:spLocks noChangeArrowheads="1"/>
          </p:cNvSpPr>
          <p:nvPr/>
        </p:nvSpPr>
        <p:spPr bwMode="auto">
          <a:xfrm>
            <a:off x="927662" y="1473528"/>
            <a:ext cx="10110641" cy="3269613"/>
          </a:xfrm>
          <a:prstGeom prst="rect">
            <a:avLst/>
          </a:prstGeom>
          <a:noFill/>
          <a:ln w="9525">
            <a:noFill/>
            <a:miter lim="800000"/>
          </a:ln>
          <a:effectLst/>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Greedy</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算法的基本思想</a:t>
            </a:r>
          </a:p>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求解最优化问题的算法包含一系列步骤</a:t>
            </a:r>
          </a:p>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每一步都有一组选择</a:t>
            </a:r>
          </a:p>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作出在当前看来最好的选择</a:t>
            </a:r>
          </a:p>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希望通过作出局部优化选择达到全局最优选择</a:t>
            </a:r>
          </a:p>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贪心算法不一定能产生全局最优解</a:t>
            </a:r>
          </a:p>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贪心算法是否能产生最优解，需严格证明</a:t>
            </a:r>
          </a:p>
        </p:txBody>
      </p:sp>
      <p:sp>
        <p:nvSpPr>
          <p:cNvPr id="5" name="文本占位符 5">
            <a:extLst>
              <a:ext uri="{FF2B5EF4-FFF2-40B4-BE49-F238E27FC236}">
                <a16:creationId xmlns:a16="http://schemas.microsoft.com/office/drawing/2014/main" id="{1DFBA713-E002-6C26-32F1-A0FF07C46C97}"/>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spcBef>
                <a:spcPct val="50000"/>
              </a:spcBef>
            </a:pPr>
            <a:r>
              <a:rPr lang="en-US" altLang="zh-CN" sz="2800" b="1" dirty="0">
                <a:latin typeface="微软雅黑" panose="020B0503020204020204" pitchFamily="34" charset="-122"/>
                <a:ea typeface="微软雅黑" panose="020B0503020204020204" pitchFamily="34" charset="-122"/>
                <a:sym typeface="+mn-ea"/>
              </a:rPr>
              <a:t>5.1.1 </a:t>
            </a:r>
            <a:r>
              <a:rPr lang="zh-CN" altLang="en-US" sz="2800" b="1" dirty="0">
                <a:latin typeface="微软雅黑" panose="020B0503020204020204" pitchFamily="34" charset="-122"/>
                <a:ea typeface="微软雅黑" panose="020B0503020204020204" pitchFamily="34" charset="-122"/>
                <a:sym typeface="+mn-ea"/>
              </a:rPr>
              <a:t>什么是贪心法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5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5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5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562" y="1388994"/>
            <a:ext cx="9897438" cy="49440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a:lnSpc>
                <a:spcPts val="3000"/>
              </a:lnSpc>
            </a:pPr>
            <a:r>
              <a:rPr lang="en-US" altLang="zh-CN" sz="2000" dirty="0">
                <a:solidFill>
                  <a:srgbClr val="FF0000"/>
                </a:solidFill>
                <a:latin typeface="Times New Roman" panose="02020603050405020304" pitchFamily="18" charset="0"/>
                <a:cs typeface="Times New Roman" panose="02020603050405020304" pitchFamily="18" charset="0"/>
              </a:rPr>
              <a:t>int </a:t>
            </a:r>
            <a:r>
              <a:rPr lang="en-US" altLang="zh-CN" sz="2000" dirty="0" err="1">
                <a:solidFill>
                  <a:srgbClr val="FF0000"/>
                </a:solidFill>
                <a:latin typeface="Times New Roman" panose="02020603050405020304" pitchFamily="18" charset="0"/>
                <a:cs typeface="Times New Roman" panose="02020603050405020304" pitchFamily="18" charset="0"/>
              </a:rPr>
              <a:t>greedyEventSchedule</a:t>
            </a:r>
            <a:r>
              <a:rPr lang="en-US" altLang="zh-CN" sz="2000" dirty="0">
                <a:solidFill>
                  <a:srgbClr val="FF0000"/>
                </a:solidFill>
                <a:latin typeface="Times New Roman" panose="02020603050405020304" pitchFamily="18" charset="0"/>
                <a:cs typeface="Times New Roman" panose="02020603050405020304" pitchFamily="18" charset="0"/>
              </a:rPr>
              <a:t>( int n, Action A[] )	//</a:t>
            </a:r>
            <a:r>
              <a:rPr lang="zh-CN" altLang="zh-CN" sz="2000" dirty="0">
                <a:solidFill>
                  <a:srgbClr val="FF0000"/>
                </a:solidFill>
                <a:latin typeface="Times New Roman" panose="02020603050405020304" pitchFamily="18" charset="0"/>
                <a:cs typeface="Times New Roman" panose="02020603050405020304" pitchFamily="18" charset="0"/>
              </a:rPr>
              <a:t>求解最大</a:t>
            </a:r>
            <a:r>
              <a:rPr lang="zh-CN" altLang="en-US" sz="2000" dirty="0">
                <a:solidFill>
                  <a:srgbClr val="FF0000"/>
                </a:solidFill>
                <a:latin typeface="Times New Roman" panose="02020603050405020304" pitchFamily="18" charset="0"/>
                <a:cs typeface="Times New Roman" panose="02020603050405020304" pitchFamily="18" charset="0"/>
              </a:rPr>
              <a:t>相容</a:t>
            </a:r>
            <a:r>
              <a:rPr lang="zh-CN" altLang="zh-CN" sz="2000" dirty="0">
                <a:solidFill>
                  <a:srgbClr val="FF0000"/>
                </a:solidFill>
                <a:latin typeface="Times New Roman" panose="02020603050405020304" pitchFamily="18" charset="0"/>
                <a:cs typeface="Times New Roman" panose="02020603050405020304" pitchFamily="18" charset="0"/>
              </a:rPr>
              <a:t>活动子集</a:t>
            </a: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a:t>
            </a: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sort(A+1,A+n+1);		//A[1..n]</a:t>
            </a:r>
            <a:r>
              <a:rPr lang="zh-CN" altLang="zh-CN" sz="2000" dirty="0">
                <a:solidFill>
                  <a:schemeClr val="tx1"/>
                </a:solidFill>
                <a:latin typeface="Times New Roman" panose="02020603050405020304" pitchFamily="18" charset="0"/>
                <a:cs typeface="Times New Roman" panose="02020603050405020304" pitchFamily="18" charset="0"/>
              </a:rPr>
              <a:t>按活动结束时间递增排序</a:t>
            </a: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int selected=1;		//selected</a:t>
            </a:r>
            <a:r>
              <a:rPr lang="zh-CN" altLang="en-US" sz="2000" dirty="0">
                <a:solidFill>
                  <a:schemeClr val="tx1"/>
                </a:solidFill>
                <a:latin typeface="Times New Roman" panose="02020603050405020304" pitchFamily="18" charset="0"/>
                <a:cs typeface="Times New Roman" panose="02020603050405020304" pitchFamily="18" charset="0"/>
              </a:rPr>
              <a:t>记录上一次</a:t>
            </a:r>
            <a:r>
              <a:rPr lang="zh-CN" altLang="zh-CN" sz="2000" dirty="0">
                <a:solidFill>
                  <a:schemeClr val="tx1"/>
                </a:solidFill>
                <a:latin typeface="Times New Roman" panose="02020603050405020304" pitchFamily="18" charset="0"/>
                <a:cs typeface="Times New Roman" panose="02020603050405020304" pitchFamily="18" charset="0"/>
              </a:rPr>
              <a:t>选择</a:t>
            </a:r>
            <a:r>
              <a:rPr lang="zh-CN" altLang="en-US" sz="2000" dirty="0">
                <a:solidFill>
                  <a:schemeClr val="tx1"/>
                </a:solidFill>
                <a:latin typeface="Times New Roman" panose="02020603050405020304" pitchFamily="18" charset="0"/>
                <a:cs typeface="Times New Roman" panose="02020603050405020304" pitchFamily="18" charset="0"/>
              </a:rPr>
              <a:t>的</a:t>
            </a:r>
            <a:r>
              <a:rPr lang="zh-CN" altLang="zh-CN" sz="2000" dirty="0">
                <a:solidFill>
                  <a:schemeClr val="tx1"/>
                </a:solidFill>
                <a:latin typeface="Times New Roman" panose="02020603050405020304" pitchFamily="18" charset="0"/>
                <a:cs typeface="Times New Roman" panose="02020603050405020304" pitchFamily="18" charset="0"/>
              </a:rPr>
              <a:t>活动</a:t>
            </a: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err="1">
                <a:solidFill>
                  <a:schemeClr val="tx1"/>
                </a:solidFill>
                <a:latin typeface="Times New Roman" panose="02020603050405020304" pitchFamily="18" charset="0"/>
                <a:cs typeface="Times New Roman" panose="02020603050405020304" pitchFamily="18" charset="0"/>
              </a:rPr>
              <a:t>int</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err="1">
                <a:solidFill>
                  <a:schemeClr val="tx1"/>
                </a:solidFill>
                <a:latin typeface="Times New Roman" panose="02020603050405020304" pitchFamily="18" charset="0"/>
                <a:cs typeface="Times New Roman" panose="02020603050405020304" pitchFamily="18" charset="0"/>
              </a:rPr>
              <a:t>ans</a:t>
            </a:r>
            <a:r>
              <a:rPr lang="en-US" altLang="zh-CN" sz="2000" dirty="0">
                <a:solidFill>
                  <a:schemeClr val="tx1"/>
                </a:solidFill>
                <a:latin typeface="Times New Roman" panose="02020603050405020304" pitchFamily="18" charset="0"/>
                <a:cs typeface="Times New Roman" panose="02020603050405020304" pitchFamily="18" charset="0"/>
              </a:rPr>
              <a:t>=1;</a:t>
            </a: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for (</a:t>
            </a:r>
            <a:r>
              <a:rPr lang="en-US" altLang="zh-CN" sz="2000" dirty="0" err="1">
                <a:solidFill>
                  <a:schemeClr val="tx1"/>
                </a:solidFill>
                <a:latin typeface="Times New Roman" panose="02020603050405020304" pitchFamily="18" charset="0"/>
                <a:cs typeface="Times New Roman" panose="02020603050405020304" pitchFamily="18" charset="0"/>
              </a:rPr>
              <a:t>int</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err="1">
                <a:solidFill>
                  <a:schemeClr val="tx1"/>
                </a:solidFill>
                <a:latin typeface="Times New Roman" panose="02020603050405020304" pitchFamily="18" charset="0"/>
                <a:cs typeface="Times New Roman" panose="02020603050405020304" pitchFamily="18" charset="0"/>
              </a:rPr>
              <a:t>i</a:t>
            </a:r>
            <a:r>
              <a:rPr lang="en-US" altLang="zh-CN" sz="2000" dirty="0">
                <a:solidFill>
                  <a:schemeClr val="tx1"/>
                </a:solidFill>
                <a:latin typeface="Times New Roman" panose="02020603050405020304" pitchFamily="18" charset="0"/>
                <a:cs typeface="Times New Roman" panose="02020603050405020304" pitchFamily="18" charset="0"/>
              </a:rPr>
              <a:t>=2;i&lt;=n;i++)		//</a:t>
            </a:r>
            <a:r>
              <a:rPr lang="zh-CN" altLang="zh-CN" sz="2000" dirty="0">
                <a:solidFill>
                  <a:schemeClr val="tx1"/>
                </a:solidFill>
                <a:latin typeface="Times New Roman" panose="02020603050405020304" pitchFamily="18" charset="0"/>
                <a:cs typeface="Times New Roman" panose="02020603050405020304" pitchFamily="18" charset="0"/>
              </a:rPr>
              <a:t>扫描所有活动</a:t>
            </a: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if (A[i].b&gt;=A[selected].e)		//</a:t>
            </a:r>
            <a:r>
              <a:rPr lang="zh-CN" altLang="zh-CN" sz="2000" dirty="0">
                <a:solidFill>
                  <a:schemeClr val="tx1"/>
                </a:solidFill>
                <a:latin typeface="Times New Roman" panose="02020603050405020304" pitchFamily="18" charset="0"/>
                <a:cs typeface="Times New Roman" panose="02020603050405020304" pitchFamily="18" charset="0"/>
              </a:rPr>
              <a:t>找到一个</a:t>
            </a:r>
            <a:r>
              <a:rPr lang="zh-CN" altLang="en-US" sz="2000" dirty="0">
                <a:solidFill>
                  <a:schemeClr val="tx1"/>
                </a:solidFill>
                <a:latin typeface="Times New Roman" panose="02020603050405020304" pitchFamily="18" charset="0"/>
                <a:cs typeface="Times New Roman" panose="02020603050405020304" pitchFamily="18" charset="0"/>
              </a:rPr>
              <a:t>相容</a:t>
            </a:r>
            <a:r>
              <a:rPr lang="zh-CN" altLang="zh-CN" sz="2000" dirty="0">
                <a:solidFill>
                  <a:schemeClr val="tx1"/>
                </a:solidFill>
                <a:latin typeface="Times New Roman" panose="02020603050405020304" pitchFamily="18" charset="0"/>
                <a:cs typeface="Times New Roman" panose="02020603050405020304" pitchFamily="18" charset="0"/>
              </a:rPr>
              <a:t>活动</a:t>
            </a: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     selected=</a:t>
            </a:r>
            <a:r>
              <a:rPr lang="en-US" altLang="zh-CN" sz="2000" dirty="0" err="1">
                <a:solidFill>
                  <a:schemeClr val="tx1"/>
                </a:solidFill>
                <a:latin typeface="Times New Roman" panose="02020603050405020304" pitchFamily="18" charset="0"/>
                <a:cs typeface="Times New Roman" panose="02020603050405020304" pitchFamily="18" charset="0"/>
              </a:rPr>
              <a:t>i</a:t>
            </a:r>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记录当前</a:t>
            </a:r>
            <a:r>
              <a:rPr lang="zh-CN" altLang="zh-CN" sz="2000" dirty="0">
                <a:solidFill>
                  <a:schemeClr val="tx1"/>
                </a:solidFill>
                <a:latin typeface="Times New Roman" panose="02020603050405020304" pitchFamily="18" charset="0"/>
                <a:cs typeface="Times New Roman" panose="02020603050405020304" pitchFamily="18" charset="0"/>
              </a:rPr>
              <a:t>选择</a:t>
            </a:r>
            <a:r>
              <a:rPr lang="zh-CN" altLang="en-US" sz="2000" dirty="0">
                <a:solidFill>
                  <a:schemeClr val="tx1"/>
                </a:solidFill>
                <a:latin typeface="Times New Roman" panose="02020603050405020304" pitchFamily="18" charset="0"/>
                <a:cs typeface="Times New Roman" panose="02020603050405020304" pitchFamily="18" charset="0"/>
              </a:rPr>
              <a:t>的</a:t>
            </a:r>
            <a:r>
              <a:rPr lang="zh-CN" altLang="zh-CN" sz="2000" dirty="0">
                <a:solidFill>
                  <a:schemeClr val="tx1"/>
                </a:solidFill>
                <a:latin typeface="Times New Roman" panose="02020603050405020304" pitchFamily="18" charset="0"/>
                <a:cs typeface="Times New Roman" panose="02020603050405020304" pitchFamily="18" charset="0"/>
              </a:rPr>
              <a:t>活动</a:t>
            </a:r>
            <a:r>
              <a:rPr lang="en-US" altLang="zh-CN" sz="2000" dirty="0" err="1">
                <a:solidFill>
                  <a:schemeClr val="tx1"/>
                </a:solidFill>
                <a:latin typeface="Times New Roman" panose="02020603050405020304" pitchFamily="18" charset="0"/>
                <a:cs typeface="Times New Roman" panose="02020603050405020304" pitchFamily="18" charset="0"/>
              </a:rPr>
              <a:t>i</a:t>
            </a:r>
            <a:endParaRPr lang="zh-CN" altLang="zh-CN" sz="2000" dirty="0">
              <a:solidFill>
                <a:schemeClr val="tx1"/>
              </a:solidFill>
              <a:latin typeface="Times New Roman" panose="02020603050405020304" pitchFamily="18" charset="0"/>
              <a:cs typeface="Times New Roman" panose="02020603050405020304" pitchFamily="18" charset="0"/>
            </a:endParaRP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err="1">
                <a:solidFill>
                  <a:schemeClr val="tx1"/>
                </a:solidFill>
                <a:latin typeface="Times New Roman" panose="02020603050405020304" pitchFamily="18" charset="0"/>
                <a:cs typeface="Times New Roman" panose="02020603050405020304" pitchFamily="18" charset="0"/>
              </a:rPr>
              <a:t>ans</a:t>
            </a: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zh-CN" sz="2000" dirty="0">
              <a:solidFill>
                <a:schemeClr val="tx1"/>
              </a:solidFill>
              <a:latin typeface="Times New Roman" panose="02020603050405020304" pitchFamily="18" charset="0"/>
              <a:cs typeface="Times New Roman" panose="02020603050405020304" pitchFamily="18" charset="0"/>
            </a:endParaRP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a:t>
            </a: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     return </a:t>
            </a:r>
            <a:r>
              <a:rPr lang="en-US" altLang="zh-CN" sz="2000" dirty="0" err="1">
                <a:solidFill>
                  <a:schemeClr val="tx1"/>
                </a:solidFill>
                <a:latin typeface="Times New Roman" panose="02020603050405020304" pitchFamily="18" charset="0"/>
                <a:cs typeface="Times New Roman" panose="02020603050405020304" pitchFamily="18" charset="0"/>
              </a:rPr>
              <a:t>ans</a:t>
            </a: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zh-CN" sz="2000" dirty="0">
              <a:solidFill>
                <a:schemeClr val="tx1"/>
              </a:solidFill>
              <a:latin typeface="Times New Roman" panose="02020603050405020304" pitchFamily="18" charset="0"/>
              <a:cs typeface="Times New Roman" panose="02020603050405020304" pitchFamily="18" charset="0"/>
            </a:endParaRPr>
          </a:p>
          <a:p>
            <a:pPr>
              <a:lnSpc>
                <a:spcPts val="3000"/>
              </a:lnSpc>
            </a:pP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文本占位符 6">
            <a:extLst>
              <a:ext uri="{FF2B5EF4-FFF2-40B4-BE49-F238E27FC236}">
                <a16:creationId xmlns:a16="http://schemas.microsoft.com/office/drawing/2014/main" id="{BFEBCC44-F9A3-282D-8184-33DAD07C6E1E}"/>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20043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029" y="1428737"/>
            <a:ext cx="9376375" cy="1430456"/>
          </a:xfrm>
          <a:prstGeom prst="rect">
            <a:avLst/>
          </a:prstGeom>
          <a:noFill/>
        </p:spPr>
        <p:txBody>
          <a:bodyPr wrap="square" rtlCol="0">
            <a:spAutoFit/>
          </a:bodyPr>
          <a:lstStyle/>
          <a:p>
            <a:pPr>
              <a:lnSpc>
                <a:spcPct val="150000"/>
              </a:lnSpc>
            </a:pPr>
            <a:r>
              <a:rPr lang="zh-CN"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endParaRPr lang="en-US"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算法的主要时间花费在排序上，排序时间为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O(nlog</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，所以整个算法的时间复杂度为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O(nlog</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6" name="文本占位符 6">
            <a:extLst>
              <a:ext uri="{FF2B5EF4-FFF2-40B4-BE49-F238E27FC236}">
                <a16:creationId xmlns:a16="http://schemas.microsoft.com/office/drawing/2014/main" id="{6EDE85F2-7EFF-AFB1-B3E8-BD08924A66D9}"/>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369233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0912" y="1618774"/>
            <a:ext cx="7858180" cy="1969257"/>
          </a:xfrm>
          <a:prstGeom prst="rect">
            <a:avLst/>
          </a:prstGeom>
          <a:noFill/>
        </p:spPr>
        <p:txBody>
          <a:bodyPr wrap="square" rtlCol="0">
            <a:spAutoFit/>
          </a:bodyPr>
          <a:lstStyle/>
          <a:p>
            <a:pPr>
              <a:lnSpc>
                <a:spcPct val="200000"/>
              </a:lnSpc>
            </a:pPr>
            <a:r>
              <a:rPr lang="zh-CN" altLang="zh-CN" sz="24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【算法证明】</a:t>
            </a:r>
            <a:endParaRPr lang="en-US" altLang="zh-CN" sz="24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nSpc>
                <a:spcPct val="20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证明问题具有贪心选择性质</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证明问题具有最优子结构性质</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文本占位符 6">
            <a:extLst>
              <a:ext uri="{FF2B5EF4-FFF2-40B4-BE49-F238E27FC236}">
                <a16:creationId xmlns:a16="http://schemas.microsoft.com/office/drawing/2014/main" id="{E63C91B3-1A5A-77EE-0929-078922C7B07A}"/>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754397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561" y="1295755"/>
            <a:ext cx="10674849" cy="5193217"/>
          </a:xfrm>
          <a:prstGeom prst="rect">
            <a:avLst/>
          </a:prstGeom>
          <a:noFill/>
        </p:spPr>
        <p:txBody>
          <a:bodyPr wrap="square" rtlCol="0">
            <a:spAutoFit/>
          </a:bodyPr>
          <a:lstStyle/>
          <a:p>
            <a:pPr marL="457200" indent="-457200">
              <a:lnSpc>
                <a:spcPct val="150000"/>
              </a:lnSpc>
              <a:spcBef>
                <a:spcPts val="600"/>
              </a:spcBef>
            </a:pPr>
            <a:r>
              <a:rPr lang="en-US" altLang="zh-CN" sz="2000" dirty="0">
                <a:solidFill>
                  <a:srgbClr val="FF0000"/>
                </a:solidFill>
                <a:latin typeface="微软雅黑" panose="020B0503020204020204" pitchFamily="34" charset="-122"/>
                <a:ea typeface="微软雅黑" panose="020B0503020204020204" pitchFamily="34" charset="-122"/>
              </a:rPr>
              <a:t>1. </a:t>
            </a:r>
            <a:r>
              <a:rPr lang="zh-CN" altLang="en-US" sz="2000" dirty="0">
                <a:solidFill>
                  <a:srgbClr val="FF0000"/>
                </a:solidFill>
                <a:latin typeface="微软雅黑" panose="020B0503020204020204" pitchFamily="34" charset="-122"/>
                <a:ea typeface="微软雅黑" panose="020B0503020204020204" pitchFamily="34" charset="-122"/>
              </a:rPr>
              <a:t>证明问题具有贪心选择性质（</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需要</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证明</a:t>
            </a:r>
            <a:r>
              <a:rPr lang="zh-CN" altLang="zh-CN" sz="20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总存在一个以活动</a:t>
            </a:r>
            <a:r>
              <a:rPr lang="en-US" altLang="zh-CN" sz="20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开始的最优解</a:t>
            </a:r>
            <a:r>
              <a:rPr lang="zh-CN" altLang="en-US" sz="20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spcBef>
                <a:spcPts val="6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证明：</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spcBef>
                <a:spcPts val="600"/>
              </a:spcBef>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）假设存在活动安排问题</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的最优解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spcBef>
                <a:spcPts val="600"/>
              </a:spcBef>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如果第一个选中的活动为</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且</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，即不是以</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活动</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开始</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，那么</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可以</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用</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活动</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取代活动</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得到</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最优解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，因为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，所以</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中的活动是</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相容</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的，即</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也是最优的，这就说明总存在一个以</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活动</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开始的最优解。</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spcBef>
                <a:spcPts val="1200"/>
              </a:spcBef>
              <a:defRPr/>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当做出了对</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活动</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的贪心选择后，原问题就变成了在</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活动</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中找与</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活动</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相容</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的那些活动的子问题。</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此时，原问题就简化成为一个相似的、规模较小的子问题；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Bef>
                <a:spcPts val="1200"/>
              </a:spcBef>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）最后用</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数学归纳法</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证明（过程略），</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总是存在一个以活动</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开始的求解方案</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，最终可得到问题的全局最优解。</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占位符 6">
            <a:extLst>
              <a:ext uri="{FF2B5EF4-FFF2-40B4-BE49-F238E27FC236}">
                <a16:creationId xmlns:a16="http://schemas.microsoft.com/office/drawing/2014/main" id="{B0BDF765-239E-1075-AC6F-60200FCAADEA}"/>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4108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497" y="1923259"/>
            <a:ext cx="10404689" cy="707886"/>
          </a:xfrm>
          <a:prstGeom prst="rect">
            <a:avLst/>
          </a:prstGeom>
          <a:solidFill>
            <a:schemeClr val="accent4">
              <a:lumMod val="20000"/>
              <a:lumOff val="80000"/>
            </a:schemeClr>
          </a:solid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需要证明</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如果</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为原问题的一个最优解，则</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 '=X-{1} </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也是活动选择问题</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pt-BR"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 </a:t>
            </a:r>
            <a:r>
              <a:rPr lang="pt-BR"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i="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pt-BR" altLang="zh-CN" sz="2000" i="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pt-BR"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的一个最优解。</a:t>
            </a:r>
          </a:p>
        </p:txBody>
      </p:sp>
      <p:sp>
        <p:nvSpPr>
          <p:cNvPr id="5" name="矩形 4"/>
          <p:cNvSpPr/>
          <p:nvPr/>
        </p:nvSpPr>
        <p:spPr>
          <a:xfrm>
            <a:off x="719191" y="2859180"/>
            <a:ext cx="10602929" cy="2346091"/>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证明（</a:t>
            </a:r>
            <a:r>
              <a:rPr lang="zh-CN" altLang="zh-CN" sz="2000" b="1" dirty="0">
                <a:latin typeface="微软雅黑" panose="020B0503020204020204" pitchFamily="34" charset="-122"/>
                <a:ea typeface="微软雅黑" panose="020B0503020204020204" pitchFamily="34" charset="-122"/>
                <a:cs typeface="Consolas" panose="020B0609020204030204" pitchFamily="49" charset="0"/>
              </a:rPr>
              <a:t>反证法</a:t>
            </a: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b="1"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设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zh-CN" sz="2000" b="1" dirty="0">
                <a:latin typeface="微软雅黑" panose="020B0503020204020204" pitchFamily="34" charset="-122"/>
                <a:ea typeface="微软雅黑" panose="020B0503020204020204" pitchFamily="34" charset="-122"/>
                <a:cs typeface="Consolas" panose="020B0609020204030204" pitchFamily="49" charset="0"/>
              </a:rPr>
              <a:t>为原问题的一个最优解，</a:t>
            </a: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假设</a:t>
            </a:r>
            <a:r>
              <a:rPr lang="en-US" altLang="zh-CN" sz="2000" b="1"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不</a:t>
            </a:r>
            <a:r>
              <a:rPr lang="zh-CN" altLang="zh-CN"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是</a:t>
            </a: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子</a:t>
            </a:r>
            <a:r>
              <a:rPr lang="zh-CN" altLang="zh-CN" sz="2000" b="1" dirty="0">
                <a:latin typeface="微软雅黑" panose="020B0503020204020204" pitchFamily="34" charset="-122"/>
                <a:ea typeface="微软雅黑" panose="020B0503020204020204" pitchFamily="34" charset="-122"/>
                <a:cs typeface="Consolas" panose="020B0609020204030204" pitchFamily="49" charset="0"/>
              </a:rPr>
              <a:t>问题</a:t>
            </a:r>
            <a:r>
              <a:rPr lang="en-US" altLang="zh-CN" sz="2000" b="1"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pt-BR"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latin typeface="微软雅黑" panose="020B0503020204020204" pitchFamily="34" charset="-122"/>
                <a:ea typeface="微软雅黑" panose="020B0503020204020204" pitchFamily="34" charset="-122"/>
                <a:cs typeface="Consolas" panose="020B0609020204030204" pitchFamily="49" charset="0"/>
              </a:rPr>
              <a:t>的一个最优解。</a:t>
            </a:r>
            <a:endParaRPr lang="en-US" altLang="zh-CN" sz="2000" b="1"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2000" b="1"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那么就存在一个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是问题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的含有比</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更多活动的</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最优</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解，则将</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活动</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加入</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后就得到</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的一个包含比</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更多活动的解</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，这就与</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是</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最优解的假设相</a:t>
            </a:r>
            <a:r>
              <a:rPr lang="zh-CN"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矛盾</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      因此，</a:t>
            </a: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如果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zh-CN" sz="2000" b="1" dirty="0">
                <a:latin typeface="微软雅黑" panose="020B0503020204020204" pitchFamily="34" charset="-122"/>
                <a:ea typeface="微软雅黑" panose="020B0503020204020204" pitchFamily="34" charset="-122"/>
                <a:cs typeface="Consolas" panose="020B0609020204030204" pitchFamily="49" charset="0"/>
              </a:rPr>
              <a:t>为原问题的一个最优解，</a:t>
            </a: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那么</a:t>
            </a:r>
            <a:r>
              <a:rPr lang="en-US" altLang="zh-CN" sz="2000" b="1"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0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一定</a:t>
            </a:r>
            <a:r>
              <a:rPr lang="zh-CN" altLang="zh-CN"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是</a:t>
            </a: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子</a:t>
            </a:r>
            <a:r>
              <a:rPr lang="zh-CN" altLang="zh-CN" sz="2000" b="1" dirty="0">
                <a:latin typeface="微软雅黑" panose="020B0503020204020204" pitchFamily="34" charset="-122"/>
                <a:ea typeface="微软雅黑" panose="020B0503020204020204" pitchFamily="34" charset="-122"/>
                <a:cs typeface="Consolas" panose="020B0609020204030204" pitchFamily="49" charset="0"/>
              </a:rPr>
              <a:t>问题</a:t>
            </a:r>
            <a:r>
              <a:rPr lang="en-US" altLang="zh-CN" sz="2000" b="1" dirty="0">
                <a:latin typeface="微软雅黑" panose="020B0503020204020204" pitchFamily="34" charset="-122"/>
                <a:ea typeface="微软雅黑" panose="020B0503020204020204" pitchFamily="34" charset="-122"/>
                <a:cs typeface="Consolas" panose="020B0609020204030204" pitchFamily="49" charset="0"/>
              </a:rPr>
              <a:t>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pt-BR"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latin typeface="微软雅黑" panose="020B0503020204020204" pitchFamily="34" charset="-122"/>
                <a:ea typeface="微软雅黑" panose="020B0503020204020204" pitchFamily="34" charset="-122"/>
                <a:cs typeface="Consolas" panose="020B0609020204030204" pitchFamily="49" charset="0"/>
              </a:rPr>
              <a:t>的一个最优解。</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矩形 5"/>
          <p:cNvSpPr/>
          <p:nvPr/>
        </p:nvSpPr>
        <p:spPr>
          <a:xfrm>
            <a:off x="719192" y="1122181"/>
            <a:ext cx="4435935" cy="615040"/>
          </a:xfrm>
          <a:prstGeom prst="rect">
            <a:avLst/>
          </a:prstGeom>
        </p:spPr>
        <p:txBody>
          <a:bodyPr wrap="square">
            <a:spAutoFit/>
          </a:bodyPr>
          <a:lstStyle/>
          <a:p>
            <a:pPr>
              <a:lnSpc>
                <a:spcPct val="200000"/>
              </a:lnSpc>
            </a:pPr>
            <a:r>
              <a:rPr lang="en-US"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2. </a:t>
            </a:r>
            <a:r>
              <a:rPr lang="zh-CN" altLang="en-US"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证明问题具有最优子结构性质</a:t>
            </a:r>
            <a:endParaRPr lang="en-US" altLang="zh-CN"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文本占位符 6">
            <a:extLst>
              <a:ext uri="{FF2B5EF4-FFF2-40B4-BE49-F238E27FC236}">
                <a16:creationId xmlns:a16="http://schemas.microsoft.com/office/drawing/2014/main" id="{40E6232F-831F-D052-33AF-7D0F788155CD}"/>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78019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740" y="1576367"/>
            <a:ext cx="10836235" cy="4654608"/>
          </a:xfrm>
          <a:prstGeom prst="rect">
            <a:avLst/>
          </a:prstGeom>
          <a:noFill/>
        </p:spPr>
        <p:txBody>
          <a:bodyPr wrap="square" rtlCol="0">
            <a:spAutoFit/>
          </a:bodyPr>
          <a:lstStyle/>
          <a:p>
            <a:pPr>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同类问题</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求解</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区间相交问题</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给定</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轴上的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个闭区间，去掉尽可能少的闭区间，使剩下的闭区间都不相交。对于给定的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个闭区间，计算去掉的最少闭区间数。</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输入描述：对于每组输入数据，输入数据的第</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行是正整数</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40000</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），表示闭区间数；在接下来的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行中，每行有两个整数，分别表示闭区间的两个端点。</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输出描述：输出计算出的去掉的最少闭区间数。</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输入样例：</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3</a:t>
            </a:r>
          </a:p>
          <a:p>
            <a:pPr>
              <a:lnSpc>
                <a:spcPct val="150000"/>
              </a:lnSpc>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10 20</a:t>
            </a:r>
          </a:p>
          <a:p>
            <a:pPr>
              <a:lnSpc>
                <a:spcPct val="150000"/>
              </a:lnSpc>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15 10</a:t>
            </a:r>
          </a:p>
          <a:p>
            <a:pPr>
              <a:lnSpc>
                <a:spcPct val="150000"/>
              </a:lnSpc>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20 15</a:t>
            </a:r>
            <a:endParaRPr lang="zh-CN" altLang="zh-CN"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矩形 2"/>
          <p:cNvSpPr/>
          <p:nvPr/>
        </p:nvSpPr>
        <p:spPr>
          <a:xfrm>
            <a:off x="3810103" y="3923640"/>
            <a:ext cx="4572000" cy="961289"/>
          </a:xfrm>
          <a:prstGeom prst="rect">
            <a:avLst/>
          </a:prstGeom>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输出样例：</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p>
        </p:txBody>
      </p:sp>
      <p:sp>
        <p:nvSpPr>
          <p:cNvPr id="5" name="矩形 4"/>
          <p:cNvSpPr/>
          <p:nvPr/>
        </p:nvSpPr>
        <p:spPr>
          <a:xfrm>
            <a:off x="3810103" y="5606486"/>
            <a:ext cx="4572000" cy="49962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去掉最少闭区间数</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ans</a:t>
            </a:r>
            <a:endPar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文本占位符 6">
            <a:extLst>
              <a:ext uri="{FF2B5EF4-FFF2-40B4-BE49-F238E27FC236}">
                <a16:creationId xmlns:a16="http://schemas.microsoft.com/office/drawing/2014/main" id="{C4A3EAA3-B1CE-2E86-509A-3585377CA73F}"/>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2754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315" y="1378917"/>
            <a:ext cx="10731193" cy="5016758"/>
          </a:xfrm>
          <a:prstGeom prst="rect">
            <a:avLst/>
          </a:prstGeom>
          <a:noFill/>
        </p:spPr>
        <p:txBody>
          <a:bodyPr wrap="square" rtlCol="0">
            <a:spAutoFit/>
          </a:bodyPr>
          <a:lstStyle/>
          <a:p>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同类问题</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给定</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个区间</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，其中</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&lt;b</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i</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且没有两个区间是完全相同的。从中选取最多的区间，使得每个区间都是独立的，所谓独立区间就是一个区间不和其他任何区间有相交的地方。</a:t>
            </a:r>
          </a:p>
          <a:p>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Input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：第一行一个正整数</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，表示闭区间数。接下来</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行中，每行</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个整数，表示闭区间的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个整数端点。</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Output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：输出最大独立区间的数目。</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Sample Input</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5</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2 5</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1 4</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3 6</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6 8</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5 6</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Sample Output</a:t>
            </a:r>
          </a:p>
          <a:p>
            <a:r>
              <a:rPr lang="en-US" altLang="zh-CN" sz="2000" dirty="0">
                <a:latin typeface="微软雅黑" panose="020B0503020204020204" pitchFamily="34" charset="-122"/>
                <a:ea typeface="微软雅黑" panose="020B0503020204020204" pitchFamily="34" charset="-122"/>
                <a:cs typeface="Consolas" panose="020B0609020204030204" pitchFamily="49" charset="0"/>
              </a:rPr>
              <a:t>3</a:t>
            </a:r>
          </a:p>
        </p:txBody>
      </p:sp>
      <p:sp>
        <p:nvSpPr>
          <p:cNvPr id="6" name="文本占位符 6">
            <a:extLst>
              <a:ext uri="{FF2B5EF4-FFF2-40B4-BE49-F238E27FC236}">
                <a16:creationId xmlns:a16="http://schemas.microsoft.com/office/drawing/2014/main" id="{E8A7F01D-897A-375C-70FE-D97BD208FBE4}"/>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sym typeface="+mn-ea"/>
              </a:rPr>
              <a:t>5.5 </a:t>
            </a:r>
            <a:r>
              <a:rPr lang="en-US" altLang="zh-CN" sz="2800" b="1" dirty="0" err="1">
                <a:latin typeface="微软雅黑" panose="020B0503020204020204" pitchFamily="34" charset="-122"/>
                <a:ea typeface="微软雅黑" panose="020B0503020204020204" pitchFamily="34" charset="-122"/>
                <a:sym typeface="+mn-ea"/>
              </a:rPr>
              <a:t>求解活动安排问题</a:t>
            </a:r>
            <a:r>
              <a:rPr lang="zh-CN" altLang="en-US" sz="2800" b="1" dirty="0">
                <a:latin typeface="微软雅黑" panose="020B0503020204020204" pitchFamily="34" charset="-122"/>
                <a:ea typeface="微软雅黑" panose="020B0503020204020204" pitchFamily="34" charset="-122"/>
                <a:sym typeface="+mn-ea"/>
              </a:rPr>
              <a:t>（独立区间问题）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756870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750013" y="1557338"/>
            <a:ext cx="9822095" cy="2500172"/>
          </a:xfrm>
          <a:prstGeom prst="rect">
            <a:avLst/>
          </a:prstGeom>
          <a:noFill/>
          <a:ln w="9525">
            <a:noFill/>
            <a:miter lim="800000"/>
          </a:ln>
          <a:effectLst/>
        </p:spPr>
        <p:txBody>
          <a:bodyPr wrap="square">
            <a:spAutoFit/>
          </a:bodyPr>
          <a:lstStyle/>
          <a:p>
            <a:pPr>
              <a:lnSpc>
                <a:spcPct val="150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问题描述</a:t>
            </a:r>
            <a:r>
              <a:rPr lang="en-US" altLang="zh-CN" sz="2000" b="1" dirty="0">
                <a:solidFill>
                  <a:srgbClr val="FF0000"/>
                </a:solidFill>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设有 </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000" dirty="0">
                <a:latin typeface="微软雅黑" panose="020B0503020204020204" pitchFamily="34" charset="-122"/>
                <a:ea typeface="微软雅黑" panose="020B0503020204020204" pitchFamily="34" charset="-122"/>
              </a:rPr>
              <a:t>个独立的作业 </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{1, 2, …, n}</a:t>
            </a:r>
            <a:r>
              <a:rPr kumimoji="1" lang="zh-CN" altLang="en-US" sz="2000" dirty="0">
                <a:latin typeface="微软雅黑" panose="020B0503020204020204" pitchFamily="34" charset="-122"/>
                <a:ea typeface="微软雅黑" panose="020B0503020204020204" pitchFamily="34" charset="-122"/>
              </a:rPr>
              <a:t>，由</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m</a:t>
            </a:r>
            <a:r>
              <a:rPr kumimoji="1" lang="zh-CN" altLang="en-US" sz="2000" dirty="0">
                <a:latin typeface="微软雅黑" panose="020B0503020204020204" pitchFamily="34" charset="-122"/>
                <a:ea typeface="微软雅黑" panose="020B0503020204020204" pitchFamily="34" charset="-122"/>
              </a:rPr>
              <a:t>台相同的机器 </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{M</a:t>
            </a:r>
            <a:r>
              <a:rPr kumimoji="1" lang="en-US" altLang="zh-CN" sz="2000" i="1"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M</a:t>
            </a:r>
            <a:r>
              <a:rPr kumimoji="1" lang="en-US" altLang="zh-CN" sz="2000" i="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 M</a:t>
            </a:r>
            <a:r>
              <a:rPr kumimoji="1" lang="en-US" altLang="zh-CN" sz="2000" i="1" baseline="-30000" dirty="0">
                <a:latin typeface="Times New Roman" panose="02020603050405020304" pitchFamily="18" charset="0"/>
                <a:ea typeface="微软雅黑" panose="020B0503020204020204" pitchFamily="34" charset="-122"/>
                <a:cs typeface="Times New Roman" panose="02020603050405020304" pitchFamily="18" charset="0"/>
              </a:rPr>
              <a:t>m</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rPr>
              <a:t>进行加工处理，作业 </a:t>
            </a:r>
            <a:r>
              <a:rPr kumimoji="1"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rPr>
              <a:t>所需的处理时间为 </a:t>
            </a:r>
            <a:r>
              <a:rPr kumimoji="1"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000" i="1" baseline="-30000"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(1≤i≤n)</a:t>
            </a:r>
            <a:r>
              <a:rPr kumimoji="1" lang="zh-CN" altLang="en-US" sz="2000" dirty="0">
                <a:latin typeface="微软雅黑" panose="020B0503020204020204" pitchFamily="34" charset="-122"/>
                <a:ea typeface="微软雅黑" panose="020B0503020204020204" pitchFamily="34" charset="-122"/>
              </a:rPr>
              <a:t>，每个作业均可在任何一台机器上加工处理，但不可间断、拆分。多机调度问题要求给出一种作业调度方案，使所给的 </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000" dirty="0">
                <a:latin typeface="微软雅黑" panose="020B0503020204020204" pitchFamily="34" charset="-122"/>
                <a:ea typeface="微软雅黑" panose="020B0503020204020204" pitchFamily="34" charset="-122"/>
              </a:rPr>
              <a:t>个作业在尽可能短的时间内由 </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m </a:t>
            </a:r>
            <a:r>
              <a:rPr kumimoji="1" lang="zh-CN" altLang="en-US" sz="2000" dirty="0">
                <a:latin typeface="微软雅黑" panose="020B0503020204020204" pitchFamily="34" charset="-122"/>
                <a:ea typeface="微软雅黑" panose="020B0503020204020204" pitchFamily="34" charset="-122"/>
              </a:rPr>
              <a:t>台机器加工处理完成。</a:t>
            </a:r>
          </a:p>
          <a:p>
            <a:pPr>
              <a:lnSpc>
                <a:spcPct val="150000"/>
              </a:lnSpc>
              <a:spcBef>
                <a:spcPct val="50000"/>
              </a:spcBef>
            </a:pPr>
            <a:endParaRPr lang="zh-CN" altLang="en-US" sz="2000" dirty="0">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3"/>
          </p:nvPr>
        </p:nvSpPr>
        <p:spPr/>
        <p:txBody>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5.6 </a:t>
            </a:r>
            <a:r>
              <a:rPr lang="zh-CN" altLang="en-US" sz="2800" b="1" dirty="0">
                <a:latin typeface="微软雅黑" panose="020B0503020204020204" pitchFamily="34" charset="-122"/>
                <a:ea typeface="微软雅黑" panose="020B0503020204020204" pitchFamily="34" charset="-122"/>
              </a:rPr>
              <a:t>多机调度问题</a:t>
            </a:r>
            <a:endParaRPr lang="en-US" altLang="zh-CN" sz="28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1812433-0F9F-F949-1A00-F3A9A02DF3F9}"/>
              </a:ext>
            </a:extLst>
          </p:cNvPr>
          <p:cNvSpPr txBox="1"/>
          <p:nvPr/>
        </p:nvSpPr>
        <p:spPr>
          <a:xfrm>
            <a:off x="961552" y="4289518"/>
            <a:ext cx="6431622" cy="400110"/>
          </a:xfrm>
          <a:prstGeom prst="rect">
            <a:avLst/>
          </a:prstGeom>
          <a:noFill/>
        </p:spPr>
        <p:txBody>
          <a:bodyPr wrap="square">
            <a:spAutoFit/>
          </a:bodyPr>
          <a:lstStyle/>
          <a:p>
            <a:r>
              <a:rPr kumimoji="1" lang="zh-CN" altLang="en-US" sz="2000" b="1" dirty="0">
                <a:solidFill>
                  <a:srgbClr val="0000FF"/>
                </a:solidFill>
                <a:latin typeface="微软雅黑" panose="020B0503020204020204" pitchFamily="34" charset="-122"/>
                <a:ea typeface="微软雅黑" panose="020B0503020204020204" pitchFamily="34" charset="-122"/>
              </a:rPr>
              <a:t>证明略</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5.6 </a:t>
            </a:r>
            <a:r>
              <a:rPr lang="zh-CN" altLang="en-US" sz="2800" b="1" dirty="0">
                <a:latin typeface="微软雅黑" panose="020B0503020204020204" pitchFamily="34" charset="-122"/>
                <a:ea typeface="微软雅黑" panose="020B0503020204020204" pitchFamily="34" charset="-122"/>
              </a:rPr>
              <a:t>多机调度问题</a:t>
            </a:r>
            <a:endParaRPr lang="en-US" altLang="zh-CN" sz="2800" b="1" dirty="0">
              <a:latin typeface="微软雅黑" panose="020B0503020204020204" pitchFamily="34" charset="-122"/>
              <a:ea typeface="微软雅黑" panose="020B0503020204020204" pitchFamily="34" charset="-122"/>
            </a:endParaRPr>
          </a:p>
        </p:txBody>
      </p:sp>
      <p:sp>
        <p:nvSpPr>
          <p:cNvPr id="3" name="Text Box 6">
            <a:extLst>
              <a:ext uri="{FF2B5EF4-FFF2-40B4-BE49-F238E27FC236}">
                <a16:creationId xmlns:a16="http://schemas.microsoft.com/office/drawing/2014/main" id="{8C2DD2A8-D336-5F01-D692-3C4805E526FC}"/>
              </a:ext>
            </a:extLst>
          </p:cNvPr>
          <p:cNvSpPr txBox="1">
            <a:spLocks noChangeArrowheads="1"/>
          </p:cNvSpPr>
          <p:nvPr/>
        </p:nvSpPr>
        <p:spPr bwMode="auto">
          <a:xfrm>
            <a:off x="816956" y="2432335"/>
            <a:ext cx="10464069"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rPr>
              <a:t>贪心策略</a:t>
            </a:r>
            <a:r>
              <a:rPr kumimoji="1" lang="zh-CN" altLang="en-US" sz="2000" dirty="0">
                <a:latin typeface="微软雅黑" panose="020B0503020204020204" pitchFamily="34" charset="-122"/>
                <a:ea typeface="微软雅黑" panose="020B0503020204020204" pitchFamily="34" charset="-122"/>
              </a:rPr>
              <a:t>：</a:t>
            </a:r>
            <a:r>
              <a:rPr kumimoji="1" lang="zh-CN" altLang="en-US" sz="2000" b="1" dirty="0">
                <a:latin typeface="微软雅黑" panose="020B0503020204020204" pitchFamily="34" charset="-122"/>
                <a:ea typeface="微软雅黑" panose="020B0503020204020204" pitchFamily="34" charset="-122"/>
              </a:rPr>
              <a:t>最长处理时间作业优先</a:t>
            </a:r>
            <a:r>
              <a:rPr kumimoji="1" lang="zh-CN" altLang="en-US" sz="2000" dirty="0">
                <a:latin typeface="微软雅黑" panose="020B0503020204020204" pitchFamily="34" charset="-122"/>
                <a:ea typeface="微软雅黑" panose="020B0503020204020204" pitchFamily="34" charset="-122"/>
              </a:rPr>
              <a:t>，即把处理时间最长的作业分配给最先空闲的机器，这样可以保证处理时间长的作业优先处理，从而在整体上获得尽可能短的处理时间。</a:t>
            </a:r>
          </a:p>
        </p:txBody>
      </p:sp>
      <p:sp>
        <p:nvSpPr>
          <p:cNvPr id="5" name="文本框 4">
            <a:extLst>
              <a:ext uri="{FF2B5EF4-FFF2-40B4-BE49-F238E27FC236}">
                <a16:creationId xmlns:a16="http://schemas.microsoft.com/office/drawing/2014/main" id="{6E029652-856C-5E34-E9D8-820D297E6156}"/>
              </a:ext>
            </a:extLst>
          </p:cNvPr>
          <p:cNvSpPr txBox="1"/>
          <p:nvPr/>
        </p:nvSpPr>
        <p:spPr>
          <a:xfrm>
            <a:off x="816956" y="1897249"/>
            <a:ext cx="6431622" cy="400110"/>
          </a:xfrm>
          <a:prstGeom prst="rect">
            <a:avLst/>
          </a:prstGeom>
          <a:noFill/>
        </p:spPr>
        <p:txBody>
          <a:bodyPr wrap="square">
            <a:spAutoFit/>
          </a:bodyPr>
          <a:lstStyle/>
          <a:p>
            <a:r>
              <a:rPr kumimoji="1" lang="zh-CN" altLang="en-US" sz="2000" b="1" dirty="0">
                <a:solidFill>
                  <a:srgbClr val="0000FF"/>
                </a:solidFill>
                <a:latin typeface="微软雅黑" panose="020B0503020204020204" pitchFamily="34" charset="-122"/>
                <a:ea typeface="微软雅黑" panose="020B0503020204020204" pitchFamily="34" charset="-122"/>
              </a:rPr>
              <a:t>贪心策略</a:t>
            </a:r>
            <a:endParaRPr lang="zh-CN" altLang="en-US" sz="2000" dirty="0"/>
          </a:p>
        </p:txBody>
      </p:sp>
      <p:sp>
        <p:nvSpPr>
          <p:cNvPr id="4" name="Text Box 6">
            <a:extLst>
              <a:ext uri="{FF2B5EF4-FFF2-40B4-BE49-F238E27FC236}">
                <a16:creationId xmlns:a16="http://schemas.microsoft.com/office/drawing/2014/main" id="{9A683679-2030-22E5-9406-B1A8AA4EFA71}"/>
              </a:ext>
            </a:extLst>
          </p:cNvPr>
          <p:cNvSpPr txBox="1">
            <a:spLocks noChangeArrowheads="1"/>
          </p:cNvSpPr>
          <p:nvPr/>
        </p:nvSpPr>
        <p:spPr bwMode="auto">
          <a:xfrm>
            <a:off x="816956" y="3571282"/>
            <a:ext cx="10464069"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rPr>
              <a:t>贪心算法</a:t>
            </a:r>
            <a:r>
              <a:rPr kumimoji="1" lang="zh-CN" altLang="en-US" sz="2000" dirty="0">
                <a:latin typeface="微软雅黑" panose="020B0503020204020204" pitchFamily="34" charset="-122"/>
                <a:ea typeface="微软雅黑" panose="020B0503020204020204" pitchFamily="34" charset="-122"/>
              </a:rPr>
              <a:t>：按照最长处理时间作业优先的</a:t>
            </a:r>
            <a:r>
              <a:rPr kumimoji="1" lang="zh-CN" altLang="en-US" sz="2000" b="1" dirty="0">
                <a:latin typeface="微软雅黑" panose="020B0503020204020204" pitchFamily="34" charset="-122"/>
                <a:ea typeface="微软雅黑" panose="020B0503020204020204" pitchFamily="34" charset="-122"/>
              </a:rPr>
              <a:t>贪心策略</a:t>
            </a:r>
            <a:r>
              <a:rPr kumimoji="1" lang="zh-CN" altLang="en-US" sz="2000" dirty="0">
                <a:latin typeface="微软雅黑" panose="020B0503020204020204" pitchFamily="34" charset="-122"/>
                <a:ea typeface="微软雅黑" panose="020B0503020204020204" pitchFamily="34" charset="-122"/>
              </a:rPr>
              <a:t>，当 </a:t>
            </a:r>
            <a:r>
              <a:rPr kumimoji="1"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m≥n</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rPr>
              <a:t>时，只要将机器</a:t>
            </a:r>
            <a:r>
              <a:rPr kumimoji="1"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rPr>
              <a:t>的 </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[0, </a:t>
            </a:r>
            <a:r>
              <a:rPr kumimoji="1"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000" i="1" baseline="-30000"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rPr>
              <a:t>时间区间分配给作业 </a:t>
            </a:r>
            <a:r>
              <a:rPr kumimoji="1"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rPr>
              <a:t>即可；当 </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m</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000" i="1"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时，首先将 </a:t>
            </a:r>
            <a:r>
              <a:rPr kumimoji="1"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000" dirty="0">
                <a:latin typeface="微软雅黑" panose="020B0503020204020204" pitchFamily="34" charset="-122"/>
                <a:ea typeface="微软雅黑" panose="020B0503020204020204" pitchFamily="34" charset="-122"/>
              </a:rPr>
              <a:t>个作业依其所需的处理时间从大到小</a:t>
            </a:r>
            <a:r>
              <a:rPr kumimoji="1" lang="zh-CN" altLang="en-US" sz="2000" b="1" dirty="0">
                <a:latin typeface="微软雅黑" panose="020B0503020204020204" pitchFamily="34" charset="-122"/>
                <a:ea typeface="微软雅黑" panose="020B0503020204020204" pitchFamily="34" charset="-122"/>
              </a:rPr>
              <a:t>排序</a:t>
            </a:r>
            <a:r>
              <a:rPr kumimoji="1" lang="zh-CN" altLang="en-US" sz="2000" dirty="0">
                <a:latin typeface="微软雅黑" panose="020B0503020204020204" pitchFamily="34" charset="-122"/>
                <a:ea typeface="微软雅黑" panose="020B0503020204020204" pitchFamily="34" charset="-122"/>
              </a:rPr>
              <a:t>，然后依此顺序将作业分配给空闲的处理机。</a:t>
            </a:r>
          </a:p>
        </p:txBody>
      </p:sp>
    </p:spTree>
    <p:extLst>
      <p:ext uri="{BB962C8B-B14F-4D97-AF65-F5344CB8AC3E}">
        <p14:creationId xmlns:p14="http://schemas.microsoft.com/office/powerpoint/2010/main" val="371196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5.6 </a:t>
            </a:r>
            <a:r>
              <a:rPr lang="zh-CN" altLang="en-US" sz="2800" b="1" dirty="0">
                <a:latin typeface="微软雅黑" panose="020B0503020204020204" pitchFamily="34" charset="-122"/>
                <a:ea typeface="微软雅黑" panose="020B0503020204020204" pitchFamily="34" charset="-122"/>
              </a:rPr>
              <a:t>多机调度问题</a:t>
            </a:r>
            <a:endParaRPr lang="en-US" altLang="zh-CN" sz="2800" b="1" dirty="0">
              <a:latin typeface="微软雅黑" panose="020B0503020204020204" pitchFamily="34" charset="-122"/>
              <a:ea typeface="微软雅黑" panose="020B0503020204020204" pitchFamily="34" charset="-122"/>
            </a:endParaRPr>
          </a:p>
        </p:txBody>
      </p:sp>
      <p:sp>
        <p:nvSpPr>
          <p:cNvPr id="3" name="Text Box 2">
            <a:extLst>
              <a:ext uri="{FF2B5EF4-FFF2-40B4-BE49-F238E27FC236}">
                <a16:creationId xmlns:a16="http://schemas.microsoft.com/office/drawing/2014/main" id="{7CC30FE6-D39F-0D4A-E7CD-7686AE58BFC6}"/>
              </a:ext>
            </a:extLst>
          </p:cNvPr>
          <p:cNvSpPr txBox="1">
            <a:spLocks noChangeArrowheads="1"/>
          </p:cNvSpPr>
          <p:nvPr/>
        </p:nvSpPr>
        <p:spPr bwMode="auto">
          <a:xfrm>
            <a:off x="601199" y="1393616"/>
            <a:ext cx="9846030"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en-US" altLang="zh-CN" sz="2000" dirty="0">
                <a:solidFill>
                  <a:srgbClr val="FF0000"/>
                </a:solidFill>
                <a:latin typeface="微软雅黑" panose="020B0503020204020204" pitchFamily="34" charset="-122"/>
                <a:ea typeface="微软雅黑" panose="020B0503020204020204" pitchFamily="34" charset="-122"/>
              </a:rPr>
              <a:t>【</a:t>
            </a:r>
            <a:r>
              <a:rPr kumimoji="1" lang="zh-CN" altLang="en-US" sz="2000" dirty="0">
                <a:solidFill>
                  <a:srgbClr val="FF0000"/>
                </a:solidFill>
                <a:latin typeface="微软雅黑" panose="020B0503020204020204" pitchFamily="34" charset="-122"/>
                <a:ea typeface="微软雅黑" panose="020B0503020204020204" pitchFamily="34" charset="-122"/>
              </a:rPr>
              <a:t>例</a:t>
            </a:r>
            <a:r>
              <a:rPr kumimoji="1" lang="en-US" altLang="zh-CN" sz="2000" dirty="0">
                <a:solidFill>
                  <a:srgbClr val="FF0000"/>
                </a:solidFill>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设</a:t>
            </a:r>
            <a:r>
              <a:rPr kumimoji="1" lang="en-US" altLang="zh-CN" sz="2000" dirty="0">
                <a:latin typeface="微软雅黑" panose="020B0503020204020204" pitchFamily="34" charset="-122"/>
                <a:ea typeface="微软雅黑" panose="020B0503020204020204" pitchFamily="34" charset="-122"/>
              </a:rPr>
              <a:t>7</a:t>
            </a:r>
            <a:r>
              <a:rPr kumimoji="1" lang="zh-CN" altLang="en-US" sz="2000" dirty="0">
                <a:latin typeface="微软雅黑" panose="020B0503020204020204" pitchFamily="34" charset="-122"/>
                <a:ea typeface="微软雅黑" panose="020B0503020204020204" pitchFamily="34" charset="-122"/>
              </a:rPr>
              <a:t>个独立作业</a:t>
            </a:r>
            <a:r>
              <a:rPr kumimoji="1" lang="en-US" altLang="zh-CN" sz="2000" dirty="0">
                <a:latin typeface="微软雅黑" panose="020B0503020204020204" pitchFamily="34" charset="-122"/>
                <a:ea typeface="微软雅黑" panose="020B0503020204020204" pitchFamily="34" charset="-122"/>
              </a:rPr>
              <a:t>{1,  2,  3,  4,  5,  6,  7}</a:t>
            </a:r>
            <a:r>
              <a:rPr kumimoji="1" lang="zh-CN" altLang="en-US" sz="2000" dirty="0">
                <a:latin typeface="微软雅黑" panose="020B0503020204020204" pitchFamily="34" charset="-122"/>
                <a:ea typeface="微软雅黑" panose="020B0503020204020204" pitchFamily="34" charset="-122"/>
              </a:rPr>
              <a:t>由</a:t>
            </a:r>
            <a:r>
              <a:rPr kumimoji="1" lang="en-US" altLang="zh-CN" sz="2000" dirty="0">
                <a:latin typeface="微软雅黑" panose="020B0503020204020204" pitchFamily="34" charset="-122"/>
                <a:ea typeface="微软雅黑" panose="020B0503020204020204" pitchFamily="34" charset="-122"/>
              </a:rPr>
              <a:t>3</a:t>
            </a:r>
            <a:r>
              <a:rPr kumimoji="1" lang="zh-CN" altLang="en-US" sz="2000" dirty="0">
                <a:latin typeface="微软雅黑" panose="020B0503020204020204" pitchFamily="34" charset="-122"/>
                <a:ea typeface="微软雅黑" panose="020B0503020204020204" pitchFamily="34" charset="-122"/>
              </a:rPr>
              <a:t>台机器</a:t>
            </a:r>
            <a:r>
              <a:rPr kumimoji="1" lang="en-US" altLang="zh-CN" sz="2000" dirty="0">
                <a:latin typeface="微软雅黑" panose="020B0503020204020204" pitchFamily="34" charset="-122"/>
                <a:ea typeface="微软雅黑" panose="020B0503020204020204" pitchFamily="34" charset="-122"/>
              </a:rPr>
              <a:t>{M</a:t>
            </a:r>
            <a:r>
              <a:rPr kumimoji="1" lang="en-US" altLang="zh-CN" sz="2000" baseline="-30000" dirty="0">
                <a:latin typeface="微软雅黑" panose="020B0503020204020204" pitchFamily="34" charset="-122"/>
                <a:ea typeface="微软雅黑" panose="020B0503020204020204" pitchFamily="34" charset="-122"/>
              </a:rPr>
              <a:t>1</a:t>
            </a:r>
            <a:r>
              <a:rPr kumimoji="1" lang="en-US" altLang="zh-CN" sz="2000" dirty="0">
                <a:latin typeface="微软雅黑" panose="020B0503020204020204" pitchFamily="34" charset="-122"/>
                <a:ea typeface="微软雅黑" panose="020B0503020204020204" pitchFamily="34" charset="-122"/>
              </a:rPr>
              <a:t>, M</a:t>
            </a:r>
            <a:r>
              <a:rPr kumimoji="1" lang="en-US" altLang="zh-CN" sz="2000" baseline="-30000" dirty="0">
                <a:latin typeface="微软雅黑" panose="020B0503020204020204" pitchFamily="34" charset="-122"/>
                <a:ea typeface="微软雅黑" panose="020B0503020204020204" pitchFamily="34" charset="-122"/>
              </a:rPr>
              <a:t>2</a:t>
            </a:r>
            <a:r>
              <a:rPr kumimoji="1" lang="en-US" altLang="zh-CN" sz="2000" dirty="0">
                <a:latin typeface="微软雅黑" panose="020B0503020204020204" pitchFamily="34" charset="-122"/>
                <a:ea typeface="微软雅黑" panose="020B0503020204020204" pitchFamily="34" charset="-122"/>
              </a:rPr>
              <a:t>, M</a:t>
            </a:r>
            <a:r>
              <a:rPr kumimoji="1" lang="en-US" altLang="zh-CN" sz="2000" baseline="-30000" dirty="0">
                <a:latin typeface="微软雅黑" panose="020B0503020204020204" pitchFamily="34" charset="-122"/>
                <a:ea typeface="微软雅黑" panose="020B0503020204020204" pitchFamily="34" charset="-122"/>
              </a:rPr>
              <a:t>3</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加工处理，各作业所需的处理时间分别为</a:t>
            </a:r>
            <a:r>
              <a:rPr kumimoji="1" lang="en-US" altLang="zh-CN" sz="2000" dirty="0">
                <a:latin typeface="微软雅黑" panose="020B0503020204020204" pitchFamily="34" charset="-122"/>
                <a:ea typeface="微软雅黑" panose="020B0503020204020204" pitchFamily="34" charset="-122"/>
              </a:rPr>
              <a:t>{2, 14, 4, 16, 6, 5, 3}</a:t>
            </a:r>
            <a:r>
              <a:rPr kumimoji="1" lang="zh-CN" altLang="en-US" sz="2000" dirty="0">
                <a:latin typeface="微软雅黑" panose="020B0503020204020204" pitchFamily="34" charset="-122"/>
                <a:ea typeface="微软雅黑" panose="020B0503020204020204" pitchFamily="34" charset="-122"/>
              </a:rPr>
              <a:t>。</a:t>
            </a:r>
          </a:p>
        </p:txBody>
      </p:sp>
      <p:grpSp>
        <p:nvGrpSpPr>
          <p:cNvPr id="4" name="Group 30">
            <a:extLst>
              <a:ext uri="{FF2B5EF4-FFF2-40B4-BE49-F238E27FC236}">
                <a16:creationId xmlns:a16="http://schemas.microsoft.com/office/drawing/2014/main" id="{5DBFD7C2-CB56-8DCF-B481-21F51F41CB98}"/>
              </a:ext>
            </a:extLst>
          </p:cNvPr>
          <p:cNvGrpSpPr>
            <a:grpSpLocks/>
          </p:cNvGrpSpPr>
          <p:nvPr/>
        </p:nvGrpSpPr>
        <p:grpSpPr bwMode="auto">
          <a:xfrm>
            <a:off x="1187450" y="2708275"/>
            <a:ext cx="7296150" cy="3362325"/>
            <a:chOff x="703" y="1706"/>
            <a:chExt cx="4596" cy="2436"/>
          </a:xfrm>
        </p:grpSpPr>
        <p:sp>
          <p:nvSpPr>
            <p:cNvPr id="5" name="Text Box 5">
              <a:extLst>
                <a:ext uri="{FF2B5EF4-FFF2-40B4-BE49-F238E27FC236}">
                  <a16:creationId xmlns:a16="http://schemas.microsoft.com/office/drawing/2014/main" id="{72EF84A8-2D55-D076-9662-1EB3EE7A9CD4}"/>
                </a:ext>
              </a:extLst>
            </p:cNvPr>
            <p:cNvSpPr txBox="1">
              <a:spLocks noChangeArrowheads="1"/>
            </p:cNvSpPr>
            <p:nvPr/>
          </p:nvSpPr>
          <p:spPr bwMode="auto">
            <a:xfrm>
              <a:off x="703" y="1862"/>
              <a:ext cx="516" cy="2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ts val="775"/>
                </a:spcBef>
                <a:spcAft>
                  <a:spcPts val="775"/>
                </a:spcAft>
              </a:pP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1</a:t>
              </a:r>
              <a:endParaRPr lang="en-US" altLang="zh-CN" sz="2800" b="1" dirty="0">
                <a:latin typeface="Times New Roman" panose="02020603050405020304" pitchFamily="18" charset="0"/>
              </a:endParaRPr>
            </a:p>
            <a:p>
              <a:pPr algn="just" eaLnBrk="0" hangingPunct="0">
                <a:spcBef>
                  <a:spcPts val="775"/>
                </a:spcBef>
                <a:spcAft>
                  <a:spcPts val="775"/>
                </a:spcAft>
              </a:pP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2</a:t>
              </a:r>
              <a:endParaRPr lang="en-US" altLang="zh-CN" sz="2800" b="1" dirty="0">
                <a:latin typeface="Times New Roman" panose="02020603050405020304" pitchFamily="18" charset="0"/>
              </a:endParaRPr>
            </a:p>
            <a:p>
              <a:pPr algn="just" eaLnBrk="0" hangingPunct="0">
                <a:spcBef>
                  <a:spcPts val="775"/>
                </a:spcBef>
                <a:spcAft>
                  <a:spcPts val="775"/>
                </a:spcAft>
              </a:pP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3</a:t>
              </a:r>
            </a:p>
            <a:p>
              <a:pPr algn="just" eaLnBrk="0" hangingPunct="0">
                <a:lnSpc>
                  <a:spcPct val="104000"/>
                </a:lnSpc>
                <a:spcBef>
                  <a:spcPts val="1238"/>
                </a:spcBef>
              </a:pPr>
              <a:r>
                <a:rPr lang="zh-CN" altLang="en-US" sz="2800" b="1" dirty="0">
                  <a:latin typeface="Times New Roman" panose="02020603050405020304" pitchFamily="18" charset="0"/>
                </a:rPr>
                <a:t>时间</a:t>
              </a:r>
            </a:p>
            <a:p>
              <a:pPr algn="just" eaLnBrk="0" hangingPunct="0">
                <a:lnSpc>
                  <a:spcPct val="104000"/>
                </a:lnSpc>
              </a:pPr>
              <a:r>
                <a:rPr lang="zh-CN" altLang="en-US" sz="2800" b="1" dirty="0">
                  <a:latin typeface="Times New Roman" panose="02020603050405020304" pitchFamily="18" charset="0"/>
                </a:rPr>
                <a:t>分配</a:t>
              </a:r>
            </a:p>
          </p:txBody>
        </p:sp>
        <p:sp>
          <p:nvSpPr>
            <p:cNvPr id="6" name="Text Box 6">
              <a:extLst>
                <a:ext uri="{FF2B5EF4-FFF2-40B4-BE49-F238E27FC236}">
                  <a16:creationId xmlns:a16="http://schemas.microsoft.com/office/drawing/2014/main" id="{3A7A21B4-3894-F5EF-6FEE-89DC4D3591C7}"/>
                </a:ext>
              </a:extLst>
            </p:cNvPr>
            <p:cNvSpPr txBox="1">
              <a:spLocks noChangeArrowheads="1"/>
            </p:cNvSpPr>
            <p:nvPr/>
          </p:nvSpPr>
          <p:spPr bwMode="auto">
            <a:xfrm>
              <a:off x="1272" y="2707"/>
              <a:ext cx="1464" cy="500"/>
            </a:xfrm>
            <a:prstGeom prst="rect">
              <a:avLst/>
            </a:prstGeom>
            <a:pattFill prst="pct5">
              <a:fgClr>
                <a:srgbClr val="000000"/>
              </a:fgClr>
              <a:bgClr>
                <a:srgbClr val="00CC99"/>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eaLnBrk="0" hangingPunct="0"/>
              <a:r>
                <a:rPr lang="en-US" altLang="zh-CN" sz="2400" b="0">
                  <a:latin typeface="Times New Roman" panose="02020603050405020304" pitchFamily="18" charset="0"/>
                </a:rPr>
                <a:t>     </a:t>
              </a:r>
              <a:r>
                <a:rPr lang="zh-CN" altLang="en-US" sz="2400">
                  <a:latin typeface="Times New Roman" panose="02020603050405020304" pitchFamily="18" charset="0"/>
                </a:rPr>
                <a:t>作业</a:t>
              </a:r>
              <a:r>
                <a:rPr lang="en-US" altLang="zh-CN" sz="2400">
                  <a:latin typeface="Times New Roman" panose="02020603050405020304" pitchFamily="18" charset="0"/>
                </a:rPr>
                <a:t>5</a:t>
              </a:r>
            </a:p>
          </p:txBody>
        </p:sp>
        <p:sp>
          <p:nvSpPr>
            <p:cNvPr id="7" name="Text Box 7">
              <a:extLst>
                <a:ext uri="{FF2B5EF4-FFF2-40B4-BE49-F238E27FC236}">
                  <a16:creationId xmlns:a16="http://schemas.microsoft.com/office/drawing/2014/main" id="{B7F1D589-360F-D37E-8BCE-2DBAD79F110E}"/>
                </a:ext>
              </a:extLst>
            </p:cNvPr>
            <p:cNvSpPr txBox="1">
              <a:spLocks noChangeArrowheads="1"/>
            </p:cNvSpPr>
            <p:nvPr/>
          </p:nvSpPr>
          <p:spPr bwMode="auto">
            <a:xfrm>
              <a:off x="2726" y="2707"/>
              <a:ext cx="1239" cy="500"/>
            </a:xfrm>
            <a:prstGeom prst="rect">
              <a:avLst/>
            </a:prstGeom>
            <a:pattFill prst="dashUpDiag">
              <a:fgClr>
                <a:srgbClr val="000000"/>
              </a:fgClr>
              <a:bgClr>
                <a:srgbClr val="3399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eaLnBrk="0" hangingPunct="0"/>
              <a:r>
                <a:rPr lang="zh-CN" altLang="en-US" sz="2400">
                  <a:latin typeface="Times New Roman" panose="02020603050405020304" pitchFamily="18" charset="0"/>
                </a:rPr>
                <a:t>作业</a:t>
              </a:r>
              <a:r>
                <a:rPr lang="en-US" altLang="zh-CN" sz="2400">
                  <a:latin typeface="Times New Roman" panose="02020603050405020304" pitchFamily="18" charset="0"/>
                </a:rPr>
                <a:t>6</a:t>
              </a:r>
            </a:p>
          </p:txBody>
        </p:sp>
        <p:sp>
          <p:nvSpPr>
            <p:cNvPr id="8" name="Text Box 8">
              <a:extLst>
                <a:ext uri="{FF2B5EF4-FFF2-40B4-BE49-F238E27FC236}">
                  <a16:creationId xmlns:a16="http://schemas.microsoft.com/office/drawing/2014/main" id="{A91B90D2-2D30-C72E-C0F2-6B7766262650}"/>
                </a:ext>
              </a:extLst>
            </p:cNvPr>
            <p:cNvSpPr txBox="1">
              <a:spLocks noChangeArrowheads="1"/>
            </p:cNvSpPr>
            <p:nvPr/>
          </p:nvSpPr>
          <p:spPr bwMode="auto">
            <a:xfrm>
              <a:off x="3962" y="2707"/>
              <a:ext cx="789" cy="500"/>
            </a:xfrm>
            <a:prstGeom prst="rect">
              <a:avLst/>
            </a:prstGeom>
            <a:pattFill prst="pct5">
              <a:fgClr>
                <a:srgbClr val="000000"/>
              </a:fgClr>
              <a:bgClr>
                <a:srgbClr val="CC99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eaLnBrk="0" hangingPunct="0"/>
              <a:r>
                <a:rPr lang="en-US" altLang="zh-CN" sz="2400" b="0">
                  <a:latin typeface="Times New Roman" panose="02020603050405020304" pitchFamily="18" charset="0"/>
                </a:rPr>
                <a:t> </a:t>
              </a:r>
              <a:r>
                <a:rPr lang="zh-CN" altLang="en-US" sz="2400">
                  <a:latin typeface="Times New Roman" panose="02020603050405020304" pitchFamily="18" charset="0"/>
                </a:rPr>
                <a:t>作业</a:t>
              </a:r>
              <a:r>
                <a:rPr lang="en-US" altLang="zh-CN" sz="2400">
                  <a:latin typeface="Times New Roman" panose="02020603050405020304" pitchFamily="18" charset="0"/>
                </a:rPr>
                <a:t>3</a:t>
              </a:r>
            </a:p>
          </p:txBody>
        </p:sp>
        <p:sp>
          <p:nvSpPr>
            <p:cNvPr id="9" name="Text Box 9">
              <a:extLst>
                <a:ext uri="{FF2B5EF4-FFF2-40B4-BE49-F238E27FC236}">
                  <a16:creationId xmlns:a16="http://schemas.microsoft.com/office/drawing/2014/main" id="{FBEC4ABE-0E6D-832A-FD99-B5156057C038}"/>
                </a:ext>
              </a:extLst>
            </p:cNvPr>
            <p:cNvSpPr txBox="1">
              <a:spLocks noChangeArrowheads="1"/>
            </p:cNvSpPr>
            <p:nvPr/>
          </p:nvSpPr>
          <p:spPr bwMode="auto">
            <a:xfrm>
              <a:off x="4735" y="2707"/>
              <a:ext cx="563" cy="500"/>
            </a:xfrm>
            <a:prstGeom prst="rect">
              <a:avLst/>
            </a:prstGeom>
            <a:solidFill>
              <a:srgbClr val="99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eaLnBrk="0" hangingPunct="0"/>
              <a:r>
                <a:rPr lang="zh-CN" altLang="en-US" sz="2400">
                  <a:latin typeface="Times New Roman" panose="02020603050405020304" pitchFamily="18" charset="0"/>
                </a:rPr>
                <a:t>作业</a:t>
              </a:r>
              <a:r>
                <a:rPr lang="en-US" altLang="zh-CN" sz="2400">
                  <a:latin typeface="Times New Roman" panose="02020603050405020304" pitchFamily="18" charset="0"/>
                </a:rPr>
                <a:t>1</a:t>
              </a:r>
            </a:p>
          </p:txBody>
        </p:sp>
        <p:sp>
          <p:nvSpPr>
            <p:cNvPr id="10" name="Line 10">
              <a:extLst>
                <a:ext uri="{FF2B5EF4-FFF2-40B4-BE49-F238E27FC236}">
                  <a16:creationId xmlns:a16="http://schemas.microsoft.com/office/drawing/2014/main" id="{9865C123-9625-F6B8-5BAC-178D979FC642}"/>
                </a:ext>
              </a:extLst>
            </p:cNvPr>
            <p:cNvSpPr>
              <a:spLocks noChangeShapeType="1"/>
            </p:cNvSpPr>
            <p:nvPr/>
          </p:nvSpPr>
          <p:spPr bwMode="auto">
            <a:xfrm>
              <a:off x="5298" y="3207"/>
              <a:ext cx="1" cy="89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 name="Text Box 11">
              <a:extLst>
                <a:ext uri="{FF2B5EF4-FFF2-40B4-BE49-F238E27FC236}">
                  <a16:creationId xmlns:a16="http://schemas.microsoft.com/office/drawing/2014/main" id="{72F413D1-27DB-7BEB-9718-01D1E9933F7D}"/>
                </a:ext>
              </a:extLst>
            </p:cNvPr>
            <p:cNvSpPr txBox="1">
              <a:spLocks noChangeArrowheads="1"/>
            </p:cNvSpPr>
            <p:nvPr/>
          </p:nvSpPr>
          <p:spPr bwMode="auto">
            <a:xfrm>
              <a:off x="1272" y="2206"/>
              <a:ext cx="3154" cy="501"/>
            </a:xfrm>
            <a:prstGeom prst="rect">
              <a:avLst/>
            </a:prstGeom>
            <a:pattFill prst="pct5">
              <a:fgClr>
                <a:srgbClr val="000000"/>
              </a:fgClr>
              <a:bgClr>
                <a:srgbClr val="FFCCCC"/>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eaLnBrk="0" hangingPunct="0"/>
              <a:r>
                <a:rPr lang="zh-CN" altLang="en-US" sz="2400">
                  <a:latin typeface="Times New Roman" panose="02020603050405020304" pitchFamily="18" charset="0"/>
                </a:rPr>
                <a:t>作业</a:t>
              </a:r>
              <a:r>
                <a:rPr lang="en-US" altLang="zh-CN" sz="2400">
                  <a:latin typeface="Times New Roman" panose="02020603050405020304" pitchFamily="18" charset="0"/>
                </a:rPr>
                <a:t>2</a:t>
              </a:r>
            </a:p>
          </p:txBody>
        </p:sp>
        <p:sp>
          <p:nvSpPr>
            <p:cNvPr id="12" name="Text Box 12">
              <a:extLst>
                <a:ext uri="{FF2B5EF4-FFF2-40B4-BE49-F238E27FC236}">
                  <a16:creationId xmlns:a16="http://schemas.microsoft.com/office/drawing/2014/main" id="{2724B4BA-D2A3-F6CC-54B5-ED581846DF00}"/>
                </a:ext>
              </a:extLst>
            </p:cNvPr>
            <p:cNvSpPr txBox="1">
              <a:spLocks noChangeArrowheads="1"/>
            </p:cNvSpPr>
            <p:nvPr/>
          </p:nvSpPr>
          <p:spPr bwMode="auto">
            <a:xfrm>
              <a:off x="4413" y="2206"/>
              <a:ext cx="885" cy="501"/>
            </a:xfrm>
            <a:prstGeom prst="rect">
              <a:avLst/>
            </a:prstGeom>
            <a:pattFill prst="dashUpDiag">
              <a:fgClr>
                <a:srgbClr val="000000"/>
              </a:fgClr>
              <a:bgClr>
                <a:srgbClr val="CC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eaLnBrk="0" hangingPunct="0"/>
              <a:r>
                <a:rPr lang="en-US" altLang="zh-CN" sz="2400" b="0">
                  <a:latin typeface="Times New Roman" panose="02020603050405020304" pitchFamily="18" charset="0"/>
                </a:rPr>
                <a:t> </a:t>
              </a:r>
              <a:r>
                <a:rPr lang="zh-CN" altLang="en-US" sz="2400">
                  <a:latin typeface="Times New Roman" panose="02020603050405020304" pitchFamily="18" charset="0"/>
                </a:rPr>
                <a:t>作业</a:t>
              </a:r>
              <a:r>
                <a:rPr lang="en-US" altLang="zh-CN" sz="2400">
                  <a:latin typeface="Times New Roman" panose="02020603050405020304" pitchFamily="18" charset="0"/>
                </a:rPr>
                <a:t>7</a:t>
              </a:r>
            </a:p>
          </p:txBody>
        </p:sp>
        <p:sp>
          <p:nvSpPr>
            <p:cNvPr id="13" name="Text Box 13">
              <a:extLst>
                <a:ext uri="{FF2B5EF4-FFF2-40B4-BE49-F238E27FC236}">
                  <a16:creationId xmlns:a16="http://schemas.microsoft.com/office/drawing/2014/main" id="{4FA407DD-2C5F-F7F8-C5A4-0B732FCE403D}"/>
                </a:ext>
              </a:extLst>
            </p:cNvPr>
            <p:cNvSpPr txBox="1">
              <a:spLocks noChangeArrowheads="1"/>
            </p:cNvSpPr>
            <p:nvPr/>
          </p:nvSpPr>
          <p:spPr bwMode="auto">
            <a:xfrm>
              <a:off x="1272" y="1706"/>
              <a:ext cx="3749" cy="500"/>
            </a:xfrm>
            <a:prstGeom prst="rect">
              <a:avLst/>
            </a:prstGeom>
            <a:pattFill prst="pct5">
              <a:fgClr>
                <a:srgbClr val="000000"/>
              </a:fgClr>
              <a:bgClr>
                <a:srgbClr val="FFFF99"/>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eaLnBrk="0" hangingPunct="0"/>
              <a:r>
                <a:rPr lang="zh-CN" altLang="en-US" sz="2400">
                  <a:latin typeface="Times New Roman" panose="02020603050405020304" pitchFamily="18" charset="0"/>
                </a:rPr>
                <a:t>作业</a:t>
              </a:r>
              <a:r>
                <a:rPr lang="en-US" altLang="zh-CN" sz="2400">
                  <a:latin typeface="Times New Roman" panose="02020603050405020304" pitchFamily="18" charset="0"/>
                </a:rPr>
                <a:t>4</a:t>
              </a:r>
            </a:p>
          </p:txBody>
        </p:sp>
        <p:sp>
          <p:nvSpPr>
            <p:cNvPr id="14" name="Line 14">
              <a:extLst>
                <a:ext uri="{FF2B5EF4-FFF2-40B4-BE49-F238E27FC236}">
                  <a16:creationId xmlns:a16="http://schemas.microsoft.com/office/drawing/2014/main" id="{2A082216-832C-4558-B861-8167375424F8}"/>
                </a:ext>
              </a:extLst>
            </p:cNvPr>
            <p:cNvSpPr>
              <a:spLocks noChangeShapeType="1"/>
            </p:cNvSpPr>
            <p:nvPr/>
          </p:nvSpPr>
          <p:spPr bwMode="auto">
            <a:xfrm>
              <a:off x="1290" y="4049"/>
              <a:ext cx="3976"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Text Box 15">
              <a:extLst>
                <a:ext uri="{FF2B5EF4-FFF2-40B4-BE49-F238E27FC236}">
                  <a16:creationId xmlns:a16="http://schemas.microsoft.com/office/drawing/2014/main" id="{0544431E-1B31-AF58-5774-0ED6D00B3CBE}"/>
                </a:ext>
              </a:extLst>
            </p:cNvPr>
            <p:cNvSpPr txBox="1">
              <a:spLocks noChangeArrowheads="1"/>
            </p:cNvSpPr>
            <p:nvPr/>
          </p:nvSpPr>
          <p:spPr bwMode="auto">
            <a:xfrm>
              <a:off x="3157" y="3889"/>
              <a:ext cx="24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400" b="0">
                  <a:latin typeface="Times New Roman" panose="02020603050405020304" pitchFamily="18" charset="0"/>
                </a:rPr>
                <a:t>17</a:t>
              </a:r>
            </a:p>
          </p:txBody>
        </p:sp>
        <p:sp>
          <p:nvSpPr>
            <p:cNvPr id="16" name="Line 16">
              <a:extLst>
                <a:ext uri="{FF2B5EF4-FFF2-40B4-BE49-F238E27FC236}">
                  <a16:creationId xmlns:a16="http://schemas.microsoft.com/office/drawing/2014/main" id="{AB583FD2-988C-F1F1-3537-286D7523C900}"/>
                </a:ext>
              </a:extLst>
            </p:cNvPr>
            <p:cNvSpPr>
              <a:spLocks noChangeShapeType="1"/>
            </p:cNvSpPr>
            <p:nvPr/>
          </p:nvSpPr>
          <p:spPr bwMode="auto">
            <a:xfrm>
              <a:off x="1259" y="3207"/>
              <a:ext cx="0" cy="878"/>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Line 17">
              <a:extLst>
                <a:ext uri="{FF2B5EF4-FFF2-40B4-BE49-F238E27FC236}">
                  <a16:creationId xmlns:a16="http://schemas.microsoft.com/office/drawing/2014/main" id="{BBF36602-BC1E-AF3E-340D-7F6BFCE26D94}"/>
                </a:ext>
              </a:extLst>
            </p:cNvPr>
            <p:cNvSpPr>
              <a:spLocks noChangeShapeType="1"/>
            </p:cNvSpPr>
            <p:nvPr/>
          </p:nvSpPr>
          <p:spPr bwMode="auto">
            <a:xfrm>
              <a:off x="5008" y="3207"/>
              <a:ext cx="0" cy="63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Line 18">
              <a:extLst>
                <a:ext uri="{FF2B5EF4-FFF2-40B4-BE49-F238E27FC236}">
                  <a16:creationId xmlns:a16="http://schemas.microsoft.com/office/drawing/2014/main" id="{013F8A77-831B-E030-A189-FBC2D2FF40E2}"/>
                </a:ext>
              </a:extLst>
            </p:cNvPr>
            <p:cNvSpPr>
              <a:spLocks noChangeShapeType="1"/>
            </p:cNvSpPr>
            <p:nvPr/>
          </p:nvSpPr>
          <p:spPr bwMode="auto">
            <a:xfrm>
              <a:off x="1307" y="3741"/>
              <a:ext cx="3669"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Text Box 19">
              <a:extLst>
                <a:ext uri="{FF2B5EF4-FFF2-40B4-BE49-F238E27FC236}">
                  <a16:creationId xmlns:a16="http://schemas.microsoft.com/office/drawing/2014/main" id="{E1842689-334E-19A7-1EA1-9B4FAA65BF3E}"/>
                </a:ext>
              </a:extLst>
            </p:cNvPr>
            <p:cNvSpPr txBox="1">
              <a:spLocks noChangeArrowheads="1"/>
            </p:cNvSpPr>
            <p:nvPr/>
          </p:nvSpPr>
          <p:spPr bwMode="auto">
            <a:xfrm>
              <a:off x="3174" y="3575"/>
              <a:ext cx="24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400" b="0">
                  <a:latin typeface="Times New Roman" panose="02020603050405020304" pitchFamily="18" charset="0"/>
                </a:rPr>
                <a:t>16</a:t>
              </a:r>
            </a:p>
          </p:txBody>
        </p:sp>
        <p:sp>
          <p:nvSpPr>
            <p:cNvPr id="20" name="Line 21">
              <a:extLst>
                <a:ext uri="{FF2B5EF4-FFF2-40B4-BE49-F238E27FC236}">
                  <a16:creationId xmlns:a16="http://schemas.microsoft.com/office/drawing/2014/main" id="{57B582EC-239E-9E3D-2C41-3365DAFA256F}"/>
                </a:ext>
              </a:extLst>
            </p:cNvPr>
            <p:cNvSpPr>
              <a:spLocks noChangeShapeType="1"/>
            </p:cNvSpPr>
            <p:nvPr/>
          </p:nvSpPr>
          <p:spPr bwMode="auto">
            <a:xfrm>
              <a:off x="1307" y="3421"/>
              <a:ext cx="1384"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Line 22">
              <a:extLst>
                <a:ext uri="{FF2B5EF4-FFF2-40B4-BE49-F238E27FC236}">
                  <a16:creationId xmlns:a16="http://schemas.microsoft.com/office/drawing/2014/main" id="{F8D05435-D12C-C66C-5663-AEE99E9D41B0}"/>
                </a:ext>
              </a:extLst>
            </p:cNvPr>
            <p:cNvSpPr>
              <a:spLocks noChangeShapeType="1"/>
            </p:cNvSpPr>
            <p:nvPr/>
          </p:nvSpPr>
          <p:spPr bwMode="auto">
            <a:xfrm>
              <a:off x="2723" y="3225"/>
              <a:ext cx="0" cy="34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Text Box 23">
              <a:extLst>
                <a:ext uri="{FF2B5EF4-FFF2-40B4-BE49-F238E27FC236}">
                  <a16:creationId xmlns:a16="http://schemas.microsoft.com/office/drawing/2014/main" id="{F2E4C32E-C53C-01F0-FC5B-D8C700F17651}"/>
                </a:ext>
              </a:extLst>
            </p:cNvPr>
            <p:cNvSpPr txBox="1">
              <a:spLocks noChangeArrowheads="1"/>
            </p:cNvSpPr>
            <p:nvPr/>
          </p:nvSpPr>
          <p:spPr bwMode="auto">
            <a:xfrm>
              <a:off x="1884" y="3264"/>
              <a:ext cx="193"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400" b="0">
                  <a:latin typeface="Times New Roman" panose="02020603050405020304" pitchFamily="18" charset="0"/>
                </a:rPr>
                <a:t>6</a:t>
              </a:r>
            </a:p>
          </p:txBody>
        </p:sp>
        <p:sp>
          <p:nvSpPr>
            <p:cNvPr id="23" name="Line 24">
              <a:extLst>
                <a:ext uri="{FF2B5EF4-FFF2-40B4-BE49-F238E27FC236}">
                  <a16:creationId xmlns:a16="http://schemas.microsoft.com/office/drawing/2014/main" id="{17623178-2626-C1BF-4B5D-65CF601F5533}"/>
                </a:ext>
              </a:extLst>
            </p:cNvPr>
            <p:cNvSpPr>
              <a:spLocks noChangeShapeType="1"/>
            </p:cNvSpPr>
            <p:nvPr/>
          </p:nvSpPr>
          <p:spPr bwMode="auto">
            <a:xfrm>
              <a:off x="2755" y="3421"/>
              <a:ext cx="1191"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Line 25">
              <a:extLst>
                <a:ext uri="{FF2B5EF4-FFF2-40B4-BE49-F238E27FC236}">
                  <a16:creationId xmlns:a16="http://schemas.microsoft.com/office/drawing/2014/main" id="{FEB8C03E-0DC9-9B10-7BF3-B472B183F7EB}"/>
                </a:ext>
              </a:extLst>
            </p:cNvPr>
            <p:cNvSpPr>
              <a:spLocks noChangeShapeType="1"/>
            </p:cNvSpPr>
            <p:nvPr/>
          </p:nvSpPr>
          <p:spPr bwMode="auto">
            <a:xfrm>
              <a:off x="3963" y="3225"/>
              <a:ext cx="0" cy="34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Text Box 26">
              <a:extLst>
                <a:ext uri="{FF2B5EF4-FFF2-40B4-BE49-F238E27FC236}">
                  <a16:creationId xmlns:a16="http://schemas.microsoft.com/office/drawing/2014/main" id="{E89C9648-3A5E-F9F9-C064-52A40CCC4848}"/>
                </a:ext>
              </a:extLst>
            </p:cNvPr>
            <p:cNvSpPr txBox="1">
              <a:spLocks noChangeArrowheads="1"/>
            </p:cNvSpPr>
            <p:nvPr/>
          </p:nvSpPr>
          <p:spPr bwMode="auto">
            <a:xfrm>
              <a:off x="3253" y="3280"/>
              <a:ext cx="193"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400" b="0">
                  <a:latin typeface="Times New Roman" panose="02020603050405020304" pitchFamily="18" charset="0"/>
                </a:rPr>
                <a:t>5</a:t>
              </a:r>
            </a:p>
          </p:txBody>
        </p:sp>
        <p:sp>
          <p:nvSpPr>
            <p:cNvPr id="26" name="Line 27">
              <a:extLst>
                <a:ext uri="{FF2B5EF4-FFF2-40B4-BE49-F238E27FC236}">
                  <a16:creationId xmlns:a16="http://schemas.microsoft.com/office/drawing/2014/main" id="{A68DB45E-2159-A624-ACF8-155B492C4760}"/>
                </a:ext>
              </a:extLst>
            </p:cNvPr>
            <p:cNvSpPr>
              <a:spLocks noChangeShapeType="1"/>
            </p:cNvSpPr>
            <p:nvPr/>
          </p:nvSpPr>
          <p:spPr bwMode="auto">
            <a:xfrm>
              <a:off x="3993" y="3421"/>
              <a:ext cx="741"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Line 28">
              <a:extLst>
                <a:ext uri="{FF2B5EF4-FFF2-40B4-BE49-F238E27FC236}">
                  <a16:creationId xmlns:a16="http://schemas.microsoft.com/office/drawing/2014/main" id="{9F7C3BE0-B48F-2264-E693-CC4BEA816F1F}"/>
                </a:ext>
              </a:extLst>
            </p:cNvPr>
            <p:cNvSpPr>
              <a:spLocks noChangeShapeType="1"/>
            </p:cNvSpPr>
            <p:nvPr/>
          </p:nvSpPr>
          <p:spPr bwMode="auto">
            <a:xfrm>
              <a:off x="4736" y="3225"/>
              <a:ext cx="0" cy="34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Text Box 29">
              <a:extLst>
                <a:ext uri="{FF2B5EF4-FFF2-40B4-BE49-F238E27FC236}">
                  <a16:creationId xmlns:a16="http://schemas.microsoft.com/office/drawing/2014/main" id="{59025765-1447-F917-7D20-D8C4089CC4AE}"/>
                </a:ext>
              </a:extLst>
            </p:cNvPr>
            <p:cNvSpPr txBox="1">
              <a:spLocks noChangeArrowheads="1"/>
            </p:cNvSpPr>
            <p:nvPr/>
          </p:nvSpPr>
          <p:spPr bwMode="auto">
            <a:xfrm>
              <a:off x="4315" y="3280"/>
              <a:ext cx="145"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400" b="0">
                  <a:latin typeface="Times New Roman" panose="02020603050405020304" pitchFamily="18" charset="0"/>
                </a:rPr>
                <a:t>4</a:t>
              </a:r>
            </a:p>
          </p:txBody>
        </p:sp>
      </p:grpSp>
    </p:spTree>
    <p:extLst>
      <p:ext uri="{BB962C8B-B14F-4D97-AF65-F5344CB8AC3E}">
        <p14:creationId xmlns:p14="http://schemas.microsoft.com/office/powerpoint/2010/main" val="353596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6928" y="4769745"/>
            <a:ext cx="2962266" cy="400110"/>
          </a:xfrm>
          <a:prstGeom prst="rect">
            <a:avLst/>
          </a:prstGeom>
          <a:noFill/>
          <a:ln w="9525">
            <a:noFill/>
            <a:miter lim="800000"/>
          </a:ln>
          <a:effectLst/>
        </p:spPr>
        <p:txBody>
          <a:bodyPr wrap="square">
            <a:spAutoFit/>
          </a:bodyPr>
          <a:lstStyle/>
          <a:p>
            <a:pPr algn="ct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2. </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最优子结构性质</a:t>
            </a:r>
          </a:p>
        </p:txBody>
      </p:sp>
      <p:sp>
        <p:nvSpPr>
          <p:cNvPr id="7" name="Text Box 3"/>
          <p:cNvSpPr txBox="1">
            <a:spLocks noChangeArrowheads="1"/>
          </p:cNvSpPr>
          <p:nvPr/>
        </p:nvSpPr>
        <p:spPr bwMode="auto">
          <a:xfrm>
            <a:off x="359670" y="5315689"/>
            <a:ext cx="10184985" cy="961289"/>
          </a:xfrm>
          <a:prstGeom prst="rect">
            <a:avLst/>
          </a:prstGeom>
          <a:noFill/>
          <a:ln w="9525">
            <a:noFill/>
            <a:miter lim="800000"/>
          </a:ln>
          <a:effectLst/>
        </p:spPr>
        <p:txBody>
          <a:bodyPr wrap="square">
            <a:spAutoFit/>
          </a:bodyPr>
          <a:lstStyle/>
          <a:p>
            <a:pPr>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如果一个问题的最优解包含其子问题的最优解，则称此问题具有</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最优子结构性质</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问题的最优子结构性质是该问题可用动态规划算法或贪心法求解的</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关键特征</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Text Box 3"/>
          <p:cNvSpPr txBox="1">
            <a:spLocks noChangeArrowheads="1"/>
          </p:cNvSpPr>
          <p:nvPr/>
        </p:nvSpPr>
        <p:spPr bwMode="auto">
          <a:xfrm>
            <a:off x="256928" y="3196335"/>
            <a:ext cx="2603489" cy="400110"/>
          </a:xfrm>
          <a:prstGeom prst="rect">
            <a:avLst/>
          </a:prstGeom>
          <a:noFill/>
          <a:ln w="9525">
            <a:noFill/>
            <a:miter lim="800000"/>
          </a:ln>
          <a:effectLst/>
        </p:spPr>
        <p:txBody>
          <a:bodyPr wrap="square">
            <a:spAutoFit/>
          </a:bodyPr>
          <a:lstStyle/>
          <a:p>
            <a:pPr algn="ct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 </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贪心选择性质</a:t>
            </a:r>
          </a:p>
        </p:txBody>
      </p:sp>
      <p:sp>
        <p:nvSpPr>
          <p:cNvPr id="9" name="Text Box 4"/>
          <p:cNvSpPr txBox="1">
            <a:spLocks noChangeArrowheads="1"/>
          </p:cNvSpPr>
          <p:nvPr/>
        </p:nvSpPr>
        <p:spPr bwMode="auto">
          <a:xfrm>
            <a:off x="656513" y="3773642"/>
            <a:ext cx="11082655" cy="861774"/>
          </a:xfrm>
          <a:prstGeom prst="rect">
            <a:avLst/>
          </a:prstGeom>
          <a:noFill/>
          <a:ln w="9525">
            <a:noFill/>
            <a:miter lim="800000"/>
          </a:ln>
          <a:effectLst/>
        </p:spPr>
        <p:txBody>
          <a:bodyPr wrap="square">
            <a:spAutoFit/>
          </a:bodyPr>
          <a:lstStyle/>
          <a:p>
            <a:pPr>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如果一个优化问题的全局最优解可以通过局部最优选择得到，则该问题称为具有</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Greedy</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选择性。</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spcBef>
                <a:spcPct val="50000"/>
              </a:spcBef>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一个问题是否具有</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Greedy</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选择性需证明</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4" name="文本占位符 5">
            <a:extLst>
              <a:ext uri="{FF2B5EF4-FFF2-40B4-BE49-F238E27FC236}">
                <a16:creationId xmlns:a16="http://schemas.microsoft.com/office/drawing/2014/main" id="{27CA456D-D54A-D035-F03E-4FE98F53062F}"/>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spcBef>
                <a:spcPct val="50000"/>
              </a:spcBef>
            </a:pPr>
            <a:r>
              <a:rPr lang="en-US" altLang="zh-CN" sz="2800" b="1" dirty="0">
                <a:latin typeface="微软雅黑" panose="020B0503020204020204" pitchFamily="34" charset="-122"/>
                <a:ea typeface="微软雅黑" panose="020B0503020204020204" pitchFamily="34" charset="-122"/>
                <a:sym typeface="+mn-ea"/>
              </a:rPr>
              <a:t>5.1.2 </a:t>
            </a:r>
            <a:r>
              <a:rPr lang="zh-CN" altLang="en-US" sz="2800" b="1" dirty="0">
                <a:latin typeface="微软雅黑" panose="020B0503020204020204" pitchFamily="34" charset="-122"/>
                <a:ea typeface="微软雅黑" panose="020B0503020204020204" pitchFamily="34" charset="-122"/>
                <a:sym typeface="+mn-ea"/>
              </a:rPr>
              <a:t>贪心法求解的问题应具有的性质</a:t>
            </a:r>
          </a:p>
        </p:txBody>
      </p:sp>
      <p:sp>
        <p:nvSpPr>
          <p:cNvPr id="2" name="Text Box 2">
            <a:extLst>
              <a:ext uri="{FF2B5EF4-FFF2-40B4-BE49-F238E27FC236}">
                <a16:creationId xmlns:a16="http://schemas.microsoft.com/office/drawing/2014/main" id="{38538FE2-654A-AD43-1B42-476982736AC6}"/>
              </a:ext>
            </a:extLst>
          </p:cNvPr>
          <p:cNvSpPr txBox="1">
            <a:spLocks noChangeArrowheads="1"/>
          </p:cNvSpPr>
          <p:nvPr/>
        </p:nvSpPr>
        <p:spPr bwMode="auto">
          <a:xfrm>
            <a:off x="656513" y="1320013"/>
            <a:ext cx="10398480" cy="1730488"/>
          </a:xfrm>
          <a:prstGeom prst="rect">
            <a:avLst/>
          </a:prstGeom>
          <a:noFill/>
          <a:ln w="9525">
            <a:noFill/>
            <a:miter lim="800000"/>
          </a:ln>
          <a:effectLst/>
        </p:spPr>
        <p:txBody>
          <a:bodyPr wrap="square" lIns="144000" tIns="180000" bIns="216000">
            <a:spAutoFit/>
          </a:bodyPr>
          <a:lstStyle/>
          <a:p>
            <a:pPr>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Greedy</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算法产生最优解的条件</a:t>
            </a:r>
          </a:p>
          <a:p>
            <a:pPr marL="342900" indent="-342900">
              <a:lnSpc>
                <a:spcPct val="150000"/>
              </a:lnSpc>
              <a:buFont typeface="Wingdings" panose="05000000000000000000" pitchFamily="2" charset="2"/>
              <a:buChar char="n"/>
            </a:pP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Greedy-choice-property</a:t>
            </a:r>
          </a:p>
          <a:p>
            <a:pPr marL="342900" indent="-342900">
              <a:lnSpc>
                <a:spcPct val="150000"/>
              </a:lnSpc>
              <a:buFont typeface="Wingdings" panose="05000000000000000000" pitchFamily="2" charset="2"/>
              <a:buChar char="n"/>
            </a:pP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Optimal substructure </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750013" y="2766570"/>
            <a:ext cx="10236418" cy="961289"/>
          </a:xfrm>
          <a:prstGeom prst="rect">
            <a:avLst/>
          </a:prstGeom>
          <a:solidFill>
            <a:schemeClr val="accent4">
              <a:lumMod val="20000"/>
              <a:lumOff val="80000"/>
            </a:schemeClr>
          </a:solidFill>
          <a:ln w="9525">
            <a:noFill/>
            <a:miter lim="800000"/>
          </a:ln>
          <a:effectLst/>
        </p:spPr>
        <p:txBody>
          <a:bodyPr wrap="square">
            <a:spAutoFit/>
          </a:bodyPr>
          <a:lstStyle/>
          <a:p>
            <a:pPr>
              <a:lnSpc>
                <a:spcPct val="150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问题求解</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先构建以这</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个结点为叶子结点的赫夫曼树，然后由赫夫曼树产生各叶子结点对应字符的赫夫曼编码。</a:t>
            </a:r>
          </a:p>
        </p:txBody>
      </p:sp>
      <p:sp>
        <p:nvSpPr>
          <p:cNvPr id="164867" name="Text Box 3"/>
          <p:cNvSpPr txBox="1">
            <a:spLocks noChangeArrowheads="1"/>
          </p:cNvSpPr>
          <p:nvPr/>
        </p:nvSpPr>
        <p:spPr bwMode="auto">
          <a:xfrm>
            <a:off x="669159" y="3968381"/>
            <a:ext cx="10468028" cy="1211357"/>
          </a:xfrm>
          <a:prstGeom prst="rect">
            <a:avLst/>
          </a:prstGeom>
          <a:noFill/>
          <a:ln w="9525">
            <a:noFill/>
            <a:miter lim="800000"/>
          </a:ln>
          <a:effectLst/>
        </p:spPr>
        <p:txBody>
          <a:bodyPr wrap="square">
            <a:spAutoFit/>
          </a:bodyPr>
          <a:lstStyle/>
          <a:p>
            <a:pPr>
              <a:lnSpc>
                <a:spcPts val="3000"/>
              </a:lnSpc>
            </a:pPr>
            <a:r>
              <a:rPr lang="zh-CN" altLang="en-US"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赫夫曼树</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Huffman Tree</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）的定义：设二叉树具有</a:t>
            </a:r>
            <a:r>
              <a:rPr lang="en-US" altLang="zh-CN" sz="2000" i="1"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个带权值的叶子结点，从根结点到每个叶子结点都有一个路径长度。从根结点到各个叶子结点的路径长度与相应结点权值的乘积的和称为该二叉树的带权路径长度，记作：</a:t>
            </a:r>
          </a:p>
        </p:txBody>
      </p:sp>
      <p:graphicFrame>
        <p:nvGraphicFramePr>
          <p:cNvPr id="164868" name="Object 4"/>
          <p:cNvGraphicFramePr>
            <a:graphicFrameLocks noChangeAspect="1"/>
          </p:cNvGraphicFramePr>
          <p:nvPr>
            <p:extLst>
              <p:ext uri="{D42A27DB-BD31-4B8C-83A1-F6EECF244321}">
                <p14:modId xmlns:p14="http://schemas.microsoft.com/office/powerpoint/2010/main" val="3899970954"/>
              </p:ext>
            </p:extLst>
          </p:nvPr>
        </p:nvGraphicFramePr>
        <p:xfrm>
          <a:off x="5528393" y="4768416"/>
          <a:ext cx="1611539" cy="696160"/>
        </p:xfrm>
        <a:graphic>
          <a:graphicData uri="http://schemas.openxmlformats.org/presentationml/2006/ole">
            <mc:AlternateContent xmlns:mc="http://schemas.openxmlformats.org/markup-compatibility/2006">
              <mc:Choice xmlns:v="urn:schemas-microsoft-com:vml" Requires="v">
                <p:oleObj name="公式" r:id="rId2" imgW="21640800" imgH="9448800" progId="">
                  <p:embed/>
                </p:oleObj>
              </mc:Choice>
              <mc:Fallback>
                <p:oleObj name="公式" r:id="rId2" imgW="21640800" imgH="9448800" progId="">
                  <p:embed/>
                  <p:pic>
                    <p:nvPicPr>
                      <p:cNvPr id="0" name="Object 4"/>
                      <p:cNvPicPr>
                        <a:picLocks noChangeAspect="1"/>
                      </p:cNvPicPr>
                      <p:nvPr/>
                    </p:nvPicPr>
                    <p:blipFill>
                      <a:blip r:embed="rId3"/>
                      <a:stretch>
                        <a:fillRect/>
                      </a:stretch>
                    </p:blipFill>
                    <p:spPr>
                      <a:xfrm>
                        <a:off x="5528393" y="4768416"/>
                        <a:ext cx="1611539" cy="696160"/>
                      </a:xfrm>
                      <a:prstGeom prst="rect">
                        <a:avLst/>
                      </a:prstGeom>
                      <a:noFill/>
                      <a:ln w="9525">
                        <a:noFill/>
                      </a:ln>
                    </p:spPr>
                  </p:pic>
                </p:oleObj>
              </mc:Fallback>
            </mc:AlternateContent>
          </a:graphicData>
        </a:graphic>
      </p:graphicFrame>
      <p:sp>
        <p:nvSpPr>
          <p:cNvPr id="164870" name="Text Box 6"/>
          <p:cNvSpPr txBox="1">
            <a:spLocks noChangeArrowheads="1"/>
          </p:cNvSpPr>
          <p:nvPr/>
        </p:nvSpPr>
        <p:spPr bwMode="auto">
          <a:xfrm>
            <a:off x="669159" y="5658932"/>
            <a:ext cx="10299850" cy="826637"/>
          </a:xfrm>
          <a:prstGeom prst="rect">
            <a:avLst/>
          </a:prstGeom>
          <a:noFill/>
          <a:ln w="9525">
            <a:noFill/>
            <a:miter lim="800000"/>
          </a:ln>
          <a:effectLst/>
        </p:spPr>
        <p:txBody>
          <a:bodyPr wrap="square">
            <a:spAutoFit/>
          </a:bodyPr>
          <a:lstStyle/>
          <a:p>
            <a:pPr>
              <a:lnSpc>
                <a:spcPts val="3000"/>
              </a:lnSpc>
              <a:spcBef>
                <a:spcPct val="50000"/>
              </a:spcBef>
            </a:pP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个叶子结点可以构造出多种二叉树，其中具有最小带权路径长度的二叉树称为</a:t>
            </a:r>
            <a:r>
              <a:rPr lang="zh-CN" altLang="en-US" sz="2000" spc="3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赫夫曼树</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（也称最优树）。</a:t>
            </a: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
        <p:nvSpPr>
          <p:cNvPr id="3" name="Text Box 3">
            <a:extLst>
              <a:ext uri="{FF2B5EF4-FFF2-40B4-BE49-F238E27FC236}">
                <a16:creationId xmlns:a16="http://schemas.microsoft.com/office/drawing/2014/main" id="{9835E8A6-7C7F-C44E-7211-CF1FB95DB064}"/>
              </a:ext>
            </a:extLst>
          </p:cNvPr>
          <p:cNvSpPr txBox="1">
            <a:spLocks noChangeArrowheads="1"/>
          </p:cNvSpPr>
          <p:nvPr/>
        </p:nvSpPr>
        <p:spPr bwMode="auto">
          <a:xfrm>
            <a:off x="750013" y="1557338"/>
            <a:ext cx="10236418" cy="961289"/>
          </a:xfrm>
          <a:prstGeom prst="rect">
            <a:avLst/>
          </a:prstGeom>
          <a:noFill/>
          <a:ln w="9525">
            <a:noFill/>
            <a:miter lim="800000"/>
          </a:ln>
          <a:effectLst/>
        </p:spPr>
        <p:txBody>
          <a:bodyPr wrap="square">
            <a:spAutoFit/>
          </a:bodyPr>
          <a:lstStyle/>
          <a:p>
            <a:pPr>
              <a:lnSpc>
                <a:spcPct val="150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问题描述</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设要编码的字符集为</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d</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d</a:t>
            </a:r>
            <a:r>
              <a:rPr lang="en-US" altLang="zh-CN" sz="2000" baseline="-25000" dirty="0" err="1">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，它们出现的频率为</a:t>
            </a:r>
            <a:r>
              <a:rPr lang="en-US" altLang="zh-CN" sz="2000" dirty="0">
                <a:latin typeface="微软雅黑" panose="020B0503020204020204" pitchFamily="34" charset="-122"/>
                <a:ea typeface="微软雅黑" panose="020B0503020204020204" pitchFamily="34" charset="-122"/>
              </a:rPr>
              <a:t>{w</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w</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w</a:t>
            </a:r>
            <a:r>
              <a:rPr lang="en-US" altLang="zh-CN" sz="2000" baseline="-25000" dirty="0" err="1">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，应用赫夫曼树构造最优的不等长的由</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构成的编码方案。</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565163" y="2177936"/>
            <a:ext cx="6873850" cy="400110"/>
          </a:xfrm>
          <a:prstGeom prst="rect">
            <a:avLst/>
          </a:prstGeom>
          <a:noFill/>
          <a:ln w="9525">
            <a:noFill/>
            <a:miter lim="800000"/>
          </a:ln>
          <a:effectLst/>
        </p:spPr>
        <p:txBody>
          <a:bodyPr wrap="square">
            <a:spAutoFit/>
          </a:bodyPr>
          <a:lstStyle/>
          <a:p>
            <a:pPr>
              <a:spcBef>
                <a:spcPct val="50000"/>
              </a:spcBef>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构造一棵</a:t>
            </a:r>
            <a:r>
              <a:rPr lang="zh-CN" altLang="en-US" sz="20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赫夫曼树</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的方法如下：</a:t>
            </a:r>
          </a:p>
        </p:txBody>
      </p:sp>
      <p:sp>
        <p:nvSpPr>
          <p:cNvPr id="163843" name="Text Box 3"/>
          <p:cNvSpPr txBox="1">
            <a:spLocks noChangeArrowheads="1"/>
          </p:cNvSpPr>
          <p:nvPr/>
        </p:nvSpPr>
        <p:spPr bwMode="auto">
          <a:xfrm>
            <a:off x="632564" y="2759755"/>
            <a:ext cx="10371058" cy="239208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a:lnSpc>
                <a:spcPct val="150000"/>
              </a:lnSpc>
            </a:pP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）由给定的</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个权值</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baseline="-25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构造</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棵只有一个叶子结点的二叉树，从而得到一个二叉树的集合</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F={T</a:t>
            </a:r>
            <a:r>
              <a:rPr lang="en-US" altLang="zh-CN"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a:p>
            <a:pPr>
              <a:lnSpc>
                <a:spcPct val="150000"/>
              </a:lnSpc>
            </a:pP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）在</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F</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中选取根结点的权值最小和次小的两棵二叉树作为左、右子树构造一棵新的二叉树，这棵新的二叉树根结点的权值为其左、右子树根结点权值之和。即合并两棵二叉树为一棵二叉树。</a:t>
            </a:r>
          </a:p>
          <a:p>
            <a:pPr>
              <a:lnSpc>
                <a:spcPct val="150000"/>
              </a:lnSpc>
            </a:pP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3</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）重复步骤（</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F</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中只剩下一棵二叉树时，这棵二叉树便是所要建立的</a:t>
            </a:r>
            <a:r>
              <a:rPr lang="zh-CN" altLang="en-US"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赫</a:t>
            </a:r>
            <a:r>
              <a:rPr lang="zh-CN" altLang="zh-CN"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夫曼树。</a:t>
            </a: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565163" y="1349358"/>
            <a:ext cx="9871956" cy="437877"/>
          </a:xfrm>
          <a:prstGeom prst="rect">
            <a:avLst/>
          </a:prstGeom>
        </p:spPr>
        <p:txBody>
          <a:bodyPr wrap="square">
            <a:spAutoFit/>
          </a:bodyPr>
          <a:lstStyle/>
          <a:p>
            <a:pPr>
              <a:lnSpc>
                <a:spcPct val="120000"/>
              </a:lnSpc>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贪心策略</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通过合并来构造一棵赫夫曼树的过程可以从合并两个权值最小的字符开始。</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534256" y="1306245"/>
            <a:ext cx="9990900" cy="878061"/>
          </a:xfrm>
          <a:prstGeom prst="rect">
            <a:avLst/>
          </a:prstGeom>
          <a:noFill/>
          <a:ln w="9525">
            <a:noFill/>
            <a:miter lim="800000"/>
          </a:ln>
          <a:effectLst/>
        </p:spPr>
        <p:txBody>
          <a:bodyPr wrap="square">
            <a:spAutoFit/>
          </a:bodyPr>
          <a:lstStyle/>
          <a:p>
            <a:pPr>
              <a:lnSpc>
                <a:spcPts val="32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例如，给定的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e</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5</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个字符，它们的权值集合为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W={4</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5</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，构造赫夫曼树的过程如下。</a:t>
            </a:r>
          </a:p>
        </p:txBody>
      </p:sp>
      <p:sp>
        <p:nvSpPr>
          <p:cNvPr id="162820" name="Rectangle 4"/>
          <p:cNvSpPr>
            <a:spLocks noChangeArrowheads="1"/>
          </p:cNvSpPr>
          <p:nvPr/>
        </p:nvSpPr>
        <p:spPr bwMode="auto">
          <a:xfrm>
            <a:off x="1524001" y="3049263"/>
            <a:ext cx="184731" cy="369332"/>
          </a:xfrm>
          <a:prstGeom prst="rect">
            <a:avLst/>
          </a:prstGeom>
          <a:noFill/>
          <a:ln w="9525">
            <a:noFill/>
            <a:miter lim="800000"/>
          </a:ln>
          <a:effectLst/>
        </p:spPr>
        <p:txBody>
          <a:bodyPr wrap="none" anchor="ctr">
            <a:spAutoFit/>
          </a:bodyPr>
          <a:lstStyle/>
          <a:p>
            <a:endParaRPr lang="zh-CN" altLang="en-US" b="1">
              <a:latin typeface="Consolas" panose="020B0609020204030204" pitchFamily="49" charset="0"/>
              <a:cs typeface="Consolas" panose="020B0609020204030204" pitchFamily="49" charset="0"/>
            </a:endParaRPr>
          </a:p>
        </p:txBody>
      </p:sp>
      <p:sp>
        <p:nvSpPr>
          <p:cNvPr id="5" name="TextBox 4"/>
          <p:cNvSpPr txBox="1"/>
          <p:nvPr/>
        </p:nvSpPr>
        <p:spPr>
          <a:xfrm>
            <a:off x="1666844" y="2369670"/>
            <a:ext cx="2928958"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2000" b="1" dirty="0">
              <a:latin typeface="Consolas" panose="020B0609020204030204" pitchFamily="49" charset="0"/>
              <a:cs typeface="Consolas" panose="020B0609020204030204" pitchFamily="49" charset="0"/>
            </a:endParaRPr>
          </a:p>
        </p:txBody>
      </p:sp>
      <p:sp>
        <p:nvSpPr>
          <p:cNvPr id="6" name="TextBox 5"/>
          <p:cNvSpPr txBox="1"/>
          <p:nvPr/>
        </p:nvSpPr>
        <p:spPr>
          <a:xfrm>
            <a:off x="4452926" y="2369670"/>
            <a:ext cx="2286016" cy="400110"/>
          </a:xfrm>
          <a:prstGeom prst="rect">
            <a:avLst/>
          </a:prstGeom>
          <a:noFill/>
        </p:spPr>
        <p:txBody>
          <a:bodyPr wrap="square" rtlCol="0">
            <a:spAutoFit/>
          </a:bodyPr>
          <a:lstStyle/>
          <a:p>
            <a:r>
              <a:rPr lang="zh-CN" altLang="en-US" sz="2000" b="1" dirty="0">
                <a:solidFill>
                  <a:srgbClr val="99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6600"/>
                </a:solidFill>
                <a:latin typeface="Consolas" panose="020B0609020204030204" pitchFamily="49" charset="0"/>
                <a:ea typeface="楷体" panose="02010609060101010101" pitchFamily="49" charset="-122"/>
                <a:cs typeface="Consolas" panose="020B0609020204030204" pitchFamily="49" charset="0"/>
              </a:rPr>
              <a:t>3</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2000" b="1" dirty="0">
              <a:latin typeface="Consolas" panose="020B0609020204030204" pitchFamily="49" charset="0"/>
              <a:cs typeface="Consolas" panose="020B0609020204030204" pitchFamily="49" charset="0"/>
            </a:endParaRPr>
          </a:p>
        </p:txBody>
      </p:sp>
      <p:sp>
        <p:nvSpPr>
          <p:cNvPr id="7" name="TextBox 6"/>
          <p:cNvSpPr txBox="1"/>
          <p:nvPr/>
        </p:nvSpPr>
        <p:spPr>
          <a:xfrm>
            <a:off x="1666844" y="2941174"/>
            <a:ext cx="2928958"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1" dirty="0">
              <a:latin typeface="Consolas" panose="020B0609020204030204" pitchFamily="49" charset="0"/>
              <a:cs typeface="Consolas" panose="020B0609020204030204" pitchFamily="49" charset="0"/>
            </a:endParaRPr>
          </a:p>
        </p:txBody>
      </p:sp>
      <p:sp>
        <p:nvSpPr>
          <p:cNvPr id="8" name="TextBox 7"/>
          <p:cNvSpPr txBox="1"/>
          <p:nvPr/>
        </p:nvSpPr>
        <p:spPr>
          <a:xfrm>
            <a:off x="4452926" y="2941174"/>
            <a:ext cx="2071702" cy="400110"/>
          </a:xfrm>
          <a:prstGeom prst="rect">
            <a:avLst/>
          </a:prstGeom>
          <a:noFill/>
        </p:spPr>
        <p:txBody>
          <a:bodyPr wrap="square" rtlCol="0">
            <a:spAutoFit/>
          </a:bodyPr>
          <a:lstStyle/>
          <a:p>
            <a:r>
              <a:rPr lang="zh-CN" altLang="en-US" sz="2000" b="1" dirty="0">
                <a:solidFill>
                  <a:srgbClr val="99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6600"/>
                </a:solidFill>
                <a:latin typeface="Consolas" panose="020B0609020204030204" pitchFamily="49" charset="0"/>
                <a:ea typeface="楷体" panose="02010609060101010101" pitchFamily="49" charset="-122"/>
                <a:cs typeface="Consolas" panose="020B0609020204030204" pitchFamily="49" charset="0"/>
              </a:rPr>
              <a:t>6</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2000" b="1" dirty="0">
              <a:latin typeface="Consolas" panose="020B0609020204030204" pitchFamily="49" charset="0"/>
              <a:cs typeface="Consolas" panose="020B0609020204030204" pitchFamily="49" charset="0"/>
            </a:endParaRPr>
          </a:p>
        </p:txBody>
      </p:sp>
      <p:sp>
        <p:nvSpPr>
          <p:cNvPr id="9" name="TextBox 8"/>
          <p:cNvSpPr txBox="1"/>
          <p:nvPr/>
        </p:nvSpPr>
        <p:spPr>
          <a:xfrm>
            <a:off x="1666844" y="3469758"/>
            <a:ext cx="2928958"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6600"/>
                </a:solidFill>
                <a:latin typeface="Consolas" panose="020B0609020204030204" pitchFamily="49" charset="0"/>
                <a:ea typeface="楷体" panose="02010609060101010101" pitchFamily="49" charset="-122"/>
                <a:cs typeface="Consolas" panose="020B0609020204030204" pitchFamily="49" charset="0"/>
              </a:rPr>
              <a:t>6</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5</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1" dirty="0">
              <a:latin typeface="Consolas" panose="020B0609020204030204" pitchFamily="49" charset="0"/>
              <a:cs typeface="Consolas" panose="020B0609020204030204" pitchFamily="49" charset="0"/>
            </a:endParaRPr>
          </a:p>
        </p:txBody>
      </p:sp>
      <p:sp>
        <p:nvSpPr>
          <p:cNvPr id="10" name="TextBox 9"/>
          <p:cNvSpPr txBox="1"/>
          <p:nvPr/>
        </p:nvSpPr>
        <p:spPr>
          <a:xfrm>
            <a:off x="4452926" y="3469758"/>
            <a:ext cx="1714512" cy="400110"/>
          </a:xfrm>
          <a:prstGeom prst="rect">
            <a:avLst/>
          </a:prstGeom>
          <a:noFill/>
        </p:spPr>
        <p:txBody>
          <a:bodyPr wrap="square" rtlCol="0">
            <a:spAutoFit/>
          </a:bodyPr>
          <a:lstStyle/>
          <a:p>
            <a:r>
              <a:rPr lang="zh-CN" altLang="en-US" sz="2000" b="1" dirty="0">
                <a:solidFill>
                  <a:srgbClr val="99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6600"/>
                </a:solidFill>
                <a:latin typeface="Consolas" panose="020B0609020204030204" pitchFamily="49" charset="0"/>
                <a:ea typeface="楷体" panose="02010609060101010101" pitchFamily="49" charset="-122"/>
                <a:cs typeface="Consolas" panose="020B0609020204030204" pitchFamily="49" charset="0"/>
              </a:rPr>
              <a:t>9</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6600"/>
                </a:solidFill>
                <a:latin typeface="Consolas" panose="020B0609020204030204" pitchFamily="49" charset="0"/>
                <a:ea typeface="楷体" panose="02010609060101010101" pitchFamily="49" charset="-122"/>
                <a:cs typeface="Consolas" panose="020B0609020204030204" pitchFamily="49" charset="0"/>
              </a:rPr>
              <a:t>6</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1" dirty="0">
              <a:latin typeface="Consolas" panose="020B0609020204030204" pitchFamily="49" charset="0"/>
              <a:cs typeface="Consolas" panose="020B0609020204030204" pitchFamily="49" charset="0"/>
            </a:endParaRPr>
          </a:p>
        </p:txBody>
      </p:sp>
      <p:sp>
        <p:nvSpPr>
          <p:cNvPr id="11" name="TextBox 10"/>
          <p:cNvSpPr txBox="1"/>
          <p:nvPr/>
        </p:nvSpPr>
        <p:spPr>
          <a:xfrm>
            <a:off x="1666844" y="4012744"/>
            <a:ext cx="2928958"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9</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6</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1" dirty="0">
              <a:latin typeface="Consolas" panose="020B0609020204030204" pitchFamily="49" charset="0"/>
              <a:cs typeface="Consolas" panose="020B0609020204030204" pitchFamily="49" charset="0"/>
            </a:endParaRPr>
          </a:p>
        </p:txBody>
      </p:sp>
      <p:sp>
        <p:nvSpPr>
          <p:cNvPr id="12" name="TextBox 11"/>
          <p:cNvSpPr txBox="1"/>
          <p:nvPr/>
        </p:nvSpPr>
        <p:spPr>
          <a:xfrm>
            <a:off x="4452926" y="4012744"/>
            <a:ext cx="1714512" cy="400110"/>
          </a:xfrm>
          <a:prstGeom prst="rect">
            <a:avLst/>
          </a:prstGeom>
          <a:noFill/>
        </p:spPr>
        <p:txBody>
          <a:bodyPr wrap="square" rtlCol="0">
            <a:spAutoFit/>
          </a:bodyPr>
          <a:lstStyle/>
          <a:p>
            <a:r>
              <a:rPr lang="zh-CN" altLang="en-US" sz="2000" b="1" dirty="0">
                <a:solidFill>
                  <a:srgbClr val="99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{15}</a:t>
            </a:r>
            <a:endParaRPr lang="zh-CN" altLang="en-US" sz="2000" b="1" dirty="0">
              <a:latin typeface="Consolas" panose="020B0609020204030204" pitchFamily="49" charset="0"/>
              <a:cs typeface="Consolas" panose="020B0609020204030204" pitchFamily="49" charset="0"/>
            </a:endParaRPr>
          </a:p>
        </p:txBody>
      </p:sp>
      <p:grpSp>
        <p:nvGrpSpPr>
          <p:cNvPr id="49" name="组合 48"/>
          <p:cNvGrpSpPr/>
          <p:nvPr/>
        </p:nvGrpSpPr>
        <p:grpSpPr>
          <a:xfrm>
            <a:off x="6419175" y="3767522"/>
            <a:ext cx="2869439" cy="2655066"/>
            <a:chOff x="4786314" y="3059950"/>
            <a:chExt cx="3214709" cy="2655066"/>
          </a:xfrm>
        </p:grpSpPr>
        <p:sp>
          <p:nvSpPr>
            <p:cNvPr id="13" name="椭圆 12"/>
            <p:cNvSpPr/>
            <p:nvPr/>
          </p:nvSpPr>
          <p:spPr>
            <a:xfrm>
              <a:off x="4786314"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5715008"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5286380" y="450057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15" idx="3"/>
              <a:endCxn id="13" idx="7"/>
            </p:cNvCxnSpPr>
            <p:nvPr/>
          </p:nvCxnSpPr>
          <p:spPr>
            <a:xfrm rot="5400000">
              <a:off x="5070271" y="500930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15" idx="5"/>
              <a:endCxn id="14" idx="1"/>
            </p:cNvCxnSpPr>
            <p:nvPr/>
          </p:nvCxnSpPr>
          <p:spPr>
            <a:xfrm rot="16200000" flipH="1">
              <a:off x="5534618" y="504502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0" name="椭圆 19"/>
            <p:cNvSpPr/>
            <p:nvPr/>
          </p:nvSpPr>
          <p:spPr>
            <a:xfrm>
              <a:off x="6286512" y="450057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5786446" y="378619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23" name="直接连接符 22"/>
            <p:cNvCxnSpPr>
              <a:stCxn id="21" idx="3"/>
              <a:endCxn id="15" idx="7"/>
            </p:cNvCxnSpPr>
            <p:nvPr/>
          </p:nvCxnSpPr>
          <p:spPr>
            <a:xfrm rot="5400000">
              <a:off x="5570337" y="429492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0" idx="1"/>
            </p:cNvCxnSpPr>
            <p:nvPr/>
          </p:nvCxnSpPr>
          <p:spPr>
            <a:xfrm rot="16200000" flipH="1">
              <a:off x="6070403" y="4294923"/>
              <a:ext cx="360780" cy="196980"/>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6786578" y="4493762"/>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7085522" y="3739175"/>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9</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6370476" y="305995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15</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7572395" y="4456064"/>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5</a:t>
              </a:r>
              <a:endParaRPr lang="zh-CN" altLang="en-US" b="1" dirty="0">
                <a:solidFill>
                  <a:srgbClr val="0000FF"/>
                </a:solidFill>
                <a:latin typeface="Consolas" panose="020B0609020204030204" pitchFamily="49" charset="0"/>
                <a:cs typeface="Consolas" panose="020B0609020204030204" pitchFamily="49" charset="0"/>
              </a:endParaRPr>
            </a:p>
          </p:txBody>
        </p:sp>
        <p:cxnSp>
          <p:nvCxnSpPr>
            <p:cNvPr id="31" name="直接连接符 30"/>
            <p:cNvCxnSpPr>
              <a:stCxn id="27" idx="1"/>
              <a:endCxn id="28" idx="5"/>
            </p:cNvCxnSpPr>
            <p:nvPr/>
          </p:nvCxnSpPr>
          <p:spPr>
            <a:xfrm flipH="1" flipV="1">
              <a:off x="6736333" y="3486783"/>
              <a:ext cx="411960" cy="3256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27" idx="5"/>
              <a:endCxn id="29" idx="0"/>
            </p:cNvCxnSpPr>
            <p:nvPr/>
          </p:nvCxnSpPr>
          <p:spPr>
            <a:xfrm>
              <a:off x="7451380" y="4166008"/>
              <a:ext cx="335329" cy="290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28" idx="3"/>
              <a:endCxn id="21" idx="7"/>
            </p:cNvCxnSpPr>
            <p:nvPr/>
          </p:nvCxnSpPr>
          <p:spPr>
            <a:xfrm flipH="1">
              <a:off x="6152304" y="3486783"/>
              <a:ext cx="280943" cy="3726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a:endCxn id="26" idx="0"/>
            </p:cNvCxnSpPr>
            <p:nvPr/>
          </p:nvCxnSpPr>
          <p:spPr>
            <a:xfrm flipH="1">
              <a:off x="7000892" y="4205317"/>
              <a:ext cx="273226" cy="288445"/>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flipH="1">
              <a:off x="6984650" y="3462860"/>
              <a:ext cx="51220" cy="276999"/>
            </a:xfrm>
            <a:prstGeom prst="rect">
              <a:avLst/>
            </a:prstGeom>
            <a:noFill/>
          </p:spPr>
          <p:txBody>
            <a:bodyPr wrap="square" lIns="0" tIns="0" rIns="0" bIns="0" rtlCol="0">
              <a:spAutoFit/>
            </a:bodyPr>
            <a:lstStyle/>
            <a:p>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2" name="TextBox 41"/>
            <p:cNvSpPr txBox="1"/>
            <p:nvPr/>
          </p:nvSpPr>
          <p:spPr>
            <a:xfrm>
              <a:off x="7666442" y="4041644"/>
              <a:ext cx="71389" cy="276999"/>
            </a:xfrm>
            <a:prstGeom prst="rect">
              <a:avLst/>
            </a:prstGeom>
            <a:noFill/>
          </p:spPr>
          <p:txBody>
            <a:bodyPr wrap="square" lIns="0" tIns="0" rIns="0" bIns="0" rtlCol="0">
              <a:spAutoFit/>
            </a:bodyPr>
            <a:lstStyle/>
            <a:p>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3" name="TextBox 42"/>
            <p:cNvSpPr txBox="1"/>
            <p:nvPr/>
          </p:nvSpPr>
          <p:spPr>
            <a:xfrm>
              <a:off x="6072198" y="3462860"/>
              <a:ext cx="142876" cy="285752"/>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6835362" y="4137777"/>
              <a:ext cx="142876" cy="285752"/>
            </a:xfrm>
            <a:prstGeom prst="rect">
              <a:avLst/>
            </a:prstGeom>
            <a:noFill/>
          </p:spPr>
          <p:txBody>
            <a:bodyPr wrap="square" lIns="0" tIns="0" rIns="0" bIns="0" rtlCol="0">
              <a:spAutoFit/>
            </a:bodyPr>
            <a:lstStyle/>
            <a:p>
              <a:r>
                <a:rPr lang="en-US" altLang="zh-CN" b="1" dirty="0">
                  <a:solidFill>
                    <a:srgbClr val="0000FF"/>
                  </a:solidFill>
                  <a:latin typeface="Consolas" panose="020B0609020204030204" pitchFamily="49" charset="0"/>
                  <a:cs typeface="Consolas" panose="020B0609020204030204" pitchFamily="49" charset="0"/>
                </a:rPr>
                <a:t>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5" name="TextBox 44"/>
            <p:cNvSpPr txBox="1"/>
            <p:nvPr/>
          </p:nvSpPr>
          <p:spPr>
            <a:xfrm>
              <a:off x="5584658" y="4127136"/>
              <a:ext cx="142876" cy="285752"/>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6299038" y="4127136"/>
              <a:ext cx="142876" cy="285752"/>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TextBox 46"/>
            <p:cNvSpPr txBox="1"/>
            <p:nvPr/>
          </p:nvSpPr>
          <p:spPr>
            <a:xfrm>
              <a:off x="5072066" y="4904146"/>
              <a:ext cx="142876" cy="285752"/>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5786446" y="4904146"/>
              <a:ext cx="142876" cy="285752"/>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grpSp>
      <p:grpSp>
        <p:nvGrpSpPr>
          <p:cNvPr id="52" name="组合 51"/>
          <p:cNvGrpSpPr/>
          <p:nvPr/>
        </p:nvGrpSpPr>
        <p:grpSpPr>
          <a:xfrm>
            <a:off x="1809720" y="5012877"/>
            <a:ext cx="4572032" cy="1323439"/>
            <a:chOff x="285720" y="4000504"/>
            <a:chExt cx="4572032" cy="1323439"/>
          </a:xfrm>
        </p:grpSpPr>
        <p:sp>
          <p:nvSpPr>
            <p:cNvPr id="50" name="TextBox 49"/>
            <p:cNvSpPr txBox="1"/>
            <p:nvPr/>
          </p:nvSpPr>
          <p:spPr>
            <a:xfrm>
              <a:off x="285720" y="4000504"/>
              <a:ext cx="392909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a(4)</a:t>
              </a:r>
              <a:r>
                <a:rPr lang="zh-CN" altLang="en-US" sz="2000" b="1" dirty="0">
                  <a:solidFill>
                    <a:srgbClr val="0000FF"/>
                  </a:solidFill>
                  <a:latin typeface="Consolas" panose="020B0609020204030204" pitchFamily="49" charset="0"/>
                  <a:cs typeface="Consolas" panose="020B0609020204030204" pitchFamily="49" charset="0"/>
                </a:rPr>
                <a:t>：</a:t>
              </a:r>
              <a:r>
                <a:rPr lang="en-US" altLang="zh-CN" sz="2000" b="1" dirty="0">
                  <a:solidFill>
                    <a:srgbClr val="0000FF"/>
                  </a:solidFill>
                  <a:latin typeface="Consolas" panose="020B0609020204030204" pitchFamily="49" charset="0"/>
                  <a:cs typeface="Consolas" panose="020B0609020204030204" pitchFamily="49" charset="0"/>
                </a:rPr>
                <a:t>10    b(2)</a:t>
              </a:r>
              <a:r>
                <a:rPr lang="zh-CN" altLang="en-US" sz="2000" b="1" dirty="0">
                  <a:solidFill>
                    <a:srgbClr val="0000FF"/>
                  </a:solidFill>
                  <a:latin typeface="Consolas" panose="020B0609020204030204" pitchFamily="49" charset="0"/>
                  <a:cs typeface="Consolas" panose="020B0609020204030204" pitchFamily="49" charset="0"/>
                </a:rPr>
                <a:t>：</a:t>
              </a:r>
              <a:r>
                <a:rPr lang="en-US" altLang="zh-CN" sz="2000" b="1" dirty="0">
                  <a:solidFill>
                    <a:srgbClr val="0000FF"/>
                  </a:solidFill>
                  <a:latin typeface="Consolas" panose="020B0609020204030204" pitchFamily="49" charset="0"/>
                  <a:cs typeface="Consolas" panose="020B0609020204030204" pitchFamily="49" charset="0"/>
                </a:rPr>
                <a:t>000</a:t>
              </a:r>
            </a:p>
            <a:p>
              <a:r>
                <a:rPr lang="en-US" altLang="zh-CN" sz="2000" b="1" dirty="0">
                  <a:solidFill>
                    <a:srgbClr val="0000FF"/>
                  </a:solidFill>
                  <a:latin typeface="Consolas" panose="020B0609020204030204" pitchFamily="49" charset="0"/>
                  <a:cs typeface="Consolas" panose="020B0609020204030204" pitchFamily="49" charset="0"/>
                </a:rPr>
                <a:t>c(1)</a:t>
              </a:r>
              <a:r>
                <a:rPr lang="zh-CN" altLang="en-US" sz="2000" b="1" dirty="0">
                  <a:solidFill>
                    <a:srgbClr val="0000FF"/>
                  </a:solidFill>
                  <a:latin typeface="Consolas" panose="020B0609020204030204" pitchFamily="49" charset="0"/>
                  <a:cs typeface="Consolas" panose="020B0609020204030204" pitchFamily="49" charset="0"/>
                </a:rPr>
                <a:t>：</a:t>
              </a:r>
              <a:r>
                <a:rPr lang="en-US" altLang="zh-CN" sz="2000" b="1" dirty="0">
                  <a:solidFill>
                    <a:srgbClr val="0000FF"/>
                  </a:solidFill>
                  <a:latin typeface="Consolas" panose="020B0609020204030204" pitchFamily="49" charset="0"/>
                  <a:cs typeface="Consolas" panose="020B0609020204030204" pitchFamily="49" charset="0"/>
                </a:rPr>
                <a:t>001   e(3)</a:t>
              </a:r>
              <a:r>
                <a:rPr lang="zh-CN" altLang="en-US" sz="2000" b="1" dirty="0">
                  <a:solidFill>
                    <a:srgbClr val="0000FF"/>
                  </a:solidFill>
                  <a:latin typeface="Consolas" panose="020B0609020204030204" pitchFamily="49" charset="0"/>
                  <a:cs typeface="Consolas" panose="020B0609020204030204" pitchFamily="49" charset="0"/>
                </a:rPr>
                <a:t>：</a:t>
              </a:r>
              <a:r>
                <a:rPr lang="en-US" altLang="zh-CN" sz="2000" b="1" dirty="0">
                  <a:solidFill>
                    <a:srgbClr val="0000FF"/>
                  </a:solidFill>
                  <a:latin typeface="Consolas" panose="020B0609020204030204" pitchFamily="49" charset="0"/>
                  <a:cs typeface="Consolas" panose="020B0609020204030204" pitchFamily="49" charset="0"/>
                </a:rPr>
                <a:t>01</a:t>
              </a:r>
            </a:p>
            <a:p>
              <a:r>
                <a:rPr lang="en-US" altLang="zh-CN" sz="2000" b="1" dirty="0">
                  <a:solidFill>
                    <a:srgbClr val="0000FF"/>
                  </a:solidFill>
                  <a:latin typeface="Consolas" panose="020B0609020204030204" pitchFamily="49" charset="0"/>
                  <a:cs typeface="Consolas" panose="020B0609020204030204" pitchFamily="49" charset="0"/>
                </a:rPr>
                <a:t>d(5)</a:t>
              </a:r>
              <a:r>
                <a:rPr lang="zh-CN" altLang="en-US" sz="2000" b="1" dirty="0">
                  <a:solidFill>
                    <a:srgbClr val="0000FF"/>
                  </a:solidFill>
                  <a:latin typeface="Consolas" panose="020B0609020204030204" pitchFamily="49" charset="0"/>
                  <a:cs typeface="Consolas" panose="020B0609020204030204" pitchFamily="49" charset="0"/>
                </a:rPr>
                <a:t>：</a:t>
              </a:r>
              <a:r>
                <a:rPr lang="en-US" altLang="zh-CN" sz="2000" b="1" dirty="0">
                  <a:solidFill>
                    <a:srgbClr val="0000FF"/>
                  </a:solidFill>
                  <a:latin typeface="Consolas" panose="020B0609020204030204" pitchFamily="49" charset="0"/>
                  <a:cs typeface="Consolas" panose="020B0609020204030204" pitchFamily="49" charset="0"/>
                </a:rPr>
                <a:t>11</a:t>
              </a:r>
            </a:p>
            <a:p>
              <a:r>
                <a:rPr lang="en-US" altLang="zh-CN" sz="2000" b="1" dirty="0">
                  <a:solidFill>
                    <a:srgbClr val="0000FF"/>
                  </a:solidFill>
                  <a:latin typeface="Consolas" panose="020B0609020204030204" pitchFamily="49" charset="0"/>
                  <a:cs typeface="Consolas" panose="020B0609020204030204" pitchFamily="49" charset="0"/>
                </a:rPr>
                <a:t>WPL=(2+1)*3+(3+4+5)*2 = 33</a:t>
              </a:r>
              <a:endParaRPr lang="zh-CN" altLang="en-US" sz="2000" b="1" dirty="0">
                <a:solidFill>
                  <a:srgbClr val="0000FF"/>
                </a:solidFill>
                <a:latin typeface="Consolas" panose="020B0609020204030204" pitchFamily="49" charset="0"/>
                <a:cs typeface="Consolas" panose="020B0609020204030204" pitchFamily="49" charset="0"/>
              </a:endParaRPr>
            </a:p>
          </p:txBody>
        </p:sp>
        <p:sp>
          <p:nvSpPr>
            <p:cNvPr id="51" name="左箭头 50"/>
            <p:cNvSpPr/>
            <p:nvPr/>
          </p:nvSpPr>
          <p:spPr>
            <a:xfrm>
              <a:off x="4429124" y="4500570"/>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gr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1524001" y="2153722"/>
            <a:ext cx="184731" cy="369332"/>
          </a:xfrm>
          <a:prstGeom prst="rect">
            <a:avLst/>
          </a:prstGeom>
          <a:noFill/>
          <a:ln w="9525">
            <a:noFill/>
            <a:miter lim="800000"/>
          </a:ln>
          <a:effectLst/>
        </p:spPr>
        <p:txBody>
          <a:bodyPr wrap="none" anchor="ctr">
            <a:spAutoFit/>
          </a:bodyPr>
          <a:lstStyle/>
          <a:p>
            <a:endParaRPr lang="zh-CN" altLang="en-US"/>
          </a:p>
        </p:txBody>
      </p:sp>
      <p:sp>
        <p:nvSpPr>
          <p:cNvPr id="6" name="TextBox 5"/>
          <p:cNvSpPr txBox="1"/>
          <p:nvPr/>
        </p:nvSpPr>
        <p:spPr>
          <a:xfrm>
            <a:off x="565079" y="571481"/>
            <a:ext cx="9602887" cy="59761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lIns="216000" tIns="216000" bIns="216000" rtlCol="0">
            <a:spAutoFit/>
          </a:bodyPr>
          <a:lstStyle/>
          <a:p>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n;</a:t>
            </a:r>
            <a:endParaRPr lang="zh-CN" altLang="zh-CN"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dirty="0" err="1">
                <a:solidFill>
                  <a:srgbClr val="C00000"/>
                </a:solidFill>
                <a:latin typeface="Consolas" panose="020B0609020204030204" pitchFamily="49" charset="0"/>
                <a:ea typeface="仿宋" panose="02010609060101010101" pitchFamily="49" charset="-122"/>
                <a:cs typeface="Consolas" panose="020B0609020204030204" pitchFamily="49" charset="0"/>
              </a:rPr>
              <a:t>HTreeNode</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dirty="0">
                <a:solidFill>
                  <a:srgbClr val="00B0F0"/>
                </a:solidFill>
                <a:latin typeface="Consolas" panose="020B0609020204030204" pitchFamily="49" charset="0"/>
                <a:ea typeface="仿宋" panose="02010609060101010101" pitchFamily="49" charset="-122"/>
                <a:cs typeface="Consolas" panose="020B0609020204030204" pitchFamily="49" charset="0"/>
              </a:rPr>
              <a:t>赫</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夫曼树结点类型</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char data;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字符</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weight;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权值</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parent;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双亲的位置</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lchild</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左孩子的位置</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rchild</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右孩子的位置</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HTreeNode</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C00000"/>
                </a:solidFill>
                <a:latin typeface="Consolas" panose="020B0609020204030204" pitchFamily="49" charset="0"/>
                <a:ea typeface="仿宋" panose="02010609060101010101" pitchFamily="49" charset="-122"/>
                <a:cs typeface="Consolas" panose="020B0609020204030204" pitchFamily="49" charset="0"/>
              </a:rPr>
              <a:t>ht</a:t>
            </a:r>
            <a:r>
              <a:rPr lang="en-US" altLang="zh-CN" dirty="0">
                <a:solidFill>
                  <a:srgbClr val="C00000"/>
                </a:solidFill>
                <a:latin typeface="Consolas" panose="020B0609020204030204" pitchFamily="49" charset="0"/>
                <a:ea typeface="仿宋" panose="02010609060101010101" pitchFamily="49" charset="-122"/>
                <a:cs typeface="Consolas" panose="020B0609020204030204" pitchFamily="49" charset="0"/>
              </a:rPr>
              <a:t>[MAX]</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存放</a:t>
            </a:r>
            <a:r>
              <a:rPr lang="zh-CN" altLang="en-US" dirty="0">
                <a:solidFill>
                  <a:srgbClr val="00B0F0"/>
                </a:solidFill>
                <a:latin typeface="Consolas" panose="020B0609020204030204" pitchFamily="49" charset="0"/>
                <a:ea typeface="仿宋" panose="02010609060101010101" pitchFamily="49" charset="-122"/>
                <a:cs typeface="Consolas" panose="020B0609020204030204" pitchFamily="49" charset="0"/>
              </a:rPr>
              <a:t>赫</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夫曼树</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map&lt;</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char,string</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&gt; </a:t>
            </a:r>
            <a:r>
              <a:rPr lang="en-US" altLang="zh-CN" dirty="0" err="1">
                <a:solidFill>
                  <a:srgbClr val="C00000"/>
                </a:solidFill>
                <a:latin typeface="Consolas" panose="020B0609020204030204" pitchFamily="49" charset="0"/>
                <a:ea typeface="仿宋" panose="02010609060101010101" pitchFamily="49" charset="-122"/>
                <a:cs typeface="Consolas" panose="020B0609020204030204" pitchFamily="49" charset="0"/>
              </a:rPr>
              <a:t>htcode</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存放</a:t>
            </a:r>
            <a:r>
              <a:rPr lang="zh-CN" altLang="en-US" dirty="0">
                <a:solidFill>
                  <a:srgbClr val="00B0F0"/>
                </a:solidFill>
                <a:latin typeface="Consolas" panose="020B0609020204030204" pitchFamily="49" charset="0"/>
                <a:ea typeface="仿宋" panose="02010609060101010101" pitchFamily="49" charset="-122"/>
                <a:cs typeface="Consolas" panose="020B0609020204030204" pitchFamily="49" charset="0"/>
              </a:rPr>
              <a:t>赫</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夫曼编码</a:t>
            </a:r>
          </a:p>
          <a:p>
            <a:pPr>
              <a:lnSpc>
                <a:spcPct val="200000"/>
              </a:lnSpc>
            </a:pP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C0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优先队列结点类型</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对应</a:t>
            </a:r>
            <a:r>
              <a:rPr lang="zh-CN" altLang="en-US" dirty="0">
                <a:solidFill>
                  <a:srgbClr val="00B0F0"/>
                </a:solidFill>
                <a:latin typeface="Consolas" panose="020B0609020204030204" pitchFamily="49" charset="0"/>
                <a:ea typeface="仿宋" panose="02010609060101010101" pitchFamily="49" charset="-122"/>
                <a:cs typeface="Consolas" panose="020B0609020204030204" pitchFamily="49" charset="0"/>
              </a:rPr>
              <a:t>赫</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夫曼树</a:t>
            </a:r>
            <a:r>
              <a:rPr lang="en-US" altLang="zh-CN" dirty="0" err="1">
                <a:solidFill>
                  <a:srgbClr val="00B0F0"/>
                </a:solidFill>
                <a:latin typeface="Consolas" panose="020B0609020204030204" pitchFamily="49" charset="0"/>
                <a:ea typeface="仿宋" panose="02010609060101010101" pitchFamily="49" charset="-122"/>
                <a:cs typeface="Consolas" panose="020B0609020204030204" pitchFamily="49" charset="0"/>
              </a:rPr>
              <a:t>ht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中的位置</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char data;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字符</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weight;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权值</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const</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NodeType</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&amp;s)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const</a:t>
            </a:r>
            <a:endParaRPr lang="zh-CN" altLang="zh-CN"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dirty="0">
                <a:solidFill>
                  <a:srgbClr val="00B0F0"/>
                </a:solidFill>
                <a:latin typeface="Consolas" panose="020B0609020204030204" pitchFamily="49" charset="0"/>
                <a:ea typeface="仿宋" panose="02010609060101010101" pitchFamily="49" charset="-122"/>
                <a:cs typeface="Consolas" panose="020B0609020204030204" pitchFamily="49" charset="0"/>
              </a:rPr>
              <a:t>用于创建</a:t>
            </a:r>
            <a:r>
              <a:rPr lang="zh-CN" altLang="zh-CN" dirty="0">
                <a:solidFill>
                  <a:srgbClr val="FF0000"/>
                </a:solidFill>
                <a:latin typeface="Consolas" panose="020B0609020204030204" pitchFamily="49" charset="0"/>
                <a:ea typeface="仿宋" panose="02010609060101010101" pitchFamily="49" charset="-122"/>
                <a:cs typeface="Consolas" panose="020B0609020204030204" pitchFamily="49" charset="0"/>
              </a:rPr>
              <a:t>小根堆</a:t>
            </a: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dirty="0" err="1">
                <a:solidFill>
                  <a:srgbClr val="0000FF"/>
                </a:solidFill>
                <a:latin typeface="Consolas" panose="020B0609020204030204" pitchFamily="49" charset="0"/>
                <a:ea typeface="仿宋" panose="02010609060101010101" pitchFamily="49" charset="-122"/>
                <a:cs typeface="Consolas" panose="020B0609020204030204" pitchFamily="49" charset="0"/>
              </a:rPr>
              <a:t>s.weight</a:t>
            </a:r>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&lt;weight;</a:t>
            </a:r>
            <a:endParaRPr lang="zh-CN" altLang="zh-CN"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175" y="142852"/>
            <a:ext cx="9847543" cy="65232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r>
              <a:rPr lang="en-US" altLang="zh-CN" b="1" dirty="0">
                <a:solidFill>
                  <a:srgbClr val="FF0000"/>
                </a:solidFill>
                <a:latin typeface="Consolas" panose="020B0609020204030204" pitchFamily="49" charset="0"/>
                <a:ea typeface="仿宋" panose="02010609060101010101" pitchFamily="49" charset="-122"/>
                <a:cs typeface="Consolas" panose="020B0609020204030204" pitchFamily="49" charset="0"/>
              </a:rPr>
              <a:t>void </a:t>
            </a:r>
            <a:r>
              <a:rPr lang="en-US" altLang="zh-CN" b="1" dirty="0" err="1">
                <a:solidFill>
                  <a:srgbClr val="FF0000"/>
                </a:solidFill>
                <a:latin typeface="Consolas" panose="020B0609020204030204" pitchFamily="49" charset="0"/>
                <a:ea typeface="仿宋" panose="02010609060101010101" pitchFamily="49" charset="-122"/>
                <a:cs typeface="Consolas" panose="020B0609020204030204" pitchFamily="49" charset="0"/>
              </a:rPr>
              <a:t>CreateHTree</a:t>
            </a:r>
            <a:r>
              <a:rPr lang="en-US" altLang="zh-CN" b="1" dirty="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lang="zh-CN" altLang="zh-CN" b="1" dirty="0">
                <a:solidFill>
                  <a:srgbClr val="FF0000"/>
                </a:solidFill>
                <a:latin typeface="Consolas" panose="020B0609020204030204" pitchFamily="49" charset="0"/>
                <a:ea typeface="仿宋" panose="02010609060101010101" pitchFamily="49" charset="-122"/>
                <a:cs typeface="Consolas" panose="020B0609020204030204" pitchFamily="49" charset="0"/>
              </a:rPr>
              <a:t>构造</a:t>
            </a:r>
            <a:r>
              <a:rPr lang="zh-CN" altLang="en-US" b="1" dirty="0">
                <a:solidFill>
                  <a:srgbClr val="FF0000"/>
                </a:solidFill>
                <a:latin typeface="Consolas" panose="020B0609020204030204" pitchFamily="49" charset="0"/>
                <a:ea typeface="仿宋" panose="02010609060101010101" pitchFamily="49" charset="-122"/>
                <a:cs typeface="Consolas" panose="020B0609020204030204" pitchFamily="49" charset="0"/>
              </a:rPr>
              <a:t>赫</a:t>
            </a:r>
            <a:r>
              <a:rPr lang="zh-CN" altLang="zh-CN" b="1" dirty="0">
                <a:solidFill>
                  <a:srgbClr val="FF0000"/>
                </a:solidFill>
                <a:latin typeface="Consolas" panose="020B0609020204030204" pitchFamily="49" charset="0"/>
                <a:ea typeface="仿宋" panose="02010609060101010101" pitchFamily="49" charset="-122"/>
                <a:cs typeface="Consolas" panose="020B0609020204030204" pitchFamily="49" charset="0"/>
              </a:rPr>
              <a:t>夫曼树</a:t>
            </a: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NodeType</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e,e1,e2;</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6600"/>
                </a:solidFill>
                <a:latin typeface="Consolas" panose="020B0609020204030204" pitchFamily="49" charset="0"/>
                <a:ea typeface="仿宋" panose="02010609060101010101" pitchFamily="49" charset="-122"/>
                <a:cs typeface="Consolas" panose="020B0609020204030204" pitchFamily="49" charset="0"/>
              </a:rPr>
              <a:t>priority_queue</a:t>
            </a:r>
            <a:r>
              <a:rPr lang="en-US" altLang="zh-CN" b="1" dirty="0">
                <a:solidFill>
                  <a:srgbClr val="006600"/>
                </a:solidFill>
                <a:latin typeface="Consolas" panose="020B0609020204030204" pitchFamily="49" charset="0"/>
                <a:ea typeface="仿宋" panose="02010609060101010101" pitchFamily="49" charset="-122"/>
                <a:cs typeface="Consolas" panose="020B0609020204030204" pitchFamily="49" charset="0"/>
              </a:rPr>
              <a:t>&lt;</a:t>
            </a:r>
            <a:r>
              <a:rPr lang="en-US" altLang="zh-CN" b="1" dirty="0" err="1">
                <a:solidFill>
                  <a:srgbClr val="0066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b="1" dirty="0">
                <a:solidFill>
                  <a:srgbClr val="006600"/>
                </a:solidFill>
                <a:latin typeface="Consolas" panose="020B0609020204030204" pitchFamily="49" charset="0"/>
                <a:ea typeface="仿宋" panose="02010609060101010101" pitchFamily="49" charset="-122"/>
                <a:cs typeface="Consolas" panose="020B0609020204030204" pitchFamily="49" charset="0"/>
              </a:rPr>
              <a:t>&gt; </a:t>
            </a:r>
            <a:r>
              <a:rPr lang="en-US" altLang="zh-CN" b="1" dirty="0" err="1">
                <a:solidFill>
                  <a:srgbClr val="006600"/>
                </a:solidFill>
                <a:latin typeface="Consolas" panose="020B0609020204030204" pitchFamily="49" charset="0"/>
                <a:ea typeface="仿宋" panose="02010609060101010101" pitchFamily="49" charset="-122"/>
                <a:cs typeface="Consolas" panose="020B0609020204030204" pitchFamily="49" charset="0"/>
              </a:rPr>
              <a:t>qu</a:t>
            </a:r>
            <a:r>
              <a:rPr lang="en-US" altLang="zh-CN" b="1" dirty="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b="1"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k=0;k&lt;2*n-1;k++)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设置所有结点的指针域</a:t>
            </a: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lchild</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rchild</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[k].parent=-1;</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   for (</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int</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i</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=0;i&lt;</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n;i</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个结点进队</a:t>
            </a:r>
            <a:r>
              <a:rPr lang="en-US" altLang="zh-CN" b="1" dirty="0" err="1">
                <a:solidFill>
                  <a:srgbClr val="00B0F0"/>
                </a:solidFill>
                <a:latin typeface="Consolas" panose="020B0609020204030204" pitchFamily="49" charset="0"/>
                <a:ea typeface="仿宋" panose="02010609060101010101" pitchFamily="49" charset="-122"/>
                <a:cs typeface="Consolas" panose="020B0609020204030204" pitchFamily="49" charset="0"/>
              </a:rPr>
              <a:t>qu</a:t>
            </a:r>
            <a:endPar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   {  e.no=</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i</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e.data</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i</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].data;</a:t>
            </a:r>
            <a:endParaRPr lang="zh-CN"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e.weight</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i</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].weight; </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qu.push</a:t>
            </a:r>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(e);</a:t>
            </a:r>
            <a:endParaRPr lang="zh-CN"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   }</a:t>
            </a:r>
            <a:endParaRPr lang="zh-CN"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for (int j=</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n;j</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&lt;2*n-1;j++)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构造</a:t>
            </a:r>
            <a:r>
              <a:rPr lang="zh-CN" altLang="en-US" b="1" dirty="0">
                <a:solidFill>
                  <a:srgbClr val="00B0F0"/>
                </a:solidFill>
                <a:latin typeface="Consolas" panose="020B0609020204030204" pitchFamily="49" charset="0"/>
                <a:ea typeface="仿宋" panose="02010609060101010101" pitchFamily="49" charset="-122"/>
                <a:cs typeface="Consolas" panose="020B0609020204030204" pitchFamily="49" charset="0"/>
              </a:rPr>
              <a:t>赫</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夫曼树的</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个非叶子结点</a:t>
            </a: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  e1=</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qu.top</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qu.pop</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出队权值最小的结点</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e1</a:t>
            </a:r>
            <a:endPar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e2=</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qu.top</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qu.pop</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出队权值次小的结点</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e2</a:t>
            </a:r>
            <a:endPar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[j].weight=e1.weight+e2.weight;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构造</a:t>
            </a:r>
            <a:r>
              <a:rPr lang="zh-CN" altLang="en-US" b="1" dirty="0">
                <a:solidFill>
                  <a:srgbClr val="00B0F0"/>
                </a:solidFill>
                <a:latin typeface="Consolas" panose="020B0609020204030204" pitchFamily="49" charset="0"/>
                <a:ea typeface="仿宋" panose="02010609060101010101" pitchFamily="49" charset="-122"/>
                <a:cs typeface="Consolas" panose="020B0609020204030204" pitchFamily="49" charset="0"/>
              </a:rPr>
              <a:t>赫</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夫曼树的非叶子结点</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j	</a:t>
            </a:r>
            <a:endPar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lchild</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=e1.no;</a:t>
            </a:r>
            <a:endParaRPr lang="zh-CN"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rchild</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=e2.no;</a:t>
            </a:r>
            <a:endParaRPr lang="zh-CN"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[e1.no].parent=j;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e1.no</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的双亲为结点</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[e2.no].parent=j;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e2.no</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的双亲为结点</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e.no=j;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构造队列结点</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e.weight</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=e1.weight+e2.weight;</a:t>
            </a:r>
            <a:endParaRPr lang="zh-CN"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chemeClr val="tx1"/>
                </a:solidFill>
                <a:latin typeface="Consolas" panose="020B0609020204030204" pitchFamily="49" charset="0"/>
                <a:ea typeface="仿宋" panose="02010609060101010101" pitchFamily="49" charset="-122"/>
                <a:cs typeface="Consolas" panose="020B0609020204030204" pitchFamily="49" charset="0"/>
              </a:rPr>
              <a:t>qu.push</a:t>
            </a:r>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(e);</a:t>
            </a:r>
            <a:endParaRPr lang="zh-CN"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zh-CN" altLang="zh-CN" b="1"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7821" y="1247229"/>
            <a:ext cx="9755043" cy="53494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r>
              <a:rPr lang="en-US" altLang="zh-CN" b="1" dirty="0">
                <a:solidFill>
                  <a:srgbClr val="FF0000"/>
                </a:solidFill>
                <a:latin typeface="Consolas" panose="020B0609020204030204" pitchFamily="49" charset="0"/>
                <a:ea typeface="仿宋" panose="02010609060101010101" pitchFamily="49" charset="-122"/>
                <a:cs typeface="Consolas" panose="020B0609020204030204" pitchFamily="49" charset="0"/>
              </a:rPr>
              <a:t>void </a:t>
            </a:r>
            <a:r>
              <a:rPr lang="en-US" altLang="zh-CN" b="1" dirty="0" err="1">
                <a:solidFill>
                  <a:srgbClr val="FF0000"/>
                </a:solidFill>
                <a:latin typeface="Consolas" panose="020B0609020204030204" pitchFamily="49" charset="0"/>
                <a:ea typeface="仿宋" panose="02010609060101010101" pitchFamily="49" charset="-122"/>
                <a:cs typeface="Consolas" panose="020B0609020204030204" pitchFamily="49" charset="0"/>
              </a:rPr>
              <a:t>CreateHCode</a:t>
            </a:r>
            <a:r>
              <a:rPr lang="en-US" altLang="zh-CN" b="1" dirty="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lang="zh-CN" altLang="zh-CN" b="1" dirty="0">
                <a:solidFill>
                  <a:srgbClr val="FF0000"/>
                </a:solidFill>
                <a:latin typeface="Consolas" panose="020B0609020204030204" pitchFamily="49" charset="0"/>
                <a:ea typeface="仿宋" panose="02010609060101010101" pitchFamily="49" charset="-122"/>
                <a:cs typeface="Consolas" panose="020B0609020204030204" pitchFamily="49" charset="0"/>
              </a:rPr>
              <a:t>构造</a:t>
            </a:r>
            <a:r>
              <a:rPr lang="zh-CN" altLang="en-US" b="1" dirty="0">
                <a:solidFill>
                  <a:srgbClr val="FF0000"/>
                </a:solidFill>
                <a:latin typeface="Consolas" panose="020B0609020204030204" pitchFamily="49" charset="0"/>
                <a:ea typeface="仿宋" panose="02010609060101010101" pitchFamily="49" charset="-122"/>
                <a:cs typeface="Consolas" panose="020B0609020204030204" pitchFamily="49" charset="0"/>
              </a:rPr>
              <a:t>赫</a:t>
            </a:r>
            <a:r>
              <a:rPr lang="zh-CN" altLang="zh-CN" b="1" dirty="0">
                <a:solidFill>
                  <a:srgbClr val="FF0000"/>
                </a:solidFill>
                <a:latin typeface="Consolas" panose="020B0609020204030204" pitchFamily="49" charset="0"/>
                <a:ea typeface="仿宋" panose="02010609060101010101" pitchFamily="49" charset="-122"/>
                <a:cs typeface="Consolas" panose="020B0609020204030204" pitchFamily="49" charset="0"/>
              </a:rPr>
              <a:t>夫曼编码</a:t>
            </a: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string code;</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code.reserve</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(MAX);</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=0;i&lt;</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构造</a:t>
            </a:r>
            <a:r>
              <a:rPr lang="zh-CN" altLang="zh-CN" b="1" dirty="0">
                <a:solidFill>
                  <a:srgbClr val="9900FF"/>
                </a:solidFill>
                <a:latin typeface="Consolas" panose="020B0609020204030204" pitchFamily="49" charset="0"/>
                <a:ea typeface="仿宋" panose="02010609060101010101" pitchFamily="49" charset="-122"/>
                <a:cs typeface="Consolas" panose="020B0609020204030204" pitchFamily="49" charset="0"/>
              </a:rPr>
              <a:t>叶子结点</a:t>
            </a:r>
            <a:r>
              <a:rPr lang="en-US" altLang="zh-CN" b="1" dirty="0" err="1">
                <a:solidFill>
                  <a:srgbClr val="9900FF"/>
                </a:solidFill>
                <a:latin typeface="Consolas" panose="020B0609020204030204" pitchFamily="49" charset="0"/>
                <a:ea typeface="仿宋" panose="02010609060101010101" pitchFamily="49" charset="-122"/>
                <a:cs typeface="Consolas" panose="020B0609020204030204" pitchFamily="49" charset="0"/>
              </a:rPr>
              <a:t>i</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的</a:t>
            </a:r>
            <a:r>
              <a:rPr lang="zh-CN" altLang="en-US" b="1" dirty="0">
                <a:solidFill>
                  <a:srgbClr val="00B0F0"/>
                </a:solidFill>
                <a:latin typeface="Consolas" panose="020B0609020204030204" pitchFamily="49" charset="0"/>
                <a:ea typeface="仿宋" panose="02010609060101010101" pitchFamily="49" charset="-122"/>
                <a:cs typeface="Consolas" panose="020B0609020204030204" pitchFamily="49" charset="0"/>
              </a:rPr>
              <a:t>赫</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夫曼编码</a:t>
            </a: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  code="";</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curno</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f=</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curno</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].parent;</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while (f!=-1)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循环到根结点</a:t>
            </a: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lchild</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curno</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B0F0"/>
                </a:solidFill>
                <a:latin typeface="Consolas" panose="020B0609020204030204" pitchFamily="49" charset="0"/>
                <a:ea typeface="仿宋" panose="02010609060101010101" pitchFamily="49" charset="-122"/>
                <a:cs typeface="Consolas" panose="020B0609020204030204" pitchFamily="49" charset="0"/>
              </a:rPr>
              <a:t>curno</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为双亲</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的左孩子</a:t>
            </a: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code='0'+code;</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B0F0"/>
                </a:solidFill>
                <a:latin typeface="Consolas" panose="020B0609020204030204" pitchFamily="49" charset="0"/>
                <a:ea typeface="仿宋" panose="02010609060101010101" pitchFamily="49" charset="-122"/>
                <a:cs typeface="Consolas" panose="020B0609020204030204" pitchFamily="49" charset="0"/>
              </a:rPr>
              <a:t>curno</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为双亲</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的右孩子</a:t>
            </a: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code='1'+code;</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curno</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=f; f=</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curno</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].parent;</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htcode</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].data]=code;     </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得到</a:t>
            </a:r>
            <a:r>
              <a:rPr lang="en-US" altLang="zh-CN" b="1" dirty="0" err="1">
                <a:solidFill>
                  <a:srgbClr val="00B0F0"/>
                </a:solidFill>
                <a:latin typeface="Consolas" panose="020B0609020204030204" pitchFamily="49" charset="0"/>
                <a:ea typeface="仿宋" panose="02010609060101010101" pitchFamily="49" charset="-122"/>
                <a:cs typeface="Consolas" panose="020B0609020204030204" pitchFamily="49" charset="0"/>
              </a:rPr>
              <a:t>ht</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b="1"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字符的</a:t>
            </a:r>
            <a:r>
              <a:rPr lang="zh-CN" altLang="en-US" b="1" dirty="0">
                <a:solidFill>
                  <a:srgbClr val="00B0F0"/>
                </a:solidFill>
                <a:latin typeface="Consolas" panose="020B0609020204030204" pitchFamily="49" charset="0"/>
                <a:ea typeface="仿宋" panose="02010609060101010101" pitchFamily="49" charset="-122"/>
                <a:cs typeface="Consolas" panose="020B0609020204030204" pitchFamily="49" charset="0"/>
              </a:rPr>
              <a:t>赫</a:t>
            </a:r>
            <a:r>
              <a:rPr lang="zh-CN"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夫曼编码</a:t>
            </a: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文本占位符 1">
            <a:extLst>
              <a:ext uri="{FF2B5EF4-FFF2-40B4-BE49-F238E27FC236}">
                <a16:creationId xmlns:a16="http://schemas.microsoft.com/office/drawing/2014/main" id="{BF21A5D5-F337-3D7F-62E3-3EB21E41CEFB}"/>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712037" y="1222048"/>
            <a:ext cx="7632700" cy="430887"/>
          </a:xfrm>
          <a:prstGeom prst="rect">
            <a:avLst/>
          </a:prstGeom>
          <a:noFill/>
          <a:ln w="9525">
            <a:noFill/>
            <a:miter lim="800000"/>
          </a:ln>
          <a:effectLst/>
        </p:spPr>
        <p:txBody>
          <a:bodyPr>
            <a:spAutoFit/>
          </a:bodyPr>
          <a:lstStyle/>
          <a:p>
            <a:pPr>
              <a:spcBef>
                <a:spcPct val="50000"/>
              </a:spcBef>
            </a:pPr>
            <a:r>
              <a:rPr lang="en-US" altLang="zh-CN"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算法证明</a:t>
            </a:r>
            <a:r>
              <a:rPr lang="en-US" altLang="zh-CN"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先讨论两个命题及其证明过程。</a:t>
            </a:r>
          </a:p>
        </p:txBody>
      </p:sp>
      <p:sp>
        <p:nvSpPr>
          <p:cNvPr id="160771" name="Text Box 3"/>
          <p:cNvSpPr txBox="1">
            <a:spLocks noChangeArrowheads="1"/>
          </p:cNvSpPr>
          <p:nvPr/>
        </p:nvSpPr>
        <p:spPr bwMode="auto">
          <a:xfrm>
            <a:off x="995409" y="1804968"/>
            <a:ext cx="10450001" cy="1007455"/>
          </a:xfrm>
          <a:prstGeom prst="rect">
            <a:avLst/>
          </a:prstGeom>
          <a:solidFill>
            <a:schemeClr val="accent4">
              <a:lumMod val="20000"/>
              <a:lumOff val="80000"/>
            </a:schemeClr>
          </a:solidFill>
          <a:ln w="9525">
            <a:noFill/>
            <a:miter lim="800000"/>
          </a:ln>
          <a:effectLst/>
        </p:spPr>
        <p:txBody>
          <a:bodyPr wrap="square">
            <a:spAutoFit/>
          </a:bodyPr>
          <a:lstStyle/>
          <a:p>
            <a:pPr>
              <a:lnSpc>
                <a:spcPct val="150000"/>
              </a:lnSpc>
              <a:spcBef>
                <a:spcPct val="50000"/>
              </a:spcBef>
            </a:pPr>
            <a:r>
              <a:rPr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命题</a:t>
            </a:r>
            <a:r>
              <a:rPr lang="en-US" altLang="zh-CN"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（贪心选择性质）：</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两个最小权值字符对应的结点</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y</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必须是赫夫曼树中最深的两个结点且它们为兄弟。</a:t>
            </a:r>
          </a:p>
        </p:txBody>
      </p:sp>
      <p:sp>
        <p:nvSpPr>
          <p:cNvPr id="160772" name="Text Box 4"/>
          <p:cNvSpPr txBox="1">
            <a:spLocks noChangeArrowheads="1"/>
          </p:cNvSpPr>
          <p:nvPr/>
        </p:nvSpPr>
        <p:spPr bwMode="auto">
          <a:xfrm>
            <a:off x="813610" y="4743458"/>
            <a:ext cx="10631799" cy="1523494"/>
          </a:xfrm>
          <a:prstGeom prst="rect">
            <a:avLst/>
          </a:prstGeom>
          <a:noFill/>
          <a:ln w="9525">
            <a:noFill/>
            <a:miter lim="800000"/>
          </a:ln>
          <a:effectLst/>
        </p:spPr>
        <p:txBody>
          <a:bodyPr wrap="square">
            <a:spAutoFit/>
          </a:bodyPr>
          <a:lstStyle/>
          <a:p>
            <a:pPr>
              <a:lnSpc>
                <a:spcPct val="150000"/>
              </a:lnSpc>
            </a:pPr>
            <a:r>
              <a:rPr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证明（反证法）</a:t>
            </a:r>
            <a:r>
              <a:rPr lang="zh-CN" altLang="en-US" sz="22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假设</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结点在赫夫曼树（最优树）中不是最深的，那么存在一个结点</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z</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，有</a:t>
            </a:r>
            <a:r>
              <a:rPr lang="en-US" altLang="zh-CN" sz="2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20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20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，但它比</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深，即</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20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20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此时</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z</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的带权和为</a:t>
            </a:r>
            <a:r>
              <a:rPr lang="en-US" altLang="zh-CN" sz="2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2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aseline="-25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2000" baseline="-25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baseline="-25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2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aseline="-25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z</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p>
        </p:txBody>
      </p:sp>
      <p:grpSp>
        <p:nvGrpSpPr>
          <p:cNvPr id="28" name="组合 27"/>
          <p:cNvGrpSpPr/>
          <p:nvPr/>
        </p:nvGrpSpPr>
        <p:grpSpPr>
          <a:xfrm>
            <a:off x="3671131" y="3331031"/>
            <a:ext cx="2286016" cy="1269551"/>
            <a:chOff x="1500166" y="2071678"/>
            <a:chExt cx="2286016" cy="2071702"/>
          </a:xfrm>
        </p:grpSpPr>
        <p:sp>
          <p:nvSpPr>
            <p:cNvPr id="5" name="椭圆 4"/>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椭圆 5"/>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z</a:t>
              </a:r>
              <a:endParaRPr lang="zh-CN" altLang="en-US"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椭圆 6"/>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椭圆 7"/>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x</a:t>
              </a:r>
              <a:endParaRPr lang="zh-CN" altLang="en-US"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9" name="椭圆 8"/>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y</a:t>
              </a:r>
              <a:endParaRPr lang="zh-CN" altLang="en-US"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cxnSp>
          <p:nvCxnSpPr>
            <p:cNvPr id="11" name="直接连接符 10"/>
            <p:cNvCxnSpPr>
              <a:stCxn id="5" idx="3"/>
              <a:endCxn id="6"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5" idx="5"/>
              <a:endCxn id="7"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7" idx="3"/>
              <a:endCxn id="8"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7" idx="5"/>
              <a:endCxn id="9"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Text Box 4"/>
          <p:cNvSpPr txBox="1">
            <a:spLocks noChangeArrowheads="1"/>
          </p:cNvSpPr>
          <p:nvPr/>
        </p:nvSpPr>
        <p:spPr bwMode="auto">
          <a:xfrm>
            <a:off x="752477" y="3406726"/>
            <a:ext cx="10672385" cy="3200363"/>
          </a:xfrm>
          <a:prstGeom prst="rect">
            <a:avLst/>
          </a:prstGeom>
          <a:noFill/>
          <a:ln w="9525">
            <a:noFill/>
            <a:miter lim="800000"/>
          </a:ln>
          <a:effectLst/>
        </p:spPr>
        <p:txBody>
          <a:bodyPr wrap="square">
            <a:spAutoFit/>
          </a:bodyPr>
          <a:lstStyle/>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如果交换</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z</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结点的位置，其他不变 </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          </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 </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交换后的带权和为</a:t>
            </a:r>
            <a:r>
              <a:rPr lang="en-US" altLang="zh-CN" sz="2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2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aseline="-25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2000" baseline="-25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baseline="-250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2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aseline="-25000" dirty="0" err="1">
                <a:solidFill>
                  <a:srgbClr val="FF00FF"/>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有：</a:t>
            </a:r>
            <a:r>
              <a:rPr lang="en-US" altLang="zh-CN" sz="2000" b="1"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1"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2000" b="1"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1"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2000" b="1"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1"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2000" b="1"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1"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2000" b="1"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b="1"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&lt;</a:t>
            </a:r>
            <a:r>
              <a:rPr lang="en-US" altLang="zh-CN" sz="2000" b="1"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b="1"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1"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2000" b="1"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1"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2000" b="1"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1"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2000" b="1"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2000" b="1"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endParaRPr lang="en-US" altLang="zh-CN" sz="2000" b="1"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（这是因为 </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6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p>
          <a:p>
            <a:pPr>
              <a:lnSpc>
                <a:spcPct val="150000"/>
              </a:lnSpc>
            </a:pP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 </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p>
          <a:p>
            <a:pPr>
              <a:lnSpc>
                <a:spcPct val="150000"/>
              </a:lnSpc>
            </a:pP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 (</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6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 &lt; 0</a:t>
            </a:r>
            <a:r>
              <a:rPr lang="zh-CN" altLang="en-US"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（由前面所设有</a:t>
            </a:r>
            <a:r>
              <a:rPr lang="en-US" altLang="zh-CN" sz="16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16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1600" baseline="-25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16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l</a:t>
            </a:r>
            <a:r>
              <a:rPr lang="en-US" altLang="zh-CN" sz="1600" baseline="-25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z</a:t>
            </a:r>
            <a:r>
              <a:rPr lang="en-US" altLang="zh-CN"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&gt;l</a:t>
            </a:r>
            <a:r>
              <a:rPr lang="en-US" altLang="zh-CN" sz="1600" baseline="-25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p>
          <a:p>
            <a:pPr>
              <a:lnSpc>
                <a:spcPct val="20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交换后得到更优解，这与交换前的树是最优树的假设矛盾。所以上述命题成立。</a:t>
            </a:r>
          </a:p>
        </p:txBody>
      </p:sp>
      <p:grpSp>
        <p:nvGrpSpPr>
          <p:cNvPr id="5" name="组合 4"/>
          <p:cNvGrpSpPr/>
          <p:nvPr/>
        </p:nvGrpSpPr>
        <p:grpSpPr>
          <a:xfrm>
            <a:off x="2109768" y="1158549"/>
            <a:ext cx="2286016" cy="2071702"/>
            <a:chOff x="1500166" y="2071678"/>
            <a:chExt cx="2286016" cy="2071702"/>
          </a:xfrm>
        </p:grpSpPr>
        <p:sp>
          <p:nvSpPr>
            <p:cNvPr id="6" name="椭圆 5"/>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6" idx="3"/>
              <a:endCxn id="7"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8" idx="3"/>
              <a:endCxn id="9"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8" idx="5"/>
              <a:endCxn id="10"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grpSp>
        <p:nvGrpSpPr>
          <p:cNvPr id="15" name="组合 14"/>
          <p:cNvGrpSpPr/>
          <p:nvPr/>
        </p:nvGrpSpPr>
        <p:grpSpPr>
          <a:xfrm>
            <a:off x="4324346" y="1158549"/>
            <a:ext cx="3214710" cy="2071702"/>
            <a:chOff x="3714744" y="2071678"/>
            <a:chExt cx="3214710" cy="2071702"/>
          </a:xfrm>
        </p:grpSpPr>
        <p:sp>
          <p:nvSpPr>
            <p:cNvPr id="16" name="椭圆 15"/>
            <p:cNvSpPr/>
            <p:nvPr/>
          </p:nvSpPr>
          <p:spPr>
            <a:xfrm>
              <a:off x="5286380"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4643438"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5857884"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5286380"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anose="020B0609020204030204" pitchFamily="49" charset="0"/>
                  <a:cs typeface="Consolas" panose="020B0609020204030204" pitchFamily="49" charset="0"/>
                </a:rPr>
                <a:t>z</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0" name="椭圆 19"/>
            <p:cNvSpPr/>
            <p:nvPr/>
          </p:nvSpPr>
          <p:spPr>
            <a:xfrm>
              <a:off x="6500826"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1" name="直接连接符 20"/>
            <p:cNvCxnSpPr>
              <a:stCxn id="16" idx="3"/>
              <a:endCxn id="17" idx="7"/>
            </p:cNvCxnSpPr>
            <p:nvPr/>
          </p:nvCxnSpPr>
          <p:spPr>
            <a:xfrm rot="5400000">
              <a:off x="4963114"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1"/>
            </p:cNvCxnSpPr>
            <p:nvPr/>
          </p:nvCxnSpPr>
          <p:spPr>
            <a:xfrm rot="16200000" flipH="1">
              <a:off x="5570337"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a:stCxn id="18" idx="3"/>
              <a:endCxn id="19" idx="7"/>
            </p:cNvCxnSpPr>
            <p:nvPr/>
          </p:nvCxnSpPr>
          <p:spPr>
            <a:xfrm rot="5400000">
              <a:off x="5570337"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18" idx="5"/>
              <a:endCxn id="20" idx="1"/>
            </p:cNvCxnSpPr>
            <p:nvPr/>
          </p:nvCxnSpPr>
          <p:spPr>
            <a:xfrm rot="16200000" flipH="1">
              <a:off x="6177560" y="333051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25" name="右箭头 24"/>
            <p:cNvSpPr/>
            <p:nvPr/>
          </p:nvSpPr>
          <p:spPr>
            <a:xfrm>
              <a:off x="3714744" y="2786058"/>
              <a:ext cx="571504"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2" name="文本占位符 1">
            <a:extLst>
              <a:ext uri="{FF2B5EF4-FFF2-40B4-BE49-F238E27FC236}">
                <a16:creationId xmlns:a16="http://schemas.microsoft.com/office/drawing/2014/main" id="{B3E701BB-2168-E50B-CCF5-F237C479DEE2}"/>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0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884566" y="1387234"/>
            <a:ext cx="10714957" cy="1477328"/>
          </a:xfrm>
          <a:prstGeom prst="rect">
            <a:avLst/>
          </a:prstGeom>
          <a:noFill/>
          <a:ln w="9525">
            <a:noFill/>
            <a:miter lim="800000"/>
          </a:ln>
          <a:effectLst/>
        </p:spPr>
        <p:txBody>
          <a:bodyPr wrap="square">
            <a:spAutoFit/>
          </a:bodyPr>
          <a:lstStyle/>
          <a:p>
            <a:pPr>
              <a:lnSpc>
                <a:spcPct val="150000"/>
              </a:lnSpc>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命题</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（最优子结构性质）：</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设</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是字符集</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C</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对应的一棵赫夫曼树，结点</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y</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是兄弟，它们的双亲为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z</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，显然有</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z</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 </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x</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y</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，现删除结点</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y</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，让</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z</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变为叶子结点，那么这棵新树</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T</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一定是字符集</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C</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 C - {x</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y}∪{z}</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的最优树。</a:t>
            </a:r>
          </a:p>
        </p:txBody>
      </p:sp>
      <p:grpSp>
        <p:nvGrpSpPr>
          <p:cNvPr id="25" name="组合 24"/>
          <p:cNvGrpSpPr/>
          <p:nvPr/>
        </p:nvGrpSpPr>
        <p:grpSpPr>
          <a:xfrm>
            <a:off x="1884699" y="3173184"/>
            <a:ext cx="5786478" cy="1900309"/>
            <a:chOff x="1357290" y="2857495"/>
            <a:chExt cx="5786478" cy="1900309"/>
          </a:xfrm>
        </p:grpSpPr>
        <p:sp>
          <p:nvSpPr>
            <p:cNvPr id="6" name="椭圆 5"/>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Consolas" panose="020B0609020204030204" pitchFamily="49" charset="0"/>
                  <a:cs typeface="Consolas" panose="020B0609020204030204" pitchFamily="49" charset="0"/>
                </a:rPr>
                <a:t>z</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Consolas" panose="020B0609020204030204" pitchFamily="49" charset="0"/>
                  <a:cs typeface="Consolas" panose="020B0609020204030204" pitchFamily="49" charset="0"/>
                </a:rPr>
                <a:t>x</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Consolas" panose="020B0609020204030204" pitchFamily="49" charset="0"/>
                  <a:cs typeface="Consolas" panose="020B0609020204030204" pitchFamily="49" charset="0"/>
                </a:rPr>
                <a:t>y</a:t>
              </a:r>
              <a:endParaRPr lang="zh-CN" altLang="en-US" sz="2000" b="1" i="1">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6" idx="3"/>
              <a:endCxn id="7"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214678" y="3214686"/>
              <a:ext cx="3143272" cy="369332"/>
            </a:xfrm>
            <a:prstGeom prst="rect">
              <a:avLst/>
            </a:prstGeom>
            <a:noFill/>
          </p:spPr>
          <p:txBody>
            <a:bodyPr wrap="square" rtlCol="0">
              <a:spAutoFit/>
            </a:bodyPr>
            <a:lstStyle/>
            <a:p>
              <a:r>
                <a:rPr lang="zh-CN" altLang="en-US" dirty="0">
                  <a:solidFill>
                    <a:srgbClr val="0000FF"/>
                  </a:solidFill>
                  <a:latin typeface="+mn-ea"/>
                  <a:cs typeface="Consolas" panose="020B0609020204030204" pitchFamily="49" charset="0"/>
                </a:rPr>
                <a:t>由</a:t>
              </a:r>
              <a:r>
                <a:rPr lang="en-US" dirty="0">
                  <a:solidFill>
                    <a:srgbClr val="0000FF"/>
                  </a:solidFill>
                  <a:latin typeface="+mn-ea"/>
                  <a:cs typeface="Consolas" panose="020B0609020204030204" pitchFamily="49" charset="0"/>
                </a:rPr>
                <a:t>T</a:t>
              </a:r>
              <a:r>
                <a:rPr lang="zh-CN" altLang="en-US" dirty="0">
                  <a:solidFill>
                    <a:srgbClr val="0000FF"/>
                  </a:solidFill>
                  <a:latin typeface="+mn-ea"/>
                  <a:cs typeface="Consolas" panose="020B0609020204030204" pitchFamily="49" charset="0"/>
                </a:rPr>
                <a:t>删除</a:t>
              </a:r>
              <a:r>
                <a:rPr lang="en-US" i="1" dirty="0">
                  <a:solidFill>
                    <a:srgbClr val="0000FF"/>
                  </a:solidFill>
                  <a:latin typeface="+mn-ea"/>
                  <a:cs typeface="Consolas" panose="020B0609020204030204" pitchFamily="49" charset="0"/>
                </a:rPr>
                <a:t>x</a:t>
              </a:r>
              <a:r>
                <a:rPr lang="zh-CN" altLang="en-US" dirty="0">
                  <a:solidFill>
                    <a:srgbClr val="0000FF"/>
                  </a:solidFill>
                  <a:latin typeface="+mn-ea"/>
                  <a:cs typeface="Consolas" panose="020B0609020204030204" pitchFamily="49" charset="0"/>
                </a:rPr>
                <a:t>、</a:t>
              </a:r>
              <a:r>
                <a:rPr lang="en-US" i="1" dirty="0">
                  <a:solidFill>
                    <a:srgbClr val="0000FF"/>
                  </a:solidFill>
                  <a:latin typeface="+mn-ea"/>
                  <a:cs typeface="Consolas" panose="020B0609020204030204" pitchFamily="49" charset="0"/>
                </a:rPr>
                <a:t>y</a:t>
              </a:r>
              <a:r>
                <a:rPr lang="zh-CN" altLang="en-US" dirty="0">
                  <a:solidFill>
                    <a:srgbClr val="0000FF"/>
                  </a:solidFill>
                  <a:latin typeface="+mn-ea"/>
                  <a:cs typeface="Consolas" panose="020B0609020204030204" pitchFamily="49" charset="0"/>
                </a:rPr>
                <a:t>结点得到</a:t>
              </a:r>
              <a:r>
                <a:rPr lang="en-US" dirty="0">
                  <a:solidFill>
                    <a:srgbClr val="0000FF"/>
                  </a:solidFill>
                  <a:latin typeface="+mn-ea"/>
                  <a:cs typeface="Consolas" panose="020B0609020204030204" pitchFamily="49" charset="0"/>
                </a:rPr>
                <a:t>T</a:t>
              </a:r>
              <a:r>
                <a:rPr lang="en-US" baseline="-25000" dirty="0">
                  <a:solidFill>
                    <a:srgbClr val="0000FF"/>
                  </a:solidFill>
                  <a:latin typeface="+mn-ea"/>
                  <a:cs typeface="Consolas" panose="020B0609020204030204" pitchFamily="49" charset="0"/>
                </a:rPr>
                <a:t>1</a:t>
              </a:r>
              <a:endParaRPr lang="zh-CN" altLang="en-US" dirty="0">
                <a:solidFill>
                  <a:srgbClr val="0000FF"/>
                </a:solidFill>
                <a:latin typeface="+mn-ea"/>
                <a:cs typeface="Consolas" panose="020B0609020204030204" pitchFamily="49" charset="0"/>
              </a:endParaRPr>
            </a:p>
          </p:txBody>
        </p:sp>
        <p:sp>
          <p:nvSpPr>
            <p:cNvPr id="14" name="TextBox 13"/>
            <p:cNvSpPr txBox="1"/>
            <p:nvPr/>
          </p:nvSpPr>
          <p:spPr>
            <a:xfrm>
              <a:off x="2000232" y="4357694"/>
              <a:ext cx="500066"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T</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Consolas" panose="020B0609020204030204" pitchFamily="49" charset="0"/>
                  <a:cs typeface="Consolas" panose="020B0609020204030204" pitchFamily="49" charset="0"/>
                </a:rPr>
                <a:t>z</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6643702" y="4071942"/>
              <a:ext cx="500066"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T</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cxnSp>
          <p:nvCxnSpPr>
            <p:cNvPr id="19" name="直接箭头连接符 18"/>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连接符 21"/>
            <p:cNvCxnSpPr>
              <a:endCxn id="6"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endCxn id="15"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
        <p:nvSpPr>
          <p:cNvPr id="2" name="文本占位符 1"/>
          <p:cNvSpPr>
            <a:spLocks noGrp="1"/>
          </p:cNvSpPr>
          <p:nvPr>
            <p:ph type="body" sz="quarter" idx="13"/>
          </p:nvPr>
        </p:nvSpPr>
        <p:spPr/>
        <p:txBody>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668811" y="3680428"/>
            <a:ext cx="10725229" cy="1985159"/>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证明（反证法）：</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设</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2000" baseline="-25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的带权路径长度分别为</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WPL</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WPL(T</a:t>
            </a:r>
            <a:r>
              <a:rPr lang="en-US" altLang="zh-CN" sz="2000" baseline="-25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，则有：</a:t>
            </a:r>
            <a:r>
              <a:rPr lang="en-US" altLang="zh-CN" sz="2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WPL(T) = WPL(T</a:t>
            </a:r>
            <a:r>
              <a:rPr lang="en-US" altLang="zh-CN" sz="20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2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+w</a:t>
            </a:r>
            <a:r>
              <a:rPr lang="en-US" altLang="zh-CN" sz="2000" baseline="-25000" dirty="0" err="1">
                <a:solidFill>
                  <a:srgbClr val="006600"/>
                </a:solidFill>
                <a:latin typeface="微软雅黑" panose="020B0503020204020204" pitchFamily="34" charset="-122"/>
                <a:ea typeface="微软雅黑" panose="020B0503020204020204" pitchFamily="34" charset="-122"/>
                <a:cs typeface="Consolas" panose="020B0609020204030204" pitchFamily="49" charset="0"/>
              </a:rPr>
              <a:t>y</a:t>
            </a:r>
            <a:endParaRPr lang="en-US" altLang="zh-CN" sz="2000" baseline="-25000" dirty="0">
              <a:solidFill>
                <a:srgbClr val="006600"/>
              </a:solidFill>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这是因为</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WPL</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2000" baseline="-25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含有</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中除</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y</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外的所有叶子结点的带权路径长度和，另加上</a:t>
            </a:r>
            <a:r>
              <a:rPr lang="en-US"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z</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的带权路径长度。</a:t>
            </a:r>
          </a:p>
        </p:txBody>
      </p:sp>
      <p:grpSp>
        <p:nvGrpSpPr>
          <p:cNvPr id="24" name="组合 23"/>
          <p:cNvGrpSpPr/>
          <p:nvPr/>
        </p:nvGrpSpPr>
        <p:grpSpPr>
          <a:xfrm>
            <a:off x="1668942" y="1468194"/>
            <a:ext cx="5786478" cy="1900309"/>
            <a:chOff x="1357290" y="2857495"/>
            <a:chExt cx="5786478" cy="1900309"/>
          </a:xfrm>
        </p:grpSpPr>
        <p:sp>
          <p:nvSpPr>
            <p:cNvPr id="25" name="椭圆 24"/>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z</a:t>
              </a:r>
              <a:endParaRPr lang="zh-CN" altLang="en-US"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6" name="椭圆 25"/>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x</a:t>
              </a:r>
              <a:endParaRPr lang="zh-CN" altLang="en-US"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椭圆 26"/>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y</a:t>
              </a:r>
              <a:endParaRPr lang="zh-CN" altLang="en-US"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cxnSp>
          <p:nvCxnSpPr>
            <p:cNvPr id="28" name="直接连接符 27"/>
            <p:cNvCxnSpPr>
              <a:stCxn id="25" idx="3"/>
              <a:endCxn id="26"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214678" y="3214686"/>
              <a:ext cx="3143272" cy="369332"/>
            </a:xfrm>
            <a:prstGeom prst="rect">
              <a:avLst/>
            </a:prstGeom>
            <a:noFill/>
          </p:spPr>
          <p:txBody>
            <a:bodyPr wrap="squar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由</a:t>
              </a:r>
              <a:r>
                <a:rPr lang="en-US"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删除</a:t>
              </a:r>
              <a:r>
                <a:rPr lang="en-US" b="1"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en-US" b="1"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y</a:t>
              </a:r>
              <a:r>
                <a:rPr lang="zh-CN" altLang="en-US"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结点得到</a:t>
              </a:r>
              <a:r>
                <a:rPr lang="en-US"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T</a:t>
              </a:r>
              <a:r>
                <a:rPr lang="en-US" b="1" baseline="-25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en-US"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1" name="TextBox 30"/>
            <p:cNvSpPr txBox="1"/>
            <p:nvPr/>
          </p:nvSpPr>
          <p:spPr>
            <a:xfrm>
              <a:off x="2000232" y="4357694"/>
              <a:ext cx="500066" cy="400110"/>
            </a:xfrm>
            <a:prstGeom prst="rect">
              <a:avLst/>
            </a:prstGeom>
            <a:noFill/>
          </p:spPr>
          <p:txBody>
            <a:bodyPr wrap="square" rtlCol="0">
              <a:spAutoFit/>
            </a:bodyPr>
            <a:lstStyle/>
            <a:p>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T</a:t>
              </a:r>
              <a:endParaRPr lang="zh-CN" altLang="en-US"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 name="椭圆 31"/>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z</a:t>
              </a:r>
              <a:endParaRPr lang="zh-CN" altLang="en-US" sz="2000" b="1" i="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3" name="TextBox 32"/>
            <p:cNvSpPr txBox="1"/>
            <p:nvPr/>
          </p:nvSpPr>
          <p:spPr>
            <a:xfrm>
              <a:off x="6643702" y="4071942"/>
              <a:ext cx="500066" cy="400110"/>
            </a:xfrm>
            <a:prstGeom prst="rect">
              <a:avLst/>
            </a:prstGeom>
            <a:noFill/>
          </p:spPr>
          <p:txBody>
            <a:bodyPr wrap="square" rtlCol="0">
              <a:spAutoFit/>
            </a:bodyPr>
            <a:lstStyle/>
            <a:p>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cxnSp>
          <p:nvCxnSpPr>
            <p:cNvPr id="34" name="直接箭头连接符 33"/>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连接符 34"/>
            <p:cNvCxnSpPr>
              <a:endCxn id="25"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endCxn id="32"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63115" y="1295753"/>
            <a:ext cx="4495449" cy="561975"/>
          </a:xfrm>
          <a:prstGeom prst="rect">
            <a:avLst/>
          </a:prstGeom>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nSpc>
                <a:spcPct val="120000"/>
              </a:lnSpc>
              <a:spcBef>
                <a:spcPts val="1200"/>
              </a:spcBef>
              <a:defRPr/>
            </a:pPr>
            <a:r>
              <a:rPr lang="zh-CN" altLang="en-US" sz="2400" dirty="0">
                <a:solidFill>
                  <a:srgbClr val="FF0000"/>
                </a:solidFill>
                <a:latin typeface="+mn-ea"/>
                <a:ea typeface="+mn-ea"/>
                <a:cs typeface="+mn-cs"/>
              </a:rPr>
              <a:t>与动态规划方法的比较</a:t>
            </a:r>
          </a:p>
        </p:txBody>
      </p:sp>
      <p:sp>
        <p:nvSpPr>
          <p:cNvPr id="7" name="矩形 6"/>
          <p:cNvSpPr/>
          <p:nvPr/>
        </p:nvSpPr>
        <p:spPr>
          <a:xfrm>
            <a:off x="763115" y="1927753"/>
            <a:ext cx="10956868" cy="3939540"/>
          </a:xfrm>
          <a:prstGeom prst="rect">
            <a:avLst/>
          </a:prstGeom>
        </p:spPr>
        <p:txBody>
          <a:bodyPr wrap="square">
            <a:spAutoFit/>
          </a:bodyPr>
          <a:lstStyle/>
          <a:p>
            <a:pPr>
              <a:spcBef>
                <a:spcPts val="1200"/>
              </a:spcBef>
              <a:defRPr/>
            </a:pPr>
            <a:r>
              <a:rPr lang="zh-CN" altLang="zh-CN" sz="2000" dirty="0">
                <a:latin typeface="微软雅黑" panose="020B0503020204020204" pitchFamily="34" charset="-122"/>
                <a:ea typeface="微软雅黑" panose="020B0503020204020204" pitchFamily="34" charset="-122"/>
              </a:rPr>
              <a:t>共同点：最优子结构性质。</a:t>
            </a:r>
          </a:p>
          <a:p>
            <a:pPr>
              <a:spcBef>
                <a:spcPts val="1200"/>
              </a:spcBef>
              <a:defRPr/>
            </a:pPr>
            <a:r>
              <a:rPr lang="zh-CN" altLang="zh-CN" sz="2000" dirty="0">
                <a:latin typeface="微软雅黑" panose="020B0503020204020204" pitchFamily="34" charset="-122"/>
                <a:ea typeface="微软雅黑" panose="020B0503020204020204" pitchFamily="34" charset="-122"/>
              </a:rPr>
              <a:t>不同点：</a:t>
            </a:r>
            <a:endParaRPr lang="en-US" altLang="zh-CN" sz="2000" dirty="0">
              <a:latin typeface="微软雅黑" panose="020B0503020204020204" pitchFamily="34" charset="-122"/>
              <a:ea typeface="微软雅黑" panose="020B0503020204020204" pitchFamily="34" charset="-122"/>
            </a:endParaRPr>
          </a:p>
          <a:p>
            <a:pPr>
              <a:spcBef>
                <a:spcPts val="1200"/>
              </a:spcBef>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）求解思路</a:t>
            </a:r>
            <a:endParaRPr lang="zh-CN" altLang="zh-CN" sz="2000" dirty="0">
              <a:latin typeface="微软雅黑" panose="020B0503020204020204" pitchFamily="34" charset="-122"/>
              <a:ea typeface="微软雅黑" panose="020B0503020204020204" pitchFamily="34" charset="-122"/>
            </a:endParaRPr>
          </a:p>
          <a:p>
            <a:pPr marL="450850" indent="357505">
              <a:spcBef>
                <a:spcPts val="600"/>
              </a:spcBef>
              <a:buFont typeface="Wingdings" panose="05000000000000000000" pitchFamily="2" charset="2"/>
              <a:buChar char="ü"/>
              <a:defRPr/>
            </a:pPr>
            <a:r>
              <a:rPr lang="zh-CN" altLang="zh-CN" sz="2000" dirty="0">
                <a:solidFill>
                  <a:srgbClr val="0000FF"/>
                </a:solidFill>
                <a:latin typeface="微软雅黑" panose="020B0503020204020204" pitchFamily="34" charset="-122"/>
                <a:ea typeface="微软雅黑" panose="020B0503020204020204" pitchFamily="34" charset="-122"/>
              </a:rPr>
              <a:t>动态规划</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自底向上求解，求解过程</a:t>
            </a:r>
            <a:r>
              <a:rPr lang="zh-CN" altLang="zh-CN" sz="2000" dirty="0">
                <a:latin typeface="微软雅黑" panose="020B0503020204020204" pitchFamily="34" charset="-122"/>
                <a:ea typeface="微软雅黑" panose="020B0503020204020204" pitchFamily="34" charset="-122"/>
              </a:rPr>
              <a:t>依赖于子问题的解</a:t>
            </a:r>
            <a:r>
              <a:rPr lang="zh-CN" altLang="en-US" sz="2000" dirty="0">
                <a:latin typeface="微软雅黑" panose="020B0503020204020204" pitchFamily="34" charset="-122"/>
                <a:ea typeface="微软雅黑" panose="020B0503020204020204" pitchFamily="34" charset="-122"/>
              </a:rPr>
              <a:t>，在求出相关子问题的解后，再做出选择</a:t>
            </a:r>
            <a:r>
              <a:rPr lang="zh-CN" altLang="zh-CN" sz="2000" dirty="0">
                <a:latin typeface="微软雅黑" panose="020B0503020204020204" pitchFamily="34" charset="-122"/>
                <a:ea typeface="微软雅黑" panose="020B0503020204020204" pitchFamily="34" charset="-122"/>
              </a:rPr>
              <a:t>。</a:t>
            </a:r>
          </a:p>
          <a:p>
            <a:pPr marL="450850" indent="357505">
              <a:spcBef>
                <a:spcPts val="600"/>
              </a:spcBef>
              <a:buFont typeface="Wingdings" panose="05000000000000000000" pitchFamily="2" charset="2"/>
              <a:buChar char="ü"/>
              <a:defRPr/>
            </a:pPr>
            <a:r>
              <a:rPr lang="zh-CN" altLang="zh-CN" sz="2000" dirty="0">
                <a:solidFill>
                  <a:srgbClr val="0000FF"/>
                </a:solidFill>
                <a:latin typeface="微软雅黑" panose="020B0503020204020204" pitchFamily="34" charset="-122"/>
                <a:ea typeface="微软雅黑" panose="020B0503020204020204" pitchFamily="34" charset="-122"/>
              </a:rPr>
              <a:t>贪心方法</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自顶向下求解，求解过程</a:t>
            </a:r>
            <a:r>
              <a:rPr lang="zh-CN" altLang="zh-CN" sz="2000" dirty="0">
                <a:latin typeface="微软雅黑" panose="020B0503020204020204" pitchFamily="34" charset="-122"/>
                <a:ea typeface="微软雅黑" panose="020B0503020204020204" pitchFamily="34" charset="-122"/>
              </a:rPr>
              <a:t>不依赖于子问题的解</a:t>
            </a:r>
            <a:r>
              <a:rPr lang="zh-CN" altLang="en-US" sz="2000" dirty="0">
                <a:latin typeface="微软雅黑" panose="020B0503020204020204" pitchFamily="34" charset="-122"/>
                <a:ea typeface="微软雅黑" panose="020B0503020204020204" pitchFamily="34" charset="-122"/>
              </a:rPr>
              <a:t>，仅在当前状态下做出最好选择，即局部最优选择</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spcBef>
                <a:spcPts val="1200"/>
              </a:spcBef>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）适用问题</a:t>
            </a:r>
            <a:endParaRPr lang="en-US" altLang="zh-CN" sz="2000" dirty="0">
              <a:latin typeface="微软雅黑" panose="020B0503020204020204" pitchFamily="34" charset="-122"/>
              <a:ea typeface="微软雅黑" panose="020B0503020204020204" pitchFamily="34" charset="-122"/>
            </a:endParaRPr>
          </a:p>
          <a:p>
            <a:pPr marL="808355" indent="-342900">
              <a:spcBef>
                <a:spcPts val="600"/>
              </a:spcBef>
              <a:buFont typeface="Wingdings" panose="05000000000000000000" pitchFamily="2" charset="2"/>
              <a:buChar char="ü"/>
              <a:defRPr/>
            </a:pPr>
            <a:r>
              <a:rPr lang="zh-CN" altLang="en-US" sz="2000" dirty="0">
                <a:solidFill>
                  <a:srgbClr val="0000FF"/>
                </a:solidFill>
                <a:latin typeface="微软雅黑" panose="020B0503020204020204" pitchFamily="34" charset="-122"/>
                <a:ea typeface="微软雅黑" panose="020B0503020204020204" pitchFamily="34" charset="-122"/>
              </a:rPr>
              <a:t>动态规划</a:t>
            </a:r>
            <a:r>
              <a:rPr lang="zh-CN" altLang="en-US" sz="2000" dirty="0">
                <a:latin typeface="微软雅黑" panose="020B0503020204020204" pitchFamily="34" charset="-122"/>
                <a:ea typeface="微软雅黑" panose="020B0503020204020204" pitchFamily="34" charset="-122"/>
              </a:rPr>
              <a:t>：最优子结构、重叠子问题</a:t>
            </a:r>
            <a:endParaRPr lang="en-US" altLang="zh-CN" sz="2000" dirty="0">
              <a:latin typeface="微软雅黑" panose="020B0503020204020204" pitchFamily="34" charset="-122"/>
              <a:ea typeface="微软雅黑" panose="020B0503020204020204" pitchFamily="34" charset="-122"/>
            </a:endParaRPr>
          </a:p>
          <a:p>
            <a:pPr marL="808355" indent="-342900">
              <a:spcBef>
                <a:spcPts val="600"/>
              </a:spcBef>
              <a:buFont typeface="Wingdings" panose="05000000000000000000" pitchFamily="2" charset="2"/>
              <a:buChar char="ü"/>
              <a:defRPr/>
            </a:pPr>
            <a:r>
              <a:rPr lang="zh-CN" altLang="en-US" sz="2000" dirty="0">
                <a:solidFill>
                  <a:srgbClr val="0000FF"/>
                </a:solidFill>
                <a:latin typeface="微软雅黑" panose="020B0503020204020204" pitchFamily="34" charset="-122"/>
                <a:ea typeface="微软雅黑" panose="020B0503020204020204" pitchFamily="34" charset="-122"/>
              </a:rPr>
              <a:t>贪心方法</a:t>
            </a:r>
            <a:r>
              <a:rPr lang="zh-CN" altLang="en-US" sz="2000" dirty="0">
                <a:latin typeface="微软雅黑" panose="020B0503020204020204" pitchFamily="34" charset="-122"/>
                <a:ea typeface="微软雅黑" panose="020B0503020204020204" pitchFamily="34" charset="-122"/>
              </a:rPr>
              <a:t>：最优子结构、贪心选择性质</a:t>
            </a:r>
            <a:endParaRPr lang="en-US" altLang="zh-CN" sz="2000" dirty="0">
              <a:latin typeface="微软雅黑" panose="020B0503020204020204" pitchFamily="34" charset="-122"/>
              <a:ea typeface="微软雅黑" panose="020B0503020204020204" pitchFamily="34" charset="-122"/>
            </a:endParaRPr>
          </a:p>
        </p:txBody>
      </p:sp>
      <p:sp>
        <p:nvSpPr>
          <p:cNvPr id="3" name="文本占位符 5">
            <a:extLst>
              <a:ext uri="{FF2B5EF4-FFF2-40B4-BE49-F238E27FC236}">
                <a16:creationId xmlns:a16="http://schemas.microsoft.com/office/drawing/2014/main" id="{997C32B1-12CE-B1C2-F8A3-1A3EC2068CC5}"/>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spcBef>
                <a:spcPct val="50000"/>
              </a:spcBef>
            </a:pPr>
            <a:r>
              <a:rPr lang="en-US" altLang="zh-CN" sz="2800" b="1" dirty="0">
                <a:latin typeface="微软雅黑" panose="020B0503020204020204" pitchFamily="34" charset="-122"/>
                <a:ea typeface="微软雅黑" panose="020B0503020204020204" pitchFamily="34" charset="-122"/>
                <a:sym typeface="+mn-ea"/>
              </a:rPr>
              <a:t>5.1.2 </a:t>
            </a:r>
            <a:r>
              <a:rPr lang="zh-CN" altLang="en-US" sz="2800" b="1" dirty="0">
                <a:latin typeface="微软雅黑" panose="020B0503020204020204" pitchFamily="34" charset="-122"/>
                <a:ea typeface="微软雅黑" panose="020B0503020204020204" pitchFamily="34" charset="-122"/>
                <a:sym typeface="+mn-ea"/>
              </a:rPr>
              <a:t>贪心法求解的问题应具有的性质</a:t>
            </a:r>
          </a:p>
        </p:txBody>
      </p:sp>
    </p:spTree>
    <p:extLst>
      <p:ext uri="{BB962C8B-B14F-4D97-AF65-F5344CB8AC3E}">
        <p14:creationId xmlns:p14="http://schemas.microsoft.com/office/powerpoint/2010/main" val="149900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anim calcmode="lin" valueType="num">
                                      <p:cBhvr>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anim calcmode="lin" valueType="num">
                                      <p:cBhvr>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down)">
                                      <p:cBhvr>
                                        <p:cTn id="27" dur="500"/>
                                        <p:tgtEl>
                                          <p:spTgt spid="7">
                                            <p:txEl>
                                              <p:pRg st="2" end="2"/>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wipe(down)">
                                      <p:cBhvr>
                                        <p:cTn id="31" dur="500"/>
                                        <p:tgtEl>
                                          <p:spTgt spid="7">
                                            <p:txEl>
                                              <p:pRg st="3" end="3"/>
                                            </p:txEl>
                                          </p:spTgt>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wipe(down)">
                                      <p:cBhvr>
                                        <p:cTn id="35" dur="500"/>
                                        <p:tgtEl>
                                          <p:spTgt spid="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wipe(down)">
                                      <p:cBhvr>
                                        <p:cTn id="40" dur="500"/>
                                        <p:tgtEl>
                                          <p:spTgt spid="7">
                                            <p:txEl>
                                              <p:pRg st="5" end="5"/>
                                            </p:txEl>
                                          </p:spTgt>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wipe(down)">
                                      <p:cBhvr>
                                        <p:cTn id="44" dur="500"/>
                                        <p:tgtEl>
                                          <p:spTgt spid="7">
                                            <p:txEl>
                                              <p:pRg st="6" end="6"/>
                                            </p:txEl>
                                          </p:spTgt>
                                        </p:tgtEl>
                                      </p:cBhvr>
                                    </p:animEffect>
                                  </p:childTnLst>
                                </p:cTn>
                              </p:par>
                            </p:childTnLst>
                          </p:cTn>
                        </p:par>
                        <p:par>
                          <p:cTn id="45" fill="hold">
                            <p:stCondLst>
                              <p:cond delay="1000"/>
                            </p:stCondLst>
                            <p:childTnLst>
                              <p:par>
                                <p:cTn id="46" presetID="22" presetClass="entr" presetSubtype="4" fill="hold" nodeType="after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wipe(down)">
                                      <p:cBhvr>
                                        <p:cTn id="4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698643" y="2966393"/>
            <a:ext cx="10654301" cy="35794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nSpc>
                <a:spcPts val="3200"/>
              </a:lnSpc>
            </a:pPr>
            <a:r>
              <a:rPr lang="zh-CN" altLang="en-US" sz="2000" dirty="0">
                <a:solidFill>
                  <a:srgbClr val="0000FF"/>
                </a:solidFill>
                <a:latin typeface="+mn-ea"/>
                <a:cs typeface="Consolas" panose="020B0609020204030204" pitchFamily="49" charset="0"/>
              </a:rPr>
              <a:t>　　</a:t>
            </a:r>
            <a:r>
              <a:rPr lang="zh-CN" altLang="en-US" sz="2000" b="1" dirty="0">
                <a:solidFill>
                  <a:srgbClr val="0000FF"/>
                </a:solidFill>
                <a:latin typeface="+mn-ea"/>
                <a:cs typeface="Consolas" panose="020B0609020204030204" pitchFamily="49" charset="0"/>
              </a:rPr>
              <a:t>假设</a:t>
            </a:r>
            <a:r>
              <a:rPr lang="en-US" altLang="zh-CN" sz="2000" b="1" dirty="0" err="1">
                <a:solidFill>
                  <a:srgbClr val="0000FF"/>
                </a:solidFill>
                <a:latin typeface="+mn-ea"/>
                <a:cs typeface="Consolas" panose="020B0609020204030204" pitchFamily="49" charset="0"/>
              </a:rPr>
              <a:t>T</a:t>
            </a:r>
            <a:r>
              <a:rPr lang="en-US" altLang="zh-CN" sz="2000" b="1" baseline="-25000" dirty="0" err="1">
                <a:solidFill>
                  <a:srgbClr val="0000FF"/>
                </a:solidFill>
                <a:latin typeface="+mn-ea"/>
                <a:cs typeface="Consolas" panose="020B0609020204030204" pitchFamily="49" charset="0"/>
              </a:rPr>
              <a:t>1</a:t>
            </a:r>
            <a:r>
              <a:rPr lang="zh-CN" altLang="en-US" sz="2000" b="1" dirty="0">
                <a:solidFill>
                  <a:srgbClr val="0000FF"/>
                </a:solidFill>
                <a:latin typeface="+mn-ea"/>
                <a:cs typeface="Consolas" panose="020B0609020204030204" pitchFamily="49" charset="0"/>
              </a:rPr>
              <a:t>不是最优的</a:t>
            </a:r>
            <a:r>
              <a:rPr lang="zh-CN" altLang="en-US" sz="2000" dirty="0">
                <a:solidFill>
                  <a:srgbClr val="0000FF"/>
                </a:solidFill>
                <a:latin typeface="+mn-ea"/>
                <a:cs typeface="Consolas" panose="020B0609020204030204" pitchFamily="49" charset="0"/>
              </a:rPr>
              <a:t>，则存在另一棵树</a:t>
            </a:r>
            <a:r>
              <a:rPr lang="en-US" altLang="zh-CN" sz="2000" dirty="0">
                <a:solidFill>
                  <a:srgbClr val="0000FF"/>
                </a:solidFill>
                <a:latin typeface="+mn-ea"/>
                <a:cs typeface="Consolas" panose="020B0609020204030204" pitchFamily="49" charset="0"/>
              </a:rPr>
              <a:t>T</a:t>
            </a:r>
            <a:r>
              <a:rPr lang="en-US" altLang="zh-CN" sz="2000" baseline="-25000" dirty="0">
                <a:solidFill>
                  <a:srgbClr val="0000FF"/>
                </a:solidFill>
                <a:latin typeface="+mn-ea"/>
                <a:cs typeface="Consolas" panose="020B0609020204030204" pitchFamily="49" charset="0"/>
              </a:rPr>
              <a:t>2</a:t>
            </a:r>
            <a:r>
              <a:rPr lang="zh-CN" altLang="en-US" sz="2000" dirty="0">
                <a:solidFill>
                  <a:srgbClr val="0000FF"/>
                </a:solidFill>
                <a:latin typeface="+mn-ea"/>
                <a:cs typeface="Consolas" panose="020B0609020204030204" pitchFamily="49" charset="0"/>
              </a:rPr>
              <a:t>，有：　</a:t>
            </a:r>
          </a:p>
          <a:p>
            <a:pPr>
              <a:lnSpc>
                <a:spcPts val="3200"/>
              </a:lnSpc>
            </a:pPr>
            <a:r>
              <a:rPr lang="zh-CN" altLang="en-US" sz="2000" dirty="0">
                <a:latin typeface="+mn-ea"/>
                <a:cs typeface="Consolas" panose="020B0609020204030204" pitchFamily="49" charset="0"/>
              </a:rPr>
              <a:t>　　　　　　</a:t>
            </a:r>
            <a:r>
              <a:rPr lang="en-US" altLang="zh-CN" sz="2000" dirty="0">
                <a:solidFill>
                  <a:srgbClr val="006600"/>
                </a:solidFill>
                <a:latin typeface="+mn-ea"/>
                <a:cs typeface="Consolas" panose="020B0609020204030204" pitchFamily="49" charset="0"/>
              </a:rPr>
              <a:t>WPL(T</a:t>
            </a:r>
            <a:r>
              <a:rPr lang="en-US" altLang="zh-CN" sz="2000" baseline="-25000" dirty="0">
                <a:solidFill>
                  <a:srgbClr val="006600"/>
                </a:solidFill>
                <a:latin typeface="+mn-ea"/>
                <a:cs typeface="Consolas" panose="020B0609020204030204" pitchFamily="49" charset="0"/>
              </a:rPr>
              <a:t>2</a:t>
            </a:r>
            <a:r>
              <a:rPr lang="en-US" altLang="zh-CN" sz="2000" dirty="0">
                <a:solidFill>
                  <a:srgbClr val="006600"/>
                </a:solidFill>
                <a:latin typeface="+mn-ea"/>
                <a:cs typeface="Consolas" panose="020B0609020204030204" pitchFamily="49" charset="0"/>
              </a:rPr>
              <a:t>) &lt; WPL(T</a:t>
            </a:r>
            <a:r>
              <a:rPr lang="en-US" altLang="zh-CN" sz="2000" baseline="-25000" dirty="0">
                <a:solidFill>
                  <a:srgbClr val="006600"/>
                </a:solidFill>
                <a:latin typeface="+mn-ea"/>
                <a:cs typeface="Consolas" panose="020B0609020204030204" pitchFamily="49" charset="0"/>
              </a:rPr>
              <a:t>1</a:t>
            </a:r>
            <a:r>
              <a:rPr lang="en-US" altLang="zh-CN" sz="2000" dirty="0">
                <a:solidFill>
                  <a:srgbClr val="006600"/>
                </a:solidFill>
                <a:latin typeface="+mn-ea"/>
                <a:cs typeface="Consolas" panose="020B0609020204030204" pitchFamily="49" charset="0"/>
              </a:rPr>
              <a:t>)</a:t>
            </a:r>
            <a:endParaRPr lang="zh-CN" altLang="en-US" sz="2000" dirty="0">
              <a:latin typeface="+mn-ea"/>
              <a:cs typeface="Consolas" panose="020B0609020204030204" pitchFamily="49" charset="0"/>
            </a:endParaRPr>
          </a:p>
          <a:p>
            <a:pPr>
              <a:lnSpc>
                <a:spcPts val="3200"/>
              </a:lnSpc>
            </a:pPr>
            <a:r>
              <a:rPr lang="zh-CN" altLang="en-US" sz="2000" dirty="0">
                <a:solidFill>
                  <a:srgbClr val="0000FF"/>
                </a:solidFill>
                <a:latin typeface="+mn-ea"/>
                <a:cs typeface="Consolas" panose="020B0609020204030204" pitchFamily="49" charset="0"/>
              </a:rPr>
              <a:t>    由于</a:t>
            </a:r>
            <a:r>
              <a:rPr lang="en-US" altLang="zh-CN" sz="2000" i="1" dirty="0">
                <a:solidFill>
                  <a:srgbClr val="0000FF"/>
                </a:solidFill>
                <a:latin typeface="+mn-ea"/>
                <a:cs typeface="Consolas" panose="020B0609020204030204" pitchFamily="49" charset="0"/>
              </a:rPr>
              <a:t>z</a:t>
            </a:r>
            <a:r>
              <a:rPr lang="en-US" altLang="zh-CN" sz="2000" dirty="0">
                <a:solidFill>
                  <a:srgbClr val="0000FF"/>
                </a:solidFill>
                <a:latin typeface="+mn-ea"/>
                <a:cs typeface="Consolas" panose="020B0609020204030204" pitchFamily="49" charset="0"/>
              </a:rPr>
              <a:t>∈C</a:t>
            </a:r>
            <a:r>
              <a:rPr lang="en-US" altLang="zh-CN" sz="2000" baseline="-25000" dirty="0">
                <a:solidFill>
                  <a:srgbClr val="0000FF"/>
                </a:solidFill>
                <a:latin typeface="+mn-ea"/>
                <a:cs typeface="Consolas" panose="020B0609020204030204" pitchFamily="49" charset="0"/>
              </a:rPr>
              <a:t>1</a:t>
            </a:r>
            <a:r>
              <a:rPr lang="zh-CN" altLang="en-US" sz="2000" dirty="0">
                <a:solidFill>
                  <a:srgbClr val="0000FF"/>
                </a:solidFill>
                <a:latin typeface="+mn-ea"/>
                <a:cs typeface="Consolas" panose="020B0609020204030204" pitchFamily="49" charset="0"/>
              </a:rPr>
              <a:t>，则</a:t>
            </a:r>
            <a:r>
              <a:rPr lang="en-US" altLang="zh-CN" sz="2000" i="1" dirty="0">
                <a:solidFill>
                  <a:srgbClr val="0000FF"/>
                </a:solidFill>
                <a:latin typeface="+mn-ea"/>
                <a:cs typeface="Consolas" panose="020B0609020204030204" pitchFamily="49" charset="0"/>
              </a:rPr>
              <a:t>z</a:t>
            </a:r>
            <a:r>
              <a:rPr lang="zh-CN" altLang="en-US" sz="2000" dirty="0">
                <a:solidFill>
                  <a:srgbClr val="0000FF"/>
                </a:solidFill>
                <a:latin typeface="+mn-ea"/>
                <a:cs typeface="Consolas" panose="020B0609020204030204" pitchFamily="49" charset="0"/>
              </a:rPr>
              <a:t>在</a:t>
            </a:r>
            <a:r>
              <a:rPr lang="en-US" altLang="zh-CN" sz="2000" dirty="0" err="1">
                <a:solidFill>
                  <a:srgbClr val="0000FF"/>
                </a:solidFill>
                <a:latin typeface="+mn-ea"/>
                <a:cs typeface="Consolas" panose="020B0609020204030204" pitchFamily="49" charset="0"/>
              </a:rPr>
              <a:t>T</a:t>
            </a:r>
            <a:r>
              <a:rPr lang="en-US" altLang="zh-CN" sz="2000" baseline="-25000" dirty="0" err="1">
                <a:solidFill>
                  <a:srgbClr val="0000FF"/>
                </a:solidFill>
                <a:latin typeface="+mn-ea"/>
                <a:cs typeface="Consolas" panose="020B0609020204030204" pitchFamily="49" charset="0"/>
              </a:rPr>
              <a:t>2</a:t>
            </a:r>
            <a:r>
              <a:rPr lang="zh-CN" altLang="en-US" sz="2000" dirty="0">
                <a:solidFill>
                  <a:srgbClr val="0000FF"/>
                </a:solidFill>
                <a:latin typeface="+mn-ea"/>
                <a:cs typeface="Consolas" panose="020B0609020204030204" pitchFamily="49" charset="0"/>
              </a:rPr>
              <a:t>中一定是一个叶子结点。若</a:t>
            </a:r>
            <a:r>
              <a:rPr lang="zh-CN" altLang="en-US" sz="2000" b="1" dirty="0">
                <a:solidFill>
                  <a:srgbClr val="0000FF"/>
                </a:solidFill>
                <a:latin typeface="+mn-ea"/>
                <a:cs typeface="Consolas" panose="020B0609020204030204" pitchFamily="49" charset="0"/>
              </a:rPr>
              <a:t>将</a:t>
            </a:r>
            <a:r>
              <a:rPr lang="en-US" altLang="zh-CN" sz="2000" b="1" i="1" dirty="0">
                <a:solidFill>
                  <a:srgbClr val="0000FF"/>
                </a:solidFill>
                <a:latin typeface="+mn-ea"/>
                <a:cs typeface="Consolas" panose="020B0609020204030204" pitchFamily="49" charset="0"/>
              </a:rPr>
              <a:t>x</a:t>
            </a:r>
            <a:r>
              <a:rPr lang="zh-CN" altLang="en-US" sz="2000" b="1" dirty="0">
                <a:solidFill>
                  <a:srgbClr val="0000FF"/>
                </a:solidFill>
                <a:latin typeface="+mn-ea"/>
                <a:cs typeface="Consolas" panose="020B0609020204030204" pitchFamily="49" charset="0"/>
              </a:rPr>
              <a:t>和</a:t>
            </a:r>
            <a:r>
              <a:rPr lang="en-US" altLang="zh-CN" sz="2000" b="1" i="1" dirty="0">
                <a:solidFill>
                  <a:srgbClr val="0000FF"/>
                </a:solidFill>
                <a:latin typeface="+mn-ea"/>
                <a:cs typeface="Consolas" panose="020B0609020204030204" pitchFamily="49" charset="0"/>
              </a:rPr>
              <a:t>y</a:t>
            </a:r>
            <a:r>
              <a:rPr lang="zh-CN" altLang="en-US" sz="2000" b="1" dirty="0">
                <a:solidFill>
                  <a:srgbClr val="0000FF"/>
                </a:solidFill>
                <a:latin typeface="+mn-ea"/>
                <a:cs typeface="Consolas" panose="020B0609020204030204" pitchFamily="49" charset="0"/>
              </a:rPr>
              <a:t>加入</a:t>
            </a:r>
            <a:r>
              <a:rPr lang="en-US" altLang="zh-CN" sz="2000" b="1" dirty="0" err="1">
                <a:solidFill>
                  <a:srgbClr val="0000FF"/>
                </a:solidFill>
                <a:latin typeface="+mn-ea"/>
                <a:cs typeface="Consolas" panose="020B0609020204030204" pitchFamily="49" charset="0"/>
              </a:rPr>
              <a:t>T</a:t>
            </a:r>
            <a:r>
              <a:rPr lang="en-US" altLang="zh-CN" sz="2000" b="1" baseline="-25000" dirty="0" err="1">
                <a:solidFill>
                  <a:srgbClr val="0000FF"/>
                </a:solidFill>
                <a:latin typeface="+mn-ea"/>
                <a:cs typeface="Consolas" panose="020B0609020204030204" pitchFamily="49" charset="0"/>
              </a:rPr>
              <a:t>2</a:t>
            </a:r>
            <a:r>
              <a:rPr lang="zh-CN" altLang="en-US" sz="2000" dirty="0">
                <a:solidFill>
                  <a:srgbClr val="0000FF"/>
                </a:solidFill>
                <a:latin typeface="+mn-ea"/>
                <a:cs typeface="Consolas" panose="020B0609020204030204" pitchFamily="49" charset="0"/>
              </a:rPr>
              <a:t>中作为结点</a:t>
            </a:r>
            <a:r>
              <a:rPr lang="en-US" altLang="zh-CN" sz="2000" dirty="0">
                <a:solidFill>
                  <a:srgbClr val="0000FF"/>
                </a:solidFill>
                <a:latin typeface="+mn-ea"/>
                <a:cs typeface="Consolas" panose="020B0609020204030204" pitchFamily="49" charset="0"/>
              </a:rPr>
              <a:t>z</a:t>
            </a:r>
            <a:r>
              <a:rPr lang="zh-CN" altLang="en-US" sz="2000" dirty="0">
                <a:solidFill>
                  <a:srgbClr val="0000FF"/>
                </a:solidFill>
                <a:latin typeface="+mn-ea"/>
                <a:cs typeface="Consolas" panose="020B0609020204030204" pitchFamily="49" charset="0"/>
              </a:rPr>
              <a:t>的左、右孩子，则</a:t>
            </a:r>
            <a:r>
              <a:rPr lang="zh-CN" altLang="en-US" sz="2000" b="1" dirty="0">
                <a:solidFill>
                  <a:srgbClr val="0000FF"/>
                </a:solidFill>
                <a:latin typeface="+mn-ea"/>
                <a:cs typeface="Consolas" panose="020B0609020204030204" pitchFamily="49" charset="0"/>
              </a:rPr>
              <a:t>得到</a:t>
            </a:r>
            <a:r>
              <a:rPr lang="zh-CN" altLang="en-US" sz="2000" dirty="0">
                <a:solidFill>
                  <a:srgbClr val="0000FF"/>
                </a:solidFill>
                <a:latin typeface="+mn-ea"/>
                <a:cs typeface="Consolas" panose="020B0609020204030204" pitchFamily="49" charset="0"/>
              </a:rPr>
              <a:t>表示字符集</a:t>
            </a:r>
            <a:r>
              <a:rPr lang="en-US" altLang="zh-CN" sz="2000" dirty="0">
                <a:solidFill>
                  <a:srgbClr val="0000FF"/>
                </a:solidFill>
                <a:latin typeface="+mn-ea"/>
                <a:cs typeface="Consolas" panose="020B0609020204030204" pitchFamily="49" charset="0"/>
              </a:rPr>
              <a:t>C</a:t>
            </a:r>
            <a:r>
              <a:rPr lang="zh-CN" altLang="en-US" sz="2000" dirty="0">
                <a:solidFill>
                  <a:srgbClr val="0000FF"/>
                </a:solidFill>
                <a:latin typeface="+mn-ea"/>
                <a:cs typeface="Consolas" panose="020B0609020204030204" pitchFamily="49" charset="0"/>
              </a:rPr>
              <a:t>的</a:t>
            </a:r>
            <a:r>
              <a:rPr lang="zh-CN" altLang="en-US" sz="2000" b="1" dirty="0">
                <a:solidFill>
                  <a:srgbClr val="0000FF"/>
                </a:solidFill>
                <a:latin typeface="+mn-ea"/>
                <a:cs typeface="Consolas" panose="020B0609020204030204" pitchFamily="49" charset="0"/>
              </a:rPr>
              <a:t>前缀树</a:t>
            </a:r>
            <a:r>
              <a:rPr lang="en-US" altLang="zh-CN" sz="2000" b="1" dirty="0">
                <a:solidFill>
                  <a:srgbClr val="0000FF"/>
                </a:solidFill>
                <a:latin typeface="+mn-ea"/>
                <a:cs typeface="Consolas" panose="020B0609020204030204" pitchFamily="49" charset="0"/>
              </a:rPr>
              <a:t>T</a:t>
            </a:r>
            <a:r>
              <a:rPr lang="en-US" altLang="zh-CN" sz="2000" b="1" baseline="-25000" dirty="0">
                <a:solidFill>
                  <a:srgbClr val="0000FF"/>
                </a:solidFill>
                <a:latin typeface="+mn-ea"/>
                <a:cs typeface="Consolas" panose="020B0609020204030204" pitchFamily="49" charset="0"/>
              </a:rPr>
              <a:t>3</a:t>
            </a:r>
            <a:endParaRPr lang="en-US" altLang="zh-CN" sz="2000" baseline="-25000" dirty="0">
              <a:solidFill>
                <a:srgbClr val="0000FF"/>
              </a:solidFill>
              <a:latin typeface="+mn-ea"/>
              <a:cs typeface="Consolas" panose="020B0609020204030204" pitchFamily="49" charset="0"/>
            </a:endParaRPr>
          </a:p>
          <a:p>
            <a:pPr>
              <a:lnSpc>
                <a:spcPts val="3200"/>
              </a:lnSpc>
            </a:pPr>
            <a:r>
              <a:rPr lang="en-US" altLang="zh-CN" sz="2000" baseline="-25000" dirty="0">
                <a:solidFill>
                  <a:srgbClr val="0000FF"/>
                </a:solidFill>
                <a:latin typeface="+mn-ea"/>
                <a:cs typeface="Consolas" panose="020B0609020204030204" pitchFamily="49" charset="0"/>
              </a:rPr>
              <a:t>      </a:t>
            </a:r>
            <a:r>
              <a:rPr lang="zh-CN" altLang="en-US" sz="2000" dirty="0">
                <a:solidFill>
                  <a:srgbClr val="0000FF"/>
                </a:solidFill>
                <a:latin typeface="+mn-ea"/>
                <a:cs typeface="Consolas" panose="020B0609020204030204" pitchFamily="49" charset="0"/>
              </a:rPr>
              <a:t>且有：</a:t>
            </a:r>
            <a:r>
              <a:rPr lang="zh-CN" altLang="en-US" sz="2000" dirty="0">
                <a:latin typeface="+mn-ea"/>
                <a:cs typeface="Consolas" panose="020B0609020204030204" pitchFamily="49" charset="0"/>
              </a:rPr>
              <a:t>　</a:t>
            </a:r>
            <a:r>
              <a:rPr lang="en-US" altLang="zh-CN" sz="2000" dirty="0">
                <a:solidFill>
                  <a:srgbClr val="006600"/>
                </a:solidFill>
                <a:latin typeface="+mn-ea"/>
                <a:cs typeface="Consolas" panose="020B0609020204030204" pitchFamily="49" charset="0"/>
              </a:rPr>
              <a:t>WPL(T</a:t>
            </a:r>
            <a:r>
              <a:rPr lang="en-US" altLang="zh-CN" sz="2000" baseline="-25000" dirty="0">
                <a:solidFill>
                  <a:srgbClr val="006600"/>
                </a:solidFill>
                <a:latin typeface="+mn-ea"/>
                <a:cs typeface="Consolas" panose="020B0609020204030204" pitchFamily="49" charset="0"/>
              </a:rPr>
              <a:t>3</a:t>
            </a:r>
            <a:r>
              <a:rPr lang="en-US" altLang="zh-CN" sz="2000" dirty="0">
                <a:solidFill>
                  <a:srgbClr val="006600"/>
                </a:solidFill>
                <a:latin typeface="+mn-ea"/>
                <a:cs typeface="Consolas" panose="020B0609020204030204" pitchFamily="49" charset="0"/>
              </a:rPr>
              <a:t>) = WPL(T</a:t>
            </a:r>
            <a:r>
              <a:rPr lang="en-US" altLang="zh-CN" sz="2000" baseline="-25000" dirty="0">
                <a:solidFill>
                  <a:srgbClr val="006600"/>
                </a:solidFill>
                <a:latin typeface="+mn-ea"/>
                <a:cs typeface="Consolas" panose="020B0609020204030204" pitchFamily="49" charset="0"/>
              </a:rPr>
              <a:t>2</a:t>
            </a:r>
            <a:r>
              <a:rPr lang="en-US" altLang="zh-CN" sz="2000" dirty="0">
                <a:solidFill>
                  <a:srgbClr val="006600"/>
                </a:solidFill>
                <a:latin typeface="+mn-ea"/>
                <a:cs typeface="Consolas" panose="020B0609020204030204" pitchFamily="49" charset="0"/>
              </a:rPr>
              <a:t>)+</a:t>
            </a:r>
            <a:r>
              <a:rPr lang="en-US" altLang="zh-CN" sz="2000" i="1" dirty="0" err="1">
                <a:solidFill>
                  <a:srgbClr val="006600"/>
                </a:solidFill>
                <a:latin typeface="+mn-ea"/>
                <a:cs typeface="Consolas" panose="020B0609020204030204" pitchFamily="49" charset="0"/>
              </a:rPr>
              <a:t>w</a:t>
            </a:r>
            <a:r>
              <a:rPr lang="en-US" altLang="zh-CN" sz="2000" i="1" baseline="-25000" dirty="0" err="1">
                <a:solidFill>
                  <a:srgbClr val="006600"/>
                </a:solidFill>
                <a:latin typeface="+mn-ea"/>
                <a:cs typeface="Consolas" panose="020B0609020204030204" pitchFamily="49" charset="0"/>
              </a:rPr>
              <a:t>x</a:t>
            </a:r>
            <a:r>
              <a:rPr lang="en-US" altLang="zh-CN" sz="2000" dirty="0" err="1">
                <a:solidFill>
                  <a:srgbClr val="006600"/>
                </a:solidFill>
                <a:latin typeface="+mn-ea"/>
                <a:cs typeface="Consolas" panose="020B0609020204030204" pitchFamily="49" charset="0"/>
              </a:rPr>
              <a:t>+</a:t>
            </a:r>
            <a:r>
              <a:rPr lang="en-US" altLang="zh-CN" sz="2000" i="1" dirty="0" err="1">
                <a:solidFill>
                  <a:srgbClr val="006600"/>
                </a:solidFill>
                <a:latin typeface="+mn-ea"/>
                <a:cs typeface="Consolas" panose="020B0609020204030204" pitchFamily="49" charset="0"/>
              </a:rPr>
              <a:t>w</a:t>
            </a:r>
            <a:r>
              <a:rPr lang="en-US" altLang="zh-CN" sz="2000" i="1" baseline="-25000" dirty="0" err="1">
                <a:solidFill>
                  <a:srgbClr val="006600"/>
                </a:solidFill>
                <a:latin typeface="+mn-ea"/>
                <a:cs typeface="Consolas" panose="020B0609020204030204" pitchFamily="49" charset="0"/>
              </a:rPr>
              <a:t>y</a:t>
            </a:r>
            <a:endParaRPr lang="en-US" altLang="zh-CN" sz="2000" baseline="-25000" dirty="0">
              <a:solidFill>
                <a:srgbClr val="006600"/>
              </a:solidFill>
              <a:latin typeface="+mn-ea"/>
              <a:cs typeface="Consolas" panose="020B0609020204030204" pitchFamily="49" charset="0"/>
            </a:endParaRPr>
          </a:p>
          <a:p>
            <a:pPr>
              <a:lnSpc>
                <a:spcPts val="3200"/>
              </a:lnSpc>
            </a:pPr>
            <a:r>
              <a:rPr lang="zh-CN" altLang="en-US" sz="2000" dirty="0">
                <a:solidFill>
                  <a:srgbClr val="0000FF"/>
                </a:solidFill>
                <a:latin typeface="+mn-ea"/>
                <a:cs typeface="Consolas" panose="020B0609020204030204" pitchFamily="49" charset="0"/>
              </a:rPr>
              <a:t>    由前面几个式子看到　</a:t>
            </a:r>
          </a:p>
          <a:p>
            <a:pPr>
              <a:lnSpc>
                <a:spcPts val="3200"/>
              </a:lnSpc>
            </a:pPr>
            <a:r>
              <a:rPr lang="zh-CN" altLang="en-US" sz="2000" dirty="0">
                <a:latin typeface="+mn-ea"/>
                <a:cs typeface="Consolas" panose="020B0609020204030204" pitchFamily="49" charset="0"/>
              </a:rPr>
              <a:t>　　　</a:t>
            </a:r>
            <a:r>
              <a:rPr lang="en-US" altLang="zh-CN" sz="2000" dirty="0">
                <a:solidFill>
                  <a:srgbClr val="006600"/>
                </a:solidFill>
                <a:latin typeface="+mn-ea"/>
                <a:cs typeface="Consolas" panose="020B0609020204030204" pitchFamily="49" charset="0"/>
              </a:rPr>
              <a:t>WPL(T</a:t>
            </a:r>
            <a:r>
              <a:rPr lang="en-US" altLang="zh-CN" sz="2000" baseline="-25000" dirty="0">
                <a:solidFill>
                  <a:srgbClr val="006600"/>
                </a:solidFill>
                <a:latin typeface="+mn-ea"/>
                <a:cs typeface="Consolas" panose="020B0609020204030204" pitchFamily="49" charset="0"/>
              </a:rPr>
              <a:t>3</a:t>
            </a:r>
            <a:r>
              <a:rPr lang="en-US" altLang="zh-CN" sz="2000" dirty="0">
                <a:solidFill>
                  <a:srgbClr val="006600"/>
                </a:solidFill>
                <a:latin typeface="+mn-ea"/>
                <a:cs typeface="Consolas" panose="020B0609020204030204" pitchFamily="49" charset="0"/>
              </a:rPr>
              <a:t>) = WPL(T</a:t>
            </a:r>
            <a:r>
              <a:rPr lang="en-US" altLang="zh-CN" sz="2000" baseline="-25000" dirty="0">
                <a:solidFill>
                  <a:srgbClr val="006600"/>
                </a:solidFill>
                <a:latin typeface="+mn-ea"/>
                <a:cs typeface="Consolas" panose="020B0609020204030204" pitchFamily="49" charset="0"/>
              </a:rPr>
              <a:t>2</a:t>
            </a:r>
            <a:r>
              <a:rPr lang="en-US" altLang="zh-CN" sz="2000" dirty="0">
                <a:solidFill>
                  <a:srgbClr val="006600"/>
                </a:solidFill>
                <a:latin typeface="+mn-ea"/>
                <a:cs typeface="Consolas" panose="020B0609020204030204" pitchFamily="49" charset="0"/>
              </a:rPr>
              <a:t>)+</a:t>
            </a:r>
            <a:r>
              <a:rPr lang="en-US" altLang="zh-CN" sz="2000" i="1" dirty="0" err="1">
                <a:solidFill>
                  <a:srgbClr val="006600"/>
                </a:solidFill>
                <a:latin typeface="+mn-ea"/>
                <a:cs typeface="Consolas" panose="020B0609020204030204" pitchFamily="49" charset="0"/>
              </a:rPr>
              <a:t>w</a:t>
            </a:r>
            <a:r>
              <a:rPr lang="en-US" altLang="zh-CN" sz="2000" i="1" baseline="-25000" dirty="0" err="1">
                <a:solidFill>
                  <a:srgbClr val="006600"/>
                </a:solidFill>
                <a:latin typeface="+mn-ea"/>
                <a:cs typeface="Consolas" panose="020B0609020204030204" pitchFamily="49" charset="0"/>
              </a:rPr>
              <a:t>x</a:t>
            </a:r>
            <a:r>
              <a:rPr lang="en-US" altLang="zh-CN" sz="2000" i="1" dirty="0">
                <a:solidFill>
                  <a:srgbClr val="006600"/>
                </a:solidFill>
                <a:latin typeface="+mn-ea"/>
                <a:cs typeface="Consolas" panose="020B0609020204030204" pitchFamily="49" charset="0"/>
              </a:rPr>
              <a:t> </a:t>
            </a:r>
            <a:r>
              <a:rPr lang="en-US" altLang="zh-CN" sz="2000" dirty="0">
                <a:solidFill>
                  <a:srgbClr val="006600"/>
                </a:solidFill>
                <a:latin typeface="+mn-ea"/>
                <a:cs typeface="Consolas" panose="020B0609020204030204" pitchFamily="49" charset="0"/>
              </a:rPr>
              <a:t>+ </a:t>
            </a:r>
            <a:r>
              <a:rPr lang="en-US" altLang="zh-CN" sz="2000" i="1" dirty="0" err="1">
                <a:solidFill>
                  <a:srgbClr val="006600"/>
                </a:solidFill>
                <a:latin typeface="+mn-ea"/>
                <a:cs typeface="Consolas" panose="020B0609020204030204" pitchFamily="49" charset="0"/>
              </a:rPr>
              <a:t>w</a:t>
            </a:r>
            <a:r>
              <a:rPr lang="en-US" altLang="zh-CN" sz="2000" i="1" baseline="-25000" dirty="0" err="1">
                <a:solidFill>
                  <a:srgbClr val="006600"/>
                </a:solidFill>
                <a:latin typeface="+mn-ea"/>
                <a:cs typeface="Consolas" panose="020B0609020204030204" pitchFamily="49" charset="0"/>
              </a:rPr>
              <a:t>y</a:t>
            </a:r>
            <a:r>
              <a:rPr lang="en-US" altLang="zh-CN" sz="2000" dirty="0">
                <a:solidFill>
                  <a:srgbClr val="006600"/>
                </a:solidFill>
                <a:latin typeface="+mn-ea"/>
                <a:cs typeface="Consolas" panose="020B0609020204030204" pitchFamily="49" charset="0"/>
              </a:rPr>
              <a:t>&lt;WPL(T</a:t>
            </a:r>
            <a:r>
              <a:rPr lang="en-US" altLang="zh-CN" sz="2000" baseline="-25000" dirty="0">
                <a:solidFill>
                  <a:srgbClr val="006600"/>
                </a:solidFill>
                <a:latin typeface="+mn-ea"/>
                <a:cs typeface="Consolas" panose="020B0609020204030204" pitchFamily="49" charset="0"/>
              </a:rPr>
              <a:t>1</a:t>
            </a:r>
            <a:r>
              <a:rPr lang="en-US" altLang="zh-CN" sz="2000" dirty="0">
                <a:solidFill>
                  <a:srgbClr val="006600"/>
                </a:solidFill>
                <a:latin typeface="+mn-ea"/>
                <a:cs typeface="Consolas" panose="020B0609020204030204" pitchFamily="49" charset="0"/>
              </a:rPr>
              <a:t>)+</a:t>
            </a:r>
            <a:r>
              <a:rPr lang="en-US" altLang="zh-CN" sz="2000" i="1" dirty="0" err="1">
                <a:solidFill>
                  <a:srgbClr val="006600"/>
                </a:solidFill>
                <a:latin typeface="+mn-ea"/>
                <a:cs typeface="Consolas" panose="020B0609020204030204" pitchFamily="49" charset="0"/>
              </a:rPr>
              <a:t>w</a:t>
            </a:r>
            <a:r>
              <a:rPr lang="en-US" altLang="zh-CN" sz="2000" i="1" baseline="-25000" dirty="0" err="1">
                <a:solidFill>
                  <a:srgbClr val="006600"/>
                </a:solidFill>
                <a:latin typeface="+mn-ea"/>
                <a:cs typeface="Consolas" panose="020B0609020204030204" pitchFamily="49" charset="0"/>
              </a:rPr>
              <a:t>x</a:t>
            </a:r>
            <a:r>
              <a:rPr lang="en-US" altLang="zh-CN" sz="2000" dirty="0" err="1">
                <a:solidFill>
                  <a:srgbClr val="006600"/>
                </a:solidFill>
                <a:latin typeface="+mn-ea"/>
                <a:cs typeface="Consolas" panose="020B0609020204030204" pitchFamily="49" charset="0"/>
              </a:rPr>
              <a:t>+</a:t>
            </a:r>
            <a:r>
              <a:rPr lang="en-US" altLang="zh-CN" sz="2000" i="1" dirty="0" err="1">
                <a:solidFill>
                  <a:srgbClr val="006600"/>
                </a:solidFill>
                <a:latin typeface="+mn-ea"/>
                <a:cs typeface="Consolas" panose="020B0609020204030204" pitchFamily="49" charset="0"/>
              </a:rPr>
              <a:t>w</a:t>
            </a:r>
            <a:r>
              <a:rPr lang="en-US" altLang="zh-CN" sz="2000" i="1" baseline="-25000" dirty="0" err="1">
                <a:solidFill>
                  <a:srgbClr val="006600"/>
                </a:solidFill>
                <a:latin typeface="+mn-ea"/>
                <a:cs typeface="Consolas" panose="020B0609020204030204" pitchFamily="49" charset="0"/>
              </a:rPr>
              <a:t>y</a:t>
            </a:r>
            <a:r>
              <a:rPr lang="en-US" altLang="zh-CN" sz="2000" dirty="0">
                <a:solidFill>
                  <a:srgbClr val="006600"/>
                </a:solidFill>
                <a:latin typeface="+mn-ea"/>
                <a:cs typeface="Consolas" panose="020B0609020204030204" pitchFamily="49" charset="0"/>
              </a:rPr>
              <a:t> = WPL(T)</a:t>
            </a:r>
          </a:p>
          <a:p>
            <a:pPr>
              <a:lnSpc>
                <a:spcPct val="200000"/>
              </a:lnSpc>
            </a:pPr>
            <a:r>
              <a:rPr lang="en-US" altLang="zh-CN" sz="2000" b="1" dirty="0">
                <a:solidFill>
                  <a:srgbClr val="0000FF"/>
                </a:solidFill>
                <a:latin typeface="+mn-ea"/>
                <a:cs typeface="Consolas" panose="020B0609020204030204" pitchFamily="49" charset="0"/>
                <a:sym typeface="+mn-ea"/>
              </a:rPr>
              <a:t>T</a:t>
            </a:r>
            <a:r>
              <a:rPr lang="en-US" altLang="zh-CN" sz="2000" b="1" baseline="-25000" dirty="0">
                <a:solidFill>
                  <a:srgbClr val="0000FF"/>
                </a:solidFill>
                <a:latin typeface="+mn-ea"/>
                <a:cs typeface="Consolas" panose="020B0609020204030204" pitchFamily="49" charset="0"/>
                <a:sym typeface="+mn-ea"/>
              </a:rPr>
              <a:t>3</a:t>
            </a:r>
            <a:r>
              <a:rPr lang="zh-CN" altLang="en-US" sz="2000" dirty="0">
                <a:solidFill>
                  <a:srgbClr val="0000FF"/>
                </a:solidFill>
                <a:latin typeface="+mn-ea"/>
                <a:cs typeface="Consolas" panose="020B0609020204030204" pitchFamily="49" charset="0"/>
                <a:sym typeface="+mn-ea"/>
              </a:rPr>
              <a:t>更优，</a:t>
            </a:r>
            <a:r>
              <a:rPr lang="zh-CN" altLang="en-US" sz="2000" dirty="0">
                <a:solidFill>
                  <a:srgbClr val="0000FF"/>
                </a:solidFill>
                <a:latin typeface="+mn-ea"/>
                <a:cs typeface="Consolas" panose="020B0609020204030204" pitchFamily="49" charset="0"/>
              </a:rPr>
              <a:t>这与</a:t>
            </a:r>
            <a:r>
              <a:rPr lang="en-US" altLang="zh-CN" sz="2000" dirty="0">
                <a:solidFill>
                  <a:srgbClr val="0000FF"/>
                </a:solidFill>
                <a:latin typeface="+mn-ea"/>
                <a:cs typeface="Consolas" panose="020B0609020204030204" pitchFamily="49" charset="0"/>
              </a:rPr>
              <a:t>T</a:t>
            </a:r>
            <a:r>
              <a:rPr lang="zh-CN" altLang="en-US" sz="2000" dirty="0">
                <a:solidFill>
                  <a:srgbClr val="0000FF"/>
                </a:solidFill>
                <a:latin typeface="+mn-ea"/>
                <a:cs typeface="Consolas" panose="020B0609020204030204" pitchFamily="49" charset="0"/>
              </a:rPr>
              <a:t>为</a:t>
            </a:r>
            <a:r>
              <a:rPr lang="en-US" altLang="zh-CN" sz="2000" dirty="0">
                <a:solidFill>
                  <a:srgbClr val="0000FF"/>
                </a:solidFill>
                <a:latin typeface="+mn-ea"/>
                <a:cs typeface="Consolas" panose="020B0609020204030204" pitchFamily="49" charset="0"/>
              </a:rPr>
              <a:t>C</a:t>
            </a:r>
            <a:r>
              <a:rPr lang="zh-CN" altLang="en-US" sz="2000" dirty="0">
                <a:solidFill>
                  <a:srgbClr val="0000FF"/>
                </a:solidFill>
                <a:latin typeface="+mn-ea"/>
                <a:cs typeface="Consolas" panose="020B0609020204030204" pitchFamily="49" charset="0"/>
              </a:rPr>
              <a:t>的赫夫曼树的假设矛盾。本命题即证。</a:t>
            </a:r>
          </a:p>
        </p:txBody>
      </p:sp>
      <p:grpSp>
        <p:nvGrpSpPr>
          <p:cNvPr id="19" name="组合 18"/>
          <p:cNvGrpSpPr/>
          <p:nvPr/>
        </p:nvGrpSpPr>
        <p:grpSpPr>
          <a:xfrm>
            <a:off x="3524232" y="1259320"/>
            <a:ext cx="3929090" cy="1674685"/>
            <a:chOff x="2000232" y="214289"/>
            <a:chExt cx="3929090" cy="1971136"/>
          </a:xfrm>
        </p:grpSpPr>
        <p:sp>
          <p:nvSpPr>
            <p:cNvPr id="4" name="椭圆 3"/>
            <p:cNvSpPr/>
            <p:nvPr/>
          </p:nvSpPr>
          <p:spPr>
            <a:xfrm>
              <a:off x="4857752" y="35716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Consolas" panose="020B0609020204030204" pitchFamily="49" charset="0"/>
                  <a:cs typeface="Consolas" panose="020B0609020204030204" pitchFamily="49" charset="0"/>
                </a:rPr>
                <a:t>z</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4286248"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Consolas" panose="020B0609020204030204" pitchFamily="49" charset="0"/>
                  <a:cs typeface="Consolas" panose="020B0609020204030204" pitchFamily="49" charset="0"/>
                </a:rPr>
                <a:t>x</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5500694"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Consolas" panose="020B0609020204030204" pitchFamily="49" charset="0"/>
                  <a:cs typeface="Consolas" panose="020B0609020204030204" pitchFamily="49" charset="0"/>
                </a:rPr>
                <a:t>y</a:t>
              </a:r>
              <a:endParaRPr lang="zh-CN" altLang="en-US" sz="2000" b="1" i="1">
                <a:solidFill>
                  <a:srgbClr val="0000FF"/>
                </a:solidFill>
                <a:latin typeface="Consolas" panose="020B0609020204030204" pitchFamily="49" charset="0"/>
                <a:cs typeface="Consolas" panose="020B0609020204030204" pitchFamily="49" charset="0"/>
              </a:endParaRPr>
            </a:p>
          </p:txBody>
        </p:sp>
        <p:cxnSp>
          <p:nvCxnSpPr>
            <p:cNvPr id="7" name="直接连接符 6"/>
            <p:cNvCxnSpPr>
              <a:stCxn id="4" idx="3"/>
              <a:endCxn id="5" idx="7"/>
            </p:cNvCxnSpPr>
            <p:nvPr/>
          </p:nvCxnSpPr>
          <p:spPr>
            <a:xfrm rot="5400000">
              <a:off x="4570205" y="86589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5"/>
              <a:endCxn id="6" idx="1"/>
            </p:cNvCxnSpPr>
            <p:nvPr/>
          </p:nvCxnSpPr>
          <p:spPr>
            <a:xfrm rot="16200000" flipH="1">
              <a:off x="5177428" y="83018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929190" y="1714488"/>
              <a:ext cx="500066" cy="470937"/>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T</a:t>
              </a:r>
              <a:r>
                <a:rPr lang="en-US" altLang="zh-CN" sz="2000" b="1" baseline="-25000">
                  <a:solidFill>
                    <a:srgbClr val="0000FF"/>
                  </a:solidFill>
                  <a:latin typeface="Consolas" panose="020B0609020204030204" pitchFamily="49" charset="0"/>
                  <a:cs typeface="Consolas" panose="020B0609020204030204" pitchFamily="49" charset="0"/>
                </a:rPr>
                <a:t>3</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071670" y="45712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a:solidFill>
                    <a:srgbClr val="0000FF"/>
                  </a:solidFill>
                  <a:latin typeface="Consolas" panose="020B0609020204030204" pitchFamily="49" charset="0"/>
                  <a:cs typeface="Consolas" panose="020B0609020204030204" pitchFamily="49" charset="0"/>
                </a:rPr>
                <a:t>z</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12" name="TextBox 11"/>
            <p:cNvSpPr txBox="1"/>
            <p:nvPr/>
          </p:nvSpPr>
          <p:spPr>
            <a:xfrm>
              <a:off x="2071670" y="1242940"/>
              <a:ext cx="500066" cy="470937"/>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T</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endCxn id="4" idx="1"/>
            </p:cNvCxnSpPr>
            <p:nvPr/>
          </p:nvCxnSpPr>
          <p:spPr>
            <a:xfrm rot="16200000" flipH="1">
              <a:off x="4745364" y="255239"/>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endCxn id="11" idx="1"/>
            </p:cNvCxnSpPr>
            <p:nvPr/>
          </p:nvCxnSpPr>
          <p:spPr>
            <a:xfrm rot="16200000" flipH="1">
              <a:off x="1959282" y="355195"/>
              <a:ext cx="216109" cy="134209"/>
            </a:xfrm>
            <a:prstGeom prst="line">
              <a:avLst/>
            </a:prstGeom>
          </p:spPr>
          <p:style>
            <a:lnRef idx="2">
              <a:schemeClr val="dk1"/>
            </a:lnRef>
            <a:fillRef idx="0">
              <a:schemeClr val="dk1"/>
            </a:fillRef>
            <a:effectRef idx="1">
              <a:schemeClr val="dk1"/>
            </a:effectRef>
            <a:fontRef idx="minor">
              <a:schemeClr val="tx1"/>
            </a:fontRef>
          </p:style>
        </p:cxnSp>
        <p:sp>
          <p:nvSpPr>
            <p:cNvPr id="18" name="右箭头 17"/>
            <p:cNvSpPr/>
            <p:nvPr/>
          </p:nvSpPr>
          <p:spPr>
            <a:xfrm>
              <a:off x="3214678" y="714356"/>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b="1"/>
            </a:p>
          </p:txBody>
        </p:sp>
      </p:gr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739739" y="1357298"/>
            <a:ext cx="10520737" cy="2192780"/>
          </a:xfrm>
          <a:prstGeom prst="rect">
            <a:avLst/>
          </a:prstGeom>
          <a:noFill/>
          <a:ln w="9525">
            <a:noFill/>
            <a:miter lim="800000"/>
          </a:ln>
          <a:effectLst/>
        </p:spPr>
        <p:txBody>
          <a:bodyPr wrap="square">
            <a:spAutoFit/>
          </a:bodyPr>
          <a:lstStyle/>
          <a:p>
            <a:pPr>
              <a:lnSpc>
                <a:spcPct val="150000"/>
              </a:lnSpc>
              <a:spcBef>
                <a:spcPct val="50000"/>
              </a:spcBef>
            </a:pPr>
            <a:r>
              <a:rPr lang="zh-CN" altLang="en-US" sz="22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2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命题</a:t>
            </a:r>
            <a:r>
              <a:rPr lang="en-US" altLang="zh-CN" sz="22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说明该算法满足贪心选择性质，即通过合并来构造一棵赫夫曼树的过程可以从合并两个权值最小的字符开始。</a:t>
            </a:r>
            <a:r>
              <a:rPr lang="zh-CN" altLang="en-US" sz="2200" dirty="0">
                <a:latin typeface="微软雅黑" panose="020B0503020204020204" pitchFamily="34" charset="-122"/>
                <a:ea typeface="微软雅黑" panose="020B0503020204020204" pitchFamily="34" charset="-122"/>
                <a:cs typeface="Consolas" panose="020B0609020204030204" pitchFamily="49" charset="0"/>
              </a:rPr>
              <a:t>　</a:t>
            </a:r>
          </a:p>
          <a:p>
            <a:pPr>
              <a:lnSpc>
                <a:spcPct val="150000"/>
              </a:lnSpc>
              <a:spcBef>
                <a:spcPct val="50000"/>
              </a:spcBef>
            </a:pPr>
            <a:r>
              <a:rPr lang="zh-CN" altLang="en-US" sz="22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2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命题</a:t>
            </a:r>
            <a:r>
              <a:rPr lang="en-US" altLang="zh-CN" sz="22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说明该算法满足最优子结构性质，即该问题的最优解包含其子问题的最优解。所以采用赫夫曼树算法产生的树一定是一棵最优树。</a:t>
            </a: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732890" y="1624426"/>
            <a:ext cx="10726220" cy="1523494"/>
          </a:xfrm>
          <a:prstGeom prst="rect">
            <a:avLst/>
          </a:prstGeom>
          <a:noFill/>
          <a:ln w="9525">
            <a:noFill/>
            <a:miter lim="800000"/>
          </a:ln>
          <a:effectLst/>
        </p:spPr>
        <p:txBody>
          <a:bodyPr wrap="square">
            <a:spAutoFit/>
          </a:bodyPr>
          <a:lstStyle/>
          <a:p>
            <a:pPr>
              <a:lnSpc>
                <a:spcPct val="150000"/>
              </a:lnSpc>
              <a:spcBef>
                <a:spcPct val="50000"/>
              </a:spcBef>
            </a:pPr>
            <a:r>
              <a:rPr lang="en-US" altLang="zh-CN"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en-US" altLang="zh-CN"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上述算法采用了小根堆，因为从堆中删除两个结点（权值最小的两个二叉树根结点）和加入一个新结点的时间复杂度是</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O(log</a:t>
            </a:r>
            <a:r>
              <a:rPr lang="en-US" altLang="zh-CN" sz="2000" baseline="-25000" dirty="0">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，这样修改后构造赫夫曼树算法的时间复杂度为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O(</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nlog</a:t>
            </a:r>
            <a:r>
              <a:rPr lang="en-US" altLang="zh-CN" sz="2000" baseline="-25000" dirty="0" err="1">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err="1">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606175" y="1357298"/>
            <a:ext cx="10839236" cy="2046009"/>
          </a:xfrm>
          <a:prstGeom prst="rect">
            <a:avLst/>
          </a:prstGeom>
          <a:noFill/>
          <a:ln w="9525">
            <a:noFill/>
            <a:miter lim="800000"/>
          </a:ln>
          <a:effectLst/>
        </p:spPr>
        <p:txBody>
          <a:bodyPr wrap="square">
            <a:spAutoFit/>
          </a:bodyPr>
          <a:lstStyle/>
          <a:p>
            <a:pPr>
              <a:lnSpc>
                <a:spcPct val="150000"/>
              </a:lnSpc>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在一个操场的四周摆放着</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堆石子。现要将石子有次序地合并成一堆。规定每次只能选</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堆合并成新的一堆，合并的费用为新的一堆石子数。试设计一个算法，计算出将</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堆石子合并成一堆的最小总费用。</a:t>
            </a:r>
          </a:p>
          <a:p>
            <a:pPr>
              <a:lnSpc>
                <a:spcPct val="150000"/>
              </a:lnSpc>
              <a:spcBef>
                <a:spcPct val="50000"/>
              </a:spcBef>
            </a:pPr>
            <a:endPar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Huffman</a:t>
            </a:r>
            <a:r>
              <a:rPr lang="zh-CN" altLang="en-US" sz="2800" b="1" dirty="0">
                <a:latin typeface="微软雅黑" panose="020B0503020204020204" pitchFamily="34" charset="-122"/>
                <a:ea typeface="微软雅黑" panose="020B0503020204020204" pitchFamily="34" charset="-122"/>
              </a:rPr>
              <a:t>编码</a:t>
            </a:r>
            <a:endParaRPr lang="en-US" altLang="zh-CN" sz="28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4C48613-8EF7-409D-B8E3-825317A7BDB9}"/>
              </a:ext>
            </a:extLst>
          </p:cNvPr>
          <p:cNvSpPr txBox="1"/>
          <p:nvPr/>
        </p:nvSpPr>
        <p:spPr>
          <a:xfrm>
            <a:off x="3314502" y="4385748"/>
            <a:ext cx="4156907" cy="400110"/>
          </a:xfrm>
          <a:prstGeom prst="rect">
            <a:avLst/>
          </a:prstGeom>
          <a:noFill/>
        </p:spPr>
        <p:txBody>
          <a:bodyPr wrap="none" rtlCol="0">
            <a:spAutoFit/>
          </a:bodyPr>
          <a:lstStyle/>
          <a:p>
            <a:pPr algn="l"/>
            <a:r>
              <a:rPr sz="20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分析</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问题</a:t>
            </a:r>
            <a:r>
              <a:rPr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sz="20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本质</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是</a:t>
            </a:r>
            <a:r>
              <a:rPr sz="20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Huffman问题</a:t>
            </a:r>
            <a:r>
              <a:rPr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2950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74</a:t>
            </a:fld>
            <a:endParaRPr lang="zh-CN" altLang="en-US"/>
          </a:p>
        </p:txBody>
      </p:sp>
      <p:sp>
        <p:nvSpPr>
          <p:cNvPr id="4" name="矩形 3"/>
          <p:cNvSpPr/>
          <p:nvPr/>
        </p:nvSpPr>
        <p:spPr>
          <a:xfrm>
            <a:off x="839056" y="3726292"/>
            <a:ext cx="10839273" cy="2346283"/>
          </a:xfrm>
          <a:prstGeom prst="rect">
            <a:avLst/>
          </a:prstGeom>
        </p:spPr>
        <p:txBody>
          <a:bodyPr wrap="square">
            <a:spAutoFit/>
          </a:bodyPr>
          <a:lstStyle/>
          <a:p>
            <a:pPr>
              <a:lnSpc>
                <a:spcPct val="150000"/>
              </a:lnSpc>
              <a:spcBef>
                <a:spcPts val="1200"/>
              </a:spcBef>
            </a:pPr>
            <a:r>
              <a:rPr lang="zh-CN" altLang="en-US" sz="2000" b="1" dirty="0">
                <a:solidFill>
                  <a:srgbClr val="FF0000"/>
                </a:solidFill>
                <a:latin typeface="微软雅黑" panose="020B0503020204020204" pitchFamily="34" charset="-122"/>
                <a:ea typeface="微软雅黑" panose="020B0503020204020204" pitchFamily="34" charset="-122"/>
              </a:rPr>
              <a:t>输入</a:t>
            </a:r>
            <a:r>
              <a:rPr lang="zh-CN" altLang="en-US" sz="2000"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多组测试数据。每组测试数据的第一行输入图</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中顶点的个数</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n&lt;1000)</a:t>
            </a:r>
            <a:r>
              <a:rPr lang="zh-CN" altLang="en-US" sz="2000" dirty="0">
                <a:latin typeface="微软雅黑" panose="020B0503020204020204" pitchFamily="34" charset="-122"/>
                <a:ea typeface="微软雅黑" panose="020B0503020204020204" pitchFamily="34" charset="-122"/>
              </a:rPr>
              <a:t>；后续</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行</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列输入图</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的权值矩阵</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，其中第</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行第</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列的值表示从第</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个顶点到第</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个顶点的有向边的权值，如果为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表示从第</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个顶点到第</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个顶点没有边相连。默认第一个顶点为源点。 </a:t>
            </a:r>
            <a:br>
              <a:rPr lang="zh-CN" altLang="en-US" sz="2000" dirty="0">
                <a:latin typeface="微软雅黑" panose="020B0503020204020204" pitchFamily="34" charset="-122"/>
                <a:ea typeface="微软雅黑" panose="020B0503020204020204" pitchFamily="34" charset="-122"/>
              </a:rPr>
            </a:br>
            <a:r>
              <a:rPr lang="zh-CN" altLang="en-US" sz="2000" b="1" dirty="0">
                <a:solidFill>
                  <a:srgbClr val="FF0000"/>
                </a:solidFill>
                <a:latin typeface="微软雅黑" panose="020B0503020204020204" pitchFamily="34" charset="-122"/>
                <a:ea typeface="微软雅黑" panose="020B0503020204020204" pitchFamily="34" charset="-122"/>
              </a:rPr>
              <a:t>输出</a:t>
            </a:r>
            <a:r>
              <a:rPr lang="zh-CN" altLang="en-US" sz="2000"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从源到所有其它各顶点的最短路径长度之和。每组测试数据输出一行。 </a:t>
            </a:r>
            <a:br>
              <a:rPr lang="zh-CN" altLang="en-US" sz="2000" dirty="0">
                <a:solidFill>
                  <a:srgbClr val="0000FF"/>
                </a:solidFill>
                <a:latin typeface="微软雅黑" panose="020B0503020204020204" pitchFamily="34" charset="-122"/>
                <a:ea typeface="微软雅黑" panose="020B0503020204020204" pitchFamily="34" charset="-122"/>
              </a:rPr>
            </a:b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714872" y="1437308"/>
            <a:ext cx="10638072" cy="1976951"/>
          </a:xfrm>
          <a:prstGeom prst="rect">
            <a:avLst/>
          </a:prstGeom>
        </p:spPr>
        <p:txBody>
          <a:bodyPr wrap="square">
            <a:spAutoFit/>
          </a:bodyPr>
          <a:lstStyle/>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问题描述</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给定带权有向图</a:t>
            </a:r>
            <a:r>
              <a:rPr lang="en-US" altLang="zh-CN" sz="2000" dirty="0">
                <a:latin typeface="微软雅黑" panose="020B0503020204020204" pitchFamily="34" charset="-122"/>
                <a:ea typeface="微软雅黑" panose="020B0503020204020204" pitchFamily="34" charset="-122"/>
              </a:rPr>
              <a:t>G = (V, E)</a:t>
            </a:r>
            <a:r>
              <a:rPr lang="zh-CN" altLang="en-US" sz="2000" dirty="0">
                <a:latin typeface="微软雅黑" panose="020B0503020204020204" pitchFamily="34" charset="-122"/>
                <a:ea typeface="微软雅黑" panose="020B0503020204020204" pitchFamily="34" charset="-122"/>
              </a:rPr>
              <a:t>，其中每条边的权是非负实数。另外，还给定</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中的一个顶点</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，称为源点。现在要计算从源到所有其它各顶点的最短路径长度，假设从源可以到达任何一个顶点。这里路径的长度是指路径上各边权之和。这个问题通常称为</a:t>
            </a:r>
            <a:r>
              <a:rPr lang="zh-CN" altLang="en-US" sz="2000" b="1" dirty="0">
                <a:latin typeface="微软雅黑" panose="020B0503020204020204" pitchFamily="34" charset="-122"/>
                <a:ea typeface="微软雅黑" panose="020B0503020204020204" pitchFamily="34" charset="-122"/>
              </a:rPr>
              <a:t>单源最短路径问题</a:t>
            </a:r>
            <a:r>
              <a:rPr lang="zh-CN" altLang="en-US" sz="20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6" name="文本占位符 1">
            <a:extLst>
              <a:ext uri="{FF2B5EF4-FFF2-40B4-BE49-F238E27FC236}">
                <a16:creationId xmlns:a16="http://schemas.microsoft.com/office/drawing/2014/main" id="{38BF5248-6B64-A16B-E68C-1F166DC1B72D}"/>
              </a:ext>
            </a:extLst>
          </p:cNvPr>
          <p:cNvSpPr txBox="1">
            <a:spLocks/>
          </p:cNvSpPr>
          <p:nvPr/>
        </p:nvSpPr>
        <p:spPr>
          <a:xfrm>
            <a:off x="-664143" y="261275"/>
            <a:ext cx="9683013" cy="864000"/>
          </a:xfrm>
          <a:prstGeom prst="roundRect">
            <a:avLst>
              <a:gd name="adj" fmla="val 50000"/>
            </a:avLst>
          </a:prstGeom>
          <a:solidFill>
            <a:schemeClr val="accent5">
              <a:lumMod val="40000"/>
              <a:lumOff val="60000"/>
            </a:schemeClr>
          </a:solidFill>
        </p:spPr>
        <p:txBody>
          <a:bodyPr vert="horz" lIns="1080000"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32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1200"/>
              </a:spcBef>
            </a:pPr>
            <a:r>
              <a:rPr lang="en-US" altLang="zh-CN" sz="2800" b="1" dirty="0">
                <a:latin typeface="微软雅黑" panose="020B0503020204020204" pitchFamily="34" charset="-122"/>
                <a:ea typeface="微软雅黑" panose="020B0503020204020204" pitchFamily="34" charset="-122"/>
              </a:rPr>
              <a:t>5.7 Dijkstra</a:t>
            </a:r>
            <a:r>
              <a:rPr lang="zh-CN" altLang="en-US" sz="2800" b="1" dirty="0">
                <a:latin typeface="微软雅黑" panose="020B0503020204020204" pitchFamily="34" charset="-122"/>
                <a:ea typeface="微软雅黑" panose="020B0503020204020204" pitchFamily="34" charset="-122"/>
              </a:rPr>
              <a:t>算法（单源最短路径）</a:t>
            </a:r>
          </a:p>
        </p:txBody>
      </p:sp>
      <p:sp>
        <p:nvSpPr>
          <p:cNvPr id="12" name="文本占位符 11">
            <a:extLst>
              <a:ext uri="{FF2B5EF4-FFF2-40B4-BE49-F238E27FC236}">
                <a16:creationId xmlns:a16="http://schemas.microsoft.com/office/drawing/2014/main" id="{08436EC4-B940-AD5A-1DD7-090A47A29B9F}"/>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5.8 Dijkstra</a:t>
            </a:r>
            <a:r>
              <a:rPr lang="zh-CN" altLang="en-US" sz="2800" b="1" dirty="0">
                <a:latin typeface="微软雅黑" panose="020B0503020204020204" pitchFamily="34" charset="-122"/>
                <a:ea typeface="微软雅黑" panose="020B0503020204020204" pitchFamily="34" charset="-122"/>
              </a:rPr>
              <a:t>算法（单源最短路径）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75</a:t>
            </a:fld>
            <a:endParaRPr lang="zh-CN" altLang="en-US"/>
          </a:p>
        </p:txBody>
      </p:sp>
      <p:sp>
        <p:nvSpPr>
          <p:cNvPr id="4" name="矩形 3"/>
          <p:cNvSpPr/>
          <p:nvPr/>
        </p:nvSpPr>
        <p:spPr>
          <a:xfrm>
            <a:off x="842445" y="1557410"/>
            <a:ext cx="10551595" cy="3808222"/>
          </a:xfrm>
          <a:prstGeom prst="rect">
            <a:avLst/>
          </a:prstGeom>
        </p:spPr>
        <p:txBody>
          <a:bodyPr wrap="square">
            <a:spAutoFit/>
          </a:bodyPr>
          <a:lstStyle/>
          <a:p>
            <a:pPr>
              <a:lnSpc>
                <a:spcPct val="150000"/>
              </a:lnSpc>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从源点到任意顶点的最短路径具有最优子结构性质</a:t>
            </a:r>
            <a:r>
              <a:rPr lang="zh-CN" altLang="en-US" sz="2000" dirty="0">
                <a:solidFill>
                  <a:srgbClr val="0000FF"/>
                </a:solidFill>
                <a:latin typeface="微软雅黑" panose="020B0503020204020204" pitchFamily="34" charset="-122"/>
                <a:ea typeface="微软雅黑" panose="020B0503020204020204" pitchFamily="34" charset="-122"/>
              </a:rPr>
              <a:t>： 即最短路径的子路径也是源到相应顶点的最短路径。</a:t>
            </a:r>
            <a:endParaRPr lang="en-US" altLang="zh-CN" sz="2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贪心策略</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选择从源点</a:t>
            </a:r>
            <a:r>
              <a:rPr lang="en-US" altLang="zh-CN" sz="2000" dirty="0">
                <a:solidFill>
                  <a:srgbClr val="0000FF"/>
                </a:solidFill>
                <a:latin typeface="微软雅黑" panose="020B0503020204020204" pitchFamily="34" charset="-122"/>
                <a:ea typeface="微软雅黑" panose="020B0503020204020204" pitchFamily="34" charset="-122"/>
              </a:rPr>
              <a:t>v</a:t>
            </a:r>
            <a:r>
              <a:rPr lang="zh-CN" altLang="en-US" sz="2000" dirty="0">
                <a:solidFill>
                  <a:srgbClr val="0000FF"/>
                </a:solidFill>
                <a:latin typeface="微软雅黑" panose="020B0503020204020204" pitchFamily="34" charset="-122"/>
                <a:ea typeface="微软雅黑" panose="020B0503020204020204" pitchFamily="34" charset="-122"/>
              </a:rPr>
              <a:t>出发目前用最短的路径所到达的顶点。</a:t>
            </a:r>
            <a:endParaRPr lang="en-US" altLang="zh-CN" sz="2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算法思想</a:t>
            </a:r>
            <a:r>
              <a:rPr lang="zh-CN" altLang="en-US" sz="2000" dirty="0">
                <a:solidFill>
                  <a:srgbClr val="0000FF"/>
                </a:solidFill>
                <a:latin typeface="微软雅黑" panose="020B0503020204020204" pitchFamily="34" charset="-122"/>
                <a:ea typeface="微软雅黑" panose="020B0503020204020204" pitchFamily="34" charset="-122"/>
              </a:rPr>
              <a:t>：</a:t>
            </a:r>
            <a:endParaRPr lang="en-US" altLang="zh-CN" sz="2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由近到远逐步计算，每次最近的顶点的距离就是它的最短路径长度。</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然后再从这个最近者出发。即依据最近者修订到各顶点的距离，然后再选出新的最近者。</a:t>
            </a:r>
          </a:p>
          <a:p>
            <a:pPr>
              <a:lnSpc>
                <a:spcPct val="150000"/>
              </a:lnSpc>
              <a:spcBef>
                <a:spcPts val="600"/>
              </a:spcBef>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如此走下去，直到所有顶点都走到。</a:t>
            </a:r>
            <a:endParaRPr lang="en-US" altLang="zh-CN" sz="2000" dirty="0">
              <a:latin typeface="微软雅黑" panose="020B0503020204020204" pitchFamily="34" charset="-122"/>
              <a:ea typeface="微软雅黑" panose="020B0503020204020204" pitchFamily="34" charset="-122"/>
            </a:endParaRPr>
          </a:p>
        </p:txBody>
      </p:sp>
      <p:sp>
        <p:nvSpPr>
          <p:cNvPr id="7" name="文本占位符 11">
            <a:extLst>
              <a:ext uri="{FF2B5EF4-FFF2-40B4-BE49-F238E27FC236}">
                <a16:creationId xmlns:a16="http://schemas.microsoft.com/office/drawing/2014/main" id="{FCCDA4B8-10F7-D7B2-4A68-EEB4C4440995}"/>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rPr>
              <a:t>5.8 Dijkstra</a:t>
            </a:r>
            <a:r>
              <a:rPr lang="zh-CN" altLang="en-US" sz="2800" b="1" dirty="0">
                <a:latin typeface="微软雅黑" panose="020B0503020204020204" pitchFamily="34" charset="-122"/>
                <a:ea typeface="微软雅黑" panose="020B0503020204020204" pitchFamily="34" charset="-122"/>
              </a:rPr>
              <a:t>算法（单源最短路径）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76</a:t>
            </a:fld>
            <a:endParaRPr lang="zh-CN" altLang="en-US"/>
          </a:p>
        </p:txBody>
      </p:sp>
      <p:sp>
        <p:nvSpPr>
          <p:cNvPr id="4" name="矩形 3"/>
          <p:cNvSpPr/>
          <p:nvPr/>
        </p:nvSpPr>
        <p:spPr>
          <a:xfrm>
            <a:off x="635714" y="1235229"/>
            <a:ext cx="11148743" cy="2800254"/>
          </a:xfrm>
          <a:prstGeom prst="rect">
            <a:avLst/>
          </a:prstGeom>
        </p:spPr>
        <p:txBody>
          <a:bodyPr wrap="square">
            <a:spAutoFit/>
          </a:bodyPr>
          <a:lstStyle/>
          <a:p>
            <a:pPr indent="-285750">
              <a:lnSpc>
                <a:spcPct val="120000"/>
              </a:lnSpc>
              <a:spcBef>
                <a:spcPts val="600"/>
              </a:spcBef>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中的顶点集合</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划分为</a:t>
            </a:r>
            <a:r>
              <a:rPr lang="zh-CN" altLang="en-US" sz="2000" b="1" dirty="0">
                <a:latin typeface="微软雅黑" panose="020B0503020204020204" pitchFamily="34" charset="-122"/>
                <a:ea typeface="微软雅黑" panose="020B0503020204020204" pitchFamily="34" charset="-122"/>
              </a:rPr>
              <a:t>两部分</a:t>
            </a: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a:t>
            </a:r>
            <a:r>
              <a:rPr lang="zh-CN" altLang="en-US" sz="2000" dirty="0">
                <a:latin typeface="微软雅黑" panose="020B0503020204020204" pitchFamily="34" charset="-122"/>
                <a:ea typeface="微软雅黑" panose="020B0503020204020204" pitchFamily="34" charset="-122"/>
              </a:rPr>
              <a:t>𝑺和𝑽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𝑺，其中𝑺是已求出最短路径的顶点集合， </a:t>
            </a:r>
            <a:r>
              <a:rPr lang="zh-CN" altLang="en-US" sz="2000" b="1" dirty="0">
                <a:latin typeface="微软雅黑" panose="020B0503020204020204" pitchFamily="34" charset="-122"/>
                <a:ea typeface="微软雅黑" panose="020B0503020204020204" pitchFamily="34" charset="-122"/>
              </a:rPr>
              <a:t>其最短路径已经确定</a:t>
            </a:r>
            <a:r>
              <a:rPr lang="zh-CN" altLang="en-US" sz="2000" dirty="0">
                <a:latin typeface="微软雅黑" panose="020B0503020204020204" pitchFamily="34" charset="-122"/>
                <a:ea typeface="微软雅黑" panose="020B0503020204020204" pitchFamily="34" charset="-122"/>
              </a:rPr>
              <a:t>；而𝑽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𝑺是未加入𝑻的顶点集合， </a:t>
            </a:r>
            <a:r>
              <a:rPr lang="zh-CN" altLang="en-US" sz="2000" b="1" dirty="0">
                <a:latin typeface="微软雅黑" panose="020B0503020204020204" pitchFamily="34" charset="-122"/>
                <a:ea typeface="微软雅黑" panose="020B0503020204020204" pitchFamily="34" charset="-122"/>
              </a:rPr>
              <a:t>其最短路径待定。</a:t>
            </a:r>
            <a:r>
              <a:rPr lang="zh-CN" altLang="en-US" sz="2000" dirty="0">
                <a:latin typeface="微软雅黑" panose="020B0503020204020204" pitchFamily="34" charset="-122"/>
                <a:ea typeface="微软雅黑" panose="020B0503020204020204" pitchFamily="34" charset="-122"/>
              </a:rPr>
              <a:t>对于𝑉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𝑆中的任意顶点𝑢，从源到𝑢且中间顶点都属于𝑆的路径定义为从源到𝑢的</a:t>
            </a:r>
            <a:r>
              <a:rPr lang="zh-CN" altLang="en-US" sz="2000" b="1" dirty="0">
                <a:latin typeface="微软雅黑" panose="020B0503020204020204" pitchFamily="34" charset="-122"/>
                <a:ea typeface="微软雅黑" panose="020B0503020204020204" pitchFamily="34" charset="-122"/>
              </a:rPr>
              <a:t>受限路径</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indent="-285750">
              <a:lnSpc>
                <a:spcPct val="120000"/>
              </a:lnSpc>
              <a:spcBef>
                <a:spcPts val="600"/>
              </a:spcBef>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初始时</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中仅含有源点</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。用数组</a:t>
            </a:r>
            <a:r>
              <a:rPr lang="en-US" altLang="zh-CN" sz="2000" dirty="0">
                <a:latin typeface="微软雅黑" panose="020B0503020204020204" pitchFamily="34" charset="-122"/>
                <a:ea typeface="微软雅黑" panose="020B0503020204020204" pitchFamily="34" charset="-122"/>
              </a:rPr>
              <a:t>dis[]</a:t>
            </a:r>
            <a:r>
              <a:rPr lang="zh-CN" altLang="en-US" sz="2000" dirty="0">
                <a:latin typeface="微软雅黑" panose="020B0503020204020204" pitchFamily="34" charset="-122"/>
                <a:ea typeface="微软雅黑" panose="020B0503020204020204" pitchFamily="34" charset="-122"/>
              </a:rPr>
              <a:t>来记录</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中各点的目前最短路径长度。然后不断地用贪心选择来扩充这个集合，并同时记录或修订数组</a:t>
            </a:r>
            <a:r>
              <a:rPr lang="en-US" altLang="zh-CN" sz="2000" dirty="0">
                <a:latin typeface="微软雅黑" panose="020B0503020204020204" pitchFamily="34" charset="-122"/>
                <a:ea typeface="微软雅黑" panose="020B0503020204020204" pitchFamily="34" charset="-122"/>
              </a:rPr>
              <a:t>dis[]</a:t>
            </a:r>
            <a:r>
              <a:rPr lang="zh-CN" altLang="en-US" sz="2000" dirty="0">
                <a:latin typeface="微软雅黑" panose="020B0503020204020204" pitchFamily="34" charset="-122"/>
                <a:ea typeface="微软雅黑" panose="020B0503020204020204" pitchFamily="34" charset="-122"/>
              </a:rPr>
              <a:t>；直至</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包含所有</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中顶点。</a:t>
            </a:r>
            <a:endParaRPr lang="en-US" altLang="zh-CN" sz="2000" dirty="0">
              <a:latin typeface="微软雅黑" panose="020B0503020204020204" pitchFamily="34" charset="-122"/>
              <a:ea typeface="微软雅黑" panose="020B0503020204020204" pitchFamily="34" charset="-122"/>
            </a:endParaRPr>
          </a:p>
          <a:p>
            <a:pPr indent="-285750">
              <a:lnSpc>
                <a:spcPct val="120000"/>
              </a:lnSpc>
              <a:spcBef>
                <a:spcPts val="600"/>
              </a:spcBef>
              <a:buFont typeface="Wingdings" panose="05000000000000000000" pitchFamily="2" charset="2"/>
              <a:buChar char="n"/>
            </a:pPr>
            <a:r>
              <a:rPr lang="en-US" altLang="zh-CN" sz="2000" dirty="0" err="1">
                <a:latin typeface="微软雅黑" panose="020B0503020204020204" pitchFamily="34" charset="-122"/>
                <a:ea typeface="微软雅黑" panose="020B0503020204020204" pitchFamily="34" charset="-122"/>
              </a:rPr>
              <a:t>Dijkstra</a:t>
            </a:r>
            <a:r>
              <a:rPr lang="zh-CN" altLang="en-US" sz="2000" dirty="0">
                <a:latin typeface="微软雅黑" panose="020B0503020204020204" pitchFamily="34" charset="-122"/>
                <a:ea typeface="微软雅黑" panose="020B0503020204020204" pitchFamily="34" charset="-122"/>
              </a:rPr>
              <a:t>算法的贪心策略：选择集合𝐕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𝐒中受限路径长度最短的顶点</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，并把顶点</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加入 𝑆 中 ，从而确定了从源点</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的最短路径长度</a:t>
            </a:r>
            <a:r>
              <a:rPr lang="en-US" altLang="zh-CN" sz="2000" dirty="0">
                <a:latin typeface="微软雅黑" panose="020B0503020204020204" pitchFamily="34" charset="-122"/>
                <a:ea typeface="微软雅黑" panose="020B0503020204020204" pitchFamily="34" charset="-122"/>
              </a:rPr>
              <a:t>dis[u]</a:t>
            </a:r>
            <a:r>
              <a:rPr lang="zh-CN" altLang="en-US" sz="20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272705" y="4362451"/>
            <a:ext cx="1896661" cy="1718411"/>
          </a:xfrm>
          <a:prstGeom prst="rect">
            <a:avLst/>
          </a:prstGeom>
        </p:spPr>
      </p:pic>
      <p:pic>
        <p:nvPicPr>
          <p:cNvPr id="7" name="图片 6"/>
          <p:cNvPicPr>
            <a:picLocks noChangeAspect="1"/>
          </p:cNvPicPr>
          <p:nvPr/>
        </p:nvPicPr>
        <p:blipFill>
          <a:blip r:embed="rId4"/>
          <a:stretch>
            <a:fillRect/>
          </a:stretch>
        </p:blipFill>
        <p:spPr>
          <a:xfrm>
            <a:off x="4140915" y="4362450"/>
            <a:ext cx="4362766" cy="1740890"/>
          </a:xfrm>
          <a:prstGeom prst="rect">
            <a:avLst/>
          </a:prstGeom>
        </p:spPr>
      </p:pic>
      <p:sp>
        <p:nvSpPr>
          <p:cNvPr id="9" name="文本占位符 11">
            <a:extLst>
              <a:ext uri="{FF2B5EF4-FFF2-40B4-BE49-F238E27FC236}">
                <a16:creationId xmlns:a16="http://schemas.microsoft.com/office/drawing/2014/main" id="{28DB32B5-C9B7-3669-F959-663C2C430521}"/>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rPr>
              <a:t>5.8 Dijkstra</a:t>
            </a:r>
            <a:r>
              <a:rPr lang="zh-CN" altLang="en-US" sz="2800" b="1" dirty="0">
                <a:latin typeface="微软雅黑" panose="020B0503020204020204" pitchFamily="34" charset="-122"/>
                <a:ea typeface="微软雅黑" panose="020B0503020204020204" pitchFamily="34" charset="-122"/>
              </a:rPr>
              <a:t>算法（单源最短路径）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77</a:t>
            </a:fld>
            <a:endParaRPr lang="zh-CN" altLang="en-US"/>
          </a:p>
        </p:txBody>
      </p:sp>
      <p:sp>
        <p:nvSpPr>
          <p:cNvPr id="4" name="矩形 3"/>
          <p:cNvSpPr/>
          <p:nvPr/>
        </p:nvSpPr>
        <p:spPr>
          <a:xfrm>
            <a:off x="791074" y="1305814"/>
            <a:ext cx="8332503" cy="2339102"/>
          </a:xfrm>
          <a:prstGeom prst="rect">
            <a:avLst/>
          </a:prstGeom>
        </p:spPr>
        <p:txBody>
          <a:bodyPr wrap="square">
            <a:spAutoFit/>
          </a:bodyPr>
          <a:lstStyle/>
          <a:p>
            <a:pPr>
              <a:lnSpc>
                <a:spcPct val="150000"/>
              </a:lnSpc>
              <a:spcBef>
                <a:spcPts val="1200"/>
              </a:spcBef>
            </a:pPr>
            <a:r>
              <a:rPr lang="en-US" altLang="zh-CN" sz="2000" b="1" dirty="0" err="1">
                <a:solidFill>
                  <a:srgbClr val="0000FF"/>
                </a:solidFill>
                <a:latin typeface="微软雅黑" panose="020B0503020204020204" pitchFamily="34" charset="-122"/>
                <a:ea typeface="微软雅黑" panose="020B0503020204020204" pitchFamily="34" charset="-122"/>
              </a:rPr>
              <a:t>Dijkstra</a:t>
            </a:r>
            <a:r>
              <a:rPr lang="zh-CN" altLang="en-US" sz="2000" b="1" dirty="0">
                <a:solidFill>
                  <a:srgbClr val="0000FF"/>
                </a:solidFill>
                <a:latin typeface="微软雅黑" panose="020B0503020204020204" pitchFamily="34" charset="-122"/>
                <a:ea typeface="微软雅黑" panose="020B0503020204020204" pitchFamily="34" charset="-122"/>
              </a:rPr>
              <a:t>算法的贪心选择性质</a:t>
            </a:r>
            <a:r>
              <a:rPr lang="zh-CN" altLang="en-US" sz="2000"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（反证法）</a:t>
            </a:r>
            <a:br>
              <a:rPr lang="zh-CN" altLang="en-US" b="1" dirty="0">
                <a:solidFill>
                  <a:srgbClr val="0000FF"/>
                </a:solidFill>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证明：若该路径经</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外一点</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到达</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，则：</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1200"/>
              </a:spcBef>
            </a:pPr>
            <a:r>
              <a:rPr lang="en-US" altLang="zh-CN" sz="2000" dirty="0">
                <a:latin typeface="微软雅黑" panose="020B0503020204020204" pitchFamily="34" charset="-122"/>
                <a:ea typeface="微软雅黑" panose="020B0503020204020204" pitchFamily="34" charset="-122"/>
              </a:rPr>
              <a:t>          dis[x]+d(x, u)</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dis[u]</a:t>
            </a:r>
          </a:p>
          <a:p>
            <a:pPr>
              <a:lnSpc>
                <a:spcPct val="150000"/>
              </a:lnSpc>
              <a:spcBef>
                <a:spcPts val="1200"/>
              </a:spcBef>
            </a:pPr>
            <a:r>
              <a:rPr lang="zh-CN" altLang="en-US" sz="2000" dirty="0">
                <a:latin typeface="微软雅黑" panose="020B0503020204020204" pitchFamily="34" charset="-122"/>
                <a:ea typeface="微软雅黑" panose="020B0503020204020204" pitchFamily="34" charset="-122"/>
              </a:rPr>
              <a:t>    从而</a:t>
            </a:r>
            <a:r>
              <a:rPr lang="en-US" altLang="zh-CN" sz="2000" dirty="0">
                <a:latin typeface="微软雅黑" panose="020B0503020204020204" pitchFamily="34" charset="-122"/>
                <a:ea typeface="微软雅黑" panose="020B0503020204020204" pitchFamily="34" charset="-122"/>
              </a:rPr>
              <a:t>dis[x]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dis[u]</a:t>
            </a:r>
            <a:r>
              <a:rPr lang="zh-CN" altLang="en-US" sz="2000" dirty="0">
                <a:latin typeface="微软雅黑" panose="020B0503020204020204" pitchFamily="34" charset="-122"/>
                <a:ea typeface="微软雅黑" panose="020B0503020204020204" pitchFamily="34" charset="-122"/>
              </a:rPr>
              <a:t>，这与</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的选取矛盾</a:t>
            </a:r>
            <a:r>
              <a:rPr lang="zh-CN" altLang="en-US" sz="2400"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790821" y="3925709"/>
            <a:ext cx="4080648" cy="1981468"/>
          </a:xfrm>
          <a:prstGeom prst="rect">
            <a:avLst/>
          </a:prstGeom>
        </p:spPr>
      </p:pic>
      <p:sp>
        <p:nvSpPr>
          <p:cNvPr id="8" name="文本占位符 11">
            <a:extLst>
              <a:ext uri="{FF2B5EF4-FFF2-40B4-BE49-F238E27FC236}">
                <a16:creationId xmlns:a16="http://schemas.microsoft.com/office/drawing/2014/main" id="{C45C9BB7-E196-FC5A-E08B-628E50FD1623}"/>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rPr>
              <a:t>5.8 Dijkstra</a:t>
            </a:r>
            <a:r>
              <a:rPr lang="zh-CN" altLang="en-US" sz="2800" b="1" dirty="0">
                <a:latin typeface="微软雅黑" panose="020B0503020204020204" pitchFamily="34" charset="-122"/>
                <a:ea typeface="微软雅黑" panose="020B0503020204020204" pitchFamily="34" charset="-122"/>
              </a:rPr>
              <a:t>算法（单源最短路径）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78</a:t>
            </a:fld>
            <a:endParaRPr lang="zh-CN" altLang="en-US"/>
          </a:p>
        </p:txBody>
      </p:sp>
      <p:sp>
        <p:nvSpPr>
          <p:cNvPr id="4" name="矩形 3"/>
          <p:cNvSpPr/>
          <p:nvPr/>
        </p:nvSpPr>
        <p:spPr>
          <a:xfrm>
            <a:off x="1025893" y="1297647"/>
            <a:ext cx="9494844" cy="42627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pPr>
            <a:r>
              <a:rPr lang="en-US" altLang="zh-CN" dirty="0" err="1">
                <a:solidFill>
                  <a:schemeClr val="tx1"/>
                </a:solidFill>
                <a:latin typeface="+mn-ea"/>
              </a:rPr>
              <a:t>Dijkstra</a:t>
            </a:r>
            <a:r>
              <a:rPr lang="zh-CN" altLang="en-US" dirty="0">
                <a:solidFill>
                  <a:schemeClr val="tx1"/>
                </a:solidFill>
                <a:latin typeface="+mn-ea"/>
              </a:rPr>
              <a:t>（）</a:t>
            </a:r>
            <a:endParaRPr lang="en-US" altLang="zh-CN" dirty="0">
              <a:solidFill>
                <a:schemeClr val="tx1"/>
              </a:solidFill>
              <a:latin typeface="+mn-ea"/>
            </a:endParaRPr>
          </a:p>
          <a:p>
            <a:pPr>
              <a:spcBef>
                <a:spcPts val="600"/>
              </a:spcBef>
            </a:pPr>
            <a:r>
              <a:rPr lang="en-US" altLang="zh-CN" dirty="0">
                <a:solidFill>
                  <a:schemeClr val="tx1"/>
                </a:solidFill>
                <a:latin typeface="+mn-ea"/>
              </a:rPr>
              <a:t> {    S:={1}; //</a:t>
            </a:r>
            <a:r>
              <a:rPr lang="zh-CN" altLang="en-US" dirty="0">
                <a:solidFill>
                  <a:schemeClr val="tx1"/>
                </a:solidFill>
                <a:latin typeface="+mn-ea"/>
              </a:rPr>
              <a:t>初始化</a:t>
            </a:r>
            <a:r>
              <a:rPr lang="en-US" altLang="zh-CN" dirty="0">
                <a:solidFill>
                  <a:schemeClr val="tx1"/>
                </a:solidFill>
                <a:latin typeface="+mn-ea"/>
              </a:rPr>
              <a:t>S</a:t>
            </a:r>
          </a:p>
          <a:p>
            <a:pPr>
              <a:spcBef>
                <a:spcPts val="600"/>
              </a:spcBef>
            </a:pPr>
            <a:r>
              <a:rPr lang="en-US" altLang="zh-CN" dirty="0">
                <a:solidFill>
                  <a:schemeClr val="tx1"/>
                </a:solidFill>
                <a:latin typeface="+mn-ea"/>
              </a:rPr>
              <a:t>      for </a:t>
            </a:r>
            <a:r>
              <a:rPr lang="en-US" altLang="zh-CN" dirty="0" err="1">
                <a:solidFill>
                  <a:schemeClr val="tx1"/>
                </a:solidFill>
                <a:latin typeface="+mn-ea"/>
              </a:rPr>
              <a:t>i</a:t>
            </a:r>
            <a:r>
              <a:rPr lang="en-US" altLang="zh-CN" dirty="0">
                <a:solidFill>
                  <a:schemeClr val="tx1"/>
                </a:solidFill>
                <a:latin typeface="+mn-ea"/>
              </a:rPr>
              <a:t>= 2 to n do //</a:t>
            </a:r>
            <a:r>
              <a:rPr lang="zh-CN" altLang="en-US" dirty="0">
                <a:solidFill>
                  <a:schemeClr val="tx1"/>
                </a:solidFill>
                <a:latin typeface="+mn-ea"/>
              </a:rPr>
              <a:t>初始化</a:t>
            </a:r>
            <a:r>
              <a:rPr lang="en-US" altLang="zh-CN" dirty="0">
                <a:solidFill>
                  <a:schemeClr val="tx1"/>
                </a:solidFill>
                <a:latin typeface="+mn-ea"/>
              </a:rPr>
              <a:t>D</a:t>
            </a:r>
          </a:p>
          <a:p>
            <a:pPr>
              <a:spcBef>
                <a:spcPts val="600"/>
              </a:spcBef>
            </a:pPr>
            <a:r>
              <a:rPr lang="en-US" altLang="zh-CN" dirty="0">
                <a:solidFill>
                  <a:schemeClr val="tx1"/>
                </a:solidFill>
                <a:latin typeface="+mn-ea"/>
              </a:rPr>
              <a:t>      dis[</a:t>
            </a:r>
            <a:r>
              <a:rPr lang="en-US" altLang="zh-CN" dirty="0" err="1">
                <a:solidFill>
                  <a:schemeClr val="tx1"/>
                </a:solidFill>
                <a:latin typeface="+mn-ea"/>
              </a:rPr>
              <a:t>i</a:t>
            </a:r>
            <a:r>
              <a:rPr lang="en-US" altLang="zh-CN" dirty="0">
                <a:solidFill>
                  <a:schemeClr val="tx1"/>
                </a:solidFill>
                <a:latin typeface="+mn-ea"/>
              </a:rPr>
              <a:t>] =C[1, </a:t>
            </a:r>
            <a:r>
              <a:rPr lang="en-US" altLang="zh-CN" dirty="0" err="1">
                <a:solidFill>
                  <a:schemeClr val="tx1"/>
                </a:solidFill>
                <a:latin typeface="+mn-ea"/>
              </a:rPr>
              <a:t>i</a:t>
            </a:r>
            <a:r>
              <a:rPr lang="en-US" altLang="zh-CN" dirty="0">
                <a:solidFill>
                  <a:schemeClr val="tx1"/>
                </a:solidFill>
                <a:latin typeface="+mn-ea"/>
              </a:rPr>
              <a:t>] ; //</a:t>
            </a:r>
            <a:r>
              <a:rPr lang="zh-CN" altLang="en-US" dirty="0">
                <a:solidFill>
                  <a:schemeClr val="tx1"/>
                </a:solidFill>
                <a:latin typeface="+mn-ea"/>
              </a:rPr>
              <a:t>初始时为源到顶点</a:t>
            </a:r>
            <a:r>
              <a:rPr lang="en-US" altLang="zh-CN" dirty="0" err="1">
                <a:solidFill>
                  <a:schemeClr val="tx1"/>
                </a:solidFill>
                <a:latin typeface="+mn-ea"/>
              </a:rPr>
              <a:t>i</a:t>
            </a:r>
            <a:r>
              <a:rPr lang="zh-CN" altLang="en-US" dirty="0">
                <a:solidFill>
                  <a:schemeClr val="tx1"/>
                </a:solidFill>
                <a:latin typeface="+mn-ea"/>
              </a:rPr>
              <a:t>一步的距离</a:t>
            </a:r>
          </a:p>
          <a:p>
            <a:pPr>
              <a:spcBef>
                <a:spcPts val="600"/>
              </a:spcBef>
            </a:pPr>
            <a:r>
              <a:rPr lang="en-US" altLang="zh-CN" dirty="0">
                <a:solidFill>
                  <a:schemeClr val="tx1"/>
                </a:solidFill>
                <a:latin typeface="+mn-ea"/>
              </a:rPr>
              <a:t>      for </a:t>
            </a:r>
            <a:r>
              <a:rPr lang="en-US" altLang="zh-CN" dirty="0" err="1">
                <a:solidFill>
                  <a:schemeClr val="tx1"/>
                </a:solidFill>
                <a:latin typeface="+mn-ea"/>
              </a:rPr>
              <a:t>i</a:t>
            </a:r>
            <a:r>
              <a:rPr lang="en-US" altLang="zh-CN" dirty="0">
                <a:solidFill>
                  <a:schemeClr val="tx1"/>
                </a:solidFill>
                <a:latin typeface="+mn-ea"/>
              </a:rPr>
              <a:t> =1 to n-1 do </a:t>
            </a:r>
          </a:p>
          <a:p>
            <a:pPr>
              <a:spcBef>
                <a:spcPts val="600"/>
              </a:spcBef>
            </a:pPr>
            <a:r>
              <a:rPr lang="en-US" altLang="zh-CN" dirty="0">
                <a:solidFill>
                  <a:schemeClr val="tx1"/>
                </a:solidFill>
                <a:latin typeface="+mn-ea"/>
              </a:rPr>
              <a:t>      {</a:t>
            </a:r>
          </a:p>
          <a:p>
            <a:pPr>
              <a:spcBef>
                <a:spcPts val="600"/>
              </a:spcBef>
            </a:pPr>
            <a:r>
              <a:rPr lang="zh-CN" altLang="en-US" dirty="0">
                <a:solidFill>
                  <a:schemeClr val="tx1"/>
                </a:solidFill>
                <a:latin typeface="+mn-ea"/>
              </a:rPr>
              <a:t>             从</a:t>
            </a:r>
            <a:r>
              <a:rPr lang="en-US" altLang="zh-CN" dirty="0">
                <a:solidFill>
                  <a:schemeClr val="tx1"/>
                </a:solidFill>
                <a:latin typeface="+mn-ea"/>
              </a:rPr>
              <a:t>V-S</a:t>
            </a:r>
            <a:r>
              <a:rPr lang="zh-CN" altLang="en-US" dirty="0">
                <a:solidFill>
                  <a:schemeClr val="tx1"/>
                </a:solidFill>
                <a:latin typeface="+mn-ea"/>
              </a:rPr>
              <a:t>中选取一个顶点</a:t>
            </a:r>
            <a:r>
              <a:rPr lang="en-US" altLang="zh-CN" dirty="0">
                <a:solidFill>
                  <a:schemeClr val="tx1"/>
                </a:solidFill>
                <a:latin typeface="+mn-ea"/>
              </a:rPr>
              <a:t>u</a:t>
            </a:r>
            <a:r>
              <a:rPr lang="zh-CN" altLang="en-US" dirty="0">
                <a:solidFill>
                  <a:schemeClr val="tx1"/>
                </a:solidFill>
                <a:latin typeface="+mn-ea"/>
              </a:rPr>
              <a:t>使得</a:t>
            </a:r>
            <a:r>
              <a:rPr lang="en-US" altLang="zh-CN" dirty="0">
                <a:solidFill>
                  <a:schemeClr val="tx1"/>
                </a:solidFill>
                <a:latin typeface="+mn-ea"/>
              </a:rPr>
              <a:t>dis[u]</a:t>
            </a:r>
            <a:r>
              <a:rPr lang="zh-CN" altLang="en-US" dirty="0">
                <a:solidFill>
                  <a:schemeClr val="tx1"/>
                </a:solidFill>
                <a:latin typeface="+mn-ea"/>
              </a:rPr>
              <a:t>最小；</a:t>
            </a:r>
          </a:p>
          <a:p>
            <a:pPr>
              <a:spcBef>
                <a:spcPts val="600"/>
              </a:spcBef>
            </a:pPr>
            <a:r>
              <a:rPr lang="zh-CN" altLang="en-US" dirty="0">
                <a:solidFill>
                  <a:schemeClr val="tx1"/>
                </a:solidFill>
                <a:latin typeface="+mn-ea"/>
              </a:rPr>
              <a:t>             将</a:t>
            </a:r>
            <a:r>
              <a:rPr lang="en-US" altLang="zh-CN" dirty="0">
                <a:solidFill>
                  <a:schemeClr val="tx1"/>
                </a:solidFill>
                <a:latin typeface="+mn-ea"/>
              </a:rPr>
              <a:t>u</a:t>
            </a:r>
            <a:r>
              <a:rPr lang="zh-CN" altLang="en-US" dirty="0">
                <a:solidFill>
                  <a:schemeClr val="tx1"/>
                </a:solidFill>
                <a:latin typeface="+mn-ea"/>
              </a:rPr>
              <a:t>加入到</a:t>
            </a:r>
            <a:r>
              <a:rPr lang="en-US" altLang="zh-CN" dirty="0">
                <a:solidFill>
                  <a:schemeClr val="tx1"/>
                </a:solidFill>
                <a:latin typeface="+mn-ea"/>
              </a:rPr>
              <a:t>S</a:t>
            </a:r>
            <a:r>
              <a:rPr lang="zh-CN" altLang="en-US" dirty="0">
                <a:solidFill>
                  <a:schemeClr val="tx1"/>
                </a:solidFill>
                <a:latin typeface="+mn-ea"/>
              </a:rPr>
              <a:t>中；</a:t>
            </a:r>
            <a:r>
              <a:rPr lang="en-US" altLang="zh-CN" dirty="0">
                <a:solidFill>
                  <a:schemeClr val="tx1"/>
                </a:solidFill>
                <a:latin typeface="+mn-ea"/>
              </a:rPr>
              <a:t>//</a:t>
            </a:r>
            <a:r>
              <a:rPr lang="zh-CN" altLang="en-US" dirty="0">
                <a:solidFill>
                  <a:schemeClr val="tx1"/>
                </a:solidFill>
                <a:latin typeface="+mn-ea"/>
              </a:rPr>
              <a:t>将新的最近者加入</a:t>
            </a:r>
            <a:r>
              <a:rPr lang="en-US" altLang="zh-CN" dirty="0">
                <a:solidFill>
                  <a:schemeClr val="tx1"/>
                </a:solidFill>
                <a:latin typeface="+mn-ea"/>
              </a:rPr>
              <a:t>S</a:t>
            </a:r>
          </a:p>
          <a:p>
            <a:pPr>
              <a:spcBef>
                <a:spcPts val="600"/>
              </a:spcBef>
            </a:pPr>
            <a:r>
              <a:rPr lang="en-US" altLang="zh-CN" dirty="0">
                <a:solidFill>
                  <a:schemeClr val="tx1"/>
                </a:solidFill>
                <a:latin typeface="+mn-ea"/>
              </a:rPr>
              <a:t>             for </a:t>
            </a:r>
            <a:r>
              <a:rPr lang="zh-CN" altLang="en-US" dirty="0">
                <a:solidFill>
                  <a:schemeClr val="tx1"/>
                </a:solidFill>
              </a:rPr>
              <a:t>∀</a:t>
            </a:r>
            <a:r>
              <a:rPr lang="en-US" altLang="zh-CN" dirty="0">
                <a:solidFill>
                  <a:schemeClr val="tx1"/>
                </a:solidFill>
                <a:latin typeface="+mn-ea"/>
              </a:rPr>
              <a:t> </a:t>
            </a:r>
            <a:r>
              <a:rPr lang="en-US" altLang="zh-CN" dirty="0" err="1">
                <a:solidFill>
                  <a:schemeClr val="tx1"/>
                </a:solidFill>
                <a:latin typeface="+mn-ea"/>
              </a:rPr>
              <a:t>w∈V-S</a:t>
            </a:r>
            <a:r>
              <a:rPr lang="en-US" altLang="zh-CN" dirty="0">
                <a:solidFill>
                  <a:schemeClr val="tx1"/>
                </a:solidFill>
                <a:latin typeface="+mn-ea"/>
              </a:rPr>
              <a:t> do //</a:t>
            </a:r>
            <a:r>
              <a:rPr lang="zh-CN" altLang="en-US" dirty="0">
                <a:solidFill>
                  <a:schemeClr val="tx1"/>
                </a:solidFill>
                <a:latin typeface="+mn-ea"/>
              </a:rPr>
              <a:t>依据最近者</a:t>
            </a:r>
            <a:r>
              <a:rPr lang="en-US" altLang="zh-CN" dirty="0">
                <a:solidFill>
                  <a:schemeClr val="tx1"/>
                </a:solidFill>
                <a:latin typeface="+mn-ea"/>
              </a:rPr>
              <a:t>u</a:t>
            </a:r>
            <a:r>
              <a:rPr lang="zh-CN" altLang="en-US" dirty="0">
                <a:solidFill>
                  <a:schemeClr val="tx1"/>
                </a:solidFill>
                <a:latin typeface="+mn-ea"/>
              </a:rPr>
              <a:t>修订</a:t>
            </a:r>
            <a:r>
              <a:rPr lang="en-US" altLang="zh-CN" dirty="0">
                <a:solidFill>
                  <a:schemeClr val="tx1"/>
                </a:solidFill>
                <a:latin typeface="+mn-ea"/>
              </a:rPr>
              <a:t>dis[v]</a:t>
            </a:r>
          </a:p>
          <a:p>
            <a:pPr>
              <a:spcBef>
                <a:spcPts val="600"/>
              </a:spcBef>
            </a:pPr>
            <a:r>
              <a:rPr lang="en-US" altLang="zh-CN" dirty="0">
                <a:solidFill>
                  <a:schemeClr val="tx1"/>
                </a:solidFill>
                <a:latin typeface="+mn-ea"/>
              </a:rPr>
              <a:t>                   dis[w] = min(dis[w] , dis[u]+C[u ,w])</a:t>
            </a:r>
          </a:p>
          <a:p>
            <a:pPr>
              <a:spcBef>
                <a:spcPts val="600"/>
              </a:spcBef>
            </a:pPr>
            <a:r>
              <a:rPr lang="en-US" altLang="zh-CN" dirty="0">
                <a:solidFill>
                  <a:schemeClr val="tx1"/>
                </a:solidFill>
                <a:latin typeface="+mn-ea"/>
              </a:rPr>
              <a:t>       }</a:t>
            </a:r>
          </a:p>
          <a:p>
            <a:pPr>
              <a:spcBef>
                <a:spcPts val="600"/>
              </a:spcBef>
            </a:pPr>
            <a:r>
              <a:rPr lang="en-US" altLang="zh-CN" dirty="0">
                <a:solidFill>
                  <a:schemeClr val="tx1"/>
                </a:solidFill>
                <a:latin typeface="+mn-ea"/>
              </a:rPr>
              <a:t>}</a:t>
            </a:r>
          </a:p>
        </p:txBody>
      </p:sp>
      <p:sp>
        <p:nvSpPr>
          <p:cNvPr id="5" name="矩形 4"/>
          <p:cNvSpPr/>
          <p:nvPr/>
        </p:nvSpPr>
        <p:spPr>
          <a:xfrm>
            <a:off x="1910954" y="5798901"/>
            <a:ext cx="4572000" cy="369332"/>
          </a:xfrm>
          <a:prstGeom prst="rect">
            <a:avLst/>
          </a:prstGeom>
        </p:spPr>
        <p:txBody>
          <a:bodyPr>
            <a:spAutoFit/>
          </a:bodyPr>
          <a:lstStyle/>
          <a:p>
            <a:r>
              <a:rPr lang="en-US" altLang="zh-CN" dirty="0" err="1">
                <a:solidFill>
                  <a:srgbClr val="0000FF"/>
                </a:solidFill>
                <a:latin typeface="微软雅黑" panose="020B0503020204020204" pitchFamily="34" charset="-122"/>
                <a:ea typeface="微软雅黑" panose="020B0503020204020204" pitchFamily="34" charset="-122"/>
              </a:rPr>
              <a:t>Dijkstra</a:t>
            </a:r>
            <a:r>
              <a:rPr lang="zh-CN" altLang="en-US" dirty="0">
                <a:solidFill>
                  <a:srgbClr val="0000FF"/>
                </a:solidFill>
                <a:latin typeface="微软雅黑" panose="020B0503020204020204" pitchFamily="34" charset="-122"/>
                <a:ea typeface="微软雅黑" panose="020B0503020204020204" pitchFamily="34" charset="-122"/>
              </a:rPr>
              <a:t>算法的时间复杂度为 </a:t>
            </a:r>
            <a:r>
              <a:rPr lang="en-US" altLang="zh-CN" dirty="0">
                <a:solidFill>
                  <a:srgbClr val="0000FF"/>
                </a:solidFill>
                <a:latin typeface="微软雅黑" panose="020B0503020204020204" pitchFamily="34" charset="-122"/>
                <a:ea typeface="微软雅黑" panose="020B0503020204020204" pitchFamily="34" charset="-122"/>
              </a:rPr>
              <a:t>O(n</a:t>
            </a:r>
            <a:r>
              <a:rPr lang="en-US" altLang="zh-CN" baseline="30000" dirty="0">
                <a:solidFill>
                  <a:srgbClr val="0000FF"/>
                </a:solidFill>
                <a:latin typeface="微软雅黑" panose="020B0503020204020204" pitchFamily="34" charset="-122"/>
                <a:ea typeface="微软雅黑" panose="020B0503020204020204" pitchFamily="34" charset="-122"/>
              </a:rPr>
              <a:t>2</a:t>
            </a:r>
            <a:r>
              <a:rPr lang="en-US" altLang="zh-CN" dirty="0">
                <a:solidFill>
                  <a:srgbClr val="0000FF"/>
                </a:solidFill>
                <a:latin typeface="微软雅黑" panose="020B0503020204020204" pitchFamily="34" charset="-122"/>
                <a:ea typeface="微软雅黑" panose="020B0503020204020204" pitchFamily="34" charset="-122"/>
              </a:rPr>
              <a:t>)</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8" name="文本占位符 11">
            <a:extLst>
              <a:ext uri="{FF2B5EF4-FFF2-40B4-BE49-F238E27FC236}">
                <a16:creationId xmlns:a16="http://schemas.microsoft.com/office/drawing/2014/main" id="{734AB1CB-F0D1-9796-A920-151406D2136F}"/>
              </a:ext>
            </a:extLst>
          </p:cNvPr>
          <p:cNvSpPr>
            <a:spLocks noGrp="1"/>
          </p:cNvSpPr>
          <p:nvPr>
            <p:ph type="body" sz="quarter" idx="13"/>
          </p:nvPr>
        </p:nvSpPr>
        <p:spPr>
          <a:xfrm>
            <a:off x="-664143" y="261275"/>
            <a:ext cx="9683013" cy="864000"/>
          </a:xfrm>
        </p:spPr>
        <p:txBody>
          <a:bodyPr/>
          <a:lstStyle/>
          <a:p>
            <a:r>
              <a:rPr lang="en-US" altLang="zh-CN" sz="2800" b="1" dirty="0">
                <a:latin typeface="微软雅黑" panose="020B0503020204020204" pitchFamily="34" charset="-122"/>
                <a:ea typeface="微软雅黑" panose="020B0503020204020204" pitchFamily="34" charset="-122"/>
              </a:rPr>
              <a:t>5.8 Dijkstra</a:t>
            </a:r>
            <a:r>
              <a:rPr lang="zh-CN" altLang="en-US" sz="2800" b="1" dirty="0">
                <a:latin typeface="微软雅黑" panose="020B0503020204020204" pitchFamily="34" charset="-122"/>
                <a:ea typeface="微软雅黑" panose="020B0503020204020204" pitchFamily="34" charset="-122"/>
              </a:rPr>
              <a:t>算法（单源最短路径）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79</a:t>
            </a:fld>
            <a:endParaRPr lang="zh-CN" altLang="en-US"/>
          </a:p>
        </p:txBody>
      </p:sp>
      <p:sp>
        <p:nvSpPr>
          <p:cNvPr id="4" name="矩形 3"/>
          <p:cNvSpPr/>
          <p:nvPr/>
        </p:nvSpPr>
        <p:spPr>
          <a:xfrm>
            <a:off x="601856" y="1321559"/>
            <a:ext cx="10823007" cy="3092257"/>
          </a:xfrm>
          <a:prstGeom prst="rect">
            <a:avLst/>
          </a:prstGeom>
        </p:spPr>
        <p:txBody>
          <a:bodyPr wrap="square">
            <a:spAutoFit/>
          </a:bodyPr>
          <a:lstStyle/>
          <a:p>
            <a:pPr>
              <a:lnSpc>
                <a:spcPct val="120000"/>
              </a:lnSpc>
              <a:spcBef>
                <a:spcPts val="1200"/>
              </a:spcBef>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问题描述</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设𝐺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𝑉</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𝐸</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是无向</a:t>
            </a:r>
            <a:r>
              <a:rPr lang="zh-CN" altLang="en-US" sz="2000" b="1" dirty="0">
                <a:latin typeface="微软雅黑" panose="020B0503020204020204" pitchFamily="34" charset="-122"/>
                <a:ea typeface="微软雅黑" panose="020B0503020204020204" pitchFamily="34" charset="-122"/>
              </a:rPr>
              <a:t>连通带权图</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中每条边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𝑣</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𝑤</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的权为𝐶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𝑣</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𝑤</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。如果𝐺的子图𝐺’是一棵包含𝐺的所有顶点的树，则称𝐺’为𝐺的生成树。生成树上各边权的总和称为该生成树的耗费。在</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的所有生成树中，耗费最小的生成树称为</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最小生成树</a:t>
            </a:r>
            <a:r>
              <a:rPr lang="zh-CN" altLang="en-US" sz="2000" dirty="0">
                <a:latin typeface="微软雅黑" panose="020B0503020204020204" pitchFamily="34" charset="-122"/>
                <a:ea typeface="微软雅黑" panose="020B0503020204020204" pitchFamily="34" charset="-122"/>
              </a:rPr>
              <a:t>。请设计算法计算</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的最小生成树的权重总和。</a:t>
            </a:r>
            <a:br>
              <a:rPr lang="zh-CN" altLang="en-US" sz="2000" dirty="0">
                <a:latin typeface="微软雅黑" panose="020B0503020204020204" pitchFamily="34" charset="-122"/>
                <a:ea typeface="微软雅黑" panose="020B0503020204020204" pitchFamily="34" charset="-122"/>
              </a:rPr>
            </a:br>
            <a:r>
              <a:rPr lang="zh-CN" altLang="en-US" sz="2000" b="1" dirty="0">
                <a:solidFill>
                  <a:srgbClr val="FF0000"/>
                </a:solidFill>
                <a:latin typeface="微软雅黑" panose="020B0503020204020204" pitchFamily="34" charset="-122"/>
                <a:ea typeface="微软雅黑" panose="020B0503020204020204" pitchFamily="34" charset="-122"/>
              </a:rPr>
              <a:t>输入</a:t>
            </a:r>
            <a:r>
              <a:rPr lang="zh-CN" altLang="en-US"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多组测试数据。每组测试数据的第一行输入图</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中顶点的个数𝑛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𝑛 </a:t>
            </a:r>
            <a:r>
              <a:rPr lang="en-US" altLang="zh-CN" sz="2000" dirty="0">
                <a:latin typeface="微软雅黑" panose="020B0503020204020204" pitchFamily="34" charset="-122"/>
                <a:ea typeface="微软雅黑" panose="020B0503020204020204" pitchFamily="34" charset="-122"/>
              </a:rPr>
              <a:t>&lt; 1000)</a:t>
            </a:r>
            <a:r>
              <a:rPr lang="zh-CN" altLang="en-US" sz="2000" dirty="0">
                <a:latin typeface="微软雅黑" panose="020B0503020204020204" pitchFamily="34" charset="-122"/>
                <a:ea typeface="微软雅黑" panose="020B0503020204020204" pitchFamily="34" charset="-122"/>
              </a:rPr>
              <a:t>；后续𝑛行输入图𝐺的权值矩阵𝐶。第</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行第</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列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𝑗 </a:t>
            </a:r>
            <a:r>
              <a:rPr lang="en-US" altLang="zh-CN" sz="2000" dirty="0">
                <a:latin typeface="微软雅黑" panose="020B0503020204020204" pitchFamily="34" charset="-122"/>
                <a:ea typeface="微软雅黑" panose="020B0503020204020204" pitchFamily="34" charset="-122"/>
              </a:rPr>
              <a:t>&lt;= </a:t>
            </a:r>
            <a:r>
              <a:rPr lang="zh-CN" altLang="en-US" sz="2000" dirty="0">
                <a:latin typeface="微软雅黑" panose="020B0503020204020204" pitchFamily="34" charset="-122"/>
                <a:ea typeface="微软雅黑" panose="020B0503020204020204" pitchFamily="34" charset="-122"/>
              </a:rPr>
              <a:t>𝑖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的值表示边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𝑖</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的权值，如果为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表示从第𝑖个顶点到第𝑗个顶点没有边相连。</a:t>
            </a:r>
            <a:br>
              <a:rPr lang="zh-CN" altLang="en-US" sz="2000" dirty="0">
                <a:latin typeface="微软雅黑" panose="020B0503020204020204" pitchFamily="34" charset="-122"/>
                <a:ea typeface="微软雅黑" panose="020B0503020204020204" pitchFamily="34" charset="-122"/>
              </a:rPr>
            </a:br>
            <a:r>
              <a:rPr lang="zh-CN" altLang="en-US" sz="2000" b="1" dirty="0">
                <a:solidFill>
                  <a:srgbClr val="FF0000"/>
                </a:solidFill>
                <a:latin typeface="微软雅黑" panose="020B0503020204020204" pitchFamily="34" charset="-122"/>
                <a:ea typeface="微软雅黑" panose="020B0503020204020204" pitchFamily="34" charset="-122"/>
              </a:rPr>
              <a:t>输出</a:t>
            </a:r>
            <a:r>
              <a:rPr lang="zh-CN" altLang="en-US"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最小生成树权重之和，每组测试数据输出一行。</a:t>
            </a:r>
            <a:r>
              <a:rPr lang="zh-CN" altLang="en-US" sz="2400" dirty="0">
                <a:latin typeface="微软雅黑" panose="020B0503020204020204" pitchFamily="34" charset="-122"/>
                <a:ea typeface="微软雅黑" panose="020B0503020204020204" pitchFamily="34" charset="-122"/>
              </a:rPr>
              <a:t> </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773595" y="4610100"/>
            <a:ext cx="5390819" cy="1577404"/>
          </a:xfrm>
          <a:prstGeom prst="rect">
            <a:avLst/>
          </a:prstGeom>
        </p:spPr>
      </p:pic>
      <p:sp>
        <p:nvSpPr>
          <p:cNvPr id="6" name="文本占位符 11">
            <a:extLst>
              <a:ext uri="{FF2B5EF4-FFF2-40B4-BE49-F238E27FC236}">
                <a16:creationId xmlns:a16="http://schemas.microsoft.com/office/drawing/2014/main" id="{012158C5-6E68-A5F1-F439-5D0A78958332}"/>
              </a:ext>
            </a:extLst>
          </p:cNvPr>
          <p:cNvSpPr txBox="1">
            <a:spLocks/>
          </p:cNvSpPr>
          <p:nvPr/>
        </p:nvSpPr>
        <p:spPr>
          <a:xfrm>
            <a:off x="-664143" y="261275"/>
            <a:ext cx="9683013" cy="864000"/>
          </a:xfrm>
          <a:prstGeom prst="roundRect">
            <a:avLst>
              <a:gd name="adj" fmla="val 50000"/>
            </a:avLst>
          </a:prstGeom>
          <a:solidFill>
            <a:schemeClr val="accent5">
              <a:lumMod val="40000"/>
              <a:lumOff val="60000"/>
            </a:schemeClr>
          </a:solidFill>
        </p:spPr>
        <p:txBody>
          <a:bodyPr vert="horz" lIns="1080000"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32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dirty="0">
                <a:latin typeface="微软雅黑" panose="020B0503020204020204" pitchFamily="34" charset="-122"/>
                <a:ea typeface="微软雅黑" panose="020B0503020204020204" pitchFamily="34" charset="-122"/>
              </a:rPr>
              <a:t>5.8 </a:t>
            </a:r>
            <a:r>
              <a:rPr lang="zh-CN" altLang="en-US" sz="2800" b="1" dirty="0">
                <a:latin typeface="微软雅黑" panose="020B0503020204020204" pitchFamily="34" charset="-122"/>
                <a:ea typeface="微软雅黑" panose="020B0503020204020204" pitchFamily="34" charset="-122"/>
              </a:rPr>
              <a:t>最小生成树</a:t>
            </a:r>
          </a:p>
        </p:txBody>
      </p:sp>
      <p:sp>
        <p:nvSpPr>
          <p:cNvPr id="8" name="文本占位符 7">
            <a:extLst>
              <a:ext uri="{FF2B5EF4-FFF2-40B4-BE49-F238E27FC236}">
                <a16:creationId xmlns:a16="http://schemas.microsoft.com/office/drawing/2014/main" id="{64203D11-E20F-4C84-A401-6E554DBC9F2D}"/>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5.9 </a:t>
            </a:r>
            <a:r>
              <a:rPr lang="zh-CN" altLang="en-US" sz="2800" b="1" dirty="0">
                <a:latin typeface="微软雅黑" panose="020B0503020204020204" pitchFamily="34" charset="-122"/>
                <a:ea typeface="微软雅黑" panose="020B0503020204020204" pitchFamily="34" charset="-122"/>
              </a:rPr>
              <a:t>最小生成树</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814125" y="1467538"/>
            <a:ext cx="4115439" cy="430374"/>
          </a:xfrm>
          <a:prstGeom prst="rect">
            <a:avLst/>
          </a:prstGeom>
          <a:solidFill>
            <a:schemeClr val="accent4">
              <a:lumMod val="20000"/>
              <a:lumOff val="80000"/>
            </a:schemeClr>
          </a:solidFill>
          <a:ln>
            <a:noFill/>
          </a:ln>
          <a:effectLst/>
        </p:spPr>
        <p:txBody>
          <a:bodyPr wrap="square">
            <a:spAutoFit/>
          </a:bodyPr>
          <a:lstStyle/>
          <a:p>
            <a:pPr>
              <a:lnSpc>
                <a:spcPct val="120000"/>
              </a:lnSpc>
              <a:spcBef>
                <a:spcPts val="1200"/>
              </a:spcBef>
              <a:defRPr/>
            </a:pPr>
            <a:r>
              <a:rPr lang="zh-CN" altLang="en-US" sz="2000" b="1" dirty="0">
                <a:solidFill>
                  <a:srgbClr val="0000FF"/>
                </a:solidFill>
                <a:latin typeface="微软雅黑" panose="020B0503020204020204" pitchFamily="34" charset="-122"/>
                <a:ea typeface="微软雅黑" panose="020B0503020204020204" pitchFamily="34" charset="-122"/>
              </a:rPr>
              <a:t>贪心算法正确性证明</a:t>
            </a:r>
          </a:p>
        </p:txBody>
      </p:sp>
      <p:sp>
        <p:nvSpPr>
          <p:cNvPr id="9" name="Rectangle 3"/>
          <p:cNvSpPr txBox="1">
            <a:spLocks noChangeArrowheads="1"/>
          </p:cNvSpPr>
          <p:nvPr/>
        </p:nvSpPr>
        <p:spPr>
          <a:xfrm>
            <a:off x="891122" y="2240176"/>
            <a:ext cx="10133049" cy="1859214"/>
          </a:xfrm>
          <a:prstGeom prst="rect">
            <a:avLst/>
          </a:prstGeom>
          <a:noFill/>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spcBef>
                <a:spcPts val="1200"/>
              </a:spcBef>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证明算法所求解的问题具有最优子结构</a:t>
            </a:r>
          </a:p>
          <a:p>
            <a:pPr>
              <a:lnSpc>
                <a:spcPct val="120000"/>
              </a:lnSpc>
              <a:spcBef>
                <a:spcPts val="1200"/>
              </a:spcBef>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证明算法所求解的问题具有贪心选择性</a:t>
            </a:r>
          </a:p>
          <a:p>
            <a:pPr>
              <a:lnSpc>
                <a:spcPct val="120000"/>
              </a:lnSpc>
              <a:spcBef>
                <a:spcPts val="1200"/>
              </a:spcBef>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证明算法确实按照贪心选择性进行局部最优选择</a:t>
            </a:r>
          </a:p>
        </p:txBody>
      </p:sp>
      <p:sp>
        <p:nvSpPr>
          <p:cNvPr id="4" name="文本占位符 5">
            <a:extLst>
              <a:ext uri="{FF2B5EF4-FFF2-40B4-BE49-F238E27FC236}">
                <a16:creationId xmlns:a16="http://schemas.microsoft.com/office/drawing/2014/main" id="{DC1F7190-EE3D-7648-7BCC-4B742FC424EF}"/>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spcBef>
                <a:spcPct val="50000"/>
              </a:spcBef>
            </a:pPr>
            <a:r>
              <a:rPr lang="en-US" altLang="zh-CN" sz="2800" b="1" dirty="0">
                <a:latin typeface="微软雅黑" panose="020B0503020204020204" pitchFamily="34" charset="-122"/>
                <a:ea typeface="微软雅黑" panose="020B0503020204020204" pitchFamily="34" charset="-122"/>
                <a:sym typeface="+mn-ea"/>
              </a:rPr>
              <a:t>5.1.2 </a:t>
            </a:r>
            <a:r>
              <a:rPr lang="zh-CN" altLang="en-US" sz="2800" b="1" dirty="0">
                <a:latin typeface="微软雅黑" panose="020B0503020204020204" pitchFamily="34" charset="-122"/>
                <a:ea typeface="微软雅黑" panose="020B0503020204020204" pitchFamily="34" charset="-122"/>
                <a:sym typeface="+mn-ea"/>
              </a:rPr>
              <a:t>贪心法求解的问题应具有的性质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80</a:t>
            </a:fld>
            <a:endParaRPr lang="zh-CN" altLang="en-US"/>
          </a:p>
        </p:txBody>
      </p:sp>
      <p:sp>
        <p:nvSpPr>
          <p:cNvPr id="4" name="矩形 3"/>
          <p:cNvSpPr/>
          <p:nvPr/>
        </p:nvSpPr>
        <p:spPr>
          <a:xfrm>
            <a:off x="606138" y="1349357"/>
            <a:ext cx="9832406" cy="1464375"/>
          </a:xfrm>
          <a:prstGeom prst="rect">
            <a:avLst/>
          </a:prstGeom>
        </p:spPr>
        <p:txBody>
          <a:bodyPr wrap="square">
            <a:spAutoFit/>
          </a:bodyPr>
          <a:lstStyle/>
          <a:p>
            <a:pPr marL="285750" indent="-285750">
              <a:lnSpc>
                <a:spcPct val="120000"/>
              </a:lnSpc>
              <a:spcBef>
                <a:spcPts val="1200"/>
              </a:spcBef>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针对图中的</a:t>
            </a:r>
            <a:r>
              <a:rPr lang="zh-CN" altLang="en-US" sz="2000" b="1" dirty="0">
                <a:latin typeface="微软雅黑" panose="020B0503020204020204" pitchFamily="34" charset="-122"/>
                <a:ea typeface="微软雅黑" panose="020B0503020204020204" pitchFamily="34" charset="-122"/>
              </a:rPr>
              <a:t>顶点</a:t>
            </a:r>
            <a:r>
              <a:rPr lang="zh-CN" altLang="en-US" sz="2000" dirty="0">
                <a:latin typeface="微软雅黑" panose="020B0503020204020204" pitchFamily="34" charset="-122"/>
                <a:ea typeface="微软雅黑" panose="020B0503020204020204" pitchFamily="34" charset="-122"/>
              </a:rPr>
              <a:t>设计贪心策略，逐步</a:t>
            </a:r>
            <a:r>
              <a:rPr lang="zh-CN" altLang="en-US" sz="2000" b="1" dirty="0">
                <a:latin typeface="微软雅黑" panose="020B0503020204020204" pitchFamily="34" charset="-122"/>
                <a:ea typeface="微软雅黑" panose="020B0503020204020204" pitchFamily="34" charset="-122"/>
              </a:rPr>
              <a:t>添加顶点</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边</a:t>
            </a:r>
            <a:r>
              <a:rPr lang="zh-CN" altLang="en-US" sz="2000" dirty="0">
                <a:latin typeface="微软雅黑" panose="020B0503020204020204" pitchFamily="34" charset="-122"/>
                <a:ea typeface="微软雅黑" panose="020B0503020204020204" pitchFamily="34" charset="-122"/>
              </a:rPr>
              <a:t>构造最小生成树</a:t>
            </a:r>
            <a:endParaRPr lang="en-US" altLang="zh-CN" sz="2000" dirty="0">
              <a:latin typeface="微软雅黑" panose="020B0503020204020204" pitchFamily="34" charset="-122"/>
              <a:ea typeface="微软雅黑" panose="020B0503020204020204" pitchFamily="34" charset="-122"/>
            </a:endParaRPr>
          </a:p>
          <a:p>
            <a:pPr marL="285750" indent="-285750">
              <a:lnSpc>
                <a:spcPct val="120000"/>
              </a:lnSpc>
              <a:spcBef>
                <a:spcPts val="1200"/>
              </a:spcBef>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贪心策略： </a:t>
            </a:r>
            <a:r>
              <a:rPr lang="zh-CN" altLang="en-US" sz="2000" dirty="0">
                <a:latin typeface="微软雅黑" panose="020B0503020204020204" pitchFamily="34" charset="-122"/>
                <a:ea typeface="微软雅黑" panose="020B0503020204020204" pitchFamily="34" charset="-122"/>
              </a:rPr>
              <a:t>选择</a:t>
            </a:r>
            <a:r>
              <a:rPr lang="zh-CN" altLang="en-US" sz="2000" b="1" dirty="0">
                <a:latin typeface="微软雅黑" panose="020B0503020204020204" pitchFamily="34" charset="-122"/>
                <a:ea typeface="微软雅黑" panose="020B0503020204020204" pitchFamily="34" charset="-122"/>
              </a:rPr>
              <a:t>最短跨边</a:t>
            </a:r>
            <a:r>
              <a:rPr lang="zh-CN" altLang="en-US" sz="2400" dirty="0">
                <a:latin typeface="微软雅黑" panose="020B0503020204020204" pitchFamily="34" charset="-122"/>
                <a:ea typeface="微软雅黑" panose="020B0503020204020204" pitchFamily="34" charset="-122"/>
              </a:rPr>
              <a:t> </a:t>
            </a:r>
            <a:br>
              <a:rPr lang="zh-CN" altLang="en-US" sz="2400" dirty="0">
                <a:latin typeface="微软雅黑" panose="020B0503020204020204" pitchFamily="34" charset="-122"/>
                <a:ea typeface="微软雅黑" panose="020B0503020204020204" pitchFamily="34" charset="-122"/>
              </a:rPr>
            </a:br>
            <a:endParaRPr lang="en-US" altLang="zh-CN" sz="2400" b="1" dirty="0">
              <a:solidFill>
                <a:srgbClr val="0000FF"/>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483182" y="2666641"/>
            <a:ext cx="6940133" cy="3580646"/>
          </a:xfrm>
          <a:prstGeom prst="rect">
            <a:avLst/>
          </a:prstGeom>
        </p:spPr>
      </p:pic>
      <p:sp>
        <p:nvSpPr>
          <p:cNvPr id="10" name="文本占位符 9">
            <a:extLst>
              <a:ext uri="{FF2B5EF4-FFF2-40B4-BE49-F238E27FC236}">
                <a16:creationId xmlns:a16="http://schemas.microsoft.com/office/drawing/2014/main" id="{3D8E1969-EFC4-4501-5347-E4C94AFA9CCD}"/>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Prim</a:t>
            </a:r>
            <a:r>
              <a:rPr lang="zh-CN" altLang="en-US" sz="2800" b="1" dirty="0">
                <a:latin typeface="微软雅黑" panose="020B0503020204020204" pitchFamily="34" charset="-122"/>
                <a:ea typeface="微软雅黑" panose="020B0503020204020204" pitchFamily="34" charset="-122"/>
              </a:rPr>
              <a:t>算法</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81</a:t>
            </a:fld>
            <a:endParaRPr lang="zh-CN" altLang="en-US" dirty="0"/>
          </a:p>
        </p:txBody>
      </p:sp>
      <p:sp>
        <p:nvSpPr>
          <p:cNvPr id="4" name="矩形 3"/>
          <p:cNvSpPr/>
          <p:nvPr/>
        </p:nvSpPr>
        <p:spPr>
          <a:xfrm>
            <a:off x="873267" y="1349358"/>
            <a:ext cx="10633789" cy="5039328"/>
          </a:xfrm>
          <a:prstGeom prst="rect">
            <a:avLst/>
          </a:prstGeom>
        </p:spPr>
        <p:txBody>
          <a:bodyPr wrap="square">
            <a:spAutoFit/>
          </a:bodyPr>
          <a:lstStyle/>
          <a:p>
            <a:pPr>
              <a:lnSpc>
                <a:spcPct val="150000"/>
              </a:lnSpc>
              <a:spcBef>
                <a:spcPts val="1200"/>
              </a:spcBef>
            </a:pPr>
            <a:r>
              <a:rPr lang="zh-CN" altLang="en-US" sz="2000" b="1" dirty="0">
                <a:solidFill>
                  <a:srgbClr val="FF0000"/>
                </a:solidFill>
                <a:latin typeface="微软雅黑" panose="020B0503020204020204" pitchFamily="34" charset="-122"/>
                <a:ea typeface="微软雅黑" panose="020B0503020204020204" pitchFamily="34" charset="-122"/>
              </a:rPr>
              <a:t>算法：</a:t>
            </a:r>
            <a:endParaRPr lang="en-US" altLang="zh-CN" sz="20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1200"/>
              </a:spcBef>
            </a:pPr>
            <a:r>
              <a:rPr lang="zh-CN" altLang="en-US" sz="2000" dirty="0">
                <a:latin typeface="微软雅黑" panose="020B0503020204020204" pitchFamily="34" charset="-122"/>
                <a:ea typeface="微软雅黑" panose="020B0503020204020204" pitchFamily="34" charset="-122"/>
              </a:rPr>
              <a:t>给定无向带权图</a:t>
            </a:r>
            <a:r>
              <a:rPr lang="en-US" altLang="zh-CN" sz="2000" dirty="0">
                <a:latin typeface="微软雅黑" panose="020B0503020204020204" pitchFamily="34" charset="-122"/>
                <a:ea typeface="微软雅黑" panose="020B0503020204020204" pitchFamily="34" charset="-122"/>
              </a:rPr>
              <a:t>G=&lt;V, E&gt;</a:t>
            </a:r>
            <a:r>
              <a:rPr lang="zh-CN" altLang="en-US" sz="2000" dirty="0">
                <a:latin typeface="微软雅黑" panose="020B0503020204020204" pitchFamily="34" charset="-122"/>
                <a:ea typeface="微软雅黑" panose="020B0503020204020204" pitchFamily="34" charset="-122"/>
              </a:rPr>
              <a:t>， 逐步构造最小生成树： </a:t>
            </a:r>
            <a:r>
              <a:rPr lang="en-US" altLang="zh-CN" sz="2000" dirty="0">
                <a:latin typeface="微软雅黑" panose="020B0503020204020204" pitchFamily="34" charset="-122"/>
                <a:ea typeface="微软雅黑" panose="020B0503020204020204" pitchFamily="34" charset="-122"/>
              </a:rPr>
              <a:t>MST = (U, TE)</a:t>
            </a:r>
            <a:r>
              <a:rPr lang="zh-CN" altLang="en-US" sz="2000" dirty="0">
                <a:latin typeface="微软雅黑" panose="020B0503020204020204" pitchFamily="34" charset="-122"/>
                <a:ea typeface="微软雅黑" panose="020B0503020204020204" pitchFamily="34" charset="-122"/>
              </a:rPr>
              <a:t>， 其中</a:t>
            </a:r>
            <a:r>
              <a:rPr lang="en-US" altLang="zh-CN" sz="2000" dirty="0">
                <a:latin typeface="微软雅黑" panose="020B0503020204020204" pitchFamily="34" charset="-122"/>
                <a:ea typeface="微软雅黑" panose="020B0503020204020204" pitchFamily="34" charset="-122"/>
              </a:rPr>
              <a:t>U⊆V</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 图</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中的顶点集合</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划分为</a:t>
            </a:r>
            <a:r>
              <a:rPr lang="zh-CN" altLang="en-US" sz="2000" b="1" dirty="0">
                <a:latin typeface="微软雅黑" panose="020B0503020204020204" pitchFamily="34" charset="-122"/>
                <a:ea typeface="微软雅黑" panose="020B0503020204020204" pitchFamily="34" charset="-122"/>
              </a:rPr>
              <a:t>两部分</a:t>
            </a:r>
            <a:r>
              <a:rPr lang="zh-CN" altLang="en-US" sz="2000" dirty="0">
                <a:latin typeface="微软雅黑" panose="020B0503020204020204" pitchFamily="34" charset="-122"/>
                <a:ea typeface="微软雅黑" panose="020B0503020204020204" pitchFamily="34" charset="-122"/>
              </a:rPr>
              <a:t>：集合</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V-U</a:t>
            </a:r>
            <a:r>
              <a:rPr lang="zh-CN" altLang="en-US" sz="2000" dirty="0">
                <a:latin typeface="微软雅黑" panose="020B0503020204020204" pitchFamily="34" charset="-122"/>
                <a:ea typeface="微软雅黑" panose="020B0503020204020204" pitchFamily="34" charset="-122"/>
              </a:rPr>
              <a:t>， 其中</a:t>
            </a:r>
            <a:r>
              <a:rPr lang="en-US" altLang="zh-CN" sz="2000" b="1"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是</a:t>
            </a:r>
            <a:r>
              <a:rPr lang="zh-CN" altLang="en-US" sz="2000" b="1" dirty="0">
                <a:latin typeface="微软雅黑" panose="020B0503020204020204" pitchFamily="34" charset="-122"/>
                <a:ea typeface="微软雅黑" panose="020B0503020204020204" pitchFamily="34" charset="-122"/>
              </a:rPr>
              <a:t>已加入</a:t>
            </a:r>
            <a:r>
              <a:rPr lang="en-US" altLang="zh-CN" sz="2000" b="1" dirty="0">
                <a:latin typeface="微软雅黑" panose="020B0503020204020204" pitchFamily="34" charset="-122"/>
                <a:ea typeface="微软雅黑" panose="020B0503020204020204" pitchFamily="34" charset="-122"/>
              </a:rPr>
              <a:t>MST</a:t>
            </a:r>
            <a:r>
              <a:rPr lang="zh-CN" altLang="en-US" sz="2000" dirty="0">
                <a:latin typeface="微软雅黑" panose="020B0503020204020204" pitchFamily="34" charset="-122"/>
                <a:ea typeface="微软雅黑" panose="020B0503020204020204" pitchFamily="34" charset="-122"/>
              </a:rPr>
              <a:t>中的顶点集合， 而</a:t>
            </a:r>
            <a:r>
              <a:rPr lang="en-US" altLang="zh-CN" sz="2000" b="1" dirty="0">
                <a:latin typeface="微软雅黑" panose="020B0503020204020204" pitchFamily="34" charset="-122"/>
                <a:ea typeface="微软雅黑" panose="020B0503020204020204" pitchFamily="34" charset="-122"/>
              </a:rPr>
              <a:t>V-U</a:t>
            </a:r>
            <a:r>
              <a:rPr lang="zh-CN" altLang="en-US" sz="2000" dirty="0">
                <a:latin typeface="微软雅黑" panose="020B0503020204020204" pitchFamily="34" charset="-122"/>
                <a:ea typeface="微软雅黑" panose="020B0503020204020204" pitchFamily="34" charset="-122"/>
              </a:rPr>
              <a:t>是</a:t>
            </a:r>
            <a:r>
              <a:rPr lang="en-US" altLang="zh-CN" sz="2000" b="1" dirty="0">
                <a:latin typeface="微软雅黑" panose="020B0503020204020204" pitchFamily="34" charset="-122"/>
                <a:ea typeface="微软雅黑" panose="020B0503020204020204" pitchFamily="34" charset="-122"/>
              </a:rPr>
              <a:t>MST</a:t>
            </a:r>
            <a:r>
              <a:rPr lang="zh-CN" altLang="en-US" sz="2000" b="1" dirty="0">
                <a:latin typeface="微软雅黑" panose="020B0503020204020204" pitchFamily="34" charset="-122"/>
                <a:ea typeface="微软雅黑" panose="020B0503020204020204" pitchFamily="34" charset="-122"/>
              </a:rPr>
              <a:t>之外</a:t>
            </a:r>
            <a:r>
              <a:rPr lang="zh-CN" altLang="en-US" sz="2000" dirty="0">
                <a:latin typeface="微软雅黑" panose="020B0503020204020204" pitchFamily="34" charset="-122"/>
                <a:ea typeface="微软雅黑" panose="020B0503020204020204" pitchFamily="34" charset="-122"/>
              </a:rPr>
              <a:t>的顶点集合。</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初始化： </a:t>
            </a:r>
            <a:r>
              <a:rPr lang="en-US" altLang="zh-CN" sz="2000" dirty="0">
                <a:latin typeface="微软雅黑" panose="020B0503020204020204" pitchFamily="34" charset="-122"/>
                <a:ea typeface="微软雅黑" panose="020B0503020204020204" pitchFamily="34" charset="-122"/>
              </a:rPr>
              <a:t>U = {x}</a:t>
            </a:r>
            <a:r>
              <a:rPr lang="zh-CN" altLang="en-US" sz="2000" dirty="0">
                <a:latin typeface="微软雅黑" panose="020B0503020204020204" pitchFamily="34" charset="-122"/>
                <a:ea typeface="微软雅黑" panose="020B0503020204020204" pitchFamily="34" charset="-122"/>
              </a:rPr>
              <a:t>， 其中</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为集合</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中的任一结点（ 起始点） ， </a:t>
            </a:r>
            <a:r>
              <a:rPr lang="en-US" altLang="zh-CN" sz="2000" dirty="0">
                <a:latin typeface="微软雅黑" panose="020B0503020204020204" pitchFamily="34" charset="-122"/>
                <a:ea typeface="微软雅黑" panose="020B0503020204020204" pitchFamily="34" charset="-122"/>
              </a:rPr>
              <a:t>TE = { }</a:t>
            </a:r>
            <a:r>
              <a:rPr lang="zh-CN" altLang="en-US" sz="2000" dirty="0">
                <a:latin typeface="微软雅黑" panose="020B0503020204020204" pitchFamily="34" charset="-122"/>
                <a:ea typeface="微软雅黑" panose="020B0503020204020204" pitchFamily="34" charset="-122"/>
              </a:rPr>
              <a:t>；</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循环直到 </a:t>
            </a:r>
            <a:r>
              <a:rPr lang="en-US" altLang="zh-CN" sz="2000" dirty="0">
                <a:latin typeface="微软雅黑" panose="020B0503020204020204" pitchFamily="34" charset="-122"/>
                <a:ea typeface="微软雅黑" panose="020B0503020204020204" pitchFamily="34" charset="-122"/>
              </a:rPr>
              <a:t>U = V</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14400" lvl="4" indent="-285750">
              <a:lnSpc>
                <a:spcPct val="150000"/>
              </a:lnSpc>
              <a:spcBef>
                <a:spcPts val="6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贪心选择： </a:t>
            </a:r>
            <a:r>
              <a:rPr lang="zh-CN" altLang="en-US" sz="2000" dirty="0">
                <a:latin typeface="微软雅黑" panose="020B0503020204020204" pitchFamily="34" charset="-122"/>
                <a:ea typeface="微软雅黑" panose="020B0503020204020204" pitchFamily="34" charset="-122"/>
              </a:rPr>
              <a:t>𝒊 ∈ </a:t>
            </a:r>
            <a:r>
              <a:rPr lang="en-US" altLang="zh-CN" sz="2000" dirty="0">
                <a:latin typeface="微软雅黑" panose="020B0503020204020204" pitchFamily="34" charset="-122"/>
                <a:ea typeface="微软雅黑" panose="020B0503020204020204" pitchFamily="34" charset="-122"/>
              </a:rPr>
              <a:t>U, j ∈ V - U</a:t>
            </a:r>
            <a:r>
              <a:rPr lang="zh-CN" altLang="en-US" sz="2000" dirty="0">
                <a:latin typeface="微软雅黑" panose="020B0503020204020204" pitchFamily="34" charset="-122"/>
                <a:ea typeface="微软雅黑" panose="020B0503020204020204" pitchFamily="34" charset="-122"/>
              </a:rPr>
              <a:t>， 且边（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j</a:t>
            </a:r>
            <a:r>
              <a:rPr lang="zh-CN" altLang="en-US" sz="2000" dirty="0">
                <a:latin typeface="微软雅黑" panose="020B0503020204020204" pitchFamily="34" charset="-122"/>
                <a:ea typeface="微软雅黑" panose="020B0503020204020204" pitchFamily="34" charset="-122"/>
              </a:rPr>
              <a:t>） 是连接</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V-U</a:t>
            </a:r>
            <a:r>
              <a:rPr lang="zh-CN" altLang="en-US" sz="2000" dirty="0">
                <a:latin typeface="微软雅黑" panose="020B0503020204020204" pitchFamily="34" charset="-122"/>
                <a:ea typeface="微软雅黑" panose="020B0503020204020204" pitchFamily="34" charset="-122"/>
              </a:rPr>
              <a:t>的所有边中的</a:t>
            </a:r>
            <a:r>
              <a:rPr lang="zh-CN" altLang="en-US" sz="2000" b="1" dirty="0">
                <a:latin typeface="微软雅黑" panose="020B0503020204020204" pitchFamily="34" charset="-122"/>
                <a:ea typeface="微软雅黑" panose="020B0503020204020204" pitchFamily="34" charset="-122"/>
              </a:rPr>
              <a:t>最短边</a:t>
            </a:r>
            <a:endParaRPr lang="en-US" altLang="zh-CN" sz="2000" b="1" dirty="0">
              <a:latin typeface="微软雅黑" panose="020B0503020204020204" pitchFamily="34" charset="-122"/>
              <a:ea typeface="微软雅黑" panose="020B0503020204020204" pitchFamily="34" charset="-122"/>
            </a:endParaRPr>
          </a:p>
          <a:p>
            <a:pPr marL="914400" lvl="4" indent="-285750">
              <a:lnSpc>
                <a:spcPct val="150000"/>
              </a:lnSpc>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把顶点 </a:t>
            </a:r>
            <a:r>
              <a:rPr lang="en-US" altLang="zh-CN" sz="2000" dirty="0">
                <a:latin typeface="微软雅黑" panose="020B0503020204020204" pitchFamily="34" charset="-122"/>
                <a:ea typeface="微软雅黑" panose="020B0503020204020204" pitchFamily="34" charset="-122"/>
              </a:rPr>
              <a:t>j </a:t>
            </a:r>
            <a:r>
              <a:rPr lang="zh-CN" altLang="en-US" sz="2000" dirty="0">
                <a:latin typeface="微软雅黑" panose="020B0503020204020204" pitchFamily="34" charset="-122"/>
                <a:ea typeface="微软雅黑" panose="020B0503020204020204" pitchFamily="34" charset="-122"/>
              </a:rPr>
              <a:t>加入集合</a:t>
            </a:r>
            <a:r>
              <a:rPr lang="en-US" altLang="zh-CN" sz="2000" dirty="0">
                <a:latin typeface="微软雅黑" panose="020B0503020204020204" pitchFamily="34" charset="-122"/>
                <a:ea typeface="微软雅黑" panose="020B0503020204020204" pitchFamily="34" charset="-122"/>
              </a:rPr>
              <a:t>U</a:t>
            </a:r>
          </a:p>
          <a:p>
            <a:pPr marL="914400" lvl="4" indent="-285750">
              <a:lnSpc>
                <a:spcPct val="150000"/>
              </a:lnSpc>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边（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j</a:t>
            </a:r>
            <a:r>
              <a:rPr lang="zh-CN" altLang="en-US" sz="2000" dirty="0">
                <a:latin typeface="微软雅黑" panose="020B0503020204020204" pitchFamily="34" charset="-122"/>
                <a:ea typeface="微软雅黑" panose="020B0503020204020204" pitchFamily="34" charset="-122"/>
              </a:rPr>
              <a:t>） 加入集合</a:t>
            </a:r>
            <a:r>
              <a:rPr lang="en-US" altLang="zh-CN" sz="2000" dirty="0">
                <a:latin typeface="微软雅黑" panose="020B0503020204020204" pitchFamily="34" charset="-122"/>
                <a:ea typeface="微软雅黑" panose="020B0503020204020204" pitchFamily="34" charset="-122"/>
              </a:rPr>
              <a:t>TE</a:t>
            </a:r>
            <a:r>
              <a:rPr lang="zh-CN" altLang="en-US"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endParaRPr lang="en-US" altLang="zh-CN" sz="2000" b="1" dirty="0">
              <a:latin typeface="微软雅黑" panose="020B0503020204020204" pitchFamily="34" charset="-122"/>
              <a:ea typeface="微软雅黑" panose="020B0503020204020204" pitchFamily="34" charset="-122"/>
            </a:endParaRPr>
          </a:p>
        </p:txBody>
      </p:sp>
      <p:sp>
        <p:nvSpPr>
          <p:cNvPr id="9" name="文本占位符 8">
            <a:extLst>
              <a:ext uri="{FF2B5EF4-FFF2-40B4-BE49-F238E27FC236}">
                <a16:creationId xmlns:a16="http://schemas.microsoft.com/office/drawing/2014/main" id="{AD94958B-6123-9B5D-DDB8-53129184D518}"/>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Prim</a:t>
            </a:r>
            <a:r>
              <a:rPr lang="zh-CN" altLang="en-US" sz="2800" b="1" dirty="0">
                <a:latin typeface="微软雅黑" panose="020B0503020204020204" pitchFamily="34" charset="-122"/>
                <a:ea typeface="微软雅黑" panose="020B0503020204020204" pitchFamily="34" charset="-122"/>
              </a:rPr>
              <a:t>算法</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82</a:t>
            </a:fld>
            <a:endParaRPr lang="zh-CN" altLang="en-US" dirty="0"/>
          </a:p>
        </p:txBody>
      </p:sp>
      <p:sp>
        <p:nvSpPr>
          <p:cNvPr id="4" name="矩形 3"/>
          <p:cNvSpPr/>
          <p:nvPr/>
        </p:nvSpPr>
        <p:spPr>
          <a:xfrm>
            <a:off x="770525" y="1206483"/>
            <a:ext cx="11178319" cy="5193217"/>
          </a:xfrm>
          <a:prstGeom prst="rect">
            <a:avLst/>
          </a:prstGeom>
        </p:spPr>
        <p:txBody>
          <a:bodyPr wrap="square">
            <a:spAutoFit/>
          </a:bodyPr>
          <a:lstStyle/>
          <a:p>
            <a:pPr indent="-285750">
              <a:lnSpc>
                <a:spcPct val="150000"/>
              </a:lnSpc>
              <a:spcBef>
                <a:spcPts val="600"/>
              </a:spcBef>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mn-ea"/>
              </a:rPr>
              <a:t>设计合适的</a:t>
            </a:r>
            <a:r>
              <a:rPr lang="zh-CN" altLang="en-US" sz="2000" b="1" dirty="0">
                <a:latin typeface="微软雅黑" panose="020B0503020204020204" pitchFamily="34" charset="-122"/>
                <a:ea typeface="微软雅黑" panose="020B0503020204020204" pitchFamily="34" charset="-122"/>
                <a:cs typeface="+mn-ea"/>
              </a:rPr>
              <a:t>数据结构</a:t>
            </a:r>
            <a:r>
              <a:rPr lang="zh-CN" altLang="en-US" sz="2000" dirty="0">
                <a:latin typeface="微软雅黑" panose="020B0503020204020204" pitchFamily="34" charset="-122"/>
                <a:ea typeface="微软雅黑" panose="020B0503020204020204" pitchFamily="34" charset="-122"/>
                <a:cs typeface="+mn-ea"/>
              </a:rPr>
              <a:t>：</a:t>
            </a:r>
            <a:endParaRPr lang="en-US" altLang="zh-CN" sz="2000" dirty="0">
              <a:latin typeface="微软雅黑" panose="020B0503020204020204" pitchFamily="34" charset="-122"/>
              <a:ea typeface="微软雅黑" panose="020B0503020204020204" pitchFamily="34" charset="-122"/>
              <a:cs typeface="+mn-ea"/>
            </a:endParaRPr>
          </a:p>
          <a:p>
            <a:pPr indent="-285750">
              <a:lnSpc>
                <a:spcPct val="150000"/>
              </a:lnSpc>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mn-ea"/>
              </a:rPr>
              <a:t>带权邻接矩阵</a:t>
            </a:r>
            <a:r>
              <a:rPr lang="en-US" altLang="zh-CN" sz="2000" dirty="0">
                <a:latin typeface="微软雅黑" panose="020B0503020204020204" pitchFamily="34" charset="-122"/>
                <a:ea typeface="微软雅黑" panose="020B0503020204020204" pitchFamily="34" charset="-122"/>
                <a:cs typeface="+mn-ea"/>
              </a:rPr>
              <a:t>Matrix[]</a:t>
            </a:r>
            <a:r>
              <a:rPr lang="zh-CN" altLang="en-US" sz="2000" dirty="0">
                <a:latin typeface="微软雅黑" panose="020B0503020204020204" pitchFamily="34" charset="-122"/>
                <a:ea typeface="微软雅黑" panose="020B0503020204020204" pitchFamily="34" charset="-122"/>
                <a:cs typeface="+mn-ea"/>
              </a:rPr>
              <a:t>， 记录输入有向图的权值</a:t>
            </a:r>
            <a:endParaRPr lang="en-US" altLang="zh-CN" sz="2000" dirty="0">
              <a:latin typeface="微软雅黑" panose="020B0503020204020204" pitchFamily="34" charset="-122"/>
              <a:ea typeface="微软雅黑" panose="020B0503020204020204" pitchFamily="34" charset="-122"/>
              <a:cs typeface="+mn-ea"/>
            </a:endParaRPr>
          </a:p>
          <a:p>
            <a:pPr indent="-285750">
              <a:lnSpc>
                <a:spcPct val="150000"/>
              </a:lnSpc>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mn-ea"/>
              </a:rPr>
              <a:t>数组</a:t>
            </a:r>
            <a:r>
              <a:rPr lang="en-US" altLang="zh-CN" sz="2000" dirty="0" err="1">
                <a:latin typeface="微软雅黑" panose="020B0503020204020204" pitchFamily="34" charset="-122"/>
                <a:ea typeface="微软雅黑" panose="020B0503020204020204" pitchFamily="34" charset="-122"/>
                <a:cs typeface="+mn-ea"/>
              </a:rPr>
              <a:t>lowCost[]</a:t>
            </a:r>
            <a:r>
              <a:rPr lang="zh-CN" altLang="en-US" sz="2000" b="1" dirty="0">
                <a:latin typeface="微软雅黑" panose="020B0503020204020204" pitchFamily="34" charset="-122"/>
                <a:ea typeface="微软雅黑" panose="020B0503020204020204" pitchFamily="34" charset="-122"/>
                <a:cs typeface="+mn-ea"/>
              </a:rPr>
              <a:t>最短跨边</a:t>
            </a:r>
            <a:r>
              <a:rPr lang="zh-CN" altLang="en-US" sz="2000" dirty="0">
                <a:latin typeface="微软雅黑" panose="020B0503020204020204" pitchFamily="34" charset="-122"/>
                <a:ea typeface="微软雅黑" panose="020B0503020204020204" pitchFamily="34" charset="-122"/>
                <a:cs typeface="+mn-ea"/>
              </a:rPr>
              <a:t>，</a:t>
            </a:r>
            <a:r>
              <a:rPr lang="en-US" altLang="zh-CN" sz="2000" dirty="0" err="1">
                <a:latin typeface="微软雅黑" panose="020B0503020204020204" pitchFamily="34" charset="-122"/>
                <a:ea typeface="微软雅黑" panose="020B0503020204020204" pitchFamily="34" charset="-122"/>
                <a:cs typeface="+mn-ea"/>
              </a:rPr>
              <a:t>lowCost</a:t>
            </a:r>
            <a:r>
              <a:rPr lang="en-US" altLang="zh-CN" sz="2000" dirty="0">
                <a:latin typeface="微软雅黑" panose="020B0503020204020204" pitchFamily="34" charset="-122"/>
                <a:ea typeface="微软雅黑" panose="020B0503020204020204" pitchFamily="34" charset="-122"/>
                <a:cs typeface="+mn-ea"/>
              </a:rPr>
              <a:t>[j]</a:t>
            </a:r>
            <a:r>
              <a:rPr lang="zh-CN" altLang="en-US" sz="2000" dirty="0">
                <a:latin typeface="微软雅黑" panose="020B0503020204020204" pitchFamily="34" charset="-122"/>
                <a:ea typeface="微软雅黑" panose="020B0503020204020204" pitchFamily="34" charset="-122"/>
                <a:cs typeface="+mn-ea"/>
              </a:rPr>
              <a:t>表示满足</a:t>
            </a:r>
            <a:r>
              <a:rPr lang="en-US" altLang="zh-CN" sz="2000" dirty="0">
                <a:latin typeface="微软雅黑" panose="020B0503020204020204" pitchFamily="34" charset="-122"/>
                <a:ea typeface="微软雅黑" panose="020B0503020204020204" pitchFamily="34" charset="-122"/>
                <a:cs typeface="+mn-ea"/>
              </a:rPr>
              <a:t>j</a:t>
            </a:r>
            <a:r>
              <a:rPr lang="zh-CN" altLang="en-US" sz="2000" dirty="0">
                <a:latin typeface="微软雅黑" panose="020B0503020204020204" pitchFamily="34" charset="-122"/>
                <a:ea typeface="微软雅黑" panose="020B0503020204020204" pitchFamily="34" charset="-122"/>
                <a:cs typeface="+mn-ea"/>
              </a:rPr>
              <a:t>∈</a:t>
            </a:r>
            <a:r>
              <a:rPr lang="en-US" altLang="zh-CN" sz="2000" dirty="0">
                <a:latin typeface="微软雅黑" panose="020B0503020204020204" pitchFamily="34" charset="-122"/>
                <a:ea typeface="微软雅黑" panose="020B0503020204020204" pitchFamily="34" charset="-122"/>
                <a:cs typeface="+mn-ea"/>
              </a:rPr>
              <a:t>V-U,</a:t>
            </a:r>
            <a:r>
              <a:rPr lang="en-US" sz="2000" dirty="0">
                <a:latin typeface="微软雅黑" panose="020B0503020204020204" pitchFamily="34" charset="-122"/>
                <a:ea typeface="微软雅黑" panose="020B0503020204020204" pitchFamily="34" charset="-122"/>
                <a:cs typeface="+mn-ea"/>
              </a:rPr>
              <a:t>i</a:t>
            </a:r>
            <a:r>
              <a:rPr lang="zh-CN" altLang="en-US" sz="2000" dirty="0">
                <a:latin typeface="微软雅黑" panose="020B0503020204020204" pitchFamily="34" charset="-122"/>
                <a:ea typeface="微软雅黑" panose="020B0503020204020204" pitchFamily="34" charset="-122"/>
                <a:cs typeface="+mn-ea"/>
              </a:rPr>
              <a:t>∈</a:t>
            </a:r>
            <a:r>
              <a:rPr lang="en-US" altLang="zh-CN" sz="2000" dirty="0">
                <a:latin typeface="微软雅黑" panose="020B0503020204020204" pitchFamily="34" charset="-122"/>
                <a:ea typeface="微软雅黑" panose="020B0503020204020204" pitchFamily="34" charset="-122"/>
                <a:cs typeface="+mn-ea"/>
              </a:rPr>
              <a:t>U</a:t>
            </a:r>
            <a:r>
              <a:rPr lang="zh-CN" altLang="en-US" sz="2000" dirty="0">
                <a:latin typeface="微软雅黑" panose="020B0503020204020204" pitchFamily="34" charset="-122"/>
                <a:ea typeface="微软雅黑" panose="020B0503020204020204" pitchFamily="34" charset="-122"/>
                <a:cs typeface="+mn-ea"/>
              </a:rPr>
              <a:t>的所有边（</a:t>
            </a:r>
            <a:r>
              <a:rPr lang="en-US" altLang="zh-CN" sz="2000" dirty="0">
                <a:latin typeface="微软雅黑" panose="020B0503020204020204" pitchFamily="34" charset="-122"/>
                <a:ea typeface="微软雅黑" panose="020B0503020204020204" pitchFamily="34" charset="-122"/>
                <a:cs typeface="+mn-ea"/>
              </a:rPr>
              <a:t>i, j</a:t>
            </a:r>
            <a:r>
              <a:rPr lang="zh-CN" altLang="en-US" sz="2000" dirty="0">
                <a:latin typeface="微软雅黑" panose="020B0503020204020204" pitchFamily="34" charset="-122"/>
                <a:ea typeface="微软雅黑" panose="020B0503020204020204" pitchFamily="34" charset="-122"/>
                <a:cs typeface="+mn-ea"/>
              </a:rPr>
              <a:t>）中的最小值</a:t>
            </a:r>
            <a:endParaRPr lang="en-US" altLang="zh-CN" sz="2000" dirty="0">
              <a:latin typeface="微软雅黑" panose="020B0503020204020204" pitchFamily="34" charset="-122"/>
              <a:ea typeface="微软雅黑" panose="020B0503020204020204" pitchFamily="34" charset="-122"/>
              <a:cs typeface="+mn-ea"/>
            </a:endParaRPr>
          </a:p>
          <a:p>
            <a:pPr indent="-285750">
              <a:lnSpc>
                <a:spcPct val="150000"/>
              </a:lnSpc>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mn-ea"/>
              </a:rPr>
              <a:t>数组</a:t>
            </a:r>
            <a:r>
              <a:rPr lang="en-US" altLang="zh-CN" sz="2000" dirty="0">
                <a:latin typeface="微软雅黑" panose="020B0503020204020204" pitchFamily="34" charset="-122"/>
                <a:ea typeface="微软雅黑" panose="020B0503020204020204" pitchFamily="34" charset="-122"/>
                <a:cs typeface="+mn-ea"/>
              </a:rPr>
              <a:t>closest[]</a:t>
            </a:r>
            <a:r>
              <a:rPr lang="zh-CN" altLang="en-US" sz="2000" dirty="0">
                <a:latin typeface="微软雅黑" panose="020B0503020204020204" pitchFamily="34" charset="-122"/>
                <a:ea typeface="微软雅黑" panose="020B0503020204020204" pitchFamily="34" charset="-122"/>
                <a:cs typeface="+mn-ea"/>
              </a:rPr>
              <a:t>记录上述最短边</a:t>
            </a:r>
            <a:r>
              <a:rPr lang="en-US" altLang="zh-CN" sz="2000" dirty="0">
                <a:latin typeface="微软雅黑" panose="020B0503020204020204" pitchFamily="34" charset="-122"/>
                <a:ea typeface="微软雅黑" panose="020B0503020204020204" pitchFamily="34" charset="-122"/>
                <a:cs typeface="+mn-ea"/>
              </a:rPr>
              <a:t>(i, j) </a:t>
            </a:r>
            <a:r>
              <a:rPr lang="zh-CN" altLang="en-US" sz="2000" dirty="0">
                <a:latin typeface="微软雅黑" panose="020B0503020204020204" pitchFamily="34" charset="-122"/>
                <a:ea typeface="微软雅黑" panose="020B0503020204020204" pitchFamily="34" charset="-122"/>
                <a:cs typeface="+mn-ea"/>
              </a:rPr>
              <a:t>中的顶点标号</a:t>
            </a:r>
            <a:r>
              <a:rPr lang="en-US" altLang="zh-CN" sz="2000" dirty="0" err="1">
                <a:latin typeface="微软雅黑" panose="020B0503020204020204" pitchFamily="34" charset="-122"/>
                <a:ea typeface="微软雅黑" panose="020B0503020204020204" pitchFamily="34" charset="-122"/>
                <a:cs typeface="+mn-ea"/>
              </a:rPr>
              <a:t>i</a:t>
            </a:r>
            <a:r>
              <a:rPr lang="en-US" altLang="zh-CN" sz="2000" dirty="0">
                <a:latin typeface="微软雅黑" panose="020B0503020204020204" pitchFamily="34" charset="-122"/>
                <a:ea typeface="微软雅黑" panose="020B0503020204020204" pitchFamily="34" charset="-122"/>
                <a:cs typeface="+mn-ea"/>
              </a:rPr>
              <a:t> </a:t>
            </a:r>
            <a:r>
              <a:rPr lang="zh-CN" altLang="en-US" sz="2000" dirty="0">
                <a:latin typeface="微软雅黑" panose="020B0503020204020204" pitchFamily="34" charset="-122"/>
                <a:ea typeface="微软雅黑" panose="020B0503020204020204" pitchFamily="34" charset="-122"/>
                <a:cs typeface="+mn-ea"/>
              </a:rPr>
              <a:t>，它们满足</a:t>
            </a:r>
            <a:r>
              <a:rPr lang="en-US" altLang="zh-CN" sz="2000" dirty="0">
                <a:latin typeface="微软雅黑" panose="020B0503020204020204" pitchFamily="34" charset="-122"/>
                <a:ea typeface="微软雅黑" panose="020B0503020204020204" pitchFamily="34" charset="-122"/>
                <a:cs typeface="+mn-ea"/>
              </a:rPr>
              <a:t>lowCost[j] = Matrix(j, closest[j]) </a:t>
            </a:r>
            <a:r>
              <a:rPr lang="zh-CN" altLang="en-US" sz="2000" dirty="0">
                <a:latin typeface="微软雅黑" panose="020B0503020204020204" pitchFamily="34" charset="-122"/>
                <a:ea typeface="微软雅黑" panose="020B0503020204020204" pitchFamily="34" charset="-122"/>
                <a:cs typeface="+mn-ea"/>
              </a:rPr>
              <a:t>。</a:t>
            </a:r>
            <a:endParaRPr lang="en-US" altLang="zh-CN" sz="2000" dirty="0">
              <a:latin typeface="微软雅黑" panose="020B0503020204020204" pitchFamily="34" charset="-122"/>
              <a:ea typeface="微软雅黑" panose="020B0503020204020204" pitchFamily="34" charset="-122"/>
              <a:cs typeface="+mn-ea"/>
            </a:endParaRPr>
          </a:p>
          <a:p>
            <a:pPr indent="-285750">
              <a:lnSpc>
                <a:spcPct val="150000"/>
              </a:lnSpc>
              <a:spcBef>
                <a:spcPts val="600"/>
              </a:spcBef>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cs typeface="+mn-ea"/>
              </a:rPr>
              <a:t>初始化</a:t>
            </a:r>
            <a:r>
              <a:rPr lang="zh-CN" altLang="en-US" sz="2000" dirty="0">
                <a:latin typeface="微软雅黑" panose="020B0503020204020204" pitchFamily="34" charset="-122"/>
                <a:ea typeface="微软雅黑" panose="020B0503020204020204" pitchFamily="34" charset="-122"/>
                <a:cs typeface="+mn-ea"/>
              </a:rPr>
              <a:t>： 把顶点</a:t>
            </a:r>
            <a:r>
              <a:rPr lang="en-US" altLang="zh-CN" sz="2000" dirty="0">
                <a:latin typeface="微软雅黑" panose="020B0503020204020204" pitchFamily="34" charset="-122"/>
                <a:ea typeface="微软雅黑" panose="020B0503020204020204" pitchFamily="34" charset="-122"/>
                <a:cs typeface="+mn-ea"/>
              </a:rPr>
              <a:t>1</a:t>
            </a:r>
            <a:r>
              <a:rPr lang="zh-CN" altLang="en-US" sz="2000" dirty="0">
                <a:latin typeface="微软雅黑" panose="020B0503020204020204" pitchFamily="34" charset="-122"/>
                <a:ea typeface="微软雅黑" panose="020B0503020204020204" pitchFamily="34" charset="-122"/>
                <a:cs typeface="+mn-ea"/>
              </a:rPr>
              <a:t>加入</a:t>
            </a:r>
            <a:r>
              <a:rPr lang="en-US" altLang="zh-CN" sz="2000" dirty="0">
                <a:latin typeface="微软雅黑" panose="020B0503020204020204" pitchFamily="34" charset="-122"/>
                <a:ea typeface="微软雅黑" panose="020B0503020204020204" pitchFamily="34" charset="-122"/>
                <a:cs typeface="+mn-ea"/>
              </a:rPr>
              <a:t>U</a:t>
            </a:r>
            <a:r>
              <a:rPr lang="zh-CN" altLang="en-US" sz="2000" dirty="0">
                <a:latin typeface="微软雅黑" panose="020B0503020204020204" pitchFamily="34" charset="-122"/>
                <a:ea typeface="微软雅黑" panose="020B0503020204020204" pitchFamily="34" charset="-122"/>
                <a:cs typeface="+mn-ea"/>
              </a:rPr>
              <a:t>中，得</a:t>
            </a:r>
            <a:r>
              <a:rPr lang="en-US" altLang="zh-CN" sz="2000" dirty="0">
                <a:latin typeface="微软雅黑" panose="020B0503020204020204" pitchFamily="34" charset="-122"/>
                <a:ea typeface="微软雅黑" panose="020B0503020204020204" pitchFamily="34" charset="-122"/>
                <a:cs typeface="+mn-ea"/>
              </a:rPr>
              <a:t>U = {1}</a:t>
            </a:r>
            <a:r>
              <a:rPr lang="zh-CN" altLang="en-US" sz="2000" dirty="0">
                <a:latin typeface="微软雅黑" panose="020B0503020204020204" pitchFamily="34" charset="-122"/>
                <a:ea typeface="微软雅黑" panose="020B0503020204020204" pitchFamily="34" charset="-122"/>
                <a:cs typeface="+mn-ea"/>
              </a:rPr>
              <a:t>，𝑇𝐸</a:t>
            </a:r>
            <a:r>
              <a:rPr lang="en-US" altLang="zh-CN" sz="2000" dirty="0">
                <a:latin typeface="微软雅黑" panose="020B0503020204020204" pitchFamily="34" charset="-122"/>
                <a:ea typeface="微软雅黑" panose="020B0503020204020204" pitchFamily="34" charset="-122"/>
                <a:cs typeface="+mn-ea"/>
              </a:rPr>
              <a:t>= { }</a:t>
            </a:r>
            <a:r>
              <a:rPr lang="zh-CN" altLang="en-US" sz="2000" dirty="0">
                <a:latin typeface="微软雅黑" panose="020B0503020204020204" pitchFamily="34" charset="-122"/>
                <a:ea typeface="微软雅黑" panose="020B0503020204020204" pitchFamily="34" charset="-122"/>
                <a:cs typeface="+mn-ea"/>
              </a:rPr>
              <a:t>，并</a:t>
            </a:r>
            <a:r>
              <a:rPr lang="zh-CN" altLang="en-US" sz="2000" b="1" dirty="0">
                <a:latin typeface="微软雅黑" panose="020B0503020204020204" pitchFamily="34" charset="-122"/>
                <a:ea typeface="微软雅黑" panose="020B0503020204020204" pitchFamily="34" charset="-122"/>
                <a:cs typeface="+mn-ea"/>
              </a:rPr>
              <a:t>初始化</a:t>
            </a:r>
            <a:r>
              <a:rPr lang="zh-CN" altLang="en-US" sz="2000" dirty="0">
                <a:latin typeface="微软雅黑" panose="020B0503020204020204" pitchFamily="34" charset="-122"/>
                <a:ea typeface="微软雅黑" panose="020B0503020204020204" pitchFamily="34" charset="-122"/>
                <a:cs typeface="+mn-ea"/>
              </a:rPr>
              <a:t>数组 </a:t>
            </a:r>
            <a:r>
              <a:rPr lang="en-US" altLang="zh-CN" sz="2000" b="1" dirty="0">
                <a:latin typeface="微软雅黑" panose="020B0503020204020204" pitchFamily="34" charset="-122"/>
                <a:ea typeface="微软雅黑" panose="020B0503020204020204" pitchFamily="34" charset="-122"/>
                <a:cs typeface="+mn-ea"/>
              </a:rPr>
              <a:t>closest </a:t>
            </a:r>
            <a:r>
              <a:rPr lang="zh-CN" altLang="en-US" sz="2000" dirty="0">
                <a:latin typeface="微软雅黑" panose="020B0503020204020204" pitchFamily="34" charset="-122"/>
                <a:ea typeface="微软雅黑" panose="020B0503020204020204" pitchFamily="34" charset="-122"/>
                <a:cs typeface="+mn-ea"/>
              </a:rPr>
              <a:t>和 </a:t>
            </a:r>
            <a:r>
              <a:rPr lang="en-US" altLang="zh-CN" sz="2000" b="1" dirty="0" err="1">
                <a:latin typeface="微软雅黑" panose="020B0503020204020204" pitchFamily="34" charset="-122"/>
                <a:ea typeface="微软雅黑" panose="020B0503020204020204" pitchFamily="34" charset="-122"/>
                <a:cs typeface="+mn-ea"/>
              </a:rPr>
              <a:t>lowCost</a:t>
            </a:r>
            <a:endParaRPr lang="en-US" altLang="zh-CN" sz="2000" b="1" dirty="0">
              <a:latin typeface="微软雅黑" panose="020B0503020204020204" pitchFamily="34" charset="-122"/>
              <a:ea typeface="微软雅黑" panose="020B0503020204020204" pitchFamily="34" charset="-122"/>
              <a:cs typeface="+mn-ea"/>
            </a:endParaRPr>
          </a:p>
          <a:p>
            <a:pPr indent="-285750">
              <a:lnSpc>
                <a:spcPct val="150000"/>
              </a:lnSpc>
              <a:spcBef>
                <a:spcPts val="6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mn-ea"/>
              </a:rPr>
              <a:t>贪心选择： </a:t>
            </a:r>
            <a:r>
              <a:rPr lang="zh-CN" altLang="en-US" sz="2000" dirty="0">
                <a:latin typeface="微软雅黑" panose="020B0503020204020204" pitchFamily="34" charset="-122"/>
                <a:ea typeface="微软雅黑" panose="020B0503020204020204" pitchFamily="34" charset="-122"/>
                <a:cs typeface="+mn-ea"/>
              </a:rPr>
              <a:t>在集合𝑉</a:t>
            </a:r>
            <a:r>
              <a:rPr lang="en-US" altLang="zh-CN" sz="2000" dirty="0">
                <a:latin typeface="微软雅黑" panose="020B0503020204020204" pitchFamily="34" charset="-122"/>
                <a:ea typeface="微软雅黑" panose="020B0503020204020204" pitchFamily="34" charset="-122"/>
                <a:cs typeface="+mn-ea"/>
              </a:rPr>
              <a:t>-</a:t>
            </a:r>
            <a:r>
              <a:rPr lang="zh-CN" altLang="en-US" sz="2000" dirty="0">
                <a:latin typeface="微软雅黑" panose="020B0503020204020204" pitchFamily="34" charset="-122"/>
                <a:ea typeface="微软雅黑" panose="020B0503020204020204" pitchFamily="34" charset="-122"/>
                <a:cs typeface="+mn-ea"/>
              </a:rPr>
              <a:t>𝑈中寻找使得</a:t>
            </a:r>
            <a:r>
              <a:rPr lang="en-US" altLang="zh-CN" sz="2000" b="1" dirty="0" err="1">
                <a:latin typeface="微软雅黑" panose="020B0503020204020204" pitchFamily="34" charset="-122"/>
                <a:ea typeface="微软雅黑" panose="020B0503020204020204" pitchFamily="34" charset="-122"/>
                <a:cs typeface="+mn-ea"/>
              </a:rPr>
              <a:t>lowCost</a:t>
            </a:r>
            <a:r>
              <a:rPr lang="zh-CN" altLang="en-US" sz="2000" b="1" dirty="0">
                <a:latin typeface="微软雅黑" panose="020B0503020204020204" pitchFamily="34" charset="-122"/>
                <a:ea typeface="微软雅黑" panose="020B0503020204020204" pitchFamily="34" charset="-122"/>
                <a:cs typeface="+mn-ea"/>
              </a:rPr>
              <a:t>最小</a:t>
            </a:r>
            <a:r>
              <a:rPr lang="zh-CN" altLang="en-US" sz="2000" dirty="0">
                <a:latin typeface="微软雅黑" panose="020B0503020204020204" pitchFamily="34" charset="-122"/>
                <a:ea typeface="微软雅黑" panose="020B0503020204020204" pitchFamily="34" charset="-122"/>
                <a:cs typeface="+mn-ea"/>
              </a:rPr>
              <a:t>的顶点 </a:t>
            </a:r>
            <a:r>
              <a:rPr lang="en-US" altLang="zh-CN" sz="2000" b="1" dirty="0">
                <a:latin typeface="微软雅黑" panose="020B0503020204020204" pitchFamily="34" charset="-122"/>
                <a:ea typeface="微软雅黑" panose="020B0503020204020204" pitchFamily="34" charset="-122"/>
                <a:cs typeface="+mn-ea"/>
              </a:rPr>
              <a:t>t</a:t>
            </a:r>
            <a:r>
              <a:rPr lang="zh-CN" altLang="en-US" sz="2000" dirty="0">
                <a:latin typeface="微软雅黑" panose="020B0503020204020204" pitchFamily="34" charset="-122"/>
                <a:ea typeface="微软雅黑" panose="020B0503020204020204" pitchFamily="34" charset="-122"/>
                <a:cs typeface="+mn-ea"/>
              </a:rPr>
              <a:t>，将 </a:t>
            </a:r>
            <a:r>
              <a:rPr lang="en-US" altLang="zh-CN" sz="2000" dirty="0">
                <a:latin typeface="微软雅黑" panose="020B0503020204020204" pitchFamily="34" charset="-122"/>
                <a:ea typeface="微软雅黑" panose="020B0503020204020204" pitchFamily="34" charset="-122"/>
                <a:cs typeface="+mn-ea"/>
              </a:rPr>
              <a:t>t </a:t>
            </a:r>
            <a:r>
              <a:rPr lang="zh-CN" altLang="en-US" sz="2000" b="1" dirty="0">
                <a:latin typeface="微软雅黑" panose="020B0503020204020204" pitchFamily="34" charset="-122"/>
                <a:ea typeface="微软雅黑" panose="020B0503020204020204" pitchFamily="34" charset="-122"/>
                <a:cs typeface="+mn-ea"/>
              </a:rPr>
              <a:t>加入</a:t>
            </a:r>
            <a:r>
              <a:rPr lang="zh-CN" altLang="en-US" sz="2000" dirty="0">
                <a:latin typeface="微软雅黑" panose="020B0503020204020204" pitchFamily="34" charset="-122"/>
                <a:ea typeface="微软雅黑" panose="020B0503020204020204" pitchFamily="34" charset="-122"/>
                <a:cs typeface="+mn-ea"/>
              </a:rPr>
              <a:t>集合</a:t>
            </a:r>
            <a:r>
              <a:rPr lang="en-US" altLang="zh-CN" sz="2000" dirty="0">
                <a:latin typeface="微软雅黑" panose="020B0503020204020204" pitchFamily="34" charset="-122"/>
                <a:ea typeface="微软雅黑" panose="020B0503020204020204" pitchFamily="34" charset="-122"/>
                <a:cs typeface="+mn-ea"/>
              </a:rPr>
              <a:t>U</a:t>
            </a:r>
            <a:r>
              <a:rPr lang="zh-CN" altLang="en-US" sz="2000" dirty="0">
                <a:latin typeface="微软雅黑" panose="020B0503020204020204" pitchFamily="34" charset="-122"/>
                <a:ea typeface="微软雅黑" panose="020B0503020204020204" pitchFamily="34" charset="-122"/>
                <a:cs typeface="+mn-ea"/>
              </a:rPr>
              <a:t>，边</a:t>
            </a:r>
            <a:r>
              <a:rPr lang="en-US" altLang="zh-CN" sz="2000" dirty="0">
                <a:latin typeface="微软雅黑" panose="020B0503020204020204" pitchFamily="34" charset="-122"/>
                <a:ea typeface="微软雅黑" panose="020B0503020204020204" pitchFamily="34" charset="-122"/>
                <a:cs typeface="+mn-ea"/>
              </a:rPr>
              <a:t>(t, </a:t>
            </a:r>
            <a:r>
              <a:rPr lang="en-US" altLang="zh-CN" sz="2000" dirty="0" err="1">
                <a:latin typeface="微软雅黑" panose="020B0503020204020204" pitchFamily="34" charset="-122"/>
                <a:ea typeface="微软雅黑" panose="020B0503020204020204" pitchFamily="34" charset="-122"/>
                <a:cs typeface="+mn-ea"/>
              </a:rPr>
              <a:t>cloest</a:t>
            </a:r>
            <a:r>
              <a:rPr lang="en-US" altLang="zh-CN" sz="2000" dirty="0">
                <a:latin typeface="微软雅黑" panose="020B0503020204020204" pitchFamily="34" charset="-122"/>
                <a:ea typeface="微软雅黑" panose="020B0503020204020204" pitchFamily="34" charset="-122"/>
                <a:cs typeface="+mn-ea"/>
              </a:rPr>
              <a:t>[t]) </a:t>
            </a:r>
            <a:r>
              <a:rPr lang="zh-CN" altLang="en-US" sz="2000" b="1" dirty="0">
                <a:latin typeface="微软雅黑" panose="020B0503020204020204" pitchFamily="34" charset="-122"/>
                <a:ea typeface="微软雅黑" panose="020B0503020204020204" pitchFamily="34" charset="-122"/>
                <a:cs typeface="+mn-ea"/>
              </a:rPr>
              <a:t>加入</a:t>
            </a:r>
            <a:r>
              <a:rPr lang="zh-CN" altLang="en-US" sz="2000" dirty="0">
                <a:latin typeface="微软雅黑" panose="020B0503020204020204" pitchFamily="34" charset="-122"/>
                <a:ea typeface="微软雅黑" panose="020B0503020204020204" pitchFamily="34" charset="-122"/>
                <a:cs typeface="+mn-ea"/>
              </a:rPr>
              <a:t>集合</a:t>
            </a:r>
            <a:r>
              <a:rPr lang="en-US" altLang="zh-CN" sz="2000" b="1" dirty="0">
                <a:latin typeface="微软雅黑" panose="020B0503020204020204" pitchFamily="34" charset="-122"/>
                <a:ea typeface="微软雅黑" panose="020B0503020204020204" pitchFamily="34" charset="-122"/>
                <a:cs typeface="+mn-ea"/>
              </a:rPr>
              <a:t>TE</a:t>
            </a:r>
          </a:p>
          <a:p>
            <a:pPr indent="-285750">
              <a:lnSpc>
                <a:spcPct val="150000"/>
              </a:lnSpc>
              <a:spcBef>
                <a:spcPts val="6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mn-ea"/>
              </a:rPr>
              <a:t>更新过程： </a:t>
            </a:r>
            <a:r>
              <a:rPr lang="zh-CN" altLang="en-US" sz="2000" dirty="0">
                <a:latin typeface="微软雅黑" panose="020B0503020204020204" pitchFamily="34" charset="-122"/>
                <a:ea typeface="微软雅黑" panose="020B0503020204020204" pitchFamily="34" charset="-122"/>
                <a:cs typeface="+mn-ea"/>
              </a:rPr>
              <a:t>对 𝑉</a:t>
            </a:r>
            <a:r>
              <a:rPr lang="en-US" altLang="zh-CN" sz="2000" dirty="0">
                <a:latin typeface="微软雅黑" panose="020B0503020204020204" pitchFamily="34" charset="-122"/>
                <a:ea typeface="微软雅黑" panose="020B0503020204020204" pitchFamily="34" charset="-122"/>
                <a:cs typeface="+mn-ea"/>
              </a:rPr>
              <a:t>- </a:t>
            </a:r>
            <a:r>
              <a:rPr lang="zh-CN" altLang="en-US" sz="2000" dirty="0">
                <a:latin typeface="微软雅黑" panose="020B0503020204020204" pitchFamily="34" charset="-122"/>
                <a:ea typeface="微软雅黑" panose="020B0503020204020204" pitchFamily="34" charset="-122"/>
                <a:cs typeface="+mn-ea"/>
              </a:rPr>
              <a:t>𝑈中的所有顶点 𝑘，按下述规则</a:t>
            </a:r>
            <a:r>
              <a:rPr lang="zh-CN" altLang="en-US" sz="2000" b="1" dirty="0">
                <a:latin typeface="微软雅黑" panose="020B0503020204020204" pitchFamily="34" charset="-122"/>
                <a:ea typeface="微软雅黑" panose="020B0503020204020204" pitchFamily="34" charset="-122"/>
                <a:cs typeface="+mn-ea"/>
              </a:rPr>
              <a:t>更新数组 </a:t>
            </a:r>
            <a:r>
              <a:rPr lang="en-US" altLang="zh-CN" sz="2000" dirty="0">
                <a:latin typeface="微软雅黑" panose="020B0503020204020204" pitchFamily="34" charset="-122"/>
                <a:ea typeface="微软雅黑" panose="020B0503020204020204" pitchFamily="34" charset="-122"/>
                <a:cs typeface="+mn-ea"/>
              </a:rPr>
              <a:t>closest </a:t>
            </a:r>
            <a:r>
              <a:rPr lang="zh-CN" altLang="en-US" sz="2000" dirty="0">
                <a:latin typeface="微软雅黑" panose="020B0503020204020204" pitchFamily="34" charset="-122"/>
                <a:ea typeface="微软雅黑" panose="020B0503020204020204" pitchFamily="34" charset="-122"/>
                <a:cs typeface="+mn-ea"/>
              </a:rPr>
              <a:t>和 </a:t>
            </a:r>
            <a:r>
              <a:rPr lang="en-US" altLang="zh-CN" sz="2000" dirty="0" err="1">
                <a:latin typeface="微软雅黑" panose="020B0503020204020204" pitchFamily="34" charset="-122"/>
                <a:ea typeface="微软雅黑" panose="020B0503020204020204" pitchFamily="34" charset="-122"/>
                <a:cs typeface="+mn-ea"/>
              </a:rPr>
              <a:t>lowCost</a:t>
            </a:r>
            <a:r>
              <a:rPr lang="zh-CN" altLang="en-US" sz="2000" dirty="0">
                <a:latin typeface="微软雅黑" panose="020B0503020204020204" pitchFamily="34" charset="-122"/>
                <a:ea typeface="微软雅黑" panose="020B0503020204020204" pitchFamily="34" charset="-122"/>
                <a:cs typeface="+mn-ea"/>
              </a:rPr>
              <a:t>：</a:t>
            </a:r>
            <a:br>
              <a:rPr lang="zh-CN" altLang="en-US" sz="2000" dirty="0">
                <a:latin typeface="微软雅黑" panose="020B0503020204020204" pitchFamily="34" charset="-122"/>
                <a:ea typeface="微软雅黑" panose="020B0503020204020204" pitchFamily="34" charset="-122"/>
                <a:cs typeface="+mn-ea"/>
              </a:rPr>
            </a:br>
            <a:r>
              <a:rPr lang="zh-CN" altLang="en-US" sz="2000" dirty="0">
                <a:latin typeface="微软雅黑" panose="020B0503020204020204" pitchFamily="34" charset="-122"/>
                <a:ea typeface="微软雅黑" panose="020B0503020204020204" pitchFamily="34" charset="-122"/>
                <a:cs typeface="+mn-ea"/>
              </a:rPr>
              <a:t>            </a:t>
            </a:r>
            <a:r>
              <a:rPr lang="en-US" altLang="zh-CN" sz="2000" dirty="0">
                <a:latin typeface="微软雅黑" panose="020B0503020204020204" pitchFamily="34" charset="-122"/>
                <a:ea typeface="微软雅黑" panose="020B0503020204020204" pitchFamily="34" charset="-122"/>
                <a:cs typeface="+mn-ea"/>
              </a:rPr>
              <a:t>if (Matrix[t][k] &lt; </a:t>
            </a:r>
            <a:r>
              <a:rPr lang="en-US" altLang="zh-CN" sz="2000" dirty="0" err="1">
                <a:latin typeface="微软雅黑" panose="020B0503020204020204" pitchFamily="34" charset="-122"/>
                <a:ea typeface="微软雅黑" panose="020B0503020204020204" pitchFamily="34" charset="-122"/>
                <a:cs typeface="+mn-ea"/>
              </a:rPr>
              <a:t>lowCost</a:t>
            </a:r>
            <a:r>
              <a:rPr lang="en-US" altLang="zh-CN" sz="2000" dirty="0">
                <a:latin typeface="微软雅黑" panose="020B0503020204020204" pitchFamily="34" charset="-122"/>
                <a:ea typeface="微软雅黑" panose="020B0503020204020204" pitchFamily="34" charset="-122"/>
                <a:cs typeface="+mn-ea"/>
              </a:rPr>
              <a:t>[k])  </a:t>
            </a:r>
          </a:p>
          <a:p>
            <a:pPr>
              <a:lnSpc>
                <a:spcPct val="150000"/>
              </a:lnSpc>
              <a:spcBef>
                <a:spcPts val="600"/>
              </a:spcBef>
            </a:pPr>
            <a:r>
              <a:rPr lang="en-US" altLang="zh-CN" sz="2000" dirty="0">
                <a:latin typeface="微软雅黑" panose="020B0503020204020204" pitchFamily="34" charset="-122"/>
                <a:ea typeface="微软雅黑" panose="020B0503020204020204" pitchFamily="34" charset="-122"/>
                <a:cs typeface="+mn-ea"/>
              </a:rPr>
              <a:t>                           </a:t>
            </a:r>
            <a:r>
              <a:rPr lang="en-US" altLang="zh-CN" sz="2000" dirty="0" err="1">
                <a:latin typeface="微软雅黑" panose="020B0503020204020204" pitchFamily="34" charset="-122"/>
                <a:ea typeface="微软雅黑" panose="020B0503020204020204" pitchFamily="34" charset="-122"/>
                <a:cs typeface="+mn-ea"/>
              </a:rPr>
              <a:t>lowCost</a:t>
            </a:r>
            <a:r>
              <a:rPr lang="en-US" altLang="zh-CN" sz="2000" dirty="0">
                <a:latin typeface="微软雅黑" panose="020B0503020204020204" pitchFamily="34" charset="-122"/>
                <a:ea typeface="微软雅黑" panose="020B0503020204020204" pitchFamily="34" charset="-122"/>
                <a:cs typeface="+mn-ea"/>
              </a:rPr>
              <a:t>[k]=Matrix[t][k]; closest[k]=t</a:t>
            </a:r>
            <a:endParaRPr lang="en-US" altLang="zh-CN" sz="2000" b="1" dirty="0">
              <a:latin typeface="微软雅黑" panose="020B0503020204020204" pitchFamily="34" charset="-122"/>
              <a:ea typeface="微软雅黑" panose="020B0503020204020204" pitchFamily="34" charset="-122"/>
              <a:cs typeface="+mn-ea"/>
            </a:endParaRPr>
          </a:p>
        </p:txBody>
      </p:sp>
      <p:sp>
        <p:nvSpPr>
          <p:cNvPr id="9" name="文本占位符 8">
            <a:extLst>
              <a:ext uri="{FF2B5EF4-FFF2-40B4-BE49-F238E27FC236}">
                <a16:creationId xmlns:a16="http://schemas.microsoft.com/office/drawing/2014/main" id="{272700DB-843E-0089-5893-106B1D35551C}"/>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Prim</a:t>
            </a:r>
            <a:r>
              <a:rPr lang="zh-CN" altLang="en-US" sz="2800" b="1" dirty="0">
                <a:latin typeface="微软雅黑" panose="020B0503020204020204" pitchFamily="34" charset="-122"/>
                <a:ea typeface="微软雅黑" panose="020B0503020204020204" pitchFamily="34" charset="-122"/>
              </a:rPr>
              <a:t>算法</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83</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1228944"/>
              </p:ext>
            </p:extLst>
          </p:nvPr>
        </p:nvGraphicFramePr>
        <p:xfrm>
          <a:off x="719191" y="137694"/>
          <a:ext cx="10346076" cy="6443485"/>
        </p:xfrm>
        <a:graphic>
          <a:graphicData uri="http://schemas.openxmlformats.org/drawingml/2006/table">
            <a:tbl>
              <a:tblPr>
                <a:effectLst>
                  <a:outerShdw blurRad="50800" dist="38100" dir="2700000" algn="tl" rotWithShape="0">
                    <a:prstClr val="black">
                      <a:alpha val="40000"/>
                    </a:prstClr>
                  </a:outerShdw>
                </a:effectLst>
              </a:tblPr>
              <a:tblGrid>
                <a:gridCol w="10346076">
                  <a:extLst>
                    <a:ext uri="{9D8B030D-6E8A-4147-A177-3AD203B41FA5}">
                      <a16:colId xmlns:a16="http://schemas.microsoft.com/office/drawing/2014/main" val="20000"/>
                    </a:ext>
                  </a:extLst>
                </a:gridCol>
              </a:tblGrid>
              <a:tr h="6443485">
                <a:tc>
                  <a:txBody>
                    <a:bodyPr/>
                    <a:lstStyle/>
                    <a:p>
                      <a:r>
                        <a:rPr lang="en-US" sz="1800" b="0" i="0" dirty="0">
                          <a:solidFill>
                            <a:srgbClr val="0000FF"/>
                          </a:solidFill>
                          <a:effectLst/>
                          <a:latin typeface="Times New Roman" panose="02020603050405020304" pitchFamily="18" charset="0"/>
                          <a:cs typeface="Times New Roman" panose="02020603050405020304" pitchFamily="18" charset="0"/>
                        </a:rPr>
                        <a:t>#define </a:t>
                      </a:r>
                      <a:r>
                        <a:rPr lang="en-US" sz="1800" b="0" i="0" dirty="0" err="1">
                          <a:solidFill>
                            <a:srgbClr val="000000"/>
                          </a:solidFill>
                          <a:effectLst/>
                          <a:latin typeface="Times New Roman" panose="02020603050405020304" pitchFamily="18" charset="0"/>
                          <a:cs typeface="Times New Roman" panose="02020603050405020304" pitchFamily="18" charset="0"/>
                        </a:rPr>
                        <a:t>MaxV</a:t>
                      </a:r>
                      <a:r>
                        <a:rPr lang="en-US" sz="1800" b="0" i="0" dirty="0">
                          <a:solidFill>
                            <a:srgbClr val="000000"/>
                          </a:solidFill>
                          <a:effectLst/>
                          <a:latin typeface="Times New Roman" panose="02020603050405020304" pitchFamily="18" charset="0"/>
                          <a:cs typeface="Times New Roman" panose="02020603050405020304" pitchFamily="18" charset="0"/>
                        </a:rPr>
                        <a:t> 1000</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FF"/>
                          </a:solidFill>
                          <a:effectLst/>
                          <a:latin typeface="Times New Roman" panose="02020603050405020304" pitchFamily="18" charset="0"/>
                          <a:cs typeface="Times New Roman" panose="02020603050405020304" pitchFamily="18" charset="0"/>
                        </a:rPr>
                        <a:t>#define </a:t>
                      </a:r>
                      <a:r>
                        <a:rPr lang="en-US" sz="1800" b="0" i="0" dirty="0">
                          <a:solidFill>
                            <a:srgbClr val="000000"/>
                          </a:solidFill>
                          <a:effectLst/>
                          <a:latin typeface="Times New Roman" panose="02020603050405020304" pitchFamily="18" charset="0"/>
                          <a:cs typeface="Times New Roman" panose="02020603050405020304" pitchFamily="18" charset="0"/>
                        </a:rPr>
                        <a:t>INF 0x03F3F3F3F </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预定义的充分大的值</a:t>
                      </a:r>
                      <a:b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0" i="0" dirty="0" err="1">
                          <a:solidFill>
                            <a:srgbClr val="0000FF"/>
                          </a:solidFill>
                          <a:effectLst/>
                          <a:latin typeface="Times New Roman" panose="02020603050405020304" pitchFamily="18" charset="0"/>
                          <a:cs typeface="Times New Roman" panose="02020603050405020304" pitchFamily="18" charset="0"/>
                        </a:rPr>
                        <a:t>int</a:t>
                      </a:r>
                      <a:r>
                        <a:rPr lang="en-US" sz="1800" b="0" i="0" dirty="0">
                          <a:solidFill>
                            <a:srgbClr val="0000FF"/>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prim(</a:t>
                      </a:r>
                      <a:r>
                        <a:rPr lang="en-US" sz="1800" b="0" i="0" dirty="0" err="1">
                          <a:solidFill>
                            <a:srgbClr val="0000FF"/>
                          </a:solidFill>
                          <a:effectLst/>
                          <a:latin typeface="Times New Roman" panose="02020603050405020304" pitchFamily="18" charset="0"/>
                          <a:cs typeface="Times New Roman" panose="02020603050405020304" pitchFamily="18" charset="0"/>
                        </a:rPr>
                        <a:t>int</a:t>
                      </a:r>
                      <a:r>
                        <a:rPr lang="en-US" sz="1800" b="0" i="0" dirty="0">
                          <a:solidFill>
                            <a:srgbClr val="0000FF"/>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Matrix[][</a:t>
                      </a:r>
                      <a:r>
                        <a:rPr lang="en-US" sz="1800" b="0" i="0" dirty="0" err="1">
                          <a:solidFill>
                            <a:srgbClr val="000000"/>
                          </a:solidFill>
                          <a:effectLst/>
                          <a:latin typeface="Times New Roman" panose="02020603050405020304" pitchFamily="18" charset="0"/>
                          <a:cs typeface="Times New Roman" panose="02020603050405020304" pitchFamily="18" charset="0"/>
                        </a:rPr>
                        <a:t>MaxV</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FF"/>
                          </a:solidFill>
                          <a:effectLst/>
                          <a:latin typeface="Times New Roman" panose="02020603050405020304" pitchFamily="18" charset="0"/>
                          <a:cs typeface="Times New Roman" panose="02020603050405020304" pitchFamily="18" charset="0"/>
                        </a:rPr>
                        <a:t>int</a:t>
                      </a:r>
                      <a:r>
                        <a:rPr lang="en-US" sz="1800" b="0" i="0" dirty="0">
                          <a:solidFill>
                            <a:srgbClr val="0000FF"/>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n) </a:t>
                      </a:r>
                    </a:p>
                    <a:p>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1" i="0" dirty="0" err="1">
                          <a:solidFill>
                            <a:srgbClr val="0000FF"/>
                          </a:solidFill>
                          <a:effectLst/>
                          <a:latin typeface="Times New Roman" panose="02020603050405020304" pitchFamily="18" charset="0"/>
                          <a:cs typeface="Times New Roman" panose="02020603050405020304" pitchFamily="18" charset="0"/>
                        </a:rPr>
                        <a:t>int</a:t>
                      </a:r>
                      <a:r>
                        <a:rPr lang="en-US" sz="1800" b="1" i="0" dirty="0">
                          <a:solidFill>
                            <a:srgbClr val="0000FF"/>
                          </a:solidFill>
                          <a:effectLst/>
                          <a:latin typeface="Times New Roman" panose="02020603050405020304" pitchFamily="18" charset="0"/>
                          <a:cs typeface="Times New Roman" panose="02020603050405020304" pitchFamily="18" charset="0"/>
                        </a:rPr>
                        <a:t> </a:t>
                      </a:r>
                      <a:r>
                        <a:rPr lang="en-US" sz="1800" b="1" i="0" dirty="0">
                          <a:solidFill>
                            <a:srgbClr val="000000"/>
                          </a:solidFill>
                          <a:effectLst/>
                          <a:latin typeface="Times New Roman" panose="02020603050405020304" pitchFamily="18" charset="0"/>
                          <a:cs typeface="Times New Roman" panose="02020603050405020304" pitchFamily="18" charset="0"/>
                        </a:rPr>
                        <a:t>visited[</a:t>
                      </a:r>
                      <a:r>
                        <a:rPr lang="en-US" sz="1800" b="1" i="0" dirty="0" err="1">
                          <a:solidFill>
                            <a:srgbClr val="000000"/>
                          </a:solidFill>
                          <a:effectLst/>
                          <a:latin typeface="Times New Roman" panose="02020603050405020304" pitchFamily="18" charset="0"/>
                          <a:cs typeface="Times New Roman" panose="02020603050405020304" pitchFamily="18" charset="0"/>
                        </a:rPr>
                        <a:t>MaxV</a:t>
                      </a:r>
                      <a:r>
                        <a:rPr lang="en-US" sz="1800" b="1" i="0" dirty="0">
                          <a:solidFill>
                            <a:srgbClr val="000000"/>
                          </a:solidFill>
                          <a:effectLst/>
                          <a:latin typeface="Times New Roman" panose="02020603050405020304" pitchFamily="18" charset="0"/>
                          <a:cs typeface="Times New Roman" panose="02020603050405020304" pitchFamily="18" charset="0"/>
                        </a:rPr>
                        <a:t>]= {0}</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1" i="0" dirty="0">
                          <a:solidFill>
                            <a:srgbClr val="000000"/>
                          </a:solidFill>
                          <a:effectLst/>
                          <a:latin typeface="Times New Roman" panose="02020603050405020304" pitchFamily="18" charset="0"/>
                          <a:cs typeface="Times New Roman" panose="02020603050405020304" pitchFamily="18" charset="0"/>
                        </a:rPr>
                        <a:t>//</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结点是否加入</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MST</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的标记表， </a:t>
                      </a:r>
                      <a:r>
                        <a:rPr lang="en-US" altLang="zh-CN"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是未加入， </a:t>
                      </a:r>
                      <a:r>
                        <a:rPr lang="en-US" altLang="zh-CN"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为已加入</a:t>
                      </a:r>
                      <a:b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0" i="0" dirty="0" err="1">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int</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0" i="0" dirty="0" err="1">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lowCost</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0" i="0" dirty="0" err="1">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MaxV</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],closest[</a:t>
                      </a:r>
                      <a:r>
                        <a:rPr lang="en-US" sz="1800" b="0" i="0" dirty="0" err="1">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MaxV</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a:t>
                      </a:r>
                      <a:b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0" i="0" dirty="0" err="1">
                          <a:solidFill>
                            <a:srgbClr val="0000FF"/>
                          </a:solidFill>
                          <a:effectLst/>
                          <a:latin typeface="Times New Roman" panose="02020603050405020304" pitchFamily="18" charset="0"/>
                          <a:cs typeface="Times New Roman" panose="02020603050405020304" pitchFamily="18" charset="0"/>
                        </a:rPr>
                        <a:t>int</a:t>
                      </a:r>
                      <a:r>
                        <a:rPr lang="en-US" sz="1800" b="0" i="0" dirty="0">
                          <a:solidFill>
                            <a:srgbClr val="0000FF"/>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i,k</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FF"/>
                          </a:solidFill>
                          <a:effectLst/>
                          <a:latin typeface="Times New Roman" panose="02020603050405020304" pitchFamily="18" charset="0"/>
                          <a:cs typeface="Times New Roman" panose="02020603050405020304" pitchFamily="18" charset="0"/>
                        </a:rPr>
                        <a:t>int</a:t>
                      </a:r>
                      <a:r>
                        <a:rPr lang="en-US" sz="1800" b="0" i="0" dirty="0">
                          <a:solidFill>
                            <a:srgbClr val="0000FF"/>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min,costMST</a:t>
                      </a:r>
                      <a:r>
                        <a:rPr lang="en-US" sz="1800" b="0" i="0" dirty="0">
                          <a:solidFill>
                            <a:srgbClr val="000000"/>
                          </a:solidFill>
                          <a:effectLst/>
                          <a:latin typeface="Times New Roman" panose="02020603050405020304" pitchFamily="18" charset="0"/>
                          <a:cs typeface="Times New Roman" panose="02020603050405020304" pitchFamily="18" charset="0"/>
                        </a:rPr>
                        <a:t> = 0;</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    visited[0]=1; </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顶点加入</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MST</a:t>
                      </a:r>
                      <a:b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closest[0]=-1; </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树根的标记</a:t>
                      </a:r>
                      <a:b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0" i="0" dirty="0">
                          <a:solidFill>
                            <a:srgbClr val="0000FF"/>
                          </a:solidFill>
                          <a:effectLst/>
                          <a:latin typeface="Times New Roman" panose="02020603050405020304" pitchFamily="18" charset="0"/>
                          <a:cs typeface="Times New Roman" panose="02020603050405020304" pitchFamily="18" charset="0"/>
                        </a:rPr>
                        <a:t>for</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0" i="0" dirty="0" err="1">
                          <a:solidFill>
                            <a:srgbClr val="000000"/>
                          </a:solidFill>
                          <a:effectLst/>
                          <a:latin typeface="Times New Roman" panose="02020603050405020304" pitchFamily="18" charset="0"/>
                          <a:cs typeface="Times New Roman" panose="02020603050405020304" pitchFamily="18" charset="0"/>
                        </a:rPr>
                        <a:t>i</a:t>
                      </a:r>
                      <a:r>
                        <a:rPr lang="en-US" sz="1800" b="0" i="0" dirty="0">
                          <a:solidFill>
                            <a:srgbClr val="000000"/>
                          </a:solidFill>
                          <a:effectLst/>
                          <a:latin typeface="Times New Roman" panose="02020603050405020304" pitchFamily="18" charset="0"/>
                          <a:cs typeface="Times New Roman" panose="02020603050405020304" pitchFamily="18" charset="0"/>
                        </a:rPr>
                        <a:t>=1; </a:t>
                      </a:r>
                      <a:r>
                        <a:rPr lang="en-US" sz="1800" b="0" i="0" dirty="0" err="1">
                          <a:solidFill>
                            <a:srgbClr val="000000"/>
                          </a:solidFill>
                          <a:effectLst/>
                          <a:latin typeface="Times New Roman" panose="02020603050405020304" pitchFamily="18" charset="0"/>
                          <a:cs typeface="Times New Roman" panose="02020603050405020304" pitchFamily="18" charset="0"/>
                        </a:rPr>
                        <a:t>i</a:t>
                      </a:r>
                      <a:r>
                        <a:rPr lang="en-US" sz="1800" b="0" i="0" dirty="0">
                          <a:solidFill>
                            <a:srgbClr val="000000"/>
                          </a:solidFill>
                          <a:effectLst/>
                          <a:latin typeface="Times New Roman" panose="02020603050405020304" pitchFamily="18" charset="0"/>
                          <a:cs typeface="Times New Roman" panose="02020603050405020304" pitchFamily="18" charset="0"/>
                        </a:rPr>
                        <a:t>&lt;n; </a:t>
                      </a:r>
                      <a:r>
                        <a:rPr lang="en-US" sz="1800" b="0" i="0" dirty="0" err="1">
                          <a:solidFill>
                            <a:srgbClr val="000000"/>
                          </a:solidFill>
                          <a:effectLst/>
                          <a:latin typeface="Times New Roman" panose="02020603050405020304" pitchFamily="18" charset="0"/>
                          <a:cs typeface="Times New Roman" panose="02020603050405020304" pitchFamily="18" charset="0"/>
                        </a:rPr>
                        <a:t>i</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altLang="zh-CN" sz="1800" b="0" i="0" dirty="0">
                          <a:solidFill>
                            <a:srgbClr val="000000"/>
                          </a:solidFill>
                          <a:effectLst/>
                          <a:latin typeface="Times New Roman" panose="02020603050405020304" pitchFamily="18" charset="0"/>
                          <a:cs typeface="Times New Roman" panose="02020603050405020304" pitchFamily="18" charset="0"/>
                        </a:rPr>
                        <a:t> </a:t>
                      </a:r>
                      <a:r>
                        <a:rPr lang="en-US" altLang="zh-CN"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初始化</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a:solidFill>
                            <a:srgbClr val="000000"/>
                          </a:solidFill>
                          <a:effectLst/>
                          <a:latin typeface="Times New Roman" panose="02020603050405020304" pitchFamily="18" charset="0"/>
                          <a:cs typeface="Times New Roman" panose="02020603050405020304" pitchFamily="18" charset="0"/>
                        </a:rPr>
                        <a:t>    {</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lowCost</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0" i="0" dirty="0" err="1">
                          <a:solidFill>
                            <a:srgbClr val="000000"/>
                          </a:solidFill>
                          <a:effectLst/>
                          <a:latin typeface="Times New Roman" panose="02020603050405020304" pitchFamily="18" charset="0"/>
                          <a:cs typeface="Times New Roman" panose="02020603050405020304" pitchFamily="18" charset="0"/>
                        </a:rPr>
                        <a:t>i</a:t>
                      </a:r>
                      <a:r>
                        <a:rPr lang="en-US" sz="1800" b="0" i="0" dirty="0">
                          <a:solidFill>
                            <a:srgbClr val="000000"/>
                          </a:solidFill>
                          <a:effectLst/>
                          <a:latin typeface="Times New Roman" panose="02020603050405020304" pitchFamily="18" charset="0"/>
                          <a:cs typeface="Times New Roman" panose="02020603050405020304" pitchFamily="18" charset="0"/>
                        </a:rPr>
                        <a:t>]= Matrix[0][</a:t>
                      </a:r>
                      <a:r>
                        <a:rPr lang="en-US" sz="1800" b="0" i="0" dirty="0" err="1">
                          <a:solidFill>
                            <a:srgbClr val="000000"/>
                          </a:solidFill>
                          <a:effectLst/>
                          <a:latin typeface="Times New Roman" panose="02020603050405020304" pitchFamily="18" charset="0"/>
                          <a:cs typeface="Times New Roman" panose="02020603050405020304" pitchFamily="18" charset="0"/>
                        </a:rPr>
                        <a:t>i</a:t>
                      </a:r>
                      <a:r>
                        <a:rPr lang="en-US" sz="1800" b="0" i="0" dirty="0">
                          <a:solidFill>
                            <a:srgbClr val="000000"/>
                          </a:solidFill>
                          <a:effectLst/>
                          <a:latin typeface="Times New Roman" panose="02020603050405020304" pitchFamily="18" charset="0"/>
                          <a:cs typeface="Times New Roman" panose="02020603050405020304" pitchFamily="18" charset="0"/>
                        </a:rPr>
                        <a:t>];     closest[</a:t>
                      </a:r>
                      <a:r>
                        <a:rPr lang="en-US" sz="1800" b="0" i="0" dirty="0" err="1">
                          <a:solidFill>
                            <a:srgbClr val="000000"/>
                          </a:solidFill>
                          <a:effectLst/>
                          <a:latin typeface="Times New Roman" panose="02020603050405020304" pitchFamily="18" charset="0"/>
                          <a:cs typeface="Times New Roman" panose="02020603050405020304" pitchFamily="18" charset="0"/>
                        </a:rPr>
                        <a:t>i</a:t>
                      </a:r>
                      <a:r>
                        <a:rPr lang="en-US" sz="1800" b="0" i="0" dirty="0">
                          <a:solidFill>
                            <a:srgbClr val="000000"/>
                          </a:solidFill>
                          <a:effectLst/>
                          <a:latin typeface="Times New Roman" panose="02020603050405020304" pitchFamily="18" charset="0"/>
                          <a:cs typeface="Times New Roman" panose="02020603050405020304" pitchFamily="18" charset="0"/>
                        </a:rPr>
                        <a:t>] = 0;    }</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1" i="0" dirty="0">
                          <a:solidFill>
                            <a:srgbClr val="0000FF"/>
                          </a:solidFill>
                          <a:effectLst/>
                          <a:latin typeface="Times New Roman" panose="02020603050405020304" pitchFamily="18" charset="0"/>
                          <a:cs typeface="Times New Roman" panose="02020603050405020304" pitchFamily="18" charset="0"/>
                        </a:rPr>
                        <a:t>for</a:t>
                      </a:r>
                      <a:r>
                        <a:rPr lang="en-US" sz="1800" b="1" i="0" dirty="0">
                          <a:solidFill>
                            <a:srgbClr val="000000"/>
                          </a:solidFill>
                          <a:effectLst/>
                          <a:latin typeface="Times New Roman" panose="02020603050405020304" pitchFamily="18" charset="0"/>
                          <a:cs typeface="Times New Roman" panose="02020603050405020304" pitchFamily="18" charset="0"/>
                        </a:rPr>
                        <a:t>(</a:t>
                      </a:r>
                      <a:r>
                        <a:rPr lang="en-US" sz="1800" b="1" i="0" dirty="0" err="1">
                          <a:solidFill>
                            <a:srgbClr val="000000"/>
                          </a:solidFill>
                          <a:effectLst/>
                          <a:latin typeface="Times New Roman" panose="02020603050405020304" pitchFamily="18" charset="0"/>
                          <a:cs typeface="Times New Roman" panose="02020603050405020304" pitchFamily="18" charset="0"/>
                        </a:rPr>
                        <a:t>i</a:t>
                      </a:r>
                      <a:r>
                        <a:rPr lang="en-US" sz="1800" b="1" i="0" dirty="0">
                          <a:solidFill>
                            <a:srgbClr val="000000"/>
                          </a:solidFill>
                          <a:effectLst/>
                          <a:latin typeface="Times New Roman" panose="02020603050405020304" pitchFamily="18" charset="0"/>
                          <a:cs typeface="Times New Roman" panose="02020603050405020304" pitchFamily="18" charset="0"/>
                        </a:rPr>
                        <a:t>=0; </a:t>
                      </a:r>
                      <a:r>
                        <a:rPr lang="en-US" sz="1800" b="1" i="0" dirty="0" err="1">
                          <a:solidFill>
                            <a:srgbClr val="000000"/>
                          </a:solidFill>
                          <a:effectLst/>
                          <a:latin typeface="Times New Roman" panose="02020603050405020304" pitchFamily="18" charset="0"/>
                          <a:cs typeface="Times New Roman" panose="02020603050405020304" pitchFamily="18" charset="0"/>
                        </a:rPr>
                        <a:t>i</a:t>
                      </a:r>
                      <a:r>
                        <a:rPr lang="en-US" sz="1800" b="1" i="0" dirty="0">
                          <a:solidFill>
                            <a:srgbClr val="000000"/>
                          </a:solidFill>
                          <a:effectLst/>
                          <a:latin typeface="Times New Roman" panose="02020603050405020304" pitchFamily="18" charset="0"/>
                          <a:cs typeface="Times New Roman" panose="02020603050405020304" pitchFamily="18" charset="0"/>
                        </a:rPr>
                        <a:t>&lt;numV-1; </a:t>
                      </a:r>
                      <a:r>
                        <a:rPr lang="en-US" sz="1800" b="1" i="0" dirty="0" err="1">
                          <a:solidFill>
                            <a:srgbClr val="000000"/>
                          </a:solidFill>
                          <a:effectLst/>
                          <a:latin typeface="Times New Roman" panose="02020603050405020304" pitchFamily="18" charset="0"/>
                          <a:cs typeface="Times New Roman" panose="02020603050405020304" pitchFamily="18" charset="0"/>
                        </a:rPr>
                        <a:t>i</a:t>
                      </a:r>
                      <a:r>
                        <a:rPr lang="en-US" sz="1800" b="1" i="0" dirty="0">
                          <a:solidFill>
                            <a:srgbClr val="000000"/>
                          </a:solidFill>
                          <a:effectLst/>
                          <a:latin typeface="Times New Roman" panose="02020603050405020304" pitchFamily="18" charset="0"/>
                          <a:cs typeface="Times New Roman" panose="02020603050405020304" pitchFamily="18" charset="0"/>
                        </a:rPr>
                        <a:t>++) </a:t>
                      </a:r>
                    </a:p>
                    <a:p>
                      <a:r>
                        <a:rPr lang="en-US" sz="1800" b="1" i="0" dirty="0">
                          <a:solidFill>
                            <a:srgbClr val="000000"/>
                          </a:solidFill>
                          <a:effectLst/>
                          <a:latin typeface="Times New Roman" panose="02020603050405020304" pitchFamily="18" charset="0"/>
                          <a:cs typeface="Times New Roman" panose="02020603050405020304" pitchFamily="18" charset="0"/>
                        </a:rPr>
                        <a:t>    {   </a:t>
                      </a:r>
                      <a:r>
                        <a:rPr lang="en-US" sz="1800" b="0" i="0" dirty="0">
                          <a:solidFill>
                            <a:srgbClr val="000000"/>
                          </a:solidFill>
                          <a:effectLst/>
                          <a:latin typeface="Times New Roman" panose="02020603050405020304" pitchFamily="18" charset="0"/>
                          <a:cs typeface="Times New Roman" panose="02020603050405020304" pitchFamily="18" charset="0"/>
                        </a:rPr>
                        <a:t>min=INF;     </a:t>
                      </a:r>
                      <a:r>
                        <a:rPr lang="en-US" sz="1800" b="0" i="0" dirty="0" err="1">
                          <a:solidFill>
                            <a:srgbClr val="0000FF"/>
                          </a:solidFill>
                          <a:effectLst/>
                          <a:latin typeface="Times New Roman" panose="02020603050405020304" pitchFamily="18" charset="0"/>
                          <a:cs typeface="Times New Roman" panose="02020603050405020304" pitchFamily="18" charset="0"/>
                        </a:rPr>
                        <a:t>int</a:t>
                      </a:r>
                      <a:r>
                        <a:rPr lang="en-US" sz="1800" b="0" i="0" dirty="0">
                          <a:solidFill>
                            <a:srgbClr val="0000FF"/>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selectV</a:t>
                      </a:r>
                      <a:r>
                        <a:rPr lang="en-US" sz="1800" b="0" i="0" dirty="0">
                          <a:solidFill>
                            <a:srgbClr val="000000"/>
                          </a:solidFill>
                          <a:effectLst/>
                          <a:latin typeface="Times New Roman" panose="02020603050405020304" pitchFamily="18" charset="0"/>
                          <a:cs typeface="Times New Roman" panose="02020603050405020304" pitchFamily="18" charset="0"/>
                        </a:rPr>
                        <a:t> = 0;</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FF"/>
                          </a:solidFill>
                          <a:effectLst/>
                          <a:latin typeface="Times New Roman" panose="02020603050405020304" pitchFamily="18" charset="0"/>
                          <a:cs typeface="Times New Roman" panose="02020603050405020304" pitchFamily="18" charset="0"/>
                        </a:rPr>
                        <a:t>for</a:t>
                      </a:r>
                      <a:r>
                        <a:rPr lang="en-US" sz="1800" b="0" i="0" dirty="0">
                          <a:solidFill>
                            <a:srgbClr val="000000"/>
                          </a:solidFill>
                          <a:effectLst/>
                          <a:latin typeface="Times New Roman" panose="02020603050405020304" pitchFamily="18" charset="0"/>
                          <a:cs typeface="Times New Roman" panose="02020603050405020304" pitchFamily="18" charset="0"/>
                        </a:rPr>
                        <a:t>(k=1; k&lt;n; k++) </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贪心选择最短的边</a:t>
                      </a:r>
                      <a:b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FF"/>
                          </a:solidFill>
                          <a:effectLst/>
                          <a:latin typeface="Times New Roman" panose="02020603050405020304" pitchFamily="18" charset="0"/>
                          <a:cs typeface="Times New Roman" panose="02020603050405020304" pitchFamily="18" charset="0"/>
                        </a:rPr>
                        <a:t>if</a:t>
                      </a:r>
                      <a:r>
                        <a:rPr lang="en-US" sz="1800" b="0" i="0" dirty="0">
                          <a:solidFill>
                            <a:srgbClr val="000000"/>
                          </a:solidFill>
                          <a:effectLst/>
                          <a:latin typeface="Times New Roman" panose="02020603050405020304" pitchFamily="18" charset="0"/>
                          <a:cs typeface="Times New Roman" panose="02020603050405020304" pitchFamily="18" charset="0"/>
                        </a:rPr>
                        <a:t>(!visited[k]&amp;&amp;</a:t>
                      </a:r>
                      <a:r>
                        <a:rPr lang="en-US" sz="1800" b="0" i="0" dirty="0" err="1">
                          <a:solidFill>
                            <a:srgbClr val="000000"/>
                          </a:solidFill>
                          <a:effectLst/>
                          <a:latin typeface="Times New Roman" panose="02020603050405020304" pitchFamily="18" charset="0"/>
                          <a:cs typeface="Times New Roman" panose="02020603050405020304" pitchFamily="18" charset="0"/>
                        </a:rPr>
                        <a:t>lowCost</a:t>
                      </a:r>
                      <a:r>
                        <a:rPr lang="en-US" sz="1800" b="0" i="0" dirty="0">
                          <a:solidFill>
                            <a:srgbClr val="000000"/>
                          </a:solidFill>
                          <a:effectLst/>
                          <a:latin typeface="Times New Roman" panose="02020603050405020304" pitchFamily="18" charset="0"/>
                          <a:cs typeface="Times New Roman" panose="02020603050405020304" pitchFamily="18" charset="0"/>
                        </a:rPr>
                        <a:t>[k]&lt;min) {    min=</a:t>
                      </a:r>
                      <a:r>
                        <a:rPr lang="en-US" sz="1800" b="0" i="0" dirty="0" err="1">
                          <a:solidFill>
                            <a:srgbClr val="000000"/>
                          </a:solidFill>
                          <a:effectLst/>
                          <a:latin typeface="Times New Roman" panose="02020603050405020304" pitchFamily="18" charset="0"/>
                          <a:cs typeface="Times New Roman" panose="02020603050405020304" pitchFamily="18" charset="0"/>
                        </a:rPr>
                        <a:t>lowCost</a:t>
                      </a:r>
                      <a:r>
                        <a:rPr lang="en-US" sz="1800" b="0" i="0" dirty="0">
                          <a:solidFill>
                            <a:srgbClr val="000000"/>
                          </a:solidFill>
                          <a:effectLst/>
                          <a:latin typeface="Times New Roman" panose="02020603050405020304" pitchFamily="18" charset="0"/>
                          <a:cs typeface="Times New Roman" panose="02020603050405020304" pitchFamily="18" charset="0"/>
                        </a:rPr>
                        <a:t>[k];    </a:t>
                      </a:r>
                      <a:r>
                        <a:rPr lang="en-US" sz="1800" b="0" i="0" dirty="0" err="1">
                          <a:solidFill>
                            <a:srgbClr val="000000"/>
                          </a:solidFill>
                          <a:effectLst/>
                          <a:latin typeface="Times New Roman" panose="02020603050405020304" pitchFamily="18" charset="0"/>
                          <a:cs typeface="Times New Roman" panose="02020603050405020304" pitchFamily="18" charset="0"/>
                        </a:rPr>
                        <a:t>selectV</a:t>
                      </a:r>
                      <a:r>
                        <a:rPr lang="en-US" sz="1800" b="0" i="0" dirty="0">
                          <a:solidFill>
                            <a:srgbClr val="000000"/>
                          </a:solidFill>
                          <a:effectLst/>
                          <a:latin typeface="Times New Roman" panose="02020603050405020304" pitchFamily="18" charset="0"/>
                          <a:cs typeface="Times New Roman" panose="02020603050405020304" pitchFamily="18" charset="0"/>
                        </a:rPr>
                        <a:t>=k;      }</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     }</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costMST</a:t>
                      </a:r>
                      <a:r>
                        <a:rPr lang="en-US" sz="1800" b="0" i="0" dirty="0">
                          <a:solidFill>
                            <a:srgbClr val="000000"/>
                          </a:solidFill>
                          <a:effectLst/>
                          <a:latin typeface="Times New Roman" panose="02020603050405020304" pitchFamily="18" charset="0"/>
                          <a:cs typeface="Times New Roman" panose="02020603050405020304" pitchFamily="18" charset="0"/>
                        </a:rPr>
                        <a:t> += min; </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更新</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MST</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树权重</a:t>
                      </a:r>
                      <a:b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visited[</a:t>
                      </a:r>
                      <a:r>
                        <a:rPr lang="en-US" sz="1800" b="0" i="0" dirty="0" err="1">
                          <a:solidFill>
                            <a:srgbClr val="000000"/>
                          </a:solidFill>
                          <a:effectLst/>
                          <a:latin typeface="Times New Roman" panose="02020603050405020304" pitchFamily="18" charset="0"/>
                          <a:cs typeface="Times New Roman" panose="02020603050405020304" pitchFamily="18" charset="0"/>
                        </a:rPr>
                        <a:t>selectV</a:t>
                      </a:r>
                      <a:r>
                        <a:rPr lang="en-US" sz="1800" b="0" i="0" dirty="0">
                          <a:solidFill>
                            <a:srgbClr val="000000"/>
                          </a:solidFill>
                          <a:effectLst/>
                          <a:latin typeface="Times New Roman" panose="02020603050405020304" pitchFamily="18" charset="0"/>
                          <a:cs typeface="Times New Roman" panose="02020603050405020304" pitchFamily="18" charset="0"/>
                        </a:rPr>
                        <a:t>] = 1;</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FF"/>
                          </a:solidFill>
                          <a:effectLst/>
                          <a:latin typeface="Times New Roman" panose="02020603050405020304" pitchFamily="18" charset="0"/>
                          <a:cs typeface="Times New Roman" panose="02020603050405020304" pitchFamily="18" charset="0"/>
                        </a:rPr>
                        <a:t>for</a:t>
                      </a:r>
                      <a:r>
                        <a:rPr lang="en-US" sz="1800" b="0" i="0" dirty="0">
                          <a:solidFill>
                            <a:srgbClr val="000000"/>
                          </a:solidFill>
                          <a:effectLst/>
                          <a:latin typeface="Times New Roman" panose="02020603050405020304" pitchFamily="18" charset="0"/>
                          <a:cs typeface="Times New Roman" panose="02020603050405020304" pitchFamily="18" charset="0"/>
                        </a:rPr>
                        <a:t>(k=1; k&lt;n; k++) </a:t>
                      </a:r>
                      <a:r>
                        <a:rPr 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更新信息</a:t>
                      </a:r>
                      <a:b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1800" b="0" i="0" dirty="0">
                          <a:solidFill>
                            <a:srgbClr val="215968"/>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0" i="0" dirty="0">
                          <a:solidFill>
                            <a:srgbClr val="0000FF"/>
                          </a:solidFill>
                          <a:effectLst/>
                          <a:latin typeface="Times New Roman" panose="02020603050405020304" pitchFamily="18" charset="0"/>
                          <a:cs typeface="Times New Roman" panose="02020603050405020304" pitchFamily="18" charset="0"/>
                        </a:rPr>
                        <a:t>if</a:t>
                      </a:r>
                      <a:r>
                        <a:rPr lang="en-US" sz="1800" b="0" i="0" dirty="0">
                          <a:solidFill>
                            <a:srgbClr val="000000"/>
                          </a:solidFill>
                          <a:effectLst/>
                          <a:latin typeface="Times New Roman" panose="02020603050405020304" pitchFamily="18" charset="0"/>
                          <a:cs typeface="Times New Roman" panose="02020603050405020304" pitchFamily="18" charset="0"/>
                        </a:rPr>
                        <a:t>(!visited[k]&amp;&amp;Matrix[</a:t>
                      </a:r>
                      <a:r>
                        <a:rPr lang="en-US" sz="1800" b="0" i="0" dirty="0" err="1">
                          <a:solidFill>
                            <a:srgbClr val="000000"/>
                          </a:solidFill>
                          <a:effectLst/>
                          <a:latin typeface="Times New Roman" panose="02020603050405020304" pitchFamily="18" charset="0"/>
                          <a:cs typeface="Times New Roman" panose="02020603050405020304" pitchFamily="18" charset="0"/>
                        </a:rPr>
                        <a:t>selectV</a:t>
                      </a:r>
                      <a:r>
                        <a:rPr lang="en-US" sz="1800" b="0" i="0" dirty="0">
                          <a:solidFill>
                            <a:srgbClr val="000000"/>
                          </a:solidFill>
                          <a:effectLst/>
                          <a:latin typeface="Times New Roman" panose="02020603050405020304" pitchFamily="18" charset="0"/>
                          <a:cs typeface="Times New Roman" panose="02020603050405020304" pitchFamily="18" charset="0"/>
                        </a:rPr>
                        <a:t>][k]&lt;</a:t>
                      </a:r>
                      <a:r>
                        <a:rPr lang="en-US" sz="1800" b="0" i="0" dirty="0" err="1">
                          <a:solidFill>
                            <a:srgbClr val="000000"/>
                          </a:solidFill>
                          <a:effectLst/>
                          <a:latin typeface="Times New Roman" panose="02020603050405020304" pitchFamily="18" charset="0"/>
                          <a:cs typeface="Times New Roman" panose="02020603050405020304" pitchFamily="18" charset="0"/>
                        </a:rPr>
                        <a:t>lowCost</a:t>
                      </a:r>
                      <a:r>
                        <a:rPr lang="en-US" sz="1800" b="0" i="0" dirty="0">
                          <a:solidFill>
                            <a:srgbClr val="000000"/>
                          </a:solidFill>
                          <a:effectLst/>
                          <a:latin typeface="Times New Roman" panose="02020603050405020304" pitchFamily="18" charset="0"/>
                          <a:cs typeface="Times New Roman" panose="02020603050405020304" pitchFamily="18" charset="0"/>
                        </a:rPr>
                        <a:t>[k]) </a:t>
                      </a:r>
                    </a:p>
                    <a:p>
                      <a:r>
                        <a:rPr lang="en-US" sz="1800" b="0" i="0" dirty="0">
                          <a:solidFill>
                            <a:srgbClr val="000000"/>
                          </a:solidFill>
                          <a:effectLst/>
                          <a:latin typeface="Times New Roman" panose="02020603050405020304" pitchFamily="18" charset="0"/>
                          <a:cs typeface="Times New Roman" panose="02020603050405020304" pitchFamily="18" charset="0"/>
                        </a:rPr>
                        <a:t>          {      </a:t>
                      </a:r>
                      <a:r>
                        <a:rPr lang="en-US" sz="1800" b="0" i="0" dirty="0" err="1">
                          <a:solidFill>
                            <a:srgbClr val="000000"/>
                          </a:solidFill>
                          <a:effectLst/>
                          <a:latin typeface="Times New Roman" panose="02020603050405020304" pitchFamily="18" charset="0"/>
                          <a:cs typeface="Times New Roman" panose="02020603050405020304" pitchFamily="18" charset="0"/>
                        </a:rPr>
                        <a:t>lowCost</a:t>
                      </a:r>
                      <a:r>
                        <a:rPr lang="en-US" sz="1800" b="0" i="0" dirty="0">
                          <a:solidFill>
                            <a:srgbClr val="000000"/>
                          </a:solidFill>
                          <a:effectLst/>
                          <a:latin typeface="Times New Roman" panose="02020603050405020304" pitchFamily="18" charset="0"/>
                          <a:cs typeface="Times New Roman" panose="02020603050405020304" pitchFamily="18" charset="0"/>
                        </a:rPr>
                        <a:t>[k]=Matrix[</a:t>
                      </a:r>
                      <a:r>
                        <a:rPr lang="en-US" sz="1800" b="0" i="0" dirty="0" err="1">
                          <a:solidFill>
                            <a:srgbClr val="000000"/>
                          </a:solidFill>
                          <a:effectLst/>
                          <a:latin typeface="Times New Roman" panose="02020603050405020304" pitchFamily="18" charset="0"/>
                          <a:cs typeface="Times New Roman" panose="02020603050405020304" pitchFamily="18" charset="0"/>
                        </a:rPr>
                        <a:t>selectV</a:t>
                      </a:r>
                      <a:r>
                        <a:rPr lang="en-US" sz="1800" b="0" i="0" dirty="0">
                          <a:solidFill>
                            <a:srgbClr val="000000"/>
                          </a:solidFill>
                          <a:effectLst/>
                          <a:latin typeface="Times New Roman" panose="02020603050405020304" pitchFamily="18" charset="0"/>
                          <a:cs typeface="Times New Roman" panose="02020603050405020304" pitchFamily="18" charset="0"/>
                        </a:rPr>
                        <a:t>][k];      closest[k]=</a:t>
                      </a:r>
                      <a:r>
                        <a:rPr lang="en-US" sz="1800" b="0" i="0" dirty="0" err="1">
                          <a:solidFill>
                            <a:srgbClr val="000000"/>
                          </a:solidFill>
                          <a:effectLst/>
                          <a:latin typeface="Times New Roman" panose="02020603050405020304" pitchFamily="18" charset="0"/>
                          <a:cs typeface="Times New Roman" panose="02020603050405020304" pitchFamily="18" charset="0"/>
                        </a:rPr>
                        <a:t>selectV</a:t>
                      </a:r>
                      <a:r>
                        <a:rPr lang="en-US" sz="1800" b="0" i="0" dirty="0">
                          <a:solidFill>
                            <a:srgbClr val="000000"/>
                          </a:solidFill>
                          <a:effectLst/>
                          <a:latin typeface="Times New Roman" panose="02020603050405020304" pitchFamily="18" charset="0"/>
                          <a:cs typeface="Times New Roman" panose="02020603050405020304" pitchFamily="18" charset="0"/>
                        </a:rPr>
                        <a:t>;    }</a:t>
                      </a:r>
                    </a:p>
                    <a:p>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FF"/>
                          </a:solidFill>
                          <a:effectLst/>
                          <a:latin typeface="Times New Roman" panose="02020603050405020304" pitchFamily="18" charset="0"/>
                          <a:cs typeface="Times New Roman" panose="02020603050405020304" pitchFamily="18" charset="0"/>
                        </a:rPr>
                        <a:t>return </a:t>
                      </a:r>
                      <a:r>
                        <a:rPr lang="en-US" sz="1800" b="0" i="0" dirty="0" err="1">
                          <a:solidFill>
                            <a:srgbClr val="000000"/>
                          </a:solidFill>
                          <a:effectLst/>
                          <a:latin typeface="Times New Roman" panose="02020603050405020304" pitchFamily="18" charset="0"/>
                          <a:cs typeface="Times New Roman" panose="02020603050405020304" pitchFamily="18" charset="0"/>
                        </a:rPr>
                        <a:t>costMST</a:t>
                      </a:r>
                      <a:r>
                        <a:rPr lang="en-US" sz="1800" b="0" i="0" dirty="0">
                          <a:solidFill>
                            <a:srgbClr val="000000"/>
                          </a:solidFill>
                          <a:effectLst/>
                          <a:latin typeface="Times New Roman" panose="02020603050405020304" pitchFamily="18" charset="0"/>
                          <a:cs typeface="Times New Roman" panose="02020603050405020304" pitchFamily="18" charset="0"/>
                        </a:rPr>
                        <a:t>; </a:t>
                      </a:r>
                    </a:p>
                    <a:p>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US" sz="3200" dirty="0">
                        <a:effectLst/>
                        <a:latin typeface="Times New Roman" panose="02020603050405020304" pitchFamily="18" charset="0"/>
                        <a:cs typeface="Times New Roman" panose="02020603050405020304" pitchFamily="18" charset="0"/>
                      </a:endParaRPr>
                    </a:p>
                  </a:txBody>
                  <a:tcPr marL="45170" marR="45170" marT="22585" marB="2258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5719764" y="150246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br>
              <a:rPr lang="zh-CN" altLang="zh-CN">
                <a:latin typeface="Arial" panose="020B0604020202020204" pitchFamily="34" charset="0"/>
              </a:rPr>
            </a:br>
            <a:endParaRPr lang="zh-CN" altLang="zh-CN">
              <a:latin typeface="Arial" panose="020B0604020202020204" pitchFamily="34" charset="0"/>
            </a:endParaRPr>
          </a:p>
        </p:txBody>
      </p:sp>
      <p:sp>
        <p:nvSpPr>
          <p:cNvPr id="8" name="矩形 7"/>
          <p:cNvSpPr/>
          <p:nvPr/>
        </p:nvSpPr>
        <p:spPr>
          <a:xfrm>
            <a:off x="4634236" y="6118462"/>
            <a:ext cx="4572000" cy="369332"/>
          </a:xfrm>
          <a:prstGeom prst="rect">
            <a:avLst/>
          </a:prstGeom>
        </p:spPr>
        <p:txBody>
          <a:bodyPr>
            <a:spAutoFit/>
          </a:bodyPr>
          <a:lstStyle/>
          <a:p>
            <a:r>
              <a:rPr lang="zh-CN" altLang="en-US" dirty="0">
                <a:solidFill>
                  <a:srgbClr val="FF0000"/>
                </a:solidFill>
                <a:latin typeface="+mn-ea"/>
              </a:rPr>
              <a:t>时间复杂度</a:t>
            </a:r>
            <a:r>
              <a:rPr lang="en-US" altLang="zh-CN" dirty="0">
                <a:solidFill>
                  <a:srgbClr val="FF0000"/>
                </a:solidFill>
                <a:latin typeface="+mn-ea"/>
              </a:rPr>
              <a:t>O ( n</a:t>
            </a:r>
            <a:r>
              <a:rPr lang="en-US" altLang="zh-CN" baseline="30000" dirty="0">
                <a:solidFill>
                  <a:srgbClr val="FF0000"/>
                </a:solidFill>
                <a:latin typeface="+mn-ea"/>
              </a:rPr>
              <a:t>2</a:t>
            </a:r>
            <a:r>
              <a:rPr lang="en-US" altLang="zh-CN" dirty="0">
                <a:solidFill>
                  <a:srgbClr val="FF0000"/>
                </a:solidFill>
                <a:latin typeface="+mn-ea"/>
              </a:rPr>
              <a:t>) </a:t>
            </a:r>
            <a:endParaRPr lang="zh-CN" altLang="en-US" dirty="0">
              <a:solidFill>
                <a:srgbClr val="FF0000"/>
              </a:solidFill>
              <a:latin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84</a:t>
            </a:fld>
            <a:endParaRPr lang="zh-CN" altLang="en-US" dirty="0"/>
          </a:p>
        </p:txBody>
      </p:sp>
      <p:sp>
        <p:nvSpPr>
          <p:cNvPr id="4" name="矩形 3"/>
          <p:cNvSpPr/>
          <p:nvPr/>
        </p:nvSpPr>
        <p:spPr>
          <a:xfrm>
            <a:off x="791072" y="1349358"/>
            <a:ext cx="10849548" cy="3203056"/>
          </a:xfrm>
          <a:prstGeom prst="rect">
            <a:avLst/>
          </a:prstGeom>
        </p:spPr>
        <p:txBody>
          <a:bodyPr wrap="square">
            <a:spAutoFit/>
          </a:bodyPr>
          <a:lstStyle/>
          <a:p>
            <a:pPr>
              <a:lnSpc>
                <a:spcPct val="120000"/>
              </a:lnSpc>
              <a:spcBef>
                <a:spcPts val="1200"/>
              </a:spcBef>
            </a:pPr>
            <a:r>
              <a:rPr lang="zh-CN" altLang="en-US" sz="2000" b="1" dirty="0">
                <a:solidFill>
                  <a:srgbClr val="FF0000"/>
                </a:solidFill>
                <a:latin typeface="微软雅黑" panose="020B0503020204020204" pitchFamily="34" charset="-122"/>
                <a:ea typeface="微软雅黑" panose="020B0503020204020204" pitchFamily="34" charset="-122"/>
              </a:rPr>
              <a:t>贪心选择性质证明</a:t>
            </a:r>
            <a:br>
              <a:rPr lang="zh-CN" altLang="en-US" sz="3200" b="1" dirty="0">
                <a:solidFill>
                  <a:srgbClr val="FFFFFF"/>
                </a:solidFill>
                <a:latin typeface="微软雅黑" panose="020B0503020204020204" pitchFamily="34" charset="-122"/>
                <a:ea typeface="微软雅黑" panose="020B0503020204020204" pitchFamily="34" charset="-122"/>
              </a:rPr>
            </a:br>
            <a:r>
              <a:rPr lang="zh-CN" altLang="en-US" sz="2000" b="1" dirty="0">
                <a:solidFill>
                  <a:srgbClr val="0000FF"/>
                </a:solidFill>
                <a:latin typeface="微软雅黑" panose="020B0503020204020204" pitchFamily="34" charset="-122"/>
                <a:ea typeface="微软雅黑" panose="020B0503020204020204" pitchFamily="34" charset="-122"/>
              </a:rPr>
              <a:t>命题： </a:t>
            </a:r>
            <a:r>
              <a:rPr lang="zh-CN" altLang="en-US" sz="2000" dirty="0">
                <a:solidFill>
                  <a:srgbClr val="0000FF"/>
                </a:solidFill>
                <a:latin typeface="微软雅黑" panose="020B0503020204020204" pitchFamily="34" charset="-122"/>
                <a:ea typeface="微软雅黑" panose="020B0503020204020204" pitchFamily="34" charset="-122"/>
              </a:rPr>
              <a:t>对于任意正整数</a:t>
            </a:r>
            <a:r>
              <a:rPr lang="en-US" altLang="zh-CN" sz="2000" dirty="0">
                <a:solidFill>
                  <a:srgbClr val="0000FF"/>
                </a:solidFill>
                <a:latin typeface="微软雅黑" panose="020B0503020204020204" pitchFamily="34" charset="-122"/>
                <a:ea typeface="微软雅黑" panose="020B0503020204020204" pitchFamily="34" charset="-122"/>
              </a:rPr>
              <a:t>k</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k &lt; n</a:t>
            </a:r>
            <a:r>
              <a:rPr lang="zh-CN" altLang="en-US" sz="2000"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存在</a:t>
            </a:r>
            <a:r>
              <a:rPr lang="zh-CN" altLang="en-US" sz="2000" dirty="0">
                <a:solidFill>
                  <a:srgbClr val="0000FF"/>
                </a:solidFill>
                <a:latin typeface="微软雅黑" panose="020B0503020204020204" pitchFamily="34" charset="-122"/>
                <a:ea typeface="微软雅黑" panose="020B0503020204020204" pitchFamily="34" charset="-122"/>
              </a:rPr>
              <a:t>一棵最小生成树包含</a:t>
            </a:r>
            <a:r>
              <a:rPr lang="en-US" altLang="zh-CN" sz="2000" dirty="0">
                <a:solidFill>
                  <a:srgbClr val="0000FF"/>
                </a:solidFill>
                <a:latin typeface="微软雅黑" panose="020B0503020204020204" pitchFamily="34" charset="-122"/>
                <a:ea typeface="微软雅黑" panose="020B0503020204020204" pitchFamily="34" charset="-122"/>
              </a:rPr>
              <a:t>Prim</a:t>
            </a:r>
            <a:r>
              <a:rPr lang="zh-CN" altLang="en-US" sz="2000" dirty="0">
                <a:solidFill>
                  <a:srgbClr val="0000FF"/>
                </a:solidFill>
                <a:latin typeface="微软雅黑" panose="020B0503020204020204" pitchFamily="34" charset="-122"/>
                <a:ea typeface="微软雅黑" panose="020B0503020204020204" pitchFamily="34" charset="-122"/>
              </a:rPr>
              <a:t>算法</a:t>
            </a:r>
            <a:br>
              <a:rPr lang="zh-CN" altLang="en-US" sz="2000" dirty="0">
                <a:solidFill>
                  <a:srgbClr val="0000FF"/>
                </a:solidFill>
                <a:latin typeface="微软雅黑" panose="020B0503020204020204" pitchFamily="34" charset="-122"/>
                <a:ea typeface="微软雅黑" panose="020B0503020204020204" pitchFamily="34" charset="-122"/>
              </a:rPr>
            </a:br>
            <a:r>
              <a:rPr lang="zh-CN" altLang="en-US" sz="2000" dirty="0">
                <a:solidFill>
                  <a:srgbClr val="0000FF"/>
                </a:solidFill>
                <a:latin typeface="微软雅黑" panose="020B0503020204020204" pitchFamily="34" charset="-122"/>
                <a:ea typeface="微软雅黑" panose="020B0503020204020204" pitchFamily="34" charset="-122"/>
              </a:rPr>
              <a:t>前 </a:t>
            </a:r>
            <a:r>
              <a:rPr lang="en-US" altLang="zh-CN" sz="2000" dirty="0">
                <a:solidFill>
                  <a:srgbClr val="0000FF"/>
                </a:solidFill>
                <a:latin typeface="微软雅黑" panose="020B0503020204020204" pitchFamily="34" charset="-122"/>
                <a:ea typeface="微软雅黑" panose="020B0503020204020204" pitchFamily="34" charset="-122"/>
              </a:rPr>
              <a:t>k </a:t>
            </a:r>
            <a:r>
              <a:rPr lang="zh-CN" altLang="en-US" sz="2000" dirty="0">
                <a:solidFill>
                  <a:srgbClr val="0000FF"/>
                </a:solidFill>
                <a:latin typeface="微软雅黑" panose="020B0503020204020204" pitchFamily="34" charset="-122"/>
                <a:ea typeface="微软雅黑" panose="020B0503020204020204" pitchFamily="34" charset="-122"/>
              </a:rPr>
              <a:t>步选择的边。</a:t>
            </a:r>
            <a:br>
              <a:rPr lang="zh-CN" altLang="en-US" sz="2400" dirty="0">
                <a:solidFill>
                  <a:srgbClr val="000000"/>
                </a:solidFill>
                <a:latin typeface="微软雅黑" panose="020B0503020204020204" pitchFamily="34" charset="-122"/>
                <a:ea typeface="微软雅黑" panose="020B0503020204020204" pitchFamily="34" charset="-122"/>
              </a:rPr>
            </a:br>
            <a:r>
              <a:rPr lang="zh-CN" altLang="en-US" sz="2000" b="1" dirty="0">
                <a:solidFill>
                  <a:srgbClr val="FF0000"/>
                </a:solidFill>
                <a:latin typeface="微软雅黑" panose="020B0503020204020204" pitchFamily="34" charset="-122"/>
                <a:ea typeface="微软雅黑" panose="020B0503020204020204" pitchFamily="34" charset="-122"/>
              </a:rPr>
              <a:t>证明（数学归纳法）：对执行步数 </a:t>
            </a:r>
            <a:r>
              <a:rPr lang="en-US" altLang="zh-CN" sz="2000" b="1" dirty="0">
                <a:solidFill>
                  <a:srgbClr val="FF0000"/>
                </a:solidFill>
                <a:latin typeface="微软雅黑" panose="020B0503020204020204" pitchFamily="34" charset="-122"/>
                <a:ea typeface="微软雅黑" panose="020B0503020204020204" pitchFamily="34" charset="-122"/>
              </a:rPr>
              <a:t>k </a:t>
            </a:r>
            <a:r>
              <a:rPr lang="zh-CN" altLang="en-US" sz="2000" b="1" dirty="0">
                <a:solidFill>
                  <a:srgbClr val="FF0000"/>
                </a:solidFill>
                <a:latin typeface="微软雅黑" panose="020B0503020204020204" pitchFamily="34" charset="-122"/>
                <a:ea typeface="微软雅黑" panose="020B0503020204020204" pitchFamily="34" charset="-122"/>
              </a:rPr>
              <a:t>进行归纳 </a:t>
            </a:r>
            <a:br>
              <a:rPr lang="zh-CN" altLang="en-US" sz="2000" dirty="0">
                <a:latin typeface="微软雅黑" panose="020B0503020204020204" pitchFamily="34" charset="-122"/>
                <a:ea typeface="微软雅黑" panose="020B0503020204020204" pitchFamily="34" charset="-122"/>
              </a:rPr>
            </a:br>
            <a:r>
              <a:rPr lang="zh-CN" altLang="en-US" b="1" dirty="0">
                <a:latin typeface="微软雅黑" panose="020B0503020204020204" pitchFamily="34" charset="-122"/>
                <a:ea typeface="微软雅黑" panose="020B0503020204020204" pitchFamily="34" charset="-122"/>
              </a:rPr>
              <a:t>基础步</a:t>
            </a:r>
            <a:r>
              <a:rPr lang="zh-CN" altLang="en-US" dirty="0">
                <a:latin typeface="微软雅黑" panose="020B0503020204020204" pitchFamily="34" charset="-122"/>
                <a:ea typeface="微软雅黑" panose="020B0503020204020204" pitchFamily="34" charset="-122"/>
              </a:rPr>
              <a:t>： 𝑘 </a:t>
            </a: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 𝑈 </a:t>
            </a: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时，存在一棵最小生成树 </a:t>
            </a:r>
            <a:r>
              <a:rPr lang="en-US" altLang="zh-CN" dirty="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包含边 </a:t>
            </a:r>
            <a:r>
              <a:rPr lang="en-US" altLang="zh-CN" dirty="0">
                <a:latin typeface="微软雅黑" panose="020B0503020204020204" pitchFamily="34" charset="-122"/>
                <a:ea typeface="微软雅黑" panose="020B0503020204020204" pitchFamily="34" charset="-122"/>
              </a:rPr>
              <a:t>(1,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，该边是所有关联顶点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的边中</a:t>
            </a:r>
            <a:r>
              <a:rPr lang="zh-CN" altLang="en-US" b="1" dirty="0">
                <a:latin typeface="微软雅黑" panose="020B0503020204020204" pitchFamily="34" charset="-122"/>
                <a:ea typeface="微软雅黑" panose="020B0503020204020204" pitchFamily="34" charset="-122"/>
              </a:rPr>
              <a:t>权重最小</a:t>
            </a:r>
            <a:r>
              <a:rPr lang="zh-CN" altLang="en-US" dirty="0">
                <a:latin typeface="微软雅黑" panose="020B0503020204020204" pitchFamily="34" charset="-122"/>
                <a:ea typeface="微软雅黑" panose="020B0503020204020204" pitchFamily="34" charset="-122"/>
              </a:rPr>
              <a:t>的。</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如果边</a:t>
            </a:r>
            <a:r>
              <a:rPr lang="en-US" altLang="zh-CN" dirty="0">
                <a:latin typeface="微软雅黑" panose="020B0503020204020204" pitchFamily="34" charset="-122"/>
                <a:ea typeface="微软雅黑" panose="020B0503020204020204" pitchFamily="34" charset="-122"/>
              </a:rPr>
              <a:t>(1,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包含</a:t>
            </a:r>
            <a:r>
              <a:rPr lang="zh-CN" altLang="en-US" dirty="0">
                <a:latin typeface="微软雅黑" panose="020B0503020204020204" pitchFamily="34" charset="-122"/>
                <a:ea typeface="微软雅黑" panose="020B0503020204020204" pitchFamily="34" charset="-122"/>
              </a:rPr>
              <a:t>在最小生成树</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中，则命题成立</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如果边</a:t>
            </a:r>
            <a:r>
              <a:rPr lang="en-US" altLang="zh-CN" dirty="0">
                <a:latin typeface="微软雅黑" panose="020B0503020204020204" pitchFamily="34" charset="-122"/>
                <a:ea typeface="微软雅黑" panose="020B0503020204020204" pitchFamily="34" charset="-122"/>
              </a:rPr>
              <a:t>(1,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未包含</a:t>
            </a:r>
            <a:r>
              <a:rPr lang="zh-CN" altLang="en-US" dirty="0">
                <a:latin typeface="微软雅黑" panose="020B0503020204020204" pitchFamily="34" charset="-122"/>
                <a:ea typeface="微软雅黑" panose="020B0503020204020204" pitchFamily="34" charset="-122"/>
              </a:rPr>
              <a:t>在最小生成树</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中，则</a:t>
            </a:r>
            <a:r>
              <a:rPr lang="en-US" altLang="zh-CN" dirty="0">
                <a:latin typeface="微软雅黑" panose="020B0503020204020204" pitchFamily="34" charset="-122"/>
                <a:ea typeface="微软雅黑" panose="020B0503020204020204" pitchFamily="34" charset="-122"/>
              </a:rPr>
              <a:t>T ∪ (1, </a:t>
            </a:r>
            <a:r>
              <a:rPr lang="zh-CN" altLang="en-US" dirty="0">
                <a:latin typeface="微软雅黑" panose="020B0503020204020204" pitchFamily="34" charset="-122"/>
                <a:ea typeface="微软雅黑" panose="020B0503020204020204" pitchFamily="34" charset="-122"/>
              </a:rPr>
              <a:t>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包含回路，用边</a:t>
            </a:r>
            <a:r>
              <a:rPr lang="en-US" altLang="zh-CN" dirty="0">
                <a:latin typeface="微软雅黑" panose="020B0503020204020204" pitchFamily="34" charset="-122"/>
                <a:ea typeface="微软雅黑" panose="020B0503020204020204" pitchFamily="34" charset="-122"/>
              </a:rPr>
              <a:t>(1,i)</a:t>
            </a:r>
            <a:r>
              <a:rPr lang="zh-CN" altLang="en-US" dirty="0">
                <a:latin typeface="微软雅黑" panose="020B0503020204020204" pitchFamily="34" charset="-122"/>
                <a:ea typeface="微软雅黑" panose="020B0503020204020204" pitchFamily="34" charset="-122"/>
              </a:rPr>
              <a:t>替换回路中与顶点</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相连接的边</a:t>
            </a:r>
            <a:r>
              <a:rPr lang="en-US" altLang="zh-CN" dirty="0">
                <a:latin typeface="微软雅黑" panose="020B0503020204020204" pitchFamily="34" charset="-122"/>
                <a:ea typeface="微软雅黑" panose="020B0503020204020204" pitchFamily="34" charset="-122"/>
              </a:rPr>
              <a:t>(1, j)</a:t>
            </a:r>
            <a:r>
              <a:rPr lang="zh-CN" altLang="en-US" dirty="0">
                <a:latin typeface="微软雅黑" panose="020B0503020204020204" pitchFamily="34" charset="-122"/>
                <a:ea typeface="微软雅黑" panose="020B0503020204020204" pitchFamily="34" charset="-122"/>
              </a:rPr>
              <a:t>，则得到一棵新的生成树</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，容易证明： 𝑾</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𝑻</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𝑾</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666341" y="4907225"/>
            <a:ext cx="1905165" cy="1272650"/>
          </a:xfrm>
          <a:prstGeom prst="rect">
            <a:avLst/>
          </a:prstGeom>
        </p:spPr>
      </p:pic>
      <p:pic>
        <p:nvPicPr>
          <p:cNvPr id="6" name="图片 5"/>
          <p:cNvPicPr>
            <a:picLocks noChangeAspect="1"/>
          </p:cNvPicPr>
          <p:nvPr/>
        </p:nvPicPr>
        <p:blipFill>
          <a:blip r:embed="rId4"/>
          <a:stretch>
            <a:fillRect/>
          </a:stretch>
        </p:blipFill>
        <p:spPr>
          <a:xfrm>
            <a:off x="4718735" y="4853881"/>
            <a:ext cx="1691787" cy="1325995"/>
          </a:xfrm>
          <a:prstGeom prst="rect">
            <a:avLst/>
          </a:prstGeom>
        </p:spPr>
      </p:pic>
      <p:sp>
        <p:nvSpPr>
          <p:cNvPr id="12" name="文本占位符 8">
            <a:extLst>
              <a:ext uri="{FF2B5EF4-FFF2-40B4-BE49-F238E27FC236}">
                <a16:creationId xmlns:a16="http://schemas.microsoft.com/office/drawing/2014/main" id="{4157319C-201D-79D8-6845-72D125F640FB}"/>
              </a:ext>
            </a:extLst>
          </p:cNvPr>
          <p:cNvSpPr>
            <a:spLocks noGrp="1"/>
          </p:cNvSpPr>
          <p:nvPr>
            <p:ph type="body" sz="quarter" idx="13"/>
          </p:nvPr>
        </p:nvSpPr>
        <p:spPr>
          <a:xfrm>
            <a:off x="-663575" y="261938"/>
            <a:ext cx="9682163" cy="863600"/>
          </a:xfrm>
        </p:spPr>
        <p:txBody>
          <a:bodyPr/>
          <a:lstStyle/>
          <a:p>
            <a:r>
              <a:rPr lang="en-US" altLang="zh-CN" sz="2800" b="1" dirty="0">
                <a:latin typeface="微软雅黑" panose="020B0503020204020204" pitchFamily="34" charset="-122"/>
                <a:ea typeface="微软雅黑" panose="020B0503020204020204" pitchFamily="34" charset="-122"/>
              </a:rPr>
              <a:t>Prim</a:t>
            </a:r>
            <a:r>
              <a:rPr lang="zh-CN" altLang="en-US" sz="2800" b="1" dirty="0">
                <a:latin typeface="微软雅黑" panose="020B0503020204020204" pitchFamily="34" charset="-122"/>
                <a:ea typeface="微软雅黑" panose="020B0503020204020204" pitchFamily="34" charset="-122"/>
              </a:rPr>
              <a:t>算法</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85</a:t>
            </a:fld>
            <a:endParaRPr lang="zh-CN" altLang="en-US" dirty="0"/>
          </a:p>
        </p:txBody>
      </p:sp>
      <p:sp>
        <p:nvSpPr>
          <p:cNvPr id="4" name="矩形 3"/>
          <p:cNvSpPr/>
          <p:nvPr/>
        </p:nvSpPr>
        <p:spPr>
          <a:xfrm>
            <a:off x="791071" y="1349358"/>
            <a:ext cx="7644011" cy="4428264"/>
          </a:xfrm>
          <a:prstGeom prst="rect">
            <a:avLst/>
          </a:prstGeom>
        </p:spPr>
        <p:txBody>
          <a:bodyPr wrap="square">
            <a:spAutoFit/>
          </a:bodyPr>
          <a:lstStyle/>
          <a:p>
            <a:pPr>
              <a:lnSpc>
                <a:spcPct val="150000"/>
              </a:lnSpc>
              <a:spcBef>
                <a:spcPts val="1200"/>
              </a:spcBef>
            </a:pPr>
            <a:r>
              <a:rPr lang="zh-CN" altLang="en-US" sz="2000" b="1" dirty="0">
                <a:latin typeface="微软雅黑" panose="020B0503020204020204" pitchFamily="34" charset="-122"/>
                <a:ea typeface="微软雅黑" panose="020B0503020204020204" pitchFamily="34" charset="-122"/>
              </a:rPr>
              <a:t>归纳步</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000" dirty="0">
                <a:latin typeface="微软雅黑" panose="020B0503020204020204" pitchFamily="34" charset="-122"/>
                <a:ea typeface="微软雅黑" panose="020B0503020204020204" pitchFamily="34" charset="-122"/>
              </a:rPr>
              <a:t>假设算法执行了 </a:t>
            </a:r>
            <a:r>
              <a:rPr lang="en-US" altLang="zh-CN" sz="2000" dirty="0">
                <a:latin typeface="微软雅黑" panose="020B0503020204020204" pitchFamily="34" charset="-122"/>
                <a:ea typeface="微软雅黑" panose="020B0503020204020204" pitchFamily="34" charset="-122"/>
              </a:rPr>
              <a:t>k-1 </a:t>
            </a:r>
            <a:r>
              <a:rPr lang="zh-CN" altLang="en-US" sz="2000" dirty="0">
                <a:latin typeface="微软雅黑" panose="020B0503020204020204" pitchFamily="34" charset="-122"/>
                <a:ea typeface="微软雅黑" panose="020B0503020204020204" pitchFamily="34" charset="-122"/>
              </a:rPr>
              <a:t>步，生成树的边为</a:t>
            </a: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e</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 e</a:t>
            </a:r>
            <a:r>
              <a:rPr lang="en-US" altLang="zh-CN" sz="2000" baseline="-25000" dirty="0">
                <a:latin typeface="微软雅黑" panose="020B0503020204020204" pitchFamily="34" charset="-122"/>
                <a:ea typeface="微软雅黑" panose="020B0503020204020204" pitchFamily="34" charset="-122"/>
              </a:rPr>
              <a:t>k-1</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，这些边的 </a:t>
            </a:r>
            <a:r>
              <a:rPr lang="en-US" altLang="zh-CN" sz="2000" dirty="0">
                <a:latin typeface="微软雅黑" panose="020B0503020204020204" pitchFamily="34" charset="-122"/>
                <a:ea typeface="微软雅黑" panose="020B0503020204020204" pitchFamily="34" charset="-122"/>
              </a:rPr>
              <a:t>k </a:t>
            </a:r>
            <a:r>
              <a:rPr lang="zh-CN" altLang="en-US" sz="2000" dirty="0">
                <a:latin typeface="微软雅黑" panose="020B0503020204020204" pitchFamily="34" charset="-122"/>
                <a:ea typeface="微软雅黑" panose="020B0503020204020204" pitchFamily="34" charset="-122"/>
              </a:rPr>
              <a:t>个顶点构成集合</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 图</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的一棵最小生成树 </a:t>
            </a:r>
            <a:r>
              <a:rPr lang="en-US" altLang="zh-CN" sz="2000" dirty="0">
                <a:latin typeface="微软雅黑" panose="020B0503020204020204" pitchFamily="34" charset="-122"/>
                <a:ea typeface="微软雅黑" panose="020B0503020204020204" pitchFamily="34" charset="-122"/>
              </a:rPr>
              <a:t>T </a:t>
            </a:r>
            <a:r>
              <a:rPr lang="zh-CN" altLang="en-US" sz="2000" dirty="0">
                <a:latin typeface="微软雅黑" panose="020B0503020204020204" pitchFamily="34" charset="-122"/>
                <a:ea typeface="微软雅黑" panose="020B0503020204020204" pitchFamily="34" charset="-122"/>
              </a:rPr>
              <a:t>包含这些边。 </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假设算法</a:t>
            </a: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k</a:t>
            </a:r>
            <a:r>
              <a:rPr lang="zh-CN" altLang="en-US" sz="2000" b="1" dirty="0">
                <a:latin typeface="微软雅黑" panose="020B0503020204020204" pitchFamily="34" charset="-122"/>
                <a:ea typeface="微软雅黑" panose="020B0503020204020204" pitchFamily="34" charset="-122"/>
              </a:rPr>
              <a:t>步</a:t>
            </a:r>
            <a:r>
              <a:rPr lang="zh-CN" altLang="en-US" sz="2000" dirty="0">
                <a:latin typeface="微软雅黑" panose="020B0503020204020204" pitchFamily="34" charset="-122"/>
                <a:ea typeface="微软雅黑" panose="020B0503020204020204" pitchFamily="34" charset="-122"/>
              </a:rPr>
              <a:t>选择了</a:t>
            </a:r>
            <a:r>
              <a:rPr lang="zh-CN" altLang="en-US" sz="2000" b="1" dirty="0">
                <a:latin typeface="微软雅黑" panose="020B0503020204020204" pitchFamily="34" charset="-122"/>
                <a:ea typeface="微软雅黑" panose="020B0503020204020204" pitchFamily="34" charset="-122"/>
              </a:rPr>
              <a:t>跨边</a:t>
            </a:r>
            <a:r>
              <a:rPr lang="zh-CN" altLang="en-US" sz="2000" dirty="0">
                <a:latin typeface="微软雅黑" panose="020B0503020204020204" pitchFamily="34" charset="-122"/>
                <a:ea typeface="微软雅黑" panose="020B0503020204020204" pitchFamily="34" charset="-122"/>
              </a:rPr>
              <a:t>𝑒</a:t>
            </a:r>
            <a:r>
              <a:rPr lang="zh-CN" altLang="en-US" sz="2000" baseline="-25000" dirty="0">
                <a:latin typeface="微软雅黑" panose="020B0503020204020204" pitchFamily="34" charset="-122"/>
                <a:ea typeface="微软雅黑" panose="020B0503020204020204" pitchFamily="34" charset="-122"/>
              </a:rPr>
              <a:t>𝑘</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𝑖</a:t>
            </a:r>
            <a:r>
              <a:rPr lang="zh-CN" altLang="en-US" sz="2000" baseline="-25000" dirty="0">
                <a:latin typeface="微软雅黑" panose="020B0503020204020204" pitchFamily="34" charset="-122"/>
                <a:ea typeface="微软雅黑" panose="020B0503020204020204" pitchFamily="34" charset="-122"/>
              </a:rPr>
              <a:t>𝑙</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𝑖</a:t>
            </a:r>
            <a:r>
              <a:rPr lang="zh-CN" altLang="en-US" sz="2000" baseline="-25000" dirty="0">
                <a:latin typeface="微软雅黑" panose="020B0503020204020204" pitchFamily="34" charset="-122"/>
                <a:ea typeface="微软雅黑" panose="020B0503020204020204" pitchFamily="34" charset="-122"/>
              </a:rPr>
              <a:t>𝑘</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，其中𝑖</a:t>
            </a:r>
            <a:r>
              <a:rPr lang="zh-CN" altLang="en-US" sz="2000" baseline="-25000" dirty="0">
                <a:latin typeface="微软雅黑" panose="020B0503020204020204" pitchFamily="34" charset="-122"/>
                <a:ea typeface="微软雅黑" panose="020B0503020204020204" pitchFamily="34" charset="-122"/>
              </a:rPr>
              <a:t>𝑙 </a:t>
            </a:r>
            <a:r>
              <a:rPr lang="zh-CN" altLang="en-US" sz="2000" dirty="0">
                <a:latin typeface="微软雅黑" panose="020B0503020204020204" pitchFamily="34" charset="-122"/>
                <a:ea typeface="微软雅黑" panose="020B0503020204020204" pitchFamily="34" charset="-122"/>
              </a:rPr>
              <a:t>∈ 𝑈</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𝑖</a:t>
            </a:r>
            <a:r>
              <a:rPr lang="zh-CN" altLang="en-US" sz="2000" baseline="-25000" dirty="0">
                <a:latin typeface="微软雅黑" panose="020B0503020204020204" pitchFamily="34" charset="-122"/>
                <a:ea typeface="微软雅黑" panose="020B0503020204020204" pitchFamily="34" charset="-122"/>
              </a:rPr>
              <a:t>𝑘</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𝑉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𝑈 </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T</a:t>
            </a:r>
            <a:r>
              <a:rPr lang="zh-CN" altLang="en-US" sz="2000" b="1" dirty="0">
                <a:latin typeface="微软雅黑" panose="020B0503020204020204" pitchFamily="34" charset="-122"/>
                <a:ea typeface="微软雅黑" panose="020B0503020204020204" pitchFamily="34" charset="-122"/>
              </a:rPr>
              <a:t>包含</a:t>
            </a:r>
            <a:r>
              <a:rPr lang="zh-CN" altLang="en-US" sz="2000" dirty="0">
                <a:latin typeface="微软雅黑" panose="020B0503020204020204" pitchFamily="34" charset="-122"/>
                <a:ea typeface="微软雅黑" panose="020B0503020204020204" pitchFamily="34" charset="-122"/>
              </a:rPr>
              <a:t>跨边𝑒</a:t>
            </a:r>
            <a:r>
              <a:rPr lang="zh-CN" altLang="en-US" sz="2000" baseline="-25000" dirty="0">
                <a:latin typeface="微软雅黑" panose="020B0503020204020204" pitchFamily="34" charset="-122"/>
                <a:ea typeface="微软雅黑" panose="020B0503020204020204" pitchFamily="34" charset="-122"/>
              </a:rPr>
              <a:t>𝑘</a:t>
            </a:r>
            <a:r>
              <a:rPr lang="zh-CN" altLang="en-US" sz="2000" dirty="0">
                <a:latin typeface="微软雅黑" panose="020B0503020204020204" pitchFamily="34" charset="-122"/>
                <a:ea typeface="微软雅黑" panose="020B0503020204020204" pitchFamily="34" charset="-122"/>
              </a:rPr>
              <a:t> ，则命题成立；</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T</a:t>
            </a:r>
            <a:r>
              <a:rPr lang="zh-CN" altLang="en-US" sz="2000" b="1" dirty="0">
                <a:latin typeface="微软雅黑" panose="020B0503020204020204" pitchFamily="34" charset="-122"/>
                <a:ea typeface="微软雅黑" panose="020B0503020204020204" pitchFamily="34" charset="-122"/>
              </a:rPr>
              <a:t>不包含</a:t>
            </a:r>
            <a:r>
              <a:rPr lang="zh-CN" altLang="en-US" sz="2000" dirty="0">
                <a:latin typeface="微软雅黑" panose="020B0503020204020204" pitchFamily="34" charset="-122"/>
                <a:ea typeface="微软雅黑" panose="020B0503020204020204" pitchFamily="34" charset="-122"/>
              </a:rPr>
              <a:t>跨边𝑒</a:t>
            </a:r>
            <a:r>
              <a:rPr lang="zh-CN" altLang="en-US" sz="2000" baseline="-25000" dirty="0">
                <a:latin typeface="微软雅黑" panose="020B0503020204020204" pitchFamily="34" charset="-122"/>
                <a:ea typeface="微软雅黑" panose="020B0503020204020204" pitchFamily="34" charset="-122"/>
              </a:rPr>
              <a:t>𝑘</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T ∪ </a:t>
            </a:r>
            <a:r>
              <a:rPr lang="zh-CN" altLang="en-US" sz="2000" dirty="0">
                <a:latin typeface="微软雅黑" panose="020B0503020204020204" pitchFamily="34" charset="-122"/>
                <a:ea typeface="微软雅黑" panose="020B0503020204020204" pitchFamily="34" charset="-122"/>
              </a:rPr>
              <a:t>𝑒</a:t>
            </a:r>
            <a:r>
              <a:rPr lang="zh-CN" altLang="en-US" sz="2000" baseline="-25000" dirty="0">
                <a:latin typeface="微软雅黑" panose="020B0503020204020204" pitchFamily="34" charset="-122"/>
                <a:ea typeface="微软雅黑" panose="020B0503020204020204" pitchFamily="34" charset="-122"/>
              </a:rPr>
              <a:t>𝑘</a:t>
            </a:r>
            <a:r>
              <a:rPr lang="zh-CN" altLang="en-US" sz="2000" dirty="0">
                <a:latin typeface="微软雅黑" panose="020B0503020204020204" pitchFamily="34" charset="-122"/>
                <a:ea typeface="微软雅黑" panose="020B0503020204020204" pitchFamily="34" charset="-122"/>
              </a:rPr>
              <a:t>包含回路，用𝑒</a:t>
            </a:r>
            <a:r>
              <a:rPr lang="zh-CN" altLang="en-US" sz="2000" baseline="-25000" dirty="0">
                <a:latin typeface="微软雅黑" panose="020B0503020204020204" pitchFamily="34" charset="-122"/>
                <a:ea typeface="微软雅黑" panose="020B0503020204020204" pitchFamily="34" charset="-122"/>
              </a:rPr>
              <a:t>𝑘</a:t>
            </a:r>
            <a:r>
              <a:rPr lang="zh-CN" altLang="en-US" sz="2000" dirty="0">
                <a:latin typeface="微软雅黑" panose="020B0503020204020204" pitchFamily="34" charset="-122"/>
                <a:ea typeface="微软雅黑" panose="020B0503020204020204" pitchFamily="34" charset="-122"/>
              </a:rPr>
              <a:t>替换</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中原来</a:t>
            </a:r>
            <a:r>
              <a:rPr lang="en-US" altLang="zh-CN" sz="2000" dirty="0">
                <a:latin typeface="微软雅黑" panose="020B0503020204020204" pitchFamily="34" charset="-122"/>
                <a:ea typeface="微软雅黑" panose="020B0503020204020204" pitchFamily="34" charset="-122"/>
              </a:rPr>
              <a:t>U</a:t>
            </a:r>
            <a:br>
              <a:rPr lang="en-US" altLang="zh-CN"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V-U</a:t>
            </a:r>
            <a:r>
              <a:rPr lang="zh-CN" altLang="en-US" sz="2000" dirty="0">
                <a:latin typeface="微软雅黑" panose="020B0503020204020204" pitchFamily="34" charset="-122"/>
                <a:ea typeface="微软雅黑" panose="020B0503020204020204" pitchFamily="34" charset="-122"/>
              </a:rPr>
              <a:t>之间的跨边（记为</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），则得到</a:t>
            </a:r>
            <a:r>
              <a:rPr lang="zh-CN" altLang="en-US" sz="2000" b="1" dirty="0">
                <a:latin typeface="微软雅黑" panose="020B0503020204020204" pitchFamily="34" charset="-122"/>
                <a:ea typeface="微软雅黑" panose="020B0503020204020204" pitchFamily="34" charset="-122"/>
              </a:rPr>
              <a:t>新的生成树</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，𝑊</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𝑇’</a:t>
            </a:r>
            <a:r>
              <a:rPr lang="en-US" altLang="zh-CN" sz="2000" dirty="0">
                <a:latin typeface="微软雅黑" panose="020B0503020204020204" pitchFamily="34" charset="-122"/>
                <a:ea typeface="微软雅黑" panose="020B0503020204020204" pitchFamily="34" charset="-122"/>
              </a:rPr>
              <a:t>) &lt;= </a:t>
            </a:r>
            <a:r>
              <a:rPr lang="zh-CN" altLang="en-US" sz="2000" dirty="0">
                <a:latin typeface="微软雅黑" panose="020B0503020204020204" pitchFamily="34" charset="-122"/>
                <a:ea typeface="微软雅黑" panose="020B0503020204020204" pitchFamily="34" charset="-122"/>
              </a:rPr>
              <a:t>𝑊</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𝑇</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endParaRPr lang="en-US" altLang="zh-CN" sz="24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9194899" y="2220297"/>
            <a:ext cx="2065199" cy="2530059"/>
          </a:xfrm>
          <a:prstGeom prst="rect">
            <a:avLst/>
          </a:prstGeom>
        </p:spPr>
      </p:pic>
      <p:sp>
        <p:nvSpPr>
          <p:cNvPr id="11" name="文本占位符 8">
            <a:extLst>
              <a:ext uri="{FF2B5EF4-FFF2-40B4-BE49-F238E27FC236}">
                <a16:creationId xmlns:a16="http://schemas.microsoft.com/office/drawing/2014/main" id="{24709260-0431-84E4-38A7-4770C3E08064}"/>
              </a:ext>
            </a:extLst>
          </p:cNvPr>
          <p:cNvSpPr>
            <a:spLocks noGrp="1"/>
          </p:cNvSpPr>
          <p:nvPr>
            <p:ph type="body" sz="quarter" idx="13"/>
          </p:nvPr>
        </p:nvSpPr>
        <p:spPr>
          <a:xfrm>
            <a:off x="-663575" y="261938"/>
            <a:ext cx="9682163" cy="863600"/>
          </a:xfrm>
        </p:spPr>
        <p:txBody>
          <a:bodyPr/>
          <a:lstStyle/>
          <a:p>
            <a:r>
              <a:rPr lang="en-US" altLang="zh-CN" sz="2800" b="1" dirty="0">
                <a:latin typeface="微软雅黑" panose="020B0503020204020204" pitchFamily="34" charset="-122"/>
                <a:ea typeface="微软雅黑" panose="020B0503020204020204" pitchFamily="34" charset="-122"/>
              </a:rPr>
              <a:t>Prim</a:t>
            </a:r>
            <a:r>
              <a:rPr lang="zh-CN" altLang="en-US" sz="2800" b="1" dirty="0">
                <a:latin typeface="微软雅黑" panose="020B0503020204020204" pitchFamily="34" charset="-122"/>
                <a:ea typeface="微软雅黑" panose="020B0503020204020204" pitchFamily="34" charset="-122"/>
              </a:rPr>
              <a:t>算法</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86</a:t>
            </a:fld>
            <a:endParaRPr lang="zh-CN" altLang="en-US"/>
          </a:p>
        </p:txBody>
      </p:sp>
      <p:sp>
        <p:nvSpPr>
          <p:cNvPr id="4" name="矩形 3"/>
          <p:cNvSpPr/>
          <p:nvPr/>
        </p:nvSpPr>
        <p:spPr>
          <a:xfrm>
            <a:off x="585589" y="1349358"/>
            <a:ext cx="8458467" cy="911019"/>
          </a:xfrm>
          <a:prstGeom prst="rect">
            <a:avLst/>
          </a:prstGeom>
        </p:spPr>
        <p:txBody>
          <a:bodyPr wrap="square">
            <a:spAutoFit/>
          </a:bodyPr>
          <a:lstStyle/>
          <a:p>
            <a:pPr marL="285750" indent="-285750">
              <a:lnSpc>
                <a:spcPct val="120000"/>
              </a:lnSpc>
              <a:spcBef>
                <a:spcPts val="120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针对图中的</a:t>
            </a:r>
            <a:r>
              <a:rPr lang="zh-CN" altLang="en-US" b="1" dirty="0">
                <a:latin typeface="微软雅黑" panose="020B0503020204020204" pitchFamily="34" charset="-122"/>
                <a:ea typeface="微软雅黑" panose="020B0503020204020204" pitchFamily="34" charset="-122"/>
              </a:rPr>
              <a:t>边</a:t>
            </a:r>
            <a:r>
              <a:rPr lang="zh-CN" altLang="en-US" dirty="0">
                <a:latin typeface="微软雅黑" panose="020B0503020204020204" pitchFamily="34" charset="-122"/>
                <a:ea typeface="微软雅黑" panose="020B0503020204020204" pitchFamily="34" charset="-122"/>
              </a:rPr>
              <a:t>设计贪心策略，逐步合并分支构造最小生成树</a:t>
            </a:r>
            <a:endParaRPr lang="en-US" altLang="zh-CN" dirty="0">
              <a:latin typeface="微软雅黑" panose="020B0503020204020204" pitchFamily="34" charset="-122"/>
              <a:ea typeface="微软雅黑" panose="020B0503020204020204" pitchFamily="34" charset="-122"/>
            </a:endParaRPr>
          </a:p>
          <a:p>
            <a:pPr marL="285750" indent="-285750">
              <a:lnSpc>
                <a:spcPct val="120000"/>
              </a:lnSpc>
              <a:spcBef>
                <a:spcPts val="120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贪心策略： 选择最短边合并两个不连通分支 </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92773" y="2260377"/>
            <a:ext cx="7711663" cy="4000291"/>
          </a:xfrm>
          <a:prstGeom prst="rect">
            <a:avLst/>
          </a:prstGeom>
        </p:spPr>
      </p:pic>
      <p:sp>
        <p:nvSpPr>
          <p:cNvPr id="11" name="文本占位符 8">
            <a:extLst>
              <a:ext uri="{FF2B5EF4-FFF2-40B4-BE49-F238E27FC236}">
                <a16:creationId xmlns:a16="http://schemas.microsoft.com/office/drawing/2014/main" id="{748226D8-EC3A-1B2A-FACA-5F843713DE2B}"/>
              </a:ext>
            </a:extLst>
          </p:cNvPr>
          <p:cNvSpPr txBox="1">
            <a:spLocks/>
          </p:cNvSpPr>
          <p:nvPr/>
        </p:nvSpPr>
        <p:spPr>
          <a:xfrm>
            <a:off x="-511743" y="413675"/>
            <a:ext cx="9683013" cy="864000"/>
          </a:xfrm>
          <a:prstGeom prst="roundRect">
            <a:avLst>
              <a:gd name="adj" fmla="val 50000"/>
            </a:avLst>
          </a:prstGeom>
          <a:solidFill>
            <a:schemeClr val="accent5">
              <a:lumMod val="40000"/>
              <a:lumOff val="60000"/>
            </a:schemeClr>
          </a:solidFill>
        </p:spPr>
        <p:txBody>
          <a:bodyPr vert="horz" lIns="1080000"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32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a:latin typeface="微软雅黑" panose="020B0503020204020204" pitchFamily="34" charset="-122"/>
                <a:ea typeface="微软雅黑" panose="020B0503020204020204" pitchFamily="34" charset="-122"/>
              </a:rPr>
              <a:t>Prim</a:t>
            </a:r>
            <a:r>
              <a:rPr lang="zh-CN" altLang="en-US" sz="2800" b="1">
                <a:latin typeface="微软雅黑" panose="020B0503020204020204" pitchFamily="34" charset="-122"/>
                <a:ea typeface="微软雅黑" panose="020B0503020204020204" pitchFamily="34" charset="-122"/>
              </a:rPr>
              <a:t>算法</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87</a:t>
            </a:fld>
            <a:endParaRPr lang="zh-CN" altLang="en-US"/>
          </a:p>
        </p:txBody>
      </p:sp>
      <p:sp>
        <p:nvSpPr>
          <p:cNvPr id="4" name="矩形 3"/>
          <p:cNvSpPr/>
          <p:nvPr/>
        </p:nvSpPr>
        <p:spPr>
          <a:xfrm>
            <a:off x="873265" y="1349357"/>
            <a:ext cx="10746807" cy="4000582"/>
          </a:xfrm>
          <a:prstGeom prst="rect">
            <a:avLst/>
          </a:prstGeom>
        </p:spPr>
        <p:txBody>
          <a:bodyPr wrap="square">
            <a:spAutoFit/>
          </a:bodyPr>
          <a:lstStyle/>
          <a:p>
            <a:pPr>
              <a:lnSpc>
                <a:spcPct val="120000"/>
              </a:lnSpc>
              <a:spcBef>
                <a:spcPts val="1200"/>
              </a:spcBef>
            </a:pPr>
            <a:r>
              <a:rPr lang="zh-CN" altLang="en-US" sz="2000" b="1" dirty="0">
                <a:latin typeface="微软雅黑" panose="020B0503020204020204" pitchFamily="34" charset="-122"/>
                <a:ea typeface="微软雅黑" panose="020B0503020204020204" pitchFamily="34" charset="-122"/>
              </a:rPr>
              <a:t>算法：</a:t>
            </a:r>
            <a:endParaRPr lang="en-US" altLang="zh-CN" sz="2000" b="1" dirty="0">
              <a:latin typeface="微软雅黑" panose="020B0503020204020204" pitchFamily="34" charset="-122"/>
              <a:ea typeface="微软雅黑" panose="020B0503020204020204" pitchFamily="34" charset="-122"/>
            </a:endParaRPr>
          </a:p>
          <a:p>
            <a:pPr marL="342900" indent="-342900">
              <a:lnSpc>
                <a:spcPct val="120000"/>
              </a:lnSpc>
              <a:spcBef>
                <a:spcPts val="1200"/>
              </a:spcBef>
              <a:buAutoNum type="arabicPeriod"/>
            </a:pPr>
            <a:r>
              <a:rPr lang="zh-CN" altLang="en-US" sz="2000" b="1" dirty="0">
                <a:latin typeface="微软雅黑" panose="020B0503020204020204" pitchFamily="34" charset="-122"/>
                <a:ea typeface="微软雅黑" panose="020B0503020204020204" pitchFamily="34" charset="-122"/>
              </a:rPr>
              <a:t>初始化： </a:t>
            </a:r>
            <a:r>
              <a:rPr lang="zh-CN" altLang="en-US" sz="2000" dirty="0">
                <a:latin typeface="微软雅黑" panose="020B0503020204020204" pitchFamily="34" charset="-122"/>
                <a:ea typeface="微软雅黑" panose="020B0503020204020204" pitchFamily="34" charset="-122"/>
              </a:rPr>
              <a:t>把图</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中的所有边按照权值从小到大排序， </a:t>
            </a:r>
            <a:r>
              <a:rPr lang="en-US" altLang="zh-CN" sz="2000" dirty="0">
                <a:latin typeface="微软雅黑" panose="020B0503020204020204" pitchFamily="34" charset="-122"/>
                <a:ea typeface="微软雅黑" panose="020B0503020204020204" pitchFamily="34" charset="-122"/>
              </a:rPr>
              <a:t>MST</a:t>
            </a:r>
            <a:r>
              <a:rPr lang="zh-CN" altLang="en-US" sz="2000" dirty="0">
                <a:latin typeface="微软雅黑" panose="020B0503020204020204" pitchFamily="34" charset="-122"/>
                <a:ea typeface="微软雅黑" panose="020B0503020204020204" pitchFamily="34" charset="-122"/>
              </a:rPr>
              <a:t>的边集 </a:t>
            </a:r>
            <a:r>
              <a:rPr lang="en-US" altLang="zh-CN" sz="2000" dirty="0">
                <a:latin typeface="微软雅黑" panose="020B0503020204020204" pitchFamily="34" charset="-122"/>
                <a:ea typeface="微软雅黑" panose="020B0503020204020204" pitchFamily="34" charset="-122"/>
              </a:rPr>
              <a:t>TE </a:t>
            </a:r>
            <a:r>
              <a:rPr lang="zh-CN" altLang="en-US" sz="2000" dirty="0">
                <a:latin typeface="微软雅黑" panose="020B0503020204020204" pitchFamily="34" charset="-122"/>
                <a:ea typeface="微软雅黑" panose="020B0503020204020204" pitchFamily="34" charset="-122"/>
              </a:rPr>
              <a:t>初始化为空集。每一个顶点初始化为一个孤立的连通分支， 对应并查集中的一个子集合。</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ts val="1200"/>
              </a:spcBef>
              <a:buAutoNum type="arabicPeriod"/>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中寻找</a:t>
            </a:r>
            <a:r>
              <a:rPr lang="zh-CN" altLang="en-US" sz="2000" b="1" dirty="0">
                <a:latin typeface="微软雅黑" panose="020B0503020204020204" pitchFamily="34" charset="-122"/>
                <a:ea typeface="微软雅黑" panose="020B0503020204020204" pitchFamily="34" charset="-122"/>
              </a:rPr>
              <a:t>权值最小</a:t>
            </a:r>
            <a:r>
              <a:rPr lang="zh-CN" altLang="en-US" sz="2000" dirty="0">
                <a:latin typeface="微软雅黑" panose="020B0503020204020204" pitchFamily="34" charset="-122"/>
                <a:ea typeface="微软雅黑" panose="020B0503020204020204" pitchFamily="34" charset="-122"/>
              </a:rPr>
              <a:t>的边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𝑖</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ts val="1200"/>
              </a:spcBef>
              <a:buAutoNum type="arabicPeriod"/>
            </a:pPr>
            <a:r>
              <a:rPr lang="zh-CN" altLang="en-US" sz="2000" dirty="0">
                <a:latin typeface="微软雅黑" panose="020B0503020204020204" pitchFamily="34" charset="-122"/>
                <a:ea typeface="微软雅黑" panose="020B0503020204020204" pitchFamily="34" charset="-122"/>
              </a:rPr>
              <a:t>如果顶点𝑖和𝑗位于两个</a:t>
            </a:r>
            <a:r>
              <a:rPr lang="zh-CN" altLang="en-US" sz="2000" b="1" dirty="0">
                <a:latin typeface="微软雅黑" panose="020B0503020204020204" pitchFamily="34" charset="-122"/>
                <a:ea typeface="微软雅黑" panose="020B0503020204020204" pitchFamily="34" charset="-122"/>
              </a:rPr>
              <a:t>不同的集合</a:t>
            </a:r>
            <a:br>
              <a:rPr lang="zh-CN" altLang="en-US" sz="2000" b="1"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则将边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𝑖</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加入边集</a:t>
            </a:r>
            <a:r>
              <a:rPr lang="en-US" altLang="zh-CN" sz="2000" dirty="0">
                <a:latin typeface="微软雅黑" panose="020B0503020204020204" pitchFamily="34" charset="-122"/>
                <a:ea typeface="微软雅黑" panose="020B0503020204020204" pitchFamily="34" charset="-122"/>
              </a:rPr>
              <a:t>TE</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并把顶点𝑖和𝑗所在的两个子集合并成一个子集</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将边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𝑖</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中删除</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ts val="1200"/>
              </a:spcBef>
              <a:buAutoNum type="arabicPeriod"/>
            </a:pPr>
            <a:r>
              <a:rPr lang="zh-CN" altLang="en-US" sz="2000" dirty="0">
                <a:latin typeface="微软雅黑" panose="020B0503020204020204" pitchFamily="34" charset="-122"/>
                <a:ea typeface="微软雅黑" panose="020B0503020204020204" pitchFamily="34" charset="-122"/>
              </a:rPr>
              <a:t>如果连通分支的数目</a:t>
            </a:r>
            <a:r>
              <a:rPr lang="zh-CN" altLang="en-US" sz="2000" b="1" dirty="0">
                <a:latin typeface="微软雅黑" panose="020B0503020204020204" pitchFamily="34" charset="-122"/>
                <a:ea typeface="微软雅黑" panose="020B0503020204020204" pitchFamily="34" charset="-122"/>
              </a:rPr>
              <a:t>大于</a:t>
            </a:r>
            <a:r>
              <a:rPr lang="en-US" altLang="zh-CN" sz="2000" b="1"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则转步骤</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；否则， 算法结束。</a:t>
            </a:r>
            <a:endParaRPr lang="en-US" altLang="zh-CN" sz="2000" b="1" dirty="0">
              <a:latin typeface="微软雅黑" panose="020B0503020204020204" pitchFamily="34" charset="-122"/>
              <a:ea typeface="微软雅黑" panose="020B0503020204020204" pitchFamily="34" charset="-122"/>
            </a:endParaRPr>
          </a:p>
        </p:txBody>
      </p:sp>
      <p:sp>
        <p:nvSpPr>
          <p:cNvPr id="5" name="矩形 4"/>
          <p:cNvSpPr/>
          <p:nvPr/>
        </p:nvSpPr>
        <p:spPr>
          <a:xfrm>
            <a:off x="873265" y="5578160"/>
            <a:ext cx="10561872"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err="1">
                <a:solidFill>
                  <a:srgbClr val="0000FF"/>
                </a:solidFill>
                <a:latin typeface="微软雅黑" panose="020B0503020204020204" pitchFamily="34" charset="-122"/>
                <a:ea typeface="微软雅黑" panose="020B0503020204020204" pitchFamily="34" charset="-122"/>
              </a:rPr>
              <a:t>Kruskal</a:t>
            </a:r>
            <a:r>
              <a:rPr lang="zh-CN" altLang="en-US" sz="2000" dirty="0">
                <a:solidFill>
                  <a:srgbClr val="0000FF"/>
                </a:solidFill>
                <a:latin typeface="微软雅黑" panose="020B0503020204020204" pitchFamily="34" charset="-122"/>
                <a:ea typeface="微软雅黑" panose="020B0503020204020204" pitchFamily="34" charset="-122"/>
              </a:rPr>
              <a:t>算法俗称</a:t>
            </a:r>
            <a:r>
              <a:rPr lang="zh-CN" altLang="en-US" sz="2000" b="1" dirty="0">
                <a:solidFill>
                  <a:srgbClr val="FF0000"/>
                </a:solidFill>
                <a:latin typeface="微软雅黑" panose="020B0503020204020204" pitchFamily="34" charset="-122"/>
                <a:ea typeface="微软雅黑" panose="020B0503020204020204" pitchFamily="34" charset="-122"/>
              </a:rPr>
              <a:t>避环法</a:t>
            </a:r>
            <a:r>
              <a:rPr lang="zh-CN" altLang="en-US" sz="2000" dirty="0">
                <a:solidFill>
                  <a:srgbClr val="0000FF"/>
                </a:solidFill>
                <a:latin typeface="微软雅黑" panose="020B0503020204020204" pitchFamily="34" charset="-122"/>
                <a:ea typeface="微软雅黑" panose="020B0503020204020204" pitchFamily="34" charset="-122"/>
              </a:rPr>
              <a:t>，该算法的实现关键是在加入边时</a:t>
            </a:r>
            <a:r>
              <a:rPr lang="zh-CN" altLang="en-US" sz="2000" b="1" dirty="0">
                <a:solidFill>
                  <a:srgbClr val="FF0000"/>
                </a:solidFill>
                <a:latin typeface="微软雅黑" panose="020B0503020204020204" pitchFamily="34" charset="-122"/>
                <a:ea typeface="微软雅黑" panose="020B0503020204020204" pitchFamily="34" charset="-122"/>
              </a:rPr>
              <a:t>避免出现环路。</a:t>
            </a:r>
            <a:br>
              <a:rPr lang="zh-CN" altLang="en-US" sz="2000" b="1" dirty="0">
                <a:solidFill>
                  <a:srgbClr val="FF0000"/>
                </a:solidFill>
                <a:latin typeface="微软雅黑" panose="020B0503020204020204" pitchFamily="34" charset="-122"/>
                <a:ea typeface="微软雅黑" panose="020B0503020204020204" pitchFamily="34" charset="-122"/>
              </a:rPr>
            </a:br>
            <a:r>
              <a:rPr lang="zh-CN" altLang="en-US" sz="2000" dirty="0">
                <a:solidFill>
                  <a:srgbClr val="0000FF"/>
                </a:solidFill>
                <a:latin typeface="微软雅黑" panose="020B0503020204020204" pitchFamily="34" charset="-122"/>
                <a:ea typeface="微软雅黑" panose="020B0503020204020204" pitchFamily="34" charset="-122"/>
              </a:rPr>
              <a:t>可以用</a:t>
            </a:r>
            <a:r>
              <a:rPr lang="zh-CN" altLang="en-US" sz="2000" b="1" dirty="0">
                <a:solidFill>
                  <a:srgbClr val="FF0000"/>
                </a:solidFill>
                <a:latin typeface="微软雅黑" panose="020B0503020204020204" pitchFamily="34" charset="-122"/>
                <a:ea typeface="微软雅黑" panose="020B0503020204020204" pitchFamily="34" charset="-122"/>
              </a:rPr>
              <a:t>并查集</a:t>
            </a:r>
            <a:r>
              <a:rPr lang="zh-CN" altLang="en-US" sz="2000" dirty="0">
                <a:solidFill>
                  <a:srgbClr val="0000FF"/>
                </a:solidFill>
                <a:latin typeface="微软雅黑" panose="020B0503020204020204" pitchFamily="34" charset="-122"/>
                <a:ea typeface="微软雅黑" panose="020B0503020204020204" pitchFamily="34" charset="-122"/>
              </a:rPr>
              <a:t>来实现连通分支查找和合并的相关操作</a:t>
            </a:r>
          </a:p>
        </p:txBody>
      </p:sp>
      <p:sp>
        <p:nvSpPr>
          <p:cNvPr id="9" name="文本占位符 8">
            <a:extLst>
              <a:ext uri="{FF2B5EF4-FFF2-40B4-BE49-F238E27FC236}">
                <a16:creationId xmlns:a16="http://schemas.microsoft.com/office/drawing/2014/main" id="{F6C1A1A4-3C45-778B-5C33-516805552D2D}"/>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Kruskal</a:t>
            </a:r>
            <a:r>
              <a:rPr lang="zh-CN" altLang="en-US" sz="2800" b="1" dirty="0">
                <a:latin typeface="微软雅黑" panose="020B0503020204020204" pitchFamily="34" charset="-122"/>
                <a:ea typeface="微软雅黑" panose="020B0503020204020204" pitchFamily="34" charset="-122"/>
              </a:rPr>
              <a:t>算法</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88</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472670987"/>
              </p:ext>
            </p:extLst>
          </p:nvPr>
        </p:nvGraphicFramePr>
        <p:xfrm>
          <a:off x="832208" y="1266788"/>
          <a:ext cx="9407168" cy="4440312"/>
        </p:xfrm>
        <a:graphic>
          <a:graphicData uri="http://schemas.openxmlformats.org/drawingml/2006/table">
            <a:tbl>
              <a:tblPr/>
              <a:tblGrid>
                <a:gridCol w="9407168">
                  <a:extLst>
                    <a:ext uri="{9D8B030D-6E8A-4147-A177-3AD203B41FA5}">
                      <a16:colId xmlns:a16="http://schemas.microsoft.com/office/drawing/2014/main" val="20000"/>
                    </a:ext>
                  </a:extLst>
                </a:gridCol>
              </a:tblGrid>
              <a:tr h="4351338">
                <a:tc>
                  <a:txBody>
                    <a:bodyPr/>
                    <a:lstStyle/>
                    <a:p>
                      <a:r>
                        <a:rPr lang="en-US" sz="1800" b="0" i="0" dirty="0" err="1">
                          <a:solidFill>
                            <a:schemeClr val="tx1"/>
                          </a:solidFill>
                          <a:effectLst/>
                          <a:latin typeface="Times New Roman" panose="02020603050405020304" pitchFamily="18" charset="0"/>
                        </a:rPr>
                        <a:t>int</a:t>
                      </a:r>
                      <a:r>
                        <a:rPr lang="en-US" sz="1800" b="0" i="0" dirty="0">
                          <a:solidFill>
                            <a:schemeClr val="tx1"/>
                          </a:solidFill>
                          <a:effectLst/>
                          <a:latin typeface="Times New Roman" panose="02020603050405020304" pitchFamily="18" charset="0"/>
                        </a:rPr>
                        <a:t> </a:t>
                      </a:r>
                      <a:r>
                        <a:rPr lang="en-US" sz="1800" b="0" i="0" dirty="0" err="1">
                          <a:solidFill>
                            <a:schemeClr val="tx1"/>
                          </a:solidFill>
                          <a:effectLst/>
                          <a:latin typeface="Times New Roman" panose="02020603050405020304" pitchFamily="18" charset="0"/>
                        </a:rPr>
                        <a:t>kruskal</a:t>
                      </a:r>
                      <a:r>
                        <a:rPr lang="en-US" sz="1800" b="0" i="0" dirty="0">
                          <a:solidFill>
                            <a:schemeClr val="tx1"/>
                          </a:solidFill>
                          <a:effectLst/>
                          <a:latin typeface="Times New Roman" panose="02020603050405020304" pitchFamily="18" charset="0"/>
                        </a:rPr>
                        <a:t>(</a:t>
                      </a:r>
                      <a:r>
                        <a:rPr lang="en-US" sz="1800" b="0" i="0" dirty="0" err="1">
                          <a:solidFill>
                            <a:schemeClr val="tx1"/>
                          </a:solidFill>
                          <a:effectLst/>
                          <a:latin typeface="Times New Roman" panose="02020603050405020304" pitchFamily="18" charset="0"/>
                        </a:rPr>
                        <a:t>int</a:t>
                      </a:r>
                      <a:r>
                        <a:rPr lang="en-US" sz="1800" b="0" i="0" dirty="0">
                          <a:solidFill>
                            <a:schemeClr val="tx1"/>
                          </a:solidFill>
                          <a:effectLst/>
                          <a:latin typeface="Times New Roman" panose="02020603050405020304" pitchFamily="18" charset="0"/>
                        </a:rPr>
                        <a:t> n, edge </a:t>
                      </a:r>
                      <a:r>
                        <a:rPr lang="en-US" sz="1800" b="0" i="0" dirty="0" err="1">
                          <a:solidFill>
                            <a:schemeClr val="tx1"/>
                          </a:solidFill>
                          <a:effectLst/>
                          <a:latin typeface="Times New Roman" panose="02020603050405020304" pitchFamily="18" charset="0"/>
                        </a:rPr>
                        <a:t>edgeSet</a:t>
                      </a:r>
                      <a:r>
                        <a:rPr lang="en-US" sz="1800" b="0" i="0" dirty="0">
                          <a:solidFill>
                            <a:schemeClr val="tx1"/>
                          </a:solidFill>
                          <a:effectLst/>
                          <a:latin typeface="Times New Roman" panose="02020603050405020304" pitchFamily="18" charset="0"/>
                        </a:rPr>
                        <a:t>[],</a:t>
                      </a:r>
                      <a:r>
                        <a:rPr lang="en-US" sz="1800" b="0" i="0" dirty="0" err="1">
                          <a:solidFill>
                            <a:schemeClr val="tx1"/>
                          </a:solidFill>
                          <a:effectLst/>
                          <a:latin typeface="Times New Roman" panose="02020603050405020304" pitchFamily="18" charset="0"/>
                        </a:rPr>
                        <a:t>int</a:t>
                      </a:r>
                      <a:r>
                        <a:rPr lang="en-US" sz="1800" b="0" i="0" dirty="0">
                          <a:solidFill>
                            <a:schemeClr val="tx1"/>
                          </a:solidFill>
                          <a:effectLst/>
                          <a:latin typeface="Times New Roman" panose="02020603050405020304" pitchFamily="18" charset="0"/>
                        </a:rPr>
                        <a:t> e) </a:t>
                      </a:r>
                    </a:p>
                    <a:p>
                      <a:r>
                        <a:rPr lang="en-US" sz="1800" b="0" i="0" dirty="0">
                          <a:solidFill>
                            <a:schemeClr val="tx1"/>
                          </a:solidFill>
                          <a:effectLst/>
                          <a:latin typeface="Times New Roman" panose="02020603050405020304" pitchFamily="18" charset="0"/>
                        </a:rPr>
                        <a:t>{</a:t>
                      </a:r>
                    </a:p>
                    <a:p>
                      <a:r>
                        <a:rPr lang="en-US" sz="1800" b="1" i="0" dirty="0">
                          <a:solidFill>
                            <a:schemeClr val="tx1"/>
                          </a:solidFill>
                          <a:effectLst/>
                          <a:latin typeface="Times New Roman" panose="02020603050405020304" pitchFamily="18" charset="0"/>
                        </a:rPr>
                        <a:t>       </a:t>
                      </a:r>
                      <a:r>
                        <a:rPr lang="en-US" sz="1800" b="1" i="0" dirty="0" err="1">
                          <a:solidFill>
                            <a:schemeClr val="tx1"/>
                          </a:solidFill>
                          <a:effectLst/>
                          <a:latin typeface="Times New Roman" panose="02020603050405020304" pitchFamily="18" charset="0"/>
                        </a:rPr>
                        <a:t>qsort</a:t>
                      </a:r>
                      <a:r>
                        <a:rPr lang="en-US" sz="1800" b="1" i="0" dirty="0">
                          <a:solidFill>
                            <a:schemeClr val="tx1"/>
                          </a:solidFill>
                          <a:effectLst/>
                          <a:latin typeface="Times New Roman" panose="02020603050405020304" pitchFamily="18" charset="0"/>
                        </a:rPr>
                        <a:t>(</a:t>
                      </a:r>
                      <a:r>
                        <a:rPr lang="en-US" sz="1800" b="1" i="0" dirty="0" err="1">
                          <a:solidFill>
                            <a:schemeClr val="tx1"/>
                          </a:solidFill>
                          <a:effectLst/>
                          <a:latin typeface="Times New Roman" panose="02020603050405020304" pitchFamily="18" charset="0"/>
                        </a:rPr>
                        <a:t>edgeSet</a:t>
                      </a:r>
                      <a:r>
                        <a:rPr lang="en-US" sz="1800" b="1" i="0" dirty="0">
                          <a:solidFill>
                            <a:schemeClr val="tx1"/>
                          </a:solidFill>
                          <a:effectLst/>
                          <a:latin typeface="Times New Roman" panose="02020603050405020304" pitchFamily="18" charset="0"/>
                        </a:rPr>
                        <a:t>, e, </a:t>
                      </a:r>
                      <a:r>
                        <a:rPr lang="en-US" sz="1800" b="1" i="0" dirty="0" err="1">
                          <a:solidFill>
                            <a:schemeClr val="tx1"/>
                          </a:solidFill>
                          <a:effectLst/>
                          <a:latin typeface="Times New Roman" panose="02020603050405020304" pitchFamily="18" charset="0"/>
                        </a:rPr>
                        <a:t>sizeof</a:t>
                      </a:r>
                      <a:r>
                        <a:rPr lang="en-US" sz="1800" b="1" i="0" dirty="0">
                          <a:solidFill>
                            <a:schemeClr val="tx1"/>
                          </a:solidFill>
                          <a:effectLst/>
                          <a:latin typeface="Times New Roman" panose="02020603050405020304" pitchFamily="18" charset="0"/>
                        </a:rPr>
                        <a:t>(</a:t>
                      </a:r>
                      <a:r>
                        <a:rPr lang="en-US" sz="1800" b="1" i="0" dirty="0" err="1">
                          <a:solidFill>
                            <a:schemeClr val="tx1"/>
                          </a:solidFill>
                          <a:effectLst/>
                          <a:latin typeface="Times New Roman" panose="02020603050405020304" pitchFamily="18" charset="0"/>
                        </a:rPr>
                        <a:t>struct</a:t>
                      </a:r>
                      <a:r>
                        <a:rPr lang="en-US" sz="1800" b="1" i="0" dirty="0">
                          <a:solidFill>
                            <a:schemeClr val="tx1"/>
                          </a:solidFill>
                          <a:effectLst/>
                          <a:latin typeface="Times New Roman" panose="02020603050405020304" pitchFamily="18" charset="0"/>
                        </a:rPr>
                        <a:t> edge), </a:t>
                      </a:r>
                      <a:r>
                        <a:rPr lang="en-US" sz="1800" b="1" i="0" dirty="0" err="1">
                          <a:solidFill>
                            <a:schemeClr val="tx1"/>
                          </a:solidFill>
                          <a:effectLst/>
                          <a:latin typeface="Times New Roman" panose="02020603050405020304" pitchFamily="18" charset="0"/>
                        </a:rPr>
                        <a:t>cmp</a:t>
                      </a:r>
                      <a:r>
                        <a:rPr lang="en-US" sz="1800" b="1" i="0" dirty="0">
                          <a:solidFill>
                            <a:schemeClr val="tx1"/>
                          </a:solidFill>
                          <a:effectLst/>
                          <a:latin typeface="Times New Roman" panose="02020603050405020304" pitchFamily="18" charset="0"/>
                        </a:rPr>
                        <a:t>);//</a:t>
                      </a:r>
                      <a:r>
                        <a:rPr lang="zh-CN" altLang="en-US" sz="1800" b="1" i="0" dirty="0">
                          <a:solidFill>
                            <a:schemeClr val="tx1"/>
                          </a:solidFill>
                          <a:effectLst/>
                          <a:latin typeface="微软雅黑" panose="020B0503020204020204" pitchFamily="34" charset="-122"/>
                          <a:ea typeface="微软雅黑" panose="020B0503020204020204" pitchFamily="34" charset="-122"/>
                        </a:rPr>
                        <a:t>将边排序</a:t>
                      </a:r>
                      <a:br>
                        <a:rPr lang="zh-CN" altLang="en-US" sz="1800" b="1" i="0" dirty="0">
                          <a:solidFill>
                            <a:schemeClr val="tx1"/>
                          </a:solidFill>
                          <a:effectLst/>
                          <a:latin typeface="微软雅黑" panose="020B0503020204020204" pitchFamily="34" charset="-122"/>
                          <a:ea typeface="微软雅黑" panose="020B0503020204020204" pitchFamily="34" charset="-122"/>
                        </a:rPr>
                      </a:br>
                      <a:r>
                        <a:rPr lang="zh-CN" altLang="en-US" sz="1800" b="1" i="0" dirty="0">
                          <a:solidFill>
                            <a:schemeClr val="tx1"/>
                          </a:solidFill>
                          <a:effectLst/>
                          <a:latin typeface="微软雅黑" panose="020B0503020204020204" pitchFamily="34" charset="-122"/>
                          <a:ea typeface="微软雅黑" panose="020B0503020204020204" pitchFamily="34" charset="-122"/>
                        </a:rPr>
                        <a:t>      </a:t>
                      </a:r>
                      <a:r>
                        <a:rPr lang="en-US" sz="1800" b="0" i="0" dirty="0" err="1">
                          <a:solidFill>
                            <a:schemeClr val="tx1"/>
                          </a:solidFill>
                          <a:effectLst/>
                          <a:latin typeface="Times New Roman" panose="02020603050405020304" pitchFamily="18" charset="0"/>
                        </a:rPr>
                        <a:t>int</a:t>
                      </a:r>
                      <a:r>
                        <a:rPr lang="en-US" sz="1800" b="0" i="0" dirty="0">
                          <a:solidFill>
                            <a:schemeClr val="tx1"/>
                          </a:solidFill>
                          <a:effectLst/>
                          <a:latin typeface="Times New Roman" panose="02020603050405020304" pitchFamily="18" charset="0"/>
                        </a:rPr>
                        <a:t> </a:t>
                      </a:r>
                      <a:r>
                        <a:rPr lang="en-US" sz="1800" b="0" i="0" dirty="0" err="1">
                          <a:solidFill>
                            <a:schemeClr val="tx1"/>
                          </a:solidFill>
                          <a:effectLst/>
                          <a:latin typeface="Times New Roman" panose="02020603050405020304" pitchFamily="18" charset="0"/>
                        </a:rPr>
                        <a:t>totalCost</a:t>
                      </a:r>
                      <a:r>
                        <a:rPr lang="en-US" sz="1800" b="0" i="0" dirty="0">
                          <a:solidFill>
                            <a:schemeClr val="tx1"/>
                          </a:solidFill>
                          <a:effectLst/>
                          <a:latin typeface="Times New Roman" panose="02020603050405020304" pitchFamily="18" charset="0"/>
                        </a:rPr>
                        <a:t> = 0, </a:t>
                      </a:r>
                      <a:r>
                        <a:rPr lang="en-US" sz="1800" b="0" i="0" dirty="0" err="1">
                          <a:solidFill>
                            <a:schemeClr val="tx1"/>
                          </a:solidFill>
                          <a:effectLst/>
                          <a:latin typeface="Times New Roman" panose="02020603050405020304" pitchFamily="18" charset="0"/>
                        </a:rPr>
                        <a:t>cntE</a:t>
                      </a:r>
                      <a:r>
                        <a:rPr lang="en-US" sz="1800" b="0" i="0" dirty="0">
                          <a:solidFill>
                            <a:schemeClr val="tx1"/>
                          </a:solidFill>
                          <a:effectLst/>
                          <a:latin typeface="Times New Roman" panose="02020603050405020304" pitchFamily="18" charset="0"/>
                        </a:rPr>
                        <a:t> = 0,fatherX, </a:t>
                      </a:r>
                      <a:r>
                        <a:rPr lang="en-US" sz="1800" b="0" i="0" dirty="0" err="1">
                          <a:solidFill>
                            <a:schemeClr val="tx1"/>
                          </a:solidFill>
                          <a:effectLst/>
                          <a:latin typeface="Times New Roman" panose="02020603050405020304" pitchFamily="18" charset="0"/>
                        </a:rPr>
                        <a:t>fatherY</a:t>
                      </a:r>
                      <a:r>
                        <a:rPr lang="en-US" sz="1800" b="0" i="0" dirty="0">
                          <a:solidFill>
                            <a:schemeClr val="tx1"/>
                          </a:solidFill>
                          <a:effectLst/>
                          <a:latin typeface="Times New Roman" panose="02020603050405020304" pitchFamily="18" charset="0"/>
                        </a:rPr>
                        <a:t>;</a:t>
                      </a:r>
                      <a:br>
                        <a:rPr lang="en-US" sz="1800" b="0" i="0" dirty="0">
                          <a:solidFill>
                            <a:schemeClr val="tx1"/>
                          </a:solidFill>
                          <a:effectLst/>
                          <a:latin typeface="Times New Roman" panose="02020603050405020304" pitchFamily="18" charset="0"/>
                        </a:rPr>
                      </a:br>
                      <a:r>
                        <a:rPr lang="en-US" sz="1800" b="0" i="0" dirty="0">
                          <a:solidFill>
                            <a:schemeClr val="tx1"/>
                          </a:solidFill>
                          <a:effectLst/>
                          <a:latin typeface="Times New Roman" panose="02020603050405020304" pitchFamily="18" charset="0"/>
                        </a:rPr>
                        <a:t>       for (</a:t>
                      </a:r>
                      <a:r>
                        <a:rPr lang="en-US" sz="1800" b="0" i="0" dirty="0" err="1">
                          <a:solidFill>
                            <a:schemeClr val="tx1"/>
                          </a:solidFill>
                          <a:effectLst/>
                          <a:latin typeface="Times New Roman" panose="02020603050405020304" pitchFamily="18" charset="0"/>
                        </a:rPr>
                        <a:t>int</a:t>
                      </a:r>
                      <a:r>
                        <a:rPr lang="en-US" sz="1800" b="0" i="0" dirty="0">
                          <a:solidFill>
                            <a:schemeClr val="tx1"/>
                          </a:solidFill>
                          <a:effectLst/>
                          <a:latin typeface="Times New Roman" panose="02020603050405020304" pitchFamily="18" charset="0"/>
                        </a:rPr>
                        <a:t> </a:t>
                      </a:r>
                      <a:r>
                        <a:rPr lang="en-US" sz="1800" b="0" i="0" dirty="0" err="1">
                          <a:solidFill>
                            <a:schemeClr val="tx1"/>
                          </a:solidFill>
                          <a:effectLst/>
                          <a:latin typeface="Times New Roman" panose="02020603050405020304" pitchFamily="18" charset="0"/>
                        </a:rPr>
                        <a:t>i</a:t>
                      </a:r>
                      <a:r>
                        <a:rPr lang="en-US" sz="1800" b="0" i="0" dirty="0">
                          <a:solidFill>
                            <a:schemeClr val="tx1"/>
                          </a:solidFill>
                          <a:effectLst/>
                          <a:latin typeface="Times New Roman" panose="02020603050405020304" pitchFamily="18" charset="0"/>
                        </a:rPr>
                        <a:t> = 0; </a:t>
                      </a:r>
                      <a:r>
                        <a:rPr lang="en-US" sz="1800" b="0" i="0" dirty="0" err="1">
                          <a:solidFill>
                            <a:schemeClr val="tx1"/>
                          </a:solidFill>
                          <a:effectLst/>
                          <a:latin typeface="Times New Roman" panose="02020603050405020304" pitchFamily="18" charset="0"/>
                        </a:rPr>
                        <a:t>i</a:t>
                      </a:r>
                      <a:r>
                        <a:rPr lang="en-US" sz="1800" b="0" i="0" dirty="0">
                          <a:solidFill>
                            <a:schemeClr val="tx1"/>
                          </a:solidFill>
                          <a:effectLst/>
                          <a:latin typeface="Times New Roman" panose="02020603050405020304" pitchFamily="18" charset="0"/>
                        </a:rPr>
                        <a:t> &lt; e; </a:t>
                      </a:r>
                      <a:r>
                        <a:rPr lang="en-US" sz="1800" b="0" i="0" dirty="0" err="1">
                          <a:solidFill>
                            <a:schemeClr val="tx1"/>
                          </a:solidFill>
                          <a:effectLst/>
                          <a:latin typeface="Times New Roman" panose="02020603050405020304" pitchFamily="18" charset="0"/>
                        </a:rPr>
                        <a:t>i</a:t>
                      </a:r>
                      <a:r>
                        <a:rPr lang="en-US" sz="1800" b="0" i="0" dirty="0">
                          <a:solidFill>
                            <a:schemeClr val="tx1"/>
                          </a:solidFill>
                          <a:effectLst/>
                          <a:latin typeface="Times New Roman" panose="02020603050405020304" pitchFamily="18" charset="0"/>
                        </a:rPr>
                        <a:t>++) </a:t>
                      </a:r>
                      <a:r>
                        <a:rPr lang="en-US" sz="1800" b="0" i="0" dirty="0">
                          <a:solidFill>
                            <a:schemeClr val="tx1"/>
                          </a:solidFill>
                          <a:effectLst/>
                          <a:latin typeface="微软雅黑" panose="020B0503020204020204" pitchFamily="34" charset="-122"/>
                          <a:ea typeface="微软雅黑" panose="020B0503020204020204" pitchFamily="34" charset="-122"/>
                        </a:rPr>
                        <a:t>//</a:t>
                      </a:r>
                      <a:r>
                        <a:rPr lang="zh-CN" altLang="en-US" sz="1800" b="0" i="0" dirty="0">
                          <a:solidFill>
                            <a:schemeClr val="tx1"/>
                          </a:solidFill>
                          <a:effectLst/>
                          <a:latin typeface="微软雅黑" panose="020B0503020204020204" pitchFamily="34" charset="-122"/>
                          <a:ea typeface="微软雅黑" panose="020B0503020204020204" pitchFamily="34" charset="-122"/>
                        </a:rPr>
                        <a:t>贪心选择边</a:t>
                      </a:r>
                      <a:br>
                        <a:rPr lang="zh-CN" altLang="en-US" sz="1800" b="0" i="0" dirty="0">
                          <a:solidFill>
                            <a:schemeClr val="tx1"/>
                          </a:solidFill>
                          <a:effectLst/>
                          <a:latin typeface="微软雅黑" panose="020B0503020204020204" pitchFamily="34" charset="-122"/>
                          <a:ea typeface="微软雅黑" panose="020B0503020204020204" pitchFamily="34" charset="-122"/>
                        </a:rPr>
                      </a:br>
                      <a:r>
                        <a:rPr lang="zh-CN" altLang="en-US" sz="1800" b="0" i="0" dirty="0">
                          <a:solidFill>
                            <a:schemeClr val="tx1"/>
                          </a:solidFill>
                          <a:effectLst/>
                          <a:latin typeface="微软雅黑" panose="020B0503020204020204" pitchFamily="34" charset="-122"/>
                          <a:ea typeface="微软雅黑" panose="020B0503020204020204" pitchFamily="34" charset="-122"/>
                        </a:rPr>
                        <a:t>      </a:t>
                      </a:r>
                      <a:r>
                        <a:rPr lang="en-US" altLang="zh-CN" sz="1800" b="0" i="0" dirty="0">
                          <a:solidFill>
                            <a:schemeClr val="tx1"/>
                          </a:solidFill>
                          <a:effectLst/>
                          <a:latin typeface="微软雅黑" panose="020B0503020204020204" pitchFamily="34" charset="-122"/>
                          <a:ea typeface="微软雅黑" panose="020B0503020204020204" pitchFamily="34" charset="-122"/>
                        </a:rPr>
                        <a:t>{    </a:t>
                      </a:r>
                      <a:r>
                        <a:rPr lang="en-US" sz="1800" b="0" i="0" dirty="0" err="1">
                          <a:solidFill>
                            <a:schemeClr val="tx1"/>
                          </a:solidFill>
                          <a:effectLst/>
                          <a:latin typeface="Times New Roman" panose="02020603050405020304" pitchFamily="18" charset="0"/>
                        </a:rPr>
                        <a:t>fatherX</a:t>
                      </a:r>
                      <a:r>
                        <a:rPr lang="en-US" sz="1800" b="0" i="0" dirty="0">
                          <a:solidFill>
                            <a:schemeClr val="tx1"/>
                          </a:solidFill>
                          <a:effectLst/>
                          <a:latin typeface="Times New Roman" panose="02020603050405020304" pitchFamily="18" charset="0"/>
                        </a:rPr>
                        <a:t> = </a:t>
                      </a:r>
                      <a:r>
                        <a:rPr lang="en-US" sz="1800" b="0" i="0" dirty="0" err="1">
                          <a:solidFill>
                            <a:schemeClr val="tx1"/>
                          </a:solidFill>
                          <a:effectLst/>
                          <a:latin typeface="Times New Roman" panose="02020603050405020304" pitchFamily="18" charset="0"/>
                        </a:rPr>
                        <a:t>Find_Set</a:t>
                      </a:r>
                      <a:r>
                        <a:rPr lang="en-US" sz="1800" b="0" i="0" dirty="0">
                          <a:solidFill>
                            <a:schemeClr val="tx1"/>
                          </a:solidFill>
                          <a:effectLst/>
                          <a:latin typeface="Times New Roman" panose="02020603050405020304" pitchFamily="18" charset="0"/>
                        </a:rPr>
                        <a:t>(</a:t>
                      </a:r>
                      <a:r>
                        <a:rPr lang="en-US" sz="1800" b="0" i="0" dirty="0" err="1">
                          <a:solidFill>
                            <a:schemeClr val="tx1"/>
                          </a:solidFill>
                          <a:effectLst/>
                          <a:latin typeface="Times New Roman" panose="02020603050405020304" pitchFamily="18" charset="0"/>
                        </a:rPr>
                        <a:t>edgeSet</a:t>
                      </a:r>
                      <a:r>
                        <a:rPr lang="en-US" sz="1800" b="0" i="0" dirty="0">
                          <a:solidFill>
                            <a:schemeClr val="tx1"/>
                          </a:solidFill>
                          <a:effectLst/>
                          <a:latin typeface="Times New Roman" panose="02020603050405020304" pitchFamily="18" charset="0"/>
                        </a:rPr>
                        <a:t>[</a:t>
                      </a:r>
                      <a:r>
                        <a:rPr lang="en-US" sz="1800" b="0" i="0" dirty="0" err="1">
                          <a:solidFill>
                            <a:schemeClr val="tx1"/>
                          </a:solidFill>
                          <a:effectLst/>
                          <a:latin typeface="Times New Roman" panose="02020603050405020304" pitchFamily="18" charset="0"/>
                        </a:rPr>
                        <a:t>i</a:t>
                      </a:r>
                      <a:r>
                        <a:rPr lang="en-US" sz="1800" b="0" i="0" dirty="0">
                          <a:solidFill>
                            <a:schemeClr val="tx1"/>
                          </a:solidFill>
                          <a:effectLst/>
                          <a:latin typeface="Times New Roman" panose="02020603050405020304" pitchFamily="18" charset="0"/>
                        </a:rPr>
                        <a:t>].x);    </a:t>
                      </a:r>
                      <a:r>
                        <a:rPr lang="en-US" sz="1800" b="0" i="0" dirty="0" err="1">
                          <a:solidFill>
                            <a:schemeClr val="tx1"/>
                          </a:solidFill>
                          <a:effectLst/>
                          <a:latin typeface="Times New Roman" panose="02020603050405020304" pitchFamily="18" charset="0"/>
                        </a:rPr>
                        <a:t>fatherY</a:t>
                      </a:r>
                      <a:r>
                        <a:rPr lang="en-US" sz="1800" b="0" i="0" dirty="0">
                          <a:solidFill>
                            <a:schemeClr val="tx1"/>
                          </a:solidFill>
                          <a:effectLst/>
                          <a:latin typeface="Times New Roman" panose="02020603050405020304" pitchFamily="18" charset="0"/>
                        </a:rPr>
                        <a:t> = </a:t>
                      </a:r>
                      <a:r>
                        <a:rPr lang="en-US" sz="1800" b="0" i="0" dirty="0" err="1">
                          <a:solidFill>
                            <a:schemeClr val="tx1"/>
                          </a:solidFill>
                          <a:effectLst/>
                          <a:latin typeface="Times New Roman" panose="02020603050405020304" pitchFamily="18" charset="0"/>
                        </a:rPr>
                        <a:t>Find_Set</a:t>
                      </a:r>
                      <a:r>
                        <a:rPr lang="en-US" sz="1800" b="0" i="0" dirty="0">
                          <a:solidFill>
                            <a:schemeClr val="tx1"/>
                          </a:solidFill>
                          <a:effectLst/>
                          <a:latin typeface="Times New Roman" panose="02020603050405020304" pitchFamily="18" charset="0"/>
                        </a:rPr>
                        <a:t>(</a:t>
                      </a:r>
                      <a:r>
                        <a:rPr lang="en-US" sz="1800" b="0" i="0" dirty="0" err="1">
                          <a:solidFill>
                            <a:schemeClr val="tx1"/>
                          </a:solidFill>
                          <a:effectLst/>
                          <a:latin typeface="Times New Roman" panose="02020603050405020304" pitchFamily="18" charset="0"/>
                        </a:rPr>
                        <a:t>edgeSet</a:t>
                      </a:r>
                      <a:r>
                        <a:rPr lang="en-US" sz="1800" b="0" i="0" dirty="0">
                          <a:solidFill>
                            <a:schemeClr val="tx1"/>
                          </a:solidFill>
                          <a:effectLst/>
                          <a:latin typeface="Times New Roman" panose="02020603050405020304" pitchFamily="18" charset="0"/>
                        </a:rPr>
                        <a:t>[</a:t>
                      </a:r>
                      <a:r>
                        <a:rPr lang="en-US" sz="1800" b="0" i="0" dirty="0" err="1">
                          <a:solidFill>
                            <a:schemeClr val="tx1"/>
                          </a:solidFill>
                          <a:effectLst/>
                          <a:latin typeface="Times New Roman" panose="02020603050405020304" pitchFamily="18" charset="0"/>
                        </a:rPr>
                        <a:t>i</a:t>
                      </a:r>
                      <a:r>
                        <a:rPr lang="en-US" sz="1800" b="0" i="0" dirty="0">
                          <a:solidFill>
                            <a:schemeClr val="tx1"/>
                          </a:solidFill>
                          <a:effectLst/>
                          <a:latin typeface="Times New Roman" panose="02020603050405020304" pitchFamily="18" charset="0"/>
                        </a:rPr>
                        <a:t>].y);</a:t>
                      </a:r>
                      <a:br>
                        <a:rPr lang="en-US" sz="1800" b="0" i="0" dirty="0">
                          <a:solidFill>
                            <a:schemeClr val="tx1"/>
                          </a:solidFill>
                          <a:effectLst/>
                          <a:latin typeface="Times New Roman" panose="02020603050405020304" pitchFamily="18" charset="0"/>
                        </a:rPr>
                      </a:br>
                      <a:r>
                        <a:rPr lang="en-US" sz="1800" b="0" i="0" dirty="0">
                          <a:solidFill>
                            <a:schemeClr val="tx1"/>
                          </a:solidFill>
                          <a:effectLst/>
                          <a:latin typeface="Times New Roman" panose="02020603050405020304" pitchFamily="18" charset="0"/>
                        </a:rPr>
                        <a:t>             if (</a:t>
                      </a:r>
                      <a:r>
                        <a:rPr lang="en-US" sz="1800" b="0" i="0" dirty="0" err="1">
                          <a:solidFill>
                            <a:schemeClr val="tx1"/>
                          </a:solidFill>
                          <a:effectLst/>
                          <a:latin typeface="Times New Roman" panose="02020603050405020304" pitchFamily="18" charset="0"/>
                        </a:rPr>
                        <a:t>fatherX</a:t>
                      </a:r>
                      <a:r>
                        <a:rPr lang="en-US" sz="1800" b="0" i="0" dirty="0">
                          <a:solidFill>
                            <a:schemeClr val="tx1"/>
                          </a:solidFill>
                          <a:effectLst/>
                          <a:latin typeface="Times New Roman" panose="02020603050405020304" pitchFamily="18" charset="0"/>
                        </a:rPr>
                        <a:t> != </a:t>
                      </a:r>
                      <a:r>
                        <a:rPr lang="en-US" sz="1800" b="0" i="0" dirty="0" err="1">
                          <a:solidFill>
                            <a:schemeClr val="tx1"/>
                          </a:solidFill>
                          <a:effectLst/>
                          <a:latin typeface="Times New Roman" panose="02020603050405020304" pitchFamily="18" charset="0"/>
                        </a:rPr>
                        <a:t>fatherY</a:t>
                      </a:r>
                      <a:r>
                        <a:rPr lang="en-US" sz="1800" b="0" i="0" dirty="0">
                          <a:solidFill>
                            <a:schemeClr val="tx1"/>
                          </a:solidFill>
                          <a:effectLst/>
                          <a:latin typeface="Times New Roman" panose="02020603050405020304" pitchFamily="18" charset="0"/>
                        </a:rPr>
                        <a:t>) </a:t>
                      </a:r>
                    </a:p>
                    <a:p>
                      <a:r>
                        <a:rPr lang="en-US" sz="1800" b="0" i="0" dirty="0">
                          <a:solidFill>
                            <a:schemeClr val="tx1"/>
                          </a:solidFill>
                          <a:effectLst/>
                          <a:latin typeface="Times New Roman" panose="02020603050405020304" pitchFamily="18" charset="0"/>
                        </a:rPr>
                        <a:t>            {       Union(</a:t>
                      </a:r>
                      <a:r>
                        <a:rPr lang="en-US" sz="1800" b="0" i="0" dirty="0" err="1">
                          <a:solidFill>
                            <a:schemeClr val="tx1"/>
                          </a:solidFill>
                          <a:effectLst/>
                          <a:latin typeface="Times New Roman" panose="02020603050405020304" pitchFamily="18" charset="0"/>
                        </a:rPr>
                        <a:t>fatherX</a:t>
                      </a:r>
                      <a:r>
                        <a:rPr lang="en-US" sz="1800" b="0" i="0" dirty="0">
                          <a:solidFill>
                            <a:schemeClr val="tx1"/>
                          </a:solidFill>
                          <a:effectLst/>
                          <a:latin typeface="Times New Roman" panose="02020603050405020304" pitchFamily="18" charset="0"/>
                        </a:rPr>
                        <a:t>, </a:t>
                      </a:r>
                      <a:r>
                        <a:rPr lang="en-US" sz="1800" b="0" i="0" dirty="0" err="1">
                          <a:solidFill>
                            <a:schemeClr val="tx1"/>
                          </a:solidFill>
                          <a:effectLst/>
                          <a:latin typeface="Times New Roman" panose="02020603050405020304" pitchFamily="18" charset="0"/>
                        </a:rPr>
                        <a:t>fatherY</a:t>
                      </a:r>
                      <a:r>
                        <a:rPr lang="en-US" sz="1800" b="0" i="0" dirty="0">
                          <a:solidFill>
                            <a:schemeClr val="tx1"/>
                          </a:solidFill>
                          <a:effectLst/>
                          <a:latin typeface="Times New Roman" panose="02020603050405020304" pitchFamily="18" charset="0"/>
                        </a:rPr>
                        <a:t>);</a:t>
                      </a:r>
                    </a:p>
                    <a:p>
                      <a:r>
                        <a:rPr lang="en-US" sz="1800" b="0" i="0" dirty="0">
                          <a:solidFill>
                            <a:schemeClr val="tx1"/>
                          </a:solidFill>
                          <a:effectLst/>
                          <a:latin typeface="Times New Roman" panose="02020603050405020304" pitchFamily="18" charset="0"/>
                        </a:rPr>
                        <a:t>                     </a:t>
                      </a:r>
                      <a:r>
                        <a:rPr lang="en-US" sz="1800" b="0" i="0" dirty="0" err="1">
                          <a:solidFill>
                            <a:schemeClr val="tx1"/>
                          </a:solidFill>
                          <a:effectLst/>
                          <a:latin typeface="Times New Roman" panose="02020603050405020304" pitchFamily="18" charset="0"/>
                        </a:rPr>
                        <a:t>totalCost</a:t>
                      </a:r>
                      <a:r>
                        <a:rPr lang="en-US" sz="1800" b="0" i="0" dirty="0">
                          <a:solidFill>
                            <a:schemeClr val="tx1"/>
                          </a:solidFill>
                          <a:effectLst/>
                          <a:latin typeface="Times New Roman" panose="02020603050405020304" pitchFamily="18" charset="0"/>
                        </a:rPr>
                        <a:t> += </a:t>
                      </a:r>
                      <a:r>
                        <a:rPr lang="en-US" sz="1800" b="0" i="0" dirty="0" err="1">
                          <a:solidFill>
                            <a:schemeClr val="tx1"/>
                          </a:solidFill>
                          <a:effectLst/>
                          <a:latin typeface="Times New Roman" panose="02020603050405020304" pitchFamily="18" charset="0"/>
                        </a:rPr>
                        <a:t>edgeSet</a:t>
                      </a:r>
                      <a:r>
                        <a:rPr lang="en-US" sz="1800" b="0" i="0" dirty="0">
                          <a:solidFill>
                            <a:schemeClr val="tx1"/>
                          </a:solidFill>
                          <a:effectLst/>
                          <a:latin typeface="Times New Roman" panose="02020603050405020304" pitchFamily="18" charset="0"/>
                        </a:rPr>
                        <a:t>[</a:t>
                      </a:r>
                      <a:r>
                        <a:rPr lang="en-US" sz="1800" b="0" i="0" dirty="0" err="1">
                          <a:solidFill>
                            <a:schemeClr val="tx1"/>
                          </a:solidFill>
                          <a:effectLst/>
                          <a:latin typeface="Times New Roman" panose="02020603050405020304" pitchFamily="18" charset="0"/>
                        </a:rPr>
                        <a:t>i</a:t>
                      </a:r>
                      <a:r>
                        <a:rPr lang="en-US" sz="1800" b="0" i="0" dirty="0">
                          <a:solidFill>
                            <a:schemeClr val="tx1"/>
                          </a:solidFill>
                          <a:effectLst/>
                          <a:latin typeface="Times New Roman" panose="02020603050405020304" pitchFamily="18" charset="0"/>
                        </a:rPr>
                        <a:t>].w;</a:t>
                      </a:r>
                      <a:br>
                        <a:rPr lang="en-US" sz="1800" b="0" i="0" dirty="0">
                          <a:solidFill>
                            <a:schemeClr val="tx1"/>
                          </a:solidFill>
                          <a:effectLst/>
                          <a:latin typeface="Times New Roman" panose="02020603050405020304" pitchFamily="18" charset="0"/>
                        </a:rPr>
                      </a:br>
                      <a:r>
                        <a:rPr lang="en-US" sz="1800" b="0" i="0" dirty="0">
                          <a:solidFill>
                            <a:schemeClr val="tx1"/>
                          </a:solidFill>
                          <a:effectLst/>
                          <a:latin typeface="Times New Roman" panose="02020603050405020304" pitchFamily="18" charset="0"/>
                        </a:rPr>
                        <a:t>                     </a:t>
                      </a:r>
                      <a:r>
                        <a:rPr lang="en-US" sz="1800" b="0" i="0" dirty="0" err="1">
                          <a:solidFill>
                            <a:schemeClr val="tx1"/>
                          </a:solidFill>
                          <a:effectLst/>
                          <a:latin typeface="Times New Roman" panose="02020603050405020304" pitchFamily="18" charset="0"/>
                        </a:rPr>
                        <a:t>cntE</a:t>
                      </a:r>
                      <a:r>
                        <a:rPr lang="en-US" sz="1800" b="0" i="0" dirty="0">
                          <a:solidFill>
                            <a:schemeClr val="tx1"/>
                          </a:solidFill>
                          <a:effectLst/>
                          <a:latin typeface="Times New Roman" panose="02020603050405020304" pitchFamily="18" charset="0"/>
                        </a:rPr>
                        <a:t>++;</a:t>
                      </a:r>
                      <a:br>
                        <a:rPr lang="en-US" sz="1800" b="0" i="0" dirty="0">
                          <a:solidFill>
                            <a:schemeClr val="tx1"/>
                          </a:solidFill>
                          <a:effectLst/>
                          <a:latin typeface="Times New Roman" panose="02020603050405020304" pitchFamily="18" charset="0"/>
                        </a:rPr>
                      </a:br>
                      <a:r>
                        <a:rPr lang="en-US" sz="1800" b="0" i="0" dirty="0">
                          <a:solidFill>
                            <a:schemeClr val="tx1"/>
                          </a:solidFill>
                          <a:effectLst/>
                          <a:latin typeface="Times New Roman" panose="02020603050405020304" pitchFamily="18" charset="0"/>
                        </a:rPr>
                        <a:t>            }</a:t>
                      </a:r>
                    </a:p>
                    <a:p>
                      <a:r>
                        <a:rPr lang="en-US" sz="1800" b="0" i="0" dirty="0">
                          <a:solidFill>
                            <a:schemeClr val="tx1"/>
                          </a:solidFill>
                          <a:effectLst/>
                          <a:latin typeface="Times New Roman" panose="02020603050405020304" pitchFamily="18" charset="0"/>
                        </a:rPr>
                        <a:t>            if(</a:t>
                      </a:r>
                      <a:r>
                        <a:rPr lang="en-US" sz="1800" b="0" i="0" dirty="0" err="1">
                          <a:solidFill>
                            <a:schemeClr val="tx1"/>
                          </a:solidFill>
                          <a:effectLst/>
                          <a:latin typeface="Times New Roman" panose="02020603050405020304" pitchFamily="18" charset="0"/>
                        </a:rPr>
                        <a:t>cntE</a:t>
                      </a:r>
                      <a:r>
                        <a:rPr lang="en-US" sz="1800" b="0" i="0" dirty="0">
                          <a:solidFill>
                            <a:schemeClr val="tx1"/>
                          </a:solidFill>
                          <a:effectLst/>
                          <a:latin typeface="Times New Roman" panose="02020603050405020304" pitchFamily="18" charset="0"/>
                        </a:rPr>
                        <a:t> == n-1)//</a:t>
                      </a:r>
                      <a:r>
                        <a:rPr lang="zh-CN" altLang="en-US" sz="1800" b="0" i="0" dirty="0">
                          <a:solidFill>
                            <a:schemeClr val="tx1"/>
                          </a:solidFill>
                          <a:effectLst/>
                          <a:latin typeface="微软雅黑" panose="020B0503020204020204" pitchFamily="34" charset="-122"/>
                          <a:ea typeface="微软雅黑" panose="020B0503020204020204" pitchFamily="34" charset="-122"/>
                        </a:rPr>
                        <a:t>已得到</a:t>
                      </a:r>
                      <a:r>
                        <a:rPr lang="en-US" sz="1800" b="0" i="0" dirty="0">
                          <a:solidFill>
                            <a:schemeClr val="tx1"/>
                          </a:solidFill>
                          <a:effectLst/>
                          <a:latin typeface="Times New Roman" panose="02020603050405020304" pitchFamily="18" charset="0"/>
                        </a:rPr>
                        <a:t>MST</a:t>
                      </a:r>
                      <a:br>
                        <a:rPr lang="en-US" sz="1800" b="0" i="0" dirty="0">
                          <a:solidFill>
                            <a:schemeClr val="tx1"/>
                          </a:solidFill>
                          <a:effectLst/>
                          <a:latin typeface="Times New Roman" panose="02020603050405020304" pitchFamily="18" charset="0"/>
                        </a:rPr>
                      </a:br>
                      <a:r>
                        <a:rPr lang="en-US" sz="1800" b="0" i="0" dirty="0">
                          <a:solidFill>
                            <a:schemeClr val="tx1"/>
                          </a:solidFill>
                          <a:effectLst/>
                          <a:latin typeface="Times New Roman" panose="02020603050405020304" pitchFamily="18" charset="0"/>
                        </a:rPr>
                        <a:t>            return </a:t>
                      </a:r>
                      <a:r>
                        <a:rPr lang="en-US" sz="1800" b="0" i="0" dirty="0" err="1">
                          <a:solidFill>
                            <a:schemeClr val="tx1"/>
                          </a:solidFill>
                          <a:effectLst/>
                          <a:latin typeface="Times New Roman" panose="02020603050405020304" pitchFamily="18" charset="0"/>
                        </a:rPr>
                        <a:t>totalCost</a:t>
                      </a:r>
                      <a:r>
                        <a:rPr lang="en-US" sz="1800" b="0" i="0" dirty="0">
                          <a:solidFill>
                            <a:schemeClr val="tx1"/>
                          </a:solidFill>
                          <a:effectLst/>
                          <a:latin typeface="Times New Roman" panose="02020603050405020304" pitchFamily="18" charset="0"/>
                        </a:rPr>
                        <a:t>;</a:t>
                      </a:r>
                      <a:br>
                        <a:rPr lang="en-US" sz="1800" b="0" i="0" dirty="0">
                          <a:solidFill>
                            <a:schemeClr val="tx1"/>
                          </a:solidFill>
                          <a:effectLst/>
                          <a:latin typeface="Times New Roman" panose="02020603050405020304" pitchFamily="18" charset="0"/>
                        </a:rPr>
                      </a:br>
                      <a:r>
                        <a:rPr lang="en-US" sz="1800" b="0" i="0" dirty="0">
                          <a:solidFill>
                            <a:schemeClr val="tx1"/>
                          </a:solidFill>
                          <a:effectLst/>
                          <a:latin typeface="Times New Roman" panose="02020603050405020304" pitchFamily="18" charset="0"/>
                        </a:rPr>
                        <a:t>        }</a:t>
                      </a:r>
                      <a:br>
                        <a:rPr lang="en-US" sz="1800" b="0" i="0" dirty="0">
                          <a:solidFill>
                            <a:schemeClr val="tx1"/>
                          </a:solidFill>
                          <a:effectLst/>
                          <a:latin typeface="Times New Roman" panose="02020603050405020304" pitchFamily="18" charset="0"/>
                        </a:rPr>
                      </a:br>
                      <a:r>
                        <a:rPr lang="en-US" sz="1800" b="0" i="0" dirty="0">
                          <a:solidFill>
                            <a:schemeClr val="tx1"/>
                          </a:solidFill>
                          <a:effectLst/>
                          <a:latin typeface="Times New Roman" panose="02020603050405020304" pitchFamily="18" charset="0"/>
                        </a:rPr>
                        <a:t>        return </a:t>
                      </a:r>
                      <a:r>
                        <a:rPr lang="en-US" sz="1800" b="0" i="0" dirty="0" err="1">
                          <a:solidFill>
                            <a:schemeClr val="tx1"/>
                          </a:solidFill>
                          <a:effectLst/>
                          <a:latin typeface="Times New Roman" panose="02020603050405020304" pitchFamily="18" charset="0"/>
                        </a:rPr>
                        <a:t>totalCost</a:t>
                      </a:r>
                      <a:r>
                        <a:rPr lang="en-US" sz="1800" b="0" i="0" dirty="0">
                          <a:solidFill>
                            <a:schemeClr val="tx1"/>
                          </a:solidFill>
                          <a:effectLst/>
                          <a:latin typeface="Times New Roman" panose="02020603050405020304" pitchFamily="18" charset="0"/>
                        </a:rPr>
                        <a:t>;</a:t>
                      </a:r>
                      <a:br>
                        <a:rPr lang="en-US" sz="1800" b="0" i="0" dirty="0">
                          <a:solidFill>
                            <a:schemeClr val="tx1"/>
                          </a:solidFill>
                          <a:effectLst/>
                          <a:latin typeface="Times New Roman" panose="02020603050405020304" pitchFamily="18" charset="0"/>
                        </a:rPr>
                      </a:br>
                      <a:r>
                        <a:rPr lang="en-US" sz="1800" b="0" i="0" dirty="0">
                          <a:solidFill>
                            <a:schemeClr val="tx1"/>
                          </a:solidFill>
                          <a:effectLst/>
                          <a:latin typeface="Times New Roman" panose="02020603050405020304" pitchFamily="18" charset="0"/>
                        </a:rPr>
                        <a:t>}</a:t>
                      </a:r>
                      <a:endParaRPr lang="en-US" sz="2400" dirty="0">
                        <a:solidFill>
                          <a:schemeClr val="tx1"/>
                        </a:solidFill>
                        <a:effectLst/>
                      </a:endParaRPr>
                    </a:p>
                  </a:txBody>
                  <a:tcPr marL="51192" marR="51192" marT="25596" marB="255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5668964" y="145801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br>
              <a:rPr lang="zh-CN" altLang="zh-CN">
                <a:latin typeface="Arial" panose="020B0604020202020204" pitchFamily="34" charset="0"/>
              </a:rPr>
            </a:br>
            <a:endParaRPr lang="zh-CN" altLang="zh-CN">
              <a:latin typeface="Arial" panose="020B0604020202020204" pitchFamily="34" charset="0"/>
            </a:endParaRPr>
          </a:p>
        </p:txBody>
      </p:sp>
      <p:sp>
        <p:nvSpPr>
          <p:cNvPr id="7" name="矩形 6"/>
          <p:cNvSpPr/>
          <p:nvPr/>
        </p:nvSpPr>
        <p:spPr>
          <a:xfrm>
            <a:off x="2405386" y="5898321"/>
            <a:ext cx="4572000" cy="369332"/>
          </a:xfrm>
          <a:prstGeom prst="rect">
            <a:avLst/>
          </a:prstGeom>
        </p:spPr>
        <p:txBody>
          <a:bodyPr>
            <a:spAutoFit/>
          </a:bodyPr>
          <a:lstStyle/>
          <a:p>
            <a:r>
              <a:rPr lang="zh-CN" altLang="en-US" dirty="0">
                <a:solidFill>
                  <a:srgbClr val="FF0000"/>
                </a:solidFill>
                <a:latin typeface="+mn-ea"/>
              </a:rPr>
              <a:t>时间复杂度</a:t>
            </a:r>
            <a:r>
              <a:rPr lang="en-US" altLang="zh-CN" dirty="0">
                <a:solidFill>
                  <a:srgbClr val="FF0000"/>
                </a:solidFill>
                <a:latin typeface="+mn-ea"/>
              </a:rPr>
              <a:t>O ( </a:t>
            </a:r>
            <a:r>
              <a:rPr lang="en-US" altLang="zh-CN" dirty="0" err="1">
                <a:solidFill>
                  <a:srgbClr val="FF0000"/>
                </a:solidFill>
                <a:latin typeface="+mn-ea"/>
              </a:rPr>
              <a:t>eloge</a:t>
            </a:r>
            <a:r>
              <a:rPr lang="en-US" altLang="zh-CN" dirty="0">
                <a:solidFill>
                  <a:srgbClr val="FF0000"/>
                </a:solidFill>
                <a:latin typeface="+mn-ea"/>
              </a:rPr>
              <a:t>) </a:t>
            </a:r>
            <a:endParaRPr lang="zh-CN" altLang="en-US" dirty="0">
              <a:solidFill>
                <a:srgbClr val="FF0000"/>
              </a:solidFill>
              <a:latin typeface="+mn-ea"/>
            </a:endParaRPr>
          </a:p>
        </p:txBody>
      </p:sp>
      <p:sp>
        <p:nvSpPr>
          <p:cNvPr id="9" name="文本占位符 8">
            <a:extLst>
              <a:ext uri="{FF2B5EF4-FFF2-40B4-BE49-F238E27FC236}">
                <a16:creationId xmlns:a16="http://schemas.microsoft.com/office/drawing/2014/main" id="{3A827FE5-8553-440D-4CCB-3FB48559572E}"/>
              </a:ext>
            </a:extLst>
          </p:cNvPr>
          <p:cNvSpPr>
            <a:spLocks noGrp="1"/>
          </p:cNvSpPr>
          <p:nvPr>
            <p:ph type="body" sz="quarter" idx="13"/>
          </p:nvPr>
        </p:nvSpPr>
        <p:spPr>
          <a:xfrm>
            <a:off x="-663575" y="261938"/>
            <a:ext cx="9682163" cy="863600"/>
          </a:xfrm>
        </p:spPr>
        <p:txBody>
          <a:bodyPr/>
          <a:lstStyle/>
          <a:p>
            <a:r>
              <a:rPr lang="en-US" altLang="zh-CN" sz="2800" b="1" dirty="0">
                <a:latin typeface="微软雅黑" panose="020B0503020204020204" pitchFamily="34" charset="-122"/>
                <a:ea typeface="微软雅黑" panose="020B0503020204020204" pitchFamily="34" charset="-122"/>
              </a:rPr>
              <a:t>Kruskal</a:t>
            </a:r>
            <a:r>
              <a:rPr lang="zh-CN" altLang="en-US" sz="2800" b="1" dirty="0">
                <a:latin typeface="微软雅黑" panose="020B0503020204020204" pitchFamily="34" charset="-122"/>
                <a:ea typeface="微软雅黑" panose="020B0503020204020204" pitchFamily="34" charset="-122"/>
              </a:rPr>
              <a:t>算法</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t>89</a:t>
            </a:fld>
            <a:endParaRPr lang="zh-CN" altLang="en-US"/>
          </a:p>
        </p:txBody>
      </p:sp>
      <p:sp>
        <p:nvSpPr>
          <p:cNvPr id="4" name="矩形 3"/>
          <p:cNvSpPr/>
          <p:nvPr/>
        </p:nvSpPr>
        <p:spPr>
          <a:xfrm>
            <a:off x="729465" y="1349357"/>
            <a:ext cx="9639955" cy="4921668"/>
          </a:xfrm>
          <a:prstGeom prst="rect">
            <a:avLst/>
          </a:prstGeom>
        </p:spPr>
        <p:txBody>
          <a:bodyPr wrap="square">
            <a:spAutoFit/>
          </a:bodyPr>
          <a:lstStyle/>
          <a:p>
            <a:pPr>
              <a:lnSpc>
                <a:spcPct val="150000"/>
              </a:lnSpc>
              <a:spcBef>
                <a:spcPts val="1200"/>
              </a:spcBef>
            </a:pPr>
            <a:r>
              <a:rPr lang="en-US" altLang="zh-CN" sz="2000" b="1" dirty="0" err="1">
                <a:latin typeface="微软雅黑" panose="020B0503020204020204" pitchFamily="34" charset="-122"/>
                <a:ea typeface="微软雅黑" panose="020B0503020204020204" pitchFamily="34" charset="-122"/>
              </a:rPr>
              <a:t>Kruskal</a:t>
            </a:r>
            <a:r>
              <a:rPr lang="zh-CN" altLang="en-US" sz="2000" b="1" dirty="0">
                <a:latin typeface="微软雅黑" panose="020B0503020204020204" pitchFamily="34" charset="-122"/>
                <a:ea typeface="微软雅黑" panose="020B0503020204020204" pitchFamily="34" charset="-122"/>
              </a:rPr>
              <a:t>算法正确性证明</a:t>
            </a:r>
            <a:r>
              <a:rPr lang="zh-CN" altLang="en-US"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en-US" sz="2000" b="1" dirty="0">
                <a:latin typeface="微软雅黑" panose="020B0503020204020204" pitchFamily="34" charset="-122"/>
                <a:ea typeface="微软雅黑" panose="020B0503020204020204" pitchFamily="34" charset="-122"/>
              </a:rPr>
              <a:t>命题</a:t>
            </a:r>
            <a:r>
              <a:rPr lang="zh-CN" altLang="en-US" sz="2000" dirty="0">
                <a:latin typeface="微软雅黑" panose="020B0503020204020204" pitchFamily="34" charset="-122"/>
                <a:ea typeface="微软雅黑" panose="020B0503020204020204" pitchFamily="34" charset="-122"/>
              </a:rPr>
              <a:t>：给定连通带权图</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Kruskal</a:t>
            </a:r>
            <a:r>
              <a:rPr lang="zh-CN" altLang="en-US" sz="2000" dirty="0">
                <a:latin typeface="微软雅黑" panose="020B0503020204020204" pitchFamily="34" charset="-122"/>
                <a:ea typeface="微软雅黑" panose="020B0503020204020204" pitchFamily="34" charset="-122"/>
              </a:rPr>
              <a:t>算法的输出</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是一棵最小生成树。 </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证明（反证法，替换）：</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000" dirty="0">
                <a:latin typeface="微软雅黑" panose="020B0503020204020204" pitchFamily="34" charset="-122"/>
                <a:ea typeface="微软雅黑" panose="020B0503020204020204" pitchFamily="34" charset="-122"/>
              </a:rPr>
              <a:t>设</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不是最优，令</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是与</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有</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条共同边的最优树且</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是最优树与</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共有边数的最大值。</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T≠T*     ∴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k+1</a:t>
            </a:r>
            <a:r>
              <a:rPr lang="en-US" altLang="zh-CN" sz="2000" dirty="0">
                <a:latin typeface="微软雅黑" panose="020B0503020204020204" pitchFamily="34" charset="-122"/>
                <a:ea typeface="微软雅黑" panose="020B0503020204020204" pitchFamily="34" charset="-122"/>
              </a:rPr>
              <a:t>: e</a:t>
            </a:r>
            <a:r>
              <a:rPr lang="en-US" altLang="zh-CN" sz="2000" baseline="-25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E(T*)</a:t>
            </a:r>
            <a:r>
              <a:rPr lang="zh-CN" altLang="en-US" sz="2000" dirty="0">
                <a:latin typeface="微软雅黑" panose="020B0503020204020204" pitchFamily="34" charset="-122"/>
                <a:ea typeface="微软雅黑" panose="020B0503020204020204" pitchFamily="34" charset="-122"/>
              </a:rPr>
              <a:t>且</a:t>
            </a: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k+1</a:t>
            </a:r>
            <a:r>
              <a:rPr lang="en-US" altLang="zh-CN" sz="2000" dirty="0">
                <a:latin typeface="微软雅黑" panose="020B0503020204020204" pitchFamily="34" charset="-122"/>
                <a:ea typeface="微软雅黑" panose="020B0503020204020204" pitchFamily="34" charset="-122"/>
              </a:rPr>
              <a:t>∈E(T)</a:t>
            </a:r>
            <a:r>
              <a:rPr lang="zh-CN" altLang="en-US" sz="2000" dirty="0">
                <a:latin typeface="微软雅黑" panose="020B0503020204020204" pitchFamily="34" charset="-122"/>
                <a:ea typeface="微软雅黑" panose="020B0503020204020204" pitchFamily="34" charset="-122"/>
              </a:rPr>
              <a:t>。</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T*+e</a:t>
            </a:r>
            <a:r>
              <a:rPr lang="en-US" altLang="zh-CN" sz="2000" baseline="-25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含唯一回路</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必有条边</a:t>
            </a:r>
            <a:r>
              <a:rPr lang="en-US" altLang="zh-CN" sz="2000" dirty="0" err="1">
                <a:latin typeface="微软雅黑" panose="020B0503020204020204" pitchFamily="34" charset="-122"/>
                <a:ea typeface="微软雅黑" panose="020B0503020204020204" pitchFamily="34" charset="-122"/>
              </a:rPr>
              <a:t>e</a:t>
            </a:r>
            <a:r>
              <a:rPr lang="en-US" altLang="zh-CN" sz="2000" baseline="-25000" dirty="0" err="1">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E(T)</a:t>
            </a:r>
            <a:r>
              <a:rPr lang="zh-CN" altLang="en-US" sz="2000" dirty="0">
                <a:latin typeface="微软雅黑" panose="020B0503020204020204" pitchFamily="34" charset="-122"/>
                <a:ea typeface="微软雅黑" panose="020B0503020204020204" pitchFamily="34" charset="-122"/>
              </a:rPr>
              <a:t>。</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令</a:t>
            </a:r>
            <a:r>
              <a:rPr lang="en-US" altLang="zh-CN" sz="2000" dirty="0">
                <a:latin typeface="微软雅黑" panose="020B0503020204020204" pitchFamily="34" charset="-122"/>
                <a:ea typeface="微软雅黑" panose="020B0503020204020204" pitchFamily="34" charset="-122"/>
              </a:rPr>
              <a:t>T’= (T*+e</a:t>
            </a:r>
            <a:r>
              <a:rPr lang="en-US" altLang="zh-CN" sz="2000" baseline="-25000" dirty="0">
                <a:latin typeface="微软雅黑" panose="020B0503020204020204" pitchFamily="34" charset="-122"/>
                <a:ea typeface="微软雅黑" panose="020B0503020204020204" pitchFamily="34" charset="-122"/>
              </a:rPr>
              <a:t>k+1</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a:t>
            </a:r>
            <a:r>
              <a:rPr lang="en-US" altLang="zh-CN" sz="2000" baseline="-25000" dirty="0" err="1">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w(T’)=w(T*)+w(e</a:t>
            </a:r>
            <a:r>
              <a:rPr lang="en-US" altLang="zh-CN" sz="2000" baseline="-25000" dirty="0">
                <a:latin typeface="微软雅黑" panose="020B0503020204020204" pitchFamily="34" charset="-122"/>
                <a:ea typeface="微软雅黑" panose="020B0503020204020204" pitchFamily="34" charset="-122"/>
              </a:rPr>
              <a:t>k+1</a:t>
            </a:r>
            <a:r>
              <a:rPr lang="en-US" altLang="zh-CN" sz="2000" dirty="0">
                <a:latin typeface="微软雅黑" panose="020B0503020204020204" pitchFamily="34" charset="-122"/>
                <a:ea typeface="微软雅黑" panose="020B0503020204020204" pitchFamily="34" charset="-122"/>
              </a:rPr>
              <a:t>) –w(</a:t>
            </a:r>
            <a:r>
              <a:rPr lang="en-US" altLang="zh-CN" sz="2000" dirty="0" err="1">
                <a:latin typeface="微软雅黑" panose="020B0503020204020204" pitchFamily="34" charset="-122"/>
                <a:ea typeface="微软雅黑" panose="020B0503020204020204" pitchFamily="34" charset="-122"/>
              </a:rPr>
              <a:t>e</a:t>
            </a:r>
            <a:r>
              <a:rPr lang="en-US" altLang="zh-CN" sz="2000" baseline="-25000" dirty="0" err="1">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由算法知，</a:t>
            </a:r>
            <a:r>
              <a:rPr lang="en-US" altLang="zh-CN" sz="2000" dirty="0">
                <a:latin typeface="微软雅黑" panose="020B0503020204020204" pitchFamily="34" charset="-122"/>
                <a:ea typeface="微软雅黑" panose="020B0503020204020204" pitchFamily="34" charset="-122"/>
              </a:rPr>
              <a:t>w(e</a:t>
            </a:r>
            <a:r>
              <a:rPr lang="en-US" altLang="zh-CN" sz="2000" baseline="-25000" dirty="0">
                <a:latin typeface="微软雅黑" panose="020B0503020204020204" pitchFamily="34" charset="-122"/>
                <a:ea typeface="微软雅黑" panose="020B0503020204020204" pitchFamily="34" charset="-122"/>
              </a:rPr>
              <a:t>k+1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w(</a:t>
            </a:r>
            <a:r>
              <a:rPr lang="en-US" altLang="zh-CN" sz="2000" dirty="0" err="1">
                <a:latin typeface="微软雅黑" panose="020B0503020204020204" pitchFamily="34" charset="-122"/>
                <a:ea typeface="微软雅黑" panose="020B0503020204020204" pitchFamily="34" charset="-122"/>
              </a:rPr>
              <a:t>e</a:t>
            </a:r>
            <a:r>
              <a:rPr lang="en-US" altLang="zh-CN" sz="2000" baseline="-25000" dirty="0" err="1">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T’</a:t>
            </a:r>
            <a:r>
              <a:rPr lang="zh-CN" altLang="en-US" sz="2000" dirty="0">
                <a:latin typeface="微软雅黑" panose="020B0503020204020204" pitchFamily="34" charset="-122"/>
                <a:ea typeface="微软雅黑" panose="020B0503020204020204" pitchFamily="34" charset="-122"/>
              </a:rPr>
              <a:t>是最优树。</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但</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有</a:t>
            </a:r>
            <a:r>
              <a:rPr lang="en-US" altLang="zh-CN" sz="2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条共同边，故</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是最优，矛盾。</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000" dirty="0">
                <a:latin typeface="微软雅黑" panose="020B0503020204020204" pitchFamily="34" charset="-122"/>
                <a:ea typeface="微软雅黑" panose="020B0503020204020204" pitchFamily="34" charset="-122"/>
              </a:rPr>
              <a:t>因此，</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Kruskal</a:t>
            </a:r>
            <a:r>
              <a:rPr lang="zh-CN" altLang="en-US" sz="2000" dirty="0">
                <a:latin typeface="微软雅黑" panose="020B0503020204020204" pitchFamily="34" charset="-122"/>
                <a:ea typeface="微软雅黑" panose="020B0503020204020204" pitchFamily="34" charset="-122"/>
              </a:rPr>
              <a:t>算法的输出</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是一棵最小生成树。 </a:t>
            </a:r>
            <a:endParaRPr lang="en-US" altLang="zh-CN" sz="2000" b="1" dirty="0">
              <a:latin typeface="微软雅黑" panose="020B0503020204020204" pitchFamily="34" charset="-122"/>
              <a:ea typeface="微软雅黑" panose="020B0503020204020204" pitchFamily="34" charset="-122"/>
            </a:endParaRPr>
          </a:p>
        </p:txBody>
      </p:sp>
      <p:sp>
        <p:nvSpPr>
          <p:cNvPr id="7" name="文本占位符 8">
            <a:extLst>
              <a:ext uri="{FF2B5EF4-FFF2-40B4-BE49-F238E27FC236}">
                <a16:creationId xmlns:a16="http://schemas.microsoft.com/office/drawing/2014/main" id="{93F2EFA9-C2E9-DCF4-592D-E70B57AA7474}"/>
              </a:ext>
            </a:extLst>
          </p:cNvPr>
          <p:cNvSpPr>
            <a:spLocks noGrp="1"/>
          </p:cNvSpPr>
          <p:nvPr>
            <p:ph type="body" sz="quarter" idx="13"/>
          </p:nvPr>
        </p:nvSpPr>
        <p:spPr>
          <a:xfrm>
            <a:off x="-663575" y="261938"/>
            <a:ext cx="9682163" cy="863600"/>
          </a:xfrm>
        </p:spPr>
        <p:txBody>
          <a:bodyPr/>
          <a:lstStyle/>
          <a:p>
            <a:r>
              <a:rPr lang="en-US" altLang="zh-CN" sz="2800" b="1" dirty="0">
                <a:latin typeface="微软雅黑" panose="020B0503020204020204" pitchFamily="34" charset="-122"/>
                <a:ea typeface="微软雅黑" panose="020B0503020204020204" pitchFamily="34" charset="-122"/>
              </a:rPr>
              <a:t>Kruskal</a:t>
            </a:r>
            <a:r>
              <a:rPr lang="zh-CN" altLang="en-US" sz="2800" b="1" dirty="0">
                <a:latin typeface="微软雅黑" panose="020B0503020204020204" pitchFamily="34" charset="-122"/>
                <a:ea typeface="微软雅黑" panose="020B0503020204020204" pitchFamily="34" charset="-122"/>
              </a:rPr>
              <a:t>算法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1122350" y="1467537"/>
            <a:ext cx="4115439" cy="430374"/>
          </a:xfrm>
          <a:prstGeom prst="rect">
            <a:avLst/>
          </a:prstGeom>
          <a:solidFill>
            <a:schemeClr val="accent4">
              <a:lumMod val="20000"/>
              <a:lumOff val="80000"/>
            </a:schemeClr>
          </a:solidFill>
          <a:ln>
            <a:noFill/>
          </a:ln>
          <a:effectLst/>
        </p:spPr>
        <p:txBody>
          <a:bodyPr wrap="square">
            <a:spAutoFit/>
          </a:bodyPr>
          <a:lstStyle/>
          <a:p>
            <a:pPr>
              <a:lnSpc>
                <a:spcPct val="120000"/>
              </a:lnSpc>
              <a:spcBef>
                <a:spcPts val="1200"/>
              </a:spcBef>
              <a:defRPr/>
            </a:pPr>
            <a:r>
              <a:rPr lang="zh-CN" altLang="en-US" sz="2000" b="1" dirty="0">
                <a:latin typeface="微软雅黑" panose="020B0503020204020204" pitchFamily="34" charset="-122"/>
                <a:ea typeface="微软雅黑" panose="020B0503020204020204" pitchFamily="34" charset="-122"/>
              </a:rPr>
              <a:t>贪心选择性质证明</a:t>
            </a:r>
          </a:p>
        </p:txBody>
      </p:sp>
      <p:sp>
        <p:nvSpPr>
          <p:cNvPr id="9" name="Rectangle 3"/>
          <p:cNvSpPr txBox="1">
            <a:spLocks noChangeArrowheads="1"/>
          </p:cNvSpPr>
          <p:nvPr/>
        </p:nvSpPr>
        <p:spPr>
          <a:xfrm>
            <a:off x="891122" y="2240175"/>
            <a:ext cx="10133049" cy="2886629"/>
          </a:xfrm>
          <a:prstGeom prst="rect">
            <a:avLst/>
          </a:prstGeom>
          <a:noFill/>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1200"/>
              </a:spcBef>
              <a:buNone/>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）首先假设存在问题的一个全局最优解</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1200"/>
              </a:spcBef>
              <a:buNone/>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）然后</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证明可以将这个全局最优解</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修改（替换）成从贪心选择开始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，此时，原问题就简化成为一个相似的、规模较小的子问题；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1200"/>
              </a:spcBef>
              <a:buNone/>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）最后用</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数学归纳法</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证明，</a:t>
            </a:r>
            <a:r>
              <a:rPr lang="zh-CN" altLang="zh-CN"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总是存在一个以贪心选择开始的求解方案</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，最终可得到问题的全局最优解。</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占位符 5">
            <a:extLst>
              <a:ext uri="{FF2B5EF4-FFF2-40B4-BE49-F238E27FC236}">
                <a16:creationId xmlns:a16="http://schemas.microsoft.com/office/drawing/2014/main" id="{DC1F7190-EE3D-7648-7BCC-4B742FC424EF}"/>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pPr>
              <a:spcBef>
                <a:spcPct val="50000"/>
              </a:spcBef>
            </a:pPr>
            <a:r>
              <a:rPr lang="en-US" altLang="zh-CN" sz="2800" b="1" dirty="0">
                <a:latin typeface="微软雅黑" panose="020B0503020204020204" pitchFamily="34" charset="-122"/>
                <a:ea typeface="微软雅黑" panose="020B0503020204020204" pitchFamily="34" charset="-122"/>
                <a:sym typeface="+mn-ea"/>
              </a:rPr>
              <a:t>5.1.2 </a:t>
            </a:r>
            <a:r>
              <a:rPr lang="zh-CN" altLang="en-US" sz="2800" b="1" dirty="0">
                <a:latin typeface="微软雅黑" panose="020B0503020204020204" pitchFamily="34" charset="-122"/>
                <a:ea typeface="微软雅黑" panose="020B0503020204020204" pitchFamily="34" charset="-122"/>
                <a:sym typeface="+mn-ea"/>
              </a:rPr>
              <a:t>贪心法求解的问题应具有的性质</a:t>
            </a:r>
          </a:p>
        </p:txBody>
      </p:sp>
    </p:spTree>
    <p:extLst>
      <p:ext uri="{BB962C8B-B14F-4D97-AF65-F5344CB8AC3E}">
        <p14:creationId xmlns:p14="http://schemas.microsoft.com/office/powerpoint/2010/main" val="3429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1293</TotalTime>
  <Words>11755</Words>
  <Application>Microsoft Office PowerPoint</Application>
  <PresentationFormat>宽屏</PresentationFormat>
  <Paragraphs>1077</Paragraphs>
  <Slides>90</Slides>
  <Notes>29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103" baseType="lpstr">
      <vt:lpstr>等线</vt:lpstr>
      <vt:lpstr>宋体</vt:lpstr>
      <vt:lpstr>微软雅黑</vt:lpstr>
      <vt:lpstr>Arial</vt:lpstr>
      <vt:lpstr>Bookman Old Style</vt:lpstr>
      <vt:lpstr>Calibri</vt:lpstr>
      <vt:lpstr>Calibri Light</vt:lpstr>
      <vt:lpstr>Cambria Math</vt:lpstr>
      <vt:lpstr>Consolas</vt:lpstr>
      <vt:lpstr>Times New Roman</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huangjin</dc:creator>
  <cp:lastModifiedBy>aaa</cp:lastModifiedBy>
  <cp:revision>157</cp:revision>
  <dcterms:created xsi:type="dcterms:W3CDTF">2018-12-14T12:48:00Z</dcterms:created>
  <dcterms:modified xsi:type="dcterms:W3CDTF">2023-04-10T12:14:11Z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