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451" r:id="rId5"/>
    <p:sldId id="448" r:id="rId6"/>
    <p:sldId id="306" r:id="rId7"/>
    <p:sldId id="305" r:id="rId8"/>
    <p:sldId id="470" r:id="rId9"/>
    <p:sldId id="272" r:id="rId10"/>
    <p:sldId id="446" r:id="rId11"/>
    <p:sldId id="304" r:id="rId12"/>
    <p:sldId id="303" r:id="rId13"/>
    <p:sldId id="452" r:id="rId14"/>
    <p:sldId id="318" r:id="rId15"/>
    <p:sldId id="437" r:id="rId16"/>
    <p:sldId id="438" r:id="rId17"/>
    <p:sldId id="439" r:id="rId18"/>
    <p:sldId id="440" r:id="rId19"/>
    <p:sldId id="319" r:id="rId20"/>
    <p:sldId id="455" r:id="rId21"/>
    <p:sldId id="456" r:id="rId22"/>
    <p:sldId id="457" r:id="rId23"/>
    <p:sldId id="458" r:id="rId24"/>
    <p:sldId id="465" r:id="rId25"/>
    <p:sldId id="459" r:id="rId26"/>
    <p:sldId id="460" r:id="rId27"/>
    <p:sldId id="461" r:id="rId28"/>
    <p:sldId id="471" r:id="rId29"/>
    <p:sldId id="468" r:id="rId30"/>
    <p:sldId id="472" r:id="rId31"/>
    <p:sldId id="462" r:id="rId32"/>
    <p:sldId id="4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DC4103-968E-B349-F923-3B312F946F5A}" name="Aaron M Geller" initials="AG" userId="S::amg416@ads.northwestern.edu::d8a535b4-4966-43c9-9db3-0de26afd9189" providerId="AD"/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  <p188:author id="{A9707694-606A-15A6-FE21-F0F3F82712E9}" name="Efren Nauvoo Cruz Cortes" initials="" userId="S::mkk9335@ads.northwestern.edu::3dd78860-7020-4fb4-9123-80648c6a9f30" providerId="AD"/>
  <p188:author id="{DD828CBF-4AF5-C5DB-5AC5-6D02570FD590}" name="John Lee" initials="JL" userId="S::xtc3853@ads.northwestern.edu::983a6f42-7a1b-4206-85ef-f322ba1379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7D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E06A4-AAEF-4C27-BD6D-702820FF364E}" v="22" dt="2025-08-11T17:12:4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6" y="404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16523-FC10-48DB-BAD8-AA3ADF4486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FE6939-C5F9-414B-97A3-DAC2CD144F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Have your laptop ready for exercises!</a:t>
          </a:r>
        </a:p>
      </dgm:t>
    </dgm:pt>
    <dgm:pt modelId="{13ED8CB3-5532-4B22-93DD-DFB577E8E54E}" type="parTrans" cxnId="{FC587F74-D082-4368-87A1-DB7C9A49F368}">
      <dgm:prSet/>
      <dgm:spPr/>
      <dgm:t>
        <a:bodyPr/>
        <a:lstStyle/>
        <a:p>
          <a:endParaRPr lang="en-US"/>
        </a:p>
      </dgm:t>
    </dgm:pt>
    <dgm:pt modelId="{1DB2A6AC-9BBD-4AD2-B8E9-04F4E918E8AB}" type="sibTrans" cxnId="{FC587F74-D082-4368-87A1-DB7C9A49F368}">
      <dgm:prSet/>
      <dgm:spPr/>
      <dgm:t>
        <a:bodyPr/>
        <a:lstStyle/>
        <a:p>
          <a:endParaRPr lang="en-US"/>
        </a:p>
      </dgm:t>
    </dgm:pt>
    <dgm:pt modelId="{A2A21112-C58D-444D-A411-EB4DFC9AD34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3200" dirty="0"/>
            <a:t>GitHub repo with resources:</a:t>
          </a:r>
        </a:p>
      </dgm:t>
    </dgm:pt>
    <dgm:pt modelId="{BBD76494-DF29-470E-9250-A99C77A301F3}" type="parTrans" cxnId="{CF9A57DB-1399-471F-AA1D-0172C3CE7C4D}">
      <dgm:prSet/>
      <dgm:spPr/>
      <dgm:t>
        <a:bodyPr/>
        <a:lstStyle/>
        <a:p>
          <a:endParaRPr lang="en-US"/>
        </a:p>
      </dgm:t>
    </dgm:pt>
    <dgm:pt modelId="{B645275A-5818-4B54-8BCE-554F99A72653}" type="sibTrans" cxnId="{CF9A57DB-1399-471F-AA1D-0172C3CE7C4D}">
      <dgm:prSet/>
      <dgm:spPr/>
      <dgm:t>
        <a:bodyPr/>
        <a:lstStyle/>
        <a:p>
          <a:endParaRPr lang="en-US"/>
        </a:p>
      </dgm:t>
    </dgm:pt>
    <dgm:pt modelId="{B9EACF9D-8224-495A-8203-D4B3864B41E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https://github.com/nuitrcs/AI_Week_Topic_</a:t>
          </a:r>
          <a:r>
            <a:rPr lang="en-US" sz="2000" dirty="0">
              <a:latin typeface="Aptos Display" panose="020F0302020204030204"/>
            </a:rPr>
            <a:t>Modeling</a:t>
          </a:r>
          <a:endParaRPr lang="en-US" sz="2000" dirty="0"/>
        </a:p>
      </dgm:t>
    </dgm:pt>
    <dgm:pt modelId="{270A71E3-B460-46B6-815F-A07E546A26EB}" type="parTrans" cxnId="{0CDEE651-687A-4F95-9B9E-F7817CE706F8}">
      <dgm:prSet/>
      <dgm:spPr/>
      <dgm:t>
        <a:bodyPr/>
        <a:lstStyle/>
        <a:p>
          <a:endParaRPr lang="en-US"/>
        </a:p>
      </dgm:t>
    </dgm:pt>
    <dgm:pt modelId="{FC711419-A40C-46A3-8A72-AA8A591ECB6F}" type="sibTrans" cxnId="{0CDEE651-687A-4F95-9B9E-F7817CE706F8}">
      <dgm:prSet/>
      <dgm:spPr/>
      <dgm:t>
        <a:bodyPr/>
        <a:lstStyle/>
        <a:p>
          <a:endParaRPr lang="en-US"/>
        </a:p>
      </dgm:t>
    </dgm:pt>
    <dgm:pt modelId="{ECE00A47-83ED-4521-B8A5-D4C288FC53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You may want a pen and paper to take notes</a:t>
          </a:r>
        </a:p>
      </dgm:t>
    </dgm:pt>
    <dgm:pt modelId="{53BD6DEF-A110-45CE-8272-7459EF07FD80}" type="parTrans" cxnId="{66485BF1-3F2E-4455-A6C9-B26265708401}">
      <dgm:prSet/>
      <dgm:spPr/>
      <dgm:t>
        <a:bodyPr/>
        <a:lstStyle/>
        <a:p>
          <a:endParaRPr lang="en-US"/>
        </a:p>
      </dgm:t>
    </dgm:pt>
    <dgm:pt modelId="{E822DE2D-1A05-42F1-93DF-987D33C1617F}" type="sibTrans" cxnId="{66485BF1-3F2E-4455-A6C9-B26265708401}">
      <dgm:prSet/>
      <dgm:spPr/>
      <dgm:t>
        <a:bodyPr/>
        <a:lstStyle/>
        <a:p>
          <a:endParaRPr lang="en-US"/>
        </a:p>
      </dgm:t>
    </dgm:pt>
    <dgm:pt modelId="{279E5CD5-4A06-4804-9DCC-072485149694}" type="pres">
      <dgm:prSet presAssocID="{A5816523-FC10-48DB-BAD8-AA3ADF448690}" presName="root" presStyleCnt="0">
        <dgm:presLayoutVars>
          <dgm:dir/>
          <dgm:resizeHandles val="exact"/>
        </dgm:presLayoutVars>
      </dgm:prSet>
      <dgm:spPr/>
    </dgm:pt>
    <dgm:pt modelId="{04B6A4A7-12BD-4DC8-A618-80B9EC8DF384}" type="pres">
      <dgm:prSet presAssocID="{8DFE6939-C5F9-414B-97A3-DAC2CD144FE7}" presName="compNode" presStyleCnt="0"/>
      <dgm:spPr/>
    </dgm:pt>
    <dgm:pt modelId="{58014773-F6F3-4A33-B70A-B8A052AA60FF}" type="pres">
      <dgm:prSet presAssocID="{8DFE6939-C5F9-414B-97A3-DAC2CD144FE7}" presName="bgRect" presStyleLbl="bgShp" presStyleIdx="0" presStyleCnt="3" custLinFactNeighborX="3576" custLinFactNeighborY="1422"/>
      <dgm:spPr>
        <a:solidFill>
          <a:srgbClr val="F7D5CD"/>
        </a:solidFill>
      </dgm:spPr>
    </dgm:pt>
    <dgm:pt modelId="{6D78EA46-8156-42A4-A319-9126BF977BDA}" type="pres">
      <dgm:prSet presAssocID="{8DFE6939-C5F9-414B-97A3-DAC2CD144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FB9B3091-9BBE-4920-BA6D-DF5D0438A778}" type="pres">
      <dgm:prSet presAssocID="{8DFE6939-C5F9-414B-97A3-DAC2CD144FE7}" presName="spaceRect" presStyleCnt="0"/>
      <dgm:spPr/>
    </dgm:pt>
    <dgm:pt modelId="{7AAD06D3-5CC2-4CC8-9285-556D373FE82C}" type="pres">
      <dgm:prSet presAssocID="{8DFE6939-C5F9-414B-97A3-DAC2CD144FE7}" presName="parTx" presStyleLbl="revTx" presStyleIdx="0" presStyleCnt="4">
        <dgm:presLayoutVars>
          <dgm:chMax val="0"/>
          <dgm:chPref val="0"/>
        </dgm:presLayoutVars>
      </dgm:prSet>
      <dgm:spPr/>
    </dgm:pt>
    <dgm:pt modelId="{E138D00A-9FD9-43E4-8273-37F8CD2C3B17}" type="pres">
      <dgm:prSet presAssocID="{1DB2A6AC-9BBD-4AD2-B8E9-04F4E918E8AB}" presName="sibTrans" presStyleCnt="0"/>
      <dgm:spPr/>
    </dgm:pt>
    <dgm:pt modelId="{50CB8BF3-0596-4A55-9F5C-0DE7B3EC1ED8}" type="pres">
      <dgm:prSet presAssocID="{A2A21112-C58D-444D-A411-EB4DFC9AD346}" presName="compNode" presStyleCnt="0"/>
      <dgm:spPr/>
    </dgm:pt>
    <dgm:pt modelId="{3FA87240-7EB8-4785-9AD8-511DF3449DB0}" type="pres">
      <dgm:prSet presAssocID="{A2A21112-C58D-444D-A411-EB4DFC9AD346}" presName="bgRect" presStyleLbl="bgShp" presStyleIdx="1" presStyleCnt="3" custLinFactNeighborX="3576" custLinFactNeighborY="1422"/>
      <dgm:spPr/>
    </dgm:pt>
    <dgm:pt modelId="{828A633C-769A-41F1-97C0-ADCED4705E2F}" type="pres">
      <dgm:prSet presAssocID="{A2A21112-C58D-444D-A411-EB4DFC9AD3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 with solid fill"/>
        </a:ext>
      </dgm:extLst>
    </dgm:pt>
    <dgm:pt modelId="{E0FAD24C-EFBC-435B-84EB-47BBDB532A37}" type="pres">
      <dgm:prSet presAssocID="{A2A21112-C58D-444D-A411-EB4DFC9AD346}" presName="spaceRect" presStyleCnt="0"/>
      <dgm:spPr/>
    </dgm:pt>
    <dgm:pt modelId="{B5A9539E-FEC0-44AA-8633-693A111D6B3E}" type="pres">
      <dgm:prSet presAssocID="{A2A21112-C58D-444D-A411-EB4DFC9AD346}" presName="parTx" presStyleLbl="revTx" presStyleIdx="1" presStyleCnt="4" custScaleX="84055" custLinFactNeighborX="-9305" custLinFactNeighborY="-1023">
        <dgm:presLayoutVars>
          <dgm:chMax val="0"/>
          <dgm:chPref val="0"/>
        </dgm:presLayoutVars>
      </dgm:prSet>
      <dgm:spPr/>
    </dgm:pt>
    <dgm:pt modelId="{8670379F-1E17-4E2F-8294-447341C4A465}" type="pres">
      <dgm:prSet presAssocID="{A2A21112-C58D-444D-A411-EB4DFC9AD346}" presName="desTx" presStyleLbl="revTx" presStyleIdx="2" presStyleCnt="4" custScaleX="136042" custLinFactNeighborX="-4473" custLinFactNeighborY="474">
        <dgm:presLayoutVars/>
      </dgm:prSet>
      <dgm:spPr/>
    </dgm:pt>
    <dgm:pt modelId="{A694E11B-8407-4DFA-9C5D-62E6F69B3214}" type="pres">
      <dgm:prSet presAssocID="{B645275A-5818-4B54-8BCE-554F99A72653}" presName="sibTrans" presStyleCnt="0"/>
      <dgm:spPr/>
    </dgm:pt>
    <dgm:pt modelId="{71E819F7-29D6-45F8-8EE7-BF726574BF76}" type="pres">
      <dgm:prSet presAssocID="{ECE00A47-83ED-4521-B8A5-D4C288FC536B}" presName="compNode" presStyleCnt="0"/>
      <dgm:spPr/>
    </dgm:pt>
    <dgm:pt modelId="{B1A586AF-0366-4498-AD10-09CB175F9437}" type="pres">
      <dgm:prSet presAssocID="{ECE00A47-83ED-4521-B8A5-D4C288FC536B}" presName="bgRect" presStyleLbl="bgShp" presStyleIdx="2" presStyleCnt="3" custLinFactNeighborX="3576" custLinFactNeighborY="1422"/>
      <dgm:spPr/>
    </dgm:pt>
    <dgm:pt modelId="{D5DB63C7-BB21-4473-B8CE-AD9BBCC6C4E8}" type="pres">
      <dgm:prSet presAssocID="{ECE00A47-83ED-4521-B8A5-D4C288FC53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4FFDE7E-16F2-479A-968C-EA7847935259}" type="pres">
      <dgm:prSet presAssocID="{ECE00A47-83ED-4521-B8A5-D4C288FC536B}" presName="spaceRect" presStyleCnt="0"/>
      <dgm:spPr/>
    </dgm:pt>
    <dgm:pt modelId="{523FDF77-498D-4331-B412-D0B8C599DE9C}" type="pres">
      <dgm:prSet presAssocID="{ECE00A47-83ED-4521-B8A5-D4C288FC53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194E0F-9371-4EB0-BF55-8B83625CF879}" type="presOf" srcId="{A5816523-FC10-48DB-BAD8-AA3ADF448690}" destId="{279E5CD5-4A06-4804-9DCC-072485149694}" srcOrd="0" destOrd="0" presId="urn:microsoft.com/office/officeart/2018/2/layout/IconVerticalSolidList"/>
    <dgm:cxn modelId="{A3522A16-9606-4CDD-86F7-A8CA2917879B}" type="presOf" srcId="{A2A21112-C58D-444D-A411-EB4DFC9AD346}" destId="{B5A9539E-FEC0-44AA-8633-693A111D6B3E}" srcOrd="0" destOrd="0" presId="urn:microsoft.com/office/officeart/2018/2/layout/IconVerticalSolidList"/>
    <dgm:cxn modelId="{22DCA745-2EBD-4E3A-8994-937749FE859B}" type="presOf" srcId="{8DFE6939-C5F9-414B-97A3-DAC2CD144FE7}" destId="{7AAD06D3-5CC2-4CC8-9285-556D373FE82C}" srcOrd="0" destOrd="0" presId="urn:microsoft.com/office/officeart/2018/2/layout/IconVerticalSolidList"/>
    <dgm:cxn modelId="{3AC4FF4E-482D-4136-A949-DC3810E39168}" type="presOf" srcId="{B9EACF9D-8224-495A-8203-D4B3864B41E6}" destId="{8670379F-1E17-4E2F-8294-447341C4A465}" srcOrd="0" destOrd="0" presId="urn:microsoft.com/office/officeart/2018/2/layout/IconVerticalSolidList"/>
    <dgm:cxn modelId="{0CDEE651-687A-4F95-9B9E-F7817CE706F8}" srcId="{A2A21112-C58D-444D-A411-EB4DFC9AD346}" destId="{B9EACF9D-8224-495A-8203-D4B3864B41E6}" srcOrd="0" destOrd="0" parTransId="{270A71E3-B460-46B6-815F-A07E546A26EB}" sibTransId="{FC711419-A40C-46A3-8A72-AA8A591ECB6F}"/>
    <dgm:cxn modelId="{FC587F74-D082-4368-87A1-DB7C9A49F368}" srcId="{A5816523-FC10-48DB-BAD8-AA3ADF448690}" destId="{8DFE6939-C5F9-414B-97A3-DAC2CD144FE7}" srcOrd="0" destOrd="0" parTransId="{13ED8CB3-5532-4B22-93DD-DFB577E8E54E}" sibTransId="{1DB2A6AC-9BBD-4AD2-B8E9-04F4E918E8AB}"/>
    <dgm:cxn modelId="{CF9A57DB-1399-471F-AA1D-0172C3CE7C4D}" srcId="{A5816523-FC10-48DB-BAD8-AA3ADF448690}" destId="{A2A21112-C58D-444D-A411-EB4DFC9AD346}" srcOrd="1" destOrd="0" parTransId="{BBD76494-DF29-470E-9250-A99C77A301F3}" sibTransId="{B645275A-5818-4B54-8BCE-554F99A72653}"/>
    <dgm:cxn modelId="{66485BF1-3F2E-4455-A6C9-B26265708401}" srcId="{A5816523-FC10-48DB-BAD8-AA3ADF448690}" destId="{ECE00A47-83ED-4521-B8A5-D4C288FC536B}" srcOrd="2" destOrd="0" parTransId="{53BD6DEF-A110-45CE-8272-7459EF07FD80}" sibTransId="{E822DE2D-1A05-42F1-93DF-987D33C1617F}"/>
    <dgm:cxn modelId="{D159F1F5-C7AD-4AC0-B9AD-CBAB300CECD1}" type="presOf" srcId="{ECE00A47-83ED-4521-B8A5-D4C288FC536B}" destId="{523FDF77-498D-4331-B412-D0B8C599DE9C}" srcOrd="0" destOrd="0" presId="urn:microsoft.com/office/officeart/2018/2/layout/IconVerticalSolidList"/>
    <dgm:cxn modelId="{69493D88-1388-43B6-9B22-674EAD181E1B}" type="presParOf" srcId="{279E5CD5-4A06-4804-9DCC-072485149694}" destId="{04B6A4A7-12BD-4DC8-A618-80B9EC8DF384}" srcOrd="0" destOrd="0" presId="urn:microsoft.com/office/officeart/2018/2/layout/IconVerticalSolidList"/>
    <dgm:cxn modelId="{AD1BF7A5-DDCE-4C57-B763-C672E85C86E2}" type="presParOf" srcId="{04B6A4A7-12BD-4DC8-A618-80B9EC8DF384}" destId="{58014773-F6F3-4A33-B70A-B8A052AA60FF}" srcOrd="0" destOrd="0" presId="urn:microsoft.com/office/officeart/2018/2/layout/IconVerticalSolidList"/>
    <dgm:cxn modelId="{A9120224-BE9F-4ABE-9958-704C46A0A99D}" type="presParOf" srcId="{04B6A4A7-12BD-4DC8-A618-80B9EC8DF384}" destId="{6D78EA46-8156-42A4-A319-9126BF977BDA}" srcOrd="1" destOrd="0" presId="urn:microsoft.com/office/officeart/2018/2/layout/IconVerticalSolidList"/>
    <dgm:cxn modelId="{1513B897-34A5-46D7-B8AF-C6A69389E75E}" type="presParOf" srcId="{04B6A4A7-12BD-4DC8-A618-80B9EC8DF384}" destId="{FB9B3091-9BBE-4920-BA6D-DF5D0438A778}" srcOrd="2" destOrd="0" presId="urn:microsoft.com/office/officeart/2018/2/layout/IconVerticalSolidList"/>
    <dgm:cxn modelId="{3E18388A-C746-4B8D-802C-451A3255BC30}" type="presParOf" srcId="{04B6A4A7-12BD-4DC8-A618-80B9EC8DF384}" destId="{7AAD06D3-5CC2-4CC8-9285-556D373FE82C}" srcOrd="3" destOrd="0" presId="urn:microsoft.com/office/officeart/2018/2/layout/IconVerticalSolidList"/>
    <dgm:cxn modelId="{19DC7892-6AE8-4357-A9F1-AF083752BCBD}" type="presParOf" srcId="{279E5CD5-4A06-4804-9DCC-072485149694}" destId="{E138D00A-9FD9-43E4-8273-37F8CD2C3B17}" srcOrd="1" destOrd="0" presId="urn:microsoft.com/office/officeart/2018/2/layout/IconVerticalSolidList"/>
    <dgm:cxn modelId="{913FEAF7-779D-467C-90AC-0335A39BA085}" type="presParOf" srcId="{279E5CD5-4A06-4804-9DCC-072485149694}" destId="{50CB8BF3-0596-4A55-9F5C-0DE7B3EC1ED8}" srcOrd="2" destOrd="0" presId="urn:microsoft.com/office/officeart/2018/2/layout/IconVerticalSolidList"/>
    <dgm:cxn modelId="{E7977A29-72F3-4D7E-AB20-BE698819BA77}" type="presParOf" srcId="{50CB8BF3-0596-4A55-9F5C-0DE7B3EC1ED8}" destId="{3FA87240-7EB8-4785-9AD8-511DF3449DB0}" srcOrd="0" destOrd="0" presId="urn:microsoft.com/office/officeart/2018/2/layout/IconVerticalSolidList"/>
    <dgm:cxn modelId="{04EAE7B2-106E-4219-B479-F77555CFFD33}" type="presParOf" srcId="{50CB8BF3-0596-4A55-9F5C-0DE7B3EC1ED8}" destId="{828A633C-769A-41F1-97C0-ADCED4705E2F}" srcOrd="1" destOrd="0" presId="urn:microsoft.com/office/officeart/2018/2/layout/IconVerticalSolidList"/>
    <dgm:cxn modelId="{A5990062-573F-4454-8996-0038236B0E25}" type="presParOf" srcId="{50CB8BF3-0596-4A55-9F5C-0DE7B3EC1ED8}" destId="{E0FAD24C-EFBC-435B-84EB-47BBDB532A37}" srcOrd="2" destOrd="0" presId="urn:microsoft.com/office/officeart/2018/2/layout/IconVerticalSolidList"/>
    <dgm:cxn modelId="{0244A529-4978-4AD3-B4D1-ED6F234F32C8}" type="presParOf" srcId="{50CB8BF3-0596-4A55-9F5C-0DE7B3EC1ED8}" destId="{B5A9539E-FEC0-44AA-8633-693A111D6B3E}" srcOrd="3" destOrd="0" presId="urn:microsoft.com/office/officeart/2018/2/layout/IconVerticalSolidList"/>
    <dgm:cxn modelId="{09A7A655-FBA7-4474-ADFF-0FBDCA43FE3F}" type="presParOf" srcId="{50CB8BF3-0596-4A55-9F5C-0DE7B3EC1ED8}" destId="{8670379F-1E17-4E2F-8294-447341C4A465}" srcOrd="4" destOrd="0" presId="urn:microsoft.com/office/officeart/2018/2/layout/IconVerticalSolidList"/>
    <dgm:cxn modelId="{5F4252E4-5A1E-448E-94C2-84FB5B59A39A}" type="presParOf" srcId="{279E5CD5-4A06-4804-9DCC-072485149694}" destId="{A694E11B-8407-4DFA-9C5D-62E6F69B3214}" srcOrd="3" destOrd="0" presId="urn:microsoft.com/office/officeart/2018/2/layout/IconVerticalSolidList"/>
    <dgm:cxn modelId="{7885B392-29CE-40A0-839D-1B63F3237A93}" type="presParOf" srcId="{279E5CD5-4A06-4804-9DCC-072485149694}" destId="{71E819F7-29D6-45F8-8EE7-BF726574BF76}" srcOrd="4" destOrd="0" presId="urn:microsoft.com/office/officeart/2018/2/layout/IconVerticalSolidList"/>
    <dgm:cxn modelId="{3573ECE7-A301-4C11-959A-B4AFF882BEF6}" type="presParOf" srcId="{71E819F7-29D6-45F8-8EE7-BF726574BF76}" destId="{B1A586AF-0366-4498-AD10-09CB175F9437}" srcOrd="0" destOrd="0" presId="urn:microsoft.com/office/officeart/2018/2/layout/IconVerticalSolidList"/>
    <dgm:cxn modelId="{AF3B936E-E39C-4380-BDAA-F1EE21124C09}" type="presParOf" srcId="{71E819F7-29D6-45F8-8EE7-BF726574BF76}" destId="{D5DB63C7-BB21-4473-B8CE-AD9BBCC6C4E8}" srcOrd="1" destOrd="0" presId="urn:microsoft.com/office/officeart/2018/2/layout/IconVerticalSolidList"/>
    <dgm:cxn modelId="{82B68711-2525-4EC3-8C84-F3701E42F3FC}" type="presParOf" srcId="{71E819F7-29D6-45F8-8EE7-BF726574BF76}" destId="{F4FFDE7E-16F2-479A-968C-EA7847935259}" srcOrd="2" destOrd="0" presId="urn:microsoft.com/office/officeart/2018/2/layout/IconVerticalSolidList"/>
    <dgm:cxn modelId="{62C9871E-DA04-48A4-B122-8448F791A657}" type="presParOf" srcId="{71E819F7-29D6-45F8-8EE7-BF726574BF76}" destId="{523FDF77-498D-4331-B412-D0B8C599DE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A3CA1-AC61-4E16-B0C8-CDD06F894F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CC50D4-30D2-40FC-89D0-23AD4DEFE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has an </a:t>
          </a:r>
          <a:r>
            <a:rPr lang="en-US" sz="3200" b="1"/>
            <a:t>environmental </a:t>
          </a:r>
          <a:r>
            <a:rPr lang="en-US" sz="3200"/>
            <a:t>impact. </a:t>
          </a:r>
        </a:p>
      </dgm:t>
    </dgm:pt>
    <dgm:pt modelId="{94E24303-FADB-4FE6-B6E3-B7224E65E67B}" type="parTrans" cxnId="{E58B185C-7BFA-44C3-A3ED-0927ADC1EF9F}">
      <dgm:prSet/>
      <dgm:spPr/>
      <dgm:t>
        <a:bodyPr/>
        <a:lstStyle/>
        <a:p>
          <a:endParaRPr lang="en-US"/>
        </a:p>
      </dgm:t>
    </dgm:pt>
    <dgm:pt modelId="{3E122CD0-F96D-41A4-AD95-8A1A08D0B738}" type="sibTrans" cxnId="{E58B185C-7BFA-44C3-A3ED-0927ADC1EF9F}">
      <dgm:prSet/>
      <dgm:spPr/>
      <dgm:t>
        <a:bodyPr/>
        <a:lstStyle/>
        <a:p>
          <a:endParaRPr lang="en-US"/>
        </a:p>
      </dgm:t>
    </dgm:pt>
    <dgm:pt modelId="{6752C7D0-B5D7-41A0-BD4B-C13998491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can rely on </a:t>
          </a:r>
          <a:r>
            <a:rPr lang="en-US" sz="3200" b="1"/>
            <a:t>objectionable labor conditions</a:t>
          </a:r>
          <a:r>
            <a:rPr lang="en-US" sz="3200"/>
            <a:t>.</a:t>
          </a:r>
        </a:p>
      </dgm:t>
    </dgm:pt>
    <dgm:pt modelId="{7D0B9545-73DA-471E-A885-A4D63D7A5DC6}" type="parTrans" cxnId="{4722D2EA-F75A-4638-8E65-7FF8066ACD14}">
      <dgm:prSet/>
      <dgm:spPr/>
      <dgm:t>
        <a:bodyPr/>
        <a:lstStyle/>
        <a:p>
          <a:endParaRPr lang="en-US"/>
        </a:p>
      </dgm:t>
    </dgm:pt>
    <dgm:pt modelId="{C3B19FF1-2D87-4270-896F-44169551F310}" type="sibTrans" cxnId="{4722D2EA-F75A-4638-8E65-7FF8066ACD14}">
      <dgm:prSet/>
      <dgm:spPr/>
      <dgm:t>
        <a:bodyPr/>
        <a:lstStyle/>
        <a:p>
          <a:endParaRPr lang="en-US"/>
        </a:p>
      </dgm:t>
    </dgm:pt>
    <dgm:pt modelId="{B9D7FEB8-885F-4470-A0BB-E71DEF95CA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can exhibit and reinforce </a:t>
          </a:r>
          <a:r>
            <a:rPr lang="en-US" sz="3200" b="1"/>
            <a:t>biases</a:t>
          </a:r>
          <a:r>
            <a:rPr lang="en-US" sz="3200"/>
            <a:t>.</a:t>
          </a:r>
        </a:p>
      </dgm:t>
    </dgm:pt>
    <dgm:pt modelId="{3141F9F5-A2D4-485B-A763-690751F5C37E}" type="parTrans" cxnId="{7A05C053-2172-49BE-A070-997417579D60}">
      <dgm:prSet/>
      <dgm:spPr/>
      <dgm:t>
        <a:bodyPr/>
        <a:lstStyle/>
        <a:p>
          <a:endParaRPr lang="en-US"/>
        </a:p>
      </dgm:t>
    </dgm:pt>
    <dgm:pt modelId="{558B8C72-C659-48D2-A300-A0BDD8413F40}" type="sibTrans" cxnId="{7A05C053-2172-49BE-A070-997417579D60}">
      <dgm:prSet/>
      <dgm:spPr/>
      <dgm:t>
        <a:bodyPr/>
        <a:lstStyle/>
        <a:p>
          <a:endParaRPr lang="en-US"/>
        </a:p>
      </dgm:t>
    </dgm:pt>
    <dgm:pt modelId="{5B24BB96-BB73-4FD5-81A1-C518329C0C8C}" type="pres">
      <dgm:prSet presAssocID="{934A3CA1-AC61-4E16-B0C8-CDD06F894F49}" presName="root" presStyleCnt="0">
        <dgm:presLayoutVars>
          <dgm:dir/>
          <dgm:resizeHandles val="exact"/>
        </dgm:presLayoutVars>
      </dgm:prSet>
      <dgm:spPr/>
    </dgm:pt>
    <dgm:pt modelId="{192D058E-48A4-49A0-88AF-A3FB80899113}" type="pres">
      <dgm:prSet presAssocID="{E2CC50D4-30D2-40FC-89D0-23AD4DEFE935}" presName="compNode" presStyleCnt="0"/>
      <dgm:spPr/>
    </dgm:pt>
    <dgm:pt modelId="{63B76DB4-3C2F-4712-8089-941F65BEE99F}" type="pres">
      <dgm:prSet presAssocID="{E2CC50D4-30D2-40FC-89D0-23AD4DEFE935}" presName="bgRect" presStyleLbl="bgShp" presStyleIdx="0" presStyleCnt="3"/>
      <dgm:spPr/>
    </dgm:pt>
    <dgm:pt modelId="{AB5A4BB9-C410-4B02-8C28-E808DB953B2D}" type="pres">
      <dgm:prSet presAssocID="{E2CC50D4-30D2-40FC-89D0-23AD4DEFE935}" presName="iconRect" presStyleLbl="node1" presStyleIdx="0" presStyleCnt="3" custScaleX="123738" custScaleY="123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BBE7A5-95F0-4F33-8B1D-8E18FA8F4FC7}" type="pres">
      <dgm:prSet presAssocID="{E2CC50D4-30D2-40FC-89D0-23AD4DEFE935}" presName="spaceRect" presStyleCnt="0"/>
      <dgm:spPr/>
    </dgm:pt>
    <dgm:pt modelId="{73A7CFBC-0097-4FAE-9A58-79A7C6AE4EF9}" type="pres">
      <dgm:prSet presAssocID="{E2CC50D4-30D2-40FC-89D0-23AD4DEFE935}" presName="parTx" presStyleLbl="revTx" presStyleIdx="0" presStyleCnt="3">
        <dgm:presLayoutVars>
          <dgm:chMax val="0"/>
          <dgm:chPref val="0"/>
        </dgm:presLayoutVars>
      </dgm:prSet>
      <dgm:spPr/>
    </dgm:pt>
    <dgm:pt modelId="{DD6A480E-5A5B-40EE-9C79-1AF7698899CA}" type="pres">
      <dgm:prSet presAssocID="{3E122CD0-F96D-41A4-AD95-8A1A08D0B738}" presName="sibTrans" presStyleCnt="0"/>
      <dgm:spPr/>
    </dgm:pt>
    <dgm:pt modelId="{98A37D00-D98A-45A4-8F6B-5B5B486EF6FA}" type="pres">
      <dgm:prSet presAssocID="{6752C7D0-B5D7-41A0-BD4B-C13998491BF0}" presName="compNode" presStyleCnt="0"/>
      <dgm:spPr/>
    </dgm:pt>
    <dgm:pt modelId="{6D414906-4854-43B2-A05C-FD71C6E0EFBC}" type="pres">
      <dgm:prSet presAssocID="{6752C7D0-B5D7-41A0-BD4B-C13998491BF0}" presName="bgRect" presStyleLbl="bgShp" presStyleIdx="1" presStyleCnt="3"/>
      <dgm:spPr/>
    </dgm:pt>
    <dgm:pt modelId="{DB292895-B015-4B58-B22B-D844E7DCEA6E}" type="pres">
      <dgm:prSet presAssocID="{6752C7D0-B5D7-41A0-BD4B-C13998491BF0}" presName="iconRect" presStyleLbl="node1" presStyleIdx="1" presStyleCnt="3" custScaleX="123738" custScaleY="12373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934F2CB7-A88A-4413-8B51-5307CBB8F201}" type="pres">
      <dgm:prSet presAssocID="{6752C7D0-B5D7-41A0-BD4B-C13998491BF0}" presName="spaceRect" presStyleCnt="0"/>
      <dgm:spPr/>
    </dgm:pt>
    <dgm:pt modelId="{061E0C00-BDCF-4935-A2FE-DC665052580C}" type="pres">
      <dgm:prSet presAssocID="{6752C7D0-B5D7-41A0-BD4B-C13998491BF0}" presName="parTx" presStyleLbl="revTx" presStyleIdx="1" presStyleCnt="3">
        <dgm:presLayoutVars>
          <dgm:chMax val="0"/>
          <dgm:chPref val="0"/>
        </dgm:presLayoutVars>
      </dgm:prSet>
      <dgm:spPr/>
    </dgm:pt>
    <dgm:pt modelId="{2B02E9B5-0A0A-4DFC-B0A5-D49D796B5A38}" type="pres">
      <dgm:prSet presAssocID="{C3B19FF1-2D87-4270-896F-44169551F310}" presName="sibTrans" presStyleCnt="0"/>
      <dgm:spPr/>
    </dgm:pt>
    <dgm:pt modelId="{130580F5-169D-4931-AF71-991EE6EF6679}" type="pres">
      <dgm:prSet presAssocID="{B9D7FEB8-885F-4470-A0BB-E71DEF95CAB3}" presName="compNode" presStyleCnt="0"/>
      <dgm:spPr/>
    </dgm:pt>
    <dgm:pt modelId="{A5806F3F-E203-475A-A00A-5F68DA1AAAC5}" type="pres">
      <dgm:prSet presAssocID="{B9D7FEB8-885F-4470-A0BB-E71DEF95CAB3}" presName="bgRect" presStyleLbl="bgShp" presStyleIdx="2" presStyleCnt="3"/>
      <dgm:spPr/>
    </dgm:pt>
    <dgm:pt modelId="{40F7EF33-4471-404F-9301-B6F293F6C830}" type="pres">
      <dgm:prSet presAssocID="{B9D7FEB8-885F-4470-A0BB-E71DEF95CAB3}" presName="iconRect" presStyleLbl="node1" presStyleIdx="2" presStyleCnt="3" custScaleX="123738" custScaleY="12373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12552E2F-E7F3-4706-82AB-157FBCAE7254}" type="pres">
      <dgm:prSet presAssocID="{B9D7FEB8-885F-4470-A0BB-E71DEF95CAB3}" presName="spaceRect" presStyleCnt="0"/>
      <dgm:spPr/>
    </dgm:pt>
    <dgm:pt modelId="{8756A57E-59C8-4FCA-8392-032E28C92321}" type="pres">
      <dgm:prSet presAssocID="{B9D7FEB8-885F-4470-A0BB-E71DEF95CA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BF6120-20E5-4E99-B424-7CD0DD238DA1}" type="presOf" srcId="{B9D7FEB8-885F-4470-A0BB-E71DEF95CAB3}" destId="{8756A57E-59C8-4FCA-8392-032E28C92321}" srcOrd="0" destOrd="0" presId="urn:microsoft.com/office/officeart/2018/2/layout/IconVerticalSolidList"/>
    <dgm:cxn modelId="{1E735524-6F2E-4994-9036-C585012AD737}" type="presOf" srcId="{934A3CA1-AC61-4E16-B0C8-CDD06F894F49}" destId="{5B24BB96-BB73-4FD5-81A1-C518329C0C8C}" srcOrd="0" destOrd="0" presId="urn:microsoft.com/office/officeart/2018/2/layout/IconVerticalSolidList"/>
    <dgm:cxn modelId="{E58B185C-7BFA-44C3-A3ED-0927ADC1EF9F}" srcId="{934A3CA1-AC61-4E16-B0C8-CDD06F894F49}" destId="{E2CC50D4-30D2-40FC-89D0-23AD4DEFE935}" srcOrd="0" destOrd="0" parTransId="{94E24303-FADB-4FE6-B6E3-B7224E65E67B}" sibTransId="{3E122CD0-F96D-41A4-AD95-8A1A08D0B738}"/>
    <dgm:cxn modelId="{7A05C053-2172-49BE-A070-997417579D60}" srcId="{934A3CA1-AC61-4E16-B0C8-CDD06F894F49}" destId="{B9D7FEB8-885F-4470-A0BB-E71DEF95CAB3}" srcOrd="2" destOrd="0" parTransId="{3141F9F5-A2D4-485B-A763-690751F5C37E}" sibTransId="{558B8C72-C659-48D2-A300-A0BDD8413F40}"/>
    <dgm:cxn modelId="{32469291-1F09-468E-A7D5-ECE3F030F276}" type="presOf" srcId="{6752C7D0-B5D7-41A0-BD4B-C13998491BF0}" destId="{061E0C00-BDCF-4935-A2FE-DC665052580C}" srcOrd="0" destOrd="0" presId="urn:microsoft.com/office/officeart/2018/2/layout/IconVerticalSolidList"/>
    <dgm:cxn modelId="{EF5542CF-37E5-4FD1-95FE-C70B3587A19D}" type="presOf" srcId="{E2CC50D4-30D2-40FC-89D0-23AD4DEFE935}" destId="{73A7CFBC-0097-4FAE-9A58-79A7C6AE4EF9}" srcOrd="0" destOrd="0" presId="urn:microsoft.com/office/officeart/2018/2/layout/IconVerticalSolidList"/>
    <dgm:cxn modelId="{4722D2EA-F75A-4638-8E65-7FF8066ACD14}" srcId="{934A3CA1-AC61-4E16-B0C8-CDD06F894F49}" destId="{6752C7D0-B5D7-41A0-BD4B-C13998491BF0}" srcOrd="1" destOrd="0" parTransId="{7D0B9545-73DA-471E-A885-A4D63D7A5DC6}" sibTransId="{C3B19FF1-2D87-4270-896F-44169551F310}"/>
    <dgm:cxn modelId="{F15D6DA5-6723-49E7-AA19-45154F1636F9}" type="presParOf" srcId="{5B24BB96-BB73-4FD5-81A1-C518329C0C8C}" destId="{192D058E-48A4-49A0-88AF-A3FB80899113}" srcOrd="0" destOrd="0" presId="urn:microsoft.com/office/officeart/2018/2/layout/IconVerticalSolidList"/>
    <dgm:cxn modelId="{013068D3-BC3A-490B-AD94-0421837F3ABB}" type="presParOf" srcId="{192D058E-48A4-49A0-88AF-A3FB80899113}" destId="{63B76DB4-3C2F-4712-8089-941F65BEE99F}" srcOrd="0" destOrd="0" presId="urn:microsoft.com/office/officeart/2018/2/layout/IconVerticalSolidList"/>
    <dgm:cxn modelId="{69033E37-2B90-42E3-A72D-E3E7FC6444E2}" type="presParOf" srcId="{192D058E-48A4-49A0-88AF-A3FB80899113}" destId="{AB5A4BB9-C410-4B02-8C28-E808DB953B2D}" srcOrd="1" destOrd="0" presId="urn:microsoft.com/office/officeart/2018/2/layout/IconVerticalSolidList"/>
    <dgm:cxn modelId="{F9BFFAF5-9F4E-40F2-95DC-DF5C4B578E44}" type="presParOf" srcId="{192D058E-48A4-49A0-88AF-A3FB80899113}" destId="{8FBBE7A5-95F0-4F33-8B1D-8E18FA8F4FC7}" srcOrd="2" destOrd="0" presId="urn:microsoft.com/office/officeart/2018/2/layout/IconVerticalSolidList"/>
    <dgm:cxn modelId="{C4EB8D4B-45E8-4A59-B457-C7F194979026}" type="presParOf" srcId="{192D058E-48A4-49A0-88AF-A3FB80899113}" destId="{73A7CFBC-0097-4FAE-9A58-79A7C6AE4EF9}" srcOrd="3" destOrd="0" presId="urn:microsoft.com/office/officeart/2018/2/layout/IconVerticalSolidList"/>
    <dgm:cxn modelId="{58B6A8EA-F8A5-4FA6-8E71-5722074ADF7F}" type="presParOf" srcId="{5B24BB96-BB73-4FD5-81A1-C518329C0C8C}" destId="{DD6A480E-5A5B-40EE-9C79-1AF7698899CA}" srcOrd="1" destOrd="0" presId="urn:microsoft.com/office/officeart/2018/2/layout/IconVerticalSolidList"/>
    <dgm:cxn modelId="{BF15FFA9-F6AA-4AF1-9730-61481CDA33A8}" type="presParOf" srcId="{5B24BB96-BB73-4FD5-81A1-C518329C0C8C}" destId="{98A37D00-D98A-45A4-8F6B-5B5B486EF6FA}" srcOrd="2" destOrd="0" presId="urn:microsoft.com/office/officeart/2018/2/layout/IconVerticalSolidList"/>
    <dgm:cxn modelId="{A45DD5CD-9080-4310-92FD-951178498E3E}" type="presParOf" srcId="{98A37D00-D98A-45A4-8F6B-5B5B486EF6FA}" destId="{6D414906-4854-43B2-A05C-FD71C6E0EFBC}" srcOrd="0" destOrd="0" presId="urn:microsoft.com/office/officeart/2018/2/layout/IconVerticalSolidList"/>
    <dgm:cxn modelId="{A1C15DC1-6FFD-46C6-AE8E-4A9E5809B2EA}" type="presParOf" srcId="{98A37D00-D98A-45A4-8F6B-5B5B486EF6FA}" destId="{DB292895-B015-4B58-B22B-D844E7DCEA6E}" srcOrd="1" destOrd="0" presId="urn:microsoft.com/office/officeart/2018/2/layout/IconVerticalSolidList"/>
    <dgm:cxn modelId="{BC84930B-668D-45E2-A434-87649286C24F}" type="presParOf" srcId="{98A37D00-D98A-45A4-8F6B-5B5B486EF6FA}" destId="{934F2CB7-A88A-4413-8B51-5307CBB8F201}" srcOrd="2" destOrd="0" presId="urn:microsoft.com/office/officeart/2018/2/layout/IconVerticalSolidList"/>
    <dgm:cxn modelId="{3FD54FDD-755A-428E-99D2-55315BEF82FC}" type="presParOf" srcId="{98A37D00-D98A-45A4-8F6B-5B5B486EF6FA}" destId="{061E0C00-BDCF-4935-A2FE-DC665052580C}" srcOrd="3" destOrd="0" presId="urn:microsoft.com/office/officeart/2018/2/layout/IconVerticalSolidList"/>
    <dgm:cxn modelId="{F3C1796E-2B24-4C1A-952D-1753D0C21EEA}" type="presParOf" srcId="{5B24BB96-BB73-4FD5-81A1-C518329C0C8C}" destId="{2B02E9B5-0A0A-4DFC-B0A5-D49D796B5A38}" srcOrd="3" destOrd="0" presId="urn:microsoft.com/office/officeart/2018/2/layout/IconVerticalSolidList"/>
    <dgm:cxn modelId="{E6AB4473-D395-484D-876D-35600A0A092E}" type="presParOf" srcId="{5B24BB96-BB73-4FD5-81A1-C518329C0C8C}" destId="{130580F5-169D-4931-AF71-991EE6EF6679}" srcOrd="4" destOrd="0" presId="urn:microsoft.com/office/officeart/2018/2/layout/IconVerticalSolidList"/>
    <dgm:cxn modelId="{C44D6B7A-22E1-453F-BFC8-3B335F437729}" type="presParOf" srcId="{130580F5-169D-4931-AF71-991EE6EF6679}" destId="{A5806F3F-E203-475A-A00A-5F68DA1AAAC5}" srcOrd="0" destOrd="0" presId="urn:microsoft.com/office/officeart/2018/2/layout/IconVerticalSolidList"/>
    <dgm:cxn modelId="{BBCB2DCF-BDE4-4C05-AE14-056E3E27A465}" type="presParOf" srcId="{130580F5-169D-4931-AF71-991EE6EF6679}" destId="{40F7EF33-4471-404F-9301-B6F293F6C830}" srcOrd="1" destOrd="0" presId="urn:microsoft.com/office/officeart/2018/2/layout/IconVerticalSolidList"/>
    <dgm:cxn modelId="{3F3E67E5-95E1-4616-9219-8AD6CF698802}" type="presParOf" srcId="{130580F5-169D-4931-AF71-991EE6EF6679}" destId="{12552E2F-E7F3-4706-82AB-157FBCAE7254}" srcOrd="2" destOrd="0" presId="urn:microsoft.com/office/officeart/2018/2/layout/IconVerticalSolidList"/>
    <dgm:cxn modelId="{5C5C2E49-3BE3-4D7A-99A1-0FCFEC5F0DE3}" type="presParOf" srcId="{130580F5-169D-4931-AF71-991EE6EF6679}" destId="{8756A57E-59C8-4FCA-8392-032E28C923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4A0FF-817D-48E3-BD74-2206778454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FC1E39-2996-4248-BF3A-09E9B879B6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1: Embeddings</a:t>
          </a:r>
        </a:p>
      </dgm:t>
    </dgm:pt>
    <dgm:pt modelId="{1374F69A-E1B3-4ACA-9C3A-E462EA37B4E1}" type="parTrans" cxnId="{892EC58D-D307-4B5D-9BD7-A2A30ABA0143}">
      <dgm:prSet/>
      <dgm:spPr/>
      <dgm:t>
        <a:bodyPr/>
        <a:lstStyle/>
        <a:p>
          <a:endParaRPr lang="en-US"/>
        </a:p>
      </dgm:t>
    </dgm:pt>
    <dgm:pt modelId="{08B2B754-9236-445C-B20C-9F4FCD999A2C}" type="sibTrans" cxnId="{892EC58D-D307-4B5D-9BD7-A2A30ABA0143}">
      <dgm:prSet/>
      <dgm:spPr/>
      <dgm:t>
        <a:bodyPr/>
        <a:lstStyle/>
        <a:p>
          <a:endParaRPr lang="en-US"/>
        </a:p>
      </dgm:t>
    </dgm:pt>
    <dgm:pt modelId="{71D18D5D-44A4-471E-A49E-859FCA5C6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2: Dimension Reduction</a:t>
          </a:r>
        </a:p>
      </dgm:t>
    </dgm:pt>
    <dgm:pt modelId="{4E384E08-0B73-4F72-9A4C-A1FA94C1218F}" type="parTrans" cxnId="{13204370-17D9-4588-91F2-E4D189BCA057}">
      <dgm:prSet/>
      <dgm:spPr/>
      <dgm:t>
        <a:bodyPr/>
        <a:lstStyle/>
        <a:p>
          <a:endParaRPr lang="en-US"/>
        </a:p>
      </dgm:t>
    </dgm:pt>
    <dgm:pt modelId="{875FF8AA-1CD9-4BD9-BE00-847221844F0D}" type="sibTrans" cxnId="{13204370-17D9-4588-91F2-E4D189BCA057}">
      <dgm:prSet/>
      <dgm:spPr/>
      <dgm:t>
        <a:bodyPr/>
        <a:lstStyle/>
        <a:p>
          <a:endParaRPr lang="en-US"/>
        </a:p>
      </dgm:t>
    </dgm:pt>
    <dgm:pt modelId="{E333D476-FEB7-4F88-B2E7-7C5B977D5E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3: Clustering</a:t>
          </a:r>
        </a:p>
      </dgm:t>
    </dgm:pt>
    <dgm:pt modelId="{563A2ED1-FE2E-496B-AFC0-A0AC47FC0273}" type="parTrans" cxnId="{6D58B0B3-58ED-4193-A1A5-B1617BF542CB}">
      <dgm:prSet/>
      <dgm:spPr/>
      <dgm:t>
        <a:bodyPr/>
        <a:lstStyle/>
        <a:p>
          <a:endParaRPr lang="en-US"/>
        </a:p>
      </dgm:t>
    </dgm:pt>
    <dgm:pt modelId="{9B187F81-9DEF-4529-84CF-AD03A1A4E5F7}" type="sibTrans" cxnId="{6D58B0B3-58ED-4193-A1A5-B1617BF542CB}">
      <dgm:prSet/>
      <dgm:spPr/>
      <dgm:t>
        <a:bodyPr/>
        <a:lstStyle/>
        <a:p>
          <a:endParaRPr lang="en-US"/>
        </a:p>
      </dgm:t>
    </dgm:pt>
    <dgm:pt modelId="{7FE8C5CF-B743-41E7-9924-7F7DBC8D43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4: Labelling</a:t>
          </a:r>
        </a:p>
      </dgm:t>
    </dgm:pt>
    <dgm:pt modelId="{A4B21471-68E2-4638-BA50-F401C73C88CE}" type="parTrans" cxnId="{CEDB8EA6-ED44-45C2-AAF1-8162428E6D48}">
      <dgm:prSet/>
      <dgm:spPr/>
      <dgm:t>
        <a:bodyPr/>
        <a:lstStyle/>
        <a:p>
          <a:endParaRPr lang="en-US"/>
        </a:p>
      </dgm:t>
    </dgm:pt>
    <dgm:pt modelId="{DC42B0A4-0F0A-4929-A1FC-55A054A39AA4}" type="sibTrans" cxnId="{CEDB8EA6-ED44-45C2-AAF1-8162428E6D48}">
      <dgm:prSet/>
      <dgm:spPr/>
      <dgm:t>
        <a:bodyPr/>
        <a:lstStyle/>
        <a:p>
          <a:endParaRPr lang="en-US"/>
        </a:p>
      </dgm:t>
    </dgm:pt>
    <dgm:pt modelId="{BC220EA8-A191-47DD-8E22-76D8C3DAEDD4}" type="pres">
      <dgm:prSet presAssocID="{1C34A0FF-817D-48E3-BD74-22067784549F}" presName="root" presStyleCnt="0">
        <dgm:presLayoutVars>
          <dgm:dir/>
          <dgm:resizeHandles val="exact"/>
        </dgm:presLayoutVars>
      </dgm:prSet>
      <dgm:spPr/>
    </dgm:pt>
    <dgm:pt modelId="{7D8F1534-60D6-4D6C-A4A9-88719345988E}" type="pres">
      <dgm:prSet presAssocID="{3FFC1E39-2996-4248-BF3A-09E9B879B6B0}" presName="compNode" presStyleCnt="0"/>
      <dgm:spPr/>
    </dgm:pt>
    <dgm:pt modelId="{8A1F0B21-11EB-405E-81F1-9ECC48AFE783}" type="pres">
      <dgm:prSet presAssocID="{3FFC1E39-2996-4248-BF3A-09E9B879B6B0}" presName="bgRect" presStyleLbl="bgShp" presStyleIdx="0" presStyleCnt="4" custLinFactNeighborY="-1363"/>
      <dgm:spPr/>
    </dgm:pt>
    <dgm:pt modelId="{87E852BC-6DA7-41C5-B183-93EE2E6B9EA1}" type="pres">
      <dgm:prSet presAssocID="{3FFC1E39-2996-4248-BF3A-09E9B879B6B0}" presName="iconRect" presStyleLbl="node1" presStyleIdx="0" presStyleCnt="4" custScaleX="152778" custScaleY="1527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ar Chart with solid fill"/>
        </a:ext>
      </dgm:extLst>
    </dgm:pt>
    <dgm:pt modelId="{58B37411-A71E-4E3D-B332-ED7D1F7B4FA0}" type="pres">
      <dgm:prSet presAssocID="{3FFC1E39-2996-4248-BF3A-09E9B879B6B0}" presName="spaceRect" presStyleCnt="0"/>
      <dgm:spPr/>
    </dgm:pt>
    <dgm:pt modelId="{69FED7A9-9F2F-4770-A0CF-CAF915348665}" type="pres">
      <dgm:prSet presAssocID="{3FFC1E39-2996-4248-BF3A-09E9B879B6B0}" presName="parTx" presStyleLbl="revTx" presStyleIdx="0" presStyleCnt="4">
        <dgm:presLayoutVars>
          <dgm:chMax val="0"/>
          <dgm:chPref val="0"/>
        </dgm:presLayoutVars>
      </dgm:prSet>
      <dgm:spPr/>
    </dgm:pt>
    <dgm:pt modelId="{89E59FD5-A612-4425-98F9-847885C97F88}" type="pres">
      <dgm:prSet presAssocID="{08B2B754-9236-445C-B20C-9F4FCD999A2C}" presName="sibTrans" presStyleCnt="0"/>
      <dgm:spPr/>
    </dgm:pt>
    <dgm:pt modelId="{39DBBD3B-E629-4345-8046-F1521BEFF74C}" type="pres">
      <dgm:prSet presAssocID="{71D18D5D-44A4-471E-A49E-859FCA5C64FE}" presName="compNode" presStyleCnt="0"/>
      <dgm:spPr/>
    </dgm:pt>
    <dgm:pt modelId="{DE0973B8-D85E-4BB2-9350-309904F8C6AF}" type="pres">
      <dgm:prSet presAssocID="{71D18D5D-44A4-471E-A49E-859FCA5C64FE}" presName="bgRect" presStyleLbl="bgShp" presStyleIdx="1" presStyleCnt="4"/>
      <dgm:spPr/>
    </dgm:pt>
    <dgm:pt modelId="{6374E5CF-3B29-43A5-91FB-14A7F082E983}" type="pres">
      <dgm:prSet presAssocID="{71D18D5D-44A4-471E-A49E-859FCA5C64FE}" presName="iconRect" presStyleLbl="node1" presStyleIdx="1" presStyleCnt="4" custScaleX="152778" custScaleY="1527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49DE37E-83AD-4825-A279-623E4B2F4507}" type="pres">
      <dgm:prSet presAssocID="{71D18D5D-44A4-471E-A49E-859FCA5C64FE}" presName="spaceRect" presStyleCnt="0"/>
      <dgm:spPr/>
    </dgm:pt>
    <dgm:pt modelId="{C25429E0-D4CF-419D-ADBF-FCEE11EB94E0}" type="pres">
      <dgm:prSet presAssocID="{71D18D5D-44A4-471E-A49E-859FCA5C64FE}" presName="parTx" presStyleLbl="revTx" presStyleIdx="1" presStyleCnt="4">
        <dgm:presLayoutVars>
          <dgm:chMax val="0"/>
          <dgm:chPref val="0"/>
        </dgm:presLayoutVars>
      </dgm:prSet>
      <dgm:spPr/>
    </dgm:pt>
    <dgm:pt modelId="{954FA79C-AA73-4D6D-8459-4866731B847E}" type="pres">
      <dgm:prSet presAssocID="{875FF8AA-1CD9-4BD9-BE00-847221844F0D}" presName="sibTrans" presStyleCnt="0"/>
      <dgm:spPr/>
    </dgm:pt>
    <dgm:pt modelId="{AF175AB7-35A8-429D-90C5-E759BA398795}" type="pres">
      <dgm:prSet presAssocID="{E333D476-FEB7-4F88-B2E7-7C5B977D5EE9}" presName="compNode" presStyleCnt="0"/>
      <dgm:spPr/>
    </dgm:pt>
    <dgm:pt modelId="{1446BD88-D46C-4E77-966C-D1D787BD2B0F}" type="pres">
      <dgm:prSet presAssocID="{E333D476-FEB7-4F88-B2E7-7C5B977D5EE9}" presName="bgRect" presStyleLbl="bgShp" presStyleIdx="2" presStyleCnt="4"/>
      <dgm:spPr/>
    </dgm:pt>
    <dgm:pt modelId="{42353A81-ADCA-4FB5-AFC3-7CAA306748BF}" type="pres">
      <dgm:prSet presAssocID="{E333D476-FEB7-4F88-B2E7-7C5B977D5EE9}" presName="iconRect" presStyleLbl="node1" presStyleIdx="2" presStyleCnt="4" custScaleX="152778" custScaleY="15277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E6C5F638-A1BE-49A9-9885-961729B35820}" type="pres">
      <dgm:prSet presAssocID="{E333D476-FEB7-4F88-B2E7-7C5B977D5EE9}" presName="spaceRect" presStyleCnt="0"/>
      <dgm:spPr/>
    </dgm:pt>
    <dgm:pt modelId="{EFAE250B-FCDC-4263-8ABA-90E23F808FDD}" type="pres">
      <dgm:prSet presAssocID="{E333D476-FEB7-4F88-B2E7-7C5B977D5EE9}" presName="parTx" presStyleLbl="revTx" presStyleIdx="2" presStyleCnt="4">
        <dgm:presLayoutVars>
          <dgm:chMax val="0"/>
          <dgm:chPref val="0"/>
        </dgm:presLayoutVars>
      </dgm:prSet>
      <dgm:spPr/>
    </dgm:pt>
    <dgm:pt modelId="{03294776-7E4C-44C9-ABFC-3A8EDAF7C84F}" type="pres">
      <dgm:prSet presAssocID="{9B187F81-9DEF-4529-84CF-AD03A1A4E5F7}" presName="sibTrans" presStyleCnt="0"/>
      <dgm:spPr/>
    </dgm:pt>
    <dgm:pt modelId="{A0564EDC-0F50-465D-A96E-C8E38D6A6073}" type="pres">
      <dgm:prSet presAssocID="{7FE8C5CF-B743-41E7-9924-7F7DBC8D431A}" presName="compNode" presStyleCnt="0"/>
      <dgm:spPr/>
    </dgm:pt>
    <dgm:pt modelId="{876E119D-E799-4015-8376-F6ED4021D5C7}" type="pres">
      <dgm:prSet presAssocID="{7FE8C5CF-B743-41E7-9924-7F7DBC8D431A}" presName="bgRect" presStyleLbl="bgShp" presStyleIdx="3" presStyleCnt="4"/>
      <dgm:spPr/>
    </dgm:pt>
    <dgm:pt modelId="{F68C4AA9-2AB8-4D95-A810-665E6EC4BFFC}" type="pres">
      <dgm:prSet presAssocID="{7FE8C5CF-B743-41E7-9924-7F7DBC8D431A}" presName="iconRect" presStyleLbl="node1" presStyleIdx="3" presStyleCnt="4" custScaleX="152778" custScaleY="15277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 with solid fill"/>
        </a:ext>
      </dgm:extLst>
    </dgm:pt>
    <dgm:pt modelId="{F0134F93-EC5C-4C93-AAC8-5EF8FEB68D7A}" type="pres">
      <dgm:prSet presAssocID="{7FE8C5CF-B743-41E7-9924-7F7DBC8D431A}" presName="spaceRect" presStyleCnt="0"/>
      <dgm:spPr/>
    </dgm:pt>
    <dgm:pt modelId="{3709C3F9-8112-4CCD-A18F-543B41B21FA0}" type="pres">
      <dgm:prSet presAssocID="{7FE8C5CF-B743-41E7-9924-7F7DBC8D43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D6B321-34AA-4CD3-A83D-81320369646C}" type="presOf" srcId="{3FFC1E39-2996-4248-BF3A-09E9B879B6B0}" destId="{69FED7A9-9F2F-4770-A0CF-CAF915348665}" srcOrd="0" destOrd="0" presId="urn:microsoft.com/office/officeart/2018/2/layout/IconVerticalSolidList"/>
    <dgm:cxn modelId="{13204370-17D9-4588-91F2-E4D189BCA057}" srcId="{1C34A0FF-817D-48E3-BD74-22067784549F}" destId="{71D18D5D-44A4-471E-A49E-859FCA5C64FE}" srcOrd="1" destOrd="0" parTransId="{4E384E08-0B73-4F72-9A4C-A1FA94C1218F}" sibTransId="{875FF8AA-1CD9-4BD9-BE00-847221844F0D}"/>
    <dgm:cxn modelId="{E878DE7D-C14A-4CAD-82FD-6EA93977BCAE}" type="presOf" srcId="{71D18D5D-44A4-471E-A49E-859FCA5C64FE}" destId="{C25429E0-D4CF-419D-ADBF-FCEE11EB94E0}" srcOrd="0" destOrd="0" presId="urn:microsoft.com/office/officeart/2018/2/layout/IconVerticalSolidList"/>
    <dgm:cxn modelId="{892EC58D-D307-4B5D-9BD7-A2A30ABA0143}" srcId="{1C34A0FF-817D-48E3-BD74-22067784549F}" destId="{3FFC1E39-2996-4248-BF3A-09E9B879B6B0}" srcOrd="0" destOrd="0" parTransId="{1374F69A-E1B3-4ACA-9C3A-E462EA37B4E1}" sibTransId="{08B2B754-9236-445C-B20C-9F4FCD999A2C}"/>
    <dgm:cxn modelId="{CEDB8EA6-ED44-45C2-AAF1-8162428E6D48}" srcId="{1C34A0FF-817D-48E3-BD74-22067784549F}" destId="{7FE8C5CF-B743-41E7-9924-7F7DBC8D431A}" srcOrd="3" destOrd="0" parTransId="{A4B21471-68E2-4638-BA50-F401C73C88CE}" sibTransId="{DC42B0A4-0F0A-4929-A1FC-55A054A39AA4}"/>
    <dgm:cxn modelId="{6D58B0B3-58ED-4193-A1A5-B1617BF542CB}" srcId="{1C34A0FF-817D-48E3-BD74-22067784549F}" destId="{E333D476-FEB7-4F88-B2E7-7C5B977D5EE9}" srcOrd="2" destOrd="0" parTransId="{563A2ED1-FE2E-496B-AFC0-A0AC47FC0273}" sibTransId="{9B187F81-9DEF-4529-84CF-AD03A1A4E5F7}"/>
    <dgm:cxn modelId="{C74281BC-4830-493B-898B-5C5CB192D672}" type="presOf" srcId="{E333D476-FEB7-4F88-B2E7-7C5B977D5EE9}" destId="{EFAE250B-FCDC-4263-8ABA-90E23F808FDD}" srcOrd="0" destOrd="0" presId="urn:microsoft.com/office/officeart/2018/2/layout/IconVerticalSolidList"/>
    <dgm:cxn modelId="{419853CD-91F3-4C87-BCD4-820316494A84}" type="presOf" srcId="{7FE8C5CF-B743-41E7-9924-7F7DBC8D431A}" destId="{3709C3F9-8112-4CCD-A18F-543B41B21FA0}" srcOrd="0" destOrd="0" presId="urn:microsoft.com/office/officeart/2018/2/layout/IconVerticalSolidList"/>
    <dgm:cxn modelId="{075D18D4-A9F6-400C-A0DA-3DAD23985D2D}" type="presOf" srcId="{1C34A0FF-817D-48E3-BD74-22067784549F}" destId="{BC220EA8-A191-47DD-8E22-76D8C3DAEDD4}" srcOrd="0" destOrd="0" presId="urn:microsoft.com/office/officeart/2018/2/layout/IconVerticalSolidList"/>
    <dgm:cxn modelId="{8B7BC11D-2443-4CC3-8380-B2EF6785145B}" type="presParOf" srcId="{BC220EA8-A191-47DD-8E22-76D8C3DAEDD4}" destId="{7D8F1534-60D6-4D6C-A4A9-88719345988E}" srcOrd="0" destOrd="0" presId="urn:microsoft.com/office/officeart/2018/2/layout/IconVerticalSolidList"/>
    <dgm:cxn modelId="{322D538A-3088-4C9A-B40A-6A37BAF01C78}" type="presParOf" srcId="{7D8F1534-60D6-4D6C-A4A9-88719345988E}" destId="{8A1F0B21-11EB-405E-81F1-9ECC48AFE783}" srcOrd="0" destOrd="0" presId="urn:microsoft.com/office/officeart/2018/2/layout/IconVerticalSolidList"/>
    <dgm:cxn modelId="{86544645-5423-47C0-BBF8-B124EFDB521B}" type="presParOf" srcId="{7D8F1534-60D6-4D6C-A4A9-88719345988E}" destId="{87E852BC-6DA7-41C5-B183-93EE2E6B9EA1}" srcOrd="1" destOrd="0" presId="urn:microsoft.com/office/officeart/2018/2/layout/IconVerticalSolidList"/>
    <dgm:cxn modelId="{ADAF1134-5170-4036-A942-2D04EC78E558}" type="presParOf" srcId="{7D8F1534-60D6-4D6C-A4A9-88719345988E}" destId="{58B37411-A71E-4E3D-B332-ED7D1F7B4FA0}" srcOrd="2" destOrd="0" presId="urn:microsoft.com/office/officeart/2018/2/layout/IconVerticalSolidList"/>
    <dgm:cxn modelId="{0B8A88C8-62B7-407A-9162-9ADD488B4E36}" type="presParOf" srcId="{7D8F1534-60D6-4D6C-A4A9-88719345988E}" destId="{69FED7A9-9F2F-4770-A0CF-CAF915348665}" srcOrd="3" destOrd="0" presId="urn:microsoft.com/office/officeart/2018/2/layout/IconVerticalSolidList"/>
    <dgm:cxn modelId="{BB11E217-D62F-4EB8-98B8-541D671D110F}" type="presParOf" srcId="{BC220EA8-A191-47DD-8E22-76D8C3DAEDD4}" destId="{89E59FD5-A612-4425-98F9-847885C97F88}" srcOrd="1" destOrd="0" presId="urn:microsoft.com/office/officeart/2018/2/layout/IconVerticalSolidList"/>
    <dgm:cxn modelId="{EB0BC042-A78A-48F8-8118-B1F840870AA0}" type="presParOf" srcId="{BC220EA8-A191-47DD-8E22-76D8C3DAEDD4}" destId="{39DBBD3B-E629-4345-8046-F1521BEFF74C}" srcOrd="2" destOrd="0" presId="urn:microsoft.com/office/officeart/2018/2/layout/IconVerticalSolidList"/>
    <dgm:cxn modelId="{03AFD145-3C0A-49E9-9BD5-B6A2E5A0682E}" type="presParOf" srcId="{39DBBD3B-E629-4345-8046-F1521BEFF74C}" destId="{DE0973B8-D85E-4BB2-9350-309904F8C6AF}" srcOrd="0" destOrd="0" presId="urn:microsoft.com/office/officeart/2018/2/layout/IconVerticalSolidList"/>
    <dgm:cxn modelId="{E7ADCA89-AABB-432A-9467-58FC703FDA23}" type="presParOf" srcId="{39DBBD3B-E629-4345-8046-F1521BEFF74C}" destId="{6374E5CF-3B29-43A5-91FB-14A7F082E983}" srcOrd="1" destOrd="0" presId="urn:microsoft.com/office/officeart/2018/2/layout/IconVerticalSolidList"/>
    <dgm:cxn modelId="{8768FF48-8629-4C48-A1D5-5A1889874650}" type="presParOf" srcId="{39DBBD3B-E629-4345-8046-F1521BEFF74C}" destId="{E49DE37E-83AD-4825-A279-623E4B2F4507}" srcOrd="2" destOrd="0" presId="urn:microsoft.com/office/officeart/2018/2/layout/IconVerticalSolidList"/>
    <dgm:cxn modelId="{27F0EF59-DF21-4C02-9108-22628DBBB503}" type="presParOf" srcId="{39DBBD3B-E629-4345-8046-F1521BEFF74C}" destId="{C25429E0-D4CF-419D-ADBF-FCEE11EB94E0}" srcOrd="3" destOrd="0" presId="urn:microsoft.com/office/officeart/2018/2/layout/IconVerticalSolidList"/>
    <dgm:cxn modelId="{6CFAA641-9EE3-40E3-9366-C088CBBBCCFB}" type="presParOf" srcId="{BC220EA8-A191-47DD-8E22-76D8C3DAEDD4}" destId="{954FA79C-AA73-4D6D-8459-4866731B847E}" srcOrd="3" destOrd="0" presId="urn:microsoft.com/office/officeart/2018/2/layout/IconVerticalSolidList"/>
    <dgm:cxn modelId="{1B97BE72-0B19-492B-B962-2A97B362A6D2}" type="presParOf" srcId="{BC220EA8-A191-47DD-8E22-76D8C3DAEDD4}" destId="{AF175AB7-35A8-429D-90C5-E759BA398795}" srcOrd="4" destOrd="0" presId="urn:microsoft.com/office/officeart/2018/2/layout/IconVerticalSolidList"/>
    <dgm:cxn modelId="{D4C55E75-DB55-4AE9-B7C6-C998952A8142}" type="presParOf" srcId="{AF175AB7-35A8-429D-90C5-E759BA398795}" destId="{1446BD88-D46C-4E77-966C-D1D787BD2B0F}" srcOrd="0" destOrd="0" presId="urn:microsoft.com/office/officeart/2018/2/layout/IconVerticalSolidList"/>
    <dgm:cxn modelId="{E33A26C0-FEB3-4958-B68F-9F9C4BAB5B69}" type="presParOf" srcId="{AF175AB7-35A8-429D-90C5-E759BA398795}" destId="{42353A81-ADCA-4FB5-AFC3-7CAA306748BF}" srcOrd="1" destOrd="0" presId="urn:microsoft.com/office/officeart/2018/2/layout/IconVerticalSolidList"/>
    <dgm:cxn modelId="{5088537B-8C99-4809-9C3F-379BBDA5575D}" type="presParOf" srcId="{AF175AB7-35A8-429D-90C5-E759BA398795}" destId="{E6C5F638-A1BE-49A9-9885-961729B35820}" srcOrd="2" destOrd="0" presId="urn:microsoft.com/office/officeart/2018/2/layout/IconVerticalSolidList"/>
    <dgm:cxn modelId="{127ED997-6529-4B7E-B444-A6030CB4D66C}" type="presParOf" srcId="{AF175AB7-35A8-429D-90C5-E759BA398795}" destId="{EFAE250B-FCDC-4263-8ABA-90E23F808FDD}" srcOrd="3" destOrd="0" presId="urn:microsoft.com/office/officeart/2018/2/layout/IconVerticalSolidList"/>
    <dgm:cxn modelId="{2734BC1C-D462-493C-9AAC-FE4958B971CB}" type="presParOf" srcId="{BC220EA8-A191-47DD-8E22-76D8C3DAEDD4}" destId="{03294776-7E4C-44C9-ABFC-3A8EDAF7C84F}" srcOrd="5" destOrd="0" presId="urn:microsoft.com/office/officeart/2018/2/layout/IconVerticalSolidList"/>
    <dgm:cxn modelId="{0C34A276-3863-498C-B40B-740F6FA65A92}" type="presParOf" srcId="{BC220EA8-A191-47DD-8E22-76D8C3DAEDD4}" destId="{A0564EDC-0F50-465D-A96E-C8E38D6A6073}" srcOrd="6" destOrd="0" presId="urn:microsoft.com/office/officeart/2018/2/layout/IconVerticalSolidList"/>
    <dgm:cxn modelId="{F88D5FDC-3D7B-4C00-8719-24860EEA8E2D}" type="presParOf" srcId="{A0564EDC-0F50-465D-A96E-C8E38D6A6073}" destId="{876E119D-E799-4015-8376-F6ED4021D5C7}" srcOrd="0" destOrd="0" presId="urn:microsoft.com/office/officeart/2018/2/layout/IconVerticalSolidList"/>
    <dgm:cxn modelId="{4C83CC11-A9AF-4596-AFFC-326626A24CC3}" type="presParOf" srcId="{A0564EDC-0F50-465D-A96E-C8E38D6A6073}" destId="{F68C4AA9-2AB8-4D95-A810-665E6EC4BFFC}" srcOrd="1" destOrd="0" presId="urn:microsoft.com/office/officeart/2018/2/layout/IconVerticalSolidList"/>
    <dgm:cxn modelId="{4F76B6AB-4DD0-4DBE-AE5B-AFD33CEC1654}" type="presParOf" srcId="{A0564EDC-0F50-465D-A96E-C8E38D6A6073}" destId="{F0134F93-EC5C-4C93-AAC8-5EF8FEB68D7A}" srcOrd="2" destOrd="0" presId="urn:microsoft.com/office/officeart/2018/2/layout/IconVerticalSolidList"/>
    <dgm:cxn modelId="{85BF8D2D-0432-4E7B-972B-64AF2554950E}" type="presParOf" srcId="{A0564EDC-0F50-465D-A96E-C8E38D6A6073}" destId="{3709C3F9-8112-4CCD-A18F-543B41B21F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14773-F6F3-4A33-B70A-B8A052AA60FF}">
      <dsp:nvSpPr>
        <dsp:cNvPr id="0" name=""/>
        <dsp:cNvSpPr/>
      </dsp:nvSpPr>
      <dsp:spPr>
        <a:xfrm>
          <a:off x="0" y="26401"/>
          <a:ext cx="11245754" cy="1334371"/>
        </a:xfrm>
        <a:prstGeom prst="roundRect">
          <a:avLst>
            <a:gd name="adj" fmla="val 10000"/>
          </a:avLst>
        </a:prstGeom>
        <a:solidFill>
          <a:srgbClr val="F7D5C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8EA46-8156-42A4-A319-9126BF977BDA}">
      <dsp:nvSpPr>
        <dsp:cNvPr id="0" name=""/>
        <dsp:cNvSpPr/>
      </dsp:nvSpPr>
      <dsp:spPr>
        <a:xfrm>
          <a:off x="390437" y="307660"/>
          <a:ext cx="733904" cy="733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06D3-5CC2-4CC8-9285-556D373FE82C}">
      <dsp:nvSpPr>
        <dsp:cNvPr id="0" name=""/>
        <dsp:cNvSpPr/>
      </dsp:nvSpPr>
      <dsp:spPr>
        <a:xfrm>
          <a:off x="1527988" y="7426"/>
          <a:ext cx="9701540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Have your laptop ready for exercises!</a:t>
          </a:r>
        </a:p>
      </dsp:txBody>
      <dsp:txXfrm>
        <a:off x="1527988" y="7426"/>
        <a:ext cx="9701540" cy="1334371"/>
      </dsp:txXfrm>
    </dsp:sp>
    <dsp:sp modelId="{3FA87240-7EB8-4785-9AD8-511DF3449DB0}">
      <dsp:nvSpPr>
        <dsp:cNvPr id="0" name=""/>
        <dsp:cNvSpPr/>
      </dsp:nvSpPr>
      <dsp:spPr>
        <a:xfrm>
          <a:off x="0" y="1694365"/>
          <a:ext cx="11245754" cy="13343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633C-769A-41F1-97C0-ADCED4705E2F}">
      <dsp:nvSpPr>
        <dsp:cNvPr id="0" name=""/>
        <dsp:cNvSpPr/>
      </dsp:nvSpPr>
      <dsp:spPr>
        <a:xfrm>
          <a:off x="390437" y="1975624"/>
          <a:ext cx="733904" cy="733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9539E-FEC0-44AA-8633-693A111D6B3E}">
      <dsp:nvSpPr>
        <dsp:cNvPr id="0" name=""/>
        <dsp:cNvSpPr/>
      </dsp:nvSpPr>
      <dsp:spPr>
        <a:xfrm>
          <a:off x="1471308" y="1661740"/>
          <a:ext cx="3575429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GitHub repo with resources:</a:t>
          </a:r>
        </a:p>
      </dsp:txBody>
      <dsp:txXfrm>
        <a:off x="1471308" y="1661740"/>
        <a:ext cx="3575429" cy="1334371"/>
      </dsp:txXfrm>
    </dsp:sp>
    <dsp:sp modelId="{8670379F-1E17-4E2F-8294-447341C4A465}">
      <dsp:nvSpPr>
        <dsp:cNvPr id="0" name=""/>
        <dsp:cNvSpPr/>
      </dsp:nvSpPr>
      <dsp:spPr>
        <a:xfrm>
          <a:off x="4737731" y="1681715"/>
          <a:ext cx="6313642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https://github.com/nuitrcs/AI_Week_Topic_</a:t>
          </a:r>
          <a:r>
            <a:rPr lang="en-US" sz="2000" kern="1200" dirty="0">
              <a:latin typeface="Aptos Display" panose="020F0302020204030204"/>
            </a:rPr>
            <a:t>Modeling</a:t>
          </a:r>
          <a:endParaRPr lang="en-US" sz="2000" kern="1200" dirty="0"/>
        </a:p>
      </dsp:txBody>
      <dsp:txXfrm>
        <a:off x="4737731" y="1681715"/>
        <a:ext cx="6313642" cy="1334371"/>
      </dsp:txXfrm>
    </dsp:sp>
    <dsp:sp modelId="{B1A586AF-0366-4498-AD10-09CB175F9437}">
      <dsp:nvSpPr>
        <dsp:cNvPr id="0" name=""/>
        <dsp:cNvSpPr/>
      </dsp:nvSpPr>
      <dsp:spPr>
        <a:xfrm>
          <a:off x="0" y="3350781"/>
          <a:ext cx="11245754" cy="13343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B63C7-BB21-4473-B8CE-AD9BBCC6C4E8}">
      <dsp:nvSpPr>
        <dsp:cNvPr id="0" name=""/>
        <dsp:cNvSpPr/>
      </dsp:nvSpPr>
      <dsp:spPr>
        <a:xfrm>
          <a:off x="390437" y="3643588"/>
          <a:ext cx="733904" cy="733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FDF77-498D-4331-B412-D0B8C599DE9C}">
      <dsp:nvSpPr>
        <dsp:cNvPr id="0" name=""/>
        <dsp:cNvSpPr/>
      </dsp:nvSpPr>
      <dsp:spPr>
        <a:xfrm>
          <a:off x="1527988" y="3343355"/>
          <a:ext cx="9701540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You may want a pen and paper to take notes</a:t>
          </a:r>
        </a:p>
      </dsp:txBody>
      <dsp:txXfrm>
        <a:off x="1527988" y="3343355"/>
        <a:ext cx="9701540" cy="1334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6DB4-3C2F-4712-8089-941F65BEE99F}">
      <dsp:nvSpPr>
        <dsp:cNvPr id="0" name=""/>
        <dsp:cNvSpPr/>
      </dsp:nvSpPr>
      <dsp:spPr>
        <a:xfrm>
          <a:off x="0" y="574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A4BB9-C410-4B02-8C28-E808DB953B2D}">
      <dsp:nvSpPr>
        <dsp:cNvPr id="0" name=""/>
        <dsp:cNvSpPr/>
      </dsp:nvSpPr>
      <dsp:spPr>
        <a:xfrm>
          <a:off x="318730" y="215175"/>
          <a:ext cx="914401" cy="914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CFBC-0097-4FAE-9A58-79A7C6AE4EF9}">
      <dsp:nvSpPr>
        <dsp:cNvPr id="0" name=""/>
        <dsp:cNvSpPr/>
      </dsp:nvSpPr>
      <dsp:spPr>
        <a:xfrm>
          <a:off x="1551862" y="574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has an </a:t>
          </a:r>
          <a:r>
            <a:rPr lang="en-US" sz="3200" b="1" kern="1200"/>
            <a:t>environmental </a:t>
          </a:r>
          <a:r>
            <a:rPr lang="en-US" sz="3200" kern="1200"/>
            <a:t>impact. </a:t>
          </a:r>
        </a:p>
      </dsp:txBody>
      <dsp:txXfrm>
        <a:off x="1551862" y="574"/>
        <a:ext cx="8963737" cy="1343604"/>
      </dsp:txXfrm>
    </dsp:sp>
    <dsp:sp modelId="{6D414906-4854-43B2-A05C-FD71C6E0EFBC}">
      <dsp:nvSpPr>
        <dsp:cNvPr id="0" name=""/>
        <dsp:cNvSpPr/>
      </dsp:nvSpPr>
      <dsp:spPr>
        <a:xfrm>
          <a:off x="0" y="1680079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2895-B015-4B58-B22B-D844E7DCEA6E}">
      <dsp:nvSpPr>
        <dsp:cNvPr id="0" name=""/>
        <dsp:cNvSpPr/>
      </dsp:nvSpPr>
      <dsp:spPr>
        <a:xfrm>
          <a:off x="318730" y="1894680"/>
          <a:ext cx="914401" cy="914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E0C00-BDCF-4935-A2FE-DC665052580C}">
      <dsp:nvSpPr>
        <dsp:cNvPr id="0" name=""/>
        <dsp:cNvSpPr/>
      </dsp:nvSpPr>
      <dsp:spPr>
        <a:xfrm>
          <a:off x="1551862" y="1680079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can rely on </a:t>
          </a:r>
          <a:r>
            <a:rPr lang="en-US" sz="3200" b="1" kern="1200"/>
            <a:t>objectionable labor conditions</a:t>
          </a:r>
          <a:r>
            <a:rPr lang="en-US" sz="3200" kern="1200"/>
            <a:t>.</a:t>
          </a:r>
        </a:p>
      </dsp:txBody>
      <dsp:txXfrm>
        <a:off x="1551862" y="1680079"/>
        <a:ext cx="8963737" cy="1343604"/>
      </dsp:txXfrm>
    </dsp:sp>
    <dsp:sp modelId="{A5806F3F-E203-475A-A00A-5F68DA1AAAC5}">
      <dsp:nvSpPr>
        <dsp:cNvPr id="0" name=""/>
        <dsp:cNvSpPr/>
      </dsp:nvSpPr>
      <dsp:spPr>
        <a:xfrm>
          <a:off x="0" y="3359584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7EF33-4471-404F-9301-B6F293F6C830}">
      <dsp:nvSpPr>
        <dsp:cNvPr id="0" name=""/>
        <dsp:cNvSpPr/>
      </dsp:nvSpPr>
      <dsp:spPr>
        <a:xfrm>
          <a:off x="318730" y="3574185"/>
          <a:ext cx="914401" cy="914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6A57E-59C8-4FCA-8392-032E28C92321}">
      <dsp:nvSpPr>
        <dsp:cNvPr id="0" name=""/>
        <dsp:cNvSpPr/>
      </dsp:nvSpPr>
      <dsp:spPr>
        <a:xfrm>
          <a:off x="1551862" y="3359584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can exhibit and reinforce </a:t>
          </a:r>
          <a:r>
            <a:rPr lang="en-US" sz="3200" b="1" kern="1200"/>
            <a:t>biases</a:t>
          </a:r>
          <a:r>
            <a:rPr lang="en-US" sz="3200" kern="1200"/>
            <a:t>.</a:t>
          </a:r>
        </a:p>
      </dsp:txBody>
      <dsp:txXfrm>
        <a:off x="1551862" y="3359584"/>
        <a:ext cx="8963737" cy="1343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F0B21-11EB-405E-81F1-9ECC48AFE783}">
      <dsp:nvSpPr>
        <dsp:cNvPr id="0" name=""/>
        <dsp:cNvSpPr/>
      </dsp:nvSpPr>
      <dsp:spPr>
        <a:xfrm>
          <a:off x="0" y="0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852BC-6DA7-41C5-B183-93EE2E6B9EA1}">
      <dsp:nvSpPr>
        <dsp:cNvPr id="0" name=""/>
        <dsp:cNvSpPr/>
      </dsp:nvSpPr>
      <dsp:spPr>
        <a:xfrm>
          <a:off x="119869" y="62336"/>
          <a:ext cx="640081" cy="640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ED7A9-9F2F-4770-A0CF-CAF915348665}">
      <dsp:nvSpPr>
        <dsp:cNvPr id="0" name=""/>
        <dsp:cNvSpPr/>
      </dsp:nvSpPr>
      <dsp:spPr>
        <a:xfrm>
          <a:off x="879820" y="1502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1: Embeddings</a:t>
          </a:r>
        </a:p>
      </dsp:txBody>
      <dsp:txXfrm>
        <a:off x="879820" y="1502"/>
        <a:ext cx="9635779" cy="761749"/>
      </dsp:txXfrm>
    </dsp:sp>
    <dsp:sp modelId="{DE0973B8-D85E-4BB2-9350-309904F8C6AF}">
      <dsp:nvSpPr>
        <dsp:cNvPr id="0" name=""/>
        <dsp:cNvSpPr/>
      </dsp:nvSpPr>
      <dsp:spPr>
        <a:xfrm>
          <a:off x="0" y="953689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4E5CF-3B29-43A5-91FB-14A7F082E983}">
      <dsp:nvSpPr>
        <dsp:cNvPr id="0" name=""/>
        <dsp:cNvSpPr/>
      </dsp:nvSpPr>
      <dsp:spPr>
        <a:xfrm>
          <a:off x="119869" y="1014522"/>
          <a:ext cx="640081" cy="640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29E0-D4CF-419D-ADBF-FCEE11EB94E0}">
      <dsp:nvSpPr>
        <dsp:cNvPr id="0" name=""/>
        <dsp:cNvSpPr/>
      </dsp:nvSpPr>
      <dsp:spPr>
        <a:xfrm>
          <a:off x="879820" y="953689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2: Dimension Reduction</a:t>
          </a:r>
        </a:p>
      </dsp:txBody>
      <dsp:txXfrm>
        <a:off x="879820" y="953689"/>
        <a:ext cx="9635779" cy="761749"/>
      </dsp:txXfrm>
    </dsp:sp>
    <dsp:sp modelId="{1446BD88-D46C-4E77-966C-D1D787BD2B0F}">
      <dsp:nvSpPr>
        <dsp:cNvPr id="0" name=""/>
        <dsp:cNvSpPr/>
      </dsp:nvSpPr>
      <dsp:spPr>
        <a:xfrm>
          <a:off x="0" y="1905875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53A81-ADCA-4FB5-AFC3-7CAA306748BF}">
      <dsp:nvSpPr>
        <dsp:cNvPr id="0" name=""/>
        <dsp:cNvSpPr/>
      </dsp:nvSpPr>
      <dsp:spPr>
        <a:xfrm>
          <a:off x="119869" y="1966709"/>
          <a:ext cx="640081" cy="640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E250B-FCDC-4263-8ABA-90E23F808FDD}">
      <dsp:nvSpPr>
        <dsp:cNvPr id="0" name=""/>
        <dsp:cNvSpPr/>
      </dsp:nvSpPr>
      <dsp:spPr>
        <a:xfrm>
          <a:off x="879820" y="1905875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3: Clustering</a:t>
          </a:r>
        </a:p>
      </dsp:txBody>
      <dsp:txXfrm>
        <a:off x="879820" y="1905875"/>
        <a:ext cx="9635779" cy="761749"/>
      </dsp:txXfrm>
    </dsp:sp>
    <dsp:sp modelId="{876E119D-E799-4015-8376-F6ED4021D5C7}">
      <dsp:nvSpPr>
        <dsp:cNvPr id="0" name=""/>
        <dsp:cNvSpPr/>
      </dsp:nvSpPr>
      <dsp:spPr>
        <a:xfrm>
          <a:off x="0" y="2858061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C4AA9-2AB8-4D95-A810-665E6EC4BFFC}">
      <dsp:nvSpPr>
        <dsp:cNvPr id="0" name=""/>
        <dsp:cNvSpPr/>
      </dsp:nvSpPr>
      <dsp:spPr>
        <a:xfrm>
          <a:off x="119869" y="2918895"/>
          <a:ext cx="640081" cy="640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9C3F9-8112-4CCD-A18F-543B41B21FA0}">
      <dsp:nvSpPr>
        <dsp:cNvPr id="0" name=""/>
        <dsp:cNvSpPr/>
      </dsp:nvSpPr>
      <dsp:spPr>
        <a:xfrm>
          <a:off x="879820" y="2858061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4: Labelling</a:t>
          </a:r>
        </a:p>
      </dsp:txBody>
      <dsp:txXfrm>
        <a:off x="879820" y="2858061"/>
        <a:ext cx="9635779" cy="761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6890-8231-47AE-B87B-337B376C737F}" type="datetimeFigureOut"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5F72D-3864-4E1A-91BE-8641223DE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ep.org/news-and-stories/story/ai-has-environmental-problem-heres-what-world-can-do-abou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chnologyreview.com/2023/12/01/1084189/making-an-image-with-generative-ai-uses-as-much-energy-as-charging-your-phone/" TargetMode="External"/><Relationship Id="rId4" Type="http://schemas.openxmlformats.org/officeDocument/2006/relationships/hyperlink" Target="https://iea.blob.core.windows.net/assets/6b2fd954-2017-408e-bf08-952fdd62118a/Electricity2024-Analysisandforecastto2026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Don't go through bullets, just remind that we are here to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7607-B392-274C-A4F6-01A4CC1B8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Short overview: </a:t>
            </a:r>
            <a:r>
              <a:rPr lang="en-US">
                <a:hlinkClick r:id="rId3"/>
              </a:rPr>
              <a:t>https://www.unep.org/news-and-stories/story/ai-has-environmental-problem-heres-what-world-can-do-about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2024 report by the International Energy Agency: </a:t>
            </a:r>
            <a:r>
              <a:rPr lang="en-US">
                <a:hlinkClick r:id="rId4"/>
              </a:rPr>
              <a:t>https://iea.blob.core.windows.net/assets/6b2fd954-2017-408e-bf08-952fdd62118a/Electricity2024-Analysisandforecastto2026.pdf</a:t>
            </a:r>
            <a:r>
              <a:rPr lang="en-US"/>
              <a:t> </a:t>
            </a:r>
          </a:p>
          <a:p>
            <a:r>
              <a:rPr lang="en-US">
                <a:ea typeface="Calibri"/>
                <a:cs typeface="Calibri"/>
              </a:rPr>
              <a:t>MIT Technology Review article: </a:t>
            </a:r>
            <a:r>
              <a:rPr lang="en-US">
                <a:hlinkClick r:id="rId5"/>
              </a:rPr>
              <a:t>https://www.technologyreview.com/2023/12/01/1084189/making-an-image-with-generative-ai-uses-as-much-energy-as-charging-your-phone/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DEA2B-89C2-451D-8EE9-C90C1D75197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you don't always need to be perfect for topic modeling -- e.g., if you just want to get an sense of what is there, it is OK if the clusters aren't perfect.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people can change groups if they want, but should spend enough time with a given dataset to become familiar with it and generate topics (and apply necessary tweaks to parameters to get the best result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UI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4"/>
            <a:ext cx="11785600" cy="1524000"/>
          </a:xfrm>
        </p:spPr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876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IT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0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IT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7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46.svg"/><Relationship Id="rId12" Type="http://schemas.openxmlformats.org/officeDocument/2006/relationships/image" Target="../media/image4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3.sv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44.png"/><Relationship Id="rId10" Type="http://schemas.openxmlformats.org/officeDocument/2006/relationships/image" Target="../media/image22.png"/><Relationship Id="rId19" Type="http://schemas.openxmlformats.org/officeDocument/2006/relationships/image" Target="../media/image29.svg"/><Relationship Id="rId31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artengr.github.io/BERTopic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github.com/nuitrcs/AI_Week_Topic_Modeling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hyperlink" Target="https://github.com/nuitrcs/AI_Week_Topic_Modeling" TargetMode="External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consul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collaborative-project-sup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working-grou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89F0-85B1-4DFB-41D2-C2F2BB19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3D56B-9EAE-3E27-10DF-58350C2D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 b="0"/>
              <a:t>Get ready, we'll start at </a:t>
            </a:r>
            <a:r>
              <a:rPr lang="en-US"/>
              <a:t>09:35</a:t>
            </a:r>
            <a:r>
              <a:rPr lang="en-US" b="0"/>
              <a:t>  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F5F37E8-5EDD-CACF-C119-79D2FCD8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116302"/>
              </p:ext>
            </p:extLst>
          </p:nvPr>
        </p:nvGraphicFramePr>
        <p:xfrm>
          <a:off x="477673" y="1337481"/>
          <a:ext cx="11245754" cy="468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2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E636-EE08-C37D-F99A-01AB6151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7189-3980-2219-ED39-9FC050A6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F2614-A8C9-8F5D-11DC-02CFB4CA49D0}"/>
              </a:ext>
            </a:extLst>
          </p:cNvPr>
          <p:cNvGrpSpPr/>
          <p:nvPr/>
        </p:nvGrpSpPr>
        <p:grpSpPr>
          <a:xfrm>
            <a:off x="209586" y="1331790"/>
            <a:ext cx="11691255" cy="2201831"/>
            <a:chOff x="715617" y="1444156"/>
            <a:chExt cx="10515600" cy="22018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54E215-DC30-62E6-F4D1-26A094514243}"/>
                </a:ext>
              </a:extLst>
            </p:cNvPr>
            <p:cNvGrpSpPr/>
            <p:nvPr/>
          </p:nvGrpSpPr>
          <p:grpSpPr>
            <a:xfrm>
              <a:off x="715617" y="1444156"/>
              <a:ext cx="10515600" cy="2201831"/>
              <a:chOff x="715617" y="1444156"/>
              <a:chExt cx="10515600" cy="220183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7F6BE0-AA00-B0C3-E461-0CBA5536C74D}"/>
                  </a:ext>
                </a:extLst>
              </p:cNvPr>
              <p:cNvSpPr/>
              <p:nvPr/>
            </p:nvSpPr>
            <p:spPr>
              <a:xfrm>
                <a:off x="715617" y="1741336"/>
                <a:ext cx="10515600" cy="1904651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BF1E0D4-6488-8364-C187-00865AC05CB6}"/>
                  </a:ext>
                </a:extLst>
              </p:cNvPr>
              <p:cNvSpPr/>
              <p:nvPr/>
            </p:nvSpPr>
            <p:spPr>
              <a:xfrm>
                <a:off x="892836" y="1444156"/>
                <a:ext cx="9012197" cy="594360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>
                    <a:solidFill>
                      <a:schemeClr val="tx1"/>
                    </a:solidFill>
                  </a:rPr>
                  <a:t>   Presentation (~1hr)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E994-D8CC-73F3-C439-26D4360658CC}"/>
                </a:ext>
              </a:extLst>
            </p:cNvPr>
            <p:cNvSpPr txBox="1"/>
            <p:nvPr/>
          </p:nvSpPr>
          <p:spPr>
            <a:xfrm>
              <a:off x="892836" y="2077996"/>
              <a:ext cx="78102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Overview of topic modeling concepts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“Classical”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AI-enabled methods, with code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0B4B78-A611-61CF-2616-0294D4EF0434}"/>
              </a:ext>
            </a:extLst>
          </p:cNvPr>
          <p:cNvGrpSpPr/>
          <p:nvPr/>
        </p:nvGrpSpPr>
        <p:grpSpPr>
          <a:xfrm>
            <a:off x="209587" y="4019591"/>
            <a:ext cx="11691255" cy="2269433"/>
            <a:chOff x="715617" y="1444156"/>
            <a:chExt cx="10515600" cy="22694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EA5C84-F2A0-1A0F-DFD5-BA058D4C0731}"/>
                </a:ext>
              </a:extLst>
            </p:cNvPr>
            <p:cNvGrpSpPr/>
            <p:nvPr/>
          </p:nvGrpSpPr>
          <p:grpSpPr>
            <a:xfrm>
              <a:off x="715617" y="1444156"/>
              <a:ext cx="10515600" cy="2269433"/>
              <a:chOff x="715617" y="1444156"/>
              <a:chExt cx="10515600" cy="22694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6E4D2C-8CE1-6482-C704-E4DA276F3FCB}"/>
                  </a:ext>
                </a:extLst>
              </p:cNvPr>
              <p:cNvSpPr/>
              <p:nvPr/>
            </p:nvSpPr>
            <p:spPr>
              <a:xfrm>
                <a:off x="715617" y="1741336"/>
                <a:ext cx="10515600" cy="197225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08E4B99-E4A6-0D8D-42DD-D0974905E4F5}"/>
                  </a:ext>
                </a:extLst>
              </p:cNvPr>
              <p:cNvSpPr/>
              <p:nvPr/>
            </p:nvSpPr>
            <p:spPr>
              <a:xfrm>
                <a:off x="892836" y="1444156"/>
                <a:ext cx="9012197" cy="594360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>
                    <a:solidFill>
                      <a:schemeClr val="tx1"/>
                    </a:solidFill>
                  </a:rPr>
                  <a:t>   Group exercises (remainder of day, with breaks)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B2AD1C-ABA3-9AC1-4499-36AB91E876B8}"/>
                </a:ext>
              </a:extLst>
            </p:cNvPr>
            <p:cNvSpPr txBox="1"/>
            <p:nvPr/>
          </p:nvSpPr>
          <p:spPr>
            <a:xfrm>
              <a:off x="960783" y="2168009"/>
              <a:ext cx="70360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Part 1 : same data, different model components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Part 2 : different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Present your findings after Part 1 and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1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27C-6A8D-CA8A-6578-AB0F863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Modeling Conceptual Overview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015EFB1-9093-AF71-6B09-EA9352849E18}"/>
              </a:ext>
            </a:extLst>
          </p:cNvPr>
          <p:cNvGrpSpPr>
            <a:grpSpLocks noChangeAspect="1"/>
          </p:cNvGrpSpPr>
          <p:nvPr/>
        </p:nvGrpSpPr>
        <p:grpSpPr>
          <a:xfrm>
            <a:off x="6842078" y="1310867"/>
            <a:ext cx="1093797" cy="1463040"/>
            <a:chOff x="5095164" y="2133601"/>
            <a:chExt cx="2142699" cy="28660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C2C5B8-ED00-9FEC-51D2-E9E5516E4892}"/>
                </a:ext>
              </a:extLst>
            </p:cNvPr>
            <p:cNvGrpSpPr/>
            <p:nvPr/>
          </p:nvGrpSpPr>
          <p:grpSpPr>
            <a:xfrm>
              <a:off x="5095164" y="2133601"/>
              <a:ext cx="2142699" cy="2866030"/>
              <a:chOff x="313898" y="2142700"/>
              <a:chExt cx="2142699" cy="28660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7D1338-D864-F983-67BA-E7B6D546A6F3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F0FC89E-AC70-8F23-AED5-704275789062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EAB9A89-5970-436D-E081-414C903A6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D9C9F90-A12C-3991-6E82-21E4DC02C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DFE7A9C-2C28-E0C2-1862-A6E8B3790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3833F7A-2A14-1782-8617-8E52A220A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6732D70-2B72-F503-9FF4-40CDB06C8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4303EF6-39AB-4C29-82FF-1797A272A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" name="Graphic 20" descr="Body builder outline">
              <a:extLst>
                <a:ext uri="{FF2B5EF4-FFF2-40B4-BE49-F238E27FC236}">
                  <a16:creationId xmlns:a16="http://schemas.microsoft.com/office/drawing/2014/main" id="{9BC2F192-0550-6FD9-89AE-9F9BB71C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358" y="2357651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00BF30-01AB-6FEE-8B07-A154C22DC723}"/>
              </a:ext>
            </a:extLst>
          </p:cNvPr>
          <p:cNvGrpSpPr>
            <a:grpSpLocks noChangeAspect="1"/>
          </p:cNvGrpSpPr>
          <p:nvPr/>
        </p:nvGrpSpPr>
        <p:grpSpPr>
          <a:xfrm>
            <a:off x="4688304" y="1375012"/>
            <a:ext cx="1093797" cy="1463040"/>
            <a:chOff x="7431206" y="2122227"/>
            <a:chExt cx="2142699" cy="28660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0A85CE-837F-6F57-D975-5FCE115D1076}"/>
                </a:ext>
              </a:extLst>
            </p:cNvPr>
            <p:cNvGrpSpPr/>
            <p:nvPr/>
          </p:nvGrpSpPr>
          <p:grpSpPr>
            <a:xfrm>
              <a:off x="7431206" y="2122227"/>
              <a:ext cx="2142699" cy="2866030"/>
              <a:chOff x="313898" y="2142700"/>
              <a:chExt cx="2142699" cy="28660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3F1AD7E-62D5-8824-4F1E-7A0548699DC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DF07493-4D38-AA8B-25D1-A5C2DAEF93C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AFE32D3-A470-1908-AAA2-0C5FCC758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4B3B0E9-D521-A4E1-AFED-4298DA5F7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664AB29-F1C2-69EB-9A42-A7750434B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1E4298D-B870-B5B7-2BC1-2A3737C24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14F9570-3B62-95FA-412B-D12FFD14C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A5C2F3A-4C84-2357-23B1-99B803E6A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" name="Graphic 24" descr="Soccer ball outline">
              <a:extLst>
                <a:ext uri="{FF2B5EF4-FFF2-40B4-BE49-F238E27FC236}">
                  <a16:creationId xmlns:a16="http://schemas.microsoft.com/office/drawing/2014/main" id="{238F9996-7974-7E0B-CAB1-D50C833AD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9420" y="2289412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E6BF71-4B7B-D4BB-9CDB-A501CD628220}"/>
              </a:ext>
            </a:extLst>
          </p:cNvPr>
          <p:cNvGrpSpPr>
            <a:grpSpLocks noChangeAspect="1"/>
          </p:cNvGrpSpPr>
          <p:nvPr/>
        </p:nvGrpSpPr>
        <p:grpSpPr>
          <a:xfrm>
            <a:off x="7385712" y="4786953"/>
            <a:ext cx="1093797" cy="1463040"/>
            <a:chOff x="2759122" y="2144974"/>
            <a:chExt cx="2142699" cy="2866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5F5469-A939-EB05-269C-FAC854B0D3A7}"/>
                </a:ext>
              </a:extLst>
            </p:cNvPr>
            <p:cNvGrpSpPr/>
            <p:nvPr/>
          </p:nvGrpSpPr>
          <p:grpSpPr>
            <a:xfrm>
              <a:off x="2759122" y="2144974"/>
              <a:ext cx="2142699" cy="2866030"/>
              <a:chOff x="313898" y="2142700"/>
              <a:chExt cx="2142699" cy="28660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0F13A8-C13A-F36F-C8DB-2245E88E61D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050A11D-2DEB-B647-DE1D-77959B7045AF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4F86FC3-606E-D036-EE29-24497C7C0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E7DB920-B220-81D2-25B7-D9DBAED05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68D409-A60E-9478-01B5-D1112289B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C5A05AA-2E84-AE35-DF51-6FC942422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A7D7533-F9B9-DC04-E7DD-DC49AFA1A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1372365-67FC-1054-AE28-D4BF5821D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3" name="Graphic 22" descr="Climbing outline">
              <a:extLst>
                <a:ext uri="{FF2B5EF4-FFF2-40B4-BE49-F238E27FC236}">
                  <a16:creationId xmlns:a16="http://schemas.microsoft.com/office/drawing/2014/main" id="{32F441C4-C4C2-6534-C236-74D1F5D2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64591" y="238494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7B0F1D-A606-32B2-2EDA-1ED92ACCBC57}"/>
              </a:ext>
            </a:extLst>
          </p:cNvPr>
          <p:cNvGrpSpPr>
            <a:grpSpLocks noChangeAspect="1"/>
          </p:cNvGrpSpPr>
          <p:nvPr/>
        </p:nvGrpSpPr>
        <p:grpSpPr>
          <a:xfrm>
            <a:off x="1064527" y="1564489"/>
            <a:ext cx="1094957" cy="1463040"/>
            <a:chOff x="327546" y="2156348"/>
            <a:chExt cx="2144973" cy="28660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CBCD45-2365-FE72-8DB8-E3D55FFB3F11}"/>
                </a:ext>
              </a:extLst>
            </p:cNvPr>
            <p:cNvGrpSpPr/>
            <p:nvPr/>
          </p:nvGrpSpPr>
          <p:grpSpPr>
            <a:xfrm>
              <a:off x="327546" y="2156348"/>
              <a:ext cx="2142699" cy="2866030"/>
              <a:chOff x="313898" y="2142700"/>
              <a:chExt cx="2142699" cy="28660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6F66E4-AA73-47CC-ACFE-007B1AF16AE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36BD353-D98B-AE33-A9A5-A420193D12D5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6E0F5BD-F3F3-B3E0-45CE-4BB6AA32B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EB56A79-3A7E-A34E-6D29-C90432F79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89766BD-9493-7A09-C2A1-583522214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B8BD216-AD2F-48DF-CC15-27A2A2297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4C359A7-7168-0D66-49C1-D89D318C6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84850DE-91D7-2DA3-C071-48026F06F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1" name="Graphic 30" descr="Gymnast: Floor routine outline">
              <a:extLst>
                <a:ext uri="{FF2B5EF4-FFF2-40B4-BE49-F238E27FC236}">
                  <a16:creationId xmlns:a16="http://schemas.microsoft.com/office/drawing/2014/main" id="{E30C9281-7F73-0B5D-EBAD-8E012451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46662" y="2371299"/>
              <a:ext cx="1025857" cy="1025857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DD0BAE-2900-AD87-5DAF-B1C565D3744D}"/>
              </a:ext>
            </a:extLst>
          </p:cNvPr>
          <p:cNvGrpSpPr>
            <a:grpSpLocks noChangeAspect="1"/>
          </p:cNvGrpSpPr>
          <p:nvPr/>
        </p:nvGrpSpPr>
        <p:grpSpPr>
          <a:xfrm>
            <a:off x="10165395" y="1481212"/>
            <a:ext cx="1093797" cy="1463040"/>
            <a:chOff x="6400799" y="2832339"/>
            <a:chExt cx="2172269" cy="290558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ADDB8BD-1868-1FFD-21BB-C981057BFABB}"/>
                </a:ext>
              </a:extLst>
            </p:cNvPr>
            <p:cNvGrpSpPr/>
            <p:nvPr/>
          </p:nvGrpSpPr>
          <p:grpSpPr>
            <a:xfrm>
              <a:off x="6400799" y="2832339"/>
              <a:ext cx="2172269" cy="2905582"/>
              <a:chOff x="313898" y="2142700"/>
              <a:chExt cx="2142699" cy="286603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625A0D6-854C-E2A6-F029-4E1755EF0FF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60D1A08-09B7-B26A-3558-F948B2F5EF0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3E32A72-52DD-E4E5-8956-67042476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AC8619E-EF97-AE9B-FBDF-52F69A6C9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6221930-E756-7B47-6CB9-03528EF57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BE5FDB7-C64B-5242-7CDD-0E5B31F87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A70DB63-073B-D116-6975-F8A0F21BF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1B0215B-5FB1-F7CD-FA55-85D723AE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8" name="Graphic 87" descr="Drama outline">
              <a:extLst>
                <a:ext uri="{FF2B5EF4-FFF2-40B4-BE49-F238E27FC236}">
                  <a16:creationId xmlns:a16="http://schemas.microsoft.com/office/drawing/2014/main" id="{CACC0C05-E002-3D53-8720-7CA13EAB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81247" y="31492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90C2E9-05E9-E5F9-DD01-6A13734AAFB2}"/>
              </a:ext>
            </a:extLst>
          </p:cNvPr>
          <p:cNvGrpSpPr>
            <a:grpSpLocks noChangeAspect="1"/>
          </p:cNvGrpSpPr>
          <p:nvPr/>
        </p:nvGrpSpPr>
        <p:grpSpPr>
          <a:xfrm>
            <a:off x="8381189" y="2848970"/>
            <a:ext cx="1093796" cy="1463040"/>
            <a:chOff x="5133027" y="3452884"/>
            <a:chExt cx="2157153" cy="288536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31743-5DC8-D148-15FF-925A77EB39D9}"/>
                </a:ext>
              </a:extLst>
            </p:cNvPr>
            <p:cNvGrpSpPr/>
            <p:nvPr/>
          </p:nvGrpSpPr>
          <p:grpSpPr>
            <a:xfrm>
              <a:off x="5133027" y="3452884"/>
              <a:ext cx="2157153" cy="2885363"/>
              <a:chOff x="313898" y="2142700"/>
              <a:chExt cx="2142699" cy="286603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8D0D1D7-7FF0-1EED-3B4D-5CB581A4355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3CF5BE-C127-5E21-433E-BD14294A0DA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0770A110-4ADE-3E97-8960-54F1168B8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AE9431-B558-5BC8-7ACB-43A170BA7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FBBF172-4D30-BCE7-C356-D19A13646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F4D26A3-8C55-7E9B-E877-EA0641A3A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CD636EA-DF07-EA80-A02F-235F3D5B6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B5E32F5-6E9A-619B-EBDF-85157C2A8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0" name="Graphic 89" descr="Maracas outline">
              <a:extLst>
                <a:ext uri="{FF2B5EF4-FFF2-40B4-BE49-F238E27FC236}">
                  <a16:creationId xmlns:a16="http://schemas.microsoft.com/office/drawing/2014/main" id="{DB95B29B-58DA-5EE3-7A66-E04FCF81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00549" y="3665560"/>
              <a:ext cx="1148687" cy="1148687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375CA6E-3420-3C5B-92F7-9DF348023723}"/>
              </a:ext>
            </a:extLst>
          </p:cNvPr>
          <p:cNvGrpSpPr>
            <a:grpSpLocks noChangeAspect="1"/>
          </p:cNvGrpSpPr>
          <p:nvPr/>
        </p:nvGrpSpPr>
        <p:grpSpPr>
          <a:xfrm>
            <a:off x="5686562" y="4048609"/>
            <a:ext cx="1093797" cy="1463040"/>
            <a:chOff x="3339154" y="3098042"/>
            <a:chExt cx="2075526" cy="2776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2F4AC0-B138-48E2-6903-71199DC1E787}"/>
                </a:ext>
              </a:extLst>
            </p:cNvPr>
            <p:cNvGrpSpPr/>
            <p:nvPr/>
          </p:nvGrpSpPr>
          <p:grpSpPr>
            <a:xfrm>
              <a:off x="3339154" y="3098042"/>
              <a:ext cx="2075526" cy="2776180"/>
              <a:chOff x="313898" y="2142700"/>
              <a:chExt cx="2142699" cy="28660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0CD225-1F3D-2D72-632B-AE938A45EB7F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0C9E730-F3A7-6255-15F7-01504FF82C1A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A1957D7-DDE6-749B-0265-4DC8D3133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8EE7CB0-4FE8-0B4B-55CA-0C90B4C0C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92692BE-68FC-67FC-CAC7-32BD8351E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C7001FA-C588-DFB9-350D-7A5821B56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B1A7FA9-9DD8-3745-13D2-5D60E188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AA697BF-B7D5-1086-3645-B48D75E7B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2" name="Graphic 91" descr="Bongo outline">
              <a:extLst>
                <a:ext uri="{FF2B5EF4-FFF2-40B4-BE49-F238E27FC236}">
                  <a16:creationId xmlns:a16="http://schemas.microsoft.com/office/drawing/2014/main" id="{D0A4A783-BDF7-3416-0838-7169F2EA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44454" y="3378957"/>
              <a:ext cx="1066801" cy="106680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74BE3C-7EA5-4909-336D-EEA226E897F7}"/>
              </a:ext>
            </a:extLst>
          </p:cNvPr>
          <p:cNvGrpSpPr>
            <a:grpSpLocks noChangeAspect="1"/>
          </p:cNvGrpSpPr>
          <p:nvPr/>
        </p:nvGrpSpPr>
        <p:grpSpPr>
          <a:xfrm>
            <a:off x="4264141" y="4940493"/>
            <a:ext cx="1093797" cy="1463040"/>
            <a:chOff x="6662096" y="2661314"/>
            <a:chExt cx="2320406" cy="31037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F5D7EFB-0F2B-81FF-54A7-046AE4E9E3BD}"/>
                </a:ext>
              </a:extLst>
            </p:cNvPr>
            <p:cNvGrpSpPr/>
            <p:nvPr/>
          </p:nvGrpSpPr>
          <p:grpSpPr>
            <a:xfrm>
              <a:off x="6662096" y="2661314"/>
              <a:ext cx="2320406" cy="3103727"/>
              <a:chOff x="313898" y="2142700"/>
              <a:chExt cx="2142699" cy="286603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30C4A7-F5EA-FA9F-BF84-82962FA0DF30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7557BA-952B-F2CA-9E95-FEC2EED50B24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A1FC9DE-5371-E790-EBFD-7CB6123E0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BE60D79-8E00-93F7-4DA9-14CBF05E6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4255605B-B11B-722A-FB12-EE8D5B326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C3D338C-6DAE-30AB-85CB-1728A747A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D80F44A-3DB4-03D5-9B26-A69B87760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E571423-E656-ED3D-1658-68FB83680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4" name="Graphic 93" descr="Puppet outline">
              <a:extLst>
                <a:ext uri="{FF2B5EF4-FFF2-40B4-BE49-F238E27FC236}">
                  <a16:creationId xmlns:a16="http://schemas.microsoft.com/office/drawing/2014/main" id="{1BF2A58D-31F6-783B-0F85-EE5D4438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77033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19851B7-9933-8D10-38AD-D7DEFD123456}"/>
              </a:ext>
            </a:extLst>
          </p:cNvPr>
          <p:cNvGrpSpPr>
            <a:grpSpLocks noChangeAspect="1"/>
          </p:cNvGrpSpPr>
          <p:nvPr/>
        </p:nvGrpSpPr>
        <p:grpSpPr>
          <a:xfrm>
            <a:off x="1114025" y="4698241"/>
            <a:ext cx="1093797" cy="1463040"/>
            <a:chOff x="9976515" y="3784978"/>
            <a:chExt cx="1997122" cy="26713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DA23336-AABD-3038-D013-5054AEB25B6E}"/>
                </a:ext>
              </a:extLst>
            </p:cNvPr>
            <p:cNvGrpSpPr/>
            <p:nvPr/>
          </p:nvGrpSpPr>
          <p:grpSpPr>
            <a:xfrm>
              <a:off x="9976515" y="3784978"/>
              <a:ext cx="1997122" cy="2671309"/>
              <a:chOff x="313898" y="2142700"/>
              <a:chExt cx="2142699" cy="28660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5DE396C-4BBF-D54A-5C71-1C0D252C066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0C2E336-F3F1-B79F-A1A6-CC6158931E7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95A8E2C-FC43-B465-45BE-199CC58C4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0A16CCC-0383-22AF-7075-EE77DCABE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BC78F9AD-F1EB-743B-EB97-5EEDE3033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DEC4679-2F48-786F-0269-F3999CE0C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1146CF6-16D7-F5EF-B6D7-1CA1FDB3A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F668E040-9D9A-183A-D0F5-848000478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4" name="Graphic 153" descr="Nerve outline">
              <a:extLst>
                <a:ext uri="{FF2B5EF4-FFF2-40B4-BE49-F238E27FC236}">
                  <a16:creationId xmlns:a16="http://schemas.microsoft.com/office/drawing/2014/main" id="{D5B83B9E-0DA8-83C0-8363-132D76FE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 flipV="1">
              <a:off x="10975074" y="3981735"/>
              <a:ext cx="914400" cy="9144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FCDF833-80BF-02ED-75D0-71D58F944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523" y="4217158"/>
            <a:ext cx="1095318" cy="1463040"/>
            <a:chOff x="7754577" y="1201002"/>
            <a:chExt cx="1637357" cy="218705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56420CA-2BE1-A20A-F0EF-A3FEFCD6E25E}"/>
                </a:ext>
              </a:extLst>
            </p:cNvPr>
            <p:cNvGrpSpPr/>
            <p:nvPr/>
          </p:nvGrpSpPr>
          <p:grpSpPr>
            <a:xfrm>
              <a:off x="7754577" y="1201002"/>
              <a:ext cx="1635083" cy="2187053"/>
              <a:chOff x="313898" y="2142700"/>
              <a:chExt cx="2142699" cy="286603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613388-B360-A04E-6AF3-221D2080C171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D776BFD-0309-5667-2D8D-438FB46BBE5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8AAE568E-1F58-0262-B093-00E6ECAED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D994130-E9C2-5A1E-3230-AAF328C56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D694DAC-0359-E076-3B94-173AA7158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BB240BC-ED0B-2D2E-3B82-F9D44E77D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268745D-3BCE-6D55-4804-A5BC99D9D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A228050-E4A5-2CF1-1DDA-C10F9F4AB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6" name="Graphic 155" descr="Flask outline">
              <a:extLst>
                <a:ext uri="{FF2B5EF4-FFF2-40B4-BE49-F238E27FC236}">
                  <a16:creationId xmlns:a16="http://schemas.microsoft.com/office/drawing/2014/main" id="{E4BEB72C-579D-801D-56A7-BD903491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77534" y="1334069"/>
              <a:ext cx="914400" cy="9144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16D4844-702A-FFD0-E630-2C82C0BCAE0E}"/>
              </a:ext>
            </a:extLst>
          </p:cNvPr>
          <p:cNvGrpSpPr>
            <a:grpSpLocks noChangeAspect="1"/>
          </p:cNvGrpSpPr>
          <p:nvPr/>
        </p:nvGrpSpPr>
        <p:grpSpPr>
          <a:xfrm>
            <a:off x="3121159" y="1965960"/>
            <a:ext cx="1112607" cy="1463040"/>
            <a:chOff x="10095167" y="1544671"/>
            <a:chExt cx="1614614" cy="212316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1C4D824-CF0D-D249-F99E-8036D6332724}"/>
                </a:ext>
              </a:extLst>
            </p:cNvPr>
            <p:cNvGrpSpPr/>
            <p:nvPr/>
          </p:nvGrpSpPr>
          <p:grpSpPr>
            <a:xfrm>
              <a:off x="10095167" y="1544671"/>
              <a:ext cx="1587317" cy="2123162"/>
              <a:chOff x="313898" y="2142700"/>
              <a:chExt cx="2142699" cy="286603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56BAD47-D35E-0F2E-B78E-AC204B80B694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E032C8F-1E6E-CDB6-49DB-D251A1ECE51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2DDD9DB-C40D-9C54-8F4A-5F57D0CF3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8A20F3E-9618-387E-3989-2084F184A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68E2B0B-BF46-74ED-74B5-06493BD8E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420E33-5CF9-14AC-AFF1-04848814D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89ED761-669A-2DA4-C677-17E9350FE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1609878-8F93-EF1B-7DEF-13E9D83AA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Graphic 157" descr="Mitochondria outline">
              <a:extLst>
                <a:ext uri="{FF2B5EF4-FFF2-40B4-BE49-F238E27FC236}">
                  <a16:creationId xmlns:a16="http://schemas.microsoft.com/office/drawing/2014/main" id="{FEDBB870-1D18-810C-7A68-D69E53273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863619" y="1636594"/>
              <a:ext cx="846162" cy="846162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7511D4-0D59-925B-607C-E41892071841}"/>
              </a:ext>
            </a:extLst>
          </p:cNvPr>
          <p:cNvGrpSpPr>
            <a:grpSpLocks noChangeAspect="1"/>
          </p:cNvGrpSpPr>
          <p:nvPr/>
        </p:nvGrpSpPr>
        <p:grpSpPr>
          <a:xfrm>
            <a:off x="2775414" y="4137547"/>
            <a:ext cx="1093797" cy="1463040"/>
            <a:chOff x="7825091" y="3796352"/>
            <a:chExt cx="1635083" cy="218705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8659FB1-1000-4CB0-323C-D658E71BD487}"/>
                </a:ext>
              </a:extLst>
            </p:cNvPr>
            <p:cNvGrpSpPr/>
            <p:nvPr/>
          </p:nvGrpSpPr>
          <p:grpSpPr>
            <a:xfrm>
              <a:off x="7825091" y="3796352"/>
              <a:ext cx="1635083" cy="2187053"/>
              <a:chOff x="313898" y="2142700"/>
              <a:chExt cx="2142699" cy="286603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CA67C06-8361-2F47-57E8-F250D9DF5EC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03885EB-09E6-AFD2-A0AA-96E6776E17B5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0D7DCBA-1FD1-B5C6-6B70-3C1E97577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1A75972-7DBD-5CD2-451A-7E6415C65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E1831CC-EF34-8AC5-F60A-42E068D40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B9C5939-1044-3EBF-2DE8-2C7582927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939725A7-63C2-BA67-E9BB-97B4F911D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DD62759-8745-1DBB-60E5-7915F556D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2" name="Graphic 161" descr="Atom outline">
              <a:extLst>
                <a:ext uri="{FF2B5EF4-FFF2-40B4-BE49-F238E27FC236}">
                  <a16:creationId xmlns:a16="http://schemas.microsoft.com/office/drawing/2014/main" id="{D60D6B29-74CF-F7F7-48D2-A401B610E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545774" y="387255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1D41B3-AE74-B278-2693-9442BC215B8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ACFC-0A35-63A8-DAFA-2AAB6176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6C86C8-D8C8-B057-BA36-9838D7344FA4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17C588-2EA2-7A4C-B769-A32E1493ADFB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10D82A-D4F2-D0D6-630A-D60B23A06988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!!chimps">
            <a:extLst>
              <a:ext uri="{FF2B5EF4-FFF2-40B4-BE49-F238E27FC236}">
                <a16:creationId xmlns:a16="http://schemas.microsoft.com/office/drawing/2014/main" id="{7CC34C2A-09CE-5BAC-E5F3-31F11E3405B7}"/>
              </a:ext>
            </a:extLst>
          </p:cNvPr>
          <p:cNvSpPr txBox="1"/>
          <p:nvPr/>
        </p:nvSpPr>
        <p:spPr>
          <a:xfrm>
            <a:off x="7771445" y="230415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10" name="!!gorillas">
            <a:extLst>
              <a:ext uri="{FF2B5EF4-FFF2-40B4-BE49-F238E27FC236}">
                <a16:creationId xmlns:a16="http://schemas.microsoft.com/office/drawing/2014/main" id="{E83F51BC-1926-DB8B-2DFC-CA6A572AC822}"/>
              </a:ext>
            </a:extLst>
          </p:cNvPr>
          <p:cNvSpPr txBox="1"/>
          <p:nvPr/>
        </p:nvSpPr>
        <p:spPr>
          <a:xfrm>
            <a:off x="6330572" y="2304155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DNA</a:t>
            </a:r>
          </a:p>
        </p:txBody>
      </p:sp>
      <p:sp>
        <p:nvSpPr>
          <p:cNvPr id="11" name="!!orangutans">
            <a:extLst>
              <a:ext uri="{FF2B5EF4-FFF2-40B4-BE49-F238E27FC236}">
                <a16:creationId xmlns:a16="http://schemas.microsoft.com/office/drawing/2014/main" id="{31D4A9C8-02B6-AE3A-77FF-560D6B4A0BE3}"/>
              </a:ext>
            </a:extLst>
          </p:cNvPr>
          <p:cNvSpPr txBox="1"/>
          <p:nvPr/>
        </p:nvSpPr>
        <p:spPr>
          <a:xfrm>
            <a:off x="7106427" y="2733646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doctor</a:t>
            </a:r>
          </a:p>
        </p:txBody>
      </p:sp>
      <p:sp>
        <p:nvSpPr>
          <p:cNvPr id="12" name="!!years">
            <a:extLst>
              <a:ext uri="{FF2B5EF4-FFF2-40B4-BE49-F238E27FC236}">
                <a16:creationId xmlns:a16="http://schemas.microsoft.com/office/drawing/2014/main" id="{22E6CB12-3FB5-0417-6577-65673216FFC2}"/>
              </a:ext>
            </a:extLst>
          </p:cNvPr>
          <p:cNvSpPr txBox="1"/>
          <p:nvPr/>
        </p:nvSpPr>
        <p:spPr>
          <a:xfrm>
            <a:off x="3767481" y="5518409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dancing</a:t>
            </a:r>
          </a:p>
        </p:txBody>
      </p:sp>
      <p:sp>
        <p:nvSpPr>
          <p:cNvPr id="13" name="!!forest">
            <a:extLst>
              <a:ext uri="{FF2B5EF4-FFF2-40B4-BE49-F238E27FC236}">
                <a16:creationId xmlns:a16="http://schemas.microsoft.com/office/drawing/2014/main" id="{0E61A0C5-0981-3DD1-949C-7A8E12F34C9D}"/>
              </a:ext>
            </a:extLst>
          </p:cNvPr>
          <p:cNvSpPr txBox="1"/>
          <p:nvPr/>
        </p:nvSpPr>
        <p:spPr>
          <a:xfrm>
            <a:off x="2368172" y="3232409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soccer</a:t>
            </a:r>
          </a:p>
        </p:txBody>
      </p:sp>
      <p:sp>
        <p:nvSpPr>
          <p:cNvPr id="19" name="!!lives">
            <a:extLst>
              <a:ext uri="{FF2B5EF4-FFF2-40B4-BE49-F238E27FC236}">
                <a16:creationId xmlns:a16="http://schemas.microsoft.com/office/drawing/2014/main" id="{AF02CA63-6BDD-DF49-B31B-823C68ECB666}"/>
              </a:ext>
            </a:extLst>
          </p:cNvPr>
          <p:cNvSpPr txBox="1"/>
          <p:nvPr/>
        </p:nvSpPr>
        <p:spPr>
          <a:xfrm>
            <a:off x="2880790" y="5144336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music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BE4D1-D165-B1F1-EBCA-63241ED7ABA4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2082CE6-D74C-8690-AEFA-19008D29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237575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F2B03-1885-0690-6CB3-EAAC182D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6A7F23-E571-BE79-B2D3-59F7E4EFE7EE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B687ED-08C1-FC2A-B928-842BFB36FD20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21BE25-89C6-2F1C-DE41-19984A35BF23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180D5890-A6E4-AC22-3F57-C747713688BE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AE3507D6-0079-BC6C-FC1C-4052F24908A6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2B33D2AA-B88E-27ED-ADFB-78BE901DD855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0CEDBC3B-1CCF-6DC7-9376-A550A3A7B3A6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9C9D9334-F6F2-1A88-2B2C-B61B59A1CCBF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044CCC3D-3AAE-1CAC-E24E-DBCFD79625F6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ApesClass">
            <a:extLst>
              <a:ext uri="{FF2B5EF4-FFF2-40B4-BE49-F238E27FC236}">
                <a16:creationId xmlns:a16="http://schemas.microsoft.com/office/drawing/2014/main" id="{A2E99360-445E-5F5D-A1A3-2959C8813845}"/>
              </a:ext>
            </a:extLst>
          </p:cNvPr>
          <p:cNvSpPr/>
          <p:nvPr/>
        </p:nvSpPr>
        <p:spPr>
          <a:xfrm>
            <a:off x="7624994" y="2563092"/>
            <a:ext cx="203977" cy="177798"/>
          </a:xfrm>
          <a:custGeom>
            <a:avLst/>
            <a:gdLst>
              <a:gd name="connsiteX0" fmla="*/ 0 w 203977"/>
              <a:gd name="connsiteY0" fmla="*/ 88899 h 177798"/>
              <a:gd name="connsiteX1" fmla="*/ 101989 w 203977"/>
              <a:gd name="connsiteY1" fmla="*/ 0 h 177798"/>
              <a:gd name="connsiteX2" fmla="*/ 203978 w 203977"/>
              <a:gd name="connsiteY2" fmla="*/ 88899 h 177798"/>
              <a:gd name="connsiteX3" fmla="*/ 101989 w 203977"/>
              <a:gd name="connsiteY3" fmla="*/ 177798 h 177798"/>
              <a:gd name="connsiteX4" fmla="*/ 0 w 203977"/>
              <a:gd name="connsiteY4" fmla="*/ 88899 h 17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977" h="177798" extrusionOk="0">
                <a:moveTo>
                  <a:pt x="0" y="88899"/>
                </a:moveTo>
                <a:cubicBezTo>
                  <a:pt x="-2800" y="38074"/>
                  <a:pt x="36134" y="3576"/>
                  <a:pt x="101989" y="0"/>
                </a:cubicBezTo>
                <a:cubicBezTo>
                  <a:pt x="161097" y="585"/>
                  <a:pt x="193146" y="40145"/>
                  <a:pt x="203978" y="88899"/>
                </a:cubicBezTo>
                <a:cubicBezTo>
                  <a:pt x="198688" y="143163"/>
                  <a:pt x="156777" y="186302"/>
                  <a:pt x="101989" y="177798"/>
                </a:cubicBezTo>
                <a:cubicBezTo>
                  <a:pt x="43243" y="176474"/>
                  <a:pt x="4212" y="140009"/>
                  <a:pt x="0" y="88899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PlacesClass">
            <a:extLst>
              <a:ext uri="{FF2B5EF4-FFF2-40B4-BE49-F238E27FC236}">
                <a16:creationId xmlns:a16="http://schemas.microsoft.com/office/drawing/2014/main" id="{17DB7DA0-404F-E7AF-07B8-624DCB814D3B}"/>
              </a:ext>
            </a:extLst>
          </p:cNvPr>
          <p:cNvSpPr/>
          <p:nvPr/>
        </p:nvSpPr>
        <p:spPr>
          <a:xfrm rot="1285019">
            <a:off x="2745627" y="3327911"/>
            <a:ext cx="232380" cy="286844"/>
          </a:xfrm>
          <a:custGeom>
            <a:avLst/>
            <a:gdLst>
              <a:gd name="connsiteX0" fmla="*/ 0 w 232380"/>
              <a:gd name="connsiteY0" fmla="*/ 143422 h 286844"/>
              <a:gd name="connsiteX1" fmla="*/ 116190 w 232380"/>
              <a:gd name="connsiteY1" fmla="*/ 0 h 286844"/>
              <a:gd name="connsiteX2" fmla="*/ 232380 w 232380"/>
              <a:gd name="connsiteY2" fmla="*/ 143422 h 286844"/>
              <a:gd name="connsiteX3" fmla="*/ 116190 w 232380"/>
              <a:gd name="connsiteY3" fmla="*/ 286844 h 286844"/>
              <a:gd name="connsiteX4" fmla="*/ 0 w 232380"/>
              <a:gd name="connsiteY4" fmla="*/ 143422 h 28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80" h="286844" extrusionOk="0">
                <a:moveTo>
                  <a:pt x="0" y="143422"/>
                </a:moveTo>
                <a:cubicBezTo>
                  <a:pt x="-5825" y="60619"/>
                  <a:pt x="46208" y="2181"/>
                  <a:pt x="116190" y="0"/>
                </a:cubicBezTo>
                <a:cubicBezTo>
                  <a:pt x="185666" y="1117"/>
                  <a:pt x="229688" y="64298"/>
                  <a:pt x="232380" y="143422"/>
                </a:cubicBezTo>
                <a:cubicBezTo>
                  <a:pt x="220599" y="234136"/>
                  <a:pt x="178821" y="295349"/>
                  <a:pt x="116190" y="286844"/>
                </a:cubicBezTo>
                <a:cubicBezTo>
                  <a:pt x="40804" y="280708"/>
                  <a:pt x="13272" y="228973"/>
                  <a:pt x="0" y="143422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TimeClass">
            <a:extLst>
              <a:ext uri="{FF2B5EF4-FFF2-40B4-BE49-F238E27FC236}">
                <a16:creationId xmlns:a16="http://schemas.microsoft.com/office/drawing/2014/main" id="{0878B160-4C34-CD8F-164C-3F8E7C1D497D}"/>
              </a:ext>
            </a:extLst>
          </p:cNvPr>
          <p:cNvSpPr/>
          <p:nvPr/>
        </p:nvSpPr>
        <p:spPr>
          <a:xfrm rot="2986468">
            <a:off x="3855745" y="5635984"/>
            <a:ext cx="339974" cy="232934"/>
          </a:xfrm>
          <a:custGeom>
            <a:avLst/>
            <a:gdLst>
              <a:gd name="connsiteX0" fmla="*/ 0 w 339974"/>
              <a:gd name="connsiteY0" fmla="*/ 116467 h 232934"/>
              <a:gd name="connsiteX1" fmla="*/ 169987 w 339974"/>
              <a:gd name="connsiteY1" fmla="*/ 0 h 232934"/>
              <a:gd name="connsiteX2" fmla="*/ 339974 w 339974"/>
              <a:gd name="connsiteY2" fmla="*/ 116467 h 232934"/>
              <a:gd name="connsiteX3" fmla="*/ 169987 w 339974"/>
              <a:gd name="connsiteY3" fmla="*/ 232934 h 232934"/>
              <a:gd name="connsiteX4" fmla="*/ 0 w 339974"/>
              <a:gd name="connsiteY4" fmla="*/ 116467 h 2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974" h="232934" extrusionOk="0">
                <a:moveTo>
                  <a:pt x="0" y="116467"/>
                </a:moveTo>
                <a:cubicBezTo>
                  <a:pt x="-15756" y="42425"/>
                  <a:pt x="62182" y="5226"/>
                  <a:pt x="169987" y="0"/>
                </a:cubicBezTo>
                <a:cubicBezTo>
                  <a:pt x="278998" y="3185"/>
                  <a:pt x="330917" y="52432"/>
                  <a:pt x="339974" y="116467"/>
                </a:cubicBezTo>
                <a:cubicBezTo>
                  <a:pt x="331718" y="188853"/>
                  <a:pt x="259333" y="258000"/>
                  <a:pt x="169987" y="232934"/>
                </a:cubicBezTo>
                <a:cubicBezTo>
                  <a:pt x="67046" y="227977"/>
                  <a:pt x="13094" y="187046"/>
                  <a:pt x="0" y="11646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EAC5-9B28-6320-5804-09BF1CC29EB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A2E5D3-E22D-51A5-2F30-5AC4EA41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401266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F3C4-7984-8943-22FD-87462AE3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82C170-83B6-B8D1-F48D-C5F574EB18F4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8C1EFB-844A-473D-AEA6-F0F70E505DCC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D0787E-0E6C-5E20-7708-BCAB04D567A8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CB3BF230-7BA6-DE7F-4EB7-A4047862A222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03549D30-AFC1-E7D4-5C6C-5D9A08C01171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595A8678-D905-1F11-DFD3-8DAE94338172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BD86D3A8-6575-7015-02EC-50D88E3D3C9C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00B17A39-9306-E0E8-11B8-C0A233A573B8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3A59352B-B2A9-4E43-1551-4B3022225FFB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ApesClass">
            <a:extLst>
              <a:ext uri="{FF2B5EF4-FFF2-40B4-BE49-F238E27FC236}">
                <a16:creationId xmlns:a16="http://schemas.microsoft.com/office/drawing/2014/main" id="{EC003FBE-A19E-F4F7-36AA-A4DC77D06FB9}"/>
              </a:ext>
            </a:extLst>
          </p:cNvPr>
          <p:cNvSpPr/>
          <p:nvPr/>
        </p:nvSpPr>
        <p:spPr>
          <a:xfrm>
            <a:off x="6631709" y="1571336"/>
            <a:ext cx="2374900" cy="2070100"/>
          </a:xfrm>
          <a:custGeom>
            <a:avLst/>
            <a:gdLst>
              <a:gd name="connsiteX0" fmla="*/ 0 w 2374900"/>
              <a:gd name="connsiteY0" fmla="*/ 1035050 h 2070100"/>
              <a:gd name="connsiteX1" fmla="*/ 1187450 w 2374900"/>
              <a:gd name="connsiteY1" fmla="*/ 0 h 2070100"/>
              <a:gd name="connsiteX2" fmla="*/ 2374900 w 2374900"/>
              <a:gd name="connsiteY2" fmla="*/ 1035050 h 2070100"/>
              <a:gd name="connsiteX3" fmla="*/ 1187450 w 2374900"/>
              <a:gd name="connsiteY3" fmla="*/ 2070100 h 2070100"/>
              <a:gd name="connsiteX4" fmla="*/ 0 w 2374900"/>
              <a:gd name="connsiteY4" fmla="*/ 103505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900" h="2070100" fill="none" extrusionOk="0">
                <a:moveTo>
                  <a:pt x="0" y="1035050"/>
                </a:moveTo>
                <a:cubicBezTo>
                  <a:pt x="29026" y="466851"/>
                  <a:pt x="598579" y="-137763"/>
                  <a:pt x="1187450" y="0"/>
                </a:cubicBezTo>
                <a:cubicBezTo>
                  <a:pt x="1770226" y="-11184"/>
                  <a:pt x="2299702" y="534206"/>
                  <a:pt x="2374900" y="1035050"/>
                </a:cubicBezTo>
                <a:cubicBezTo>
                  <a:pt x="2366809" y="1529534"/>
                  <a:pt x="1823635" y="2097375"/>
                  <a:pt x="1187450" y="2070100"/>
                </a:cubicBezTo>
                <a:cubicBezTo>
                  <a:pt x="634568" y="2127724"/>
                  <a:pt x="104787" y="1631887"/>
                  <a:pt x="0" y="1035050"/>
                </a:cubicBezTo>
                <a:close/>
              </a:path>
              <a:path w="2374900" h="2070100" stroke="0" extrusionOk="0">
                <a:moveTo>
                  <a:pt x="0" y="1035050"/>
                </a:moveTo>
                <a:cubicBezTo>
                  <a:pt x="-122619" y="387774"/>
                  <a:pt x="499588" y="12029"/>
                  <a:pt x="1187450" y="0"/>
                </a:cubicBezTo>
                <a:cubicBezTo>
                  <a:pt x="1933327" y="18961"/>
                  <a:pt x="2275978" y="466553"/>
                  <a:pt x="2374900" y="1035050"/>
                </a:cubicBezTo>
                <a:cubicBezTo>
                  <a:pt x="2284813" y="1694667"/>
                  <a:pt x="1820851" y="2193965"/>
                  <a:pt x="1187450" y="2070100"/>
                </a:cubicBezTo>
                <a:cubicBezTo>
                  <a:pt x="461616" y="2031789"/>
                  <a:pt x="92928" y="1651094"/>
                  <a:pt x="0" y="1035050"/>
                </a:cubicBezTo>
                <a:close/>
              </a:path>
            </a:pathLst>
          </a:custGeom>
          <a:solidFill>
            <a:srgbClr val="D10000">
              <a:alpha val="30000"/>
            </a:srgbClr>
          </a:solidFill>
          <a:ln>
            <a:solidFill>
              <a:srgbClr val="D1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PlacesClass">
            <a:extLst>
              <a:ext uri="{FF2B5EF4-FFF2-40B4-BE49-F238E27FC236}">
                <a16:creationId xmlns:a16="http://schemas.microsoft.com/office/drawing/2014/main" id="{6C1B47D3-47E3-D156-41CB-4C6E07A4B0BA}"/>
              </a:ext>
            </a:extLst>
          </p:cNvPr>
          <p:cNvSpPr/>
          <p:nvPr/>
        </p:nvSpPr>
        <p:spPr>
          <a:xfrm rot="1285019">
            <a:off x="2337952" y="2410691"/>
            <a:ext cx="1625600" cy="2006600"/>
          </a:xfrm>
          <a:custGeom>
            <a:avLst/>
            <a:gdLst>
              <a:gd name="connsiteX0" fmla="*/ 0 w 1625600"/>
              <a:gd name="connsiteY0" fmla="*/ 1003300 h 2006600"/>
              <a:gd name="connsiteX1" fmla="*/ 812800 w 1625600"/>
              <a:gd name="connsiteY1" fmla="*/ 0 h 2006600"/>
              <a:gd name="connsiteX2" fmla="*/ 1625600 w 1625600"/>
              <a:gd name="connsiteY2" fmla="*/ 1003300 h 2006600"/>
              <a:gd name="connsiteX3" fmla="*/ 812800 w 1625600"/>
              <a:gd name="connsiteY3" fmla="*/ 2006600 h 2006600"/>
              <a:gd name="connsiteX4" fmla="*/ 0 w 1625600"/>
              <a:gd name="connsiteY4" fmla="*/ 10033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2006600" fill="none" extrusionOk="0">
                <a:moveTo>
                  <a:pt x="0" y="1003300"/>
                </a:moveTo>
                <a:cubicBezTo>
                  <a:pt x="79896" y="458671"/>
                  <a:pt x="383880" y="-41112"/>
                  <a:pt x="812800" y="0"/>
                </a:cubicBezTo>
                <a:cubicBezTo>
                  <a:pt x="1226783" y="-5347"/>
                  <a:pt x="1576953" y="494994"/>
                  <a:pt x="1625600" y="1003300"/>
                </a:cubicBezTo>
                <a:cubicBezTo>
                  <a:pt x="1611882" y="1426586"/>
                  <a:pt x="1202040" y="2089506"/>
                  <a:pt x="812800" y="2006600"/>
                </a:cubicBezTo>
                <a:cubicBezTo>
                  <a:pt x="452887" y="2056417"/>
                  <a:pt x="46375" y="1568557"/>
                  <a:pt x="0" y="1003300"/>
                </a:cubicBezTo>
                <a:close/>
              </a:path>
              <a:path w="1625600" h="2006600" stroke="0" extrusionOk="0">
                <a:moveTo>
                  <a:pt x="0" y="1003300"/>
                </a:moveTo>
                <a:cubicBezTo>
                  <a:pt x="-38978" y="425150"/>
                  <a:pt x="240101" y="46465"/>
                  <a:pt x="812800" y="0"/>
                </a:cubicBezTo>
                <a:cubicBezTo>
                  <a:pt x="1350389" y="18672"/>
                  <a:pt x="1522268" y="452479"/>
                  <a:pt x="1625600" y="1003300"/>
                </a:cubicBezTo>
                <a:cubicBezTo>
                  <a:pt x="1602553" y="1579914"/>
                  <a:pt x="1238934" y="2132416"/>
                  <a:pt x="812800" y="2006600"/>
                </a:cubicBezTo>
                <a:cubicBezTo>
                  <a:pt x="268358" y="1954325"/>
                  <a:pt x="142945" y="1625707"/>
                  <a:pt x="0" y="10033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123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TimeClass">
            <a:extLst>
              <a:ext uri="{FF2B5EF4-FFF2-40B4-BE49-F238E27FC236}">
                <a16:creationId xmlns:a16="http://schemas.microsoft.com/office/drawing/2014/main" id="{8386019C-BFDB-34E6-693F-403AA2D0D788}"/>
              </a:ext>
            </a:extLst>
          </p:cNvPr>
          <p:cNvSpPr/>
          <p:nvPr/>
        </p:nvSpPr>
        <p:spPr>
          <a:xfrm rot="2986468">
            <a:off x="2937581" y="4675545"/>
            <a:ext cx="2469266" cy="1691826"/>
          </a:xfrm>
          <a:custGeom>
            <a:avLst/>
            <a:gdLst>
              <a:gd name="connsiteX0" fmla="*/ 0 w 2469266"/>
              <a:gd name="connsiteY0" fmla="*/ 845913 h 1691826"/>
              <a:gd name="connsiteX1" fmla="*/ 1234633 w 2469266"/>
              <a:gd name="connsiteY1" fmla="*/ 0 h 1691826"/>
              <a:gd name="connsiteX2" fmla="*/ 2469266 w 2469266"/>
              <a:gd name="connsiteY2" fmla="*/ 845913 h 1691826"/>
              <a:gd name="connsiteX3" fmla="*/ 1234633 w 2469266"/>
              <a:gd name="connsiteY3" fmla="*/ 1691826 h 1691826"/>
              <a:gd name="connsiteX4" fmla="*/ 0 w 2469266"/>
              <a:gd name="connsiteY4" fmla="*/ 845913 h 169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266" h="1691826" fill="none" extrusionOk="0">
                <a:moveTo>
                  <a:pt x="0" y="845913"/>
                </a:moveTo>
                <a:cubicBezTo>
                  <a:pt x="53044" y="385021"/>
                  <a:pt x="635160" y="-169570"/>
                  <a:pt x="1234633" y="0"/>
                </a:cubicBezTo>
                <a:cubicBezTo>
                  <a:pt x="1886376" y="-4613"/>
                  <a:pt x="2374950" y="467526"/>
                  <a:pt x="2469266" y="845913"/>
                </a:cubicBezTo>
                <a:cubicBezTo>
                  <a:pt x="2462173" y="1245452"/>
                  <a:pt x="1883900" y="1737133"/>
                  <a:pt x="1234633" y="1691826"/>
                </a:cubicBezTo>
                <a:cubicBezTo>
                  <a:pt x="609971" y="1723853"/>
                  <a:pt x="129587" y="1344256"/>
                  <a:pt x="0" y="845913"/>
                </a:cubicBezTo>
                <a:close/>
              </a:path>
              <a:path w="2469266" h="1691826" stroke="0" extrusionOk="0">
                <a:moveTo>
                  <a:pt x="0" y="845913"/>
                </a:moveTo>
                <a:cubicBezTo>
                  <a:pt x="-24082" y="363873"/>
                  <a:pt x="437593" y="43226"/>
                  <a:pt x="1234633" y="0"/>
                </a:cubicBezTo>
                <a:cubicBezTo>
                  <a:pt x="1929680" y="2774"/>
                  <a:pt x="2361170" y="382165"/>
                  <a:pt x="2469266" y="845913"/>
                </a:cubicBezTo>
                <a:cubicBezTo>
                  <a:pt x="2455438" y="1326602"/>
                  <a:pt x="1884070" y="1871089"/>
                  <a:pt x="1234633" y="1691826"/>
                </a:cubicBezTo>
                <a:cubicBezTo>
                  <a:pt x="494004" y="1659677"/>
                  <a:pt x="103209" y="1362412"/>
                  <a:pt x="0" y="84591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66E5-9819-B0E2-1F3C-39508AA15B17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C02E8C-7423-3CF7-B70A-F5296ADA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80431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86D78-24DE-0981-C23B-62005556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AD0434-6736-AED8-EC52-81395E6DBB87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CB6400-16B8-1CF3-312D-78EF42BE04ED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139936-7F1C-86B6-8852-E391594B222B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476E3E37-39FC-0708-7587-90DC59A165CD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BF85FB1D-7A9B-3D32-0CF4-827BDA7302E7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50C3B70A-5EE9-1CE4-A5BC-F43840F8A954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4A991520-B629-EAF3-7A30-09E1D479ECE2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A464678E-97E0-8D0C-5C04-9E64789ACE50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71FC1597-06C0-2CBB-35F8-611137D31224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ApesClass">
            <a:extLst>
              <a:ext uri="{FF2B5EF4-FFF2-40B4-BE49-F238E27FC236}">
                <a16:creationId xmlns:a16="http://schemas.microsoft.com/office/drawing/2014/main" id="{FDEACA20-5D1D-21E8-178B-1DFC989319C4}"/>
              </a:ext>
            </a:extLst>
          </p:cNvPr>
          <p:cNvSpPr/>
          <p:nvPr/>
        </p:nvSpPr>
        <p:spPr>
          <a:xfrm>
            <a:off x="6631709" y="1571336"/>
            <a:ext cx="2374900" cy="2070100"/>
          </a:xfrm>
          <a:custGeom>
            <a:avLst/>
            <a:gdLst>
              <a:gd name="connsiteX0" fmla="*/ 0 w 2374900"/>
              <a:gd name="connsiteY0" fmla="*/ 1035050 h 2070100"/>
              <a:gd name="connsiteX1" fmla="*/ 1187450 w 2374900"/>
              <a:gd name="connsiteY1" fmla="*/ 0 h 2070100"/>
              <a:gd name="connsiteX2" fmla="*/ 2374900 w 2374900"/>
              <a:gd name="connsiteY2" fmla="*/ 1035050 h 2070100"/>
              <a:gd name="connsiteX3" fmla="*/ 1187450 w 2374900"/>
              <a:gd name="connsiteY3" fmla="*/ 2070100 h 2070100"/>
              <a:gd name="connsiteX4" fmla="*/ 0 w 2374900"/>
              <a:gd name="connsiteY4" fmla="*/ 103505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900" h="2070100" fill="none" extrusionOk="0">
                <a:moveTo>
                  <a:pt x="0" y="1035050"/>
                </a:moveTo>
                <a:cubicBezTo>
                  <a:pt x="29026" y="466851"/>
                  <a:pt x="598579" y="-137763"/>
                  <a:pt x="1187450" y="0"/>
                </a:cubicBezTo>
                <a:cubicBezTo>
                  <a:pt x="1770226" y="-11184"/>
                  <a:pt x="2299702" y="534206"/>
                  <a:pt x="2374900" y="1035050"/>
                </a:cubicBezTo>
                <a:cubicBezTo>
                  <a:pt x="2366809" y="1529534"/>
                  <a:pt x="1823635" y="2097375"/>
                  <a:pt x="1187450" y="2070100"/>
                </a:cubicBezTo>
                <a:cubicBezTo>
                  <a:pt x="634568" y="2127724"/>
                  <a:pt x="104787" y="1631887"/>
                  <a:pt x="0" y="1035050"/>
                </a:cubicBezTo>
                <a:close/>
              </a:path>
              <a:path w="2374900" h="2070100" stroke="0" extrusionOk="0">
                <a:moveTo>
                  <a:pt x="0" y="1035050"/>
                </a:moveTo>
                <a:cubicBezTo>
                  <a:pt x="-122619" y="387774"/>
                  <a:pt x="499588" y="12029"/>
                  <a:pt x="1187450" y="0"/>
                </a:cubicBezTo>
                <a:cubicBezTo>
                  <a:pt x="1933327" y="18961"/>
                  <a:pt x="2275978" y="466553"/>
                  <a:pt x="2374900" y="1035050"/>
                </a:cubicBezTo>
                <a:cubicBezTo>
                  <a:pt x="2284813" y="1694667"/>
                  <a:pt x="1820851" y="2193965"/>
                  <a:pt x="1187450" y="2070100"/>
                </a:cubicBezTo>
                <a:cubicBezTo>
                  <a:pt x="461616" y="2031789"/>
                  <a:pt x="92928" y="1651094"/>
                  <a:pt x="0" y="1035050"/>
                </a:cubicBezTo>
                <a:close/>
              </a:path>
            </a:pathLst>
          </a:custGeom>
          <a:solidFill>
            <a:srgbClr val="D10000">
              <a:alpha val="30000"/>
            </a:srgbClr>
          </a:solidFill>
          <a:ln>
            <a:solidFill>
              <a:srgbClr val="D1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PlacesClass">
            <a:extLst>
              <a:ext uri="{FF2B5EF4-FFF2-40B4-BE49-F238E27FC236}">
                <a16:creationId xmlns:a16="http://schemas.microsoft.com/office/drawing/2014/main" id="{1ADBA441-790F-64A1-3B31-337366908559}"/>
              </a:ext>
            </a:extLst>
          </p:cNvPr>
          <p:cNvSpPr/>
          <p:nvPr/>
        </p:nvSpPr>
        <p:spPr>
          <a:xfrm rot="1285019">
            <a:off x="2337952" y="2410691"/>
            <a:ext cx="1625600" cy="2006600"/>
          </a:xfrm>
          <a:custGeom>
            <a:avLst/>
            <a:gdLst>
              <a:gd name="connsiteX0" fmla="*/ 0 w 1625600"/>
              <a:gd name="connsiteY0" fmla="*/ 1003300 h 2006600"/>
              <a:gd name="connsiteX1" fmla="*/ 812800 w 1625600"/>
              <a:gd name="connsiteY1" fmla="*/ 0 h 2006600"/>
              <a:gd name="connsiteX2" fmla="*/ 1625600 w 1625600"/>
              <a:gd name="connsiteY2" fmla="*/ 1003300 h 2006600"/>
              <a:gd name="connsiteX3" fmla="*/ 812800 w 1625600"/>
              <a:gd name="connsiteY3" fmla="*/ 2006600 h 2006600"/>
              <a:gd name="connsiteX4" fmla="*/ 0 w 1625600"/>
              <a:gd name="connsiteY4" fmla="*/ 10033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2006600" fill="none" extrusionOk="0">
                <a:moveTo>
                  <a:pt x="0" y="1003300"/>
                </a:moveTo>
                <a:cubicBezTo>
                  <a:pt x="79896" y="458671"/>
                  <a:pt x="383880" y="-41112"/>
                  <a:pt x="812800" y="0"/>
                </a:cubicBezTo>
                <a:cubicBezTo>
                  <a:pt x="1226783" y="-5347"/>
                  <a:pt x="1576953" y="494994"/>
                  <a:pt x="1625600" y="1003300"/>
                </a:cubicBezTo>
                <a:cubicBezTo>
                  <a:pt x="1611882" y="1426586"/>
                  <a:pt x="1202040" y="2089506"/>
                  <a:pt x="812800" y="2006600"/>
                </a:cubicBezTo>
                <a:cubicBezTo>
                  <a:pt x="452887" y="2056417"/>
                  <a:pt x="46375" y="1568557"/>
                  <a:pt x="0" y="1003300"/>
                </a:cubicBezTo>
                <a:close/>
              </a:path>
              <a:path w="1625600" h="2006600" stroke="0" extrusionOk="0">
                <a:moveTo>
                  <a:pt x="0" y="1003300"/>
                </a:moveTo>
                <a:cubicBezTo>
                  <a:pt x="-38978" y="425150"/>
                  <a:pt x="240101" y="46465"/>
                  <a:pt x="812800" y="0"/>
                </a:cubicBezTo>
                <a:cubicBezTo>
                  <a:pt x="1350389" y="18672"/>
                  <a:pt x="1522268" y="452479"/>
                  <a:pt x="1625600" y="1003300"/>
                </a:cubicBezTo>
                <a:cubicBezTo>
                  <a:pt x="1602553" y="1579914"/>
                  <a:pt x="1238934" y="2132416"/>
                  <a:pt x="812800" y="2006600"/>
                </a:cubicBezTo>
                <a:cubicBezTo>
                  <a:pt x="268358" y="1954325"/>
                  <a:pt x="142945" y="1625707"/>
                  <a:pt x="0" y="10033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123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TimeClass">
            <a:extLst>
              <a:ext uri="{FF2B5EF4-FFF2-40B4-BE49-F238E27FC236}">
                <a16:creationId xmlns:a16="http://schemas.microsoft.com/office/drawing/2014/main" id="{83E35B64-6934-CB76-3E6F-D8155D305E57}"/>
              </a:ext>
            </a:extLst>
          </p:cNvPr>
          <p:cNvSpPr/>
          <p:nvPr/>
        </p:nvSpPr>
        <p:spPr>
          <a:xfrm rot="2986468">
            <a:off x="2937581" y="4675545"/>
            <a:ext cx="2469266" cy="1691826"/>
          </a:xfrm>
          <a:custGeom>
            <a:avLst/>
            <a:gdLst>
              <a:gd name="connsiteX0" fmla="*/ 0 w 2469266"/>
              <a:gd name="connsiteY0" fmla="*/ 845913 h 1691826"/>
              <a:gd name="connsiteX1" fmla="*/ 1234633 w 2469266"/>
              <a:gd name="connsiteY1" fmla="*/ 0 h 1691826"/>
              <a:gd name="connsiteX2" fmla="*/ 2469266 w 2469266"/>
              <a:gd name="connsiteY2" fmla="*/ 845913 h 1691826"/>
              <a:gd name="connsiteX3" fmla="*/ 1234633 w 2469266"/>
              <a:gd name="connsiteY3" fmla="*/ 1691826 h 1691826"/>
              <a:gd name="connsiteX4" fmla="*/ 0 w 2469266"/>
              <a:gd name="connsiteY4" fmla="*/ 845913 h 169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266" h="1691826" fill="none" extrusionOk="0">
                <a:moveTo>
                  <a:pt x="0" y="845913"/>
                </a:moveTo>
                <a:cubicBezTo>
                  <a:pt x="53044" y="385021"/>
                  <a:pt x="635160" y="-169570"/>
                  <a:pt x="1234633" y="0"/>
                </a:cubicBezTo>
                <a:cubicBezTo>
                  <a:pt x="1886376" y="-4613"/>
                  <a:pt x="2374950" y="467526"/>
                  <a:pt x="2469266" y="845913"/>
                </a:cubicBezTo>
                <a:cubicBezTo>
                  <a:pt x="2462173" y="1245452"/>
                  <a:pt x="1883900" y="1737133"/>
                  <a:pt x="1234633" y="1691826"/>
                </a:cubicBezTo>
                <a:cubicBezTo>
                  <a:pt x="609971" y="1723853"/>
                  <a:pt x="129587" y="1344256"/>
                  <a:pt x="0" y="845913"/>
                </a:cubicBezTo>
                <a:close/>
              </a:path>
              <a:path w="2469266" h="1691826" stroke="0" extrusionOk="0">
                <a:moveTo>
                  <a:pt x="0" y="845913"/>
                </a:moveTo>
                <a:cubicBezTo>
                  <a:pt x="-24082" y="363873"/>
                  <a:pt x="437593" y="43226"/>
                  <a:pt x="1234633" y="0"/>
                </a:cubicBezTo>
                <a:cubicBezTo>
                  <a:pt x="1929680" y="2774"/>
                  <a:pt x="2361170" y="382165"/>
                  <a:pt x="2469266" y="845913"/>
                </a:cubicBezTo>
                <a:cubicBezTo>
                  <a:pt x="2455438" y="1326602"/>
                  <a:pt x="1884070" y="1871089"/>
                  <a:pt x="1234633" y="1691826"/>
                </a:cubicBezTo>
                <a:cubicBezTo>
                  <a:pt x="494004" y="1659677"/>
                  <a:pt x="103209" y="1362412"/>
                  <a:pt x="0" y="84591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348EF9B-72D0-139B-35CD-0DF421BA290F}"/>
              </a:ext>
            </a:extLst>
          </p:cNvPr>
          <p:cNvSpPr/>
          <p:nvPr/>
        </p:nvSpPr>
        <p:spPr>
          <a:xfrm>
            <a:off x="9302172" y="2158710"/>
            <a:ext cx="1531252" cy="4410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Medical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24F1981-8D09-D03D-B5CE-C2C8A66C63B0}"/>
              </a:ext>
            </a:extLst>
          </p:cNvPr>
          <p:cNvSpPr/>
          <p:nvPr/>
        </p:nvSpPr>
        <p:spPr>
          <a:xfrm>
            <a:off x="1506202" y="5615302"/>
            <a:ext cx="1531252" cy="44106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Arts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CE33A9B-E032-D38C-AA34-270047B99984}"/>
              </a:ext>
            </a:extLst>
          </p:cNvPr>
          <p:cNvSpPr/>
          <p:nvPr/>
        </p:nvSpPr>
        <p:spPr>
          <a:xfrm>
            <a:off x="562439" y="3153670"/>
            <a:ext cx="1531252" cy="4410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34640-A199-FE7F-3C43-99FD8DD3EDF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18D94B-21AD-427F-16E7-4C87B758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  <p:pic>
        <p:nvPicPr>
          <p:cNvPr id="21" name="Graphic 20" descr="Hurdle outline">
            <a:extLst>
              <a:ext uri="{FF2B5EF4-FFF2-40B4-BE49-F238E27FC236}">
                <a16:creationId xmlns:a16="http://schemas.microsoft.com/office/drawing/2014/main" id="{E5C7FCE8-4D6C-FDAA-FAF6-ED83CCE7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861" y="2142573"/>
            <a:ext cx="914400" cy="914400"/>
          </a:xfrm>
          <a:prstGeom prst="rect">
            <a:avLst/>
          </a:prstGeom>
        </p:spPr>
      </p:pic>
      <p:pic>
        <p:nvPicPr>
          <p:cNvPr id="23" name="Graphic 22" descr="Palette outline">
            <a:extLst>
              <a:ext uri="{FF2B5EF4-FFF2-40B4-BE49-F238E27FC236}">
                <a16:creationId xmlns:a16="http://schemas.microsoft.com/office/drawing/2014/main" id="{E1DCB7AD-1824-05E5-22BF-090E4F243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4628" y="4565228"/>
            <a:ext cx="914400" cy="914400"/>
          </a:xfrm>
          <a:prstGeom prst="rect">
            <a:avLst/>
          </a:prstGeom>
        </p:spPr>
      </p:pic>
      <p:pic>
        <p:nvPicPr>
          <p:cNvPr id="27" name="Graphic 26" descr="DNA outline">
            <a:extLst>
              <a:ext uri="{FF2B5EF4-FFF2-40B4-BE49-F238E27FC236}">
                <a16:creationId xmlns:a16="http://schemas.microsoft.com/office/drawing/2014/main" id="{436079EB-8C16-6574-6720-262D21557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27537">
            <a:off x="9428764" y="1114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A29C-E888-7432-EA25-D7F3BAEC3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B8B9F226-2141-B6DE-F4DD-3A03BF5F3C9A}"/>
              </a:ext>
            </a:extLst>
          </p:cNvPr>
          <p:cNvSpPr/>
          <p:nvPr/>
        </p:nvSpPr>
        <p:spPr>
          <a:xfrm>
            <a:off x="8434313" y="1464860"/>
            <a:ext cx="3566160" cy="4846320"/>
          </a:xfrm>
          <a:prstGeom prst="rect">
            <a:avLst/>
          </a:prstGeom>
          <a:solidFill>
            <a:srgbClr val="D10000">
              <a:alpha val="50196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F7C3D34-4AF6-EDD6-59D4-E628B4899850}"/>
              </a:ext>
            </a:extLst>
          </p:cNvPr>
          <p:cNvSpPr/>
          <p:nvPr/>
        </p:nvSpPr>
        <p:spPr>
          <a:xfrm>
            <a:off x="4326339" y="1503529"/>
            <a:ext cx="3566160" cy="484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90857A-028D-2615-20C5-3CBFE3E97493}"/>
              </a:ext>
            </a:extLst>
          </p:cNvPr>
          <p:cNvSpPr/>
          <p:nvPr/>
        </p:nvSpPr>
        <p:spPr>
          <a:xfrm>
            <a:off x="218366" y="1487606"/>
            <a:ext cx="3566160" cy="484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94B8-4CFF-DD2F-B475-1ED44B35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Modeling Conceptual Overview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6B6FF5-E864-56FF-3E2B-EC4F22A5027B}"/>
              </a:ext>
            </a:extLst>
          </p:cNvPr>
          <p:cNvGrpSpPr>
            <a:grpSpLocks noChangeAspect="1"/>
          </p:cNvGrpSpPr>
          <p:nvPr/>
        </p:nvGrpSpPr>
        <p:grpSpPr>
          <a:xfrm>
            <a:off x="2256430" y="1965960"/>
            <a:ext cx="1093797" cy="1463040"/>
            <a:chOff x="5095164" y="2133601"/>
            <a:chExt cx="2142699" cy="28660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9E3FC5-F287-BFDB-9BA3-24B170BB00E9}"/>
                </a:ext>
              </a:extLst>
            </p:cNvPr>
            <p:cNvGrpSpPr/>
            <p:nvPr/>
          </p:nvGrpSpPr>
          <p:grpSpPr>
            <a:xfrm>
              <a:off x="5095164" y="2133601"/>
              <a:ext cx="2142699" cy="2866030"/>
              <a:chOff x="313898" y="2142700"/>
              <a:chExt cx="2142699" cy="28660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F59E98-52B6-61EA-1B56-CA58575CA939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0687927-A626-065C-EE75-B474CC26115B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32D9096-4C6E-2513-826D-92800D844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0D56761-21CA-DA40-09DB-0DDDCAEA9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CCEF054-0F18-B9D8-745A-D95EBB064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6823AA7-C8D1-D3A9-3934-972012A71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3D84008-AB3D-6A0D-688D-5F41EA9E7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D5682C5-0798-F03A-B08C-06C8642D2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" name="Graphic 20" descr="Body builder outline">
              <a:extLst>
                <a:ext uri="{FF2B5EF4-FFF2-40B4-BE49-F238E27FC236}">
                  <a16:creationId xmlns:a16="http://schemas.microsoft.com/office/drawing/2014/main" id="{CB552E8C-7FAE-74A0-31C3-8E18DE52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358" y="2357651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5962B0-80A7-E238-43CE-298683061251}"/>
              </a:ext>
            </a:extLst>
          </p:cNvPr>
          <p:cNvGrpSpPr>
            <a:grpSpLocks noChangeAspect="1"/>
          </p:cNvGrpSpPr>
          <p:nvPr/>
        </p:nvGrpSpPr>
        <p:grpSpPr>
          <a:xfrm>
            <a:off x="1685498" y="2458416"/>
            <a:ext cx="1093797" cy="1463040"/>
            <a:chOff x="7431206" y="2122227"/>
            <a:chExt cx="2142699" cy="28660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701F5F-0C42-EB91-0E36-16C6B2035B6B}"/>
                </a:ext>
              </a:extLst>
            </p:cNvPr>
            <p:cNvGrpSpPr/>
            <p:nvPr/>
          </p:nvGrpSpPr>
          <p:grpSpPr>
            <a:xfrm>
              <a:off x="7431206" y="2122227"/>
              <a:ext cx="2142699" cy="2866030"/>
              <a:chOff x="313898" y="2142700"/>
              <a:chExt cx="2142699" cy="28660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8D28B58-1FAF-08B0-4B19-17AD971AEC08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2E09CFE-E6EA-EF39-6579-2481E0CC8350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B578BED-EBF5-FE25-D95E-2D4B89773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594C91C-B45B-3B85-7A1C-51DF11F62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76273A-C35C-E53D-A574-B9F1C0C8F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953EDE7-0922-D7BA-1B17-810A553E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9B12DC1-BADD-A70F-DE0F-8DA68C8C2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4F2B2C7-43B2-44EE-9E79-C2D627FEE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" name="Graphic 24" descr="Soccer ball outline">
              <a:extLst>
                <a:ext uri="{FF2B5EF4-FFF2-40B4-BE49-F238E27FC236}">
                  <a16:creationId xmlns:a16="http://schemas.microsoft.com/office/drawing/2014/main" id="{54C35206-D592-3C71-4FAE-EE8C1B5B2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9420" y="2289412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Hurdle outline">
            <a:extLst>
              <a:ext uri="{FF2B5EF4-FFF2-40B4-BE49-F238E27FC236}">
                <a16:creationId xmlns:a16="http://schemas.microsoft.com/office/drawing/2014/main" id="{F211FDB7-CAF2-3D11-1281-C8B925E5F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2645" y="5250976"/>
            <a:ext cx="914400" cy="9144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E37B6E94-1DA9-D975-AD7D-B1406056C666}"/>
              </a:ext>
            </a:extLst>
          </p:cNvPr>
          <p:cNvGrpSpPr>
            <a:grpSpLocks noChangeAspect="1"/>
          </p:cNvGrpSpPr>
          <p:nvPr/>
        </p:nvGrpSpPr>
        <p:grpSpPr>
          <a:xfrm>
            <a:off x="1148685" y="2947462"/>
            <a:ext cx="1093797" cy="1463040"/>
            <a:chOff x="2759122" y="2144974"/>
            <a:chExt cx="2142699" cy="2866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CA350A-B545-F56C-1DB0-B964899C7306}"/>
                </a:ext>
              </a:extLst>
            </p:cNvPr>
            <p:cNvGrpSpPr/>
            <p:nvPr/>
          </p:nvGrpSpPr>
          <p:grpSpPr>
            <a:xfrm>
              <a:off x="2759122" y="2144974"/>
              <a:ext cx="2142699" cy="2866030"/>
              <a:chOff x="313898" y="2142700"/>
              <a:chExt cx="2142699" cy="28660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A3F81D-DD1F-552F-A7DD-8BED145E344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7EA564-7C9D-95FE-5D17-559CB9C7A9C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1796B3-9D6C-FF63-05D7-C399BB6D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42C36C-AD37-D9FE-FA77-D59DDC286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9F116D9-1CFE-6C07-61D1-DCECCAB28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8FDA574-2E0F-9B37-7419-26DDBD34E7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F22806C-143A-4DFD-507B-565EDC53D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49F5AEA-61AB-5EF9-FD97-86BC4C15A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3" name="Graphic 22" descr="Climbing outline">
              <a:extLst>
                <a:ext uri="{FF2B5EF4-FFF2-40B4-BE49-F238E27FC236}">
                  <a16:creationId xmlns:a16="http://schemas.microsoft.com/office/drawing/2014/main" id="{F731BDB9-0EBF-AFAA-6F39-05B95C43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64591" y="238494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E853B3-05C1-C023-387D-FA924FA6F7EC}"/>
              </a:ext>
            </a:extLst>
          </p:cNvPr>
          <p:cNvGrpSpPr>
            <a:grpSpLocks noChangeAspect="1"/>
          </p:cNvGrpSpPr>
          <p:nvPr/>
        </p:nvGrpSpPr>
        <p:grpSpPr>
          <a:xfrm>
            <a:off x="627797" y="3447881"/>
            <a:ext cx="1094957" cy="1463040"/>
            <a:chOff x="327546" y="2156348"/>
            <a:chExt cx="2144973" cy="28660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88B6DF-6AE5-B6BA-A60B-E1CA4D8D184A}"/>
                </a:ext>
              </a:extLst>
            </p:cNvPr>
            <p:cNvGrpSpPr/>
            <p:nvPr/>
          </p:nvGrpSpPr>
          <p:grpSpPr>
            <a:xfrm>
              <a:off x="327546" y="2156348"/>
              <a:ext cx="2142699" cy="2866030"/>
              <a:chOff x="313898" y="2142700"/>
              <a:chExt cx="2142699" cy="28660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805710-61E9-64DB-1CCA-0137B72376F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84743B-BD86-E9E2-091D-FA8BC2E807F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DD76B1B-0109-E231-F496-B76BE3543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19FBCE-79F4-0119-F38C-D47CC26E7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B2D3B1A-37EB-CAE7-FFCC-90953753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6A97290-7E1D-9E4D-9DA6-2DCB8A005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86F343A-D211-51D9-01D9-7D19808DE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77A0D2-AEFD-D208-FA34-F2E9BA18E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1" name="Graphic 30" descr="Gymnast: Floor routine outline">
              <a:extLst>
                <a:ext uri="{FF2B5EF4-FFF2-40B4-BE49-F238E27FC236}">
                  <a16:creationId xmlns:a16="http://schemas.microsoft.com/office/drawing/2014/main" id="{27115903-6BB7-89C0-7B2C-CD05664A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6662" y="2371299"/>
              <a:ext cx="1025857" cy="1025857"/>
            </a:xfrm>
            <a:prstGeom prst="rect">
              <a:avLst/>
            </a:prstGeom>
          </p:spPr>
        </p:pic>
      </p:grpSp>
      <p:pic>
        <p:nvPicPr>
          <p:cNvPr id="86" name="Graphic 85" descr="Palette outline">
            <a:extLst>
              <a:ext uri="{FF2B5EF4-FFF2-40B4-BE49-F238E27FC236}">
                <a16:creationId xmlns:a16="http://schemas.microsoft.com/office/drawing/2014/main" id="{7C8D93F8-9DBE-2200-7D30-055A584816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6024" y="5278272"/>
            <a:ext cx="914400" cy="914400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CA0A5FE-7A19-2466-E6D7-92D55B90462C}"/>
              </a:ext>
            </a:extLst>
          </p:cNvPr>
          <p:cNvGrpSpPr>
            <a:grpSpLocks noChangeAspect="1"/>
          </p:cNvGrpSpPr>
          <p:nvPr/>
        </p:nvGrpSpPr>
        <p:grpSpPr>
          <a:xfrm>
            <a:off x="6371317" y="1822406"/>
            <a:ext cx="1093797" cy="1463040"/>
            <a:chOff x="6400799" y="2832339"/>
            <a:chExt cx="2172269" cy="290558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102B145-FC73-FA08-CB52-1B3FDA85023E}"/>
                </a:ext>
              </a:extLst>
            </p:cNvPr>
            <p:cNvGrpSpPr/>
            <p:nvPr/>
          </p:nvGrpSpPr>
          <p:grpSpPr>
            <a:xfrm>
              <a:off x="6400799" y="2832339"/>
              <a:ext cx="2172269" cy="2905582"/>
              <a:chOff x="313898" y="2142700"/>
              <a:chExt cx="2142699" cy="286603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66D79CD-03E2-AC2D-A640-77D5E072174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8B1BDEF-8EAC-D180-DCCB-22106C6DCF7F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FF9E5B8-38AD-A525-5C48-9512E161E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C88AE91-1EBC-EC56-DF20-0B24E9614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7447020-62D0-B936-C3BA-8483DFC30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3F11FB0-D2B6-1E60-6723-EAE72A6AC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07C0BD7-8239-D6A2-43BC-E8EA432A8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C464312-EB41-7A0D-A9CC-24EC76EFF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8" name="Graphic 87" descr="Drama outline">
              <a:extLst>
                <a:ext uri="{FF2B5EF4-FFF2-40B4-BE49-F238E27FC236}">
                  <a16:creationId xmlns:a16="http://schemas.microsoft.com/office/drawing/2014/main" id="{53236042-9A79-8BFA-0B77-E5A7ED670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81247" y="31492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20A86B-CEF2-B08F-540E-3B76076676E0}"/>
              </a:ext>
            </a:extLst>
          </p:cNvPr>
          <p:cNvGrpSpPr>
            <a:grpSpLocks noChangeAspect="1"/>
          </p:cNvGrpSpPr>
          <p:nvPr/>
        </p:nvGrpSpPr>
        <p:grpSpPr>
          <a:xfrm>
            <a:off x="5815409" y="2388360"/>
            <a:ext cx="1093796" cy="1463040"/>
            <a:chOff x="5133027" y="3452884"/>
            <a:chExt cx="2157153" cy="288536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0A8BDE1-FA7A-9EC4-35C7-91C50F3BB4C9}"/>
                </a:ext>
              </a:extLst>
            </p:cNvPr>
            <p:cNvGrpSpPr/>
            <p:nvPr/>
          </p:nvGrpSpPr>
          <p:grpSpPr>
            <a:xfrm>
              <a:off x="5133027" y="3452884"/>
              <a:ext cx="2157153" cy="2885363"/>
              <a:chOff x="313898" y="2142700"/>
              <a:chExt cx="2142699" cy="286603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9A7D1C1-CF5F-8EA6-D0B3-1DC7D9E213B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CB36440-21E6-2265-C447-B6083FE291D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9F3036A-2E87-724D-1FD8-C5CC316FF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42FCB6C-927D-9E6D-D815-E6A1D63AF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13173F8-FA54-BFD9-8FB9-6E0155F53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38B50DD-21D1-ED12-08E8-D8CB639E8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B5A315E-9ABE-4A2B-E0F6-344E4A1A7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5823C9C-A1BF-5527-18D1-0988658DB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0" name="Graphic 89" descr="Maracas outline">
              <a:extLst>
                <a:ext uri="{FF2B5EF4-FFF2-40B4-BE49-F238E27FC236}">
                  <a16:creationId xmlns:a16="http://schemas.microsoft.com/office/drawing/2014/main" id="{6C98139D-4C1E-EA52-4CE6-DDA9795D9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00549" y="3665560"/>
              <a:ext cx="1148687" cy="1148687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AE62EF-6ED3-E0F9-C45F-B109F28AEA08}"/>
              </a:ext>
            </a:extLst>
          </p:cNvPr>
          <p:cNvGrpSpPr>
            <a:grpSpLocks noChangeAspect="1"/>
          </p:cNvGrpSpPr>
          <p:nvPr/>
        </p:nvGrpSpPr>
        <p:grpSpPr>
          <a:xfrm>
            <a:off x="5290778" y="2906974"/>
            <a:ext cx="1093797" cy="1463040"/>
            <a:chOff x="3339154" y="3098042"/>
            <a:chExt cx="2075526" cy="2776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C609B02-0403-5EF2-4E6C-7DD2A434E182}"/>
                </a:ext>
              </a:extLst>
            </p:cNvPr>
            <p:cNvGrpSpPr/>
            <p:nvPr/>
          </p:nvGrpSpPr>
          <p:grpSpPr>
            <a:xfrm>
              <a:off x="3339154" y="3098042"/>
              <a:ext cx="2075526" cy="2776180"/>
              <a:chOff x="313898" y="2142700"/>
              <a:chExt cx="2142699" cy="28660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2A02054-0DB2-A9C7-527B-C47FD980760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B0212D8-01E4-5E4C-E4E4-EFD995FFDE7D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3135B74-85F9-D8FF-D5C2-0E21E7ABA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576CAC2-E046-1211-9AA7-A138DB932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B34589E-97CF-A09D-0182-D10111C8C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E84EA1-7909-7EB6-8FC3-56F31D4A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8FCAEDA-EE69-6778-019C-9662C1805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F30E9AC-952E-981C-7968-72948FC09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2" name="Graphic 91" descr="Bongo outline">
              <a:extLst>
                <a:ext uri="{FF2B5EF4-FFF2-40B4-BE49-F238E27FC236}">
                  <a16:creationId xmlns:a16="http://schemas.microsoft.com/office/drawing/2014/main" id="{5285B042-8446-25D3-7ADC-111B00CA2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44454" y="3378957"/>
              <a:ext cx="1066801" cy="106680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E3D8DE-A41F-D518-5634-8D8174E3B545}"/>
              </a:ext>
            </a:extLst>
          </p:cNvPr>
          <p:cNvGrpSpPr>
            <a:grpSpLocks noChangeAspect="1"/>
          </p:cNvGrpSpPr>
          <p:nvPr/>
        </p:nvGrpSpPr>
        <p:grpSpPr>
          <a:xfrm>
            <a:off x="4728165" y="3411943"/>
            <a:ext cx="1093797" cy="1463040"/>
            <a:chOff x="6662096" y="2661314"/>
            <a:chExt cx="2320406" cy="31037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146197-4091-B83B-7B08-1093A95757A8}"/>
                </a:ext>
              </a:extLst>
            </p:cNvPr>
            <p:cNvGrpSpPr/>
            <p:nvPr/>
          </p:nvGrpSpPr>
          <p:grpSpPr>
            <a:xfrm>
              <a:off x="6662096" y="2661314"/>
              <a:ext cx="2320406" cy="3103727"/>
              <a:chOff x="313898" y="2142700"/>
              <a:chExt cx="2142699" cy="286603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826B729-5F18-06C6-4A71-B507DA91862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1232781-B57B-9640-7EA0-9DC35E94BD2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4BC505B1-DBBA-BEE0-BB86-E68DD8B6E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5C54EADD-4015-440A-F508-1C98B11E7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A13D175-7029-BAD7-1A7D-CFD2ABE25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63B69A8-65DD-EF16-2EB5-1441558B7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0392818-87F0-9401-174B-C87B15554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D00242A-2A3B-435B-0E47-D2265B80D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4" name="Graphic 93" descr="Puppet outline">
              <a:extLst>
                <a:ext uri="{FF2B5EF4-FFF2-40B4-BE49-F238E27FC236}">
                  <a16:creationId xmlns:a16="http://schemas.microsoft.com/office/drawing/2014/main" id="{C57C13D7-B2DE-9BD3-B807-8EA069C8D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77033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F020079-2C4E-E84A-D0C6-95E9D6B2CF1A}"/>
              </a:ext>
            </a:extLst>
          </p:cNvPr>
          <p:cNvGrpSpPr>
            <a:grpSpLocks noChangeAspect="1"/>
          </p:cNvGrpSpPr>
          <p:nvPr/>
        </p:nvGrpSpPr>
        <p:grpSpPr>
          <a:xfrm>
            <a:off x="10380854" y="1869743"/>
            <a:ext cx="1093797" cy="1463040"/>
            <a:chOff x="9976515" y="3784978"/>
            <a:chExt cx="1997122" cy="26713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DDA66E0-1CBD-20B6-9CCC-7AC5AAB43095}"/>
                </a:ext>
              </a:extLst>
            </p:cNvPr>
            <p:cNvGrpSpPr/>
            <p:nvPr/>
          </p:nvGrpSpPr>
          <p:grpSpPr>
            <a:xfrm>
              <a:off x="9976515" y="3784978"/>
              <a:ext cx="1997122" cy="2671309"/>
              <a:chOff x="313898" y="2142700"/>
              <a:chExt cx="2142699" cy="28660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35E3A95-AF1D-E8C6-4D6A-BC7ED20E707D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48553BF-B7B9-41BB-44D8-418F18EFA8A6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0EC8C2F-2C05-0512-2D01-12B206E3E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E3FA902-68DC-50C8-33B1-2E599CE65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EF29A4F-7026-F6C6-3818-40A5C3040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6BA0A927-C907-8015-12B7-A5E9AA67C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D9F522B-53BE-238C-F427-4D15E190E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8CA992C-5DB5-28E1-A71C-B151A00A7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4" name="Graphic 153" descr="Nerve outline">
              <a:extLst>
                <a:ext uri="{FF2B5EF4-FFF2-40B4-BE49-F238E27FC236}">
                  <a16:creationId xmlns:a16="http://schemas.microsoft.com/office/drawing/2014/main" id="{75BD75B8-C9D9-BED7-B4AA-EDB6827D0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 flipV="1">
              <a:off x="10975074" y="3981735"/>
              <a:ext cx="914400" cy="9144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01CF0F7-33A5-F138-F694-F1502BF61F40}"/>
              </a:ext>
            </a:extLst>
          </p:cNvPr>
          <p:cNvGrpSpPr>
            <a:grpSpLocks noChangeAspect="1"/>
          </p:cNvGrpSpPr>
          <p:nvPr/>
        </p:nvGrpSpPr>
        <p:grpSpPr>
          <a:xfrm>
            <a:off x="9869976" y="2374710"/>
            <a:ext cx="1095318" cy="1463040"/>
            <a:chOff x="7754577" y="1201002"/>
            <a:chExt cx="1637357" cy="218705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275C09-1F3F-22F5-B805-6174E084D52E}"/>
                </a:ext>
              </a:extLst>
            </p:cNvPr>
            <p:cNvGrpSpPr/>
            <p:nvPr/>
          </p:nvGrpSpPr>
          <p:grpSpPr>
            <a:xfrm>
              <a:off x="7754577" y="1201002"/>
              <a:ext cx="1635083" cy="2187053"/>
              <a:chOff x="313898" y="2142700"/>
              <a:chExt cx="2142699" cy="286603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7A0795-885F-57D8-6CF5-85DE22EF256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2FA1E3-8978-D5C1-F4AB-E1BF2FB1D5E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8AB510B-891E-4591-CA72-7989259F4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D658C41-C7BF-8D21-0B4E-4D6FF50E7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52290E1-0D00-B08D-3D2C-38A58FCDE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B22A3AA-16A0-EF6A-87D5-E9A0CDB97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F7F3DD0-7E63-A66E-9D5A-2B4A979CC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29BD0EA-7AEC-8B01-425A-3A97F16E3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6" name="Graphic 155" descr="Flask outline">
              <a:extLst>
                <a:ext uri="{FF2B5EF4-FFF2-40B4-BE49-F238E27FC236}">
                  <a16:creationId xmlns:a16="http://schemas.microsoft.com/office/drawing/2014/main" id="{FA2FA33B-F668-61EA-9B23-170A049C8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77534" y="1334069"/>
              <a:ext cx="914400" cy="9144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4E0BF44-9604-8D43-F234-8FD8A8C58279}"/>
              </a:ext>
            </a:extLst>
          </p:cNvPr>
          <p:cNvGrpSpPr>
            <a:grpSpLocks noChangeAspect="1"/>
          </p:cNvGrpSpPr>
          <p:nvPr/>
        </p:nvGrpSpPr>
        <p:grpSpPr>
          <a:xfrm>
            <a:off x="9385480" y="2895800"/>
            <a:ext cx="1112607" cy="1463040"/>
            <a:chOff x="10095167" y="1544671"/>
            <a:chExt cx="1614614" cy="212316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EA63E21-EA02-893E-A4D5-032E6EF5D986}"/>
                </a:ext>
              </a:extLst>
            </p:cNvPr>
            <p:cNvGrpSpPr/>
            <p:nvPr/>
          </p:nvGrpSpPr>
          <p:grpSpPr>
            <a:xfrm>
              <a:off x="10095167" y="1544671"/>
              <a:ext cx="1587317" cy="2123162"/>
              <a:chOff x="313898" y="2142700"/>
              <a:chExt cx="2142699" cy="286603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668202-2474-4DB1-433D-BF8B4AF81D2B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FE6974D-1BBA-3C92-5D05-E90A9847E760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79D2A47-6853-4EED-F678-CC2E9D090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C576BB2-3F1E-9980-64BD-DEA37F548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6CEB289-CEA5-2A54-23FF-D93FC494E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45EF50D-559F-8C7C-5BFB-E7040A387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768B4C5-D85A-B979-6195-FFC387A1D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82C5FB8-726A-0527-4401-4EDE879A1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Graphic 157" descr="Mitochondria outline">
              <a:extLst>
                <a:ext uri="{FF2B5EF4-FFF2-40B4-BE49-F238E27FC236}">
                  <a16:creationId xmlns:a16="http://schemas.microsoft.com/office/drawing/2014/main" id="{0FCCBD28-97D8-2C6B-1D72-86A215E26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863619" y="1636594"/>
              <a:ext cx="846162" cy="846162"/>
            </a:xfrm>
            <a:prstGeom prst="rect">
              <a:avLst/>
            </a:prstGeom>
          </p:spPr>
        </p:pic>
      </p:grpSp>
      <p:pic>
        <p:nvPicPr>
          <p:cNvPr id="160" name="Graphic 159" descr="DNA outline">
            <a:extLst>
              <a:ext uri="{FF2B5EF4-FFF2-40B4-BE49-F238E27FC236}">
                <a16:creationId xmlns:a16="http://schemas.microsoft.com/office/drawing/2014/main" id="{E9F4D197-BE26-AE13-4CDD-3025763B3B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427537">
            <a:off x="10947780" y="5237328"/>
            <a:ext cx="914400" cy="914400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07118E7-2875-9702-370B-6C92262E3AC3}"/>
              </a:ext>
            </a:extLst>
          </p:cNvPr>
          <p:cNvGrpSpPr>
            <a:grpSpLocks noChangeAspect="1"/>
          </p:cNvGrpSpPr>
          <p:nvPr/>
        </p:nvGrpSpPr>
        <p:grpSpPr>
          <a:xfrm>
            <a:off x="8862316" y="3400567"/>
            <a:ext cx="1093797" cy="1463040"/>
            <a:chOff x="7825091" y="3796352"/>
            <a:chExt cx="1635083" cy="218705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A52245C-9366-1D42-F74F-D86F6D056BA3}"/>
                </a:ext>
              </a:extLst>
            </p:cNvPr>
            <p:cNvGrpSpPr/>
            <p:nvPr/>
          </p:nvGrpSpPr>
          <p:grpSpPr>
            <a:xfrm>
              <a:off x="7825091" y="3796352"/>
              <a:ext cx="1635083" cy="2187053"/>
              <a:chOff x="313898" y="2142700"/>
              <a:chExt cx="2142699" cy="286603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9821BC-A465-6800-6FD5-4024898809C8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4B1CAB9-38FE-9767-EC57-1D162727742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3090EF65-B5A6-0233-9350-C8CD4743E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6D6D3A05-FAFF-ADD1-45BB-624988CF1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42B822E7-95EE-4D98-063F-5527BB400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763EF3B-0F7E-F64B-B970-4DFDF85C2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9B5004A-FF17-E50C-E2C4-9128A58C3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0FD6404A-A73F-9E4D-C459-58A27D68E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2" name="Graphic 161" descr="Atom outline">
              <a:extLst>
                <a:ext uri="{FF2B5EF4-FFF2-40B4-BE49-F238E27FC236}">
                  <a16:creationId xmlns:a16="http://schemas.microsoft.com/office/drawing/2014/main" id="{8091F686-CD3F-F196-FDD6-1029594F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545774" y="387255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BCFB07-97C7-EEC1-14AC-56F229FE748C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6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272E-D9A5-E9D4-00A8-38016442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4E-0EA8-BB95-257B-9C3769EE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“Classical” Topic Modeling Methods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6142AE-4BB9-6020-4B71-94D32B72083B}"/>
              </a:ext>
            </a:extLst>
          </p:cNvPr>
          <p:cNvGrpSpPr/>
          <p:nvPr/>
        </p:nvGrpSpPr>
        <p:grpSpPr>
          <a:xfrm>
            <a:off x="209589" y="1067276"/>
            <a:ext cx="11691256" cy="1734739"/>
            <a:chOff x="715617" y="1349886"/>
            <a:chExt cx="33205828" cy="6677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61562F-96DC-1617-5A00-096B48E2E52C}"/>
                </a:ext>
              </a:extLst>
            </p:cNvPr>
            <p:cNvGrpSpPr/>
            <p:nvPr/>
          </p:nvGrpSpPr>
          <p:grpSpPr>
            <a:xfrm>
              <a:off x="715617" y="1349886"/>
              <a:ext cx="33205828" cy="667706"/>
              <a:chOff x="715617" y="1349886"/>
              <a:chExt cx="33205828" cy="66770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1D9A3B-CF95-F0F8-A415-26E1ED1DDE54}"/>
                  </a:ext>
                </a:extLst>
              </p:cNvPr>
              <p:cNvSpPr/>
              <p:nvPr/>
            </p:nvSpPr>
            <p:spPr>
              <a:xfrm>
                <a:off x="715617" y="1472188"/>
                <a:ext cx="33205828" cy="5454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234021F-B235-00EB-D6DC-05CF8E05B15A}"/>
                  </a:ext>
                </a:extLst>
              </p:cNvPr>
              <p:cNvSpPr/>
              <p:nvPr/>
            </p:nvSpPr>
            <p:spPr>
              <a:xfrm>
                <a:off x="1337323" y="1349886"/>
                <a:ext cx="14751551" cy="228771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Word Frequencies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FFD619-6FEB-CAA2-D661-CA91100EFEBA}"/>
                </a:ext>
              </a:extLst>
            </p:cNvPr>
            <p:cNvSpPr txBox="1"/>
            <p:nvPr/>
          </p:nvSpPr>
          <p:spPr>
            <a:xfrm>
              <a:off x="947283" y="1551775"/>
              <a:ext cx="32584116" cy="453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Counts how often each word appears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Often uses </a:t>
              </a:r>
              <a:r>
                <a:rPr lang="en-US" sz="2000" b="1"/>
                <a:t>TF-IDF</a:t>
              </a:r>
              <a:r>
                <a:rPr lang="en-US" sz="2000"/>
                <a:t> (Term Frequency – Inverse Document Frequency) to highlight “important” words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Helps find the most common words but </a:t>
              </a:r>
              <a:r>
                <a:rPr lang="en-US" sz="2000" b="1"/>
                <a:t>doesn't group them into topics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6D2150-126B-854E-6715-A141978D08C8}"/>
              </a:ext>
            </a:extLst>
          </p:cNvPr>
          <p:cNvGrpSpPr/>
          <p:nvPr/>
        </p:nvGrpSpPr>
        <p:grpSpPr>
          <a:xfrm>
            <a:off x="209587" y="2960586"/>
            <a:ext cx="11691256" cy="1710559"/>
            <a:chOff x="715617" y="1359193"/>
            <a:chExt cx="33205828" cy="658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536251-29B4-9C04-F28D-DE22679DEDA8}"/>
                </a:ext>
              </a:extLst>
            </p:cNvPr>
            <p:cNvGrpSpPr/>
            <p:nvPr/>
          </p:nvGrpSpPr>
          <p:grpSpPr>
            <a:xfrm>
              <a:off x="715617" y="1359193"/>
              <a:ext cx="33205828" cy="658400"/>
              <a:chOff x="715617" y="1359193"/>
              <a:chExt cx="33205828" cy="658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C8D9AA-24F3-2799-24B5-FC043A5456C5}"/>
                  </a:ext>
                </a:extLst>
              </p:cNvPr>
              <p:cNvSpPr/>
              <p:nvPr/>
            </p:nvSpPr>
            <p:spPr>
              <a:xfrm>
                <a:off x="715617" y="1472188"/>
                <a:ext cx="33205828" cy="5454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B200792-AB29-CE8A-E73D-1A1C61CF52D7}"/>
                  </a:ext>
                </a:extLst>
              </p:cNvPr>
              <p:cNvSpPr/>
              <p:nvPr/>
            </p:nvSpPr>
            <p:spPr>
              <a:xfrm>
                <a:off x="1337329" y="1359193"/>
                <a:ext cx="14751551" cy="228771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Latent Semantic Analysis (LSA)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D38F58-127E-BDDF-0F2D-0A89543902B6}"/>
                </a:ext>
              </a:extLst>
            </p:cNvPr>
            <p:cNvSpPr txBox="1"/>
            <p:nvPr/>
          </p:nvSpPr>
          <p:spPr>
            <a:xfrm>
              <a:off x="1142307" y="1563776"/>
              <a:ext cx="32584122" cy="45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Finds patterns in how words appear together across documents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Groups similar words and documents based on these patterns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Uses </a:t>
              </a:r>
              <a:r>
                <a:rPr lang="en-US" sz="2000" b="1"/>
                <a:t>linear algebra </a:t>
              </a:r>
              <a:r>
                <a:rPr lang="en-US" sz="2000"/>
                <a:t>(matrix decomposition) to uncover hidden “topics”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83DB96-C4DB-7896-D951-943B40323F18}"/>
              </a:ext>
            </a:extLst>
          </p:cNvPr>
          <p:cNvGrpSpPr/>
          <p:nvPr/>
        </p:nvGrpSpPr>
        <p:grpSpPr>
          <a:xfrm>
            <a:off x="209588" y="4855196"/>
            <a:ext cx="11691258" cy="1701723"/>
            <a:chOff x="715617" y="1119316"/>
            <a:chExt cx="10515599" cy="20206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D0E815-5D96-74B1-A8BE-2FA804A4202B}"/>
                </a:ext>
              </a:extLst>
            </p:cNvPr>
            <p:cNvGrpSpPr/>
            <p:nvPr/>
          </p:nvGrpSpPr>
          <p:grpSpPr>
            <a:xfrm>
              <a:off x="715617" y="1119316"/>
              <a:ext cx="10515599" cy="2020629"/>
              <a:chOff x="715617" y="1119316"/>
              <a:chExt cx="10515599" cy="202062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F5A146-847C-5A58-6A15-F47A7E25CAE9}"/>
                  </a:ext>
                </a:extLst>
              </p:cNvPr>
              <p:cNvSpPr/>
              <p:nvPr/>
            </p:nvSpPr>
            <p:spPr>
              <a:xfrm>
                <a:off x="715617" y="1472188"/>
                <a:ext cx="10515599" cy="166775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ACCB44C-A2A5-C478-4334-FC10268093F5}"/>
                  </a:ext>
                </a:extLst>
              </p:cNvPr>
              <p:cNvSpPr/>
              <p:nvPr/>
            </p:nvSpPr>
            <p:spPr>
              <a:xfrm>
                <a:off x="912497" y="1119316"/>
                <a:ext cx="4672771" cy="705744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Latent Dirichlet Allocation (LDA)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3A959E-CC64-CD23-5B69-F40774C94FF0}"/>
                </a:ext>
              </a:extLst>
            </p:cNvPr>
            <p:cNvSpPr txBox="1"/>
            <p:nvPr/>
          </p:nvSpPr>
          <p:spPr>
            <a:xfrm>
              <a:off x="788980" y="1710919"/>
              <a:ext cx="10052261" cy="1399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A (Bayesian) </a:t>
              </a:r>
              <a:r>
                <a:rPr lang="en-US" sz="2000" b="1"/>
                <a:t>probabilistic</a:t>
              </a:r>
              <a:r>
                <a:rPr lang="en-US" sz="2000"/>
                <a:t> model that assumes each document is a mix of topics 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Each topic is a mix of words that often appear together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Automatically assigns topic proportions to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66F-2DD0-B96C-E2AC-06F95625F7CF}"/>
              </a:ext>
            </a:extLst>
          </p:cNvPr>
          <p:cNvGrpSpPr/>
          <p:nvPr/>
        </p:nvGrpSpPr>
        <p:grpSpPr>
          <a:xfrm>
            <a:off x="209589" y="1656012"/>
            <a:ext cx="5412685" cy="4496210"/>
            <a:chOff x="209589" y="1656012"/>
            <a:chExt cx="5412685" cy="449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234348-8111-0651-11A3-601DBD7D8322}"/>
                </a:ext>
              </a:extLst>
            </p:cNvPr>
            <p:cNvSpPr/>
            <p:nvPr/>
          </p:nvSpPr>
          <p:spPr>
            <a:xfrm>
              <a:off x="209589" y="1953192"/>
              <a:ext cx="5412685" cy="41990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03A502-80ED-5F9F-407F-56B0D7CA09C3}"/>
                </a:ext>
              </a:extLst>
            </p:cNvPr>
            <p:cNvSpPr/>
            <p:nvPr/>
          </p:nvSpPr>
          <p:spPr>
            <a:xfrm>
              <a:off x="440238" y="1656012"/>
              <a:ext cx="4951386" cy="594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BERTopic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89B450-9910-4E56-342E-74189F9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AI-Enabled Topic Modeling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98CF-4E30-ADE1-F965-736F4671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56" y="2293217"/>
            <a:ext cx="5100468" cy="3681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Convert sentences and/or documents into vectors using a transformer (embedding)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Dimension reduction (e.g., UMAP)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Clustering (e.g., HDBSCAN,          k-means) to identify “topics”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/>
              <a:t>Generate a label for each topic (e.g., using an extension of TF-IDF)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9F065B-4F7B-E991-DA0F-945472816B79}"/>
              </a:ext>
            </a:extLst>
          </p:cNvPr>
          <p:cNvGrpSpPr/>
          <p:nvPr/>
        </p:nvGrpSpPr>
        <p:grpSpPr>
          <a:xfrm>
            <a:off x="6488159" y="1656012"/>
            <a:ext cx="5412685" cy="4496210"/>
            <a:chOff x="6488159" y="1656012"/>
            <a:chExt cx="5412685" cy="44962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0F0F1-D051-3C14-58AC-BFED2A43ECE5}"/>
                </a:ext>
              </a:extLst>
            </p:cNvPr>
            <p:cNvSpPr/>
            <p:nvPr/>
          </p:nvSpPr>
          <p:spPr>
            <a:xfrm>
              <a:off x="6488159" y="1953192"/>
              <a:ext cx="5412685" cy="4199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A69B201-E5CF-96ED-DA8F-06FD07D20F87}"/>
                </a:ext>
              </a:extLst>
            </p:cNvPr>
            <p:cNvSpPr txBox="1">
              <a:spLocks/>
            </p:cNvSpPr>
            <p:nvPr/>
          </p:nvSpPr>
          <p:spPr>
            <a:xfrm>
              <a:off x="6569726" y="2293217"/>
              <a:ext cx="5193792" cy="36814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/>
                <a:t>If context window is large enough, could feed entire set of documents into LLM (e.g., Gemini) and ask for topics in prompt</a:t>
              </a:r>
            </a:p>
            <a:p>
              <a:pPr algn="l"/>
              <a:r>
                <a:rPr lang="en-US" sz="2400"/>
                <a:t>Could combine with BERTopic (or similar) and use LLM to label clusters</a:t>
              </a:r>
            </a:p>
            <a:p>
              <a:pPr algn="l"/>
              <a:r>
                <a:rPr lang="en-US" sz="2400"/>
                <a:t>If using LLM, there may be </a:t>
              </a:r>
              <a:r>
                <a:rPr lang="en-US" sz="2400" b="1"/>
                <a:t>privacy concerns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B82FE1-6CF9-8453-A704-B9F13BAC3092}"/>
                </a:ext>
              </a:extLst>
            </p:cNvPr>
            <p:cNvSpPr/>
            <p:nvPr/>
          </p:nvSpPr>
          <p:spPr>
            <a:xfrm>
              <a:off x="6718808" y="1656012"/>
              <a:ext cx="4951386" cy="5943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Using GAI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5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EFB-BFC1-FE0A-855C-C06EB9A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2" y="397580"/>
            <a:ext cx="10515600" cy="899795"/>
          </a:xfrm>
        </p:spPr>
        <p:txBody>
          <a:bodyPr/>
          <a:lstStyle/>
          <a:p>
            <a:r>
              <a:rPr lang="en-US"/>
              <a:t>BERTopic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5848-BB48-9C2F-C980-A087E5EB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4"/>
            <a:ext cx="10515600" cy="4265033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>
                <a:hlinkClick r:id="rId3"/>
              </a:rPr>
              <a:t>https://maartengr.github.io/BERTopic/index.html</a:t>
            </a:r>
            <a:r>
              <a:rPr lang="en-US"/>
              <a:t> </a:t>
            </a:r>
          </a:p>
          <a:p>
            <a:pPr algn="l">
              <a:lnSpc>
                <a:spcPct val="100000"/>
              </a:lnSpc>
            </a:pPr>
            <a:r>
              <a:rPr lang="en-US"/>
              <a:t>Wraps all steps in previous slide in an easy-to-use Python library</a:t>
            </a:r>
          </a:p>
          <a:p>
            <a:pPr algn="l">
              <a:lnSpc>
                <a:spcPct val="100000"/>
              </a:lnSpc>
            </a:pPr>
            <a:r>
              <a:rPr lang="en-US"/>
              <a:t>Very flexible with many different techniques (e.g., hierarchical, time-series dynamic, multimodal, etc.)</a:t>
            </a:r>
          </a:p>
          <a:p>
            <a:pPr algn="l">
              <a:lnSpc>
                <a:spcPct val="100000"/>
              </a:lnSpc>
            </a:pPr>
            <a:r>
              <a:rPr lang="en-US"/>
              <a:t>Built-in visualization options</a:t>
            </a:r>
          </a:p>
          <a:p>
            <a:pPr algn="l">
              <a:lnSpc>
                <a:spcPct val="100000"/>
              </a:lnSpc>
            </a:pPr>
            <a:r>
              <a:rPr lang="en-US"/>
              <a:t>Finding topics can be as simple as 1 line of code…</a:t>
            </a:r>
          </a:p>
          <a:p>
            <a:pPr algn="l">
              <a:lnSpc>
                <a:spcPct val="100000"/>
              </a:lnSpc>
            </a:pPr>
            <a:r>
              <a:rPr lang="en-US"/>
              <a:t>In our experience, it usually takes a lot of hand-holding to identify reasonable topics (as is true for most methods of topic modeling)</a:t>
            </a:r>
          </a:p>
          <a:p>
            <a:pPr>
              <a:lnSpc>
                <a:spcPct val="100000"/>
              </a:lnSpc>
            </a:pPr>
            <a:endParaRPr lang="en-US"/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A8AE78-9F39-A40F-314E-84FC8CA7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0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5AD784-671F-4426-9DC9-2EDD25BD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1954"/>
            <a:ext cx="12195907" cy="6863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6476" y="7801428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10680095" y="7668381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C3344C5-C05D-674B-A9F7-FE1BE51970A0}"/>
              </a:ext>
            </a:extLst>
          </p:cNvPr>
          <p:cNvSpPr txBox="1">
            <a:spLocks/>
          </p:cNvSpPr>
          <p:nvPr/>
        </p:nvSpPr>
        <p:spPr>
          <a:xfrm>
            <a:off x="2" y="4940472"/>
            <a:ext cx="12191999" cy="177185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lnSpcReduction="1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 dirty="0">
                <a:solidFill>
                  <a:srgbClr val="716C6B"/>
                </a:solidFill>
              </a:rPr>
              <a:t>Aaron Geller</a:t>
            </a:r>
          </a:p>
          <a:p>
            <a:pPr algn="ctr"/>
            <a:r>
              <a:rPr lang="en-US" sz="3700" dirty="0">
                <a:solidFill>
                  <a:srgbClr val="716C6B"/>
                </a:solidFill>
              </a:rPr>
              <a:t>John Lee</a:t>
            </a:r>
          </a:p>
          <a:p>
            <a:pPr algn="ctr"/>
            <a:r>
              <a:rPr lang="en-US" sz="3700" dirty="0" err="1">
                <a:solidFill>
                  <a:srgbClr val="716C6B"/>
                </a:solidFill>
              </a:rPr>
              <a:t>Yangyang</a:t>
            </a:r>
            <a:r>
              <a:rPr lang="en-US" sz="3700" dirty="0">
                <a:solidFill>
                  <a:srgbClr val="716C6B"/>
                </a:solidFill>
              </a:rPr>
              <a:t> Li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97EF21-8C16-BB49-8FBC-C1903AC53A4E}"/>
              </a:ext>
            </a:extLst>
          </p:cNvPr>
          <p:cNvSpPr txBox="1">
            <a:spLocks/>
          </p:cNvSpPr>
          <p:nvPr/>
        </p:nvSpPr>
        <p:spPr>
          <a:xfrm>
            <a:off x="1" y="1724700"/>
            <a:ext cx="12191999" cy="3176558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>
                <a:solidFill>
                  <a:srgbClr val="4E2A84"/>
                </a:solidFill>
                <a:ea typeface="+mn-lt"/>
                <a:cs typeface="+mn-lt"/>
              </a:rPr>
              <a:t>AI for Researchers: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7200">
                <a:solidFill>
                  <a:srgbClr val="4E2A84"/>
                </a:solidFill>
                <a:ea typeface="+mn-lt"/>
                <a:cs typeface="+mn-lt"/>
              </a:rPr>
              <a:t>Topic Modeling to Categorize Text Documents 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16" name="Picture 1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F644AE6-673E-D496-44A6-FE604008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0" y="161583"/>
            <a:ext cx="2827983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2C51-DD21-4A3B-93FC-4274A1A0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err="1"/>
              <a:t>BERTopic</a:t>
            </a:r>
            <a:r>
              <a:rPr lang="en-US"/>
              <a:t> Demo : The Simplest Case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3F05F-84E3-1BAF-F2D5-9A351417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94A4-7F23-66BC-13CB-EF68ED96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8" y="4401239"/>
            <a:ext cx="11582400" cy="2169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82C47-2407-BAF8-0A64-82F399BB1A37}"/>
              </a:ext>
            </a:extLst>
          </p:cNvPr>
          <p:cNvSpPr txBox="1"/>
          <p:nvPr/>
        </p:nvSpPr>
        <p:spPr>
          <a:xfrm>
            <a:off x="2847702" y="1309255"/>
            <a:ext cx="8969236" cy="2862322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initialize the model</a:t>
            </a:r>
            <a:br>
              <a:rPr lang="en-US" b="0">
                <a:effectLst/>
                <a:latin typeface="Consolas" panose="020B0609020204030204" pitchFamily="49" charset="0"/>
              </a:rPr>
            </a:b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fit the model to the data</a:t>
            </a:r>
            <a:r>
              <a:rPr lang="en-US">
                <a:solidFill>
                  <a:srgbClr val="6A9955"/>
                </a:solidFill>
                <a:latin typeface="Consolas"/>
              </a:rPr>
              <a:t> (docs was defined in a previous step)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/>
              </a:rPr>
              <a:t>docs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)</a:t>
            </a:r>
            <a:br>
              <a:rPr lang="en-US" b="0"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get the topic information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/>
              </a:rPr>
              <a:t>get_topic_info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230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F40E-D60B-9139-3633-33EF9244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6782-0C0F-1F6A-AED7-AB802ED9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err="1"/>
              <a:t>BERTopic</a:t>
            </a:r>
            <a:r>
              <a:rPr lang="en-US"/>
              <a:t> Demo : Embeddings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017DE3-1071-A628-2EED-5F91CED2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F5D6D-C4D7-C1EC-BDC1-B43D6A58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4" y="3688590"/>
            <a:ext cx="4948438" cy="3000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231D4-6D6D-AD1D-7D90-7654D0691DD5}"/>
              </a:ext>
            </a:extLst>
          </p:cNvPr>
          <p:cNvSpPr txBox="1"/>
          <p:nvPr/>
        </p:nvSpPr>
        <p:spPr>
          <a:xfrm>
            <a:off x="2843784" y="1309256"/>
            <a:ext cx="8970264" cy="2308324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sentence_transformers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model</a:t>
            </a: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the name of a pretrained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encode the texts into embeddings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60D3-FAE0-5307-CD53-CCE93D3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55DDBF-168E-7DA2-E268-F4ED4EE026D7}"/>
              </a:ext>
            </a:extLst>
          </p:cNvPr>
          <p:cNvSpPr txBox="1">
            <a:spLocks/>
          </p:cNvSpPr>
          <p:nvPr/>
        </p:nvSpPr>
        <p:spPr>
          <a:xfrm>
            <a:off x="375062" y="409460"/>
            <a:ext cx="1051560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BERTopic</a:t>
            </a:r>
            <a:r>
              <a:rPr lang="en-US"/>
              <a:t> Demo : Dimension Reduction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DAA2CD-0E79-5029-8841-BF6D7FBB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5129C-8BC2-6EB5-6008-EFDBA730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4" y="4905532"/>
            <a:ext cx="318135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A09D9-A10C-8548-A1DC-DC7C05A3D8D8}"/>
              </a:ext>
            </a:extLst>
          </p:cNvPr>
          <p:cNvSpPr txBox="1"/>
          <p:nvPr/>
        </p:nvSpPr>
        <p:spPr>
          <a:xfrm>
            <a:off x="2843784" y="1309256"/>
            <a:ext cx="8970264" cy="3416320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a random seed for reproducibility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UMAP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UMAP model to find the best 2D </a:t>
            </a:r>
          </a:p>
          <a:p>
            <a:pPr>
              <a:buNone/>
            </a:pP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representation of the embeddings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D7D81-7ABF-3C4E-24C9-B019FA32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692" y="3429000"/>
            <a:ext cx="3238832" cy="32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E50F-6B66-3526-5C90-A0734E4E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07223B-432E-A73C-2C3E-2EDD35F5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err="1"/>
              <a:t>BERTopic</a:t>
            </a:r>
            <a:r>
              <a:rPr lang="en-US"/>
              <a:t> Demo : Clustering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527B632-F9BF-0953-FD49-BFA3CD3E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092281-60C8-12FF-27B3-5D15B18B2743}"/>
              </a:ext>
            </a:extLst>
          </p:cNvPr>
          <p:cNvSpPr txBox="1"/>
          <p:nvPr/>
        </p:nvSpPr>
        <p:spPr>
          <a:xfrm>
            <a:off x="2843784" y="1309256"/>
            <a:ext cx="8970264" cy="3416320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HDBSCAN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identify clusters on the 2D representation of embeddings generated by UMAP, and plot the result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245C9-3F51-638C-A4A6-67E7575E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936" y="3429000"/>
            <a:ext cx="3238931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5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A26C-0BBF-BBB8-0532-EF1D699A7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F85B3C-A306-CC75-670F-01FC2F3311A6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2036014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BERTopic</a:t>
            </a:r>
            <a:r>
              <a:rPr lang="en-US" dirty="0"/>
              <a:t> Demo : Labeling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CE8396-7122-3EDC-B9E2-003838F8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D617-A876-0144-BDCC-2C337938E683}"/>
              </a:ext>
            </a:extLst>
          </p:cNvPr>
          <p:cNvSpPr txBox="1"/>
          <p:nvPr/>
        </p:nvSpPr>
        <p:spPr>
          <a:xfrm>
            <a:off x="1124672" y="1789526"/>
            <a:ext cx="10730683" cy="4185761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numpy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/>
              </a:rPr>
              <a:t>np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initialize the model; can use the same LM as we used for embeddings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rep_model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/>
              </a:rPr>
              <a:t>'all-MiniLM-L6-v2'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loop through the clusters and get the labels (as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/>
              </a:rPr>
              <a:t>BERTopic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 would do)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/>
              </a:rPr>
              <a:t>unique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hdbscan_model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labels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):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Get docs in this cluster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cluster_docs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/>
              </a:rPr>
              <a:t>zip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hdbscan_model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labels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Combine documents into a single string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combined_text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/>
              </a:rPr>
              <a:t>' 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join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cluster_docs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Extract keywords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rep_model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/>
              </a:rPr>
              <a:t>extract_keywords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combined_text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top_n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print the results 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Note: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 returns a tuple with the (word, </a:t>
            </a:r>
            <a:r>
              <a:rPr lang="en-US" sz="1400" dirty="0">
                <a:solidFill>
                  <a:srgbClr val="6A9955"/>
                </a:solidFill>
                <a:latin typeface="Consolas"/>
              </a:rPr>
              <a:t>number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), where the number is: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  the relevance score, i.e., the cosine similarity between the embedding of the keyword and the original doc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4971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C9F1-9246-79B6-1180-9DF37E2D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8C68A-E19D-0B04-6E2A-C4AC0E5967E2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2036014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BERTopic</a:t>
            </a:r>
            <a:r>
              <a:rPr lang="en-US" dirty="0"/>
              <a:t> Demo : Labeling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257DA3-497F-619B-E9B0-1277B499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3F159-72E1-D4FB-4CDC-98BEBD807126}"/>
              </a:ext>
            </a:extLst>
          </p:cNvPr>
          <p:cNvSpPr txBox="1"/>
          <p:nvPr/>
        </p:nvSpPr>
        <p:spPr>
          <a:xfrm>
            <a:off x="1124672" y="1789526"/>
            <a:ext cx="10730683" cy="4185761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model; can use the same LM as we used for embeddings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rep_model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'all-MiniLM-L6-v2'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loop through the clusters and get the labels (as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would do)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docs in this cluster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Combine documents into a single string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combined_text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keywords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extract_keywords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combined_text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results 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Note: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returns a tuple with the (word,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where the number is: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the relevance score, i.e., the cosine similarity between the embedding of the keyword and the original doc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850ED-1CB3-7734-6439-C38CE6B80AE0}"/>
              </a:ext>
            </a:extLst>
          </p:cNvPr>
          <p:cNvSpPr/>
          <p:nvPr/>
        </p:nvSpPr>
        <p:spPr>
          <a:xfrm>
            <a:off x="1094018" y="1758364"/>
            <a:ext cx="10947633" cy="440538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A4C5B-8D00-8A56-8595-312D22FE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00" y="2039318"/>
            <a:ext cx="67627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42D0-2404-FA92-8B67-F129A98F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C391E1-5C9A-68B3-02E0-87D42CACB9FA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1072751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BERTopic</a:t>
            </a:r>
            <a:r>
              <a:rPr lang="en-US"/>
              <a:t> Demo : Combine steps in </a:t>
            </a:r>
            <a:r>
              <a:rPr lang="en-US" err="1"/>
              <a:t>BERTopic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9341EC-8E46-40D3-2468-65FC1A8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3BD9C-BEEC-5900-5318-53EE98697D6F}"/>
              </a:ext>
            </a:extLst>
          </p:cNvPr>
          <p:cNvSpPr txBox="1"/>
          <p:nvPr/>
        </p:nvSpPr>
        <p:spPr>
          <a:xfrm>
            <a:off x="2739877" y="1163299"/>
            <a:ext cx="9074171" cy="5457904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random seed for reproducibility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embedding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name of pretrained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HDBSCAN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representation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KeyBERTInspired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 using the models above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model to the data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topic information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get_topic_info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764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4EF22-CBAB-E836-627E-B45E5D2D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BE1B56-1169-1218-B5BF-097C849DF7C6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1072751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BERTopic</a:t>
            </a:r>
            <a:r>
              <a:rPr lang="en-US"/>
              <a:t> Demo : Combine steps in </a:t>
            </a:r>
            <a:r>
              <a:rPr lang="en-US" err="1"/>
              <a:t>BERTopic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BFCBC0E-6C78-976F-8B28-5915FE96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421B-684D-14E6-A2B3-CCEF7A7A8FC1}"/>
              </a:ext>
            </a:extLst>
          </p:cNvPr>
          <p:cNvSpPr txBox="1"/>
          <p:nvPr/>
        </p:nvSpPr>
        <p:spPr>
          <a:xfrm>
            <a:off x="2739877" y="1163299"/>
            <a:ext cx="9074171" cy="5457904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random seed for reproducibility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embedding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name of pretrained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HDBSCAN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representation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KeyBERTInspired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</a:t>
            </a:r>
            <a:r>
              <a:rPr lang="en-US" sz="11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 using the models above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model to the data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1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topic information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get_topic_info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F8E06-FF38-7EFE-DFD2-0E739457E2B3}"/>
              </a:ext>
            </a:extLst>
          </p:cNvPr>
          <p:cNvSpPr/>
          <p:nvPr/>
        </p:nvSpPr>
        <p:spPr>
          <a:xfrm>
            <a:off x="2734300" y="1142999"/>
            <a:ext cx="9082639" cy="547820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7A6D1-5D28-216F-E1E1-061C6E08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094"/>
          <a:stretch/>
        </p:blipFill>
        <p:spPr>
          <a:xfrm>
            <a:off x="0" y="2338941"/>
            <a:ext cx="12192000" cy="32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5A82-1B11-DE11-1B2A-B1FBE1265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9152-E8DC-FE14-A7D0-B651B10E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Your turn! (Part 1)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3D24D-45DB-7A0A-712B-296964A14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81944"/>
              </p:ext>
            </p:extLst>
          </p:nvPr>
        </p:nvGraphicFramePr>
        <p:xfrm>
          <a:off x="838200" y="1143000"/>
          <a:ext cx="105156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302CBD-9520-6295-944F-B7E0DAECAC82}"/>
              </a:ext>
            </a:extLst>
          </p:cNvPr>
          <p:cNvSpPr txBox="1"/>
          <p:nvPr/>
        </p:nvSpPr>
        <p:spPr>
          <a:xfrm>
            <a:off x="838200" y="5049550"/>
            <a:ext cx="10515600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are on our GitHub repo: </a:t>
            </a:r>
            <a:r>
              <a:rPr lang="en-US" sz="2400" dirty="0">
                <a:hlinkClick r:id="rId7"/>
              </a:rPr>
              <a:t>https://github.com/nuitrcs/AI_Week_Topic_Modeling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work for 60 minutes, and then each group will give a 10-minute presentation on their findings.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59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2CAF5-03AC-8FE2-CF25-4AFD32D4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BC1A-1D30-BDC1-742C-9BC1B03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Your turn! (Part 2)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AEC9E-9557-8C13-57A2-C87361A84A3E}"/>
              </a:ext>
            </a:extLst>
          </p:cNvPr>
          <p:cNvGrpSpPr/>
          <p:nvPr/>
        </p:nvGrpSpPr>
        <p:grpSpPr>
          <a:xfrm>
            <a:off x="838200" y="1143000"/>
            <a:ext cx="10515600" cy="3516989"/>
            <a:chOff x="838200" y="1143000"/>
            <a:chExt cx="10515600" cy="3516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F20B90-39C4-A295-B6EA-9755CFDEAD5C}"/>
                </a:ext>
              </a:extLst>
            </p:cNvPr>
            <p:cNvGrpSpPr/>
            <p:nvPr/>
          </p:nvGrpSpPr>
          <p:grpSpPr>
            <a:xfrm>
              <a:off x="838200" y="1143000"/>
              <a:ext cx="10515600" cy="2767450"/>
              <a:chOff x="838200" y="1143000"/>
              <a:chExt cx="10515600" cy="27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FE74486-55F8-70CD-4126-031DEF8F34E5}"/>
                  </a:ext>
                </a:extLst>
              </p:cNvPr>
              <p:cNvSpPr/>
              <p:nvPr/>
            </p:nvSpPr>
            <p:spPr>
              <a:xfrm>
                <a:off x="838200" y="1143000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7" descr="Radar Chart with solid fill">
                <a:extLst>
                  <a:ext uri="{FF2B5EF4-FFF2-40B4-BE49-F238E27FC236}">
                    <a16:creationId xmlns:a16="http://schemas.microsoft.com/office/drawing/2014/main" id="{C02FB235-8432-7011-A450-C71DD12B1302}"/>
                  </a:ext>
                </a:extLst>
              </p:cNvPr>
              <p:cNvSpPr/>
              <p:nvPr/>
            </p:nvSpPr>
            <p:spPr>
              <a:xfrm>
                <a:off x="929843" y="1190658"/>
                <a:ext cx="489361" cy="489361"/>
              </a:xfrm>
              <a:prstGeom prst="rect">
                <a:avLst/>
              </a:pr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4484F2-3CD5-AB4D-4ABE-E60E54458D7B}"/>
                  </a:ext>
                </a:extLst>
              </p:cNvPr>
              <p:cNvSpPr/>
              <p:nvPr/>
            </p:nvSpPr>
            <p:spPr>
              <a:xfrm>
                <a:off x="1510848" y="1144149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1: Laws Dataset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96D0CC-8DC1-DB8D-40B8-DB19C38026EB}"/>
                  </a:ext>
                </a:extLst>
              </p:cNvPr>
              <p:cNvSpPr/>
              <p:nvPr/>
            </p:nvSpPr>
            <p:spPr>
              <a:xfrm>
                <a:off x="838200" y="1872123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0" descr="Downward trend">
                <a:extLst>
                  <a:ext uri="{FF2B5EF4-FFF2-40B4-BE49-F238E27FC236}">
                    <a16:creationId xmlns:a16="http://schemas.microsoft.com/office/drawing/2014/main" id="{49487572-361B-58F1-BD21-982FAD80E1CD}"/>
                  </a:ext>
                </a:extLst>
              </p:cNvPr>
              <p:cNvSpPr/>
              <p:nvPr/>
            </p:nvSpPr>
            <p:spPr>
              <a:xfrm>
                <a:off x="929843" y="1918632"/>
                <a:ext cx="489361" cy="489361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BF6F56-8D59-A936-5C5F-8715E49404C4}"/>
                  </a:ext>
                </a:extLst>
              </p:cNvPr>
              <p:cNvSpPr/>
              <p:nvPr/>
            </p:nvSpPr>
            <p:spPr>
              <a:xfrm>
                <a:off x="1510848" y="1872123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2: Hotel Reviews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69815BE-3370-8715-9956-4864F0EB484A}"/>
                  </a:ext>
                </a:extLst>
              </p:cNvPr>
              <p:cNvSpPr/>
              <p:nvPr/>
            </p:nvSpPr>
            <p:spPr>
              <a:xfrm>
                <a:off x="838200" y="2600097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3" descr="Network with solid fill">
                <a:extLst>
                  <a:ext uri="{FF2B5EF4-FFF2-40B4-BE49-F238E27FC236}">
                    <a16:creationId xmlns:a16="http://schemas.microsoft.com/office/drawing/2014/main" id="{0ED8C372-F655-E5A4-F60F-12737F00BC28}"/>
                  </a:ext>
                </a:extLst>
              </p:cNvPr>
              <p:cNvSpPr/>
              <p:nvPr/>
            </p:nvSpPr>
            <p:spPr>
              <a:xfrm>
                <a:off x="929843" y="2646606"/>
                <a:ext cx="489361" cy="489361"/>
              </a:xfrm>
              <a:prstGeom prst="rect">
                <a:avLst/>
              </a:pr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22509A2-124A-C063-E735-D43FCD07BBAB}"/>
                  </a:ext>
                </a:extLst>
              </p:cNvPr>
              <p:cNvSpPr/>
              <p:nvPr/>
            </p:nvSpPr>
            <p:spPr>
              <a:xfrm>
                <a:off x="1510848" y="2600097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defTabSz="12446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/>
                  <a:t>Dataset 3: </a:t>
                </a:r>
                <a:r>
                  <a:rPr lang="en-US" sz="2800" dirty="0">
                    <a:ea typeface="+mn-lt"/>
                    <a:cs typeface="+mn-lt"/>
                  </a:rPr>
                  <a:t>Product Classification</a:t>
                </a:r>
                <a:endParaRPr lang="en-US" sz="2800" kern="12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C9FC4DF-8BA8-231F-9B95-86ABD87483C4}"/>
                  </a:ext>
                </a:extLst>
              </p:cNvPr>
              <p:cNvSpPr/>
              <p:nvPr/>
            </p:nvSpPr>
            <p:spPr>
              <a:xfrm>
                <a:off x="838200" y="3328071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" descr="Label with solid fill">
                <a:extLst>
                  <a:ext uri="{FF2B5EF4-FFF2-40B4-BE49-F238E27FC236}">
                    <a16:creationId xmlns:a16="http://schemas.microsoft.com/office/drawing/2014/main" id="{3E01A3BB-833A-9B56-BED3-BA0389B1CC0B}"/>
                  </a:ext>
                </a:extLst>
              </p:cNvPr>
              <p:cNvSpPr/>
              <p:nvPr/>
            </p:nvSpPr>
            <p:spPr>
              <a:xfrm>
                <a:off x="929843" y="3374580"/>
                <a:ext cx="489361" cy="489361"/>
              </a:xfrm>
              <a:prstGeom prst="rect">
                <a:avLst/>
              </a:prstGeom>
              <a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BABCE1-03F2-8E0A-3D80-63FF82B9974C}"/>
                  </a:ext>
                </a:extLst>
              </p:cNvPr>
              <p:cNvSpPr/>
              <p:nvPr/>
            </p:nvSpPr>
            <p:spPr>
              <a:xfrm>
                <a:off x="1510848" y="3328071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4: 20 Newsgroups</a:t>
                </a: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67C82A0-02E6-AD97-9521-127AAC26BCB4}"/>
                </a:ext>
              </a:extLst>
            </p:cNvPr>
            <p:cNvSpPr/>
            <p:nvPr/>
          </p:nvSpPr>
          <p:spPr>
            <a:xfrm>
              <a:off x="838200" y="4077610"/>
              <a:ext cx="10515600" cy="58237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B2E384DC-32B3-B5DC-F6FF-E4039AE4A2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453" y="4105729"/>
            <a:ext cx="507751" cy="5077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C34882-4A86-96BC-2E70-48A10F06C572}"/>
              </a:ext>
            </a:extLst>
          </p:cNvPr>
          <p:cNvSpPr/>
          <p:nvPr/>
        </p:nvSpPr>
        <p:spPr>
          <a:xfrm>
            <a:off x="1510848" y="4077609"/>
            <a:ext cx="9842951" cy="582379"/>
          </a:xfrm>
          <a:custGeom>
            <a:avLst/>
            <a:gdLst>
              <a:gd name="connsiteX0" fmla="*/ 0 w 9842951"/>
              <a:gd name="connsiteY0" fmla="*/ 0 h 582379"/>
              <a:gd name="connsiteX1" fmla="*/ 9842951 w 9842951"/>
              <a:gd name="connsiteY1" fmla="*/ 0 h 582379"/>
              <a:gd name="connsiteX2" fmla="*/ 9842951 w 9842951"/>
              <a:gd name="connsiteY2" fmla="*/ 582379 h 582379"/>
              <a:gd name="connsiteX3" fmla="*/ 0 w 9842951"/>
              <a:gd name="connsiteY3" fmla="*/ 582379 h 582379"/>
              <a:gd name="connsiteX4" fmla="*/ 0 w 9842951"/>
              <a:gd name="connsiteY4" fmla="*/ 0 h 58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2951" h="582379">
                <a:moveTo>
                  <a:pt x="0" y="0"/>
                </a:moveTo>
                <a:lnTo>
                  <a:pt x="9842951" y="0"/>
                </a:lnTo>
                <a:lnTo>
                  <a:pt x="9842951" y="582379"/>
                </a:lnTo>
                <a:lnTo>
                  <a:pt x="0" y="5823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1635" tIns="61635" rIns="61635" bIns="61635" numCol="1" spcCol="1270" anchor="ctr" anchorCtr="0">
            <a:noAutofit/>
          </a:bodyPr>
          <a:lstStyle/>
          <a:p>
            <a:pPr marL="0" lvl="0" indent="0" algn="l" defTabSz="12446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/>
              <a:t>Choose your own dataset!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E8BB8-558D-9C09-2F4D-907C29B2CE0F}"/>
              </a:ext>
            </a:extLst>
          </p:cNvPr>
          <p:cNvSpPr txBox="1"/>
          <p:nvPr/>
        </p:nvSpPr>
        <p:spPr>
          <a:xfrm>
            <a:off x="838200" y="5049550"/>
            <a:ext cx="10515600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are on our GitHub repo: </a:t>
            </a:r>
            <a:r>
              <a:rPr lang="en-US" sz="2400" dirty="0">
                <a:hlinkClick r:id="rId13"/>
              </a:rPr>
              <a:t>https://github.com/nuitrcs/AI_Week_Topic_Modeling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work for 2 </a:t>
            </a:r>
            <a:r>
              <a:rPr lang="en-US" sz="2400" dirty="0" err="1"/>
              <a:t>hrs</a:t>
            </a:r>
            <a:r>
              <a:rPr lang="en-US" sz="2400" dirty="0"/>
              <a:t> , and then each group will give a 10-minute presentation on their process and findings.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48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048"/>
            <a:ext cx="10515600" cy="4703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Need help?</a:t>
            </a:r>
          </a:p>
          <a:p>
            <a:r>
              <a:rPr lang="en-US" sz="2400"/>
              <a:t>AI, Machine Learning, Data Science</a:t>
            </a:r>
          </a:p>
          <a:p>
            <a:r>
              <a:rPr lang="en-US" sz="2400"/>
              <a:t>Statistics</a:t>
            </a:r>
          </a:p>
          <a:p>
            <a:r>
              <a:rPr lang="en-US" sz="2400"/>
              <a:t>Visualization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Collection, Cleaning​, Analysis, Management ...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Scraping, Text Analysis, Computing, Reproducibility ...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R, Python, SQL, MATLAB, Stata, SPSS, SAS, etc.</a:t>
            </a:r>
            <a:endParaRPr lang="en-US"/>
          </a:p>
          <a:p>
            <a:pPr marL="0" indent="0" algn="ctr">
              <a:spcBef>
                <a:spcPts val="3400"/>
              </a:spcBef>
              <a:buNone/>
            </a:pPr>
            <a:r>
              <a:rPr lang="en-US" sz="2800">
                <a:ea typeface="+mn-lt"/>
                <a:cs typeface="+mn-lt"/>
              </a:rPr>
              <a:t>Request a 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FREE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consultation at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b="1">
                <a:solidFill>
                  <a:srgbClr val="7030A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1158166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6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C59C-5E81-E8BF-261B-50F1546B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E47-68D9-C923-8BF0-80840E2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project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115-1C80-D9D0-E885-D3969CF2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If you're a faculty (or postdoc, research staff, or graduate student with faculty sponsorship), we can provide longer-term support in your project.</a:t>
            </a:r>
            <a:endParaRPr lang="en-US" dirty="0"/>
          </a:p>
          <a:p>
            <a:pPr marL="0" indent="0" algn="l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We can help from exploration (is this idea possible?) to concrete outcomes (e.g., data collection, cleaning, analysis or visualization for a publication). </a:t>
            </a:r>
          </a:p>
          <a:p>
            <a:pPr marL="0" indent="0" algn="l">
              <a:buNone/>
            </a:pPr>
            <a:endParaRPr lang="en-US">
              <a:latin typeface="Aptos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Find more information at </a:t>
            </a:r>
            <a:r>
              <a:rPr lang="en-US" dirty="0">
                <a:latin typeface="Aptos"/>
                <a:cs typeface="Cordia New"/>
                <a:hlinkClick r:id="rId2"/>
              </a:rPr>
              <a:t>bit.ly/collaborative_project_support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0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DDF-7591-8016-6990-8E7B55F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84A-1155-5856-3488-4B923E6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 Your Own Data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6EB4-3566-2940-E3C7-E49EF20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Do you have research data waiting to be collected, cleaned, analyzed or visualized? Come to BYOD.</a:t>
            </a:r>
            <a:endParaRPr lang="en-US" dirty="0"/>
          </a:p>
          <a:p>
            <a:pPr marL="0" indent="0" algn="l">
              <a:buNone/>
            </a:pPr>
            <a:endParaRPr lang="en-US">
              <a:latin typeface="Aptos"/>
              <a:ea typeface="Calibri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BYOD is a weekly working group that provides structure, guidance, and accountability to help you make progress on your research project in a supportive and stress-free environment.</a:t>
            </a:r>
          </a:p>
          <a:p>
            <a:pPr marL="0" indent="0" algn="l">
              <a:buNone/>
            </a:pPr>
            <a:endParaRPr lang="en-US">
              <a:latin typeface="Aptos"/>
              <a:ea typeface="Calibri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Find more information at </a:t>
            </a:r>
            <a:r>
              <a:rPr lang="en-US" dirty="0">
                <a:latin typeface="Aptos"/>
                <a:ea typeface="Calibri"/>
                <a:cs typeface="Cordia New"/>
                <a:hlinkClick r:id="rId2"/>
              </a:rPr>
              <a:t>bit.ly/byod_groups</a:t>
            </a:r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/>
              <a:t>Wednesday, September 3</a:t>
            </a:r>
            <a:r>
              <a:rPr lang="en-US" dirty="0"/>
              <a:t>: Fine-Tuning LLMs for Text Analysis</a:t>
            </a:r>
          </a:p>
          <a:p>
            <a:pPr algn="l"/>
            <a:r>
              <a:rPr lang="en-US" b="1" dirty="0"/>
              <a:t>Thursday, September 4</a:t>
            </a:r>
            <a:r>
              <a:rPr lang="en-US" dirty="0"/>
              <a:t>: Retrieval-Augmented Generation: Enhancing LLM Systems with Research Data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DD26-BAEF-37FC-C1B3-E65CC77D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AI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C9711-2FB3-DE69-0D59-2C27925A1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18510"/>
              </p:ext>
            </p:extLst>
          </p:nvPr>
        </p:nvGraphicFramePr>
        <p:xfrm>
          <a:off x="838200" y="1473200"/>
          <a:ext cx="105156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3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8"/>
            <a:ext cx="10515600" cy="8997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AI has an environmental impact 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18"/>
            <a:ext cx="10515600" cy="518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Carbon footprint due to energy consumption both during model training and usage.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Fresh water evaporated to cool servers.</a:t>
            </a:r>
          </a:p>
          <a:p>
            <a:r>
              <a:rPr lang="en-US" sz="2400">
                <a:ea typeface="+mn-lt"/>
                <a:cs typeface="+mn-lt"/>
              </a:rPr>
              <a:t>E-waste containing hazardous substances generated with the production of hardware.</a:t>
            </a:r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600"/>
              <a:t>A query to </a:t>
            </a:r>
            <a:r>
              <a:rPr lang="en-US" sz="2600" b="1"/>
              <a:t>ChatGPT </a:t>
            </a:r>
            <a:r>
              <a:rPr lang="en-US" sz="2600"/>
              <a:t>consumes</a:t>
            </a:r>
            <a:r>
              <a:rPr lang="en-US" sz="2600" b="1"/>
              <a:t> about </a:t>
            </a:r>
            <a:r>
              <a:rPr lang="en-US" sz="2600" b="1" i="1"/>
              <a:t>10 times more</a:t>
            </a:r>
            <a:r>
              <a:rPr lang="en-US" sz="2600" b="1"/>
              <a:t> electricity</a:t>
            </a:r>
            <a:r>
              <a:rPr lang="en-US" sz="2600"/>
              <a:t> than a </a:t>
            </a:r>
            <a:r>
              <a:rPr lang="en-US" sz="2600" b="1"/>
              <a:t>Google search</a:t>
            </a:r>
            <a:r>
              <a:rPr lang="en-US" sz="2600"/>
              <a:t>.💡</a:t>
            </a:r>
          </a:p>
          <a:p>
            <a:pPr marL="0" indent="0" algn="ctr">
              <a:buNone/>
            </a:pPr>
            <a:endParaRPr lang="en-US" sz="2600" b="1"/>
          </a:p>
          <a:p>
            <a:pPr marL="0" indent="0" algn="ctr">
              <a:buNone/>
            </a:pPr>
            <a:r>
              <a:rPr lang="en-US" sz="2600"/>
              <a:t>Generating images is even more energy intensive than generating text... </a:t>
            </a:r>
            <a:r>
              <a:rPr lang="en-US" sz="2600" b="1"/>
              <a:t>generating </a:t>
            </a:r>
            <a:r>
              <a:rPr lang="en-US" sz="2600" b="1" i="1"/>
              <a:t>just one image</a:t>
            </a:r>
            <a:r>
              <a:rPr lang="en-US" sz="2600"/>
              <a:t> can take as much energy as </a:t>
            </a:r>
            <a:r>
              <a:rPr lang="en-US" sz="2600" b="1"/>
              <a:t>fully charging a smartphone</a:t>
            </a:r>
            <a:r>
              <a:rPr lang="en-US" sz="2600"/>
              <a:t>.📱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937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B631-6EB9-25EA-E6F6-C0A3EDED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0591-10ED-8E74-BE9F-43D6E100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l">
              <a:buNone/>
            </a:pPr>
            <a:r>
              <a:rPr lang="en-US"/>
              <a:t>Google </a:t>
            </a:r>
            <a:r>
              <a:rPr lang="en-US" err="1"/>
              <a:t>Colab</a:t>
            </a:r>
            <a:r>
              <a:rPr lang="en-US"/>
              <a:t> sends your data to Google’s servers.</a:t>
            </a:r>
          </a:p>
          <a:p>
            <a:pPr marL="0" indent="0" algn="l">
              <a:buNone/>
            </a:pPr>
            <a:endParaRPr lang="en-US" b="1"/>
          </a:p>
          <a:p>
            <a:pPr marL="0" indent="0" algn="l">
              <a:buNone/>
            </a:pPr>
            <a:r>
              <a:rPr lang="en-US" b="1"/>
              <a:t>Don’t upload any information you wouldn’t publicly share!</a:t>
            </a:r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This includes data, code, API keys, people’s names, etc.</a:t>
            </a:r>
            <a:r>
              <a:rPr lang="en-US" b="1" dirty="0"/>
              <a:t> </a:t>
            </a:r>
            <a:r>
              <a:rPr lang="en-US"/>
              <a:t>It is OK to use Google Collab for today’s workshop.</a:t>
            </a:r>
          </a:p>
        </p:txBody>
      </p:sp>
    </p:spTree>
    <p:extLst>
      <p:ext uri="{BB962C8B-B14F-4D97-AF65-F5344CB8AC3E}">
        <p14:creationId xmlns:p14="http://schemas.microsoft.com/office/powerpoint/2010/main" val="43278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20" ma:contentTypeDescription="Create a new document." ma:contentTypeScope="" ma:versionID="4338fadee27a2b349d14c729eca432ee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edf0bcebcd0cdd63ab6270adfc88f193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0D382-76B0-429E-B840-7F3F17F09516}">
  <ds:schemaRefs>
    <ds:schemaRef ds:uri="http://schemas.microsoft.com/office/2006/documentManagement/types"/>
    <ds:schemaRef ds:uri="http://www.w3.org/XML/1998/namespace"/>
    <ds:schemaRef ds:uri="http://purl.org/dc/dcmitype/"/>
    <ds:schemaRef ds:uri="7be34c64-93b8-4842-bfae-c3106b8c53c2"/>
    <ds:schemaRef ds:uri="2abaa01e-9938-407e-aa0b-10580c653abd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fce84db-8738-4c7b-9bdc-65b9500871f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6167ACF-5A1C-430B-8C24-0F858D180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6BF6C-F5E2-4C45-BA45-6D84AAED0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2287</Words>
  <Application>Microsoft Office PowerPoint</Application>
  <PresentationFormat>Widescreen</PresentationFormat>
  <Paragraphs>260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Consolas</vt:lpstr>
      <vt:lpstr>office theme</vt:lpstr>
      <vt:lpstr>Get ready, we'll start at 09:35  </vt:lpstr>
      <vt:lpstr>PowerPoint Presentation</vt:lpstr>
      <vt:lpstr>This workshop is brought to you by:</vt:lpstr>
      <vt:lpstr>Collaborative project support</vt:lpstr>
      <vt:lpstr>Bring Your Own Data (BYOD)</vt:lpstr>
      <vt:lpstr>What’s next?</vt:lpstr>
      <vt:lpstr>AI Impact</vt:lpstr>
      <vt:lpstr>AI has an environmental impact 🌍</vt:lpstr>
      <vt:lpstr>Warning!</vt:lpstr>
      <vt:lpstr>Outline</vt:lpstr>
      <vt:lpstr>Topic Modeling Conceptual Overview</vt:lpstr>
      <vt:lpstr>Topic Modeling Conceptual Overview</vt:lpstr>
      <vt:lpstr>Topic Modeling Conceptual Overview</vt:lpstr>
      <vt:lpstr>Topic Modeling Conceptual Overview</vt:lpstr>
      <vt:lpstr>Topic Modeling Conceptual Overview</vt:lpstr>
      <vt:lpstr>Topic Modeling Conceptual Overview</vt:lpstr>
      <vt:lpstr>“Classical” Topic Modeling Methods</vt:lpstr>
      <vt:lpstr>AI-Enabled Topic Modeling Methods</vt:lpstr>
      <vt:lpstr>BERTopic Overview</vt:lpstr>
      <vt:lpstr>BERTopic Demo : The Simplest Case</vt:lpstr>
      <vt:lpstr>BERTopic Demo : Embeddings</vt:lpstr>
      <vt:lpstr>PowerPoint Presentation</vt:lpstr>
      <vt:lpstr>BERTopic Demo : Clustering</vt:lpstr>
      <vt:lpstr>PowerPoint Presentation</vt:lpstr>
      <vt:lpstr>PowerPoint Presentation</vt:lpstr>
      <vt:lpstr>PowerPoint Presentation</vt:lpstr>
      <vt:lpstr>PowerPoint Presentation</vt:lpstr>
      <vt:lpstr>Your turn! (Part 1)</vt:lpstr>
      <vt:lpstr>Your turn! (Part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ageller</dc:creator>
  <cp:lastModifiedBy>Aaron M Geller</cp:lastModifiedBy>
  <cp:revision>50</cp:revision>
  <dcterms:created xsi:type="dcterms:W3CDTF">2025-04-29T14:14:19Z</dcterms:created>
  <dcterms:modified xsi:type="dcterms:W3CDTF">2025-08-11T17:12:45Z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