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84"/>
  </p:notesMasterIdLst>
  <p:handoutMasterIdLst>
    <p:handoutMasterId r:id="rId85"/>
  </p:handoutMasterIdLst>
  <p:sldIdLst>
    <p:sldId id="256"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296" r:id="rId49"/>
    <p:sldId id="297" r:id="rId50"/>
    <p:sldId id="298" r:id="rId51"/>
    <p:sldId id="299" r:id="rId52"/>
    <p:sldId id="300" r:id="rId53"/>
    <p:sldId id="301" r:id="rId54"/>
    <p:sldId id="302" r:id="rId55"/>
    <p:sldId id="309" r:id="rId56"/>
    <p:sldId id="317" r:id="rId57"/>
    <p:sldId id="316" r:id="rId58"/>
    <p:sldId id="303" r:id="rId59"/>
    <p:sldId id="304" r:id="rId60"/>
    <p:sldId id="305" r:id="rId61"/>
    <p:sldId id="321" r:id="rId62"/>
    <p:sldId id="322" r:id="rId63"/>
    <p:sldId id="323" r:id="rId64"/>
    <p:sldId id="311" r:id="rId65"/>
    <p:sldId id="306" r:id="rId66"/>
    <p:sldId id="310" r:id="rId67"/>
    <p:sldId id="307" r:id="rId68"/>
    <p:sldId id="314" r:id="rId69"/>
    <p:sldId id="313" r:id="rId70"/>
    <p:sldId id="308" r:id="rId71"/>
    <p:sldId id="318" r:id="rId72"/>
    <p:sldId id="319" r:id="rId73"/>
    <p:sldId id="320" r:id="rId74"/>
    <p:sldId id="315" r:id="rId75"/>
    <p:sldId id="372" r:id="rId76"/>
    <p:sldId id="381" r:id="rId77"/>
    <p:sldId id="373" r:id="rId78"/>
    <p:sldId id="371" r:id="rId79"/>
    <p:sldId id="376" r:id="rId80"/>
    <p:sldId id="378" r:id="rId81"/>
    <p:sldId id="379" r:id="rId82"/>
    <p:sldId id="380"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EBB"/>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9694" autoAdjust="0"/>
  </p:normalViewPr>
  <p:slideViewPr>
    <p:cSldViewPr snapToGrid="0" snapToObjects="1">
      <p:cViewPr varScale="1">
        <p:scale>
          <a:sx n="72" d="100"/>
          <a:sy n="72" d="100"/>
        </p:scale>
        <p:origin x="36" y="30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10/23/2017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dirty="0"/>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dirty="0"/>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a:defRPr>
            </a:lvl1pPr>
          </a:lstStyle>
          <a:p>
            <a:r>
              <a:rPr lang="en-US" dirty="0" smtClean="0"/>
              <a:t>Separator</a:t>
            </a:r>
            <a:endParaRPr lang="en-US" dirty="0"/>
          </a:p>
        </p:txBody>
      </p:sp>
    </p:spTree>
    <p:extLst>
      <p:ext uri="{BB962C8B-B14F-4D97-AF65-F5344CB8AC3E}">
        <p14:creationId xmlns:p14="http://schemas.microsoft.com/office/powerpoint/2010/main" val="6117737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78B995CE-015B-4C4E-9C5A-3D20A128CBE6}" type="datetime1">
              <a:rPr lang="en-US" smtClean="0"/>
              <a:t>10/23/2017</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a:defRPr>
            </a:lvl1pPr>
          </a:lstStyle>
          <a:p>
            <a:fld id="{B9224949-D094-40F3-B9E7-7AD39C98B512}" type="datetime1">
              <a:rPr lang="en-US" smtClean="0"/>
              <a:t>10/23/2017</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r>
              <a:rPr lang="en-US" smtClean="0"/>
              <a:t>Researcher’s Toolkit: LaTeX</a:t>
            </a:r>
            <a:endParaRPr lang="en-US" dirty="0"/>
          </a:p>
        </p:txBody>
      </p:sp>
    </p:spTree>
    <p:extLst>
      <p:ext uri="{BB962C8B-B14F-4D97-AF65-F5344CB8AC3E}">
        <p14:creationId xmlns:p14="http://schemas.microsoft.com/office/powerpoint/2010/main" val="37850293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D7079-0560-4BDA-82B7-CE88436CDBCB}" type="datetime1">
              <a:rPr lang="en-US" smtClean="0"/>
              <a:t>10/23/2017</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
        <p:nvSpPr>
          <p:cNvPr id="7" name="Footer Placeholder 5"/>
          <p:cNvSpPr>
            <a:spLocks noGrp="1"/>
          </p:cNvSpPr>
          <p:nvPr>
            <p:ph type="ftr" sz="quarter" idx="11"/>
          </p:nvPr>
        </p:nvSpPr>
        <p:spPr>
          <a:xfrm>
            <a:off x="3124200" y="6356350"/>
            <a:ext cx="2895600" cy="365125"/>
          </a:xfrm>
        </p:spPr>
        <p:txBody>
          <a:bodyPr/>
          <a:lstStyle/>
          <a:p>
            <a:r>
              <a:rPr lang="en-US" smtClean="0"/>
              <a:t>Researcher’s Toolkit: LaTeX</a:t>
            </a:r>
            <a:endParaRPr lang="en-US" dirty="0"/>
          </a:p>
        </p:txBody>
      </p:sp>
    </p:spTree>
    <p:extLst>
      <p:ext uri="{BB962C8B-B14F-4D97-AF65-F5344CB8AC3E}">
        <p14:creationId xmlns:p14="http://schemas.microsoft.com/office/powerpoint/2010/main" val="33492321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978694" cy="365125"/>
          </a:xfrm>
        </p:spPr>
        <p:txBody>
          <a:bodyPr/>
          <a:lstStyle>
            <a:lvl1pPr>
              <a:defRPr>
                <a:latin typeface="Arial"/>
              </a:defRPr>
            </a:lvl1pPr>
          </a:lstStyle>
          <a:p>
            <a:fld id="{9C89BC2C-AB35-4A52-B7A5-3F11BC9A8BD7}" type="datetime1">
              <a:rPr lang="en-US" smtClean="0"/>
              <a:t>10/23/2017</a:t>
            </a:fld>
            <a:endParaRPr lang="en-US" dirty="0"/>
          </a:p>
        </p:txBody>
      </p:sp>
      <p:sp>
        <p:nvSpPr>
          <p:cNvPr id="5" name="Footer Placeholder 4"/>
          <p:cNvSpPr>
            <a:spLocks noGrp="1"/>
          </p:cNvSpPr>
          <p:nvPr>
            <p:ph type="ftr" sz="quarter" idx="11"/>
          </p:nvPr>
        </p:nvSpPr>
        <p:spPr>
          <a:xfrm>
            <a:off x="1607344" y="6356350"/>
            <a:ext cx="4310727" cy="365125"/>
          </a:xfrm>
        </p:spPr>
        <p:txBody>
          <a:bodyPr/>
          <a:lstStyle>
            <a:lvl1pPr>
              <a:defRPr sz="2000">
                <a:solidFill>
                  <a:schemeClr val="bg1"/>
                </a:solidFill>
                <a:latin typeface="Arial"/>
              </a:defRPr>
            </a:lvl1pPr>
          </a:lstStyle>
          <a:p>
            <a:r>
              <a:rPr lang="en-US" dirty="0" smtClean="0"/>
              <a:t>Researcher’s Toolkit: </a:t>
            </a:r>
            <a:r>
              <a:rPr lang="en-US" dirty="0" err="1" smtClean="0"/>
              <a:t>OpenMP</a:t>
            </a:r>
            <a:r>
              <a:rPr lang="en-US" dirty="0" smtClean="0"/>
              <a:t>/MPI</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67839A7D-1951-46F6-93DA-4F829FBB1472}" type="datetime1">
              <a:rPr lang="en-US" smtClean="0"/>
              <a:t>10/23/2017</a:t>
            </a:fld>
            <a:endParaRPr lang="en-US" dirty="0"/>
          </a:p>
        </p:txBody>
      </p:sp>
      <p:sp>
        <p:nvSpPr>
          <p:cNvPr id="3" name="Footer Placeholder 2"/>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C20275C8-E600-4BF0-B703-5A371A031CDD}" type="datetime1">
              <a:rPr lang="en-US" smtClean="0"/>
              <a:t>10/23/2017</a:t>
            </a:fld>
            <a:endParaRPr lang="en-US" dirty="0"/>
          </a:p>
        </p:txBody>
      </p:sp>
      <p:sp>
        <p:nvSpPr>
          <p:cNvPr id="5" name="Footer Placeholder 4"/>
          <p:cNvSpPr>
            <a:spLocks noGrp="1"/>
          </p:cNvSpPr>
          <p:nvPr>
            <p:ph type="ftr" sz="quarter" idx="11"/>
          </p:nvPr>
        </p:nvSpPr>
        <p:spPr/>
        <p:txBody>
          <a:bodyPr/>
          <a:lstStyle/>
          <a:p>
            <a:r>
              <a:rPr lang="en-US" smtClean="0"/>
              <a:t>Researcher’s Toolkit: LaTeX</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65238CA8-A2A7-46A3-BD99-D17BDA9FD6AF}" type="datetime1">
              <a:rPr lang="en-US" smtClean="0"/>
              <a:t>10/23/2017</a:t>
            </a:fld>
            <a:endParaRPr lang="en-US" dirty="0"/>
          </a:p>
        </p:txBody>
      </p:sp>
      <p:sp>
        <p:nvSpPr>
          <p:cNvPr id="5" name="Footer Placeholder 4"/>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2404636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Arial"/>
              </a:defRPr>
            </a:lvl1pPr>
          </a:lstStyle>
          <a:p>
            <a:fld id="{FF7B2A81-BCCA-42CF-8CF8-7FBCF02247C5}" type="datetime1">
              <a:rPr lang="en-US" smtClean="0"/>
              <a:t>10/23/2017</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Arial"/>
              </a:defRPr>
            </a:lvl1pPr>
          </a:lstStyle>
          <a:p>
            <a:fld id="{2E952A8D-2E3C-4016-90D6-800D1F17E58B}" type="datetime1">
              <a:rPr lang="en-US" smtClean="0"/>
              <a:t>10/23/2017</a:t>
            </a:fld>
            <a:endParaRPr lang="en-US" dirty="0"/>
          </a:p>
        </p:txBody>
      </p:sp>
      <p:sp>
        <p:nvSpPr>
          <p:cNvPr id="8" name="Footer Placeholder 7"/>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1943770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Arial"/>
              </a:defRPr>
            </a:lvl1pPr>
          </a:lstStyle>
          <a:p>
            <a:fld id="{6A1F0415-279F-450D-B84C-30AFBCB3C7A2}" type="datetime1">
              <a:rPr lang="en-US" smtClean="0"/>
              <a:t>10/23/2017</a:t>
            </a:fld>
            <a:endParaRPr lang="en-US" dirty="0"/>
          </a:p>
        </p:txBody>
      </p:sp>
      <p:sp>
        <p:nvSpPr>
          <p:cNvPr id="4" name="Footer Placeholder 3"/>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638E57E1-E82C-49BE-A6D3-273F1FB3929E}" type="datetime1">
              <a:rPr lang="en-US" smtClean="0"/>
              <a:t>10/23/2017</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smtClean="0"/>
              <a:t>Researcher’s Toolkit: LaTeX</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42802467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9172D-3117-4826-9A4E-0041734E179E}" type="datetime1">
              <a:rPr lang="en-US" smtClean="0"/>
              <a:t>10/23/2017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Researcher’s Toolkit: </a:t>
            </a:r>
            <a:r>
              <a:rPr lang="en-US" dirty="0" err="1" smtClean="0"/>
              <a:t>OpenMP</a:t>
            </a:r>
            <a:r>
              <a:rPr lang="en-US" dirty="0" smtClean="0"/>
              <a:t>/MPI</a:t>
            </a:r>
            <a:endParaRPr lang="en-US" dirty="0"/>
          </a:p>
        </p:txBody>
      </p:sp>
      <p:sp>
        <p:nvSpPr>
          <p:cNvPr id="6" name="Slide Number Placeholder 5"/>
          <p:cNvSpPr>
            <a:spLocks noGrp="1"/>
          </p:cNvSpPr>
          <p:nvPr>
            <p:ph type="sldNum" sz="quarter" idx="4"/>
          </p:nvPr>
        </p:nvSpPr>
        <p:spPr>
          <a:xfrm>
            <a:off x="8339168" y="6356350"/>
            <a:ext cx="597573" cy="365125"/>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5" r:id="rId3"/>
    <p:sldLayoutId id="2147483649"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scal.paschos@northwestern.edu"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5.png"/><Relationship Id="rId5" Type="http://schemas.openxmlformats.org/officeDocument/2006/relationships/image" Target="../media/image22.w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computing.llnl.gov/tutorials/openMP" TargetMode="External"/><Relationship Id="rId2" Type="http://schemas.openxmlformats.org/officeDocument/2006/relationships/hyperlink" Target="https://computing.llnl.gov/tutorials/mpi/" TargetMode="External"/><Relationship Id="rId1" Type="http://schemas.openxmlformats.org/officeDocument/2006/relationships/slideLayout" Target="../slideLayouts/slideLayout2.xml"/><Relationship Id="rId4" Type="http://schemas.openxmlformats.org/officeDocument/2006/relationships/hyperlink" Target="http://sc.tamu.edu/shortcourses/SC-MPI/mpi_shortcourse_v4.pdf"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85421" y="1432494"/>
            <a:ext cx="7758578" cy="1470025"/>
          </a:xfrm>
        </p:spPr>
        <p:txBody>
          <a:bodyPr>
            <a:normAutofit/>
          </a:bodyPr>
          <a:lstStyle/>
          <a:p>
            <a:pPr algn="l"/>
            <a:r>
              <a:rPr lang="en-US" sz="5400" dirty="0" smtClean="0"/>
              <a:t>Researcher’s Toolkit</a:t>
            </a:r>
            <a:endParaRPr lang="en-US" sz="5400" dirty="0"/>
          </a:p>
        </p:txBody>
      </p:sp>
      <p:sp>
        <p:nvSpPr>
          <p:cNvPr id="8" name="TextBox 7"/>
          <p:cNvSpPr txBox="1"/>
          <p:nvPr/>
        </p:nvSpPr>
        <p:spPr>
          <a:xfrm>
            <a:off x="3610406" y="5834454"/>
            <a:ext cx="4458080" cy="954107"/>
          </a:xfrm>
          <a:prstGeom prst="rect">
            <a:avLst/>
          </a:prstGeom>
          <a:noFill/>
        </p:spPr>
        <p:txBody>
          <a:bodyPr wrap="none" rtlCol="0">
            <a:spAutoFit/>
          </a:bodyPr>
          <a:lstStyle/>
          <a:p>
            <a:r>
              <a:rPr lang="en-US" sz="2800" dirty="0" smtClean="0"/>
              <a:t>Information Technology</a:t>
            </a:r>
          </a:p>
          <a:p>
            <a:r>
              <a:rPr lang="en-US" sz="2800" dirty="0" smtClean="0"/>
              <a:t>Research Computing Services</a:t>
            </a:r>
            <a:endParaRPr lang="en-US" sz="2800" dirty="0"/>
          </a:p>
        </p:txBody>
      </p:sp>
      <p:sp>
        <p:nvSpPr>
          <p:cNvPr id="13" name="Date Placeholder 12"/>
          <p:cNvSpPr>
            <a:spLocks noGrp="1"/>
          </p:cNvSpPr>
          <p:nvPr>
            <p:ph type="dt" sz="half" idx="10"/>
          </p:nvPr>
        </p:nvSpPr>
        <p:spPr/>
        <p:txBody>
          <a:bodyPr/>
          <a:lstStyle/>
          <a:p>
            <a:fld id="{FB8CBAF9-0B10-4AA7-BAFC-2453EC53A7A4}" type="datetime1">
              <a:rPr lang="en-US" smtClean="0"/>
              <a:t>10/23/2017</a:t>
            </a:fld>
            <a:endParaRPr lang="en-US" dirty="0"/>
          </a:p>
        </p:txBody>
      </p:sp>
      <p:sp>
        <p:nvSpPr>
          <p:cNvPr id="3" name="TextBox 2"/>
          <p:cNvSpPr txBox="1"/>
          <p:nvPr/>
        </p:nvSpPr>
        <p:spPr>
          <a:xfrm>
            <a:off x="3184066" y="4711830"/>
            <a:ext cx="5955849" cy="1384995"/>
          </a:xfrm>
          <a:prstGeom prst="rect">
            <a:avLst/>
          </a:prstGeom>
          <a:noFill/>
        </p:spPr>
        <p:txBody>
          <a:bodyPr wrap="square" rtlCol="0">
            <a:spAutoFit/>
          </a:bodyPr>
          <a:lstStyle/>
          <a:p>
            <a:r>
              <a:rPr lang="en-US" sz="2800" dirty="0" smtClean="0"/>
              <a:t>Pascal Paschos (</a:t>
            </a:r>
            <a:r>
              <a:rPr lang="en-US" dirty="0" smtClean="0">
                <a:hlinkClick r:id="rId3"/>
              </a:rPr>
              <a:t>pascal.paschos@northwestern.edu</a:t>
            </a:r>
            <a:r>
              <a:rPr lang="en-US" sz="2800" dirty="0" smtClean="0"/>
              <a:t>) </a:t>
            </a:r>
            <a:r>
              <a:rPr lang="en-US" sz="2800" dirty="0"/>
              <a:t>&amp; Alper Kinaci (</a:t>
            </a:r>
            <a:r>
              <a:rPr lang="en-US" dirty="0"/>
              <a:t>akinaci@northwestern.edu</a:t>
            </a:r>
            <a:r>
              <a:rPr lang="en-US" sz="2800" dirty="0"/>
              <a:t>) &amp;</a:t>
            </a:r>
          </a:p>
          <a:p>
            <a:r>
              <a:rPr lang="en-US" sz="2800" dirty="0"/>
              <a:t> </a:t>
            </a:r>
          </a:p>
        </p:txBody>
      </p:sp>
      <p:sp>
        <p:nvSpPr>
          <p:cNvPr id="4" name="Rectangle 3"/>
          <p:cNvSpPr/>
          <p:nvPr/>
        </p:nvSpPr>
        <p:spPr>
          <a:xfrm>
            <a:off x="3758600" y="2578509"/>
            <a:ext cx="4019370" cy="923330"/>
          </a:xfrm>
          <a:prstGeom prst="rect">
            <a:avLst/>
          </a:prstGeom>
        </p:spPr>
        <p:txBody>
          <a:bodyPr wrap="none">
            <a:spAutoFit/>
          </a:bodyPr>
          <a:lstStyle/>
          <a:p>
            <a:r>
              <a:rPr lang="en-US" sz="5400" dirty="0" err="1" smtClean="0"/>
              <a:t>OpenMP</a:t>
            </a:r>
            <a:r>
              <a:rPr lang="en-US" sz="5400" dirty="0" smtClean="0"/>
              <a:t>/MPI</a:t>
            </a:r>
            <a:endParaRPr lang="en-US" sz="5400" dirty="0"/>
          </a:p>
        </p:txBody>
      </p:sp>
    </p:spTree>
    <p:extLst>
      <p:ext uri="{BB962C8B-B14F-4D97-AF65-F5344CB8AC3E}">
        <p14:creationId xmlns:p14="http://schemas.microsoft.com/office/powerpoint/2010/main" val="4154333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9</a:t>
            </a:fld>
            <a:endParaRPr lang="en-US" dirty="0"/>
          </a:p>
        </p:txBody>
      </p:sp>
      <p:sp>
        <p:nvSpPr>
          <p:cNvPr id="6" name="Title 1"/>
          <p:cNvSpPr>
            <a:spLocks noGrp="1"/>
          </p:cNvSpPr>
          <p:nvPr>
            <p:ph type="title"/>
          </p:nvPr>
        </p:nvSpPr>
        <p:spPr>
          <a:xfrm>
            <a:off x="457200" y="226785"/>
            <a:ext cx="8229600" cy="645943"/>
          </a:xfrm>
        </p:spPr>
        <p:txBody>
          <a:bodyPr>
            <a:normAutofit fontScale="90000"/>
          </a:bodyPr>
          <a:lstStyle/>
          <a:p>
            <a:r>
              <a:rPr lang="en-US" dirty="0" smtClean="0">
                <a:latin typeface="Abadi MT Condensed Extra Bold"/>
                <a:cs typeface="Abadi MT Condensed Extra Bold"/>
              </a:rPr>
              <a:t/>
            </a:r>
            <a:br>
              <a:rPr lang="en-US" dirty="0" smtClean="0">
                <a:latin typeface="Abadi MT Condensed Extra Bold"/>
                <a:cs typeface="Abadi MT Condensed Extra Bold"/>
              </a:rPr>
            </a:br>
            <a:r>
              <a:rPr lang="en-US" dirty="0" smtClean="0">
                <a:latin typeface="Abadi MT Condensed Extra Bold"/>
                <a:cs typeface="Abadi MT Condensed Extra Bold"/>
              </a:rPr>
              <a:t>Communications in Parallel Programs</a:t>
            </a:r>
            <a:endParaRPr lang="en-US" dirty="0">
              <a:latin typeface="Abadi MT Condensed Extra Bold"/>
              <a:cs typeface="Abadi MT Condensed Extra Bold"/>
            </a:endParaRPr>
          </a:p>
        </p:txBody>
      </p:sp>
      <p:sp>
        <p:nvSpPr>
          <p:cNvPr id="7" name="Content Placeholder 2"/>
          <p:cNvSpPr>
            <a:spLocks noGrp="1"/>
          </p:cNvSpPr>
          <p:nvPr>
            <p:ph idx="1"/>
          </p:nvPr>
        </p:nvSpPr>
        <p:spPr>
          <a:xfrm>
            <a:off x="339047" y="2078591"/>
            <a:ext cx="8229600" cy="3394472"/>
          </a:xfrm>
        </p:spPr>
        <p:txBody>
          <a:bodyPr>
            <a:normAutofit fontScale="85000" lnSpcReduction="10000"/>
          </a:bodyPr>
          <a:lstStyle/>
          <a:p>
            <a:r>
              <a:rPr lang="en-US" dirty="0" smtClean="0"/>
              <a:t>Communication depends on your problem</a:t>
            </a:r>
          </a:p>
          <a:p>
            <a:pPr lvl="1"/>
            <a:r>
              <a:rPr lang="en-US" dirty="0" smtClean="0"/>
              <a:t>No need: Problem is called embarrassingly parallel. Example, processing the pixel content of an image. </a:t>
            </a:r>
          </a:p>
          <a:p>
            <a:pPr lvl="1"/>
            <a:r>
              <a:rPr lang="en-US" dirty="0" smtClean="0"/>
              <a:t>There is some need: A domain decomposition problem that requires communication across boundaries. (example: PDEs on a mesh)</a:t>
            </a:r>
          </a:p>
          <a:p>
            <a:pPr lvl="1"/>
            <a:r>
              <a:rPr lang="en-US" dirty="0" smtClean="0"/>
              <a:t>There is great need: The solution domain requires contributions from the entire input domain (example: FFTs)</a:t>
            </a:r>
          </a:p>
          <a:p>
            <a:pPr lvl="1"/>
            <a:endParaRPr lang="en-US" dirty="0"/>
          </a:p>
        </p:txBody>
      </p:sp>
    </p:spTree>
    <p:extLst>
      <p:ext uri="{BB962C8B-B14F-4D97-AF65-F5344CB8AC3E}">
        <p14:creationId xmlns:p14="http://schemas.microsoft.com/office/powerpoint/2010/main" val="41189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10</a:t>
            </a:fld>
            <a:endParaRPr lang="en-US" dirty="0"/>
          </a:p>
        </p:txBody>
      </p:sp>
      <p:sp>
        <p:nvSpPr>
          <p:cNvPr id="6" name="Title 1"/>
          <p:cNvSpPr>
            <a:spLocks noGrp="1"/>
          </p:cNvSpPr>
          <p:nvPr>
            <p:ph type="title"/>
          </p:nvPr>
        </p:nvSpPr>
        <p:spPr>
          <a:xfrm>
            <a:off x="457200" y="205979"/>
            <a:ext cx="8229600" cy="857250"/>
          </a:xfrm>
        </p:spPr>
        <p:txBody>
          <a:bodyPr/>
          <a:lstStyle/>
          <a:p>
            <a:r>
              <a:rPr lang="en-US" dirty="0" smtClean="0">
                <a:latin typeface="Abadi MT Condensed Extra Bold"/>
                <a:cs typeface="Abadi MT Condensed Extra Bold"/>
              </a:rPr>
              <a:t>Load Balancing</a:t>
            </a:r>
            <a:endParaRPr lang="en-US" dirty="0">
              <a:latin typeface="Abadi MT Condensed Extra Bold"/>
              <a:cs typeface="Abadi MT Condensed Extra Bold"/>
            </a:endParaRPr>
          </a:p>
        </p:txBody>
      </p:sp>
      <p:sp>
        <p:nvSpPr>
          <p:cNvPr id="7" name="Content Placeholder 2"/>
          <p:cNvSpPr>
            <a:spLocks noGrp="1"/>
          </p:cNvSpPr>
          <p:nvPr>
            <p:ph idx="1"/>
          </p:nvPr>
        </p:nvSpPr>
        <p:spPr>
          <a:xfrm>
            <a:off x="281214" y="1604623"/>
            <a:ext cx="3592286" cy="3054461"/>
          </a:xfrm>
        </p:spPr>
        <p:txBody>
          <a:bodyPr>
            <a:normAutofit fontScale="77500" lnSpcReduction="20000"/>
          </a:bodyPr>
          <a:lstStyle/>
          <a:p>
            <a:r>
              <a:rPr lang="en-US" dirty="0" smtClean="0">
                <a:latin typeface="Abadi MT Condensed Light"/>
                <a:cs typeface="Abadi MT Condensed Light"/>
              </a:rPr>
              <a:t>Distribute equal amount of work between the parallel processes to minimize idle</a:t>
            </a:r>
          </a:p>
          <a:p>
            <a:r>
              <a:rPr lang="en-US" dirty="0" smtClean="0">
                <a:latin typeface="Abadi MT Condensed Light"/>
                <a:cs typeface="Abadi MT Condensed Light"/>
              </a:rPr>
              <a:t>The slowest processes determine time to execution and inhibit performance </a:t>
            </a:r>
          </a:p>
        </p:txBody>
      </p:sp>
      <p:pic>
        <p:nvPicPr>
          <p:cNvPr id="8" name="Picture 7" descr="load_bal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00" y="1650860"/>
            <a:ext cx="5118100" cy="1790700"/>
          </a:xfrm>
          <a:prstGeom prst="rect">
            <a:avLst/>
          </a:prstGeom>
        </p:spPr>
      </p:pic>
    </p:spTree>
    <p:extLst>
      <p:ext uri="{BB962C8B-B14F-4D97-AF65-F5344CB8AC3E}">
        <p14:creationId xmlns:p14="http://schemas.microsoft.com/office/powerpoint/2010/main" val="217175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11</a:t>
            </a:fld>
            <a:endParaRPr lang="en-US" dirty="0"/>
          </a:p>
        </p:txBody>
      </p:sp>
      <p:sp>
        <p:nvSpPr>
          <p:cNvPr id="6" name="Title 1"/>
          <p:cNvSpPr>
            <a:spLocks noGrp="1"/>
          </p:cNvSpPr>
          <p:nvPr>
            <p:ph type="title"/>
          </p:nvPr>
        </p:nvSpPr>
        <p:spPr>
          <a:xfrm>
            <a:off x="457200" y="205979"/>
            <a:ext cx="8229600" cy="857250"/>
          </a:xfrm>
        </p:spPr>
        <p:txBody>
          <a:bodyPr/>
          <a:lstStyle/>
          <a:p>
            <a:r>
              <a:rPr lang="en-US" dirty="0" smtClean="0">
                <a:latin typeface="Abadi MT Condensed Extra Bold"/>
                <a:cs typeface="Abadi MT Condensed Extra Bold"/>
              </a:rPr>
              <a:t>Granularity</a:t>
            </a:r>
            <a:endParaRPr lang="en-US" dirty="0">
              <a:latin typeface="Abadi MT Condensed Extra Bold"/>
              <a:cs typeface="Abadi MT Condensed Extra Bold"/>
            </a:endParaRPr>
          </a:p>
        </p:txBody>
      </p:sp>
      <p:sp>
        <p:nvSpPr>
          <p:cNvPr id="7" name="Content Placeholder 2"/>
          <p:cNvSpPr>
            <a:spLocks noGrp="1"/>
          </p:cNvSpPr>
          <p:nvPr>
            <p:ph idx="1"/>
          </p:nvPr>
        </p:nvSpPr>
        <p:spPr>
          <a:xfrm>
            <a:off x="4408714" y="1200151"/>
            <a:ext cx="4278086" cy="3394472"/>
          </a:xfrm>
        </p:spPr>
        <p:txBody>
          <a:bodyPr>
            <a:normAutofit fontScale="55000" lnSpcReduction="20000"/>
          </a:bodyPr>
          <a:lstStyle/>
          <a:p>
            <a:r>
              <a:rPr lang="en-US" dirty="0" smtClean="0">
                <a:latin typeface="Abadi MT Condensed Light"/>
                <a:cs typeface="Abadi MT Condensed Light"/>
              </a:rPr>
              <a:t>G=Computation/Communication ratio</a:t>
            </a:r>
          </a:p>
          <a:p>
            <a:r>
              <a:rPr lang="en-US" dirty="0" smtClean="0">
                <a:latin typeface="Abadi MT Condensed Light"/>
                <a:cs typeface="Abadi MT Condensed Light"/>
              </a:rPr>
              <a:t>Fine grain parallelism</a:t>
            </a:r>
          </a:p>
          <a:p>
            <a:pPr lvl="1"/>
            <a:r>
              <a:rPr lang="en-US" dirty="0">
                <a:latin typeface="Abadi MT Condensed Light"/>
                <a:cs typeface="Abadi MT Condensed Light"/>
              </a:rPr>
              <a:t>Relatively small amounts of computational work are done between communication events</a:t>
            </a:r>
          </a:p>
          <a:p>
            <a:pPr lvl="1"/>
            <a:r>
              <a:rPr lang="en-US" dirty="0" smtClean="0">
                <a:latin typeface="Abadi MT Condensed Light"/>
                <a:cs typeface="Abadi MT Condensed Light"/>
              </a:rPr>
              <a:t>Good for load balancing</a:t>
            </a:r>
          </a:p>
          <a:p>
            <a:pPr lvl="1"/>
            <a:r>
              <a:rPr lang="en-US" dirty="0" smtClean="0">
                <a:latin typeface="Abadi MT Condensed Light"/>
                <a:cs typeface="Abadi MT Condensed Light"/>
              </a:rPr>
              <a:t>High communication overhead</a:t>
            </a:r>
          </a:p>
          <a:p>
            <a:r>
              <a:rPr lang="en-US" dirty="0" smtClean="0">
                <a:latin typeface="Abadi MT Condensed Light"/>
                <a:cs typeface="Abadi MT Condensed Light"/>
              </a:rPr>
              <a:t>Coarse grain parallelism</a:t>
            </a:r>
          </a:p>
          <a:p>
            <a:pPr lvl="1"/>
            <a:r>
              <a:rPr lang="en-US" dirty="0">
                <a:latin typeface="Abadi MT Condensed Light"/>
                <a:cs typeface="Abadi MT Condensed Light"/>
              </a:rPr>
              <a:t>Relatively large amounts of computational work are done between communication/synchronization events</a:t>
            </a:r>
            <a:endParaRPr lang="en-US" dirty="0" smtClean="0">
              <a:latin typeface="Abadi MT Condensed Light"/>
              <a:cs typeface="Abadi MT Condensed Light"/>
            </a:endParaRPr>
          </a:p>
          <a:p>
            <a:pPr lvl="1"/>
            <a:r>
              <a:rPr lang="en-US" dirty="0" smtClean="0">
                <a:latin typeface="Abadi MT Condensed Light"/>
                <a:cs typeface="Abadi MT Condensed Light"/>
              </a:rPr>
              <a:t>Scalable to higher core counts</a:t>
            </a:r>
          </a:p>
          <a:p>
            <a:pPr lvl="1"/>
            <a:r>
              <a:rPr lang="en-US" dirty="0" smtClean="0">
                <a:latin typeface="Abadi MT Condensed Light"/>
                <a:cs typeface="Abadi MT Condensed Light"/>
              </a:rPr>
              <a:t>Bad for load balancing</a:t>
            </a:r>
          </a:p>
          <a:p>
            <a:endParaRPr lang="en-US" dirty="0"/>
          </a:p>
        </p:txBody>
      </p:sp>
      <p:pic>
        <p:nvPicPr>
          <p:cNvPr id="8" name="Picture 7" descr="granularity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091" y="1063229"/>
            <a:ext cx="1505583" cy="3524630"/>
          </a:xfrm>
          <a:prstGeom prst="rect">
            <a:avLst/>
          </a:prstGeom>
        </p:spPr>
      </p:pic>
    </p:spTree>
    <p:extLst>
      <p:ext uri="{BB962C8B-B14F-4D97-AF65-F5344CB8AC3E}">
        <p14:creationId xmlns:p14="http://schemas.microsoft.com/office/powerpoint/2010/main" val="225809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12</a:t>
            </a:fld>
            <a:endParaRPr lang="en-US" dirty="0"/>
          </a:p>
        </p:txBody>
      </p:sp>
      <p:sp>
        <p:nvSpPr>
          <p:cNvPr id="6" name="Title 1"/>
          <p:cNvSpPr>
            <a:spLocks noGrp="1"/>
          </p:cNvSpPr>
          <p:nvPr>
            <p:ph type="title"/>
          </p:nvPr>
        </p:nvSpPr>
        <p:spPr>
          <a:xfrm>
            <a:off x="457200" y="205979"/>
            <a:ext cx="8229600" cy="857250"/>
          </a:xfrm>
        </p:spPr>
        <p:txBody>
          <a:bodyPr/>
          <a:lstStyle/>
          <a:p>
            <a:r>
              <a:rPr lang="en-US" dirty="0" smtClean="0">
                <a:latin typeface="Abadi MT Condensed Extra Bold"/>
                <a:cs typeface="Abadi MT Condensed Extra Bold"/>
              </a:rPr>
              <a:t>I/O</a:t>
            </a:r>
            <a:endParaRPr lang="en-US" dirty="0">
              <a:latin typeface="Abadi MT Condensed Extra Bold"/>
              <a:cs typeface="Abadi MT Condensed Extra Bold"/>
            </a:endParaRPr>
          </a:p>
        </p:txBody>
      </p:sp>
      <p:sp>
        <p:nvSpPr>
          <p:cNvPr id="7" name="Content Placeholder 2"/>
          <p:cNvSpPr>
            <a:spLocks noGrp="1"/>
          </p:cNvSpPr>
          <p:nvPr>
            <p:ph idx="1"/>
          </p:nvPr>
        </p:nvSpPr>
        <p:spPr>
          <a:xfrm>
            <a:off x="585107" y="1508182"/>
            <a:ext cx="7465785" cy="3627834"/>
          </a:xfrm>
        </p:spPr>
        <p:txBody>
          <a:bodyPr>
            <a:normAutofit fontScale="70000" lnSpcReduction="20000"/>
          </a:bodyPr>
          <a:lstStyle/>
          <a:p>
            <a:r>
              <a:rPr lang="en-US" dirty="0" smtClean="0">
                <a:latin typeface="Abadi MT Condensed Light"/>
                <a:cs typeface="Abadi MT Condensed Light"/>
              </a:rPr>
              <a:t>I/O typically is a parallelization inhibitor</a:t>
            </a:r>
          </a:p>
          <a:p>
            <a:r>
              <a:rPr lang="en-US" dirty="0" smtClean="0">
                <a:latin typeface="Abadi MT Condensed Light"/>
                <a:cs typeface="Abadi MT Condensed Light"/>
              </a:rPr>
              <a:t>I/O operations are slower</a:t>
            </a:r>
          </a:p>
          <a:p>
            <a:r>
              <a:rPr lang="en-US" dirty="0" smtClean="0">
                <a:latin typeface="Abadi MT Condensed Light"/>
                <a:cs typeface="Abadi MT Condensed Light"/>
              </a:rPr>
              <a:t>Parallel I/</a:t>
            </a:r>
            <a:r>
              <a:rPr lang="en-US" dirty="0" err="1" smtClean="0">
                <a:latin typeface="Abadi MT Condensed Light"/>
                <a:cs typeface="Abadi MT Condensed Light"/>
              </a:rPr>
              <a:t>Os</a:t>
            </a:r>
            <a:r>
              <a:rPr lang="en-US" dirty="0" smtClean="0">
                <a:latin typeface="Abadi MT Condensed Light"/>
                <a:cs typeface="Abadi MT Condensed Light"/>
              </a:rPr>
              <a:t> are not readily available</a:t>
            </a:r>
          </a:p>
          <a:p>
            <a:r>
              <a:rPr lang="en-US" dirty="0" smtClean="0">
                <a:latin typeface="Abadi MT Condensed Light"/>
                <a:cs typeface="Abadi MT Condensed Light"/>
              </a:rPr>
              <a:t>There are parallel I/O routines within common APIs, for example MPI-IO or HDF5 parallel IO</a:t>
            </a:r>
          </a:p>
          <a:p>
            <a:r>
              <a:rPr lang="en-US" dirty="0" smtClean="0">
                <a:latin typeface="Abadi MT Condensed Light"/>
                <a:cs typeface="Abadi MT Condensed Light"/>
              </a:rPr>
              <a:t>Tips: </a:t>
            </a:r>
          </a:p>
          <a:p>
            <a:pPr lvl="1"/>
            <a:r>
              <a:rPr lang="en-US" dirty="0" smtClean="0">
                <a:latin typeface="Abadi MT Condensed Light"/>
                <a:cs typeface="Abadi MT Condensed Light"/>
              </a:rPr>
              <a:t>Reduce frequency of I/O ops</a:t>
            </a:r>
          </a:p>
          <a:p>
            <a:pPr lvl="1"/>
            <a:r>
              <a:rPr lang="en-US" dirty="0" smtClean="0">
                <a:latin typeface="Abadi MT Condensed Light"/>
                <a:cs typeface="Abadi MT Condensed Light"/>
              </a:rPr>
              <a:t>Write large chunks of data </a:t>
            </a:r>
          </a:p>
          <a:p>
            <a:pPr lvl="1"/>
            <a:r>
              <a:rPr lang="en-US" dirty="0" smtClean="0">
                <a:latin typeface="Abadi MT Condensed Light"/>
                <a:cs typeface="Abadi MT Condensed Light"/>
              </a:rPr>
              <a:t>Do I/O in serial portions if there is no parallel I/O API routines available</a:t>
            </a:r>
          </a:p>
          <a:p>
            <a:pPr lvl="1"/>
            <a:r>
              <a:rPr lang="en-US" dirty="0" smtClean="0">
                <a:latin typeface="Abadi MT Condensed Light"/>
                <a:cs typeface="Abadi MT Condensed Light"/>
              </a:rPr>
              <a:t>Aggregate I/O tasks to the master thread or task</a:t>
            </a:r>
          </a:p>
          <a:p>
            <a:pPr lvl="1"/>
            <a:endParaRPr lang="en-US" dirty="0">
              <a:latin typeface="Abadi MT Condensed Light"/>
              <a:cs typeface="Abadi MT Condensed Light"/>
            </a:endParaRPr>
          </a:p>
        </p:txBody>
      </p:sp>
    </p:spTree>
    <p:extLst>
      <p:ext uri="{BB962C8B-B14F-4D97-AF65-F5344CB8AC3E}">
        <p14:creationId xmlns:p14="http://schemas.microsoft.com/office/powerpoint/2010/main" val="85530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13</a:t>
            </a:fld>
            <a:endParaRPr lang="en-US" dirty="0"/>
          </a:p>
        </p:txBody>
      </p:sp>
      <p:sp>
        <p:nvSpPr>
          <p:cNvPr id="6" name="Title 1"/>
          <p:cNvSpPr txBox="1">
            <a:spLocks/>
          </p:cNvSpPr>
          <p:nvPr/>
        </p:nvSpPr>
        <p:spPr>
          <a:xfrm>
            <a:off x="-1" y="788681"/>
            <a:ext cx="4052858" cy="6652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latin typeface="+mn-lt"/>
                <a:cs typeface="Abadi MT Condensed Extra Bold"/>
              </a:rPr>
              <a:t>Shared Memory (SM) </a:t>
            </a:r>
            <a:endParaRPr lang="en-US" sz="3200" b="1" dirty="0">
              <a:latin typeface="+mn-lt"/>
              <a:cs typeface="Abadi MT Condensed Extra Bold"/>
            </a:endParaRPr>
          </a:p>
        </p:txBody>
      </p:sp>
      <p:sp>
        <p:nvSpPr>
          <p:cNvPr id="7" name="Title 1"/>
          <p:cNvSpPr txBox="1">
            <a:spLocks/>
          </p:cNvSpPr>
          <p:nvPr/>
        </p:nvSpPr>
        <p:spPr>
          <a:xfrm>
            <a:off x="4082760" y="788681"/>
            <a:ext cx="5016336" cy="6652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latin typeface="+mn-lt"/>
                <a:cs typeface="Abadi MT Condensed Extra Bold"/>
              </a:rPr>
              <a:t>Distributed Memory (DM)</a:t>
            </a:r>
            <a:endParaRPr lang="en-US" sz="3200" b="1" dirty="0">
              <a:latin typeface="+mn-lt"/>
              <a:cs typeface="Abadi MT Condensed Extra Bold"/>
            </a:endParaRPr>
          </a:p>
        </p:txBody>
      </p:sp>
      <p:pic>
        <p:nvPicPr>
          <p:cNvPr id="8" name="Picture 7" descr="hybrid_me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759" y="1697153"/>
            <a:ext cx="4976540" cy="2015293"/>
          </a:xfrm>
          <a:prstGeom prst="rect">
            <a:avLst/>
          </a:prstGeom>
        </p:spPr>
      </p:pic>
      <p:pic>
        <p:nvPicPr>
          <p:cNvPr id="9" name="Picture 8" descr="shared_mem.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3" y="1621038"/>
            <a:ext cx="3496050" cy="2406701"/>
          </a:xfrm>
          <a:prstGeom prst="rect">
            <a:avLst/>
          </a:prstGeom>
          <a:ln>
            <a:solidFill>
              <a:schemeClr val="accent4">
                <a:lumMod val="75000"/>
              </a:schemeClr>
            </a:solidFill>
          </a:ln>
        </p:spPr>
      </p:pic>
      <p:cxnSp>
        <p:nvCxnSpPr>
          <p:cNvPr id="10" name="Straight Arrow Connector 9"/>
          <p:cNvCxnSpPr>
            <a:stCxn id="9" idx="3"/>
          </p:cNvCxnSpPr>
          <p:nvPr/>
        </p:nvCxnSpPr>
        <p:spPr>
          <a:xfrm flipV="1">
            <a:off x="3560943" y="2229961"/>
            <a:ext cx="766128" cy="5944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8751" y="4056084"/>
            <a:ext cx="4080346" cy="2246769"/>
          </a:xfrm>
          <a:prstGeom prst="rect">
            <a:avLst/>
          </a:prstGeom>
        </p:spPr>
        <p:txBody>
          <a:bodyPr wrap="square">
            <a:spAutoFit/>
          </a:bodyPr>
          <a:lstStyle/>
          <a:p>
            <a:pPr marL="285750" indent="-285750">
              <a:buFont typeface="Arial"/>
              <a:buChar char="•"/>
            </a:pPr>
            <a:r>
              <a:rPr lang="en-US" sz="2800" dirty="0" smtClean="0">
                <a:cs typeface="Abadi MT Condensed Light"/>
              </a:rPr>
              <a:t>All processors </a:t>
            </a:r>
            <a:r>
              <a:rPr lang="en-US" sz="2800" dirty="0">
                <a:cs typeface="Abadi MT Condensed Light"/>
              </a:rPr>
              <a:t>have direct </a:t>
            </a:r>
            <a:r>
              <a:rPr lang="en-US" sz="2800" dirty="0" smtClean="0">
                <a:cs typeface="Abadi MT Condensed Light"/>
              </a:rPr>
              <a:t>access </a:t>
            </a:r>
            <a:r>
              <a:rPr lang="en-US" sz="2800" dirty="0">
                <a:cs typeface="Abadi MT Condensed Light"/>
              </a:rPr>
              <a:t>to the physical </a:t>
            </a:r>
            <a:r>
              <a:rPr lang="en-US" sz="2800" dirty="0" smtClean="0">
                <a:cs typeface="Abadi MT Condensed Light"/>
              </a:rPr>
              <a:t>memory</a:t>
            </a:r>
          </a:p>
          <a:p>
            <a:pPr marL="285750" indent="-285750">
              <a:buFont typeface="Arial"/>
              <a:buChar char="•"/>
            </a:pPr>
            <a:r>
              <a:rPr lang="en-US" sz="2800" dirty="0" smtClean="0">
                <a:cs typeface="Abadi MT Condensed Light"/>
              </a:rPr>
              <a:t>Not scalable (extensible) in memory and cores </a:t>
            </a:r>
          </a:p>
        </p:txBody>
      </p:sp>
      <p:sp>
        <p:nvSpPr>
          <p:cNvPr id="12" name="Rectangle 11"/>
          <p:cNvSpPr/>
          <p:nvPr/>
        </p:nvSpPr>
        <p:spPr>
          <a:xfrm>
            <a:off x="4052857" y="3977914"/>
            <a:ext cx="5274022" cy="2246769"/>
          </a:xfrm>
          <a:prstGeom prst="rect">
            <a:avLst/>
          </a:prstGeom>
        </p:spPr>
        <p:txBody>
          <a:bodyPr wrap="square">
            <a:spAutoFit/>
          </a:bodyPr>
          <a:lstStyle/>
          <a:p>
            <a:pPr marL="285750" indent="-285750">
              <a:buFont typeface="Arial"/>
              <a:buChar char="•"/>
            </a:pPr>
            <a:r>
              <a:rPr lang="en-US" sz="2800" dirty="0">
                <a:cs typeface="Abadi MT Condensed Light"/>
              </a:rPr>
              <a:t>Network based memory access. </a:t>
            </a:r>
            <a:r>
              <a:rPr lang="en-US" sz="2800" dirty="0" smtClean="0">
                <a:cs typeface="Abadi MT Condensed Light"/>
              </a:rPr>
              <a:t>Processors have direct access only to </a:t>
            </a:r>
            <a:r>
              <a:rPr lang="en-US" sz="2800" dirty="0">
                <a:cs typeface="Abadi MT Condensed Light"/>
              </a:rPr>
              <a:t>local machine </a:t>
            </a:r>
            <a:r>
              <a:rPr lang="en-US" sz="2800" dirty="0" smtClean="0">
                <a:cs typeface="Abadi MT Condensed Light"/>
              </a:rPr>
              <a:t>memory</a:t>
            </a:r>
            <a:endParaRPr lang="en-US" sz="2800" dirty="0">
              <a:cs typeface="Abadi MT Condensed Light"/>
            </a:endParaRPr>
          </a:p>
          <a:p>
            <a:pPr marL="285750" indent="-285750">
              <a:buFont typeface="Arial"/>
              <a:buChar char="•"/>
            </a:pPr>
            <a:r>
              <a:rPr lang="en-US" sz="2800" dirty="0" smtClean="0">
                <a:cs typeface="Abadi MT Condensed Light"/>
              </a:rPr>
              <a:t>Scalable (extensible) in memory and cores</a:t>
            </a:r>
            <a:endParaRPr lang="en-US" sz="2800" dirty="0">
              <a:cs typeface="Abadi MT Condensed Light"/>
            </a:endParaRPr>
          </a:p>
        </p:txBody>
      </p:sp>
    </p:spTree>
    <p:extLst>
      <p:ext uri="{BB962C8B-B14F-4D97-AF65-F5344CB8AC3E}">
        <p14:creationId xmlns:p14="http://schemas.microsoft.com/office/powerpoint/2010/main" val="64095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14</a:t>
            </a:fld>
            <a:endParaRPr lang="en-US" dirty="0"/>
          </a:p>
        </p:txBody>
      </p:sp>
      <p:sp>
        <p:nvSpPr>
          <p:cNvPr id="6" name="Title 1"/>
          <p:cNvSpPr>
            <a:spLocks noGrp="1"/>
          </p:cNvSpPr>
          <p:nvPr>
            <p:ph type="title"/>
          </p:nvPr>
        </p:nvSpPr>
        <p:spPr>
          <a:xfrm>
            <a:off x="0" y="1736612"/>
            <a:ext cx="3528786" cy="307786"/>
          </a:xfrm>
          <a:solidFill>
            <a:schemeClr val="bg1"/>
          </a:solidFill>
          <a:ln w="38100" cmpd="sng">
            <a:solidFill>
              <a:schemeClr val="accent4">
                <a:lumMod val="75000"/>
              </a:schemeClr>
            </a:solidFill>
          </a:ln>
        </p:spPr>
        <p:txBody>
          <a:bodyPr>
            <a:normAutofit fontScale="90000"/>
          </a:bodyPr>
          <a:lstStyle/>
          <a:p>
            <a:r>
              <a:rPr lang="en-US" sz="2000" dirty="0" smtClean="0">
                <a:latin typeface="Abadi MT Condensed Extra Bold"/>
                <a:cs typeface="Abadi MT Condensed Extra Bold"/>
              </a:rPr>
              <a:t>SM Architecture</a:t>
            </a:r>
            <a:endParaRPr lang="en-US" sz="2000" dirty="0">
              <a:latin typeface="Abadi MT Condensed Extra Bold"/>
              <a:cs typeface="Abadi MT Condensed Extra Bold"/>
            </a:endParaRPr>
          </a:p>
        </p:txBody>
      </p:sp>
      <p:sp>
        <p:nvSpPr>
          <p:cNvPr id="7" name="Title 1"/>
          <p:cNvSpPr txBox="1">
            <a:spLocks/>
          </p:cNvSpPr>
          <p:nvPr/>
        </p:nvSpPr>
        <p:spPr>
          <a:xfrm>
            <a:off x="0" y="2501236"/>
            <a:ext cx="3528786" cy="287019"/>
          </a:xfrm>
          <a:prstGeom prst="rect">
            <a:avLst/>
          </a:prstGeom>
          <a:solidFill>
            <a:schemeClr val="bg1"/>
          </a:solidFill>
          <a:ln w="38100" cmpd="sng">
            <a:solidFill>
              <a:schemeClr val="accent4">
                <a:lumMod val="75000"/>
              </a:schemeClr>
            </a:solidFill>
          </a:ln>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SM Programming Model</a:t>
            </a:r>
            <a:endParaRPr lang="en-US" sz="2000" dirty="0">
              <a:latin typeface="Abadi MT Condensed Extra Bold"/>
              <a:cs typeface="Abadi MT Condensed Extra Bold"/>
            </a:endParaRPr>
          </a:p>
        </p:txBody>
      </p:sp>
      <p:sp>
        <p:nvSpPr>
          <p:cNvPr id="8" name="Up-Down Arrow 7"/>
          <p:cNvSpPr/>
          <p:nvPr/>
        </p:nvSpPr>
        <p:spPr>
          <a:xfrm>
            <a:off x="1533070" y="2044398"/>
            <a:ext cx="292463" cy="456838"/>
          </a:xfrm>
          <a:prstGeom prst="upDownArrow">
            <a:avLst/>
          </a:prstGeom>
          <a:gradFill flip="none" rotWithShape="1">
            <a:gsLst>
              <a:gs pos="0">
                <a:schemeClr val="accent4">
                  <a:lumMod val="75000"/>
                </a:schemeClr>
              </a:gs>
              <a:gs pos="100000">
                <a:srgbClr val="FFFFFF"/>
              </a:gs>
            </a:gsLst>
            <a:lin ang="0" scaled="1"/>
            <a:tileRec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itle 1"/>
          <p:cNvSpPr txBox="1">
            <a:spLocks/>
          </p:cNvSpPr>
          <p:nvPr/>
        </p:nvSpPr>
        <p:spPr>
          <a:xfrm>
            <a:off x="172357" y="4823109"/>
            <a:ext cx="1360713" cy="734865"/>
          </a:xfrm>
          <a:prstGeom prst="rect">
            <a:avLst/>
          </a:prstGeom>
          <a:ln w="38100" cmpd="sng">
            <a:solidFill>
              <a:schemeClr val="accent4">
                <a:lumMod val="75000"/>
              </a:schemeClr>
            </a:solidFill>
          </a:ln>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Implicit Parallelism</a:t>
            </a:r>
            <a:endParaRPr lang="en-US" sz="2000" dirty="0">
              <a:latin typeface="Abadi MT Condensed Extra Bold"/>
              <a:cs typeface="Abadi MT Condensed Extra Bold"/>
            </a:endParaRPr>
          </a:p>
        </p:txBody>
      </p:sp>
      <p:sp>
        <p:nvSpPr>
          <p:cNvPr id="10" name="Title 1"/>
          <p:cNvSpPr txBox="1">
            <a:spLocks/>
          </p:cNvSpPr>
          <p:nvPr/>
        </p:nvSpPr>
        <p:spPr>
          <a:xfrm>
            <a:off x="4951185" y="1736612"/>
            <a:ext cx="3528786" cy="307786"/>
          </a:xfrm>
          <a:prstGeom prst="rect">
            <a:avLst/>
          </a:prstGeom>
          <a:ln w="38100" cmpd="sng">
            <a:solidFill>
              <a:schemeClr val="accent4">
                <a:lumMod val="75000"/>
              </a:schemeClr>
            </a:solidFill>
          </a:ln>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DM Architecture</a:t>
            </a:r>
            <a:endParaRPr lang="en-US" sz="2000" dirty="0">
              <a:latin typeface="Abadi MT Condensed Extra Bold"/>
              <a:cs typeface="Abadi MT Condensed Extra Bold"/>
            </a:endParaRPr>
          </a:p>
        </p:txBody>
      </p:sp>
      <p:sp>
        <p:nvSpPr>
          <p:cNvPr id="11" name="Title 1"/>
          <p:cNvSpPr txBox="1">
            <a:spLocks/>
          </p:cNvSpPr>
          <p:nvPr/>
        </p:nvSpPr>
        <p:spPr>
          <a:xfrm>
            <a:off x="4951185" y="2501236"/>
            <a:ext cx="3528786" cy="287019"/>
          </a:xfrm>
          <a:prstGeom prst="rect">
            <a:avLst/>
          </a:prstGeom>
          <a:solidFill>
            <a:schemeClr val="bg1"/>
          </a:solidFill>
          <a:ln w="38100" cmpd="sng">
            <a:solidFill>
              <a:schemeClr val="accent4">
                <a:lumMod val="75000"/>
              </a:schemeClr>
            </a:solidFill>
          </a:ln>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a:latin typeface="Abadi MT Condensed Extra Bold"/>
                <a:cs typeface="Abadi MT Condensed Extra Bold"/>
              </a:rPr>
              <a:t>D</a:t>
            </a:r>
            <a:r>
              <a:rPr lang="en-US" sz="2000" dirty="0" smtClean="0">
                <a:latin typeface="Abadi MT Condensed Extra Bold"/>
                <a:cs typeface="Abadi MT Condensed Extra Bold"/>
              </a:rPr>
              <a:t>M Programming Model</a:t>
            </a:r>
            <a:endParaRPr lang="en-US" sz="2000" dirty="0">
              <a:latin typeface="Abadi MT Condensed Extra Bold"/>
              <a:cs typeface="Abadi MT Condensed Extra Bold"/>
            </a:endParaRPr>
          </a:p>
        </p:txBody>
      </p:sp>
      <p:sp>
        <p:nvSpPr>
          <p:cNvPr id="12" name="Up-Down Arrow 11"/>
          <p:cNvSpPr/>
          <p:nvPr/>
        </p:nvSpPr>
        <p:spPr>
          <a:xfrm>
            <a:off x="6457042" y="1999041"/>
            <a:ext cx="292463" cy="502195"/>
          </a:xfrm>
          <a:prstGeom prst="upDownArrow">
            <a:avLst/>
          </a:prstGeom>
          <a:gradFill flip="none" rotWithShape="1">
            <a:gsLst>
              <a:gs pos="0">
                <a:schemeClr val="accent4">
                  <a:lumMod val="75000"/>
                </a:schemeClr>
              </a:gs>
              <a:gs pos="100000">
                <a:srgbClr val="FFFFFF"/>
              </a:gs>
            </a:gsLst>
            <a:lin ang="0" scaled="1"/>
            <a:tileRec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itle 1"/>
          <p:cNvSpPr txBox="1">
            <a:spLocks/>
          </p:cNvSpPr>
          <p:nvPr/>
        </p:nvSpPr>
        <p:spPr>
          <a:xfrm>
            <a:off x="5951219" y="4892748"/>
            <a:ext cx="1596572" cy="665226"/>
          </a:xfrm>
          <a:prstGeom prst="rect">
            <a:avLst/>
          </a:prstGeom>
          <a:ln w="38100" cmpd="sng">
            <a:solidFill>
              <a:schemeClr val="accent4">
                <a:lumMod val="75000"/>
              </a:schemeClr>
            </a:solidFill>
          </a:ln>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Explicit Parallelism</a:t>
            </a:r>
            <a:endParaRPr lang="en-US" sz="2000" dirty="0">
              <a:latin typeface="Abadi MT Condensed Extra Bold"/>
              <a:cs typeface="Abadi MT Condensed Extra Bold"/>
            </a:endParaRPr>
          </a:p>
        </p:txBody>
      </p:sp>
      <p:sp>
        <p:nvSpPr>
          <p:cNvPr id="14" name="Title 1"/>
          <p:cNvSpPr txBox="1">
            <a:spLocks/>
          </p:cNvSpPr>
          <p:nvPr/>
        </p:nvSpPr>
        <p:spPr>
          <a:xfrm>
            <a:off x="1" y="3420874"/>
            <a:ext cx="2828473" cy="1172596"/>
          </a:xfrm>
          <a:prstGeom prst="rect">
            <a:avLst/>
          </a:prstGeom>
          <a:ln w="38100" cmpd="sng">
            <a:solidFill>
              <a:schemeClr val="accent4">
                <a:lumMod val="75000"/>
              </a:schemeClr>
            </a:solidFill>
          </a:ln>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r>
              <a:rPr lang="en-US" sz="2000" dirty="0" smtClean="0">
                <a:latin typeface="Abadi MT Condensed Light"/>
                <a:cs typeface="Abadi MT Condensed Light"/>
              </a:rPr>
              <a:t>The programmer uses an API to synchronize the access of the shared memory by the parallel processes to avoid a) conflicting access of the same memory address (race conditions) b) consistent memory view</a:t>
            </a:r>
            <a:endParaRPr lang="en-US" sz="2000" dirty="0">
              <a:latin typeface="Abadi MT Condensed Light"/>
              <a:cs typeface="Abadi MT Condensed Light"/>
            </a:endParaRPr>
          </a:p>
        </p:txBody>
      </p:sp>
      <p:sp>
        <p:nvSpPr>
          <p:cNvPr id="15" name="Title 1"/>
          <p:cNvSpPr txBox="1">
            <a:spLocks/>
          </p:cNvSpPr>
          <p:nvPr/>
        </p:nvSpPr>
        <p:spPr>
          <a:xfrm>
            <a:off x="6204857" y="3420875"/>
            <a:ext cx="2828473" cy="1173778"/>
          </a:xfrm>
          <a:prstGeom prst="rect">
            <a:avLst/>
          </a:prstGeom>
          <a:ln w="38100" cmpd="sng">
            <a:solidFill>
              <a:schemeClr val="accent4">
                <a:lumMod val="75000"/>
              </a:schemeClr>
            </a:solidFill>
          </a:ln>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r>
              <a:rPr lang="en-US" sz="2000" dirty="0" smtClean="0">
                <a:latin typeface="Abadi MT Condensed Light"/>
                <a:cs typeface="Abadi MT Condensed Light"/>
              </a:rPr>
              <a:t>The programmer uses an API to explicitly manage the communication and synchronization between the parallel processes to avoid deadlocks, distribute data and perform collective operations</a:t>
            </a:r>
            <a:endParaRPr lang="en-US" sz="2000" dirty="0">
              <a:latin typeface="Abadi MT Condensed Light"/>
              <a:cs typeface="Abadi MT Condensed Light"/>
            </a:endParaRPr>
          </a:p>
        </p:txBody>
      </p:sp>
      <p:sp>
        <p:nvSpPr>
          <p:cNvPr id="16" name="Title 1"/>
          <p:cNvSpPr txBox="1">
            <a:spLocks/>
          </p:cNvSpPr>
          <p:nvPr/>
        </p:nvSpPr>
        <p:spPr>
          <a:xfrm>
            <a:off x="3646714" y="2860929"/>
            <a:ext cx="1200262" cy="665226"/>
          </a:xfrm>
          <a:prstGeom prst="rect">
            <a:avLst/>
          </a:prstGeom>
          <a:solidFill>
            <a:schemeClr val="bg1"/>
          </a:solidFill>
          <a:ln w="38100" cmpd="sng">
            <a:solidFill>
              <a:schemeClr val="accent4">
                <a:lumMod val="75000"/>
              </a:schemeClr>
            </a:solidFill>
          </a:ln>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Hybrid Programming</a:t>
            </a:r>
            <a:endParaRPr lang="en-US" sz="2000" dirty="0">
              <a:latin typeface="Abadi MT Condensed Extra Bold"/>
              <a:cs typeface="Abadi MT Condensed Extra Bold"/>
            </a:endParaRPr>
          </a:p>
        </p:txBody>
      </p:sp>
      <p:cxnSp>
        <p:nvCxnSpPr>
          <p:cNvPr id="17" name="Elbow Connector 16"/>
          <p:cNvCxnSpPr>
            <a:stCxn id="7" idx="2"/>
            <a:endCxn id="16" idx="1"/>
          </p:cNvCxnSpPr>
          <p:nvPr/>
        </p:nvCxnSpPr>
        <p:spPr>
          <a:xfrm rot="16200000" flipH="1">
            <a:off x="2502910" y="2049737"/>
            <a:ext cx="405287" cy="188232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1" idx="2"/>
            <a:endCxn id="16" idx="3"/>
          </p:cNvCxnSpPr>
          <p:nvPr/>
        </p:nvCxnSpPr>
        <p:spPr>
          <a:xfrm rot="5400000">
            <a:off x="5578634" y="2056597"/>
            <a:ext cx="405287" cy="18686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14" idx="0"/>
            <a:endCxn id="7" idx="2"/>
          </p:cNvCxnSpPr>
          <p:nvPr/>
        </p:nvCxnSpPr>
        <p:spPr>
          <a:xfrm rot="5400000" flipH="1" flipV="1">
            <a:off x="1273006" y="2929488"/>
            <a:ext cx="632619" cy="35015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15" idx="0"/>
            <a:endCxn id="11" idx="2"/>
          </p:cNvCxnSpPr>
          <p:nvPr/>
        </p:nvCxnSpPr>
        <p:spPr>
          <a:xfrm rot="16200000" flipV="1">
            <a:off x="6851026" y="2652807"/>
            <a:ext cx="632620" cy="90351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itle 1"/>
          <p:cNvSpPr txBox="1">
            <a:spLocks/>
          </p:cNvSpPr>
          <p:nvPr/>
        </p:nvSpPr>
        <p:spPr>
          <a:xfrm>
            <a:off x="1685470" y="4823109"/>
            <a:ext cx="1360713" cy="734865"/>
          </a:xfrm>
          <a:prstGeom prst="rect">
            <a:avLst/>
          </a:prstGeom>
          <a:ln w="38100" cmpd="sng">
            <a:solidFill>
              <a:schemeClr val="accent4">
                <a:lumMod val="7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Multiple threads</a:t>
            </a:r>
            <a:endParaRPr lang="en-US" sz="2000" dirty="0">
              <a:latin typeface="Abadi MT Condensed Extra Bold"/>
              <a:cs typeface="Abadi MT Condensed Extra Bold"/>
            </a:endParaRPr>
          </a:p>
        </p:txBody>
      </p:sp>
      <p:sp>
        <p:nvSpPr>
          <p:cNvPr id="22" name="Title 1"/>
          <p:cNvSpPr txBox="1">
            <a:spLocks/>
          </p:cNvSpPr>
          <p:nvPr/>
        </p:nvSpPr>
        <p:spPr>
          <a:xfrm>
            <a:off x="7658812" y="4889291"/>
            <a:ext cx="1360713" cy="668683"/>
          </a:xfrm>
          <a:prstGeom prst="rect">
            <a:avLst/>
          </a:prstGeom>
          <a:ln w="38100" cmpd="sng">
            <a:solidFill>
              <a:schemeClr val="accent4">
                <a:lumMod val="75000"/>
              </a:schemeClr>
            </a:solidFill>
          </a:ln>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000" dirty="0" smtClean="0">
                <a:latin typeface="Abadi MT Condensed Extra Bold"/>
                <a:cs typeface="Abadi MT Condensed Extra Bold"/>
              </a:rPr>
              <a:t>Multiple Tasks</a:t>
            </a:r>
            <a:endParaRPr lang="en-US" sz="2000" dirty="0">
              <a:latin typeface="Abadi MT Condensed Extra Bold"/>
              <a:cs typeface="Abadi MT Condensed Extra Bold"/>
            </a:endParaRPr>
          </a:p>
        </p:txBody>
      </p:sp>
      <p:sp>
        <p:nvSpPr>
          <p:cNvPr id="23" name="Title 1"/>
          <p:cNvSpPr txBox="1">
            <a:spLocks/>
          </p:cNvSpPr>
          <p:nvPr/>
        </p:nvSpPr>
        <p:spPr>
          <a:xfrm>
            <a:off x="1" y="3420874"/>
            <a:ext cx="3401786" cy="2397238"/>
          </a:xfrm>
          <a:prstGeom prst="rect">
            <a:avLst/>
          </a:prstGeom>
          <a:ln w="38100" cmpd="sng">
            <a:solidFill>
              <a:schemeClr val="accent4">
                <a:lumMod val="7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endParaRPr lang="en-US" sz="2000" dirty="0">
              <a:latin typeface="Abadi MT Condensed Light"/>
              <a:cs typeface="Abadi MT Condensed Light"/>
            </a:endParaRPr>
          </a:p>
        </p:txBody>
      </p:sp>
      <p:sp>
        <p:nvSpPr>
          <p:cNvPr id="24" name="Title 1"/>
          <p:cNvSpPr txBox="1">
            <a:spLocks/>
          </p:cNvSpPr>
          <p:nvPr/>
        </p:nvSpPr>
        <p:spPr>
          <a:xfrm>
            <a:off x="5622473" y="3420875"/>
            <a:ext cx="3401786" cy="2397238"/>
          </a:xfrm>
          <a:prstGeom prst="rect">
            <a:avLst/>
          </a:prstGeom>
          <a:ln w="38100" cmpd="sng">
            <a:solidFill>
              <a:schemeClr val="accent4">
                <a:lumMod val="7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endParaRPr lang="en-US" sz="2000" dirty="0">
              <a:latin typeface="Abadi MT Condensed Light"/>
              <a:cs typeface="Abadi MT Condensed Light"/>
            </a:endParaRPr>
          </a:p>
        </p:txBody>
      </p:sp>
      <p:sp>
        <p:nvSpPr>
          <p:cNvPr id="25" name="TextBox 24"/>
          <p:cNvSpPr txBox="1"/>
          <p:nvPr/>
        </p:nvSpPr>
        <p:spPr>
          <a:xfrm>
            <a:off x="7955" y="5849029"/>
            <a:ext cx="3608680" cy="307777"/>
          </a:xfrm>
          <a:prstGeom prst="rect">
            <a:avLst/>
          </a:prstGeom>
          <a:noFill/>
        </p:spPr>
        <p:txBody>
          <a:bodyPr wrap="none" rtlCol="0">
            <a:spAutoFit/>
          </a:bodyPr>
          <a:lstStyle/>
          <a:p>
            <a:r>
              <a:rPr lang="en-US" sz="1400" dirty="0" smtClean="0"/>
              <a:t>Processes (threads) do not “talk” to each other</a:t>
            </a:r>
            <a:endParaRPr lang="en-US" sz="1400" dirty="0"/>
          </a:p>
        </p:txBody>
      </p:sp>
      <p:sp>
        <p:nvSpPr>
          <p:cNvPr id="26" name="TextBox 25"/>
          <p:cNvSpPr txBox="1"/>
          <p:nvPr/>
        </p:nvSpPr>
        <p:spPr>
          <a:xfrm>
            <a:off x="5622473" y="5849029"/>
            <a:ext cx="2903359" cy="307777"/>
          </a:xfrm>
          <a:prstGeom prst="rect">
            <a:avLst/>
          </a:prstGeom>
          <a:noFill/>
        </p:spPr>
        <p:txBody>
          <a:bodyPr wrap="none" rtlCol="0">
            <a:spAutoFit/>
          </a:bodyPr>
          <a:lstStyle/>
          <a:p>
            <a:r>
              <a:rPr lang="en-US" sz="1400" dirty="0" smtClean="0"/>
              <a:t>Processes (tasks) “talk” to each other</a:t>
            </a:r>
            <a:endParaRPr lang="en-US" sz="1400" dirty="0"/>
          </a:p>
        </p:txBody>
      </p:sp>
      <p:sp>
        <p:nvSpPr>
          <p:cNvPr id="28" name="Up-Down Arrow 27"/>
          <p:cNvSpPr/>
          <p:nvPr/>
        </p:nvSpPr>
        <p:spPr>
          <a:xfrm rot="6864438">
            <a:off x="4023360" y="1512584"/>
            <a:ext cx="422233" cy="1336517"/>
          </a:xfrm>
          <a:prstGeom prst="upDownArrow">
            <a:avLst>
              <a:gd name="adj1" fmla="val 24998"/>
              <a:gd name="adj2" fmla="val 14259"/>
            </a:avLst>
          </a:prstGeom>
          <a:gradFill flip="none" rotWithShape="1">
            <a:gsLst>
              <a:gs pos="0">
                <a:schemeClr val="accent4">
                  <a:lumMod val="75000"/>
                </a:schemeClr>
              </a:gs>
              <a:gs pos="100000">
                <a:srgbClr val="FFFFFF"/>
              </a:gs>
            </a:gsLst>
            <a:lin ang="0" scaled="1"/>
            <a:tileRect/>
          </a:gra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Title 1"/>
          <p:cNvSpPr txBox="1">
            <a:spLocks/>
          </p:cNvSpPr>
          <p:nvPr/>
        </p:nvSpPr>
        <p:spPr>
          <a:xfrm>
            <a:off x="-1" y="788681"/>
            <a:ext cx="4052858" cy="6652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latin typeface="+mn-lt"/>
                <a:cs typeface="Abadi MT Condensed Extra Bold"/>
              </a:rPr>
              <a:t>Shared Memory (SM) </a:t>
            </a:r>
            <a:endParaRPr lang="en-US" sz="3200" b="1" dirty="0">
              <a:latin typeface="+mn-lt"/>
              <a:cs typeface="Abadi MT Condensed Extra Bold"/>
            </a:endParaRPr>
          </a:p>
        </p:txBody>
      </p:sp>
      <p:sp>
        <p:nvSpPr>
          <p:cNvPr id="29" name="Title 1"/>
          <p:cNvSpPr txBox="1">
            <a:spLocks/>
          </p:cNvSpPr>
          <p:nvPr/>
        </p:nvSpPr>
        <p:spPr>
          <a:xfrm>
            <a:off x="4082760" y="788681"/>
            <a:ext cx="5016336" cy="6652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latin typeface="+mn-lt"/>
                <a:cs typeface="Abadi MT Condensed Extra Bold"/>
              </a:rPr>
              <a:t>Distributed Memory (DM)</a:t>
            </a:r>
            <a:endParaRPr lang="en-US" sz="3200" b="1" dirty="0">
              <a:latin typeface="+mn-lt"/>
              <a:cs typeface="Abadi MT Condensed Extra Bold"/>
            </a:endParaRPr>
          </a:p>
        </p:txBody>
      </p:sp>
    </p:spTree>
    <p:extLst>
      <p:ext uri="{BB962C8B-B14F-4D97-AF65-F5344CB8AC3E}">
        <p14:creationId xmlns:p14="http://schemas.microsoft.com/office/powerpoint/2010/main" val="304397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4 - No Wordmark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2" cy="6858000"/>
          </a:xfrm>
          <a:prstGeom prst="rect">
            <a:avLst/>
          </a:prstGeom>
        </p:spPr>
      </p:pic>
      <p:sp>
        <p:nvSpPr>
          <p:cNvPr id="2" name="Title 1"/>
          <p:cNvSpPr>
            <a:spLocks noGrp="1"/>
          </p:cNvSpPr>
          <p:nvPr>
            <p:ph type="ctrTitle"/>
          </p:nvPr>
        </p:nvSpPr>
        <p:spPr>
          <a:xfrm>
            <a:off x="680718" y="1213636"/>
            <a:ext cx="8463283" cy="1061187"/>
          </a:xfrm>
        </p:spPr>
        <p:txBody>
          <a:bodyPr>
            <a:normAutofit fontScale="90000"/>
          </a:bodyPr>
          <a:lstStyle/>
          <a:p>
            <a:r>
              <a:rPr lang="en-US" dirty="0">
                <a:solidFill>
                  <a:schemeClr val="tx1">
                    <a:lumMod val="75000"/>
                    <a:lumOff val="25000"/>
                  </a:schemeClr>
                </a:solidFill>
                <a:latin typeface="Arial Hebrew"/>
                <a:cs typeface="Arial Hebrew"/>
              </a:rPr>
              <a:t>Introduction to Shared Memory Computing using </a:t>
            </a:r>
            <a:r>
              <a:rPr lang="en-US" dirty="0" err="1">
                <a:solidFill>
                  <a:schemeClr val="tx1">
                    <a:lumMod val="75000"/>
                    <a:lumOff val="25000"/>
                  </a:schemeClr>
                </a:solidFill>
                <a:latin typeface="Arial Hebrew"/>
                <a:cs typeface="Arial Hebrew"/>
              </a:rPr>
              <a:t>OpenMP</a:t>
            </a:r>
            <a:endParaRPr lang="en-US" dirty="0">
              <a:solidFill>
                <a:schemeClr val="tx1">
                  <a:lumMod val="75000"/>
                  <a:lumOff val="25000"/>
                </a:schemeClr>
              </a:solidFill>
              <a:latin typeface="Arial Hebrew"/>
              <a:cs typeface="Arial Hebrew"/>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646" y="4677341"/>
            <a:ext cx="3802512" cy="2352155"/>
          </a:xfrm>
          <a:prstGeom prst="rect">
            <a:avLst/>
          </a:prstGeom>
        </p:spPr>
      </p:pic>
    </p:spTree>
    <p:extLst>
      <p:ext uri="{BB962C8B-B14F-4D97-AF65-F5344CB8AC3E}">
        <p14:creationId xmlns:p14="http://schemas.microsoft.com/office/powerpoint/2010/main" val="2028061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Hebrew"/>
                <a:cs typeface="Arial Hebrew"/>
              </a:rPr>
              <a:t>OpenMP</a:t>
            </a:r>
            <a:r>
              <a:rPr lang="en-US" dirty="0" smtClean="0">
                <a:latin typeface="Arial Hebrew"/>
                <a:cs typeface="Arial Hebrew"/>
              </a:rPr>
              <a:t> Overview</a:t>
            </a:r>
            <a:endParaRPr lang="en-US" dirty="0">
              <a:latin typeface="Arial Hebrew"/>
              <a:cs typeface="Arial Hebrew"/>
            </a:endParaRPr>
          </a:p>
        </p:txBody>
      </p:sp>
      <p:sp>
        <p:nvSpPr>
          <p:cNvPr id="3" name="Content Placeholder 2"/>
          <p:cNvSpPr>
            <a:spLocks noGrp="1"/>
          </p:cNvSpPr>
          <p:nvPr>
            <p:ph idx="1"/>
          </p:nvPr>
        </p:nvSpPr>
        <p:spPr/>
        <p:txBody>
          <a:bodyPr>
            <a:normAutofit lnSpcReduction="10000"/>
          </a:bodyPr>
          <a:lstStyle/>
          <a:p>
            <a:r>
              <a:rPr lang="en-US" sz="3600" dirty="0" err="1">
                <a:latin typeface="Arial Hebrew"/>
                <a:cs typeface="Arial Hebrew"/>
              </a:rPr>
              <a:t>OpenMP</a:t>
            </a:r>
            <a:r>
              <a:rPr lang="en-US" sz="3600" dirty="0">
                <a:latin typeface="Arial Hebrew"/>
                <a:cs typeface="Arial Hebrew"/>
              </a:rPr>
              <a:t> is an API </a:t>
            </a:r>
            <a:r>
              <a:rPr lang="en-US" sz="3600" dirty="0" smtClean="0">
                <a:latin typeface="Arial Hebrew"/>
                <a:cs typeface="Arial Hebrew"/>
              </a:rPr>
              <a:t>that supports multithreaded</a:t>
            </a:r>
            <a:r>
              <a:rPr lang="en-US" sz="3600" dirty="0">
                <a:latin typeface="Arial Hebrew"/>
                <a:cs typeface="Arial Hebrew"/>
              </a:rPr>
              <a:t>, shared memory </a:t>
            </a:r>
            <a:r>
              <a:rPr lang="en-US" sz="3600" dirty="0" smtClean="0">
                <a:latin typeface="Arial Hebrew"/>
                <a:cs typeface="Arial Hebrew"/>
              </a:rPr>
              <a:t>parallelization</a:t>
            </a:r>
          </a:p>
          <a:p>
            <a:r>
              <a:rPr lang="en-US" sz="3600" dirty="0" smtClean="0">
                <a:latin typeface="Arial Hebrew"/>
                <a:cs typeface="Arial Hebrew"/>
              </a:rPr>
              <a:t>Simple to use </a:t>
            </a:r>
          </a:p>
          <a:p>
            <a:r>
              <a:rPr lang="en-US" sz="3600" dirty="0" smtClean="0">
                <a:latin typeface="Arial Hebrew"/>
                <a:cs typeface="Arial Hebrew"/>
              </a:rPr>
              <a:t>Minimally invasive to parallelize serial program</a:t>
            </a:r>
          </a:p>
          <a:p>
            <a:r>
              <a:rPr lang="en-US" sz="3600" dirty="0" smtClean="0">
                <a:latin typeface="Arial Hebrew"/>
                <a:cs typeface="Arial Hebrew"/>
              </a:rPr>
              <a:t>Cross platform </a:t>
            </a:r>
          </a:p>
          <a:p>
            <a:r>
              <a:rPr lang="en-US" sz="3600" dirty="0" smtClean="0">
                <a:latin typeface="Arial Hebrew"/>
                <a:cs typeface="Arial Hebrew"/>
              </a:rPr>
              <a:t>Supports Fortran, C/C++</a:t>
            </a:r>
            <a:endParaRPr lang="en-US" sz="36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16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762111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Fork/join parallelism</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17</a:t>
            </a:fld>
            <a:endParaRPr lang="en-US"/>
          </a:p>
        </p:txBody>
      </p:sp>
      <p:pic>
        <p:nvPicPr>
          <p:cNvPr id="6" name="Picture 5" descr="openmp-fig3_refer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44" y="1620157"/>
            <a:ext cx="7307207" cy="39134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2939575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330656"/>
            <a:ext cx="8591550" cy="1143000"/>
          </a:xfrm>
        </p:spPr>
        <p:txBody>
          <a:bodyPr>
            <a:normAutofit fontScale="90000"/>
          </a:bodyPr>
          <a:lstStyle/>
          <a:p>
            <a:r>
              <a:rPr lang="en-US" sz="5400" dirty="0" smtClean="0">
                <a:latin typeface="Arial Hebrew"/>
                <a:cs typeface="Arial Hebrew"/>
              </a:rPr>
              <a:t>Invoking </a:t>
            </a:r>
            <a:r>
              <a:rPr lang="en-US" sz="5400" dirty="0" err="1" smtClean="0">
                <a:latin typeface="Arial Hebrew"/>
                <a:cs typeface="Arial Hebrew"/>
              </a:rPr>
              <a:t>OpenMP</a:t>
            </a:r>
            <a:r>
              <a:rPr lang="en-US" sz="5400" dirty="0" smtClean="0">
                <a:latin typeface="Arial Hebrew"/>
                <a:cs typeface="Arial Hebrew"/>
              </a:rPr>
              <a:t> extensions at compilation</a:t>
            </a:r>
            <a:endParaRPr lang="en-US" sz="5400" dirty="0">
              <a:latin typeface="Arial Hebrew"/>
              <a:cs typeface="Arial Hebrew"/>
            </a:endParaRPr>
          </a:p>
        </p:txBody>
      </p:sp>
      <p:sp>
        <p:nvSpPr>
          <p:cNvPr id="3" name="Content Placeholder 2"/>
          <p:cNvSpPr>
            <a:spLocks noGrp="1"/>
          </p:cNvSpPr>
          <p:nvPr>
            <p:ph idx="1"/>
          </p:nvPr>
        </p:nvSpPr>
        <p:spPr/>
        <p:txBody>
          <a:bodyPr>
            <a:normAutofit/>
          </a:bodyPr>
          <a:lstStyle/>
          <a:p>
            <a:r>
              <a:rPr lang="en-US" sz="3600" dirty="0" smtClean="0">
                <a:latin typeface="Arial Hebrew"/>
                <a:cs typeface="Arial Hebrew"/>
              </a:rPr>
              <a:t>GNU: </a:t>
            </a:r>
            <a:r>
              <a:rPr lang="en-US" sz="3600" dirty="0" err="1" smtClean="0">
                <a:latin typeface="Arial Hebrew"/>
                <a:cs typeface="Arial Hebrew"/>
              </a:rPr>
              <a:t>gcc</a:t>
            </a:r>
            <a:r>
              <a:rPr lang="en-US" sz="3600" dirty="0" smtClean="0">
                <a:latin typeface="Arial Hebrew"/>
                <a:cs typeface="Arial Hebrew"/>
              </a:rPr>
              <a:t> -</a:t>
            </a:r>
            <a:r>
              <a:rPr lang="en-US" sz="3600" dirty="0" err="1" smtClean="0">
                <a:latin typeface="Arial Hebrew"/>
                <a:cs typeface="Arial Hebrew"/>
              </a:rPr>
              <a:t>fopenmp</a:t>
            </a:r>
            <a:r>
              <a:rPr lang="en-US" sz="3600" dirty="0" smtClean="0">
                <a:latin typeface="Arial Hebrew"/>
                <a:cs typeface="Arial Hebrew"/>
              </a:rPr>
              <a:t> &lt;</a:t>
            </a:r>
            <a:r>
              <a:rPr lang="en-US" sz="3600" dirty="0" err="1" smtClean="0">
                <a:latin typeface="Arial Hebrew"/>
                <a:cs typeface="Arial Hebrew"/>
              </a:rPr>
              <a:t>sourcecode</a:t>
            </a:r>
            <a:r>
              <a:rPr lang="en-US" sz="3600" dirty="0" smtClean="0">
                <a:latin typeface="Arial Hebrew"/>
                <a:cs typeface="Arial Hebrew"/>
              </a:rPr>
              <a:t>&gt;</a:t>
            </a:r>
          </a:p>
          <a:p>
            <a:r>
              <a:rPr lang="en-US" sz="3600" dirty="0" smtClean="0">
                <a:latin typeface="Arial Hebrew"/>
                <a:cs typeface="Arial Hebrew"/>
              </a:rPr>
              <a:t>Intel: </a:t>
            </a:r>
            <a:r>
              <a:rPr lang="en-US" sz="3600" dirty="0" err="1" smtClean="0">
                <a:latin typeface="Arial Hebrew"/>
                <a:cs typeface="Arial Hebrew"/>
              </a:rPr>
              <a:t>icc</a:t>
            </a:r>
            <a:r>
              <a:rPr lang="en-US" sz="3600" dirty="0" smtClean="0">
                <a:latin typeface="Arial Hebrew"/>
                <a:cs typeface="Arial Hebrew"/>
              </a:rPr>
              <a:t> -</a:t>
            </a:r>
            <a:r>
              <a:rPr lang="en-US" sz="3600" dirty="0" err="1" smtClean="0">
                <a:latin typeface="Arial Hebrew"/>
                <a:cs typeface="Arial Hebrew"/>
              </a:rPr>
              <a:t>openmp</a:t>
            </a:r>
            <a:r>
              <a:rPr lang="en-US" sz="3600" dirty="0" smtClean="0">
                <a:latin typeface="Arial Hebrew"/>
                <a:cs typeface="Arial Hebrew"/>
              </a:rPr>
              <a:t> &lt;</a:t>
            </a:r>
            <a:r>
              <a:rPr lang="en-US" sz="3600" dirty="0" err="1" smtClean="0">
                <a:latin typeface="Arial Hebrew"/>
                <a:cs typeface="Arial Hebrew"/>
              </a:rPr>
              <a:t>sourcecode</a:t>
            </a:r>
            <a:r>
              <a:rPr lang="en-US" sz="3600" dirty="0" smtClean="0">
                <a:latin typeface="Arial Hebrew"/>
                <a:cs typeface="Arial Hebrew"/>
              </a:rPr>
              <a:t>&gt;</a:t>
            </a:r>
          </a:p>
          <a:p>
            <a:r>
              <a:rPr lang="en-US" sz="3600" dirty="0" smtClean="0">
                <a:latin typeface="Arial Hebrew"/>
                <a:cs typeface="Arial Hebrew"/>
              </a:rPr>
              <a:t>Must #include &lt;</a:t>
            </a:r>
            <a:r>
              <a:rPr lang="en-US" sz="3600" dirty="0" err="1" smtClean="0">
                <a:latin typeface="Arial Hebrew"/>
                <a:cs typeface="Arial Hebrew"/>
              </a:rPr>
              <a:t>omp.h</a:t>
            </a:r>
            <a:r>
              <a:rPr lang="en-US" sz="3600" dirty="0" smtClean="0">
                <a:latin typeface="Arial Hebrew"/>
                <a:cs typeface="Arial Hebrew"/>
              </a:rPr>
              <a:t>&gt; header file in C/C++ codes </a:t>
            </a:r>
          </a:p>
          <a:p>
            <a:endParaRPr lang="en-US" sz="3600" dirty="0">
              <a:latin typeface="Arial Hebrew"/>
              <a:cs typeface="Arial Hebrew"/>
            </a:endParaRPr>
          </a:p>
          <a:p>
            <a:r>
              <a:rPr lang="en-US" sz="3600" dirty="0" smtClean="0">
                <a:latin typeface="Arial Hebrew"/>
                <a:cs typeface="Arial Hebrew"/>
              </a:rPr>
              <a:t>In a </a:t>
            </a:r>
            <a:r>
              <a:rPr lang="en-US" sz="3600" dirty="0" err="1" smtClean="0">
                <a:latin typeface="Arial Hebrew"/>
                <a:cs typeface="Arial Hebrew"/>
              </a:rPr>
              <a:t>Makefile</a:t>
            </a:r>
            <a:r>
              <a:rPr lang="en-US" sz="3600" dirty="0" smtClean="0">
                <a:latin typeface="Arial Hebrew"/>
                <a:cs typeface="Arial Hebrew"/>
              </a:rPr>
              <a:t> typically insert in:</a:t>
            </a:r>
          </a:p>
          <a:p>
            <a:r>
              <a:rPr lang="en-US" sz="3600" dirty="0">
                <a:latin typeface="Arial Hebrew"/>
                <a:cs typeface="Arial Hebrew"/>
              </a:rPr>
              <a:t>CFLAGS="$CFLAGS -</a:t>
            </a:r>
            <a:r>
              <a:rPr lang="en-US" sz="3600" dirty="0" err="1">
                <a:latin typeface="Arial Hebrew"/>
                <a:cs typeface="Arial Hebrew"/>
              </a:rPr>
              <a:t>fopenmp</a:t>
            </a:r>
            <a:r>
              <a:rPr lang="en-US" sz="3600" dirty="0">
                <a:latin typeface="Arial Hebrew"/>
                <a:cs typeface="Arial Hebrew"/>
              </a:rPr>
              <a:t>"</a:t>
            </a:r>
            <a:endParaRPr lang="en-US" sz="3600" dirty="0" smtClean="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862493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1</a:t>
            </a:fld>
            <a:endParaRPr lang="en-US" dirty="0"/>
          </a:p>
        </p:txBody>
      </p:sp>
      <p:sp>
        <p:nvSpPr>
          <p:cNvPr id="6" name="Title 1"/>
          <p:cNvSpPr txBox="1">
            <a:spLocks/>
          </p:cNvSpPr>
          <p:nvPr/>
        </p:nvSpPr>
        <p:spPr>
          <a:xfrm>
            <a:off x="538843" y="11951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latin typeface="+mn-lt"/>
                <a:cs typeface="Abadi MT Condensed Extra Bold"/>
              </a:rPr>
              <a:t>What is parallel computing	</a:t>
            </a:r>
            <a:endParaRPr lang="en-US" dirty="0">
              <a:latin typeface="+mn-lt"/>
              <a:cs typeface="Abadi MT Condensed Extra Bold"/>
            </a:endParaRPr>
          </a:p>
        </p:txBody>
      </p:sp>
      <p:sp>
        <p:nvSpPr>
          <p:cNvPr id="7" name="Content Placeholder 2"/>
          <p:cNvSpPr txBox="1">
            <a:spLocks/>
          </p:cNvSpPr>
          <p:nvPr/>
        </p:nvSpPr>
        <p:spPr>
          <a:xfrm>
            <a:off x="89804" y="4565877"/>
            <a:ext cx="9050111" cy="137772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latin typeface="+mn-lt"/>
                <a:cs typeface="Abadi MT Condensed Light"/>
              </a:rPr>
              <a:t>Simultaneous use of multiple computing resources to execute code</a:t>
            </a:r>
          </a:p>
          <a:p>
            <a:pPr lvl="1"/>
            <a:r>
              <a:rPr lang="en-US" sz="2400" dirty="0" smtClean="0">
                <a:latin typeface="+mn-lt"/>
                <a:cs typeface="Abadi MT Condensed Light"/>
              </a:rPr>
              <a:t>The set of instructions is broken into pieces and processed concurrently</a:t>
            </a:r>
          </a:p>
          <a:p>
            <a:pPr lvl="1"/>
            <a:r>
              <a:rPr lang="en-US" sz="2400" dirty="0" smtClean="0">
                <a:latin typeface="+mn-lt"/>
                <a:cs typeface="Abadi MT Condensed Light"/>
              </a:rPr>
              <a:t>Requires control and coordination to synchronize execution</a:t>
            </a:r>
            <a:endParaRPr lang="en-US" sz="2400" dirty="0">
              <a:latin typeface="+mn-lt"/>
              <a:cs typeface="Abadi MT Condensed Light"/>
            </a:endParaRPr>
          </a:p>
        </p:txBody>
      </p:sp>
      <p:pic>
        <p:nvPicPr>
          <p:cNvPr id="8" name="Picture 7" descr="parallelProble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04" y="1307423"/>
            <a:ext cx="7923604" cy="3236730"/>
          </a:xfrm>
          <a:prstGeom prst="rect">
            <a:avLst/>
          </a:prstGeom>
        </p:spPr>
      </p:pic>
    </p:spTree>
    <p:extLst>
      <p:ext uri="{BB962C8B-B14F-4D97-AF65-F5344CB8AC3E}">
        <p14:creationId xmlns:p14="http://schemas.microsoft.com/office/powerpoint/2010/main" val="1918802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Hebrew"/>
                <a:cs typeface="Arial Hebrew"/>
              </a:rPr>
              <a:t>Components of </a:t>
            </a:r>
            <a:r>
              <a:rPr lang="en-US" dirty="0" err="1" smtClean="0">
                <a:latin typeface="Arial Hebrew"/>
                <a:cs typeface="Arial Hebrew"/>
              </a:rPr>
              <a:t>OpenMP</a:t>
            </a:r>
            <a:r>
              <a:rPr lang="en-US" dirty="0" smtClean="0">
                <a:latin typeface="Arial Hebrew"/>
                <a:cs typeface="Arial Hebrew"/>
              </a:rPr>
              <a:t> API</a:t>
            </a:r>
            <a:endParaRPr lang="en-US" dirty="0">
              <a:latin typeface="Arial Hebrew"/>
              <a:cs typeface="Arial Hebrew"/>
            </a:endParaRPr>
          </a:p>
        </p:txBody>
      </p:sp>
      <p:sp>
        <p:nvSpPr>
          <p:cNvPr id="7" name="Content Placeholder 6"/>
          <p:cNvSpPr>
            <a:spLocks noGrp="1"/>
          </p:cNvSpPr>
          <p:nvPr>
            <p:ph idx="1"/>
          </p:nvPr>
        </p:nvSpPr>
        <p:spPr/>
        <p:txBody>
          <a:bodyPr>
            <a:normAutofit/>
          </a:bodyPr>
          <a:lstStyle/>
          <a:p>
            <a:endParaRPr lang="en-US" sz="3600" dirty="0" smtClean="0">
              <a:latin typeface="Arial Hebrew"/>
              <a:cs typeface="Arial Hebrew"/>
            </a:endParaRPr>
          </a:p>
          <a:p>
            <a:r>
              <a:rPr lang="en-US" sz="3600" dirty="0" smtClean="0">
                <a:latin typeface="Arial Hebrew"/>
                <a:cs typeface="Arial Hebrew"/>
              </a:rPr>
              <a:t>Compiler Directives</a:t>
            </a:r>
          </a:p>
          <a:p>
            <a:r>
              <a:rPr lang="en-US" sz="3600" dirty="0" smtClean="0">
                <a:latin typeface="Arial Hebrew"/>
                <a:cs typeface="Arial Hebrew"/>
              </a:rPr>
              <a:t>Runtime Library Routines</a:t>
            </a:r>
          </a:p>
          <a:p>
            <a:r>
              <a:rPr lang="en-US" sz="3600" dirty="0" smtClean="0">
                <a:latin typeface="Arial Hebrew"/>
                <a:cs typeface="Arial Hebrew"/>
              </a:rPr>
              <a:t>Environmental Variables</a:t>
            </a:r>
            <a:endParaRPr lang="en-US" sz="36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454886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8" name="TextBox 7"/>
          <p:cNvSpPr txBox="1"/>
          <p:nvPr/>
        </p:nvSpPr>
        <p:spPr>
          <a:xfrm>
            <a:off x="95250" y="295310"/>
            <a:ext cx="4019049" cy="523220"/>
          </a:xfrm>
          <a:prstGeom prst="rect">
            <a:avLst/>
          </a:prstGeom>
          <a:noFill/>
        </p:spPr>
        <p:txBody>
          <a:bodyPr wrap="none" rtlCol="0">
            <a:spAutoFit/>
          </a:bodyPr>
          <a:lstStyle/>
          <a:p>
            <a:r>
              <a:rPr lang="en-US" sz="2800" b="1" dirty="0" err="1" smtClean="0">
                <a:latin typeface="Arial Hebrew"/>
                <a:cs typeface="Arial Hebrew"/>
              </a:rPr>
              <a:t>OpenMP</a:t>
            </a:r>
            <a:r>
              <a:rPr lang="en-US" sz="2800" b="1" dirty="0" smtClean="0">
                <a:latin typeface="Arial Hebrew"/>
                <a:cs typeface="Arial Hebrew"/>
              </a:rPr>
              <a:t> computing stack</a:t>
            </a:r>
            <a:endParaRPr lang="en-US" sz="2800" b="1" dirty="0">
              <a:latin typeface="Arial Hebrew"/>
              <a:cs typeface="Arial Hebrew"/>
            </a:endParaRPr>
          </a:p>
        </p:txBody>
      </p:sp>
      <p:sp>
        <p:nvSpPr>
          <p:cNvPr id="9" name="Rectangle 8"/>
          <p:cNvSpPr/>
          <p:nvPr/>
        </p:nvSpPr>
        <p:spPr>
          <a:xfrm>
            <a:off x="2079171" y="818530"/>
            <a:ext cx="5108122" cy="13425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0" name="Rectangle 9"/>
          <p:cNvSpPr/>
          <p:nvPr/>
        </p:nvSpPr>
        <p:spPr>
          <a:xfrm>
            <a:off x="2081893" y="1596574"/>
            <a:ext cx="3352802" cy="79828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Code/Application</a:t>
            </a:r>
            <a:endParaRPr lang="en-US" dirty="0"/>
          </a:p>
        </p:txBody>
      </p:sp>
      <p:sp>
        <p:nvSpPr>
          <p:cNvPr id="11" name="Rectangle 10"/>
          <p:cNvSpPr/>
          <p:nvPr/>
        </p:nvSpPr>
        <p:spPr>
          <a:xfrm>
            <a:off x="2081892" y="2685143"/>
            <a:ext cx="1619251" cy="620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Directives </a:t>
            </a:r>
            <a:endParaRPr lang="en-US" b="1" dirty="0"/>
          </a:p>
        </p:txBody>
      </p:sp>
      <p:sp>
        <p:nvSpPr>
          <p:cNvPr id="12" name="Rectangle 11"/>
          <p:cNvSpPr/>
          <p:nvPr/>
        </p:nvSpPr>
        <p:spPr>
          <a:xfrm>
            <a:off x="3815444" y="2685143"/>
            <a:ext cx="1619251" cy="620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Runtime Libraries</a:t>
            </a:r>
            <a:endParaRPr lang="en-US" b="1" dirty="0"/>
          </a:p>
        </p:txBody>
      </p:sp>
      <p:sp>
        <p:nvSpPr>
          <p:cNvPr id="13" name="Rectangle 12"/>
          <p:cNvSpPr/>
          <p:nvPr/>
        </p:nvSpPr>
        <p:spPr>
          <a:xfrm>
            <a:off x="5570764" y="2685143"/>
            <a:ext cx="1619251" cy="620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Environmental Variables</a:t>
            </a:r>
            <a:endParaRPr lang="en-US" b="1" dirty="0"/>
          </a:p>
        </p:txBody>
      </p:sp>
      <p:sp>
        <p:nvSpPr>
          <p:cNvPr id="14" name="Rectangle 13"/>
          <p:cNvSpPr/>
          <p:nvPr/>
        </p:nvSpPr>
        <p:spPr>
          <a:xfrm>
            <a:off x="2139042" y="3436258"/>
            <a:ext cx="5050973" cy="79828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err="1" smtClean="0"/>
              <a:t>OpenMP</a:t>
            </a:r>
            <a:r>
              <a:rPr lang="en-US" b="1" dirty="0" smtClean="0"/>
              <a:t> Runtime Library</a:t>
            </a:r>
            <a:endParaRPr lang="en-US" b="1" dirty="0"/>
          </a:p>
        </p:txBody>
      </p:sp>
      <p:sp>
        <p:nvSpPr>
          <p:cNvPr id="15" name="Rectangle 14"/>
          <p:cNvSpPr/>
          <p:nvPr/>
        </p:nvSpPr>
        <p:spPr>
          <a:xfrm>
            <a:off x="2136320" y="4415973"/>
            <a:ext cx="5050973" cy="7982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Operating System </a:t>
            </a:r>
            <a:endParaRPr lang="en-US" b="1" dirty="0"/>
          </a:p>
        </p:txBody>
      </p:sp>
      <p:sp>
        <p:nvSpPr>
          <p:cNvPr id="16" name="Rectangle 15"/>
          <p:cNvSpPr/>
          <p:nvPr/>
        </p:nvSpPr>
        <p:spPr>
          <a:xfrm>
            <a:off x="2136320" y="5301344"/>
            <a:ext cx="5050973" cy="4499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Shared Memory</a:t>
            </a:r>
            <a:endParaRPr lang="en-US" dirty="0"/>
          </a:p>
        </p:txBody>
      </p:sp>
      <p:sp>
        <p:nvSpPr>
          <p:cNvPr id="17" name="Rectangle 16"/>
          <p:cNvSpPr/>
          <p:nvPr/>
        </p:nvSpPr>
        <p:spPr>
          <a:xfrm>
            <a:off x="2139042" y="5823859"/>
            <a:ext cx="568780" cy="4499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C1</a:t>
            </a:r>
            <a:endParaRPr lang="en-US" b="1" dirty="0"/>
          </a:p>
        </p:txBody>
      </p:sp>
      <p:sp>
        <p:nvSpPr>
          <p:cNvPr id="18" name="Rectangle 17"/>
          <p:cNvSpPr/>
          <p:nvPr/>
        </p:nvSpPr>
        <p:spPr>
          <a:xfrm>
            <a:off x="2827683" y="5823859"/>
            <a:ext cx="568780" cy="4499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C2</a:t>
            </a:r>
            <a:endParaRPr lang="en-US" b="1" dirty="0"/>
          </a:p>
        </p:txBody>
      </p:sp>
      <p:sp>
        <p:nvSpPr>
          <p:cNvPr id="19" name="Rectangle 18"/>
          <p:cNvSpPr/>
          <p:nvPr/>
        </p:nvSpPr>
        <p:spPr>
          <a:xfrm>
            <a:off x="3520287" y="5823859"/>
            <a:ext cx="568780" cy="4499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C3</a:t>
            </a:r>
            <a:endParaRPr lang="en-US" b="1" dirty="0"/>
          </a:p>
        </p:txBody>
      </p:sp>
      <p:sp>
        <p:nvSpPr>
          <p:cNvPr id="22" name="Rectangle 21"/>
          <p:cNvSpPr/>
          <p:nvPr/>
        </p:nvSpPr>
        <p:spPr>
          <a:xfrm>
            <a:off x="6618513" y="5823859"/>
            <a:ext cx="568780" cy="4499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CN</a:t>
            </a:r>
            <a:endParaRPr lang="en-US" b="1" dirty="0"/>
          </a:p>
        </p:txBody>
      </p:sp>
      <p:sp>
        <p:nvSpPr>
          <p:cNvPr id="25" name="Rectangle 24"/>
          <p:cNvSpPr/>
          <p:nvPr/>
        </p:nvSpPr>
        <p:spPr>
          <a:xfrm>
            <a:off x="4159824" y="5823859"/>
            <a:ext cx="2393377" cy="449943"/>
          </a:xfrm>
          <a:prstGeom prst="rect">
            <a:avLst/>
          </a:prstGeom>
          <a:gradFill flip="none" rotWithShape="1">
            <a:gsLst>
              <a:gs pos="0">
                <a:schemeClr val="accent3">
                  <a:tint val="50000"/>
                  <a:satMod val="300000"/>
                  <a:alpha val="0"/>
                </a:schemeClr>
              </a:gs>
              <a:gs pos="35000">
                <a:schemeClr val="accent3">
                  <a:tint val="37000"/>
                  <a:satMod val="300000"/>
                  <a:alpha val="0"/>
                </a:schemeClr>
              </a:gs>
              <a:gs pos="100000">
                <a:schemeClr val="accent3">
                  <a:tint val="15000"/>
                  <a:satMod val="350000"/>
                  <a:alpha val="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is-IS" b="1" dirty="0" smtClean="0"/>
              <a:t>…..</a:t>
            </a:r>
            <a:endParaRPr lang="en-US" b="1" dirty="0"/>
          </a:p>
        </p:txBody>
      </p:sp>
      <p:sp>
        <p:nvSpPr>
          <p:cNvPr id="27" name="TextBox 26"/>
          <p:cNvSpPr txBox="1"/>
          <p:nvPr/>
        </p:nvSpPr>
        <p:spPr>
          <a:xfrm>
            <a:off x="5687786" y="1134908"/>
            <a:ext cx="1374322" cy="369332"/>
          </a:xfrm>
          <a:prstGeom prst="rect">
            <a:avLst/>
          </a:prstGeom>
          <a:noFill/>
        </p:spPr>
        <p:txBody>
          <a:bodyPr wrap="square" rtlCol="0">
            <a:spAutoFit/>
          </a:bodyPr>
          <a:lstStyle/>
          <a:p>
            <a:r>
              <a:rPr lang="en-US" b="1" dirty="0" err="1"/>
              <a:t>s</a:t>
            </a:r>
            <a:r>
              <a:rPr lang="en-US" b="1" dirty="0" err="1" smtClean="0"/>
              <a:t>tdin</a:t>
            </a:r>
            <a:r>
              <a:rPr lang="en-US" b="1" dirty="0" smtClean="0"/>
              <a:t>/</a:t>
            </a:r>
            <a:r>
              <a:rPr lang="en-US" b="1" dirty="0" err="1"/>
              <a:t>s</a:t>
            </a:r>
            <a:r>
              <a:rPr lang="en-US" b="1" dirty="0" err="1" smtClean="0"/>
              <a:t>tdout</a:t>
            </a:r>
            <a:endParaRPr lang="en-US" b="1" dirty="0"/>
          </a:p>
        </p:txBody>
      </p:sp>
      <p:sp>
        <p:nvSpPr>
          <p:cNvPr id="28" name="Down Arrow 27"/>
          <p:cNvSpPr/>
          <p:nvPr/>
        </p:nvSpPr>
        <p:spPr>
          <a:xfrm>
            <a:off x="6255039" y="2161103"/>
            <a:ext cx="363474" cy="59871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U-Turn Arrow 30"/>
          <p:cNvSpPr/>
          <p:nvPr/>
        </p:nvSpPr>
        <p:spPr>
          <a:xfrm rot="16200000" flipH="1">
            <a:off x="1133416" y="2359876"/>
            <a:ext cx="1233143" cy="658368"/>
          </a:xfrm>
          <a:prstGeom prst="uturnArrow">
            <a:avLst>
              <a:gd name="adj1" fmla="val 25000"/>
              <a:gd name="adj2" fmla="val 25000"/>
              <a:gd name="adj3" fmla="val 25000"/>
              <a:gd name="adj4" fmla="val 43750"/>
              <a:gd name="adj5" fmla="val 985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Right Brace 31"/>
          <p:cNvSpPr/>
          <p:nvPr/>
        </p:nvSpPr>
        <p:spPr>
          <a:xfrm>
            <a:off x="7293429" y="3436259"/>
            <a:ext cx="320693" cy="186508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7669867" y="4185140"/>
            <a:ext cx="1450525" cy="369332"/>
          </a:xfrm>
          <a:prstGeom prst="rect">
            <a:avLst/>
          </a:prstGeom>
          <a:noFill/>
        </p:spPr>
        <p:txBody>
          <a:bodyPr wrap="none" rtlCol="0">
            <a:spAutoFit/>
          </a:bodyPr>
          <a:lstStyle/>
          <a:p>
            <a:r>
              <a:rPr lang="en-US" b="1" dirty="0" smtClean="0"/>
              <a:t>System Layer</a:t>
            </a:r>
            <a:endParaRPr lang="en-US" b="1" dirty="0"/>
          </a:p>
        </p:txBody>
      </p:sp>
      <p:sp>
        <p:nvSpPr>
          <p:cNvPr id="34" name="TextBox 33"/>
          <p:cNvSpPr txBox="1"/>
          <p:nvPr/>
        </p:nvSpPr>
        <p:spPr>
          <a:xfrm>
            <a:off x="7614122" y="2796794"/>
            <a:ext cx="1080269" cy="369332"/>
          </a:xfrm>
          <a:prstGeom prst="rect">
            <a:avLst/>
          </a:prstGeom>
          <a:noFill/>
        </p:spPr>
        <p:txBody>
          <a:bodyPr wrap="none" rtlCol="0">
            <a:spAutoFit/>
          </a:bodyPr>
          <a:lstStyle/>
          <a:p>
            <a:r>
              <a:rPr lang="en-US" b="1" dirty="0" smtClean="0"/>
              <a:t>API Layer</a:t>
            </a:r>
            <a:endParaRPr lang="en-US" b="1" dirty="0"/>
          </a:p>
        </p:txBody>
      </p:sp>
      <p:sp>
        <p:nvSpPr>
          <p:cNvPr id="35" name="TextBox 34"/>
          <p:cNvSpPr txBox="1"/>
          <p:nvPr/>
        </p:nvSpPr>
        <p:spPr>
          <a:xfrm>
            <a:off x="7652698" y="1393934"/>
            <a:ext cx="1197764" cy="369332"/>
          </a:xfrm>
          <a:prstGeom prst="rect">
            <a:avLst/>
          </a:prstGeom>
          <a:noFill/>
        </p:spPr>
        <p:txBody>
          <a:bodyPr wrap="none" rtlCol="0">
            <a:spAutoFit/>
          </a:bodyPr>
          <a:lstStyle/>
          <a:p>
            <a:r>
              <a:rPr lang="en-US" b="1" dirty="0" smtClean="0"/>
              <a:t>User Layer</a:t>
            </a:r>
            <a:endParaRPr lang="en-US" b="1" dirty="0"/>
          </a:p>
        </p:txBody>
      </p:sp>
      <p:sp>
        <p:nvSpPr>
          <p:cNvPr id="36" name="Right Brace 35"/>
          <p:cNvSpPr/>
          <p:nvPr/>
        </p:nvSpPr>
        <p:spPr>
          <a:xfrm>
            <a:off x="7332005" y="5420389"/>
            <a:ext cx="320693" cy="80693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7739642" y="5520454"/>
            <a:ext cx="1518364" cy="369332"/>
          </a:xfrm>
          <a:prstGeom prst="rect">
            <a:avLst/>
          </a:prstGeom>
          <a:noFill/>
        </p:spPr>
        <p:txBody>
          <a:bodyPr wrap="none" rtlCol="0">
            <a:spAutoFit/>
          </a:bodyPr>
          <a:lstStyle/>
          <a:p>
            <a:r>
              <a:rPr lang="en-US" b="1" dirty="0" smtClean="0"/>
              <a:t>Infrastructure</a:t>
            </a:r>
            <a:endParaRPr lang="en-US" b="1" dirty="0"/>
          </a:p>
        </p:txBody>
      </p:sp>
    </p:spTree>
    <p:extLst>
      <p:ext uri="{BB962C8B-B14F-4D97-AF65-F5344CB8AC3E}">
        <p14:creationId xmlns:p14="http://schemas.microsoft.com/office/powerpoint/2010/main" val="1427929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Compiler Directives</a:t>
            </a:r>
            <a:endParaRPr lang="en-US" dirty="0">
              <a:latin typeface="Arial Hebrew"/>
              <a:cs typeface="Arial Hebrew"/>
            </a:endParaRPr>
          </a:p>
        </p:txBody>
      </p:sp>
      <p:sp>
        <p:nvSpPr>
          <p:cNvPr id="3" name="Content Placeholder 2"/>
          <p:cNvSpPr>
            <a:spLocks noGrp="1"/>
          </p:cNvSpPr>
          <p:nvPr>
            <p:ph idx="1"/>
          </p:nvPr>
        </p:nvSpPr>
        <p:spPr/>
        <p:txBody>
          <a:bodyPr>
            <a:normAutofit fontScale="92500" lnSpcReduction="20000"/>
          </a:bodyPr>
          <a:lstStyle/>
          <a:p>
            <a:r>
              <a:rPr lang="en-US" sz="3600" dirty="0" smtClean="0">
                <a:latin typeface="Arial Hebrew"/>
                <a:cs typeface="Arial Hebrew"/>
              </a:rPr>
              <a:t>Define parallel regions</a:t>
            </a:r>
          </a:p>
          <a:p>
            <a:r>
              <a:rPr lang="en-US" sz="3600" dirty="0" smtClean="0">
                <a:latin typeface="Arial Hebrew"/>
                <a:cs typeface="Arial Hebrew"/>
              </a:rPr>
              <a:t>Use constructs for: </a:t>
            </a:r>
          </a:p>
          <a:p>
            <a:pPr lvl="1"/>
            <a:r>
              <a:rPr lang="en-US" sz="3600" dirty="0">
                <a:latin typeface="Arial Hebrew"/>
                <a:cs typeface="Arial Hebrew"/>
              </a:rPr>
              <a:t>W</a:t>
            </a:r>
            <a:r>
              <a:rPr lang="en-US" sz="3600" dirty="0" smtClean="0">
                <a:latin typeface="Arial Hebrew"/>
                <a:cs typeface="Arial Hebrew"/>
              </a:rPr>
              <a:t>ork distribution – loops, blocks of code – to threads </a:t>
            </a:r>
            <a:endParaRPr lang="en-US" sz="3600" dirty="0">
              <a:latin typeface="Arial Hebrew"/>
              <a:cs typeface="Arial Hebrew"/>
            </a:endParaRPr>
          </a:p>
          <a:p>
            <a:pPr lvl="1"/>
            <a:r>
              <a:rPr lang="en-US" sz="3600" dirty="0" smtClean="0">
                <a:latin typeface="Arial Hebrew"/>
                <a:cs typeface="Arial Hebrew"/>
              </a:rPr>
              <a:t>Synchronization of work among threads</a:t>
            </a:r>
          </a:p>
          <a:p>
            <a:pPr lvl="1"/>
            <a:r>
              <a:rPr lang="en-US" sz="3600" dirty="0" smtClean="0">
                <a:latin typeface="Arial Hebrew"/>
                <a:cs typeface="Arial Hebrew"/>
              </a:rPr>
              <a:t>Serialization when imperative</a:t>
            </a:r>
          </a:p>
          <a:p>
            <a:r>
              <a:rPr lang="en-US" sz="3600" dirty="0" smtClean="0">
                <a:latin typeface="Arial Hebrew"/>
                <a:cs typeface="Arial Hebrew"/>
              </a:rPr>
              <a:t>Use clauses to provide tuning and customization  </a:t>
            </a:r>
            <a:endParaRPr lang="en-US" sz="36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2547093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49" y="274639"/>
            <a:ext cx="8483451" cy="1325562"/>
          </a:xfrm>
        </p:spPr>
        <p:txBody>
          <a:bodyPr>
            <a:normAutofit fontScale="90000"/>
          </a:bodyPr>
          <a:lstStyle/>
          <a:p>
            <a:r>
              <a:rPr lang="en-US" dirty="0" smtClean="0">
                <a:latin typeface="Arial Hebrew"/>
                <a:cs typeface="Arial Hebrew"/>
              </a:rPr>
              <a:t>Generic Compiler Directive Structure</a:t>
            </a:r>
            <a:endParaRPr lang="en-US" dirty="0">
              <a:latin typeface="Arial Hebrew"/>
              <a:cs typeface="Arial Hebrew"/>
            </a:endParaRPr>
          </a:p>
        </p:txBody>
      </p:sp>
      <p:sp>
        <p:nvSpPr>
          <p:cNvPr id="3" name="Content Placeholder 2"/>
          <p:cNvSpPr>
            <a:spLocks noGrp="1"/>
          </p:cNvSpPr>
          <p:nvPr>
            <p:ph idx="1"/>
          </p:nvPr>
        </p:nvSpPr>
        <p:spPr/>
        <p:txBody>
          <a:bodyPr>
            <a:normAutofit fontScale="92500" lnSpcReduction="10000"/>
          </a:bodyPr>
          <a:lstStyle/>
          <a:p>
            <a:r>
              <a:rPr lang="en-US" sz="2800" dirty="0" smtClean="0">
                <a:solidFill>
                  <a:srgbClr val="FF0000"/>
                </a:solidFill>
              </a:rPr>
              <a:t>#pragma </a:t>
            </a:r>
            <a:r>
              <a:rPr lang="en-US" sz="2800" dirty="0" err="1" smtClean="0">
                <a:solidFill>
                  <a:srgbClr val="FF0000"/>
                </a:solidFill>
              </a:rPr>
              <a:t>omp</a:t>
            </a:r>
            <a:r>
              <a:rPr lang="en-US" sz="2800" dirty="0" smtClean="0">
                <a:solidFill>
                  <a:srgbClr val="FF0000"/>
                </a:solidFill>
              </a:rPr>
              <a:t>  </a:t>
            </a:r>
            <a:r>
              <a:rPr lang="en-US" sz="2800" dirty="0" smtClean="0">
                <a:solidFill>
                  <a:srgbClr val="008000"/>
                </a:solidFill>
              </a:rPr>
              <a:t>parallel</a:t>
            </a:r>
            <a:r>
              <a:rPr lang="en-US" sz="2800" dirty="0"/>
              <a:t> </a:t>
            </a:r>
            <a:r>
              <a:rPr lang="en-US" sz="2800" dirty="0" smtClean="0"/>
              <a:t>   </a:t>
            </a:r>
            <a:r>
              <a:rPr lang="en-US" sz="2800" dirty="0" smtClean="0">
                <a:solidFill>
                  <a:srgbClr val="0000FF"/>
                </a:solidFill>
              </a:rPr>
              <a:t>default(shared)</a:t>
            </a:r>
          </a:p>
          <a:p>
            <a:pPr marL="609585" lvl="1" indent="0">
              <a:buNone/>
            </a:pPr>
            <a:endParaRPr lang="en-US" sz="2800" dirty="0" smtClean="0"/>
          </a:p>
          <a:p>
            <a:pPr marL="609585" lvl="1" indent="0">
              <a:buNone/>
            </a:pPr>
            <a:r>
              <a:rPr lang="en-US" sz="2800" dirty="0" smtClean="0">
                <a:latin typeface="Arial Hebrew"/>
                <a:cs typeface="Arial Hebrew"/>
              </a:rPr>
              <a:t>{</a:t>
            </a:r>
          </a:p>
          <a:p>
            <a:pPr marL="609585" lvl="1" indent="0">
              <a:buNone/>
            </a:pPr>
            <a:endParaRPr lang="en-US" sz="2800" dirty="0" smtClean="0"/>
          </a:p>
          <a:p>
            <a:pPr marL="609585" lvl="1" indent="0">
              <a:buNone/>
            </a:pPr>
            <a:r>
              <a:rPr lang="en-US" sz="2400" dirty="0" smtClean="0">
                <a:solidFill>
                  <a:srgbClr val="FF0000"/>
                </a:solidFill>
              </a:rPr>
              <a:t>#pragma </a:t>
            </a:r>
            <a:r>
              <a:rPr lang="en-US" sz="2400" dirty="0" err="1" smtClean="0">
                <a:solidFill>
                  <a:srgbClr val="FF0000"/>
                </a:solidFill>
              </a:rPr>
              <a:t>omp</a:t>
            </a:r>
            <a:r>
              <a:rPr lang="en-US" sz="2400" dirty="0" smtClean="0">
                <a:solidFill>
                  <a:srgbClr val="FF0000"/>
                </a:solidFill>
              </a:rPr>
              <a:t>     </a:t>
            </a:r>
            <a:r>
              <a:rPr lang="en-US" sz="2400" dirty="0" smtClean="0">
                <a:solidFill>
                  <a:srgbClr val="008000"/>
                </a:solidFill>
              </a:rPr>
              <a:t>for</a:t>
            </a:r>
            <a:r>
              <a:rPr lang="en-US" sz="2400" dirty="0" smtClean="0"/>
              <a:t>      </a:t>
            </a:r>
            <a:r>
              <a:rPr lang="en-US" sz="2400" dirty="0" smtClean="0">
                <a:solidFill>
                  <a:srgbClr val="3366FF"/>
                </a:solidFill>
              </a:rPr>
              <a:t>private (</a:t>
            </a:r>
            <a:r>
              <a:rPr lang="en-US" sz="2400" dirty="0" err="1" smtClean="0">
                <a:solidFill>
                  <a:srgbClr val="3366FF"/>
                </a:solidFill>
              </a:rPr>
              <a:t>var_a</a:t>
            </a:r>
            <a:r>
              <a:rPr lang="en-US" sz="2400" dirty="0" smtClean="0">
                <a:solidFill>
                  <a:srgbClr val="3366FF"/>
                </a:solidFill>
              </a:rPr>
              <a:t>) reduction(+:</a:t>
            </a:r>
            <a:r>
              <a:rPr lang="en-US" sz="2400" dirty="0" err="1" smtClean="0">
                <a:solidFill>
                  <a:srgbClr val="3366FF"/>
                </a:solidFill>
              </a:rPr>
              <a:t>var_b</a:t>
            </a:r>
            <a:r>
              <a:rPr lang="en-US" sz="2400" dirty="0" smtClean="0">
                <a:solidFill>
                  <a:srgbClr val="3366FF"/>
                </a:solidFill>
              </a:rPr>
              <a:t>)</a:t>
            </a:r>
          </a:p>
          <a:p>
            <a:pPr marL="609585" lvl="1" indent="0">
              <a:buNone/>
            </a:pPr>
            <a:r>
              <a:rPr lang="en-US" sz="2400" dirty="0">
                <a:solidFill>
                  <a:srgbClr val="3366FF"/>
                </a:solidFill>
              </a:rPr>
              <a:t>	</a:t>
            </a:r>
          </a:p>
          <a:p>
            <a:pPr marL="609585" lvl="1" indent="0">
              <a:buNone/>
            </a:pPr>
            <a:r>
              <a:rPr lang="en-US" sz="2400" dirty="0" smtClean="0">
                <a:latin typeface="Arial Hebrew"/>
                <a:cs typeface="Arial Hebrew"/>
              </a:rPr>
              <a:t> 	{ </a:t>
            </a:r>
          </a:p>
          <a:p>
            <a:pPr marL="609585" lvl="1" indent="0">
              <a:buNone/>
            </a:pPr>
            <a:r>
              <a:rPr lang="en-US" sz="2400" dirty="0">
                <a:latin typeface="Arial Hebrew"/>
                <a:cs typeface="Arial Hebrew"/>
              </a:rPr>
              <a:t> </a:t>
            </a:r>
            <a:r>
              <a:rPr lang="en-US" sz="2400" dirty="0" smtClean="0">
                <a:latin typeface="Arial Hebrew"/>
                <a:cs typeface="Arial Hebrew"/>
              </a:rPr>
              <a:t>      for loops</a:t>
            </a:r>
          </a:p>
          <a:p>
            <a:pPr marL="609585" lvl="1" indent="0">
              <a:buNone/>
            </a:pPr>
            <a:r>
              <a:rPr lang="en-US" sz="2400" dirty="0">
                <a:latin typeface="Arial Hebrew"/>
                <a:cs typeface="Arial Hebrew"/>
              </a:rPr>
              <a:t> </a:t>
            </a:r>
            <a:r>
              <a:rPr lang="en-US" sz="2400" dirty="0" smtClean="0">
                <a:latin typeface="Arial Hebrew"/>
                <a:cs typeface="Arial Hebrew"/>
              </a:rPr>
              <a:t>       }</a:t>
            </a:r>
          </a:p>
          <a:p>
            <a:pPr marL="609585" lvl="1" indent="0">
              <a:buNone/>
            </a:pPr>
            <a:endParaRPr lang="en-US" sz="2800" dirty="0">
              <a:latin typeface="Arial Hebrew"/>
              <a:cs typeface="Arial Hebrew"/>
            </a:endParaRPr>
          </a:p>
          <a:p>
            <a:pPr marL="609585" lvl="1" indent="0">
              <a:buNone/>
            </a:pPr>
            <a:r>
              <a:rPr lang="en-US" sz="2800" dirty="0" smtClean="0">
                <a:latin typeface="Arial Hebrew"/>
                <a:cs typeface="Arial Hebrew"/>
              </a:rPr>
              <a:t>}</a:t>
            </a:r>
            <a:endParaRPr lang="en-US" sz="28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9" name="Rectangle 8"/>
          <p:cNvSpPr/>
          <p:nvPr/>
        </p:nvSpPr>
        <p:spPr>
          <a:xfrm>
            <a:off x="6828233" y="1600201"/>
            <a:ext cx="1466251" cy="914400"/>
          </a:xfrm>
          <a:prstGeom prst="rect">
            <a:avLst/>
          </a:prstGeom>
          <a:gradFill flip="none" rotWithShape="1">
            <a:gsLst>
              <a:gs pos="0">
                <a:schemeClr val="accent4">
                  <a:tint val="100000"/>
                  <a:shade val="100000"/>
                  <a:satMod val="130000"/>
                  <a:alpha val="30000"/>
                </a:schemeClr>
              </a:gs>
              <a:gs pos="100000">
                <a:schemeClr val="accent4">
                  <a:tint val="50000"/>
                  <a:shade val="100000"/>
                  <a:satMod val="350000"/>
                  <a:alpha val="30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0000"/>
                </a:solidFill>
                <a:latin typeface="Arial Hebrew"/>
                <a:cs typeface="Arial Hebrew"/>
              </a:rPr>
              <a:t>Sentinel </a:t>
            </a:r>
            <a:endParaRPr lang="en-US" dirty="0">
              <a:solidFill>
                <a:srgbClr val="FF0000"/>
              </a:solidFill>
              <a:latin typeface="Arial Hebrew"/>
              <a:cs typeface="Arial Hebrew"/>
            </a:endParaRPr>
          </a:p>
        </p:txBody>
      </p:sp>
      <p:sp>
        <p:nvSpPr>
          <p:cNvPr id="10" name="Rectangle 9"/>
          <p:cNvSpPr/>
          <p:nvPr/>
        </p:nvSpPr>
        <p:spPr>
          <a:xfrm>
            <a:off x="6828233" y="2865577"/>
            <a:ext cx="1466251" cy="914400"/>
          </a:xfrm>
          <a:prstGeom prst="rect">
            <a:avLst/>
          </a:prstGeom>
          <a:gradFill flip="none" rotWithShape="1">
            <a:gsLst>
              <a:gs pos="0">
                <a:schemeClr val="accent4">
                  <a:tint val="100000"/>
                  <a:shade val="100000"/>
                  <a:satMod val="130000"/>
                  <a:alpha val="30000"/>
                </a:schemeClr>
              </a:gs>
              <a:gs pos="100000">
                <a:schemeClr val="accent4">
                  <a:tint val="50000"/>
                  <a:shade val="100000"/>
                  <a:satMod val="350000"/>
                  <a:alpha val="30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008000"/>
                </a:solidFill>
                <a:latin typeface="Arial Hebrew"/>
                <a:cs typeface="Arial Hebrew"/>
              </a:rPr>
              <a:t>Construct</a:t>
            </a:r>
          </a:p>
          <a:p>
            <a:pPr algn="ctr"/>
            <a:r>
              <a:rPr lang="en-US" dirty="0" smtClean="0">
                <a:solidFill>
                  <a:srgbClr val="008000"/>
                </a:solidFill>
                <a:latin typeface="Arial Hebrew"/>
                <a:cs typeface="Arial Hebrew"/>
              </a:rPr>
              <a:t>-what do do-</a:t>
            </a:r>
            <a:endParaRPr lang="en-US" dirty="0">
              <a:solidFill>
                <a:srgbClr val="008000"/>
              </a:solidFill>
              <a:latin typeface="Arial Hebrew"/>
              <a:cs typeface="Arial Hebrew"/>
            </a:endParaRPr>
          </a:p>
        </p:txBody>
      </p:sp>
      <p:sp>
        <p:nvSpPr>
          <p:cNvPr id="11" name="Rectangle 10"/>
          <p:cNvSpPr/>
          <p:nvPr/>
        </p:nvSpPr>
        <p:spPr>
          <a:xfrm>
            <a:off x="6828233" y="4487676"/>
            <a:ext cx="1466251" cy="914400"/>
          </a:xfrm>
          <a:prstGeom prst="rect">
            <a:avLst/>
          </a:prstGeom>
          <a:gradFill flip="none" rotWithShape="1">
            <a:gsLst>
              <a:gs pos="0">
                <a:schemeClr val="accent4">
                  <a:tint val="100000"/>
                  <a:shade val="100000"/>
                  <a:satMod val="130000"/>
                  <a:alpha val="34000"/>
                </a:schemeClr>
              </a:gs>
              <a:gs pos="100000">
                <a:schemeClr val="accent4">
                  <a:tint val="50000"/>
                  <a:shade val="100000"/>
                  <a:satMod val="350000"/>
                  <a:alpha val="34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3366FF"/>
                </a:solidFill>
                <a:latin typeface="Arial Hebrew"/>
                <a:cs typeface="Arial Hebrew"/>
              </a:rPr>
              <a:t>Clauses</a:t>
            </a:r>
          </a:p>
          <a:p>
            <a:pPr algn="ctr"/>
            <a:r>
              <a:rPr lang="en-US" dirty="0" smtClean="0">
                <a:solidFill>
                  <a:srgbClr val="3366FF"/>
                </a:solidFill>
                <a:latin typeface="Arial Hebrew"/>
                <a:cs typeface="Arial Hebrew"/>
              </a:rPr>
              <a:t>-how to do-</a:t>
            </a:r>
            <a:endParaRPr lang="en-US" dirty="0">
              <a:solidFill>
                <a:srgbClr val="3366FF"/>
              </a:solidFill>
              <a:latin typeface="Arial Hebrew"/>
              <a:cs typeface="Arial Hebrew"/>
            </a:endParaRPr>
          </a:p>
        </p:txBody>
      </p:sp>
      <p:sp>
        <p:nvSpPr>
          <p:cNvPr id="15" name="Rectangle 14"/>
          <p:cNvSpPr/>
          <p:nvPr/>
        </p:nvSpPr>
        <p:spPr>
          <a:xfrm>
            <a:off x="770166" y="1632011"/>
            <a:ext cx="1627208" cy="456605"/>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Hebrew"/>
              <a:cs typeface="Arial Hebrew"/>
            </a:endParaRPr>
          </a:p>
        </p:txBody>
      </p:sp>
      <p:sp>
        <p:nvSpPr>
          <p:cNvPr id="16" name="Rectangle 15"/>
          <p:cNvSpPr/>
          <p:nvPr/>
        </p:nvSpPr>
        <p:spPr>
          <a:xfrm>
            <a:off x="791571" y="3351911"/>
            <a:ext cx="1573695" cy="456605"/>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Hebrew"/>
              <a:cs typeface="Arial Hebrew"/>
            </a:endParaRPr>
          </a:p>
        </p:txBody>
      </p:sp>
      <p:sp>
        <p:nvSpPr>
          <p:cNvPr id="27" name="Rectangle 26"/>
          <p:cNvSpPr/>
          <p:nvPr/>
        </p:nvSpPr>
        <p:spPr>
          <a:xfrm>
            <a:off x="2522376" y="1600201"/>
            <a:ext cx="848930" cy="488414"/>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Hebrew"/>
              <a:cs typeface="Arial Hebrew"/>
            </a:endParaRPr>
          </a:p>
        </p:txBody>
      </p:sp>
      <p:sp>
        <p:nvSpPr>
          <p:cNvPr id="28" name="Rectangle 27"/>
          <p:cNvSpPr/>
          <p:nvPr/>
        </p:nvSpPr>
        <p:spPr>
          <a:xfrm>
            <a:off x="3521141" y="1600995"/>
            <a:ext cx="1819437" cy="487620"/>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Hebrew"/>
              <a:cs typeface="Arial Hebrew"/>
            </a:endParaRPr>
          </a:p>
        </p:txBody>
      </p:sp>
      <p:sp>
        <p:nvSpPr>
          <p:cNvPr id="29" name="Rectangle 28"/>
          <p:cNvSpPr/>
          <p:nvPr/>
        </p:nvSpPr>
        <p:spPr>
          <a:xfrm>
            <a:off x="2408077" y="3351910"/>
            <a:ext cx="588641" cy="456605"/>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090781" y="3320895"/>
            <a:ext cx="3191621" cy="459082"/>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Hebrew"/>
              <a:cs typeface="Arial Hebrew"/>
            </a:endParaRPr>
          </a:p>
        </p:txBody>
      </p:sp>
      <p:cxnSp>
        <p:nvCxnSpPr>
          <p:cNvPr id="32" name="Elbow Connector 31"/>
          <p:cNvCxnSpPr>
            <a:stCxn id="15" idx="2"/>
            <a:endCxn id="16" idx="0"/>
          </p:cNvCxnSpPr>
          <p:nvPr/>
        </p:nvCxnSpPr>
        <p:spPr>
          <a:xfrm rot="5400000">
            <a:off x="949448" y="2717588"/>
            <a:ext cx="1263295" cy="5351"/>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9" idx="1"/>
          </p:cNvCxnSpPr>
          <p:nvPr/>
        </p:nvCxnSpPr>
        <p:spPr>
          <a:xfrm rot="10800000" flipV="1">
            <a:off x="1583771" y="2057401"/>
            <a:ext cx="5244462" cy="653694"/>
          </a:xfrm>
          <a:prstGeom prst="bentConnector3">
            <a:avLst>
              <a:gd name="adj1" fmla="val 21838"/>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27" idx="2"/>
            <a:endCxn id="29" idx="0"/>
          </p:cNvCxnSpPr>
          <p:nvPr/>
        </p:nvCxnSpPr>
        <p:spPr>
          <a:xfrm rot="5400000">
            <a:off x="2192972" y="2598041"/>
            <a:ext cx="1263294" cy="244444"/>
          </a:xfrm>
          <a:prstGeom prst="bentConnector3">
            <a:avLst>
              <a:gd name="adj1" fmla="val 64684"/>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0" idx="1"/>
          </p:cNvCxnSpPr>
          <p:nvPr/>
        </p:nvCxnSpPr>
        <p:spPr>
          <a:xfrm rot="10800000">
            <a:off x="2946842" y="2865577"/>
            <a:ext cx="3881391" cy="457200"/>
          </a:xfrm>
          <a:prstGeom prst="bentConnector3">
            <a:avLst>
              <a:gd name="adj1" fmla="val 6985"/>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1" idx="1"/>
            <a:endCxn id="30" idx="2"/>
          </p:cNvCxnSpPr>
          <p:nvPr/>
        </p:nvCxnSpPr>
        <p:spPr>
          <a:xfrm rot="10800000">
            <a:off x="4686593" y="3779979"/>
            <a:ext cx="2141641" cy="1164899"/>
          </a:xfrm>
          <a:prstGeom prst="bentConnector2">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endCxn id="28" idx="2"/>
          </p:cNvCxnSpPr>
          <p:nvPr/>
        </p:nvCxnSpPr>
        <p:spPr>
          <a:xfrm rot="16200000" flipV="1">
            <a:off x="3942586" y="2576888"/>
            <a:ext cx="1232280" cy="255734"/>
          </a:xfrm>
          <a:prstGeom prst="bentConnector3">
            <a:avLst>
              <a:gd name="adj1" fmla="val 23368"/>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rot="16200000">
            <a:off x="-1395447" y="4035052"/>
            <a:ext cx="3611564" cy="570663"/>
          </a:xfrm>
          <a:prstGeom prst="rect">
            <a:avLst/>
          </a:prstGeom>
          <a:gradFill flip="none" rotWithShape="1">
            <a:gsLst>
              <a:gs pos="0">
                <a:schemeClr val="accent4">
                  <a:tint val="100000"/>
                  <a:shade val="100000"/>
                  <a:satMod val="130000"/>
                  <a:alpha val="30000"/>
                </a:schemeClr>
              </a:gs>
              <a:gs pos="100000">
                <a:schemeClr val="accent4">
                  <a:tint val="50000"/>
                  <a:shade val="100000"/>
                  <a:satMod val="350000"/>
                  <a:alpha val="30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0000"/>
                </a:solidFill>
                <a:latin typeface="Arial Hebrew"/>
                <a:cs typeface="Arial Hebrew"/>
              </a:rPr>
              <a:t>Static Extent</a:t>
            </a:r>
            <a:endParaRPr lang="en-US" dirty="0">
              <a:solidFill>
                <a:srgbClr val="FF0000"/>
              </a:solidFill>
              <a:latin typeface="Arial Hebrew"/>
              <a:cs typeface="Arial Hebrew"/>
            </a:endParaRPr>
          </a:p>
        </p:txBody>
      </p:sp>
    </p:spTree>
    <p:extLst>
      <p:ext uri="{BB962C8B-B14F-4D97-AF65-F5344CB8AC3E}">
        <p14:creationId xmlns:p14="http://schemas.microsoft.com/office/powerpoint/2010/main" val="2513762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Defining a parallel region</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23</a:t>
            </a:fld>
            <a:endParaRPr lang="en-US"/>
          </a:p>
        </p:txBody>
      </p:sp>
      <p:sp>
        <p:nvSpPr>
          <p:cNvPr id="5" name="TextBox 4"/>
          <p:cNvSpPr txBox="1"/>
          <p:nvPr/>
        </p:nvSpPr>
        <p:spPr>
          <a:xfrm>
            <a:off x="914066" y="4160122"/>
            <a:ext cx="2185289" cy="369332"/>
          </a:xfrm>
          <a:prstGeom prst="rect">
            <a:avLst/>
          </a:prstGeom>
          <a:noFill/>
        </p:spPr>
        <p:txBody>
          <a:bodyPr wrap="none" rtlCol="0">
            <a:spAutoFit/>
          </a:bodyPr>
          <a:lstStyle/>
          <a:p>
            <a:r>
              <a:rPr lang="en-US" dirty="0" smtClean="0"/>
              <a:t>End of parallel region</a:t>
            </a:r>
            <a:endParaRPr lang="en-US" dirty="0"/>
          </a:p>
        </p:txBody>
      </p:sp>
      <p:sp>
        <p:nvSpPr>
          <p:cNvPr id="12" name="TextBox 11"/>
          <p:cNvSpPr txBox="1"/>
          <p:nvPr/>
        </p:nvSpPr>
        <p:spPr>
          <a:xfrm>
            <a:off x="625929" y="1702890"/>
            <a:ext cx="2955106" cy="2862323"/>
          </a:xfrm>
          <a:prstGeom prst="rect">
            <a:avLst/>
          </a:prstGeom>
          <a:noFill/>
        </p:spPr>
        <p:txBody>
          <a:bodyPr wrap="none" rtlCol="0">
            <a:spAutoFit/>
          </a:bodyPr>
          <a:lstStyle/>
          <a:p>
            <a:r>
              <a:rPr lang="en-US" dirty="0" smtClean="0">
                <a:latin typeface="Courier"/>
                <a:cs typeface="Courier"/>
              </a:rPr>
              <a:t>#pragma </a:t>
            </a:r>
            <a:r>
              <a:rPr lang="en-US" dirty="0" err="1" smtClean="0">
                <a:latin typeface="Courier"/>
                <a:cs typeface="Courier"/>
              </a:rPr>
              <a:t>omp</a:t>
            </a:r>
            <a:r>
              <a:rPr lang="en-US" dirty="0" smtClean="0">
                <a:latin typeface="Courier"/>
                <a:cs typeface="Courier"/>
              </a:rPr>
              <a:t> parallel </a:t>
            </a:r>
          </a:p>
          <a:p>
            <a:r>
              <a:rPr lang="en-US" dirty="0" smtClean="0">
                <a:latin typeface="Courier"/>
                <a:cs typeface="Courier"/>
              </a:rPr>
              <a:t>{</a:t>
            </a:r>
          </a:p>
          <a:p>
            <a:r>
              <a:rPr lang="is-IS" dirty="0" smtClean="0">
                <a:latin typeface="Courier"/>
                <a:cs typeface="Courier"/>
              </a:rPr>
              <a:t>...</a:t>
            </a:r>
          </a:p>
          <a:p>
            <a:r>
              <a:rPr lang="is-IS" dirty="0" smtClean="0">
                <a:latin typeface="Courier"/>
                <a:cs typeface="Courier"/>
              </a:rPr>
              <a:t>...</a:t>
            </a:r>
          </a:p>
          <a:p>
            <a:r>
              <a:rPr lang="is-IS" dirty="0" smtClean="0">
                <a:latin typeface="Courier"/>
                <a:cs typeface="Courier"/>
              </a:rPr>
              <a:t>...</a:t>
            </a:r>
          </a:p>
          <a:p>
            <a:r>
              <a:rPr lang="en-US" dirty="0" smtClean="0">
                <a:latin typeface="Courier"/>
                <a:cs typeface="Courier"/>
              </a:rPr>
              <a:t>Threaded code here</a:t>
            </a:r>
          </a:p>
          <a:p>
            <a:r>
              <a:rPr lang="en-US" dirty="0" smtClean="0">
                <a:latin typeface="Courier"/>
                <a:cs typeface="Courier"/>
              </a:rPr>
              <a:t>...</a:t>
            </a:r>
          </a:p>
          <a:p>
            <a:r>
              <a:rPr lang="en-US" dirty="0" smtClean="0">
                <a:latin typeface="Courier"/>
                <a:cs typeface="Courier"/>
              </a:rPr>
              <a:t>...</a:t>
            </a:r>
          </a:p>
          <a:p>
            <a:endParaRPr lang="en-US" dirty="0">
              <a:latin typeface="Courier"/>
              <a:cs typeface="Courier"/>
            </a:endParaRPr>
          </a:p>
          <a:p>
            <a:r>
              <a:rPr lang="en-US" dirty="0" smtClean="0">
                <a:latin typeface="Courier"/>
                <a:cs typeface="Courier"/>
              </a:rPr>
              <a:t>} </a:t>
            </a:r>
            <a:endParaRPr lang="en-US" dirty="0">
              <a:latin typeface="Courier"/>
              <a:cs typeface="Courier"/>
            </a:endParaRPr>
          </a:p>
        </p:txBody>
      </p:sp>
      <p:sp>
        <p:nvSpPr>
          <p:cNvPr id="15" name="TextBox 14"/>
          <p:cNvSpPr txBox="1"/>
          <p:nvPr/>
        </p:nvSpPr>
        <p:spPr>
          <a:xfrm>
            <a:off x="4022270" y="1759465"/>
            <a:ext cx="3842658" cy="2585323"/>
          </a:xfrm>
          <a:prstGeom prst="rect">
            <a:avLst/>
          </a:prstGeom>
          <a:solidFill>
            <a:schemeClr val="bg1">
              <a:lumMod val="65000"/>
              <a:alpha val="23000"/>
            </a:schemeClr>
          </a:solidFill>
          <a:ln>
            <a:solidFill>
              <a:schemeClr val="tx1"/>
            </a:solidFill>
          </a:ln>
        </p:spPr>
        <p:txBody>
          <a:bodyPr wrap="square" rtlCol="0">
            <a:spAutoFit/>
          </a:bodyPr>
          <a:lstStyle/>
          <a:p>
            <a:r>
              <a:rPr lang="en-US" dirty="0" smtClean="0">
                <a:latin typeface="Courier"/>
                <a:cs typeface="Courier"/>
              </a:rPr>
              <a:t>&lt;Clauses&gt;</a:t>
            </a:r>
          </a:p>
          <a:p>
            <a:r>
              <a:rPr lang="en-US" dirty="0" smtClean="0">
                <a:latin typeface="Courier"/>
                <a:cs typeface="Courier"/>
              </a:rPr>
              <a:t>if (</a:t>
            </a:r>
            <a:r>
              <a:rPr lang="en-US" dirty="0" err="1" smtClean="0">
                <a:latin typeface="Courier"/>
                <a:cs typeface="Courier"/>
              </a:rPr>
              <a:t>scalar_expr</a:t>
            </a:r>
            <a:r>
              <a:rPr lang="en-US" dirty="0" smtClean="0">
                <a:latin typeface="Courier"/>
                <a:cs typeface="Courier"/>
              </a:rPr>
              <a:t>)</a:t>
            </a:r>
          </a:p>
          <a:p>
            <a:r>
              <a:rPr lang="en-US" dirty="0" smtClean="0">
                <a:solidFill>
                  <a:srgbClr val="0000FF"/>
                </a:solidFill>
                <a:latin typeface="Courier"/>
                <a:cs typeface="Courier"/>
              </a:rPr>
              <a:t>private (list)</a:t>
            </a:r>
          </a:p>
          <a:p>
            <a:r>
              <a:rPr lang="en-US" dirty="0" smtClean="0">
                <a:solidFill>
                  <a:srgbClr val="0000FF"/>
                </a:solidFill>
                <a:latin typeface="Courier"/>
                <a:cs typeface="Courier"/>
              </a:rPr>
              <a:t>shared (list)</a:t>
            </a:r>
          </a:p>
          <a:p>
            <a:r>
              <a:rPr lang="en-US" dirty="0" smtClean="0">
                <a:latin typeface="Courier"/>
                <a:cs typeface="Courier"/>
              </a:rPr>
              <a:t>default (</a:t>
            </a:r>
            <a:r>
              <a:rPr lang="en-US" dirty="0" err="1" smtClean="0">
                <a:latin typeface="Courier"/>
                <a:cs typeface="Courier"/>
              </a:rPr>
              <a:t>shared|none</a:t>
            </a:r>
            <a:r>
              <a:rPr lang="en-US" dirty="0" smtClean="0">
                <a:latin typeface="Courier"/>
                <a:cs typeface="Courier"/>
              </a:rPr>
              <a:t>)</a:t>
            </a:r>
          </a:p>
          <a:p>
            <a:r>
              <a:rPr lang="en-US" dirty="0" err="1" smtClean="0">
                <a:latin typeface="Courier"/>
                <a:cs typeface="Courier"/>
              </a:rPr>
              <a:t>firstprivate</a:t>
            </a:r>
            <a:r>
              <a:rPr lang="en-US" dirty="0" smtClean="0">
                <a:latin typeface="Courier"/>
                <a:cs typeface="Courier"/>
              </a:rPr>
              <a:t> (list)</a:t>
            </a:r>
          </a:p>
          <a:p>
            <a:r>
              <a:rPr lang="en-US" dirty="0" smtClean="0">
                <a:latin typeface="Courier"/>
                <a:cs typeface="Courier"/>
              </a:rPr>
              <a:t>reduction(</a:t>
            </a:r>
            <a:r>
              <a:rPr lang="en-US" dirty="0" err="1" smtClean="0">
                <a:latin typeface="Courier"/>
                <a:cs typeface="Courier"/>
              </a:rPr>
              <a:t>operator:list</a:t>
            </a:r>
            <a:r>
              <a:rPr lang="en-US" dirty="0" smtClean="0">
                <a:latin typeface="Courier"/>
                <a:cs typeface="Courier"/>
              </a:rPr>
              <a:t>)</a:t>
            </a:r>
          </a:p>
          <a:p>
            <a:r>
              <a:rPr lang="en-US" dirty="0" err="1" smtClean="0">
                <a:latin typeface="Courier"/>
                <a:cs typeface="Courier"/>
              </a:rPr>
              <a:t>copyin</a:t>
            </a:r>
            <a:r>
              <a:rPr lang="en-US" dirty="0" smtClean="0">
                <a:latin typeface="Courier"/>
                <a:cs typeface="Courier"/>
              </a:rPr>
              <a:t> (list)</a:t>
            </a:r>
          </a:p>
          <a:p>
            <a:r>
              <a:rPr lang="en-US" dirty="0" err="1" smtClean="0">
                <a:latin typeface="Courier"/>
                <a:cs typeface="Courier"/>
              </a:rPr>
              <a:t>num_threads</a:t>
            </a:r>
            <a:r>
              <a:rPr lang="en-US" dirty="0">
                <a:latin typeface="Courier"/>
                <a:cs typeface="Courier"/>
              </a:rPr>
              <a:t> </a:t>
            </a:r>
            <a:r>
              <a:rPr lang="en-US" dirty="0" smtClean="0">
                <a:latin typeface="Courier"/>
                <a:cs typeface="Courier"/>
              </a:rPr>
              <a:t>(</a:t>
            </a:r>
            <a:r>
              <a:rPr lang="en-US" dirty="0" err="1" smtClean="0">
                <a:latin typeface="Courier"/>
                <a:cs typeface="Courier"/>
              </a:rPr>
              <a:t>int</a:t>
            </a:r>
            <a:r>
              <a:rPr lang="en-US" dirty="0" smtClean="0">
                <a:latin typeface="Courier"/>
                <a:cs typeface="Courier"/>
              </a:rPr>
              <a:t>)</a:t>
            </a:r>
          </a:p>
        </p:txBody>
      </p:sp>
      <p:sp>
        <p:nvSpPr>
          <p:cNvPr id="16" name="TextBox 15"/>
          <p:cNvSpPr txBox="1"/>
          <p:nvPr/>
        </p:nvSpPr>
        <p:spPr>
          <a:xfrm>
            <a:off x="625928" y="1757318"/>
            <a:ext cx="7239001"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54835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3773"/>
            <a:ext cx="8229600" cy="5203371"/>
          </a:xfrm>
        </p:spPr>
        <p:txBody>
          <a:bodyPr>
            <a:normAutofit fontScale="92500" lnSpcReduction="10000"/>
          </a:bodyPr>
          <a:lstStyle/>
          <a:p>
            <a:r>
              <a:rPr lang="en-US" sz="3600" dirty="0" smtClean="0">
                <a:latin typeface="Arial Hebrew"/>
                <a:cs typeface="Arial Hebrew"/>
              </a:rPr>
              <a:t>All variables defined outside parallel regions are shared by default</a:t>
            </a:r>
          </a:p>
          <a:p>
            <a:r>
              <a:rPr lang="en-US" sz="3600" dirty="0" smtClean="0">
                <a:latin typeface="Arial Hebrew"/>
                <a:cs typeface="Arial Hebrew"/>
              </a:rPr>
              <a:t>private variables in parallel regions</a:t>
            </a:r>
          </a:p>
          <a:p>
            <a:pPr lvl="1"/>
            <a:r>
              <a:rPr lang="en-US" sz="3066" dirty="0" smtClean="0">
                <a:latin typeface="Arial Hebrew"/>
                <a:cs typeface="Arial Hebrew"/>
              </a:rPr>
              <a:t>Each thread has it’s own copy of the variable and it’s own value. The context is hidden from other threads</a:t>
            </a:r>
          </a:p>
          <a:p>
            <a:r>
              <a:rPr lang="en-US" sz="3600" dirty="0" smtClean="0">
                <a:latin typeface="Arial Hebrew"/>
                <a:cs typeface="Arial Hebrew"/>
              </a:rPr>
              <a:t>shared variables in parallel regions</a:t>
            </a:r>
          </a:p>
          <a:p>
            <a:pPr lvl="1"/>
            <a:r>
              <a:rPr lang="en-US" sz="3066" dirty="0" smtClean="0">
                <a:latin typeface="Arial Hebrew"/>
                <a:cs typeface="Arial Hebrew"/>
              </a:rPr>
              <a:t>The values of shared variables are visible and accessible by all threads</a:t>
            </a:r>
          </a:p>
          <a:p>
            <a:pPr lvl="1"/>
            <a:r>
              <a:rPr lang="en-US" sz="3066" dirty="0" smtClean="0">
                <a:latin typeface="Arial Hebrew"/>
                <a:cs typeface="Arial Hebrew"/>
              </a:rPr>
              <a:t>Programmer is responsible for avoiding </a:t>
            </a:r>
            <a:r>
              <a:rPr lang="en-US" sz="3066" i="1" dirty="0" smtClean="0">
                <a:latin typeface="Arial Hebrew"/>
                <a:cs typeface="Arial Hebrew"/>
              </a:rPr>
              <a:t>race conditions</a:t>
            </a:r>
          </a:p>
        </p:txBody>
      </p:sp>
      <p:sp>
        <p:nvSpPr>
          <p:cNvPr id="4" name="Slide Number Placeholder 3"/>
          <p:cNvSpPr>
            <a:spLocks noGrp="1"/>
          </p:cNvSpPr>
          <p:nvPr>
            <p:ph type="sldNum" sz="quarter" idx="12"/>
          </p:nvPr>
        </p:nvSpPr>
        <p:spPr/>
        <p:txBody>
          <a:bodyPr/>
          <a:lstStyle/>
          <a:p>
            <a:fld id="{106E12CD-FCB1-464E-A775-0B83FDDACE03}" type="slidenum">
              <a:rPr lang="en-US" smtClean="0"/>
              <a:pPr/>
              <a:t>24</a:t>
            </a:fld>
            <a:endParaRPr lang="en-US"/>
          </a:p>
        </p:txBody>
      </p:sp>
    </p:spTree>
    <p:extLst>
      <p:ext uri="{BB962C8B-B14F-4D97-AF65-F5344CB8AC3E}">
        <p14:creationId xmlns:p14="http://schemas.microsoft.com/office/powerpoint/2010/main" val="291482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5928" y="1233714"/>
            <a:ext cx="7334250" cy="4960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Rectangle 13"/>
          <p:cNvSpPr/>
          <p:nvPr/>
        </p:nvSpPr>
        <p:spPr>
          <a:xfrm>
            <a:off x="835479" y="2227942"/>
            <a:ext cx="1823357" cy="3813628"/>
          </a:xfrm>
          <a:prstGeom prst="rect">
            <a:avLst/>
          </a:prstGeom>
          <a:gradFill flip="none" rotWithShape="1">
            <a:gsLst>
              <a:gs pos="0">
                <a:schemeClr val="accent6">
                  <a:tint val="50000"/>
                  <a:satMod val="300000"/>
                  <a:alpha val="43000"/>
                </a:schemeClr>
              </a:gs>
              <a:gs pos="35000">
                <a:schemeClr val="accent6">
                  <a:tint val="37000"/>
                  <a:satMod val="300000"/>
                  <a:alpha val="43000"/>
                </a:schemeClr>
              </a:gs>
              <a:gs pos="100000">
                <a:schemeClr val="accent6">
                  <a:tint val="15000"/>
                  <a:satMod val="350000"/>
                  <a:alpha val="43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106E12CD-FCB1-464E-A775-0B83FDDACE03}"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6" name="Rectangle 5"/>
          <p:cNvSpPr/>
          <p:nvPr/>
        </p:nvSpPr>
        <p:spPr>
          <a:xfrm>
            <a:off x="1945822" y="319314"/>
            <a:ext cx="4830535" cy="914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smtClean="0">
                <a:latin typeface="Arial Hebrew"/>
                <a:cs typeface="Arial Hebrew"/>
              </a:rPr>
              <a:t>Core Constructs in a Parallel Region C/C++</a:t>
            </a:r>
            <a:endParaRPr lang="en-US" sz="2800" dirty="0">
              <a:latin typeface="Arial Hebrew"/>
              <a:cs typeface="Arial Hebrew"/>
            </a:endParaRPr>
          </a:p>
        </p:txBody>
      </p:sp>
      <p:sp>
        <p:nvSpPr>
          <p:cNvPr id="7" name="Rectangle 6"/>
          <p:cNvSpPr/>
          <p:nvPr/>
        </p:nvSpPr>
        <p:spPr>
          <a:xfrm>
            <a:off x="835479" y="1233714"/>
            <a:ext cx="1823357" cy="914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latin typeface="Arial Hebrew"/>
                <a:cs typeface="Arial Hebrew"/>
              </a:rPr>
              <a:t>Work</a:t>
            </a:r>
            <a:r>
              <a:rPr lang="en-US" dirty="0" smtClean="0"/>
              <a:t>-sharing Constructs</a:t>
            </a:r>
            <a:endParaRPr lang="en-US" dirty="0"/>
          </a:p>
        </p:txBody>
      </p:sp>
      <p:sp>
        <p:nvSpPr>
          <p:cNvPr id="8" name="Rectangle 7"/>
          <p:cNvSpPr/>
          <p:nvPr/>
        </p:nvSpPr>
        <p:spPr>
          <a:xfrm>
            <a:off x="6038851" y="1233714"/>
            <a:ext cx="1823357" cy="914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latin typeface="Arial Hebrew"/>
                <a:cs typeface="Arial Hebrew"/>
              </a:rPr>
              <a:t>Synchronization Constructs</a:t>
            </a:r>
            <a:endParaRPr lang="en-US" dirty="0">
              <a:latin typeface="Arial Hebrew"/>
              <a:cs typeface="Arial Hebrew"/>
            </a:endParaRPr>
          </a:p>
        </p:txBody>
      </p:sp>
      <p:sp>
        <p:nvSpPr>
          <p:cNvPr id="9" name="Oval 8"/>
          <p:cNvSpPr/>
          <p:nvPr/>
        </p:nvSpPr>
        <p:spPr>
          <a:xfrm>
            <a:off x="835479" y="2383970"/>
            <a:ext cx="1823357"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Arial Hebrew"/>
                <a:cs typeface="Arial Hebrew"/>
              </a:rPr>
              <a:t>For - loops</a:t>
            </a:r>
            <a:endParaRPr lang="en-US" dirty="0">
              <a:latin typeface="Arial Hebrew"/>
              <a:cs typeface="Arial Hebrew"/>
            </a:endParaRPr>
          </a:p>
        </p:txBody>
      </p:sp>
      <p:sp>
        <p:nvSpPr>
          <p:cNvPr id="10" name="Oval 9"/>
          <p:cNvSpPr/>
          <p:nvPr/>
        </p:nvSpPr>
        <p:spPr>
          <a:xfrm>
            <a:off x="835479" y="3298370"/>
            <a:ext cx="1823357"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Arial Hebrew"/>
                <a:cs typeface="Arial Hebrew"/>
              </a:rPr>
              <a:t>Sections</a:t>
            </a:r>
            <a:endParaRPr lang="en-US" dirty="0">
              <a:latin typeface="Arial Hebrew"/>
              <a:cs typeface="Arial Hebrew"/>
            </a:endParaRPr>
          </a:p>
        </p:txBody>
      </p:sp>
      <p:sp>
        <p:nvSpPr>
          <p:cNvPr id="11" name="Oval 10"/>
          <p:cNvSpPr/>
          <p:nvPr/>
        </p:nvSpPr>
        <p:spPr>
          <a:xfrm>
            <a:off x="835479" y="4212770"/>
            <a:ext cx="1823357"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Arial Hebrew"/>
                <a:cs typeface="Arial Hebrew"/>
              </a:rPr>
              <a:t>Single</a:t>
            </a:r>
            <a:endParaRPr lang="en-US" dirty="0">
              <a:latin typeface="Arial Hebrew"/>
              <a:cs typeface="Arial Hebrew"/>
            </a:endParaRPr>
          </a:p>
        </p:txBody>
      </p:sp>
      <p:sp>
        <p:nvSpPr>
          <p:cNvPr id="12" name="Oval 11"/>
          <p:cNvSpPr/>
          <p:nvPr/>
        </p:nvSpPr>
        <p:spPr>
          <a:xfrm>
            <a:off x="835479" y="5127170"/>
            <a:ext cx="1823357"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Arial Hebrew"/>
                <a:cs typeface="Arial Hebrew"/>
              </a:rPr>
              <a:t>Task</a:t>
            </a:r>
            <a:endParaRPr lang="en-US" dirty="0">
              <a:latin typeface="Arial Hebrew"/>
              <a:cs typeface="Arial Hebrew"/>
            </a:endParaRPr>
          </a:p>
        </p:txBody>
      </p:sp>
      <p:sp>
        <p:nvSpPr>
          <p:cNvPr id="15" name="Rectangle 14"/>
          <p:cNvSpPr/>
          <p:nvPr/>
        </p:nvSpPr>
        <p:spPr>
          <a:xfrm>
            <a:off x="6038851" y="2148114"/>
            <a:ext cx="1823357" cy="3813628"/>
          </a:xfrm>
          <a:prstGeom prst="rect">
            <a:avLst/>
          </a:prstGeom>
          <a:gradFill flip="none" rotWithShape="1">
            <a:gsLst>
              <a:gs pos="0">
                <a:schemeClr val="accent6">
                  <a:tint val="50000"/>
                  <a:satMod val="300000"/>
                  <a:alpha val="43000"/>
                </a:schemeClr>
              </a:gs>
              <a:gs pos="35000">
                <a:schemeClr val="accent6">
                  <a:tint val="37000"/>
                  <a:satMod val="300000"/>
                  <a:alpha val="43000"/>
                </a:schemeClr>
              </a:gs>
              <a:gs pos="100000">
                <a:schemeClr val="accent6">
                  <a:tint val="15000"/>
                  <a:satMod val="350000"/>
                  <a:alpha val="43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 name="Oval 15"/>
          <p:cNvSpPr/>
          <p:nvPr/>
        </p:nvSpPr>
        <p:spPr>
          <a:xfrm>
            <a:off x="6038851" y="2148114"/>
            <a:ext cx="1823357" cy="914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Arial Hebrew"/>
                <a:cs typeface="Arial Hebrew"/>
              </a:rPr>
              <a:t>Barrier</a:t>
            </a:r>
            <a:endParaRPr lang="en-US" dirty="0">
              <a:latin typeface="Arial Hebrew"/>
              <a:cs typeface="Arial Hebrew"/>
            </a:endParaRPr>
          </a:p>
        </p:txBody>
      </p:sp>
      <p:sp>
        <p:nvSpPr>
          <p:cNvPr id="17" name="Oval 16"/>
          <p:cNvSpPr/>
          <p:nvPr/>
        </p:nvSpPr>
        <p:spPr>
          <a:xfrm>
            <a:off x="6038851" y="3062514"/>
            <a:ext cx="1823357" cy="914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Arial Hebrew"/>
                <a:cs typeface="Arial Hebrew"/>
              </a:rPr>
              <a:t>Flush</a:t>
            </a:r>
            <a:endParaRPr lang="en-US" dirty="0">
              <a:latin typeface="Arial Hebrew"/>
              <a:cs typeface="Arial Hebrew"/>
            </a:endParaRPr>
          </a:p>
        </p:txBody>
      </p:sp>
      <p:sp>
        <p:nvSpPr>
          <p:cNvPr id="18" name="Oval 17"/>
          <p:cNvSpPr/>
          <p:nvPr/>
        </p:nvSpPr>
        <p:spPr>
          <a:xfrm>
            <a:off x="6038851" y="3976914"/>
            <a:ext cx="1823357" cy="914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Arial Hebrew"/>
                <a:cs typeface="Arial Hebrew"/>
              </a:rPr>
              <a:t>Critical</a:t>
            </a:r>
            <a:endParaRPr lang="en-US" dirty="0">
              <a:latin typeface="Arial Hebrew"/>
              <a:cs typeface="Arial Hebrew"/>
            </a:endParaRPr>
          </a:p>
        </p:txBody>
      </p:sp>
      <p:sp>
        <p:nvSpPr>
          <p:cNvPr id="19" name="Oval 18"/>
          <p:cNvSpPr/>
          <p:nvPr/>
        </p:nvSpPr>
        <p:spPr>
          <a:xfrm>
            <a:off x="6038851" y="5065485"/>
            <a:ext cx="1823357" cy="914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err="1" smtClean="0">
                <a:latin typeface="Arial Hebrew"/>
                <a:cs typeface="Arial Hebrew"/>
              </a:rPr>
              <a:t>ThreadPrivate</a:t>
            </a:r>
            <a:endParaRPr lang="en-US" sz="2000" dirty="0">
              <a:latin typeface="Arial Hebrew"/>
              <a:cs typeface="Arial Hebrew"/>
            </a:endParaRPr>
          </a:p>
        </p:txBody>
      </p:sp>
      <p:sp>
        <p:nvSpPr>
          <p:cNvPr id="21" name="Oval 20"/>
          <p:cNvSpPr/>
          <p:nvPr/>
        </p:nvSpPr>
        <p:spPr>
          <a:xfrm>
            <a:off x="3469822" y="2383970"/>
            <a:ext cx="1823357" cy="91440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atin typeface="Arial Hebrew"/>
                <a:cs typeface="Arial Hebrew"/>
              </a:rPr>
              <a:t>Ordered</a:t>
            </a:r>
            <a:endParaRPr lang="en-US" dirty="0">
              <a:latin typeface="Arial Hebrew"/>
              <a:cs typeface="Arial Hebrew"/>
            </a:endParaRPr>
          </a:p>
        </p:txBody>
      </p:sp>
      <p:cxnSp>
        <p:nvCxnSpPr>
          <p:cNvPr id="41" name="Elbow Connector 40"/>
          <p:cNvCxnSpPr>
            <a:stCxn id="21" idx="6"/>
            <a:endCxn id="8" idx="1"/>
          </p:cNvCxnSpPr>
          <p:nvPr/>
        </p:nvCxnSpPr>
        <p:spPr>
          <a:xfrm flipV="1">
            <a:off x="5293179" y="1690914"/>
            <a:ext cx="745672" cy="1150256"/>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9" idx="6"/>
            <a:endCxn id="21" idx="2"/>
          </p:cNvCxnSpPr>
          <p:nvPr/>
        </p:nvCxnSpPr>
        <p:spPr>
          <a:xfrm>
            <a:off x="2658835" y="2841170"/>
            <a:ext cx="81098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434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Hebrew"/>
                <a:cs typeface="Arial Hebrew"/>
              </a:rPr>
              <a:t>f</a:t>
            </a:r>
            <a:r>
              <a:rPr lang="en-US" b="1" dirty="0" smtClean="0">
                <a:latin typeface="Arial Hebrew"/>
                <a:cs typeface="Arial Hebrew"/>
              </a:rPr>
              <a:t>or</a:t>
            </a:r>
            <a:r>
              <a:rPr lang="en-US" dirty="0" smtClean="0">
                <a:latin typeface="Arial Hebrew"/>
                <a:cs typeface="Arial Hebrew"/>
              </a:rPr>
              <a:t> </a:t>
            </a:r>
            <a:r>
              <a:rPr lang="en-US" dirty="0" err="1" smtClean="0">
                <a:latin typeface="Arial Hebrew"/>
                <a:cs typeface="Arial Hebrew"/>
              </a:rPr>
              <a:t>worksharing</a:t>
            </a:r>
            <a:r>
              <a:rPr lang="en-US" dirty="0" smtClean="0">
                <a:latin typeface="Arial Hebrew"/>
                <a:cs typeface="Arial Hebrew"/>
              </a:rPr>
              <a:t> construct</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26</a:t>
            </a:fld>
            <a:endParaRPr lang="en-US"/>
          </a:p>
        </p:txBody>
      </p:sp>
      <p:sp>
        <p:nvSpPr>
          <p:cNvPr id="12" name="TextBox 11"/>
          <p:cNvSpPr txBox="1"/>
          <p:nvPr/>
        </p:nvSpPr>
        <p:spPr>
          <a:xfrm>
            <a:off x="122464" y="1702890"/>
            <a:ext cx="3416846" cy="4401205"/>
          </a:xfrm>
          <a:prstGeom prst="rect">
            <a:avLst/>
          </a:prstGeom>
          <a:noFill/>
        </p:spPr>
        <p:txBody>
          <a:bodyPr wrap="none" rtlCol="0">
            <a:spAutoFit/>
          </a:bodyPr>
          <a:lstStyle/>
          <a:p>
            <a:r>
              <a:rPr lang="en-US" sz="2800" dirty="0" smtClean="0">
                <a:latin typeface="Courier"/>
                <a:cs typeface="Courier"/>
              </a:rPr>
              <a:t>#pragma </a:t>
            </a:r>
            <a:r>
              <a:rPr lang="en-US" sz="2800" dirty="0" err="1" smtClean="0">
                <a:latin typeface="Courier"/>
                <a:cs typeface="Courier"/>
              </a:rPr>
              <a:t>omp</a:t>
            </a:r>
            <a:r>
              <a:rPr lang="en-US" sz="2800" dirty="0" smtClean="0">
                <a:latin typeface="Courier"/>
                <a:cs typeface="Courier"/>
              </a:rPr>
              <a:t> for </a:t>
            </a:r>
          </a:p>
          <a:p>
            <a:r>
              <a:rPr lang="en-US" sz="2800" dirty="0" smtClean="0">
                <a:latin typeface="Courier"/>
                <a:cs typeface="Courier"/>
              </a:rPr>
              <a:t>{</a:t>
            </a:r>
          </a:p>
          <a:p>
            <a:r>
              <a:rPr lang="en-US" sz="2800" dirty="0" err="1" smtClean="0">
                <a:latin typeface="Courier"/>
                <a:cs typeface="Courier"/>
              </a:rPr>
              <a:t>for_loop</a:t>
            </a:r>
            <a:endParaRPr lang="is-IS" sz="2800" dirty="0" smtClean="0">
              <a:latin typeface="Courier"/>
              <a:cs typeface="Courier"/>
            </a:endParaRPr>
          </a:p>
          <a:p>
            <a:r>
              <a:rPr lang="is-IS" sz="2800" dirty="0" smtClean="0">
                <a:latin typeface="Courier"/>
                <a:cs typeface="Courier"/>
              </a:rPr>
              <a:t>...</a:t>
            </a:r>
          </a:p>
          <a:p>
            <a:r>
              <a:rPr lang="is-IS" sz="2800" dirty="0" smtClean="0">
                <a:latin typeface="Courier"/>
                <a:cs typeface="Courier"/>
              </a:rPr>
              <a:t>...</a:t>
            </a:r>
          </a:p>
          <a:p>
            <a:r>
              <a:rPr lang="is-IS" sz="2800" dirty="0" smtClean="0">
                <a:latin typeface="Courier"/>
                <a:cs typeface="Courier"/>
              </a:rPr>
              <a:t>...</a:t>
            </a:r>
          </a:p>
          <a:p>
            <a:r>
              <a:rPr lang="en-US" sz="2800" dirty="0" smtClean="0">
                <a:latin typeface="Courier"/>
                <a:cs typeface="Courier"/>
              </a:rPr>
              <a:t>...</a:t>
            </a:r>
          </a:p>
          <a:p>
            <a:r>
              <a:rPr lang="en-US" sz="2800" dirty="0" smtClean="0">
                <a:latin typeface="Courier"/>
                <a:cs typeface="Courier"/>
              </a:rPr>
              <a:t>...</a:t>
            </a:r>
          </a:p>
          <a:p>
            <a:endParaRPr lang="en-US" sz="2800" dirty="0">
              <a:latin typeface="Courier"/>
              <a:cs typeface="Courier"/>
            </a:endParaRPr>
          </a:p>
          <a:p>
            <a:r>
              <a:rPr lang="en-US" sz="2800" dirty="0" smtClean="0">
                <a:latin typeface="Courier"/>
                <a:cs typeface="Courier"/>
              </a:rPr>
              <a:t>} </a:t>
            </a:r>
            <a:endParaRPr lang="en-US" sz="2800" dirty="0">
              <a:latin typeface="Courier"/>
              <a:cs typeface="Courier"/>
            </a:endParaRPr>
          </a:p>
        </p:txBody>
      </p:sp>
      <p:sp>
        <p:nvSpPr>
          <p:cNvPr id="15" name="TextBox 14"/>
          <p:cNvSpPr txBox="1"/>
          <p:nvPr/>
        </p:nvSpPr>
        <p:spPr>
          <a:xfrm>
            <a:off x="3518807" y="1702889"/>
            <a:ext cx="3752853" cy="2862323"/>
          </a:xfrm>
          <a:prstGeom prst="rect">
            <a:avLst/>
          </a:prstGeom>
          <a:solidFill>
            <a:schemeClr val="bg1">
              <a:lumMod val="65000"/>
              <a:alpha val="23000"/>
            </a:schemeClr>
          </a:solidFill>
          <a:ln>
            <a:solidFill>
              <a:schemeClr val="tx1"/>
            </a:solidFill>
          </a:ln>
        </p:spPr>
        <p:txBody>
          <a:bodyPr wrap="square" rtlCol="0">
            <a:spAutoFit/>
          </a:bodyPr>
          <a:lstStyle/>
          <a:p>
            <a:r>
              <a:rPr lang="en-US" dirty="0" smtClean="0">
                <a:latin typeface="Courier"/>
                <a:cs typeface="Courier"/>
              </a:rPr>
              <a:t>&lt;Clauses&gt;</a:t>
            </a:r>
          </a:p>
          <a:p>
            <a:r>
              <a:rPr lang="en-US" dirty="0">
                <a:solidFill>
                  <a:srgbClr val="0000FF"/>
                </a:solidFill>
                <a:latin typeface="Courier"/>
                <a:cs typeface="Courier"/>
              </a:rPr>
              <a:t>s</a:t>
            </a:r>
            <a:r>
              <a:rPr lang="en-US" dirty="0" smtClean="0">
                <a:solidFill>
                  <a:srgbClr val="0000FF"/>
                </a:solidFill>
                <a:latin typeface="Courier"/>
                <a:cs typeface="Courier"/>
              </a:rPr>
              <a:t>chedule(type,[chunk])</a:t>
            </a:r>
          </a:p>
          <a:p>
            <a:r>
              <a:rPr lang="en-US" dirty="0">
                <a:solidFill>
                  <a:srgbClr val="0000FF"/>
                </a:solidFill>
                <a:latin typeface="Courier"/>
                <a:cs typeface="Courier"/>
              </a:rPr>
              <a:t>o</a:t>
            </a:r>
            <a:r>
              <a:rPr lang="en-US" dirty="0" smtClean="0">
                <a:solidFill>
                  <a:srgbClr val="0000FF"/>
                </a:solidFill>
                <a:latin typeface="Courier"/>
                <a:cs typeface="Courier"/>
              </a:rPr>
              <a:t>rdered</a:t>
            </a:r>
          </a:p>
          <a:p>
            <a:r>
              <a:rPr lang="en-US" dirty="0">
                <a:latin typeface="Courier"/>
                <a:cs typeface="Courier"/>
              </a:rPr>
              <a:t>p</a:t>
            </a:r>
            <a:r>
              <a:rPr lang="en-US" dirty="0" smtClean="0">
                <a:latin typeface="Courier"/>
                <a:cs typeface="Courier"/>
              </a:rPr>
              <a:t>rivate (list)</a:t>
            </a:r>
          </a:p>
          <a:p>
            <a:r>
              <a:rPr lang="en-US" dirty="0" smtClean="0">
                <a:latin typeface="Courier"/>
                <a:cs typeface="Courier"/>
              </a:rPr>
              <a:t>shared (list)</a:t>
            </a:r>
          </a:p>
          <a:p>
            <a:r>
              <a:rPr lang="en-US" dirty="0" err="1" smtClean="0">
                <a:latin typeface="Courier"/>
                <a:cs typeface="Courier"/>
              </a:rPr>
              <a:t>firstprivate</a:t>
            </a:r>
            <a:r>
              <a:rPr lang="en-US" dirty="0" smtClean="0">
                <a:latin typeface="Courier"/>
                <a:cs typeface="Courier"/>
              </a:rPr>
              <a:t> (list)</a:t>
            </a:r>
          </a:p>
          <a:p>
            <a:r>
              <a:rPr lang="en-US" dirty="0" err="1">
                <a:latin typeface="Courier"/>
                <a:cs typeface="Courier"/>
              </a:rPr>
              <a:t>l</a:t>
            </a:r>
            <a:r>
              <a:rPr lang="en-US" dirty="0" err="1" smtClean="0">
                <a:latin typeface="Courier"/>
                <a:cs typeface="Courier"/>
              </a:rPr>
              <a:t>astprivate</a:t>
            </a:r>
            <a:r>
              <a:rPr lang="en-US" dirty="0" smtClean="0">
                <a:latin typeface="Courier"/>
                <a:cs typeface="Courier"/>
              </a:rPr>
              <a:t> (list)</a:t>
            </a:r>
          </a:p>
          <a:p>
            <a:r>
              <a:rPr lang="en-US" dirty="0" smtClean="0">
                <a:solidFill>
                  <a:srgbClr val="0000FF"/>
                </a:solidFill>
                <a:latin typeface="Courier"/>
                <a:cs typeface="Courier"/>
              </a:rPr>
              <a:t>reduction(</a:t>
            </a:r>
            <a:r>
              <a:rPr lang="en-US" dirty="0" err="1" smtClean="0">
                <a:solidFill>
                  <a:srgbClr val="0000FF"/>
                </a:solidFill>
                <a:latin typeface="Courier"/>
                <a:cs typeface="Courier"/>
              </a:rPr>
              <a:t>operator:list</a:t>
            </a:r>
            <a:r>
              <a:rPr lang="en-US" dirty="0" smtClean="0">
                <a:solidFill>
                  <a:srgbClr val="0000FF"/>
                </a:solidFill>
                <a:latin typeface="Courier"/>
                <a:cs typeface="Courier"/>
              </a:rPr>
              <a:t>)</a:t>
            </a:r>
          </a:p>
          <a:p>
            <a:r>
              <a:rPr lang="en-US" dirty="0" smtClean="0">
                <a:latin typeface="Courier"/>
                <a:cs typeface="Courier"/>
              </a:rPr>
              <a:t>collapse (n)</a:t>
            </a:r>
          </a:p>
          <a:p>
            <a:r>
              <a:rPr lang="en-US" dirty="0" err="1" smtClean="0">
                <a:latin typeface="Courier"/>
                <a:cs typeface="Courier"/>
              </a:rPr>
              <a:t>nowait</a:t>
            </a:r>
            <a:endParaRPr lang="en-US" dirty="0" smtClean="0">
              <a:latin typeface="Courier"/>
              <a:cs typeface="Courier"/>
            </a:endParaRPr>
          </a:p>
        </p:txBody>
      </p:sp>
      <p:sp>
        <p:nvSpPr>
          <p:cNvPr id="16" name="TextBox 15"/>
          <p:cNvSpPr txBox="1"/>
          <p:nvPr/>
        </p:nvSpPr>
        <p:spPr>
          <a:xfrm>
            <a:off x="122464" y="1702890"/>
            <a:ext cx="7239001"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pic>
        <p:nvPicPr>
          <p:cNvPr id="3" name="Picture 2" descr="work_share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60" y="1666211"/>
            <a:ext cx="1866900" cy="38404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307959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27</a:t>
            </a:fld>
            <a:endParaRPr lang="en-US"/>
          </a:p>
        </p:txBody>
      </p:sp>
      <p:sp>
        <p:nvSpPr>
          <p:cNvPr id="5" name="TextBox 4"/>
          <p:cNvSpPr txBox="1"/>
          <p:nvPr/>
        </p:nvSpPr>
        <p:spPr>
          <a:xfrm>
            <a:off x="204106" y="168354"/>
            <a:ext cx="8732635" cy="1815882"/>
          </a:xfrm>
          <a:prstGeom prst="rect">
            <a:avLst/>
          </a:prstGeom>
          <a:noFill/>
          <a:ln>
            <a:solidFill>
              <a:schemeClr val="tx1"/>
            </a:solidFill>
          </a:ln>
        </p:spPr>
        <p:txBody>
          <a:bodyPr wrap="square" rtlCol="0">
            <a:spAutoFit/>
          </a:bodyPr>
          <a:lstStyle/>
          <a:p>
            <a:r>
              <a:rPr lang="en-US" sz="2800" dirty="0" smtClean="0">
                <a:latin typeface="Arial Hebrew"/>
                <a:cs typeface="Arial Hebrew"/>
              </a:rPr>
              <a:t>The </a:t>
            </a:r>
            <a:r>
              <a:rPr lang="en-US" sz="2800" dirty="0" smtClean="0">
                <a:solidFill>
                  <a:srgbClr val="0000FF"/>
                </a:solidFill>
                <a:latin typeface="Arial Hebrew"/>
                <a:cs typeface="Arial Hebrew"/>
              </a:rPr>
              <a:t>reduction</a:t>
            </a:r>
            <a:r>
              <a:rPr lang="en-US" sz="2800" dirty="0" smtClean="0">
                <a:latin typeface="Arial Hebrew"/>
                <a:cs typeface="Arial Hebrew"/>
              </a:rPr>
              <a:t> clause creates </a:t>
            </a:r>
            <a:r>
              <a:rPr lang="en-US" sz="2800" dirty="0">
                <a:latin typeface="Arial Hebrew"/>
                <a:cs typeface="Arial Hebrew"/>
              </a:rPr>
              <a:t>p</a:t>
            </a:r>
            <a:r>
              <a:rPr lang="en-US" sz="2800" dirty="0" smtClean="0">
                <a:latin typeface="Arial Hebrew"/>
                <a:cs typeface="Arial Hebrew"/>
              </a:rPr>
              <a:t>rivate copies </a:t>
            </a:r>
          </a:p>
          <a:p>
            <a:r>
              <a:rPr lang="en-US" sz="2800" dirty="0" smtClean="0">
                <a:latin typeface="Arial Hebrew"/>
                <a:cs typeface="Arial Hebrew"/>
              </a:rPr>
              <a:t>of the shared variable list. Private copies are then ‘reduced’, i.e. summed, and the answer is returned back to the global variable </a:t>
            </a:r>
            <a:endParaRPr lang="en-US" sz="2800" dirty="0">
              <a:latin typeface="Arial Hebrew"/>
              <a:cs typeface="Arial Hebrew"/>
            </a:endParaRPr>
          </a:p>
        </p:txBody>
      </p:sp>
      <p:sp>
        <p:nvSpPr>
          <p:cNvPr id="6" name="Rectangle 5"/>
          <p:cNvSpPr/>
          <p:nvPr/>
        </p:nvSpPr>
        <p:spPr>
          <a:xfrm>
            <a:off x="204106" y="3269458"/>
            <a:ext cx="7130144" cy="3046988"/>
          </a:xfrm>
          <a:prstGeom prst="rect">
            <a:avLst/>
          </a:prstGeom>
        </p:spPr>
        <p:txBody>
          <a:bodyPr wrap="square">
            <a:spAutoFit/>
          </a:bodyPr>
          <a:lstStyle/>
          <a:p>
            <a:r>
              <a:rPr lang="en-US" sz="3200" dirty="0">
                <a:latin typeface="Arial Hebrew"/>
                <a:cs typeface="Arial Hebrew"/>
              </a:rPr>
              <a:t>#pragma </a:t>
            </a:r>
            <a:r>
              <a:rPr lang="en-US" sz="3200" dirty="0" err="1">
                <a:latin typeface="Arial Hebrew"/>
                <a:cs typeface="Arial Hebrew"/>
              </a:rPr>
              <a:t>omp</a:t>
            </a:r>
            <a:r>
              <a:rPr lang="en-US" sz="3200" dirty="0">
                <a:latin typeface="Arial Hebrew"/>
                <a:cs typeface="Arial Hebrew"/>
              </a:rPr>
              <a:t> </a:t>
            </a:r>
            <a:r>
              <a:rPr lang="en-US" sz="3200" dirty="0">
                <a:solidFill>
                  <a:srgbClr val="FF0000"/>
                </a:solidFill>
                <a:latin typeface="Arial Hebrew"/>
                <a:cs typeface="Arial Hebrew"/>
              </a:rPr>
              <a:t>parallel </a:t>
            </a:r>
            <a:r>
              <a:rPr lang="en-US" sz="3200" dirty="0" smtClean="0">
                <a:solidFill>
                  <a:srgbClr val="FF0000"/>
                </a:solidFill>
                <a:latin typeface="Arial Hebrew"/>
                <a:cs typeface="Arial Hebrew"/>
              </a:rPr>
              <a:t>for </a:t>
            </a:r>
            <a:r>
              <a:rPr lang="en-US" sz="3200" dirty="0">
                <a:solidFill>
                  <a:srgbClr val="0000FF"/>
                </a:solidFill>
                <a:latin typeface="Arial Hebrew"/>
                <a:cs typeface="Arial Hebrew"/>
              </a:rPr>
              <a:t>private(</a:t>
            </a:r>
            <a:r>
              <a:rPr lang="en-US" sz="3200" dirty="0" err="1">
                <a:solidFill>
                  <a:srgbClr val="0000FF"/>
                </a:solidFill>
                <a:latin typeface="Arial Hebrew"/>
                <a:cs typeface="Arial Hebrew"/>
              </a:rPr>
              <a:t>i</a:t>
            </a:r>
            <a:r>
              <a:rPr lang="en-US" sz="3200" dirty="0" smtClean="0">
                <a:solidFill>
                  <a:srgbClr val="0000FF"/>
                </a:solidFill>
                <a:latin typeface="Arial Hebrew"/>
                <a:cs typeface="Arial Hebrew"/>
              </a:rPr>
              <a:t>)</a:t>
            </a:r>
            <a:r>
              <a:rPr lang="en-US" sz="3200" dirty="0" smtClean="0">
                <a:latin typeface="Arial Hebrew"/>
                <a:cs typeface="Arial Hebrew"/>
              </a:rPr>
              <a:t> </a:t>
            </a:r>
            <a:r>
              <a:rPr lang="en-US" sz="3200" dirty="0" smtClean="0">
                <a:solidFill>
                  <a:srgbClr val="0000FF"/>
                </a:solidFill>
                <a:latin typeface="Arial Hebrew"/>
                <a:cs typeface="Arial Hebrew"/>
              </a:rPr>
              <a:t>reduction</a:t>
            </a:r>
            <a:r>
              <a:rPr lang="en-US" sz="3200" dirty="0">
                <a:solidFill>
                  <a:srgbClr val="0000FF"/>
                </a:solidFill>
                <a:latin typeface="Arial Hebrew"/>
                <a:cs typeface="Arial Hebrew"/>
              </a:rPr>
              <a:t>(+:result)  </a:t>
            </a:r>
          </a:p>
          <a:p>
            <a:r>
              <a:rPr lang="en-US" sz="3200" dirty="0" smtClean="0">
                <a:latin typeface="Arial Hebrew"/>
                <a:cs typeface="Arial Hebrew"/>
              </a:rPr>
              <a:t>{</a:t>
            </a:r>
            <a:endParaRPr lang="en-US" sz="3200" dirty="0">
              <a:latin typeface="Arial Hebrew"/>
              <a:cs typeface="Arial Hebrew"/>
            </a:endParaRPr>
          </a:p>
          <a:p>
            <a:r>
              <a:rPr lang="en-US" sz="3200" dirty="0">
                <a:latin typeface="Arial Hebrew"/>
                <a:cs typeface="Arial Hebrew"/>
              </a:rPr>
              <a:t>  for (</a:t>
            </a:r>
            <a:r>
              <a:rPr lang="en-US" sz="3200" dirty="0" err="1">
                <a:latin typeface="Arial Hebrew"/>
                <a:cs typeface="Arial Hebrew"/>
              </a:rPr>
              <a:t>i</a:t>
            </a:r>
            <a:r>
              <a:rPr lang="en-US" sz="3200" dirty="0">
                <a:latin typeface="Arial Hebrew"/>
                <a:cs typeface="Arial Hebrew"/>
              </a:rPr>
              <a:t>=0; </a:t>
            </a:r>
            <a:r>
              <a:rPr lang="en-US" sz="3200" dirty="0" err="1">
                <a:latin typeface="Arial Hebrew"/>
                <a:cs typeface="Arial Hebrew"/>
              </a:rPr>
              <a:t>i</a:t>
            </a:r>
            <a:r>
              <a:rPr lang="en-US" sz="3200" dirty="0">
                <a:latin typeface="Arial Hebrew"/>
                <a:cs typeface="Arial Hebrew"/>
              </a:rPr>
              <a:t> &lt; n; </a:t>
            </a:r>
            <a:r>
              <a:rPr lang="en-US" sz="3200" dirty="0" err="1">
                <a:latin typeface="Arial Hebrew"/>
                <a:cs typeface="Arial Hebrew"/>
              </a:rPr>
              <a:t>i</a:t>
            </a:r>
            <a:r>
              <a:rPr lang="en-US" sz="3200" dirty="0">
                <a:latin typeface="Arial Hebrew"/>
                <a:cs typeface="Arial Hebrew"/>
              </a:rPr>
              <a:t>++)</a:t>
            </a:r>
          </a:p>
          <a:p>
            <a:r>
              <a:rPr lang="en-US" sz="3200" dirty="0">
                <a:latin typeface="Arial Hebrew"/>
                <a:cs typeface="Arial Hebrew"/>
              </a:rPr>
              <a:t>    result = result + </a:t>
            </a:r>
            <a:r>
              <a:rPr lang="en-US" sz="3200" dirty="0" err="1" smtClean="0">
                <a:latin typeface="Arial Hebrew"/>
                <a:cs typeface="Arial Hebrew"/>
              </a:rPr>
              <a:t>i</a:t>
            </a:r>
            <a:r>
              <a:rPr lang="en-US" sz="3200" dirty="0" smtClean="0">
                <a:latin typeface="Arial Hebrew"/>
                <a:cs typeface="Arial Hebrew"/>
              </a:rPr>
              <a:t>*</a:t>
            </a:r>
            <a:r>
              <a:rPr lang="en-US" sz="3200" dirty="0" err="1" smtClean="0">
                <a:latin typeface="Arial Hebrew"/>
                <a:cs typeface="Arial Hebrew"/>
              </a:rPr>
              <a:t>i</a:t>
            </a:r>
            <a:r>
              <a:rPr lang="en-US" sz="3200" dirty="0" smtClean="0">
                <a:latin typeface="Arial Hebrew"/>
                <a:cs typeface="Arial Hebrew"/>
              </a:rPr>
              <a:t>;</a:t>
            </a:r>
          </a:p>
          <a:p>
            <a:r>
              <a:rPr lang="en-US" sz="3200" dirty="0">
                <a:latin typeface="Arial Hebrew"/>
                <a:cs typeface="Arial Hebrew"/>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2444788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28</a:t>
            </a:fld>
            <a:endParaRPr lang="en-US"/>
          </a:p>
        </p:txBody>
      </p:sp>
      <p:sp>
        <p:nvSpPr>
          <p:cNvPr id="5" name="TextBox 4"/>
          <p:cNvSpPr txBox="1"/>
          <p:nvPr/>
        </p:nvSpPr>
        <p:spPr>
          <a:xfrm>
            <a:off x="389559" y="290287"/>
            <a:ext cx="7272652" cy="830997"/>
          </a:xfrm>
          <a:prstGeom prst="rect">
            <a:avLst/>
          </a:prstGeom>
          <a:noFill/>
          <a:ln>
            <a:solidFill>
              <a:schemeClr val="tx1"/>
            </a:solidFill>
          </a:ln>
        </p:spPr>
        <p:txBody>
          <a:bodyPr wrap="none" rtlCol="0">
            <a:spAutoFit/>
          </a:bodyPr>
          <a:lstStyle/>
          <a:p>
            <a:r>
              <a:rPr lang="en-US" sz="2400" dirty="0" smtClean="0">
                <a:latin typeface="Arial Hebrew"/>
                <a:cs typeface="Arial Hebrew"/>
              </a:rPr>
              <a:t>The </a:t>
            </a:r>
            <a:r>
              <a:rPr lang="en-US" sz="2400" dirty="0" smtClean="0">
                <a:solidFill>
                  <a:srgbClr val="0000FF"/>
                </a:solidFill>
                <a:latin typeface="Arial Hebrew"/>
                <a:cs typeface="Arial Hebrew"/>
              </a:rPr>
              <a:t>schedule(</a:t>
            </a:r>
            <a:r>
              <a:rPr lang="en-US" sz="2400" dirty="0" err="1" smtClean="0">
                <a:solidFill>
                  <a:srgbClr val="0000FF"/>
                </a:solidFill>
                <a:latin typeface="Arial Hebrew"/>
                <a:cs typeface="Arial Hebrew"/>
              </a:rPr>
              <a:t>type,chunk</a:t>
            </a:r>
            <a:r>
              <a:rPr lang="en-US" sz="2400" dirty="0" smtClean="0">
                <a:solidFill>
                  <a:srgbClr val="0000FF"/>
                </a:solidFill>
                <a:latin typeface="Arial Hebrew"/>
                <a:cs typeface="Arial Hebrew"/>
              </a:rPr>
              <a:t>) </a:t>
            </a:r>
            <a:r>
              <a:rPr lang="en-US" sz="2400" dirty="0" smtClean="0">
                <a:latin typeface="Arial Hebrew"/>
                <a:cs typeface="Arial Hebrew"/>
              </a:rPr>
              <a:t>clause instructs on </a:t>
            </a:r>
          </a:p>
          <a:p>
            <a:r>
              <a:rPr lang="en-US" sz="2400" dirty="0" smtClean="0">
                <a:latin typeface="Arial Hebrew"/>
                <a:cs typeface="Arial Hebrew"/>
              </a:rPr>
              <a:t>how to distribute the loop iterations among the threads.</a:t>
            </a:r>
          </a:p>
        </p:txBody>
      </p:sp>
      <p:cxnSp>
        <p:nvCxnSpPr>
          <p:cNvPr id="7" name="Straight Connector 6"/>
          <p:cNvCxnSpPr/>
          <p:nvPr/>
        </p:nvCxnSpPr>
        <p:spPr>
          <a:xfrm>
            <a:off x="884465" y="3762827"/>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84465" y="3915227"/>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84465" y="4042227"/>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4465" y="4194627"/>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84465" y="4350656"/>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84465" y="4503056"/>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84465" y="5094512"/>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84465" y="5246912"/>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84465" y="5373912"/>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84465" y="5526312"/>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84465" y="5682341"/>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84465" y="5834741"/>
            <a:ext cx="68580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79715" y="4350656"/>
            <a:ext cx="590550" cy="584776"/>
          </a:xfrm>
          <a:prstGeom prst="rect">
            <a:avLst/>
          </a:prstGeom>
          <a:noFill/>
        </p:spPr>
        <p:txBody>
          <a:bodyPr wrap="square" rtlCol="0">
            <a:spAutoFit/>
          </a:bodyPr>
          <a:lstStyle/>
          <a:p>
            <a:r>
              <a:rPr lang="is-IS" sz="3200" dirty="0" smtClean="0"/>
              <a:t>…</a:t>
            </a:r>
            <a:endParaRPr lang="en-US" sz="3200" dirty="0"/>
          </a:p>
        </p:txBody>
      </p:sp>
      <p:sp>
        <p:nvSpPr>
          <p:cNvPr id="22" name="Left Brace 21"/>
          <p:cNvSpPr/>
          <p:nvPr/>
        </p:nvSpPr>
        <p:spPr>
          <a:xfrm>
            <a:off x="489857" y="3762827"/>
            <a:ext cx="285750" cy="240465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5325" y="4660881"/>
            <a:ext cx="522599" cy="369332"/>
          </a:xfrm>
          <a:prstGeom prst="rect">
            <a:avLst/>
          </a:prstGeom>
          <a:noFill/>
        </p:spPr>
        <p:txBody>
          <a:bodyPr wrap="none" rtlCol="0">
            <a:spAutoFit/>
          </a:bodyPr>
          <a:lstStyle/>
          <a:p>
            <a:r>
              <a:rPr lang="en-US" dirty="0" smtClean="0">
                <a:latin typeface="Arial Hebrew"/>
                <a:cs typeface="Arial Hebrew"/>
              </a:rPr>
              <a:t>100</a:t>
            </a:r>
            <a:endParaRPr lang="en-US" dirty="0">
              <a:latin typeface="Arial Hebrew"/>
              <a:cs typeface="Arial Hebrew"/>
            </a:endParaRPr>
          </a:p>
        </p:txBody>
      </p:sp>
      <p:sp>
        <p:nvSpPr>
          <p:cNvPr id="24" name="Right Brace 23"/>
          <p:cNvSpPr/>
          <p:nvPr/>
        </p:nvSpPr>
        <p:spPr>
          <a:xfrm>
            <a:off x="1804307" y="3762828"/>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6" name="Right Brace 25"/>
          <p:cNvSpPr/>
          <p:nvPr/>
        </p:nvSpPr>
        <p:spPr>
          <a:xfrm>
            <a:off x="1804307" y="4194628"/>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7" name="TextBox 26"/>
          <p:cNvSpPr txBox="1"/>
          <p:nvPr/>
        </p:nvSpPr>
        <p:spPr>
          <a:xfrm rot="5400000">
            <a:off x="2043082" y="3804538"/>
            <a:ext cx="409954" cy="369332"/>
          </a:xfrm>
          <a:prstGeom prst="rect">
            <a:avLst/>
          </a:prstGeom>
          <a:noFill/>
        </p:spPr>
        <p:txBody>
          <a:bodyPr wrap="none" rtlCol="0">
            <a:spAutoFit/>
          </a:bodyPr>
          <a:lstStyle/>
          <a:p>
            <a:r>
              <a:rPr lang="en-US" dirty="0" smtClean="0">
                <a:latin typeface="Arial Hebrew"/>
                <a:cs typeface="Arial Hebrew"/>
              </a:rPr>
              <a:t>10</a:t>
            </a:r>
            <a:endParaRPr lang="en-US" dirty="0">
              <a:latin typeface="Arial Hebrew"/>
              <a:cs typeface="Arial Hebrew"/>
            </a:endParaRPr>
          </a:p>
        </p:txBody>
      </p:sp>
      <p:sp>
        <p:nvSpPr>
          <p:cNvPr id="28" name="TextBox 27"/>
          <p:cNvSpPr txBox="1"/>
          <p:nvPr/>
        </p:nvSpPr>
        <p:spPr>
          <a:xfrm rot="5400000">
            <a:off x="2034916" y="4210940"/>
            <a:ext cx="409954" cy="369332"/>
          </a:xfrm>
          <a:prstGeom prst="rect">
            <a:avLst/>
          </a:prstGeom>
          <a:noFill/>
        </p:spPr>
        <p:txBody>
          <a:bodyPr wrap="none" rtlCol="0">
            <a:spAutoFit/>
          </a:bodyPr>
          <a:lstStyle/>
          <a:p>
            <a:r>
              <a:rPr lang="en-US" dirty="0" smtClean="0">
                <a:latin typeface="Arial Hebrew"/>
                <a:cs typeface="Arial Hebrew"/>
              </a:rPr>
              <a:t>10</a:t>
            </a:r>
            <a:endParaRPr lang="en-US" dirty="0">
              <a:latin typeface="Arial Hebrew"/>
              <a:cs typeface="Arial Hebrew"/>
            </a:endParaRPr>
          </a:p>
        </p:txBody>
      </p:sp>
      <p:sp>
        <p:nvSpPr>
          <p:cNvPr id="29" name="TextBox 28"/>
          <p:cNvSpPr txBox="1"/>
          <p:nvPr/>
        </p:nvSpPr>
        <p:spPr>
          <a:xfrm>
            <a:off x="2380362" y="3831618"/>
            <a:ext cx="1066411" cy="400110"/>
          </a:xfrm>
          <a:prstGeom prst="rect">
            <a:avLst/>
          </a:prstGeom>
          <a:noFill/>
        </p:spPr>
        <p:txBody>
          <a:bodyPr wrap="none" rtlCol="0">
            <a:spAutoFit/>
          </a:bodyPr>
          <a:lstStyle/>
          <a:p>
            <a:r>
              <a:rPr lang="en-US" sz="2000" dirty="0">
                <a:solidFill>
                  <a:srgbClr val="FF0000"/>
                </a:solidFill>
                <a:latin typeface="Arial Hebrew"/>
                <a:cs typeface="Arial Hebrew"/>
              </a:rPr>
              <a:t>t</a:t>
            </a:r>
            <a:r>
              <a:rPr lang="en-US" sz="2000" dirty="0" smtClean="0">
                <a:solidFill>
                  <a:srgbClr val="FF0000"/>
                </a:solidFill>
                <a:latin typeface="Arial Hebrew"/>
                <a:cs typeface="Arial Hebrew"/>
              </a:rPr>
              <a:t>hread 0</a:t>
            </a:r>
            <a:r>
              <a:rPr lang="en-US" sz="2000" dirty="0" smtClean="0">
                <a:latin typeface="Arial Hebrew"/>
                <a:cs typeface="Arial Hebrew"/>
              </a:rPr>
              <a:t> </a:t>
            </a:r>
            <a:endParaRPr lang="en-US" sz="2000" dirty="0">
              <a:latin typeface="Arial Hebrew"/>
              <a:cs typeface="Arial Hebrew"/>
            </a:endParaRPr>
          </a:p>
        </p:txBody>
      </p:sp>
      <p:sp>
        <p:nvSpPr>
          <p:cNvPr id="30" name="TextBox 29"/>
          <p:cNvSpPr txBox="1"/>
          <p:nvPr/>
        </p:nvSpPr>
        <p:spPr>
          <a:xfrm>
            <a:off x="2399411" y="4184073"/>
            <a:ext cx="1066411" cy="400110"/>
          </a:xfrm>
          <a:prstGeom prst="rect">
            <a:avLst/>
          </a:prstGeom>
          <a:noFill/>
        </p:spPr>
        <p:txBody>
          <a:bodyPr wrap="none" rtlCol="0">
            <a:spAutoFit/>
          </a:bodyPr>
          <a:lstStyle/>
          <a:p>
            <a:r>
              <a:rPr lang="en-US" sz="2000" dirty="0">
                <a:solidFill>
                  <a:srgbClr val="008000"/>
                </a:solidFill>
                <a:latin typeface="Arial Hebrew"/>
                <a:cs typeface="Arial Hebrew"/>
              </a:rPr>
              <a:t>t</a:t>
            </a:r>
            <a:r>
              <a:rPr lang="en-US" sz="2000" dirty="0" smtClean="0">
                <a:solidFill>
                  <a:srgbClr val="008000"/>
                </a:solidFill>
                <a:latin typeface="Arial Hebrew"/>
                <a:cs typeface="Arial Hebrew"/>
              </a:rPr>
              <a:t>hread 1</a:t>
            </a:r>
            <a:endParaRPr lang="en-US" sz="2000" dirty="0">
              <a:solidFill>
                <a:srgbClr val="008000"/>
              </a:solidFill>
              <a:latin typeface="Arial Hebrew"/>
              <a:cs typeface="Arial Hebrew"/>
            </a:endParaRPr>
          </a:p>
        </p:txBody>
      </p:sp>
      <p:sp>
        <p:nvSpPr>
          <p:cNvPr id="31" name="Right Brace 30"/>
          <p:cNvSpPr/>
          <p:nvPr/>
        </p:nvSpPr>
        <p:spPr>
          <a:xfrm>
            <a:off x="1809749" y="4601030"/>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32" name="Right Brace 31"/>
          <p:cNvSpPr/>
          <p:nvPr/>
        </p:nvSpPr>
        <p:spPr>
          <a:xfrm>
            <a:off x="1828799" y="5025575"/>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33" name="Right Brace 32"/>
          <p:cNvSpPr/>
          <p:nvPr/>
        </p:nvSpPr>
        <p:spPr>
          <a:xfrm>
            <a:off x="1834241" y="5377548"/>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cxnSp>
        <p:nvCxnSpPr>
          <p:cNvPr id="36" name="Elbow Connector 35"/>
          <p:cNvCxnSpPr>
            <a:stCxn id="29" idx="3"/>
          </p:cNvCxnSpPr>
          <p:nvPr/>
        </p:nvCxnSpPr>
        <p:spPr>
          <a:xfrm flipH="1">
            <a:off x="2074936" y="4031673"/>
            <a:ext cx="1371837" cy="776182"/>
          </a:xfrm>
          <a:prstGeom prst="bentConnector3">
            <a:avLst>
              <a:gd name="adj1" fmla="val -16664"/>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flipH="1">
            <a:off x="2095525" y="4459844"/>
            <a:ext cx="1105235" cy="776182"/>
          </a:xfrm>
          <a:prstGeom prst="bentConnector3">
            <a:avLst>
              <a:gd name="adj1" fmla="val -25362"/>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flipH="1">
            <a:off x="2095525" y="4796969"/>
            <a:ext cx="1105235" cy="776182"/>
          </a:xfrm>
          <a:prstGeom prst="bentConnector3">
            <a:avLst>
              <a:gd name="adj1" fmla="val -1551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84465" y="5968998"/>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884465" y="6139541"/>
            <a:ext cx="685800"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Right Brace 56"/>
          <p:cNvSpPr/>
          <p:nvPr/>
        </p:nvSpPr>
        <p:spPr>
          <a:xfrm>
            <a:off x="1849055" y="5770516"/>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cxnSp>
        <p:nvCxnSpPr>
          <p:cNvPr id="58" name="Elbow Connector 57"/>
          <p:cNvCxnSpPr/>
          <p:nvPr/>
        </p:nvCxnSpPr>
        <p:spPr>
          <a:xfrm flipH="1">
            <a:off x="2095525" y="5246912"/>
            <a:ext cx="1105235" cy="776182"/>
          </a:xfrm>
          <a:prstGeom prst="bentConnector3">
            <a:avLst>
              <a:gd name="adj1" fmla="val -25362"/>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638800" y="3700975"/>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638800" y="3853375"/>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638800" y="3980375"/>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638800" y="4132775"/>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638800" y="4288804"/>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638800" y="4441204"/>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638800" y="5032660"/>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638800" y="5185060"/>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638800" y="5312060"/>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638800" y="5464460"/>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638800" y="5620489"/>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638800" y="5772889"/>
            <a:ext cx="685800" cy="0"/>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734050" y="4288804"/>
            <a:ext cx="590550" cy="584776"/>
          </a:xfrm>
          <a:prstGeom prst="rect">
            <a:avLst/>
          </a:prstGeom>
          <a:noFill/>
        </p:spPr>
        <p:txBody>
          <a:bodyPr wrap="square" rtlCol="0">
            <a:spAutoFit/>
          </a:bodyPr>
          <a:lstStyle/>
          <a:p>
            <a:r>
              <a:rPr lang="is-IS" sz="3200" dirty="0" smtClean="0"/>
              <a:t>…</a:t>
            </a:r>
            <a:endParaRPr lang="en-US" sz="3200" dirty="0"/>
          </a:p>
        </p:txBody>
      </p:sp>
      <p:sp>
        <p:nvSpPr>
          <p:cNvPr id="72" name="Left Brace 71"/>
          <p:cNvSpPr/>
          <p:nvPr/>
        </p:nvSpPr>
        <p:spPr>
          <a:xfrm>
            <a:off x="5244193" y="3700975"/>
            <a:ext cx="285750" cy="240465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Right Brace 72"/>
          <p:cNvSpPr/>
          <p:nvPr/>
        </p:nvSpPr>
        <p:spPr>
          <a:xfrm>
            <a:off x="6558643" y="3700976"/>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4" name="Right Brace 73"/>
          <p:cNvSpPr/>
          <p:nvPr/>
        </p:nvSpPr>
        <p:spPr>
          <a:xfrm>
            <a:off x="6558643" y="4132776"/>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5" name="TextBox 74"/>
          <p:cNvSpPr txBox="1"/>
          <p:nvPr/>
        </p:nvSpPr>
        <p:spPr>
          <a:xfrm rot="5400000">
            <a:off x="6797417" y="3742685"/>
            <a:ext cx="409954" cy="369332"/>
          </a:xfrm>
          <a:prstGeom prst="rect">
            <a:avLst/>
          </a:prstGeom>
          <a:noFill/>
        </p:spPr>
        <p:txBody>
          <a:bodyPr wrap="none" rtlCol="0">
            <a:spAutoFit/>
          </a:bodyPr>
          <a:lstStyle/>
          <a:p>
            <a:r>
              <a:rPr lang="en-US" dirty="0" smtClean="0">
                <a:latin typeface="Arial Hebrew"/>
                <a:cs typeface="Arial Hebrew"/>
              </a:rPr>
              <a:t>10</a:t>
            </a:r>
            <a:endParaRPr lang="en-US" dirty="0">
              <a:latin typeface="Arial Hebrew"/>
              <a:cs typeface="Arial Hebrew"/>
            </a:endParaRPr>
          </a:p>
        </p:txBody>
      </p:sp>
      <p:sp>
        <p:nvSpPr>
          <p:cNvPr id="76" name="TextBox 75"/>
          <p:cNvSpPr txBox="1"/>
          <p:nvPr/>
        </p:nvSpPr>
        <p:spPr>
          <a:xfrm rot="5400000">
            <a:off x="6789252" y="4149088"/>
            <a:ext cx="409954" cy="369332"/>
          </a:xfrm>
          <a:prstGeom prst="rect">
            <a:avLst/>
          </a:prstGeom>
          <a:noFill/>
        </p:spPr>
        <p:txBody>
          <a:bodyPr wrap="none" rtlCol="0">
            <a:spAutoFit/>
          </a:bodyPr>
          <a:lstStyle/>
          <a:p>
            <a:r>
              <a:rPr lang="en-US" dirty="0" smtClean="0">
                <a:latin typeface="Arial Hebrew"/>
                <a:cs typeface="Arial Hebrew"/>
              </a:rPr>
              <a:t>10</a:t>
            </a:r>
            <a:endParaRPr lang="en-US" dirty="0">
              <a:latin typeface="Arial Hebrew"/>
              <a:cs typeface="Arial Hebrew"/>
            </a:endParaRPr>
          </a:p>
        </p:txBody>
      </p:sp>
      <p:sp>
        <p:nvSpPr>
          <p:cNvPr id="77" name="TextBox 76"/>
          <p:cNvSpPr txBox="1"/>
          <p:nvPr/>
        </p:nvSpPr>
        <p:spPr>
          <a:xfrm>
            <a:off x="7134697" y="3769766"/>
            <a:ext cx="1066411" cy="400110"/>
          </a:xfrm>
          <a:prstGeom prst="rect">
            <a:avLst/>
          </a:prstGeom>
          <a:noFill/>
        </p:spPr>
        <p:txBody>
          <a:bodyPr wrap="none" rtlCol="0">
            <a:spAutoFit/>
          </a:bodyPr>
          <a:lstStyle/>
          <a:p>
            <a:r>
              <a:rPr lang="en-US" sz="2000" dirty="0">
                <a:solidFill>
                  <a:srgbClr val="FF0000"/>
                </a:solidFill>
                <a:latin typeface="Arial Hebrew"/>
                <a:cs typeface="Arial Hebrew"/>
              </a:rPr>
              <a:t>t</a:t>
            </a:r>
            <a:r>
              <a:rPr lang="en-US" sz="2000" dirty="0" smtClean="0">
                <a:solidFill>
                  <a:srgbClr val="FF0000"/>
                </a:solidFill>
                <a:latin typeface="Arial Hebrew"/>
                <a:cs typeface="Arial Hebrew"/>
              </a:rPr>
              <a:t>hread 0</a:t>
            </a:r>
            <a:r>
              <a:rPr lang="en-US" sz="2000" dirty="0" smtClean="0">
                <a:latin typeface="Arial Hebrew"/>
                <a:cs typeface="Arial Hebrew"/>
              </a:rPr>
              <a:t> </a:t>
            </a:r>
            <a:endParaRPr lang="en-US" sz="2000" dirty="0">
              <a:latin typeface="Arial Hebrew"/>
              <a:cs typeface="Arial Hebrew"/>
            </a:endParaRPr>
          </a:p>
        </p:txBody>
      </p:sp>
      <p:sp>
        <p:nvSpPr>
          <p:cNvPr id="78" name="TextBox 77"/>
          <p:cNvSpPr txBox="1"/>
          <p:nvPr/>
        </p:nvSpPr>
        <p:spPr>
          <a:xfrm>
            <a:off x="7153746" y="4122221"/>
            <a:ext cx="1066411" cy="400110"/>
          </a:xfrm>
          <a:prstGeom prst="rect">
            <a:avLst/>
          </a:prstGeom>
          <a:noFill/>
        </p:spPr>
        <p:txBody>
          <a:bodyPr wrap="none" rtlCol="0">
            <a:spAutoFit/>
          </a:bodyPr>
          <a:lstStyle/>
          <a:p>
            <a:r>
              <a:rPr lang="en-US" sz="2000" dirty="0">
                <a:solidFill>
                  <a:srgbClr val="008000"/>
                </a:solidFill>
                <a:latin typeface="Arial Hebrew"/>
                <a:cs typeface="Arial Hebrew"/>
              </a:rPr>
              <a:t>t</a:t>
            </a:r>
            <a:r>
              <a:rPr lang="en-US" sz="2000" dirty="0" smtClean="0">
                <a:solidFill>
                  <a:srgbClr val="008000"/>
                </a:solidFill>
                <a:latin typeface="Arial Hebrew"/>
                <a:cs typeface="Arial Hebrew"/>
              </a:rPr>
              <a:t>hread 1</a:t>
            </a:r>
            <a:endParaRPr lang="en-US" sz="2000" dirty="0">
              <a:solidFill>
                <a:srgbClr val="008000"/>
              </a:solidFill>
              <a:latin typeface="Arial Hebrew"/>
              <a:cs typeface="Arial Hebrew"/>
            </a:endParaRPr>
          </a:p>
        </p:txBody>
      </p:sp>
      <p:sp>
        <p:nvSpPr>
          <p:cNvPr id="79" name="Right Brace 78"/>
          <p:cNvSpPr/>
          <p:nvPr/>
        </p:nvSpPr>
        <p:spPr>
          <a:xfrm>
            <a:off x="6564085" y="4539178"/>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0" name="Right Brace 79"/>
          <p:cNvSpPr/>
          <p:nvPr/>
        </p:nvSpPr>
        <p:spPr>
          <a:xfrm>
            <a:off x="6583134" y="4963723"/>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1" name="Right Brace 80"/>
          <p:cNvSpPr/>
          <p:nvPr/>
        </p:nvSpPr>
        <p:spPr>
          <a:xfrm>
            <a:off x="6588576" y="5315696"/>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cxnSp>
        <p:nvCxnSpPr>
          <p:cNvPr id="82" name="Elbow Connector 81"/>
          <p:cNvCxnSpPr>
            <a:stCxn id="77" idx="3"/>
          </p:cNvCxnSpPr>
          <p:nvPr/>
        </p:nvCxnSpPr>
        <p:spPr>
          <a:xfrm flipH="1">
            <a:off x="6849859" y="3969821"/>
            <a:ext cx="1351249" cy="1937326"/>
          </a:xfrm>
          <a:prstGeom prst="bentConnector4">
            <a:avLst>
              <a:gd name="adj1" fmla="val -16918"/>
              <a:gd name="adj2" fmla="val 5516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3" name="Elbow Connector 82"/>
          <p:cNvCxnSpPr/>
          <p:nvPr/>
        </p:nvCxnSpPr>
        <p:spPr>
          <a:xfrm rot="10800000" flipV="1">
            <a:off x="6804775" y="4379847"/>
            <a:ext cx="1123106" cy="330855"/>
          </a:xfrm>
          <a:prstGeom prst="bentConnector3">
            <a:avLst>
              <a:gd name="adj1" fmla="val -37233"/>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38800" y="5907146"/>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638800" y="6077689"/>
            <a:ext cx="685800" cy="0"/>
          </a:xfrm>
          <a:prstGeom prst="line">
            <a:avLst/>
          </a:prstGeom>
        </p:spPr>
        <p:style>
          <a:lnRef idx="2">
            <a:schemeClr val="accent1"/>
          </a:lnRef>
          <a:fillRef idx="0">
            <a:schemeClr val="accent1"/>
          </a:fillRef>
          <a:effectRef idx="1">
            <a:schemeClr val="accent1"/>
          </a:effectRef>
          <a:fontRef idx="minor">
            <a:schemeClr val="tx1"/>
          </a:fontRef>
        </p:style>
      </p:cxnSp>
      <p:sp>
        <p:nvSpPr>
          <p:cNvPr id="87" name="Right Brace 86"/>
          <p:cNvSpPr/>
          <p:nvPr/>
        </p:nvSpPr>
        <p:spPr>
          <a:xfrm>
            <a:off x="6603390" y="5708664"/>
            <a:ext cx="228600" cy="396965"/>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9" name="TextBox 88"/>
          <p:cNvSpPr txBox="1"/>
          <p:nvPr/>
        </p:nvSpPr>
        <p:spPr>
          <a:xfrm rot="16200000">
            <a:off x="4694583" y="4751477"/>
            <a:ext cx="522599" cy="369332"/>
          </a:xfrm>
          <a:prstGeom prst="rect">
            <a:avLst/>
          </a:prstGeom>
          <a:noFill/>
        </p:spPr>
        <p:txBody>
          <a:bodyPr wrap="none" rtlCol="0">
            <a:spAutoFit/>
          </a:bodyPr>
          <a:lstStyle/>
          <a:p>
            <a:r>
              <a:rPr lang="en-US" dirty="0" smtClean="0">
                <a:latin typeface="Arial Hebrew"/>
                <a:cs typeface="Arial Hebrew"/>
              </a:rPr>
              <a:t>100</a:t>
            </a:r>
            <a:endParaRPr lang="en-US" dirty="0">
              <a:latin typeface="Arial Hebrew"/>
              <a:cs typeface="Arial Hebrew"/>
            </a:endParaRPr>
          </a:p>
        </p:txBody>
      </p:sp>
      <p:cxnSp>
        <p:nvCxnSpPr>
          <p:cNvPr id="96" name="Elbow Connector 95"/>
          <p:cNvCxnSpPr/>
          <p:nvPr/>
        </p:nvCxnSpPr>
        <p:spPr>
          <a:xfrm rot="10800000" flipV="1">
            <a:off x="6849859" y="4740139"/>
            <a:ext cx="1123106" cy="431728"/>
          </a:xfrm>
          <a:prstGeom prst="bentConnector3">
            <a:avLst>
              <a:gd name="adj1" fmla="val -33598"/>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Elbow Connector 98"/>
          <p:cNvCxnSpPr/>
          <p:nvPr/>
        </p:nvCxnSpPr>
        <p:spPr>
          <a:xfrm rot="10800000" flipV="1">
            <a:off x="6855301" y="5162966"/>
            <a:ext cx="1123106" cy="431728"/>
          </a:xfrm>
          <a:prstGeom prst="bentConnector3">
            <a:avLst>
              <a:gd name="adj1" fmla="val -33598"/>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383436" y="2245741"/>
            <a:ext cx="3993850" cy="1015663"/>
          </a:xfrm>
          <a:prstGeom prst="rect">
            <a:avLst/>
          </a:prstGeom>
        </p:spPr>
        <p:txBody>
          <a:bodyPr wrap="square">
            <a:spAutoFit/>
          </a:bodyPr>
          <a:lstStyle/>
          <a:p>
            <a:r>
              <a:rPr lang="en-US" sz="2000" dirty="0">
                <a:solidFill>
                  <a:srgbClr val="0000FF"/>
                </a:solidFill>
                <a:latin typeface="Arial Hebrew"/>
                <a:cs typeface="Arial Hebrew"/>
              </a:rPr>
              <a:t>static</a:t>
            </a:r>
            <a:r>
              <a:rPr lang="en-US" sz="2000" dirty="0">
                <a:latin typeface="Arial Hebrew"/>
                <a:cs typeface="Arial Hebrew"/>
              </a:rPr>
              <a:t>: fixed assignment of loop segments (of size chunk) </a:t>
            </a:r>
          </a:p>
          <a:p>
            <a:r>
              <a:rPr lang="en-US" sz="2000" dirty="0">
                <a:latin typeface="Arial Hebrew"/>
                <a:cs typeface="Arial Hebrew"/>
              </a:rPr>
              <a:t>to threads</a:t>
            </a:r>
          </a:p>
        </p:txBody>
      </p:sp>
      <p:sp>
        <p:nvSpPr>
          <p:cNvPr id="101" name="Rectangle 100"/>
          <p:cNvSpPr/>
          <p:nvPr/>
        </p:nvSpPr>
        <p:spPr>
          <a:xfrm>
            <a:off x="4925785" y="2245741"/>
            <a:ext cx="3252107" cy="707886"/>
          </a:xfrm>
          <a:prstGeom prst="rect">
            <a:avLst/>
          </a:prstGeom>
        </p:spPr>
        <p:txBody>
          <a:bodyPr wrap="square">
            <a:spAutoFit/>
          </a:bodyPr>
          <a:lstStyle/>
          <a:p>
            <a:r>
              <a:rPr lang="en-US" sz="2000" dirty="0">
                <a:solidFill>
                  <a:srgbClr val="0000FF"/>
                </a:solidFill>
                <a:latin typeface="Arial Hebrew"/>
                <a:cs typeface="Arial Hebrew"/>
              </a:rPr>
              <a:t>dynamic</a:t>
            </a:r>
            <a:r>
              <a:rPr lang="en-US" sz="2000" dirty="0">
                <a:latin typeface="Arial Hebrew"/>
                <a:cs typeface="Arial Hebrew"/>
              </a:rPr>
              <a:t>: variable assignment of loop segments to threads</a:t>
            </a:r>
          </a:p>
        </p:txBody>
      </p:sp>
      <p:pic>
        <p:nvPicPr>
          <p:cNvPr id="102" name="Picture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76051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2</a:t>
            </a:fld>
            <a:endParaRPr lang="en-US" dirty="0"/>
          </a:p>
        </p:txBody>
      </p:sp>
      <p:sp>
        <p:nvSpPr>
          <p:cNvPr id="6" name="Title 1"/>
          <p:cNvSpPr txBox="1">
            <a:spLocks/>
          </p:cNvSpPr>
          <p:nvPr/>
        </p:nvSpPr>
        <p:spPr>
          <a:xfrm>
            <a:off x="408354" y="638679"/>
            <a:ext cx="8229600" cy="85725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latin typeface="Abadi MT Condensed Extra Bold"/>
                <a:cs typeface="Abadi MT Condensed Extra Bold"/>
              </a:rPr>
              <a:t>Importance of Parallel computing</a:t>
            </a:r>
            <a:endParaRPr lang="en-US" dirty="0">
              <a:latin typeface="Abadi MT Condensed Extra Bold"/>
              <a:cs typeface="Abadi MT Condensed Extra Bold"/>
            </a:endParaRPr>
          </a:p>
        </p:txBody>
      </p:sp>
      <p:sp>
        <p:nvSpPr>
          <p:cNvPr id="7" name="Content Placeholder 2"/>
          <p:cNvSpPr>
            <a:spLocks noGrp="1"/>
          </p:cNvSpPr>
          <p:nvPr>
            <p:ph idx="1"/>
          </p:nvPr>
        </p:nvSpPr>
        <p:spPr>
          <a:xfrm>
            <a:off x="142875" y="2371718"/>
            <a:ext cx="4622800" cy="3172278"/>
          </a:xfrm>
        </p:spPr>
        <p:txBody>
          <a:bodyPr>
            <a:normAutofit fontScale="62500" lnSpcReduction="20000"/>
          </a:bodyPr>
          <a:lstStyle/>
          <a:p>
            <a:r>
              <a:rPr lang="en-US" dirty="0" smtClean="0">
                <a:latin typeface="Abadi MT Condensed Light"/>
                <a:cs typeface="Abadi MT Condensed Light"/>
              </a:rPr>
              <a:t>The real world is massively parallel</a:t>
            </a:r>
          </a:p>
          <a:p>
            <a:r>
              <a:rPr lang="en-US" dirty="0" smtClean="0">
                <a:latin typeface="Abadi MT Condensed Light"/>
                <a:cs typeface="Abadi MT Condensed Light"/>
              </a:rPr>
              <a:t>Parallel computing better emulates the real world processes</a:t>
            </a:r>
          </a:p>
          <a:p>
            <a:r>
              <a:rPr lang="en-US" dirty="0" smtClean="0">
                <a:latin typeface="Abadi MT Condensed Light"/>
                <a:cs typeface="Abadi MT Condensed Light"/>
              </a:rPr>
              <a:t>Cost effectiveness</a:t>
            </a:r>
          </a:p>
          <a:p>
            <a:r>
              <a:rPr lang="en-US" dirty="0" smtClean="0">
                <a:latin typeface="Abadi MT Condensed Light"/>
                <a:cs typeface="Abadi MT Condensed Light"/>
              </a:rPr>
              <a:t>Scale to larger and more complex problems</a:t>
            </a:r>
          </a:p>
          <a:p>
            <a:r>
              <a:rPr lang="en-US" dirty="0" smtClean="0">
                <a:latin typeface="Abadi MT Condensed Light"/>
                <a:cs typeface="Abadi MT Condensed Light"/>
              </a:rPr>
              <a:t>Meet the need for concurrency</a:t>
            </a:r>
          </a:p>
          <a:p>
            <a:r>
              <a:rPr lang="en-US" dirty="0" smtClean="0">
                <a:latin typeface="Abadi MT Condensed Light"/>
                <a:cs typeface="Abadi MT Condensed Light"/>
              </a:rPr>
              <a:t>Expand beyond local resources</a:t>
            </a:r>
          </a:p>
          <a:p>
            <a:r>
              <a:rPr lang="en-US" dirty="0" smtClean="0">
                <a:latin typeface="Abadi MT Condensed Light"/>
                <a:cs typeface="Abadi MT Condensed Light"/>
              </a:rPr>
              <a:t>Take advantage of parallel hardware</a:t>
            </a:r>
          </a:p>
          <a:p>
            <a:pPr marL="0" indent="0">
              <a:buNone/>
            </a:pPr>
            <a:endParaRPr lang="en-US" dirty="0" smtClean="0"/>
          </a:p>
          <a:p>
            <a:endParaRPr lang="en-US" dirty="0"/>
          </a:p>
        </p:txBody>
      </p:sp>
      <p:pic>
        <p:nvPicPr>
          <p:cNvPr id="8" name="Picture 7" descr="Supercomputer-performance-projec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487" y="2371718"/>
            <a:ext cx="3643313" cy="3243263"/>
          </a:xfrm>
          <a:prstGeom prst="rect">
            <a:avLst/>
          </a:prstGeom>
        </p:spPr>
      </p:pic>
    </p:spTree>
    <p:extLst>
      <p:ext uri="{BB962C8B-B14F-4D97-AF65-F5344CB8AC3E}">
        <p14:creationId xmlns:p14="http://schemas.microsoft.com/office/powerpoint/2010/main" val="11738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29</a:t>
            </a:fld>
            <a:endParaRPr lang="en-US"/>
          </a:p>
        </p:txBody>
      </p:sp>
      <p:sp>
        <p:nvSpPr>
          <p:cNvPr id="5" name="TextBox 4"/>
          <p:cNvSpPr txBox="1"/>
          <p:nvPr/>
        </p:nvSpPr>
        <p:spPr>
          <a:xfrm>
            <a:off x="389559" y="290287"/>
            <a:ext cx="7062348" cy="830997"/>
          </a:xfrm>
          <a:prstGeom prst="rect">
            <a:avLst/>
          </a:prstGeom>
          <a:noFill/>
          <a:ln>
            <a:solidFill>
              <a:schemeClr val="tx1"/>
            </a:solidFill>
          </a:ln>
        </p:spPr>
        <p:txBody>
          <a:bodyPr wrap="none" rtlCol="0">
            <a:spAutoFit/>
          </a:bodyPr>
          <a:lstStyle/>
          <a:p>
            <a:r>
              <a:rPr lang="en-US" sz="2400" dirty="0" smtClean="0">
                <a:latin typeface="Arial Hebrew"/>
                <a:cs typeface="Arial Hebrew"/>
              </a:rPr>
              <a:t>The </a:t>
            </a:r>
            <a:r>
              <a:rPr lang="en-US" sz="2400" i="1" dirty="0" smtClean="0">
                <a:latin typeface="Arial Hebrew"/>
                <a:cs typeface="Arial Hebrew"/>
              </a:rPr>
              <a:t>ordered clause </a:t>
            </a:r>
            <a:r>
              <a:rPr lang="en-US" sz="2400" dirty="0" smtClean="0">
                <a:latin typeface="Arial Hebrew"/>
                <a:cs typeface="Arial Hebrew"/>
              </a:rPr>
              <a:t>must be followed by the </a:t>
            </a:r>
            <a:r>
              <a:rPr lang="en-US" sz="2400" i="1" dirty="0" smtClean="0">
                <a:latin typeface="Arial Hebrew"/>
                <a:cs typeface="Arial Hebrew"/>
              </a:rPr>
              <a:t>ordered </a:t>
            </a:r>
          </a:p>
          <a:p>
            <a:r>
              <a:rPr lang="en-US" sz="2400" i="1" dirty="0" smtClean="0">
                <a:latin typeface="Arial Hebrew"/>
                <a:cs typeface="Arial Hebrew"/>
              </a:rPr>
              <a:t>construct</a:t>
            </a:r>
            <a:r>
              <a:rPr lang="en-US" sz="2400" dirty="0" smtClean="0">
                <a:latin typeface="Arial Hebrew"/>
                <a:cs typeface="Arial Hebrew"/>
              </a:rPr>
              <a:t>. Loop operations are executed sequentially.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8" name="Rectangle 7"/>
          <p:cNvSpPr/>
          <p:nvPr/>
        </p:nvSpPr>
        <p:spPr>
          <a:xfrm>
            <a:off x="389558" y="1905506"/>
            <a:ext cx="4572000" cy="2308324"/>
          </a:xfrm>
          <a:prstGeom prst="rect">
            <a:avLst/>
          </a:prstGeom>
          <a:ln>
            <a:solidFill>
              <a:schemeClr val="tx1"/>
            </a:solidFill>
          </a:ln>
        </p:spPr>
        <p:txBody>
          <a:bodyPr>
            <a:spAutoFit/>
          </a:bodyPr>
          <a:lstStyle/>
          <a:p>
            <a:r>
              <a:rPr lang="en-US" dirty="0">
                <a:latin typeface="Arial Hebrew"/>
                <a:cs typeface="Arial Hebrew"/>
              </a:rPr>
              <a:t>#pragma </a:t>
            </a:r>
            <a:r>
              <a:rPr lang="en-US" dirty="0" err="1">
                <a:latin typeface="Arial Hebrew"/>
                <a:cs typeface="Arial Hebrew"/>
              </a:rPr>
              <a:t>omp</a:t>
            </a:r>
            <a:r>
              <a:rPr lang="en-US" dirty="0">
                <a:latin typeface="Arial Hebrew"/>
                <a:cs typeface="Arial Hebrew"/>
              </a:rPr>
              <a:t> </a:t>
            </a:r>
            <a:r>
              <a:rPr lang="en-US" dirty="0">
                <a:solidFill>
                  <a:srgbClr val="0000FF"/>
                </a:solidFill>
                <a:latin typeface="Arial Hebrew"/>
                <a:cs typeface="Arial Hebrew"/>
              </a:rPr>
              <a:t>for ordered schedule(dynamic</a:t>
            </a:r>
            <a:r>
              <a:rPr lang="en-US" dirty="0">
                <a:latin typeface="Arial Hebrew"/>
                <a:cs typeface="Arial Hebrew"/>
              </a:rPr>
              <a:t>)</a:t>
            </a:r>
          </a:p>
          <a:p>
            <a:r>
              <a:rPr lang="en-US" dirty="0">
                <a:latin typeface="Arial Hebrew"/>
                <a:cs typeface="Arial Hebrew"/>
              </a:rPr>
              <a:t> for(</a:t>
            </a:r>
            <a:r>
              <a:rPr lang="en-US" dirty="0" err="1">
                <a:latin typeface="Arial Hebrew"/>
                <a:cs typeface="Arial Hebrew"/>
              </a:rPr>
              <a:t>int</a:t>
            </a:r>
            <a:r>
              <a:rPr lang="en-US" dirty="0">
                <a:latin typeface="Arial Hebrew"/>
                <a:cs typeface="Arial Hebrew"/>
              </a:rPr>
              <a:t> n=0; n&lt;100; ++n)</a:t>
            </a:r>
          </a:p>
          <a:p>
            <a:r>
              <a:rPr lang="en-US" dirty="0">
                <a:latin typeface="Arial Hebrew"/>
                <a:cs typeface="Arial Hebrew"/>
              </a:rPr>
              <a:t> {</a:t>
            </a:r>
          </a:p>
          <a:p>
            <a:r>
              <a:rPr lang="en-US" dirty="0">
                <a:latin typeface="Arial Hebrew"/>
                <a:cs typeface="Arial Hebrew"/>
              </a:rPr>
              <a:t>   files[n].compress();</a:t>
            </a:r>
          </a:p>
          <a:p>
            <a:endParaRPr lang="en-US" dirty="0">
              <a:latin typeface="Arial Hebrew"/>
              <a:cs typeface="Arial Hebrew"/>
            </a:endParaRPr>
          </a:p>
          <a:p>
            <a:r>
              <a:rPr lang="en-US" dirty="0">
                <a:latin typeface="Arial Hebrew"/>
                <a:cs typeface="Arial Hebrew"/>
              </a:rPr>
              <a:t>   #pragma </a:t>
            </a:r>
            <a:r>
              <a:rPr lang="en-US" dirty="0" err="1">
                <a:latin typeface="Arial Hebrew"/>
                <a:cs typeface="Arial Hebrew"/>
              </a:rPr>
              <a:t>omp</a:t>
            </a:r>
            <a:r>
              <a:rPr lang="en-US" dirty="0">
                <a:latin typeface="Arial Hebrew"/>
                <a:cs typeface="Arial Hebrew"/>
              </a:rPr>
              <a:t> ordered</a:t>
            </a:r>
          </a:p>
          <a:p>
            <a:r>
              <a:rPr lang="en-US" dirty="0">
                <a:latin typeface="Arial Hebrew"/>
                <a:cs typeface="Arial Hebrew"/>
              </a:rPr>
              <a:t>   send(files[n]);</a:t>
            </a:r>
          </a:p>
          <a:p>
            <a:r>
              <a:rPr lang="en-US" dirty="0">
                <a:latin typeface="Arial Hebrew"/>
                <a:cs typeface="Arial Hebrew"/>
              </a:rPr>
              <a:t> }</a:t>
            </a:r>
          </a:p>
        </p:txBody>
      </p:sp>
      <p:cxnSp>
        <p:nvCxnSpPr>
          <p:cNvPr id="9" name="Straight Connector 8"/>
          <p:cNvCxnSpPr/>
          <p:nvPr/>
        </p:nvCxnSpPr>
        <p:spPr>
          <a:xfrm>
            <a:off x="2419902" y="2928593"/>
            <a:ext cx="26898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875462" y="3438508"/>
            <a:ext cx="26898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04612" y="2743927"/>
            <a:ext cx="1651115" cy="369332"/>
          </a:xfrm>
          <a:prstGeom prst="rect">
            <a:avLst/>
          </a:prstGeom>
          <a:noFill/>
        </p:spPr>
        <p:txBody>
          <a:bodyPr wrap="none" rtlCol="0">
            <a:spAutoFit/>
          </a:bodyPr>
          <a:lstStyle/>
          <a:p>
            <a:r>
              <a:rPr lang="en-US" dirty="0" smtClean="0">
                <a:latin typeface="Arial Hebrew"/>
                <a:cs typeface="Arial Hebrew"/>
              </a:rPr>
              <a:t>Done in parallel</a:t>
            </a:r>
            <a:endParaRPr lang="en-US" dirty="0">
              <a:latin typeface="Arial Hebrew"/>
              <a:cs typeface="Arial Hebrew"/>
            </a:endParaRPr>
          </a:p>
        </p:txBody>
      </p:sp>
      <p:sp>
        <p:nvSpPr>
          <p:cNvPr id="15" name="TextBox 14"/>
          <p:cNvSpPr txBox="1"/>
          <p:nvPr/>
        </p:nvSpPr>
        <p:spPr>
          <a:xfrm>
            <a:off x="5574470" y="3253842"/>
            <a:ext cx="1877437" cy="369332"/>
          </a:xfrm>
          <a:prstGeom prst="rect">
            <a:avLst/>
          </a:prstGeom>
          <a:noFill/>
        </p:spPr>
        <p:txBody>
          <a:bodyPr wrap="none" rtlCol="0">
            <a:spAutoFit/>
          </a:bodyPr>
          <a:lstStyle/>
          <a:p>
            <a:r>
              <a:rPr lang="en-US" dirty="0" smtClean="0">
                <a:latin typeface="Arial Hebrew"/>
                <a:cs typeface="Arial Hebrew"/>
              </a:rPr>
              <a:t>Done sequentially</a:t>
            </a:r>
            <a:endParaRPr lang="en-US" dirty="0">
              <a:latin typeface="Arial Hebrew"/>
              <a:cs typeface="Arial Hebrew"/>
            </a:endParaRPr>
          </a:p>
        </p:txBody>
      </p:sp>
    </p:spTree>
    <p:extLst>
      <p:ext uri="{BB962C8B-B14F-4D97-AF65-F5344CB8AC3E}">
        <p14:creationId xmlns:p14="http://schemas.microsoft.com/office/powerpoint/2010/main" val="749134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822" y="1759465"/>
            <a:ext cx="3221073" cy="2462213"/>
          </a:xfrm>
          <a:prstGeom prst="rect">
            <a:avLst/>
          </a:prstGeom>
          <a:noFill/>
        </p:spPr>
        <p:txBody>
          <a:bodyPr wrap="square" rtlCol="0">
            <a:spAutoFit/>
          </a:bodyPr>
          <a:lstStyle/>
          <a:p>
            <a:r>
              <a:rPr lang="en-US" sz="1400" dirty="0" smtClean="0">
                <a:latin typeface="Courier"/>
                <a:cs typeface="Courier"/>
              </a:rPr>
              <a:t>#pragma </a:t>
            </a:r>
            <a:r>
              <a:rPr lang="en-US" sz="1400" dirty="0" err="1" smtClean="0">
                <a:latin typeface="Courier"/>
                <a:cs typeface="Courier"/>
              </a:rPr>
              <a:t>omp</a:t>
            </a:r>
            <a:r>
              <a:rPr lang="en-US" sz="1400" dirty="0" smtClean="0">
                <a:latin typeface="Courier"/>
                <a:cs typeface="Courier"/>
              </a:rPr>
              <a:t> sections </a:t>
            </a:r>
          </a:p>
          <a:p>
            <a:r>
              <a:rPr lang="en-US" sz="1400" dirty="0" smtClean="0">
                <a:latin typeface="Courier"/>
                <a:cs typeface="Courier"/>
              </a:rPr>
              <a:t>{</a:t>
            </a:r>
          </a:p>
          <a:p>
            <a:r>
              <a:rPr lang="is-IS" sz="1400" dirty="0" smtClean="0">
                <a:latin typeface="Courier"/>
                <a:cs typeface="Courier"/>
              </a:rPr>
              <a:t>#pragma omp section</a:t>
            </a:r>
          </a:p>
          <a:p>
            <a:r>
              <a:rPr lang="is-IS" sz="1400" dirty="0">
                <a:latin typeface="Courier"/>
                <a:cs typeface="Courier"/>
              </a:rPr>
              <a:t>{</a:t>
            </a:r>
            <a:endParaRPr lang="is-IS" sz="1400" dirty="0" smtClean="0">
              <a:latin typeface="Courier"/>
              <a:cs typeface="Courier"/>
            </a:endParaRPr>
          </a:p>
          <a:p>
            <a:r>
              <a:rPr lang="is-IS" sz="1400" dirty="0" smtClean="0">
                <a:latin typeface="Courier"/>
                <a:cs typeface="Courier"/>
              </a:rPr>
              <a:t>...</a:t>
            </a:r>
          </a:p>
          <a:p>
            <a:r>
              <a:rPr lang="is-IS" sz="1400" dirty="0">
                <a:latin typeface="Courier"/>
                <a:cs typeface="Courier"/>
              </a:rPr>
              <a:t>}</a:t>
            </a:r>
            <a:endParaRPr lang="is-IS" sz="1400" dirty="0" smtClean="0">
              <a:latin typeface="Courier"/>
              <a:cs typeface="Courier"/>
            </a:endParaRPr>
          </a:p>
          <a:p>
            <a:r>
              <a:rPr lang="en-US" sz="1400" dirty="0" smtClean="0">
                <a:latin typeface="Courier"/>
                <a:cs typeface="Courier"/>
              </a:rPr>
              <a:t>#pragma </a:t>
            </a:r>
            <a:r>
              <a:rPr lang="en-US" sz="1400" dirty="0" err="1" smtClean="0">
                <a:latin typeface="Courier"/>
                <a:cs typeface="Courier"/>
              </a:rPr>
              <a:t>omp</a:t>
            </a:r>
            <a:r>
              <a:rPr lang="en-US" sz="1400" dirty="0" smtClean="0">
                <a:latin typeface="Courier"/>
                <a:cs typeface="Courier"/>
              </a:rPr>
              <a:t> section</a:t>
            </a:r>
          </a:p>
          <a:p>
            <a:r>
              <a:rPr lang="en-US" sz="1400" dirty="0">
                <a:latin typeface="Courier"/>
                <a:cs typeface="Courier"/>
              </a:rPr>
              <a:t>{</a:t>
            </a:r>
            <a:endParaRPr lang="en-US" sz="1400" dirty="0" smtClean="0">
              <a:latin typeface="Courier"/>
              <a:cs typeface="Courier"/>
            </a:endParaRPr>
          </a:p>
          <a:p>
            <a:r>
              <a:rPr lang="en-US" sz="1400" dirty="0" smtClean="0">
                <a:latin typeface="Courier"/>
                <a:cs typeface="Courier"/>
              </a:rPr>
              <a:t>...</a:t>
            </a:r>
          </a:p>
          <a:p>
            <a:r>
              <a:rPr lang="en-US" sz="1400" dirty="0" smtClean="0">
                <a:latin typeface="Courier"/>
                <a:cs typeface="Courier"/>
              </a:rPr>
              <a:t>}</a:t>
            </a:r>
            <a:endParaRPr lang="en-US" sz="1400" dirty="0">
              <a:latin typeface="Courier"/>
              <a:cs typeface="Courier"/>
            </a:endParaRPr>
          </a:p>
          <a:p>
            <a:r>
              <a:rPr lang="en-US" sz="1400" dirty="0" smtClean="0">
                <a:latin typeface="Courier"/>
                <a:cs typeface="Courier"/>
              </a:rPr>
              <a:t>} </a:t>
            </a:r>
            <a:endParaRPr lang="en-US" sz="1400" dirty="0">
              <a:latin typeface="Courier"/>
              <a:cs typeface="Courier"/>
            </a:endParaRPr>
          </a:p>
        </p:txBody>
      </p:sp>
      <p:sp>
        <p:nvSpPr>
          <p:cNvPr id="2" name="Title 1"/>
          <p:cNvSpPr>
            <a:spLocks noGrp="1"/>
          </p:cNvSpPr>
          <p:nvPr>
            <p:ph type="title"/>
          </p:nvPr>
        </p:nvSpPr>
        <p:spPr/>
        <p:txBody>
          <a:bodyPr/>
          <a:lstStyle/>
          <a:p>
            <a:r>
              <a:rPr lang="en-US" b="1" dirty="0" smtClean="0">
                <a:latin typeface="Arial Hebrew"/>
                <a:cs typeface="Arial Hebrew"/>
              </a:rPr>
              <a:t>sections</a:t>
            </a:r>
            <a:r>
              <a:rPr lang="en-US" dirty="0" smtClean="0">
                <a:latin typeface="Arial Hebrew"/>
                <a:cs typeface="Arial Hebrew"/>
              </a:rPr>
              <a:t> </a:t>
            </a:r>
            <a:r>
              <a:rPr lang="en-US" dirty="0" err="1" smtClean="0">
                <a:latin typeface="Arial Hebrew"/>
                <a:cs typeface="Arial Hebrew"/>
              </a:rPr>
              <a:t>worksharing</a:t>
            </a:r>
            <a:r>
              <a:rPr lang="en-US" dirty="0" smtClean="0">
                <a:latin typeface="Arial Hebrew"/>
                <a:cs typeface="Arial Hebrew"/>
              </a:rPr>
              <a:t> construct</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30</a:t>
            </a:fld>
            <a:endParaRPr lang="en-US"/>
          </a:p>
        </p:txBody>
      </p:sp>
      <p:sp>
        <p:nvSpPr>
          <p:cNvPr id="15" name="TextBox 14"/>
          <p:cNvSpPr txBox="1"/>
          <p:nvPr/>
        </p:nvSpPr>
        <p:spPr>
          <a:xfrm>
            <a:off x="3411500" y="1759465"/>
            <a:ext cx="3432893" cy="2308324"/>
          </a:xfrm>
          <a:prstGeom prst="rect">
            <a:avLst/>
          </a:prstGeom>
          <a:solidFill>
            <a:schemeClr val="bg1">
              <a:lumMod val="65000"/>
              <a:alpha val="23000"/>
            </a:schemeClr>
          </a:solidFill>
          <a:ln>
            <a:solidFill>
              <a:schemeClr val="tx1"/>
            </a:solidFill>
          </a:ln>
        </p:spPr>
        <p:txBody>
          <a:bodyPr wrap="square" rtlCol="0">
            <a:spAutoFit/>
          </a:bodyPr>
          <a:lstStyle/>
          <a:p>
            <a:r>
              <a:rPr lang="en-US" dirty="0" smtClean="0">
                <a:latin typeface="Courier"/>
                <a:cs typeface="Courier"/>
              </a:rPr>
              <a:t>&lt;Clauses&gt;</a:t>
            </a:r>
          </a:p>
          <a:p>
            <a:r>
              <a:rPr lang="en-US" dirty="0" smtClean="0">
                <a:latin typeface="Courier"/>
                <a:cs typeface="Courier"/>
              </a:rPr>
              <a:t>private (list)</a:t>
            </a:r>
          </a:p>
          <a:p>
            <a:r>
              <a:rPr lang="en-US" dirty="0" smtClean="0">
                <a:latin typeface="Courier"/>
                <a:cs typeface="Courier"/>
              </a:rPr>
              <a:t>shared (list)</a:t>
            </a:r>
          </a:p>
          <a:p>
            <a:r>
              <a:rPr lang="en-US" dirty="0" err="1" smtClean="0">
                <a:latin typeface="Courier"/>
                <a:cs typeface="Courier"/>
              </a:rPr>
              <a:t>firstprivate</a:t>
            </a:r>
            <a:r>
              <a:rPr lang="en-US" dirty="0" smtClean="0">
                <a:latin typeface="Courier"/>
                <a:cs typeface="Courier"/>
              </a:rPr>
              <a:t> (list)</a:t>
            </a:r>
          </a:p>
          <a:p>
            <a:r>
              <a:rPr lang="en-US" dirty="0" err="1">
                <a:latin typeface="Courier"/>
                <a:cs typeface="Courier"/>
              </a:rPr>
              <a:t>l</a:t>
            </a:r>
            <a:r>
              <a:rPr lang="en-US" dirty="0" err="1" smtClean="0">
                <a:latin typeface="Courier"/>
                <a:cs typeface="Courier"/>
              </a:rPr>
              <a:t>astprivate</a:t>
            </a:r>
            <a:r>
              <a:rPr lang="en-US" dirty="0" smtClean="0">
                <a:latin typeface="Courier"/>
                <a:cs typeface="Courier"/>
              </a:rPr>
              <a:t> (list)</a:t>
            </a:r>
          </a:p>
          <a:p>
            <a:r>
              <a:rPr lang="en-US" dirty="0" smtClean="0">
                <a:latin typeface="Courier"/>
                <a:cs typeface="Courier"/>
              </a:rPr>
              <a:t>reduction(</a:t>
            </a:r>
            <a:r>
              <a:rPr lang="en-US" dirty="0" err="1" smtClean="0">
                <a:latin typeface="Courier"/>
                <a:cs typeface="Courier"/>
              </a:rPr>
              <a:t>operator:list</a:t>
            </a:r>
            <a:r>
              <a:rPr lang="en-US" dirty="0" smtClean="0">
                <a:latin typeface="Courier"/>
                <a:cs typeface="Courier"/>
              </a:rPr>
              <a:t>)</a:t>
            </a:r>
          </a:p>
          <a:p>
            <a:r>
              <a:rPr lang="en-US" dirty="0" err="1" smtClean="0">
                <a:solidFill>
                  <a:srgbClr val="0000FF"/>
                </a:solidFill>
                <a:latin typeface="Courier"/>
                <a:cs typeface="Courier"/>
              </a:rPr>
              <a:t>nowait</a:t>
            </a:r>
            <a:endParaRPr lang="en-US" dirty="0" smtClean="0">
              <a:solidFill>
                <a:srgbClr val="0000FF"/>
              </a:solidFill>
              <a:latin typeface="Courier"/>
              <a:cs typeface="Courier"/>
            </a:endParaRPr>
          </a:p>
        </p:txBody>
      </p:sp>
      <p:sp>
        <p:nvSpPr>
          <p:cNvPr id="16" name="TextBox 15"/>
          <p:cNvSpPr txBox="1"/>
          <p:nvPr/>
        </p:nvSpPr>
        <p:spPr>
          <a:xfrm>
            <a:off x="0" y="1757318"/>
            <a:ext cx="6844393"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pic>
        <p:nvPicPr>
          <p:cNvPr id="3" name="Picture 2" descr="work_share2 (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0" y="1757318"/>
            <a:ext cx="1866900" cy="36322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894474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31</a:t>
            </a:fld>
            <a:endParaRPr lang="en-US"/>
          </a:p>
        </p:txBody>
      </p:sp>
      <p:sp>
        <p:nvSpPr>
          <p:cNvPr id="5" name="TextBox 4"/>
          <p:cNvSpPr txBox="1"/>
          <p:nvPr/>
        </p:nvSpPr>
        <p:spPr>
          <a:xfrm>
            <a:off x="103808" y="290287"/>
            <a:ext cx="4835585" cy="5632310"/>
          </a:xfrm>
          <a:prstGeom prst="rect">
            <a:avLst/>
          </a:prstGeom>
          <a:noFill/>
          <a:ln>
            <a:solidFill>
              <a:schemeClr val="tx1"/>
            </a:solidFill>
          </a:ln>
        </p:spPr>
        <p:txBody>
          <a:bodyPr wrap="square" rtlCol="0">
            <a:spAutoFit/>
          </a:bodyPr>
          <a:lstStyle/>
          <a:p>
            <a:pPr marL="457200" indent="-457200">
              <a:buFont typeface="Arial"/>
              <a:buChar char="•"/>
            </a:pPr>
            <a:r>
              <a:rPr lang="en-US" sz="2400" dirty="0" smtClean="0">
                <a:latin typeface="Arial Hebrew"/>
                <a:cs typeface="Arial Hebrew"/>
              </a:rPr>
              <a:t>At the end of ‘for’, ‘sections’ &amp; ‘single’ constructs, threads </a:t>
            </a:r>
            <a:r>
              <a:rPr lang="en-US" sz="2400" b="1" u="sng" dirty="0" smtClean="0">
                <a:latin typeface="Arial Hebrew"/>
                <a:cs typeface="Arial Hebrew"/>
              </a:rPr>
              <a:t>by default </a:t>
            </a:r>
            <a:r>
              <a:rPr lang="en-US" sz="2400" b="1" dirty="0" smtClean="0">
                <a:latin typeface="Arial Hebrew"/>
                <a:cs typeface="Arial Hebrew"/>
              </a:rPr>
              <a:t>are </a:t>
            </a:r>
            <a:r>
              <a:rPr lang="en-US" sz="2400" dirty="0" smtClean="0">
                <a:latin typeface="Arial Hebrew"/>
                <a:cs typeface="Arial Hebrew"/>
              </a:rPr>
              <a:t>synchronized - they can not proceed unless </a:t>
            </a:r>
            <a:r>
              <a:rPr lang="en-US" sz="2400" b="1" dirty="0" smtClean="0">
                <a:latin typeface="Arial Hebrew"/>
                <a:cs typeface="Arial Hebrew"/>
              </a:rPr>
              <a:t>all</a:t>
            </a:r>
            <a:r>
              <a:rPr lang="en-US" sz="2400" dirty="0" smtClean="0">
                <a:latin typeface="Arial Hebrew"/>
                <a:cs typeface="Arial Hebrew"/>
              </a:rPr>
              <a:t> threads report at the same point in the instruction set.</a:t>
            </a:r>
          </a:p>
          <a:p>
            <a:pPr marL="457200" indent="-457200">
              <a:buFont typeface="Arial"/>
              <a:buChar char="•"/>
            </a:pPr>
            <a:endParaRPr lang="en-US" sz="2400" dirty="0" smtClean="0">
              <a:latin typeface="Arial Hebrew"/>
              <a:cs typeface="Arial Hebrew"/>
            </a:endParaRPr>
          </a:p>
          <a:p>
            <a:pPr marL="457200" indent="-457200">
              <a:buFont typeface="Arial"/>
              <a:buChar char="•"/>
            </a:pPr>
            <a:r>
              <a:rPr lang="en-US" sz="2400" dirty="0">
                <a:latin typeface="Arial Hebrew"/>
                <a:cs typeface="Arial Hebrew"/>
              </a:rPr>
              <a:t>The </a:t>
            </a:r>
            <a:r>
              <a:rPr lang="en-US" sz="2400" dirty="0" err="1">
                <a:solidFill>
                  <a:srgbClr val="0000FF"/>
                </a:solidFill>
                <a:latin typeface="Arial Hebrew"/>
                <a:cs typeface="Arial Hebrew"/>
              </a:rPr>
              <a:t>nowait</a:t>
            </a:r>
            <a:r>
              <a:rPr lang="en-US" sz="2400" i="1" dirty="0">
                <a:latin typeface="Arial Hebrew"/>
                <a:cs typeface="Arial Hebrew"/>
              </a:rPr>
              <a:t> clause</a:t>
            </a:r>
            <a:r>
              <a:rPr lang="en-US" sz="2400" dirty="0">
                <a:latin typeface="Arial Hebrew"/>
                <a:cs typeface="Arial Hebrew"/>
              </a:rPr>
              <a:t> allows </a:t>
            </a:r>
            <a:r>
              <a:rPr lang="en-US" sz="2400" dirty="0" smtClean="0">
                <a:latin typeface="Arial Hebrew"/>
                <a:cs typeface="Arial Hebrew"/>
              </a:rPr>
              <a:t>for asynchronous </a:t>
            </a:r>
            <a:r>
              <a:rPr lang="en-US" sz="2400" dirty="0">
                <a:latin typeface="Arial Hebrew"/>
                <a:cs typeface="Arial Hebrew"/>
              </a:rPr>
              <a:t>threads</a:t>
            </a:r>
            <a:r>
              <a:rPr lang="en-US" sz="2400" dirty="0" smtClean="0">
                <a:latin typeface="Arial Hebrew"/>
                <a:cs typeface="Arial Hebrew"/>
              </a:rPr>
              <a:t>.</a:t>
            </a:r>
          </a:p>
          <a:p>
            <a:pPr marL="457200" indent="-457200">
              <a:buFont typeface="Arial"/>
              <a:buChar char="•"/>
            </a:pPr>
            <a:endParaRPr lang="en-US" sz="2400" dirty="0">
              <a:latin typeface="Arial Hebrew"/>
              <a:cs typeface="Arial Hebrew"/>
            </a:endParaRPr>
          </a:p>
          <a:p>
            <a:pPr marL="457200" indent="-457200">
              <a:buFont typeface="Arial"/>
              <a:buChar char="•"/>
            </a:pPr>
            <a:r>
              <a:rPr lang="en-US" sz="2400" dirty="0" smtClean="0">
                <a:latin typeface="Arial Hebrew"/>
                <a:cs typeface="Arial Hebrew"/>
              </a:rPr>
              <a:t>Bypassing default synchronization points can lead to incorrect updating of shared(global) variables </a:t>
            </a:r>
            <a:endParaRPr lang="en-US" sz="2400" dirty="0">
              <a:latin typeface="Arial Hebrew"/>
              <a:cs typeface="Arial Hebrew"/>
            </a:endParaRPr>
          </a:p>
          <a:p>
            <a:endParaRPr lang="en-US" sz="2400" dirty="0" smtClean="0">
              <a:latin typeface="Arial Hebrew"/>
              <a:cs typeface="Arial Hebrew"/>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8" name="Rectangle 7"/>
          <p:cNvSpPr/>
          <p:nvPr/>
        </p:nvSpPr>
        <p:spPr>
          <a:xfrm>
            <a:off x="4980215" y="297942"/>
            <a:ext cx="4000500" cy="4524316"/>
          </a:xfrm>
          <a:prstGeom prst="rect">
            <a:avLst/>
          </a:prstGeom>
          <a:ln>
            <a:solidFill>
              <a:schemeClr val="tx1"/>
            </a:solidFill>
          </a:ln>
        </p:spPr>
        <p:txBody>
          <a:bodyPr wrap="square">
            <a:spAutoFit/>
          </a:bodyPr>
          <a:lstStyle/>
          <a:p>
            <a:r>
              <a:rPr lang="en-US" dirty="0" smtClean="0">
                <a:latin typeface="Arial Hebrew"/>
                <a:cs typeface="Arial Hebrew"/>
              </a:rPr>
              <a:t>#pragma </a:t>
            </a:r>
            <a:r>
              <a:rPr lang="en-US" dirty="0" err="1" smtClean="0">
                <a:latin typeface="Arial Hebrew"/>
                <a:cs typeface="Arial Hebrew"/>
              </a:rPr>
              <a:t>omp</a:t>
            </a:r>
            <a:r>
              <a:rPr lang="en-US" dirty="0" smtClean="0">
                <a:latin typeface="Arial Hebrew"/>
                <a:cs typeface="Arial Hebrew"/>
              </a:rPr>
              <a:t> parallel shared(</a:t>
            </a:r>
            <a:r>
              <a:rPr lang="en-US" dirty="0" err="1" smtClean="0">
                <a:latin typeface="Arial Hebrew"/>
                <a:cs typeface="Arial Hebrew"/>
              </a:rPr>
              <a:t>a,b,c,d</a:t>
            </a:r>
            <a:r>
              <a:rPr lang="en-US" dirty="0" smtClean="0">
                <a:latin typeface="Arial Hebrew"/>
                <a:cs typeface="Arial Hebrew"/>
              </a:rPr>
              <a:t>) private(</a:t>
            </a:r>
            <a:r>
              <a:rPr lang="en-US" dirty="0" err="1" smtClean="0">
                <a:latin typeface="Arial Hebrew"/>
                <a:cs typeface="Arial Hebrew"/>
              </a:rPr>
              <a:t>i</a:t>
            </a:r>
            <a:r>
              <a:rPr lang="en-US" dirty="0" smtClean="0">
                <a:latin typeface="Arial Hebrew"/>
                <a:cs typeface="Arial Hebrew"/>
              </a:rPr>
              <a:t>)</a:t>
            </a:r>
          </a:p>
          <a:p>
            <a:r>
              <a:rPr lang="en-US" dirty="0" smtClean="0">
                <a:latin typeface="Arial Hebrew"/>
                <a:cs typeface="Arial Hebrew"/>
              </a:rPr>
              <a:t>  {</a:t>
            </a:r>
          </a:p>
          <a:p>
            <a:r>
              <a:rPr lang="en-US" dirty="0" smtClean="0">
                <a:latin typeface="Arial Hebrew"/>
                <a:cs typeface="Arial Hebrew"/>
              </a:rPr>
              <a:t>  #pragma </a:t>
            </a:r>
            <a:r>
              <a:rPr lang="en-US" dirty="0" err="1" smtClean="0">
                <a:latin typeface="Arial Hebrew"/>
                <a:cs typeface="Arial Hebrew"/>
              </a:rPr>
              <a:t>omp</a:t>
            </a:r>
            <a:r>
              <a:rPr lang="en-US" dirty="0" smtClean="0">
                <a:latin typeface="Arial Hebrew"/>
                <a:cs typeface="Arial Hebrew"/>
              </a:rPr>
              <a:t> sections </a:t>
            </a:r>
            <a:r>
              <a:rPr lang="en-US" dirty="0" err="1" smtClean="0">
                <a:solidFill>
                  <a:srgbClr val="0000FF"/>
                </a:solidFill>
                <a:latin typeface="Arial Hebrew"/>
                <a:cs typeface="Arial Hebrew"/>
              </a:rPr>
              <a:t>nowait</a:t>
            </a:r>
            <a:endParaRPr lang="en-US" dirty="0" smtClean="0">
              <a:solidFill>
                <a:srgbClr val="0000FF"/>
              </a:solidFill>
              <a:latin typeface="Arial Hebrew"/>
              <a:cs typeface="Arial Hebrew"/>
            </a:endParaRPr>
          </a:p>
          <a:p>
            <a:r>
              <a:rPr lang="en-US" dirty="0" smtClean="0">
                <a:latin typeface="Arial Hebrew"/>
                <a:cs typeface="Arial Hebrew"/>
              </a:rPr>
              <a:t>    {</a:t>
            </a:r>
            <a:endParaRPr lang="en-US" dirty="0">
              <a:latin typeface="Arial Hebrew"/>
              <a:cs typeface="Arial Hebrew"/>
            </a:endParaRPr>
          </a:p>
          <a:p>
            <a:r>
              <a:rPr lang="en-US" dirty="0">
                <a:latin typeface="Arial Hebrew"/>
                <a:cs typeface="Arial Hebrew"/>
              </a:rPr>
              <a:t>    #pragma </a:t>
            </a:r>
            <a:r>
              <a:rPr lang="en-US" dirty="0" err="1">
                <a:latin typeface="Arial Hebrew"/>
                <a:cs typeface="Arial Hebrew"/>
              </a:rPr>
              <a:t>omp</a:t>
            </a:r>
            <a:r>
              <a:rPr lang="en-US" dirty="0">
                <a:latin typeface="Arial Hebrew"/>
                <a:cs typeface="Arial Hebrew"/>
              </a:rPr>
              <a:t> section</a:t>
            </a:r>
          </a:p>
          <a:p>
            <a:r>
              <a:rPr lang="en-US" dirty="0">
                <a:latin typeface="Arial Hebrew"/>
                <a:cs typeface="Arial Hebrew"/>
              </a:rPr>
              <a:t>    for (</a:t>
            </a:r>
            <a:r>
              <a:rPr lang="en-US" dirty="0" err="1">
                <a:latin typeface="Arial Hebrew"/>
                <a:cs typeface="Arial Hebrew"/>
              </a:rPr>
              <a:t>i</a:t>
            </a:r>
            <a:r>
              <a:rPr lang="en-US" dirty="0">
                <a:latin typeface="Arial Hebrew"/>
                <a:cs typeface="Arial Hebrew"/>
              </a:rPr>
              <a:t>=0; </a:t>
            </a:r>
            <a:r>
              <a:rPr lang="en-US" dirty="0" err="1">
                <a:latin typeface="Arial Hebrew"/>
                <a:cs typeface="Arial Hebrew"/>
              </a:rPr>
              <a:t>i</a:t>
            </a:r>
            <a:r>
              <a:rPr lang="en-US" dirty="0">
                <a:latin typeface="Arial Hebrew"/>
                <a:cs typeface="Arial Hebrew"/>
              </a:rPr>
              <a:t> &lt; N; </a:t>
            </a:r>
            <a:r>
              <a:rPr lang="en-US" dirty="0" err="1">
                <a:latin typeface="Arial Hebrew"/>
                <a:cs typeface="Arial Hebrew"/>
              </a:rPr>
              <a:t>i</a:t>
            </a:r>
            <a:r>
              <a:rPr lang="en-US" dirty="0">
                <a:latin typeface="Arial Hebrew"/>
                <a:cs typeface="Arial Hebrew"/>
              </a:rPr>
              <a:t>++)</a:t>
            </a:r>
          </a:p>
          <a:p>
            <a:r>
              <a:rPr lang="en-US" dirty="0">
                <a:latin typeface="Arial Hebrew"/>
                <a:cs typeface="Arial Hebrew"/>
              </a:rPr>
              <a:t>      c[</a:t>
            </a:r>
            <a:r>
              <a:rPr lang="en-US" dirty="0" err="1">
                <a:latin typeface="Arial Hebrew"/>
                <a:cs typeface="Arial Hebrew"/>
              </a:rPr>
              <a:t>i</a:t>
            </a:r>
            <a:r>
              <a:rPr lang="en-US" dirty="0">
                <a:latin typeface="Arial Hebrew"/>
                <a:cs typeface="Arial Hebrew"/>
              </a:rPr>
              <a:t>] = a[</a:t>
            </a:r>
            <a:r>
              <a:rPr lang="en-US" dirty="0" err="1">
                <a:latin typeface="Arial Hebrew"/>
                <a:cs typeface="Arial Hebrew"/>
              </a:rPr>
              <a:t>i</a:t>
            </a:r>
            <a:r>
              <a:rPr lang="en-US" dirty="0">
                <a:latin typeface="Arial Hebrew"/>
                <a:cs typeface="Arial Hebrew"/>
              </a:rPr>
              <a:t>] + b[</a:t>
            </a:r>
            <a:r>
              <a:rPr lang="en-US" dirty="0" err="1">
                <a:latin typeface="Arial Hebrew"/>
                <a:cs typeface="Arial Hebrew"/>
              </a:rPr>
              <a:t>i</a:t>
            </a:r>
            <a:r>
              <a:rPr lang="en-US" dirty="0">
                <a:latin typeface="Arial Hebrew"/>
                <a:cs typeface="Arial Hebrew"/>
              </a:rPr>
              <a:t>]</a:t>
            </a:r>
            <a:r>
              <a:rPr lang="en-US" dirty="0" smtClean="0">
                <a:latin typeface="Arial Hebrew"/>
                <a:cs typeface="Arial Hebrew"/>
              </a:rPr>
              <a:t>;</a:t>
            </a:r>
            <a:endParaRPr lang="en-US" dirty="0">
              <a:latin typeface="Arial Hebrew"/>
              <a:cs typeface="Arial Hebrew"/>
            </a:endParaRPr>
          </a:p>
          <a:p>
            <a:r>
              <a:rPr lang="en-US" dirty="0">
                <a:latin typeface="Arial Hebrew"/>
                <a:cs typeface="Arial Hebrew"/>
              </a:rPr>
              <a:t>    #pragma </a:t>
            </a:r>
            <a:r>
              <a:rPr lang="en-US" dirty="0" err="1">
                <a:latin typeface="Arial Hebrew"/>
                <a:cs typeface="Arial Hebrew"/>
              </a:rPr>
              <a:t>omp</a:t>
            </a:r>
            <a:r>
              <a:rPr lang="en-US" dirty="0">
                <a:latin typeface="Arial Hebrew"/>
                <a:cs typeface="Arial Hebrew"/>
              </a:rPr>
              <a:t> section</a:t>
            </a:r>
          </a:p>
          <a:p>
            <a:r>
              <a:rPr lang="en-US" dirty="0">
                <a:latin typeface="Arial Hebrew"/>
                <a:cs typeface="Arial Hebrew"/>
              </a:rPr>
              <a:t>    for (</a:t>
            </a:r>
            <a:r>
              <a:rPr lang="en-US" dirty="0" err="1">
                <a:latin typeface="Arial Hebrew"/>
                <a:cs typeface="Arial Hebrew"/>
              </a:rPr>
              <a:t>i</a:t>
            </a:r>
            <a:r>
              <a:rPr lang="en-US" dirty="0">
                <a:latin typeface="Arial Hebrew"/>
                <a:cs typeface="Arial Hebrew"/>
              </a:rPr>
              <a:t>=0; </a:t>
            </a:r>
            <a:r>
              <a:rPr lang="en-US" dirty="0" err="1">
                <a:latin typeface="Arial Hebrew"/>
                <a:cs typeface="Arial Hebrew"/>
              </a:rPr>
              <a:t>i</a:t>
            </a:r>
            <a:r>
              <a:rPr lang="en-US" dirty="0">
                <a:latin typeface="Arial Hebrew"/>
                <a:cs typeface="Arial Hebrew"/>
              </a:rPr>
              <a:t> &lt; N; </a:t>
            </a:r>
            <a:r>
              <a:rPr lang="en-US" dirty="0" err="1">
                <a:latin typeface="Arial Hebrew"/>
                <a:cs typeface="Arial Hebrew"/>
              </a:rPr>
              <a:t>i</a:t>
            </a:r>
            <a:r>
              <a:rPr lang="en-US" dirty="0">
                <a:latin typeface="Arial Hebrew"/>
                <a:cs typeface="Arial Hebrew"/>
              </a:rPr>
              <a:t>++)</a:t>
            </a:r>
          </a:p>
          <a:p>
            <a:r>
              <a:rPr lang="en-US" dirty="0">
                <a:latin typeface="Arial Hebrew"/>
                <a:cs typeface="Arial Hebrew"/>
              </a:rPr>
              <a:t>      d[</a:t>
            </a:r>
            <a:r>
              <a:rPr lang="en-US" dirty="0" err="1">
                <a:latin typeface="Arial Hebrew"/>
                <a:cs typeface="Arial Hebrew"/>
              </a:rPr>
              <a:t>i</a:t>
            </a:r>
            <a:r>
              <a:rPr lang="en-US" dirty="0">
                <a:latin typeface="Arial Hebrew"/>
                <a:cs typeface="Arial Hebrew"/>
              </a:rPr>
              <a:t>] = a[</a:t>
            </a:r>
            <a:r>
              <a:rPr lang="en-US" dirty="0" err="1">
                <a:latin typeface="Arial Hebrew"/>
                <a:cs typeface="Arial Hebrew"/>
              </a:rPr>
              <a:t>i</a:t>
            </a:r>
            <a:r>
              <a:rPr lang="en-US" dirty="0">
                <a:latin typeface="Arial Hebrew"/>
                <a:cs typeface="Arial Hebrew"/>
              </a:rPr>
              <a:t>] * b[</a:t>
            </a:r>
            <a:r>
              <a:rPr lang="en-US" dirty="0" err="1">
                <a:latin typeface="Arial Hebrew"/>
                <a:cs typeface="Arial Hebrew"/>
              </a:rPr>
              <a:t>i</a:t>
            </a:r>
            <a:r>
              <a:rPr lang="en-US" dirty="0">
                <a:latin typeface="Arial Hebrew"/>
                <a:cs typeface="Arial Hebrew"/>
              </a:rPr>
              <a:t>]</a:t>
            </a:r>
            <a:r>
              <a:rPr lang="en-US" dirty="0" smtClean="0">
                <a:latin typeface="Arial Hebrew"/>
                <a:cs typeface="Arial Hebrew"/>
              </a:rPr>
              <a:t>;</a:t>
            </a:r>
            <a:endParaRPr lang="en-US" dirty="0">
              <a:latin typeface="Arial Hebrew"/>
              <a:cs typeface="Arial Hebrew"/>
            </a:endParaRPr>
          </a:p>
          <a:p>
            <a:r>
              <a:rPr lang="en-US" dirty="0">
                <a:latin typeface="Arial Hebrew"/>
                <a:cs typeface="Arial Hebrew"/>
              </a:rPr>
              <a:t>   </a:t>
            </a:r>
            <a:r>
              <a:rPr lang="en-US" dirty="0" smtClean="0">
                <a:latin typeface="Arial Hebrew"/>
                <a:cs typeface="Arial Hebrew"/>
              </a:rPr>
              <a:t> </a:t>
            </a:r>
            <a:r>
              <a:rPr lang="en-US" dirty="0">
                <a:latin typeface="Arial Hebrew"/>
                <a:cs typeface="Arial Hebrew"/>
              </a:rPr>
              <a:t>}  /* end of sections *</a:t>
            </a:r>
            <a:r>
              <a:rPr lang="en-US" dirty="0" smtClean="0">
                <a:latin typeface="Arial Hebrew"/>
                <a:cs typeface="Arial Hebrew"/>
              </a:rPr>
              <a:t>/</a:t>
            </a:r>
            <a:endParaRPr lang="en-US" dirty="0">
              <a:latin typeface="Arial Hebrew"/>
              <a:cs typeface="Arial Hebrew"/>
            </a:endParaRPr>
          </a:p>
          <a:p>
            <a:endParaRPr lang="is-IS" dirty="0" smtClean="0">
              <a:latin typeface="Arial Hebrew"/>
              <a:cs typeface="Arial Hebrew"/>
            </a:endParaRPr>
          </a:p>
          <a:p>
            <a:r>
              <a:rPr lang="is-IS" dirty="0" smtClean="0">
                <a:latin typeface="Arial Hebrew"/>
                <a:cs typeface="Arial Hebrew"/>
              </a:rPr>
              <a:t>…. </a:t>
            </a:r>
            <a:r>
              <a:rPr lang="en-US" dirty="0" smtClean="0">
                <a:latin typeface="Arial Hebrew"/>
                <a:cs typeface="Arial Hebrew"/>
              </a:rPr>
              <a:t>more code </a:t>
            </a:r>
            <a:r>
              <a:rPr lang="is-IS" dirty="0" smtClean="0">
                <a:latin typeface="Arial Hebrew"/>
                <a:cs typeface="Arial Hebrew"/>
              </a:rPr>
              <a:t>…..</a:t>
            </a:r>
          </a:p>
          <a:p>
            <a:endParaRPr lang="en-US" dirty="0">
              <a:latin typeface="Arial Hebrew"/>
              <a:cs typeface="Arial Hebrew"/>
            </a:endParaRPr>
          </a:p>
          <a:p>
            <a:r>
              <a:rPr lang="en-US" dirty="0" smtClean="0">
                <a:latin typeface="Arial Hebrew"/>
                <a:cs typeface="Arial Hebrew"/>
              </a:rPr>
              <a:t>  </a:t>
            </a:r>
            <a:r>
              <a:rPr lang="en-US" dirty="0">
                <a:latin typeface="Arial Hebrew"/>
                <a:cs typeface="Arial Hebrew"/>
              </a:rPr>
              <a:t>}  /* end of parallel section */</a:t>
            </a:r>
          </a:p>
        </p:txBody>
      </p:sp>
      <p:sp>
        <p:nvSpPr>
          <p:cNvPr id="10" name="Rectangle 9"/>
          <p:cNvSpPr/>
          <p:nvPr/>
        </p:nvSpPr>
        <p:spPr>
          <a:xfrm>
            <a:off x="5102678" y="1420582"/>
            <a:ext cx="2626179" cy="1077685"/>
          </a:xfrm>
          <a:prstGeom prst="rect">
            <a:avLst/>
          </a:prstGeom>
          <a:gradFill flip="none" rotWithShape="1">
            <a:gsLst>
              <a:gs pos="0">
                <a:schemeClr val="accent4">
                  <a:tint val="100000"/>
                  <a:shade val="100000"/>
                  <a:satMod val="130000"/>
                  <a:alpha val="30000"/>
                </a:schemeClr>
              </a:gs>
              <a:gs pos="100000">
                <a:schemeClr val="accent4">
                  <a:tint val="50000"/>
                  <a:shade val="100000"/>
                  <a:satMod val="350000"/>
                  <a:alpha val="30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5102678" y="2498267"/>
            <a:ext cx="2626179" cy="1077685"/>
          </a:xfrm>
          <a:prstGeom prst="rect">
            <a:avLst/>
          </a:prstGeom>
          <a:gradFill flip="none" rotWithShape="1">
            <a:gsLst>
              <a:gs pos="0">
                <a:schemeClr val="accent4">
                  <a:tint val="100000"/>
                  <a:shade val="100000"/>
                  <a:satMod val="130000"/>
                  <a:alpha val="30000"/>
                </a:schemeClr>
              </a:gs>
              <a:gs pos="100000">
                <a:schemeClr val="accent4">
                  <a:tint val="50000"/>
                  <a:shade val="100000"/>
                  <a:satMod val="350000"/>
                  <a:alpha val="30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15" name="Elbow Connector 14"/>
          <p:cNvCxnSpPr>
            <a:endCxn id="10" idx="3"/>
          </p:cNvCxnSpPr>
          <p:nvPr/>
        </p:nvCxnSpPr>
        <p:spPr>
          <a:xfrm rot="5400000">
            <a:off x="7135135" y="671738"/>
            <a:ext cx="1881410" cy="693965"/>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a:endCxn id="11" idx="3"/>
          </p:cNvCxnSpPr>
          <p:nvPr/>
        </p:nvCxnSpPr>
        <p:spPr>
          <a:xfrm rot="5400000">
            <a:off x="6691996" y="1042306"/>
            <a:ext cx="3031666" cy="957943"/>
          </a:xfrm>
          <a:prstGeom prst="bentConnector2">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rot="5400000">
            <a:off x="6795861" y="3835855"/>
            <a:ext cx="2559960" cy="693965"/>
          </a:xfrm>
          <a:prstGeom prst="bentConnector3">
            <a:avLst>
              <a:gd name="adj1" fmla="val 9961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728859" y="2902857"/>
            <a:ext cx="6939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880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Hebrew"/>
                <a:cs typeface="Arial Hebrew"/>
              </a:rPr>
              <a:t>single</a:t>
            </a:r>
            <a:r>
              <a:rPr lang="en-US" dirty="0" smtClean="0">
                <a:latin typeface="Arial Hebrew"/>
                <a:cs typeface="Arial Hebrew"/>
              </a:rPr>
              <a:t> “</a:t>
            </a:r>
            <a:r>
              <a:rPr lang="en-US" dirty="0" err="1" smtClean="0">
                <a:latin typeface="Arial Hebrew"/>
                <a:cs typeface="Arial Hebrew"/>
              </a:rPr>
              <a:t>worksharing</a:t>
            </a:r>
            <a:r>
              <a:rPr lang="en-US" dirty="0" smtClean="0">
                <a:latin typeface="Arial Hebrew"/>
                <a:cs typeface="Arial Hebrew"/>
              </a:rPr>
              <a:t>” construct</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32</a:t>
            </a:fld>
            <a:endParaRPr lang="en-US"/>
          </a:p>
        </p:txBody>
      </p:sp>
      <p:sp>
        <p:nvSpPr>
          <p:cNvPr id="12" name="TextBox 11"/>
          <p:cNvSpPr txBox="1"/>
          <p:nvPr/>
        </p:nvSpPr>
        <p:spPr>
          <a:xfrm>
            <a:off x="0" y="1682207"/>
            <a:ext cx="3509194" cy="2308324"/>
          </a:xfrm>
          <a:prstGeom prst="rect">
            <a:avLst/>
          </a:prstGeom>
          <a:noFill/>
        </p:spPr>
        <p:txBody>
          <a:bodyPr wrap="none" rtlCol="0">
            <a:spAutoFit/>
          </a:bodyPr>
          <a:lstStyle/>
          <a:p>
            <a:r>
              <a:rPr lang="en-US" sz="2400" dirty="0" smtClean="0">
                <a:latin typeface="Courier"/>
                <a:cs typeface="Courier"/>
              </a:rPr>
              <a:t>#pragma </a:t>
            </a:r>
            <a:r>
              <a:rPr lang="en-US" sz="2400" dirty="0" err="1" smtClean="0">
                <a:latin typeface="Courier"/>
                <a:cs typeface="Courier"/>
              </a:rPr>
              <a:t>omp</a:t>
            </a:r>
            <a:r>
              <a:rPr lang="en-US" sz="2400" dirty="0" smtClean="0">
                <a:latin typeface="Courier"/>
                <a:cs typeface="Courier"/>
              </a:rPr>
              <a:t> single </a:t>
            </a:r>
          </a:p>
          <a:p>
            <a:r>
              <a:rPr lang="en-US" sz="2400" dirty="0" smtClean="0">
                <a:latin typeface="Courier"/>
                <a:cs typeface="Courier"/>
              </a:rPr>
              <a:t>{</a:t>
            </a:r>
          </a:p>
          <a:p>
            <a:r>
              <a:rPr lang="is-IS" sz="2400" dirty="0" smtClean="0">
                <a:latin typeface="Courier"/>
                <a:cs typeface="Courier"/>
              </a:rPr>
              <a:t>…</a:t>
            </a:r>
          </a:p>
          <a:p>
            <a:r>
              <a:rPr lang="en-US" sz="2400" dirty="0" err="1" smtClean="0">
                <a:latin typeface="Courier"/>
                <a:cs typeface="Courier"/>
              </a:rPr>
              <a:t>block_of_code</a:t>
            </a:r>
            <a:endParaRPr lang="en-US" sz="2400" dirty="0" smtClean="0">
              <a:latin typeface="Courier"/>
              <a:cs typeface="Courier"/>
            </a:endParaRPr>
          </a:p>
          <a:p>
            <a:r>
              <a:rPr lang="is-IS" sz="2400" dirty="0" smtClean="0">
                <a:latin typeface="Courier"/>
                <a:cs typeface="Courier"/>
              </a:rPr>
              <a:t>…</a:t>
            </a:r>
            <a:endParaRPr lang="en-US" sz="2400" dirty="0" smtClean="0">
              <a:latin typeface="Courier"/>
              <a:cs typeface="Courier"/>
            </a:endParaRPr>
          </a:p>
          <a:p>
            <a:r>
              <a:rPr lang="en-US" sz="2400" dirty="0" smtClean="0">
                <a:latin typeface="Courier"/>
                <a:cs typeface="Courier"/>
              </a:rPr>
              <a:t>} </a:t>
            </a:r>
            <a:endParaRPr lang="en-US" sz="2400" dirty="0">
              <a:latin typeface="Courier"/>
              <a:cs typeface="Courier"/>
            </a:endParaRPr>
          </a:p>
        </p:txBody>
      </p:sp>
      <p:sp>
        <p:nvSpPr>
          <p:cNvPr id="15" name="TextBox 14"/>
          <p:cNvSpPr txBox="1"/>
          <p:nvPr/>
        </p:nvSpPr>
        <p:spPr>
          <a:xfrm>
            <a:off x="3396343" y="1682207"/>
            <a:ext cx="3638550" cy="1200329"/>
          </a:xfrm>
          <a:prstGeom prst="rect">
            <a:avLst/>
          </a:prstGeom>
          <a:solidFill>
            <a:schemeClr val="bg1">
              <a:lumMod val="65000"/>
              <a:alpha val="23000"/>
            </a:schemeClr>
          </a:solidFill>
          <a:ln>
            <a:solidFill>
              <a:schemeClr val="tx1"/>
            </a:solidFill>
          </a:ln>
        </p:spPr>
        <p:txBody>
          <a:bodyPr wrap="square" rtlCol="0">
            <a:spAutoFit/>
          </a:bodyPr>
          <a:lstStyle/>
          <a:p>
            <a:r>
              <a:rPr lang="en-US" dirty="0" smtClean="0">
                <a:latin typeface="Courier"/>
                <a:cs typeface="Courier"/>
              </a:rPr>
              <a:t>&lt;Clauses&gt;</a:t>
            </a:r>
          </a:p>
          <a:p>
            <a:r>
              <a:rPr lang="en-US" dirty="0" smtClean="0">
                <a:latin typeface="Courier"/>
                <a:cs typeface="Courier"/>
              </a:rPr>
              <a:t>private (list)</a:t>
            </a:r>
          </a:p>
          <a:p>
            <a:r>
              <a:rPr lang="en-US" dirty="0" err="1" smtClean="0">
                <a:latin typeface="Courier"/>
                <a:cs typeface="Courier"/>
              </a:rPr>
              <a:t>firstprivate</a:t>
            </a:r>
            <a:r>
              <a:rPr lang="en-US" dirty="0" smtClean="0">
                <a:latin typeface="Courier"/>
                <a:cs typeface="Courier"/>
              </a:rPr>
              <a:t> (list)</a:t>
            </a:r>
          </a:p>
          <a:p>
            <a:r>
              <a:rPr lang="en-US" dirty="0" err="1" smtClean="0">
                <a:latin typeface="Courier"/>
                <a:cs typeface="Courier"/>
              </a:rPr>
              <a:t>nowait</a:t>
            </a:r>
            <a:endParaRPr lang="en-US" dirty="0" smtClean="0">
              <a:latin typeface="Courier"/>
              <a:cs typeface="Courier"/>
            </a:endParaRPr>
          </a:p>
        </p:txBody>
      </p:sp>
      <p:sp>
        <p:nvSpPr>
          <p:cNvPr id="16" name="TextBox 15"/>
          <p:cNvSpPr txBox="1"/>
          <p:nvPr/>
        </p:nvSpPr>
        <p:spPr>
          <a:xfrm>
            <a:off x="0" y="1682208"/>
            <a:ext cx="7034893"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pic>
        <p:nvPicPr>
          <p:cNvPr id="3" name="Picture 2" descr="work_share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1" y="1682207"/>
            <a:ext cx="1866900" cy="3632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10" name="TextBox 9"/>
          <p:cNvSpPr txBox="1"/>
          <p:nvPr/>
        </p:nvSpPr>
        <p:spPr>
          <a:xfrm>
            <a:off x="231322" y="5551715"/>
            <a:ext cx="3544560" cy="369332"/>
          </a:xfrm>
          <a:prstGeom prst="rect">
            <a:avLst/>
          </a:prstGeom>
          <a:noFill/>
        </p:spPr>
        <p:txBody>
          <a:bodyPr wrap="none" rtlCol="0">
            <a:spAutoFit/>
          </a:bodyPr>
          <a:lstStyle/>
          <a:p>
            <a:r>
              <a:rPr lang="en-US" dirty="0" smtClean="0">
                <a:latin typeface="Arial Hebrew"/>
                <a:cs typeface="Arial Hebrew"/>
              </a:rPr>
              <a:t>Only a single thread executes code</a:t>
            </a:r>
            <a:endParaRPr lang="en-US" dirty="0">
              <a:latin typeface="Courier"/>
              <a:cs typeface="Courier"/>
            </a:endParaRPr>
          </a:p>
        </p:txBody>
      </p:sp>
    </p:spTree>
    <p:extLst>
      <p:ext uri="{BB962C8B-B14F-4D97-AF65-F5344CB8AC3E}">
        <p14:creationId xmlns:p14="http://schemas.microsoft.com/office/powerpoint/2010/main" val="2243061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62" y="1695271"/>
            <a:ext cx="3754211"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sp>
        <p:nvSpPr>
          <p:cNvPr id="2" name="Title 1"/>
          <p:cNvSpPr>
            <a:spLocks noGrp="1"/>
          </p:cNvSpPr>
          <p:nvPr>
            <p:ph type="title"/>
          </p:nvPr>
        </p:nvSpPr>
        <p:spPr/>
        <p:txBody>
          <a:bodyPr>
            <a:normAutofit fontScale="90000"/>
          </a:bodyPr>
          <a:lstStyle/>
          <a:p>
            <a:r>
              <a:rPr lang="en-US" sz="4800" b="1" dirty="0" smtClean="0">
                <a:latin typeface="Arial Hebrew"/>
                <a:cs typeface="Arial Hebrew"/>
              </a:rPr>
              <a:t>Core synchronization directives</a:t>
            </a:r>
            <a:endParaRPr lang="en-US" sz="48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33</a:t>
            </a:fld>
            <a:endParaRPr lang="en-US"/>
          </a:p>
        </p:txBody>
      </p:sp>
      <p:sp>
        <p:nvSpPr>
          <p:cNvPr id="12" name="TextBox 11"/>
          <p:cNvSpPr txBox="1"/>
          <p:nvPr/>
        </p:nvSpPr>
        <p:spPr>
          <a:xfrm>
            <a:off x="0" y="1682207"/>
            <a:ext cx="3693890" cy="461665"/>
          </a:xfrm>
          <a:prstGeom prst="rect">
            <a:avLst/>
          </a:prstGeom>
          <a:noFill/>
        </p:spPr>
        <p:txBody>
          <a:bodyPr wrap="none" rtlCol="0">
            <a:spAutoFit/>
          </a:bodyPr>
          <a:lstStyle/>
          <a:p>
            <a:r>
              <a:rPr lang="en-US" sz="2400" dirty="0" smtClean="0">
                <a:latin typeface="Courier"/>
                <a:cs typeface="Courier"/>
              </a:rPr>
              <a:t>#pragma </a:t>
            </a:r>
            <a:r>
              <a:rPr lang="en-US" sz="2400" dirty="0" err="1" smtClean="0">
                <a:latin typeface="Courier"/>
                <a:cs typeface="Courier"/>
              </a:rPr>
              <a:t>omp</a:t>
            </a:r>
            <a:r>
              <a:rPr lang="en-US" sz="2400" dirty="0" smtClean="0">
                <a:latin typeface="Courier"/>
                <a:cs typeface="Courier"/>
              </a:rPr>
              <a:t> barrier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13" name="TextBox 12"/>
          <p:cNvSpPr txBox="1"/>
          <p:nvPr/>
        </p:nvSpPr>
        <p:spPr>
          <a:xfrm>
            <a:off x="1362" y="2754814"/>
            <a:ext cx="3981904" cy="369332"/>
          </a:xfrm>
          <a:prstGeom prst="rect">
            <a:avLst/>
          </a:prstGeom>
          <a:solidFill>
            <a:schemeClr val="bg1">
              <a:lumMod val="65000"/>
              <a:alpha val="29000"/>
            </a:schemeClr>
          </a:solidFill>
          <a:ln>
            <a:solidFill>
              <a:schemeClr val="tx1"/>
            </a:solidFill>
          </a:ln>
        </p:spPr>
        <p:txBody>
          <a:bodyPr wrap="square" rtlCol="0">
            <a:spAutoFit/>
          </a:bodyPr>
          <a:lstStyle/>
          <a:p>
            <a:endParaRPr lang="en-US" dirty="0"/>
          </a:p>
        </p:txBody>
      </p:sp>
      <p:sp>
        <p:nvSpPr>
          <p:cNvPr id="14" name="TextBox 13"/>
          <p:cNvSpPr txBox="1"/>
          <p:nvPr/>
        </p:nvSpPr>
        <p:spPr>
          <a:xfrm>
            <a:off x="-33851" y="2746941"/>
            <a:ext cx="3878586" cy="400110"/>
          </a:xfrm>
          <a:prstGeom prst="rect">
            <a:avLst/>
          </a:prstGeom>
          <a:noFill/>
        </p:spPr>
        <p:txBody>
          <a:bodyPr wrap="none" rtlCol="0">
            <a:spAutoFit/>
          </a:bodyPr>
          <a:lstStyle/>
          <a:p>
            <a:r>
              <a:rPr lang="en-US" sz="2000" dirty="0" smtClean="0">
                <a:latin typeface="Courier"/>
                <a:cs typeface="Courier"/>
              </a:rPr>
              <a:t>#pragma </a:t>
            </a:r>
            <a:r>
              <a:rPr lang="en-US" sz="2000" dirty="0" err="1" smtClean="0">
                <a:latin typeface="Courier"/>
                <a:cs typeface="Courier"/>
              </a:rPr>
              <a:t>omp</a:t>
            </a:r>
            <a:r>
              <a:rPr lang="en-US" sz="2000" dirty="0" smtClean="0">
                <a:latin typeface="Courier"/>
                <a:cs typeface="Courier"/>
              </a:rPr>
              <a:t> flush (list)</a:t>
            </a:r>
          </a:p>
        </p:txBody>
      </p:sp>
      <p:sp>
        <p:nvSpPr>
          <p:cNvPr id="3" name="TextBox 2"/>
          <p:cNvSpPr txBox="1"/>
          <p:nvPr/>
        </p:nvSpPr>
        <p:spPr>
          <a:xfrm>
            <a:off x="3983266" y="1682207"/>
            <a:ext cx="4233255" cy="830997"/>
          </a:xfrm>
          <a:prstGeom prst="rect">
            <a:avLst/>
          </a:prstGeom>
          <a:noFill/>
        </p:spPr>
        <p:txBody>
          <a:bodyPr wrap="none" rtlCol="0">
            <a:spAutoFit/>
          </a:bodyPr>
          <a:lstStyle/>
          <a:p>
            <a:r>
              <a:rPr lang="en-US" sz="2400" dirty="0" smtClean="0">
                <a:latin typeface="Arial Hebrew"/>
                <a:cs typeface="Arial Hebrew"/>
              </a:rPr>
              <a:t>Barrier synchronizes all threads</a:t>
            </a:r>
          </a:p>
          <a:p>
            <a:r>
              <a:rPr lang="en-US" sz="2400" dirty="0" smtClean="0">
                <a:latin typeface="Arial Hebrew"/>
                <a:cs typeface="Arial Hebrew"/>
              </a:rPr>
              <a:t> at that point</a:t>
            </a:r>
            <a:endParaRPr lang="en-US" sz="2400" dirty="0">
              <a:latin typeface="Arial Hebrew"/>
              <a:cs typeface="Arial Hebrew"/>
            </a:endParaRPr>
          </a:p>
        </p:txBody>
      </p:sp>
      <p:sp>
        <p:nvSpPr>
          <p:cNvPr id="17" name="TextBox 16"/>
          <p:cNvSpPr txBox="1"/>
          <p:nvPr/>
        </p:nvSpPr>
        <p:spPr>
          <a:xfrm>
            <a:off x="2906410" y="3299229"/>
            <a:ext cx="6030331" cy="3046988"/>
          </a:xfrm>
          <a:prstGeom prst="rect">
            <a:avLst/>
          </a:prstGeom>
          <a:noFill/>
        </p:spPr>
        <p:txBody>
          <a:bodyPr wrap="none" rtlCol="0">
            <a:spAutoFit/>
          </a:bodyPr>
          <a:lstStyle/>
          <a:p>
            <a:r>
              <a:rPr lang="en-US" sz="2400" dirty="0" smtClean="0">
                <a:latin typeface="Arial Hebrew"/>
                <a:cs typeface="Arial Hebrew"/>
              </a:rPr>
              <a:t>Flush synchronizes all thread-visible (shared)</a:t>
            </a:r>
          </a:p>
          <a:p>
            <a:r>
              <a:rPr lang="en-US" sz="2400" dirty="0">
                <a:latin typeface="Arial Hebrew"/>
                <a:cs typeface="Arial Hebrew"/>
              </a:rPr>
              <a:t>v</a:t>
            </a:r>
            <a:r>
              <a:rPr lang="en-US" sz="2400" dirty="0" smtClean="0">
                <a:latin typeface="Arial Hebrew"/>
                <a:cs typeface="Arial Hebrew"/>
              </a:rPr>
              <a:t>alues from local CPU registers to memory. </a:t>
            </a:r>
          </a:p>
          <a:p>
            <a:r>
              <a:rPr lang="en-US" sz="2400" dirty="0" smtClean="0">
                <a:latin typeface="Arial Hebrew"/>
                <a:cs typeface="Arial Hebrew"/>
              </a:rPr>
              <a:t>It re-establishes a consistent view of memory </a:t>
            </a:r>
          </a:p>
          <a:p>
            <a:r>
              <a:rPr lang="en-US" sz="2400" dirty="0" smtClean="0">
                <a:latin typeface="Arial Hebrew"/>
                <a:cs typeface="Arial Hebrew"/>
              </a:rPr>
              <a:t>across all threads. It is implied upon exiting in:</a:t>
            </a:r>
          </a:p>
          <a:p>
            <a:r>
              <a:rPr lang="en-US" sz="2400" dirty="0" smtClean="0">
                <a:solidFill>
                  <a:srgbClr val="0000FF"/>
                </a:solidFill>
                <a:latin typeface="Arial Hebrew"/>
                <a:cs typeface="Arial Hebrew"/>
              </a:rPr>
              <a:t>barrier       for</a:t>
            </a:r>
          </a:p>
          <a:p>
            <a:r>
              <a:rPr lang="en-US" sz="2400" dirty="0">
                <a:solidFill>
                  <a:srgbClr val="0000FF"/>
                </a:solidFill>
                <a:latin typeface="Arial Hebrew"/>
                <a:cs typeface="Arial Hebrew"/>
              </a:rPr>
              <a:t>p</a:t>
            </a:r>
            <a:r>
              <a:rPr lang="en-US" sz="2400" dirty="0" smtClean="0">
                <a:solidFill>
                  <a:srgbClr val="0000FF"/>
                </a:solidFill>
                <a:latin typeface="Arial Hebrew"/>
                <a:cs typeface="Arial Hebrew"/>
              </a:rPr>
              <a:t>arallel      sections</a:t>
            </a:r>
          </a:p>
          <a:p>
            <a:r>
              <a:rPr lang="en-US" sz="2400" dirty="0">
                <a:solidFill>
                  <a:srgbClr val="0000FF"/>
                </a:solidFill>
                <a:latin typeface="Arial Hebrew"/>
                <a:cs typeface="Arial Hebrew"/>
              </a:rPr>
              <a:t>c</a:t>
            </a:r>
            <a:r>
              <a:rPr lang="en-US" sz="2400" dirty="0" smtClean="0">
                <a:solidFill>
                  <a:srgbClr val="0000FF"/>
                </a:solidFill>
                <a:latin typeface="Arial Hebrew"/>
                <a:cs typeface="Arial Hebrew"/>
              </a:rPr>
              <a:t>ritical      single</a:t>
            </a:r>
          </a:p>
          <a:p>
            <a:r>
              <a:rPr lang="en-US" sz="2400" dirty="0" smtClean="0">
                <a:solidFill>
                  <a:srgbClr val="0000FF"/>
                </a:solidFill>
                <a:latin typeface="Arial Hebrew"/>
                <a:cs typeface="Arial Hebrew"/>
              </a:rPr>
              <a:t>ordered</a:t>
            </a:r>
          </a:p>
        </p:txBody>
      </p:sp>
    </p:spTree>
    <p:extLst>
      <p:ext uri="{BB962C8B-B14F-4D97-AF65-F5344CB8AC3E}">
        <p14:creationId xmlns:p14="http://schemas.microsoft.com/office/powerpoint/2010/main" val="3145975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34</a:t>
            </a:fld>
            <a:endParaRPr lang="en-US"/>
          </a:p>
        </p:txBody>
      </p:sp>
      <p:sp>
        <p:nvSpPr>
          <p:cNvPr id="5" name="TextBox 4"/>
          <p:cNvSpPr txBox="1"/>
          <p:nvPr/>
        </p:nvSpPr>
        <p:spPr>
          <a:xfrm>
            <a:off x="0" y="751228"/>
            <a:ext cx="6002590" cy="954107"/>
          </a:xfrm>
          <a:prstGeom prst="rect">
            <a:avLst/>
          </a:prstGeom>
          <a:solidFill>
            <a:schemeClr val="bg1">
              <a:lumMod val="75000"/>
            </a:schemeClr>
          </a:solidFill>
        </p:spPr>
        <p:txBody>
          <a:bodyPr wrap="none" rtlCol="0">
            <a:spAutoFit/>
          </a:bodyPr>
          <a:lstStyle/>
          <a:p>
            <a:r>
              <a:rPr lang="en-US" sz="2800" dirty="0" smtClean="0">
                <a:latin typeface="Courier"/>
                <a:cs typeface="Courier"/>
              </a:rPr>
              <a:t>#pragma </a:t>
            </a:r>
            <a:r>
              <a:rPr lang="en-US" sz="2800" dirty="0" err="1" smtClean="0">
                <a:latin typeface="Courier"/>
                <a:cs typeface="Courier"/>
              </a:rPr>
              <a:t>omp</a:t>
            </a:r>
            <a:r>
              <a:rPr lang="en-US" sz="2800" dirty="0" smtClean="0">
                <a:latin typeface="Courier"/>
                <a:cs typeface="Courier"/>
              </a:rPr>
              <a:t> critical [name]</a:t>
            </a:r>
          </a:p>
          <a:p>
            <a:r>
              <a:rPr lang="en-US" sz="2800" dirty="0" err="1">
                <a:latin typeface="Courier"/>
                <a:cs typeface="Courier"/>
              </a:rPr>
              <a:t>s</a:t>
            </a:r>
            <a:r>
              <a:rPr lang="en-US" sz="2800" dirty="0" err="1" smtClean="0">
                <a:latin typeface="Courier"/>
                <a:cs typeface="Courier"/>
              </a:rPr>
              <a:t>tructured_block</a:t>
            </a:r>
            <a:endParaRPr lang="en-US" sz="2800" dirty="0" smtClean="0">
              <a:latin typeface="Courier"/>
              <a:cs typeface="Courier"/>
            </a:endParaRPr>
          </a:p>
        </p:txBody>
      </p:sp>
      <p:sp>
        <p:nvSpPr>
          <p:cNvPr id="6" name="TextBox 5"/>
          <p:cNvSpPr txBox="1"/>
          <p:nvPr/>
        </p:nvSpPr>
        <p:spPr>
          <a:xfrm>
            <a:off x="0" y="2159000"/>
            <a:ext cx="8726129" cy="1938992"/>
          </a:xfrm>
          <a:prstGeom prst="rect">
            <a:avLst/>
          </a:prstGeom>
          <a:noFill/>
          <a:ln>
            <a:solidFill>
              <a:schemeClr val="tx1"/>
            </a:solidFill>
          </a:ln>
        </p:spPr>
        <p:txBody>
          <a:bodyPr wrap="square" rtlCol="0">
            <a:spAutoFit/>
          </a:bodyPr>
          <a:lstStyle/>
          <a:p>
            <a:r>
              <a:rPr lang="en-US" sz="2400" dirty="0" smtClean="0">
                <a:latin typeface="Arial Hebrew"/>
                <a:cs typeface="Arial Hebrew"/>
              </a:rPr>
              <a:t>The </a:t>
            </a:r>
            <a:r>
              <a:rPr lang="en-US" sz="2400" i="1" dirty="0" smtClean="0">
                <a:latin typeface="Arial Hebrew"/>
                <a:cs typeface="Arial Hebrew"/>
              </a:rPr>
              <a:t>critical </a:t>
            </a:r>
            <a:r>
              <a:rPr lang="en-US" sz="2400" dirty="0" smtClean="0">
                <a:latin typeface="Arial Hebrew"/>
                <a:cs typeface="Arial Hebrew"/>
              </a:rPr>
              <a:t>directive/construct allows access to a code</a:t>
            </a:r>
          </a:p>
          <a:p>
            <a:r>
              <a:rPr lang="en-US" sz="2400" dirty="0" smtClean="0">
                <a:latin typeface="Arial Hebrew"/>
                <a:cs typeface="Arial Hebrew"/>
              </a:rPr>
              <a:t>segment one thread at a time. It aims in protecting </a:t>
            </a:r>
          </a:p>
          <a:p>
            <a:r>
              <a:rPr lang="en-US" sz="2400" dirty="0">
                <a:latin typeface="Arial Hebrew"/>
                <a:cs typeface="Arial Hebrew"/>
              </a:rPr>
              <a:t>s</a:t>
            </a:r>
            <a:r>
              <a:rPr lang="en-US" sz="2400" dirty="0" smtClean="0">
                <a:latin typeface="Arial Hebrew"/>
                <a:cs typeface="Arial Hebrew"/>
              </a:rPr>
              <a:t>imultaneous updates to memory locations of shared variables</a:t>
            </a:r>
          </a:p>
          <a:p>
            <a:r>
              <a:rPr lang="en-US" sz="2400" dirty="0" smtClean="0">
                <a:latin typeface="Arial Hebrew"/>
                <a:cs typeface="Arial Hebrew"/>
              </a:rPr>
              <a:t>by threads – before threads are made aware of other updates, </a:t>
            </a:r>
          </a:p>
          <a:p>
            <a:r>
              <a:rPr lang="en-US" sz="2400" dirty="0" smtClean="0">
                <a:latin typeface="Arial Hebrew"/>
                <a:cs typeface="Arial Hebrew"/>
              </a:rPr>
              <a:t>i.e. race conditions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362056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35</a:t>
            </a:fld>
            <a:endParaRPr lang="en-US"/>
          </a:p>
        </p:txBody>
      </p:sp>
      <p:sp>
        <p:nvSpPr>
          <p:cNvPr id="5" name="Rectangle 4"/>
          <p:cNvSpPr/>
          <p:nvPr/>
        </p:nvSpPr>
        <p:spPr>
          <a:xfrm>
            <a:off x="108859" y="163286"/>
            <a:ext cx="4000499" cy="3970318"/>
          </a:xfrm>
          <a:prstGeom prst="rect">
            <a:avLst/>
          </a:prstGeom>
          <a:ln>
            <a:solidFill>
              <a:schemeClr val="tx1"/>
            </a:solidFill>
          </a:ln>
        </p:spPr>
        <p:txBody>
          <a:bodyPr wrap="square">
            <a:spAutoFit/>
          </a:bodyPr>
          <a:lstStyle/>
          <a:p>
            <a:r>
              <a:rPr lang="en-US" dirty="0">
                <a:latin typeface="Arial Hebrew"/>
                <a:cs typeface="Arial Hebrew"/>
              </a:rPr>
              <a:t>#include &lt;</a:t>
            </a:r>
            <a:r>
              <a:rPr lang="en-US" dirty="0" err="1">
                <a:latin typeface="Arial Hebrew"/>
                <a:cs typeface="Arial Hebrew"/>
              </a:rPr>
              <a:t>omp.h</a:t>
            </a:r>
            <a:r>
              <a:rPr lang="en-US" dirty="0" smtClean="0">
                <a:latin typeface="Arial Hebrew"/>
                <a:cs typeface="Arial Hebrew"/>
              </a:rPr>
              <a:t>&gt;</a:t>
            </a:r>
            <a:endParaRPr lang="en-US" dirty="0">
              <a:latin typeface="Arial Hebrew"/>
              <a:cs typeface="Arial Hebrew"/>
            </a:endParaRPr>
          </a:p>
          <a:p>
            <a:r>
              <a:rPr lang="en-US" dirty="0">
                <a:latin typeface="Arial Hebrew"/>
                <a:cs typeface="Arial Hebrew"/>
              </a:rPr>
              <a:t>main()</a:t>
            </a:r>
          </a:p>
          <a:p>
            <a:r>
              <a:rPr lang="en-US" dirty="0">
                <a:latin typeface="Arial Hebrew"/>
                <a:cs typeface="Arial Hebrew"/>
              </a:rPr>
              <a:t>{</a:t>
            </a:r>
          </a:p>
          <a:p>
            <a:endParaRPr lang="en-US" dirty="0">
              <a:latin typeface="Arial Hebrew"/>
              <a:cs typeface="Arial Hebrew"/>
            </a:endParaRPr>
          </a:p>
          <a:p>
            <a:r>
              <a:rPr lang="en-US" dirty="0" err="1">
                <a:latin typeface="Arial Hebrew"/>
                <a:cs typeface="Arial Hebrew"/>
              </a:rPr>
              <a:t>int</a:t>
            </a:r>
            <a:r>
              <a:rPr lang="en-US" dirty="0">
                <a:latin typeface="Arial Hebrew"/>
                <a:cs typeface="Arial Hebrew"/>
              </a:rPr>
              <a:t> x;</a:t>
            </a:r>
          </a:p>
          <a:p>
            <a:r>
              <a:rPr lang="en-US" dirty="0">
                <a:latin typeface="Arial Hebrew"/>
                <a:cs typeface="Arial Hebrew"/>
              </a:rPr>
              <a:t>x = 0;</a:t>
            </a:r>
          </a:p>
          <a:p>
            <a:endParaRPr lang="en-US" dirty="0">
              <a:latin typeface="Arial Hebrew"/>
              <a:cs typeface="Arial Hebrew"/>
            </a:endParaRPr>
          </a:p>
          <a:p>
            <a:r>
              <a:rPr lang="en-US" dirty="0">
                <a:latin typeface="Arial Hebrew"/>
                <a:cs typeface="Arial Hebrew"/>
              </a:rPr>
              <a:t>#pragma </a:t>
            </a:r>
            <a:r>
              <a:rPr lang="en-US" dirty="0" err="1">
                <a:latin typeface="Arial Hebrew"/>
                <a:cs typeface="Arial Hebrew"/>
              </a:rPr>
              <a:t>omp</a:t>
            </a:r>
            <a:r>
              <a:rPr lang="en-US" dirty="0">
                <a:latin typeface="Arial Hebrew"/>
                <a:cs typeface="Arial Hebrew"/>
              </a:rPr>
              <a:t> parallel shared(x) </a:t>
            </a:r>
          </a:p>
          <a:p>
            <a:r>
              <a:rPr lang="en-US" dirty="0">
                <a:latin typeface="Arial Hebrew"/>
                <a:cs typeface="Arial Hebrew"/>
              </a:rPr>
              <a:t>  </a:t>
            </a:r>
            <a:r>
              <a:rPr lang="en-US" dirty="0" smtClean="0">
                <a:latin typeface="Arial Hebrew"/>
                <a:cs typeface="Arial Hebrew"/>
              </a:rPr>
              <a:t>{</a:t>
            </a:r>
            <a:endParaRPr lang="en-US" dirty="0">
              <a:latin typeface="Arial Hebrew"/>
              <a:cs typeface="Arial Hebrew"/>
            </a:endParaRPr>
          </a:p>
          <a:p>
            <a:r>
              <a:rPr lang="en-US" dirty="0">
                <a:latin typeface="Arial Hebrew"/>
                <a:cs typeface="Arial Hebrew"/>
              </a:rPr>
              <a:t> </a:t>
            </a:r>
            <a:r>
              <a:rPr lang="en-US" dirty="0">
                <a:solidFill>
                  <a:srgbClr val="FF0000"/>
                </a:solidFill>
                <a:latin typeface="Arial Hebrew"/>
                <a:cs typeface="Arial Hebrew"/>
              </a:rPr>
              <a:t> #pragma </a:t>
            </a:r>
            <a:r>
              <a:rPr lang="en-US" dirty="0" err="1">
                <a:solidFill>
                  <a:srgbClr val="FF0000"/>
                </a:solidFill>
                <a:latin typeface="Arial Hebrew"/>
                <a:cs typeface="Arial Hebrew"/>
              </a:rPr>
              <a:t>omp</a:t>
            </a:r>
            <a:r>
              <a:rPr lang="en-US" dirty="0">
                <a:solidFill>
                  <a:srgbClr val="FF0000"/>
                </a:solidFill>
                <a:latin typeface="Arial Hebrew"/>
                <a:cs typeface="Arial Hebrew"/>
              </a:rPr>
              <a:t> critical </a:t>
            </a:r>
          </a:p>
          <a:p>
            <a:r>
              <a:rPr lang="en-US" dirty="0">
                <a:latin typeface="Arial Hebrew"/>
                <a:cs typeface="Arial Hebrew"/>
              </a:rPr>
              <a:t>  x = x + 1</a:t>
            </a:r>
            <a:r>
              <a:rPr lang="en-US" dirty="0" smtClean="0">
                <a:latin typeface="Arial Hebrew"/>
                <a:cs typeface="Arial Hebrew"/>
              </a:rPr>
              <a:t>;</a:t>
            </a:r>
            <a:endParaRPr lang="en-US" dirty="0">
              <a:latin typeface="Arial Hebrew"/>
              <a:cs typeface="Arial Hebrew"/>
            </a:endParaRPr>
          </a:p>
          <a:p>
            <a:r>
              <a:rPr lang="en-US" dirty="0">
                <a:latin typeface="Arial Hebrew"/>
                <a:cs typeface="Arial Hebrew"/>
              </a:rPr>
              <a:t>  }  /* end of parallel section */</a:t>
            </a:r>
          </a:p>
          <a:p>
            <a:endParaRPr lang="en-US" dirty="0">
              <a:latin typeface="Arial Hebrew"/>
              <a:cs typeface="Arial Hebrew"/>
            </a:endParaRPr>
          </a:p>
          <a:p>
            <a:r>
              <a:rPr lang="en-US" dirty="0">
                <a:latin typeface="Arial Hebrew"/>
                <a:cs typeface="Arial Hebrew"/>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grpSp>
        <p:nvGrpSpPr>
          <p:cNvPr id="47" name="Group 46"/>
          <p:cNvGrpSpPr/>
          <p:nvPr/>
        </p:nvGrpSpPr>
        <p:grpSpPr>
          <a:xfrm>
            <a:off x="4957638" y="274206"/>
            <a:ext cx="3853543" cy="2902857"/>
            <a:chOff x="5987143" y="689429"/>
            <a:chExt cx="5595257" cy="3570514"/>
          </a:xfrm>
        </p:grpSpPr>
        <p:sp>
          <p:nvSpPr>
            <p:cNvPr id="8" name="Rectangle 7"/>
            <p:cNvSpPr/>
            <p:nvPr/>
          </p:nvSpPr>
          <p:spPr>
            <a:xfrm>
              <a:off x="8490857" y="1161143"/>
              <a:ext cx="914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0</a:t>
              </a:r>
              <a:endParaRPr lang="en-US" dirty="0"/>
            </a:p>
          </p:txBody>
        </p:sp>
        <p:sp>
          <p:nvSpPr>
            <p:cNvPr id="9" name="Rectangle 8"/>
            <p:cNvSpPr/>
            <p:nvPr/>
          </p:nvSpPr>
          <p:spPr>
            <a:xfrm>
              <a:off x="7467599" y="1161143"/>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10" name="Rectangle 9"/>
            <p:cNvSpPr/>
            <p:nvPr/>
          </p:nvSpPr>
          <p:spPr>
            <a:xfrm>
              <a:off x="9989454" y="1161143"/>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11" name="Rectangle 10"/>
            <p:cNvSpPr/>
            <p:nvPr/>
          </p:nvSpPr>
          <p:spPr>
            <a:xfrm>
              <a:off x="8490857" y="2224315"/>
              <a:ext cx="914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0</a:t>
              </a:r>
              <a:endParaRPr lang="en-US" dirty="0"/>
            </a:p>
          </p:txBody>
        </p:sp>
        <p:sp>
          <p:nvSpPr>
            <p:cNvPr id="12" name="Rectangle 11"/>
            <p:cNvSpPr/>
            <p:nvPr/>
          </p:nvSpPr>
          <p:spPr>
            <a:xfrm>
              <a:off x="7467599" y="2224315"/>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3" name="Rectangle 12"/>
            <p:cNvSpPr/>
            <p:nvPr/>
          </p:nvSpPr>
          <p:spPr>
            <a:xfrm>
              <a:off x="9989454" y="2224315"/>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4" name="Rectangle 13"/>
            <p:cNvSpPr/>
            <p:nvPr/>
          </p:nvSpPr>
          <p:spPr>
            <a:xfrm>
              <a:off x="8490857" y="3345543"/>
              <a:ext cx="914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a:t>
              </a:r>
            </a:p>
          </p:txBody>
        </p:sp>
        <p:sp>
          <p:nvSpPr>
            <p:cNvPr id="15" name="Rectangle 14"/>
            <p:cNvSpPr/>
            <p:nvPr/>
          </p:nvSpPr>
          <p:spPr>
            <a:xfrm>
              <a:off x="7467599" y="3345543"/>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6" name="Rectangle 15"/>
            <p:cNvSpPr/>
            <p:nvPr/>
          </p:nvSpPr>
          <p:spPr>
            <a:xfrm>
              <a:off x="9989454" y="3345543"/>
              <a:ext cx="35197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8" name="Left Arrow 17"/>
            <p:cNvSpPr/>
            <p:nvPr/>
          </p:nvSpPr>
          <p:spPr>
            <a:xfrm>
              <a:off x="7819569" y="1433285"/>
              <a:ext cx="635001"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 Arrow 18"/>
            <p:cNvSpPr/>
            <p:nvPr/>
          </p:nvSpPr>
          <p:spPr>
            <a:xfrm rot="10800000">
              <a:off x="7855856" y="3635828"/>
              <a:ext cx="635001"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 Arrow 19"/>
            <p:cNvSpPr/>
            <p:nvPr/>
          </p:nvSpPr>
          <p:spPr>
            <a:xfrm rot="10800000">
              <a:off x="9427023" y="1433285"/>
              <a:ext cx="635001"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eft Arrow 20"/>
            <p:cNvSpPr/>
            <p:nvPr/>
          </p:nvSpPr>
          <p:spPr>
            <a:xfrm>
              <a:off x="9354453" y="3630603"/>
              <a:ext cx="635001"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ame 23"/>
            <p:cNvSpPr/>
            <p:nvPr/>
          </p:nvSpPr>
          <p:spPr>
            <a:xfrm>
              <a:off x="5987143" y="2224315"/>
              <a:ext cx="914400" cy="914400"/>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x</a:t>
              </a:r>
              <a:r>
                <a:rPr lang="en-US" dirty="0" smtClean="0">
                  <a:solidFill>
                    <a:schemeClr val="tx1"/>
                  </a:solidFill>
                </a:rPr>
                <a:t>+1</a:t>
              </a:r>
              <a:endParaRPr lang="en-US" dirty="0">
                <a:solidFill>
                  <a:schemeClr val="tx1"/>
                </a:solidFill>
              </a:endParaRPr>
            </a:p>
          </p:txBody>
        </p:sp>
        <p:sp>
          <p:nvSpPr>
            <p:cNvPr id="25" name="Frame 24"/>
            <p:cNvSpPr/>
            <p:nvPr/>
          </p:nvSpPr>
          <p:spPr>
            <a:xfrm>
              <a:off x="10668000" y="2224315"/>
              <a:ext cx="914400" cy="914400"/>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x</a:t>
              </a:r>
              <a:r>
                <a:rPr lang="en-US" dirty="0" smtClean="0">
                  <a:solidFill>
                    <a:schemeClr val="tx1"/>
                  </a:solidFill>
                </a:rPr>
                <a:t>+1</a:t>
              </a:r>
              <a:endParaRPr lang="en-US" dirty="0">
                <a:solidFill>
                  <a:schemeClr val="tx1"/>
                </a:solidFill>
              </a:endParaRPr>
            </a:p>
          </p:txBody>
        </p:sp>
        <p:cxnSp>
          <p:nvCxnSpPr>
            <p:cNvPr id="27" name="Elbow Connector 26"/>
            <p:cNvCxnSpPr>
              <a:stCxn id="9" idx="1"/>
              <a:endCxn id="24" idx="0"/>
            </p:cNvCxnSpPr>
            <p:nvPr/>
          </p:nvCxnSpPr>
          <p:spPr>
            <a:xfrm rot="10800000" flipV="1">
              <a:off x="6444343" y="1618343"/>
              <a:ext cx="1023256" cy="60597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0" idx="3"/>
              <a:endCxn id="25" idx="0"/>
            </p:cNvCxnSpPr>
            <p:nvPr/>
          </p:nvCxnSpPr>
          <p:spPr>
            <a:xfrm>
              <a:off x="10341425" y="1618343"/>
              <a:ext cx="783775" cy="60597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3"/>
              <a:endCxn id="12" idx="1"/>
            </p:cNvCxnSpPr>
            <p:nvPr/>
          </p:nvCxnSpPr>
          <p:spPr>
            <a:xfrm>
              <a:off x="6901543" y="2681515"/>
              <a:ext cx="566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5" idx="1"/>
              <a:endCxn id="13" idx="3"/>
            </p:cNvCxnSpPr>
            <p:nvPr/>
          </p:nvCxnSpPr>
          <p:spPr>
            <a:xfrm flipH="1">
              <a:off x="10341425" y="2681515"/>
              <a:ext cx="3265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8286560" y="689429"/>
              <a:ext cx="1385342" cy="454278"/>
            </a:xfrm>
            <a:prstGeom prst="rect">
              <a:avLst/>
            </a:prstGeom>
            <a:noFill/>
          </p:spPr>
          <p:txBody>
            <a:bodyPr wrap="none" rtlCol="0">
              <a:spAutoFit/>
            </a:bodyPr>
            <a:lstStyle/>
            <a:p>
              <a:r>
                <a:rPr lang="en-US" dirty="0" smtClean="0">
                  <a:latin typeface="Arial Hebrew"/>
                  <a:cs typeface="Arial Hebrew"/>
                </a:rPr>
                <a:t>memory</a:t>
              </a:r>
              <a:endParaRPr lang="en-US" dirty="0">
                <a:latin typeface="Arial Hebrew"/>
                <a:cs typeface="Arial Hebrew"/>
              </a:endParaRPr>
            </a:p>
          </p:txBody>
        </p:sp>
        <p:sp>
          <p:nvSpPr>
            <p:cNvPr id="45" name="TextBox 44"/>
            <p:cNvSpPr txBox="1"/>
            <p:nvPr/>
          </p:nvSpPr>
          <p:spPr>
            <a:xfrm>
              <a:off x="6709140" y="699478"/>
              <a:ext cx="1348101" cy="454278"/>
            </a:xfrm>
            <a:prstGeom prst="rect">
              <a:avLst/>
            </a:prstGeom>
            <a:noFill/>
          </p:spPr>
          <p:txBody>
            <a:bodyPr wrap="none" rtlCol="0">
              <a:spAutoFit/>
            </a:bodyPr>
            <a:lstStyle/>
            <a:p>
              <a:r>
                <a:rPr lang="en-US" dirty="0" smtClean="0">
                  <a:latin typeface="Arial Hebrew"/>
                  <a:cs typeface="Arial Hebrew"/>
                </a:rPr>
                <a:t>register</a:t>
              </a:r>
              <a:endParaRPr lang="en-US" dirty="0">
                <a:latin typeface="Arial Hebrew"/>
                <a:cs typeface="Arial Hebrew"/>
              </a:endParaRPr>
            </a:p>
          </p:txBody>
        </p:sp>
        <p:sp>
          <p:nvSpPr>
            <p:cNvPr id="46" name="TextBox 45"/>
            <p:cNvSpPr txBox="1"/>
            <p:nvPr/>
          </p:nvSpPr>
          <p:spPr>
            <a:xfrm>
              <a:off x="9989455" y="689429"/>
              <a:ext cx="1348101" cy="454278"/>
            </a:xfrm>
            <a:prstGeom prst="rect">
              <a:avLst/>
            </a:prstGeom>
            <a:noFill/>
          </p:spPr>
          <p:txBody>
            <a:bodyPr wrap="none" rtlCol="0">
              <a:spAutoFit/>
            </a:bodyPr>
            <a:lstStyle/>
            <a:p>
              <a:r>
                <a:rPr lang="en-US" dirty="0" smtClean="0">
                  <a:latin typeface="Arial Hebrew"/>
                  <a:cs typeface="Arial Hebrew"/>
                </a:rPr>
                <a:t>register</a:t>
              </a:r>
              <a:endParaRPr lang="en-US" dirty="0">
                <a:latin typeface="Arial Hebrew"/>
                <a:cs typeface="Arial Hebrew"/>
              </a:endParaRPr>
            </a:p>
          </p:txBody>
        </p:sp>
      </p:grpSp>
      <p:sp>
        <p:nvSpPr>
          <p:cNvPr id="49" name="Rectangle 48"/>
          <p:cNvSpPr/>
          <p:nvPr/>
        </p:nvSpPr>
        <p:spPr>
          <a:xfrm>
            <a:off x="6681985" y="3856049"/>
            <a:ext cx="629762" cy="7434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0</a:t>
            </a:r>
            <a:endParaRPr lang="en-US" dirty="0"/>
          </a:p>
        </p:txBody>
      </p:sp>
      <p:sp>
        <p:nvSpPr>
          <p:cNvPr id="50" name="Rectangle 49"/>
          <p:cNvSpPr/>
          <p:nvPr/>
        </p:nvSpPr>
        <p:spPr>
          <a:xfrm>
            <a:off x="5977252" y="3856049"/>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51" name="Rectangle 50"/>
          <p:cNvSpPr/>
          <p:nvPr/>
        </p:nvSpPr>
        <p:spPr>
          <a:xfrm>
            <a:off x="7714094" y="3856049"/>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52" name="Rectangle 51"/>
          <p:cNvSpPr/>
          <p:nvPr/>
        </p:nvSpPr>
        <p:spPr>
          <a:xfrm>
            <a:off x="6681985" y="4720417"/>
            <a:ext cx="629762" cy="7434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a:t>
            </a:r>
          </a:p>
        </p:txBody>
      </p:sp>
      <p:sp>
        <p:nvSpPr>
          <p:cNvPr id="53" name="Rectangle 52"/>
          <p:cNvSpPr/>
          <p:nvPr/>
        </p:nvSpPr>
        <p:spPr>
          <a:xfrm>
            <a:off x="5977252" y="4720417"/>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4" name="Rectangle 53"/>
          <p:cNvSpPr/>
          <p:nvPr/>
        </p:nvSpPr>
        <p:spPr>
          <a:xfrm>
            <a:off x="7714094" y="4720417"/>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5" name="Rectangle 54"/>
          <p:cNvSpPr/>
          <p:nvPr/>
        </p:nvSpPr>
        <p:spPr>
          <a:xfrm>
            <a:off x="6681985" y="5631984"/>
            <a:ext cx="629762" cy="7434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
        <p:nvSpPr>
          <p:cNvPr id="56" name="Rectangle 55"/>
          <p:cNvSpPr/>
          <p:nvPr/>
        </p:nvSpPr>
        <p:spPr>
          <a:xfrm>
            <a:off x="5977252" y="5631984"/>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7" name="Rectangle 56"/>
          <p:cNvSpPr/>
          <p:nvPr/>
        </p:nvSpPr>
        <p:spPr>
          <a:xfrm>
            <a:off x="7714094" y="5631984"/>
            <a:ext cx="242408" cy="7434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8" name="Left Arrow 57"/>
          <p:cNvSpPr/>
          <p:nvPr/>
        </p:nvSpPr>
        <p:spPr>
          <a:xfrm>
            <a:off x="6219659" y="4895118"/>
            <a:ext cx="437336" cy="394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Left Arrow 58"/>
          <p:cNvSpPr/>
          <p:nvPr/>
        </p:nvSpPr>
        <p:spPr>
          <a:xfrm rot="10800000">
            <a:off x="6244651" y="5867987"/>
            <a:ext cx="437336" cy="394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Left Arrow 59"/>
          <p:cNvSpPr/>
          <p:nvPr/>
        </p:nvSpPr>
        <p:spPr>
          <a:xfrm rot="10800000">
            <a:off x="7326738" y="4077302"/>
            <a:ext cx="437336" cy="394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Left Arrow 60"/>
          <p:cNvSpPr/>
          <p:nvPr/>
        </p:nvSpPr>
        <p:spPr>
          <a:xfrm>
            <a:off x="7276758" y="4895118"/>
            <a:ext cx="437336" cy="394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ame 61"/>
          <p:cNvSpPr/>
          <p:nvPr/>
        </p:nvSpPr>
        <p:spPr>
          <a:xfrm>
            <a:off x="4964192" y="5631984"/>
            <a:ext cx="629762" cy="743415"/>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x</a:t>
            </a:r>
            <a:r>
              <a:rPr lang="en-US" dirty="0" smtClean="0">
                <a:solidFill>
                  <a:schemeClr val="tx1"/>
                </a:solidFill>
              </a:rPr>
              <a:t>+1</a:t>
            </a:r>
            <a:endParaRPr lang="en-US" dirty="0">
              <a:solidFill>
                <a:schemeClr val="tx1"/>
              </a:solidFill>
            </a:endParaRPr>
          </a:p>
        </p:txBody>
      </p:sp>
      <p:sp>
        <p:nvSpPr>
          <p:cNvPr id="63" name="Frame 62"/>
          <p:cNvSpPr/>
          <p:nvPr/>
        </p:nvSpPr>
        <p:spPr>
          <a:xfrm>
            <a:off x="8181419" y="4720417"/>
            <a:ext cx="629762" cy="743415"/>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x</a:t>
            </a:r>
            <a:r>
              <a:rPr lang="en-US" dirty="0" smtClean="0">
                <a:solidFill>
                  <a:schemeClr val="tx1"/>
                </a:solidFill>
              </a:rPr>
              <a:t>+1</a:t>
            </a:r>
            <a:endParaRPr lang="en-US" dirty="0">
              <a:solidFill>
                <a:schemeClr val="tx1"/>
              </a:solidFill>
            </a:endParaRPr>
          </a:p>
        </p:txBody>
      </p:sp>
      <p:cxnSp>
        <p:nvCxnSpPr>
          <p:cNvPr id="64" name="Elbow Connector 63"/>
          <p:cNvCxnSpPr>
            <a:stCxn id="53" idx="1"/>
            <a:endCxn id="62" idx="0"/>
          </p:cNvCxnSpPr>
          <p:nvPr/>
        </p:nvCxnSpPr>
        <p:spPr>
          <a:xfrm rot="10800000" flipV="1">
            <a:off x="5279074" y="5092124"/>
            <a:ext cx="698179" cy="53985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1" idx="3"/>
          </p:cNvCxnSpPr>
          <p:nvPr/>
        </p:nvCxnSpPr>
        <p:spPr>
          <a:xfrm>
            <a:off x="7956502" y="4227756"/>
            <a:ext cx="539798" cy="4926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5587400" y="6017408"/>
            <a:ext cx="3898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63" idx="1"/>
            <a:endCxn id="54" idx="3"/>
          </p:cNvCxnSpPr>
          <p:nvPr/>
        </p:nvCxnSpPr>
        <p:spPr>
          <a:xfrm flipH="1">
            <a:off x="7956501" y="5092123"/>
            <a:ext cx="2249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541284" y="3399970"/>
            <a:ext cx="954107" cy="369332"/>
          </a:xfrm>
          <a:prstGeom prst="rect">
            <a:avLst/>
          </a:prstGeom>
          <a:noFill/>
        </p:spPr>
        <p:txBody>
          <a:bodyPr wrap="none" rtlCol="0">
            <a:spAutoFit/>
          </a:bodyPr>
          <a:lstStyle/>
          <a:p>
            <a:r>
              <a:rPr lang="en-US" dirty="0" smtClean="0">
                <a:latin typeface="Arial Hebrew"/>
                <a:cs typeface="Arial Hebrew"/>
              </a:rPr>
              <a:t>memory</a:t>
            </a:r>
            <a:endParaRPr lang="en-US" dirty="0">
              <a:latin typeface="Arial Hebrew"/>
              <a:cs typeface="Arial Hebrew"/>
            </a:endParaRPr>
          </a:p>
        </p:txBody>
      </p:sp>
      <p:sp>
        <p:nvSpPr>
          <p:cNvPr id="69" name="TextBox 68"/>
          <p:cNvSpPr txBox="1"/>
          <p:nvPr/>
        </p:nvSpPr>
        <p:spPr>
          <a:xfrm>
            <a:off x="5454889" y="3408140"/>
            <a:ext cx="928459" cy="369332"/>
          </a:xfrm>
          <a:prstGeom prst="rect">
            <a:avLst/>
          </a:prstGeom>
          <a:noFill/>
        </p:spPr>
        <p:txBody>
          <a:bodyPr wrap="none" rtlCol="0">
            <a:spAutoFit/>
          </a:bodyPr>
          <a:lstStyle/>
          <a:p>
            <a:r>
              <a:rPr lang="en-US" dirty="0" smtClean="0">
                <a:latin typeface="Arial Hebrew"/>
                <a:cs typeface="Arial Hebrew"/>
              </a:rPr>
              <a:t>register</a:t>
            </a:r>
            <a:endParaRPr lang="en-US" dirty="0">
              <a:latin typeface="Arial Hebrew"/>
              <a:cs typeface="Arial Hebrew"/>
            </a:endParaRPr>
          </a:p>
        </p:txBody>
      </p:sp>
      <p:sp>
        <p:nvSpPr>
          <p:cNvPr id="70" name="TextBox 69"/>
          <p:cNvSpPr txBox="1"/>
          <p:nvPr/>
        </p:nvSpPr>
        <p:spPr>
          <a:xfrm>
            <a:off x="7686879" y="3418113"/>
            <a:ext cx="928459" cy="369332"/>
          </a:xfrm>
          <a:prstGeom prst="rect">
            <a:avLst/>
          </a:prstGeom>
          <a:noFill/>
        </p:spPr>
        <p:txBody>
          <a:bodyPr wrap="none" rtlCol="0">
            <a:spAutoFit/>
          </a:bodyPr>
          <a:lstStyle/>
          <a:p>
            <a:r>
              <a:rPr lang="en-US" dirty="0" smtClean="0">
                <a:latin typeface="Arial Hebrew"/>
                <a:cs typeface="Arial Hebrew"/>
              </a:rPr>
              <a:t>register</a:t>
            </a:r>
            <a:endParaRPr lang="en-US" dirty="0">
              <a:latin typeface="Arial Hebrew"/>
              <a:cs typeface="Arial Hebrew"/>
            </a:endParaRPr>
          </a:p>
        </p:txBody>
      </p:sp>
      <p:cxnSp>
        <p:nvCxnSpPr>
          <p:cNvPr id="76" name="Straight Arrow Connector 75"/>
          <p:cNvCxnSpPr/>
          <p:nvPr/>
        </p:nvCxnSpPr>
        <p:spPr>
          <a:xfrm flipH="1">
            <a:off x="4585608" y="878967"/>
            <a:ext cx="13607" cy="218044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599215" y="4077303"/>
            <a:ext cx="13607" cy="218044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rot="16200000">
            <a:off x="4106225" y="1871416"/>
            <a:ext cx="612517" cy="369332"/>
          </a:xfrm>
          <a:prstGeom prst="rect">
            <a:avLst/>
          </a:prstGeom>
          <a:noFill/>
          <a:ln>
            <a:solidFill>
              <a:srgbClr val="FF0000"/>
            </a:solidFill>
          </a:ln>
        </p:spPr>
        <p:txBody>
          <a:bodyPr wrap="none" rtlCol="0">
            <a:spAutoFit/>
          </a:bodyPr>
          <a:lstStyle/>
          <a:p>
            <a:r>
              <a:rPr lang="en-US" dirty="0" smtClean="0"/>
              <a:t>time</a:t>
            </a:r>
            <a:endParaRPr lang="en-US" dirty="0"/>
          </a:p>
        </p:txBody>
      </p:sp>
      <p:sp>
        <p:nvSpPr>
          <p:cNvPr id="79" name="TextBox 78"/>
          <p:cNvSpPr txBox="1"/>
          <p:nvPr/>
        </p:nvSpPr>
        <p:spPr>
          <a:xfrm rot="16200000">
            <a:off x="4119832" y="5088021"/>
            <a:ext cx="612517" cy="369332"/>
          </a:xfrm>
          <a:prstGeom prst="rect">
            <a:avLst/>
          </a:prstGeom>
          <a:noFill/>
          <a:ln>
            <a:solidFill>
              <a:srgbClr val="FF0000"/>
            </a:solidFill>
          </a:ln>
        </p:spPr>
        <p:txBody>
          <a:bodyPr wrap="none" rtlCol="0">
            <a:spAutoFit/>
          </a:bodyPr>
          <a:lstStyle/>
          <a:p>
            <a:r>
              <a:rPr lang="en-US" dirty="0" smtClean="0"/>
              <a:t>time</a:t>
            </a:r>
            <a:endParaRPr lang="en-US" dirty="0"/>
          </a:p>
        </p:txBody>
      </p:sp>
      <p:sp>
        <p:nvSpPr>
          <p:cNvPr id="80" name="TextBox 79"/>
          <p:cNvSpPr txBox="1"/>
          <p:nvPr/>
        </p:nvSpPr>
        <p:spPr>
          <a:xfrm>
            <a:off x="4599373" y="4139715"/>
            <a:ext cx="1370221" cy="338554"/>
          </a:xfrm>
          <a:prstGeom prst="rect">
            <a:avLst/>
          </a:prstGeom>
          <a:noFill/>
          <a:ln>
            <a:solidFill>
              <a:srgbClr val="FF0000"/>
            </a:solidFill>
          </a:ln>
        </p:spPr>
        <p:txBody>
          <a:bodyPr wrap="none" rtlCol="0">
            <a:spAutoFit/>
          </a:bodyPr>
          <a:lstStyle/>
          <a:p>
            <a:r>
              <a:rPr lang="en-US" sz="1600" dirty="0" smtClean="0">
                <a:latin typeface="Arial Hebrew"/>
                <a:cs typeface="Arial Hebrew"/>
              </a:rPr>
              <a:t>Critical region</a:t>
            </a:r>
            <a:endParaRPr lang="en-US" sz="1600" dirty="0">
              <a:latin typeface="Arial Hebrew"/>
              <a:cs typeface="Arial Hebrew"/>
            </a:endParaRPr>
          </a:p>
        </p:txBody>
      </p:sp>
    </p:spTree>
    <p:extLst>
      <p:ext uri="{BB962C8B-B14F-4D97-AF65-F5344CB8AC3E}">
        <p14:creationId xmlns:p14="http://schemas.microsoft.com/office/powerpoint/2010/main" val="1858821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36</a:t>
            </a:fld>
            <a:endParaRPr lang="en-US"/>
          </a:p>
        </p:txBody>
      </p:sp>
      <p:sp>
        <p:nvSpPr>
          <p:cNvPr id="5" name="TextBox 4"/>
          <p:cNvSpPr txBox="1"/>
          <p:nvPr/>
        </p:nvSpPr>
        <p:spPr>
          <a:xfrm>
            <a:off x="1" y="751227"/>
            <a:ext cx="7079983" cy="523220"/>
          </a:xfrm>
          <a:prstGeom prst="rect">
            <a:avLst/>
          </a:prstGeom>
          <a:solidFill>
            <a:schemeClr val="bg1">
              <a:lumMod val="75000"/>
            </a:schemeClr>
          </a:solidFill>
        </p:spPr>
        <p:txBody>
          <a:bodyPr wrap="none" rtlCol="0">
            <a:spAutoFit/>
          </a:bodyPr>
          <a:lstStyle/>
          <a:p>
            <a:r>
              <a:rPr lang="en-US" sz="2800" dirty="0" smtClean="0">
                <a:latin typeface="Courier"/>
                <a:cs typeface="Courier"/>
              </a:rPr>
              <a:t>#pragma </a:t>
            </a:r>
            <a:r>
              <a:rPr lang="en-US" sz="2800" dirty="0" err="1" smtClean="0">
                <a:latin typeface="Courier"/>
                <a:cs typeface="Courier"/>
              </a:rPr>
              <a:t>omp</a:t>
            </a:r>
            <a:r>
              <a:rPr lang="en-US" sz="2800" dirty="0" smtClean="0">
                <a:latin typeface="Courier"/>
                <a:cs typeface="Courier"/>
              </a:rPr>
              <a:t> </a:t>
            </a:r>
            <a:r>
              <a:rPr lang="en-US" sz="2800" dirty="0" err="1" smtClean="0">
                <a:latin typeface="Courier"/>
                <a:cs typeface="Courier"/>
              </a:rPr>
              <a:t>threadprivate</a:t>
            </a:r>
            <a:r>
              <a:rPr lang="en-US" sz="2800" dirty="0" smtClean="0">
                <a:latin typeface="Courier"/>
                <a:cs typeface="Courier"/>
              </a:rPr>
              <a:t> (list) </a:t>
            </a:r>
          </a:p>
        </p:txBody>
      </p:sp>
      <p:sp>
        <p:nvSpPr>
          <p:cNvPr id="6" name="TextBox 5"/>
          <p:cNvSpPr txBox="1"/>
          <p:nvPr/>
        </p:nvSpPr>
        <p:spPr>
          <a:xfrm>
            <a:off x="0" y="1643163"/>
            <a:ext cx="9109587" cy="2677656"/>
          </a:xfrm>
          <a:prstGeom prst="rect">
            <a:avLst/>
          </a:prstGeom>
          <a:noFill/>
          <a:ln>
            <a:solidFill>
              <a:schemeClr val="tx1"/>
            </a:solidFill>
          </a:ln>
        </p:spPr>
        <p:txBody>
          <a:bodyPr wrap="square" rtlCol="0">
            <a:spAutoFit/>
          </a:bodyPr>
          <a:lstStyle/>
          <a:p>
            <a:pPr marL="571500" indent="-571500">
              <a:buFont typeface="Arial"/>
              <a:buChar char="•"/>
            </a:pPr>
            <a:r>
              <a:rPr lang="en-US" sz="2400" dirty="0" smtClean="0">
                <a:latin typeface="Arial Hebrew"/>
                <a:cs typeface="Arial Hebrew"/>
              </a:rPr>
              <a:t>The </a:t>
            </a:r>
            <a:r>
              <a:rPr lang="en-US" sz="2400" i="1" dirty="0" err="1" smtClean="0">
                <a:latin typeface="Arial Hebrew"/>
                <a:cs typeface="Arial Hebrew"/>
              </a:rPr>
              <a:t>threadprivate</a:t>
            </a:r>
            <a:r>
              <a:rPr lang="en-US" sz="2400" i="1" dirty="0" smtClean="0">
                <a:latin typeface="Arial Hebrew"/>
                <a:cs typeface="Arial Hebrew"/>
              </a:rPr>
              <a:t> </a:t>
            </a:r>
            <a:r>
              <a:rPr lang="en-US" sz="2400" dirty="0" smtClean="0">
                <a:latin typeface="Arial Hebrew"/>
                <a:cs typeface="Arial Hebrew"/>
              </a:rPr>
              <a:t>directive/construct allows private </a:t>
            </a:r>
          </a:p>
          <a:p>
            <a:pPr marL="571500" indent="-571500">
              <a:buFont typeface="Arial"/>
              <a:buChar char="•"/>
            </a:pPr>
            <a:r>
              <a:rPr lang="en-US" sz="2400" dirty="0" smtClean="0">
                <a:latin typeface="Arial Hebrew"/>
                <a:cs typeface="Arial Hebrew"/>
              </a:rPr>
              <a:t>variables to retain their thread specific values across</a:t>
            </a:r>
          </a:p>
          <a:p>
            <a:pPr marL="571500" indent="-571500">
              <a:buFont typeface="Arial"/>
              <a:buChar char="•"/>
            </a:pPr>
            <a:r>
              <a:rPr lang="en-US" sz="2400" dirty="0" smtClean="0">
                <a:latin typeface="Arial Hebrew"/>
                <a:cs typeface="Arial Hebrew"/>
              </a:rPr>
              <a:t>parallel regions</a:t>
            </a:r>
            <a:endParaRPr lang="en-US" sz="2400" dirty="0">
              <a:latin typeface="Arial Hebrew"/>
              <a:cs typeface="Arial Hebrew"/>
            </a:endParaRPr>
          </a:p>
          <a:p>
            <a:pPr marL="571500" indent="-571500">
              <a:buFont typeface="Arial"/>
              <a:buChar char="•"/>
            </a:pPr>
            <a:r>
              <a:rPr lang="en-US" sz="2400" dirty="0" smtClean="0">
                <a:latin typeface="Arial Hebrew"/>
                <a:cs typeface="Arial Hebrew"/>
              </a:rPr>
              <a:t>Does not apply in dynamic schedules</a:t>
            </a:r>
          </a:p>
          <a:p>
            <a:pPr marL="571500" indent="-571500">
              <a:buFont typeface="Arial"/>
              <a:buChar char="•"/>
            </a:pPr>
            <a:r>
              <a:rPr lang="en-US" sz="2400" dirty="0" smtClean="0">
                <a:latin typeface="Arial Hebrew"/>
                <a:cs typeface="Arial Hebrew"/>
              </a:rPr>
              <a:t>Number of threads between parallel regions must be the same</a:t>
            </a:r>
            <a:endParaRPr lang="en-US" sz="2400" dirty="0">
              <a:latin typeface="Arial Hebrew"/>
              <a:cs typeface="Arial Hebrew"/>
            </a:endParaRPr>
          </a:p>
          <a:p>
            <a:pPr marL="571500" indent="-571500">
              <a:buFont typeface="Arial"/>
              <a:buChar char="•"/>
            </a:pPr>
            <a:r>
              <a:rPr lang="en-US" sz="2400" dirty="0" smtClean="0">
                <a:latin typeface="Arial Hebrew"/>
                <a:cs typeface="Arial Hebrew"/>
              </a:rPr>
              <a:t>Defined outside the extend of the parallel regions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101064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Run-time Library Routines</a:t>
            </a:r>
            <a:endParaRPr lang="en-US" dirty="0">
              <a:latin typeface="Arial Hebrew"/>
              <a:cs typeface="Arial Hebrew"/>
            </a:endParaRPr>
          </a:p>
        </p:txBody>
      </p:sp>
      <p:sp>
        <p:nvSpPr>
          <p:cNvPr id="3" name="Content Placeholder 2"/>
          <p:cNvSpPr>
            <a:spLocks noGrp="1"/>
          </p:cNvSpPr>
          <p:nvPr>
            <p:ph idx="1"/>
          </p:nvPr>
        </p:nvSpPr>
        <p:spPr/>
        <p:txBody>
          <a:bodyPr/>
          <a:lstStyle/>
          <a:p>
            <a:r>
              <a:rPr lang="en-US" dirty="0" smtClean="0">
                <a:latin typeface="Arial Hebrew"/>
                <a:cs typeface="Arial Hebrew"/>
              </a:rPr>
              <a:t>Explicit management of threads</a:t>
            </a:r>
            <a:endParaRPr lang="en-US" dirty="0">
              <a:latin typeface="Arial Hebrew"/>
              <a:cs typeface="Arial Hebrew"/>
            </a:endParaRPr>
          </a:p>
          <a:p>
            <a:pPr lvl="1"/>
            <a:r>
              <a:rPr lang="en-US" dirty="0" smtClean="0">
                <a:latin typeface="Arial Hebrew"/>
                <a:cs typeface="Arial Hebrew"/>
              </a:rPr>
              <a:t>Setting &amp; polling threads</a:t>
            </a:r>
          </a:p>
          <a:p>
            <a:pPr lvl="1"/>
            <a:r>
              <a:rPr lang="en-US" dirty="0" smtClean="0">
                <a:latin typeface="Arial Hebrew"/>
                <a:cs typeface="Arial Hebrew"/>
              </a:rPr>
              <a:t>Querying thread IDs</a:t>
            </a:r>
          </a:p>
          <a:p>
            <a:pPr lvl="1"/>
            <a:r>
              <a:rPr lang="en-US" dirty="0" smtClean="0">
                <a:latin typeface="Arial Hebrew"/>
                <a:cs typeface="Arial Hebrew"/>
              </a:rPr>
              <a:t>Querying levels of parallelism (nested threads)</a:t>
            </a:r>
          </a:p>
          <a:p>
            <a:pPr lvl="1"/>
            <a:r>
              <a:rPr lang="en-US" dirty="0" smtClean="0">
                <a:latin typeface="Arial Hebrew"/>
                <a:cs typeface="Arial Hebrew"/>
              </a:rPr>
              <a:t>Manage thread locking</a:t>
            </a:r>
          </a:p>
          <a:p>
            <a:pPr lvl="1"/>
            <a:r>
              <a:rPr lang="en-US" dirty="0" smtClean="0">
                <a:latin typeface="Arial Hebrew"/>
                <a:cs typeface="Arial Hebrew"/>
              </a:rPr>
              <a:t>Querying wall clock</a:t>
            </a:r>
          </a:p>
        </p:txBody>
      </p:sp>
      <p:sp>
        <p:nvSpPr>
          <p:cNvPr id="4" name="Slide Number Placeholder 3"/>
          <p:cNvSpPr>
            <a:spLocks noGrp="1"/>
          </p:cNvSpPr>
          <p:nvPr>
            <p:ph type="sldNum" sz="quarter" idx="12"/>
          </p:nvPr>
        </p:nvSpPr>
        <p:spPr/>
        <p:txBody>
          <a:bodyPr/>
          <a:lstStyle/>
          <a:p>
            <a:fld id="{106E12CD-FCB1-464E-A775-0B83FDDACE03}" type="slidenum">
              <a:rPr lang="en-US" smtClean="0"/>
              <a:pPr/>
              <a:t>37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946331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Runtime routines </a:t>
            </a:r>
            <a:endParaRPr lang="en-US" dirty="0">
              <a:latin typeface="Arial Hebrew"/>
              <a:cs typeface="Arial Hebrew"/>
            </a:endParaRPr>
          </a:p>
        </p:txBody>
      </p:sp>
      <p:sp>
        <p:nvSpPr>
          <p:cNvPr id="3" name="Content Placeholder 2"/>
          <p:cNvSpPr>
            <a:spLocks noGrp="1"/>
          </p:cNvSpPr>
          <p:nvPr>
            <p:ph idx="1"/>
          </p:nvPr>
        </p:nvSpPr>
        <p:spPr/>
        <p:txBody>
          <a:bodyPr>
            <a:normAutofit fontScale="92500" lnSpcReduction="10000"/>
          </a:bodyPr>
          <a:lstStyle/>
          <a:p>
            <a:r>
              <a:rPr lang="en-US" sz="3600" dirty="0" smtClean="0">
                <a:latin typeface="Arial Hebrew"/>
                <a:cs typeface="Arial Hebrew"/>
              </a:rPr>
              <a:t>Can be executed outside parallel regions</a:t>
            </a:r>
          </a:p>
          <a:p>
            <a:r>
              <a:rPr lang="en-US" sz="3600" dirty="0" smtClean="0">
                <a:latin typeface="Arial Hebrew"/>
                <a:cs typeface="Arial Hebrew"/>
              </a:rPr>
              <a:t>Routines are hardcoded</a:t>
            </a:r>
          </a:p>
          <a:p>
            <a:r>
              <a:rPr lang="en-US" sz="3600" dirty="0" smtClean="0">
                <a:latin typeface="Arial Hebrew"/>
                <a:cs typeface="Arial Hebrew"/>
              </a:rPr>
              <a:t>Most frequent examples:</a:t>
            </a:r>
          </a:p>
          <a:p>
            <a:r>
              <a:rPr lang="en-US" sz="3600" dirty="0" err="1" smtClean="0">
                <a:solidFill>
                  <a:srgbClr val="0000FF"/>
                </a:solidFill>
                <a:latin typeface="Arial Hebrew"/>
                <a:cs typeface="Arial Hebrew"/>
              </a:rPr>
              <a:t>tid</a:t>
            </a:r>
            <a:r>
              <a:rPr lang="en-US" sz="3600" dirty="0" smtClean="0">
                <a:solidFill>
                  <a:srgbClr val="0000FF"/>
                </a:solidFill>
                <a:latin typeface="Arial Hebrew"/>
                <a:cs typeface="Arial Hebrew"/>
              </a:rPr>
              <a:t> </a:t>
            </a:r>
            <a:r>
              <a:rPr lang="en-US" sz="3600" dirty="0">
                <a:solidFill>
                  <a:srgbClr val="0000FF"/>
                </a:solidFill>
                <a:latin typeface="Arial Hebrew"/>
                <a:cs typeface="Arial Hebrew"/>
              </a:rPr>
              <a:t>= </a:t>
            </a:r>
            <a:r>
              <a:rPr lang="en-US" sz="3600" dirty="0" err="1">
                <a:solidFill>
                  <a:srgbClr val="0000FF"/>
                </a:solidFill>
                <a:latin typeface="Arial Hebrew"/>
                <a:cs typeface="Arial Hebrew"/>
              </a:rPr>
              <a:t>omp_get_thread_num</a:t>
            </a:r>
            <a:r>
              <a:rPr lang="en-US" sz="3600" dirty="0">
                <a:solidFill>
                  <a:srgbClr val="0000FF"/>
                </a:solidFill>
                <a:latin typeface="Arial Hebrew"/>
                <a:cs typeface="Arial Hebrew"/>
              </a:rPr>
              <a:t>(</a:t>
            </a:r>
            <a:r>
              <a:rPr lang="en-US" sz="3600" dirty="0" smtClean="0">
                <a:solidFill>
                  <a:srgbClr val="0000FF"/>
                </a:solidFill>
                <a:latin typeface="Arial Hebrew"/>
                <a:cs typeface="Arial Hebrew"/>
              </a:rPr>
              <a:t>)</a:t>
            </a:r>
          </a:p>
          <a:p>
            <a:pPr lvl="1"/>
            <a:r>
              <a:rPr lang="en-US" sz="3600" dirty="0" smtClean="0">
                <a:latin typeface="Arial Hebrew"/>
                <a:cs typeface="Arial Hebrew"/>
              </a:rPr>
              <a:t>Query the numeric id number of a thread</a:t>
            </a:r>
          </a:p>
          <a:p>
            <a:r>
              <a:rPr lang="en-US" sz="3600" dirty="0" err="1">
                <a:solidFill>
                  <a:srgbClr val="0000FF"/>
                </a:solidFill>
                <a:latin typeface="Arial Hebrew"/>
                <a:cs typeface="Arial Hebrew"/>
              </a:rPr>
              <a:t>nthreads</a:t>
            </a:r>
            <a:r>
              <a:rPr lang="en-US" sz="3600" dirty="0">
                <a:solidFill>
                  <a:srgbClr val="0000FF"/>
                </a:solidFill>
                <a:latin typeface="Arial Hebrew"/>
                <a:cs typeface="Arial Hebrew"/>
              </a:rPr>
              <a:t> = </a:t>
            </a:r>
            <a:r>
              <a:rPr lang="en-US" sz="3600" dirty="0" err="1">
                <a:solidFill>
                  <a:srgbClr val="0000FF"/>
                </a:solidFill>
                <a:latin typeface="Arial Hebrew"/>
                <a:cs typeface="Arial Hebrew"/>
              </a:rPr>
              <a:t>omp_get_num_threads</a:t>
            </a:r>
            <a:r>
              <a:rPr lang="en-US" sz="3600" dirty="0">
                <a:solidFill>
                  <a:srgbClr val="0000FF"/>
                </a:solidFill>
                <a:latin typeface="Arial Hebrew"/>
                <a:cs typeface="Arial Hebrew"/>
              </a:rPr>
              <a:t>(</a:t>
            </a:r>
            <a:r>
              <a:rPr lang="en-US" sz="3600" dirty="0" smtClean="0">
                <a:solidFill>
                  <a:srgbClr val="0000FF"/>
                </a:solidFill>
                <a:latin typeface="Arial Hebrew"/>
                <a:cs typeface="Arial Hebrew"/>
              </a:rPr>
              <a:t>)</a:t>
            </a:r>
          </a:p>
          <a:p>
            <a:pPr lvl="1"/>
            <a:r>
              <a:rPr lang="en-US" sz="3600" dirty="0" smtClean="0">
                <a:latin typeface="Arial Hebrew"/>
                <a:cs typeface="Arial Hebrew"/>
              </a:rPr>
              <a:t>Query the number of available threads</a:t>
            </a:r>
            <a:endParaRPr lang="en-US" sz="3600"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38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864495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3</a:t>
            </a:fld>
            <a:endParaRPr lang="en-US" dirty="0"/>
          </a:p>
        </p:txBody>
      </p:sp>
      <p:sp>
        <p:nvSpPr>
          <p:cNvPr id="6" name="Title 1"/>
          <p:cNvSpPr txBox="1">
            <a:spLocks/>
          </p:cNvSpPr>
          <p:nvPr/>
        </p:nvSpPr>
        <p:spPr>
          <a:xfrm>
            <a:off x="457200" y="557035"/>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latin typeface="Abadi MT Condensed Extra Bold"/>
                <a:cs typeface="Abadi MT Condensed Extra Bold"/>
              </a:rPr>
              <a:t>Objectives of parallelization </a:t>
            </a:r>
            <a:endParaRPr lang="en-US" dirty="0">
              <a:latin typeface="Abadi MT Condensed Extra Bold"/>
              <a:cs typeface="Abadi MT Condensed Extra Bold"/>
            </a:endParaRPr>
          </a:p>
        </p:txBody>
      </p:sp>
      <p:sp>
        <p:nvSpPr>
          <p:cNvPr id="7" name="Content Placeholder 2"/>
          <p:cNvSpPr>
            <a:spLocks noGrp="1"/>
          </p:cNvSpPr>
          <p:nvPr>
            <p:ph idx="1"/>
          </p:nvPr>
        </p:nvSpPr>
        <p:spPr>
          <a:xfrm>
            <a:off x="457200" y="1738985"/>
            <a:ext cx="8229600" cy="3394472"/>
          </a:xfrm>
        </p:spPr>
        <p:txBody>
          <a:bodyPr>
            <a:normAutofit fontScale="92500" lnSpcReduction="10000"/>
          </a:bodyPr>
          <a:lstStyle/>
          <a:p>
            <a:r>
              <a:rPr lang="en-US" sz="2400" dirty="0" smtClean="0">
                <a:latin typeface="Abadi MT Condensed Light"/>
                <a:cs typeface="Abadi MT Condensed Light"/>
              </a:rPr>
              <a:t>Less time to solution for fixed size problems or similar time to solution with bigger size problems</a:t>
            </a:r>
          </a:p>
          <a:p>
            <a:pPr lvl="1"/>
            <a:r>
              <a:rPr lang="en-US" sz="2000" dirty="0" smtClean="0">
                <a:latin typeface="Abadi MT Condensed Light"/>
                <a:cs typeface="Abadi MT Condensed Light"/>
              </a:rPr>
              <a:t>Bigger size problems are better representations of physical systems (e.g. higher resolution simulations) or relevant to real world demands (e.g. larger volumes of data)</a:t>
            </a:r>
          </a:p>
          <a:p>
            <a:pPr lvl="1"/>
            <a:r>
              <a:rPr lang="en-US" sz="2000" dirty="0" smtClean="0">
                <a:latin typeface="Abadi MT Condensed Light"/>
                <a:cs typeface="Abadi MT Condensed Light"/>
              </a:rPr>
              <a:t>Bigger size problems that do not fit on a single machine need to be distributed across a networked collection of computers (cluster)</a:t>
            </a:r>
          </a:p>
          <a:p>
            <a:r>
              <a:rPr lang="en-US" sz="2400" dirty="0" smtClean="0">
                <a:latin typeface="Abadi MT Condensed Light"/>
                <a:cs typeface="Abadi MT Condensed Light"/>
              </a:rPr>
              <a:t>Leverage multi-processor computer architectures that allows for multiple concurrent processes or networked computers (nodes) in a cluster which offers extensible memory and processing power (number of cores)</a:t>
            </a:r>
          </a:p>
        </p:txBody>
      </p:sp>
    </p:spTree>
    <p:extLst>
      <p:ext uri="{BB962C8B-B14F-4D97-AF65-F5344CB8AC3E}">
        <p14:creationId xmlns:p14="http://schemas.microsoft.com/office/powerpoint/2010/main" val="473525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46782"/>
            <a:ext cx="3543300" cy="1143000"/>
          </a:xfrm>
        </p:spPr>
        <p:txBody>
          <a:bodyPr/>
          <a:lstStyle/>
          <a:p>
            <a:r>
              <a:rPr lang="en-US" dirty="0" smtClean="0">
                <a:latin typeface="Arial Hebrew"/>
                <a:cs typeface="Arial Hebrew"/>
              </a:rPr>
              <a:t>Advantages</a:t>
            </a:r>
            <a:endParaRPr lang="en-US" dirty="0">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39</a:t>
            </a:fld>
            <a:endParaRPr lang="en-US"/>
          </a:p>
        </p:txBody>
      </p:sp>
      <p:sp>
        <p:nvSpPr>
          <p:cNvPr id="5" name="TextBox 4"/>
          <p:cNvSpPr txBox="1"/>
          <p:nvPr/>
        </p:nvSpPr>
        <p:spPr>
          <a:xfrm>
            <a:off x="66897" y="1757629"/>
            <a:ext cx="4449535" cy="4154984"/>
          </a:xfrm>
          <a:prstGeom prst="rect">
            <a:avLst/>
          </a:prstGeom>
          <a:noFill/>
          <a:ln>
            <a:solidFill>
              <a:schemeClr val="tx1"/>
            </a:solidFill>
          </a:ln>
        </p:spPr>
        <p:txBody>
          <a:bodyPr wrap="square" rtlCol="0">
            <a:spAutoFit/>
          </a:bodyPr>
          <a:lstStyle/>
          <a:p>
            <a:r>
              <a:rPr lang="en-US" sz="2400" dirty="0" smtClean="0">
                <a:latin typeface="Arial Hebrew"/>
                <a:cs typeface="Arial Hebrew"/>
              </a:rPr>
              <a:t>Using runtime routines to capture the thread ID allows for:</a:t>
            </a:r>
          </a:p>
          <a:p>
            <a:pPr marL="571500" indent="-571500">
              <a:buFont typeface="Arial"/>
              <a:buChar char="•"/>
            </a:pPr>
            <a:r>
              <a:rPr lang="en-US" sz="2400" dirty="0" smtClean="0">
                <a:latin typeface="Arial Hebrew"/>
                <a:cs typeface="Arial Hebrew"/>
              </a:rPr>
              <a:t>Detailed management of thread work and thread synchronization</a:t>
            </a:r>
          </a:p>
          <a:p>
            <a:pPr marL="571500" indent="-571500">
              <a:buFont typeface="Arial"/>
              <a:buChar char="•"/>
            </a:pPr>
            <a:r>
              <a:rPr lang="en-US" sz="2400" dirty="0" smtClean="0">
                <a:latin typeface="Arial Hebrew"/>
                <a:cs typeface="Arial Hebrew"/>
              </a:rPr>
              <a:t>Assists in code debugging</a:t>
            </a:r>
          </a:p>
          <a:p>
            <a:pPr marL="571500" indent="-571500">
              <a:buFont typeface="Arial"/>
              <a:buChar char="•"/>
            </a:pPr>
            <a:r>
              <a:rPr lang="en-US" sz="2400" dirty="0" smtClean="0">
                <a:latin typeface="Arial Hebrew"/>
                <a:cs typeface="Arial Hebrew"/>
              </a:rPr>
              <a:t>Can emulate practices from distributed computing, i.e. MPI and SPMD (single program multiple data)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
        <p:nvSpPr>
          <p:cNvPr id="7" name="TextBox 6"/>
          <p:cNvSpPr txBox="1"/>
          <p:nvPr/>
        </p:nvSpPr>
        <p:spPr>
          <a:xfrm>
            <a:off x="4653644" y="1761260"/>
            <a:ext cx="4449535" cy="4524315"/>
          </a:xfrm>
          <a:prstGeom prst="rect">
            <a:avLst/>
          </a:prstGeom>
          <a:noFill/>
          <a:ln>
            <a:solidFill>
              <a:schemeClr val="tx1"/>
            </a:solidFill>
          </a:ln>
        </p:spPr>
        <p:txBody>
          <a:bodyPr wrap="square" rtlCol="0">
            <a:spAutoFit/>
          </a:bodyPr>
          <a:lstStyle/>
          <a:p>
            <a:pPr marL="571500" indent="-571500">
              <a:buFont typeface="Arial"/>
              <a:buChar char="•"/>
            </a:pPr>
            <a:r>
              <a:rPr lang="en-US" sz="2400" dirty="0" smtClean="0">
                <a:latin typeface="Arial Hebrew"/>
                <a:cs typeface="Arial Hebrew"/>
              </a:rPr>
              <a:t>Inserts non-pragma source code in the form of runtime routines that prevents code from reverting to pure serial</a:t>
            </a:r>
          </a:p>
          <a:p>
            <a:pPr marL="571500" indent="-571500">
              <a:buFont typeface="Arial"/>
              <a:buChar char="•"/>
            </a:pPr>
            <a:r>
              <a:rPr lang="en-US" sz="2400" dirty="0" smtClean="0">
                <a:latin typeface="Arial Hebrew"/>
                <a:cs typeface="Arial Hebrew"/>
              </a:rPr>
              <a:t>Use of SPMD practices requires to significantly alter source code</a:t>
            </a:r>
          </a:p>
          <a:p>
            <a:pPr marL="571500" indent="-571500">
              <a:buFont typeface="Arial"/>
              <a:buChar char="•"/>
            </a:pPr>
            <a:r>
              <a:rPr lang="en-US" sz="2400" dirty="0" smtClean="0">
                <a:latin typeface="Arial Hebrew"/>
                <a:cs typeface="Arial Hebrew"/>
              </a:rPr>
              <a:t>Some runtime routines, i.e. </a:t>
            </a:r>
            <a:r>
              <a:rPr lang="en-US" sz="2400" dirty="0" err="1" smtClean="0">
                <a:latin typeface="Arial Hebrew"/>
                <a:cs typeface="Arial Hebrew"/>
              </a:rPr>
              <a:t>omp_set_num_threads</a:t>
            </a:r>
            <a:r>
              <a:rPr lang="en-US" sz="2400" dirty="0" smtClean="0">
                <a:latin typeface="Arial Hebrew"/>
                <a:cs typeface="Arial Hebrew"/>
              </a:rPr>
              <a:t>(), remove code flexibility at execution</a:t>
            </a:r>
          </a:p>
        </p:txBody>
      </p:sp>
      <p:sp>
        <p:nvSpPr>
          <p:cNvPr id="8" name="Title 1"/>
          <p:cNvSpPr txBox="1">
            <a:spLocks/>
          </p:cNvSpPr>
          <p:nvPr/>
        </p:nvSpPr>
        <p:spPr>
          <a:xfrm>
            <a:off x="4713515" y="546782"/>
            <a:ext cx="4076524" cy="1143000"/>
          </a:xfrm>
          <a:prstGeom prst="rect">
            <a:avLst/>
          </a:prstGeom>
        </p:spPr>
        <p:txBody>
          <a:bodyPr vert="horz" lIns="91440" tIns="45720" rIns="91440" bIns="45720" rtlCol="0" anchor="ctr">
            <a:normAutofit fontScale="77500" lnSpcReduction="20000"/>
          </a:bodyPr>
          <a:lstStyle>
            <a:lvl1pPr algn="ctr" defTabSz="609585" rtl="0" eaLnBrk="1" latinLnBrk="0" hangingPunct="1">
              <a:spcBef>
                <a:spcPct val="0"/>
              </a:spcBef>
              <a:buNone/>
              <a:defRPr sz="5867" kern="1200">
                <a:solidFill>
                  <a:schemeClr val="tx1"/>
                </a:solidFill>
                <a:latin typeface="Arial"/>
                <a:ea typeface="+mj-ea"/>
                <a:cs typeface="+mj-cs"/>
              </a:defRPr>
            </a:lvl1pPr>
          </a:lstStyle>
          <a:p>
            <a:r>
              <a:rPr lang="en-US" dirty="0" smtClean="0">
                <a:latin typeface="Arial Hebrew"/>
                <a:cs typeface="Arial Hebrew"/>
              </a:rPr>
              <a:t>Disadvantages</a:t>
            </a:r>
            <a:endParaRPr lang="en-US" dirty="0">
              <a:latin typeface="Arial Hebrew"/>
              <a:cs typeface="Arial Hebrew"/>
            </a:endParaRPr>
          </a:p>
        </p:txBody>
      </p:sp>
    </p:spTree>
    <p:extLst>
      <p:ext uri="{BB962C8B-B14F-4D97-AF65-F5344CB8AC3E}">
        <p14:creationId xmlns:p14="http://schemas.microsoft.com/office/powerpoint/2010/main" val="3752120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brew"/>
                <a:cs typeface="Arial Hebrew"/>
              </a:rPr>
              <a:t>Environmental Variables</a:t>
            </a:r>
            <a:endParaRPr lang="en-US" dirty="0">
              <a:latin typeface="Arial Hebrew"/>
              <a:cs typeface="Arial Hebrew"/>
            </a:endParaRPr>
          </a:p>
        </p:txBody>
      </p:sp>
      <p:sp>
        <p:nvSpPr>
          <p:cNvPr id="3" name="Content Placeholder 2"/>
          <p:cNvSpPr>
            <a:spLocks noGrp="1"/>
          </p:cNvSpPr>
          <p:nvPr>
            <p:ph idx="1"/>
          </p:nvPr>
        </p:nvSpPr>
        <p:spPr/>
        <p:txBody>
          <a:bodyPr/>
          <a:lstStyle/>
          <a:p>
            <a:r>
              <a:rPr lang="en-US" dirty="0" smtClean="0">
                <a:latin typeface="Arial Hebrew"/>
                <a:cs typeface="Arial Hebrew"/>
              </a:rPr>
              <a:t>Pass information to the executable at runtime, i.e. number of threads or the method of partitioning loop iterations </a:t>
            </a:r>
            <a:endParaRPr lang="en-US" dirty="0">
              <a:latin typeface="Arial Hebrew"/>
              <a:cs typeface="Arial Hebrew"/>
            </a:endParaRPr>
          </a:p>
          <a:p>
            <a:r>
              <a:rPr lang="en-US" dirty="0" smtClean="0">
                <a:latin typeface="Arial Hebrew"/>
                <a:cs typeface="Arial Hebrew"/>
              </a:rPr>
              <a:t>Provide an alternative to many runtime routines</a:t>
            </a:r>
          </a:p>
          <a:p>
            <a:r>
              <a:rPr lang="en-US" dirty="0" smtClean="0">
                <a:latin typeface="Arial Hebrew"/>
                <a:cs typeface="Arial Hebrew"/>
              </a:rPr>
              <a:t>Allows for flexibility at execution time</a:t>
            </a:r>
          </a:p>
        </p:txBody>
      </p:sp>
      <p:sp>
        <p:nvSpPr>
          <p:cNvPr id="4" name="Slide Number Placeholder 3"/>
          <p:cNvSpPr>
            <a:spLocks noGrp="1"/>
          </p:cNvSpPr>
          <p:nvPr>
            <p:ph type="sldNum" sz="quarter" idx="12"/>
          </p:nvPr>
        </p:nvSpPr>
        <p:spPr/>
        <p:txBody>
          <a:bodyPr/>
          <a:lstStyle/>
          <a:p>
            <a:fld id="{106E12CD-FCB1-464E-A775-0B83FDDACE03}" type="slidenum">
              <a:rPr lang="en-US" smtClean="0"/>
              <a:pPr/>
              <a:t>40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1604738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Hebrew"/>
                <a:cs typeface="Arial Hebrew"/>
              </a:rPr>
              <a:t>Environmental Variable Examples</a:t>
            </a:r>
            <a:endParaRPr lang="en-US" dirty="0">
              <a:latin typeface="Arial Hebrew"/>
              <a:cs typeface="Arial Hebrew"/>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Hebrew"/>
                <a:cs typeface="Arial Hebrew"/>
              </a:rPr>
              <a:t>Setting the number of threads</a:t>
            </a:r>
          </a:p>
          <a:p>
            <a:pPr lvl="1"/>
            <a:r>
              <a:rPr lang="en-US" dirty="0" smtClean="0">
                <a:solidFill>
                  <a:srgbClr val="0000FF"/>
                </a:solidFill>
                <a:latin typeface="Arial Hebrew"/>
                <a:cs typeface="Arial Hebrew"/>
              </a:rPr>
              <a:t>export OMP_NUM_THREADS=4</a:t>
            </a:r>
          </a:p>
          <a:p>
            <a:r>
              <a:rPr lang="en-US" dirty="0" smtClean="0">
                <a:latin typeface="Arial Hebrew"/>
                <a:cs typeface="Arial Hebrew"/>
              </a:rPr>
              <a:t>Setting the thread stack size</a:t>
            </a:r>
          </a:p>
          <a:p>
            <a:pPr lvl="1"/>
            <a:r>
              <a:rPr lang="en-US" dirty="0" smtClean="0">
                <a:solidFill>
                  <a:srgbClr val="0000FF"/>
                </a:solidFill>
                <a:latin typeface="Arial Hebrew"/>
                <a:cs typeface="Arial Hebrew"/>
              </a:rPr>
              <a:t>export OMP_STACKSIZE=“1G”</a:t>
            </a:r>
          </a:p>
          <a:p>
            <a:r>
              <a:rPr lang="en-US" dirty="0" smtClean="0">
                <a:latin typeface="Arial Hebrew"/>
                <a:cs typeface="Arial Hebrew"/>
              </a:rPr>
              <a:t>Binding threads to processors (thread affinity)</a:t>
            </a:r>
          </a:p>
          <a:p>
            <a:pPr lvl="1"/>
            <a:r>
              <a:rPr lang="en-US" dirty="0">
                <a:solidFill>
                  <a:srgbClr val="0000FF"/>
                </a:solidFill>
                <a:latin typeface="Arial Hebrew"/>
                <a:cs typeface="Arial Hebrew"/>
              </a:rPr>
              <a:t>e</a:t>
            </a:r>
            <a:r>
              <a:rPr lang="en-US" dirty="0" smtClean="0">
                <a:solidFill>
                  <a:srgbClr val="0000FF"/>
                </a:solidFill>
                <a:latin typeface="Arial Hebrew"/>
                <a:cs typeface="Arial Hebrew"/>
              </a:rPr>
              <a:t>xport OMP_PROC_BIND=TRUE</a:t>
            </a:r>
          </a:p>
          <a:p>
            <a:r>
              <a:rPr lang="en-US" dirty="0" smtClean="0">
                <a:latin typeface="Arial Hebrew"/>
                <a:cs typeface="Arial Hebrew"/>
              </a:rPr>
              <a:t>Specifying how loop operations are partitioned across threads</a:t>
            </a:r>
          </a:p>
          <a:p>
            <a:pPr lvl="1"/>
            <a:r>
              <a:rPr lang="en-US" dirty="0" smtClean="0">
                <a:solidFill>
                  <a:srgbClr val="0000FF"/>
                </a:solidFill>
                <a:latin typeface="Arial Hebrew"/>
                <a:cs typeface="Arial Hebrew"/>
              </a:rPr>
              <a:t>export OMP_SCHEDULE=“static”</a:t>
            </a:r>
            <a:endParaRPr lang="en-US" dirty="0">
              <a:solidFill>
                <a:srgbClr val="0000FF"/>
              </a:solidFill>
              <a:latin typeface="Arial Hebrew"/>
              <a:cs typeface="Arial Hebrew"/>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41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909767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Pi</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42</a:t>
            </a:fld>
            <a:endParaRPr lang="en-US" dirty="0"/>
          </a:p>
        </p:txBody>
      </p:sp>
      <p:pic>
        <p:nvPicPr>
          <p:cNvPr id="6" name="Picture 5"/>
          <p:cNvPicPr>
            <a:picLocks noChangeAspect="1"/>
          </p:cNvPicPr>
          <p:nvPr/>
        </p:nvPicPr>
        <p:blipFill>
          <a:blip r:embed="rId3"/>
          <a:stretch>
            <a:fillRect/>
          </a:stretch>
        </p:blipFill>
        <p:spPr>
          <a:xfrm>
            <a:off x="802520" y="1663430"/>
            <a:ext cx="3123125" cy="4537278"/>
          </a:xfrm>
          <a:prstGeom prst="rect">
            <a:avLst/>
          </a:prstGeom>
        </p:spPr>
      </p:pic>
      <p:graphicFrame>
        <p:nvGraphicFramePr>
          <p:cNvPr id="8" name="Object 7"/>
          <p:cNvGraphicFramePr>
            <a:graphicFrameLocks noChangeAspect="1"/>
          </p:cNvGraphicFramePr>
          <p:nvPr>
            <p:extLst/>
          </p:nvPr>
        </p:nvGraphicFramePr>
        <p:xfrm>
          <a:off x="4401360" y="1913376"/>
          <a:ext cx="2505278" cy="1379718"/>
        </p:xfrm>
        <a:graphic>
          <a:graphicData uri="http://schemas.openxmlformats.org/presentationml/2006/ole">
            <mc:AlternateContent xmlns:mc="http://schemas.openxmlformats.org/markup-compatibility/2006">
              <mc:Choice xmlns:v="urn:schemas-microsoft-com:vml" Requires="v">
                <p:oleObj spid="_x0000_s3092" name="Equation" r:id="rId4" imgW="876240" imgH="482400" progId="Equation.3">
                  <p:embed/>
                </p:oleObj>
              </mc:Choice>
              <mc:Fallback>
                <p:oleObj name="Equation" r:id="rId4" imgW="876240" imgH="482400" progId="Equation.3">
                  <p:embed/>
                  <p:pic>
                    <p:nvPicPr>
                      <p:cNvPr id="8" name="Object 7"/>
                      <p:cNvPicPr/>
                      <p:nvPr/>
                    </p:nvPicPr>
                    <p:blipFill>
                      <a:blip r:embed="rId5"/>
                      <a:stretch>
                        <a:fillRect/>
                      </a:stretch>
                    </p:blipFill>
                    <p:spPr>
                      <a:xfrm>
                        <a:off x="4401360" y="1913376"/>
                        <a:ext cx="2505278" cy="1379718"/>
                      </a:xfrm>
                      <a:prstGeom prst="rect">
                        <a:avLst/>
                      </a:prstGeom>
                    </p:spPr>
                  </p:pic>
                </p:oleObj>
              </mc:Fallback>
            </mc:AlternateContent>
          </a:graphicData>
        </a:graphic>
      </p:graphicFrame>
    </p:spTree>
    <p:extLst>
      <p:ext uri="{BB962C8B-B14F-4D97-AF65-F5344CB8AC3E}">
        <p14:creationId xmlns:p14="http://schemas.microsoft.com/office/powerpoint/2010/main" val="4290022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43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pic>
        <p:nvPicPr>
          <p:cNvPr id="7" name="Picture 6" descr="pi_seri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34" y="442054"/>
            <a:ext cx="3268355" cy="4372431"/>
          </a:xfrm>
          <a:prstGeom prst="rect">
            <a:avLst/>
          </a:prstGeom>
        </p:spPr>
      </p:pic>
      <p:pic>
        <p:nvPicPr>
          <p:cNvPr id="8" name="Picture 7" descr="pi_p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8981" y="261257"/>
            <a:ext cx="4169464" cy="5442860"/>
          </a:xfrm>
          <a:prstGeom prst="rect">
            <a:avLst/>
          </a:prstGeom>
        </p:spPr>
      </p:pic>
      <p:sp>
        <p:nvSpPr>
          <p:cNvPr id="11" name="TextBox 10"/>
          <p:cNvSpPr txBox="1"/>
          <p:nvPr/>
        </p:nvSpPr>
        <p:spPr>
          <a:xfrm>
            <a:off x="269421" y="5114121"/>
            <a:ext cx="2625027" cy="646331"/>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latin typeface="Arial Hebrew"/>
                <a:cs typeface="Arial Hebrew"/>
              </a:rPr>
              <a:t>Example </a:t>
            </a:r>
            <a:r>
              <a:rPr lang="en-US" dirty="0" err="1" smtClean="0">
                <a:latin typeface="Arial Hebrew"/>
                <a:cs typeface="Arial Hebrew"/>
              </a:rPr>
              <a:t>OpenMP</a:t>
            </a:r>
            <a:r>
              <a:rPr lang="en-US" dirty="0" smtClean="0">
                <a:latin typeface="Arial Hebrew"/>
                <a:cs typeface="Arial Hebrew"/>
              </a:rPr>
              <a:t> vs. </a:t>
            </a:r>
          </a:p>
          <a:p>
            <a:r>
              <a:rPr lang="en-US" dirty="0" smtClean="0">
                <a:latin typeface="Arial Hebrew"/>
                <a:cs typeface="Arial Hebrew"/>
              </a:rPr>
              <a:t>serial</a:t>
            </a:r>
          </a:p>
        </p:txBody>
      </p:sp>
    </p:spTree>
    <p:extLst>
      <p:ext uri="{BB962C8B-B14F-4D97-AF65-F5344CB8AC3E}">
        <p14:creationId xmlns:p14="http://schemas.microsoft.com/office/powerpoint/2010/main" val="33347496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44</a:t>
            </a:fld>
            <a:endParaRPr lang="en-US"/>
          </a:p>
        </p:txBody>
      </p:sp>
      <p:sp>
        <p:nvSpPr>
          <p:cNvPr id="5" name="Rectangle 4"/>
          <p:cNvSpPr/>
          <p:nvPr/>
        </p:nvSpPr>
        <p:spPr>
          <a:xfrm>
            <a:off x="110218" y="341263"/>
            <a:ext cx="3871232" cy="2031325"/>
          </a:xfrm>
          <a:prstGeom prst="rect">
            <a:avLst/>
          </a:prstGeom>
          <a:ln>
            <a:solidFill>
              <a:srgbClr val="000000"/>
            </a:solidFill>
          </a:ln>
        </p:spPr>
        <p:txBody>
          <a:bodyPr wrap="square">
            <a:spAutoFit/>
          </a:bodyPr>
          <a:lstStyle/>
          <a:p>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 time ./</a:t>
            </a:r>
            <a:r>
              <a:rPr lang="en-US" sz="1800" dirty="0" err="1">
                <a:latin typeface="Arial Hebrew"/>
                <a:cs typeface="Arial Hebrew"/>
              </a:rPr>
              <a:t>pi.exe</a:t>
            </a:r>
            <a:r>
              <a:rPr lang="en-US" sz="1800" dirty="0">
                <a:latin typeface="Arial Hebrew"/>
                <a:cs typeface="Arial Hebrew"/>
              </a:rPr>
              <a:t> </a:t>
            </a:r>
          </a:p>
          <a:p>
            <a:r>
              <a:rPr lang="en-US" sz="1800" dirty="0">
                <a:latin typeface="Arial Hebrew"/>
                <a:cs typeface="Arial Hebrew"/>
              </a:rPr>
              <a:t>Computed PI 3.141592653590016936959728</a:t>
            </a:r>
          </a:p>
          <a:p>
            <a:r>
              <a:rPr lang="en-US" sz="1800" dirty="0">
                <a:solidFill>
                  <a:srgbClr val="FF0000"/>
                </a:solidFill>
                <a:latin typeface="Arial Hebrew"/>
                <a:cs typeface="Arial Hebrew"/>
              </a:rPr>
              <a:t>real	1m12.981s</a:t>
            </a:r>
          </a:p>
          <a:p>
            <a:r>
              <a:rPr lang="en-US" sz="1800" dirty="0">
                <a:latin typeface="Arial Hebrew"/>
                <a:cs typeface="Arial Hebrew"/>
              </a:rPr>
              <a:t>user	1m13.010s</a:t>
            </a:r>
          </a:p>
          <a:p>
            <a:r>
              <a:rPr lang="is-IS" sz="1800" dirty="0">
                <a:latin typeface="Arial Hebrew"/>
                <a:cs typeface="Arial Hebrew"/>
              </a:rPr>
              <a:t>sys	0m0.004s</a:t>
            </a:r>
            <a:endParaRPr lang="nb-NO" sz="1800" dirty="0">
              <a:latin typeface="Arial Hebrew"/>
              <a:cs typeface="Arial Hebrew"/>
            </a:endParaRPr>
          </a:p>
        </p:txBody>
      </p:sp>
      <p:sp>
        <p:nvSpPr>
          <p:cNvPr id="6" name="Rectangle 5"/>
          <p:cNvSpPr/>
          <p:nvPr/>
        </p:nvSpPr>
        <p:spPr>
          <a:xfrm>
            <a:off x="3981450" y="341264"/>
            <a:ext cx="5143500" cy="2308324"/>
          </a:xfrm>
          <a:prstGeom prst="rect">
            <a:avLst/>
          </a:prstGeom>
          <a:solidFill>
            <a:schemeClr val="bg1"/>
          </a:solidFill>
          <a:ln>
            <a:solidFill>
              <a:srgbClr val="000000"/>
            </a:solidFill>
          </a:ln>
        </p:spPr>
        <p:txBody>
          <a:bodyPr wrap="square">
            <a:spAutoFit/>
          </a:bodyPr>
          <a:lstStyle/>
          <a:p>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 </a:t>
            </a:r>
            <a:r>
              <a:rPr lang="en-US" sz="1800" dirty="0" err="1">
                <a:latin typeface="Arial Hebrew"/>
                <a:cs typeface="Arial Hebrew"/>
              </a:rPr>
              <a:t>gcc</a:t>
            </a:r>
            <a:r>
              <a:rPr lang="en-US" sz="1800" dirty="0">
                <a:latin typeface="Arial Hebrew"/>
                <a:cs typeface="Arial Hebrew"/>
              </a:rPr>
              <a:t> -o </a:t>
            </a:r>
            <a:r>
              <a:rPr lang="en-US" sz="1800" dirty="0" err="1">
                <a:latin typeface="Arial Hebrew"/>
                <a:cs typeface="Arial Hebrew"/>
              </a:rPr>
              <a:t>pi_red.exe</a:t>
            </a:r>
            <a:r>
              <a:rPr lang="en-US" sz="1800" dirty="0">
                <a:latin typeface="Arial Hebrew"/>
                <a:cs typeface="Arial Hebrew"/>
              </a:rPr>
              <a:t> -</a:t>
            </a:r>
            <a:r>
              <a:rPr lang="en-US" sz="1800" dirty="0" err="1">
                <a:latin typeface="Arial Hebrew"/>
                <a:cs typeface="Arial Hebrew"/>
              </a:rPr>
              <a:t>fopenmp</a:t>
            </a:r>
            <a:r>
              <a:rPr lang="en-US" sz="1800" dirty="0">
                <a:latin typeface="Arial Hebrew"/>
                <a:cs typeface="Arial Hebrew"/>
              </a:rPr>
              <a:t> </a:t>
            </a:r>
            <a:r>
              <a:rPr lang="en-US" sz="1800" dirty="0" err="1">
                <a:latin typeface="Arial Hebrew"/>
                <a:cs typeface="Arial Hebrew"/>
              </a:rPr>
              <a:t>pi_red.c</a:t>
            </a:r>
            <a:r>
              <a:rPr lang="en-US" sz="1800" dirty="0">
                <a:latin typeface="Arial Hebrew"/>
                <a:cs typeface="Arial Hebrew"/>
              </a:rPr>
              <a:t> </a:t>
            </a:r>
          </a:p>
          <a:p>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 time ./</a:t>
            </a:r>
            <a:r>
              <a:rPr lang="en-US" sz="1800" dirty="0" err="1">
                <a:latin typeface="Arial Hebrew"/>
                <a:cs typeface="Arial Hebrew"/>
              </a:rPr>
              <a:t>pi_red.exe</a:t>
            </a:r>
            <a:r>
              <a:rPr lang="en-US" sz="1800" dirty="0">
                <a:latin typeface="Arial Hebrew"/>
                <a:cs typeface="Arial Hebrew"/>
              </a:rPr>
              <a:t> </a:t>
            </a:r>
          </a:p>
          <a:p>
            <a:r>
              <a:rPr lang="en-US" sz="1800" dirty="0">
                <a:latin typeface="Arial Hebrew"/>
                <a:cs typeface="Arial Hebrew"/>
              </a:rPr>
              <a:t>Computed PI </a:t>
            </a:r>
            <a:r>
              <a:rPr lang="en-US" sz="1800" dirty="0" smtClean="0">
                <a:latin typeface="Arial Hebrew"/>
                <a:cs typeface="Arial Hebrew"/>
              </a:rPr>
              <a:t>3.141592653589826422688702</a:t>
            </a:r>
            <a:endParaRPr lang="en-US" sz="1800" dirty="0">
              <a:latin typeface="Arial Hebrew"/>
              <a:cs typeface="Arial Hebrew"/>
            </a:endParaRPr>
          </a:p>
          <a:p>
            <a:r>
              <a:rPr lang="it-IT" sz="1800" dirty="0" err="1">
                <a:solidFill>
                  <a:srgbClr val="FF0000"/>
                </a:solidFill>
                <a:latin typeface="Arial Hebrew"/>
                <a:cs typeface="Arial Hebrew"/>
              </a:rPr>
              <a:t>real</a:t>
            </a:r>
            <a:r>
              <a:rPr lang="it-IT" sz="1800" dirty="0">
                <a:solidFill>
                  <a:srgbClr val="FF0000"/>
                </a:solidFill>
                <a:latin typeface="Arial Hebrew"/>
                <a:cs typeface="Arial Hebrew"/>
              </a:rPr>
              <a:t>	0m19.349s</a:t>
            </a:r>
          </a:p>
          <a:p>
            <a:r>
              <a:rPr lang="nb-NO" sz="1800" dirty="0" err="1">
                <a:latin typeface="Arial Hebrew"/>
                <a:cs typeface="Arial Hebrew"/>
              </a:rPr>
              <a:t>user</a:t>
            </a:r>
            <a:r>
              <a:rPr lang="nb-NO" sz="1800" dirty="0">
                <a:latin typeface="Arial Hebrew"/>
                <a:cs typeface="Arial Hebrew"/>
              </a:rPr>
              <a:t>	1m15.619s</a:t>
            </a:r>
          </a:p>
          <a:p>
            <a:r>
              <a:rPr lang="it-IT" sz="1800" dirty="0">
                <a:latin typeface="Arial Hebrew"/>
                <a:cs typeface="Arial Hebrew"/>
              </a:rPr>
              <a:t>sys	</a:t>
            </a:r>
            <a:r>
              <a:rPr lang="it-IT" sz="1800" dirty="0" smtClean="0">
                <a:latin typeface="Arial Hebrew"/>
                <a:cs typeface="Arial Hebrew"/>
              </a:rPr>
              <a:t>0m0.086s</a:t>
            </a:r>
          </a:p>
        </p:txBody>
      </p:sp>
      <p:pic>
        <p:nvPicPr>
          <p:cNvPr id="7" name="Picture 6" descr="run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5" y="3740152"/>
            <a:ext cx="5667375" cy="2616200"/>
          </a:xfrm>
          <a:prstGeom prst="rect">
            <a:avLst/>
          </a:prstGeom>
        </p:spPr>
      </p:pic>
      <p:sp>
        <p:nvSpPr>
          <p:cNvPr id="9" name="TextBox 8"/>
          <p:cNvSpPr txBox="1"/>
          <p:nvPr/>
        </p:nvSpPr>
        <p:spPr>
          <a:xfrm>
            <a:off x="2392266" y="2830287"/>
            <a:ext cx="4691876" cy="369332"/>
          </a:xfrm>
          <a:prstGeom prst="rect">
            <a:avLst/>
          </a:prstGeom>
          <a:noFill/>
          <a:ln>
            <a:solidFill>
              <a:schemeClr val="tx1"/>
            </a:solidFill>
          </a:ln>
        </p:spPr>
        <p:txBody>
          <a:bodyPr wrap="square" rtlCol="0">
            <a:spAutoFit/>
          </a:bodyPr>
          <a:lstStyle/>
          <a:p>
            <a:r>
              <a:rPr lang="en-US" dirty="0" smtClean="0">
                <a:latin typeface="Arial Hebrew"/>
                <a:cs typeface="Arial Hebrew"/>
              </a:rPr>
              <a:t>Running parallel job on 4 cores ( 4 threads)</a:t>
            </a:r>
            <a:endParaRPr lang="en-US" dirty="0">
              <a:latin typeface="Arial Hebrew"/>
              <a:cs typeface="Arial Hebrew"/>
            </a:endParaRPr>
          </a:p>
        </p:txBody>
      </p:sp>
      <p:sp>
        <p:nvSpPr>
          <p:cNvPr id="10" name="Oval 9"/>
          <p:cNvSpPr/>
          <p:nvPr/>
        </p:nvSpPr>
        <p:spPr>
          <a:xfrm>
            <a:off x="4272643" y="4680856"/>
            <a:ext cx="685800" cy="671286"/>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065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45</a:t>
            </a:fld>
            <a:endParaRPr lang="en-US"/>
          </a:p>
        </p:txBody>
      </p:sp>
      <p:pic>
        <p:nvPicPr>
          <p:cNvPr id="5" name="Picture 4" descr="thread_priv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93" y="234952"/>
            <a:ext cx="3724275" cy="6121400"/>
          </a:xfrm>
          <a:prstGeom prst="rect">
            <a:avLst/>
          </a:prstGeom>
        </p:spPr>
      </p:pic>
      <p:sp>
        <p:nvSpPr>
          <p:cNvPr id="6" name="TextBox 5"/>
          <p:cNvSpPr txBox="1"/>
          <p:nvPr/>
        </p:nvSpPr>
        <p:spPr>
          <a:xfrm>
            <a:off x="3764981" y="1775989"/>
            <a:ext cx="6784084" cy="4524316"/>
          </a:xfrm>
          <a:prstGeom prst="rect">
            <a:avLst/>
          </a:prstGeom>
          <a:noFill/>
        </p:spPr>
        <p:txBody>
          <a:bodyPr wrap="none" rtlCol="0">
            <a:spAutoFit/>
          </a:bodyPr>
          <a:lstStyle/>
          <a:p>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a:t>
            </a:r>
            <a:r>
              <a:rPr lang="en-US" sz="1800" dirty="0">
                <a:solidFill>
                  <a:srgbClr val="0000FF"/>
                </a:solidFill>
                <a:latin typeface="Arial Hebrew"/>
                <a:cs typeface="Arial Hebrew"/>
              </a:rPr>
              <a:t>$ </a:t>
            </a:r>
            <a:r>
              <a:rPr lang="en-US" sz="1800" dirty="0" err="1" smtClean="0">
                <a:solidFill>
                  <a:srgbClr val="0000FF"/>
                </a:solidFill>
              </a:rPr>
              <a:t>gcc</a:t>
            </a:r>
            <a:r>
              <a:rPr lang="en-US" sz="1800" dirty="0" smtClean="0">
                <a:solidFill>
                  <a:srgbClr val="0000FF"/>
                </a:solidFill>
              </a:rPr>
              <a:t> </a:t>
            </a:r>
            <a:r>
              <a:rPr lang="en-US" sz="1800" dirty="0">
                <a:solidFill>
                  <a:srgbClr val="0000FF"/>
                </a:solidFill>
              </a:rPr>
              <a:t>-</a:t>
            </a:r>
            <a:r>
              <a:rPr lang="en-US" sz="1800" dirty="0" err="1">
                <a:solidFill>
                  <a:srgbClr val="0000FF"/>
                </a:solidFill>
              </a:rPr>
              <a:t>fopenmp</a:t>
            </a:r>
            <a:r>
              <a:rPr lang="en-US" sz="1800" dirty="0">
                <a:solidFill>
                  <a:srgbClr val="0000FF"/>
                </a:solidFill>
              </a:rPr>
              <a:t> -o </a:t>
            </a:r>
            <a:r>
              <a:rPr lang="en-US" sz="1800" dirty="0" err="1">
                <a:solidFill>
                  <a:srgbClr val="0000FF"/>
                </a:solidFill>
              </a:rPr>
              <a:t>thrpv.exe</a:t>
            </a:r>
            <a:r>
              <a:rPr lang="en-US" sz="1800" dirty="0">
                <a:solidFill>
                  <a:srgbClr val="0000FF"/>
                </a:solidFill>
              </a:rPr>
              <a:t> </a:t>
            </a:r>
            <a:r>
              <a:rPr lang="en-US" sz="1800" dirty="0" err="1">
                <a:solidFill>
                  <a:srgbClr val="0000FF"/>
                </a:solidFill>
              </a:rPr>
              <a:t>thrpv.c</a:t>
            </a:r>
            <a:r>
              <a:rPr lang="en-US" sz="1800" dirty="0">
                <a:solidFill>
                  <a:srgbClr val="0000FF"/>
                </a:solidFill>
              </a:rPr>
              <a:t> </a:t>
            </a:r>
            <a:endParaRPr lang="en-US" sz="1800" dirty="0" smtClean="0">
              <a:solidFill>
                <a:srgbClr val="0000FF"/>
              </a:solidFill>
              <a:latin typeface="Arial Hebrew"/>
              <a:cs typeface="Arial Hebrew"/>
            </a:endParaRPr>
          </a:p>
          <a:p>
            <a:r>
              <a:rPr lang="en-US" sz="1800" dirty="0" smtClean="0">
                <a:latin typeface="Arial Hebrew"/>
                <a:cs typeface="Arial Hebrew"/>
              </a:rPr>
              <a:t>[</a:t>
            </a:r>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 </a:t>
            </a:r>
            <a:r>
              <a:rPr lang="en-US" sz="1800" dirty="0">
                <a:solidFill>
                  <a:srgbClr val="008000"/>
                </a:solidFill>
                <a:latin typeface="Arial Hebrew"/>
                <a:cs typeface="Arial Hebrew"/>
              </a:rPr>
              <a:t>export OMP_NUM_THREADS=4</a:t>
            </a:r>
          </a:p>
          <a:p>
            <a:r>
              <a:rPr lang="en-US" sz="1800" dirty="0">
                <a:latin typeface="Arial Hebrew"/>
                <a:cs typeface="Arial Hebrew"/>
              </a:rPr>
              <a:t>[ppk652@quser12 </a:t>
            </a:r>
            <a:r>
              <a:rPr lang="en-US" sz="1800" dirty="0" err="1">
                <a:latin typeface="Arial Hebrew"/>
                <a:cs typeface="Arial Hebrew"/>
              </a:rPr>
              <a:t>openmp_source</a:t>
            </a:r>
            <a:r>
              <a:rPr lang="en-US" sz="1800" dirty="0">
                <a:latin typeface="Arial Hebrew"/>
                <a:cs typeface="Arial Hebrew"/>
              </a:rPr>
              <a:t>]$ </a:t>
            </a:r>
            <a:r>
              <a:rPr lang="en-US" sz="1800" dirty="0">
                <a:solidFill>
                  <a:srgbClr val="FF0000"/>
                </a:solidFill>
                <a:latin typeface="Arial Hebrew"/>
                <a:cs typeface="Arial Hebrew"/>
              </a:rPr>
              <a:t>./</a:t>
            </a:r>
            <a:r>
              <a:rPr lang="en-US" sz="1800" dirty="0" err="1">
                <a:solidFill>
                  <a:srgbClr val="FF0000"/>
                </a:solidFill>
                <a:latin typeface="Arial Hebrew"/>
                <a:cs typeface="Arial Hebrew"/>
              </a:rPr>
              <a:t>thrpv.exe</a:t>
            </a:r>
            <a:endParaRPr lang="en-US" sz="1800" dirty="0">
              <a:solidFill>
                <a:srgbClr val="FF0000"/>
              </a:solidFill>
              <a:latin typeface="Arial Hebrew"/>
              <a:cs typeface="Arial Hebrew"/>
            </a:endParaRPr>
          </a:p>
          <a:p>
            <a:r>
              <a:rPr lang="en-US" sz="1800" dirty="0">
                <a:latin typeface="Arial Hebrew"/>
                <a:cs typeface="Arial Hebrew"/>
              </a:rPr>
              <a:t>1st Parallel Region:</a:t>
            </a:r>
          </a:p>
          <a:p>
            <a:r>
              <a:rPr lang="en-US" sz="1800" dirty="0">
                <a:latin typeface="Arial Hebrew"/>
                <a:cs typeface="Arial Hebrew"/>
              </a:rPr>
              <a:t>Thread 2:   </a:t>
            </a:r>
            <a:r>
              <a:rPr lang="en-US" sz="1800" dirty="0" err="1">
                <a:latin typeface="Arial Hebrew"/>
                <a:cs typeface="Arial Hebrew"/>
              </a:rPr>
              <a:t>a,b</a:t>
            </a:r>
            <a:r>
              <a:rPr lang="en-US" sz="1800" dirty="0">
                <a:latin typeface="Arial Hebrew"/>
                <a:cs typeface="Arial Hebrew"/>
              </a:rPr>
              <a:t>= 2 2</a:t>
            </a:r>
          </a:p>
          <a:p>
            <a:r>
              <a:rPr lang="en-US" sz="1800" dirty="0">
                <a:latin typeface="Arial Hebrew"/>
                <a:cs typeface="Arial Hebrew"/>
              </a:rPr>
              <a:t>Thread 3:   </a:t>
            </a:r>
            <a:r>
              <a:rPr lang="en-US" sz="1800" dirty="0" err="1">
                <a:latin typeface="Arial Hebrew"/>
                <a:cs typeface="Arial Hebrew"/>
              </a:rPr>
              <a:t>a,b</a:t>
            </a:r>
            <a:r>
              <a:rPr lang="en-US" sz="1800" dirty="0">
                <a:latin typeface="Arial Hebrew"/>
                <a:cs typeface="Arial Hebrew"/>
              </a:rPr>
              <a:t>= 3 3</a:t>
            </a:r>
          </a:p>
          <a:p>
            <a:r>
              <a:rPr lang="en-US" sz="1800" dirty="0">
                <a:latin typeface="Arial Hebrew"/>
                <a:cs typeface="Arial Hebrew"/>
              </a:rPr>
              <a:t>Thread 0:   </a:t>
            </a:r>
            <a:r>
              <a:rPr lang="en-US" sz="1800" dirty="0" err="1">
                <a:latin typeface="Arial Hebrew"/>
                <a:cs typeface="Arial Hebrew"/>
              </a:rPr>
              <a:t>a,b</a:t>
            </a:r>
            <a:r>
              <a:rPr lang="en-US" sz="1800" dirty="0">
                <a:latin typeface="Arial Hebrew"/>
                <a:cs typeface="Arial Hebrew"/>
              </a:rPr>
              <a:t>= 0 0</a:t>
            </a:r>
          </a:p>
          <a:p>
            <a:r>
              <a:rPr lang="en-US" sz="1800" dirty="0">
                <a:latin typeface="Arial Hebrew"/>
                <a:cs typeface="Arial Hebrew"/>
              </a:rPr>
              <a:t>Thread 1:   </a:t>
            </a:r>
            <a:r>
              <a:rPr lang="en-US" sz="1800" dirty="0" err="1">
                <a:latin typeface="Arial Hebrew"/>
                <a:cs typeface="Arial Hebrew"/>
              </a:rPr>
              <a:t>a,b</a:t>
            </a:r>
            <a:r>
              <a:rPr lang="en-US" sz="1800" dirty="0">
                <a:latin typeface="Arial Hebrew"/>
                <a:cs typeface="Arial Hebrew"/>
              </a:rPr>
              <a:t>= 1 1</a:t>
            </a:r>
          </a:p>
          <a:p>
            <a:r>
              <a:rPr lang="en-US" sz="1800" dirty="0">
                <a:latin typeface="Arial Hebrew"/>
                <a:cs typeface="Arial Hebrew"/>
              </a:rPr>
              <a:t>************************************</a:t>
            </a:r>
          </a:p>
          <a:p>
            <a:r>
              <a:rPr lang="en-US" sz="1800" dirty="0">
                <a:latin typeface="Arial Hebrew"/>
                <a:cs typeface="Arial Hebrew"/>
              </a:rPr>
              <a:t>Master thread doing serial work here</a:t>
            </a:r>
          </a:p>
          <a:p>
            <a:r>
              <a:rPr lang="en-US" sz="1800" dirty="0">
                <a:latin typeface="Arial Hebrew"/>
                <a:cs typeface="Arial Hebrew"/>
              </a:rPr>
              <a:t>************************************</a:t>
            </a:r>
          </a:p>
          <a:p>
            <a:r>
              <a:rPr lang="en-US" sz="1800" dirty="0">
                <a:latin typeface="Arial Hebrew"/>
                <a:cs typeface="Arial Hebrew"/>
              </a:rPr>
              <a:t>2nd Parallel Region:</a:t>
            </a:r>
          </a:p>
          <a:p>
            <a:r>
              <a:rPr lang="en-US" sz="1800" dirty="0">
                <a:latin typeface="Arial Hebrew"/>
                <a:cs typeface="Arial Hebrew"/>
              </a:rPr>
              <a:t>Thread 2:   </a:t>
            </a:r>
            <a:r>
              <a:rPr lang="en-US" sz="1800" dirty="0" err="1">
                <a:latin typeface="Arial Hebrew"/>
                <a:cs typeface="Arial Hebrew"/>
              </a:rPr>
              <a:t>a,b</a:t>
            </a:r>
            <a:r>
              <a:rPr lang="en-US" sz="1800" dirty="0">
                <a:latin typeface="Arial Hebrew"/>
                <a:cs typeface="Arial Hebrew"/>
              </a:rPr>
              <a:t>= 2 0</a:t>
            </a:r>
          </a:p>
          <a:p>
            <a:r>
              <a:rPr lang="en-US" sz="1800" dirty="0">
                <a:latin typeface="Arial Hebrew"/>
                <a:cs typeface="Arial Hebrew"/>
              </a:rPr>
              <a:t>Thread 3:   </a:t>
            </a:r>
            <a:r>
              <a:rPr lang="en-US" sz="1800" dirty="0" err="1">
                <a:latin typeface="Arial Hebrew"/>
                <a:cs typeface="Arial Hebrew"/>
              </a:rPr>
              <a:t>a,b</a:t>
            </a:r>
            <a:r>
              <a:rPr lang="en-US" sz="1800" dirty="0">
                <a:latin typeface="Arial Hebrew"/>
                <a:cs typeface="Arial Hebrew"/>
              </a:rPr>
              <a:t>= 3 0</a:t>
            </a:r>
          </a:p>
          <a:p>
            <a:r>
              <a:rPr lang="en-US" sz="1800" dirty="0">
                <a:latin typeface="Arial Hebrew"/>
                <a:cs typeface="Arial Hebrew"/>
              </a:rPr>
              <a:t>Thread 1:   </a:t>
            </a:r>
            <a:r>
              <a:rPr lang="en-US" sz="1800" dirty="0" err="1">
                <a:latin typeface="Arial Hebrew"/>
                <a:cs typeface="Arial Hebrew"/>
              </a:rPr>
              <a:t>a,b</a:t>
            </a:r>
            <a:r>
              <a:rPr lang="en-US" sz="1800" dirty="0">
                <a:latin typeface="Arial Hebrew"/>
                <a:cs typeface="Arial Hebrew"/>
              </a:rPr>
              <a:t>= 1 0</a:t>
            </a:r>
          </a:p>
          <a:p>
            <a:r>
              <a:rPr lang="en-US" sz="1800" dirty="0">
                <a:latin typeface="Arial Hebrew"/>
                <a:cs typeface="Arial Hebrew"/>
              </a:rPr>
              <a:t>Thread 0:   </a:t>
            </a:r>
            <a:r>
              <a:rPr lang="en-US" sz="1800" dirty="0" err="1">
                <a:latin typeface="Arial Hebrew"/>
                <a:cs typeface="Arial Hebrew"/>
              </a:rPr>
              <a:t>a,b</a:t>
            </a:r>
            <a:r>
              <a:rPr lang="en-US" sz="1800" dirty="0">
                <a:latin typeface="Arial Hebrew"/>
                <a:cs typeface="Arial Hebrew"/>
              </a:rPr>
              <a:t>= 0 0</a:t>
            </a:r>
          </a:p>
        </p:txBody>
      </p:sp>
      <p:sp>
        <p:nvSpPr>
          <p:cNvPr id="8" name="TextBox 7"/>
          <p:cNvSpPr txBox="1"/>
          <p:nvPr/>
        </p:nvSpPr>
        <p:spPr>
          <a:xfrm>
            <a:off x="3939268" y="198666"/>
            <a:ext cx="5506636" cy="1569660"/>
          </a:xfrm>
          <a:prstGeom prst="rect">
            <a:avLst/>
          </a:prstGeom>
          <a:no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3200" dirty="0" smtClean="0">
                <a:latin typeface="Arial Hebrew"/>
                <a:cs typeface="Arial Hebrew"/>
              </a:rPr>
              <a:t>Example of building and running </a:t>
            </a:r>
          </a:p>
          <a:p>
            <a:r>
              <a:rPr lang="en-US" sz="3200" dirty="0" smtClean="0">
                <a:latin typeface="Arial Hebrew"/>
                <a:cs typeface="Arial Hebrew"/>
              </a:rPr>
              <a:t>an </a:t>
            </a:r>
            <a:r>
              <a:rPr lang="en-US" sz="3200" dirty="0" err="1" smtClean="0">
                <a:latin typeface="Arial Hebrew"/>
                <a:cs typeface="Arial Hebrew"/>
              </a:rPr>
              <a:t>OpenMP</a:t>
            </a:r>
            <a:r>
              <a:rPr lang="en-US" sz="3200" dirty="0" smtClean="0">
                <a:latin typeface="Arial Hebrew"/>
                <a:cs typeface="Arial Hebrew"/>
              </a:rPr>
              <a:t> C program</a:t>
            </a:r>
          </a:p>
          <a:p>
            <a:r>
              <a:rPr lang="en-US" sz="3200" dirty="0" smtClean="0">
                <a:latin typeface="Arial Hebrew"/>
                <a:cs typeface="Arial Hebrew"/>
              </a:rPr>
              <a:t>- </a:t>
            </a:r>
            <a:r>
              <a:rPr lang="en-US" sz="3200" dirty="0" err="1" smtClean="0">
                <a:latin typeface="Arial Hebrew"/>
                <a:cs typeface="Arial Hebrew"/>
              </a:rPr>
              <a:t>threadprivate</a:t>
            </a:r>
            <a:r>
              <a:rPr lang="en-US" sz="3200" dirty="0" smtClean="0">
                <a:latin typeface="Arial Hebrew"/>
                <a:cs typeface="Arial Hebrew"/>
              </a:rPr>
              <a:t> directive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1" y="6359724"/>
            <a:ext cx="2870200" cy="498277"/>
          </a:xfrm>
          <a:prstGeom prst="rect">
            <a:avLst/>
          </a:prstGeom>
        </p:spPr>
      </p:pic>
    </p:spTree>
    <p:extLst>
      <p:ext uri="{BB962C8B-B14F-4D97-AF65-F5344CB8AC3E}">
        <p14:creationId xmlns:p14="http://schemas.microsoft.com/office/powerpoint/2010/main" val="3863529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4 - No Wordmark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2" cy="6858000"/>
          </a:xfrm>
          <a:prstGeom prst="rect">
            <a:avLst/>
          </a:prstGeom>
        </p:spPr>
      </p:pic>
      <p:sp>
        <p:nvSpPr>
          <p:cNvPr id="2" name="Title 1"/>
          <p:cNvSpPr>
            <a:spLocks noGrp="1"/>
          </p:cNvSpPr>
          <p:nvPr>
            <p:ph type="ctrTitle"/>
          </p:nvPr>
        </p:nvSpPr>
        <p:spPr>
          <a:xfrm>
            <a:off x="680718" y="1213636"/>
            <a:ext cx="8463283" cy="1061187"/>
          </a:xfrm>
        </p:spPr>
        <p:txBody>
          <a:bodyPr>
            <a:normAutofit fontScale="90000"/>
          </a:bodyPr>
          <a:lstStyle/>
          <a:p>
            <a:r>
              <a:rPr lang="en-US" dirty="0">
                <a:solidFill>
                  <a:schemeClr val="tx1">
                    <a:lumMod val="75000"/>
                    <a:lumOff val="25000"/>
                  </a:schemeClr>
                </a:solidFill>
                <a:latin typeface="Arial Hebrew"/>
                <a:cs typeface="Arial Hebrew"/>
              </a:rPr>
              <a:t>Introduction to </a:t>
            </a:r>
            <a:r>
              <a:rPr lang="en-US" dirty="0" smtClean="0">
                <a:solidFill>
                  <a:schemeClr val="tx1">
                    <a:lumMod val="75000"/>
                    <a:lumOff val="25000"/>
                  </a:schemeClr>
                </a:solidFill>
                <a:latin typeface="Arial Hebrew"/>
                <a:cs typeface="Arial Hebrew"/>
              </a:rPr>
              <a:t>Message Passing Interface (MPI)</a:t>
            </a:r>
            <a:endParaRPr lang="en-US" dirty="0">
              <a:solidFill>
                <a:schemeClr val="tx1">
                  <a:lumMod val="75000"/>
                  <a:lumOff val="25000"/>
                </a:schemeClr>
              </a:solidFill>
              <a:latin typeface="Arial Hebrew"/>
              <a:cs typeface="Arial Hebrew"/>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646" y="4677341"/>
            <a:ext cx="3802512" cy="2352155"/>
          </a:xfrm>
          <a:prstGeom prst="rect">
            <a:avLst/>
          </a:prstGeom>
        </p:spPr>
      </p:pic>
    </p:spTree>
    <p:extLst>
      <p:ext uri="{BB962C8B-B14F-4D97-AF65-F5344CB8AC3E}">
        <p14:creationId xmlns:p14="http://schemas.microsoft.com/office/powerpoint/2010/main" val="724330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t>
            </a:r>
            <a:r>
              <a:rPr lang="en-US" dirty="0" smtClean="0"/>
              <a:t>essage </a:t>
            </a:r>
            <a:r>
              <a:rPr lang="en-US" b="1" dirty="0" smtClean="0"/>
              <a:t>P</a:t>
            </a:r>
            <a:r>
              <a:rPr lang="en-US" dirty="0" smtClean="0"/>
              <a:t>assing </a:t>
            </a:r>
            <a:r>
              <a:rPr lang="en-US" b="1" dirty="0" smtClean="0"/>
              <a:t>I</a:t>
            </a:r>
            <a:r>
              <a:rPr lang="en-US" dirty="0" smtClean="0"/>
              <a:t>nterface (MPI)</a:t>
            </a:r>
            <a:endParaRPr lang="en-US" dirty="0"/>
          </a:p>
        </p:txBody>
      </p:sp>
      <p:sp>
        <p:nvSpPr>
          <p:cNvPr id="3" name="Content Placeholder 2"/>
          <p:cNvSpPr>
            <a:spLocks noGrp="1"/>
          </p:cNvSpPr>
          <p:nvPr>
            <p:ph idx="1"/>
          </p:nvPr>
        </p:nvSpPr>
        <p:spPr>
          <a:xfrm>
            <a:off x="457199" y="1572138"/>
            <a:ext cx="8479541" cy="4828661"/>
          </a:xfrm>
        </p:spPr>
        <p:txBody>
          <a:bodyPr>
            <a:normAutofit/>
          </a:bodyPr>
          <a:lstStyle/>
          <a:p>
            <a:r>
              <a:rPr lang="en-US" sz="2800" dirty="0" smtClean="0">
                <a:latin typeface="+mn-lt"/>
              </a:rPr>
              <a:t>A standard library interface for coding on distributed memory systems</a:t>
            </a:r>
          </a:p>
          <a:p>
            <a:r>
              <a:rPr lang="en-US" sz="2800" dirty="0">
                <a:latin typeface="+mn-lt"/>
              </a:rPr>
              <a:t>O</a:t>
            </a:r>
            <a:r>
              <a:rPr lang="en-US" sz="2800" dirty="0" smtClean="0">
                <a:latin typeface="+mn-lt"/>
              </a:rPr>
              <a:t>nly </a:t>
            </a:r>
            <a:r>
              <a:rPr lang="en-US" sz="2800" dirty="0">
                <a:latin typeface="+mn-lt"/>
              </a:rPr>
              <a:t>message passing library that can be considered a </a:t>
            </a:r>
            <a:r>
              <a:rPr lang="en-US" sz="2800" dirty="0" smtClean="0">
                <a:latin typeface="+mn-lt"/>
              </a:rPr>
              <a:t>standard</a:t>
            </a:r>
          </a:p>
          <a:p>
            <a:r>
              <a:rPr lang="en-US" sz="2800" dirty="0" smtClean="0">
                <a:latin typeface="+mn-lt"/>
              </a:rPr>
              <a:t>It </a:t>
            </a:r>
            <a:r>
              <a:rPr lang="en-US" sz="2800" dirty="0">
                <a:latin typeface="+mn-lt"/>
              </a:rPr>
              <a:t>is supported on virtually all HPC platforms</a:t>
            </a:r>
            <a:endParaRPr lang="en-US" sz="2800" dirty="0" smtClean="0">
              <a:latin typeface="+mn-lt"/>
            </a:endParaRPr>
          </a:p>
          <a:p>
            <a:r>
              <a:rPr lang="en-US" sz="2800" dirty="0" smtClean="0">
                <a:latin typeface="+mn-lt"/>
              </a:rPr>
              <a:t>C, C</a:t>
            </a:r>
            <a:r>
              <a:rPr lang="en-US" sz="2800" dirty="0" smtClean="0">
                <a:latin typeface="+mn-lt"/>
              </a:rPr>
              <a:t>++, Fortran and Python bindings</a:t>
            </a:r>
            <a:endParaRPr lang="en-US" sz="2800" dirty="0">
              <a:latin typeface="+mn-lt"/>
            </a:endParaRPr>
          </a:p>
          <a:p>
            <a:r>
              <a:rPr lang="en-US" sz="2800" dirty="0" smtClean="0">
                <a:latin typeface="+mn-lt"/>
              </a:rPr>
              <a:t>Different implementations </a:t>
            </a:r>
            <a:r>
              <a:rPr lang="en-US" sz="2800" dirty="0" smtClean="0">
                <a:latin typeface="+mn-lt"/>
              </a:rPr>
              <a:t>exist</a:t>
            </a:r>
            <a:r>
              <a:rPr lang="en-US" sz="2800" dirty="0" smtClean="0">
                <a:latin typeface="+mn-lt"/>
              </a:rPr>
              <a:t>: </a:t>
            </a:r>
            <a:r>
              <a:rPr lang="en-US" sz="2800" dirty="0" err="1" smtClean="0">
                <a:latin typeface="+mn-lt"/>
              </a:rPr>
              <a:t>OpenMPI</a:t>
            </a:r>
            <a:r>
              <a:rPr lang="en-US" sz="2800" dirty="0" smtClean="0">
                <a:latin typeface="+mn-lt"/>
              </a:rPr>
              <a:t>, MPICH, Intel MPI etc.</a:t>
            </a:r>
          </a:p>
          <a:p>
            <a:r>
              <a:rPr lang="en-US" sz="2800" dirty="0" smtClean="0">
                <a:latin typeface="+mn-lt"/>
              </a:rPr>
              <a:t>The </a:t>
            </a:r>
            <a:r>
              <a:rPr lang="en-US" sz="2800" dirty="0">
                <a:latin typeface="+mn-lt"/>
              </a:rPr>
              <a:t>programmer is responsible for correctly identifying parallelism and implementing parallel </a:t>
            </a:r>
            <a:r>
              <a:rPr lang="en-US" sz="2800" dirty="0" smtClean="0">
                <a:latin typeface="+mn-lt"/>
              </a:rPr>
              <a:t>algorithms</a:t>
            </a:r>
            <a:endParaRPr lang="en-US" sz="2800" dirty="0" smtClean="0">
              <a:latin typeface="+mn-lt"/>
            </a:endParaRPr>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47</a:t>
            </a:fld>
            <a:endParaRPr lang="en-US" dirty="0"/>
          </a:p>
        </p:txBody>
      </p:sp>
    </p:spTree>
    <p:extLst>
      <p:ext uri="{BB962C8B-B14F-4D97-AF65-F5344CB8AC3E}">
        <p14:creationId xmlns:p14="http://schemas.microsoft.com/office/powerpoint/2010/main" val="41923132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26"/>
            <a:ext cx="8229600" cy="1143000"/>
          </a:xfrm>
        </p:spPr>
        <p:txBody>
          <a:bodyPr/>
          <a:lstStyle/>
          <a:p>
            <a:r>
              <a:rPr lang="en-US" dirty="0" smtClean="0"/>
              <a:t>Layout of an MPI Code</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48</a:t>
            </a:fld>
            <a:endParaRPr lang="en-US" dirty="0"/>
          </a:p>
        </p:txBody>
      </p:sp>
      <p:grpSp>
        <p:nvGrpSpPr>
          <p:cNvPr id="29" name="Group 28"/>
          <p:cNvGrpSpPr/>
          <p:nvPr/>
        </p:nvGrpSpPr>
        <p:grpSpPr>
          <a:xfrm>
            <a:off x="151782" y="2548893"/>
            <a:ext cx="4196043" cy="2925432"/>
            <a:chOff x="151782" y="1905492"/>
            <a:chExt cx="4196043" cy="2925432"/>
          </a:xfrm>
        </p:grpSpPr>
        <p:pic>
          <p:nvPicPr>
            <p:cNvPr id="28" name="Picture 27"/>
            <p:cNvPicPr>
              <a:picLocks noChangeAspect="1"/>
            </p:cNvPicPr>
            <p:nvPr/>
          </p:nvPicPr>
          <p:blipFill>
            <a:blip r:embed="rId2"/>
            <a:stretch>
              <a:fillRect/>
            </a:stretch>
          </p:blipFill>
          <p:spPr>
            <a:xfrm>
              <a:off x="215817" y="1992777"/>
              <a:ext cx="4132008" cy="2838147"/>
            </a:xfrm>
            <a:prstGeom prst="rect">
              <a:avLst/>
            </a:prstGeom>
          </p:spPr>
        </p:pic>
        <p:sp>
          <p:nvSpPr>
            <p:cNvPr id="11" name="Rectangle 10"/>
            <p:cNvSpPr/>
            <p:nvPr/>
          </p:nvSpPr>
          <p:spPr>
            <a:xfrm>
              <a:off x="151782" y="1905492"/>
              <a:ext cx="4196043" cy="2892331"/>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5165755" y="2548893"/>
            <a:ext cx="3773168" cy="2923204"/>
            <a:chOff x="5165755" y="1905492"/>
            <a:chExt cx="3773168" cy="2923204"/>
          </a:xfrm>
        </p:grpSpPr>
        <p:pic>
          <p:nvPicPr>
            <p:cNvPr id="27" name="Picture 26"/>
            <p:cNvPicPr>
              <a:picLocks noChangeAspect="1"/>
            </p:cNvPicPr>
            <p:nvPr/>
          </p:nvPicPr>
          <p:blipFill>
            <a:blip r:embed="rId3"/>
            <a:stretch>
              <a:fillRect/>
            </a:stretch>
          </p:blipFill>
          <p:spPr>
            <a:xfrm>
              <a:off x="5259001" y="2008786"/>
              <a:ext cx="3659145" cy="2806128"/>
            </a:xfrm>
            <a:prstGeom prst="rect">
              <a:avLst/>
            </a:prstGeom>
          </p:spPr>
        </p:pic>
        <p:sp>
          <p:nvSpPr>
            <p:cNvPr id="12" name="Rectangle 11"/>
            <p:cNvSpPr/>
            <p:nvPr/>
          </p:nvSpPr>
          <p:spPr>
            <a:xfrm>
              <a:off x="5165755" y="1905492"/>
              <a:ext cx="3773168" cy="2923204"/>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Left Brace 12"/>
          <p:cNvSpPr/>
          <p:nvPr/>
        </p:nvSpPr>
        <p:spPr>
          <a:xfrm>
            <a:off x="2824644" y="3967820"/>
            <a:ext cx="211015" cy="75521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Left Brace 14"/>
          <p:cNvSpPr/>
          <p:nvPr/>
        </p:nvSpPr>
        <p:spPr>
          <a:xfrm rot="10800000">
            <a:off x="4975779" y="3967819"/>
            <a:ext cx="211015" cy="75521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p:cNvSpPr/>
          <p:nvPr/>
        </p:nvSpPr>
        <p:spPr>
          <a:xfrm>
            <a:off x="2824643" y="3420182"/>
            <a:ext cx="211015" cy="4291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e 16"/>
          <p:cNvSpPr/>
          <p:nvPr/>
        </p:nvSpPr>
        <p:spPr>
          <a:xfrm rot="10800000">
            <a:off x="4966713" y="3420182"/>
            <a:ext cx="211015" cy="4291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a:off x="2824644" y="4841250"/>
            <a:ext cx="211015" cy="4291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rot="10800000">
            <a:off x="4962224" y="4839109"/>
            <a:ext cx="211015" cy="4291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3419794" y="3456657"/>
            <a:ext cx="1315958" cy="369332"/>
          </a:xfrm>
          <a:prstGeom prst="rect">
            <a:avLst/>
          </a:prstGeom>
          <a:noFill/>
          <a:ln w="38100">
            <a:solidFill>
              <a:schemeClr val="accent1"/>
            </a:solidFill>
          </a:ln>
        </p:spPr>
        <p:txBody>
          <a:bodyPr wrap="square" rtlCol="0">
            <a:spAutoFit/>
          </a:bodyPr>
          <a:lstStyle/>
          <a:p>
            <a:pPr algn="ctr"/>
            <a:r>
              <a:rPr lang="en-US" b="1" dirty="0" smtClean="0">
                <a:solidFill>
                  <a:srgbClr val="0070C0"/>
                </a:solidFill>
                <a:effectLst>
                  <a:outerShdw blurRad="38100" dist="38100" dir="2700000" algn="tl">
                    <a:srgbClr val="000000">
                      <a:alpha val="43137"/>
                    </a:srgbClr>
                  </a:outerShdw>
                </a:effectLst>
              </a:rPr>
              <a:t>NON-MPI</a:t>
            </a:r>
            <a:endParaRPr lang="en-US" b="1" dirty="0">
              <a:solidFill>
                <a:srgbClr val="0070C0"/>
              </a:solidFill>
              <a:effectLst>
                <a:outerShdw blurRad="38100" dist="38100" dir="2700000" algn="tl">
                  <a:srgbClr val="000000">
                    <a:alpha val="43137"/>
                  </a:srgbClr>
                </a:outerShdw>
              </a:effectLst>
            </a:endParaRPr>
          </a:p>
        </p:txBody>
      </p:sp>
      <p:sp>
        <p:nvSpPr>
          <p:cNvPr id="22" name="TextBox 21"/>
          <p:cNvSpPr txBox="1"/>
          <p:nvPr/>
        </p:nvSpPr>
        <p:spPr>
          <a:xfrm>
            <a:off x="3440832" y="4839109"/>
            <a:ext cx="1315958" cy="369332"/>
          </a:xfrm>
          <a:prstGeom prst="rect">
            <a:avLst/>
          </a:prstGeom>
          <a:noFill/>
          <a:ln w="38100">
            <a:solidFill>
              <a:schemeClr val="accent1"/>
            </a:solidFill>
          </a:ln>
        </p:spPr>
        <p:txBody>
          <a:bodyPr wrap="square" rtlCol="0">
            <a:spAutoFit/>
          </a:bodyPr>
          <a:lstStyle/>
          <a:p>
            <a:pPr algn="ctr"/>
            <a:r>
              <a:rPr lang="en-US" b="1" dirty="0" smtClean="0">
                <a:solidFill>
                  <a:srgbClr val="0070C0"/>
                </a:solidFill>
                <a:effectLst>
                  <a:outerShdw blurRad="38100" dist="38100" dir="2700000" algn="tl">
                    <a:srgbClr val="000000">
                      <a:alpha val="43137"/>
                    </a:srgbClr>
                  </a:outerShdw>
                </a:effectLst>
              </a:rPr>
              <a:t>NON-MPI</a:t>
            </a:r>
            <a:endParaRPr lang="en-US" b="1" dirty="0">
              <a:solidFill>
                <a:srgbClr val="0070C0"/>
              </a:solidFill>
              <a:effectLst>
                <a:outerShdw blurRad="38100" dist="38100" dir="2700000" algn="tl">
                  <a:srgbClr val="000000">
                    <a:alpha val="43137"/>
                  </a:srgbClr>
                </a:outerShdw>
              </a:effectLst>
            </a:endParaRPr>
          </a:p>
        </p:txBody>
      </p:sp>
      <p:sp>
        <p:nvSpPr>
          <p:cNvPr id="23" name="TextBox 22"/>
          <p:cNvSpPr txBox="1"/>
          <p:nvPr/>
        </p:nvSpPr>
        <p:spPr>
          <a:xfrm>
            <a:off x="3440716" y="4160760"/>
            <a:ext cx="1315958" cy="369332"/>
          </a:xfrm>
          <a:prstGeom prst="rect">
            <a:avLst/>
          </a:prstGeom>
          <a:noFill/>
          <a:ln w="38100">
            <a:solidFill>
              <a:schemeClr val="accent1"/>
            </a:solidFill>
          </a:ln>
        </p:spPr>
        <p:txBody>
          <a:bodyPr wrap="square" rtlCol="0">
            <a:spAutoFit/>
          </a:bodyPr>
          <a:lstStyle/>
          <a:p>
            <a:pPr algn="ctr"/>
            <a:r>
              <a:rPr lang="en-US" b="1" dirty="0" smtClean="0">
                <a:solidFill>
                  <a:srgbClr val="0070C0"/>
                </a:solidFill>
                <a:effectLst>
                  <a:outerShdw blurRad="38100" dist="38100" dir="2700000" algn="tl">
                    <a:srgbClr val="000000">
                      <a:alpha val="43137"/>
                    </a:srgbClr>
                  </a:outerShdw>
                </a:effectLst>
              </a:rPr>
              <a:t>MPI CALL</a:t>
            </a:r>
            <a:endParaRPr lang="en-US" b="1" dirty="0">
              <a:solidFill>
                <a:srgbClr val="0070C0"/>
              </a:solidFill>
              <a:effectLst>
                <a:outerShdw blurRad="38100" dist="38100" dir="2700000" algn="tl">
                  <a:srgbClr val="000000">
                    <a:alpha val="43137"/>
                  </a:srgbClr>
                </a:outerShdw>
              </a:effectLst>
            </a:endParaRPr>
          </a:p>
        </p:txBody>
      </p:sp>
      <p:sp>
        <p:nvSpPr>
          <p:cNvPr id="3" name="Rectangle 2"/>
          <p:cNvSpPr/>
          <p:nvPr/>
        </p:nvSpPr>
        <p:spPr>
          <a:xfrm>
            <a:off x="1086748" y="1869059"/>
            <a:ext cx="2186945" cy="707886"/>
          </a:xfrm>
          <a:prstGeom prst="rect">
            <a:avLst/>
          </a:prstGeom>
        </p:spPr>
        <p:txBody>
          <a:bodyPr wrap="none">
            <a:spAutoFit/>
          </a:bodyPr>
          <a:lstStyle/>
          <a:p>
            <a:r>
              <a:rPr lang="en-US" sz="4000" dirty="0" smtClean="0"/>
              <a:t>FORTRAN</a:t>
            </a:r>
            <a:endParaRPr lang="en-US" sz="4000" dirty="0"/>
          </a:p>
        </p:txBody>
      </p:sp>
      <p:sp>
        <p:nvSpPr>
          <p:cNvPr id="24" name="Rectangle 23"/>
          <p:cNvSpPr/>
          <p:nvPr/>
        </p:nvSpPr>
        <p:spPr>
          <a:xfrm>
            <a:off x="6822949" y="1868157"/>
            <a:ext cx="458780" cy="707886"/>
          </a:xfrm>
          <a:prstGeom prst="rect">
            <a:avLst/>
          </a:prstGeom>
        </p:spPr>
        <p:txBody>
          <a:bodyPr wrap="none">
            <a:spAutoFit/>
          </a:bodyPr>
          <a:lstStyle/>
          <a:p>
            <a:r>
              <a:rPr lang="en-US" sz="4000" dirty="0" smtClean="0"/>
              <a:t>C</a:t>
            </a:r>
            <a:endParaRPr lang="en-US" sz="4000" dirty="0"/>
          </a:p>
        </p:txBody>
      </p:sp>
    </p:spTree>
    <p:extLst>
      <p:ext uri="{BB962C8B-B14F-4D97-AF65-F5344CB8AC3E}">
        <p14:creationId xmlns:p14="http://schemas.microsoft.com/office/powerpoint/2010/main" val="412008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4</a:t>
            </a:fld>
            <a:endParaRPr lang="en-US" dirty="0"/>
          </a:p>
        </p:txBody>
      </p:sp>
      <p:sp>
        <p:nvSpPr>
          <p:cNvPr id="6" name="Title 1"/>
          <p:cNvSpPr>
            <a:spLocks noGrp="1"/>
          </p:cNvSpPr>
          <p:nvPr>
            <p:ph type="title"/>
          </p:nvPr>
        </p:nvSpPr>
        <p:spPr>
          <a:xfrm>
            <a:off x="457200" y="274638"/>
            <a:ext cx="8229600" cy="1143000"/>
          </a:xfrm>
        </p:spPr>
        <p:txBody>
          <a:bodyPr>
            <a:normAutofit/>
          </a:bodyPr>
          <a:lstStyle/>
          <a:p>
            <a:r>
              <a:rPr lang="en-US" sz="3600" dirty="0" smtClean="0">
                <a:latin typeface="Abadi MT Condensed Extra Bold"/>
                <a:cs typeface="Abadi MT Condensed Extra Bold"/>
              </a:rPr>
              <a:t>Scaling &amp; Performance</a:t>
            </a:r>
            <a:endParaRPr lang="en-US" sz="3600" dirty="0">
              <a:latin typeface="Abadi MT Condensed Extra Bold"/>
              <a:cs typeface="Abadi MT Condensed Extra Bold"/>
            </a:endParaRPr>
          </a:p>
        </p:txBody>
      </p:sp>
      <p:pic>
        <p:nvPicPr>
          <p:cNvPr id="2" name="Picture 1" descr="f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10" y="1337427"/>
            <a:ext cx="6489700" cy="4813300"/>
          </a:xfrm>
          <a:prstGeom prst="rect">
            <a:avLst/>
          </a:prstGeom>
        </p:spPr>
      </p:pic>
    </p:spTree>
    <p:extLst>
      <p:ext uri="{BB962C8B-B14F-4D97-AF65-F5344CB8AC3E}">
        <p14:creationId xmlns:p14="http://schemas.microsoft.com/office/powerpoint/2010/main" val="58510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751267" y="3507459"/>
            <a:ext cx="4010699" cy="2703009"/>
          </a:xfrm>
          <a:prstGeom prst="rect">
            <a:avLst/>
          </a:prstGeom>
        </p:spPr>
      </p:pic>
      <p:pic>
        <p:nvPicPr>
          <p:cNvPr id="6" name="Picture 5"/>
          <p:cNvPicPr>
            <a:picLocks noChangeAspect="1"/>
          </p:cNvPicPr>
          <p:nvPr/>
        </p:nvPicPr>
        <p:blipFill>
          <a:blip r:embed="rId3"/>
          <a:stretch>
            <a:fillRect/>
          </a:stretch>
        </p:blipFill>
        <p:spPr>
          <a:xfrm>
            <a:off x="4857005" y="1479178"/>
            <a:ext cx="3904961" cy="1374898"/>
          </a:xfrm>
          <a:prstGeom prst="rect">
            <a:avLst/>
          </a:prstGeom>
        </p:spPr>
      </p:pic>
      <p:pic>
        <p:nvPicPr>
          <p:cNvPr id="25" name="Picture 24"/>
          <p:cNvPicPr>
            <a:picLocks noChangeAspect="1"/>
          </p:cNvPicPr>
          <p:nvPr/>
        </p:nvPicPr>
        <p:blipFill>
          <a:blip r:embed="rId4"/>
          <a:stretch>
            <a:fillRect/>
          </a:stretch>
        </p:blipFill>
        <p:spPr>
          <a:xfrm>
            <a:off x="216016" y="3559951"/>
            <a:ext cx="3363306" cy="2700025"/>
          </a:xfrm>
          <a:prstGeom prst="rect">
            <a:avLst/>
          </a:prstGeom>
        </p:spPr>
      </p:pic>
      <p:pic>
        <p:nvPicPr>
          <p:cNvPr id="3" name="Picture 2"/>
          <p:cNvPicPr>
            <a:picLocks noChangeAspect="1"/>
          </p:cNvPicPr>
          <p:nvPr/>
        </p:nvPicPr>
        <p:blipFill>
          <a:blip r:embed="rId5"/>
          <a:stretch>
            <a:fillRect/>
          </a:stretch>
        </p:blipFill>
        <p:spPr>
          <a:xfrm>
            <a:off x="263918" y="1451206"/>
            <a:ext cx="3042661" cy="1420747"/>
          </a:xfrm>
          <a:prstGeom prst="rect">
            <a:avLst/>
          </a:prstGeom>
        </p:spPr>
      </p:pic>
      <p:sp>
        <p:nvSpPr>
          <p:cNvPr id="2" name="Title 1"/>
          <p:cNvSpPr>
            <a:spLocks noGrp="1"/>
          </p:cNvSpPr>
          <p:nvPr>
            <p:ph type="title"/>
          </p:nvPr>
        </p:nvSpPr>
        <p:spPr/>
        <p:txBody>
          <a:bodyPr/>
          <a:lstStyle/>
          <a:p>
            <a:r>
              <a:rPr lang="en-US" dirty="0" smtClean="0"/>
              <a:t>Hello World</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49</a:t>
            </a:fld>
            <a:endParaRPr lang="en-US" dirty="0"/>
          </a:p>
        </p:txBody>
      </p:sp>
      <p:sp>
        <p:nvSpPr>
          <p:cNvPr id="17" name="Rectangle 16"/>
          <p:cNvSpPr/>
          <p:nvPr/>
        </p:nvSpPr>
        <p:spPr>
          <a:xfrm>
            <a:off x="210381" y="1417637"/>
            <a:ext cx="3671394" cy="1436439"/>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45904" y="1409474"/>
            <a:ext cx="4187715" cy="1436438"/>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4298" y="3483471"/>
            <a:ext cx="3687477" cy="2794568"/>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745904" y="3483471"/>
            <a:ext cx="4190837" cy="2788303"/>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a:off x="1539244" y="2973206"/>
            <a:ext cx="415127" cy="4487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p:cNvSpPr/>
          <p:nvPr/>
        </p:nvSpPr>
        <p:spPr>
          <a:xfrm>
            <a:off x="6601923" y="2956375"/>
            <a:ext cx="415127" cy="4487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954371" y="2995328"/>
            <a:ext cx="1770293" cy="369332"/>
          </a:xfrm>
          <a:prstGeom prst="rect">
            <a:avLst/>
          </a:prstGeom>
          <a:noFill/>
        </p:spPr>
        <p:txBody>
          <a:bodyPr wrap="none" rtlCol="0">
            <a:spAutoFit/>
          </a:bodyPr>
          <a:lstStyle/>
          <a:p>
            <a:r>
              <a:rPr lang="en-US" b="1" dirty="0" smtClean="0">
                <a:solidFill>
                  <a:srgbClr val="0070C0"/>
                </a:solidFill>
                <a:effectLst>
                  <a:outerShdw blurRad="38100" dist="38100" dir="2700000" algn="tl">
                    <a:srgbClr val="000000">
                      <a:alpha val="43137"/>
                    </a:srgbClr>
                  </a:outerShdw>
                </a:effectLst>
              </a:rPr>
              <a:t>MPI parallelized</a:t>
            </a:r>
            <a:endParaRPr lang="en-US" b="1" dirty="0">
              <a:solidFill>
                <a:srgbClr val="0070C0"/>
              </a:solidFill>
              <a:effectLst>
                <a:outerShdw blurRad="38100" dist="38100" dir="2700000" algn="tl">
                  <a:srgbClr val="000000">
                    <a:alpha val="43137"/>
                  </a:srgbClr>
                </a:outerShdw>
              </a:effectLst>
            </a:endParaRPr>
          </a:p>
        </p:txBody>
      </p:sp>
      <p:sp>
        <p:nvSpPr>
          <p:cNvPr id="24" name="TextBox 23"/>
          <p:cNvSpPr txBox="1"/>
          <p:nvPr/>
        </p:nvSpPr>
        <p:spPr>
          <a:xfrm>
            <a:off x="7017050" y="2990339"/>
            <a:ext cx="1770293" cy="369332"/>
          </a:xfrm>
          <a:prstGeom prst="rect">
            <a:avLst/>
          </a:prstGeom>
          <a:noFill/>
        </p:spPr>
        <p:txBody>
          <a:bodyPr wrap="none" rtlCol="0">
            <a:spAutoFit/>
          </a:bodyPr>
          <a:lstStyle/>
          <a:p>
            <a:r>
              <a:rPr lang="en-US" b="1" dirty="0" smtClean="0">
                <a:solidFill>
                  <a:srgbClr val="0070C0"/>
                </a:solidFill>
                <a:effectLst>
                  <a:outerShdw blurRad="38100" dist="38100" dir="2700000" algn="tl">
                    <a:srgbClr val="000000">
                      <a:alpha val="43137"/>
                    </a:srgbClr>
                  </a:outerShdw>
                </a:effectLst>
              </a:rPr>
              <a:t>MPI parallelized</a:t>
            </a:r>
            <a:endParaRPr lang="en-US" b="1" dirty="0">
              <a:solidFill>
                <a:srgbClr val="0070C0"/>
              </a:solidFill>
              <a:effectLst>
                <a:outerShdw blurRad="38100" dist="38100" dir="2700000" algn="tl">
                  <a:srgbClr val="000000">
                    <a:alpha val="43137"/>
                  </a:srgbClr>
                </a:outerShdw>
              </a:effectLst>
            </a:endParaRPr>
          </a:p>
        </p:txBody>
      </p:sp>
      <p:sp>
        <p:nvSpPr>
          <p:cNvPr id="26" name="Rectangle 25"/>
          <p:cNvSpPr/>
          <p:nvPr/>
        </p:nvSpPr>
        <p:spPr>
          <a:xfrm>
            <a:off x="222926" y="947809"/>
            <a:ext cx="1384418" cy="461665"/>
          </a:xfrm>
          <a:prstGeom prst="rect">
            <a:avLst/>
          </a:prstGeom>
        </p:spPr>
        <p:txBody>
          <a:bodyPr wrap="none">
            <a:spAutoFit/>
          </a:bodyPr>
          <a:lstStyle/>
          <a:p>
            <a:r>
              <a:rPr lang="en-US" sz="2400" dirty="0" smtClean="0"/>
              <a:t>FORTRAN</a:t>
            </a:r>
            <a:endParaRPr lang="en-US" sz="2400" dirty="0"/>
          </a:p>
        </p:txBody>
      </p:sp>
      <p:sp>
        <p:nvSpPr>
          <p:cNvPr id="27" name="Rectangle 26"/>
          <p:cNvSpPr/>
          <p:nvPr/>
        </p:nvSpPr>
        <p:spPr>
          <a:xfrm>
            <a:off x="8462038" y="965063"/>
            <a:ext cx="348172" cy="461665"/>
          </a:xfrm>
          <a:prstGeom prst="rect">
            <a:avLst/>
          </a:prstGeom>
        </p:spPr>
        <p:txBody>
          <a:bodyPr wrap="none">
            <a:spAutoFit/>
          </a:bodyPr>
          <a:lstStyle/>
          <a:p>
            <a:r>
              <a:rPr lang="en-US" sz="2400" dirty="0" smtClean="0"/>
              <a:t>C</a:t>
            </a:r>
            <a:endParaRPr lang="en-US" sz="2400" dirty="0"/>
          </a:p>
        </p:txBody>
      </p:sp>
    </p:spTree>
    <p:extLst>
      <p:ext uri="{BB962C8B-B14F-4D97-AF65-F5344CB8AC3E}">
        <p14:creationId xmlns:p14="http://schemas.microsoft.com/office/powerpoint/2010/main" val="1532181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Compilation/Running on Quest</a:t>
            </a:r>
            <a:endParaRPr lang="en-US" dirty="0"/>
          </a:p>
        </p:txBody>
      </p:sp>
      <p:sp>
        <p:nvSpPr>
          <p:cNvPr id="3" name="Content Placeholder 2"/>
          <p:cNvSpPr>
            <a:spLocks noGrp="1"/>
          </p:cNvSpPr>
          <p:nvPr>
            <p:ph idx="1"/>
          </p:nvPr>
        </p:nvSpPr>
        <p:spPr>
          <a:xfrm>
            <a:off x="457200" y="1600200"/>
            <a:ext cx="8229600" cy="4705233"/>
          </a:xfrm>
        </p:spPr>
        <p:txBody>
          <a:bodyPr>
            <a:normAutofit/>
          </a:bodyPr>
          <a:lstStyle/>
          <a:p>
            <a:r>
              <a:rPr lang="en-US" dirty="0" smtClean="0"/>
              <a:t>Check available MPI </a:t>
            </a:r>
            <a:r>
              <a:rPr lang="en-US" dirty="0" smtClean="0"/>
              <a:t>modules</a:t>
            </a:r>
            <a:endParaRPr lang="en-US" dirty="0" smtClean="0"/>
          </a:p>
          <a:p>
            <a:pPr marL="0" indent="0">
              <a:buNone/>
            </a:pPr>
            <a:r>
              <a:rPr lang="en-US" dirty="0" smtClean="0"/>
              <a:t>&gt; </a:t>
            </a:r>
            <a:r>
              <a:rPr lang="en-US" dirty="0" smtClean="0">
                <a:solidFill>
                  <a:srgbClr val="FF0000"/>
                </a:solidFill>
              </a:rPr>
              <a:t>module avail </a:t>
            </a:r>
            <a:r>
              <a:rPr lang="en-US" dirty="0" err="1" smtClean="0">
                <a:solidFill>
                  <a:srgbClr val="FF0000"/>
                </a:solidFill>
              </a:rPr>
              <a:t>mpi</a:t>
            </a:r>
            <a:endParaRPr lang="en-US" dirty="0">
              <a:solidFill>
                <a:srgbClr val="FF0000"/>
              </a:solidFill>
            </a:endParaRPr>
          </a:p>
          <a:p>
            <a:r>
              <a:rPr lang="en-US" dirty="0" smtClean="0"/>
              <a:t>Load MPI module</a:t>
            </a:r>
          </a:p>
          <a:p>
            <a:pPr marL="0" indent="0">
              <a:buNone/>
            </a:pPr>
            <a:r>
              <a:rPr lang="en-US" dirty="0" smtClean="0"/>
              <a:t>&gt; </a:t>
            </a:r>
            <a:r>
              <a:rPr lang="en-US" dirty="0" smtClean="0">
                <a:solidFill>
                  <a:srgbClr val="FF0000"/>
                </a:solidFill>
              </a:rPr>
              <a:t>module </a:t>
            </a:r>
            <a:r>
              <a:rPr lang="en-US" dirty="0">
                <a:solidFill>
                  <a:srgbClr val="FF0000"/>
                </a:solidFill>
              </a:rPr>
              <a:t>load </a:t>
            </a:r>
            <a:r>
              <a:rPr lang="en-US" dirty="0" err="1" smtClean="0">
                <a:solidFill>
                  <a:srgbClr val="FF0000"/>
                </a:solidFill>
              </a:rPr>
              <a:t>mpi</a:t>
            </a:r>
            <a:r>
              <a:rPr lang="en-US" dirty="0" smtClean="0">
                <a:solidFill>
                  <a:srgbClr val="FF0000"/>
                </a:solidFill>
              </a:rPr>
              <a:t>/openmpi-1.8.6-gcc-4.8.3</a:t>
            </a:r>
          </a:p>
          <a:p>
            <a:r>
              <a:rPr lang="en-US" dirty="0" smtClean="0"/>
              <a:t>Compile </a:t>
            </a:r>
            <a:r>
              <a:rPr lang="en-US" dirty="0" smtClean="0"/>
              <a:t>using MPI</a:t>
            </a:r>
          </a:p>
          <a:p>
            <a:pPr marL="0" indent="0">
              <a:buNone/>
            </a:pPr>
            <a:r>
              <a:rPr lang="en-US" dirty="0" smtClean="0"/>
              <a:t>&gt; </a:t>
            </a:r>
            <a:r>
              <a:rPr lang="en-US" dirty="0">
                <a:solidFill>
                  <a:srgbClr val="FF0000"/>
                </a:solidFill>
              </a:rPr>
              <a:t>mpif90 &lt;source.f90&gt; -o &lt;</a:t>
            </a:r>
            <a:r>
              <a:rPr lang="en-US" dirty="0" smtClean="0">
                <a:solidFill>
                  <a:srgbClr val="FF0000"/>
                </a:solidFill>
              </a:rPr>
              <a:t>binary.exe&gt; </a:t>
            </a:r>
            <a:endParaRPr lang="en-US" dirty="0">
              <a:solidFill>
                <a:srgbClr val="FF0000"/>
              </a:solidFill>
            </a:endParaRPr>
          </a:p>
          <a:p>
            <a:r>
              <a:rPr lang="en-US" dirty="0" smtClean="0"/>
              <a:t>Run the MPI code</a:t>
            </a:r>
          </a:p>
          <a:p>
            <a:pPr marL="0" indent="0">
              <a:buNone/>
            </a:pPr>
            <a:r>
              <a:rPr lang="en-US" dirty="0" smtClean="0"/>
              <a:t>&gt; </a:t>
            </a:r>
            <a:r>
              <a:rPr lang="en-US" dirty="0" err="1">
                <a:solidFill>
                  <a:srgbClr val="FF0000"/>
                </a:solidFill>
              </a:rPr>
              <a:t>m</a:t>
            </a:r>
            <a:r>
              <a:rPr lang="en-US" dirty="0" err="1" smtClean="0">
                <a:solidFill>
                  <a:srgbClr val="FF0000"/>
                </a:solidFill>
              </a:rPr>
              <a:t>pirun</a:t>
            </a:r>
            <a:r>
              <a:rPr lang="en-US" dirty="0" smtClean="0">
                <a:solidFill>
                  <a:srgbClr val="FF0000"/>
                </a:solidFill>
              </a:rPr>
              <a:t> </a:t>
            </a:r>
            <a:r>
              <a:rPr lang="en-US" dirty="0">
                <a:solidFill>
                  <a:srgbClr val="FF0000"/>
                </a:solidFill>
              </a:rPr>
              <a:t>-</a:t>
            </a:r>
            <a:r>
              <a:rPr lang="en-US" dirty="0" smtClean="0">
                <a:solidFill>
                  <a:srgbClr val="FF0000"/>
                </a:solidFill>
              </a:rPr>
              <a:t>np 2 &lt;binary.exe&gt;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50</a:t>
            </a:fld>
            <a:endParaRPr lang="en-US" dirty="0"/>
          </a:p>
        </p:txBody>
      </p:sp>
    </p:spTree>
    <p:extLst>
      <p:ext uri="{BB962C8B-B14F-4D97-AF65-F5344CB8AC3E}">
        <p14:creationId xmlns:p14="http://schemas.microsoft.com/office/powerpoint/2010/main" val="18186991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on Quest</a:t>
            </a:r>
            <a:endParaRPr lang="en-US" dirty="0"/>
          </a:p>
        </p:txBody>
      </p:sp>
      <p:sp>
        <p:nvSpPr>
          <p:cNvPr id="3" name="Content Placeholder 2"/>
          <p:cNvSpPr>
            <a:spLocks noGrp="1"/>
          </p:cNvSpPr>
          <p:nvPr>
            <p:ph idx="1"/>
          </p:nvPr>
        </p:nvSpPr>
        <p:spPr/>
        <p:txBody>
          <a:bodyPr/>
          <a:lstStyle/>
          <a:p>
            <a:r>
              <a:rPr lang="en-US" dirty="0" smtClean="0"/>
              <a:t>Compiling with MPI</a:t>
            </a:r>
          </a:p>
          <a:p>
            <a:pPr marL="0" indent="0">
              <a:buNone/>
            </a:pPr>
            <a:r>
              <a:rPr lang="en-US" u="sng" dirty="0" smtClean="0"/>
              <a:t>Fortran</a:t>
            </a:r>
          </a:p>
          <a:p>
            <a:pPr marL="0" indent="0">
              <a:buNone/>
            </a:pPr>
            <a:r>
              <a:rPr lang="en-US" dirty="0" smtClean="0">
                <a:solidFill>
                  <a:srgbClr val="FF0000"/>
                </a:solidFill>
              </a:rPr>
              <a:t>&gt; mpif90 </a:t>
            </a:r>
            <a:r>
              <a:rPr lang="en-US" dirty="0">
                <a:solidFill>
                  <a:srgbClr val="FF0000"/>
                </a:solidFill>
              </a:rPr>
              <a:t>&lt;source.f90&gt; -o &lt;</a:t>
            </a:r>
            <a:r>
              <a:rPr lang="en-US" dirty="0" smtClean="0">
                <a:solidFill>
                  <a:srgbClr val="FF0000"/>
                </a:solidFill>
              </a:rPr>
              <a:t>binary.exe&gt; </a:t>
            </a:r>
          </a:p>
          <a:p>
            <a:pPr marL="0" indent="0">
              <a:buNone/>
            </a:pPr>
            <a:r>
              <a:rPr lang="en-US" u="sng" dirty="0" smtClean="0"/>
              <a:t>C</a:t>
            </a:r>
          </a:p>
          <a:p>
            <a:pPr marL="0" indent="0">
              <a:buNone/>
            </a:pPr>
            <a:r>
              <a:rPr lang="en-US" dirty="0" smtClean="0">
                <a:solidFill>
                  <a:srgbClr val="FF0000"/>
                </a:solidFill>
              </a:rPr>
              <a:t>&gt; </a:t>
            </a:r>
            <a:r>
              <a:rPr lang="en-US" dirty="0" err="1" smtClean="0">
                <a:solidFill>
                  <a:srgbClr val="FF0000"/>
                </a:solidFill>
              </a:rPr>
              <a:t>mpicc</a:t>
            </a:r>
            <a:r>
              <a:rPr lang="en-US" dirty="0" smtClean="0">
                <a:solidFill>
                  <a:srgbClr val="FF0000"/>
                </a:solidFill>
              </a:rPr>
              <a:t> &lt;</a:t>
            </a:r>
            <a:r>
              <a:rPr lang="en-US" dirty="0" err="1" smtClean="0">
                <a:solidFill>
                  <a:srgbClr val="FF0000"/>
                </a:solidFill>
              </a:rPr>
              <a:t>source.c</a:t>
            </a:r>
            <a:r>
              <a:rPr lang="en-US" dirty="0" smtClean="0">
                <a:solidFill>
                  <a:srgbClr val="FF0000"/>
                </a:solidFill>
              </a:rPr>
              <a:t>&gt; -o &lt;binary.exe&gt; </a:t>
            </a:r>
          </a:p>
          <a:p>
            <a:pPr marL="0" indent="0">
              <a:buNone/>
            </a:pPr>
            <a:r>
              <a:rPr lang="en-US" u="sng" dirty="0" smtClean="0"/>
              <a:t>C++</a:t>
            </a:r>
          </a:p>
          <a:p>
            <a:pPr marL="0" indent="0">
              <a:buNone/>
            </a:pPr>
            <a:r>
              <a:rPr lang="en-US" dirty="0" smtClean="0">
                <a:solidFill>
                  <a:srgbClr val="FF0000"/>
                </a:solidFill>
              </a:rPr>
              <a:t>&gt; </a:t>
            </a:r>
            <a:r>
              <a:rPr lang="en-US" dirty="0" err="1" smtClean="0">
                <a:solidFill>
                  <a:srgbClr val="FF0000"/>
                </a:solidFill>
              </a:rPr>
              <a:t>mpic</a:t>
            </a:r>
            <a:r>
              <a:rPr lang="en-US" dirty="0" smtClean="0">
                <a:solidFill>
                  <a:srgbClr val="FF0000"/>
                </a:solidFill>
              </a:rPr>
              <a:t>++ </a:t>
            </a:r>
            <a:r>
              <a:rPr lang="en-US" dirty="0">
                <a:solidFill>
                  <a:srgbClr val="FF0000"/>
                </a:solidFill>
              </a:rPr>
              <a:t>&lt;</a:t>
            </a:r>
            <a:r>
              <a:rPr lang="en-US" dirty="0" smtClean="0">
                <a:solidFill>
                  <a:srgbClr val="FF0000"/>
                </a:solidFill>
              </a:rPr>
              <a:t>source.cpp&gt; </a:t>
            </a:r>
            <a:r>
              <a:rPr lang="en-US" dirty="0">
                <a:solidFill>
                  <a:srgbClr val="FF0000"/>
                </a:solidFill>
              </a:rPr>
              <a:t>-o &lt;binary.exe&gt;</a:t>
            </a:r>
          </a:p>
          <a:p>
            <a:pPr marL="0" indent="0">
              <a:buNone/>
            </a:pPr>
            <a:endParaRPr lang="en-US"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51</a:t>
            </a:fld>
            <a:endParaRPr lang="en-US" dirty="0"/>
          </a:p>
        </p:txBody>
      </p:sp>
    </p:spTree>
    <p:extLst>
      <p:ext uri="{BB962C8B-B14F-4D97-AF65-F5344CB8AC3E}">
        <p14:creationId xmlns:p14="http://schemas.microsoft.com/office/powerpoint/2010/main" val="3099442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MPI Code</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52</a:t>
            </a:fld>
            <a:endParaRPr lang="en-US" dirty="0"/>
          </a:p>
        </p:txBody>
      </p:sp>
      <p:pic>
        <p:nvPicPr>
          <p:cNvPr id="6" name="Picture 5"/>
          <p:cNvPicPr>
            <a:picLocks noChangeAspect="1"/>
          </p:cNvPicPr>
          <p:nvPr/>
        </p:nvPicPr>
        <p:blipFill>
          <a:blip r:embed="rId2"/>
          <a:stretch>
            <a:fillRect/>
          </a:stretch>
        </p:blipFill>
        <p:spPr>
          <a:xfrm>
            <a:off x="4794367" y="2883866"/>
            <a:ext cx="4207687" cy="3296693"/>
          </a:xfrm>
          <a:prstGeom prst="rect">
            <a:avLst/>
          </a:prstGeom>
        </p:spPr>
      </p:pic>
      <p:pic>
        <p:nvPicPr>
          <p:cNvPr id="8" name="Picture 7"/>
          <p:cNvPicPr>
            <a:picLocks noChangeAspect="1"/>
          </p:cNvPicPr>
          <p:nvPr/>
        </p:nvPicPr>
        <p:blipFill>
          <a:blip r:embed="rId3"/>
          <a:stretch>
            <a:fillRect/>
          </a:stretch>
        </p:blipFill>
        <p:spPr>
          <a:xfrm>
            <a:off x="123395" y="2883867"/>
            <a:ext cx="4427198" cy="3295129"/>
          </a:xfrm>
          <a:prstGeom prst="rect">
            <a:avLst/>
          </a:prstGeom>
        </p:spPr>
      </p:pic>
      <p:sp>
        <p:nvSpPr>
          <p:cNvPr id="9" name="Rectangle 8"/>
          <p:cNvSpPr/>
          <p:nvPr/>
        </p:nvSpPr>
        <p:spPr>
          <a:xfrm>
            <a:off x="63571" y="2846650"/>
            <a:ext cx="4487022" cy="3332346"/>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712581" y="2846649"/>
            <a:ext cx="4253664" cy="3333909"/>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23395" y="2384985"/>
            <a:ext cx="1384418" cy="461665"/>
          </a:xfrm>
          <a:prstGeom prst="rect">
            <a:avLst/>
          </a:prstGeom>
        </p:spPr>
        <p:txBody>
          <a:bodyPr wrap="none">
            <a:spAutoFit/>
          </a:bodyPr>
          <a:lstStyle/>
          <a:p>
            <a:r>
              <a:rPr lang="en-US" sz="2400" dirty="0" smtClean="0"/>
              <a:t>FORTRAN</a:t>
            </a:r>
            <a:endParaRPr lang="en-US" sz="2400" dirty="0"/>
          </a:p>
        </p:txBody>
      </p:sp>
      <p:sp>
        <p:nvSpPr>
          <p:cNvPr id="12" name="Rectangle 11"/>
          <p:cNvSpPr/>
          <p:nvPr/>
        </p:nvSpPr>
        <p:spPr>
          <a:xfrm>
            <a:off x="8362507" y="2402239"/>
            <a:ext cx="348172" cy="461665"/>
          </a:xfrm>
          <a:prstGeom prst="rect">
            <a:avLst/>
          </a:prstGeom>
        </p:spPr>
        <p:txBody>
          <a:bodyPr wrap="none">
            <a:spAutoFit/>
          </a:bodyPr>
          <a:lstStyle/>
          <a:p>
            <a:r>
              <a:rPr lang="en-US" sz="2400" dirty="0" smtClean="0"/>
              <a:t>C</a:t>
            </a:r>
            <a:endParaRPr lang="en-US" sz="2400" dirty="0"/>
          </a:p>
        </p:txBody>
      </p:sp>
      <p:sp>
        <p:nvSpPr>
          <p:cNvPr id="13" name="Content Placeholder 2"/>
          <p:cNvSpPr>
            <a:spLocks noGrp="1"/>
          </p:cNvSpPr>
          <p:nvPr>
            <p:ph idx="1"/>
          </p:nvPr>
        </p:nvSpPr>
        <p:spPr>
          <a:xfrm>
            <a:off x="306993" y="1443522"/>
            <a:ext cx="8229600" cy="841461"/>
          </a:xfrm>
        </p:spPr>
        <p:txBody>
          <a:bodyPr>
            <a:normAutofit/>
          </a:bodyPr>
          <a:lstStyle/>
          <a:p>
            <a:r>
              <a:rPr lang="en-US" sz="2400" dirty="0" smtClean="0"/>
              <a:t>This code illustrates how to initialize &amp; finalize the MPI environment and gain access to environmental variables.</a:t>
            </a:r>
            <a:endParaRPr lang="en-US" sz="2400" dirty="0">
              <a:solidFill>
                <a:srgbClr val="FF0000"/>
              </a:solidFill>
            </a:endParaRPr>
          </a:p>
        </p:txBody>
      </p:sp>
    </p:spTree>
    <p:extLst>
      <p:ext uri="{BB962C8B-B14F-4D97-AF65-F5344CB8AC3E}">
        <p14:creationId xmlns:p14="http://schemas.microsoft.com/office/powerpoint/2010/main" val="2237914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MPI</a:t>
            </a:r>
            <a:endParaRPr lang="en-US" dirty="0"/>
          </a:p>
        </p:txBody>
      </p:sp>
      <p:sp>
        <p:nvSpPr>
          <p:cNvPr id="3" name="Content Placeholder 2"/>
          <p:cNvSpPr>
            <a:spLocks noGrp="1"/>
          </p:cNvSpPr>
          <p:nvPr>
            <p:ph idx="1"/>
          </p:nvPr>
        </p:nvSpPr>
        <p:spPr>
          <a:xfrm>
            <a:off x="457200" y="1499718"/>
            <a:ext cx="8229600" cy="2615085"/>
          </a:xfrm>
        </p:spPr>
        <p:txBody>
          <a:bodyPr>
            <a:normAutofit fontScale="92500" lnSpcReduction="10000"/>
          </a:bodyPr>
          <a:lstStyle/>
          <a:p>
            <a:r>
              <a:rPr lang="en-US" dirty="0" err="1" smtClean="0"/>
              <a:t>MPI_Init</a:t>
            </a:r>
            <a:endParaRPr lang="en-US" dirty="0" smtClean="0"/>
          </a:p>
          <a:p>
            <a:pPr lvl="1"/>
            <a:r>
              <a:rPr lang="en-US" dirty="0" smtClean="0"/>
              <a:t>C: </a:t>
            </a:r>
            <a:r>
              <a:rPr lang="en-US" dirty="0" err="1" smtClean="0"/>
              <a:t>MPI_Init</a:t>
            </a:r>
            <a:r>
              <a:rPr lang="en-US" dirty="0" smtClean="0"/>
              <a:t>(&amp;</a:t>
            </a:r>
            <a:r>
              <a:rPr lang="en-US" dirty="0" err="1" smtClean="0"/>
              <a:t>argc</a:t>
            </a:r>
            <a:r>
              <a:rPr lang="en-US" dirty="0" smtClean="0"/>
              <a:t>,&amp;</a:t>
            </a:r>
            <a:r>
              <a:rPr lang="en-US" dirty="0" err="1" smtClean="0"/>
              <a:t>argv</a:t>
            </a:r>
            <a:r>
              <a:rPr lang="en-US" dirty="0" smtClean="0"/>
              <a:t>)</a:t>
            </a:r>
          </a:p>
          <a:p>
            <a:pPr lvl="1"/>
            <a:r>
              <a:rPr lang="en-US" dirty="0" smtClean="0"/>
              <a:t>Fortran: MPI_INIT(</a:t>
            </a:r>
            <a:r>
              <a:rPr lang="en-US" dirty="0" err="1" smtClean="0"/>
              <a:t>ierr</a:t>
            </a:r>
            <a:r>
              <a:rPr lang="en-US" dirty="0" smtClean="0"/>
              <a:t>)</a:t>
            </a:r>
          </a:p>
          <a:p>
            <a:pPr lvl="1"/>
            <a:r>
              <a:rPr lang="en-US" dirty="0" smtClean="0"/>
              <a:t>Initializes MPI environment</a:t>
            </a:r>
          </a:p>
          <a:p>
            <a:pPr lvl="1"/>
            <a:r>
              <a:rPr lang="en-US" dirty="0" smtClean="0"/>
              <a:t>Must be called only once before any other MPI commands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18047725"/>
              </p:ext>
            </p:extLst>
          </p:nvPr>
        </p:nvGraphicFramePr>
        <p:xfrm>
          <a:off x="467242" y="4174134"/>
          <a:ext cx="7871926" cy="2103120"/>
        </p:xfrm>
        <a:graphic>
          <a:graphicData uri="http://schemas.openxmlformats.org/drawingml/2006/table">
            <a:tbl>
              <a:tblPr firstRow="1" bandRow="1">
                <a:tableStyleId>{5C22544A-7EE6-4342-B048-85BDC9FD1C3A}</a:tableStyleId>
              </a:tblPr>
              <a:tblGrid>
                <a:gridCol w="4814595">
                  <a:extLst>
                    <a:ext uri="{9D8B030D-6E8A-4147-A177-3AD203B41FA5}">
                      <a16:colId xmlns:a16="http://schemas.microsoft.com/office/drawing/2014/main" val="1130938684"/>
                    </a:ext>
                  </a:extLst>
                </a:gridCol>
                <a:gridCol w="3057331">
                  <a:extLst>
                    <a:ext uri="{9D8B030D-6E8A-4147-A177-3AD203B41FA5}">
                      <a16:colId xmlns:a16="http://schemas.microsoft.com/office/drawing/2014/main" val="1459698961"/>
                    </a:ext>
                  </a:extLst>
                </a:gridCol>
              </a:tblGrid>
              <a:tr h="370840">
                <a:tc>
                  <a:txBody>
                    <a:bodyPr/>
                    <a:lstStyle/>
                    <a:p>
                      <a:r>
                        <a:rPr lang="en-US" sz="2400" dirty="0" smtClean="0"/>
                        <a:t>C</a:t>
                      </a:r>
                      <a:endParaRPr lang="en-US" sz="2400" dirty="0"/>
                    </a:p>
                  </a:txBody>
                  <a:tcPr/>
                </a:tc>
                <a:tc>
                  <a:txBody>
                    <a:bodyPr/>
                    <a:lstStyle/>
                    <a:p>
                      <a:r>
                        <a:rPr lang="en-US" sz="2400" dirty="0" smtClean="0"/>
                        <a:t>FORTRAN</a:t>
                      </a:r>
                      <a:endParaRPr lang="en-US" sz="2400" dirty="0"/>
                    </a:p>
                  </a:txBody>
                  <a:tcPr/>
                </a:tc>
                <a:extLst>
                  <a:ext uri="{0D108BD9-81ED-4DB2-BD59-A6C34878D82A}">
                    <a16:rowId xmlns:a16="http://schemas.microsoft.com/office/drawing/2014/main" val="2474254039"/>
                  </a:ext>
                </a:extLst>
              </a:tr>
              <a:tr h="370840">
                <a:tc>
                  <a:txBody>
                    <a:bodyPr/>
                    <a:lstStyle/>
                    <a:p>
                      <a:r>
                        <a:rPr lang="en-US" sz="2400" dirty="0" err="1" smtClean="0"/>
                        <a:t>argc</a:t>
                      </a:r>
                      <a:r>
                        <a:rPr lang="en-US" sz="2400" dirty="0" smtClean="0"/>
                        <a:t> : pointer to the number of arguments (IN)</a:t>
                      </a:r>
                      <a:endParaRPr lang="en-US" sz="2400" dirty="0"/>
                    </a:p>
                  </a:txBody>
                  <a:tcPr/>
                </a:tc>
                <a:tc>
                  <a:txBody>
                    <a:bodyPr/>
                    <a:lstStyle/>
                    <a:p>
                      <a:r>
                        <a:rPr lang="en-US" sz="2400" dirty="0" err="1" smtClean="0"/>
                        <a:t>ierr</a:t>
                      </a:r>
                      <a:r>
                        <a:rPr lang="en-US" sz="2400" dirty="0" smtClean="0"/>
                        <a:t> : error return (OUT)</a:t>
                      </a:r>
                      <a:endParaRPr lang="en-US" sz="2400" dirty="0"/>
                    </a:p>
                  </a:txBody>
                  <a:tcPr/>
                </a:tc>
                <a:extLst>
                  <a:ext uri="{0D108BD9-81ED-4DB2-BD59-A6C34878D82A}">
                    <a16:rowId xmlns:a16="http://schemas.microsoft.com/office/drawing/2014/main" val="1152968985"/>
                  </a:ext>
                </a:extLst>
              </a:tr>
              <a:tr h="370840">
                <a:tc>
                  <a:txBody>
                    <a:bodyPr/>
                    <a:lstStyle/>
                    <a:p>
                      <a:r>
                        <a:rPr lang="en-US" sz="2400" dirty="0" err="1" smtClean="0"/>
                        <a:t>argv</a:t>
                      </a:r>
                      <a:r>
                        <a:rPr lang="en-US" sz="2400" dirty="0" smtClean="0"/>
                        <a:t> : pointer to the argument vector (IN)</a:t>
                      </a:r>
                      <a:endParaRPr lang="en-US" sz="2400" dirty="0"/>
                    </a:p>
                  </a:txBody>
                  <a:tcPr/>
                </a:tc>
                <a:tc>
                  <a:txBody>
                    <a:bodyPr/>
                    <a:lstStyle/>
                    <a:p>
                      <a:endParaRPr lang="en-US" sz="2400" dirty="0"/>
                    </a:p>
                  </a:txBody>
                  <a:tcPr/>
                </a:tc>
                <a:extLst>
                  <a:ext uri="{0D108BD9-81ED-4DB2-BD59-A6C34878D82A}">
                    <a16:rowId xmlns:a16="http://schemas.microsoft.com/office/drawing/2014/main" val="4170032888"/>
                  </a:ext>
                </a:extLst>
              </a:tr>
            </a:tbl>
          </a:graphicData>
        </a:graphic>
      </p:graphicFrame>
    </p:spTree>
    <p:extLst>
      <p:ext uri="{BB962C8B-B14F-4D97-AF65-F5344CB8AC3E}">
        <p14:creationId xmlns:p14="http://schemas.microsoft.com/office/powerpoint/2010/main" val="149529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Environment</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54</a:t>
            </a:fld>
            <a:endParaRPr lang="en-US" dirty="0"/>
          </a:p>
        </p:txBody>
      </p:sp>
      <p:sp>
        <p:nvSpPr>
          <p:cNvPr id="7" name="Rectangle 6"/>
          <p:cNvSpPr/>
          <p:nvPr/>
        </p:nvSpPr>
        <p:spPr>
          <a:xfrm>
            <a:off x="313246" y="2494758"/>
            <a:ext cx="6339270" cy="3539430"/>
          </a:xfrm>
          <a:prstGeom prst="rect">
            <a:avLst/>
          </a:prstGeom>
        </p:spPr>
        <p:txBody>
          <a:bodyPr wrap="square">
            <a:spAutoFit/>
          </a:bodyPr>
          <a:lstStyle/>
          <a:p>
            <a:pPr marL="285750" indent="-285750">
              <a:buFont typeface="Arial" panose="020B0604020202020204" pitchFamily="34" charset="0"/>
              <a:buChar char="•"/>
            </a:pPr>
            <a:r>
              <a:rPr lang="en-US" sz="2800" dirty="0" smtClean="0"/>
              <a:t>Communicator: a structure in which we identify a group of processes</a:t>
            </a:r>
          </a:p>
          <a:p>
            <a:pPr marL="285750" indent="-285750">
              <a:buFont typeface="Arial" panose="020B0604020202020204" pitchFamily="34" charset="0"/>
              <a:buChar char="•"/>
            </a:pPr>
            <a:r>
              <a:rPr lang="en-US" sz="2800" dirty="0" smtClean="0"/>
              <a:t>Size: number of processes in a communicator</a:t>
            </a:r>
          </a:p>
          <a:p>
            <a:pPr marL="285750" indent="-285750">
              <a:buFont typeface="Arial" panose="020B0604020202020204" pitchFamily="34" charset="0"/>
              <a:buChar char="•"/>
            </a:pPr>
            <a:r>
              <a:rPr lang="en-US" sz="2800" dirty="0" smtClean="0"/>
              <a:t>MPI_COMM_WORLD: </a:t>
            </a:r>
            <a:r>
              <a:rPr lang="en-US" sz="2800" dirty="0"/>
              <a:t>constant which includes the whole activated communicator </a:t>
            </a:r>
            <a:r>
              <a:rPr lang="en-US" sz="2800" dirty="0" smtClean="0"/>
              <a:t>processes </a:t>
            </a:r>
            <a:r>
              <a:rPr lang="en-US" sz="2800" dirty="0"/>
              <a:t>in an instance  </a:t>
            </a:r>
          </a:p>
          <a:p>
            <a:pPr marL="285750" indent="-285750">
              <a:buFont typeface="Arial" panose="020B0604020202020204" pitchFamily="34" charset="0"/>
              <a:buChar char="•"/>
            </a:pPr>
            <a:endParaRPr lang="en-US" sz="2800" dirty="0" smtClean="0"/>
          </a:p>
        </p:txBody>
      </p:sp>
      <p:graphicFrame>
        <p:nvGraphicFramePr>
          <p:cNvPr id="3" name="Table 2"/>
          <p:cNvGraphicFramePr>
            <a:graphicFrameLocks noGrp="1"/>
          </p:cNvGraphicFramePr>
          <p:nvPr>
            <p:extLst>
              <p:ext uri="{D42A27DB-BD31-4B8C-83A1-F6EECF244321}">
                <p14:modId xmlns:p14="http://schemas.microsoft.com/office/powerpoint/2010/main" val="1848148442"/>
              </p:ext>
            </p:extLst>
          </p:nvPr>
        </p:nvGraphicFramePr>
        <p:xfrm>
          <a:off x="318383" y="1365445"/>
          <a:ext cx="8618357" cy="975360"/>
        </p:xfrm>
        <a:graphic>
          <a:graphicData uri="http://schemas.openxmlformats.org/drawingml/2006/table">
            <a:tbl>
              <a:tblPr firstRow="1" bandRow="1">
                <a:tableStyleId>{5C22544A-7EE6-4342-B048-85BDC9FD1C3A}</a:tableStyleId>
              </a:tblPr>
              <a:tblGrid>
                <a:gridCol w="1224278">
                  <a:extLst>
                    <a:ext uri="{9D8B030D-6E8A-4147-A177-3AD203B41FA5}">
                      <a16:colId xmlns:a16="http://schemas.microsoft.com/office/drawing/2014/main" val="2841187670"/>
                    </a:ext>
                  </a:extLst>
                </a:gridCol>
                <a:gridCol w="7394079">
                  <a:extLst>
                    <a:ext uri="{9D8B030D-6E8A-4147-A177-3AD203B41FA5}">
                      <a16:colId xmlns:a16="http://schemas.microsoft.com/office/drawing/2014/main" val="2537511275"/>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0" dirty="0" err="1" smtClean="0">
                          <a:solidFill>
                            <a:schemeClr val="tx1"/>
                          </a:solidFill>
                        </a:rPr>
                        <a:t>MPI_Comm_size</a:t>
                      </a:r>
                      <a:r>
                        <a:rPr lang="en-US" sz="2600" b="0" dirty="0" smtClean="0">
                          <a:solidFill>
                            <a:schemeClr val="tx1"/>
                          </a:solidFill>
                        </a:rPr>
                        <a:t>(MPI_COMM_WORLD, &amp;size)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714245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Fortran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0" dirty="0" smtClean="0">
                          <a:solidFill>
                            <a:schemeClr val="tx1"/>
                          </a:solidFill>
                        </a:rPr>
                        <a:t>MPI_COMM_SIZE (MPI_COMM_WORLD, size, </a:t>
                      </a:r>
                      <a:r>
                        <a:rPr lang="en-US" sz="2600" b="0" dirty="0" err="1" smtClean="0">
                          <a:solidFill>
                            <a:schemeClr val="tx1"/>
                          </a:solidFill>
                        </a:rPr>
                        <a:t>ierr</a:t>
                      </a:r>
                      <a:r>
                        <a:rPr lang="en-US" sz="2600" b="0" dirty="0" smtClean="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5015812"/>
                  </a:ext>
                </a:extLst>
              </a:tr>
            </a:tbl>
          </a:graphicData>
        </a:graphic>
      </p:graphicFrame>
      <p:pic>
        <p:nvPicPr>
          <p:cNvPr id="3074" name="Picture 2" descr="Image result for gl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018" y="3457953"/>
            <a:ext cx="2110723" cy="216793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884863" y="5620049"/>
            <a:ext cx="2177456" cy="369332"/>
          </a:xfrm>
          <a:prstGeom prst="rect">
            <a:avLst/>
          </a:prstGeom>
        </p:spPr>
        <p:txBody>
          <a:bodyPr wrap="none">
            <a:spAutoFit/>
          </a:bodyPr>
          <a:lstStyle/>
          <a:p>
            <a:r>
              <a:rPr lang="en-US" dirty="0"/>
              <a:t>MPI_COMM_WORLD</a:t>
            </a:r>
          </a:p>
        </p:txBody>
      </p:sp>
      <p:sp>
        <p:nvSpPr>
          <p:cNvPr id="14" name="Oval 13"/>
          <p:cNvSpPr/>
          <p:nvPr/>
        </p:nvSpPr>
        <p:spPr>
          <a:xfrm>
            <a:off x="7469313" y="3914501"/>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7" name="Oval 16"/>
          <p:cNvSpPr/>
          <p:nvPr/>
        </p:nvSpPr>
        <p:spPr>
          <a:xfrm>
            <a:off x="6884863" y="4210025"/>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8" name="Oval 17"/>
          <p:cNvSpPr/>
          <p:nvPr/>
        </p:nvSpPr>
        <p:spPr>
          <a:xfrm>
            <a:off x="7752697" y="5310726"/>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9" name="Oval 18"/>
          <p:cNvSpPr/>
          <p:nvPr/>
        </p:nvSpPr>
        <p:spPr>
          <a:xfrm>
            <a:off x="7360127" y="4912436"/>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0" name="Oval 19"/>
          <p:cNvSpPr/>
          <p:nvPr/>
        </p:nvSpPr>
        <p:spPr>
          <a:xfrm>
            <a:off x="7634500" y="4409344"/>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21" name="Oval 20"/>
          <p:cNvSpPr/>
          <p:nvPr/>
        </p:nvSpPr>
        <p:spPr>
          <a:xfrm>
            <a:off x="8244132" y="4797253"/>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2" name="Oval 21"/>
          <p:cNvSpPr/>
          <p:nvPr/>
        </p:nvSpPr>
        <p:spPr>
          <a:xfrm>
            <a:off x="8008335" y="3590342"/>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3" name="Oval 22"/>
          <p:cNvSpPr/>
          <p:nvPr/>
        </p:nvSpPr>
        <p:spPr>
          <a:xfrm>
            <a:off x="8712710" y="4328062"/>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8</a:t>
            </a:r>
          </a:p>
        </p:txBody>
      </p:sp>
      <p:sp>
        <p:nvSpPr>
          <p:cNvPr id="24" name="Oval 23"/>
          <p:cNvSpPr/>
          <p:nvPr/>
        </p:nvSpPr>
        <p:spPr>
          <a:xfrm>
            <a:off x="8290291" y="4159345"/>
            <a:ext cx="190072" cy="184888"/>
          </a:xfrm>
          <a:prstGeom prst="ellipse">
            <a:avLst/>
          </a:prstGeom>
          <a:gradFill>
            <a:gsLst>
              <a:gs pos="0">
                <a:schemeClr val="accent1">
                  <a:tint val="100000"/>
                  <a:shade val="100000"/>
                  <a:satMod val="130000"/>
                </a:schemeClr>
              </a:gs>
              <a:gs pos="100000">
                <a:schemeClr val="accent1">
                  <a:tint val="50000"/>
                  <a:shade val="100000"/>
                  <a:satMod val="350000"/>
                </a:schemeClr>
              </a:gs>
            </a:gsLst>
          </a:gradFill>
          <a:ln>
            <a:noFill/>
          </a:ln>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11353867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74674698"/>
              </p:ext>
            </p:extLst>
          </p:nvPr>
        </p:nvGraphicFramePr>
        <p:xfrm>
          <a:off x="313246" y="1549995"/>
          <a:ext cx="8614997" cy="975360"/>
        </p:xfrm>
        <a:graphic>
          <a:graphicData uri="http://schemas.openxmlformats.org/drawingml/2006/table">
            <a:tbl>
              <a:tblPr firstRow="1" bandRow="1">
                <a:tableStyleId>{5C22544A-7EE6-4342-B048-85BDC9FD1C3A}</a:tableStyleId>
              </a:tblPr>
              <a:tblGrid>
                <a:gridCol w="1224277">
                  <a:extLst>
                    <a:ext uri="{9D8B030D-6E8A-4147-A177-3AD203B41FA5}">
                      <a16:colId xmlns:a16="http://schemas.microsoft.com/office/drawing/2014/main" val="2841187670"/>
                    </a:ext>
                  </a:extLst>
                </a:gridCol>
                <a:gridCol w="7390720">
                  <a:extLst>
                    <a:ext uri="{9D8B030D-6E8A-4147-A177-3AD203B41FA5}">
                      <a16:colId xmlns:a16="http://schemas.microsoft.com/office/drawing/2014/main" val="2537511275"/>
                    </a:ext>
                  </a:extLst>
                </a:gridCol>
              </a:tblGrid>
              <a:tr h="370840">
                <a:tc>
                  <a:txBody>
                    <a:bodyPr/>
                    <a:lstStyle/>
                    <a:p>
                      <a:r>
                        <a:rPr lang="en-US" sz="2600" dirty="0" smtClean="0">
                          <a:solidFill>
                            <a:schemeClr val="tx1"/>
                          </a:solidFill>
                        </a:rPr>
                        <a:t>C</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0" dirty="0" err="1" smtClean="0">
                          <a:solidFill>
                            <a:schemeClr val="tx1"/>
                          </a:solidFill>
                        </a:rPr>
                        <a:t>MPI_Comm_rank</a:t>
                      </a:r>
                      <a:r>
                        <a:rPr lang="en-US" sz="2600" b="0" dirty="0" smtClean="0">
                          <a:solidFill>
                            <a:schemeClr val="tx1"/>
                          </a:solidFill>
                        </a:rPr>
                        <a:t>(MPI_COMM_WORLD, &amp;rank)</a:t>
                      </a:r>
                      <a:endParaRPr lang="en-US" sz="26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7142452"/>
                  </a:ext>
                </a:extLst>
              </a:tr>
              <a:tr h="370840">
                <a:tc>
                  <a:txBody>
                    <a:bodyPr/>
                    <a:lstStyle/>
                    <a:p>
                      <a:r>
                        <a:rPr lang="en-US" sz="2600" b="1" dirty="0" smtClean="0"/>
                        <a:t>Fortran</a:t>
                      </a:r>
                      <a:endParaRPr lang="en-US" sz="2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b="0" dirty="0" smtClean="0">
                          <a:solidFill>
                            <a:schemeClr val="tx1"/>
                          </a:solidFill>
                        </a:rPr>
                        <a:t>MPI_COMM_RANK(MPI_COMM_WORLD, rank,</a:t>
                      </a:r>
                      <a:r>
                        <a:rPr lang="en-US" sz="2600" b="0" baseline="0" dirty="0" smtClean="0">
                          <a:solidFill>
                            <a:schemeClr val="tx1"/>
                          </a:solidFill>
                        </a:rPr>
                        <a:t> </a:t>
                      </a:r>
                      <a:r>
                        <a:rPr lang="en-US" sz="2600" b="0" baseline="0" dirty="0" err="1" smtClean="0">
                          <a:solidFill>
                            <a:schemeClr val="tx1"/>
                          </a:solidFill>
                        </a:rPr>
                        <a:t>ierr</a:t>
                      </a:r>
                      <a:r>
                        <a:rPr lang="en-US" sz="2600" b="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5015812"/>
                  </a:ext>
                </a:extLst>
              </a:tr>
            </a:tbl>
          </a:graphicData>
        </a:graphic>
      </p:graphicFrame>
      <p:sp>
        <p:nvSpPr>
          <p:cNvPr id="7" name="Rectangle 6"/>
          <p:cNvSpPr/>
          <p:nvPr/>
        </p:nvSpPr>
        <p:spPr>
          <a:xfrm>
            <a:off x="313246" y="2781694"/>
            <a:ext cx="8528344" cy="954107"/>
          </a:xfrm>
          <a:prstGeom prst="rect">
            <a:avLst/>
          </a:prstGeom>
        </p:spPr>
        <p:txBody>
          <a:bodyPr wrap="square">
            <a:spAutoFit/>
          </a:bodyPr>
          <a:lstStyle/>
          <a:p>
            <a:pPr marL="285750" indent="-285750">
              <a:buFont typeface="Arial" panose="020B0604020202020204" pitchFamily="34" charset="0"/>
              <a:buChar char="•"/>
            </a:pPr>
            <a:r>
              <a:rPr lang="en-US" sz="2800" dirty="0"/>
              <a:t>Rank: Within the communicator, each processes is assigned to an integer from 0 to size-1</a:t>
            </a:r>
          </a:p>
        </p:txBody>
      </p:sp>
      <p:sp>
        <p:nvSpPr>
          <p:cNvPr id="8" name="Title 1"/>
          <p:cNvSpPr>
            <a:spLocks noGrp="1"/>
          </p:cNvSpPr>
          <p:nvPr>
            <p:ph type="title"/>
          </p:nvPr>
        </p:nvSpPr>
        <p:spPr/>
        <p:txBody>
          <a:bodyPr/>
          <a:lstStyle/>
          <a:p>
            <a:r>
              <a:rPr lang="en-US" dirty="0" smtClean="0"/>
              <a:t>MPI Environment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65571797"/>
              </p:ext>
            </p:extLst>
          </p:nvPr>
        </p:nvGraphicFramePr>
        <p:xfrm>
          <a:off x="313245" y="3997033"/>
          <a:ext cx="8614997" cy="975360"/>
        </p:xfrm>
        <a:graphic>
          <a:graphicData uri="http://schemas.openxmlformats.org/drawingml/2006/table">
            <a:tbl>
              <a:tblPr firstRow="1" bandRow="1">
                <a:tableStyleId>{5C22544A-7EE6-4342-B048-85BDC9FD1C3A}</a:tableStyleId>
              </a:tblPr>
              <a:tblGrid>
                <a:gridCol w="1224277">
                  <a:extLst>
                    <a:ext uri="{9D8B030D-6E8A-4147-A177-3AD203B41FA5}">
                      <a16:colId xmlns:a16="http://schemas.microsoft.com/office/drawing/2014/main" val="2841187670"/>
                    </a:ext>
                  </a:extLst>
                </a:gridCol>
                <a:gridCol w="7390720">
                  <a:extLst>
                    <a:ext uri="{9D8B030D-6E8A-4147-A177-3AD203B41FA5}">
                      <a16:colId xmlns:a16="http://schemas.microsoft.com/office/drawing/2014/main" val="2537511275"/>
                    </a:ext>
                  </a:extLst>
                </a:gridCol>
              </a:tblGrid>
              <a:tr h="370840">
                <a:tc>
                  <a:txBody>
                    <a:bodyPr/>
                    <a:lstStyle/>
                    <a:p>
                      <a:r>
                        <a:rPr lang="en-US" sz="2600" dirty="0" smtClean="0">
                          <a:solidFill>
                            <a:schemeClr val="tx1"/>
                          </a:solidFill>
                        </a:rPr>
                        <a:t>C</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0" dirty="0" err="1" smtClean="0">
                          <a:solidFill>
                            <a:schemeClr val="tx1"/>
                          </a:solidFill>
                        </a:rPr>
                        <a:t>MPI_Finalize</a:t>
                      </a:r>
                      <a:r>
                        <a:rPr lang="en-US" sz="2600" b="0" dirty="0" smtClean="0">
                          <a:solidFill>
                            <a:schemeClr val="tx1"/>
                          </a:solidFill>
                        </a:rPr>
                        <a:t>()</a:t>
                      </a:r>
                      <a:endParaRPr lang="en-US"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7142452"/>
                  </a:ext>
                </a:extLst>
              </a:tr>
              <a:tr h="370840">
                <a:tc>
                  <a:txBody>
                    <a:bodyPr/>
                    <a:lstStyle/>
                    <a:p>
                      <a:r>
                        <a:rPr lang="en-US" sz="2600" b="1" dirty="0" smtClean="0"/>
                        <a:t>Fortran</a:t>
                      </a:r>
                      <a:endParaRPr lang="en-US" sz="2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0" dirty="0" smtClean="0"/>
                        <a:t>MPI_FINALIZE(</a:t>
                      </a:r>
                      <a:r>
                        <a:rPr lang="en-US" sz="2600" b="0" dirty="0" err="1" smtClean="0"/>
                        <a:t>ierr</a:t>
                      </a:r>
                      <a:r>
                        <a:rPr lang="en-US" sz="2600" b="0" dirty="0" smtClean="0">
                          <a:solidFill>
                            <a:schemeClr val="tx1"/>
                          </a:solidFill>
                        </a:rPr>
                        <a:t>)</a:t>
                      </a:r>
                      <a:endParaRPr lang="en-US" sz="2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5015812"/>
                  </a:ext>
                </a:extLst>
              </a:tr>
            </a:tbl>
          </a:graphicData>
        </a:graphic>
      </p:graphicFrame>
      <p:sp>
        <p:nvSpPr>
          <p:cNvPr id="10" name="Rectangle 9"/>
          <p:cNvSpPr/>
          <p:nvPr/>
        </p:nvSpPr>
        <p:spPr>
          <a:xfrm>
            <a:off x="314922" y="5099520"/>
            <a:ext cx="8528344" cy="954107"/>
          </a:xfrm>
          <a:prstGeom prst="rect">
            <a:avLst/>
          </a:prstGeom>
        </p:spPr>
        <p:txBody>
          <a:bodyPr wrap="square">
            <a:spAutoFit/>
          </a:bodyPr>
          <a:lstStyle/>
          <a:p>
            <a:pPr marL="285750" indent="-285750">
              <a:buFont typeface="Arial" panose="020B0604020202020204" pitchFamily="34" charset="0"/>
              <a:buChar char="•"/>
            </a:pPr>
            <a:r>
              <a:rPr lang="en-US" sz="2800" dirty="0" smtClean="0"/>
              <a:t>Terminates MPI environment</a:t>
            </a:r>
          </a:p>
          <a:p>
            <a:pPr marL="285750" indent="-285750">
              <a:buFont typeface="Arial" panose="020B0604020202020204" pitchFamily="34" charset="0"/>
              <a:buChar char="•"/>
            </a:pPr>
            <a:r>
              <a:rPr lang="en-US" sz="2800" dirty="0" smtClean="0"/>
              <a:t>Last MPI routine to be called</a:t>
            </a:r>
            <a:endParaRPr lang="en-US" sz="2800" dirty="0"/>
          </a:p>
        </p:txBody>
      </p:sp>
    </p:spTree>
    <p:extLst>
      <p:ext uri="{BB962C8B-B14F-4D97-AF65-F5344CB8AC3E}">
        <p14:creationId xmlns:p14="http://schemas.microsoft.com/office/powerpoint/2010/main" val="42454432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Differences</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56</a:t>
            </a:fld>
            <a:endParaRPr lang="en-US" dirty="0"/>
          </a:p>
        </p:txBody>
      </p:sp>
      <p:sp>
        <p:nvSpPr>
          <p:cNvPr id="6" name="Rectangle 1"/>
          <p:cNvSpPr>
            <a:spLocks noGrp="1" noChangeArrowheads="1"/>
          </p:cNvSpPr>
          <p:nvPr>
            <p:ph idx="1"/>
          </p:nvPr>
        </p:nvSpPr>
        <p:spPr bwMode="auto">
          <a:xfrm>
            <a:off x="349322" y="1876381"/>
            <a:ext cx="82912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ts val="1200"/>
              </a:spcAft>
              <a:buClrTx/>
              <a:buSzTx/>
              <a:buFont typeface="+mj-lt"/>
              <a:buAutoNum type="arabicPeriod"/>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Fortran has all uppercase (e.g., MPI_INIT) MPI commands, whereas C MPI routines</a:t>
            </a:r>
            <a:r>
              <a:rPr kumimoji="0" lang="en-US" altLang="en-US" sz="2000" b="0" i="0" u="none" strike="noStrike" cap="none" normalizeH="0" dirty="0" smtClean="0">
                <a:ln>
                  <a:noFill/>
                </a:ln>
                <a:solidFill>
                  <a:srgbClr val="000000"/>
                </a:solidFill>
                <a:effectLst/>
                <a:latin typeface="+mn-lt"/>
                <a:cs typeface="Times New Roman" panose="02020603050405020304" pitchFamily="18" charset="0"/>
              </a:rPr>
              <a:t> have</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upper and lowercase (e.g.,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MPI_Init</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endParaRPr>
          </a:p>
          <a:p>
            <a:pPr defTabSz="914400" eaLnBrk="0" fontAlgn="base" hangingPunct="0">
              <a:spcBef>
                <a:spcPct val="0"/>
              </a:spcBef>
              <a:spcAft>
                <a:spcPts val="1200"/>
              </a:spcAft>
              <a:buFont typeface="+mj-lt"/>
              <a:buAutoNum type="arabicPeriod"/>
            </a:pPr>
            <a:r>
              <a:rPr lang="en-US" altLang="en-US" sz="2000" dirty="0">
                <a:solidFill>
                  <a:srgbClr val="000000"/>
                </a:solidFill>
                <a:latin typeface="+mn-lt"/>
                <a:cs typeface="Times New Roman" panose="02020603050405020304" pitchFamily="18" charset="0"/>
              </a:rPr>
              <a:t>Error codes are returned in a separate argument for Fortran as opposed to the return value for C </a:t>
            </a:r>
            <a:r>
              <a:rPr lang="en-US" altLang="en-US" sz="2000" dirty="0" smtClean="0">
                <a:solidFill>
                  <a:srgbClr val="000000"/>
                </a:solidFill>
                <a:latin typeface="+mn-lt"/>
                <a:cs typeface="Times New Roman" panose="02020603050405020304" pitchFamily="18" charset="0"/>
              </a:rPr>
              <a:t>functions.</a:t>
            </a:r>
            <a:endPar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endParaRPr>
          </a:p>
          <a:p>
            <a:pPr marR="0" lvl="0" algn="l" defTabSz="914400" rtl="0" eaLnBrk="0" fontAlgn="base" latinLnBrk="0" hangingPunct="0">
              <a:lnSpc>
                <a:spcPct val="100000"/>
              </a:lnSpc>
              <a:spcBef>
                <a:spcPct val="0"/>
              </a:spcBef>
              <a:spcAft>
                <a:spcPts val="1200"/>
              </a:spcAft>
              <a:buClrTx/>
              <a:buSzTx/>
              <a:buFont typeface="+mj-lt"/>
              <a:buAutoNum type="arabicPeriod"/>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The arguments </a:t>
            </a:r>
            <a:r>
              <a:rPr lang="en-US" altLang="en-US" sz="2000" dirty="0" smtClean="0">
                <a:solidFill>
                  <a:srgbClr val="000000"/>
                </a:solidFill>
                <a:latin typeface="+mn-lt"/>
                <a:cs typeface="Times New Roman" panose="02020603050405020304" pitchFamily="18" charset="0"/>
              </a:rPr>
              <a:t>of some</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C MPI routines have specific data</a:t>
            </a:r>
            <a:r>
              <a:rPr kumimoji="0" lang="en-US" altLang="en-US" sz="2000" b="0" i="0" u="none" strike="noStrike" cap="none" normalizeH="0" dirty="0" smtClean="0">
                <a:ln>
                  <a:noFill/>
                </a:ln>
                <a:solidFill>
                  <a:srgbClr val="000000"/>
                </a:solidFill>
                <a:effectLst/>
                <a:latin typeface="+mn-lt"/>
                <a:cs typeface="Times New Roman" panose="02020603050405020304" pitchFamily="18" charset="0"/>
              </a:rPr>
              <a:t> </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types such as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MPI_Comm</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and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MPI_Status</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whereas Fortran has integers.</a:t>
            </a:r>
          </a:p>
          <a:p>
            <a:pPr marR="0" lvl="0" algn="l" defTabSz="914400" rtl="0" eaLnBrk="0" fontAlgn="base" latinLnBrk="0" hangingPunct="0">
              <a:lnSpc>
                <a:spcPct val="100000"/>
              </a:lnSpc>
              <a:spcBef>
                <a:spcPct val="0"/>
              </a:spcBef>
              <a:spcAft>
                <a:spcPts val="1200"/>
              </a:spcAft>
              <a:buClrTx/>
              <a:buSzTx/>
              <a:buFont typeface="+mj-lt"/>
              <a:buAutoNum type="arabicPeriod"/>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The </a:t>
            </a:r>
            <a:r>
              <a:rPr kumimoji="0" lang="en-US" altLang="en-US" sz="2000" b="0" i="1" u="none" strike="noStrike" cap="none" normalizeH="0" baseline="0" dirty="0" smtClean="0">
                <a:ln>
                  <a:noFill/>
                </a:ln>
                <a:solidFill>
                  <a:srgbClr val="000000"/>
                </a:solidFill>
                <a:effectLst/>
                <a:latin typeface="+mn-lt"/>
                <a:cs typeface="Times New Roman" panose="02020603050405020304" pitchFamily="18" charset="0"/>
              </a:rPr>
              <a:t>include</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files are different: in C,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mpi.h</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in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Fortan</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mpif.h</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a:t>
            </a:r>
          </a:p>
          <a:p>
            <a:pPr marR="0" lvl="0" algn="l" defTabSz="914400" rtl="0" eaLnBrk="0" fontAlgn="base" latinLnBrk="0" hangingPunct="0">
              <a:lnSpc>
                <a:spcPct val="100000"/>
              </a:lnSpc>
              <a:spcBef>
                <a:spcPct val="0"/>
              </a:spcBef>
              <a:spcAft>
                <a:spcPts val="1200"/>
              </a:spcAft>
              <a:buClrTx/>
              <a:buSzTx/>
              <a:buFont typeface="+mj-lt"/>
              <a:buAutoNum type="arabicPeriod"/>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The arguments to </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MPI_Init</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 are different, so that a C program can take advantage of command-line arguments.</a:t>
            </a:r>
          </a:p>
          <a:p>
            <a:pPr marR="0" lvl="0" algn="l" defTabSz="914400" rtl="0" eaLnBrk="0" fontAlgn="base" latinLnBrk="0" hangingPunct="0">
              <a:lnSpc>
                <a:spcPct val="100000"/>
              </a:lnSpc>
              <a:spcBef>
                <a:spcPct val="0"/>
              </a:spcBef>
              <a:spcAft>
                <a:spcPts val="1200"/>
              </a:spcAft>
              <a:buClrTx/>
              <a:buSzTx/>
              <a:buFont typeface="+mj-lt"/>
              <a:buAutoNum type="arabicPeriod"/>
              <a:tabLst/>
            </a:pPr>
            <a:r>
              <a:rPr lang="en-US" altLang="en-US" sz="2000" dirty="0" smtClean="0">
                <a:solidFill>
                  <a:srgbClr val="000000"/>
                </a:solidFill>
                <a:latin typeface="+mn-lt"/>
                <a:cs typeface="Times New Roman" panose="02020603050405020304" pitchFamily="18" charset="0"/>
              </a:rPr>
              <a:t>In Fortran MPI routines are subroutines and are invoked with call statement.</a:t>
            </a:r>
            <a:endPar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endParaRPr>
          </a:p>
        </p:txBody>
      </p:sp>
      <p:sp>
        <p:nvSpPr>
          <p:cNvPr id="7" name="Rectangle 6"/>
          <p:cNvSpPr/>
          <p:nvPr/>
        </p:nvSpPr>
        <p:spPr>
          <a:xfrm>
            <a:off x="349322" y="1370675"/>
            <a:ext cx="7671916" cy="400110"/>
          </a:xfrm>
          <a:prstGeom prst="rect">
            <a:avLst/>
          </a:prstGeom>
        </p:spPr>
        <p:txBody>
          <a:bodyPr wrap="square">
            <a:spAutoFit/>
          </a:bodyPr>
          <a:lstStyle/>
          <a:p>
            <a:r>
              <a:rPr lang="en-US" sz="2000" dirty="0"/>
              <a:t>Syntax for commands are not unified among different languages</a:t>
            </a:r>
          </a:p>
        </p:txBody>
      </p:sp>
    </p:spTree>
    <p:extLst>
      <p:ext uri="{BB962C8B-B14F-4D97-AF65-F5344CB8AC3E}">
        <p14:creationId xmlns:p14="http://schemas.microsoft.com/office/powerpoint/2010/main" val="2234396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Communication</a:t>
            </a:r>
            <a:endParaRPr lang="en-US" dirty="0"/>
          </a:p>
        </p:txBody>
      </p:sp>
      <p:sp>
        <p:nvSpPr>
          <p:cNvPr id="3" name="Content Placeholder 2"/>
          <p:cNvSpPr>
            <a:spLocks noGrp="1"/>
          </p:cNvSpPr>
          <p:nvPr>
            <p:ph idx="1"/>
          </p:nvPr>
        </p:nvSpPr>
        <p:spPr>
          <a:xfrm>
            <a:off x="457200" y="1600200"/>
            <a:ext cx="8229600" cy="1796143"/>
          </a:xfrm>
        </p:spPr>
        <p:txBody>
          <a:bodyPr/>
          <a:lstStyle/>
          <a:p>
            <a:r>
              <a:rPr lang="en-US" dirty="0" smtClean="0"/>
              <a:t>As understood from the name, MPI processes communicate by passing messages</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57</a:t>
            </a:fld>
            <a:endParaRPr lang="en-US" dirty="0"/>
          </a:p>
        </p:txBody>
      </p:sp>
      <p:sp>
        <p:nvSpPr>
          <p:cNvPr id="7" name="Rounded Rectangle 6"/>
          <p:cNvSpPr/>
          <p:nvPr/>
        </p:nvSpPr>
        <p:spPr>
          <a:xfrm>
            <a:off x="1173616" y="4458275"/>
            <a:ext cx="1579789" cy="84500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Sender</a:t>
            </a:r>
            <a:endParaRPr lang="en-US" sz="3200" dirty="0"/>
          </a:p>
        </p:txBody>
      </p:sp>
      <p:sp>
        <p:nvSpPr>
          <p:cNvPr id="8" name="Rounded Rectangle 7"/>
          <p:cNvSpPr/>
          <p:nvPr/>
        </p:nvSpPr>
        <p:spPr>
          <a:xfrm>
            <a:off x="6116237" y="4458276"/>
            <a:ext cx="1986903" cy="84500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Receiver</a:t>
            </a:r>
            <a:endParaRPr lang="en-US" sz="3200" dirty="0"/>
          </a:p>
        </p:txBody>
      </p:sp>
      <p:cxnSp>
        <p:nvCxnSpPr>
          <p:cNvPr id="11" name="Curved Connector 10"/>
          <p:cNvCxnSpPr>
            <a:stCxn id="7" idx="0"/>
            <a:endCxn id="8" idx="2"/>
          </p:cNvCxnSpPr>
          <p:nvPr/>
        </p:nvCxnSpPr>
        <p:spPr>
          <a:xfrm rot="16200000" flipH="1">
            <a:off x="4114098" y="2307688"/>
            <a:ext cx="845004" cy="5146178"/>
          </a:xfrm>
          <a:prstGeom prst="curvedConnector5">
            <a:avLst>
              <a:gd name="adj1" fmla="val -27053"/>
              <a:gd name="adj2" fmla="val 48022"/>
              <a:gd name="adj3" fmla="val 127053"/>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185809" y="4147588"/>
            <a:ext cx="2358957" cy="9484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Message</a:t>
            </a:r>
            <a:endParaRPr lang="en-US" sz="3200" dirty="0"/>
          </a:p>
        </p:txBody>
      </p:sp>
      <p:sp>
        <p:nvSpPr>
          <p:cNvPr id="25" name="TextBox 24"/>
          <p:cNvSpPr txBox="1"/>
          <p:nvPr/>
        </p:nvSpPr>
        <p:spPr>
          <a:xfrm>
            <a:off x="2583763" y="5649355"/>
            <a:ext cx="3976473" cy="461665"/>
          </a:xfrm>
          <a:prstGeom prst="rect">
            <a:avLst/>
          </a:prstGeom>
          <a:noFill/>
        </p:spPr>
        <p:txBody>
          <a:bodyPr wrap="none" rtlCol="0">
            <a:spAutoFit/>
          </a:bodyPr>
          <a:lstStyle/>
          <a:p>
            <a:r>
              <a:rPr lang="en-US" sz="2400" dirty="0" smtClean="0"/>
              <a:t>Point-to-Point Communication</a:t>
            </a:r>
          </a:p>
        </p:txBody>
      </p:sp>
    </p:spTree>
    <p:extLst>
      <p:ext uri="{BB962C8B-B14F-4D97-AF65-F5344CB8AC3E}">
        <p14:creationId xmlns:p14="http://schemas.microsoft.com/office/powerpoint/2010/main" val="5436824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Communication</a:t>
            </a:r>
            <a:endParaRPr lang="en-US" dirty="0"/>
          </a:p>
        </p:txBody>
      </p:sp>
      <p:sp>
        <p:nvSpPr>
          <p:cNvPr id="3" name="Content Placeholder 2"/>
          <p:cNvSpPr>
            <a:spLocks noGrp="1"/>
          </p:cNvSpPr>
          <p:nvPr>
            <p:ph idx="1"/>
          </p:nvPr>
        </p:nvSpPr>
        <p:spPr>
          <a:xfrm>
            <a:off x="3998531" y="1850746"/>
            <a:ext cx="5068111" cy="1215958"/>
          </a:xfrm>
        </p:spPr>
        <p:txBody>
          <a:bodyPr/>
          <a:lstStyle/>
          <a:p>
            <a:r>
              <a:rPr lang="en-US" dirty="0" smtClean="0"/>
              <a:t>A message contains the data and its envelope</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58</a:t>
            </a:fld>
            <a:endParaRPr lang="en-US" dirty="0"/>
          </a:p>
        </p:txBody>
      </p:sp>
      <p:sp>
        <p:nvSpPr>
          <p:cNvPr id="6" name="Oval 5"/>
          <p:cNvSpPr/>
          <p:nvPr/>
        </p:nvSpPr>
        <p:spPr>
          <a:xfrm>
            <a:off x="155410" y="1507046"/>
            <a:ext cx="3726125" cy="19266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Message</a:t>
            </a:r>
          </a:p>
          <a:p>
            <a:pPr algn="ctr"/>
            <a:r>
              <a:rPr lang="en-US" sz="2800" dirty="0" smtClean="0"/>
              <a:t>(</a:t>
            </a:r>
            <a:r>
              <a:rPr lang="en-US" sz="2800" dirty="0" err="1" smtClean="0"/>
              <a:t>data+envelope</a:t>
            </a:r>
            <a:r>
              <a:rPr lang="en-US" sz="2800" dirty="0" smtClean="0"/>
              <a:t>)</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080812102"/>
              </p:ext>
            </p:extLst>
          </p:nvPr>
        </p:nvGraphicFramePr>
        <p:xfrm>
          <a:off x="1524000" y="3752007"/>
          <a:ext cx="6096000" cy="228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91525444"/>
                    </a:ext>
                  </a:extLst>
                </a:gridCol>
                <a:gridCol w="3048000">
                  <a:extLst>
                    <a:ext uri="{9D8B030D-6E8A-4147-A177-3AD203B41FA5}">
                      <a16:colId xmlns:a16="http://schemas.microsoft.com/office/drawing/2014/main" val="3056674809"/>
                    </a:ext>
                  </a:extLst>
                </a:gridCol>
              </a:tblGrid>
              <a:tr h="370840">
                <a:tc>
                  <a:txBody>
                    <a:bodyPr/>
                    <a:lstStyle/>
                    <a:p>
                      <a:r>
                        <a:rPr lang="en-US" sz="2400" dirty="0" smtClean="0"/>
                        <a:t>DATA</a:t>
                      </a:r>
                      <a:endParaRPr lang="en-US" sz="2400" dirty="0"/>
                    </a:p>
                  </a:txBody>
                  <a:tcPr/>
                </a:tc>
                <a:tc>
                  <a:txBody>
                    <a:bodyPr/>
                    <a:lstStyle/>
                    <a:p>
                      <a:r>
                        <a:rPr lang="en-US" sz="2400" dirty="0" smtClean="0"/>
                        <a:t>ENVELOPE</a:t>
                      </a:r>
                      <a:endParaRPr lang="en-US" sz="2400" dirty="0"/>
                    </a:p>
                  </a:txBody>
                  <a:tcPr/>
                </a:tc>
                <a:extLst>
                  <a:ext uri="{0D108BD9-81ED-4DB2-BD59-A6C34878D82A}">
                    <a16:rowId xmlns:a16="http://schemas.microsoft.com/office/drawing/2014/main" val="3007840631"/>
                  </a:ext>
                </a:extLst>
              </a:tr>
              <a:tr h="370840">
                <a:tc>
                  <a:txBody>
                    <a:bodyPr/>
                    <a:lstStyle/>
                    <a:p>
                      <a:r>
                        <a:rPr lang="en-US" sz="2400" dirty="0" smtClean="0"/>
                        <a:t>Buffer, initial </a:t>
                      </a:r>
                      <a:r>
                        <a:rPr lang="en-US" sz="2400" dirty="0" smtClean="0"/>
                        <a:t>address </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Communicator</a:t>
                      </a:r>
                    </a:p>
                  </a:txBody>
                  <a:tcPr/>
                </a:tc>
                <a:extLst>
                  <a:ext uri="{0D108BD9-81ED-4DB2-BD59-A6C34878D82A}">
                    <a16:rowId xmlns:a16="http://schemas.microsoft.com/office/drawing/2014/main" val="340672142"/>
                  </a:ext>
                </a:extLst>
              </a:tr>
              <a:tr h="370840">
                <a:tc>
                  <a:txBody>
                    <a:bodyPr/>
                    <a:lstStyle/>
                    <a:p>
                      <a:r>
                        <a:rPr lang="en-US" sz="2400" dirty="0" smtClean="0"/>
                        <a:t>Count</a:t>
                      </a:r>
                      <a:endParaRPr lang="en-US" sz="2400" dirty="0"/>
                    </a:p>
                  </a:txBody>
                  <a:tcPr/>
                </a:tc>
                <a:tc>
                  <a:txBody>
                    <a:bodyPr/>
                    <a:lstStyle/>
                    <a:p>
                      <a:r>
                        <a:rPr lang="en-US" sz="2400" dirty="0" smtClean="0"/>
                        <a:t>Source</a:t>
                      </a:r>
                      <a:endParaRPr lang="en-US" sz="2400" dirty="0"/>
                    </a:p>
                  </a:txBody>
                  <a:tcPr/>
                </a:tc>
                <a:extLst>
                  <a:ext uri="{0D108BD9-81ED-4DB2-BD59-A6C34878D82A}">
                    <a16:rowId xmlns:a16="http://schemas.microsoft.com/office/drawing/2014/main" val="2487065132"/>
                  </a:ext>
                </a:extLst>
              </a:tr>
              <a:tr h="370840">
                <a:tc>
                  <a:txBody>
                    <a:bodyPr/>
                    <a:lstStyle/>
                    <a:p>
                      <a:r>
                        <a:rPr lang="en-US" sz="2400" dirty="0" smtClean="0"/>
                        <a:t>Data type </a:t>
                      </a:r>
                      <a:endParaRPr lang="en-US" sz="2400" dirty="0"/>
                    </a:p>
                  </a:txBody>
                  <a:tcPr/>
                </a:tc>
                <a:tc>
                  <a:txBody>
                    <a:bodyPr/>
                    <a:lstStyle/>
                    <a:p>
                      <a:r>
                        <a:rPr lang="en-US" sz="2400" dirty="0" smtClean="0"/>
                        <a:t>Destination</a:t>
                      </a:r>
                      <a:endParaRPr lang="en-US" sz="2400" dirty="0"/>
                    </a:p>
                  </a:txBody>
                  <a:tcPr/>
                </a:tc>
                <a:extLst>
                  <a:ext uri="{0D108BD9-81ED-4DB2-BD59-A6C34878D82A}">
                    <a16:rowId xmlns:a16="http://schemas.microsoft.com/office/drawing/2014/main" val="907714775"/>
                  </a:ext>
                </a:extLst>
              </a:tr>
              <a:tr h="370840">
                <a:tc>
                  <a:txBody>
                    <a:bodyPr/>
                    <a:lstStyle/>
                    <a:p>
                      <a:endParaRPr lang="en-US" sz="2400" dirty="0"/>
                    </a:p>
                  </a:txBody>
                  <a:tcPr/>
                </a:tc>
                <a:tc>
                  <a:txBody>
                    <a:bodyPr/>
                    <a:lstStyle/>
                    <a:p>
                      <a:r>
                        <a:rPr lang="en-US" sz="2400" dirty="0" smtClean="0"/>
                        <a:t>Tag </a:t>
                      </a:r>
                      <a:endParaRPr lang="en-US" sz="2400" dirty="0"/>
                    </a:p>
                  </a:txBody>
                  <a:tcPr/>
                </a:tc>
                <a:extLst>
                  <a:ext uri="{0D108BD9-81ED-4DB2-BD59-A6C34878D82A}">
                    <a16:rowId xmlns:a16="http://schemas.microsoft.com/office/drawing/2014/main" val="3078987250"/>
                  </a:ext>
                </a:extLst>
              </a:tr>
            </a:tbl>
          </a:graphicData>
        </a:graphic>
      </p:graphicFrame>
    </p:spTree>
    <p:extLst>
      <p:ext uri="{BB962C8B-B14F-4D97-AF65-F5344CB8AC3E}">
        <p14:creationId xmlns:p14="http://schemas.microsoft.com/office/powerpoint/2010/main" val="100205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a:t>
            </a:fld>
            <a:endParaRPr lang="en-US" dirty="0"/>
          </a:p>
        </p:txBody>
      </p:sp>
      <p:sp>
        <p:nvSpPr>
          <p:cNvPr id="6" name="Title 1"/>
          <p:cNvSpPr>
            <a:spLocks noGrp="1"/>
          </p:cNvSpPr>
          <p:nvPr>
            <p:ph type="title"/>
          </p:nvPr>
        </p:nvSpPr>
        <p:spPr>
          <a:xfrm>
            <a:off x="457200" y="205979"/>
            <a:ext cx="8229600" cy="857250"/>
          </a:xfrm>
        </p:spPr>
        <p:txBody>
          <a:bodyPr>
            <a:normAutofit/>
          </a:bodyPr>
          <a:lstStyle/>
          <a:p>
            <a:r>
              <a:rPr lang="en-US" sz="4000" dirty="0" smtClean="0">
                <a:latin typeface="Abadi MT Condensed Extra Bold"/>
                <a:cs typeface="Abadi MT Condensed Extra Bold"/>
              </a:rPr>
              <a:t>Threads vs. Tasks</a:t>
            </a:r>
            <a:endParaRPr lang="en-US" sz="4000" dirty="0">
              <a:latin typeface="Abadi MT Condensed Extra Bold"/>
              <a:cs typeface="Abadi MT Condensed Extra Bold"/>
            </a:endParaRPr>
          </a:p>
        </p:txBody>
      </p:sp>
      <p:sp>
        <p:nvSpPr>
          <p:cNvPr id="7" name="Content Placeholder 2"/>
          <p:cNvSpPr>
            <a:spLocks noGrp="1"/>
          </p:cNvSpPr>
          <p:nvPr>
            <p:ph idx="1"/>
          </p:nvPr>
        </p:nvSpPr>
        <p:spPr>
          <a:xfrm>
            <a:off x="457199" y="1200151"/>
            <a:ext cx="8339221" cy="4601744"/>
          </a:xfrm>
        </p:spPr>
        <p:txBody>
          <a:bodyPr>
            <a:normAutofit lnSpcReduction="10000"/>
          </a:bodyPr>
          <a:lstStyle/>
          <a:p>
            <a:pPr lvl="1"/>
            <a:r>
              <a:rPr lang="en-US" sz="2000" dirty="0" smtClean="0">
                <a:latin typeface="Abadi MT Condensed Light"/>
                <a:cs typeface="Abadi MT Condensed Light"/>
              </a:rPr>
              <a:t>Threads are </a:t>
            </a:r>
            <a:r>
              <a:rPr lang="en-US" sz="2000" dirty="0">
                <a:latin typeface="Abadi MT Condensed Light"/>
                <a:cs typeface="Abadi MT Condensed Light"/>
              </a:rPr>
              <a:t>lightweight </a:t>
            </a:r>
            <a:r>
              <a:rPr lang="en-US" sz="2000" dirty="0" smtClean="0">
                <a:latin typeface="Abadi MT Condensed Light"/>
                <a:cs typeface="Abadi MT Condensed Light"/>
              </a:rPr>
              <a:t>execution processes</a:t>
            </a:r>
          </a:p>
          <a:p>
            <a:pPr lvl="1"/>
            <a:r>
              <a:rPr lang="en-US" sz="2000" dirty="0" smtClean="0">
                <a:latin typeface="Abadi MT Condensed Light"/>
                <a:cs typeface="Abadi MT Condensed Light"/>
              </a:rPr>
              <a:t>They are ‘created/ by the main (heavy) process – the ‘executable’</a:t>
            </a:r>
          </a:p>
          <a:p>
            <a:pPr lvl="1"/>
            <a:r>
              <a:rPr lang="en-US" sz="2000" dirty="0" smtClean="0">
                <a:latin typeface="Abadi MT Condensed Light"/>
                <a:cs typeface="Abadi MT Condensed Light"/>
              </a:rPr>
              <a:t>Threads all share </a:t>
            </a:r>
            <a:r>
              <a:rPr lang="en-US" sz="2000" dirty="0">
                <a:latin typeface="Abadi MT Condensed Light"/>
                <a:cs typeface="Abadi MT Condensed Light"/>
              </a:rPr>
              <a:t>the memory address space of the main </a:t>
            </a:r>
            <a:r>
              <a:rPr lang="en-US" sz="2000" dirty="0" smtClean="0">
                <a:latin typeface="Abadi MT Condensed Light"/>
                <a:cs typeface="Abadi MT Condensed Light"/>
              </a:rPr>
              <a:t>process.</a:t>
            </a:r>
          </a:p>
          <a:p>
            <a:pPr lvl="1"/>
            <a:endParaRPr lang="en-US" sz="2000" dirty="0">
              <a:latin typeface="Abadi MT Condensed Light"/>
              <a:cs typeface="Abadi MT Condensed Light"/>
            </a:endParaRPr>
          </a:p>
          <a:p>
            <a:pPr lvl="1"/>
            <a:endParaRPr lang="en-US" sz="2000" dirty="0" smtClean="0">
              <a:latin typeface="Abadi MT Condensed Light"/>
              <a:cs typeface="Abadi MT Condensed Light"/>
            </a:endParaRPr>
          </a:p>
          <a:p>
            <a:pPr marL="457200" lvl="1" indent="0">
              <a:buNone/>
            </a:pPr>
            <a:endParaRPr lang="en-US" sz="2000" dirty="0">
              <a:latin typeface="Abadi MT Condensed Light"/>
              <a:cs typeface="Abadi MT Condensed Light"/>
            </a:endParaRPr>
          </a:p>
          <a:p>
            <a:pPr lvl="1"/>
            <a:r>
              <a:rPr lang="en-US" sz="2000" dirty="0">
                <a:latin typeface="Abadi MT Condensed Light"/>
                <a:cs typeface="Abadi MT Condensed Light"/>
              </a:rPr>
              <a:t>A task </a:t>
            </a:r>
            <a:r>
              <a:rPr lang="en-US" sz="2000" dirty="0" smtClean="0">
                <a:latin typeface="Abadi MT Condensed Light"/>
                <a:cs typeface="Abadi MT Condensed Light"/>
              </a:rPr>
              <a:t>is main (heavy) process </a:t>
            </a:r>
          </a:p>
          <a:p>
            <a:pPr lvl="1"/>
            <a:r>
              <a:rPr lang="en-US" sz="2000" dirty="0" smtClean="0">
                <a:latin typeface="Abadi MT Condensed Light"/>
                <a:cs typeface="Abadi MT Condensed Light"/>
              </a:rPr>
              <a:t>They are ‘clones’ of a main (heavy) process – the ‘executable’</a:t>
            </a:r>
          </a:p>
          <a:p>
            <a:pPr lvl="1"/>
            <a:r>
              <a:rPr lang="en-US" sz="2000" dirty="0" smtClean="0">
                <a:latin typeface="Abadi MT Condensed Light"/>
                <a:cs typeface="Abadi MT Condensed Light"/>
              </a:rPr>
              <a:t>Each tasks has it’s own memory address </a:t>
            </a:r>
          </a:p>
          <a:p>
            <a:pPr lvl="1"/>
            <a:endParaRPr lang="en-US" sz="2000" dirty="0">
              <a:latin typeface="Abadi MT Condensed Light"/>
              <a:cs typeface="Abadi MT Condensed Light"/>
            </a:endParaRPr>
          </a:p>
          <a:p>
            <a:pPr lvl="1"/>
            <a:r>
              <a:rPr lang="en-US" sz="2000" dirty="0">
                <a:latin typeface="Abadi MT Condensed Light"/>
                <a:cs typeface="Abadi MT Condensed Light"/>
              </a:rPr>
              <a:t>T</a:t>
            </a:r>
            <a:r>
              <a:rPr lang="en-US" sz="2000" dirty="0" smtClean="0">
                <a:latin typeface="Abadi MT Condensed Light"/>
                <a:cs typeface="Abadi MT Condensed Light"/>
              </a:rPr>
              <a:t>asks/threads are not the ‘cores/CPUs’. They are processes that </a:t>
            </a:r>
            <a:r>
              <a:rPr lang="en-US" sz="2000" dirty="0" smtClean="0">
                <a:latin typeface="Abadi MT Condensed Extra Bold"/>
                <a:cs typeface="Abadi MT Condensed Extra Bold"/>
              </a:rPr>
              <a:t>bind</a:t>
            </a:r>
            <a:r>
              <a:rPr lang="en-US" sz="2000" dirty="0" smtClean="0">
                <a:latin typeface="Abadi MT Condensed Light"/>
                <a:cs typeface="Abadi MT Condensed Light"/>
              </a:rPr>
              <a:t> to the hardware</a:t>
            </a:r>
          </a:p>
        </p:txBody>
      </p:sp>
    </p:spTree>
    <p:extLst>
      <p:ext uri="{BB962C8B-B14F-4D97-AF65-F5344CB8AC3E}">
        <p14:creationId xmlns:p14="http://schemas.microsoft.com/office/powerpoint/2010/main" val="254281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Communication</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59</a:t>
            </a:fld>
            <a:endParaRPr lang="en-US" dirty="0"/>
          </a:p>
        </p:txBody>
      </p:sp>
      <p:sp>
        <p:nvSpPr>
          <p:cNvPr id="6" name="TextBox 5"/>
          <p:cNvSpPr txBox="1"/>
          <p:nvPr/>
        </p:nvSpPr>
        <p:spPr>
          <a:xfrm>
            <a:off x="282102" y="1291241"/>
            <a:ext cx="3223383" cy="1200329"/>
          </a:xfrm>
          <a:prstGeom prst="rect">
            <a:avLst/>
          </a:prstGeom>
          <a:noFill/>
        </p:spPr>
        <p:txBody>
          <a:bodyPr wrap="none" rtlCol="0">
            <a:spAutoFit/>
          </a:bodyPr>
          <a:lstStyle/>
          <a:p>
            <a:r>
              <a:rPr lang="en-US" sz="3600" b="1" u="sng" dirty="0" smtClean="0"/>
              <a:t>Point-to-Point </a:t>
            </a:r>
          </a:p>
          <a:p>
            <a:r>
              <a:rPr lang="en-US" sz="3600" b="1" u="sng" dirty="0" smtClean="0"/>
              <a:t>Communication</a:t>
            </a:r>
          </a:p>
        </p:txBody>
      </p:sp>
      <p:sp>
        <p:nvSpPr>
          <p:cNvPr id="7" name="TextBox 6"/>
          <p:cNvSpPr txBox="1"/>
          <p:nvPr/>
        </p:nvSpPr>
        <p:spPr>
          <a:xfrm>
            <a:off x="5393934" y="1319727"/>
            <a:ext cx="3441842" cy="1138773"/>
          </a:xfrm>
          <a:prstGeom prst="rect">
            <a:avLst/>
          </a:prstGeom>
          <a:noFill/>
        </p:spPr>
        <p:txBody>
          <a:bodyPr wrap="square" rtlCol="0">
            <a:spAutoFit/>
          </a:bodyPr>
          <a:lstStyle/>
          <a:p>
            <a:r>
              <a:rPr lang="en-US" sz="3600" b="1" u="sng" dirty="0" smtClean="0"/>
              <a:t>Collective</a:t>
            </a:r>
            <a:r>
              <a:rPr lang="en-US" sz="2800" b="1" u="sng" dirty="0" smtClean="0"/>
              <a:t> </a:t>
            </a:r>
          </a:p>
          <a:p>
            <a:r>
              <a:rPr lang="en-US" sz="3200" b="1" u="sng" dirty="0" smtClean="0"/>
              <a:t>Communication</a:t>
            </a:r>
          </a:p>
        </p:txBody>
      </p:sp>
      <p:sp>
        <p:nvSpPr>
          <p:cNvPr id="8" name="TextBox 7"/>
          <p:cNvSpPr txBox="1"/>
          <p:nvPr/>
        </p:nvSpPr>
        <p:spPr>
          <a:xfrm>
            <a:off x="235869" y="3847220"/>
            <a:ext cx="443373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Blocking </a:t>
            </a:r>
          </a:p>
          <a:p>
            <a:r>
              <a:rPr lang="en-US" sz="2400" dirty="0" smtClean="0"/>
              <a:t>(</a:t>
            </a:r>
            <a:r>
              <a:rPr lang="en-US" sz="2400" dirty="0" err="1" smtClean="0"/>
              <a:t>MPI_Send</a:t>
            </a:r>
            <a:r>
              <a:rPr lang="en-US" sz="2400" dirty="0" smtClean="0"/>
              <a:t>, </a:t>
            </a:r>
            <a:r>
              <a:rPr lang="en-US" sz="2400" dirty="0" err="1" smtClean="0"/>
              <a:t>MPI_Receive</a:t>
            </a:r>
            <a:r>
              <a:rPr lang="en-US" sz="2400" dirty="0" smtClean="0"/>
              <a:t>)</a:t>
            </a:r>
          </a:p>
          <a:p>
            <a:pPr marL="285750" indent="-285750">
              <a:buFont typeface="Arial" panose="020B0604020202020204" pitchFamily="34" charset="0"/>
              <a:buChar char="•"/>
            </a:pPr>
            <a:r>
              <a:rPr lang="en-US" sz="2400" dirty="0" smtClean="0"/>
              <a:t>Non-blocking </a:t>
            </a:r>
          </a:p>
          <a:p>
            <a:r>
              <a:rPr lang="en-US" sz="2400" dirty="0" smtClean="0"/>
              <a:t>(</a:t>
            </a:r>
            <a:r>
              <a:rPr lang="en-US" sz="2400" dirty="0" err="1" smtClean="0"/>
              <a:t>MPI_Isend</a:t>
            </a:r>
            <a:r>
              <a:rPr lang="en-US" sz="2400" dirty="0" smtClean="0"/>
              <a:t>, </a:t>
            </a:r>
            <a:r>
              <a:rPr lang="en-US" sz="2400" dirty="0" err="1" smtClean="0"/>
              <a:t>MPI_Irecv</a:t>
            </a:r>
            <a:r>
              <a:rPr lang="en-US" sz="2400" dirty="0" smtClean="0"/>
              <a:t>)</a:t>
            </a:r>
          </a:p>
          <a:p>
            <a:pPr marL="285750" indent="-285750">
              <a:buFont typeface="Arial" panose="020B0604020202020204" pitchFamily="34" charset="0"/>
              <a:buChar char="•"/>
            </a:pPr>
            <a:r>
              <a:rPr lang="en-US" sz="2400" dirty="0" err="1" smtClean="0"/>
              <a:t>Send&amp;Receive</a:t>
            </a:r>
            <a:endParaRPr lang="en-US" sz="2400" dirty="0"/>
          </a:p>
          <a:p>
            <a:r>
              <a:rPr lang="en-US" sz="2400" dirty="0" smtClean="0"/>
              <a:t>(</a:t>
            </a:r>
            <a:r>
              <a:rPr lang="en-US" sz="2400" dirty="0" err="1" smtClean="0"/>
              <a:t>MPI_Sendrecv</a:t>
            </a:r>
            <a:r>
              <a:rPr lang="en-US" sz="2400" dirty="0" smtClean="0"/>
              <a:t>)</a:t>
            </a:r>
            <a:endParaRPr lang="en-US" sz="2400" dirty="0"/>
          </a:p>
        </p:txBody>
      </p:sp>
      <p:sp>
        <p:nvSpPr>
          <p:cNvPr id="3" name="Rectangle 2"/>
          <p:cNvSpPr/>
          <p:nvPr/>
        </p:nvSpPr>
        <p:spPr>
          <a:xfrm>
            <a:off x="282102" y="2453814"/>
            <a:ext cx="3554859" cy="1384995"/>
          </a:xfrm>
          <a:prstGeom prst="rect">
            <a:avLst/>
          </a:prstGeom>
        </p:spPr>
        <p:txBody>
          <a:bodyPr wrap="square">
            <a:spAutoFit/>
          </a:bodyPr>
          <a:lstStyle/>
          <a:p>
            <a:r>
              <a:rPr lang="en-US" sz="2800" dirty="0"/>
              <a:t>Message is passed from one process to another</a:t>
            </a:r>
          </a:p>
        </p:txBody>
      </p:sp>
      <p:sp>
        <p:nvSpPr>
          <p:cNvPr id="9" name="Rectangle 8"/>
          <p:cNvSpPr/>
          <p:nvPr/>
        </p:nvSpPr>
        <p:spPr>
          <a:xfrm>
            <a:off x="5407568" y="2491570"/>
            <a:ext cx="3529173" cy="1384995"/>
          </a:xfrm>
          <a:prstGeom prst="rect">
            <a:avLst/>
          </a:prstGeom>
        </p:spPr>
        <p:txBody>
          <a:bodyPr wrap="square">
            <a:spAutoFit/>
          </a:bodyPr>
          <a:lstStyle/>
          <a:p>
            <a:r>
              <a:rPr lang="en-US" sz="2800" dirty="0"/>
              <a:t>Message passes to all processes in a communicator</a:t>
            </a:r>
          </a:p>
        </p:txBody>
      </p:sp>
      <p:cxnSp>
        <p:nvCxnSpPr>
          <p:cNvPr id="11" name="Straight Connector 10"/>
          <p:cNvCxnSpPr/>
          <p:nvPr/>
        </p:nvCxnSpPr>
        <p:spPr>
          <a:xfrm>
            <a:off x="4674742" y="1638728"/>
            <a:ext cx="0" cy="4602823"/>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478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Blocking versus non-blocking:</a:t>
            </a:r>
          </a:p>
          <a:p>
            <a:pPr lvl="1"/>
            <a:r>
              <a:rPr lang="en-US" dirty="0" smtClean="0"/>
              <a:t>Blocking routines do not return until it is safe to use the routine’s buffer (i.e. variables)</a:t>
            </a:r>
          </a:p>
          <a:p>
            <a:pPr lvl="2"/>
            <a:r>
              <a:rPr lang="en-US" dirty="0"/>
              <a:t>s</a:t>
            </a:r>
            <a:r>
              <a:rPr lang="en-US" dirty="0" smtClean="0"/>
              <a:t>afe: </a:t>
            </a:r>
            <a:r>
              <a:rPr lang="en-US" dirty="0"/>
              <a:t>the buffer has been copied to system or receiver buffer </a:t>
            </a:r>
            <a:endParaRPr lang="en-US" dirty="0" smtClean="0"/>
          </a:p>
          <a:p>
            <a:pPr lvl="1"/>
            <a:r>
              <a:rPr lang="en-US" dirty="0" smtClean="0"/>
              <a:t>Non-blocking routines do not wait for communication to complete</a:t>
            </a:r>
          </a:p>
          <a:p>
            <a:pPr lvl="1"/>
            <a:r>
              <a:rPr lang="en-US" dirty="0" smtClean="0"/>
              <a:t>Non-blocking routines allow the overlap of computation and communication in order to gain performance</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60</a:t>
            </a:fld>
            <a:endParaRPr lang="en-US" dirty="0"/>
          </a:p>
        </p:txBody>
      </p:sp>
      <p:sp>
        <p:nvSpPr>
          <p:cNvPr id="6" name="Title 1"/>
          <p:cNvSpPr>
            <a:spLocks noGrp="1"/>
          </p:cNvSpPr>
          <p:nvPr>
            <p:ph type="title"/>
          </p:nvPr>
        </p:nvSpPr>
        <p:spPr/>
        <p:txBody>
          <a:bodyPr/>
          <a:lstStyle/>
          <a:p>
            <a:r>
              <a:rPr lang="en-US" dirty="0" smtClean="0"/>
              <a:t>Point-to-Point Communication</a:t>
            </a:r>
            <a:endParaRPr lang="en-US" dirty="0"/>
          </a:p>
        </p:txBody>
      </p:sp>
    </p:spTree>
    <p:extLst>
      <p:ext uri="{BB962C8B-B14F-4D97-AF65-F5344CB8AC3E}">
        <p14:creationId xmlns:p14="http://schemas.microsoft.com/office/powerpoint/2010/main" val="30504951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5950"/>
            <a:ext cx="8229600" cy="1124049"/>
          </a:xfrm>
        </p:spPr>
        <p:txBody>
          <a:bodyPr/>
          <a:lstStyle/>
          <a:p>
            <a:r>
              <a:rPr lang="en-US" dirty="0" smtClean="0"/>
              <a:t>Deadlock: Message passing cannot be completed.</a:t>
            </a:r>
          </a:p>
          <a:p>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61</a:t>
            </a:fld>
            <a:endParaRPr lang="en-US" dirty="0"/>
          </a:p>
        </p:txBody>
      </p:sp>
      <p:sp>
        <p:nvSpPr>
          <p:cNvPr id="6" name="Title 1"/>
          <p:cNvSpPr>
            <a:spLocks noGrp="1"/>
          </p:cNvSpPr>
          <p:nvPr>
            <p:ph type="title"/>
          </p:nvPr>
        </p:nvSpPr>
        <p:spPr/>
        <p:txBody>
          <a:bodyPr/>
          <a:lstStyle/>
          <a:p>
            <a:r>
              <a:rPr lang="en-US" dirty="0" smtClean="0"/>
              <a:t>Point-to-Point Communication</a:t>
            </a:r>
            <a:endParaRPr lang="en-US" dirty="0"/>
          </a:p>
        </p:txBody>
      </p:sp>
      <p:sp>
        <p:nvSpPr>
          <p:cNvPr id="8" name="Rectangle 1"/>
          <p:cNvSpPr>
            <a:spLocks noChangeArrowheads="1"/>
          </p:cNvSpPr>
          <p:nvPr/>
        </p:nvSpPr>
        <p:spPr bwMode="auto">
          <a:xfrm>
            <a:off x="457200" y="2430516"/>
            <a:ext cx="8686799" cy="181588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if (rank == 0) {</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MPI_Send</a:t>
            </a:r>
            <a:r>
              <a:rPr kumimoji="0" lang="en-US" altLang="en-US" sz="1600" b="0" i="0" u="none" strike="noStrike" cap="none" normalizeH="0" baseline="0" dirty="0" smtClean="0">
                <a:ln>
                  <a:noFill/>
                </a:ln>
                <a:solidFill>
                  <a:srgbClr val="000000"/>
                </a:solidFill>
                <a:effectLst/>
              </a:rPr>
              <a:t>(..., 1, tag, MPI_COMM_WORLD);</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MPI_Recv</a:t>
            </a:r>
            <a:r>
              <a:rPr kumimoji="0" lang="en-US" altLang="en-US" sz="1600" b="0" i="0" u="none" strike="noStrike" cap="none" normalizeH="0" baseline="0" dirty="0" smtClean="0">
                <a:ln>
                  <a:noFill/>
                </a:ln>
                <a:solidFill>
                  <a:srgbClr val="000000"/>
                </a:solidFill>
                <a:effectLst/>
              </a:rPr>
              <a:t>(..., 1, tag, MPI_COMM_WORLD, &amp;status);</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else if (rank == 1) {</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MPI_Send</a:t>
            </a:r>
            <a:r>
              <a:rPr kumimoji="0" lang="en-US" altLang="en-US" sz="1600" b="0" i="0" u="none" strike="noStrike" cap="none" normalizeH="0" baseline="0" dirty="0" smtClean="0">
                <a:ln>
                  <a:noFill/>
                </a:ln>
                <a:solidFill>
                  <a:srgbClr val="000000"/>
                </a:solidFill>
                <a:effectLst/>
              </a:rPr>
              <a:t>(..., 0, tag, MPI_COMM_WORLD);</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MPI_Recv</a:t>
            </a:r>
            <a:r>
              <a:rPr kumimoji="0" lang="en-US" altLang="en-US" sz="1600" b="0" i="0" u="none" strike="noStrike" cap="none" normalizeH="0" baseline="0" dirty="0" smtClean="0">
                <a:ln>
                  <a:noFill/>
                </a:ln>
                <a:solidFill>
                  <a:srgbClr val="000000"/>
                </a:solidFill>
                <a:effectLst/>
              </a:rPr>
              <a:t>(..., 0, tag, MPI_COMM_WORLD, &amp;status);</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a:t>
            </a:r>
            <a:r>
              <a:rPr kumimoji="0" lang="en-US" altLang="en-US" sz="1600" b="0" i="0" u="none" strike="noStrike" cap="none" normalizeH="0" baseline="0" dirty="0" smtClean="0">
                <a:ln>
                  <a:noFill/>
                </a:ln>
                <a:solidFill>
                  <a:schemeClr val="tx1"/>
                </a:solidFill>
                <a:effectLst/>
              </a:rPr>
              <a:t> </a:t>
            </a:r>
          </a:p>
        </p:txBody>
      </p:sp>
      <p:sp>
        <p:nvSpPr>
          <p:cNvPr id="9" name="Rectangle 2"/>
          <p:cNvSpPr>
            <a:spLocks noChangeArrowheads="1"/>
          </p:cNvSpPr>
          <p:nvPr/>
        </p:nvSpPr>
        <p:spPr bwMode="auto">
          <a:xfrm>
            <a:off x="457200" y="4436685"/>
            <a:ext cx="8686800" cy="181588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if (rank == 0) {</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MPI_Send</a:t>
            </a:r>
            <a:r>
              <a:rPr kumimoji="0" lang="en-US" altLang="en-US" sz="1600" b="0" i="0" u="none" strike="noStrike" cap="none" normalizeH="0" baseline="0" dirty="0" smtClean="0">
                <a:ln>
                  <a:noFill/>
                </a:ln>
                <a:solidFill>
                  <a:srgbClr val="000000"/>
                </a:solidFill>
                <a:effectLst/>
              </a:rPr>
              <a:t>(..., 1, tag, MPI_COMM_WORLD);</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MPI_Recv</a:t>
            </a:r>
            <a:r>
              <a:rPr kumimoji="0" lang="en-US" altLang="en-US" sz="1600" b="0" i="0" u="none" strike="noStrike" cap="none" normalizeH="0" baseline="0" dirty="0" smtClean="0">
                <a:ln>
                  <a:noFill/>
                </a:ln>
                <a:solidFill>
                  <a:srgbClr val="000000"/>
                </a:solidFill>
                <a:effectLst/>
              </a:rPr>
              <a:t>(..., 1, tag, MPI_COMM_WORLD, &amp;status);</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else if (rank == 1) {</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MPI_Recv</a:t>
            </a:r>
            <a:r>
              <a:rPr kumimoji="0" lang="en-US" altLang="en-US" sz="1600" b="0" i="0" u="none" strike="noStrike" cap="none" normalizeH="0" baseline="0" dirty="0" smtClean="0">
                <a:ln>
                  <a:noFill/>
                </a:ln>
                <a:solidFill>
                  <a:srgbClr val="000000"/>
                </a:solidFill>
                <a:effectLst/>
              </a:rPr>
              <a:t>(..., 0, tag, MPI_COMM_WORLD, &amp;status);</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    </a:t>
            </a:r>
            <a:r>
              <a:rPr kumimoji="0" lang="en-US" altLang="en-US" sz="1600" b="0" i="0" u="none" strike="noStrike" cap="none" normalizeH="0" baseline="0" dirty="0" err="1" smtClean="0">
                <a:ln>
                  <a:noFill/>
                </a:ln>
                <a:solidFill>
                  <a:srgbClr val="000000"/>
                </a:solidFill>
                <a:effectLst/>
              </a:rPr>
              <a:t>MPI_Send</a:t>
            </a:r>
            <a:r>
              <a:rPr kumimoji="0" lang="en-US" altLang="en-US" sz="1600" b="0" i="0" u="none" strike="noStrike" cap="none" normalizeH="0" baseline="0" dirty="0" smtClean="0">
                <a:ln>
                  <a:noFill/>
                </a:ln>
                <a:solidFill>
                  <a:srgbClr val="000000"/>
                </a:solidFill>
                <a:effectLst/>
              </a:rPr>
              <a:t>(..., 0, tag, MPI_COMM_WORLD);</a:t>
            </a:r>
            <a:br>
              <a:rPr kumimoji="0" lang="en-US" altLang="en-US" sz="1600" b="0" i="0" u="none" strike="noStrike" cap="none" normalizeH="0" baseline="0" dirty="0" smtClean="0">
                <a:ln>
                  <a:noFill/>
                </a:ln>
                <a:solidFill>
                  <a:srgbClr val="000000"/>
                </a:solidFill>
                <a:effectLst/>
              </a:rPr>
            </a:br>
            <a:r>
              <a:rPr kumimoji="0" lang="en-US" altLang="en-US" sz="1600" b="0" i="0" u="none" strike="noStrike" cap="none" normalizeH="0" baseline="0" dirty="0" smtClean="0">
                <a:ln>
                  <a:noFill/>
                </a:ln>
                <a:solidFill>
                  <a:srgbClr val="000000"/>
                </a:solidFill>
                <a:effectLst/>
              </a:rPr>
              <a:t>}</a:t>
            </a:r>
            <a:r>
              <a:rPr kumimoji="0" lang="en-US" altLang="en-US" sz="1600" b="0" i="0" u="none" strike="noStrike" cap="none" normalizeH="0" baseline="0" dirty="0" smtClean="0">
                <a:ln>
                  <a:noFill/>
                </a:ln>
                <a:solidFill>
                  <a:schemeClr val="tx1"/>
                </a:solidFill>
                <a:effectLst/>
              </a:rPr>
              <a:t> </a:t>
            </a:r>
          </a:p>
        </p:txBody>
      </p:sp>
      <p:pic>
        <p:nvPicPr>
          <p:cNvPr id="2052" name="Picture 4" descr="Image result for smile emo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81" y="4746590"/>
            <a:ext cx="1082609" cy="10826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7400481" y="2827225"/>
            <a:ext cx="1064665" cy="1079183"/>
          </a:xfrm>
          <a:prstGeom prst="rect">
            <a:avLst/>
          </a:prstGeom>
        </p:spPr>
      </p:pic>
    </p:spTree>
    <p:extLst>
      <p:ext uri="{BB962C8B-B14F-4D97-AF65-F5344CB8AC3E}">
        <p14:creationId xmlns:p14="http://schemas.microsoft.com/office/powerpoint/2010/main" val="18299192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220085"/>
          </a:xfrm>
        </p:spPr>
        <p:txBody>
          <a:bodyPr/>
          <a:lstStyle/>
          <a:p>
            <a:r>
              <a:rPr lang="en-US" dirty="0" smtClean="0"/>
              <a:t>Order and Fairness</a:t>
            </a:r>
          </a:p>
          <a:p>
            <a:pPr lvl="1"/>
            <a:r>
              <a:rPr lang="en-US" dirty="0" smtClean="0"/>
              <a:t>MPI keeps the order of send (or receive) requests from the same routine</a:t>
            </a:r>
          </a:p>
          <a:p>
            <a:pPr lvl="1"/>
            <a:r>
              <a:rPr lang="en-US" dirty="0" smtClean="0"/>
              <a:t>MPI does not guarantee fairness </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62</a:t>
            </a:fld>
            <a:endParaRPr lang="en-US" dirty="0"/>
          </a:p>
        </p:txBody>
      </p:sp>
      <p:sp>
        <p:nvSpPr>
          <p:cNvPr id="6" name="Title 1"/>
          <p:cNvSpPr>
            <a:spLocks noGrp="1"/>
          </p:cNvSpPr>
          <p:nvPr>
            <p:ph type="title"/>
          </p:nvPr>
        </p:nvSpPr>
        <p:spPr/>
        <p:txBody>
          <a:bodyPr/>
          <a:lstStyle/>
          <a:p>
            <a:r>
              <a:rPr lang="en-US" dirty="0" smtClean="0"/>
              <a:t>Point-to-Point Communication</a:t>
            </a:r>
            <a:endParaRPr lang="en-US" dirty="0"/>
          </a:p>
        </p:txBody>
      </p:sp>
      <p:pic>
        <p:nvPicPr>
          <p:cNvPr id="7" name="Picture 6"/>
          <p:cNvPicPr>
            <a:picLocks noChangeAspect="1"/>
          </p:cNvPicPr>
          <p:nvPr/>
        </p:nvPicPr>
        <p:blipFill>
          <a:blip r:embed="rId2"/>
          <a:stretch>
            <a:fillRect/>
          </a:stretch>
        </p:blipFill>
        <p:spPr>
          <a:xfrm>
            <a:off x="4571999" y="3715595"/>
            <a:ext cx="3408793" cy="2495423"/>
          </a:xfrm>
          <a:prstGeom prst="rect">
            <a:avLst/>
          </a:prstGeom>
        </p:spPr>
      </p:pic>
      <p:sp>
        <p:nvSpPr>
          <p:cNvPr id="8" name="Rectangle 7"/>
          <p:cNvSpPr/>
          <p:nvPr/>
        </p:nvSpPr>
        <p:spPr>
          <a:xfrm>
            <a:off x="1308065" y="4366020"/>
            <a:ext cx="3751988" cy="1569660"/>
          </a:xfrm>
          <a:prstGeom prst="rect">
            <a:avLst/>
          </a:prstGeom>
        </p:spPr>
        <p:txBody>
          <a:bodyPr wrap="square">
            <a:spAutoFit/>
          </a:bodyPr>
          <a:lstStyle/>
          <a:p>
            <a:r>
              <a:rPr lang="en-US" sz="2400" dirty="0" smtClean="0"/>
              <a:t>If 2 different tasks send messages that match another tasks receive, only one send will be complete</a:t>
            </a:r>
            <a:endParaRPr lang="en-US" sz="2400" dirty="0"/>
          </a:p>
        </p:txBody>
      </p:sp>
    </p:spTree>
    <p:extLst>
      <p:ext uri="{BB962C8B-B14F-4D97-AF65-F5344CB8AC3E}">
        <p14:creationId xmlns:p14="http://schemas.microsoft.com/office/powerpoint/2010/main" val="10694981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5800" y="1468773"/>
            <a:ext cx="4610926" cy="4718854"/>
          </a:xfrm>
          <a:prstGeom prst="rect">
            <a:avLst/>
          </a:prstGeom>
        </p:spPr>
      </p:pic>
      <p:sp>
        <p:nvSpPr>
          <p:cNvPr id="2" name="Title 1"/>
          <p:cNvSpPr>
            <a:spLocks noGrp="1"/>
          </p:cNvSpPr>
          <p:nvPr>
            <p:ph type="title"/>
          </p:nvPr>
        </p:nvSpPr>
        <p:spPr/>
        <p:txBody>
          <a:bodyPr/>
          <a:lstStyle/>
          <a:p>
            <a:r>
              <a:rPr lang="en-US" dirty="0" smtClean="0"/>
              <a:t>Point-to-Point Communication</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63</a:t>
            </a:fld>
            <a:endParaRPr lang="en-US" dirty="0"/>
          </a:p>
        </p:txBody>
      </p:sp>
      <p:sp>
        <p:nvSpPr>
          <p:cNvPr id="7" name="Rectangle 6"/>
          <p:cNvSpPr/>
          <p:nvPr/>
        </p:nvSpPr>
        <p:spPr>
          <a:xfrm>
            <a:off x="308061" y="1417638"/>
            <a:ext cx="4729554" cy="4812591"/>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18070" y="1543761"/>
            <a:ext cx="3813733" cy="1569660"/>
          </a:xfrm>
          <a:prstGeom prst="rect">
            <a:avLst/>
          </a:prstGeom>
        </p:spPr>
        <p:txBody>
          <a:bodyPr wrap="square">
            <a:spAutoFit/>
          </a:bodyPr>
          <a:lstStyle/>
          <a:p>
            <a:r>
              <a:rPr lang="en-US" sz="3200" dirty="0" smtClean="0"/>
              <a:t>A blocking communication </a:t>
            </a:r>
          </a:p>
          <a:p>
            <a:r>
              <a:rPr lang="en-US" sz="3200" dirty="0" smtClean="0"/>
              <a:t>between 2 processes </a:t>
            </a:r>
            <a:endParaRPr lang="en-US" sz="3200" dirty="0"/>
          </a:p>
        </p:txBody>
      </p:sp>
    </p:spTree>
    <p:extLst>
      <p:ext uri="{BB962C8B-B14F-4D97-AF65-F5344CB8AC3E}">
        <p14:creationId xmlns:p14="http://schemas.microsoft.com/office/powerpoint/2010/main" val="2999744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Communication</a:t>
            </a:r>
          </a:p>
        </p:txBody>
      </p:sp>
      <p:sp>
        <p:nvSpPr>
          <p:cNvPr id="3" name="Content Placeholder 2"/>
          <p:cNvSpPr>
            <a:spLocks noGrp="1"/>
          </p:cNvSpPr>
          <p:nvPr>
            <p:ph idx="1"/>
          </p:nvPr>
        </p:nvSpPr>
        <p:spPr>
          <a:xfrm>
            <a:off x="457200" y="1425744"/>
            <a:ext cx="8229600" cy="986946"/>
          </a:xfrm>
        </p:spPr>
        <p:txBody>
          <a:bodyPr>
            <a:normAutofit/>
          </a:bodyPr>
          <a:lstStyle/>
          <a:p>
            <a:r>
              <a:rPr lang="en-US" sz="2600" dirty="0" smtClean="0"/>
              <a:t>MPI_SEND(</a:t>
            </a:r>
            <a:r>
              <a:rPr lang="en-US" sz="2600" dirty="0" err="1" smtClean="0"/>
              <a:t>buf,count,datatype,dest,tag,comm,ierr</a:t>
            </a:r>
            <a:r>
              <a:rPr lang="en-US" sz="2600" dirty="0" smtClean="0"/>
              <a:t>)</a:t>
            </a:r>
          </a:p>
          <a:p>
            <a:r>
              <a:rPr lang="en-US" sz="2600" dirty="0" err="1" smtClean="0"/>
              <a:t>MPI_Send</a:t>
            </a:r>
            <a:r>
              <a:rPr lang="en-US" sz="2600" dirty="0" smtClean="0"/>
              <a:t>(&amp;</a:t>
            </a:r>
            <a:r>
              <a:rPr lang="en-US" sz="2600" dirty="0" err="1" smtClean="0"/>
              <a:t>buf,count,datatype,dest,tag,comm</a:t>
            </a:r>
            <a:r>
              <a:rPr lang="en-US" sz="2600" dirty="0" smtClean="0"/>
              <a:t>)</a:t>
            </a:r>
            <a:endParaRPr lang="en-US" sz="2600" dirty="0"/>
          </a:p>
          <a:p>
            <a:endParaRPr lang="en-US" sz="2600" dirty="0" smtClean="0"/>
          </a:p>
          <a:p>
            <a:endParaRPr lang="en-US" sz="2600" dirty="0" smtClean="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48517140"/>
              </p:ext>
            </p:extLst>
          </p:nvPr>
        </p:nvGraphicFramePr>
        <p:xfrm>
          <a:off x="457200" y="3159443"/>
          <a:ext cx="4742030" cy="2966720"/>
        </p:xfrm>
        <a:graphic>
          <a:graphicData uri="http://schemas.openxmlformats.org/drawingml/2006/table">
            <a:tbl>
              <a:tblPr firstRow="1" bandRow="1">
                <a:tableStyleId>{5C22544A-7EE6-4342-B048-85BDC9FD1C3A}</a:tableStyleId>
              </a:tblPr>
              <a:tblGrid>
                <a:gridCol w="1011619">
                  <a:extLst>
                    <a:ext uri="{9D8B030D-6E8A-4147-A177-3AD203B41FA5}">
                      <a16:colId xmlns:a16="http://schemas.microsoft.com/office/drawing/2014/main" val="227586691"/>
                    </a:ext>
                  </a:extLst>
                </a:gridCol>
                <a:gridCol w="643255">
                  <a:extLst>
                    <a:ext uri="{9D8B030D-6E8A-4147-A177-3AD203B41FA5}">
                      <a16:colId xmlns:a16="http://schemas.microsoft.com/office/drawing/2014/main" val="2052430517"/>
                    </a:ext>
                  </a:extLst>
                </a:gridCol>
                <a:gridCol w="3087156">
                  <a:extLst>
                    <a:ext uri="{9D8B030D-6E8A-4147-A177-3AD203B41FA5}">
                      <a16:colId xmlns:a16="http://schemas.microsoft.com/office/drawing/2014/main" val="2441612828"/>
                    </a:ext>
                  </a:extLst>
                </a:gridCol>
              </a:tblGrid>
              <a:tr h="370840">
                <a:tc>
                  <a:txBody>
                    <a:bodyPr/>
                    <a:lstStyle/>
                    <a:p>
                      <a:r>
                        <a:rPr lang="en-US" b="1" dirty="0" smtClean="0">
                          <a:solidFill>
                            <a:schemeClr val="tx1"/>
                          </a:solidFill>
                        </a:rPr>
                        <a:t>Variable</a:t>
                      </a:r>
                      <a:endParaRPr lang="en-US" b="1" dirty="0">
                        <a:solidFill>
                          <a:schemeClr val="tx1"/>
                        </a:solidFill>
                      </a:endParaRPr>
                    </a:p>
                  </a:txBody>
                  <a:tcPr>
                    <a:solidFill>
                      <a:srgbClr val="E9EDF4"/>
                    </a:solidFill>
                  </a:tcPr>
                </a:tc>
                <a:tc>
                  <a:txBody>
                    <a:bodyPr/>
                    <a:lstStyle/>
                    <a:p>
                      <a:endParaRPr lang="en-US" dirty="0"/>
                    </a:p>
                  </a:txBody>
                  <a:tcPr>
                    <a:solidFill>
                      <a:srgbClr val="E9EDF4"/>
                    </a:solidFill>
                  </a:tcPr>
                </a:tc>
                <a:tc>
                  <a:txBody>
                    <a:bodyPr/>
                    <a:lstStyle/>
                    <a:p>
                      <a:r>
                        <a:rPr lang="en-US" dirty="0" smtClean="0">
                          <a:solidFill>
                            <a:schemeClr val="tx1"/>
                          </a:solidFill>
                        </a:rPr>
                        <a:t>Definition</a:t>
                      </a:r>
                      <a:endParaRPr lang="en-US"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dirty="0" err="1" smtClean="0"/>
                        <a:t>buf</a:t>
                      </a:r>
                      <a:endParaRPr lang="en-US" dirty="0"/>
                    </a:p>
                  </a:txBody>
                  <a:tcPr/>
                </a:tc>
                <a:tc>
                  <a:txBody>
                    <a:bodyPr/>
                    <a:lstStyle/>
                    <a:p>
                      <a:pPr algn="ctr"/>
                      <a:r>
                        <a:rPr lang="en-US" dirty="0" smtClean="0"/>
                        <a:t>IN</a:t>
                      </a:r>
                      <a:endParaRPr lang="en-US" dirty="0"/>
                    </a:p>
                  </a:txBody>
                  <a:tcPr/>
                </a:tc>
                <a:tc>
                  <a:txBody>
                    <a:bodyPr/>
                    <a:lstStyle/>
                    <a:p>
                      <a:r>
                        <a:rPr lang="en-US" dirty="0" smtClean="0"/>
                        <a:t>Address</a:t>
                      </a:r>
                      <a:r>
                        <a:rPr lang="en-US" baseline="0" dirty="0" smtClean="0"/>
                        <a:t> of send buffer</a:t>
                      </a:r>
                      <a:endParaRPr lang="en-US" dirty="0"/>
                    </a:p>
                  </a:txBody>
                  <a:tcPr/>
                </a:tc>
                <a:extLst>
                  <a:ext uri="{0D108BD9-81ED-4DB2-BD59-A6C34878D82A}">
                    <a16:rowId xmlns:a16="http://schemas.microsoft.com/office/drawing/2014/main" val="1226853510"/>
                  </a:ext>
                </a:extLst>
              </a:tr>
              <a:tr h="370840">
                <a:tc>
                  <a:txBody>
                    <a:bodyPr/>
                    <a:lstStyle/>
                    <a:p>
                      <a:r>
                        <a:rPr lang="en-US" dirty="0" smtClean="0"/>
                        <a:t>count</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elements in </a:t>
                      </a:r>
                      <a:r>
                        <a:rPr lang="en-US" dirty="0" err="1" smtClean="0"/>
                        <a:t>buf</a:t>
                      </a:r>
                      <a:endParaRPr lang="en-US" dirty="0" smtClean="0"/>
                    </a:p>
                  </a:txBody>
                  <a:tcPr/>
                </a:tc>
                <a:extLst>
                  <a:ext uri="{0D108BD9-81ED-4DB2-BD59-A6C34878D82A}">
                    <a16:rowId xmlns:a16="http://schemas.microsoft.com/office/drawing/2014/main" val="2473487635"/>
                  </a:ext>
                </a:extLst>
              </a:tr>
              <a:tr h="370840">
                <a:tc>
                  <a:txBody>
                    <a:bodyPr/>
                    <a:lstStyle/>
                    <a:p>
                      <a:r>
                        <a:rPr lang="en-US" dirty="0" smtClean="0"/>
                        <a:t>datatype</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MPI</a:t>
                      </a:r>
                      <a:r>
                        <a:rPr lang="en-US" baseline="0" dirty="0" smtClean="0"/>
                        <a:t> data type of send buffer</a:t>
                      </a:r>
                      <a:endParaRPr lang="en-US" dirty="0" smtClean="0"/>
                    </a:p>
                  </a:txBody>
                  <a:tcPr/>
                </a:tc>
                <a:extLst>
                  <a:ext uri="{0D108BD9-81ED-4DB2-BD59-A6C34878D82A}">
                    <a16:rowId xmlns:a16="http://schemas.microsoft.com/office/drawing/2014/main" val="2024013469"/>
                  </a:ext>
                </a:extLst>
              </a:tr>
              <a:tr h="370840">
                <a:tc>
                  <a:txBody>
                    <a:bodyPr/>
                    <a:lstStyle/>
                    <a:p>
                      <a:r>
                        <a:rPr lang="en-US" dirty="0" err="1" smtClean="0"/>
                        <a:t>dest</a:t>
                      </a:r>
                      <a:endParaRPr lang="en-US" dirty="0"/>
                    </a:p>
                  </a:txBody>
                  <a:tcPr/>
                </a:tc>
                <a:tc>
                  <a:txBody>
                    <a:bodyPr/>
                    <a:lstStyle/>
                    <a:p>
                      <a:pPr algn="ctr"/>
                      <a:r>
                        <a:rPr lang="en-US" dirty="0" smtClean="0"/>
                        <a:t>IN</a:t>
                      </a:r>
                      <a:endParaRPr lang="en-US" dirty="0"/>
                    </a:p>
                  </a:txBody>
                  <a:tcPr/>
                </a:tc>
                <a:tc>
                  <a:txBody>
                    <a:bodyPr/>
                    <a:lstStyle/>
                    <a:p>
                      <a:r>
                        <a:rPr lang="en-US" dirty="0" smtClean="0"/>
                        <a:t>Rank</a:t>
                      </a:r>
                      <a:r>
                        <a:rPr lang="en-US" baseline="0" dirty="0" smtClean="0"/>
                        <a:t> of destination</a:t>
                      </a:r>
                      <a:endParaRPr lang="en-US" dirty="0"/>
                    </a:p>
                  </a:txBody>
                  <a:tcPr/>
                </a:tc>
                <a:extLst>
                  <a:ext uri="{0D108BD9-81ED-4DB2-BD59-A6C34878D82A}">
                    <a16:rowId xmlns:a16="http://schemas.microsoft.com/office/drawing/2014/main" val="850225717"/>
                  </a:ext>
                </a:extLst>
              </a:tr>
              <a:tr h="370840">
                <a:tc>
                  <a:txBody>
                    <a:bodyPr/>
                    <a:lstStyle/>
                    <a:p>
                      <a:r>
                        <a:rPr lang="en-US" dirty="0" smtClean="0"/>
                        <a:t>tag</a:t>
                      </a:r>
                      <a:endParaRPr lang="en-US" dirty="0"/>
                    </a:p>
                  </a:txBody>
                  <a:tcPr/>
                </a:tc>
                <a:tc>
                  <a:txBody>
                    <a:bodyPr/>
                    <a:lstStyle/>
                    <a:p>
                      <a:pPr algn="ctr"/>
                      <a:r>
                        <a:rPr lang="en-US" dirty="0" smtClean="0"/>
                        <a:t>IN</a:t>
                      </a:r>
                      <a:endParaRPr lang="en-US" dirty="0"/>
                    </a:p>
                  </a:txBody>
                  <a:tcPr/>
                </a:tc>
                <a:tc>
                  <a:txBody>
                    <a:bodyPr/>
                    <a:lstStyle/>
                    <a:p>
                      <a:r>
                        <a:rPr lang="en-US" dirty="0" smtClean="0"/>
                        <a:t>Message tag</a:t>
                      </a:r>
                      <a:endParaRPr lang="en-US" dirty="0"/>
                    </a:p>
                  </a:txBody>
                  <a:tcPr/>
                </a:tc>
                <a:extLst>
                  <a:ext uri="{0D108BD9-81ED-4DB2-BD59-A6C34878D82A}">
                    <a16:rowId xmlns:a16="http://schemas.microsoft.com/office/drawing/2014/main" val="333333139"/>
                  </a:ext>
                </a:extLst>
              </a:tr>
              <a:tr h="370840">
                <a:tc>
                  <a:txBody>
                    <a:bodyPr/>
                    <a:lstStyle/>
                    <a:p>
                      <a:r>
                        <a:rPr lang="en-US" dirty="0" err="1" smtClean="0"/>
                        <a:t>comm</a:t>
                      </a:r>
                      <a:endParaRPr lang="en-US" dirty="0"/>
                    </a:p>
                  </a:txBody>
                  <a:tcPr/>
                </a:tc>
                <a:tc>
                  <a:txBody>
                    <a:bodyPr/>
                    <a:lstStyle/>
                    <a:p>
                      <a:pPr algn="ctr"/>
                      <a:r>
                        <a:rPr lang="en-US" dirty="0" smtClean="0"/>
                        <a:t>IN</a:t>
                      </a:r>
                      <a:endParaRPr lang="en-US" dirty="0"/>
                    </a:p>
                  </a:txBody>
                  <a:tcPr/>
                </a:tc>
                <a:tc>
                  <a:txBody>
                    <a:bodyPr/>
                    <a:lstStyle/>
                    <a:p>
                      <a:r>
                        <a:rPr lang="en-US" dirty="0" smtClean="0"/>
                        <a:t>Communicator </a:t>
                      </a:r>
                      <a:endParaRPr lang="en-US" dirty="0"/>
                    </a:p>
                  </a:txBody>
                  <a:tcPr/>
                </a:tc>
                <a:extLst>
                  <a:ext uri="{0D108BD9-81ED-4DB2-BD59-A6C34878D82A}">
                    <a16:rowId xmlns:a16="http://schemas.microsoft.com/office/drawing/2014/main" val="455859208"/>
                  </a:ext>
                </a:extLst>
              </a:tr>
              <a:tr h="370840">
                <a:tc>
                  <a:txBody>
                    <a:bodyPr/>
                    <a:lstStyle/>
                    <a:p>
                      <a:r>
                        <a:rPr lang="en-US" dirty="0" err="1" smtClean="0"/>
                        <a:t>ierr</a:t>
                      </a:r>
                      <a:endParaRPr lang="en-US" dirty="0"/>
                    </a:p>
                  </a:txBody>
                  <a:tcPr/>
                </a:tc>
                <a:tc>
                  <a:txBody>
                    <a:bodyPr/>
                    <a:lstStyle/>
                    <a:p>
                      <a:pPr algn="ctr"/>
                      <a:r>
                        <a:rPr lang="en-US" dirty="0" smtClean="0"/>
                        <a:t>OUT</a:t>
                      </a:r>
                      <a:endParaRPr lang="en-US" dirty="0"/>
                    </a:p>
                  </a:txBody>
                  <a:tcPr/>
                </a:tc>
                <a:tc>
                  <a:txBody>
                    <a:bodyPr/>
                    <a:lstStyle/>
                    <a:p>
                      <a:r>
                        <a:rPr lang="en-US" dirty="0" smtClean="0"/>
                        <a:t>Return code</a:t>
                      </a:r>
                      <a:endParaRPr lang="en-US" dirty="0"/>
                    </a:p>
                  </a:txBody>
                  <a:tcPr/>
                </a:tc>
                <a:extLst>
                  <a:ext uri="{0D108BD9-81ED-4DB2-BD59-A6C34878D82A}">
                    <a16:rowId xmlns:a16="http://schemas.microsoft.com/office/drawing/2014/main" val="2685106510"/>
                  </a:ext>
                </a:extLst>
              </a:tr>
            </a:tbl>
          </a:graphicData>
        </a:graphic>
      </p:graphicFrame>
      <p:sp>
        <p:nvSpPr>
          <p:cNvPr id="6" name="Rectangle 5"/>
          <p:cNvSpPr/>
          <p:nvPr/>
        </p:nvSpPr>
        <p:spPr>
          <a:xfrm>
            <a:off x="2602523" y="1497434"/>
            <a:ext cx="2890394" cy="82783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534218" y="1497434"/>
            <a:ext cx="2244198" cy="827830"/>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567043" y="2263063"/>
            <a:ext cx="961353" cy="584775"/>
          </a:xfrm>
          <a:prstGeom prst="rect">
            <a:avLst/>
          </a:prstGeom>
          <a:noFill/>
        </p:spPr>
        <p:txBody>
          <a:bodyPr wrap="none" rtlCol="0">
            <a:spAutoFit/>
          </a:bodyPr>
          <a:lstStyle/>
          <a:p>
            <a:r>
              <a:rPr lang="en-US" sz="3200" dirty="0" smtClean="0">
                <a:solidFill>
                  <a:srgbClr val="4A7EBB"/>
                </a:solidFill>
              </a:rPr>
              <a:t>Data</a:t>
            </a:r>
            <a:endParaRPr lang="en-US" sz="3200" dirty="0">
              <a:solidFill>
                <a:srgbClr val="4A7EBB"/>
              </a:solidFill>
            </a:endParaRPr>
          </a:p>
        </p:txBody>
      </p:sp>
      <p:sp>
        <p:nvSpPr>
          <p:cNvPr id="11" name="TextBox 10"/>
          <p:cNvSpPr txBox="1"/>
          <p:nvPr/>
        </p:nvSpPr>
        <p:spPr>
          <a:xfrm>
            <a:off x="5800762" y="2297898"/>
            <a:ext cx="1711109" cy="584775"/>
          </a:xfrm>
          <a:prstGeom prst="rect">
            <a:avLst/>
          </a:prstGeom>
          <a:noFill/>
        </p:spPr>
        <p:txBody>
          <a:bodyPr wrap="none" rtlCol="0">
            <a:spAutoFit/>
          </a:bodyPr>
          <a:lstStyle/>
          <a:p>
            <a:r>
              <a:rPr lang="en-US" sz="3200" dirty="0" smtClean="0">
                <a:solidFill>
                  <a:srgbClr val="7030A0"/>
                </a:solidFill>
              </a:rPr>
              <a:t>Envelope</a:t>
            </a:r>
            <a:endParaRPr lang="en-US" sz="3200" dirty="0">
              <a:solidFill>
                <a:srgbClr val="7030A0"/>
              </a:solidFill>
            </a:endParaRPr>
          </a:p>
        </p:txBody>
      </p:sp>
      <p:sp>
        <p:nvSpPr>
          <p:cNvPr id="12" name="Rectangle 11"/>
          <p:cNvSpPr/>
          <p:nvPr/>
        </p:nvSpPr>
        <p:spPr>
          <a:xfrm>
            <a:off x="5965687" y="3422845"/>
            <a:ext cx="997068" cy="369332"/>
          </a:xfrm>
          <a:prstGeom prst="rect">
            <a:avLst/>
          </a:prstGeom>
        </p:spPr>
        <p:txBody>
          <a:bodyPr wrap="none">
            <a:spAutoFit/>
          </a:bodyPr>
          <a:lstStyle/>
          <a:p>
            <a:r>
              <a:rPr lang="en-US" dirty="0" smtClean="0"/>
              <a:t>message</a:t>
            </a:r>
            <a:endParaRPr lang="en-US" dirty="0"/>
          </a:p>
        </p:txBody>
      </p:sp>
      <p:sp>
        <p:nvSpPr>
          <p:cNvPr id="13" name="Rectangle 12"/>
          <p:cNvSpPr/>
          <p:nvPr/>
        </p:nvSpPr>
        <p:spPr>
          <a:xfrm>
            <a:off x="5976963" y="3820244"/>
            <a:ext cx="410965" cy="369332"/>
          </a:xfrm>
          <a:prstGeom prst="rect">
            <a:avLst/>
          </a:prstGeom>
        </p:spPr>
        <p:txBody>
          <a:bodyPr wrap="square">
            <a:spAutoFit/>
          </a:bodyPr>
          <a:lstStyle/>
          <a:p>
            <a:r>
              <a:rPr lang="en-US" dirty="0"/>
              <a:t>1</a:t>
            </a:r>
          </a:p>
        </p:txBody>
      </p:sp>
      <p:sp>
        <p:nvSpPr>
          <p:cNvPr id="14" name="Rectangle 13"/>
          <p:cNvSpPr/>
          <p:nvPr/>
        </p:nvSpPr>
        <p:spPr>
          <a:xfrm>
            <a:off x="5913108" y="4203547"/>
            <a:ext cx="1485215" cy="369332"/>
          </a:xfrm>
          <a:prstGeom prst="rect">
            <a:avLst/>
          </a:prstGeom>
        </p:spPr>
        <p:txBody>
          <a:bodyPr wrap="none">
            <a:spAutoFit/>
          </a:bodyPr>
          <a:lstStyle/>
          <a:p>
            <a:r>
              <a:rPr lang="en-US" dirty="0" smtClean="0"/>
              <a:t>MPI_INTEGER</a:t>
            </a:r>
            <a:endParaRPr lang="en-US" dirty="0"/>
          </a:p>
        </p:txBody>
      </p:sp>
      <p:sp>
        <p:nvSpPr>
          <p:cNvPr id="15" name="Rectangle 14"/>
          <p:cNvSpPr/>
          <p:nvPr/>
        </p:nvSpPr>
        <p:spPr>
          <a:xfrm>
            <a:off x="5913108" y="5352922"/>
            <a:ext cx="2177456" cy="369332"/>
          </a:xfrm>
          <a:prstGeom prst="rect">
            <a:avLst/>
          </a:prstGeom>
        </p:spPr>
        <p:txBody>
          <a:bodyPr wrap="none">
            <a:spAutoFit/>
          </a:bodyPr>
          <a:lstStyle/>
          <a:p>
            <a:r>
              <a:rPr lang="en-US" dirty="0"/>
              <a:t>MPI_COMM_WORLD</a:t>
            </a:r>
          </a:p>
        </p:txBody>
      </p:sp>
      <p:sp>
        <p:nvSpPr>
          <p:cNvPr id="16" name="Rectangle 15"/>
          <p:cNvSpPr/>
          <p:nvPr/>
        </p:nvSpPr>
        <p:spPr>
          <a:xfrm>
            <a:off x="5913108" y="5722254"/>
            <a:ext cx="513282" cy="369332"/>
          </a:xfrm>
          <a:prstGeom prst="rect">
            <a:avLst/>
          </a:prstGeom>
        </p:spPr>
        <p:txBody>
          <a:bodyPr wrap="none">
            <a:spAutoFit/>
          </a:bodyPr>
          <a:lstStyle/>
          <a:p>
            <a:r>
              <a:rPr lang="en-US" dirty="0" err="1" smtClean="0"/>
              <a:t>ierr</a:t>
            </a:r>
            <a:endParaRPr lang="en-US" dirty="0"/>
          </a:p>
        </p:txBody>
      </p:sp>
      <p:sp>
        <p:nvSpPr>
          <p:cNvPr id="17" name="Rectangle 16"/>
          <p:cNvSpPr/>
          <p:nvPr/>
        </p:nvSpPr>
        <p:spPr>
          <a:xfrm>
            <a:off x="5960141" y="3034208"/>
            <a:ext cx="1608967" cy="369332"/>
          </a:xfrm>
          <a:prstGeom prst="rect">
            <a:avLst/>
          </a:prstGeom>
        </p:spPr>
        <p:txBody>
          <a:bodyPr wrap="none">
            <a:spAutoFit/>
          </a:bodyPr>
          <a:lstStyle/>
          <a:p>
            <a:r>
              <a:rPr lang="en-US" b="1" u="sng" dirty="0" smtClean="0"/>
              <a:t>Mpi_example2</a:t>
            </a:r>
            <a:endParaRPr lang="en-US" b="1" u="sng" dirty="0"/>
          </a:p>
        </p:txBody>
      </p:sp>
      <p:cxnSp>
        <p:nvCxnSpPr>
          <p:cNvPr id="18" name="Straight Arrow Connector 17"/>
          <p:cNvCxnSpPr/>
          <p:nvPr/>
        </p:nvCxnSpPr>
        <p:spPr>
          <a:xfrm>
            <a:off x="5329691" y="3652466"/>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329691" y="4012056"/>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329691" y="4782618"/>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329691" y="5517222"/>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329691" y="5881954"/>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979184" y="4983590"/>
            <a:ext cx="301686" cy="369332"/>
          </a:xfrm>
          <a:prstGeom prst="rect">
            <a:avLst/>
          </a:prstGeom>
        </p:spPr>
        <p:txBody>
          <a:bodyPr wrap="none">
            <a:spAutoFit/>
          </a:bodyPr>
          <a:lstStyle/>
          <a:p>
            <a:r>
              <a:rPr lang="en-US" dirty="0" smtClean="0"/>
              <a:t>0</a:t>
            </a:r>
            <a:endParaRPr lang="en-US" dirty="0"/>
          </a:p>
        </p:txBody>
      </p:sp>
      <p:cxnSp>
        <p:nvCxnSpPr>
          <p:cNvPr id="24" name="Straight Arrow Connector 23"/>
          <p:cNvCxnSpPr/>
          <p:nvPr/>
        </p:nvCxnSpPr>
        <p:spPr>
          <a:xfrm>
            <a:off x="5343392" y="5140498"/>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338255" y="4390484"/>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960141" y="4572879"/>
            <a:ext cx="410965" cy="369332"/>
          </a:xfrm>
          <a:prstGeom prst="rect">
            <a:avLst/>
          </a:prstGeom>
        </p:spPr>
        <p:txBody>
          <a:bodyPr wrap="square">
            <a:spAutoFit/>
          </a:bodyPr>
          <a:lstStyle/>
          <a:p>
            <a:r>
              <a:rPr lang="en-US" dirty="0"/>
              <a:t>1</a:t>
            </a:r>
          </a:p>
        </p:txBody>
      </p:sp>
    </p:spTree>
    <p:extLst>
      <p:ext uri="{BB962C8B-B14F-4D97-AF65-F5344CB8AC3E}">
        <p14:creationId xmlns:p14="http://schemas.microsoft.com/office/powerpoint/2010/main" val="1897363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Communication</a:t>
            </a:r>
          </a:p>
        </p:txBody>
      </p:sp>
      <p:sp>
        <p:nvSpPr>
          <p:cNvPr id="3" name="Content Placeholder 2"/>
          <p:cNvSpPr>
            <a:spLocks noGrp="1"/>
          </p:cNvSpPr>
          <p:nvPr>
            <p:ph idx="1"/>
          </p:nvPr>
        </p:nvSpPr>
        <p:spPr>
          <a:xfrm>
            <a:off x="457199" y="1479881"/>
            <a:ext cx="8635429" cy="1412421"/>
          </a:xfrm>
        </p:spPr>
        <p:txBody>
          <a:bodyPr>
            <a:normAutofit/>
          </a:bodyPr>
          <a:lstStyle/>
          <a:p>
            <a:r>
              <a:rPr lang="en-US" sz="2600" dirty="0" smtClean="0"/>
              <a:t>MPI_RECV(</a:t>
            </a:r>
            <a:r>
              <a:rPr lang="en-US" sz="2600" dirty="0" err="1" smtClean="0"/>
              <a:t>buf,count,datatype,source,tag,comm,ierr</a:t>
            </a:r>
            <a:r>
              <a:rPr lang="en-US" sz="2400" dirty="0" smtClean="0"/>
              <a:t>)</a:t>
            </a:r>
          </a:p>
          <a:p>
            <a:r>
              <a:rPr lang="en-US" sz="2400" dirty="0" err="1" smtClean="0"/>
              <a:t>MPI_Recv</a:t>
            </a:r>
            <a:r>
              <a:rPr lang="en-US" sz="2400" dirty="0"/>
              <a:t>(&amp;</a:t>
            </a:r>
            <a:r>
              <a:rPr lang="en-US" sz="2400" dirty="0" err="1"/>
              <a:t>buf,count,datatype</a:t>
            </a:r>
            <a:r>
              <a:rPr lang="en-US" sz="2400" dirty="0" smtClean="0"/>
              <a:t>, source,tag,</a:t>
            </a:r>
            <a:r>
              <a:rPr lang="en-US" sz="2400" dirty="0" err="1" smtClean="0"/>
              <a:t>comm</a:t>
            </a:r>
            <a:r>
              <a:rPr lang="en-US" sz="2400" dirty="0"/>
              <a:t>,&amp;</a:t>
            </a:r>
            <a:r>
              <a:rPr lang="en-US" sz="2400" dirty="0" smtClean="0"/>
              <a:t>status)</a:t>
            </a:r>
            <a:endParaRPr lang="en-US" sz="2400" dirty="0"/>
          </a:p>
          <a:p>
            <a:endParaRPr lang="en-US" sz="2400"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1099475"/>
              </p:ext>
            </p:extLst>
          </p:nvPr>
        </p:nvGraphicFramePr>
        <p:xfrm>
          <a:off x="305735" y="2948890"/>
          <a:ext cx="5541564" cy="3337560"/>
        </p:xfrm>
        <a:graphic>
          <a:graphicData uri="http://schemas.openxmlformats.org/drawingml/2006/table">
            <a:tbl>
              <a:tblPr firstRow="1" bandRow="1">
                <a:tableStyleId>{5C22544A-7EE6-4342-B048-85BDC9FD1C3A}</a:tableStyleId>
              </a:tblPr>
              <a:tblGrid>
                <a:gridCol w="1058545">
                  <a:extLst>
                    <a:ext uri="{9D8B030D-6E8A-4147-A177-3AD203B41FA5}">
                      <a16:colId xmlns:a16="http://schemas.microsoft.com/office/drawing/2014/main" val="227586691"/>
                    </a:ext>
                  </a:extLst>
                </a:gridCol>
                <a:gridCol w="643255">
                  <a:extLst>
                    <a:ext uri="{9D8B030D-6E8A-4147-A177-3AD203B41FA5}">
                      <a16:colId xmlns:a16="http://schemas.microsoft.com/office/drawing/2014/main" val="2052430517"/>
                    </a:ext>
                  </a:extLst>
                </a:gridCol>
                <a:gridCol w="3839764">
                  <a:extLst>
                    <a:ext uri="{9D8B030D-6E8A-4147-A177-3AD203B41FA5}">
                      <a16:colId xmlns:a16="http://schemas.microsoft.com/office/drawing/2014/main" val="2441612828"/>
                    </a:ext>
                  </a:extLst>
                </a:gridCol>
              </a:tblGrid>
              <a:tr h="370840">
                <a:tc>
                  <a:txBody>
                    <a:bodyPr/>
                    <a:lstStyle/>
                    <a:p>
                      <a:r>
                        <a:rPr lang="en-US" b="1" dirty="0" smtClean="0">
                          <a:solidFill>
                            <a:schemeClr val="tx1"/>
                          </a:solidFill>
                        </a:rPr>
                        <a:t>Variable</a:t>
                      </a:r>
                      <a:endParaRPr lang="en-US" b="1" dirty="0">
                        <a:solidFill>
                          <a:schemeClr val="tx1"/>
                        </a:solidFill>
                      </a:endParaRPr>
                    </a:p>
                  </a:txBody>
                  <a:tcPr>
                    <a:solidFill>
                      <a:srgbClr val="E9EDF4"/>
                    </a:solidFill>
                  </a:tcPr>
                </a:tc>
                <a:tc>
                  <a:txBody>
                    <a:bodyPr/>
                    <a:lstStyle/>
                    <a:p>
                      <a:endParaRPr lang="en-US" dirty="0"/>
                    </a:p>
                  </a:txBody>
                  <a:tcPr>
                    <a:solidFill>
                      <a:srgbClr val="E9EDF4"/>
                    </a:solidFill>
                  </a:tcPr>
                </a:tc>
                <a:tc>
                  <a:txBody>
                    <a:bodyPr/>
                    <a:lstStyle/>
                    <a:p>
                      <a:r>
                        <a:rPr lang="en-US" dirty="0" smtClean="0">
                          <a:solidFill>
                            <a:schemeClr val="tx1"/>
                          </a:solidFill>
                        </a:rPr>
                        <a:t>Definition</a:t>
                      </a:r>
                      <a:endParaRPr lang="en-US"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dirty="0" err="1" smtClean="0"/>
                        <a:t>buf</a:t>
                      </a:r>
                      <a:endParaRPr lang="en-US" dirty="0"/>
                    </a:p>
                  </a:txBody>
                  <a:tcPr/>
                </a:tc>
                <a:tc>
                  <a:txBody>
                    <a:bodyPr/>
                    <a:lstStyle/>
                    <a:p>
                      <a:pPr algn="ctr"/>
                      <a:r>
                        <a:rPr lang="en-US" dirty="0" smtClean="0"/>
                        <a:t>OUT</a:t>
                      </a:r>
                      <a:endParaRPr lang="en-US" dirty="0"/>
                    </a:p>
                  </a:txBody>
                  <a:tcPr/>
                </a:tc>
                <a:tc>
                  <a:txBody>
                    <a:bodyPr/>
                    <a:lstStyle/>
                    <a:p>
                      <a:r>
                        <a:rPr lang="en-US" dirty="0" smtClean="0"/>
                        <a:t>Address</a:t>
                      </a:r>
                      <a:r>
                        <a:rPr lang="en-US" baseline="0" dirty="0" smtClean="0"/>
                        <a:t> of receive buffer</a:t>
                      </a:r>
                      <a:endParaRPr lang="en-US" dirty="0"/>
                    </a:p>
                  </a:txBody>
                  <a:tcPr/>
                </a:tc>
                <a:extLst>
                  <a:ext uri="{0D108BD9-81ED-4DB2-BD59-A6C34878D82A}">
                    <a16:rowId xmlns:a16="http://schemas.microsoft.com/office/drawing/2014/main" val="1226853510"/>
                  </a:ext>
                </a:extLst>
              </a:tr>
              <a:tr h="370840">
                <a:tc>
                  <a:txBody>
                    <a:bodyPr/>
                    <a:lstStyle/>
                    <a:p>
                      <a:r>
                        <a:rPr lang="en-US" dirty="0" smtClean="0"/>
                        <a:t>count</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elements in buffer</a:t>
                      </a:r>
                    </a:p>
                  </a:txBody>
                  <a:tcPr/>
                </a:tc>
                <a:extLst>
                  <a:ext uri="{0D108BD9-81ED-4DB2-BD59-A6C34878D82A}">
                    <a16:rowId xmlns:a16="http://schemas.microsoft.com/office/drawing/2014/main" val="2473487635"/>
                  </a:ext>
                </a:extLst>
              </a:tr>
              <a:tr h="370840">
                <a:tc>
                  <a:txBody>
                    <a:bodyPr/>
                    <a:lstStyle/>
                    <a:p>
                      <a:r>
                        <a:rPr lang="en-US" dirty="0" smtClean="0"/>
                        <a:t>datatype</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MPI</a:t>
                      </a:r>
                      <a:r>
                        <a:rPr lang="en-US" baseline="0" dirty="0" smtClean="0"/>
                        <a:t> data type of receive buffer</a:t>
                      </a:r>
                      <a:endParaRPr lang="en-US" dirty="0" smtClean="0"/>
                    </a:p>
                  </a:txBody>
                  <a:tcPr/>
                </a:tc>
                <a:extLst>
                  <a:ext uri="{0D108BD9-81ED-4DB2-BD59-A6C34878D82A}">
                    <a16:rowId xmlns:a16="http://schemas.microsoft.com/office/drawing/2014/main" val="2024013469"/>
                  </a:ext>
                </a:extLst>
              </a:tr>
              <a:tr h="370840">
                <a:tc>
                  <a:txBody>
                    <a:bodyPr/>
                    <a:lstStyle/>
                    <a:p>
                      <a:r>
                        <a:rPr lang="en-US" dirty="0" smtClean="0"/>
                        <a:t>source</a:t>
                      </a:r>
                      <a:endParaRPr lang="en-US" dirty="0"/>
                    </a:p>
                  </a:txBody>
                  <a:tcPr/>
                </a:tc>
                <a:tc>
                  <a:txBody>
                    <a:bodyPr/>
                    <a:lstStyle/>
                    <a:p>
                      <a:pPr algn="ctr"/>
                      <a:r>
                        <a:rPr lang="en-US" dirty="0" smtClean="0"/>
                        <a:t>IN</a:t>
                      </a:r>
                      <a:endParaRPr lang="en-US" dirty="0"/>
                    </a:p>
                  </a:txBody>
                  <a:tcPr/>
                </a:tc>
                <a:tc>
                  <a:txBody>
                    <a:bodyPr/>
                    <a:lstStyle/>
                    <a:p>
                      <a:r>
                        <a:rPr lang="en-US" dirty="0" smtClean="0"/>
                        <a:t>Rank</a:t>
                      </a:r>
                      <a:r>
                        <a:rPr lang="en-US" baseline="0" dirty="0" smtClean="0"/>
                        <a:t> of source</a:t>
                      </a:r>
                      <a:endParaRPr lang="en-US" dirty="0"/>
                    </a:p>
                  </a:txBody>
                  <a:tcPr/>
                </a:tc>
                <a:extLst>
                  <a:ext uri="{0D108BD9-81ED-4DB2-BD59-A6C34878D82A}">
                    <a16:rowId xmlns:a16="http://schemas.microsoft.com/office/drawing/2014/main" val="850225717"/>
                  </a:ext>
                </a:extLst>
              </a:tr>
              <a:tr h="370840">
                <a:tc>
                  <a:txBody>
                    <a:bodyPr/>
                    <a:lstStyle/>
                    <a:p>
                      <a:r>
                        <a:rPr lang="en-US" dirty="0" smtClean="0"/>
                        <a:t>tag</a:t>
                      </a:r>
                      <a:endParaRPr lang="en-US" dirty="0"/>
                    </a:p>
                  </a:txBody>
                  <a:tcPr/>
                </a:tc>
                <a:tc>
                  <a:txBody>
                    <a:bodyPr/>
                    <a:lstStyle/>
                    <a:p>
                      <a:pPr algn="ctr"/>
                      <a:r>
                        <a:rPr lang="en-US" dirty="0" smtClean="0"/>
                        <a:t>IN</a:t>
                      </a:r>
                      <a:endParaRPr lang="en-US" dirty="0"/>
                    </a:p>
                  </a:txBody>
                  <a:tcPr/>
                </a:tc>
                <a:tc>
                  <a:txBody>
                    <a:bodyPr/>
                    <a:lstStyle/>
                    <a:p>
                      <a:r>
                        <a:rPr lang="en-US" dirty="0" smtClean="0"/>
                        <a:t>Message tag</a:t>
                      </a:r>
                      <a:endParaRPr lang="en-US" dirty="0"/>
                    </a:p>
                  </a:txBody>
                  <a:tcPr/>
                </a:tc>
                <a:extLst>
                  <a:ext uri="{0D108BD9-81ED-4DB2-BD59-A6C34878D82A}">
                    <a16:rowId xmlns:a16="http://schemas.microsoft.com/office/drawing/2014/main" val="333333139"/>
                  </a:ext>
                </a:extLst>
              </a:tr>
              <a:tr h="370840">
                <a:tc>
                  <a:txBody>
                    <a:bodyPr/>
                    <a:lstStyle/>
                    <a:p>
                      <a:r>
                        <a:rPr lang="en-US" dirty="0" err="1" smtClean="0"/>
                        <a:t>comm</a:t>
                      </a:r>
                      <a:endParaRPr lang="en-US" dirty="0"/>
                    </a:p>
                  </a:txBody>
                  <a:tcPr/>
                </a:tc>
                <a:tc>
                  <a:txBody>
                    <a:bodyPr/>
                    <a:lstStyle/>
                    <a:p>
                      <a:pPr algn="ctr"/>
                      <a:r>
                        <a:rPr lang="en-US" dirty="0" smtClean="0"/>
                        <a:t>IN</a:t>
                      </a:r>
                      <a:endParaRPr lang="en-US" dirty="0"/>
                    </a:p>
                  </a:txBody>
                  <a:tcPr/>
                </a:tc>
                <a:tc>
                  <a:txBody>
                    <a:bodyPr/>
                    <a:lstStyle/>
                    <a:p>
                      <a:r>
                        <a:rPr lang="en-US" dirty="0" smtClean="0"/>
                        <a:t>Communicator </a:t>
                      </a:r>
                      <a:endParaRPr lang="en-US" dirty="0"/>
                    </a:p>
                  </a:txBody>
                  <a:tcPr/>
                </a:tc>
                <a:extLst>
                  <a:ext uri="{0D108BD9-81ED-4DB2-BD59-A6C34878D82A}">
                    <a16:rowId xmlns:a16="http://schemas.microsoft.com/office/drawing/2014/main" val="455859208"/>
                  </a:ext>
                </a:extLst>
              </a:tr>
              <a:tr h="370840">
                <a:tc>
                  <a:txBody>
                    <a:bodyPr/>
                    <a:lstStyle/>
                    <a:p>
                      <a:r>
                        <a:rPr lang="en-US" dirty="0" err="1" smtClean="0"/>
                        <a:t>ierr</a:t>
                      </a:r>
                      <a:endParaRPr lang="en-US" dirty="0"/>
                    </a:p>
                  </a:txBody>
                  <a:tcPr/>
                </a:tc>
                <a:tc>
                  <a:txBody>
                    <a:bodyPr/>
                    <a:lstStyle/>
                    <a:p>
                      <a:pPr algn="ctr"/>
                      <a:r>
                        <a:rPr lang="en-US" dirty="0" smtClean="0"/>
                        <a:t>OUT</a:t>
                      </a:r>
                      <a:endParaRPr lang="en-US" dirty="0"/>
                    </a:p>
                  </a:txBody>
                  <a:tcPr/>
                </a:tc>
                <a:tc>
                  <a:txBody>
                    <a:bodyPr/>
                    <a:lstStyle/>
                    <a:p>
                      <a:r>
                        <a:rPr lang="en-US" dirty="0" smtClean="0"/>
                        <a:t>Return</a:t>
                      </a:r>
                      <a:r>
                        <a:rPr lang="en-US" baseline="0" dirty="0" smtClean="0"/>
                        <a:t> code</a:t>
                      </a:r>
                      <a:endParaRPr lang="en-US" dirty="0"/>
                    </a:p>
                  </a:txBody>
                  <a:tcPr/>
                </a:tc>
                <a:extLst>
                  <a:ext uri="{0D108BD9-81ED-4DB2-BD59-A6C34878D82A}">
                    <a16:rowId xmlns:a16="http://schemas.microsoft.com/office/drawing/2014/main" val="2145550564"/>
                  </a:ext>
                </a:extLst>
              </a:tr>
              <a:tr h="370840">
                <a:tc>
                  <a:txBody>
                    <a:bodyPr/>
                    <a:lstStyle/>
                    <a:p>
                      <a:r>
                        <a:rPr lang="en-US" dirty="0" smtClean="0"/>
                        <a:t>status</a:t>
                      </a:r>
                      <a:endParaRPr lang="en-US" dirty="0"/>
                    </a:p>
                  </a:txBody>
                  <a:tcPr/>
                </a:tc>
                <a:tc>
                  <a:txBody>
                    <a:bodyPr/>
                    <a:lstStyle/>
                    <a:p>
                      <a:pPr algn="ctr"/>
                      <a:r>
                        <a:rPr lang="en-US" dirty="0" smtClean="0"/>
                        <a:t>OUT</a:t>
                      </a:r>
                      <a:endParaRPr lang="en-US" dirty="0"/>
                    </a:p>
                  </a:txBody>
                  <a:tcPr/>
                </a:tc>
                <a:tc>
                  <a:txBody>
                    <a:bodyPr/>
                    <a:lstStyle/>
                    <a:p>
                      <a:r>
                        <a:rPr lang="en-US" dirty="0" smtClean="0"/>
                        <a:t>Status object (sender rank, tag, length)</a:t>
                      </a:r>
                      <a:endParaRPr lang="en-US" dirty="0"/>
                    </a:p>
                  </a:txBody>
                  <a:tcPr/>
                </a:tc>
                <a:extLst>
                  <a:ext uri="{0D108BD9-81ED-4DB2-BD59-A6C34878D82A}">
                    <a16:rowId xmlns:a16="http://schemas.microsoft.com/office/drawing/2014/main" val="2685106510"/>
                  </a:ext>
                </a:extLst>
              </a:tr>
            </a:tbl>
          </a:graphicData>
        </a:graphic>
      </p:graphicFrame>
      <p:sp>
        <p:nvSpPr>
          <p:cNvPr id="9" name="Rectangle 8"/>
          <p:cNvSpPr/>
          <p:nvPr/>
        </p:nvSpPr>
        <p:spPr>
          <a:xfrm>
            <a:off x="2396323" y="1502899"/>
            <a:ext cx="2890394" cy="82783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35337" y="1517695"/>
            <a:ext cx="2580621" cy="827830"/>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67043" y="2263063"/>
            <a:ext cx="961353" cy="584775"/>
          </a:xfrm>
          <a:prstGeom prst="rect">
            <a:avLst/>
          </a:prstGeom>
          <a:noFill/>
        </p:spPr>
        <p:txBody>
          <a:bodyPr wrap="none" rtlCol="0">
            <a:spAutoFit/>
          </a:bodyPr>
          <a:lstStyle/>
          <a:p>
            <a:r>
              <a:rPr lang="en-US" sz="3200" dirty="0" smtClean="0">
                <a:solidFill>
                  <a:srgbClr val="4A7EBB"/>
                </a:solidFill>
              </a:rPr>
              <a:t>Data</a:t>
            </a:r>
            <a:endParaRPr lang="en-US" sz="3200" dirty="0">
              <a:solidFill>
                <a:srgbClr val="4A7EBB"/>
              </a:solidFill>
            </a:endParaRPr>
          </a:p>
        </p:txBody>
      </p:sp>
      <p:sp>
        <p:nvSpPr>
          <p:cNvPr id="12" name="TextBox 11"/>
          <p:cNvSpPr txBox="1"/>
          <p:nvPr/>
        </p:nvSpPr>
        <p:spPr>
          <a:xfrm>
            <a:off x="5800762" y="2297898"/>
            <a:ext cx="1711109" cy="584775"/>
          </a:xfrm>
          <a:prstGeom prst="rect">
            <a:avLst/>
          </a:prstGeom>
          <a:noFill/>
        </p:spPr>
        <p:txBody>
          <a:bodyPr wrap="none" rtlCol="0">
            <a:spAutoFit/>
          </a:bodyPr>
          <a:lstStyle/>
          <a:p>
            <a:r>
              <a:rPr lang="en-US" sz="3200" dirty="0" smtClean="0">
                <a:solidFill>
                  <a:srgbClr val="7030A0"/>
                </a:solidFill>
              </a:rPr>
              <a:t>Envelope</a:t>
            </a:r>
            <a:endParaRPr lang="en-US" sz="3200" dirty="0">
              <a:solidFill>
                <a:srgbClr val="7030A0"/>
              </a:solidFill>
            </a:endParaRPr>
          </a:p>
        </p:txBody>
      </p:sp>
      <p:sp>
        <p:nvSpPr>
          <p:cNvPr id="13" name="Rectangle 12"/>
          <p:cNvSpPr/>
          <p:nvPr/>
        </p:nvSpPr>
        <p:spPr>
          <a:xfrm>
            <a:off x="6654735" y="3278462"/>
            <a:ext cx="997068" cy="369332"/>
          </a:xfrm>
          <a:prstGeom prst="rect">
            <a:avLst/>
          </a:prstGeom>
        </p:spPr>
        <p:txBody>
          <a:bodyPr wrap="none">
            <a:spAutoFit/>
          </a:bodyPr>
          <a:lstStyle/>
          <a:p>
            <a:r>
              <a:rPr lang="en-US" dirty="0" smtClean="0"/>
              <a:t>message</a:t>
            </a:r>
            <a:endParaRPr lang="en-US" dirty="0"/>
          </a:p>
        </p:txBody>
      </p:sp>
      <p:sp>
        <p:nvSpPr>
          <p:cNvPr id="14" name="Rectangle 13"/>
          <p:cNvSpPr/>
          <p:nvPr/>
        </p:nvSpPr>
        <p:spPr>
          <a:xfrm>
            <a:off x="6666011" y="3675861"/>
            <a:ext cx="410965" cy="369332"/>
          </a:xfrm>
          <a:prstGeom prst="rect">
            <a:avLst/>
          </a:prstGeom>
        </p:spPr>
        <p:txBody>
          <a:bodyPr wrap="square">
            <a:spAutoFit/>
          </a:bodyPr>
          <a:lstStyle/>
          <a:p>
            <a:r>
              <a:rPr lang="en-US" dirty="0"/>
              <a:t>1</a:t>
            </a:r>
          </a:p>
        </p:txBody>
      </p:sp>
      <p:sp>
        <p:nvSpPr>
          <p:cNvPr id="15" name="Rectangle 14"/>
          <p:cNvSpPr/>
          <p:nvPr/>
        </p:nvSpPr>
        <p:spPr>
          <a:xfrm>
            <a:off x="6602156" y="4059164"/>
            <a:ext cx="1485215" cy="369332"/>
          </a:xfrm>
          <a:prstGeom prst="rect">
            <a:avLst/>
          </a:prstGeom>
        </p:spPr>
        <p:txBody>
          <a:bodyPr wrap="none">
            <a:spAutoFit/>
          </a:bodyPr>
          <a:lstStyle/>
          <a:p>
            <a:r>
              <a:rPr lang="en-US" dirty="0" smtClean="0"/>
              <a:t>MPI_INTEGER</a:t>
            </a:r>
            <a:endParaRPr lang="en-US" dirty="0"/>
          </a:p>
        </p:txBody>
      </p:sp>
      <p:sp>
        <p:nvSpPr>
          <p:cNvPr id="16" name="Rectangle 15"/>
          <p:cNvSpPr/>
          <p:nvPr/>
        </p:nvSpPr>
        <p:spPr>
          <a:xfrm>
            <a:off x="6602156" y="5208539"/>
            <a:ext cx="2177456" cy="369332"/>
          </a:xfrm>
          <a:prstGeom prst="rect">
            <a:avLst/>
          </a:prstGeom>
        </p:spPr>
        <p:txBody>
          <a:bodyPr wrap="none">
            <a:spAutoFit/>
          </a:bodyPr>
          <a:lstStyle/>
          <a:p>
            <a:r>
              <a:rPr lang="en-US" dirty="0"/>
              <a:t>MPI_COMM_WORLD</a:t>
            </a:r>
          </a:p>
        </p:txBody>
      </p:sp>
      <p:sp>
        <p:nvSpPr>
          <p:cNvPr id="17" name="Rectangle 16"/>
          <p:cNvSpPr/>
          <p:nvPr/>
        </p:nvSpPr>
        <p:spPr>
          <a:xfrm>
            <a:off x="6602156" y="5577871"/>
            <a:ext cx="513282" cy="369332"/>
          </a:xfrm>
          <a:prstGeom prst="rect">
            <a:avLst/>
          </a:prstGeom>
        </p:spPr>
        <p:txBody>
          <a:bodyPr wrap="none">
            <a:spAutoFit/>
          </a:bodyPr>
          <a:lstStyle/>
          <a:p>
            <a:r>
              <a:rPr lang="en-US" dirty="0" err="1" smtClean="0"/>
              <a:t>ierr</a:t>
            </a:r>
            <a:endParaRPr lang="en-US" dirty="0"/>
          </a:p>
        </p:txBody>
      </p:sp>
      <p:sp>
        <p:nvSpPr>
          <p:cNvPr id="18" name="Rectangle 17"/>
          <p:cNvSpPr/>
          <p:nvPr/>
        </p:nvSpPr>
        <p:spPr>
          <a:xfrm>
            <a:off x="6649189" y="2974048"/>
            <a:ext cx="1608967" cy="369332"/>
          </a:xfrm>
          <a:prstGeom prst="rect">
            <a:avLst/>
          </a:prstGeom>
        </p:spPr>
        <p:txBody>
          <a:bodyPr wrap="none">
            <a:spAutoFit/>
          </a:bodyPr>
          <a:lstStyle/>
          <a:p>
            <a:r>
              <a:rPr lang="en-US" b="1" u="sng" dirty="0" smtClean="0"/>
              <a:t>Mpi_example2</a:t>
            </a:r>
            <a:endParaRPr lang="en-US" b="1" u="sng" dirty="0"/>
          </a:p>
        </p:txBody>
      </p:sp>
      <p:cxnSp>
        <p:nvCxnSpPr>
          <p:cNvPr id="19" name="Straight Arrow Connector 18"/>
          <p:cNvCxnSpPr/>
          <p:nvPr/>
        </p:nvCxnSpPr>
        <p:spPr>
          <a:xfrm>
            <a:off x="6018739" y="3508083"/>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018739" y="3867673"/>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018739" y="463823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018739" y="5372839"/>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6018739" y="5737571"/>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668232" y="4839207"/>
            <a:ext cx="301686" cy="369332"/>
          </a:xfrm>
          <a:prstGeom prst="rect">
            <a:avLst/>
          </a:prstGeom>
        </p:spPr>
        <p:txBody>
          <a:bodyPr wrap="none">
            <a:spAutoFit/>
          </a:bodyPr>
          <a:lstStyle/>
          <a:p>
            <a:r>
              <a:rPr lang="en-US" dirty="0" smtClean="0"/>
              <a:t>0</a:t>
            </a:r>
            <a:endParaRPr lang="en-US" dirty="0"/>
          </a:p>
        </p:txBody>
      </p:sp>
      <p:cxnSp>
        <p:nvCxnSpPr>
          <p:cNvPr id="25" name="Straight Arrow Connector 24"/>
          <p:cNvCxnSpPr/>
          <p:nvPr/>
        </p:nvCxnSpPr>
        <p:spPr>
          <a:xfrm>
            <a:off x="6032440" y="499611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027303" y="4246101"/>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6649189" y="4428496"/>
            <a:ext cx="410965" cy="369332"/>
          </a:xfrm>
          <a:prstGeom prst="rect">
            <a:avLst/>
          </a:prstGeom>
        </p:spPr>
        <p:txBody>
          <a:bodyPr wrap="square">
            <a:spAutoFit/>
          </a:bodyPr>
          <a:lstStyle/>
          <a:p>
            <a:r>
              <a:rPr lang="en-US" dirty="0"/>
              <a:t>1</a:t>
            </a:r>
          </a:p>
        </p:txBody>
      </p:sp>
    </p:spTree>
    <p:extLst>
      <p:ext uri="{BB962C8B-B14F-4D97-AF65-F5344CB8AC3E}">
        <p14:creationId xmlns:p14="http://schemas.microsoft.com/office/powerpoint/2010/main" val="12466015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Data Types</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08637656"/>
              </p:ext>
            </p:extLst>
          </p:nvPr>
        </p:nvGraphicFramePr>
        <p:xfrm>
          <a:off x="169958" y="2577634"/>
          <a:ext cx="4489592" cy="3657600"/>
        </p:xfrm>
        <a:graphic>
          <a:graphicData uri="http://schemas.openxmlformats.org/drawingml/2006/table">
            <a:tbl>
              <a:tblPr firstRow="1" bandRow="1">
                <a:tableStyleId>{5C22544A-7EE6-4342-B048-85BDC9FD1C3A}</a:tableStyleId>
              </a:tblPr>
              <a:tblGrid>
                <a:gridCol w="2762931">
                  <a:extLst>
                    <a:ext uri="{9D8B030D-6E8A-4147-A177-3AD203B41FA5}">
                      <a16:colId xmlns:a16="http://schemas.microsoft.com/office/drawing/2014/main" val="1979560116"/>
                    </a:ext>
                  </a:extLst>
                </a:gridCol>
                <a:gridCol w="1726661">
                  <a:extLst>
                    <a:ext uri="{9D8B030D-6E8A-4147-A177-3AD203B41FA5}">
                      <a16:colId xmlns:a16="http://schemas.microsoft.com/office/drawing/2014/main" val="117102035"/>
                    </a:ext>
                  </a:extLst>
                </a:gridCol>
              </a:tblGrid>
              <a:tr h="370840">
                <a:tc>
                  <a:txBody>
                    <a:bodyPr/>
                    <a:lstStyle/>
                    <a:p>
                      <a:r>
                        <a:rPr lang="en-US" sz="2400" dirty="0" smtClean="0"/>
                        <a:t>Data type</a:t>
                      </a:r>
                      <a:endParaRPr lang="en-US" sz="2400" dirty="0"/>
                    </a:p>
                  </a:txBody>
                  <a:tcPr/>
                </a:tc>
                <a:tc>
                  <a:txBody>
                    <a:bodyPr/>
                    <a:lstStyle/>
                    <a:p>
                      <a:r>
                        <a:rPr lang="en-US" sz="2400" dirty="0" smtClean="0"/>
                        <a:t>C/C++</a:t>
                      </a:r>
                      <a:endParaRPr lang="en-US" sz="2400" dirty="0"/>
                    </a:p>
                  </a:txBody>
                  <a:tcPr/>
                </a:tc>
                <a:extLst>
                  <a:ext uri="{0D108BD9-81ED-4DB2-BD59-A6C34878D82A}">
                    <a16:rowId xmlns:a16="http://schemas.microsoft.com/office/drawing/2014/main" val="2954518094"/>
                  </a:ext>
                </a:extLst>
              </a:tr>
              <a:tr h="370840">
                <a:tc>
                  <a:txBody>
                    <a:bodyPr/>
                    <a:lstStyle/>
                    <a:p>
                      <a:r>
                        <a:rPr lang="en-US" sz="2400" dirty="0" smtClean="0"/>
                        <a:t>MPI_CHAR</a:t>
                      </a:r>
                      <a:endParaRPr lang="en-US" sz="2400" dirty="0"/>
                    </a:p>
                  </a:txBody>
                  <a:tcPr/>
                </a:tc>
                <a:tc>
                  <a:txBody>
                    <a:bodyPr/>
                    <a:lstStyle/>
                    <a:p>
                      <a:r>
                        <a:rPr lang="en-US" sz="2400" dirty="0" smtClean="0"/>
                        <a:t>char</a:t>
                      </a:r>
                      <a:endParaRPr lang="en-US" sz="2400" dirty="0"/>
                    </a:p>
                  </a:txBody>
                  <a:tcPr/>
                </a:tc>
                <a:extLst>
                  <a:ext uri="{0D108BD9-81ED-4DB2-BD59-A6C34878D82A}">
                    <a16:rowId xmlns:a16="http://schemas.microsoft.com/office/drawing/2014/main" val="3816779960"/>
                  </a:ext>
                </a:extLst>
              </a:tr>
              <a:tr h="370840">
                <a:tc>
                  <a:txBody>
                    <a:bodyPr/>
                    <a:lstStyle/>
                    <a:p>
                      <a:r>
                        <a:rPr lang="en-US" sz="2400" dirty="0" smtClean="0"/>
                        <a:t>MPI_SHORT</a:t>
                      </a:r>
                      <a:endParaRPr lang="en-US" sz="2400" dirty="0"/>
                    </a:p>
                  </a:txBody>
                  <a:tcPr/>
                </a:tc>
                <a:tc>
                  <a:txBody>
                    <a:bodyPr/>
                    <a:lstStyle/>
                    <a:p>
                      <a:r>
                        <a:rPr lang="en-US" sz="2400" dirty="0" smtClean="0"/>
                        <a:t>short </a:t>
                      </a:r>
                      <a:r>
                        <a:rPr lang="en-US" sz="2400" dirty="0" err="1" smtClean="0"/>
                        <a:t>int</a:t>
                      </a:r>
                      <a:endParaRPr lang="en-US" sz="2400" dirty="0"/>
                    </a:p>
                  </a:txBody>
                  <a:tcPr/>
                </a:tc>
                <a:extLst>
                  <a:ext uri="{0D108BD9-81ED-4DB2-BD59-A6C34878D82A}">
                    <a16:rowId xmlns:a16="http://schemas.microsoft.com/office/drawing/2014/main" val="1750055990"/>
                  </a:ext>
                </a:extLst>
              </a:tr>
              <a:tr h="370840">
                <a:tc>
                  <a:txBody>
                    <a:bodyPr/>
                    <a:lstStyle/>
                    <a:p>
                      <a:r>
                        <a:rPr lang="en-US" sz="2400" dirty="0" smtClean="0"/>
                        <a:t>MPI_INT</a:t>
                      </a:r>
                      <a:endParaRPr lang="en-US" sz="2400" dirty="0"/>
                    </a:p>
                  </a:txBody>
                  <a:tcPr/>
                </a:tc>
                <a:tc>
                  <a:txBody>
                    <a:bodyPr/>
                    <a:lstStyle/>
                    <a:p>
                      <a:r>
                        <a:rPr lang="en-US" sz="2400" dirty="0" err="1" smtClean="0"/>
                        <a:t>int</a:t>
                      </a:r>
                      <a:endParaRPr lang="en-US" sz="2400" dirty="0"/>
                    </a:p>
                  </a:txBody>
                  <a:tcPr/>
                </a:tc>
                <a:extLst>
                  <a:ext uri="{0D108BD9-81ED-4DB2-BD59-A6C34878D82A}">
                    <a16:rowId xmlns:a16="http://schemas.microsoft.com/office/drawing/2014/main" val="2114947429"/>
                  </a:ext>
                </a:extLst>
              </a:tr>
              <a:tr h="370840">
                <a:tc>
                  <a:txBody>
                    <a:bodyPr/>
                    <a:lstStyle/>
                    <a:p>
                      <a:r>
                        <a:rPr lang="en-US" sz="2400" dirty="0" smtClean="0"/>
                        <a:t>MPI_LONG</a:t>
                      </a:r>
                      <a:endParaRPr lang="en-US" sz="2400" dirty="0"/>
                    </a:p>
                  </a:txBody>
                  <a:tcPr/>
                </a:tc>
                <a:tc>
                  <a:txBody>
                    <a:bodyPr/>
                    <a:lstStyle/>
                    <a:p>
                      <a:r>
                        <a:rPr lang="en-US" sz="2400" dirty="0" smtClean="0"/>
                        <a:t>long </a:t>
                      </a:r>
                      <a:r>
                        <a:rPr lang="en-US" sz="2400" dirty="0" err="1" smtClean="0"/>
                        <a:t>int</a:t>
                      </a:r>
                      <a:endParaRPr lang="en-US" sz="2400" dirty="0"/>
                    </a:p>
                  </a:txBody>
                  <a:tcPr/>
                </a:tc>
                <a:extLst>
                  <a:ext uri="{0D108BD9-81ED-4DB2-BD59-A6C34878D82A}">
                    <a16:rowId xmlns:a16="http://schemas.microsoft.com/office/drawing/2014/main" val="2863208839"/>
                  </a:ext>
                </a:extLst>
              </a:tr>
              <a:tr h="370840">
                <a:tc>
                  <a:txBody>
                    <a:bodyPr/>
                    <a:lstStyle/>
                    <a:p>
                      <a:r>
                        <a:rPr lang="en-US" sz="2400" dirty="0" smtClean="0"/>
                        <a:t>MPI_FLOAT</a:t>
                      </a:r>
                      <a:endParaRPr lang="en-US" sz="2400" dirty="0"/>
                    </a:p>
                  </a:txBody>
                  <a:tcPr/>
                </a:tc>
                <a:tc>
                  <a:txBody>
                    <a:bodyPr/>
                    <a:lstStyle/>
                    <a:p>
                      <a:r>
                        <a:rPr lang="en-US" sz="2400" dirty="0" smtClean="0"/>
                        <a:t>float</a:t>
                      </a:r>
                      <a:endParaRPr lang="en-US" sz="2400" dirty="0"/>
                    </a:p>
                  </a:txBody>
                  <a:tcPr/>
                </a:tc>
                <a:extLst>
                  <a:ext uri="{0D108BD9-81ED-4DB2-BD59-A6C34878D82A}">
                    <a16:rowId xmlns:a16="http://schemas.microsoft.com/office/drawing/2014/main" val="199266954"/>
                  </a:ext>
                </a:extLst>
              </a:tr>
              <a:tr h="370840">
                <a:tc>
                  <a:txBody>
                    <a:bodyPr/>
                    <a:lstStyle/>
                    <a:p>
                      <a:r>
                        <a:rPr lang="en-US" sz="2400" dirty="0" smtClean="0"/>
                        <a:t>MPI_DOUBLE</a:t>
                      </a:r>
                      <a:endParaRPr lang="en-US" sz="2400" dirty="0"/>
                    </a:p>
                  </a:txBody>
                  <a:tcPr/>
                </a:tc>
                <a:tc>
                  <a:txBody>
                    <a:bodyPr/>
                    <a:lstStyle/>
                    <a:p>
                      <a:r>
                        <a:rPr lang="en-US" sz="2400" dirty="0" smtClean="0"/>
                        <a:t>double</a:t>
                      </a:r>
                      <a:endParaRPr lang="en-US" sz="2400" dirty="0"/>
                    </a:p>
                  </a:txBody>
                  <a:tcPr/>
                </a:tc>
                <a:extLst>
                  <a:ext uri="{0D108BD9-81ED-4DB2-BD59-A6C34878D82A}">
                    <a16:rowId xmlns:a16="http://schemas.microsoft.com/office/drawing/2014/main" val="465158067"/>
                  </a:ext>
                </a:extLst>
              </a:tr>
              <a:tr h="370840">
                <a:tc>
                  <a:txBody>
                    <a:bodyPr/>
                    <a:lstStyle/>
                    <a:p>
                      <a:r>
                        <a:rPr lang="en-US" sz="2400" dirty="0" smtClean="0"/>
                        <a:t>MPI_LONG_DOUBLE</a:t>
                      </a:r>
                      <a:endParaRPr lang="en-US" sz="2400" dirty="0"/>
                    </a:p>
                  </a:txBody>
                  <a:tcPr/>
                </a:tc>
                <a:tc>
                  <a:txBody>
                    <a:bodyPr/>
                    <a:lstStyle/>
                    <a:p>
                      <a:r>
                        <a:rPr lang="en-US" sz="2400" dirty="0" smtClean="0"/>
                        <a:t>long</a:t>
                      </a:r>
                      <a:r>
                        <a:rPr lang="en-US" sz="2400" baseline="0" dirty="0" smtClean="0"/>
                        <a:t> double</a:t>
                      </a:r>
                      <a:endParaRPr lang="en-US" sz="2400" dirty="0"/>
                    </a:p>
                  </a:txBody>
                  <a:tcPr/>
                </a:tc>
                <a:extLst>
                  <a:ext uri="{0D108BD9-81ED-4DB2-BD59-A6C34878D82A}">
                    <a16:rowId xmlns:a16="http://schemas.microsoft.com/office/drawing/2014/main" val="429364464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65759804"/>
              </p:ext>
            </p:extLst>
          </p:nvPr>
        </p:nvGraphicFramePr>
        <p:xfrm>
          <a:off x="4782763" y="2582498"/>
          <a:ext cx="4259096" cy="3200400"/>
        </p:xfrm>
        <a:graphic>
          <a:graphicData uri="http://schemas.openxmlformats.org/drawingml/2006/table">
            <a:tbl>
              <a:tblPr firstRow="1" bandRow="1">
                <a:tableStyleId>{5C22544A-7EE6-4342-B048-85BDC9FD1C3A}</a:tableStyleId>
              </a:tblPr>
              <a:tblGrid>
                <a:gridCol w="2498389">
                  <a:extLst>
                    <a:ext uri="{9D8B030D-6E8A-4147-A177-3AD203B41FA5}">
                      <a16:colId xmlns:a16="http://schemas.microsoft.com/office/drawing/2014/main" val="580253534"/>
                    </a:ext>
                  </a:extLst>
                </a:gridCol>
                <a:gridCol w="1760707">
                  <a:extLst>
                    <a:ext uri="{9D8B030D-6E8A-4147-A177-3AD203B41FA5}">
                      <a16:colId xmlns:a16="http://schemas.microsoft.com/office/drawing/2014/main" val="1143124405"/>
                    </a:ext>
                  </a:extLst>
                </a:gridCol>
              </a:tblGrid>
              <a:tr h="370840">
                <a:tc>
                  <a:txBody>
                    <a:bodyPr/>
                    <a:lstStyle/>
                    <a:p>
                      <a:r>
                        <a:rPr lang="en-US" sz="2400" dirty="0" smtClean="0"/>
                        <a:t>Data</a:t>
                      </a:r>
                      <a:r>
                        <a:rPr lang="en-US" sz="2400" baseline="0" dirty="0" smtClean="0"/>
                        <a:t> type</a:t>
                      </a:r>
                      <a:endParaRPr lang="en-US" sz="2400" dirty="0"/>
                    </a:p>
                  </a:txBody>
                  <a:tcPr/>
                </a:tc>
                <a:tc>
                  <a:txBody>
                    <a:bodyPr/>
                    <a:lstStyle/>
                    <a:p>
                      <a:r>
                        <a:rPr lang="en-US" sz="2400" dirty="0" smtClean="0"/>
                        <a:t>Fortran</a:t>
                      </a:r>
                      <a:endParaRPr lang="en-US" sz="2400" dirty="0"/>
                    </a:p>
                  </a:txBody>
                  <a:tcPr/>
                </a:tc>
                <a:extLst>
                  <a:ext uri="{0D108BD9-81ED-4DB2-BD59-A6C34878D82A}">
                    <a16:rowId xmlns:a16="http://schemas.microsoft.com/office/drawing/2014/main" val="4092335867"/>
                  </a:ext>
                </a:extLst>
              </a:tr>
              <a:tr h="370840">
                <a:tc>
                  <a:txBody>
                    <a:bodyPr/>
                    <a:lstStyle/>
                    <a:p>
                      <a:r>
                        <a:rPr lang="en-US" sz="2400" dirty="0" smtClean="0"/>
                        <a:t>MPI_CHARACTER</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character</a:t>
                      </a:r>
                    </a:p>
                  </a:txBody>
                  <a:tcPr/>
                </a:tc>
                <a:extLst>
                  <a:ext uri="{0D108BD9-81ED-4DB2-BD59-A6C34878D82A}">
                    <a16:rowId xmlns:a16="http://schemas.microsoft.com/office/drawing/2014/main" val="3553916728"/>
                  </a:ext>
                </a:extLst>
              </a:tr>
              <a:tr h="370840">
                <a:tc>
                  <a:txBody>
                    <a:bodyPr/>
                    <a:lstStyle/>
                    <a:p>
                      <a:r>
                        <a:rPr lang="en-US" sz="2400" dirty="0" smtClean="0"/>
                        <a:t>MPI_INTEGER</a:t>
                      </a:r>
                      <a:endParaRPr lang="en-US" sz="2400" dirty="0"/>
                    </a:p>
                  </a:txBody>
                  <a:tcPr/>
                </a:tc>
                <a:tc>
                  <a:txBody>
                    <a:bodyPr/>
                    <a:lstStyle/>
                    <a:p>
                      <a:r>
                        <a:rPr lang="en-US" sz="2400" dirty="0" smtClean="0"/>
                        <a:t>integer</a:t>
                      </a:r>
                      <a:endParaRPr lang="en-US" sz="2400" dirty="0"/>
                    </a:p>
                  </a:txBody>
                  <a:tcPr/>
                </a:tc>
                <a:extLst>
                  <a:ext uri="{0D108BD9-81ED-4DB2-BD59-A6C34878D82A}">
                    <a16:rowId xmlns:a16="http://schemas.microsoft.com/office/drawing/2014/main" val="3840402647"/>
                  </a:ext>
                </a:extLst>
              </a:tr>
              <a:tr h="370840">
                <a:tc>
                  <a:txBody>
                    <a:bodyPr/>
                    <a:lstStyle/>
                    <a:p>
                      <a:r>
                        <a:rPr lang="en-US" sz="2400" dirty="0" smtClean="0"/>
                        <a:t>MPI_REAL</a:t>
                      </a:r>
                      <a:endParaRPr lang="en-US" sz="2400" dirty="0"/>
                    </a:p>
                  </a:txBody>
                  <a:tcPr/>
                </a:tc>
                <a:tc>
                  <a:txBody>
                    <a:bodyPr/>
                    <a:lstStyle/>
                    <a:p>
                      <a:r>
                        <a:rPr lang="en-US" sz="2400" dirty="0" smtClean="0"/>
                        <a:t>Real*4</a:t>
                      </a:r>
                      <a:endParaRPr lang="en-US" sz="2400" dirty="0"/>
                    </a:p>
                  </a:txBody>
                  <a:tcPr/>
                </a:tc>
                <a:extLst>
                  <a:ext uri="{0D108BD9-81ED-4DB2-BD59-A6C34878D82A}">
                    <a16:rowId xmlns:a16="http://schemas.microsoft.com/office/drawing/2014/main" val="1973400299"/>
                  </a:ext>
                </a:extLst>
              </a:tr>
              <a:tr h="370840">
                <a:tc>
                  <a:txBody>
                    <a:bodyPr/>
                    <a:lstStyle/>
                    <a:p>
                      <a:r>
                        <a:rPr lang="en-US" sz="2400" dirty="0" smtClean="0"/>
                        <a:t>MPI_REAL8</a:t>
                      </a:r>
                      <a:endParaRPr lang="en-US" sz="2400" dirty="0"/>
                    </a:p>
                  </a:txBody>
                  <a:tcPr/>
                </a:tc>
                <a:tc>
                  <a:txBody>
                    <a:bodyPr/>
                    <a:lstStyle/>
                    <a:p>
                      <a:r>
                        <a:rPr lang="en-US" sz="2400" dirty="0" smtClean="0"/>
                        <a:t>Real*8</a:t>
                      </a:r>
                      <a:endParaRPr lang="en-US" sz="2400" dirty="0"/>
                    </a:p>
                  </a:txBody>
                  <a:tcPr/>
                </a:tc>
                <a:extLst>
                  <a:ext uri="{0D108BD9-81ED-4DB2-BD59-A6C34878D82A}">
                    <a16:rowId xmlns:a16="http://schemas.microsoft.com/office/drawing/2014/main" val="97750208"/>
                  </a:ext>
                </a:extLst>
              </a:tr>
              <a:tr h="370840">
                <a:tc>
                  <a:txBody>
                    <a:bodyPr/>
                    <a:lstStyle/>
                    <a:p>
                      <a:r>
                        <a:rPr lang="en-US" sz="2400" dirty="0" smtClean="0"/>
                        <a:t>MPI_COMPLEX</a:t>
                      </a:r>
                      <a:endParaRPr lang="en-US" sz="2400" dirty="0"/>
                    </a:p>
                  </a:txBody>
                  <a:tcPr/>
                </a:tc>
                <a:tc>
                  <a:txBody>
                    <a:bodyPr/>
                    <a:lstStyle/>
                    <a:p>
                      <a:r>
                        <a:rPr lang="en-US" sz="2400" dirty="0" smtClean="0"/>
                        <a:t>Complex</a:t>
                      </a:r>
                      <a:endParaRPr lang="en-US" sz="2400" dirty="0"/>
                    </a:p>
                  </a:txBody>
                  <a:tcPr/>
                </a:tc>
                <a:extLst>
                  <a:ext uri="{0D108BD9-81ED-4DB2-BD59-A6C34878D82A}">
                    <a16:rowId xmlns:a16="http://schemas.microsoft.com/office/drawing/2014/main" val="1156990395"/>
                  </a:ext>
                </a:extLst>
              </a:tr>
              <a:tr h="370840">
                <a:tc>
                  <a:txBody>
                    <a:bodyPr/>
                    <a:lstStyle/>
                    <a:p>
                      <a:r>
                        <a:rPr lang="en-US" sz="2400" dirty="0" smtClean="0"/>
                        <a:t>MPI_LOGICAL</a:t>
                      </a:r>
                      <a:endParaRPr lang="en-US" sz="2400" dirty="0"/>
                    </a:p>
                  </a:txBody>
                  <a:tcPr/>
                </a:tc>
                <a:tc>
                  <a:txBody>
                    <a:bodyPr/>
                    <a:lstStyle/>
                    <a:p>
                      <a:r>
                        <a:rPr lang="en-US" sz="2400" dirty="0" smtClean="0"/>
                        <a:t>logical</a:t>
                      </a:r>
                      <a:endParaRPr lang="en-US" sz="2400" dirty="0"/>
                    </a:p>
                  </a:txBody>
                  <a:tcPr/>
                </a:tc>
                <a:extLst>
                  <a:ext uri="{0D108BD9-81ED-4DB2-BD59-A6C34878D82A}">
                    <a16:rowId xmlns:a16="http://schemas.microsoft.com/office/drawing/2014/main" val="1045317582"/>
                  </a:ext>
                </a:extLst>
              </a:tr>
            </a:tbl>
          </a:graphicData>
        </a:graphic>
      </p:graphicFrame>
      <p:sp>
        <p:nvSpPr>
          <p:cNvPr id="3" name="Rectangle 2"/>
          <p:cNvSpPr/>
          <p:nvPr/>
        </p:nvSpPr>
        <p:spPr>
          <a:xfrm>
            <a:off x="210763" y="1413266"/>
            <a:ext cx="8620416" cy="1107996"/>
          </a:xfrm>
          <a:prstGeom prst="rect">
            <a:avLst/>
          </a:prstGeom>
        </p:spPr>
        <p:txBody>
          <a:bodyPr wrap="square">
            <a:spAutoFit/>
          </a:bodyPr>
          <a:lstStyle/>
          <a:p>
            <a:pPr lvl="0" defTabSz="914400" eaLnBrk="0" fontAlgn="base" hangingPunct="0">
              <a:spcBef>
                <a:spcPct val="0"/>
              </a:spcBef>
              <a:spcAft>
                <a:spcPts val="1200"/>
              </a:spcAft>
            </a:pPr>
            <a:r>
              <a:rPr lang="en-US" altLang="en-US" sz="2200" dirty="0" smtClean="0">
                <a:solidFill>
                  <a:srgbClr val="000000"/>
                </a:solidFill>
                <a:cs typeface="Times New Roman" panose="02020603050405020304" pitchFamily="18" charset="0"/>
              </a:rPr>
              <a:t>Generally MPI data types and language types have one-to-one correspondence however in C, some MPI variables have their own data types such as </a:t>
            </a:r>
            <a:r>
              <a:rPr lang="en-US" altLang="en-US" sz="2200" dirty="0" err="1" smtClean="0">
                <a:solidFill>
                  <a:srgbClr val="000000"/>
                </a:solidFill>
                <a:cs typeface="Times New Roman" panose="02020603050405020304" pitchFamily="18" charset="0"/>
              </a:rPr>
              <a:t>MPI_Comm</a:t>
            </a:r>
            <a:r>
              <a:rPr lang="en-US" altLang="en-US" sz="2200" dirty="0" smtClean="0">
                <a:solidFill>
                  <a:srgbClr val="000000"/>
                </a:solidFill>
                <a:cs typeface="Times New Roman" panose="02020603050405020304" pitchFamily="18" charset="0"/>
              </a:rPr>
              <a:t>, </a:t>
            </a:r>
            <a:r>
              <a:rPr lang="en-US" altLang="en-US" sz="2200" dirty="0" err="1" smtClean="0">
                <a:solidFill>
                  <a:srgbClr val="000000"/>
                </a:solidFill>
                <a:cs typeface="Times New Roman" panose="02020603050405020304" pitchFamily="18" charset="0"/>
              </a:rPr>
              <a:t>MPI_Status</a:t>
            </a:r>
            <a:r>
              <a:rPr lang="en-US" altLang="en-US" sz="2200" dirty="0" smtClean="0">
                <a:solidFill>
                  <a:srgbClr val="000000"/>
                </a:solidFill>
                <a:cs typeface="Times New Roman" panose="02020603050405020304" pitchFamily="18" charset="0"/>
              </a:rPr>
              <a:t> etc.</a:t>
            </a:r>
            <a:endParaRPr lang="en-US" altLang="en-US" sz="22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1111123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Collective Communication</a:t>
            </a:r>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67</a:t>
            </a:fld>
            <a:endParaRPr lang="en-US" dirty="0"/>
          </a:p>
        </p:txBody>
      </p:sp>
      <p:pic>
        <p:nvPicPr>
          <p:cNvPr id="6" name="Picture 5"/>
          <p:cNvPicPr>
            <a:picLocks noChangeAspect="1"/>
          </p:cNvPicPr>
          <p:nvPr/>
        </p:nvPicPr>
        <p:blipFill>
          <a:blip r:embed="rId2"/>
          <a:stretch>
            <a:fillRect/>
          </a:stretch>
        </p:blipFill>
        <p:spPr>
          <a:xfrm>
            <a:off x="2842166" y="1458071"/>
            <a:ext cx="2805969" cy="2290969"/>
          </a:xfrm>
          <a:prstGeom prst="rect">
            <a:avLst/>
          </a:prstGeom>
        </p:spPr>
      </p:pic>
      <p:pic>
        <p:nvPicPr>
          <p:cNvPr id="7" name="Picture 6"/>
          <p:cNvPicPr>
            <a:picLocks noChangeAspect="1"/>
          </p:cNvPicPr>
          <p:nvPr/>
        </p:nvPicPr>
        <p:blipFill>
          <a:blip r:embed="rId3"/>
          <a:stretch>
            <a:fillRect/>
          </a:stretch>
        </p:blipFill>
        <p:spPr>
          <a:xfrm>
            <a:off x="5841085" y="1417638"/>
            <a:ext cx="2796869" cy="2284109"/>
          </a:xfrm>
          <a:prstGeom prst="rect">
            <a:avLst/>
          </a:prstGeom>
        </p:spPr>
      </p:pic>
      <p:pic>
        <p:nvPicPr>
          <p:cNvPr id="8" name="Picture 7"/>
          <p:cNvPicPr>
            <a:picLocks noChangeAspect="1"/>
          </p:cNvPicPr>
          <p:nvPr/>
        </p:nvPicPr>
        <p:blipFill>
          <a:blip r:embed="rId4"/>
          <a:stretch>
            <a:fillRect/>
          </a:stretch>
        </p:blipFill>
        <p:spPr>
          <a:xfrm>
            <a:off x="2847302" y="3941585"/>
            <a:ext cx="2795695" cy="2222219"/>
          </a:xfrm>
          <a:prstGeom prst="rect">
            <a:avLst/>
          </a:prstGeom>
        </p:spPr>
      </p:pic>
      <p:pic>
        <p:nvPicPr>
          <p:cNvPr id="9" name="Picture 8"/>
          <p:cNvPicPr>
            <a:picLocks noChangeAspect="1"/>
          </p:cNvPicPr>
          <p:nvPr/>
        </p:nvPicPr>
        <p:blipFill>
          <a:blip r:embed="rId5"/>
          <a:stretch>
            <a:fillRect/>
          </a:stretch>
        </p:blipFill>
        <p:spPr>
          <a:xfrm>
            <a:off x="5821499" y="3919228"/>
            <a:ext cx="2836040" cy="2266935"/>
          </a:xfrm>
          <a:prstGeom prst="rect">
            <a:avLst/>
          </a:prstGeom>
        </p:spPr>
      </p:pic>
      <p:sp>
        <p:nvSpPr>
          <p:cNvPr id="3" name="Rectangle 2"/>
          <p:cNvSpPr/>
          <p:nvPr/>
        </p:nvSpPr>
        <p:spPr>
          <a:xfrm>
            <a:off x="94473" y="1925683"/>
            <a:ext cx="2554743" cy="830997"/>
          </a:xfrm>
          <a:prstGeom prst="rect">
            <a:avLst/>
          </a:prstGeom>
        </p:spPr>
        <p:txBody>
          <a:bodyPr wrap="square">
            <a:spAutoFit/>
          </a:bodyPr>
          <a:lstStyle/>
          <a:p>
            <a:r>
              <a:rPr lang="en-US" altLang="en-US" sz="2400" b="1" u="sng" dirty="0" smtClean="0">
                <a:cs typeface="Times New Roman" panose="02020603050405020304" pitchFamily="18" charset="0"/>
              </a:rPr>
              <a:t>Types of Collective Communications </a:t>
            </a:r>
            <a:endParaRPr lang="en-US" sz="2400" b="1" u="sng" dirty="0"/>
          </a:p>
        </p:txBody>
      </p:sp>
      <p:sp>
        <p:nvSpPr>
          <p:cNvPr id="10" name="TextBox 9"/>
          <p:cNvSpPr txBox="1"/>
          <p:nvPr/>
        </p:nvSpPr>
        <p:spPr>
          <a:xfrm>
            <a:off x="94473" y="2725372"/>
            <a:ext cx="290342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Synchronization</a:t>
            </a:r>
          </a:p>
          <a:p>
            <a:pPr marL="285750" indent="-285750">
              <a:buFont typeface="Arial" panose="020B0604020202020204" pitchFamily="34" charset="0"/>
              <a:buChar char="•"/>
            </a:pPr>
            <a:r>
              <a:rPr lang="en-US" sz="2400" dirty="0" smtClean="0"/>
              <a:t>Data Movement</a:t>
            </a:r>
          </a:p>
          <a:p>
            <a:pPr marL="285750" indent="-285750">
              <a:buFont typeface="Arial" panose="020B0604020202020204" pitchFamily="34" charset="0"/>
              <a:buChar char="•"/>
            </a:pPr>
            <a:r>
              <a:rPr lang="en-US" sz="2400" dirty="0" smtClean="0"/>
              <a:t>Collective Compute</a:t>
            </a:r>
            <a:endParaRPr lang="en-US" sz="2400" dirty="0"/>
          </a:p>
        </p:txBody>
      </p:sp>
    </p:spTree>
    <p:extLst>
      <p:ext uri="{BB962C8B-B14F-4D97-AF65-F5344CB8AC3E}">
        <p14:creationId xmlns:p14="http://schemas.microsoft.com/office/powerpoint/2010/main" val="7198505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Communication</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09335733"/>
              </p:ext>
            </p:extLst>
          </p:nvPr>
        </p:nvGraphicFramePr>
        <p:xfrm>
          <a:off x="92413" y="1388531"/>
          <a:ext cx="8779213" cy="4668520"/>
        </p:xfrm>
        <a:graphic>
          <a:graphicData uri="http://schemas.openxmlformats.org/drawingml/2006/table">
            <a:tbl>
              <a:tblPr firstRow="1" bandRow="1">
                <a:tableStyleId>{5C22544A-7EE6-4342-B048-85BDC9FD1C3A}</a:tableStyleId>
              </a:tblPr>
              <a:tblGrid>
                <a:gridCol w="2462963">
                  <a:extLst>
                    <a:ext uri="{9D8B030D-6E8A-4147-A177-3AD203B41FA5}">
                      <a16:colId xmlns:a16="http://schemas.microsoft.com/office/drawing/2014/main" val="2682271813"/>
                    </a:ext>
                  </a:extLst>
                </a:gridCol>
                <a:gridCol w="6316250">
                  <a:extLst>
                    <a:ext uri="{9D8B030D-6E8A-4147-A177-3AD203B41FA5}">
                      <a16:colId xmlns:a16="http://schemas.microsoft.com/office/drawing/2014/main" val="3246692761"/>
                    </a:ext>
                  </a:extLst>
                </a:gridCol>
              </a:tblGrid>
              <a:tr h="370840">
                <a:tc>
                  <a:txBody>
                    <a:bodyPr/>
                    <a:lstStyle/>
                    <a:p>
                      <a:r>
                        <a:rPr lang="en-US" sz="1600" b="0" i="0" u="none" strike="noStrike" kern="1200" baseline="0" dirty="0" smtClean="0">
                          <a:solidFill>
                            <a:schemeClr val="dk1"/>
                          </a:solidFill>
                          <a:latin typeface="+mn-lt"/>
                          <a:ea typeface="+mn-ea"/>
                          <a:cs typeface="+mn-cs"/>
                        </a:rPr>
                        <a:t>MPI_BARRIER 	</a:t>
                      </a:r>
                    </a:p>
                  </a:txBody>
                  <a:tcPr>
                    <a:solidFill>
                      <a:srgbClr val="E9EDF4"/>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All processes within a communicator will be blocked until all processes within the communicator have entered the call. 	</a:t>
                      </a:r>
                    </a:p>
                  </a:txBody>
                  <a:tcPr>
                    <a:solidFill>
                      <a:srgbClr val="E9EDF4"/>
                    </a:solidFill>
                  </a:tcPr>
                </a:tc>
                <a:extLst>
                  <a:ext uri="{0D108BD9-81ED-4DB2-BD59-A6C34878D82A}">
                    <a16:rowId xmlns:a16="http://schemas.microsoft.com/office/drawing/2014/main" val="464710745"/>
                  </a:ext>
                </a:extLst>
              </a:tr>
              <a:tr h="370840">
                <a:tc>
                  <a:txBody>
                    <a:bodyPr/>
                    <a:lstStyle/>
                    <a:p>
                      <a:r>
                        <a:rPr lang="en-US" sz="1600" b="0" i="0" u="none" strike="noStrike" kern="1200" baseline="0" dirty="0" smtClean="0">
                          <a:solidFill>
                            <a:schemeClr val="dk1"/>
                          </a:solidFill>
                          <a:latin typeface="+mn-lt"/>
                          <a:ea typeface="+mn-ea"/>
                          <a:cs typeface="+mn-cs"/>
                        </a:rPr>
                        <a:t>MPI_BCAST 	</a:t>
                      </a:r>
                      <a:endParaRPr lang="en-US" sz="1600" b="0" i="0" u="none" strike="noStrike" kern="1200" baseline="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Broadcasts a message from one process to members in a communicator. </a:t>
                      </a:r>
                    </a:p>
                  </a:txBody>
                  <a:tcPr/>
                </a:tc>
                <a:extLst>
                  <a:ext uri="{0D108BD9-81ED-4DB2-BD59-A6C34878D82A}">
                    <a16:rowId xmlns:a16="http://schemas.microsoft.com/office/drawing/2014/main" val="285823363"/>
                  </a:ext>
                </a:extLst>
              </a:tr>
              <a:tr h="370840">
                <a:tc>
                  <a:txBody>
                    <a:bodyPr/>
                    <a:lstStyle/>
                    <a:p>
                      <a:r>
                        <a:rPr lang="en-US" sz="1600" b="0" i="0" u="none" strike="noStrike" kern="1200" baseline="0" dirty="0" smtClean="0">
                          <a:solidFill>
                            <a:schemeClr val="dk1"/>
                          </a:solidFill>
                          <a:latin typeface="+mn-lt"/>
                          <a:ea typeface="+mn-ea"/>
                          <a:cs typeface="+mn-cs"/>
                        </a:rPr>
                        <a:t>MPI_REDUCE 	</a:t>
                      </a:r>
                      <a:endParaRPr lang="en-US" sz="1600" b="0" i="0" u="none" strike="noStrike" kern="1200" baseline="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Performs a reduction operation to the vector of elements in the </a:t>
                      </a:r>
                      <a:r>
                        <a:rPr lang="en-US" sz="1600" b="0" i="0" u="none" strike="noStrike" kern="1200" baseline="0" dirty="0" err="1" smtClean="0">
                          <a:solidFill>
                            <a:schemeClr val="dk1"/>
                          </a:solidFill>
                          <a:latin typeface="+mn-lt"/>
                          <a:ea typeface="+mn-ea"/>
                          <a:cs typeface="+mn-cs"/>
                        </a:rPr>
                        <a:t>sendbuf</a:t>
                      </a:r>
                      <a:r>
                        <a:rPr lang="en-US" sz="1600" b="0" i="0" u="none" strike="noStrike" kern="1200" baseline="0" dirty="0" smtClean="0">
                          <a:solidFill>
                            <a:schemeClr val="dk1"/>
                          </a:solidFill>
                          <a:latin typeface="+mn-lt"/>
                          <a:ea typeface="+mn-ea"/>
                          <a:cs typeface="+mn-cs"/>
                        </a:rPr>
                        <a:t> of the group members and places the result in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on root. 	</a:t>
                      </a:r>
                    </a:p>
                  </a:txBody>
                  <a:tcPr/>
                </a:tc>
                <a:extLst>
                  <a:ext uri="{0D108BD9-81ED-4DB2-BD59-A6C34878D82A}">
                    <a16:rowId xmlns:a16="http://schemas.microsoft.com/office/drawing/2014/main" val="4056278447"/>
                  </a:ext>
                </a:extLst>
              </a:tr>
              <a:tr h="370840">
                <a:tc>
                  <a:txBody>
                    <a:bodyPr/>
                    <a:lstStyle/>
                    <a:p>
                      <a:r>
                        <a:rPr lang="en-US" sz="1600" b="0" i="0" u="none" strike="noStrike" kern="1200" baseline="0" dirty="0" smtClean="0">
                          <a:solidFill>
                            <a:schemeClr val="dk1"/>
                          </a:solidFill>
                          <a:latin typeface="+mn-lt"/>
                          <a:ea typeface="+mn-ea"/>
                          <a:cs typeface="+mn-cs"/>
                        </a:rPr>
                        <a:t>MPI_GATHER </a:t>
                      </a:r>
                    </a:p>
                    <a:p>
                      <a:r>
                        <a:rPr lang="en-US" sz="1600" b="0" i="0" u="none" strike="noStrike" kern="1200" baseline="0" dirty="0" smtClean="0">
                          <a:solidFill>
                            <a:schemeClr val="dk1"/>
                          </a:solidFill>
                          <a:latin typeface="+mn-lt"/>
                          <a:ea typeface="+mn-ea"/>
                          <a:cs typeface="+mn-cs"/>
                        </a:rPr>
                        <a:t>MPI_GATHERV 	</a:t>
                      </a:r>
                    </a:p>
                    <a:p>
                      <a:endParaRPr lang="en-US" sz="1600" dirty="0"/>
                    </a:p>
                  </a:txBody>
                  <a:tcPr/>
                </a:tc>
                <a:tc>
                  <a:txBody>
                    <a:bodyPr/>
                    <a:lstStyle/>
                    <a:p>
                      <a:r>
                        <a:rPr lang="en-US" sz="1600" b="0" i="0" u="none" strike="noStrike" kern="1200" baseline="0" dirty="0" smtClean="0">
                          <a:solidFill>
                            <a:schemeClr val="dk1"/>
                          </a:solidFill>
                          <a:latin typeface="+mn-lt"/>
                          <a:ea typeface="+mn-ea"/>
                          <a:cs typeface="+mn-cs"/>
                        </a:rPr>
                        <a:t>Collects data from the </a:t>
                      </a:r>
                      <a:r>
                        <a:rPr lang="en-US" sz="1600" b="0" i="0" u="none" strike="noStrike" kern="1200" baseline="0" dirty="0" err="1" smtClean="0">
                          <a:solidFill>
                            <a:schemeClr val="dk1"/>
                          </a:solidFill>
                          <a:latin typeface="+mn-lt"/>
                          <a:ea typeface="+mn-ea"/>
                          <a:cs typeface="+mn-cs"/>
                        </a:rPr>
                        <a:t>sendbuf</a:t>
                      </a:r>
                      <a:r>
                        <a:rPr lang="en-US" sz="1600" b="0" i="0" u="none" strike="noStrike" kern="1200" baseline="0" dirty="0" smtClean="0">
                          <a:solidFill>
                            <a:schemeClr val="dk1"/>
                          </a:solidFill>
                          <a:latin typeface="+mn-lt"/>
                          <a:ea typeface="+mn-ea"/>
                          <a:cs typeface="+mn-cs"/>
                        </a:rPr>
                        <a:t> of all processes in </a:t>
                      </a:r>
                      <a:r>
                        <a:rPr lang="en-US" sz="1600" b="0" i="0" u="none" strike="noStrike" kern="1200" baseline="0" dirty="0" err="1" smtClean="0">
                          <a:solidFill>
                            <a:schemeClr val="dk1"/>
                          </a:solidFill>
                          <a:latin typeface="+mn-lt"/>
                          <a:ea typeface="+mn-ea"/>
                          <a:cs typeface="+mn-cs"/>
                        </a:rPr>
                        <a:t>comm</a:t>
                      </a:r>
                      <a:r>
                        <a:rPr lang="en-US" sz="1600" b="0" i="0" u="none" strike="noStrike" kern="1200" baseline="0" dirty="0" smtClean="0">
                          <a:solidFill>
                            <a:schemeClr val="dk1"/>
                          </a:solidFill>
                          <a:latin typeface="+mn-lt"/>
                          <a:ea typeface="+mn-ea"/>
                          <a:cs typeface="+mn-cs"/>
                        </a:rPr>
                        <a:t> and place them consecutively to the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on root based on their process rank. 	</a:t>
                      </a:r>
                    </a:p>
                  </a:txBody>
                  <a:tcPr/>
                </a:tc>
                <a:extLst>
                  <a:ext uri="{0D108BD9-81ED-4DB2-BD59-A6C34878D82A}">
                    <a16:rowId xmlns:a16="http://schemas.microsoft.com/office/drawing/2014/main" val="902185824"/>
                  </a:ext>
                </a:extLst>
              </a:tr>
              <a:tr h="370840">
                <a:tc>
                  <a:txBody>
                    <a:bodyPr/>
                    <a:lstStyle/>
                    <a:p>
                      <a:r>
                        <a:rPr lang="en-US" sz="1600" b="0" i="0" u="none" strike="noStrike" kern="1200" baseline="0" dirty="0" smtClean="0">
                          <a:solidFill>
                            <a:schemeClr val="dk1"/>
                          </a:solidFill>
                          <a:latin typeface="+mn-lt"/>
                          <a:ea typeface="+mn-ea"/>
                          <a:cs typeface="+mn-cs"/>
                        </a:rPr>
                        <a:t>MPI_SCATTER </a:t>
                      </a:r>
                    </a:p>
                    <a:p>
                      <a:r>
                        <a:rPr lang="en-US" sz="1600" b="0" i="0" u="none" strike="noStrike" kern="1200" baseline="0" dirty="0" smtClean="0">
                          <a:solidFill>
                            <a:schemeClr val="dk1"/>
                          </a:solidFill>
                          <a:latin typeface="+mn-lt"/>
                          <a:ea typeface="+mn-ea"/>
                          <a:cs typeface="+mn-cs"/>
                        </a:rPr>
                        <a:t>MPI_SCATTERV 	</a:t>
                      </a:r>
                    </a:p>
                  </a:txBody>
                  <a:tcPr/>
                </a:tc>
                <a:tc>
                  <a:txBody>
                    <a:bodyPr/>
                    <a:lstStyle/>
                    <a:p>
                      <a:r>
                        <a:rPr lang="en-US" sz="1600" b="0" i="0" u="none" strike="noStrike" kern="1200" baseline="0" dirty="0" smtClean="0">
                          <a:solidFill>
                            <a:schemeClr val="dk1"/>
                          </a:solidFill>
                          <a:latin typeface="+mn-lt"/>
                          <a:ea typeface="+mn-ea"/>
                          <a:cs typeface="+mn-cs"/>
                        </a:rPr>
                        <a:t>Distribute data in </a:t>
                      </a:r>
                      <a:r>
                        <a:rPr lang="en-US" sz="1600" b="0" i="0" u="none" strike="noStrike" kern="1200" baseline="0" dirty="0" err="1" smtClean="0">
                          <a:solidFill>
                            <a:schemeClr val="dk1"/>
                          </a:solidFill>
                          <a:latin typeface="+mn-lt"/>
                          <a:ea typeface="+mn-ea"/>
                          <a:cs typeface="+mn-cs"/>
                        </a:rPr>
                        <a:t>sendbuf</a:t>
                      </a:r>
                      <a:r>
                        <a:rPr lang="en-US" sz="1600" b="0" i="0" u="none" strike="noStrike" kern="1200" baseline="0" dirty="0" smtClean="0">
                          <a:solidFill>
                            <a:schemeClr val="dk1"/>
                          </a:solidFill>
                          <a:latin typeface="+mn-lt"/>
                          <a:ea typeface="+mn-ea"/>
                          <a:cs typeface="+mn-cs"/>
                        </a:rPr>
                        <a:t> on root to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on all processes in comm. </a:t>
                      </a:r>
                    </a:p>
                  </a:txBody>
                  <a:tcPr/>
                </a:tc>
                <a:extLst>
                  <a:ext uri="{0D108BD9-81ED-4DB2-BD59-A6C34878D82A}">
                    <a16:rowId xmlns:a16="http://schemas.microsoft.com/office/drawing/2014/main" val="520008383"/>
                  </a:ext>
                </a:extLst>
              </a:tr>
              <a:tr h="370840">
                <a:tc>
                  <a:txBody>
                    <a:bodyPr/>
                    <a:lstStyle/>
                    <a:p>
                      <a:r>
                        <a:rPr lang="en-US" sz="1600" b="0" i="0" u="none" strike="noStrike" kern="1200" baseline="0" dirty="0" smtClean="0">
                          <a:solidFill>
                            <a:schemeClr val="dk1"/>
                          </a:solidFill>
                          <a:latin typeface="+mn-lt"/>
                          <a:ea typeface="+mn-ea"/>
                          <a:cs typeface="+mn-cs"/>
                        </a:rPr>
                        <a:t>MPI_ALLREDUCE 	</a:t>
                      </a:r>
                    </a:p>
                  </a:txBody>
                  <a:tcPr/>
                </a:tc>
                <a:tc>
                  <a:txBody>
                    <a:bodyPr/>
                    <a:lstStyle/>
                    <a:p>
                      <a:r>
                        <a:rPr lang="en-US" sz="1600" b="0" i="0" u="none" strike="noStrike" kern="1200" baseline="0" dirty="0" smtClean="0">
                          <a:solidFill>
                            <a:schemeClr val="dk1"/>
                          </a:solidFill>
                          <a:latin typeface="+mn-lt"/>
                          <a:ea typeface="+mn-ea"/>
                          <a:cs typeface="+mn-cs"/>
                        </a:rPr>
                        <a:t>Same as MPI_REDUCE, except the result is placed in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on all members in a communicator. 	</a:t>
                      </a:r>
                    </a:p>
                  </a:txBody>
                  <a:tcPr/>
                </a:tc>
                <a:extLst>
                  <a:ext uri="{0D108BD9-81ED-4DB2-BD59-A6C34878D82A}">
                    <a16:rowId xmlns:a16="http://schemas.microsoft.com/office/drawing/2014/main" val="97777990"/>
                  </a:ext>
                </a:extLst>
              </a:tr>
              <a:tr h="370840">
                <a:tc>
                  <a:txBody>
                    <a:bodyPr/>
                    <a:lstStyle/>
                    <a:p>
                      <a:r>
                        <a:rPr lang="en-US" sz="1600" b="0" i="0" u="none" strike="noStrike" kern="1200" baseline="0" dirty="0" smtClean="0">
                          <a:solidFill>
                            <a:schemeClr val="dk1"/>
                          </a:solidFill>
                          <a:latin typeface="+mn-lt"/>
                          <a:ea typeface="+mn-ea"/>
                          <a:cs typeface="+mn-cs"/>
                        </a:rPr>
                        <a:t>MPI_ALLGATHER </a:t>
                      </a:r>
                    </a:p>
                    <a:p>
                      <a:r>
                        <a:rPr lang="en-US" sz="1600" b="0" i="0" u="none" strike="noStrike" kern="1200" baseline="0" dirty="0" smtClean="0">
                          <a:solidFill>
                            <a:schemeClr val="dk1"/>
                          </a:solidFill>
                          <a:latin typeface="+mn-lt"/>
                          <a:ea typeface="+mn-ea"/>
                          <a:cs typeface="+mn-cs"/>
                        </a:rPr>
                        <a:t>MPI_ALLGATHERV </a:t>
                      </a:r>
                    </a:p>
                  </a:txBody>
                  <a:tcPr/>
                </a:tc>
                <a:tc>
                  <a:txBody>
                    <a:bodyPr/>
                    <a:lstStyle/>
                    <a:p>
                      <a:r>
                        <a:rPr lang="en-US" sz="1600" b="0" i="0" u="none" strike="noStrike" kern="1200" baseline="0" dirty="0" smtClean="0">
                          <a:solidFill>
                            <a:schemeClr val="dk1"/>
                          </a:solidFill>
                          <a:latin typeface="+mn-lt"/>
                          <a:ea typeface="+mn-ea"/>
                          <a:cs typeface="+mn-cs"/>
                        </a:rPr>
                        <a:t>Same as GATHER/GATHERV, except now data are placed in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on all processes in comm. 	</a:t>
                      </a:r>
                    </a:p>
                  </a:txBody>
                  <a:tcPr/>
                </a:tc>
                <a:extLst>
                  <a:ext uri="{0D108BD9-81ED-4DB2-BD59-A6C34878D82A}">
                    <a16:rowId xmlns:a16="http://schemas.microsoft.com/office/drawing/2014/main" val="2548518091"/>
                  </a:ext>
                </a:extLst>
              </a:tr>
              <a:tr h="370840">
                <a:tc>
                  <a:txBody>
                    <a:bodyPr/>
                    <a:lstStyle/>
                    <a:p>
                      <a:r>
                        <a:rPr lang="en-US" sz="1600" b="0" i="0" u="none" strike="noStrike" kern="1200" baseline="0" dirty="0" smtClean="0">
                          <a:solidFill>
                            <a:schemeClr val="dk1"/>
                          </a:solidFill>
                          <a:latin typeface="+mn-lt"/>
                          <a:ea typeface="+mn-ea"/>
                          <a:cs typeface="+mn-cs"/>
                        </a:rPr>
                        <a:t>MPI_ALLTOALL 	</a:t>
                      </a:r>
                    </a:p>
                    <a:p>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j-</a:t>
                      </a:r>
                      <a:r>
                        <a:rPr lang="en-US" sz="1600" b="0" i="0" u="none" strike="noStrike" kern="1200" baseline="0" dirty="0" err="1" smtClean="0">
                          <a:solidFill>
                            <a:schemeClr val="dk1"/>
                          </a:solidFill>
                          <a:latin typeface="+mn-lt"/>
                          <a:ea typeface="+mn-ea"/>
                          <a:cs typeface="+mn-cs"/>
                        </a:rPr>
                        <a:t>th</a:t>
                      </a:r>
                      <a:r>
                        <a:rPr lang="en-US" sz="1600" b="0" i="0" u="none" strike="noStrike" kern="1200" baseline="0" dirty="0" smtClean="0">
                          <a:solidFill>
                            <a:schemeClr val="dk1"/>
                          </a:solidFill>
                          <a:latin typeface="+mn-lt"/>
                          <a:ea typeface="+mn-ea"/>
                          <a:cs typeface="+mn-cs"/>
                        </a:rPr>
                        <a:t> block of the </a:t>
                      </a:r>
                      <a:r>
                        <a:rPr lang="en-US" sz="1600" b="0" i="0" u="none" strike="noStrike" kern="1200" baseline="0" dirty="0" err="1" smtClean="0">
                          <a:solidFill>
                            <a:schemeClr val="dk1"/>
                          </a:solidFill>
                          <a:latin typeface="+mn-lt"/>
                          <a:ea typeface="+mn-ea"/>
                          <a:cs typeface="+mn-cs"/>
                        </a:rPr>
                        <a:t>sendbuf</a:t>
                      </a:r>
                      <a:r>
                        <a:rPr lang="en-US" sz="1600" b="0" i="0" u="none" strike="noStrike" kern="1200" baseline="0" dirty="0" smtClean="0">
                          <a:solidFill>
                            <a:schemeClr val="dk1"/>
                          </a:solidFill>
                          <a:latin typeface="+mn-lt"/>
                          <a:ea typeface="+mn-ea"/>
                          <a:cs typeface="+mn-cs"/>
                        </a:rPr>
                        <a:t> at process </a:t>
                      </a:r>
                      <a:r>
                        <a:rPr lang="en-US" sz="1600" b="0" i="0" u="none" strike="noStrike" kern="1200" baseline="0" dirty="0" err="1" smtClean="0">
                          <a:solidFill>
                            <a:schemeClr val="dk1"/>
                          </a:solidFill>
                          <a:latin typeface="+mn-lt"/>
                          <a:ea typeface="+mn-ea"/>
                          <a:cs typeface="+mn-cs"/>
                        </a:rPr>
                        <a:t>i</a:t>
                      </a:r>
                      <a:r>
                        <a:rPr lang="en-US" sz="1600" b="0" i="0" u="none" strike="noStrike" kern="1200" baseline="0" dirty="0" smtClean="0">
                          <a:solidFill>
                            <a:schemeClr val="dk1"/>
                          </a:solidFill>
                          <a:latin typeface="+mn-lt"/>
                          <a:ea typeface="+mn-ea"/>
                          <a:cs typeface="+mn-cs"/>
                        </a:rPr>
                        <a:t> is send to process j and placed in the </a:t>
                      </a:r>
                      <a:r>
                        <a:rPr lang="en-US" sz="1600" b="0" i="0" u="none" strike="noStrike" kern="1200" baseline="0" dirty="0" err="1" smtClean="0">
                          <a:solidFill>
                            <a:schemeClr val="dk1"/>
                          </a:solidFill>
                          <a:latin typeface="+mn-lt"/>
                          <a:ea typeface="+mn-ea"/>
                          <a:cs typeface="+mn-cs"/>
                        </a:rPr>
                        <a:t>i-th</a:t>
                      </a:r>
                      <a:r>
                        <a:rPr lang="en-US" sz="1600" b="0" i="0" u="none" strike="noStrike" kern="1200" baseline="0" dirty="0" smtClean="0">
                          <a:solidFill>
                            <a:schemeClr val="dk1"/>
                          </a:solidFill>
                          <a:latin typeface="+mn-lt"/>
                          <a:ea typeface="+mn-ea"/>
                          <a:cs typeface="+mn-cs"/>
                        </a:rPr>
                        <a:t> block of the </a:t>
                      </a:r>
                      <a:r>
                        <a:rPr lang="en-US" sz="1600" b="0" i="0" u="none" strike="noStrike" kern="1200" baseline="0" dirty="0" err="1" smtClean="0">
                          <a:solidFill>
                            <a:schemeClr val="dk1"/>
                          </a:solidFill>
                          <a:latin typeface="+mn-lt"/>
                          <a:ea typeface="+mn-ea"/>
                          <a:cs typeface="+mn-cs"/>
                        </a:rPr>
                        <a:t>recvbuf</a:t>
                      </a:r>
                      <a:r>
                        <a:rPr lang="en-US" sz="1600" b="0" i="0" u="none" strike="noStrike" kern="1200" baseline="0" dirty="0" smtClean="0">
                          <a:solidFill>
                            <a:schemeClr val="dk1"/>
                          </a:solidFill>
                          <a:latin typeface="+mn-lt"/>
                          <a:ea typeface="+mn-ea"/>
                          <a:cs typeface="+mn-cs"/>
                        </a:rPr>
                        <a:t> of process j. 	</a:t>
                      </a:r>
                    </a:p>
                  </a:txBody>
                  <a:tcPr/>
                </a:tc>
                <a:extLst>
                  <a:ext uri="{0D108BD9-81ED-4DB2-BD59-A6C34878D82A}">
                    <a16:rowId xmlns:a16="http://schemas.microsoft.com/office/drawing/2014/main" val="2776586785"/>
                  </a:ext>
                </a:extLst>
              </a:tr>
            </a:tbl>
          </a:graphicData>
        </a:graphic>
      </p:graphicFrame>
    </p:spTree>
    <p:extLst>
      <p:ext uri="{BB962C8B-B14F-4D97-AF65-F5344CB8AC3E}">
        <p14:creationId xmlns:p14="http://schemas.microsoft.com/office/powerpoint/2010/main" val="2425967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a:t>
            </a:fld>
            <a:endParaRPr lang="en-US" dirty="0"/>
          </a:p>
        </p:txBody>
      </p:sp>
      <p:sp>
        <p:nvSpPr>
          <p:cNvPr id="6" name="Title 1"/>
          <p:cNvSpPr>
            <a:spLocks noGrp="1"/>
          </p:cNvSpPr>
          <p:nvPr>
            <p:ph type="title"/>
          </p:nvPr>
        </p:nvSpPr>
        <p:spPr>
          <a:xfrm>
            <a:off x="457200" y="537760"/>
            <a:ext cx="8229600" cy="857250"/>
          </a:xfrm>
        </p:spPr>
        <p:txBody>
          <a:bodyPr>
            <a:normAutofit fontScale="90000"/>
          </a:bodyPr>
          <a:lstStyle/>
          <a:p>
            <a:r>
              <a:rPr lang="en-US" dirty="0" smtClean="0">
                <a:latin typeface="Abadi MT Condensed Extra Bold"/>
                <a:cs typeface="Abadi MT Condensed Extra Bold"/>
              </a:rPr>
              <a:t>Partitioning Work in Parallel Programs </a:t>
            </a:r>
            <a:endParaRPr lang="en-US" dirty="0">
              <a:latin typeface="Abadi MT Condensed Extra Bold"/>
              <a:cs typeface="Abadi MT Condensed Extra Bold"/>
            </a:endParaRPr>
          </a:p>
        </p:txBody>
      </p:sp>
      <p:sp>
        <p:nvSpPr>
          <p:cNvPr id="7" name="Content Placeholder 2"/>
          <p:cNvSpPr>
            <a:spLocks noGrp="1"/>
          </p:cNvSpPr>
          <p:nvPr>
            <p:ph idx="1"/>
          </p:nvPr>
        </p:nvSpPr>
        <p:spPr>
          <a:xfrm>
            <a:off x="339047" y="2178444"/>
            <a:ext cx="8229600" cy="3394472"/>
          </a:xfrm>
        </p:spPr>
        <p:txBody>
          <a:bodyPr>
            <a:normAutofit/>
          </a:bodyPr>
          <a:lstStyle/>
          <a:p>
            <a:r>
              <a:rPr lang="en-US" sz="2400" dirty="0" smtClean="0"/>
              <a:t>Breaking the problem into chunks to be distributed in each task</a:t>
            </a:r>
          </a:p>
          <a:p>
            <a:pPr lvl="1"/>
            <a:r>
              <a:rPr lang="en-US" sz="2400" dirty="0" smtClean="0"/>
              <a:t>Domain Decomposition. Input data of the problem is decomposed and each task works on a portion of the data</a:t>
            </a:r>
          </a:p>
          <a:p>
            <a:pPr lvl="1"/>
            <a:r>
              <a:rPr lang="en-US" sz="2400" dirty="0" smtClean="0"/>
              <a:t>Functional Decomposition. Each tasks performs a different function in the work flow. </a:t>
            </a:r>
            <a:endParaRPr lang="en-US" sz="2400" dirty="0"/>
          </a:p>
        </p:txBody>
      </p:sp>
    </p:spTree>
    <p:extLst>
      <p:ext uri="{BB962C8B-B14F-4D97-AF65-F5344CB8AC3E}">
        <p14:creationId xmlns:p14="http://schemas.microsoft.com/office/powerpoint/2010/main" val="2328862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7553" y="1513212"/>
            <a:ext cx="3554859" cy="606839"/>
          </a:xfrm>
        </p:spPr>
        <p:txBody>
          <a:bodyPr>
            <a:noAutofit/>
          </a:bodyPr>
          <a:lstStyle/>
          <a:p>
            <a:r>
              <a:rPr lang="en-US" sz="2800" dirty="0" smtClean="0">
                <a:latin typeface="+mn-lt"/>
              </a:rPr>
              <a:t>Calculating Pi (Serial)</a:t>
            </a:r>
            <a:endParaRPr lang="en-US" sz="2800" dirty="0">
              <a:latin typeface="+mn-lt"/>
            </a:endParaRPr>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69</a:t>
            </a:fld>
            <a:endParaRPr lang="en-US" dirty="0"/>
          </a:p>
        </p:txBody>
      </p:sp>
      <p:pic>
        <p:nvPicPr>
          <p:cNvPr id="6" name="Picture 5"/>
          <p:cNvPicPr>
            <a:picLocks noChangeAspect="1"/>
          </p:cNvPicPr>
          <p:nvPr/>
        </p:nvPicPr>
        <p:blipFill>
          <a:blip r:embed="rId3"/>
          <a:stretch>
            <a:fillRect/>
          </a:stretch>
        </p:blipFill>
        <p:spPr>
          <a:xfrm>
            <a:off x="208566" y="1565825"/>
            <a:ext cx="3123125" cy="453727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657452536"/>
              </p:ext>
            </p:extLst>
          </p:nvPr>
        </p:nvGraphicFramePr>
        <p:xfrm>
          <a:off x="1797729" y="1236131"/>
          <a:ext cx="2505278" cy="1379718"/>
        </p:xfrm>
        <a:graphic>
          <a:graphicData uri="http://schemas.openxmlformats.org/presentationml/2006/ole">
            <mc:AlternateContent xmlns:mc="http://schemas.openxmlformats.org/markup-compatibility/2006">
              <mc:Choice xmlns:v="urn:schemas-microsoft-com:vml" Requires="v">
                <p:oleObj spid="_x0000_s1116" name="Equation" r:id="rId4" imgW="876240" imgH="482400" progId="Equation.3">
                  <p:embed/>
                </p:oleObj>
              </mc:Choice>
              <mc:Fallback>
                <p:oleObj name="Equation" r:id="rId4" imgW="876240" imgH="482400" progId="Equation.3">
                  <p:embed/>
                  <p:pic>
                    <p:nvPicPr>
                      <p:cNvPr id="0" name=""/>
                      <p:cNvPicPr/>
                      <p:nvPr/>
                    </p:nvPicPr>
                    <p:blipFill>
                      <a:blip r:embed="rId5"/>
                      <a:stretch>
                        <a:fillRect/>
                      </a:stretch>
                    </p:blipFill>
                    <p:spPr>
                      <a:xfrm>
                        <a:off x="1797729" y="1236131"/>
                        <a:ext cx="2505278" cy="1379718"/>
                      </a:xfrm>
                      <a:prstGeom prst="rect">
                        <a:avLst/>
                      </a:prstGeom>
                    </p:spPr>
                  </p:pic>
                </p:oleObj>
              </mc:Fallback>
            </mc:AlternateContent>
          </a:graphicData>
        </a:graphic>
      </p:graphicFrame>
      <p:pic>
        <p:nvPicPr>
          <p:cNvPr id="9" name="Picture 8"/>
          <p:cNvPicPr>
            <a:picLocks noChangeAspect="1"/>
          </p:cNvPicPr>
          <p:nvPr/>
        </p:nvPicPr>
        <p:blipFill>
          <a:blip r:embed="rId6"/>
          <a:stretch>
            <a:fillRect/>
          </a:stretch>
        </p:blipFill>
        <p:spPr>
          <a:xfrm>
            <a:off x="4572000" y="2159131"/>
            <a:ext cx="4258638" cy="4072400"/>
          </a:xfrm>
          <a:prstGeom prst="rect">
            <a:avLst/>
          </a:prstGeom>
        </p:spPr>
      </p:pic>
      <p:sp>
        <p:nvSpPr>
          <p:cNvPr id="10" name="Rectangle 9"/>
          <p:cNvSpPr/>
          <p:nvPr/>
        </p:nvSpPr>
        <p:spPr>
          <a:xfrm>
            <a:off x="4516899" y="2102638"/>
            <a:ext cx="4365110" cy="4128893"/>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t>Collective Communication</a:t>
            </a:r>
            <a:endParaRPr lang="en-US" dirty="0"/>
          </a:p>
        </p:txBody>
      </p:sp>
    </p:spTree>
    <p:extLst>
      <p:ext uri="{BB962C8B-B14F-4D97-AF65-F5344CB8AC3E}">
        <p14:creationId xmlns:p14="http://schemas.microsoft.com/office/powerpoint/2010/main" val="1330667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70</a:t>
            </a:fld>
            <a:endParaRPr lang="en-US" dirty="0"/>
          </a:p>
        </p:txBody>
      </p:sp>
      <p:pic>
        <p:nvPicPr>
          <p:cNvPr id="6" name="Picture 5"/>
          <p:cNvPicPr>
            <a:picLocks noChangeAspect="1"/>
          </p:cNvPicPr>
          <p:nvPr/>
        </p:nvPicPr>
        <p:blipFill>
          <a:blip r:embed="rId2"/>
          <a:stretch>
            <a:fillRect/>
          </a:stretch>
        </p:blipFill>
        <p:spPr>
          <a:xfrm>
            <a:off x="258141" y="400689"/>
            <a:ext cx="5279628" cy="5895236"/>
          </a:xfrm>
          <a:prstGeom prst="rect">
            <a:avLst/>
          </a:prstGeom>
        </p:spPr>
      </p:pic>
      <p:sp>
        <p:nvSpPr>
          <p:cNvPr id="7" name="Rectangle 6"/>
          <p:cNvSpPr/>
          <p:nvPr/>
        </p:nvSpPr>
        <p:spPr>
          <a:xfrm>
            <a:off x="217162" y="371440"/>
            <a:ext cx="5325745" cy="5895796"/>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5537770" y="486828"/>
            <a:ext cx="3488078" cy="1143000"/>
          </a:xfrm>
        </p:spPr>
        <p:txBody>
          <a:bodyPr>
            <a:normAutofit fontScale="90000"/>
          </a:bodyPr>
          <a:lstStyle/>
          <a:p>
            <a:r>
              <a:rPr lang="en-US" dirty="0" smtClean="0"/>
              <a:t>Calculating Pi (MPI)</a:t>
            </a:r>
            <a:endParaRPr lang="en-US" dirty="0"/>
          </a:p>
        </p:txBody>
      </p:sp>
    </p:spTree>
    <p:extLst>
      <p:ext uri="{BB962C8B-B14F-4D97-AF65-F5344CB8AC3E}">
        <p14:creationId xmlns:p14="http://schemas.microsoft.com/office/powerpoint/2010/main" val="4461221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71</a:t>
            </a:fld>
            <a:endParaRPr lang="en-US" dirty="0"/>
          </a:p>
        </p:txBody>
      </p:sp>
      <p:pic>
        <p:nvPicPr>
          <p:cNvPr id="8" name="Picture 7"/>
          <p:cNvPicPr>
            <a:picLocks noChangeAspect="1"/>
          </p:cNvPicPr>
          <p:nvPr/>
        </p:nvPicPr>
        <p:blipFill>
          <a:blip r:embed="rId2"/>
          <a:stretch>
            <a:fillRect/>
          </a:stretch>
        </p:blipFill>
        <p:spPr>
          <a:xfrm>
            <a:off x="6624325" y="1583805"/>
            <a:ext cx="2062475" cy="1683934"/>
          </a:xfrm>
          <a:prstGeom prst="rect">
            <a:avLst/>
          </a:prstGeom>
        </p:spPr>
      </p:pic>
      <p:sp>
        <p:nvSpPr>
          <p:cNvPr id="10" name="Title 1"/>
          <p:cNvSpPr txBox="1">
            <a:spLocks noGrp="1"/>
          </p:cNvSpPr>
          <p:nvPr>
            <p:ph type="title"/>
          </p:nvPr>
        </p:nvSpPr>
        <p:spPr>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t>Collective Communication</a:t>
            </a:r>
            <a:endParaRPr lang="en-US" dirty="0"/>
          </a:p>
        </p:txBody>
      </p:sp>
      <p:sp>
        <p:nvSpPr>
          <p:cNvPr id="11" name="Rectangle 10"/>
          <p:cNvSpPr/>
          <p:nvPr/>
        </p:nvSpPr>
        <p:spPr>
          <a:xfrm>
            <a:off x="175338" y="1862937"/>
            <a:ext cx="6570324" cy="461665"/>
          </a:xfrm>
          <a:prstGeom prst="rect">
            <a:avLst/>
          </a:prstGeom>
        </p:spPr>
        <p:txBody>
          <a:bodyPr wrap="square">
            <a:spAutoFit/>
          </a:bodyPr>
          <a:lstStyle/>
          <a:p>
            <a:r>
              <a:rPr lang="en-US" sz="2400" b="1" dirty="0"/>
              <a:t>MPI_BCAST(</a:t>
            </a:r>
            <a:r>
              <a:rPr lang="en-US" sz="2400" b="1" dirty="0" err="1"/>
              <a:t>inbuf</a:t>
            </a:r>
            <a:r>
              <a:rPr lang="en-US" sz="2400" b="1" dirty="0"/>
              <a:t>, </a:t>
            </a:r>
            <a:r>
              <a:rPr lang="en-US" sz="2400" b="1" dirty="0" err="1"/>
              <a:t>incnt</a:t>
            </a:r>
            <a:r>
              <a:rPr lang="en-US" sz="2400" b="1" dirty="0"/>
              <a:t>, </a:t>
            </a:r>
            <a:r>
              <a:rPr lang="en-US" sz="2400" b="1" dirty="0" err="1"/>
              <a:t>intype</a:t>
            </a:r>
            <a:r>
              <a:rPr lang="en-US" sz="2400" b="1" dirty="0"/>
              <a:t>, root, </a:t>
            </a:r>
            <a:r>
              <a:rPr lang="en-US" sz="2400" b="1" dirty="0" err="1"/>
              <a:t>comm</a:t>
            </a:r>
            <a:r>
              <a:rPr lang="en-US" sz="2400" b="1" dirty="0"/>
              <a:t>, </a:t>
            </a:r>
            <a:r>
              <a:rPr lang="en-US" sz="2400" b="1" dirty="0" err="1"/>
              <a:t>ierr</a:t>
            </a:r>
            <a:r>
              <a:rPr lang="en-US" sz="2400" b="1" dirty="0"/>
              <a:t>)</a:t>
            </a:r>
            <a:endParaRPr lang="en-US" sz="2400" dirty="0"/>
          </a:p>
        </p:txBody>
      </p:sp>
      <p:graphicFrame>
        <p:nvGraphicFramePr>
          <p:cNvPr id="12" name="Table 11"/>
          <p:cNvGraphicFramePr>
            <a:graphicFrameLocks noGrp="1"/>
          </p:cNvGraphicFramePr>
          <p:nvPr>
            <p:extLst>
              <p:ext uri="{D42A27DB-BD31-4B8C-83A1-F6EECF244321}">
                <p14:modId xmlns:p14="http://schemas.microsoft.com/office/powerpoint/2010/main" val="1764543594"/>
              </p:ext>
            </p:extLst>
          </p:nvPr>
        </p:nvGraphicFramePr>
        <p:xfrm>
          <a:off x="296675" y="3601035"/>
          <a:ext cx="5035717" cy="2225040"/>
        </p:xfrm>
        <a:graphic>
          <a:graphicData uri="http://schemas.openxmlformats.org/drawingml/2006/table">
            <a:tbl>
              <a:tblPr firstRow="1" bandRow="1">
                <a:tableStyleId>{5C22544A-7EE6-4342-B048-85BDC9FD1C3A}</a:tableStyleId>
              </a:tblPr>
              <a:tblGrid>
                <a:gridCol w="1011619">
                  <a:extLst>
                    <a:ext uri="{9D8B030D-6E8A-4147-A177-3AD203B41FA5}">
                      <a16:colId xmlns:a16="http://schemas.microsoft.com/office/drawing/2014/main" val="227586691"/>
                    </a:ext>
                  </a:extLst>
                </a:gridCol>
                <a:gridCol w="936942">
                  <a:extLst>
                    <a:ext uri="{9D8B030D-6E8A-4147-A177-3AD203B41FA5}">
                      <a16:colId xmlns:a16="http://schemas.microsoft.com/office/drawing/2014/main" val="2052430517"/>
                    </a:ext>
                  </a:extLst>
                </a:gridCol>
                <a:gridCol w="3087156">
                  <a:extLst>
                    <a:ext uri="{9D8B030D-6E8A-4147-A177-3AD203B41FA5}">
                      <a16:colId xmlns:a16="http://schemas.microsoft.com/office/drawing/2014/main" val="2441612828"/>
                    </a:ext>
                  </a:extLst>
                </a:gridCol>
              </a:tblGrid>
              <a:tr h="370840">
                <a:tc>
                  <a:txBody>
                    <a:bodyPr/>
                    <a:lstStyle/>
                    <a:p>
                      <a:r>
                        <a:rPr lang="en-US" b="1" dirty="0" smtClean="0">
                          <a:solidFill>
                            <a:schemeClr val="tx1"/>
                          </a:solidFill>
                        </a:rPr>
                        <a:t>Variable</a:t>
                      </a:r>
                      <a:endParaRPr lang="en-US" b="1" dirty="0">
                        <a:solidFill>
                          <a:schemeClr val="tx1"/>
                        </a:solidFill>
                      </a:endParaRPr>
                    </a:p>
                  </a:txBody>
                  <a:tcPr>
                    <a:solidFill>
                      <a:srgbClr val="E9EDF4"/>
                    </a:solidFill>
                  </a:tcPr>
                </a:tc>
                <a:tc>
                  <a:txBody>
                    <a:bodyPr/>
                    <a:lstStyle/>
                    <a:p>
                      <a:endParaRPr lang="en-US" dirty="0"/>
                    </a:p>
                  </a:txBody>
                  <a:tcPr>
                    <a:solidFill>
                      <a:srgbClr val="E9EDF4"/>
                    </a:solidFill>
                  </a:tcPr>
                </a:tc>
                <a:tc>
                  <a:txBody>
                    <a:bodyPr/>
                    <a:lstStyle/>
                    <a:p>
                      <a:r>
                        <a:rPr lang="en-US" dirty="0" smtClean="0">
                          <a:solidFill>
                            <a:schemeClr val="tx1"/>
                          </a:solidFill>
                        </a:rPr>
                        <a:t>Definition</a:t>
                      </a:r>
                      <a:endParaRPr lang="en-US"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dirty="0" err="1" smtClean="0"/>
                        <a:t>inbuf</a:t>
                      </a:r>
                      <a:endParaRPr lang="en-US" dirty="0"/>
                    </a:p>
                  </a:txBody>
                  <a:tcPr/>
                </a:tc>
                <a:tc>
                  <a:txBody>
                    <a:bodyPr/>
                    <a:lstStyle/>
                    <a:p>
                      <a:pPr algn="ctr"/>
                      <a:r>
                        <a:rPr lang="en-US" dirty="0" smtClean="0"/>
                        <a:t>IN/OUT</a:t>
                      </a:r>
                      <a:endParaRPr lang="en-US" dirty="0"/>
                    </a:p>
                  </a:txBody>
                  <a:tcPr/>
                </a:tc>
                <a:tc>
                  <a:txBody>
                    <a:bodyPr/>
                    <a:lstStyle/>
                    <a:p>
                      <a:r>
                        <a:rPr lang="en-US" dirty="0" smtClean="0"/>
                        <a:t>Address</a:t>
                      </a:r>
                      <a:r>
                        <a:rPr lang="en-US" baseline="0" dirty="0" smtClean="0"/>
                        <a:t> of input buffer</a:t>
                      </a:r>
                      <a:endParaRPr lang="en-US" dirty="0"/>
                    </a:p>
                  </a:txBody>
                  <a:tcPr/>
                </a:tc>
                <a:extLst>
                  <a:ext uri="{0D108BD9-81ED-4DB2-BD59-A6C34878D82A}">
                    <a16:rowId xmlns:a16="http://schemas.microsoft.com/office/drawing/2014/main" val="1226853510"/>
                  </a:ext>
                </a:extLst>
              </a:tr>
              <a:tr h="370840">
                <a:tc>
                  <a:txBody>
                    <a:bodyPr/>
                    <a:lstStyle/>
                    <a:p>
                      <a:r>
                        <a:rPr lang="en-US" dirty="0" err="1" smtClean="0"/>
                        <a:t>incnt</a:t>
                      </a:r>
                      <a:endParaRPr lang="en-US" dirty="0"/>
                    </a:p>
                  </a:txBody>
                  <a:tcPr/>
                </a:tc>
                <a:tc>
                  <a:txBody>
                    <a:bodyPr/>
                    <a:lstStyle/>
                    <a:p>
                      <a:pPr algn="ctr"/>
                      <a:r>
                        <a:rPr lang="en-US" dirty="0" smtClean="0"/>
                        <a:t>IN</a:t>
                      </a:r>
                      <a:endParaRPr lang="en-US" dirty="0"/>
                    </a:p>
                  </a:txBody>
                  <a:tcPr/>
                </a:tc>
                <a:tc>
                  <a:txBody>
                    <a:bodyPr/>
                    <a:lstStyle/>
                    <a:p>
                      <a:r>
                        <a:rPr lang="en-US" dirty="0" smtClean="0"/>
                        <a:t>Number of elements in </a:t>
                      </a:r>
                      <a:r>
                        <a:rPr lang="en-US" dirty="0" err="1" smtClean="0"/>
                        <a:t>inbuf</a:t>
                      </a:r>
                      <a:endParaRPr lang="en-US" dirty="0"/>
                    </a:p>
                  </a:txBody>
                  <a:tcPr/>
                </a:tc>
                <a:extLst>
                  <a:ext uri="{0D108BD9-81ED-4DB2-BD59-A6C34878D82A}">
                    <a16:rowId xmlns:a16="http://schemas.microsoft.com/office/drawing/2014/main" val="2473487635"/>
                  </a:ext>
                </a:extLst>
              </a:tr>
              <a:tr h="370840">
                <a:tc>
                  <a:txBody>
                    <a:bodyPr/>
                    <a:lstStyle/>
                    <a:p>
                      <a:r>
                        <a:rPr lang="en-US" dirty="0" err="1" smtClean="0"/>
                        <a:t>intype</a:t>
                      </a:r>
                      <a:endParaRPr lang="en-US" dirty="0"/>
                    </a:p>
                  </a:txBody>
                  <a:tcPr/>
                </a:tc>
                <a:tc>
                  <a:txBody>
                    <a:bodyPr/>
                    <a:lstStyle/>
                    <a:p>
                      <a:pPr algn="ctr"/>
                      <a:r>
                        <a:rPr lang="en-US" dirty="0" smtClean="0"/>
                        <a:t>IN</a:t>
                      </a:r>
                      <a:endParaRPr lang="en-US" dirty="0"/>
                    </a:p>
                  </a:txBody>
                  <a:tcPr/>
                </a:tc>
                <a:tc>
                  <a:txBody>
                    <a:bodyPr/>
                    <a:lstStyle/>
                    <a:p>
                      <a:r>
                        <a:rPr lang="en-US" dirty="0" smtClean="0"/>
                        <a:t>MPI</a:t>
                      </a:r>
                      <a:r>
                        <a:rPr lang="en-US" baseline="0" dirty="0" smtClean="0"/>
                        <a:t> data type of </a:t>
                      </a:r>
                      <a:r>
                        <a:rPr lang="en-US" baseline="0" dirty="0" err="1" smtClean="0"/>
                        <a:t>inbuf</a:t>
                      </a:r>
                      <a:endParaRPr lang="en-US" dirty="0"/>
                    </a:p>
                  </a:txBody>
                  <a:tcPr/>
                </a:tc>
                <a:extLst>
                  <a:ext uri="{0D108BD9-81ED-4DB2-BD59-A6C34878D82A}">
                    <a16:rowId xmlns:a16="http://schemas.microsoft.com/office/drawing/2014/main" val="3834816599"/>
                  </a:ext>
                </a:extLst>
              </a:tr>
              <a:tr h="370840">
                <a:tc>
                  <a:txBody>
                    <a:bodyPr/>
                    <a:lstStyle/>
                    <a:p>
                      <a:r>
                        <a:rPr lang="en-US" dirty="0" smtClean="0"/>
                        <a:t>root</a:t>
                      </a:r>
                      <a:endParaRPr lang="en-US" dirty="0"/>
                    </a:p>
                  </a:txBody>
                  <a:tcPr/>
                </a:tc>
                <a:tc>
                  <a:txBody>
                    <a:bodyPr/>
                    <a:lstStyle/>
                    <a:p>
                      <a:pPr algn="ctr"/>
                      <a:r>
                        <a:rPr lang="en-US" dirty="0" smtClean="0"/>
                        <a:t>IN</a:t>
                      </a:r>
                      <a:endParaRPr lang="en-US" dirty="0"/>
                    </a:p>
                  </a:txBody>
                  <a:tcPr/>
                </a:tc>
                <a:tc>
                  <a:txBody>
                    <a:bodyPr/>
                    <a:lstStyle/>
                    <a:p>
                      <a:r>
                        <a:rPr lang="en-US" dirty="0" smtClean="0"/>
                        <a:t>Process id of root process</a:t>
                      </a:r>
                      <a:endParaRPr lang="en-US" dirty="0"/>
                    </a:p>
                  </a:txBody>
                  <a:tcPr/>
                </a:tc>
                <a:extLst>
                  <a:ext uri="{0D108BD9-81ED-4DB2-BD59-A6C34878D82A}">
                    <a16:rowId xmlns:a16="http://schemas.microsoft.com/office/drawing/2014/main" val="850225717"/>
                  </a:ext>
                </a:extLst>
              </a:tr>
              <a:tr h="370840">
                <a:tc>
                  <a:txBody>
                    <a:bodyPr/>
                    <a:lstStyle/>
                    <a:p>
                      <a:r>
                        <a:rPr lang="en-US" dirty="0" err="1" smtClean="0"/>
                        <a:t>comm</a:t>
                      </a:r>
                      <a:endParaRPr lang="en-US" dirty="0"/>
                    </a:p>
                  </a:txBody>
                  <a:tcPr/>
                </a:tc>
                <a:tc>
                  <a:txBody>
                    <a:bodyPr/>
                    <a:lstStyle/>
                    <a:p>
                      <a:pPr algn="ctr"/>
                      <a:r>
                        <a:rPr lang="en-US" dirty="0" smtClean="0"/>
                        <a:t>IN</a:t>
                      </a:r>
                      <a:endParaRPr lang="en-US" dirty="0"/>
                    </a:p>
                  </a:txBody>
                  <a:tcPr/>
                </a:tc>
                <a:tc>
                  <a:txBody>
                    <a:bodyPr/>
                    <a:lstStyle/>
                    <a:p>
                      <a:r>
                        <a:rPr lang="en-US" dirty="0" smtClean="0"/>
                        <a:t>Communicator </a:t>
                      </a:r>
                      <a:endParaRPr lang="en-US" dirty="0"/>
                    </a:p>
                  </a:txBody>
                  <a:tcPr/>
                </a:tc>
                <a:extLst>
                  <a:ext uri="{0D108BD9-81ED-4DB2-BD59-A6C34878D82A}">
                    <a16:rowId xmlns:a16="http://schemas.microsoft.com/office/drawing/2014/main" val="455859208"/>
                  </a:ext>
                </a:extLst>
              </a:tr>
            </a:tbl>
          </a:graphicData>
        </a:graphic>
      </p:graphicFrame>
      <p:sp>
        <p:nvSpPr>
          <p:cNvPr id="13" name="Rectangle 12"/>
          <p:cNvSpPr/>
          <p:nvPr/>
        </p:nvSpPr>
        <p:spPr>
          <a:xfrm>
            <a:off x="6065888" y="3946824"/>
            <a:ext cx="306494" cy="369332"/>
          </a:xfrm>
          <a:prstGeom prst="rect">
            <a:avLst/>
          </a:prstGeom>
        </p:spPr>
        <p:txBody>
          <a:bodyPr wrap="none">
            <a:spAutoFit/>
          </a:bodyPr>
          <a:lstStyle/>
          <a:p>
            <a:r>
              <a:rPr lang="en-US" dirty="0"/>
              <a:t>n</a:t>
            </a:r>
          </a:p>
        </p:txBody>
      </p:sp>
      <p:sp>
        <p:nvSpPr>
          <p:cNvPr id="14" name="Rectangle 13"/>
          <p:cNvSpPr/>
          <p:nvPr/>
        </p:nvSpPr>
        <p:spPr>
          <a:xfrm>
            <a:off x="6077165" y="4344223"/>
            <a:ext cx="176528" cy="369332"/>
          </a:xfrm>
          <a:prstGeom prst="rect">
            <a:avLst/>
          </a:prstGeom>
        </p:spPr>
        <p:txBody>
          <a:bodyPr wrap="square">
            <a:spAutoFit/>
          </a:bodyPr>
          <a:lstStyle/>
          <a:p>
            <a:r>
              <a:rPr lang="en-US" dirty="0"/>
              <a:t>1</a:t>
            </a:r>
          </a:p>
        </p:txBody>
      </p:sp>
      <p:sp>
        <p:nvSpPr>
          <p:cNvPr id="15" name="Rectangle 14"/>
          <p:cNvSpPr/>
          <p:nvPr/>
        </p:nvSpPr>
        <p:spPr>
          <a:xfrm>
            <a:off x="6065888" y="4775338"/>
            <a:ext cx="1485215" cy="369332"/>
          </a:xfrm>
          <a:prstGeom prst="rect">
            <a:avLst/>
          </a:prstGeom>
        </p:spPr>
        <p:txBody>
          <a:bodyPr wrap="none">
            <a:spAutoFit/>
          </a:bodyPr>
          <a:lstStyle/>
          <a:p>
            <a:r>
              <a:rPr lang="en-US" dirty="0"/>
              <a:t>MPI_INTEGER</a:t>
            </a:r>
          </a:p>
        </p:txBody>
      </p:sp>
      <p:sp>
        <p:nvSpPr>
          <p:cNvPr id="16" name="Rectangle 15"/>
          <p:cNvSpPr/>
          <p:nvPr/>
        </p:nvSpPr>
        <p:spPr>
          <a:xfrm>
            <a:off x="6071182" y="5478872"/>
            <a:ext cx="2177456" cy="369332"/>
          </a:xfrm>
          <a:prstGeom prst="rect">
            <a:avLst/>
          </a:prstGeom>
        </p:spPr>
        <p:txBody>
          <a:bodyPr wrap="none">
            <a:spAutoFit/>
          </a:bodyPr>
          <a:lstStyle/>
          <a:p>
            <a:r>
              <a:rPr lang="en-US" dirty="0"/>
              <a:t>MPI_COMM_WORLD</a:t>
            </a:r>
          </a:p>
        </p:txBody>
      </p:sp>
      <p:sp>
        <p:nvSpPr>
          <p:cNvPr id="17" name="Rectangle 16"/>
          <p:cNvSpPr/>
          <p:nvPr/>
        </p:nvSpPr>
        <p:spPr>
          <a:xfrm>
            <a:off x="6077165" y="5104511"/>
            <a:ext cx="301686" cy="369332"/>
          </a:xfrm>
          <a:prstGeom prst="rect">
            <a:avLst/>
          </a:prstGeom>
        </p:spPr>
        <p:txBody>
          <a:bodyPr wrap="none">
            <a:spAutoFit/>
          </a:bodyPr>
          <a:lstStyle/>
          <a:p>
            <a:r>
              <a:rPr lang="en-US" dirty="0"/>
              <a:t>0</a:t>
            </a:r>
          </a:p>
        </p:txBody>
      </p:sp>
      <p:sp>
        <p:nvSpPr>
          <p:cNvPr id="18" name="Rectangle 17"/>
          <p:cNvSpPr/>
          <p:nvPr/>
        </p:nvSpPr>
        <p:spPr>
          <a:xfrm>
            <a:off x="6060342" y="3558187"/>
            <a:ext cx="1227452" cy="369332"/>
          </a:xfrm>
          <a:prstGeom prst="rect">
            <a:avLst/>
          </a:prstGeom>
        </p:spPr>
        <p:txBody>
          <a:bodyPr wrap="none">
            <a:spAutoFit/>
          </a:bodyPr>
          <a:lstStyle/>
          <a:p>
            <a:r>
              <a:rPr lang="en-US" b="1" u="sng" dirty="0" smtClean="0"/>
              <a:t>Pi example</a:t>
            </a:r>
            <a:endParaRPr lang="en-US" b="1" u="sng" dirty="0"/>
          </a:p>
        </p:txBody>
      </p:sp>
      <p:cxnSp>
        <p:nvCxnSpPr>
          <p:cNvPr id="22" name="Straight Arrow Connector 21"/>
          <p:cNvCxnSpPr/>
          <p:nvPr/>
        </p:nvCxnSpPr>
        <p:spPr>
          <a:xfrm>
            <a:off x="5429892" y="417644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429892" y="453603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429892" y="4921318"/>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429892" y="5291191"/>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429892" y="5655923"/>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08728" y="2406778"/>
            <a:ext cx="4572000" cy="646331"/>
          </a:xfrm>
          <a:prstGeom prst="rect">
            <a:avLst/>
          </a:prstGeom>
        </p:spPr>
        <p:txBody>
          <a:bodyPr>
            <a:spAutoFit/>
          </a:bodyPr>
          <a:lstStyle/>
          <a:p>
            <a:r>
              <a:rPr lang="en-US" dirty="0">
                <a:solidFill>
                  <a:schemeClr val="dk1"/>
                </a:solidFill>
              </a:rPr>
              <a:t>Broadcasts a message from one process to members in a communicator</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48815975"/>
              </p:ext>
            </p:extLst>
          </p:nvPr>
        </p:nvGraphicFramePr>
        <p:xfrm>
          <a:off x="231168" y="1436943"/>
          <a:ext cx="6172200" cy="413386"/>
        </p:xfrm>
        <a:graphic>
          <a:graphicData uri="http://schemas.openxmlformats.org/drawingml/2006/table">
            <a:tbl>
              <a:tblPr/>
              <a:tblGrid>
                <a:gridCol w="6172200">
                  <a:extLst>
                    <a:ext uri="{9D8B030D-6E8A-4147-A177-3AD203B41FA5}">
                      <a16:colId xmlns:a16="http://schemas.microsoft.com/office/drawing/2014/main" val="2166535388"/>
                    </a:ext>
                  </a:extLst>
                </a:gridCol>
              </a:tblGrid>
              <a:tr h="0">
                <a:tc>
                  <a:txBody>
                    <a:bodyPr/>
                    <a:lstStyle/>
                    <a:p>
                      <a:r>
                        <a:rPr lang="en-US" sz="2400" b="1" dirty="0" err="1"/>
                        <a:t>MPI_Bcast</a:t>
                      </a:r>
                      <a:r>
                        <a:rPr lang="en-US" sz="2400" b="1" dirty="0"/>
                        <a:t> </a:t>
                      </a:r>
                      <a:r>
                        <a:rPr lang="en-US" sz="2400" b="1" dirty="0" smtClean="0"/>
                        <a:t>(&amp;</a:t>
                      </a:r>
                      <a:r>
                        <a:rPr lang="en-US" sz="2400" b="1" dirty="0" err="1" smtClean="0"/>
                        <a:t>inbuf,count,datatype,root,comm</a:t>
                      </a:r>
                      <a:r>
                        <a:rPr lang="en-US" sz="2400" b="1" dirty="0"/>
                        <a:t>)</a:t>
                      </a:r>
                      <a:endParaRPr lang="en-US" sz="2400" dirty="0"/>
                    </a:p>
                  </a:txBody>
                  <a:tcPr marL="23813" marR="23813" marT="23813" marB="23813">
                    <a:lnL>
                      <a:noFill/>
                    </a:lnL>
                    <a:lnR>
                      <a:noFill/>
                    </a:lnR>
                    <a:lnT>
                      <a:noFill/>
                    </a:lnT>
                    <a:lnB>
                      <a:noFill/>
                    </a:lnB>
                    <a:noFill/>
                  </a:tcPr>
                </a:tc>
                <a:extLst>
                  <a:ext uri="{0D108BD9-81ED-4DB2-BD59-A6C34878D82A}">
                    <a16:rowId xmlns:a16="http://schemas.microsoft.com/office/drawing/2014/main" val="1698839135"/>
                  </a:ext>
                </a:extLst>
              </a:tr>
            </a:tbl>
          </a:graphicData>
        </a:graphic>
      </p:graphicFrame>
    </p:spTree>
    <p:extLst>
      <p:ext uri="{BB962C8B-B14F-4D97-AF65-F5344CB8AC3E}">
        <p14:creationId xmlns:p14="http://schemas.microsoft.com/office/powerpoint/2010/main" val="29034863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72</a:t>
            </a:fld>
            <a:endParaRPr lang="en-US" dirty="0"/>
          </a:p>
        </p:txBody>
      </p:sp>
      <p:pic>
        <p:nvPicPr>
          <p:cNvPr id="7" name="Picture 6"/>
          <p:cNvPicPr>
            <a:picLocks noChangeAspect="1"/>
          </p:cNvPicPr>
          <p:nvPr/>
        </p:nvPicPr>
        <p:blipFill>
          <a:blip r:embed="rId2"/>
          <a:stretch>
            <a:fillRect/>
          </a:stretch>
        </p:blipFill>
        <p:spPr>
          <a:xfrm>
            <a:off x="7100406" y="2156930"/>
            <a:ext cx="1961400" cy="1567808"/>
          </a:xfrm>
          <a:prstGeom prst="rect">
            <a:avLst/>
          </a:prstGeom>
        </p:spPr>
      </p:pic>
      <p:sp>
        <p:nvSpPr>
          <p:cNvPr id="8" name="Title 1"/>
          <p:cNvSpPr txBox="1">
            <a:spLocks noGrp="1"/>
          </p:cNvSpPr>
          <p:nvPr>
            <p:ph type="title"/>
          </p:nvPr>
        </p:nvSpPr>
        <p:spPr>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t>Collective Communication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92420"/>
              </p:ext>
            </p:extLst>
          </p:nvPr>
        </p:nvGraphicFramePr>
        <p:xfrm>
          <a:off x="296675" y="3222915"/>
          <a:ext cx="5035717" cy="2966720"/>
        </p:xfrm>
        <a:graphic>
          <a:graphicData uri="http://schemas.openxmlformats.org/drawingml/2006/table">
            <a:tbl>
              <a:tblPr firstRow="1" bandRow="1">
                <a:tableStyleId>{5C22544A-7EE6-4342-B048-85BDC9FD1C3A}</a:tableStyleId>
              </a:tblPr>
              <a:tblGrid>
                <a:gridCol w="1011619">
                  <a:extLst>
                    <a:ext uri="{9D8B030D-6E8A-4147-A177-3AD203B41FA5}">
                      <a16:colId xmlns:a16="http://schemas.microsoft.com/office/drawing/2014/main" val="227586691"/>
                    </a:ext>
                  </a:extLst>
                </a:gridCol>
                <a:gridCol w="936942">
                  <a:extLst>
                    <a:ext uri="{9D8B030D-6E8A-4147-A177-3AD203B41FA5}">
                      <a16:colId xmlns:a16="http://schemas.microsoft.com/office/drawing/2014/main" val="2052430517"/>
                    </a:ext>
                  </a:extLst>
                </a:gridCol>
                <a:gridCol w="3087156">
                  <a:extLst>
                    <a:ext uri="{9D8B030D-6E8A-4147-A177-3AD203B41FA5}">
                      <a16:colId xmlns:a16="http://schemas.microsoft.com/office/drawing/2014/main" val="2441612828"/>
                    </a:ext>
                  </a:extLst>
                </a:gridCol>
              </a:tblGrid>
              <a:tr h="370840">
                <a:tc>
                  <a:txBody>
                    <a:bodyPr/>
                    <a:lstStyle/>
                    <a:p>
                      <a:r>
                        <a:rPr lang="en-US" b="1" dirty="0" smtClean="0">
                          <a:solidFill>
                            <a:schemeClr val="tx1"/>
                          </a:solidFill>
                        </a:rPr>
                        <a:t>Variable</a:t>
                      </a:r>
                      <a:endParaRPr lang="en-US" b="1" dirty="0">
                        <a:solidFill>
                          <a:schemeClr val="tx1"/>
                        </a:solidFill>
                      </a:endParaRPr>
                    </a:p>
                  </a:txBody>
                  <a:tcPr>
                    <a:solidFill>
                      <a:srgbClr val="E9EDF4"/>
                    </a:solidFill>
                  </a:tcPr>
                </a:tc>
                <a:tc>
                  <a:txBody>
                    <a:bodyPr/>
                    <a:lstStyle/>
                    <a:p>
                      <a:endParaRPr lang="en-US" dirty="0"/>
                    </a:p>
                  </a:txBody>
                  <a:tcPr>
                    <a:solidFill>
                      <a:srgbClr val="E9EDF4"/>
                    </a:solidFill>
                  </a:tcPr>
                </a:tc>
                <a:tc>
                  <a:txBody>
                    <a:bodyPr/>
                    <a:lstStyle/>
                    <a:p>
                      <a:r>
                        <a:rPr lang="en-US" dirty="0" smtClean="0">
                          <a:solidFill>
                            <a:schemeClr val="tx1"/>
                          </a:solidFill>
                        </a:rPr>
                        <a:t>Definition</a:t>
                      </a:r>
                      <a:endParaRPr lang="en-US"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dirty="0" err="1" smtClean="0"/>
                        <a:t>inbuf</a:t>
                      </a:r>
                      <a:endParaRPr lang="en-US" dirty="0"/>
                    </a:p>
                  </a:txBody>
                  <a:tcPr/>
                </a:tc>
                <a:tc>
                  <a:txBody>
                    <a:bodyPr/>
                    <a:lstStyle/>
                    <a:p>
                      <a:pPr algn="ctr"/>
                      <a:r>
                        <a:rPr lang="en-US" dirty="0" smtClean="0"/>
                        <a:t>IN</a:t>
                      </a:r>
                      <a:endParaRPr lang="en-US" dirty="0"/>
                    </a:p>
                  </a:txBody>
                  <a:tcPr/>
                </a:tc>
                <a:tc>
                  <a:txBody>
                    <a:bodyPr/>
                    <a:lstStyle/>
                    <a:p>
                      <a:r>
                        <a:rPr lang="en-US" dirty="0" smtClean="0"/>
                        <a:t>Address</a:t>
                      </a:r>
                      <a:r>
                        <a:rPr lang="en-US" baseline="0" dirty="0" smtClean="0"/>
                        <a:t> of send buffer</a:t>
                      </a:r>
                      <a:endParaRPr lang="en-US" dirty="0"/>
                    </a:p>
                  </a:txBody>
                  <a:tcPr/>
                </a:tc>
                <a:extLst>
                  <a:ext uri="{0D108BD9-81ED-4DB2-BD59-A6C34878D82A}">
                    <a16:rowId xmlns:a16="http://schemas.microsoft.com/office/drawing/2014/main" val="1226853510"/>
                  </a:ext>
                </a:extLst>
              </a:tr>
              <a:tr h="370840">
                <a:tc>
                  <a:txBody>
                    <a:bodyPr/>
                    <a:lstStyle/>
                    <a:p>
                      <a:r>
                        <a:rPr lang="en-US" dirty="0" err="1" smtClean="0"/>
                        <a:t>outbuf</a:t>
                      </a:r>
                      <a:endParaRPr lang="en-US" dirty="0"/>
                    </a:p>
                  </a:txBody>
                  <a:tcPr/>
                </a:tc>
                <a:tc>
                  <a:txBody>
                    <a:bodyPr/>
                    <a:lstStyle/>
                    <a:p>
                      <a:pPr algn="ctr"/>
                      <a:r>
                        <a:rPr lang="en-US" dirty="0" smtClean="0"/>
                        <a:t>OUT</a:t>
                      </a:r>
                      <a:endParaRPr lang="en-US" dirty="0"/>
                    </a:p>
                  </a:txBody>
                  <a:tcPr/>
                </a:tc>
                <a:tc>
                  <a:txBody>
                    <a:bodyPr/>
                    <a:lstStyle/>
                    <a:p>
                      <a:r>
                        <a:rPr lang="en-US" dirty="0" smtClean="0"/>
                        <a:t>Address of receive buffer</a:t>
                      </a:r>
                      <a:endParaRPr lang="en-US" dirty="0"/>
                    </a:p>
                  </a:txBody>
                  <a:tcPr/>
                </a:tc>
                <a:extLst>
                  <a:ext uri="{0D108BD9-81ED-4DB2-BD59-A6C34878D82A}">
                    <a16:rowId xmlns:a16="http://schemas.microsoft.com/office/drawing/2014/main" val="2473487635"/>
                  </a:ext>
                </a:extLst>
              </a:tr>
              <a:tr h="370840">
                <a:tc>
                  <a:txBody>
                    <a:bodyPr/>
                    <a:lstStyle/>
                    <a:p>
                      <a:r>
                        <a:rPr lang="en-US" dirty="0" smtClean="0"/>
                        <a:t>count</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elements in </a:t>
                      </a:r>
                      <a:r>
                        <a:rPr lang="en-US" dirty="0" err="1" smtClean="0"/>
                        <a:t>inbuf</a:t>
                      </a:r>
                      <a:endParaRPr lang="en-US" dirty="0" smtClean="0"/>
                    </a:p>
                  </a:txBody>
                  <a:tcPr/>
                </a:tc>
                <a:extLst>
                  <a:ext uri="{0D108BD9-81ED-4DB2-BD59-A6C34878D82A}">
                    <a16:rowId xmlns:a16="http://schemas.microsoft.com/office/drawing/2014/main" val="3834816599"/>
                  </a:ext>
                </a:extLst>
              </a:tr>
              <a:tr h="370840">
                <a:tc>
                  <a:txBody>
                    <a:bodyPr/>
                    <a:lstStyle/>
                    <a:p>
                      <a:r>
                        <a:rPr lang="en-US" dirty="0" smtClean="0"/>
                        <a:t>type</a:t>
                      </a:r>
                      <a:endParaRPr lang="en-US" dirty="0"/>
                    </a:p>
                  </a:txBody>
                  <a:tcPr/>
                </a:tc>
                <a:tc>
                  <a:txBody>
                    <a:bodyPr/>
                    <a:lstStyle/>
                    <a:p>
                      <a:pPr algn="ctr"/>
                      <a:r>
                        <a:rPr lang="en-US" dirty="0" smtClean="0"/>
                        <a:t>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MPI</a:t>
                      </a:r>
                      <a:r>
                        <a:rPr lang="en-US" baseline="0" dirty="0" smtClean="0"/>
                        <a:t> data type of send buffer</a:t>
                      </a:r>
                      <a:endParaRPr lang="en-US" dirty="0" smtClean="0"/>
                    </a:p>
                  </a:txBody>
                  <a:tcPr/>
                </a:tc>
                <a:extLst>
                  <a:ext uri="{0D108BD9-81ED-4DB2-BD59-A6C34878D82A}">
                    <a16:rowId xmlns:a16="http://schemas.microsoft.com/office/drawing/2014/main" val="2024013469"/>
                  </a:ext>
                </a:extLst>
              </a:tr>
              <a:tr h="370840">
                <a:tc>
                  <a:txBody>
                    <a:bodyPr/>
                    <a:lstStyle/>
                    <a:p>
                      <a:r>
                        <a:rPr lang="en-US" dirty="0" smtClean="0"/>
                        <a:t>op</a:t>
                      </a:r>
                      <a:endParaRPr lang="en-US" dirty="0"/>
                    </a:p>
                  </a:txBody>
                  <a:tcPr/>
                </a:tc>
                <a:tc>
                  <a:txBody>
                    <a:bodyPr/>
                    <a:lstStyle/>
                    <a:p>
                      <a:pPr algn="ctr"/>
                      <a:r>
                        <a:rPr lang="en-US" dirty="0" smtClean="0"/>
                        <a:t>IN</a:t>
                      </a:r>
                      <a:endParaRPr lang="en-US" dirty="0"/>
                    </a:p>
                  </a:txBody>
                  <a:tcPr/>
                </a:tc>
                <a:tc>
                  <a:txBody>
                    <a:bodyPr/>
                    <a:lstStyle/>
                    <a:p>
                      <a:r>
                        <a:rPr lang="en-US" dirty="0" smtClean="0"/>
                        <a:t>Operation</a:t>
                      </a:r>
                      <a:r>
                        <a:rPr lang="en-US" baseline="0" dirty="0" smtClean="0"/>
                        <a:t> (+,-,</a:t>
                      </a:r>
                      <a:r>
                        <a:rPr lang="en-US" baseline="0" dirty="0" err="1" smtClean="0"/>
                        <a:t>x,max,min</a:t>
                      </a:r>
                      <a:r>
                        <a:rPr lang="en-US" baseline="0" dirty="0" smtClean="0"/>
                        <a:t>, …)</a:t>
                      </a:r>
                      <a:endParaRPr lang="en-US" dirty="0"/>
                    </a:p>
                  </a:txBody>
                  <a:tcPr/>
                </a:tc>
                <a:extLst>
                  <a:ext uri="{0D108BD9-81ED-4DB2-BD59-A6C34878D82A}">
                    <a16:rowId xmlns:a16="http://schemas.microsoft.com/office/drawing/2014/main" val="850225717"/>
                  </a:ext>
                </a:extLst>
              </a:tr>
              <a:tr h="370840">
                <a:tc>
                  <a:txBody>
                    <a:bodyPr/>
                    <a:lstStyle/>
                    <a:p>
                      <a:r>
                        <a:rPr lang="en-US" dirty="0" smtClean="0"/>
                        <a:t>root</a:t>
                      </a:r>
                      <a:endParaRPr lang="en-US" dirty="0"/>
                    </a:p>
                  </a:txBody>
                  <a:tcPr/>
                </a:tc>
                <a:tc>
                  <a:txBody>
                    <a:bodyPr/>
                    <a:lstStyle/>
                    <a:p>
                      <a:pPr algn="ctr"/>
                      <a:r>
                        <a:rPr lang="en-US" dirty="0" smtClean="0"/>
                        <a:t>IN</a:t>
                      </a:r>
                      <a:endParaRPr lang="en-US" dirty="0"/>
                    </a:p>
                  </a:txBody>
                  <a:tcPr/>
                </a:tc>
                <a:tc>
                  <a:txBody>
                    <a:bodyPr/>
                    <a:lstStyle/>
                    <a:p>
                      <a:r>
                        <a:rPr lang="en-US" dirty="0" smtClean="0"/>
                        <a:t>Process id of root process</a:t>
                      </a:r>
                      <a:endParaRPr lang="en-US" dirty="0"/>
                    </a:p>
                  </a:txBody>
                  <a:tcPr/>
                </a:tc>
                <a:extLst>
                  <a:ext uri="{0D108BD9-81ED-4DB2-BD59-A6C34878D82A}">
                    <a16:rowId xmlns:a16="http://schemas.microsoft.com/office/drawing/2014/main" val="333333139"/>
                  </a:ext>
                </a:extLst>
              </a:tr>
              <a:tr h="370840">
                <a:tc>
                  <a:txBody>
                    <a:bodyPr/>
                    <a:lstStyle/>
                    <a:p>
                      <a:r>
                        <a:rPr lang="en-US" dirty="0" err="1" smtClean="0"/>
                        <a:t>comm</a:t>
                      </a:r>
                      <a:endParaRPr lang="en-US" dirty="0"/>
                    </a:p>
                  </a:txBody>
                  <a:tcPr/>
                </a:tc>
                <a:tc>
                  <a:txBody>
                    <a:bodyPr/>
                    <a:lstStyle/>
                    <a:p>
                      <a:pPr algn="ctr"/>
                      <a:r>
                        <a:rPr lang="en-US" dirty="0" smtClean="0"/>
                        <a:t>IN</a:t>
                      </a:r>
                      <a:endParaRPr lang="en-US" dirty="0"/>
                    </a:p>
                  </a:txBody>
                  <a:tcPr/>
                </a:tc>
                <a:tc>
                  <a:txBody>
                    <a:bodyPr/>
                    <a:lstStyle/>
                    <a:p>
                      <a:r>
                        <a:rPr lang="en-US" dirty="0" smtClean="0"/>
                        <a:t>Communicator </a:t>
                      </a:r>
                      <a:endParaRPr lang="en-US" dirty="0"/>
                    </a:p>
                  </a:txBody>
                  <a:tcPr/>
                </a:tc>
                <a:extLst>
                  <a:ext uri="{0D108BD9-81ED-4DB2-BD59-A6C34878D82A}">
                    <a16:rowId xmlns:a16="http://schemas.microsoft.com/office/drawing/2014/main" val="455859208"/>
                  </a:ext>
                </a:extLst>
              </a:tr>
            </a:tbl>
          </a:graphicData>
        </a:graphic>
      </p:graphicFrame>
      <p:sp>
        <p:nvSpPr>
          <p:cNvPr id="10" name="Rectangle 9"/>
          <p:cNvSpPr/>
          <p:nvPr/>
        </p:nvSpPr>
        <p:spPr>
          <a:xfrm>
            <a:off x="6065888" y="3568704"/>
            <a:ext cx="643638" cy="369332"/>
          </a:xfrm>
          <a:prstGeom prst="rect">
            <a:avLst/>
          </a:prstGeom>
        </p:spPr>
        <p:txBody>
          <a:bodyPr wrap="none">
            <a:spAutoFit/>
          </a:bodyPr>
          <a:lstStyle/>
          <a:p>
            <a:r>
              <a:rPr lang="en-US" dirty="0" err="1" smtClean="0"/>
              <a:t>mypi</a:t>
            </a:r>
            <a:endParaRPr lang="en-US" dirty="0"/>
          </a:p>
        </p:txBody>
      </p:sp>
      <p:sp>
        <p:nvSpPr>
          <p:cNvPr id="11" name="Rectangle 10"/>
          <p:cNvSpPr/>
          <p:nvPr/>
        </p:nvSpPr>
        <p:spPr>
          <a:xfrm>
            <a:off x="6077164" y="3966103"/>
            <a:ext cx="410965" cy="369332"/>
          </a:xfrm>
          <a:prstGeom prst="rect">
            <a:avLst/>
          </a:prstGeom>
        </p:spPr>
        <p:txBody>
          <a:bodyPr wrap="square">
            <a:spAutoFit/>
          </a:bodyPr>
          <a:lstStyle/>
          <a:p>
            <a:r>
              <a:rPr lang="en-US" dirty="0" smtClean="0"/>
              <a:t>pi</a:t>
            </a:r>
            <a:endParaRPr lang="en-US" dirty="0"/>
          </a:p>
        </p:txBody>
      </p:sp>
      <p:sp>
        <p:nvSpPr>
          <p:cNvPr id="12" name="Rectangle 11"/>
          <p:cNvSpPr/>
          <p:nvPr/>
        </p:nvSpPr>
        <p:spPr>
          <a:xfrm>
            <a:off x="6065888" y="4782497"/>
            <a:ext cx="1256178" cy="369332"/>
          </a:xfrm>
          <a:prstGeom prst="rect">
            <a:avLst/>
          </a:prstGeom>
        </p:spPr>
        <p:txBody>
          <a:bodyPr wrap="none">
            <a:spAutoFit/>
          </a:bodyPr>
          <a:lstStyle/>
          <a:p>
            <a:r>
              <a:rPr lang="en-US" dirty="0" smtClean="0"/>
              <a:t>MPI_REAL8</a:t>
            </a:r>
            <a:endParaRPr lang="en-US" dirty="0"/>
          </a:p>
        </p:txBody>
      </p:sp>
      <p:sp>
        <p:nvSpPr>
          <p:cNvPr id="13" name="Rectangle 12"/>
          <p:cNvSpPr/>
          <p:nvPr/>
        </p:nvSpPr>
        <p:spPr>
          <a:xfrm>
            <a:off x="6071182" y="5850762"/>
            <a:ext cx="2177456" cy="369332"/>
          </a:xfrm>
          <a:prstGeom prst="rect">
            <a:avLst/>
          </a:prstGeom>
        </p:spPr>
        <p:txBody>
          <a:bodyPr wrap="none">
            <a:spAutoFit/>
          </a:bodyPr>
          <a:lstStyle/>
          <a:p>
            <a:r>
              <a:rPr lang="en-US" dirty="0"/>
              <a:t>MPI_COMM_WORLD</a:t>
            </a:r>
          </a:p>
        </p:txBody>
      </p:sp>
      <p:sp>
        <p:nvSpPr>
          <p:cNvPr id="14" name="Rectangle 13"/>
          <p:cNvSpPr/>
          <p:nvPr/>
        </p:nvSpPr>
        <p:spPr>
          <a:xfrm>
            <a:off x="6077165" y="5476401"/>
            <a:ext cx="301686" cy="369332"/>
          </a:xfrm>
          <a:prstGeom prst="rect">
            <a:avLst/>
          </a:prstGeom>
        </p:spPr>
        <p:txBody>
          <a:bodyPr wrap="none">
            <a:spAutoFit/>
          </a:bodyPr>
          <a:lstStyle/>
          <a:p>
            <a:r>
              <a:rPr lang="en-US" dirty="0"/>
              <a:t>0</a:t>
            </a:r>
          </a:p>
        </p:txBody>
      </p:sp>
      <p:sp>
        <p:nvSpPr>
          <p:cNvPr id="15" name="Rectangle 14"/>
          <p:cNvSpPr/>
          <p:nvPr/>
        </p:nvSpPr>
        <p:spPr>
          <a:xfrm>
            <a:off x="6060342" y="3180067"/>
            <a:ext cx="1227452" cy="369332"/>
          </a:xfrm>
          <a:prstGeom prst="rect">
            <a:avLst/>
          </a:prstGeom>
        </p:spPr>
        <p:txBody>
          <a:bodyPr wrap="none">
            <a:spAutoFit/>
          </a:bodyPr>
          <a:lstStyle/>
          <a:p>
            <a:r>
              <a:rPr lang="en-US" b="1" u="sng" dirty="0" smtClean="0"/>
              <a:t>Pi example</a:t>
            </a:r>
            <a:endParaRPr lang="en-US" b="1" u="sng" dirty="0"/>
          </a:p>
        </p:txBody>
      </p:sp>
      <p:cxnSp>
        <p:nvCxnSpPr>
          <p:cNvPr id="16" name="Straight Arrow Connector 15"/>
          <p:cNvCxnSpPr/>
          <p:nvPr/>
        </p:nvCxnSpPr>
        <p:spPr>
          <a:xfrm>
            <a:off x="5429892" y="379832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429892" y="4157915"/>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429892" y="4928477"/>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429892" y="5663081"/>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429892" y="6027813"/>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264493" y="1614393"/>
            <a:ext cx="8672248" cy="461665"/>
          </a:xfrm>
          <a:prstGeom prst="rect">
            <a:avLst/>
          </a:prstGeom>
        </p:spPr>
        <p:txBody>
          <a:bodyPr wrap="square">
            <a:spAutoFit/>
          </a:bodyPr>
          <a:lstStyle/>
          <a:p>
            <a:r>
              <a:rPr lang="en-US" sz="2400" b="1" dirty="0"/>
              <a:t>MPI_REDUCE(</a:t>
            </a:r>
            <a:r>
              <a:rPr lang="en-US" sz="2400" b="1" dirty="0" err="1"/>
              <a:t>inbuf</a:t>
            </a:r>
            <a:r>
              <a:rPr lang="en-US" sz="2400" b="1" dirty="0"/>
              <a:t>, </a:t>
            </a:r>
            <a:r>
              <a:rPr lang="en-US" sz="2400" b="1" dirty="0" err="1"/>
              <a:t>outbuf</a:t>
            </a:r>
            <a:r>
              <a:rPr lang="en-US" sz="2400" b="1" dirty="0"/>
              <a:t>, count, </a:t>
            </a:r>
            <a:r>
              <a:rPr lang="en-US" sz="2400" b="1" dirty="0" smtClean="0"/>
              <a:t>datatype</a:t>
            </a:r>
            <a:r>
              <a:rPr lang="en-US" sz="2400" b="1" dirty="0"/>
              <a:t>, op, root, </a:t>
            </a:r>
            <a:r>
              <a:rPr lang="en-US" sz="2400" b="1" dirty="0" err="1"/>
              <a:t>comm</a:t>
            </a:r>
            <a:r>
              <a:rPr lang="en-US" sz="2400" b="1" dirty="0"/>
              <a:t>, </a:t>
            </a:r>
            <a:r>
              <a:rPr lang="en-US" sz="2400" b="1" dirty="0" err="1"/>
              <a:t>ierr</a:t>
            </a:r>
            <a:r>
              <a:rPr lang="en-US" sz="2400" b="1" dirty="0"/>
              <a:t>)</a:t>
            </a:r>
            <a:endParaRPr lang="en-US" sz="2400" dirty="0"/>
          </a:p>
        </p:txBody>
      </p:sp>
      <p:sp>
        <p:nvSpPr>
          <p:cNvPr id="22" name="Rectangle 21"/>
          <p:cNvSpPr/>
          <p:nvPr/>
        </p:nvSpPr>
        <p:spPr>
          <a:xfrm>
            <a:off x="296675" y="2135620"/>
            <a:ext cx="6683338" cy="923330"/>
          </a:xfrm>
          <a:prstGeom prst="rect">
            <a:avLst/>
          </a:prstGeom>
        </p:spPr>
        <p:txBody>
          <a:bodyPr wrap="square">
            <a:spAutoFit/>
          </a:bodyPr>
          <a:lstStyle/>
          <a:p>
            <a:r>
              <a:rPr lang="en-US" dirty="0">
                <a:solidFill>
                  <a:schemeClr val="dk1"/>
                </a:solidFill>
              </a:rPr>
              <a:t>Performs a reduction operation to the vector of elements in the </a:t>
            </a:r>
            <a:r>
              <a:rPr lang="en-US" dirty="0" err="1">
                <a:solidFill>
                  <a:schemeClr val="dk1"/>
                </a:solidFill>
              </a:rPr>
              <a:t>sendbuf</a:t>
            </a:r>
            <a:r>
              <a:rPr lang="en-US" dirty="0">
                <a:solidFill>
                  <a:schemeClr val="dk1"/>
                </a:solidFill>
              </a:rPr>
              <a:t> of the group members and places the result in </a:t>
            </a:r>
            <a:r>
              <a:rPr lang="en-US" dirty="0" err="1">
                <a:solidFill>
                  <a:schemeClr val="dk1"/>
                </a:solidFill>
              </a:rPr>
              <a:t>recvbuf</a:t>
            </a:r>
            <a:r>
              <a:rPr lang="en-US" dirty="0">
                <a:solidFill>
                  <a:schemeClr val="dk1"/>
                </a:solidFill>
              </a:rPr>
              <a:t> on root</a:t>
            </a:r>
            <a:endParaRPr lang="en-US" dirty="0"/>
          </a:p>
        </p:txBody>
      </p:sp>
      <p:sp>
        <p:nvSpPr>
          <p:cNvPr id="23" name="Rectangle 22"/>
          <p:cNvSpPr/>
          <p:nvPr/>
        </p:nvSpPr>
        <p:spPr>
          <a:xfrm>
            <a:off x="6079385" y="5129449"/>
            <a:ext cx="1124026" cy="369332"/>
          </a:xfrm>
          <a:prstGeom prst="rect">
            <a:avLst/>
          </a:prstGeom>
        </p:spPr>
        <p:txBody>
          <a:bodyPr wrap="none">
            <a:spAutoFit/>
          </a:bodyPr>
          <a:lstStyle/>
          <a:p>
            <a:r>
              <a:rPr lang="en-US" dirty="0"/>
              <a:t>MPI_SUM</a:t>
            </a:r>
          </a:p>
        </p:txBody>
      </p:sp>
      <p:cxnSp>
        <p:nvCxnSpPr>
          <p:cNvPr id="24" name="Straight Arrow Connector 23"/>
          <p:cNvCxnSpPr/>
          <p:nvPr/>
        </p:nvCxnSpPr>
        <p:spPr>
          <a:xfrm>
            <a:off x="5443593" y="5286357"/>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438456" y="4536343"/>
            <a:ext cx="431515"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071182" y="4393860"/>
            <a:ext cx="301686" cy="369332"/>
          </a:xfrm>
          <a:prstGeom prst="rect">
            <a:avLst/>
          </a:prstGeom>
        </p:spPr>
        <p:txBody>
          <a:bodyPr wrap="none">
            <a:spAutoFit/>
          </a:bodyPr>
          <a:lstStyle/>
          <a:p>
            <a:r>
              <a:rPr lang="en-US" dirty="0" smtClean="0"/>
              <a:t>1</a:t>
            </a:r>
            <a:endParaRPr lang="en-US" dirty="0"/>
          </a:p>
        </p:txBody>
      </p:sp>
      <p:sp>
        <p:nvSpPr>
          <p:cNvPr id="2" name="Rectangle 1"/>
          <p:cNvSpPr/>
          <p:nvPr/>
        </p:nvSpPr>
        <p:spPr>
          <a:xfrm>
            <a:off x="264493" y="1198605"/>
            <a:ext cx="8672248" cy="461665"/>
          </a:xfrm>
          <a:prstGeom prst="rect">
            <a:avLst/>
          </a:prstGeom>
        </p:spPr>
        <p:txBody>
          <a:bodyPr wrap="square">
            <a:spAutoFit/>
          </a:bodyPr>
          <a:lstStyle/>
          <a:p>
            <a:r>
              <a:rPr lang="en-US" sz="2400" b="1" dirty="0" err="1">
                <a:solidFill>
                  <a:srgbClr val="000000"/>
                </a:solidFill>
              </a:rPr>
              <a:t>MPI_Reduce</a:t>
            </a:r>
            <a:r>
              <a:rPr lang="en-US" sz="2400" b="1" dirty="0">
                <a:solidFill>
                  <a:srgbClr val="000000"/>
                </a:solidFill>
              </a:rPr>
              <a:t> </a:t>
            </a:r>
            <a:r>
              <a:rPr lang="en-US" sz="2400" b="1" dirty="0" smtClean="0">
                <a:solidFill>
                  <a:srgbClr val="000000"/>
                </a:solidFill>
              </a:rPr>
              <a:t>(&amp;</a:t>
            </a:r>
            <a:r>
              <a:rPr lang="en-US" sz="2400" b="1" dirty="0" err="1" smtClean="0">
                <a:solidFill>
                  <a:srgbClr val="000000"/>
                </a:solidFill>
              </a:rPr>
              <a:t>inbuf</a:t>
            </a:r>
            <a:r>
              <a:rPr lang="en-US" sz="2400" b="1" dirty="0" smtClean="0">
                <a:solidFill>
                  <a:srgbClr val="000000"/>
                </a:solidFill>
              </a:rPr>
              <a:t>,&amp;</a:t>
            </a:r>
            <a:r>
              <a:rPr lang="en-US" sz="2400" b="1" dirty="0" err="1" smtClean="0">
                <a:solidFill>
                  <a:srgbClr val="000000"/>
                </a:solidFill>
              </a:rPr>
              <a:t>outbuf,count,datatype,op,root,comm</a:t>
            </a:r>
            <a:r>
              <a:rPr lang="en-US" sz="2400" b="1" dirty="0">
                <a:solidFill>
                  <a:srgbClr val="000000"/>
                </a:solidFill>
              </a:rPr>
              <a:t>) </a:t>
            </a:r>
            <a:endParaRPr lang="en-US" sz="2400" b="1" dirty="0"/>
          </a:p>
        </p:txBody>
      </p:sp>
    </p:spTree>
    <p:extLst>
      <p:ext uri="{BB962C8B-B14F-4D97-AF65-F5344CB8AC3E}">
        <p14:creationId xmlns:p14="http://schemas.microsoft.com/office/powerpoint/2010/main" val="21994019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hlinkClick r:id="rId2"/>
              </a:rPr>
              <a:t>https</a:t>
            </a:r>
            <a:r>
              <a:rPr lang="en-US" dirty="0">
                <a:hlinkClick r:id="rId2"/>
              </a:rPr>
              <a:t>://computing.llnl.gov/tutorials/mpi</a:t>
            </a:r>
            <a:r>
              <a:rPr lang="en-US" dirty="0" smtClean="0">
                <a:hlinkClick r:id="rId2"/>
              </a:rPr>
              <a:t>/</a:t>
            </a:r>
            <a:endParaRPr lang="en-US" dirty="0" smtClean="0"/>
          </a:p>
          <a:p>
            <a:r>
              <a:rPr lang="en-US" dirty="0">
                <a:hlinkClick r:id="rId3"/>
              </a:rPr>
              <a:t>https://</a:t>
            </a:r>
            <a:r>
              <a:rPr lang="en-US" dirty="0" smtClean="0">
                <a:hlinkClick r:id="rId3"/>
              </a:rPr>
              <a:t>computing.llnl.gov/tutorials/openMP</a:t>
            </a:r>
            <a:endParaRPr lang="en-US" dirty="0" smtClean="0"/>
          </a:p>
          <a:p>
            <a:r>
              <a:rPr lang="en-US" dirty="0">
                <a:hlinkClick r:id="rId4"/>
              </a:rPr>
              <a:t>http://</a:t>
            </a:r>
            <a:r>
              <a:rPr lang="en-US" dirty="0" smtClean="0">
                <a:hlinkClick r:id="rId4"/>
              </a:rPr>
              <a:t>sc.tamu.edu/shortcourses/SC-MPI/mpi_shortcourse_v4.pdf</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73</a:t>
            </a:fld>
            <a:endParaRPr lang="en-US" dirty="0"/>
          </a:p>
        </p:txBody>
      </p:sp>
      <p:sp>
        <p:nvSpPr>
          <p:cNvPr id="6" name="Title 1"/>
          <p:cNvSpPr txBox="1">
            <a:spLocks noGrp="1"/>
          </p:cNvSpPr>
          <p:nvPr>
            <p:ph type="title"/>
          </p:nvPr>
        </p:nvSpPr>
        <p:spPr>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dirty="0" smtClean="0"/>
              <a:t>References</a:t>
            </a:r>
            <a:endParaRPr lang="en-US" dirty="0"/>
          </a:p>
        </p:txBody>
      </p:sp>
    </p:spTree>
    <p:extLst>
      <p:ext uri="{BB962C8B-B14F-4D97-AF65-F5344CB8AC3E}">
        <p14:creationId xmlns:p14="http://schemas.microsoft.com/office/powerpoint/2010/main" val="4815292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4 - No Wordmark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2" cy="6858000"/>
          </a:xfrm>
          <a:prstGeom prst="rect">
            <a:avLst/>
          </a:prstGeom>
        </p:spPr>
      </p:pic>
      <p:sp>
        <p:nvSpPr>
          <p:cNvPr id="2" name="Title 1"/>
          <p:cNvSpPr>
            <a:spLocks noGrp="1"/>
          </p:cNvSpPr>
          <p:nvPr>
            <p:ph type="ctrTitle"/>
          </p:nvPr>
        </p:nvSpPr>
        <p:spPr>
          <a:xfrm>
            <a:off x="680718" y="1213636"/>
            <a:ext cx="8463283" cy="1061187"/>
          </a:xfrm>
        </p:spPr>
        <p:txBody>
          <a:bodyPr>
            <a:normAutofit/>
          </a:bodyPr>
          <a:lstStyle/>
          <a:p>
            <a:r>
              <a:rPr lang="en-US" dirty="0" err="1" smtClean="0">
                <a:solidFill>
                  <a:schemeClr val="tx1">
                    <a:lumMod val="75000"/>
                    <a:lumOff val="25000"/>
                  </a:schemeClr>
                </a:solidFill>
                <a:latin typeface="Arial Hebrew"/>
                <a:cs typeface="Arial Hebrew"/>
              </a:rPr>
              <a:t>Parallelizm</a:t>
            </a:r>
            <a:r>
              <a:rPr lang="en-US" dirty="0" smtClean="0">
                <a:solidFill>
                  <a:schemeClr val="tx1">
                    <a:lumMod val="75000"/>
                    <a:lumOff val="25000"/>
                  </a:schemeClr>
                </a:solidFill>
                <a:latin typeface="Arial Hebrew"/>
                <a:cs typeface="Arial Hebrew"/>
              </a:rPr>
              <a:t> with Python</a:t>
            </a:r>
            <a:endParaRPr lang="en-US" dirty="0">
              <a:solidFill>
                <a:schemeClr val="tx1">
                  <a:lumMod val="75000"/>
                  <a:lumOff val="25000"/>
                </a:schemeClr>
              </a:solidFill>
              <a:latin typeface="Arial Hebrew"/>
              <a:cs typeface="Arial Hebrew"/>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646" y="4677341"/>
            <a:ext cx="3802512" cy="2352155"/>
          </a:xfrm>
          <a:prstGeom prst="rect">
            <a:avLst/>
          </a:prstGeom>
        </p:spPr>
      </p:pic>
    </p:spTree>
    <p:extLst>
      <p:ext uri="{BB962C8B-B14F-4D97-AF65-F5344CB8AC3E}">
        <p14:creationId xmlns:p14="http://schemas.microsoft.com/office/powerpoint/2010/main" val="30368215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LaTeX</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75</a:t>
            </a:fld>
            <a:endParaRPr lang="en-US" dirty="0"/>
          </a:p>
        </p:txBody>
      </p:sp>
      <p:sp>
        <p:nvSpPr>
          <p:cNvPr id="7" name="Title 1"/>
          <p:cNvSpPr>
            <a:spLocks noGrp="1"/>
          </p:cNvSpPr>
          <p:nvPr>
            <p:ph type="ctrTitle"/>
          </p:nvPr>
        </p:nvSpPr>
        <p:spPr>
          <a:xfrm>
            <a:off x="680718" y="1213636"/>
            <a:ext cx="8463283" cy="2768429"/>
          </a:xfrm>
        </p:spPr>
        <p:txBody>
          <a:bodyPr>
            <a:normAutofit/>
          </a:bodyPr>
          <a:lstStyle/>
          <a:p>
            <a:r>
              <a:rPr lang="en-US" dirty="0" smtClean="0">
                <a:solidFill>
                  <a:schemeClr val="tx1">
                    <a:lumMod val="75000"/>
                    <a:lumOff val="25000"/>
                  </a:schemeClr>
                </a:solidFill>
                <a:latin typeface="Arial Hebrew"/>
                <a:cs typeface="Arial Hebrew"/>
              </a:rPr>
              <a:t>MPI for Python</a:t>
            </a:r>
            <a:br>
              <a:rPr lang="en-US" dirty="0" smtClean="0">
                <a:solidFill>
                  <a:schemeClr val="tx1">
                    <a:lumMod val="75000"/>
                    <a:lumOff val="25000"/>
                  </a:schemeClr>
                </a:solidFill>
                <a:latin typeface="Arial Hebrew"/>
                <a:cs typeface="Arial Hebrew"/>
              </a:rPr>
            </a:br>
            <a:r>
              <a:rPr lang="en-US" dirty="0" smtClean="0">
                <a:solidFill>
                  <a:schemeClr val="tx1">
                    <a:lumMod val="75000"/>
                    <a:lumOff val="25000"/>
                  </a:schemeClr>
                </a:solidFill>
                <a:latin typeface="Arial Hebrew"/>
                <a:cs typeface="Arial Hebrew"/>
              </a:rPr>
              <a:t>MPI4PY</a:t>
            </a:r>
            <a:endParaRPr lang="en-US" dirty="0">
              <a:solidFill>
                <a:schemeClr val="tx1">
                  <a:lumMod val="75000"/>
                  <a:lumOff val="25000"/>
                </a:schemeClr>
              </a:solidFill>
              <a:latin typeface="Arial Hebrew"/>
              <a:cs typeface="Arial Hebrew"/>
            </a:endParaRPr>
          </a:p>
        </p:txBody>
      </p:sp>
    </p:spTree>
    <p:extLst>
      <p:ext uri="{BB962C8B-B14F-4D97-AF65-F5344CB8AC3E}">
        <p14:creationId xmlns:p14="http://schemas.microsoft.com/office/powerpoint/2010/main" val="42361570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8222" y="4166847"/>
            <a:ext cx="5636994" cy="2081971"/>
          </a:xfrm>
        </p:spPr>
        <p:txBody>
          <a:bodyPr>
            <a:normAutofit/>
          </a:bodyPr>
          <a:lstStyle/>
          <a:p>
            <a:r>
              <a:rPr lang="en-US" sz="2800" dirty="0" smtClean="0"/>
              <a:t>Load </a:t>
            </a:r>
            <a:r>
              <a:rPr lang="en-US" sz="2800" dirty="0" smtClean="0"/>
              <a:t>MPI module</a:t>
            </a:r>
          </a:p>
          <a:p>
            <a:pPr marL="0" indent="0">
              <a:buNone/>
            </a:pPr>
            <a:r>
              <a:rPr lang="en-US" sz="2800" dirty="0" smtClean="0"/>
              <a:t>&gt;</a:t>
            </a:r>
            <a:r>
              <a:rPr lang="en-US" sz="2800" dirty="0" smtClean="0">
                <a:solidFill>
                  <a:srgbClr val="FF0000"/>
                </a:solidFill>
              </a:rPr>
              <a:t> module load mpi4py</a:t>
            </a:r>
            <a:endParaRPr lang="en-US" sz="2800" dirty="0">
              <a:solidFill>
                <a:srgbClr val="FF0000"/>
              </a:solidFill>
            </a:endParaRPr>
          </a:p>
          <a:p>
            <a:r>
              <a:rPr lang="en-US" sz="2800" dirty="0" smtClean="0"/>
              <a:t>Run </a:t>
            </a:r>
            <a:r>
              <a:rPr lang="en-US" sz="2800" dirty="0" smtClean="0"/>
              <a:t>the MPI code</a:t>
            </a:r>
          </a:p>
          <a:p>
            <a:pPr marL="0" indent="0">
              <a:buNone/>
            </a:pPr>
            <a:r>
              <a:rPr lang="en-US" sz="2800" dirty="0" smtClean="0"/>
              <a:t>&gt; </a:t>
            </a:r>
            <a:r>
              <a:rPr lang="en-US" sz="2800" dirty="0" err="1">
                <a:solidFill>
                  <a:srgbClr val="FF0000"/>
                </a:solidFill>
              </a:rPr>
              <a:t>m</a:t>
            </a:r>
            <a:r>
              <a:rPr lang="en-US" sz="2800" dirty="0" err="1" smtClean="0">
                <a:solidFill>
                  <a:srgbClr val="FF0000"/>
                </a:solidFill>
              </a:rPr>
              <a:t>pirun</a:t>
            </a:r>
            <a:r>
              <a:rPr lang="en-US" sz="2800" dirty="0" smtClean="0">
                <a:solidFill>
                  <a:srgbClr val="FF0000"/>
                </a:solidFill>
              </a:rPr>
              <a:t> </a:t>
            </a:r>
            <a:r>
              <a:rPr lang="en-US" sz="2800" dirty="0">
                <a:solidFill>
                  <a:srgbClr val="FF0000"/>
                </a:solidFill>
              </a:rPr>
              <a:t>-</a:t>
            </a:r>
            <a:r>
              <a:rPr lang="en-US" sz="2800" dirty="0" smtClean="0">
                <a:solidFill>
                  <a:srgbClr val="FF0000"/>
                </a:solidFill>
              </a:rPr>
              <a:t>np 2 </a:t>
            </a:r>
            <a:r>
              <a:rPr lang="en-US" sz="2800" dirty="0" smtClean="0">
                <a:solidFill>
                  <a:srgbClr val="FF0000"/>
                </a:solidFill>
              </a:rPr>
              <a:t>python &lt;script.py&gt;</a:t>
            </a: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76</a:t>
            </a:fld>
            <a:endParaRPr lang="en-US" dirty="0"/>
          </a:p>
        </p:txBody>
      </p:sp>
      <p:sp>
        <p:nvSpPr>
          <p:cNvPr id="6" name="Title 1"/>
          <p:cNvSpPr txBox="1">
            <a:spLocks/>
          </p:cNvSpPr>
          <p:nvPr/>
        </p:nvSpPr>
        <p:spPr>
          <a:xfrm>
            <a:off x="59633" y="188458"/>
            <a:ext cx="8885583"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4300" dirty="0" smtClean="0"/>
              <a:t>Layout</a:t>
            </a:r>
            <a:r>
              <a:rPr lang="en-US" dirty="0" smtClean="0"/>
              <a:t> of an Python Code with mpi4y </a:t>
            </a:r>
            <a:endParaRPr lang="en-US" dirty="0"/>
          </a:p>
        </p:txBody>
      </p:sp>
      <p:pic>
        <p:nvPicPr>
          <p:cNvPr id="7" name="Picture 6"/>
          <p:cNvPicPr>
            <a:picLocks noChangeAspect="1"/>
          </p:cNvPicPr>
          <p:nvPr/>
        </p:nvPicPr>
        <p:blipFill rotWithShape="1">
          <a:blip r:embed="rId2"/>
          <a:srcRect t="-1" r="2363" b="11993"/>
          <a:stretch/>
        </p:blipFill>
        <p:spPr>
          <a:xfrm>
            <a:off x="443948" y="1384823"/>
            <a:ext cx="3749040" cy="2743200"/>
          </a:xfrm>
          <a:prstGeom prst="rect">
            <a:avLst/>
          </a:prstGeom>
        </p:spPr>
      </p:pic>
      <p:sp>
        <p:nvSpPr>
          <p:cNvPr id="8" name="Rectangle 7"/>
          <p:cNvSpPr/>
          <p:nvPr/>
        </p:nvSpPr>
        <p:spPr>
          <a:xfrm>
            <a:off x="363285" y="1286950"/>
            <a:ext cx="4196043" cy="2732085"/>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Brace 8"/>
          <p:cNvSpPr/>
          <p:nvPr/>
        </p:nvSpPr>
        <p:spPr>
          <a:xfrm>
            <a:off x="3501866" y="3120475"/>
            <a:ext cx="211015" cy="75521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4117937" y="3313415"/>
            <a:ext cx="1909375" cy="369332"/>
          </a:xfrm>
          <a:prstGeom prst="rect">
            <a:avLst/>
          </a:prstGeom>
          <a:noFill/>
          <a:ln w="38100">
            <a:solidFill>
              <a:schemeClr val="accent1"/>
            </a:solidFill>
          </a:ln>
        </p:spPr>
        <p:txBody>
          <a:bodyPr wrap="square" rtlCol="0">
            <a:spAutoFit/>
          </a:bodyPr>
          <a:lstStyle/>
          <a:p>
            <a:pPr algn="ctr"/>
            <a:r>
              <a:rPr lang="en-US" b="1" dirty="0" smtClean="0">
                <a:solidFill>
                  <a:srgbClr val="0070C0"/>
                </a:solidFill>
                <a:effectLst>
                  <a:outerShdw blurRad="38100" dist="38100" dir="2700000" algn="tl">
                    <a:srgbClr val="000000">
                      <a:alpha val="43137"/>
                    </a:srgbClr>
                  </a:outerShdw>
                </a:effectLst>
              </a:rPr>
              <a:t>MPI </a:t>
            </a:r>
            <a:r>
              <a:rPr lang="en-US" b="1" dirty="0" smtClean="0">
                <a:solidFill>
                  <a:srgbClr val="0070C0"/>
                </a:solidFill>
                <a:effectLst>
                  <a:outerShdw blurRad="38100" dist="38100" dir="2700000" algn="tl">
                    <a:srgbClr val="000000">
                      <a:alpha val="43137"/>
                    </a:srgbClr>
                  </a:outerShdw>
                </a:effectLst>
              </a:rPr>
              <a:t>REGION</a:t>
            </a:r>
            <a:endParaRPr lang="en-US" b="1" dirty="0">
              <a:solidFill>
                <a:srgbClr val="0070C0"/>
              </a:solidFill>
              <a:effectLst>
                <a:outerShdw blurRad="38100" dist="38100" dir="2700000" algn="tl">
                  <a:srgbClr val="000000">
                    <a:alpha val="43137"/>
                  </a:srgbClr>
                </a:outerShdw>
              </a:effectLst>
            </a:endParaRPr>
          </a:p>
        </p:txBody>
      </p:sp>
      <p:sp>
        <p:nvSpPr>
          <p:cNvPr id="12" name="Rectangle 11"/>
          <p:cNvSpPr/>
          <p:nvPr/>
        </p:nvSpPr>
        <p:spPr>
          <a:xfrm>
            <a:off x="363285" y="4507290"/>
            <a:ext cx="2670924" cy="1323439"/>
          </a:xfrm>
          <a:prstGeom prst="rect">
            <a:avLst/>
          </a:prstGeom>
        </p:spPr>
        <p:txBody>
          <a:bodyPr wrap="none">
            <a:spAutoFit/>
          </a:bodyPr>
          <a:lstStyle/>
          <a:p>
            <a:r>
              <a:rPr lang="en-US" sz="4000" dirty="0"/>
              <a:t>Running on </a:t>
            </a:r>
            <a:endParaRPr lang="en-US" sz="4000" dirty="0" smtClean="0"/>
          </a:p>
          <a:p>
            <a:r>
              <a:rPr lang="en-US" sz="4000" dirty="0" smtClean="0"/>
              <a:t>Quest</a:t>
            </a:r>
            <a:endParaRPr lang="en-US" sz="4000" dirty="0"/>
          </a:p>
        </p:txBody>
      </p:sp>
      <p:sp>
        <p:nvSpPr>
          <p:cNvPr id="13" name="Content Placeholder 2"/>
          <p:cNvSpPr txBox="1">
            <a:spLocks/>
          </p:cNvSpPr>
          <p:nvPr/>
        </p:nvSpPr>
        <p:spPr>
          <a:xfrm>
            <a:off x="4737358" y="1286950"/>
            <a:ext cx="4267201" cy="15607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MPI module in mpi4py package contains the routines used for parallelization</a:t>
            </a:r>
            <a:endParaRPr lang="en-US" sz="2400" dirty="0"/>
          </a:p>
        </p:txBody>
      </p:sp>
    </p:spTree>
    <p:extLst>
      <p:ext uri="{BB962C8B-B14F-4D97-AF65-F5344CB8AC3E}">
        <p14:creationId xmlns:p14="http://schemas.microsoft.com/office/powerpoint/2010/main" val="4544353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2412100" y="4230839"/>
            <a:ext cx="4201731" cy="1971182"/>
          </a:xfrm>
          <a:prstGeom prst="rect">
            <a:avLst/>
          </a:prstGeom>
        </p:spPr>
      </p:pic>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77</a:t>
            </a:fld>
            <a:endParaRPr lang="en-US" dirty="0"/>
          </a:p>
        </p:txBody>
      </p:sp>
      <p:sp>
        <p:nvSpPr>
          <p:cNvPr id="19" name="Title 1"/>
          <p:cNvSpPr>
            <a:spLocks noGrp="1"/>
          </p:cNvSpPr>
          <p:nvPr>
            <p:ph type="title"/>
          </p:nvPr>
        </p:nvSpPr>
        <p:spPr>
          <a:xfrm>
            <a:off x="457200" y="274638"/>
            <a:ext cx="8229600" cy="1143000"/>
          </a:xfrm>
        </p:spPr>
        <p:txBody>
          <a:bodyPr/>
          <a:lstStyle/>
          <a:p>
            <a:r>
              <a:rPr lang="en-US" dirty="0" smtClean="0"/>
              <a:t>Hello World</a:t>
            </a:r>
            <a:endParaRPr lang="en-US" dirty="0"/>
          </a:p>
        </p:txBody>
      </p:sp>
      <p:pic>
        <p:nvPicPr>
          <p:cNvPr id="21" name="Picture 20"/>
          <p:cNvPicPr>
            <a:picLocks noChangeAspect="1"/>
          </p:cNvPicPr>
          <p:nvPr/>
        </p:nvPicPr>
        <p:blipFill>
          <a:blip r:embed="rId3"/>
          <a:stretch>
            <a:fillRect/>
          </a:stretch>
        </p:blipFill>
        <p:spPr>
          <a:xfrm>
            <a:off x="2406822" y="1503256"/>
            <a:ext cx="4274465" cy="1763878"/>
          </a:xfrm>
          <a:prstGeom prst="rect">
            <a:avLst/>
          </a:prstGeom>
        </p:spPr>
      </p:pic>
      <p:sp>
        <p:nvSpPr>
          <p:cNvPr id="22" name="Rectangle 21"/>
          <p:cNvSpPr/>
          <p:nvPr/>
        </p:nvSpPr>
        <p:spPr>
          <a:xfrm>
            <a:off x="2304224" y="1377881"/>
            <a:ext cx="4560402" cy="1895406"/>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288142" y="4172588"/>
            <a:ext cx="4576484" cy="2029433"/>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a:off x="4240331" y="3524134"/>
            <a:ext cx="415127" cy="4487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4655458" y="3546256"/>
            <a:ext cx="1770293" cy="369332"/>
          </a:xfrm>
          <a:prstGeom prst="rect">
            <a:avLst/>
          </a:prstGeom>
          <a:noFill/>
        </p:spPr>
        <p:txBody>
          <a:bodyPr wrap="none" rtlCol="0">
            <a:spAutoFit/>
          </a:bodyPr>
          <a:lstStyle/>
          <a:p>
            <a:r>
              <a:rPr lang="en-US" b="1" dirty="0" smtClean="0">
                <a:solidFill>
                  <a:srgbClr val="0070C0"/>
                </a:solidFill>
                <a:effectLst>
                  <a:outerShdw blurRad="38100" dist="38100" dir="2700000" algn="tl">
                    <a:srgbClr val="000000">
                      <a:alpha val="43137"/>
                    </a:srgbClr>
                  </a:outerShdw>
                </a:effectLst>
              </a:rPr>
              <a:t>MPI parallelized</a:t>
            </a:r>
            <a:endParaRPr lang="en-US"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9654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78</a:t>
            </a:fld>
            <a:endParaRPr lang="en-US" dirty="0"/>
          </a:p>
        </p:txBody>
      </p:sp>
      <p:pic>
        <p:nvPicPr>
          <p:cNvPr id="6" name="Picture 5"/>
          <p:cNvPicPr>
            <a:picLocks noChangeAspect="1"/>
          </p:cNvPicPr>
          <p:nvPr/>
        </p:nvPicPr>
        <p:blipFill>
          <a:blip r:embed="rId2"/>
          <a:stretch>
            <a:fillRect/>
          </a:stretch>
        </p:blipFill>
        <p:spPr>
          <a:xfrm>
            <a:off x="1228623" y="1733211"/>
            <a:ext cx="6368706" cy="3650597"/>
          </a:xfrm>
          <a:prstGeom prst="rect">
            <a:avLst/>
          </a:prstGeom>
        </p:spPr>
      </p:pic>
      <p:sp>
        <p:nvSpPr>
          <p:cNvPr id="7" name="Rectangle 6"/>
          <p:cNvSpPr/>
          <p:nvPr/>
        </p:nvSpPr>
        <p:spPr>
          <a:xfrm>
            <a:off x="1110495" y="1630016"/>
            <a:ext cx="6708290" cy="3856988"/>
          </a:xfrm>
          <a:prstGeom prst="rect">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457200" y="274638"/>
            <a:ext cx="8229600" cy="1143000"/>
          </a:xfrm>
        </p:spPr>
        <p:txBody>
          <a:bodyPr/>
          <a:lstStyle/>
          <a:p>
            <a:r>
              <a:rPr lang="en-US" dirty="0" smtClean="0"/>
              <a:t>A </a:t>
            </a:r>
            <a:r>
              <a:rPr lang="en-US" dirty="0" smtClean="0"/>
              <a:t>Simple Python </a:t>
            </a:r>
            <a:r>
              <a:rPr lang="en-US" dirty="0" smtClean="0"/>
              <a:t>MPI Code</a:t>
            </a:r>
            <a:endParaRPr lang="en-US" dirty="0"/>
          </a:p>
        </p:txBody>
      </p:sp>
    </p:spTree>
    <p:extLst>
      <p:ext uri="{BB962C8B-B14F-4D97-AF65-F5344CB8AC3E}">
        <p14:creationId xmlns:p14="http://schemas.microsoft.com/office/powerpoint/2010/main" val="383691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a:t>
            </a:fld>
            <a:endParaRPr lang="en-US" dirty="0"/>
          </a:p>
        </p:txBody>
      </p:sp>
      <p:sp>
        <p:nvSpPr>
          <p:cNvPr id="6" name="Title 1"/>
          <p:cNvSpPr>
            <a:spLocks noGrp="1"/>
          </p:cNvSpPr>
          <p:nvPr>
            <p:ph type="title"/>
          </p:nvPr>
        </p:nvSpPr>
        <p:spPr>
          <a:xfrm>
            <a:off x="1397000" y="65000"/>
            <a:ext cx="6333692" cy="665226"/>
          </a:xfrm>
        </p:spPr>
        <p:txBody>
          <a:bodyPr>
            <a:normAutofit fontScale="90000"/>
          </a:bodyPr>
          <a:lstStyle/>
          <a:p>
            <a:r>
              <a:rPr lang="en-US" dirty="0" smtClean="0">
                <a:latin typeface="Abadi MT Condensed Extra Bold"/>
                <a:cs typeface="Abadi MT Condensed Extra Bold"/>
              </a:rPr>
              <a:t>Domain Decomposition</a:t>
            </a:r>
            <a:endParaRPr lang="en-US" dirty="0">
              <a:latin typeface="Abadi MT Condensed Extra Bold"/>
              <a:cs typeface="Abadi MT Condensed Extra Bold"/>
            </a:endParaRPr>
          </a:p>
        </p:txBody>
      </p:sp>
      <p:pic>
        <p:nvPicPr>
          <p:cNvPr id="7" name="Picture 6" descr="domain_decom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7" y="1643702"/>
            <a:ext cx="3961978" cy="1752704"/>
          </a:xfrm>
          <a:prstGeom prst="rect">
            <a:avLst/>
          </a:prstGeom>
        </p:spPr>
      </p:pic>
      <p:pic>
        <p:nvPicPr>
          <p:cNvPr id="8" name="Picture 7" descr="distribution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835" y="1088571"/>
            <a:ext cx="4669434" cy="2824906"/>
          </a:xfrm>
          <a:prstGeom prst="rect">
            <a:avLst/>
          </a:prstGeom>
        </p:spPr>
      </p:pic>
    </p:spTree>
    <p:extLst>
      <p:ext uri="{BB962C8B-B14F-4D97-AF65-F5344CB8AC3E}">
        <p14:creationId xmlns:p14="http://schemas.microsoft.com/office/powerpoint/2010/main" val="1780550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Communication</a:t>
            </a:r>
          </a:p>
        </p:txBody>
      </p:sp>
      <p:sp>
        <p:nvSpPr>
          <p:cNvPr id="3" name="Content Placeholder 2"/>
          <p:cNvSpPr>
            <a:spLocks noGrp="1"/>
          </p:cNvSpPr>
          <p:nvPr>
            <p:ph idx="1"/>
          </p:nvPr>
        </p:nvSpPr>
        <p:spPr>
          <a:xfrm>
            <a:off x="457200" y="2799214"/>
            <a:ext cx="8229600" cy="986946"/>
          </a:xfrm>
        </p:spPr>
        <p:txBody>
          <a:bodyPr>
            <a:normAutofit/>
          </a:bodyPr>
          <a:lstStyle/>
          <a:p>
            <a:r>
              <a:rPr lang="en-US" dirty="0" err="1" smtClean="0"/>
              <a:t>Comm.send</a:t>
            </a:r>
            <a:r>
              <a:rPr lang="en-US" dirty="0" smtClean="0"/>
              <a:t>(</a:t>
            </a:r>
            <a:r>
              <a:rPr lang="en-US" dirty="0" err="1" smtClean="0"/>
              <a:t>buf,dest,tag</a:t>
            </a:r>
            <a:r>
              <a:rPr lang="en-US" sz="2600" dirty="0" smtClean="0"/>
              <a:t>)</a:t>
            </a:r>
            <a:endParaRPr lang="en-US" sz="2600" dirty="0" smtClean="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79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87929542"/>
              </p:ext>
            </p:extLst>
          </p:nvPr>
        </p:nvGraphicFramePr>
        <p:xfrm>
          <a:off x="642730" y="4066318"/>
          <a:ext cx="6420678" cy="1828800"/>
        </p:xfrm>
        <a:graphic>
          <a:graphicData uri="http://schemas.openxmlformats.org/drawingml/2006/table">
            <a:tbl>
              <a:tblPr firstRow="1" bandRow="1">
                <a:tableStyleId>{5C22544A-7EE6-4342-B048-85BDC9FD1C3A}</a:tableStyleId>
              </a:tblPr>
              <a:tblGrid>
                <a:gridCol w="1584688">
                  <a:extLst>
                    <a:ext uri="{9D8B030D-6E8A-4147-A177-3AD203B41FA5}">
                      <a16:colId xmlns:a16="http://schemas.microsoft.com/office/drawing/2014/main" val="227586691"/>
                    </a:ext>
                  </a:extLst>
                </a:gridCol>
                <a:gridCol w="4835990">
                  <a:extLst>
                    <a:ext uri="{9D8B030D-6E8A-4147-A177-3AD203B41FA5}">
                      <a16:colId xmlns:a16="http://schemas.microsoft.com/office/drawing/2014/main" val="2441612828"/>
                    </a:ext>
                  </a:extLst>
                </a:gridCol>
              </a:tblGrid>
              <a:tr h="370840">
                <a:tc>
                  <a:txBody>
                    <a:bodyPr/>
                    <a:lstStyle/>
                    <a:p>
                      <a:r>
                        <a:rPr lang="en-US" sz="2400" b="1" dirty="0" smtClean="0">
                          <a:solidFill>
                            <a:schemeClr val="tx1"/>
                          </a:solidFill>
                        </a:rPr>
                        <a:t>Variable</a:t>
                      </a:r>
                      <a:endParaRPr lang="en-US" sz="2400" b="1" dirty="0">
                        <a:solidFill>
                          <a:schemeClr val="tx1"/>
                        </a:solidFill>
                      </a:endParaRPr>
                    </a:p>
                  </a:txBody>
                  <a:tcPr>
                    <a:solidFill>
                      <a:srgbClr val="E9EDF4"/>
                    </a:solidFill>
                  </a:tcPr>
                </a:tc>
                <a:tc>
                  <a:txBody>
                    <a:bodyPr/>
                    <a:lstStyle/>
                    <a:p>
                      <a:r>
                        <a:rPr lang="en-US" sz="2400" dirty="0" smtClean="0">
                          <a:solidFill>
                            <a:schemeClr val="tx1"/>
                          </a:solidFill>
                        </a:rPr>
                        <a:t>Definition</a:t>
                      </a:r>
                      <a:endParaRPr lang="en-US" sz="2400"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sz="2400" dirty="0" err="1" smtClean="0"/>
                        <a:t>buf</a:t>
                      </a:r>
                      <a:endParaRPr lang="en-US" sz="2400" dirty="0"/>
                    </a:p>
                  </a:txBody>
                  <a:tcPr/>
                </a:tc>
                <a:tc>
                  <a:txBody>
                    <a:bodyPr/>
                    <a:lstStyle/>
                    <a:p>
                      <a:r>
                        <a:rPr lang="en-US" sz="2400" dirty="0" smtClean="0"/>
                        <a:t>Address</a:t>
                      </a:r>
                      <a:r>
                        <a:rPr lang="en-US" sz="2400" baseline="0" dirty="0" smtClean="0"/>
                        <a:t> of send buffer</a:t>
                      </a:r>
                      <a:endParaRPr lang="en-US" sz="2400" dirty="0"/>
                    </a:p>
                  </a:txBody>
                  <a:tcPr/>
                </a:tc>
                <a:extLst>
                  <a:ext uri="{0D108BD9-81ED-4DB2-BD59-A6C34878D82A}">
                    <a16:rowId xmlns:a16="http://schemas.microsoft.com/office/drawing/2014/main" val="1226853510"/>
                  </a:ext>
                </a:extLst>
              </a:tr>
              <a:tr h="370840">
                <a:tc>
                  <a:txBody>
                    <a:bodyPr/>
                    <a:lstStyle/>
                    <a:p>
                      <a:r>
                        <a:rPr lang="en-US" sz="2400" dirty="0" err="1" smtClean="0"/>
                        <a:t>dest</a:t>
                      </a:r>
                      <a:endParaRPr lang="en-US" sz="2400" dirty="0"/>
                    </a:p>
                  </a:txBody>
                  <a:tcPr/>
                </a:tc>
                <a:tc>
                  <a:txBody>
                    <a:bodyPr/>
                    <a:lstStyle/>
                    <a:p>
                      <a:r>
                        <a:rPr lang="en-US" sz="2400" dirty="0" smtClean="0"/>
                        <a:t>Rank</a:t>
                      </a:r>
                      <a:r>
                        <a:rPr lang="en-US" sz="2400" baseline="0" dirty="0" smtClean="0"/>
                        <a:t> of destination</a:t>
                      </a:r>
                      <a:endParaRPr lang="en-US" sz="2400" dirty="0"/>
                    </a:p>
                  </a:txBody>
                  <a:tcPr/>
                </a:tc>
                <a:extLst>
                  <a:ext uri="{0D108BD9-81ED-4DB2-BD59-A6C34878D82A}">
                    <a16:rowId xmlns:a16="http://schemas.microsoft.com/office/drawing/2014/main" val="850225717"/>
                  </a:ext>
                </a:extLst>
              </a:tr>
              <a:tr h="370840">
                <a:tc>
                  <a:txBody>
                    <a:bodyPr/>
                    <a:lstStyle/>
                    <a:p>
                      <a:r>
                        <a:rPr lang="en-US" sz="2400" dirty="0" smtClean="0"/>
                        <a:t>tag</a:t>
                      </a:r>
                      <a:endParaRPr lang="en-US" sz="2400" dirty="0"/>
                    </a:p>
                  </a:txBody>
                  <a:tcPr/>
                </a:tc>
                <a:tc>
                  <a:txBody>
                    <a:bodyPr/>
                    <a:lstStyle/>
                    <a:p>
                      <a:r>
                        <a:rPr lang="en-US" sz="2400" dirty="0" smtClean="0"/>
                        <a:t>Message tag</a:t>
                      </a:r>
                      <a:endParaRPr lang="en-US" sz="2400" dirty="0"/>
                    </a:p>
                  </a:txBody>
                  <a:tcPr/>
                </a:tc>
                <a:extLst>
                  <a:ext uri="{0D108BD9-81ED-4DB2-BD59-A6C34878D82A}">
                    <a16:rowId xmlns:a16="http://schemas.microsoft.com/office/drawing/2014/main" val="333333139"/>
                  </a:ext>
                </a:extLst>
              </a:tr>
            </a:tbl>
          </a:graphicData>
        </a:graphic>
      </p:graphicFrame>
      <p:sp>
        <p:nvSpPr>
          <p:cNvPr id="6" name="Rectangle 5"/>
          <p:cNvSpPr/>
          <p:nvPr/>
        </p:nvSpPr>
        <p:spPr>
          <a:xfrm>
            <a:off x="3094384" y="2886938"/>
            <a:ext cx="809910" cy="463536"/>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925956" y="2886938"/>
            <a:ext cx="1792357" cy="454024"/>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77659" y="3393540"/>
            <a:ext cx="961353" cy="584775"/>
          </a:xfrm>
          <a:prstGeom prst="rect">
            <a:avLst/>
          </a:prstGeom>
          <a:noFill/>
        </p:spPr>
        <p:txBody>
          <a:bodyPr wrap="square" rtlCol="0">
            <a:spAutoFit/>
          </a:bodyPr>
          <a:lstStyle/>
          <a:p>
            <a:r>
              <a:rPr lang="en-US" sz="3200" dirty="0" smtClean="0">
                <a:solidFill>
                  <a:srgbClr val="4A7EBB"/>
                </a:solidFill>
              </a:rPr>
              <a:t>Data</a:t>
            </a:r>
            <a:endParaRPr lang="en-US" sz="3200" dirty="0">
              <a:solidFill>
                <a:srgbClr val="4A7EBB"/>
              </a:solidFill>
            </a:endParaRPr>
          </a:p>
        </p:txBody>
      </p:sp>
      <p:sp>
        <p:nvSpPr>
          <p:cNvPr id="11" name="TextBox 10"/>
          <p:cNvSpPr txBox="1"/>
          <p:nvPr/>
        </p:nvSpPr>
        <p:spPr>
          <a:xfrm>
            <a:off x="3904294" y="3403052"/>
            <a:ext cx="1711109" cy="584775"/>
          </a:xfrm>
          <a:prstGeom prst="rect">
            <a:avLst/>
          </a:prstGeom>
          <a:noFill/>
        </p:spPr>
        <p:txBody>
          <a:bodyPr wrap="none" rtlCol="0">
            <a:spAutoFit/>
          </a:bodyPr>
          <a:lstStyle/>
          <a:p>
            <a:r>
              <a:rPr lang="en-US" sz="3200" dirty="0" smtClean="0">
                <a:solidFill>
                  <a:srgbClr val="7030A0"/>
                </a:solidFill>
              </a:rPr>
              <a:t>Envelope</a:t>
            </a:r>
            <a:endParaRPr lang="en-US" sz="3200" dirty="0">
              <a:solidFill>
                <a:srgbClr val="7030A0"/>
              </a:solidFill>
            </a:endParaRPr>
          </a:p>
        </p:txBody>
      </p:sp>
      <p:sp>
        <p:nvSpPr>
          <p:cNvPr id="26" name="Content Placeholder 2"/>
          <p:cNvSpPr txBox="1">
            <a:spLocks/>
          </p:cNvSpPr>
          <p:nvPr/>
        </p:nvSpPr>
        <p:spPr>
          <a:xfrm>
            <a:off x="457200" y="1438432"/>
            <a:ext cx="8361829" cy="12321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Usual communication methods are included in </a:t>
            </a:r>
            <a:r>
              <a:rPr lang="en-US" dirty="0" err="1" smtClean="0"/>
              <a:t>Comm</a:t>
            </a:r>
            <a:r>
              <a:rPr lang="en-US" dirty="0" smtClean="0"/>
              <a:t> class of MPI module</a:t>
            </a:r>
            <a:endParaRPr lang="en-US" dirty="0"/>
          </a:p>
        </p:txBody>
      </p:sp>
    </p:spTree>
    <p:extLst>
      <p:ext uri="{BB962C8B-B14F-4D97-AF65-F5344CB8AC3E}">
        <p14:creationId xmlns:p14="http://schemas.microsoft.com/office/powerpoint/2010/main" val="13588006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Communication</a:t>
            </a:r>
          </a:p>
        </p:txBody>
      </p:sp>
      <p:sp>
        <p:nvSpPr>
          <p:cNvPr id="3" name="Content Placeholder 2"/>
          <p:cNvSpPr>
            <a:spLocks noGrp="1"/>
          </p:cNvSpPr>
          <p:nvPr>
            <p:ph idx="1"/>
          </p:nvPr>
        </p:nvSpPr>
        <p:spPr>
          <a:xfrm>
            <a:off x="457199" y="1479881"/>
            <a:ext cx="8635429" cy="839249"/>
          </a:xfrm>
        </p:spPr>
        <p:txBody>
          <a:bodyPr>
            <a:normAutofit/>
          </a:bodyPr>
          <a:lstStyle/>
          <a:p>
            <a:r>
              <a:rPr lang="en-US" dirty="0" err="1" smtClean="0"/>
              <a:t>Comm.r</a:t>
            </a:r>
            <a:r>
              <a:rPr lang="en-US" dirty="0" err="1" smtClean="0"/>
              <a:t>ecv</a:t>
            </a:r>
            <a:r>
              <a:rPr lang="en-US" dirty="0" smtClean="0"/>
              <a:t>(</a:t>
            </a:r>
            <a:r>
              <a:rPr lang="en-US" dirty="0" err="1" smtClean="0"/>
              <a:t>buf,source,tag,status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80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79449147"/>
              </p:ext>
            </p:extLst>
          </p:nvPr>
        </p:nvGraphicFramePr>
        <p:xfrm>
          <a:off x="457200" y="3502850"/>
          <a:ext cx="7698578" cy="2286000"/>
        </p:xfrm>
        <a:graphic>
          <a:graphicData uri="http://schemas.openxmlformats.org/drawingml/2006/table">
            <a:tbl>
              <a:tblPr firstRow="1" bandRow="1">
                <a:tableStyleId>{5C22544A-7EE6-4342-B048-85BDC9FD1C3A}</a:tableStyleId>
              </a:tblPr>
              <a:tblGrid>
                <a:gridCol w="1663695">
                  <a:extLst>
                    <a:ext uri="{9D8B030D-6E8A-4147-A177-3AD203B41FA5}">
                      <a16:colId xmlns:a16="http://schemas.microsoft.com/office/drawing/2014/main" val="227586691"/>
                    </a:ext>
                  </a:extLst>
                </a:gridCol>
                <a:gridCol w="6034883">
                  <a:extLst>
                    <a:ext uri="{9D8B030D-6E8A-4147-A177-3AD203B41FA5}">
                      <a16:colId xmlns:a16="http://schemas.microsoft.com/office/drawing/2014/main" val="2441612828"/>
                    </a:ext>
                  </a:extLst>
                </a:gridCol>
              </a:tblGrid>
              <a:tr h="370840">
                <a:tc>
                  <a:txBody>
                    <a:bodyPr/>
                    <a:lstStyle/>
                    <a:p>
                      <a:r>
                        <a:rPr lang="en-US" sz="2400" b="1" dirty="0" smtClean="0">
                          <a:solidFill>
                            <a:schemeClr val="tx1"/>
                          </a:solidFill>
                        </a:rPr>
                        <a:t>Variable</a:t>
                      </a:r>
                      <a:endParaRPr lang="en-US" sz="2400" b="1" dirty="0">
                        <a:solidFill>
                          <a:schemeClr val="tx1"/>
                        </a:solidFill>
                      </a:endParaRPr>
                    </a:p>
                  </a:txBody>
                  <a:tcPr>
                    <a:solidFill>
                      <a:srgbClr val="E9EDF4"/>
                    </a:solidFill>
                  </a:tcPr>
                </a:tc>
                <a:tc>
                  <a:txBody>
                    <a:bodyPr/>
                    <a:lstStyle/>
                    <a:p>
                      <a:r>
                        <a:rPr lang="en-US" sz="2400" dirty="0" smtClean="0">
                          <a:solidFill>
                            <a:schemeClr val="tx1"/>
                          </a:solidFill>
                        </a:rPr>
                        <a:t>Definition</a:t>
                      </a:r>
                      <a:endParaRPr lang="en-US" sz="2400" dirty="0">
                        <a:solidFill>
                          <a:schemeClr val="tx1"/>
                        </a:solidFill>
                      </a:endParaRPr>
                    </a:p>
                  </a:txBody>
                  <a:tcPr>
                    <a:solidFill>
                      <a:srgbClr val="E9EDF4"/>
                    </a:solidFill>
                  </a:tcPr>
                </a:tc>
                <a:extLst>
                  <a:ext uri="{0D108BD9-81ED-4DB2-BD59-A6C34878D82A}">
                    <a16:rowId xmlns:a16="http://schemas.microsoft.com/office/drawing/2014/main" val="963414157"/>
                  </a:ext>
                </a:extLst>
              </a:tr>
              <a:tr h="370840">
                <a:tc>
                  <a:txBody>
                    <a:bodyPr/>
                    <a:lstStyle/>
                    <a:p>
                      <a:r>
                        <a:rPr lang="en-US" sz="2400" dirty="0" err="1" smtClean="0"/>
                        <a:t>buf</a:t>
                      </a:r>
                      <a:endParaRPr lang="en-US" sz="2400" dirty="0"/>
                    </a:p>
                  </a:txBody>
                  <a:tcPr/>
                </a:tc>
                <a:tc>
                  <a:txBody>
                    <a:bodyPr/>
                    <a:lstStyle/>
                    <a:p>
                      <a:r>
                        <a:rPr lang="en-US" sz="2400" dirty="0" smtClean="0"/>
                        <a:t>Address</a:t>
                      </a:r>
                      <a:r>
                        <a:rPr lang="en-US" sz="2400" baseline="0" dirty="0" smtClean="0"/>
                        <a:t> of receive buffer</a:t>
                      </a:r>
                      <a:endParaRPr lang="en-US" sz="2400" dirty="0"/>
                    </a:p>
                  </a:txBody>
                  <a:tcPr/>
                </a:tc>
                <a:extLst>
                  <a:ext uri="{0D108BD9-81ED-4DB2-BD59-A6C34878D82A}">
                    <a16:rowId xmlns:a16="http://schemas.microsoft.com/office/drawing/2014/main" val="1226853510"/>
                  </a:ext>
                </a:extLst>
              </a:tr>
              <a:tr h="370840">
                <a:tc>
                  <a:txBody>
                    <a:bodyPr/>
                    <a:lstStyle/>
                    <a:p>
                      <a:r>
                        <a:rPr lang="en-US" sz="2400" dirty="0" smtClean="0"/>
                        <a:t>source</a:t>
                      </a:r>
                      <a:endParaRPr lang="en-US" sz="2400" dirty="0"/>
                    </a:p>
                  </a:txBody>
                  <a:tcPr/>
                </a:tc>
                <a:tc>
                  <a:txBody>
                    <a:bodyPr/>
                    <a:lstStyle/>
                    <a:p>
                      <a:r>
                        <a:rPr lang="en-US" sz="2400" dirty="0" smtClean="0"/>
                        <a:t>Rank</a:t>
                      </a:r>
                      <a:r>
                        <a:rPr lang="en-US" sz="2400" baseline="0" dirty="0" smtClean="0"/>
                        <a:t> of source</a:t>
                      </a:r>
                      <a:endParaRPr lang="en-US" sz="2400" dirty="0"/>
                    </a:p>
                  </a:txBody>
                  <a:tcPr/>
                </a:tc>
                <a:extLst>
                  <a:ext uri="{0D108BD9-81ED-4DB2-BD59-A6C34878D82A}">
                    <a16:rowId xmlns:a16="http://schemas.microsoft.com/office/drawing/2014/main" val="850225717"/>
                  </a:ext>
                </a:extLst>
              </a:tr>
              <a:tr h="370840">
                <a:tc>
                  <a:txBody>
                    <a:bodyPr/>
                    <a:lstStyle/>
                    <a:p>
                      <a:r>
                        <a:rPr lang="en-US" sz="2400" dirty="0" smtClean="0"/>
                        <a:t>tag</a:t>
                      </a:r>
                      <a:endParaRPr lang="en-US" sz="2400" dirty="0"/>
                    </a:p>
                  </a:txBody>
                  <a:tcPr/>
                </a:tc>
                <a:tc>
                  <a:txBody>
                    <a:bodyPr/>
                    <a:lstStyle/>
                    <a:p>
                      <a:r>
                        <a:rPr lang="en-US" sz="2400" dirty="0" smtClean="0"/>
                        <a:t>Message tag</a:t>
                      </a:r>
                      <a:endParaRPr lang="en-US" sz="2400" dirty="0"/>
                    </a:p>
                  </a:txBody>
                  <a:tcPr/>
                </a:tc>
                <a:extLst>
                  <a:ext uri="{0D108BD9-81ED-4DB2-BD59-A6C34878D82A}">
                    <a16:rowId xmlns:a16="http://schemas.microsoft.com/office/drawing/2014/main" val="333333139"/>
                  </a:ext>
                </a:extLst>
              </a:tr>
              <a:tr h="370840">
                <a:tc>
                  <a:txBody>
                    <a:bodyPr/>
                    <a:lstStyle/>
                    <a:p>
                      <a:r>
                        <a:rPr lang="en-US" sz="2400" dirty="0" smtClean="0"/>
                        <a:t>status</a:t>
                      </a:r>
                      <a:endParaRPr lang="en-US" sz="2400" dirty="0"/>
                    </a:p>
                  </a:txBody>
                  <a:tcPr/>
                </a:tc>
                <a:tc>
                  <a:txBody>
                    <a:bodyPr/>
                    <a:lstStyle/>
                    <a:p>
                      <a:r>
                        <a:rPr lang="en-US" sz="2400" dirty="0" smtClean="0"/>
                        <a:t>Status object (sender rank, tag, length)</a:t>
                      </a:r>
                      <a:endParaRPr lang="en-US" sz="2400" dirty="0"/>
                    </a:p>
                  </a:txBody>
                  <a:tcPr/>
                </a:tc>
                <a:extLst>
                  <a:ext uri="{0D108BD9-81ED-4DB2-BD59-A6C34878D82A}">
                    <a16:rowId xmlns:a16="http://schemas.microsoft.com/office/drawing/2014/main" val="2685106510"/>
                  </a:ext>
                </a:extLst>
              </a:tr>
            </a:tbl>
          </a:graphicData>
        </a:graphic>
      </p:graphicFrame>
      <p:sp>
        <p:nvSpPr>
          <p:cNvPr id="9" name="Rectangle 8"/>
          <p:cNvSpPr/>
          <p:nvPr/>
        </p:nvSpPr>
        <p:spPr>
          <a:xfrm>
            <a:off x="3052155" y="1557451"/>
            <a:ext cx="598667" cy="529951"/>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762707" y="1557451"/>
            <a:ext cx="2028493" cy="529951"/>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816814" y="2198978"/>
            <a:ext cx="961353" cy="584775"/>
          </a:xfrm>
          <a:prstGeom prst="rect">
            <a:avLst/>
          </a:prstGeom>
          <a:noFill/>
        </p:spPr>
        <p:txBody>
          <a:bodyPr wrap="none" rtlCol="0">
            <a:spAutoFit/>
          </a:bodyPr>
          <a:lstStyle/>
          <a:p>
            <a:r>
              <a:rPr lang="en-US" sz="3200" dirty="0" smtClean="0">
                <a:solidFill>
                  <a:srgbClr val="4A7EBB"/>
                </a:solidFill>
              </a:rPr>
              <a:t>Data</a:t>
            </a:r>
            <a:endParaRPr lang="en-US" sz="3200" dirty="0">
              <a:solidFill>
                <a:srgbClr val="4A7EBB"/>
              </a:solidFill>
            </a:endParaRPr>
          </a:p>
        </p:txBody>
      </p:sp>
      <p:sp>
        <p:nvSpPr>
          <p:cNvPr id="12" name="TextBox 11"/>
          <p:cNvSpPr txBox="1"/>
          <p:nvPr/>
        </p:nvSpPr>
        <p:spPr>
          <a:xfrm>
            <a:off x="3973223" y="2198979"/>
            <a:ext cx="1711109" cy="584775"/>
          </a:xfrm>
          <a:prstGeom prst="rect">
            <a:avLst/>
          </a:prstGeom>
          <a:noFill/>
        </p:spPr>
        <p:txBody>
          <a:bodyPr wrap="none" rtlCol="0">
            <a:spAutoFit/>
          </a:bodyPr>
          <a:lstStyle/>
          <a:p>
            <a:r>
              <a:rPr lang="en-US" sz="3200" dirty="0" smtClean="0">
                <a:solidFill>
                  <a:srgbClr val="7030A0"/>
                </a:solidFill>
              </a:rPr>
              <a:t>Envelope</a:t>
            </a:r>
            <a:endParaRPr lang="en-US" sz="3200" dirty="0">
              <a:solidFill>
                <a:srgbClr val="7030A0"/>
              </a:solidFill>
            </a:endParaRPr>
          </a:p>
        </p:txBody>
      </p:sp>
    </p:spTree>
    <p:extLst>
      <p:ext uri="{BB962C8B-B14F-4D97-AF65-F5344CB8AC3E}">
        <p14:creationId xmlns:p14="http://schemas.microsoft.com/office/powerpoint/2010/main" val="18064379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mpi4py provides </a:t>
            </a:r>
            <a:r>
              <a:rPr lang="en-US" dirty="0"/>
              <a:t>two sets of functions for </a:t>
            </a:r>
            <a:r>
              <a:rPr lang="en-US" dirty="0" smtClean="0"/>
              <a:t>communication:</a:t>
            </a:r>
          </a:p>
          <a:p>
            <a:pPr lvl="1"/>
            <a:r>
              <a:rPr lang="en-US" dirty="0" smtClean="0"/>
              <a:t>All lower case methods (send, </a:t>
            </a:r>
            <a:r>
              <a:rPr lang="en-US" dirty="0" err="1" smtClean="0"/>
              <a:t>recv</a:t>
            </a:r>
            <a:r>
              <a:rPr lang="en-US" dirty="0" smtClean="0"/>
              <a:t> etc.) are for communicating generic python data objects. Can be slow.</a:t>
            </a:r>
          </a:p>
          <a:p>
            <a:pPr lvl="1"/>
            <a:r>
              <a:rPr lang="en-US" dirty="0" smtClean="0"/>
              <a:t>Upper-case initial letter case (Send, </a:t>
            </a:r>
            <a:r>
              <a:rPr lang="en-US" dirty="0" err="1" smtClean="0"/>
              <a:t>Recv</a:t>
            </a:r>
            <a:r>
              <a:rPr lang="en-US" dirty="0" smtClean="0"/>
              <a:t> etc.) are for communicating array data (such as </a:t>
            </a:r>
            <a:r>
              <a:rPr lang="en-US" dirty="0" err="1" smtClean="0"/>
              <a:t>NumPy</a:t>
            </a:r>
            <a:r>
              <a:rPr lang="en-US" dirty="0" smtClean="0"/>
              <a:t> arrays) which occupies continuous memory blocks. Fast communication. </a:t>
            </a:r>
            <a:endParaRPr lang="en-US" dirty="0"/>
          </a:p>
        </p:txBody>
      </p:sp>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81</a:t>
            </a:fld>
            <a:endParaRPr lang="en-US" dirty="0"/>
          </a:p>
        </p:txBody>
      </p:sp>
      <p:sp>
        <p:nvSpPr>
          <p:cNvPr id="7" name="Title 1"/>
          <p:cNvSpPr>
            <a:spLocks noGrp="1"/>
          </p:cNvSpPr>
          <p:nvPr>
            <p:ph type="title"/>
          </p:nvPr>
        </p:nvSpPr>
        <p:spPr>
          <a:xfrm>
            <a:off x="457200" y="274638"/>
            <a:ext cx="8229600" cy="1143000"/>
          </a:xfrm>
        </p:spPr>
        <p:txBody>
          <a:bodyPr>
            <a:normAutofit fontScale="90000"/>
          </a:bodyPr>
          <a:lstStyle/>
          <a:p>
            <a:r>
              <a:rPr lang="en-US" dirty="0" smtClean="0"/>
              <a:t>Communicating objects &amp; arrays </a:t>
            </a:r>
            <a:endParaRPr lang="en-US" dirty="0"/>
          </a:p>
        </p:txBody>
      </p:sp>
    </p:spTree>
    <p:extLst>
      <p:ext uri="{BB962C8B-B14F-4D97-AF65-F5344CB8AC3E}">
        <p14:creationId xmlns:p14="http://schemas.microsoft.com/office/powerpoint/2010/main" val="17718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Researcher’s Toolkit: OpenMP/MPI</a:t>
            </a:r>
            <a:endParaRPr lang="en-US" dirty="0"/>
          </a:p>
        </p:txBody>
      </p:sp>
      <p:sp>
        <p:nvSpPr>
          <p:cNvPr id="5" name="Slide Number Placeholder 4"/>
          <p:cNvSpPr>
            <a:spLocks noGrp="1"/>
          </p:cNvSpPr>
          <p:nvPr>
            <p:ph type="sldNum" sz="quarter" idx="12"/>
          </p:nvPr>
        </p:nvSpPr>
        <p:spPr/>
        <p:txBody>
          <a:bodyPr/>
          <a:lstStyle/>
          <a:p>
            <a:fld id="{106E12CD-FCB1-464E-A775-0B83FDDACE03}" type="slidenum">
              <a:rPr lang="en-US" smtClean="0"/>
              <a:pPr/>
              <a:t>8</a:t>
            </a:fld>
            <a:endParaRPr lang="en-US" dirty="0"/>
          </a:p>
        </p:txBody>
      </p:sp>
      <p:sp>
        <p:nvSpPr>
          <p:cNvPr id="6" name="Title 1"/>
          <p:cNvSpPr>
            <a:spLocks noGrp="1"/>
          </p:cNvSpPr>
          <p:nvPr>
            <p:ph type="title"/>
          </p:nvPr>
        </p:nvSpPr>
        <p:spPr>
          <a:xfrm>
            <a:off x="738909" y="363847"/>
            <a:ext cx="6545448" cy="665226"/>
          </a:xfrm>
        </p:spPr>
        <p:txBody>
          <a:bodyPr>
            <a:normAutofit fontScale="90000"/>
          </a:bodyPr>
          <a:lstStyle/>
          <a:p>
            <a:r>
              <a:rPr lang="en-US" dirty="0" smtClean="0">
                <a:latin typeface="Abadi MT Condensed Extra Bold"/>
                <a:cs typeface="Abadi MT Condensed Extra Bold"/>
              </a:rPr>
              <a:t>Functional Decomposition</a:t>
            </a:r>
            <a:endParaRPr lang="en-US" dirty="0">
              <a:latin typeface="Abadi MT Condensed Extra Bold"/>
              <a:cs typeface="Abadi MT Condensed Extra Bold"/>
            </a:endParaRPr>
          </a:p>
        </p:txBody>
      </p:sp>
      <p:pic>
        <p:nvPicPr>
          <p:cNvPr id="7" name="Picture 6" descr="functional_decom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57" y="1212398"/>
            <a:ext cx="7089734" cy="3362325"/>
          </a:xfrm>
          <a:prstGeom prst="rect">
            <a:avLst/>
          </a:prstGeom>
        </p:spPr>
      </p:pic>
    </p:spTree>
    <p:extLst>
      <p:ext uri="{BB962C8B-B14F-4D97-AF65-F5344CB8AC3E}">
        <p14:creationId xmlns:p14="http://schemas.microsoft.com/office/powerpoint/2010/main" val="79756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7373</TotalTime>
  <Words>3803</Words>
  <Application>Microsoft Office PowerPoint</Application>
  <PresentationFormat>On-screen Show (4:3)</PresentationFormat>
  <Paragraphs>958</Paragraphs>
  <Slides>82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1" baseType="lpstr">
      <vt:lpstr>Abadi MT Condensed Extra Bold</vt:lpstr>
      <vt:lpstr>Abadi MT Condensed Light</vt:lpstr>
      <vt:lpstr>Arial</vt:lpstr>
      <vt:lpstr>Arial Hebrew</vt:lpstr>
      <vt:lpstr>Calibri</vt:lpstr>
      <vt:lpstr>Courier</vt:lpstr>
      <vt:lpstr>Times New Roman</vt:lpstr>
      <vt:lpstr>Office Theme</vt:lpstr>
      <vt:lpstr>Equation</vt:lpstr>
      <vt:lpstr>Researcher’s Toolkit</vt:lpstr>
      <vt:lpstr>PowerPoint Presentation</vt:lpstr>
      <vt:lpstr>PowerPoint Presentation</vt:lpstr>
      <vt:lpstr>PowerPoint Presentation</vt:lpstr>
      <vt:lpstr>Scaling &amp; Performance</vt:lpstr>
      <vt:lpstr>Threads vs. Tasks</vt:lpstr>
      <vt:lpstr>Partitioning Work in Parallel Programs </vt:lpstr>
      <vt:lpstr>Domain Decomposition</vt:lpstr>
      <vt:lpstr>Functional Decomposition</vt:lpstr>
      <vt:lpstr> Communications in Parallel Programs</vt:lpstr>
      <vt:lpstr>Load Balancing</vt:lpstr>
      <vt:lpstr>Granularity</vt:lpstr>
      <vt:lpstr>I/O</vt:lpstr>
      <vt:lpstr>PowerPoint Presentation</vt:lpstr>
      <vt:lpstr>SM Architecture</vt:lpstr>
      <vt:lpstr>Introduction to Shared Memory Computing using OpenMP</vt:lpstr>
      <vt:lpstr>OpenMP Overview</vt:lpstr>
      <vt:lpstr>Fork/join parallelism</vt:lpstr>
      <vt:lpstr>Invoking OpenMP extensions at compilation</vt:lpstr>
      <vt:lpstr>Components of OpenMP API</vt:lpstr>
      <vt:lpstr>PowerPoint Presentation</vt:lpstr>
      <vt:lpstr>Compiler Directives</vt:lpstr>
      <vt:lpstr>Generic Compiler Directive Structure</vt:lpstr>
      <vt:lpstr>Defining a parallel region</vt:lpstr>
      <vt:lpstr>PowerPoint Presentation</vt:lpstr>
      <vt:lpstr>PowerPoint Presentation</vt:lpstr>
      <vt:lpstr>for worksharing construct</vt:lpstr>
      <vt:lpstr>PowerPoint Presentation</vt:lpstr>
      <vt:lpstr>PowerPoint Presentation</vt:lpstr>
      <vt:lpstr>PowerPoint Presentation</vt:lpstr>
      <vt:lpstr>sections worksharing construct</vt:lpstr>
      <vt:lpstr>PowerPoint Presentation</vt:lpstr>
      <vt:lpstr>single “worksharing” construct</vt:lpstr>
      <vt:lpstr>Core synchronization directives</vt:lpstr>
      <vt:lpstr>PowerPoint Presentation</vt:lpstr>
      <vt:lpstr>PowerPoint Presentation</vt:lpstr>
      <vt:lpstr>PowerPoint Presentation</vt:lpstr>
      <vt:lpstr>Run-time Library Routines</vt:lpstr>
      <vt:lpstr>Runtime routines </vt:lpstr>
      <vt:lpstr>Advantages</vt:lpstr>
      <vt:lpstr>Environmental Variables</vt:lpstr>
      <vt:lpstr>Environmental Variable Examples</vt:lpstr>
      <vt:lpstr>Calculating Pi</vt:lpstr>
      <vt:lpstr>PowerPoint Presentation</vt:lpstr>
      <vt:lpstr>PowerPoint Presentation</vt:lpstr>
      <vt:lpstr>PowerPoint Presentation</vt:lpstr>
      <vt:lpstr>Introduction to Message Passing Interface (MPI)</vt:lpstr>
      <vt:lpstr>Message Passing Interface (MPI)</vt:lpstr>
      <vt:lpstr>Layout of an MPI Code</vt:lpstr>
      <vt:lpstr>Hello World</vt:lpstr>
      <vt:lpstr>Compilation/Running on Quest</vt:lpstr>
      <vt:lpstr>Compilation on Quest</vt:lpstr>
      <vt:lpstr>A Simple MPI Code</vt:lpstr>
      <vt:lpstr>Initializing MPI</vt:lpstr>
      <vt:lpstr>MPI Environment</vt:lpstr>
      <vt:lpstr>MPI Environment</vt:lpstr>
      <vt:lpstr>Language Differences</vt:lpstr>
      <vt:lpstr>MPI Communication</vt:lpstr>
      <vt:lpstr>MPI Communication</vt:lpstr>
      <vt:lpstr>MPI Communication</vt:lpstr>
      <vt:lpstr>Point-to-Point Communication</vt:lpstr>
      <vt:lpstr>Point-to-Point Communication</vt:lpstr>
      <vt:lpstr>Point-to-Point Communication</vt:lpstr>
      <vt:lpstr>Point-to-Point Communication</vt:lpstr>
      <vt:lpstr>Point-to-Point Communication</vt:lpstr>
      <vt:lpstr>Point-to-Point Communication</vt:lpstr>
      <vt:lpstr>MPI Data Types</vt:lpstr>
      <vt:lpstr>Collective Communication</vt:lpstr>
      <vt:lpstr>Collective Communication</vt:lpstr>
      <vt:lpstr>Calculating Pi (Serial)</vt:lpstr>
      <vt:lpstr>Calculating Pi (MPI)</vt:lpstr>
      <vt:lpstr>Collective Communication</vt:lpstr>
      <vt:lpstr>Collective Communication</vt:lpstr>
      <vt:lpstr>References</vt:lpstr>
      <vt:lpstr>Parallelizm with Python</vt:lpstr>
      <vt:lpstr>MPI for Python MPI4PY</vt:lpstr>
      <vt:lpstr>PowerPoint Presentation</vt:lpstr>
      <vt:lpstr>Hello World</vt:lpstr>
      <vt:lpstr>A Simple Python MPI Code</vt:lpstr>
      <vt:lpstr>Point-to-Point Communication</vt:lpstr>
      <vt:lpstr>Point-to-Point Communication</vt:lpstr>
      <vt:lpstr>Communicating objects &amp; arrays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AK</cp:lastModifiedBy>
  <cp:revision>226</cp:revision>
  <dcterms:created xsi:type="dcterms:W3CDTF">2015-07-21T16:44:10Z</dcterms:created>
  <dcterms:modified xsi:type="dcterms:W3CDTF">2017-10-24T12:20:07Z</dcterms:modified>
</cp:coreProperties>
</file>