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erif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erif-regular.fntdata"/><Relationship Id="rId10" Type="http://schemas.openxmlformats.org/officeDocument/2006/relationships/slide" Target="slides/slide5.xml"/><Relationship Id="rId13" Type="http://schemas.openxmlformats.org/officeDocument/2006/relationships/font" Target="fonts/RobotoSerif-italic.fntdata"/><Relationship Id="rId12" Type="http://schemas.openxmlformats.org/officeDocument/2006/relationships/font" Target="fonts/RobotoSerif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erif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e2a273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e2a273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e2a2739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e2a2739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e2a27391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e2a27391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e2a27391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e2a27391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(1 column)">
  <p:cSld name="Text (1 column)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710804" y="1572816"/>
            <a:ext cx="7722600" cy="3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3888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indent="-304800" lvl="1" marL="914400" rtl="0" algn="l">
              <a:lnSpc>
                <a:spcPct val="14375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 rtl="0" algn="l">
              <a:lnSpc>
                <a:spcPct val="14375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b="0">
                <a:solidFill>
                  <a:schemeClr val="dk1"/>
                </a:solidFill>
              </a:defRPr>
            </a:lvl3pPr>
            <a:lvl4pPr indent="-304800" lvl="3" marL="1828800" rtl="0" algn="l">
              <a:lnSpc>
                <a:spcPct val="14375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b="1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4375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23850" lvl="5" marL="2743200" rtl="0" algn="l">
              <a:lnSpc>
                <a:spcPct val="127777"/>
              </a:lnSpc>
              <a:spcBef>
                <a:spcPts val="1200"/>
              </a:spcBef>
              <a:spcAft>
                <a:spcPts val="0"/>
              </a:spcAft>
              <a:buSzPts val="1500"/>
              <a:buChar char="■"/>
              <a:defRPr/>
            </a:lvl6pPr>
            <a:lvl7pPr indent="-317500" lvl="6" marL="3200400" rtl="0" algn="l">
              <a:lnSpc>
                <a:spcPct val="127777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indent="-323850" lvl="7" marL="3657600" rtl="0" algn="l">
              <a:lnSpc>
                <a:spcPct val="61111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○"/>
              <a:defRPr/>
            </a:lvl8pPr>
            <a:lvl9pPr indent="-317500" lvl="8" marL="4114800" rtl="0" algn="l">
              <a:lnSpc>
                <a:spcPct val="61111"/>
              </a:lnSpc>
              <a:spcBef>
                <a:spcPts val="400"/>
              </a:spcBef>
              <a:spcAft>
                <a:spcPts val="1200"/>
              </a:spcAft>
              <a:buClr>
                <a:srgbClr val="7F7F7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710804" y="4839891"/>
            <a:ext cx="77226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710804" y="609947"/>
            <a:ext cx="7722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3043"/>
              </a:lnSpc>
              <a:spcBef>
                <a:spcPts val="0"/>
              </a:spcBef>
              <a:spcAft>
                <a:spcPts val="0"/>
              </a:spcAft>
              <a:buClr>
                <a:srgbClr val="006C66"/>
              </a:buClr>
              <a:buSzPts val="1700"/>
              <a:buFont typeface="Arial"/>
              <a:buNone/>
              <a:defRPr>
                <a:solidFill>
                  <a:srgbClr val="006C66"/>
                </a:solidFill>
              </a:defRPr>
            </a:lvl1pPr>
            <a:lvl2pPr lvl="1" rtl="0">
              <a:spcBef>
                <a:spcPts val="14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0" y="753525"/>
            <a:ext cx="9144000" cy="792600"/>
          </a:xfrm>
          <a:prstGeom prst="rect">
            <a:avLst/>
          </a:prstGeom>
          <a:solidFill>
            <a:srgbClr val="4E2A84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Next Steps in Python</a:t>
            </a:r>
            <a:endParaRPr sz="4680"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1774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Inference in STAN 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732675" y="3410700"/>
            <a:ext cx="7170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By: Samvardhan Vishnoi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TA: Efrén N. C. Cortés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Acknowledgements: John Lee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002675" y="3348025"/>
            <a:ext cx="294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Python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MATLAB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Julia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Stata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333125" y="1123500"/>
            <a:ext cx="33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E2A84"/>
                </a:solidFill>
              </a:rPr>
              <a:t>Bayesian        </a:t>
            </a:r>
            <a:r>
              <a:rPr b="1" i="1" lang="en" sz="1800">
                <a:solidFill>
                  <a:srgbClr val="4E2A84"/>
                </a:solidFill>
              </a:rPr>
              <a:t> 		  </a:t>
            </a:r>
            <a:endParaRPr b="1" i="1" sz="1800">
              <a:solidFill>
                <a:srgbClr val="4E2A84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349800" y="1572825"/>
            <a:ext cx="335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“What are the chances I see this data, given a value for my model parameter?”</a:t>
            </a:r>
            <a:endParaRPr i="1"/>
          </a:p>
        </p:txBody>
      </p:sp>
      <p:sp>
        <p:nvSpPr>
          <p:cNvPr id="68" name="Google Shape;68;p15"/>
          <p:cNvSpPr txBox="1"/>
          <p:nvPr/>
        </p:nvSpPr>
        <p:spPr>
          <a:xfrm>
            <a:off x="1406675" y="3291325"/>
            <a:ext cx="6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Serif"/>
                <a:ea typeface="Roboto Serif"/>
                <a:cs typeface="Roboto Serif"/>
                <a:sym typeface="Roboto Serif"/>
              </a:rPr>
              <a:t>    P(θ=t|y) 		        ∝         	        P(y|θ=t) P(θ=t)</a:t>
            </a:r>
            <a:endParaRPr sz="18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406675" y="1123500"/>
            <a:ext cx="38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E2A84"/>
                </a:solidFill>
              </a:rPr>
              <a:t>Frequentist			</a:t>
            </a:r>
            <a:r>
              <a:rPr i="1" lang="en" sz="1800">
                <a:solidFill>
                  <a:srgbClr val="4E2A84"/>
                </a:solidFill>
              </a:rPr>
              <a:t>vs. </a:t>
            </a:r>
            <a:r>
              <a:rPr b="1" lang="en" sz="1800">
                <a:solidFill>
                  <a:srgbClr val="4E2A84"/>
                </a:solidFill>
              </a:rPr>
              <a:t>	</a:t>
            </a:r>
            <a:endParaRPr b="1" sz="1800">
              <a:solidFill>
                <a:srgbClr val="4E2A84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86850" y="1572825"/>
            <a:ext cx="33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“What is my model parameter, given the data?”</a:t>
            </a:r>
            <a:endParaRPr i="1"/>
          </a:p>
        </p:txBody>
      </p:sp>
      <p:sp>
        <p:nvSpPr>
          <p:cNvPr id="71" name="Google Shape;71;p15"/>
          <p:cNvSpPr/>
          <p:nvPr/>
        </p:nvSpPr>
        <p:spPr>
          <a:xfrm>
            <a:off x="6404725" y="3753025"/>
            <a:ext cx="104700" cy="591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72" name="Google Shape;72;p15"/>
          <p:cNvCxnSpPr/>
          <p:nvPr/>
        </p:nvCxnSpPr>
        <p:spPr>
          <a:xfrm>
            <a:off x="6148700" y="3733875"/>
            <a:ext cx="582000" cy="5700"/>
          </a:xfrm>
          <a:prstGeom prst="straightConnector1">
            <a:avLst/>
          </a:prstGeom>
          <a:noFill/>
          <a:ln cap="flat" cmpd="sng" w="9525">
            <a:solidFill>
              <a:srgbClr val="0055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5122125" y="2414300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5189775" y="3334350"/>
            <a:ext cx="819300" cy="10800"/>
          </a:xfrm>
          <a:prstGeom prst="straightConnector1">
            <a:avLst/>
          </a:prstGeom>
          <a:noFill/>
          <a:ln cap="flat" cmpd="sng" w="9525">
            <a:solidFill>
              <a:srgbClr val="0055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/>
          <p:nvPr/>
        </p:nvSpPr>
        <p:spPr>
          <a:xfrm rot="10672006">
            <a:off x="5547033" y="2740612"/>
            <a:ext cx="104773" cy="59198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6183625" y="4228525"/>
            <a:ext cx="5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792700" y="3305963"/>
            <a:ext cx="335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(</a:t>
            </a:r>
            <a:r>
              <a:rPr lang="en" sz="1600"/>
              <a:t>Bayes Rule</a:t>
            </a:r>
            <a:r>
              <a:rPr lang="en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406237"/>
            <a:ext cx="2333176" cy="233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50441" r="0" t="0"/>
          <a:stretch/>
        </p:blipFill>
        <p:spPr>
          <a:xfrm>
            <a:off x="152359" y="2649425"/>
            <a:ext cx="2285665" cy="24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6875" y="1711075"/>
            <a:ext cx="2483351" cy="24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4325" y="416212"/>
            <a:ext cx="3166450" cy="233316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2516975" y="2726150"/>
            <a:ext cx="558600" cy="5586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1225" y="2696025"/>
            <a:ext cx="3222775" cy="24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5467950" y="2726150"/>
            <a:ext cx="558600" cy="558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005650" y="523100"/>
            <a:ext cx="6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weak</a:t>
            </a:r>
            <a:endParaRPr sz="1000"/>
          </a:p>
        </p:txBody>
      </p:sp>
      <p:sp>
        <p:nvSpPr>
          <p:cNvPr id="90" name="Google Shape;90;p16"/>
          <p:cNvSpPr txBox="1"/>
          <p:nvPr/>
        </p:nvSpPr>
        <p:spPr>
          <a:xfrm>
            <a:off x="1973350" y="2809600"/>
            <a:ext cx="6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strong</a:t>
            </a:r>
            <a:endParaRPr sz="1000"/>
          </a:p>
        </p:txBody>
      </p:sp>
      <p:sp>
        <p:nvSpPr>
          <p:cNvPr id="91" name="Google Shape;91;p16"/>
          <p:cNvSpPr txBox="1"/>
          <p:nvPr/>
        </p:nvSpPr>
        <p:spPr>
          <a:xfrm>
            <a:off x="0" y="16000"/>
            <a:ext cx="9144000" cy="40020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Prior Belief		      x 			   Observation		=			Updated Belief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2793500" y="971325"/>
            <a:ext cx="319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P(θ=t|y)   </a:t>
            </a:r>
            <a:r>
              <a:rPr lang="en" sz="2200"/>
              <a:t>∝</a:t>
            </a:r>
            <a:r>
              <a:rPr lang="en" sz="1800"/>
              <a:t>   P(y|θ=t) P(θ=t)</a:t>
            </a:r>
            <a:endParaRPr sz="1800"/>
          </a:p>
        </p:txBody>
      </p:sp>
      <p:sp>
        <p:nvSpPr>
          <p:cNvPr id="97" name="Google Shape;97;p17"/>
          <p:cNvSpPr txBox="1"/>
          <p:nvPr/>
        </p:nvSpPr>
        <p:spPr>
          <a:xfrm>
            <a:off x="3474775" y="1566200"/>
            <a:ext cx="292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 Approximation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Laplace Approximation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Markov Chain Monte Carlo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3248575" y="1420775"/>
            <a:ext cx="3300" cy="1371900"/>
          </a:xfrm>
          <a:prstGeom prst="straightConnector1">
            <a:avLst/>
          </a:prstGeom>
          <a:noFill/>
          <a:ln cap="flat" cmpd="sng" w="9525">
            <a:solidFill>
              <a:srgbClr val="0055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/>
          <p:nvPr/>
        </p:nvSpPr>
        <p:spPr>
          <a:xfrm>
            <a:off x="4664975" y="2945225"/>
            <a:ext cx="457800" cy="13719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122775" y="4010000"/>
            <a:ext cx="29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Hamiltonian Monte Carlo (STAN)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793500" y="4010000"/>
            <a:ext cx="18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Metropolis-Hastings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305525" y="4254950"/>
            <a:ext cx="50700" cy="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64050" y="270825"/>
            <a:ext cx="136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STAN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266700" y="1737275"/>
            <a:ext cx="186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Approximation </a:t>
            </a:r>
            <a:r>
              <a:rPr lang="en" sz="1800">
                <a:solidFill>
                  <a:schemeClr val="dk2"/>
                </a:solidFill>
              </a:rPr>
              <a:t>algorithms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857200" y="168625"/>
            <a:ext cx="33912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E2A84"/>
                </a:solidFill>
              </a:rPr>
              <a:t>Bayesian Workflow</a:t>
            </a:r>
            <a:endParaRPr b="1" sz="2000">
              <a:solidFill>
                <a:srgbClr val="4E2A84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2766775" y="1053900"/>
            <a:ext cx="3175200" cy="3175200"/>
            <a:chOff x="2820225" y="891450"/>
            <a:chExt cx="3175200" cy="3175200"/>
          </a:xfrm>
        </p:grpSpPr>
        <p:sp>
          <p:nvSpPr>
            <p:cNvPr id="111" name="Google Shape;111;p18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chemeClr val="lt1"/>
            </a:solidFill>
            <a:ln cap="flat" cmpd="sng" w="9525">
              <a:solidFill>
                <a:srgbClr val="006C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006C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/>
          <p:nvPr/>
        </p:nvSpPr>
        <p:spPr>
          <a:xfrm>
            <a:off x="3764325" y="3944100"/>
            <a:ext cx="13323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obtain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Posterior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116150" y="2647950"/>
            <a:ext cx="13977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Convergence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3383750" y="1013025"/>
            <a:ext cx="13323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specify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5035600" y="1512725"/>
            <a:ext cx="13323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choose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Priors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857200" y="830675"/>
            <a:ext cx="13323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6417150" y="4037725"/>
            <a:ext cx="12930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interpret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 rot="342046">
            <a:off x="2264134" y="854710"/>
            <a:ext cx="1044968" cy="4049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6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255178">
            <a:off x="5242116" y="3949199"/>
            <a:ext cx="1148864" cy="4180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6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 </a:t>
            </a:r>
            <a:r>
              <a:rPr lang="en" sz="1100"/>
              <a:t>converged</a:t>
            </a:r>
            <a:endParaRPr sz="1100"/>
          </a:p>
        </p:txBody>
      </p:sp>
      <p:sp>
        <p:nvSpPr>
          <p:cNvPr id="121" name="Google Shape;121;p18"/>
          <p:cNvSpPr/>
          <p:nvPr/>
        </p:nvSpPr>
        <p:spPr>
          <a:xfrm rot="5395518">
            <a:off x="5760122" y="4380924"/>
            <a:ext cx="230100" cy="113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E2A84"/>
          </a:solidFill>
          <a:ln cap="flat" cmpd="sng" w="9525">
            <a:solidFill>
              <a:srgbClr val="006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302775" y="4646450"/>
            <a:ext cx="1251300" cy="2697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compare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281925" y="2668438"/>
            <a:ext cx="1293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“turn the crank”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