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erif"/>
      <p:regular r:id="rId16"/>
      <p:bold r:id="rId17"/>
      <p:italic r:id="rId18"/>
      <p:boldItalic r:id="rId19"/>
    </p:embeddedFont>
    <p:embeddedFont>
      <p:font typeface="Play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Play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erif-bold.fntdata"/><Relationship Id="rId16" Type="http://schemas.openxmlformats.org/officeDocument/2006/relationships/font" Target="fonts/RobotoSerif-regular.fntdata"/><Relationship Id="rId19" Type="http://schemas.openxmlformats.org/officeDocument/2006/relationships/font" Target="fonts/RobotoSerif-boldItalic.fntdata"/><Relationship Id="rId18" Type="http://schemas.openxmlformats.org/officeDocument/2006/relationships/font" Target="fonts/RobotoSerif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28f949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3328f9494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e2a27391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e2a27391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28f94947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328f949473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28f94947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328f949473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28f94947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328f949473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e2a2739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e2a273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e2a27391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e2a27391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bd6b3d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bd6b3d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e2a27391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e2a27391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(1 column)">
  <p:cSld name="Text (1 column)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710804" y="1572816"/>
            <a:ext cx="7722600" cy="3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3888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 sz="1400"/>
            </a:lvl1pPr>
            <a:lvl2pPr indent="-304800" lvl="1" marL="914400" rtl="0" algn="l">
              <a:lnSpc>
                <a:spcPct val="14375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 rtl="0" algn="l">
              <a:lnSpc>
                <a:spcPct val="14375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b="0">
                <a:solidFill>
                  <a:schemeClr val="dk1"/>
                </a:solidFill>
              </a:defRPr>
            </a:lvl3pPr>
            <a:lvl4pPr indent="-304800" lvl="3" marL="1828800" rtl="0" algn="l">
              <a:lnSpc>
                <a:spcPct val="14375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b="1"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14375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23850" lvl="5" marL="2743200" rtl="0" algn="l">
              <a:lnSpc>
                <a:spcPct val="127777"/>
              </a:lnSpc>
              <a:spcBef>
                <a:spcPts val="1200"/>
              </a:spcBef>
              <a:spcAft>
                <a:spcPts val="0"/>
              </a:spcAft>
              <a:buSzPts val="1500"/>
              <a:buChar char="■"/>
              <a:defRPr/>
            </a:lvl6pPr>
            <a:lvl7pPr indent="-317500" lvl="6" marL="3200400" rtl="0" algn="l">
              <a:lnSpc>
                <a:spcPct val="127777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indent="-323850" lvl="7" marL="3657600" rtl="0" algn="l">
              <a:lnSpc>
                <a:spcPct val="61111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Char char="○"/>
              <a:defRPr/>
            </a:lvl8pPr>
            <a:lvl9pPr indent="-317500" lvl="8" marL="4114800" rtl="0" algn="l">
              <a:lnSpc>
                <a:spcPct val="61111"/>
              </a:lnSpc>
              <a:spcBef>
                <a:spcPts val="400"/>
              </a:spcBef>
              <a:spcAft>
                <a:spcPts val="1200"/>
              </a:spcAft>
              <a:buClr>
                <a:srgbClr val="7F7F7F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710804" y="4839891"/>
            <a:ext cx="77226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710804" y="609947"/>
            <a:ext cx="7722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3043"/>
              </a:lnSpc>
              <a:spcBef>
                <a:spcPts val="0"/>
              </a:spcBef>
              <a:spcAft>
                <a:spcPts val="0"/>
              </a:spcAft>
              <a:buClr>
                <a:srgbClr val="006C66"/>
              </a:buClr>
              <a:buSzPts val="1700"/>
              <a:buFont typeface="Arial"/>
              <a:buNone/>
              <a:defRPr>
                <a:solidFill>
                  <a:srgbClr val="006C66"/>
                </a:solidFill>
              </a:defRPr>
            </a:lvl1pPr>
            <a:lvl2pPr lvl="1" rtl="0">
              <a:spcBef>
                <a:spcPts val="14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28650" y="182404"/>
            <a:ext cx="78867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2A84"/>
              </a:buClr>
              <a:buSzPts val="3300"/>
              <a:buFont typeface="Play"/>
              <a:buNone/>
              <a:defRPr b="1">
                <a:solidFill>
                  <a:srgbClr val="4E2A8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28650" y="1104900"/>
            <a:ext cx="78867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5021580"/>
            <a:ext cx="9144000" cy="12210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4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rcdsconsul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182404"/>
            <a:ext cx="3943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2A84"/>
              </a:buClr>
              <a:buSzPts val="3300"/>
              <a:buFont typeface="Play"/>
              <a:buNone/>
            </a:pPr>
            <a:r>
              <a:rPr lang="en"/>
              <a:t>Next Steps in Python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104900"/>
            <a:ext cx="78867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" sz="2700"/>
              <a:t>Materials for today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/>
              <a:t>To work on your computer.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"/>
              <a:t>Nothing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/>
              <a:t>To work on the cloud.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"/>
              <a:t>Jupyter Notebook on Collab 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5696174" y="217842"/>
            <a:ext cx="3276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Play"/>
                <a:ea typeface="Play"/>
                <a:cs typeface="Play"/>
                <a:sym typeface="Play"/>
              </a:rPr>
              <a:t>Workshop starts at 12:02</a:t>
            </a:r>
            <a:endParaRPr sz="1100"/>
          </a:p>
        </p:txBody>
      </p:sp>
      <p:pic>
        <p:nvPicPr>
          <p:cNvPr descr="A qr code on a purple background&#10;&#10;Description automatically generated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5216" y="3460096"/>
            <a:ext cx="3378993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857200" y="168625"/>
            <a:ext cx="33912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E2A84"/>
                </a:solidFill>
              </a:rPr>
              <a:t>Bayesian Workflow</a:t>
            </a:r>
            <a:endParaRPr b="1" sz="2000">
              <a:solidFill>
                <a:srgbClr val="4E2A84"/>
              </a:solidFill>
            </a:endParaRPr>
          </a:p>
        </p:txBody>
      </p:sp>
      <p:grpSp>
        <p:nvGrpSpPr>
          <p:cNvPr id="154" name="Google Shape;154;p24"/>
          <p:cNvGrpSpPr/>
          <p:nvPr/>
        </p:nvGrpSpPr>
        <p:grpSpPr>
          <a:xfrm>
            <a:off x="2766775" y="1053900"/>
            <a:ext cx="3175200" cy="3175200"/>
            <a:chOff x="2820225" y="891450"/>
            <a:chExt cx="3175200" cy="3175200"/>
          </a:xfrm>
        </p:grpSpPr>
        <p:sp>
          <p:nvSpPr>
            <p:cNvPr id="155" name="Google Shape;155;p24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chemeClr val="lt1"/>
            </a:solidFill>
            <a:ln cap="flat" cmpd="sng" w="9525">
              <a:solidFill>
                <a:srgbClr val="006C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chemeClr val="lt1"/>
            </a:solidFill>
            <a:ln cap="flat" cmpd="sng" w="9525">
              <a:solidFill>
                <a:srgbClr val="006C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4"/>
          <p:cNvSpPr/>
          <p:nvPr/>
        </p:nvSpPr>
        <p:spPr>
          <a:xfrm>
            <a:off x="3764325" y="3944100"/>
            <a:ext cx="1332300" cy="285000"/>
          </a:xfrm>
          <a:prstGeom prst="round1Rect">
            <a:avLst>
              <a:gd fmla="val 50000" name="adj"/>
            </a:avLst>
          </a:prstGeom>
          <a:solidFill>
            <a:srgbClr val="4E2A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obtain </a:t>
            </a: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Posterior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2116150" y="2647950"/>
            <a:ext cx="1397700" cy="285000"/>
          </a:xfrm>
          <a:prstGeom prst="round1Rect">
            <a:avLst>
              <a:gd fmla="val 50000" name="adj"/>
            </a:avLst>
          </a:prstGeom>
          <a:solidFill>
            <a:srgbClr val="4E2A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 </a:t>
            </a: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Convergence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3383750" y="1013025"/>
            <a:ext cx="1332300" cy="285000"/>
          </a:xfrm>
          <a:prstGeom prst="round1Rect">
            <a:avLst>
              <a:gd fmla="val 50000" name="adj"/>
            </a:avLst>
          </a:prstGeom>
          <a:solidFill>
            <a:srgbClr val="4E2A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specify </a:t>
            </a: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5035600" y="1512725"/>
            <a:ext cx="1332300" cy="285000"/>
          </a:xfrm>
          <a:prstGeom prst="round1Rect">
            <a:avLst>
              <a:gd fmla="val 50000" name="adj"/>
            </a:avLst>
          </a:prstGeom>
          <a:solidFill>
            <a:srgbClr val="4E2A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choose </a:t>
            </a: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Priors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857200" y="830675"/>
            <a:ext cx="1332300" cy="285000"/>
          </a:xfrm>
          <a:prstGeom prst="round1Rect">
            <a:avLst>
              <a:gd fmla="val 50000" name="adj"/>
            </a:avLst>
          </a:prstGeom>
          <a:solidFill>
            <a:srgbClr val="4E2A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collect </a:t>
            </a: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6417150" y="4037725"/>
            <a:ext cx="1293000" cy="285000"/>
          </a:xfrm>
          <a:prstGeom prst="round1Rect">
            <a:avLst>
              <a:gd fmla="val 50000" name="adj"/>
            </a:avLst>
          </a:prstGeom>
          <a:solidFill>
            <a:srgbClr val="4E2A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interpret </a:t>
            </a: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63" name="Google Shape;163;p24"/>
          <p:cNvSpPr/>
          <p:nvPr/>
        </p:nvSpPr>
        <p:spPr>
          <a:xfrm rot="342046">
            <a:off x="2264134" y="854710"/>
            <a:ext cx="1044968" cy="4049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6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 rot="255178">
            <a:off x="5242116" y="3949199"/>
            <a:ext cx="1148864" cy="4180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006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 </a:t>
            </a:r>
            <a:r>
              <a:rPr lang="en" sz="1100"/>
              <a:t>converged</a:t>
            </a:r>
            <a:endParaRPr sz="1100"/>
          </a:p>
        </p:txBody>
      </p:sp>
      <p:sp>
        <p:nvSpPr>
          <p:cNvPr id="165" name="Google Shape;165;p24"/>
          <p:cNvSpPr/>
          <p:nvPr/>
        </p:nvSpPr>
        <p:spPr>
          <a:xfrm rot="5395518">
            <a:off x="5760122" y="4380924"/>
            <a:ext cx="230100" cy="113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4E2A84"/>
          </a:solidFill>
          <a:ln cap="flat" cmpd="sng" w="9525">
            <a:solidFill>
              <a:srgbClr val="006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5302775" y="4646450"/>
            <a:ext cx="1251300" cy="269700"/>
          </a:xfrm>
          <a:prstGeom prst="round1Rect">
            <a:avLst>
              <a:gd fmla="val 50000" name="adj"/>
            </a:avLst>
          </a:prstGeom>
          <a:solidFill>
            <a:srgbClr val="4E2A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compare </a:t>
            </a: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281925" y="2668438"/>
            <a:ext cx="12930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“turn the crank”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0" y="753525"/>
            <a:ext cx="9144000" cy="792600"/>
          </a:xfrm>
          <a:prstGeom prst="rect">
            <a:avLst/>
          </a:prstGeom>
          <a:solidFill>
            <a:srgbClr val="4E2A84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/>
              <a:t>Bayesian Inference in STAN </a:t>
            </a:r>
            <a:endParaRPr sz="3480"/>
          </a:p>
        </p:txBody>
      </p:sp>
      <p:sp>
        <p:nvSpPr>
          <p:cNvPr id="74" name="Google Shape;74;p16"/>
          <p:cNvSpPr txBox="1"/>
          <p:nvPr/>
        </p:nvSpPr>
        <p:spPr>
          <a:xfrm>
            <a:off x="732675" y="3410700"/>
            <a:ext cx="7170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By: Samvardhan Vishnoi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TA: John Lee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002675" y="3348025"/>
            <a:ext cx="2949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Python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MATLAB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Julia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Stata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28650" y="-2493"/>
            <a:ext cx="78867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2A84"/>
              </a:buClr>
              <a:buSzPts val="3300"/>
              <a:buFont typeface="Play"/>
              <a:buNone/>
            </a:pPr>
            <a:r>
              <a:rPr b="1" lang="en">
                <a:solidFill>
                  <a:srgbClr val="4E2A84"/>
                </a:solidFill>
              </a:rPr>
              <a:t>This workshop is brought to you by: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28650" y="1767929"/>
            <a:ext cx="7886700" cy="3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2700"/>
              <a:t>Need help?</a:t>
            </a:r>
            <a:endParaRPr/>
          </a:p>
          <a:p>
            <a:pPr indent="-17700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/>
              <a:t>AI, Machine Learning, Data Science</a:t>
            </a:r>
            <a:endParaRPr sz="1500"/>
          </a:p>
          <a:p>
            <a:pPr indent="-17700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/>
              <a:t>Statistics</a:t>
            </a:r>
            <a:endParaRPr sz="1500"/>
          </a:p>
          <a:p>
            <a:pPr indent="-17700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/>
              <a:t>Visualization</a:t>
            </a:r>
            <a:endParaRPr sz="1500"/>
          </a:p>
          <a:p>
            <a:pPr indent="-17700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/>
              <a:t>Collecting web data (scraping, APIs), text analysis, extracting information from text </a:t>
            </a:r>
            <a:endParaRPr sz="1500"/>
          </a:p>
          <a:p>
            <a:pPr indent="-17700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/>
              <a:t>Cleaning, transforming, reformatting, and wrangling data</a:t>
            </a:r>
            <a:endParaRPr sz="1500"/>
          </a:p>
          <a:p>
            <a:pPr indent="-17700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/>
              <a:t>Automating repetitive research tasks</a:t>
            </a:r>
            <a:endParaRPr sz="1500"/>
          </a:p>
          <a:p>
            <a:pPr indent="-17700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/>
              <a:t>Research reproducibility and replicability</a:t>
            </a:r>
            <a:endParaRPr sz="1500"/>
          </a:p>
          <a:p>
            <a:pPr indent="-17700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/>
              <a:t>Programming, computing, data management, etc.</a:t>
            </a:r>
            <a:endParaRPr sz="1500"/>
          </a:p>
          <a:p>
            <a:pPr indent="-17700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/>
              <a:t>R, Python, SQL, MATLAB, Stata, SPSS, SAS, etc.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" sz="2700"/>
              <a:t>Request a </a:t>
            </a:r>
            <a:r>
              <a:rPr b="1" lang="en" sz="2700">
                <a:solidFill>
                  <a:srgbClr val="765DA0"/>
                </a:solidFill>
              </a:rPr>
              <a:t>FREE </a:t>
            </a:r>
            <a:r>
              <a:rPr lang="en" sz="2700"/>
              <a:t>consultation at</a:t>
            </a:r>
            <a:r>
              <a:rPr lang="en" sz="2700">
                <a:solidFill>
                  <a:srgbClr val="765DA0"/>
                </a:solidFill>
              </a:rPr>
              <a:t> </a:t>
            </a:r>
            <a:r>
              <a:rPr b="1" lang="en" sz="2700" u="sng">
                <a:solidFill>
                  <a:schemeClr val="hlink"/>
                </a:solidFill>
                <a:hlinkClick r:id="rId3"/>
              </a:rPr>
              <a:t>bit.ly/rcdsconsult</a:t>
            </a:r>
            <a:r>
              <a:rPr lang="en" sz="2700">
                <a:solidFill>
                  <a:srgbClr val="765DA0"/>
                </a:solidFill>
              </a:rPr>
              <a:t>.</a:t>
            </a:r>
            <a:endParaRPr sz="2700">
              <a:solidFill>
                <a:srgbClr val="765DA0"/>
              </a:solidFill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0" y="666919"/>
            <a:ext cx="9144000" cy="95910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txBody>
          <a:bodyPr anchorCtr="0" anchor="ctr" bIns="68575" lIns="685800" spcFirstLastPara="1" rIns="68580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Northwestern IT </a:t>
            </a:r>
            <a:b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 Computing and Data Services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71488" y="136803"/>
            <a:ext cx="5915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2A84"/>
              </a:buClr>
              <a:buSzPts val="3300"/>
              <a:buFont typeface="Play"/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71488" y="828675"/>
            <a:ext cx="5915100" cy="26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Ask Questions</a:t>
            </a:r>
            <a:r>
              <a:rPr lang="en"/>
              <a:t> [in the zoom chat].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If you know the answer, feel free to respond (we may politely clarify if needed).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If my internet goes out.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Take a 5 minute break, and we will meet back in the same zoom room.</a:t>
            </a:r>
            <a:endParaRPr b="1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71488" y="136803"/>
            <a:ext cx="5915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2A84"/>
              </a:buClr>
              <a:buSzPts val="3300"/>
              <a:buFont typeface="Play"/>
              <a:buNone/>
            </a:pPr>
            <a:r>
              <a:rPr lang="en"/>
              <a:t>Warning!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71488" y="828675"/>
            <a:ext cx="5915100" cy="26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Google Colab sends your data to Google’s servers.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/>
              <a:t>Don’t upload any information you wouldn’t publicly share!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/>
              <a:t>This includes data, code, API keys, people’s names, etc.</a:t>
            </a:r>
            <a:r>
              <a:rPr b="1" lang="en"/>
              <a:t> </a:t>
            </a:r>
            <a:r>
              <a:rPr lang="en"/>
              <a:t>It is OK to use Google Colab for today’s workshop.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5333125" y="1123500"/>
            <a:ext cx="33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E2A84"/>
                </a:solidFill>
              </a:rPr>
              <a:t>Bayesian        </a:t>
            </a:r>
            <a:r>
              <a:rPr b="1" i="1" lang="en" sz="1800">
                <a:solidFill>
                  <a:srgbClr val="4E2A84"/>
                </a:solidFill>
              </a:rPr>
              <a:t> 		  </a:t>
            </a:r>
            <a:endParaRPr b="1" i="1" sz="1800">
              <a:solidFill>
                <a:srgbClr val="4E2A84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4349800" y="1572825"/>
            <a:ext cx="335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“What are the chances I see this data, given a value for my model parameter?”</a:t>
            </a:r>
            <a:endParaRPr i="1"/>
          </a:p>
        </p:txBody>
      </p:sp>
      <p:sp>
        <p:nvSpPr>
          <p:cNvPr id="101" name="Google Shape;101;p20"/>
          <p:cNvSpPr txBox="1"/>
          <p:nvPr/>
        </p:nvSpPr>
        <p:spPr>
          <a:xfrm>
            <a:off x="1406675" y="3291325"/>
            <a:ext cx="63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Serif"/>
                <a:ea typeface="Roboto Serif"/>
                <a:cs typeface="Roboto Serif"/>
                <a:sym typeface="Roboto Serif"/>
              </a:rPr>
              <a:t>    P(θ=t|y) 		        ∝         	        P(y|θ=t) P(θ=t)</a:t>
            </a:r>
            <a:endParaRPr sz="18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406675" y="1123500"/>
            <a:ext cx="38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E2A84"/>
                </a:solidFill>
              </a:rPr>
              <a:t>Frequentist			</a:t>
            </a:r>
            <a:r>
              <a:rPr i="1" lang="en" sz="1800">
                <a:solidFill>
                  <a:srgbClr val="4E2A84"/>
                </a:solidFill>
              </a:rPr>
              <a:t>vs. </a:t>
            </a:r>
            <a:r>
              <a:rPr b="1" lang="en" sz="1800">
                <a:solidFill>
                  <a:srgbClr val="4E2A84"/>
                </a:solidFill>
              </a:rPr>
              <a:t>	</a:t>
            </a:r>
            <a:endParaRPr b="1" sz="1800">
              <a:solidFill>
                <a:srgbClr val="4E2A84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486850" y="1572825"/>
            <a:ext cx="33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“What is my model parameter, given the data?”</a:t>
            </a:r>
            <a:endParaRPr i="1"/>
          </a:p>
        </p:txBody>
      </p:sp>
      <p:sp>
        <p:nvSpPr>
          <p:cNvPr id="104" name="Google Shape;104;p20"/>
          <p:cNvSpPr/>
          <p:nvPr/>
        </p:nvSpPr>
        <p:spPr>
          <a:xfrm>
            <a:off x="6404725" y="3753025"/>
            <a:ext cx="104700" cy="591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05" name="Google Shape;105;p20"/>
          <p:cNvCxnSpPr/>
          <p:nvPr/>
        </p:nvCxnSpPr>
        <p:spPr>
          <a:xfrm>
            <a:off x="6148700" y="3733875"/>
            <a:ext cx="582000" cy="5700"/>
          </a:xfrm>
          <a:prstGeom prst="straightConnector1">
            <a:avLst/>
          </a:prstGeom>
          <a:noFill/>
          <a:ln cap="flat" cmpd="sng" w="9525">
            <a:solidFill>
              <a:srgbClr val="00555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20"/>
          <p:cNvSpPr txBox="1"/>
          <p:nvPr/>
        </p:nvSpPr>
        <p:spPr>
          <a:xfrm>
            <a:off x="5122125" y="2414300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</a:t>
            </a:r>
            <a:endParaRPr/>
          </a:p>
        </p:txBody>
      </p:sp>
      <p:cxnSp>
        <p:nvCxnSpPr>
          <p:cNvPr id="107" name="Google Shape;107;p20"/>
          <p:cNvCxnSpPr/>
          <p:nvPr/>
        </p:nvCxnSpPr>
        <p:spPr>
          <a:xfrm flipH="1" rot="10800000">
            <a:off x="5189775" y="3334350"/>
            <a:ext cx="819300" cy="10800"/>
          </a:xfrm>
          <a:prstGeom prst="straightConnector1">
            <a:avLst/>
          </a:prstGeom>
          <a:noFill/>
          <a:ln cap="flat" cmpd="sng" w="9525">
            <a:solidFill>
              <a:srgbClr val="00555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0"/>
          <p:cNvSpPr/>
          <p:nvPr/>
        </p:nvSpPr>
        <p:spPr>
          <a:xfrm rot="10672006">
            <a:off x="5547033" y="2740612"/>
            <a:ext cx="104773" cy="59198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9" name="Google Shape;109;p20"/>
          <p:cNvSpPr txBox="1"/>
          <p:nvPr/>
        </p:nvSpPr>
        <p:spPr>
          <a:xfrm>
            <a:off x="6183625" y="4228525"/>
            <a:ext cx="5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7253375" y="3305975"/>
            <a:ext cx="189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(</a:t>
            </a:r>
            <a:r>
              <a:rPr lang="en" sz="1600"/>
              <a:t>Bayes Rule</a:t>
            </a:r>
            <a:r>
              <a:rPr lang="en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00" y="406237"/>
            <a:ext cx="2333176" cy="233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 b="0" l="50441" r="0" t="0"/>
          <a:stretch/>
        </p:blipFill>
        <p:spPr>
          <a:xfrm>
            <a:off x="152359" y="2649425"/>
            <a:ext cx="2285665" cy="248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6875" y="1711075"/>
            <a:ext cx="2483351" cy="248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4325" y="416212"/>
            <a:ext cx="3166450" cy="2333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2516975" y="2726150"/>
            <a:ext cx="558600" cy="5586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1225" y="2696025"/>
            <a:ext cx="3222775" cy="24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5467950" y="2726150"/>
            <a:ext cx="558600" cy="558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2005650" y="523100"/>
            <a:ext cx="64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weak</a:t>
            </a:r>
            <a:endParaRPr sz="1000"/>
          </a:p>
        </p:txBody>
      </p:sp>
      <p:sp>
        <p:nvSpPr>
          <p:cNvPr id="123" name="Google Shape;123;p21"/>
          <p:cNvSpPr txBox="1"/>
          <p:nvPr/>
        </p:nvSpPr>
        <p:spPr>
          <a:xfrm>
            <a:off x="1973350" y="2809600"/>
            <a:ext cx="64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strong</a:t>
            </a:r>
            <a:endParaRPr sz="1000"/>
          </a:p>
        </p:txBody>
      </p:sp>
      <p:sp>
        <p:nvSpPr>
          <p:cNvPr id="124" name="Google Shape;124;p21"/>
          <p:cNvSpPr txBox="1"/>
          <p:nvPr/>
        </p:nvSpPr>
        <p:spPr>
          <a:xfrm>
            <a:off x="0" y="16000"/>
            <a:ext cx="9144000" cy="40020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Prior Belief		      x 			   Observation		=			Updated Belief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50441" r="0" t="0"/>
          <a:stretch/>
        </p:blipFill>
        <p:spPr>
          <a:xfrm>
            <a:off x="231309" y="1684800"/>
            <a:ext cx="2285665" cy="248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5575" y="1684800"/>
            <a:ext cx="2483351" cy="248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2516975" y="2726150"/>
            <a:ext cx="558600" cy="5586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1225" y="1711075"/>
            <a:ext cx="3222775" cy="24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5467950" y="2726150"/>
            <a:ext cx="558600" cy="558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005650" y="523100"/>
            <a:ext cx="64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weak</a:t>
            </a:r>
            <a:endParaRPr sz="1000"/>
          </a:p>
        </p:txBody>
      </p:sp>
      <p:sp>
        <p:nvSpPr>
          <p:cNvPr id="135" name="Google Shape;135;p22"/>
          <p:cNvSpPr txBox="1"/>
          <p:nvPr/>
        </p:nvSpPr>
        <p:spPr>
          <a:xfrm>
            <a:off x="0" y="16000"/>
            <a:ext cx="9144000" cy="40020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Prior Belief		      x 			   Observation		=			Updated Belief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2793500" y="971325"/>
            <a:ext cx="319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P(θ=t|y)   </a:t>
            </a:r>
            <a:r>
              <a:rPr lang="en" sz="2200"/>
              <a:t>∝</a:t>
            </a:r>
            <a:r>
              <a:rPr lang="en" sz="1800"/>
              <a:t>   P(y|θ=t) P(θ=t)</a:t>
            </a:r>
            <a:endParaRPr sz="1800"/>
          </a:p>
        </p:txBody>
      </p:sp>
      <p:sp>
        <p:nvSpPr>
          <p:cNvPr id="141" name="Google Shape;141;p23"/>
          <p:cNvSpPr txBox="1"/>
          <p:nvPr/>
        </p:nvSpPr>
        <p:spPr>
          <a:xfrm>
            <a:off x="3474775" y="1566200"/>
            <a:ext cx="3272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Grid Approximation (brute force)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Laplace Approximation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Markov Chain Monte Carlo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23"/>
          <p:cNvCxnSpPr/>
          <p:nvPr/>
        </p:nvCxnSpPr>
        <p:spPr>
          <a:xfrm>
            <a:off x="3248575" y="1420775"/>
            <a:ext cx="3300" cy="1371900"/>
          </a:xfrm>
          <a:prstGeom prst="straightConnector1">
            <a:avLst/>
          </a:prstGeom>
          <a:noFill/>
          <a:ln cap="flat" cmpd="sng" w="9525">
            <a:solidFill>
              <a:srgbClr val="00555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3"/>
          <p:cNvSpPr/>
          <p:nvPr/>
        </p:nvSpPr>
        <p:spPr>
          <a:xfrm>
            <a:off x="4664975" y="2945225"/>
            <a:ext cx="457800" cy="13719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rgbClr val="4E2A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5122775" y="4010000"/>
            <a:ext cx="29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Hamiltonian Monte Carlo (STAN)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2793500" y="4010000"/>
            <a:ext cx="18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Metropolis-Hastings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4305525" y="4254950"/>
            <a:ext cx="50700" cy="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564050" y="270825"/>
            <a:ext cx="136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STAN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1266700" y="1737275"/>
            <a:ext cx="186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Approximation </a:t>
            </a:r>
            <a:r>
              <a:rPr lang="en" sz="1800">
                <a:solidFill>
                  <a:schemeClr val="dk2"/>
                </a:solidFill>
              </a:rPr>
              <a:t>algorithms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