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66" r:id="rId3"/>
    <p:sldId id="450" r:id="rId4"/>
    <p:sldId id="351" r:id="rId5"/>
    <p:sldId id="478" r:id="rId6"/>
    <p:sldId id="479" r:id="rId7"/>
    <p:sldId id="388" r:id="rId8"/>
    <p:sldId id="480" r:id="rId9"/>
    <p:sldId id="481" r:id="rId10"/>
    <p:sldId id="305" r:id="rId11"/>
    <p:sldId id="494" r:id="rId12"/>
    <p:sldId id="496" r:id="rId13"/>
    <p:sldId id="495" r:id="rId14"/>
    <p:sldId id="497" r:id="rId15"/>
    <p:sldId id="489" r:id="rId16"/>
    <p:sldId id="491" r:id="rId17"/>
    <p:sldId id="490" r:id="rId18"/>
    <p:sldId id="310" r:id="rId19"/>
    <p:sldId id="307" r:id="rId20"/>
    <p:sldId id="308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7"/>
    <p:restoredTop sz="94630"/>
  </p:normalViewPr>
  <p:slideViewPr>
    <p:cSldViewPr snapToGrid="0">
      <p:cViewPr varScale="1">
        <p:scale>
          <a:sx n="118" d="100"/>
          <a:sy n="11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D8229-29D7-C14D-8ECF-F0F69220340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A6811-292E-044E-8F7E-4A4E253A8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3C950-DBC6-CB49-AA32-9FA15D684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2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way to check a file’s permissions is by looking at what’s called “permission strings”. </a:t>
            </a:r>
          </a:p>
          <a:p>
            <a:r>
              <a:rPr lang="en-US"/>
              <a:t>You can print this by…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more thing I want to cover regarding Navigating Quest before we get into jobs… is permissions! </a:t>
            </a:r>
          </a:p>
          <a:p>
            <a:endParaRPr lang="en-US"/>
          </a:p>
          <a:p>
            <a:r>
              <a:rPr lang="en-US"/>
              <a:t>“Permissions” define who has what kind of access to a given file/folder. </a:t>
            </a:r>
          </a:p>
          <a:p>
            <a:r>
              <a:rPr lang="en-US"/>
              <a:t>Three categories of permissions – read, write (edit), and execute.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EAEF-B86C-665B-2272-FB2D5430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B6518-C719-213C-5A0F-7F46AAF4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4CE2-3D04-1848-BB5C-6CE2A4C9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2AE0-8A2C-9B37-83B5-E5CB320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4EF0-7F40-387D-2F7B-A7DCB915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1C87-0771-17C5-8768-CAD4AA6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134A-DCEA-C0E7-88F5-0335816BB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02FB-EC10-90FE-D083-604B4B28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5C9B-CCDF-51C7-9A99-4DB8B0D4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7FBC-D538-A61B-5F2A-94939672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EED4C-1677-3200-5467-6CE69D4F9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668E6-F3D0-1F49-5341-4F4273BF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AFB0-3A4E-AF4A-497E-BCE8A872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7600-DE88-E157-4B2C-3BBC98DC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54E4-964C-1AA6-98F5-495FEDFD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4"/>
            <a:ext cx="11785600" cy="1524000"/>
          </a:xfrm>
        </p:spPr>
        <p:txBody>
          <a:bodyPr>
            <a:normAutofit/>
          </a:bodyPr>
          <a:lstStyle>
            <a:lvl1pPr algn="l">
              <a:defRPr sz="64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981200"/>
            <a:ext cx="11988800" cy="3556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5333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48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4267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3733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664" y="6445696"/>
            <a:ext cx="28448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664" y="6445696"/>
            <a:ext cx="28448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4"/>
            <a:ext cx="11785600" cy="1524000"/>
          </a:xfrm>
        </p:spPr>
        <p:txBody>
          <a:bodyPr>
            <a:normAutofit/>
          </a:bodyPr>
          <a:lstStyle>
            <a:lvl1pPr algn="l">
              <a:defRPr sz="64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9069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6400">
                <a:solidFill>
                  <a:srgbClr val="4E2A84"/>
                </a:solidFill>
                <a:latin typeface="Arial"/>
              </a:defRPr>
            </a:lvl1pPr>
          </a:lstStyle>
          <a:p>
            <a:r>
              <a:rPr lang="en-US"/>
              <a:t>Two Column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165730"/>
            <a:ext cx="5143704" cy="4024756"/>
          </a:xfr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2400">
                <a:solidFill>
                  <a:srgbClr val="342F2E"/>
                </a:solidFill>
                <a:latin typeface="Arial"/>
              </a:defRPr>
            </a:lvl1pPr>
            <a:lvl2pPr marL="609585" indent="0">
              <a:buClr>
                <a:srgbClr val="B6ACD1"/>
              </a:buClr>
              <a:buFont typeface="Wingdings" pitchFamily="2" charset="2"/>
              <a:buNone/>
              <a:defRPr sz="3200">
                <a:solidFill>
                  <a:srgbClr val="342F2E"/>
                </a:solidFill>
                <a:latin typeface="Arial"/>
              </a:defRPr>
            </a:lvl2pPr>
            <a:lvl3pPr marL="1523962" indent="-304792">
              <a:buClr>
                <a:srgbClr val="B6ACD1"/>
              </a:buClr>
              <a:buFont typeface="Wingdings" pitchFamily="2" charset="2"/>
              <a:buChar char="§"/>
              <a:defRPr sz="2667">
                <a:solidFill>
                  <a:srgbClr val="342F2E"/>
                </a:solidFill>
                <a:latin typeface="Arial"/>
              </a:defRPr>
            </a:lvl3pPr>
            <a:lvl4pPr marL="2133547" indent="-304792">
              <a:buClr>
                <a:srgbClr val="B6ACD1"/>
              </a:buClr>
              <a:buFont typeface="Wingdings" pitchFamily="2" charset="2"/>
              <a:buChar char="§"/>
              <a:defRPr sz="2400">
                <a:latin typeface="Arial"/>
              </a:defRPr>
            </a:lvl4pPr>
            <a:lvl5pPr marL="2743131" indent="-304792">
              <a:buClr>
                <a:srgbClr val="B6ACD1"/>
              </a:buClr>
              <a:buFont typeface="Wingdings" pitchFamily="2" charset="2"/>
              <a:buChar char="§"/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r>
              <a:rPr lang="en-US"/>
              <a:t>At mi pharetra, pulvinar </a:t>
            </a:r>
            <a:r>
              <a:rPr lang="en-US" err="1"/>
              <a:t>pellentesque</a:t>
            </a:r>
            <a:r>
              <a:rPr lang="en-US"/>
              <a:t> dolor. 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583505"/>
            <a:ext cx="5340096" cy="393593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7FEEC5-EF0A-A24F-82D8-148DF02E94D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96000" y="2137981"/>
            <a:ext cx="5143704" cy="4024756"/>
          </a:xfr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2400">
                <a:solidFill>
                  <a:srgbClr val="342F2E"/>
                </a:solidFill>
                <a:latin typeface="Arial"/>
              </a:defRPr>
            </a:lvl1pPr>
            <a:lvl2pPr marL="609585" indent="0">
              <a:buClr>
                <a:srgbClr val="B6ACD1"/>
              </a:buClr>
              <a:buFont typeface="Wingdings" pitchFamily="2" charset="2"/>
              <a:buNone/>
              <a:defRPr sz="3200">
                <a:solidFill>
                  <a:srgbClr val="342F2E"/>
                </a:solidFill>
                <a:latin typeface="Arial"/>
              </a:defRPr>
            </a:lvl2pPr>
            <a:lvl3pPr marL="1523962" indent="-304792">
              <a:buClr>
                <a:srgbClr val="B6ACD1"/>
              </a:buClr>
              <a:buFont typeface="Wingdings" pitchFamily="2" charset="2"/>
              <a:buChar char="§"/>
              <a:defRPr sz="2667">
                <a:solidFill>
                  <a:srgbClr val="342F2E"/>
                </a:solidFill>
                <a:latin typeface="Arial"/>
              </a:defRPr>
            </a:lvl3pPr>
            <a:lvl4pPr marL="2133547" indent="-304792">
              <a:buClr>
                <a:srgbClr val="B6ACD1"/>
              </a:buClr>
              <a:buFont typeface="Wingdings" pitchFamily="2" charset="2"/>
              <a:buChar char="§"/>
              <a:defRPr sz="2400">
                <a:latin typeface="Arial"/>
              </a:defRPr>
            </a:lvl4pPr>
            <a:lvl5pPr marL="2743131" indent="-304792">
              <a:buClr>
                <a:srgbClr val="B6ACD1"/>
              </a:buClr>
              <a:buFont typeface="Wingdings" pitchFamily="2" charset="2"/>
              <a:buChar char="§"/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r>
              <a:rPr lang="en-US"/>
              <a:t>Lorem ipsum dolor sit amet, consectetur adipiscing elit. Mauris dui mauris.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56BA00-F793-AC49-B11C-59DA5A5457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096000" y="1555756"/>
            <a:ext cx="5839968" cy="393593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4E2A84"/>
                </a:solidFill>
              </a:defRPr>
            </a:lvl1pPr>
          </a:lstStyle>
          <a:p>
            <a:r>
              <a:rPr lang="en-US"/>
              <a:t>Additional Subhead (if needed)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664" y="6445696"/>
            <a:ext cx="28448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4969-7FE1-0491-944F-E29B3F68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7873-7FB9-CEE3-AC27-C72DEE34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4D90-4EB1-E36B-5670-CDF01246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6E11-E1D1-105F-2538-C4D48633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1814-675E-90CD-7F9B-2DAE1372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AFEA-FE84-4C1D-89B9-24CD1262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8FC72-1A8C-836F-C49C-9DB4AFC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F615-7479-FDB7-3AB3-D52C8B63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320D-C315-7E9C-91FA-8F4384A7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79E1-59CD-BC9C-869A-182EBA3C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F03C-FDF7-65DC-A220-19CD4EA7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249D-CB4D-E064-8E89-6535064D2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7182A-0AAF-D437-790F-922B06DA3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6D6D2-18ED-0769-B7E7-356C915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3E0AF-15B2-4CEF-00F6-F3D76189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C8EF8-F264-252A-C6B1-F2757824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B88A-7C75-2387-4BCD-A37F422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6D2D-3E76-1508-FE67-E3FCDC21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AF12-2F4E-57A3-EBC9-D44B8029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59220-9298-3480-36A6-E58834A18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808AE-03EB-8F01-728A-B5F9E688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FD234-6B2D-2D15-6CC2-274F13D5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AF44A-5856-D844-687A-43C94320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109D7-B42A-A3B7-7E4B-B99E0439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76CF-62B9-5AD9-8FDB-ECE57E9C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FA62-F23E-25DD-242F-7AAED4F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FEA2-B656-F60B-B978-A6C779A0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E577F-BA7E-52DC-66C3-16E7BBC2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03119-A53D-1670-9BBC-5397FD15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BBF5D-87B2-C709-17D5-F386E157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8A22D-3309-AF58-E3AD-7F7FABA8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91DF-1304-F327-1908-57859141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ADC8-60C4-6AF8-CA98-9BF00B80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B398-3BED-CA22-C042-D8CA2BA3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88D32-856B-1A2E-311B-DD332AE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D44E2-F802-9604-AAB2-93868EAB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E032-C54F-5DEB-D329-F8DBA195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CA70-6A58-B0B8-D150-3EEAD5C1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5E320-1E36-494F-6034-CBDB2C7B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8CA89-25F2-CC25-5FE2-B6B726C9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741E-4364-CE14-BD5D-4B2C4CC6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421A6-1258-1452-F698-3778C5B2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B25A-3B99-E31A-3995-C2BCBCCD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FC2FF-4654-F242-FA08-43F0EF9A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0D3A-8C4B-AD7C-BDD7-26675D4E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A7B-6EA1-8279-95BD-9AE69DEBC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87627-902D-D543-90A5-ABE6C5EAEA1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964A-5A5F-8F4A-FEA5-77BB31E2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E44B-2461-72DE-5E21-1929AEA45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2E69D-4548-7C49-97E0-9F981D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b.northwestern.edu/707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kpik.com/matrix-communication-software-pc-virus-computer-3514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84FFF-33CA-8DC5-D994-69697D8D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9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5F7C-CAFD-9546-9198-19A4FC2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/>
              <a:t>/home &amp; /projects directories on 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2A94-570C-FC44-9454-E76C3225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6765" y="3057765"/>
            <a:ext cx="3936208" cy="511883"/>
          </a:xfrm>
        </p:spPr>
        <p:txBody>
          <a:bodyPr>
            <a:normAutofit/>
          </a:bodyPr>
          <a:lstStyle/>
          <a:p>
            <a:r>
              <a:rPr lang="en-US"/>
              <a:t>80GB storage space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B3B-EECC-7B42-A7FF-48A838170B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96771" y="1517601"/>
            <a:ext cx="3936208" cy="582225"/>
          </a:xfrm>
        </p:spPr>
        <p:txBody>
          <a:bodyPr/>
          <a:lstStyle/>
          <a:p>
            <a:r>
              <a:rPr lang="en-US" sz="2400"/>
              <a:t>/home/&lt;</a:t>
            </a:r>
            <a:r>
              <a:rPr lang="en-US" sz="2400" err="1"/>
              <a:t>netid</a:t>
            </a:r>
            <a:r>
              <a:rPr lang="en-US" sz="2400"/>
              <a:t>&gt;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D0CC39-E6E3-9949-8629-399DD55DF91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194825" y="1517601"/>
            <a:ext cx="4677473" cy="609975"/>
          </a:xfrm>
        </p:spPr>
        <p:txBody>
          <a:bodyPr/>
          <a:lstStyle/>
          <a:p>
            <a:r>
              <a:rPr lang="en-US" sz="2400"/>
              <a:t>/projects/&lt;allocation-id&gt;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E08A-0DAB-8243-94B3-F7F3D1C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E50C17-3275-6245-8FFC-22274298027A}"/>
              </a:ext>
            </a:extLst>
          </p:cNvPr>
          <p:cNvSpPr txBox="1">
            <a:spLocks/>
          </p:cNvSpPr>
          <p:nvPr/>
        </p:nvSpPr>
        <p:spPr>
          <a:xfrm>
            <a:off x="247808" y="2986098"/>
            <a:ext cx="1983329" cy="58222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Storage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843246-40DC-8B4E-8C9D-FBDD42BB83A6}"/>
              </a:ext>
            </a:extLst>
          </p:cNvPr>
          <p:cNvSpPr txBox="1">
            <a:spLocks/>
          </p:cNvSpPr>
          <p:nvPr/>
        </p:nvSpPr>
        <p:spPr>
          <a:xfrm>
            <a:off x="247810" y="5364734"/>
            <a:ext cx="1983329" cy="58222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Backups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7368D-E209-0349-B790-2D0157E696A9}"/>
              </a:ext>
            </a:extLst>
          </p:cNvPr>
          <p:cNvSpPr txBox="1">
            <a:spLocks/>
          </p:cNvSpPr>
          <p:nvPr/>
        </p:nvSpPr>
        <p:spPr>
          <a:xfrm>
            <a:off x="3096764" y="5430198"/>
            <a:ext cx="3936208" cy="51676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Backed up every 24 </a:t>
            </a:r>
            <a:r>
              <a:rPr lang="en-US" sz="2400" err="1"/>
              <a:t>hrs</a:t>
            </a:r>
            <a:endParaRPr lang="en-US" sz="24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D60E7-5CA9-2F40-B276-8914C3BF9AE4}"/>
              </a:ext>
            </a:extLst>
          </p:cNvPr>
          <p:cNvSpPr txBox="1">
            <a:spLocks/>
          </p:cNvSpPr>
          <p:nvPr/>
        </p:nvSpPr>
        <p:spPr>
          <a:xfrm>
            <a:off x="7194819" y="3072544"/>
            <a:ext cx="4673788" cy="497105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 TB | 2 TB | purchased amount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E88FE6-CCB0-5845-9CCA-BD9023704033}"/>
              </a:ext>
            </a:extLst>
          </p:cNvPr>
          <p:cNvSpPr txBox="1">
            <a:spLocks/>
          </p:cNvSpPr>
          <p:nvPr/>
        </p:nvSpPr>
        <p:spPr>
          <a:xfrm>
            <a:off x="7194819" y="5430196"/>
            <a:ext cx="4673788" cy="5167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NOT BACKED UP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0B2D4-3E7A-5F46-8043-E869D886B0EB}"/>
              </a:ext>
            </a:extLst>
          </p:cNvPr>
          <p:cNvSpPr txBox="1">
            <a:spLocks/>
          </p:cNvSpPr>
          <p:nvPr/>
        </p:nvSpPr>
        <p:spPr>
          <a:xfrm>
            <a:off x="3096764" y="4607023"/>
            <a:ext cx="3936208" cy="5179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“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homedu</a:t>
            </a:r>
            <a:r>
              <a:rPr lang="en-US" sz="2400"/>
              <a:t>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E9B950-9DA9-324B-8E36-E79058E93E87}"/>
              </a:ext>
            </a:extLst>
          </p:cNvPr>
          <p:cNvSpPr txBox="1">
            <a:spLocks/>
          </p:cNvSpPr>
          <p:nvPr/>
        </p:nvSpPr>
        <p:spPr>
          <a:xfrm>
            <a:off x="7194818" y="4600959"/>
            <a:ext cx="4899647" cy="85563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“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checkproject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-id&gt;</a:t>
            </a:r>
            <a:r>
              <a:rPr lang="en-US" sz="2400"/>
              <a:t>”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5D3C279-8712-EC46-84B2-D707FB6D1449}"/>
              </a:ext>
            </a:extLst>
          </p:cNvPr>
          <p:cNvSpPr txBox="1">
            <a:spLocks/>
          </p:cNvSpPr>
          <p:nvPr/>
        </p:nvSpPr>
        <p:spPr>
          <a:xfrm>
            <a:off x="247807" y="4567648"/>
            <a:ext cx="2848955" cy="60268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for space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5740180-4597-C94E-BE11-5330462C48BC}"/>
              </a:ext>
            </a:extLst>
          </p:cNvPr>
          <p:cNvSpPr txBox="1">
            <a:spLocks/>
          </p:cNvSpPr>
          <p:nvPr/>
        </p:nvSpPr>
        <p:spPr>
          <a:xfrm>
            <a:off x="247808" y="3823939"/>
            <a:ext cx="2145437" cy="55354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Put: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C7FCE74-5B0E-F848-9D04-1FE374D8637A}"/>
              </a:ext>
            </a:extLst>
          </p:cNvPr>
          <p:cNvSpPr txBox="1">
            <a:spLocks/>
          </p:cNvSpPr>
          <p:nvPr/>
        </p:nvSpPr>
        <p:spPr>
          <a:xfrm>
            <a:off x="3096764" y="3828171"/>
            <a:ext cx="3936208" cy="5179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Software, code etc.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116567-3601-FB42-8861-09DD32E9AEC4}"/>
              </a:ext>
            </a:extLst>
          </p:cNvPr>
          <p:cNvSpPr txBox="1">
            <a:spLocks/>
          </p:cNvSpPr>
          <p:nvPr/>
        </p:nvSpPr>
        <p:spPr>
          <a:xfrm>
            <a:off x="7194818" y="3822107"/>
            <a:ext cx="4673788" cy="52401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Data, outputs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D553BAF-E3F5-4A4C-AE37-0BDA43E2D079}"/>
              </a:ext>
            </a:extLst>
          </p:cNvPr>
          <p:cNvSpPr txBox="1">
            <a:spLocks/>
          </p:cNvSpPr>
          <p:nvPr/>
        </p:nvSpPr>
        <p:spPr>
          <a:xfrm>
            <a:off x="3096764" y="2324296"/>
            <a:ext cx="3936208" cy="51188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Just you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27F601F-D937-CD45-ADAB-3C5A9BF68484}"/>
              </a:ext>
            </a:extLst>
          </p:cNvPr>
          <p:cNvSpPr txBox="1">
            <a:spLocks/>
          </p:cNvSpPr>
          <p:nvPr/>
        </p:nvSpPr>
        <p:spPr>
          <a:xfrm>
            <a:off x="247806" y="2252629"/>
            <a:ext cx="2848956" cy="58222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 has access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D4CB35C-AA1F-B94A-857C-3D2FECE33D9F}"/>
              </a:ext>
            </a:extLst>
          </p:cNvPr>
          <p:cNvSpPr txBox="1">
            <a:spLocks/>
          </p:cNvSpPr>
          <p:nvPr/>
        </p:nvSpPr>
        <p:spPr>
          <a:xfrm>
            <a:off x="7194818" y="2339074"/>
            <a:ext cx="4673788" cy="49710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Everyone in the allocation</a:t>
            </a:r>
          </a:p>
        </p:txBody>
      </p:sp>
    </p:spTree>
    <p:extLst>
      <p:ext uri="{BB962C8B-B14F-4D97-AF65-F5344CB8AC3E}">
        <p14:creationId xmlns:p14="http://schemas.microsoft.com/office/powerpoint/2010/main" val="2312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4" grpId="0"/>
      <p:bldP spid="13" grpId="0"/>
      <p:bldP spid="15" grpId="0"/>
      <p:bldP spid="18" grpId="0"/>
      <p:bldP spid="19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1: What is in our classroom allocation folder?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733" dirty="0"/>
              <a:t>Where are you in the file system now?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733" dirty="0"/>
              <a:t>Move to classroom allocation.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733" dirty="0"/>
              <a:t>List contents of classroom allocation.</a:t>
            </a:r>
          </a:p>
          <a:p>
            <a:pPr marL="0" indent="0">
              <a:buNone/>
            </a:pPr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1: What is in our classroom allocation folder?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733" dirty="0"/>
              <a:t>Where are you in the file system now?</a:t>
            </a:r>
          </a:p>
          <a:p>
            <a:pPr marL="457200" lvl="1" indent="0">
              <a:buNone/>
            </a:pPr>
            <a:r>
              <a:rPr lang="en-US" sz="3200" dirty="0">
                <a:latin typeface="Lucida Console" panose="020B0609040504020204" pitchFamily="49" charset="0"/>
              </a:rPr>
              <a:t>	</a:t>
            </a:r>
            <a:r>
              <a:rPr lang="en-US" sz="3200" dirty="0" err="1">
                <a:latin typeface="Lucida Console" panose="020B0609040504020204" pitchFamily="49" charset="0"/>
              </a:rPr>
              <a:t>pwd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#print working directory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733" dirty="0"/>
              <a:t>Move to classroom allocation.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Lucida Console" panose="020B0609040504020204" pitchFamily="49" charset="0"/>
              </a:rPr>
              <a:t>cd /projects/e32680</a:t>
            </a:r>
            <a:endParaRPr lang="en-US" sz="3200" dirty="0"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733" dirty="0"/>
              <a:t>List contents of classroom allocation.</a:t>
            </a:r>
          </a:p>
          <a:p>
            <a:pPr marL="457200" lvl="1" indent="0">
              <a:buNone/>
            </a:pPr>
            <a:r>
              <a:rPr lang="en-US" sz="3200" dirty="0">
                <a:latin typeface="Lucida Console" panose="020B0609040504020204" pitchFamily="49" charset="0"/>
              </a:rPr>
              <a:t>	ls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#list contents</a:t>
            </a:r>
          </a:p>
          <a:p>
            <a:pPr marL="457200" lvl="1" indent="0">
              <a:buNone/>
            </a:pPr>
            <a:r>
              <a:rPr lang="en-US" sz="3200" dirty="0">
                <a:latin typeface="Lucida Console" panose="020B0609040504020204" pitchFamily="49" charset="0"/>
              </a:rPr>
              <a:t>	ls -a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#list all contents</a:t>
            </a:r>
          </a:p>
          <a:p>
            <a:pPr marL="457200" lvl="1" indent="0">
              <a:buNone/>
            </a:pPr>
            <a:r>
              <a:rPr lang="en-US" sz="3200" dirty="0">
                <a:latin typeface="Lucida Console" panose="020B0609040504020204" pitchFamily="49" charset="0"/>
              </a:rPr>
              <a:t>	ls -al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#list all in long format</a:t>
            </a:r>
          </a:p>
          <a:p>
            <a:pPr marL="0" indent="0">
              <a:buNone/>
            </a:pPr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Make a folder with your name in our classroom allocation.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733" dirty="0"/>
              <a:t>Make folder.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>
                <a:latin typeface="Lucida Console" panose="020B0609040504020204" pitchFamily="49" charset="0"/>
              </a:rPr>
              <a:t>mkdir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haleycarter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#makes directory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733" dirty="0"/>
              <a:t>Re-list contents of the directory.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 Make a folder with your name in our classroom allocation.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733" dirty="0"/>
              <a:t>Make folder.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>
                <a:latin typeface="Lucida Console" panose="020B0609040504020204" pitchFamily="49" charset="0"/>
              </a:rPr>
              <a:t>mkdir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haleycarter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#makes directory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733" dirty="0"/>
              <a:t>Re-list contents of the directory.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Lucida Console" panose="020B0609040504020204" pitchFamily="49" charset="0"/>
              </a:rPr>
              <a:t>ls -</a:t>
            </a:r>
            <a:r>
              <a:rPr lang="en-US" sz="3200" dirty="0" err="1">
                <a:latin typeface="Lucida Console" panose="020B0609040504020204" pitchFamily="49" charset="0"/>
              </a:rPr>
              <a:t>alh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CAA5F0"/>
                </a:solidFill>
                <a:latin typeface="Lucida Console" panose="020B0609040504020204" pitchFamily="49" charset="0"/>
              </a:rPr>
              <a:t>#h indicates “human-readable”</a:t>
            </a:r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sz="3733" dirty="0" err="1"/>
              <a:t>pwd</a:t>
            </a:r>
            <a:r>
              <a:rPr lang="en-US" sz="3733" dirty="0"/>
              <a:t>: print current working directory (where you are)</a:t>
            </a:r>
          </a:p>
          <a:p>
            <a:r>
              <a:rPr lang="en-US" sz="3733" dirty="0"/>
              <a:t>ls: list contents of current directory</a:t>
            </a:r>
          </a:p>
          <a:p>
            <a:r>
              <a:rPr lang="en-US" sz="3733" dirty="0"/>
              <a:t>cd: change directory, followed by where to change to</a:t>
            </a:r>
          </a:p>
          <a:p>
            <a:r>
              <a:rPr lang="en-US" sz="3733" dirty="0"/>
              <a:t>cp: copy followed by file to copy and new location</a:t>
            </a:r>
          </a:p>
          <a:p>
            <a:r>
              <a:rPr lang="en-US" sz="3733" dirty="0"/>
              <a:t>mv: move followed by file to move and new location</a:t>
            </a:r>
          </a:p>
          <a:p>
            <a:r>
              <a:rPr lang="en-US" sz="3733" dirty="0"/>
              <a:t>rm: remove followed by file to remove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bash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sz="3733" dirty="0"/>
              <a:t>cat: print contents of file to console</a:t>
            </a:r>
          </a:p>
          <a:p>
            <a:r>
              <a:rPr lang="en-US" sz="3733" dirty="0"/>
              <a:t>grep: search for character string</a:t>
            </a:r>
          </a:p>
          <a:p>
            <a:r>
              <a:rPr lang="en-US" sz="3733" dirty="0"/>
              <a:t>nano: open nano text editor</a:t>
            </a:r>
          </a:p>
          <a:p>
            <a:r>
              <a:rPr lang="en-US" sz="3733" dirty="0"/>
              <a:t>vi: open vi text editor</a:t>
            </a:r>
          </a:p>
          <a:p>
            <a:r>
              <a:rPr lang="en-US" sz="3733" dirty="0"/>
              <a:t>exit: terminate current connection</a:t>
            </a:r>
          </a:p>
          <a:p>
            <a:r>
              <a:rPr lang="en-US" sz="3733" dirty="0"/>
              <a:t>du: disk usage of a directory and its contents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Quest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sz="3733" dirty="0" err="1"/>
              <a:t>homedu</a:t>
            </a:r>
            <a:r>
              <a:rPr lang="en-US" sz="3733" dirty="0"/>
              <a:t>: gives disk usage of home directory</a:t>
            </a:r>
          </a:p>
          <a:p>
            <a:r>
              <a:rPr lang="en-US" sz="3733" dirty="0"/>
              <a:t>groups: prints allocations user is a member of</a:t>
            </a:r>
          </a:p>
          <a:p>
            <a:r>
              <a:rPr lang="en-US" sz="3733" dirty="0" err="1"/>
              <a:t>checkproject</a:t>
            </a:r>
            <a:r>
              <a:rPr lang="en-US" sz="3733" dirty="0"/>
              <a:t>: gives details of allocation</a:t>
            </a:r>
          </a:p>
          <a:p>
            <a:r>
              <a:rPr lang="en-US" sz="3733" dirty="0" err="1"/>
              <a:t>checkjob</a:t>
            </a:r>
            <a:r>
              <a:rPr lang="en-US" sz="3733" dirty="0"/>
              <a:t>: gives details of SLURM job</a:t>
            </a:r>
          </a:p>
          <a:p>
            <a:r>
              <a:rPr lang="en-US" sz="3733" dirty="0"/>
              <a:t>b1042check: gives storage and number of files in GCC</a:t>
            </a:r>
          </a:p>
          <a:p>
            <a:r>
              <a:rPr lang="en-US" sz="3733" dirty="0" err="1"/>
              <a:t>checkscratch</a:t>
            </a:r>
            <a:r>
              <a:rPr lang="en-US" sz="3733" dirty="0"/>
              <a:t>: gives what files expired in X days</a:t>
            </a:r>
          </a:p>
          <a:p>
            <a:pPr marL="0" indent="0">
              <a:buNone/>
            </a:pPr>
            <a:endParaRPr lang="en-US" sz="3733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9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5F7C-CAFD-9546-9198-19A4FC2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Side Note on Permission Strings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B3B-EECC-7B42-A7FF-48A838170B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17170" y="3508058"/>
            <a:ext cx="5374289" cy="729855"/>
          </a:xfrm>
        </p:spPr>
        <p:txBody>
          <a:bodyPr/>
          <a:lstStyle/>
          <a:p>
            <a:pPr algn="ctr"/>
            <a:r>
              <a:rPr lang="en-US" sz="4267">
                <a:solidFill>
                  <a:srgbClr val="342F2E"/>
                </a:solidFill>
                <a:latin typeface="Consolas" panose="020B0609020204030204" pitchFamily="49" charset="0"/>
              </a:rPr>
              <a:t>drwxrwxrwx</a:t>
            </a:r>
            <a:endParaRPr lang="en-US" sz="4267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E08A-0DAB-8243-94B3-F7F3D1C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28A87-ABC0-A34B-90DE-8589DCBDB5D7}"/>
              </a:ext>
            </a:extLst>
          </p:cNvPr>
          <p:cNvSpPr/>
          <p:nvPr/>
        </p:nvSpPr>
        <p:spPr>
          <a:xfrm>
            <a:off x="609600" y="1373983"/>
            <a:ext cx="9087945" cy="1733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2133" b="1">
                <a:solidFill>
                  <a:srgbClr val="342F2E"/>
                </a:solidFill>
                <a:latin typeface="Consolas" panose="020B0609020204030204" pitchFamily="49" charset="0"/>
              </a:rPr>
              <a:t>[abc1234@quser21 p12345]$</a:t>
            </a:r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 ls –l</a:t>
            </a:r>
          </a:p>
          <a:p>
            <a:pPr fontAlgn="base"/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total 2</a:t>
            </a:r>
          </a:p>
          <a:p>
            <a:pPr fontAlgn="base"/>
            <a:r>
              <a:rPr lang="en-US" sz="2133" err="1">
                <a:solidFill>
                  <a:srgbClr val="342F2E"/>
                </a:solidFill>
                <a:latin typeface="Consolas" panose="020B0609020204030204" pitchFamily="49" charset="0"/>
              </a:rPr>
              <a:t>drwxrwxr</a:t>
            </a:r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-x 1 abc1234 p12345 4096 Apr 15 11:00 codes</a:t>
            </a:r>
          </a:p>
          <a:p>
            <a:pPr fontAlgn="base"/>
            <a:r>
              <a:rPr lang="en-US" sz="2133" err="1">
                <a:solidFill>
                  <a:srgbClr val="342F2E"/>
                </a:solidFill>
                <a:latin typeface="Consolas" panose="020B0609020204030204" pitchFamily="49" charset="0"/>
              </a:rPr>
              <a:t>drwxrwxr</a:t>
            </a:r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-x 1 abc1234 p12345 4096 Apr 15 10:00 data</a:t>
            </a:r>
          </a:p>
          <a:p>
            <a:pPr fontAlgn="base"/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-</a:t>
            </a:r>
            <a:r>
              <a:rPr lang="en-US" sz="2133" err="1">
                <a:solidFill>
                  <a:srgbClr val="342F2E"/>
                </a:solidFill>
                <a:latin typeface="Consolas" panose="020B0609020204030204" pitchFamily="49" charset="0"/>
              </a:rPr>
              <a:t>rw</a:t>
            </a:r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-</a:t>
            </a:r>
            <a:r>
              <a:rPr lang="en-US" sz="2133" err="1">
                <a:solidFill>
                  <a:srgbClr val="342F2E"/>
                </a:solidFill>
                <a:latin typeface="Consolas" panose="020B0609020204030204" pitchFamily="49" charset="0"/>
              </a:rPr>
              <a:t>rw</a:t>
            </a:r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-r-- 1 abc1234 p12345  259 Apr 15 09:00 </a:t>
            </a:r>
            <a:r>
              <a:rPr lang="en-US" sz="2133" err="1">
                <a:solidFill>
                  <a:srgbClr val="342F2E"/>
                </a:solidFill>
                <a:latin typeface="Consolas" panose="020B0609020204030204" pitchFamily="49" charset="0"/>
              </a:rPr>
              <a:t>test.txt</a:t>
            </a:r>
            <a:endParaRPr lang="en-US" sz="2133">
              <a:solidFill>
                <a:srgbClr val="342F2E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832B1-BB4E-854D-B5A9-3EC06F244764}"/>
              </a:ext>
            </a:extLst>
          </p:cNvPr>
          <p:cNvSpPr txBox="1"/>
          <p:nvPr/>
        </p:nvSpPr>
        <p:spPr>
          <a:xfrm>
            <a:off x="2087715" y="4453411"/>
            <a:ext cx="140035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Type </a:t>
            </a:r>
          </a:p>
          <a:p>
            <a:pPr algn="ctr"/>
            <a:r>
              <a:rPr lang="en-US" sz="2400"/>
              <a:t>(file/</a:t>
            </a:r>
            <a:r>
              <a:rPr lang="en-US" sz="2400" err="1"/>
              <a:t>dir</a:t>
            </a:r>
            <a:r>
              <a:rPr lang="en-US" sz="24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B018B-5C90-064C-8BD8-8E8068CFDDC9}"/>
              </a:ext>
            </a:extLst>
          </p:cNvPr>
          <p:cNvSpPr txBox="1"/>
          <p:nvPr/>
        </p:nvSpPr>
        <p:spPr>
          <a:xfrm>
            <a:off x="2923513" y="5130132"/>
            <a:ext cx="112912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User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221C-3793-A142-911F-FE4447701F54}"/>
              </a:ext>
            </a:extLst>
          </p:cNvPr>
          <p:cNvSpPr txBox="1"/>
          <p:nvPr/>
        </p:nvSpPr>
        <p:spPr>
          <a:xfrm>
            <a:off x="3744353" y="5419157"/>
            <a:ext cx="130779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DB625-BBCD-B144-A23B-A9D637DE8839}"/>
              </a:ext>
            </a:extLst>
          </p:cNvPr>
          <p:cNvSpPr txBox="1"/>
          <p:nvPr/>
        </p:nvSpPr>
        <p:spPr>
          <a:xfrm>
            <a:off x="4620046" y="5721430"/>
            <a:ext cx="12565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Others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F45640-1F54-9F43-A358-7D7A939CE86D}"/>
              </a:ext>
            </a:extLst>
          </p:cNvPr>
          <p:cNvCxnSpPr/>
          <p:nvPr/>
        </p:nvCxnSpPr>
        <p:spPr>
          <a:xfrm>
            <a:off x="2690825" y="4181859"/>
            <a:ext cx="308304" cy="0"/>
          </a:xfrm>
          <a:prstGeom prst="line">
            <a:avLst/>
          </a:prstGeom>
          <a:ln w="50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F62D52-575B-1740-A3F5-37C65C6855D8}"/>
              </a:ext>
            </a:extLst>
          </p:cNvPr>
          <p:cNvCxnSpPr>
            <a:cxnSpLocks/>
          </p:cNvCxnSpPr>
          <p:nvPr/>
        </p:nvCxnSpPr>
        <p:spPr>
          <a:xfrm>
            <a:off x="3097223" y="4186005"/>
            <a:ext cx="784775" cy="0"/>
          </a:xfrm>
          <a:prstGeom prst="line">
            <a:avLst/>
          </a:prstGeom>
          <a:ln w="50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489EED-4644-8A46-8B1B-9C987C125067}"/>
              </a:ext>
            </a:extLst>
          </p:cNvPr>
          <p:cNvCxnSpPr>
            <a:cxnSpLocks/>
          </p:cNvCxnSpPr>
          <p:nvPr/>
        </p:nvCxnSpPr>
        <p:spPr>
          <a:xfrm>
            <a:off x="3980090" y="4181859"/>
            <a:ext cx="784775" cy="0"/>
          </a:xfrm>
          <a:prstGeom prst="line">
            <a:avLst/>
          </a:prstGeom>
          <a:ln w="50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50EF44-F49E-0341-887D-B456B16677DD}"/>
              </a:ext>
            </a:extLst>
          </p:cNvPr>
          <p:cNvCxnSpPr>
            <a:cxnSpLocks/>
          </p:cNvCxnSpPr>
          <p:nvPr/>
        </p:nvCxnSpPr>
        <p:spPr>
          <a:xfrm>
            <a:off x="4855953" y="4181859"/>
            <a:ext cx="784775" cy="0"/>
          </a:xfrm>
          <a:prstGeom prst="line">
            <a:avLst/>
          </a:prstGeom>
          <a:ln w="508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ACC5C7-B9A7-584C-800B-E9D5FF29BE3F}"/>
              </a:ext>
            </a:extLst>
          </p:cNvPr>
          <p:cNvCxnSpPr>
            <a:cxnSpLocks/>
          </p:cNvCxnSpPr>
          <p:nvPr/>
        </p:nvCxnSpPr>
        <p:spPr>
          <a:xfrm flipV="1">
            <a:off x="2843272" y="4181859"/>
            <a:ext cx="0" cy="347253"/>
          </a:xfrm>
          <a:prstGeom prst="straightConnector1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107EBD-7C7C-5240-809A-1B096E0A0CE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488073" y="4177648"/>
            <a:ext cx="1" cy="952484"/>
          </a:xfrm>
          <a:prstGeom prst="straightConnector1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BE2AB5-53D1-E34D-9F01-FF39CEF52FBD}"/>
              </a:ext>
            </a:extLst>
          </p:cNvPr>
          <p:cNvCxnSpPr>
            <a:cxnSpLocks/>
          </p:cNvCxnSpPr>
          <p:nvPr/>
        </p:nvCxnSpPr>
        <p:spPr>
          <a:xfrm flipV="1">
            <a:off x="4412540" y="4177648"/>
            <a:ext cx="0" cy="1304304"/>
          </a:xfrm>
          <a:prstGeom prst="straightConnector1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534990-43F5-2D4A-B903-8AA4377DBCE3}"/>
              </a:ext>
            </a:extLst>
          </p:cNvPr>
          <p:cNvCxnSpPr>
            <a:cxnSpLocks/>
          </p:cNvCxnSpPr>
          <p:nvPr/>
        </p:nvCxnSpPr>
        <p:spPr>
          <a:xfrm flipV="1">
            <a:off x="5248339" y="4177648"/>
            <a:ext cx="0" cy="1559352"/>
          </a:xfrm>
          <a:prstGeom prst="straightConnector1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888478-3A38-364C-BFD9-9FD89DB494A8}"/>
              </a:ext>
            </a:extLst>
          </p:cNvPr>
          <p:cNvSpPr txBox="1"/>
          <p:nvPr/>
        </p:nvSpPr>
        <p:spPr>
          <a:xfrm>
            <a:off x="7251365" y="3653685"/>
            <a:ext cx="4877067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bit more on permissions: </a:t>
            </a:r>
          </a:p>
          <a:p>
            <a:r>
              <a:rPr lang="en-US" sz="2400" dirty="0">
                <a:hlinkClick r:id="rId3"/>
              </a:rPr>
              <a:t>https://kb.northwestern.edu/70712</a:t>
            </a:r>
            <a:r>
              <a:rPr lang="en-US" sz="2400" dirty="0"/>
              <a:t> 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28B3DDD-0CA1-C540-A739-C4E8C9C9AA67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9636365" y="4538216"/>
            <a:ext cx="779656" cy="672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E95FDB5C-899D-CBD8-FD18-EA3544EF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880" y="4515458"/>
            <a:ext cx="1658645" cy="16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0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5F7C-CAFD-9546-9198-19A4FC2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What are “permissions”?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2A94-570C-FC44-9454-E76C3225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8889" y="2560640"/>
            <a:ext cx="5143704" cy="1166665"/>
          </a:xfrm>
        </p:spPr>
        <p:txBody>
          <a:bodyPr/>
          <a:lstStyle/>
          <a:p>
            <a:r>
              <a:rPr lang="en-US"/>
              <a:t>You will always have full read/write permissions.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B3B-EECC-7B42-A7FF-48A838170B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08889" y="1848450"/>
            <a:ext cx="5143704" cy="582225"/>
          </a:xfrm>
        </p:spPr>
        <p:txBody>
          <a:bodyPr/>
          <a:lstStyle/>
          <a:p>
            <a:r>
              <a:rPr lang="en-US"/>
              <a:t>Files you created: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E08A-0DAB-8243-94B3-F7F3D1C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040D1793-E764-9F44-9A13-98A66AA3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1" y="2437803"/>
            <a:ext cx="1021764" cy="102176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975577B-A310-BF44-803A-C6B5EB673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45" y="2111379"/>
            <a:ext cx="940207" cy="940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7543DC-6811-F142-BFD4-CFCB63134AA2}"/>
              </a:ext>
            </a:extLst>
          </p:cNvPr>
          <p:cNvSpPr txBox="1"/>
          <p:nvPr/>
        </p:nvSpPr>
        <p:spPr>
          <a:xfrm>
            <a:off x="3284463" y="2948685"/>
            <a:ext cx="107896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0E875-7CA7-7141-964B-D4EEBCF971FB}"/>
              </a:ext>
            </a:extLst>
          </p:cNvPr>
          <p:cNvSpPr txBox="1"/>
          <p:nvPr/>
        </p:nvSpPr>
        <p:spPr>
          <a:xfrm>
            <a:off x="822389" y="2191582"/>
            <a:ext cx="2256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File/directory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07E6-E5DF-E34B-B87A-E9E2EFE7247E}"/>
              </a:ext>
            </a:extLst>
          </p:cNvPr>
          <p:cNvCxnSpPr>
            <a:cxnSpLocks/>
          </p:cNvCxnSpPr>
          <p:nvPr/>
        </p:nvCxnSpPr>
        <p:spPr>
          <a:xfrm>
            <a:off x="1461462" y="3727304"/>
            <a:ext cx="1191428" cy="0"/>
          </a:xfrm>
          <a:prstGeom prst="straightConnector1">
            <a:avLst/>
          </a:prstGeom>
          <a:ln w="28575">
            <a:solidFill>
              <a:srgbClr val="4E2A84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EE0F56-8FE1-2C4C-902F-D8EB8F237D60}"/>
              </a:ext>
            </a:extLst>
          </p:cNvPr>
          <p:cNvCxnSpPr>
            <a:cxnSpLocks/>
          </p:cNvCxnSpPr>
          <p:nvPr/>
        </p:nvCxnSpPr>
        <p:spPr>
          <a:xfrm>
            <a:off x="1461461" y="3321023"/>
            <a:ext cx="0" cy="1284843"/>
          </a:xfrm>
          <a:prstGeom prst="straightConnector1">
            <a:avLst/>
          </a:prstGeom>
          <a:ln w="28575">
            <a:solidFill>
              <a:srgbClr val="4E2A8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9BB7D5-B551-7441-B0AA-EB15D54B8F4C}"/>
              </a:ext>
            </a:extLst>
          </p:cNvPr>
          <p:cNvCxnSpPr>
            <a:cxnSpLocks/>
          </p:cNvCxnSpPr>
          <p:nvPr/>
        </p:nvCxnSpPr>
        <p:spPr>
          <a:xfrm>
            <a:off x="1456121" y="4163027"/>
            <a:ext cx="1191428" cy="0"/>
          </a:xfrm>
          <a:prstGeom prst="straightConnector1">
            <a:avLst/>
          </a:prstGeom>
          <a:ln w="28575">
            <a:solidFill>
              <a:srgbClr val="4E2A84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886E67-BB50-284D-AB42-E30D5C5252CB}"/>
              </a:ext>
            </a:extLst>
          </p:cNvPr>
          <p:cNvCxnSpPr>
            <a:cxnSpLocks/>
          </p:cNvCxnSpPr>
          <p:nvPr/>
        </p:nvCxnSpPr>
        <p:spPr>
          <a:xfrm>
            <a:off x="1456121" y="4605865"/>
            <a:ext cx="1191428" cy="0"/>
          </a:xfrm>
          <a:prstGeom prst="straightConnector1">
            <a:avLst/>
          </a:prstGeom>
          <a:ln w="28575">
            <a:solidFill>
              <a:srgbClr val="4E2A84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B212E-B4AB-244C-8C63-4A42A398B728}"/>
              </a:ext>
            </a:extLst>
          </p:cNvPr>
          <p:cNvSpPr/>
          <p:nvPr/>
        </p:nvSpPr>
        <p:spPr>
          <a:xfrm>
            <a:off x="2779480" y="3574904"/>
            <a:ext cx="304800" cy="304800"/>
          </a:xfrm>
          <a:prstGeom prst="rect">
            <a:avLst/>
          </a:prstGeom>
          <a:ln>
            <a:solidFill>
              <a:srgbClr val="4E2A8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E2A84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4C1FF-3B9D-174B-A068-027BE5042520}"/>
              </a:ext>
            </a:extLst>
          </p:cNvPr>
          <p:cNvSpPr/>
          <p:nvPr/>
        </p:nvSpPr>
        <p:spPr>
          <a:xfrm>
            <a:off x="2774139" y="4010627"/>
            <a:ext cx="304800" cy="304800"/>
          </a:xfrm>
          <a:prstGeom prst="rect">
            <a:avLst/>
          </a:prstGeom>
          <a:ln>
            <a:solidFill>
              <a:srgbClr val="4E2A8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E2A84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32184-B278-1045-AD38-CF699B7CE94F}"/>
              </a:ext>
            </a:extLst>
          </p:cNvPr>
          <p:cNvSpPr/>
          <p:nvPr/>
        </p:nvSpPr>
        <p:spPr>
          <a:xfrm>
            <a:off x="2774139" y="4453465"/>
            <a:ext cx="304800" cy="304800"/>
          </a:xfrm>
          <a:prstGeom prst="rect">
            <a:avLst/>
          </a:prstGeom>
          <a:ln>
            <a:solidFill>
              <a:srgbClr val="4E2A8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E2A84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18797-3826-DC45-B009-5F570B44FEA7}"/>
              </a:ext>
            </a:extLst>
          </p:cNvPr>
          <p:cNvSpPr txBox="1"/>
          <p:nvPr/>
        </p:nvSpPr>
        <p:spPr>
          <a:xfrm>
            <a:off x="3117890" y="3481084"/>
            <a:ext cx="20965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D1324-9842-464B-9FAA-4708A5EF33A3}"/>
              </a:ext>
            </a:extLst>
          </p:cNvPr>
          <p:cNvSpPr txBox="1"/>
          <p:nvPr/>
        </p:nvSpPr>
        <p:spPr>
          <a:xfrm>
            <a:off x="3117890" y="3910581"/>
            <a:ext cx="20965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F4585-C83C-834C-BA8A-569A044CC863}"/>
              </a:ext>
            </a:extLst>
          </p:cNvPr>
          <p:cNvSpPr txBox="1"/>
          <p:nvPr/>
        </p:nvSpPr>
        <p:spPr>
          <a:xfrm>
            <a:off x="3117890" y="4340078"/>
            <a:ext cx="20965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Execute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54A693-D141-0949-8C3A-2ED7A0E5446C}"/>
              </a:ext>
            </a:extLst>
          </p:cNvPr>
          <p:cNvSpPr txBox="1"/>
          <p:nvPr/>
        </p:nvSpPr>
        <p:spPr>
          <a:xfrm>
            <a:off x="2722712" y="34810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✔️</a:t>
            </a:r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FC2B9-FD0C-B94F-ADEC-C5D5233A1A80}"/>
              </a:ext>
            </a:extLst>
          </p:cNvPr>
          <p:cNvSpPr txBox="1"/>
          <p:nvPr/>
        </p:nvSpPr>
        <p:spPr>
          <a:xfrm>
            <a:off x="2711935" y="39333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✔️</a:t>
            </a:r>
            <a:endParaRPr lang="en-US" sz="24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4F3F11-053E-8E47-A89D-F0853393CF63}"/>
              </a:ext>
            </a:extLst>
          </p:cNvPr>
          <p:cNvSpPr txBox="1">
            <a:spLocks/>
          </p:cNvSpPr>
          <p:nvPr/>
        </p:nvSpPr>
        <p:spPr>
          <a:xfrm>
            <a:off x="6208889" y="4554496"/>
            <a:ext cx="5143704" cy="116666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may not have read/write permissions.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A8F2A16-F2F9-7040-93F6-C6E4158390EF}"/>
              </a:ext>
            </a:extLst>
          </p:cNvPr>
          <p:cNvSpPr txBox="1">
            <a:spLocks/>
          </p:cNvSpPr>
          <p:nvPr/>
        </p:nvSpPr>
        <p:spPr>
          <a:xfrm>
            <a:off x="6208889" y="3842306"/>
            <a:ext cx="5143704" cy="58222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Files you did not create: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92EF2-ABBA-753C-63D3-19B2449C5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214" y="1423420"/>
            <a:ext cx="909527" cy="16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matrix with numbers&#10;&#10;Description automatically generated with medium confidence">
            <a:extLst>
              <a:ext uri="{FF2B5EF4-FFF2-40B4-BE49-F238E27FC236}">
                <a16:creationId xmlns:a16="http://schemas.microsoft.com/office/drawing/2014/main" id="{05A431BF-023D-13C8-41DE-D5BAF3945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985" b="8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E4E6F7-65A2-07BE-4D6D-A57E040E440C}"/>
              </a:ext>
            </a:extLst>
          </p:cNvPr>
          <p:cNvSpPr txBox="1">
            <a:spLocks/>
          </p:cNvSpPr>
          <p:nvPr/>
        </p:nvSpPr>
        <p:spPr>
          <a:xfrm>
            <a:off x="6298010" y="4333009"/>
            <a:ext cx="5268177" cy="108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>
              <a:spcAft>
                <a:spcPts val="200"/>
              </a:spcAft>
            </a:pPr>
            <a:r>
              <a:rPr lang="en-US" sz="3600" b="1" cap="all" dirty="0">
                <a:solidFill>
                  <a:srgbClr val="FFFFFF"/>
                </a:solidFill>
              </a:rPr>
              <a:t>Let’s open the Terminal…</a:t>
            </a:r>
          </a:p>
        </p:txBody>
      </p:sp>
    </p:spTree>
    <p:extLst>
      <p:ext uri="{BB962C8B-B14F-4D97-AF65-F5344CB8AC3E}">
        <p14:creationId xmlns:p14="http://schemas.microsoft.com/office/powerpoint/2010/main" val="410011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5F7C-CAFD-9546-9198-19A4FC2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Group-level permissions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995F81C-063E-2C41-8DFD-32EBFAF4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8889" y="2560639"/>
            <a:ext cx="5143704" cy="3012847"/>
          </a:xfrm>
        </p:spPr>
        <p:txBody>
          <a:bodyPr/>
          <a:lstStyle/>
          <a:p>
            <a:r>
              <a:rPr lang="en-US"/>
              <a:t>Permission are also defined at the “user group” level. </a:t>
            </a:r>
          </a:p>
          <a:p>
            <a:r>
              <a:rPr lang="en-US"/>
              <a:t>To see which user groups you are a part of, run “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  <a:r>
              <a:rPr lang="en-US"/>
              <a:t>” 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D9AD8B4-9166-2749-A82C-560C73307AE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08889" y="1848450"/>
            <a:ext cx="5143704" cy="582225"/>
          </a:xfrm>
        </p:spPr>
        <p:txBody>
          <a:bodyPr/>
          <a:lstStyle/>
          <a:p>
            <a:r>
              <a:rPr lang="en-US"/>
              <a:t>Group permissions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E08A-0DAB-8243-94B3-F7F3D1C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5DDA7E14-91F6-7B40-BA57-57CBA99A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71" y="2437803"/>
            <a:ext cx="1021764" cy="102176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9B1D0D2-1021-1046-8D4D-46C17AE9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78" y="1805404"/>
            <a:ext cx="572645" cy="572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9ADAC-5A6A-054A-A6E3-8741CCD64A31}"/>
              </a:ext>
            </a:extLst>
          </p:cNvPr>
          <p:cNvSpPr txBox="1"/>
          <p:nvPr/>
        </p:nvSpPr>
        <p:spPr>
          <a:xfrm>
            <a:off x="2870196" y="2633687"/>
            <a:ext cx="192996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Members of allocation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0D9AA-EDBD-C443-9FA4-C9000B3CFE7C}"/>
              </a:ext>
            </a:extLst>
          </p:cNvPr>
          <p:cNvSpPr txBox="1"/>
          <p:nvPr/>
        </p:nvSpPr>
        <p:spPr>
          <a:xfrm>
            <a:off x="822390" y="2191582"/>
            <a:ext cx="197583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File/directory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C2C47-B83E-9447-9203-5F0469D1E2DB}"/>
              </a:ext>
            </a:extLst>
          </p:cNvPr>
          <p:cNvCxnSpPr>
            <a:cxnSpLocks/>
          </p:cNvCxnSpPr>
          <p:nvPr/>
        </p:nvCxnSpPr>
        <p:spPr>
          <a:xfrm>
            <a:off x="1461462" y="3727304"/>
            <a:ext cx="1191428" cy="0"/>
          </a:xfrm>
          <a:prstGeom prst="straightConnector1">
            <a:avLst/>
          </a:prstGeom>
          <a:ln w="28575">
            <a:solidFill>
              <a:srgbClr val="4E2A84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DBE928-4908-1949-B224-53909F56FAF4}"/>
              </a:ext>
            </a:extLst>
          </p:cNvPr>
          <p:cNvCxnSpPr>
            <a:cxnSpLocks/>
          </p:cNvCxnSpPr>
          <p:nvPr/>
        </p:nvCxnSpPr>
        <p:spPr>
          <a:xfrm>
            <a:off x="1461461" y="3321023"/>
            <a:ext cx="0" cy="1284843"/>
          </a:xfrm>
          <a:prstGeom prst="straightConnector1">
            <a:avLst/>
          </a:prstGeom>
          <a:ln w="28575">
            <a:solidFill>
              <a:srgbClr val="4E2A8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FE122-F555-F244-94FC-3FB1DCCDE7B3}"/>
              </a:ext>
            </a:extLst>
          </p:cNvPr>
          <p:cNvCxnSpPr>
            <a:cxnSpLocks/>
          </p:cNvCxnSpPr>
          <p:nvPr/>
        </p:nvCxnSpPr>
        <p:spPr>
          <a:xfrm>
            <a:off x="1456121" y="4163027"/>
            <a:ext cx="1191428" cy="0"/>
          </a:xfrm>
          <a:prstGeom prst="straightConnector1">
            <a:avLst/>
          </a:prstGeom>
          <a:ln w="28575">
            <a:solidFill>
              <a:srgbClr val="4E2A84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EB5D3-C9DF-E144-B67D-DD2C25A78100}"/>
              </a:ext>
            </a:extLst>
          </p:cNvPr>
          <p:cNvCxnSpPr>
            <a:cxnSpLocks/>
          </p:cNvCxnSpPr>
          <p:nvPr/>
        </p:nvCxnSpPr>
        <p:spPr>
          <a:xfrm>
            <a:off x="1456121" y="4605865"/>
            <a:ext cx="1191428" cy="0"/>
          </a:xfrm>
          <a:prstGeom prst="straightConnector1">
            <a:avLst/>
          </a:prstGeom>
          <a:ln w="28575">
            <a:solidFill>
              <a:srgbClr val="4E2A84"/>
            </a:solidFill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43423-07E8-1B4B-B025-54DFD226CC36}"/>
              </a:ext>
            </a:extLst>
          </p:cNvPr>
          <p:cNvSpPr/>
          <p:nvPr/>
        </p:nvSpPr>
        <p:spPr>
          <a:xfrm>
            <a:off x="2779480" y="3574904"/>
            <a:ext cx="304800" cy="304800"/>
          </a:xfrm>
          <a:prstGeom prst="rect">
            <a:avLst/>
          </a:prstGeom>
          <a:ln>
            <a:solidFill>
              <a:srgbClr val="4E2A8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E2A84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F9B2C-B94E-344D-899B-27E8A9289A01}"/>
              </a:ext>
            </a:extLst>
          </p:cNvPr>
          <p:cNvSpPr/>
          <p:nvPr/>
        </p:nvSpPr>
        <p:spPr>
          <a:xfrm>
            <a:off x="2774139" y="4010627"/>
            <a:ext cx="304800" cy="304800"/>
          </a:xfrm>
          <a:prstGeom prst="rect">
            <a:avLst/>
          </a:prstGeom>
          <a:ln>
            <a:solidFill>
              <a:srgbClr val="4E2A8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E2A84"/>
              </a:solidFill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EAF6F1-8FF0-6E44-9DA5-5B93714AAAA0}"/>
              </a:ext>
            </a:extLst>
          </p:cNvPr>
          <p:cNvSpPr/>
          <p:nvPr/>
        </p:nvSpPr>
        <p:spPr>
          <a:xfrm>
            <a:off x="2774139" y="4453465"/>
            <a:ext cx="304800" cy="304800"/>
          </a:xfrm>
          <a:prstGeom prst="rect">
            <a:avLst/>
          </a:prstGeom>
          <a:ln>
            <a:solidFill>
              <a:srgbClr val="4E2A8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E2A84"/>
              </a:solidFill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1C13A-B7BF-7644-A502-312EC915527D}"/>
              </a:ext>
            </a:extLst>
          </p:cNvPr>
          <p:cNvSpPr txBox="1"/>
          <p:nvPr/>
        </p:nvSpPr>
        <p:spPr>
          <a:xfrm>
            <a:off x="3117890" y="3481084"/>
            <a:ext cx="20965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F1757-4354-F041-8957-7C15936A6F34}"/>
              </a:ext>
            </a:extLst>
          </p:cNvPr>
          <p:cNvSpPr txBox="1"/>
          <p:nvPr/>
        </p:nvSpPr>
        <p:spPr>
          <a:xfrm>
            <a:off x="3117890" y="3910581"/>
            <a:ext cx="20965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Write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A7FF4-D8FB-AC4B-A70B-F080BDDE038A}"/>
              </a:ext>
            </a:extLst>
          </p:cNvPr>
          <p:cNvSpPr txBox="1"/>
          <p:nvPr/>
        </p:nvSpPr>
        <p:spPr>
          <a:xfrm>
            <a:off x="3117890" y="4340078"/>
            <a:ext cx="20965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Execute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D7EEE-C96B-814D-953E-9EDFF077D68C}"/>
              </a:ext>
            </a:extLst>
          </p:cNvPr>
          <p:cNvSpPr txBox="1"/>
          <p:nvPr/>
        </p:nvSpPr>
        <p:spPr>
          <a:xfrm>
            <a:off x="2722712" y="34810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✔️</a:t>
            </a:r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46C81-AAD6-994F-9AD7-174C1206C03F}"/>
              </a:ext>
            </a:extLst>
          </p:cNvPr>
          <p:cNvSpPr txBox="1"/>
          <p:nvPr/>
        </p:nvSpPr>
        <p:spPr>
          <a:xfrm>
            <a:off x="2711935" y="39333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✔️</a:t>
            </a:r>
            <a:endParaRPr lang="en-US" sz="2400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40F154BB-2043-7943-B941-D497A4A0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43" y="2216771"/>
            <a:ext cx="572645" cy="572645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64043FC8-6EA3-744D-A25C-B1677569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74" y="1799316"/>
            <a:ext cx="572645" cy="572645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13B7CD1-9923-AC46-A93D-CB133E62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60" y="2213544"/>
            <a:ext cx="572645" cy="57264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B4B2B4C-8E6E-DD44-AF8C-562DD1F2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68" y="1805404"/>
            <a:ext cx="572645" cy="57264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758121-8F12-5643-90E8-602BD930B5FF}"/>
              </a:ext>
            </a:extLst>
          </p:cNvPr>
          <p:cNvSpPr/>
          <p:nvPr/>
        </p:nvSpPr>
        <p:spPr>
          <a:xfrm>
            <a:off x="6799964" y="4476535"/>
            <a:ext cx="4552629" cy="748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2133" b="1">
                <a:solidFill>
                  <a:srgbClr val="342F2E"/>
                </a:solidFill>
                <a:latin typeface="Consolas" panose="020B0609020204030204" pitchFamily="49" charset="0"/>
              </a:rPr>
              <a:t>[netid@quser21 ~]$ groups</a:t>
            </a:r>
          </a:p>
          <a:p>
            <a:pPr fontAlgn="base"/>
            <a:r>
              <a:rPr lang="en-US" sz="2133" err="1">
                <a:solidFill>
                  <a:srgbClr val="342F2E"/>
                </a:solidFill>
                <a:latin typeface="Consolas" panose="020B0609020204030204" pitchFamily="49" charset="0"/>
              </a:rPr>
              <a:t>netid</a:t>
            </a:r>
            <a:r>
              <a:rPr lang="en-US" sz="2133">
                <a:solidFill>
                  <a:srgbClr val="342F2E"/>
                </a:solidFill>
                <a:latin typeface="Consolas" panose="020B0609020204030204" pitchFamily="49" charset="0"/>
              </a:rPr>
              <a:t>    p30XXX    b10XX</a:t>
            </a:r>
          </a:p>
        </p:txBody>
      </p:sp>
    </p:spTree>
    <p:extLst>
      <p:ext uri="{BB962C8B-B14F-4D97-AF65-F5344CB8AC3E}">
        <p14:creationId xmlns:p14="http://schemas.microsoft.com/office/powerpoint/2010/main" val="305952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5F7C-CAFD-9546-9198-19A4FC2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33"/>
              <a:t>Who will have access to my files?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2A94-570C-FC44-9454-E76C3225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147" y="4076270"/>
            <a:ext cx="5143704" cy="1287321"/>
          </a:xfrm>
        </p:spPr>
        <p:txBody>
          <a:bodyPr/>
          <a:lstStyle/>
          <a:p>
            <a:r>
              <a:rPr lang="en-US"/>
              <a:t>Read/write permissions to all allocation members by default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B3B-EECC-7B42-A7FF-48A838170B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781056" y="2029655"/>
            <a:ext cx="3182187" cy="1532229"/>
          </a:xfrm>
        </p:spPr>
        <p:txBody>
          <a:bodyPr/>
          <a:lstStyle/>
          <a:p>
            <a:r>
              <a:rPr lang="en-US"/>
              <a:t>Files created in /projects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E08A-0DAB-8243-94B3-F7F3D1C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E7FC11B-58DB-3E4C-AE00-E54AA86A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97" y="1559567"/>
            <a:ext cx="2488523" cy="248852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4DD9E59-E3FA-5A48-8944-65F6C063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36" y="2649778"/>
            <a:ext cx="572645" cy="572645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8F205791-D075-AA49-835E-9C60412F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7" y="1559567"/>
            <a:ext cx="2488523" cy="248852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D572BCC-6995-C441-AC16-5ED76962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24" y="2502704"/>
            <a:ext cx="572645" cy="57264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618531-7A7C-5642-95D4-20DCC770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00" y="2864708"/>
            <a:ext cx="572645" cy="572645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854F3D-260E-6641-AB41-7D5D7583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8" y="2864708"/>
            <a:ext cx="572645" cy="57264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FCFBC7-5245-834C-8E8E-1A8A4BF169DA}"/>
              </a:ext>
            </a:extLst>
          </p:cNvPr>
          <p:cNvSpPr txBox="1">
            <a:spLocks/>
          </p:cNvSpPr>
          <p:nvPr/>
        </p:nvSpPr>
        <p:spPr>
          <a:xfrm>
            <a:off x="6402680" y="4076270"/>
            <a:ext cx="5143704" cy="128732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None/>
              <a:defRPr sz="24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Read/Write permissions only you by default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C2FD801-813B-DB47-A1E6-83B73751775E}"/>
              </a:ext>
            </a:extLst>
          </p:cNvPr>
          <p:cNvSpPr txBox="1">
            <a:spLocks/>
          </p:cNvSpPr>
          <p:nvPr/>
        </p:nvSpPr>
        <p:spPr>
          <a:xfrm>
            <a:off x="8560589" y="2029655"/>
            <a:ext cx="3182187" cy="153222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E2A8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Files created in /home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53C6D2E-91BA-3144-8C1D-B8D2BAE75DE3}"/>
              </a:ext>
            </a:extLst>
          </p:cNvPr>
          <p:cNvSpPr/>
          <p:nvPr/>
        </p:nvSpPr>
        <p:spPr>
          <a:xfrm>
            <a:off x="3332480" y="3168236"/>
            <a:ext cx="555413" cy="825667"/>
          </a:xfrm>
          <a:prstGeom prst="downArrow">
            <a:avLst/>
          </a:prstGeom>
          <a:solidFill>
            <a:srgbClr val="B6A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04CCAA6-2EEA-DC40-9B04-1FFCEAD25733}"/>
              </a:ext>
            </a:extLst>
          </p:cNvPr>
          <p:cNvSpPr/>
          <p:nvPr/>
        </p:nvSpPr>
        <p:spPr>
          <a:xfrm>
            <a:off x="8963115" y="3168236"/>
            <a:ext cx="555413" cy="825667"/>
          </a:xfrm>
          <a:prstGeom prst="downArrow">
            <a:avLst/>
          </a:prstGeom>
          <a:solidFill>
            <a:srgbClr val="B6A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97EC7-D93E-4260-72E0-754AF413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4468-3B57-95D0-C5BA-31396AE7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Logging in </a:t>
            </a:r>
            <a:r>
              <a:rPr lang="en-US"/>
              <a:t>through the Terminal</a:t>
            </a:r>
            <a:r>
              <a:rPr lang="en-US" dirty="0"/>
              <a:t>...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2F467-CE10-A6A0-0110-BA41471AB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ssh &lt;Net ID&gt;@</a:t>
            </a:r>
            <a:r>
              <a:rPr lang="en-US" sz="4400" dirty="0" err="1"/>
              <a:t>login.quest.northwestern.edu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Password will be your Net ID password</a:t>
            </a:r>
          </a:p>
          <a:p>
            <a:pPr marL="0" indent="0" algn="ctr">
              <a:buNone/>
            </a:pPr>
            <a:r>
              <a:rPr lang="en-US" sz="4000" dirty="0"/>
              <a:t>It won’t look like you’re typing,</a:t>
            </a:r>
          </a:p>
          <a:p>
            <a:pPr marL="0" indent="0" algn="ctr">
              <a:buNone/>
            </a:pPr>
            <a:r>
              <a:rPr lang="en-US" sz="4000" dirty="0"/>
              <a:t>but type it in and hit enter.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03F6-20E9-58A6-80DE-C7A20EAB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CAB47AC-62E5-3E5E-CD88-9978DCC1E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43" b="9887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C043A-6138-B300-C56E-9827523D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50" y="3241736"/>
            <a:ext cx="8984100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I logged in!</a:t>
            </a:r>
            <a:br>
              <a:rPr lang="en-US" dirty="0">
                <a:highlight>
                  <a:srgbClr val="C0C0C0"/>
                </a:highlight>
              </a:rPr>
            </a:br>
            <a:br>
              <a:rPr lang="en-US" dirty="0">
                <a:highlight>
                  <a:srgbClr val="C0C0C0"/>
                </a:highlight>
              </a:rPr>
            </a:br>
            <a:r>
              <a:rPr lang="en-US" dirty="0">
                <a:highlight>
                  <a:srgbClr val="C0C0C0"/>
                </a:highlight>
              </a:rPr>
              <a:t>But now where am I?</a:t>
            </a:r>
            <a:br>
              <a:rPr lang="en-US" dirty="0">
                <a:highlight>
                  <a:srgbClr val="C0C0C0"/>
                </a:highlight>
              </a:rPr>
            </a:br>
            <a:br>
              <a:rPr lang="en-US" dirty="0">
                <a:highlight>
                  <a:srgbClr val="C0C0C0"/>
                </a:highlight>
              </a:rPr>
            </a:br>
            <a:r>
              <a:rPr lang="en-US" dirty="0">
                <a:highlight>
                  <a:srgbClr val="C0C0C0"/>
                </a:highlight>
              </a:rPr>
              <a:t>...File Systems</a:t>
            </a:r>
          </a:p>
        </p:txBody>
      </p:sp>
    </p:spTree>
    <p:extLst>
      <p:ext uri="{BB962C8B-B14F-4D97-AF65-F5344CB8AC3E}">
        <p14:creationId xmlns:p14="http://schemas.microsoft.com/office/powerpoint/2010/main" val="382206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3211042" y="6269078"/>
            <a:ext cx="2159534" cy="610987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\Documents\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267;p28">
            <a:extLst>
              <a:ext uri="{FF2B5EF4-FFF2-40B4-BE49-F238E27FC236}">
                <a16:creationId xmlns:a16="http://schemas.microsoft.com/office/drawing/2014/main" id="{278D7BE3-6A25-8146-D887-09C0036FB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8">
            <a:extLst>
              <a:ext uri="{FF2B5EF4-FFF2-40B4-BE49-F238E27FC236}">
                <a16:creationId xmlns:a16="http://schemas.microsoft.com/office/drawing/2014/main" id="{61532A73-4DDD-EC09-3F2C-F90784E0F16C}"/>
              </a:ext>
            </a:extLst>
          </p:cNvPr>
          <p:cNvSpPr txBox="1"/>
          <p:nvPr/>
        </p:nvSpPr>
        <p:spPr>
          <a:xfrm>
            <a:off x="1692724" y="5476868"/>
            <a:ext cx="257547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269;p28">
            <a:extLst>
              <a:ext uri="{FF2B5EF4-FFF2-40B4-BE49-F238E27FC236}">
                <a16:creationId xmlns:a16="http://schemas.microsoft.com/office/drawing/2014/main" id="{B3450DF1-A53D-23BD-37F2-5CA6F559C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71;p28">
            <a:extLst>
              <a:ext uri="{FF2B5EF4-FFF2-40B4-BE49-F238E27FC236}">
                <a16:creationId xmlns:a16="http://schemas.microsoft.com/office/drawing/2014/main" id="{F5F86C9E-45D7-D2BD-244D-1427CD1B2DC0}"/>
              </a:ext>
            </a:extLst>
          </p:cNvPr>
          <p:cNvCxnSpPr/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2;p28">
            <a:extLst>
              <a:ext uri="{FF2B5EF4-FFF2-40B4-BE49-F238E27FC236}">
                <a16:creationId xmlns:a16="http://schemas.microsoft.com/office/drawing/2014/main" id="{E866034B-73A8-DB0D-C4E4-BA840CE92109}"/>
              </a:ext>
            </a:extLst>
          </p:cNvPr>
          <p:cNvCxnSpPr/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28">
            <a:extLst>
              <a:ext uri="{FF2B5EF4-FFF2-40B4-BE49-F238E27FC236}">
                <a16:creationId xmlns:a16="http://schemas.microsoft.com/office/drawing/2014/main" id="{38486941-A85F-17D2-9E9B-5BAF604366BB}"/>
              </a:ext>
            </a:extLst>
          </p:cNvPr>
          <p:cNvSpPr txBox="1"/>
          <p:nvPr/>
        </p:nvSpPr>
        <p:spPr>
          <a:xfrm>
            <a:off x="4654152" y="5476868"/>
            <a:ext cx="271074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oogle Shape;322;p29">
            <a:extLst>
              <a:ext uri="{FF2B5EF4-FFF2-40B4-BE49-F238E27FC236}">
                <a16:creationId xmlns:a16="http://schemas.microsoft.com/office/drawing/2014/main" id="{F331D0D3-26E0-E953-94E8-0E30BA9200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382167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25;p29">
            <a:extLst>
              <a:ext uri="{FF2B5EF4-FFF2-40B4-BE49-F238E27FC236}">
                <a16:creationId xmlns:a16="http://schemas.microsoft.com/office/drawing/2014/main" id="{72AF2ACD-8B1D-036A-7FEE-A089978C0F0B}"/>
              </a:ext>
            </a:extLst>
          </p:cNvPr>
          <p:cNvSpPr txBox="1"/>
          <p:nvPr/>
        </p:nvSpPr>
        <p:spPr>
          <a:xfrm>
            <a:off x="3695243" y="631784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326;p29">
            <a:extLst>
              <a:ext uri="{FF2B5EF4-FFF2-40B4-BE49-F238E27FC236}">
                <a16:creationId xmlns:a16="http://schemas.microsoft.com/office/drawing/2014/main" id="{2F48977E-EE2D-F474-E5F3-58DF9F9A3D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27;p29">
            <a:extLst>
              <a:ext uri="{FF2B5EF4-FFF2-40B4-BE49-F238E27FC236}">
                <a16:creationId xmlns:a16="http://schemas.microsoft.com/office/drawing/2014/main" id="{43F30656-C658-A758-3682-FB3EA6B1C9C9}"/>
              </a:ext>
            </a:extLst>
          </p:cNvPr>
          <p:cNvSpPr txBox="1"/>
          <p:nvPr/>
        </p:nvSpPr>
        <p:spPr>
          <a:xfrm>
            <a:off x="5900076" y="6350008"/>
            <a:ext cx="232755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" name="Google Shape;328;p29">
            <a:extLst>
              <a:ext uri="{FF2B5EF4-FFF2-40B4-BE49-F238E27FC236}">
                <a16:creationId xmlns:a16="http://schemas.microsoft.com/office/drawing/2014/main" id="{28F5B95B-C964-C5EE-4532-9B8897FC33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29;p29">
            <a:extLst>
              <a:ext uri="{FF2B5EF4-FFF2-40B4-BE49-F238E27FC236}">
                <a16:creationId xmlns:a16="http://schemas.microsoft.com/office/drawing/2014/main" id="{3BD3E92A-ABD8-C33F-F699-E66A1B3A5175}"/>
              </a:ext>
            </a:extLst>
          </p:cNvPr>
          <p:cNvSpPr txBox="1"/>
          <p:nvPr/>
        </p:nvSpPr>
        <p:spPr>
          <a:xfrm>
            <a:off x="8428052" y="6350008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" name="Google Shape;331;p29">
            <a:extLst>
              <a:ext uri="{FF2B5EF4-FFF2-40B4-BE49-F238E27FC236}">
                <a16:creationId xmlns:a16="http://schemas.microsoft.com/office/drawing/2014/main" id="{165CA7F1-B201-00D4-1874-6845407149C7}"/>
              </a:ext>
            </a:extLst>
          </p:cNvPr>
          <p:cNvCxnSpPr>
            <a:endCxn id="24" idx="0"/>
          </p:cNvCxnSpPr>
          <p:nvPr/>
        </p:nvCxnSpPr>
        <p:spPr>
          <a:xfrm>
            <a:off x="4414261" y="5943203"/>
            <a:ext cx="1288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32;p29">
            <a:extLst>
              <a:ext uri="{FF2B5EF4-FFF2-40B4-BE49-F238E27FC236}">
                <a16:creationId xmlns:a16="http://schemas.microsoft.com/office/drawing/2014/main" id="{DA05BCBC-1742-07E6-6666-BA31603D8C39}"/>
              </a:ext>
            </a:extLst>
          </p:cNvPr>
          <p:cNvCxnSpPr>
            <a:endCxn id="26" idx="0"/>
          </p:cNvCxnSpPr>
          <p:nvPr/>
        </p:nvCxnSpPr>
        <p:spPr>
          <a:xfrm>
            <a:off x="4414261" y="5943203"/>
            <a:ext cx="3816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30;p29">
            <a:extLst>
              <a:ext uri="{FF2B5EF4-FFF2-40B4-BE49-F238E27FC236}">
                <a16:creationId xmlns:a16="http://schemas.microsoft.com/office/drawing/2014/main" id="{52D9EDA1-1D3E-4F8B-FCC8-BD4B51A73B0E}"/>
              </a:ext>
            </a:extLst>
          </p:cNvPr>
          <p:cNvCxnSpPr/>
          <p:nvPr/>
        </p:nvCxnSpPr>
        <p:spPr>
          <a:xfrm rot="10800000" flipH="1">
            <a:off x="3497289" y="5943367"/>
            <a:ext cx="916800" cy="4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34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98;p31">
            <a:extLst>
              <a:ext uri="{FF2B5EF4-FFF2-40B4-BE49-F238E27FC236}">
                <a16:creationId xmlns:a16="http://schemas.microsoft.com/office/drawing/2014/main" id="{B881B59A-DC91-7939-79B2-5C73A6373325}"/>
              </a:ext>
            </a:extLst>
          </p:cNvPr>
          <p:cNvSpPr/>
          <p:nvPr/>
        </p:nvSpPr>
        <p:spPr>
          <a:xfrm>
            <a:off x="5101445" y="572331"/>
            <a:ext cx="1885460" cy="112103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3211042" y="6269078"/>
            <a:ext cx="2159534" cy="610987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47534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Applications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3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32175" y="67134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/Users/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/Documents/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MacOS and Linux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267;p28">
            <a:extLst>
              <a:ext uri="{FF2B5EF4-FFF2-40B4-BE49-F238E27FC236}">
                <a16:creationId xmlns:a16="http://schemas.microsoft.com/office/drawing/2014/main" id="{278D7BE3-6A25-8146-D887-09C0036FB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8">
            <a:extLst>
              <a:ext uri="{FF2B5EF4-FFF2-40B4-BE49-F238E27FC236}">
                <a16:creationId xmlns:a16="http://schemas.microsoft.com/office/drawing/2014/main" id="{61532A73-4DDD-EC09-3F2C-F90784E0F16C}"/>
              </a:ext>
            </a:extLst>
          </p:cNvPr>
          <p:cNvSpPr txBox="1"/>
          <p:nvPr/>
        </p:nvSpPr>
        <p:spPr>
          <a:xfrm>
            <a:off x="1692724" y="5476868"/>
            <a:ext cx="257547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269;p28">
            <a:extLst>
              <a:ext uri="{FF2B5EF4-FFF2-40B4-BE49-F238E27FC236}">
                <a16:creationId xmlns:a16="http://schemas.microsoft.com/office/drawing/2014/main" id="{B3450DF1-A53D-23BD-37F2-5CA6F559C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71;p28">
            <a:extLst>
              <a:ext uri="{FF2B5EF4-FFF2-40B4-BE49-F238E27FC236}">
                <a16:creationId xmlns:a16="http://schemas.microsoft.com/office/drawing/2014/main" id="{F5F86C9E-45D7-D2BD-244D-1427CD1B2DC0}"/>
              </a:ext>
            </a:extLst>
          </p:cNvPr>
          <p:cNvCxnSpPr/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2;p28">
            <a:extLst>
              <a:ext uri="{FF2B5EF4-FFF2-40B4-BE49-F238E27FC236}">
                <a16:creationId xmlns:a16="http://schemas.microsoft.com/office/drawing/2014/main" id="{E866034B-73A8-DB0D-C4E4-BA840CE92109}"/>
              </a:ext>
            </a:extLst>
          </p:cNvPr>
          <p:cNvCxnSpPr/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28">
            <a:extLst>
              <a:ext uri="{FF2B5EF4-FFF2-40B4-BE49-F238E27FC236}">
                <a16:creationId xmlns:a16="http://schemas.microsoft.com/office/drawing/2014/main" id="{38486941-A85F-17D2-9E9B-5BAF604366BB}"/>
              </a:ext>
            </a:extLst>
          </p:cNvPr>
          <p:cNvSpPr txBox="1"/>
          <p:nvPr/>
        </p:nvSpPr>
        <p:spPr>
          <a:xfrm>
            <a:off x="4654152" y="5476868"/>
            <a:ext cx="271074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oogle Shape;322;p29">
            <a:extLst>
              <a:ext uri="{FF2B5EF4-FFF2-40B4-BE49-F238E27FC236}">
                <a16:creationId xmlns:a16="http://schemas.microsoft.com/office/drawing/2014/main" id="{F331D0D3-26E0-E953-94E8-0E30BA9200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382167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25;p29">
            <a:extLst>
              <a:ext uri="{FF2B5EF4-FFF2-40B4-BE49-F238E27FC236}">
                <a16:creationId xmlns:a16="http://schemas.microsoft.com/office/drawing/2014/main" id="{72AF2ACD-8B1D-036A-7FEE-A089978C0F0B}"/>
              </a:ext>
            </a:extLst>
          </p:cNvPr>
          <p:cNvSpPr txBox="1"/>
          <p:nvPr/>
        </p:nvSpPr>
        <p:spPr>
          <a:xfrm>
            <a:off x="3695243" y="631784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326;p29">
            <a:extLst>
              <a:ext uri="{FF2B5EF4-FFF2-40B4-BE49-F238E27FC236}">
                <a16:creationId xmlns:a16="http://schemas.microsoft.com/office/drawing/2014/main" id="{2F48977E-EE2D-F474-E5F3-58DF9F9A3D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27;p29">
            <a:extLst>
              <a:ext uri="{FF2B5EF4-FFF2-40B4-BE49-F238E27FC236}">
                <a16:creationId xmlns:a16="http://schemas.microsoft.com/office/drawing/2014/main" id="{43F30656-C658-A758-3682-FB3EA6B1C9C9}"/>
              </a:ext>
            </a:extLst>
          </p:cNvPr>
          <p:cNvSpPr txBox="1"/>
          <p:nvPr/>
        </p:nvSpPr>
        <p:spPr>
          <a:xfrm>
            <a:off x="5900076" y="6350008"/>
            <a:ext cx="232755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" name="Google Shape;328;p29">
            <a:extLst>
              <a:ext uri="{FF2B5EF4-FFF2-40B4-BE49-F238E27FC236}">
                <a16:creationId xmlns:a16="http://schemas.microsoft.com/office/drawing/2014/main" id="{28F5B95B-C964-C5EE-4532-9B8897FC33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29;p29">
            <a:extLst>
              <a:ext uri="{FF2B5EF4-FFF2-40B4-BE49-F238E27FC236}">
                <a16:creationId xmlns:a16="http://schemas.microsoft.com/office/drawing/2014/main" id="{3BD3E92A-ABD8-C33F-F699-E66A1B3A5175}"/>
              </a:ext>
            </a:extLst>
          </p:cNvPr>
          <p:cNvSpPr txBox="1"/>
          <p:nvPr/>
        </p:nvSpPr>
        <p:spPr>
          <a:xfrm>
            <a:off x="8428052" y="6350008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" name="Google Shape;331;p29">
            <a:extLst>
              <a:ext uri="{FF2B5EF4-FFF2-40B4-BE49-F238E27FC236}">
                <a16:creationId xmlns:a16="http://schemas.microsoft.com/office/drawing/2014/main" id="{165CA7F1-B201-00D4-1874-6845407149C7}"/>
              </a:ext>
            </a:extLst>
          </p:cNvPr>
          <p:cNvCxnSpPr>
            <a:endCxn id="24" idx="0"/>
          </p:cNvCxnSpPr>
          <p:nvPr/>
        </p:nvCxnSpPr>
        <p:spPr>
          <a:xfrm>
            <a:off x="4414261" y="5943203"/>
            <a:ext cx="1288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32;p29">
            <a:extLst>
              <a:ext uri="{FF2B5EF4-FFF2-40B4-BE49-F238E27FC236}">
                <a16:creationId xmlns:a16="http://schemas.microsoft.com/office/drawing/2014/main" id="{DA05BCBC-1742-07E6-6666-BA31603D8C39}"/>
              </a:ext>
            </a:extLst>
          </p:cNvPr>
          <p:cNvCxnSpPr>
            <a:endCxn id="26" idx="0"/>
          </p:cNvCxnSpPr>
          <p:nvPr/>
        </p:nvCxnSpPr>
        <p:spPr>
          <a:xfrm>
            <a:off x="4414261" y="5943203"/>
            <a:ext cx="3816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30;p29">
            <a:extLst>
              <a:ext uri="{FF2B5EF4-FFF2-40B4-BE49-F238E27FC236}">
                <a16:creationId xmlns:a16="http://schemas.microsoft.com/office/drawing/2014/main" id="{52D9EDA1-1D3E-4F8B-FCC8-BD4B51A73B0E}"/>
              </a:ext>
            </a:extLst>
          </p:cNvPr>
          <p:cNvCxnSpPr/>
          <p:nvPr/>
        </p:nvCxnSpPr>
        <p:spPr>
          <a:xfrm rot="10800000" flipH="1">
            <a:off x="3497289" y="5943367"/>
            <a:ext cx="916800" cy="4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688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E6A82B-22F8-5845-8C3A-8996AAD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How do I access files and folders on Quest?</a:t>
            </a:r>
          </a:p>
        </p:txBody>
      </p:sp>
      <p:sp>
        <p:nvSpPr>
          <p:cNvPr id="1055" name="If your Allocation:"/>
          <p:cNvSpPr txBox="1"/>
          <p:nvPr/>
        </p:nvSpPr>
        <p:spPr>
          <a:xfrm>
            <a:off x="4152903" y="1660481"/>
            <a:ext cx="7220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endParaRPr sz="3375"/>
          </a:p>
        </p:txBody>
      </p:sp>
      <p:sp>
        <p:nvSpPr>
          <p:cNvPr id="1056" name="starts with “p” or “e” use “short”…"/>
          <p:cNvSpPr txBox="1"/>
          <p:nvPr/>
        </p:nvSpPr>
        <p:spPr>
          <a:xfrm>
            <a:off x="1347270" y="1365185"/>
            <a:ext cx="9497461" cy="467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253147" indent="-253147">
              <a:lnSpc>
                <a:spcPct val="140000"/>
              </a:lnSpc>
              <a:buSzPct val="100000"/>
              <a:buChar char="•"/>
            </a:pPr>
            <a:r>
              <a:rPr lang="en-US" sz="2400" b="1" dirty="0"/>
              <a:t>Operating system on Quest is Linux (</a:t>
            </a:r>
            <a:r>
              <a:rPr lang="en-US" sz="2400" b="1" dirty="0" err="1"/>
              <a:t>rhel</a:t>
            </a:r>
            <a:r>
              <a:rPr lang="en-US" sz="2400" b="1" dirty="0"/>
              <a:t> 8)</a:t>
            </a:r>
          </a:p>
          <a:p>
            <a:pPr marL="253147" indent="-253147">
              <a:lnSpc>
                <a:spcPct val="140000"/>
              </a:lnSpc>
              <a:buSzPct val="100000"/>
              <a:buChar char="•"/>
            </a:pPr>
            <a:r>
              <a:rPr lang="en-US" sz="2400" b="1" dirty="0"/>
              <a:t>When you log in, you will be in your </a:t>
            </a:r>
            <a:r>
              <a:rPr lang="en-US" sz="2400" b="1" i="1" dirty="0"/>
              <a:t>home directory</a:t>
            </a:r>
          </a:p>
          <a:p>
            <a:pPr marL="253147" indent="-253147">
              <a:lnSpc>
                <a:spcPct val="140000"/>
              </a:lnSpc>
              <a:buSzPct val="100000"/>
              <a:buChar char="•"/>
            </a:pPr>
            <a:r>
              <a:rPr lang="en-US" sz="2400" b="1" dirty="0"/>
              <a:t>File system is shared across all computers on Quest </a:t>
            </a:r>
            <a:endParaRPr lang="en-US" sz="2400" dirty="0"/>
          </a:p>
          <a:p>
            <a:pPr marL="990575" lvl="1" indent="-380990">
              <a:lnSpc>
                <a:spcPct val="140000"/>
              </a:lnSpc>
              <a:buSzPct val="100000"/>
              <a:buFont typeface="Wingdings" pitchFamily="2" charset="2"/>
              <a:buChar char="à"/>
            </a:pPr>
            <a:r>
              <a:rPr lang="en-US" sz="2400" dirty="0"/>
              <a:t>You can access your files &amp; folders from anywhere</a:t>
            </a:r>
            <a:endParaRPr lang="en-US" sz="2400" dirty="0">
              <a:ea typeface="Calibri"/>
              <a:cs typeface="Calibri"/>
            </a:endParaRPr>
          </a:p>
          <a:p>
            <a:pPr marL="253147" indent="-253147">
              <a:lnSpc>
                <a:spcPct val="140000"/>
              </a:lnSpc>
              <a:buSzPct val="100000"/>
              <a:buChar char="•"/>
            </a:pPr>
            <a:r>
              <a:rPr lang="en-US" sz="2400" b="1" dirty="0"/>
              <a:t>Folders you might work in: </a:t>
            </a:r>
            <a:endParaRPr lang="en-US" sz="2400" b="1" dirty="0">
              <a:ea typeface="Calibri"/>
              <a:cs typeface="Calibri"/>
            </a:endParaRPr>
          </a:p>
          <a:p>
            <a:pPr marL="990575" lvl="1" indent="-380990">
              <a:lnSpc>
                <a:spcPct val="14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/home/&lt;</a:t>
            </a:r>
            <a:r>
              <a:rPr lang="en-US" sz="2400" dirty="0" err="1"/>
              <a:t>netid</a:t>
            </a:r>
            <a:r>
              <a:rPr lang="en-US" sz="2400" dirty="0"/>
              <a:t>&gt; 		</a:t>
            </a:r>
            <a:r>
              <a:rPr lang="en-US" sz="2400" dirty="0">
                <a:sym typeface="Wingdings" pitchFamily="2" charset="2"/>
              </a:rPr>
              <a:t> your personal home directory </a:t>
            </a:r>
            <a:endParaRPr lang="en-US" sz="2400" u="sng" dirty="0"/>
          </a:p>
          <a:p>
            <a:pPr marL="990575" lvl="1" indent="-380990">
              <a:lnSpc>
                <a:spcPct val="14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/projects/&lt;</a:t>
            </a:r>
            <a:r>
              <a:rPr lang="en-US" sz="2400" dirty="0" err="1"/>
              <a:t>alloc</a:t>
            </a:r>
            <a:r>
              <a:rPr lang="en-US" sz="2400" dirty="0"/>
              <a:t>-id&gt; 		</a:t>
            </a:r>
            <a:r>
              <a:rPr lang="en-US" sz="2400" dirty="0">
                <a:sym typeface="Wingdings" pitchFamily="2" charset="2"/>
              </a:rPr>
              <a:t> your allocation directories </a:t>
            </a:r>
            <a:endParaRPr lang="en-US" sz="2400" dirty="0"/>
          </a:p>
          <a:p>
            <a:pPr marL="990575" lvl="1" indent="-380990">
              <a:lnSpc>
                <a:spcPct val="14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/scratch /&lt;</a:t>
            </a:r>
            <a:r>
              <a:rPr lang="en-US" sz="2400" dirty="0" err="1"/>
              <a:t>netid</a:t>
            </a:r>
            <a:r>
              <a:rPr lang="en-US" sz="2400" dirty="0"/>
              <a:t>&gt; 		</a:t>
            </a:r>
            <a:r>
              <a:rPr lang="en-US" sz="2400" dirty="0">
                <a:sym typeface="Wingdings" pitchFamily="2" charset="2"/>
              </a:rPr>
              <a:t> 5TB of temporary (30 day) storage</a:t>
            </a:r>
          </a:p>
          <a:p>
            <a:pPr marL="990575" lvl="1" indent="-380990">
              <a:lnSpc>
                <a:spcPct val="14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/projects /b1042 		</a:t>
            </a:r>
            <a:r>
              <a:rPr lang="en-US" sz="2400" dirty="0">
                <a:sym typeface="Wingdings" pitchFamily="2" charset="2"/>
              </a:rPr>
              <a:t> shared genomics scratch storage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7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E6A82B-22F8-5845-8C3A-8996AAD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How do I access files and folders on Quest?</a:t>
            </a:r>
          </a:p>
        </p:txBody>
      </p:sp>
      <p:sp>
        <p:nvSpPr>
          <p:cNvPr id="1055" name="If your Allocation:"/>
          <p:cNvSpPr txBox="1"/>
          <p:nvPr/>
        </p:nvSpPr>
        <p:spPr>
          <a:xfrm>
            <a:off x="4152903" y="1660481"/>
            <a:ext cx="7220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endParaRPr sz="3375"/>
          </a:p>
        </p:txBody>
      </p:sp>
      <p:pic>
        <p:nvPicPr>
          <p:cNvPr id="2" name="Google Shape;341;p30">
            <a:extLst>
              <a:ext uri="{FF2B5EF4-FFF2-40B4-BE49-F238E27FC236}">
                <a16:creationId xmlns:a16="http://schemas.microsoft.com/office/drawing/2014/main" id="{7907042C-7EA9-A84F-FA7C-BF3E32C37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1417" y="266014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42;p30">
            <a:extLst>
              <a:ext uri="{FF2B5EF4-FFF2-40B4-BE49-F238E27FC236}">
                <a16:creationId xmlns:a16="http://schemas.microsoft.com/office/drawing/2014/main" id="{A418A30A-EE87-EF65-A803-25FA777EACEE}"/>
              </a:ext>
            </a:extLst>
          </p:cNvPr>
          <p:cNvSpPr txBox="1"/>
          <p:nvPr/>
        </p:nvSpPr>
        <p:spPr>
          <a:xfrm>
            <a:off x="2641201" y="2660148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home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" name="Google Shape;343;p30">
            <a:extLst>
              <a:ext uri="{FF2B5EF4-FFF2-40B4-BE49-F238E27FC236}">
                <a16:creationId xmlns:a16="http://schemas.microsoft.com/office/drawing/2014/main" id="{0A22DE5B-FDFE-C5C4-F9D4-D4C1ABDD62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4371" y="2537402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5;p30">
            <a:extLst>
              <a:ext uri="{FF2B5EF4-FFF2-40B4-BE49-F238E27FC236}">
                <a16:creationId xmlns:a16="http://schemas.microsoft.com/office/drawing/2014/main" id="{F7057D5C-3463-FE82-2357-A74CBCE304B0}"/>
              </a:ext>
            </a:extLst>
          </p:cNvPr>
          <p:cNvSpPr/>
          <p:nvPr/>
        </p:nvSpPr>
        <p:spPr>
          <a:xfrm>
            <a:off x="1871548" y="1382247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346;p30">
            <a:extLst>
              <a:ext uri="{FF2B5EF4-FFF2-40B4-BE49-F238E27FC236}">
                <a16:creationId xmlns:a16="http://schemas.microsoft.com/office/drawing/2014/main" id="{B86E43F8-9020-0978-5B2F-B0A46259528A}"/>
              </a:ext>
            </a:extLst>
          </p:cNvPr>
          <p:cNvSpPr txBox="1"/>
          <p:nvPr/>
        </p:nvSpPr>
        <p:spPr>
          <a:xfrm>
            <a:off x="2246706" y="1318081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3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" name="Google Shape;348;p30">
            <a:extLst>
              <a:ext uri="{FF2B5EF4-FFF2-40B4-BE49-F238E27FC236}">
                <a16:creationId xmlns:a16="http://schemas.microsoft.com/office/drawing/2014/main" id="{033BA3CC-A623-02C7-DE72-5D7B57B4BE47}"/>
              </a:ext>
            </a:extLst>
          </p:cNvPr>
          <p:cNvCxnSpPr>
            <a:endCxn id="6" idx="2"/>
          </p:cNvCxnSpPr>
          <p:nvPr/>
        </p:nvCxnSpPr>
        <p:spPr>
          <a:xfrm rot="10800000" flipH="1">
            <a:off x="2454948" y="2002647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9;p30">
            <a:extLst>
              <a:ext uri="{FF2B5EF4-FFF2-40B4-BE49-F238E27FC236}">
                <a16:creationId xmlns:a16="http://schemas.microsoft.com/office/drawing/2014/main" id="{8A3EA8AC-4DF7-6140-9114-A49021E73B6C}"/>
              </a:ext>
            </a:extLst>
          </p:cNvPr>
          <p:cNvCxnSpPr>
            <a:stCxn id="6" idx="3"/>
          </p:cNvCxnSpPr>
          <p:nvPr/>
        </p:nvCxnSpPr>
        <p:spPr>
          <a:xfrm>
            <a:off x="3048748" y="1692447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Google Shape;350;p30">
            <a:extLst>
              <a:ext uri="{FF2B5EF4-FFF2-40B4-BE49-F238E27FC236}">
                <a16:creationId xmlns:a16="http://schemas.microsoft.com/office/drawing/2014/main" id="{5553366D-BC5E-0A55-E5D2-9C5351F029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955" y="3775578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51;p30">
            <a:extLst>
              <a:ext uri="{FF2B5EF4-FFF2-40B4-BE49-F238E27FC236}">
                <a16:creationId xmlns:a16="http://schemas.microsoft.com/office/drawing/2014/main" id="{19420807-8752-49A3-513A-FF513D6CF61C}"/>
              </a:ext>
            </a:extLst>
          </p:cNvPr>
          <p:cNvSpPr txBox="1"/>
          <p:nvPr/>
        </p:nvSpPr>
        <p:spPr>
          <a:xfrm>
            <a:off x="1261740" y="377557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hsc945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352;p30">
            <a:extLst>
              <a:ext uri="{FF2B5EF4-FFF2-40B4-BE49-F238E27FC236}">
                <a16:creationId xmlns:a16="http://schemas.microsoft.com/office/drawing/2014/main" id="{314EF596-6807-8DB8-70A6-DFF6789BA7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9669" y="3775578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53;p30">
            <a:extLst>
              <a:ext uri="{FF2B5EF4-FFF2-40B4-BE49-F238E27FC236}">
                <a16:creationId xmlns:a16="http://schemas.microsoft.com/office/drawing/2014/main" id="{D5E009FA-B63F-1E00-C8E8-76094604A6EC}"/>
              </a:ext>
            </a:extLst>
          </p:cNvPr>
          <p:cNvSpPr txBox="1"/>
          <p:nvPr/>
        </p:nvSpPr>
        <p:spPr>
          <a:xfrm>
            <a:off x="3973545" y="377557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yourNetID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354;p30">
            <a:extLst>
              <a:ext uri="{FF2B5EF4-FFF2-40B4-BE49-F238E27FC236}">
                <a16:creationId xmlns:a16="http://schemas.microsoft.com/office/drawing/2014/main" id="{9DF68D16-1478-1B7D-2331-78F686A23C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0154" y="3699819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58;p30">
            <a:extLst>
              <a:ext uri="{FF2B5EF4-FFF2-40B4-BE49-F238E27FC236}">
                <a16:creationId xmlns:a16="http://schemas.microsoft.com/office/drawing/2014/main" id="{E3D8D3F4-16BE-F804-851A-BCCE5AE982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6653" y="369981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362;p30">
            <a:extLst>
              <a:ext uri="{FF2B5EF4-FFF2-40B4-BE49-F238E27FC236}">
                <a16:creationId xmlns:a16="http://schemas.microsoft.com/office/drawing/2014/main" id="{53B62921-FB51-2BB9-0388-03F8227EBBA5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rot="10800000">
            <a:off x="5854445" y="3003819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63;p30">
            <a:extLst>
              <a:ext uri="{FF2B5EF4-FFF2-40B4-BE49-F238E27FC236}">
                <a16:creationId xmlns:a16="http://schemas.microsoft.com/office/drawing/2014/main" id="{2197AE34-B089-A66F-C145-0B4D6725233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rot="10800000">
            <a:off x="5854144" y="3003819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364;p30">
            <a:extLst>
              <a:ext uri="{FF2B5EF4-FFF2-40B4-BE49-F238E27FC236}">
                <a16:creationId xmlns:a16="http://schemas.microsoft.com/office/drawing/2014/main" id="{0348762C-1DE6-C15E-D0C5-E035A8DC4B1C}"/>
              </a:ext>
            </a:extLst>
          </p:cNvPr>
          <p:cNvCxnSpPr>
            <a:stCxn id="11" idx="1"/>
            <a:endCxn id="2" idx="2"/>
          </p:cNvCxnSpPr>
          <p:nvPr/>
        </p:nvCxnSpPr>
        <p:spPr>
          <a:xfrm rot="10800000" flipH="1">
            <a:off x="1261740" y="3126377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65;p30">
            <a:extLst>
              <a:ext uri="{FF2B5EF4-FFF2-40B4-BE49-F238E27FC236}">
                <a16:creationId xmlns:a16="http://schemas.microsoft.com/office/drawing/2014/main" id="{632C569F-3B59-A9C6-AD6D-F7C654749AD2}"/>
              </a:ext>
            </a:extLst>
          </p:cNvPr>
          <p:cNvCxnSpPr>
            <a:endCxn id="2" idx="2"/>
          </p:cNvCxnSpPr>
          <p:nvPr/>
        </p:nvCxnSpPr>
        <p:spPr>
          <a:xfrm rot="10800000">
            <a:off x="2401309" y="3126483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12;p27">
            <a:extLst>
              <a:ext uri="{FF2B5EF4-FFF2-40B4-BE49-F238E27FC236}">
                <a16:creationId xmlns:a16="http://schemas.microsoft.com/office/drawing/2014/main" id="{7A96724D-4EC5-98E2-005D-A060D493CE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278" y="5006493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3;p27">
            <a:extLst>
              <a:ext uri="{FF2B5EF4-FFF2-40B4-BE49-F238E27FC236}">
                <a16:creationId xmlns:a16="http://schemas.microsoft.com/office/drawing/2014/main" id="{54CD1E23-32EF-1CD0-C6CE-62AE58EE324E}"/>
              </a:ext>
            </a:extLst>
          </p:cNvPr>
          <p:cNvSpPr txBox="1"/>
          <p:nvPr/>
        </p:nvSpPr>
        <p:spPr>
          <a:xfrm>
            <a:off x="924062" y="5006492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job_scripts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" name="Google Shape;214;p27">
            <a:extLst>
              <a:ext uri="{FF2B5EF4-FFF2-40B4-BE49-F238E27FC236}">
                <a16:creationId xmlns:a16="http://schemas.microsoft.com/office/drawing/2014/main" id="{3FA83FA9-EDB2-C813-5E3B-E16EC18873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8163" y="49931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15;p27">
            <a:extLst>
              <a:ext uri="{FF2B5EF4-FFF2-40B4-BE49-F238E27FC236}">
                <a16:creationId xmlns:a16="http://schemas.microsoft.com/office/drawing/2014/main" id="{6B1F08BA-FB35-1FA2-11AD-EAA88B40AB6B}"/>
              </a:ext>
            </a:extLst>
          </p:cNvPr>
          <p:cNvSpPr txBox="1"/>
          <p:nvPr/>
        </p:nvSpPr>
        <p:spPr>
          <a:xfrm>
            <a:off x="3477948" y="499315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R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216;p27">
            <a:extLst>
              <a:ext uri="{FF2B5EF4-FFF2-40B4-BE49-F238E27FC236}">
                <a16:creationId xmlns:a16="http://schemas.microsoft.com/office/drawing/2014/main" id="{AE10BFC7-CECA-0852-4FAC-1C4FB2F006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6153" y="5028095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19;p27">
            <a:extLst>
              <a:ext uri="{FF2B5EF4-FFF2-40B4-BE49-F238E27FC236}">
                <a16:creationId xmlns:a16="http://schemas.microsoft.com/office/drawing/2014/main" id="{2C171BA1-9D91-6326-76C4-8D62A775C75F}"/>
              </a:ext>
            </a:extLst>
          </p:cNvPr>
          <p:cNvCxnSpPr/>
          <p:nvPr/>
        </p:nvCxnSpPr>
        <p:spPr>
          <a:xfrm rot="10800000" flipH="1">
            <a:off x="684170" y="4252492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20;p27">
            <a:extLst>
              <a:ext uri="{FF2B5EF4-FFF2-40B4-BE49-F238E27FC236}">
                <a16:creationId xmlns:a16="http://schemas.microsoft.com/office/drawing/2014/main" id="{6F49E36B-5A83-D198-C482-8CC755E3A4D8}"/>
              </a:ext>
            </a:extLst>
          </p:cNvPr>
          <p:cNvCxnSpPr/>
          <p:nvPr/>
        </p:nvCxnSpPr>
        <p:spPr>
          <a:xfrm rot="10800000">
            <a:off x="1059708" y="4242095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1;p27">
            <a:extLst>
              <a:ext uri="{FF2B5EF4-FFF2-40B4-BE49-F238E27FC236}">
                <a16:creationId xmlns:a16="http://schemas.microsoft.com/office/drawing/2014/main" id="{D0AA8F12-5DE4-A19E-FC82-B5A19C27A7E3}"/>
              </a:ext>
            </a:extLst>
          </p:cNvPr>
          <p:cNvCxnSpPr/>
          <p:nvPr/>
        </p:nvCxnSpPr>
        <p:spPr>
          <a:xfrm rot="10800000">
            <a:off x="1021846" y="4241912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17;p27">
            <a:extLst>
              <a:ext uri="{FF2B5EF4-FFF2-40B4-BE49-F238E27FC236}">
                <a16:creationId xmlns:a16="http://schemas.microsoft.com/office/drawing/2014/main" id="{71986BC0-6A1F-0B7C-6E3A-EF7FAC18C57D}"/>
              </a:ext>
            </a:extLst>
          </p:cNvPr>
          <p:cNvSpPr txBox="1"/>
          <p:nvPr/>
        </p:nvSpPr>
        <p:spPr>
          <a:xfrm>
            <a:off x="5295936" y="5028095"/>
            <a:ext cx="293366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environment_files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" name="Google Shape;342;p30">
            <a:extLst>
              <a:ext uri="{FF2B5EF4-FFF2-40B4-BE49-F238E27FC236}">
                <a16:creationId xmlns:a16="http://schemas.microsoft.com/office/drawing/2014/main" id="{E7A371B9-681B-FD2F-C7F2-C9D2336BEA8C}"/>
              </a:ext>
            </a:extLst>
          </p:cNvPr>
          <p:cNvSpPr txBox="1"/>
          <p:nvPr/>
        </p:nvSpPr>
        <p:spPr>
          <a:xfrm>
            <a:off x="6094156" y="256913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projects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" name="Google Shape;348;p30">
            <a:extLst>
              <a:ext uri="{FF2B5EF4-FFF2-40B4-BE49-F238E27FC236}">
                <a16:creationId xmlns:a16="http://schemas.microsoft.com/office/drawing/2014/main" id="{4227FC85-D44F-27AF-EDEF-DF15C4BE1874}"/>
              </a:ext>
            </a:extLst>
          </p:cNvPr>
          <p:cNvCxnSpPr/>
          <p:nvPr/>
        </p:nvCxnSpPr>
        <p:spPr>
          <a:xfrm rot="10800000" flipH="1">
            <a:off x="671382" y="545948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213;p27">
            <a:extLst>
              <a:ext uri="{FF2B5EF4-FFF2-40B4-BE49-F238E27FC236}">
                <a16:creationId xmlns:a16="http://schemas.microsoft.com/office/drawing/2014/main" id="{920EB026-16C7-259E-295C-7FA695A2B2F8}"/>
              </a:ext>
            </a:extLst>
          </p:cNvPr>
          <p:cNvSpPr txBox="1"/>
          <p:nvPr/>
        </p:nvSpPr>
        <p:spPr>
          <a:xfrm>
            <a:off x="589706" y="592582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minimap2.sh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2991842-490E-8CD0-7DD3-73683458EB41}"/>
              </a:ext>
            </a:extLst>
          </p:cNvPr>
          <p:cNvSpPr/>
          <p:nvPr/>
        </p:nvSpPr>
        <p:spPr>
          <a:xfrm flipH="1">
            <a:off x="2591714" y="5935889"/>
            <a:ext cx="2431600" cy="519872"/>
          </a:xfrm>
          <a:prstGeom prst="rightArrow">
            <a:avLst>
              <a:gd name="adj1" fmla="val 404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217;p27">
            <a:extLst>
              <a:ext uri="{FF2B5EF4-FFF2-40B4-BE49-F238E27FC236}">
                <a16:creationId xmlns:a16="http://schemas.microsoft.com/office/drawing/2014/main" id="{FCB90992-9DAB-FC41-5716-0BE8C2104EFD}"/>
              </a:ext>
            </a:extLst>
          </p:cNvPr>
          <p:cNvSpPr txBox="1"/>
          <p:nvPr/>
        </p:nvSpPr>
        <p:spPr>
          <a:xfrm>
            <a:off x="5177523" y="5812028"/>
            <a:ext cx="607948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What is the path to this file?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043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E6A82B-22F8-5845-8C3A-8996AAD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How do I access files and folders on Quest?</a:t>
            </a:r>
          </a:p>
        </p:txBody>
      </p:sp>
      <p:sp>
        <p:nvSpPr>
          <p:cNvPr id="1055" name="If your Allocation:"/>
          <p:cNvSpPr txBox="1"/>
          <p:nvPr/>
        </p:nvSpPr>
        <p:spPr>
          <a:xfrm>
            <a:off x="4152903" y="1660481"/>
            <a:ext cx="7220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endParaRPr sz="3375"/>
          </a:p>
        </p:txBody>
      </p:sp>
      <p:pic>
        <p:nvPicPr>
          <p:cNvPr id="2" name="Google Shape;341;p30">
            <a:extLst>
              <a:ext uri="{FF2B5EF4-FFF2-40B4-BE49-F238E27FC236}">
                <a16:creationId xmlns:a16="http://schemas.microsoft.com/office/drawing/2014/main" id="{7907042C-7EA9-A84F-FA7C-BF3E32C37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1417" y="266014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42;p30">
            <a:extLst>
              <a:ext uri="{FF2B5EF4-FFF2-40B4-BE49-F238E27FC236}">
                <a16:creationId xmlns:a16="http://schemas.microsoft.com/office/drawing/2014/main" id="{A418A30A-EE87-EF65-A803-25FA777EACEE}"/>
              </a:ext>
            </a:extLst>
          </p:cNvPr>
          <p:cNvSpPr txBox="1"/>
          <p:nvPr/>
        </p:nvSpPr>
        <p:spPr>
          <a:xfrm>
            <a:off x="2641201" y="2660148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home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" name="Google Shape;343;p30">
            <a:extLst>
              <a:ext uri="{FF2B5EF4-FFF2-40B4-BE49-F238E27FC236}">
                <a16:creationId xmlns:a16="http://schemas.microsoft.com/office/drawing/2014/main" id="{0A22DE5B-FDFE-C5C4-F9D4-D4C1ABDD62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4371" y="2537402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5;p30">
            <a:extLst>
              <a:ext uri="{FF2B5EF4-FFF2-40B4-BE49-F238E27FC236}">
                <a16:creationId xmlns:a16="http://schemas.microsoft.com/office/drawing/2014/main" id="{F7057D5C-3463-FE82-2357-A74CBCE304B0}"/>
              </a:ext>
            </a:extLst>
          </p:cNvPr>
          <p:cNvSpPr/>
          <p:nvPr/>
        </p:nvSpPr>
        <p:spPr>
          <a:xfrm>
            <a:off x="1871548" y="1382247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346;p30">
            <a:extLst>
              <a:ext uri="{FF2B5EF4-FFF2-40B4-BE49-F238E27FC236}">
                <a16:creationId xmlns:a16="http://schemas.microsoft.com/office/drawing/2014/main" id="{B86E43F8-9020-0978-5B2F-B0A46259528A}"/>
              </a:ext>
            </a:extLst>
          </p:cNvPr>
          <p:cNvSpPr txBox="1"/>
          <p:nvPr/>
        </p:nvSpPr>
        <p:spPr>
          <a:xfrm>
            <a:off x="2246706" y="1318081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3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" name="Google Shape;348;p30">
            <a:extLst>
              <a:ext uri="{FF2B5EF4-FFF2-40B4-BE49-F238E27FC236}">
                <a16:creationId xmlns:a16="http://schemas.microsoft.com/office/drawing/2014/main" id="{033BA3CC-A623-02C7-DE72-5D7B57B4BE47}"/>
              </a:ext>
            </a:extLst>
          </p:cNvPr>
          <p:cNvCxnSpPr>
            <a:endCxn id="6" idx="2"/>
          </p:cNvCxnSpPr>
          <p:nvPr/>
        </p:nvCxnSpPr>
        <p:spPr>
          <a:xfrm rot="10800000" flipH="1">
            <a:off x="2454948" y="2002647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9;p30">
            <a:extLst>
              <a:ext uri="{FF2B5EF4-FFF2-40B4-BE49-F238E27FC236}">
                <a16:creationId xmlns:a16="http://schemas.microsoft.com/office/drawing/2014/main" id="{8A3EA8AC-4DF7-6140-9114-A49021E73B6C}"/>
              </a:ext>
            </a:extLst>
          </p:cNvPr>
          <p:cNvCxnSpPr>
            <a:stCxn id="6" idx="3"/>
          </p:cNvCxnSpPr>
          <p:nvPr/>
        </p:nvCxnSpPr>
        <p:spPr>
          <a:xfrm>
            <a:off x="3048748" y="1692447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Google Shape;350;p30">
            <a:extLst>
              <a:ext uri="{FF2B5EF4-FFF2-40B4-BE49-F238E27FC236}">
                <a16:creationId xmlns:a16="http://schemas.microsoft.com/office/drawing/2014/main" id="{5553366D-BC5E-0A55-E5D2-9C5351F029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955" y="3775578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51;p30">
            <a:extLst>
              <a:ext uri="{FF2B5EF4-FFF2-40B4-BE49-F238E27FC236}">
                <a16:creationId xmlns:a16="http://schemas.microsoft.com/office/drawing/2014/main" id="{19420807-8752-49A3-513A-FF513D6CF61C}"/>
              </a:ext>
            </a:extLst>
          </p:cNvPr>
          <p:cNvSpPr txBox="1"/>
          <p:nvPr/>
        </p:nvSpPr>
        <p:spPr>
          <a:xfrm>
            <a:off x="1261740" y="377557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hsc945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352;p30">
            <a:extLst>
              <a:ext uri="{FF2B5EF4-FFF2-40B4-BE49-F238E27FC236}">
                <a16:creationId xmlns:a16="http://schemas.microsoft.com/office/drawing/2014/main" id="{314EF596-6807-8DB8-70A6-DFF6789BA7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9669" y="3775578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53;p30">
            <a:extLst>
              <a:ext uri="{FF2B5EF4-FFF2-40B4-BE49-F238E27FC236}">
                <a16:creationId xmlns:a16="http://schemas.microsoft.com/office/drawing/2014/main" id="{D5E009FA-B63F-1E00-C8E8-76094604A6EC}"/>
              </a:ext>
            </a:extLst>
          </p:cNvPr>
          <p:cNvSpPr txBox="1"/>
          <p:nvPr/>
        </p:nvSpPr>
        <p:spPr>
          <a:xfrm>
            <a:off x="3973545" y="377557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yourNetID</a:t>
            </a: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354;p30">
            <a:extLst>
              <a:ext uri="{FF2B5EF4-FFF2-40B4-BE49-F238E27FC236}">
                <a16:creationId xmlns:a16="http://schemas.microsoft.com/office/drawing/2014/main" id="{9DF68D16-1478-1B7D-2331-78F686A23C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0154" y="3699819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58;p30">
            <a:extLst>
              <a:ext uri="{FF2B5EF4-FFF2-40B4-BE49-F238E27FC236}">
                <a16:creationId xmlns:a16="http://schemas.microsoft.com/office/drawing/2014/main" id="{E3D8D3F4-16BE-F804-851A-BCCE5AE982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6653" y="369981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362;p30">
            <a:extLst>
              <a:ext uri="{FF2B5EF4-FFF2-40B4-BE49-F238E27FC236}">
                <a16:creationId xmlns:a16="http://schemas.microsoft.com/office/drawing/2014/main" id="{53B62921-FB51-2BB9-0388-03F8227EBBA5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rot="10800000">
            <a:off x="5854445" y="3003819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63;p30">
            <a:extLst>
              <a:ext uri="{FF2B5EF4-FFF2-40B4-BE49-F238E27FC236}">
                <a16:creationId xmlns:a16="http://schemas.microsoft.com/office/drawing/2014/main" id="{2197AE34-B089-A66F-C145-0B4D6725233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rot="10800000">
            <a:off x="5854144" y="3003819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364;p30">
            <a:extLst>
              <a:ext uri="{FF2B5EF4-FFF2-40B4-BE49-F238E27FC236}">
                <a16:creationId xmlns:a16="http://schemas.microsoft.com/office/drawing/2014/main" id="{0348762C-1DE6-C15E-D0C5-E035A8DC4B1C}"/>
              </a:ext>
            </a:extLst>
          </p:cNvPr>
          <p:cNvCxnSpPr>
            <a:stCxn id="11" idx="1"/>
            <a:endCxn id="2" idx="2"/>
          </p:cNvCxnSpPr>
          <p:nvPr/>
        </p:nvCxnSpPr>
        <p:spPr>
          <a:xfrm rot="10800000" flipH="1">
            <a:off x="1261740" y="3126377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65;p30">
            <a:extLst>
              <a:ext uri="{FF2B5EF4-FFF2-40B4-BE49-F238E27FC236}">
                <a16:creationId xmlns:a16="http://schemas.microsoft.com/office/drawing/2014/main" id="{632C569F-3B59-A9C6-AD6D-F7C654749AD2}"/>
              </a:ext>
            </a:extLst>
          </p:cNvPr>
          <p:cNvCxnSpPr>
            <a:endCxn id="2" idx="2"/>
          </p:cNvCxnSpPr>
          <p:nvPr/>
        </p:nvCxnSpPr>
        <p:spPr>
          <a:xfrm rot="10800000">
            <a:off x="2401309" y="3126483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12;p27">
            <a:extLst>
              <a:ext uri="{FF2B5EF4-FFF2-40B4-BE49-F238E27FC236}">
                <a16:creationId xmlns:a16="http://schemas.microsoft.com/office/drawing/2014/main" id="{7A96724D-4EC5-98E2-005D-A060D493CE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278" y="5006493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3;p27">
            <a:extLst>
              <a:ext uri="{FF2B5EF4-FFF2-40B4-BE49-F238E27FC236}">
                <a16:creationId xmlns:a16="http://schemas.microsoft.com/office/drawing/2014/main" id="{54CD1E23-32EF-1CD0-C6CE-62AE58EE324E}"/>
              </a:ext>
            </a:extLst>
          </p:cNvPr>
          <p:cNvSpPr txBox="1"/>
          <p:nvPr/>
        </p:nvSpPr>
        <p:spPr>
          <a:xfrm>
            <a:off x="924062" y="5006492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job_scripts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" name="Google Shape;214;p27">
            <a:extLst>
              <a:ext uri="{FF2B5EF4-FFF2-40B4-BE49-F238E27FC236}">
                <a16:creationId xmlns:a16="http://schemas.microsoft.com/office/drawing/2014/main" id="{3FA83FA9-EDB2-C813-5E3B-E16EC18873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8163" y="49931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15;p27">
            <a:extLst>
              <a:ext uri="{FF2B5EF4-FFF2-40B4-BE49-F238E27FC236}">
                <a16:creationId xmlns:a16="http://schemas.microsoft.com/office/drawing/2014/main" id="{6B1F08BA-FB35-1FA2-11AD-EAA88B40AB6B}"/>
              </a:ext>
            </a:extLst>
          </p:cNvPr>
          <p:cNvSpPr txBox="1"/>
          <p:nvPr/>
        </p:nvSpPr>
        <p:spPr>
          <a:xfrm>
            <a:off x="3477948" y="499315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R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216;p27">
            <a:extLst>
              <a:ext uri="{FF2B5EF4-FFF2-40B4-BE49-F238E27FC236}">
                <a16:creationId xmlns:a16="http://schemas.microsoft.com/office/drawing/2014/main" id="{AE10BFC7-CECA-0852-4FAC-1C4FB2F006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6153" y="5028095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19;p27">
            <a:extLst>
              <a:ext uri="{FF2B5EF4-FFF2-40B4-BE49-F238E27FC236}">
                <a16:creationId xmlns:a16="http://schemas.microsoft.com/office/drawing/2014/main" id="{2C171BA1-9D91-6326-76C4-8D62A775C75F}"/>
              </a:ext>
            </a:extLst>
          </p:cNvPr>
          <p:cNvCxnSpPr/>
          <p:nvPr/>
        </p:nvCxnSpPr>
        <p:spPr>
          <a:xfrm rot="10800000" flipH="1">
            <a:off x="684170" y="4252492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20;p27">
            <a:extLst>
              <a:ext uri="{FF2B5EF4-FFF2-40B4-BE49-F238E27FC236}">
                <a16:creationId xmlns:a16="http://schemas.microsoft.com/office/drawing/2014/main" id="{6F49E36B-5A83-D198-C482-8CC755E3A4D8}"/>
              </a:ext>
            </a:extLst>
          </p:cNvPr>
          <p:cNvCxnSpPr/>
          <p:nvPr/>
        </p:nvCxnSpPr>
        <p:spPr>
          <a:xfrm rot="10800000">
            <a:off x="1059708" y="4242095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1;p27">
            <a:extLst>
              <a:ext uri="{FF2B5EF4-FFF2-40B4-BE49-F238E27FC236}">
                <a16:creationId xmlns:a16="http://schemas.microsoft.com/office/drawing/2014/main" id="{D0AA8F12-5DE4-A19E-FC82-B5A19C27A7E3}"/>
              </a:ext>
            </a:extLst>
          </p:cNvPr>
          <p:cNvCxnSpPr/>
          <p:nvPr/>
        </p:nvCxnSpPr>
        <p:spPr>
          <a:xfrm rot="10800000">
            <a:off x="1021846" y="4241912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17;p27">
            <a:extLst>
              <a:ext uri="{FF2B5EF4-FFF2-40B4-BE49-F238E27FC236}">
                <a16:creationId xmlns:a16="http://schemas.microsoft.com/office/drawing/2014/main" id="{71986BC0-6A1F-0B7C-6E3A-EF7FAC18C57D}"/>
              </a:ext>
            </a:extLst>
          </p:cNvPr>
          <p:cNvSpPr txBox="1"/>
          <p:nvPr/>
        </p:nvSpPr>
        <p:spPr>
          <a:xfrm>
            <a:off x="5295936" y="5028095"/>
            <a:ext cx="293366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 err="1">
                <a:latin typeface="Roboto Mono"/>
                <a:ea typeface="Roboto Mono"/>
                <a:cs typeface="Roboto Mono"/>
                <a:sym typeface="Roboto Mono"/>
              </a:rPr>
              <a:t>environment_files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" name="Google Shape;342;p30">
            <a:extLst>
              <a:ext uri="{FF2B5EF4-FFF2-40B4-BE49-F238E27FC236}">
                <a16:creationId xmlns:a16="http://schemas.microsoft.com/office/drawing/2014/main" id="{E7A371B9-681B-FD2F-C7F2-C9D2336BEA8C}"/>
              </a:ext>
            </a:extLst>
          </p:cNvPr>
          <p:cNvSpPr txBox="1"/>
          <p:nvPr/>
        </p:nvSpPr>
        <p:spPr>
          <a:xfrm>
            <a:off x="6094156" y="256913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projects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" name="Google Shape;348;p30">
            <a:extLst>
              <a:ext uri="{FF2B5EF4-FFF2-40B4-BE49-F238E27FC236}">
                <a16:creationId xmlns:a16="http://schemas.microsoft.com/office/drawing/2014/main" id="{4227FC85-D44F-27AF-EDEF-DF15C4BE1874}"/>
              </a:ext>
            </a:extLst>
          </p:cNvPr>
          <p:cNvCxnSpPr/>
          <p:nvPr/>
        </p:nvCxnSpPr>
        <p:spPr>
          <a:xfrm rot="10800000" flipH="1">
            <a:off x="671382" y="545948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213;p27">
            <a:extLst>
              <a:ext uri="{FF2B5EF4-FFF2-40B4-BE49-F238E27FC236}">
                <a16:creationId xmlns:a16="http://schemas.microsoft.com/office/drawing/2014/main" id="{920EB026-16C7-259E-295C-7FA695A2B2F8}"/>
              </a:ext>
            </a:extLst>
          </p:cNvPr>
          <p:cNvSpPr txBox="1"/>
          <p:nvPr/>
        </p:nvSpPr>
        <p:spPr>
          <a:xfrm>
            <a:off x="589706" y="592582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minimap2.sh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2991842-490E-8CD0-7DD3-73683458EB41}"/>
              </a:ext>
            </a:extLst>
          </p:cNvPr>
          <p:cNvSpPr/>
          <p:nvPr/>
        </p:nvSpPr>
        <p:spPr>
          <a:xfrm flipH="1">
            <a:off x="2591714" y="5935889"/>
            <a:ext cx="2431600" cy="519872"/>
          </a:xfrm>
          <a:prstGeom prst="rightArrow">
            <a:avLst>
              <a:gd name="adj1" fmla="val 404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217;p27">
            <a:extLst>
              <a:ext uri="{FF2B5EF4-FFF2-40B4-BE49-F238E27FC236}">
                <a16:creationId xmlns:a16="http://schemas.microsoft.com/office/drawing/2014/main" id="{FCB90992-9DAB-FC41-5716-0BE8C2104EFD}"/>
              </a:ext>
            </a:extLst>
          </p:cNvPr>
          <p:cNvSpPr txBox="1"/>
          <p:nvPr/>
        </p:nvSpPr>
        <p:spPr>
          <a:xfrm>
            <a:off x="5177523" y="5812028"/>
            <a:ext cx="690654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/home/hsc945/</a:t>
            </a:r>
            <a:r>
              <a:rPr lang="en" sz="2400" dirty="0" err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job_scripts</a:t>
            </a:r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/minimap2.sh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1622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1017</Words>
  <Application>Microsoft Macintosh PowerPoint</Application>
  <PresentationFormat>Widescreen</PresentationFormat>
  <Paragraphs>210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Consolas</vt:lpstr>
      <vt:lpstr>Courier New</vt:lpstr>
      <vt:lpstr>Lucida Console</vt:lpstr>
      <vt:lpstr>Roboto Mono</vt:lpstr>
      <vt:lpstr>Source Sans Pro</vt:lpstr>
      <vt:lpstr>Wingdings</vt:lpstr>
      <vt:lpstr>Office Theme</vt:lpstr>
      <vt:lpstr>PowerPoint Presentation</vt:lpstr>
      <vt:lpstr>PowerPoint Presentation</vt:lpstr>
      <vt:lpstr>Logging in through the Terminal... </vt:lpstr>
      <vt:lpstr>I logged in!  But now where am I?  ...File Systems</vt:lpstr>
      <vt:lpstr>PowerPoint Presentation</vt:lpstr>
      <vt:lpstr>PowerPoint Presentation</vt:lpstr>
      <vt:lpstr>How do I access files and folders on Quest?</vt:lpstr>
      <vt:lpstr>How do I access files and folders on Quest?</vt:lpstr>
      <vt:lpstr>How do I access files and folders on Quest?</vt:lpstr>
      <vt:lpstr>/home &amp; /projects directories on Quest</vt:lpstr>
      <vt:lpstr>Exercise 1: What is in our classroom allocation folder?</vt:lpstr>
      <vt:lpstr>Exercise 1: What is in our classroom allocation folder?</vt:lpstr>
      <vt:lpstr>Exercise 2: Make a folder with your name in our classroom allocation.</vt:lpstr>
      <vt:lpstr>Exercise 2: Make a folder with your name in our classroom allocation.</vt:lpstr>
      <vt:lpstr>Useful bash commands</vt:lpstr>
      <vt:lpstr>More useful bash commands</vt:lpstr>
      <vt:lpstr>Useful Quest commands</vt:lpstr>
      <vt:lpstr>Side Note on Permission Strings </vt:lpstr>
      <vt:lpstr>What are “permissions”? </vt:lpstr>
      <vt:lpstr>Group-level permissions </vt:lpstr>
      <vt:lpstr>Who will have access to my files?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Haley Sharon Carter</dc:creator>
  <cp:lastModifiedBy>Haley Sharon Carter</cp:lastModifiedBy>
  <cp:revision>1</cp:revision>
  <dcterms:created xsi:type="dcterms:W3CDTF">2025-04-16T14:55:48Z</dcterms:created>
  <dcterms:modified xsi:type="dcterms:W3CDTF">2025-04-16T15:04:23Z</dcterms:modified>
</cp:coreProperties>
</file>