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484" r:id="rId6"/>
    <p:sldId id="268" r:id="rId7"/>
    <p:sldId id="486" r:id="rId8"/>
    <p:sldId id="487" r:id="rId9"/>
    <p:sldId id="488" r:id="rId10"/>
    <p:sldId id="257" r:id="rId11"/>
    <p:sldId id="262" r:id="rId12"/>
    <p:sldId id="259" r:id="rId13"/>
    <p:sldId id="503" r:id="rId14"/>
    <p:sldId id="263" r:id="rId15"/>
    <p:sldId id="260" r:id="rId16"/>
    <p:sldId id="489" r:id="rId17"/>
    <p:sldId id="504" r:id="rId18"/>
    <p:sldId id="515" r:id="rId19"/>
    <p:sldId id="490" r:id="rId20"/>
    <p:sldId id="261" r:id="rId21"/>
    <p:sldId id="491" r:id="rId22"/>
    <p:sldId id="492" r:id="rId23"/>
    <p:sldId id="494" r:id="rId24"/>
    <p:sldId id="497" r:id="rId25"/>
    <p:sldId id="498" r:id="rId26"/>
    <p:sldId id="495" r:id="rId27"/>
    <p:sldId id="499" r:id="rId28"/>
    <p:sldId id="509" r:id="rId29"/>
    <p:sldId id="510" r:id="rId30"/>
    <p:sldId id="511" r:id="rId31"/>
    <p:sldId id="512" r:id="rId32"/>
    <p:sldId id="513" r:id="rId33"/>
    <p:sldId id="496" r:id="rId34"/>
    <p:sldId id="508" r:id="rId35"/>
    <p:sldId id="266" r:id="rId36"/>
    <p:sldId id="505" r:id="rId37"/>
    <p:sldId id="506" r:id="rId38"/>
    <p:sldId id="507" r:id="rId39"/>
    <p:sldId id="269" r:id="rId40"/>
    <p:sldId id="500" r:id="rId41"/>
    <p:sldId id="5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5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4003-87B1-D644-AF1E-024CFDDE0B9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4FA0-53C1-2D44-AA8E-1324C073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4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quest-help@northwestern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andrews/FastQC" TargetMode="External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genomicscore.missouri.edu/PDF/FastQC_Manual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driengourle.com/tutorials/data/fastqc/multiqc_report.html" TargetMode="External"/><Relationship Id="rId2" Type="http://schemas.openxmlformats.org/officeDocument/2006/relationships/hyperlink" Target="https://www.hts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Gene/fastp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jgi.doe.gov/data-and-tools/software-tools/bbtoo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79451-0848-EA34-7545-521ACAE1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@HWI-ST330:304:H045HADXX:1:1101:1111:61397 CACTTGTAAGGGCAGGCCCCCTTCACCCTCCCGCTCCTGGGGGANNNNNNNNNNANNNCGAGGCCCTGGGGTAGAGGGNNNNNNNNNNNNNNGATCTTGG </a:t>
            </a:r>
          </a:p>
          <a:p>
            <a:pPr marL="0" indent="0">
              <a:buNone/>
            </a:pPr>
            <a:r>
              <a:rPr lang="en-US" dirty="0"/>
              <a:t>+ @?@DDDDDDHHH?GH:?FCBGGB@C?DBEGIIIIAEF;FCGGI#########################################################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/>
              <a:t>Quality encoding: !"#$%&amp;'()*+,-./0123456789:;&lt;=&gt;?@ABCDEFGHI</a:t>
            </a:r>
          </a:p>
          <a:p>
            <a:pPr marL="0" indent="0">
              <a:buNone/>
            </a:pPr>
            <a:r>
              <a:rPr lang="en-US" dirty="0"/>
              <a:t>Quality score:      0              10              20             30                  40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fasta.gz</a:t>
            </a:r>
            <a:r>
              <a:rPr lang="en-US" dirty="0"/>
              <a:t> or </a:t>
            </a:r>
            <a:r>
              <a:rPr lang="en-US" dirty="0" err="1"/>
              <a:t>fastq.gz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is a compressed file format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zip files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unzip file from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is a GNU utility, and installed at a system level on Quest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most software handles zipped files without the need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, which save you lots of space</a:t>
            </a:r>
          </a:p>
        </p:txBody>
      </p:sp>
    </p:spTree>
    <p:extLst>
      <p:ext uri="{BB962C8B-B14F-4D97-AF65-F5344CB8AC3E}">
        <p14:creationId xmlns:p14="http://schemas.microsoft.com/office/powerpoint/2010/main" val="11048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these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they are text-based, you can use </a:t>
            </a:r>
            <a:r>
              <a:rPr lang="en-US" sz="20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linux</a:t>
            </a:r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commands for text files to interact with them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cat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head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less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these files can be very large!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so, avoid holding them all in memory, or printing the entire contents to your terminal</a:t>
            </a:r>
          </a:p>
        </p:txBody>
      </p:sp>
    </p:spTree>
    <p:extLst>
      <p:ext uri="{BB962C8B-B14F-4D97-AF65-F5344CB8AC3E}">
        <p14:creationId xmlns:p14="http://schemas.microsoft.com/office/powerpoint/2010/main" val="15102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9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try it out! Use the commands below to investigate the example files and answer the following questions.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47363"/>
            <a:ext cx="10515600" cy="4038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Which files are human-readable?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Are any small enough to use cat with?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cat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head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less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 to combine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814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these file types are a series of lines with distinct headers, 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ou can cat to put them together into one file.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combining different lanes of sequencing for the same sample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	similarity searching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this is different from </a:t>
            </a:r>
            <a:r>
              <a:rPr lang="en-US" i="1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merging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reads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CAT, GREP, and 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814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every header starts with &gt; or @, you can search for and than count the occurrence of these characters to know how many sequences you have. 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cat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oh.polished.fasta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| grep “&gt;” |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wc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-l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starts with understanding the quality of the reads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 raw contents of these types of files aren’t particularly informative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you probably want to call some sorts of ~stats~ on them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0571"/>
            <a:ext cx="9905999" cy="3940630"/>
          </a:xfrm>
        </p:spPr>
        <p:txBody>
          <a:bodyPr>
            <a:normAutofit/>
          </a:bodyPr>
          <a:lstStyle/>
          <a:p>
            <a:r>
              <a:rPr lang="en-US" sz="2800" dirty="0" err="1"/>
              <a:t>Babraham</a:t>
            </a:r>
            <a:r>
              <a:rPr lang="en-US" sz="2800" dirty="0"/>
              <a:t> Bioinformatics, s-</a:t>
            </a:r>
            <a:r>
              <a:rPr lang="en-US" sz="2800" dirty="0" err="1"/>
              <a:t>andrews</a:t>
            </a:r>
            <a:r>
              <a:rPr lang="en-US" sz="2800" dirty="0"/>
              <a:t>/</a:t>
            </a:r>
            <a:r>
              <a:rPr lang="en-US" sz="2800" dirty="0" err="1"/>
              <a:t>FastQC</a:t>
            </a:r>
            <a:endParaRPr lang="en-US" sz="2800" dirty="0"/>
          </a:p>
          <a:p>
            <a:r>
              <a:rPr lang="en-US" sz="2800" dirty="0"/>
              <a:t>GUI-based or command line software for accessing quality of sequence data</a:t>
            </a:r>
          </a:p>
          <a:p>
            <a:r>
              <a:rPr lang="en-US" sz="2800" dirty="0"/>
              <a:t>available on Quest’s module system</a:t>
            </a:r>
          </a:p>
          <a:p>
            <a:r>
              <a:rPr lang="en-US" sz="2800" dirty="0"/>
              <a:t>recommended to either run batch job or use the GUI through Quest OnDemand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4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1714"/>
            <a:ext cx="9905999" cy="4049487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batch job or use the GUI through </a:t>
            </a:r>
            <a:r>
              <a:rPr lang="en-US" sz="3200" b="1" dirty="0"/>
              <a:t>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50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2600"/>
            <a:ext cx="9905999" cy="45828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</a:t>
            </a:r>
            <a:r>
              <a:rPr lang="en-US" sz="3200" dirty="0" err="1"/>
              <a:t>qondemand.ci.northwestern.edu</a:t>
            </a:r>
            <a:r>
              <a:rPr lang="en-US" sz="3200" dirty="0"/>
              <a:t> in a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“GNOME Desktop” from the interactive apps dropdown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fill out the job script</a:t>
            </a:r>
          </a:p>
          <a:p>
            <a:pPr marL="0" indent="0">
              <a:buNone/>
            </a:pPr>
            <a:r>
              <a:rPr lang="en-US" sz="3200" dirty="0"/>
              <a:t>	short partition</a:t>
            </a:r>
          </a:p>
          <a:p>
            <a:pPr marL="0" indent="0">
              <a:buNone/>
            </a:pPr>
            <a:r>
              <a:rPr lang="en-US" sz="3200" dirty="0"/>
              <a:t>	account e3255</a:t>
            </a:r>
          </a:p>
          <a:p>
            <a:pPr marL="0" indent="0">
              <a:buNone/>
            </a:pPr>
            <a:r>
              <a:rPr lang="en-US" sz="3200" dirty="0"/>
              <a:t>	1 hour</a:t>
            </a:r>
          </a:p>
          <a:p>
            <a:pPr marL="0" indent="0">
              <a:buNone/>
            </a:pPr>
            <a:r>
              <a:rPr lang="en-US" sz="3200" dirty="0"/>
              <a:t>	5 GB of memory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7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4CE-BB8A-1257-6597-A8D10A5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ea typeface="Calibri Light"/>
                <a:cs typeface="Calibri Light"/>
              </a:rPr>
              <a:t>Research Computing and Data Services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22-F22C-310D-86A3-0AE2AC7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5791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libri"/>
                <a:cs typeface="Calibri"/>
              </a:rPr>
              <a:t>We're here to help after the workshop!</a:t>
            </a: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quest-help@northwestern.edu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bit.ly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rcdsconsult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https://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sites.northwestern.edu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researchcomputing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7B5A7-4F59-4BC8-3A15-6C7DACBD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8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057"/>
            <a:ext cx="9905999" cy="4082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</a:t>
            </a:r>
            <a:r>
              <a:rPr lang="en-US" sz="3200" dirty="0" err="1"/>
              <a:t>Activites</a:t>
            </a:r>
            <a:r>
              <a:rPr lang="en-US" sz="3200" dirty="0"/>
              <a:t>” in the top left hand corner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open a terminal from the left side dock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module load </a:t>
            </a:r>
            <a:r>
              <a:rPr lang="en-US" sz="3200" dirty="0" err="1"/>
              <a:t>fastqc</a:t>
            </a:r>
            <a:r>
              <a:rPr lang="en-US" sz="3200" dirty="0"/>
              <a:t>/0.12.0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fastqc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07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“Open”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our allocation folder /projects/e32559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one of the files with “</a:t>
            </a:r>
            <a:r>
              <a:rPr lang="en-US" sz="3200" dirty="0" err="1"/>
              <a:t>Wals</a:t>
            </a:r>
            <a:r>
              <a:rPr lang="en-US" sz="3200" dirty="0"/>
              <a:t>” or “TRIN” in the name to open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19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“Save Report”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your folder within the allocation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either html or all as the filetype to save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67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</a:t>
            </a:r>
            <a:r>
              <a:rPr lang="en-US" sz="3200" b="1" dirty="0"/>
              <a:t>batch job </a:t>
            </a:r>
            <a:r>
              <a:rPr lang="en-US" sz="3200" dirty="0"/>
              <a:t>or use the GUI through 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91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4D3-26E8-BAFB-FF28-9B8070DB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batch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70B-B22E-1302-78DC-DC8D1272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71"/>
            <a:ext cx="9905999" cy="401683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requires a job script</a:t>
            </a:r>
          </a:p>
          <a:p>
            <a:pPr lvl="1"/>
            <a:r>
              <a:rPr lang="en-US" sz="3200" dirty="0" err="1"/>
              <a:t>sbatch</a:t>
            </a:r>
            <a:r>
              <a:rPr lang="en-US" sz="3200" dirty="0"/>
              <a:t> parameter to request resources from SLURM</a:t>
            </a:r>
          </a:p>
          <a:p>
            <a:pPr lvl="1"/>
            <a:r>
              <a:rPr lang="en-US" sz="3200" dirty="0"/>
              <a:t>load modules needed to set up software environment</a:t>
            </a:r>
          </a:p>
          <a:p>
            <a:pPr lvl="1"/>
            <a:r>
              <a:rPr lang="en-US" sz="3200" dirty="0"/>
              <a:t>command to run </a:t>
            </a:r>
            <a:r>
              <a:rPr lang="en-US" sz="3200" dirty="0" err="1"/>
              <a:t>fastqc</a:t>
            </a:r>
            <a:endParaRPr lang="en-US" sz="3200" dirty="0"/>
          </a:p>
          <a:p>
            <a:r>
              <a:rPr lang="en-US" sz="3600" dirty="0"/>
              <a:t>launch with </a:t>
            </a:r>
            <a:r>
              <a:rPr lang="en-US" sz="3600" dirty="0" err="1"/>
              <a:t>sbatch</a:t>
            </a:r>
            <a:r>
              <a:rPr lang="en-US" sz="3600" dirty="0"/>
              <a:t> </a:t>
            </a:r>
            <a:r>
              <a:rPr lang="en-US" sz="3600" dirty="0" err="1"/>
              <a:t>jobscript.sh</a:t>
            </a:r>
            <a:endParaRPr lang="en-US" sz="3600" dirty="0"/>
          </a:p>
          <a:p>
            <a:r>
              <a:rPr lang="en-US" sz="3600" dirty="0"/>
              <a:t>check on it with </a:t>
            </a:r>
            <a:r>
              <a:rPr lang="en-US" sz="3600" dirty="0" err="1"/>
              <a:t>slurm</a:t>
            </a:r>
            <a:r>
              <a:rPr lang="en-US" sz="3600" dirty="0"/>
              <a:t> commands: </a:t>
            </a:r>
            <a:r>
              <a:rPr lang="en-US" sz="3600" dirty="0" err="1"/>
              <a:t>squeue</a:t>
            </a:r>
            <a:r>
              <a:rPr lang="en-US" sz="3600" dirty="0"/>
              <a:t>, </a:t>
            </a:r>
            <a:r>
              <a:rPr lang="en-US" sz="3600" dirty="0" err="1"/>
              <a:t>sacct</a:t>
            </a:r>
            <a:r>
              <a:rPr lang="en-US" sz="3600" dirty="0"/>
              <a:t>, </a:t>
            </a:r>
            <a:r>
              <a:rPr lang="en-US" sz="3600" dirty="0" err="1"/>
              <a:t>seff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2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</a:p>
          <a:p>
            <a:pPr marL="0" indent="0">
              <a:buNone/>
            </a:pPr>
            <a:r>
              <a:rPr lang="en-US" dirty="0"/>
              <a:t>#SBATCH --time=</a:t>
            </a:r>
          </a:p>
          <a:p>
            <a:pPr marL="0" indent="0">
              <a:buNone/>
            </a:pPr>
            <a:r>
              <a:rPr lang="en-US" dirty="0"/>
              <a:t>#SBATCH --nodes=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#SBATCH --mem=</a:t>
            </a:r>
          </a:p>
        </p:txBody>
      </p:sp>
    </p:spTree>
    <p:extLst>
      <p:ext uri="{BB962C8B-B14F-4D97-AF65-F5344CB8AC3E}">
        <p14:creationId xmlns:p14="http://schemas.microsoft.com/office/powerpoint/2010/main" val="363212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</p:txBody>
      </p:sp>
    </p:spTree>
    <p:extLst>
      <p:ext uri="{BB962C8B-B14F-4D97-AF65-F5344CB8AC3E}">
        <p14:creationId xmlns:p14="http://schemas.microsoft.com/office/powerpoint/2010/main" val="3182211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</p:txBody>
      </p:sp>
    </p:spTree>
    <p:extLst>
      <p:ext uri="{BB962C8B-B14F-4D97-AF65-F5344CB8AC3E}">
        <p14:creationId xmlns:p14="http://schemas.microsoft.com/office/powerpoint/2010/main" val="199712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  <a:p>
            <a:pPr marL="0" indent="0">
              <a:buNone/>
            </a:pPr>
            <a:r>
              <a:rPr lang="en-US" dirty="0" err="1"/>
              <a:t>fastqc</a:t>
            </a:r>
            <a:r>
              <a:rPr lang="en-US" dirty="0"/>
              <a:t> -t 1 --extract &lt;file&gt; &lt;another file&gt; &lt;and so on&gt;</a:t>
            </a:r>
          </a:p>
        </p:txBody>
      </p:sp>
    </p:spTree>
    <p:extLst>
      <p:ext uri="{BB962C8B-B14F-4D97-AF65-F5344CB8AC3E}">
        <p14:creationId xmlns:p14="http://schemas.microsoft.com/office/powerpoint/2010/main" val="2389734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CA7-3104-D903-948A-E7A14DC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DBE4-BF51-CF2D-C652-CDCFEF7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2563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File paths should be relative to the directory you launch the script in, or absolute</a:t>
            </a:r>
          </a:p>
          <a:p>
            <a:r>
              <a:rPr lang="en-US" sz="2800" dirty="0"/>
              <a:t>You can use the wildcard * to match all </a:t>
            </a:r>
            <a:r>
              <a:rPr lang="en-US" sz="2800" dirty="0" err="1"/>
              <a:t>fastq</a:t>
            </a:r>
            <a:r>
              <a:rPr lang="en-US" sz="2800" dirty="0"/>
              <a:t> files in a folder, or any naming pattern</a:t>
            </a:r>
          </a:p>
          <a:p>
            <a:r>
              <a:rPr lang="en-US" sz="2800" dirty="0"/>
              <a:t>-t indicates the number of threads/CPUs to use, this should be the same as the --</a:t>
            </a:r>
            <a:r>
              <a:rPr lang="en-US" sz="2800" dirty="0" err="1"/>
              <a:t>ntasks</a:t>
            </a:r>
            <a:r>
              <a:rPr lang="en-US" sz="2800" dirty="0"/>
              <a:t> SBATCH parameter, you can use the $SLURM_NPROCS variable</a:t>
            </a:r>
          </a:p>
          <a:p>
            <a:r>
              <a:rPr lang="en-US" sz="2800" dirty="0"/>
              <a:t>--extract gives you the zipped folder as well as the html file</a:t>
            </a:r>
          </a:p>
        </p:txBody>
      </p:sp>
    </p:spTree>
    <p:extLst>
      <p:ext uri="{BB962C8B-B14F-4D97-AF65-F5344CB8AC3E}">
        <p14:creationId xmlns:p14="http://schemas.microsoft.com/office/powerpoint/2010/main" val="4665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893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6B3-DAFE-4FFC-3BF5-65C09D6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E6DE-3071-4445-B824-B90A575A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https://www.bioinformatics.babraham.ac.uk/projects/fastqc/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https://github.com/s-andrews/FastQC</a:t>
            </a:r>
            <a:endParaRPr lang="en-US" dirty="0"/>
          </a:p>
          <a:p>
            <a:r>
              <a:rPr lang="en-US" dirty="0">
                <a:hlinkClick r:id="rId4"/>
              </a:rPr>
              <a:t>https://mugenomicscore.missouri.edu/PDF/FastQC_Manual.pdf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49E-17DE-79DA-4FFE-A2F11F86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do next...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B590-ACD1-057C-65F9-93D4B245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4" y="1850571"/>
            <a:ext cx="9905999" cy="438891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trim adapters</a:t>
            </a:r>
          </a:p>
          <a:p>
            <a:r>
              <a:rPr lang="en-US" sz="3200" dirty="0"/>
              <a:t>filter out/trim off low quality sequence, or the ends of reads</a:t>
            </a:r>
          </a:p>
          <a:p>
            <a:r>
              <a:rPr lang="en-US" sz="3200" dirty="0"/>
              <a:t>use paired end read overlap to correct sequences or merge for a consensus sequence</a:t>
            </a:r>
          </a:p>
          <a:p>
            <a:r>
              <a:rPr lang="en-US" sz="3200" dirty="0"/>
              <a:t>there are a lot of tools out there for this!</a:t>
            </a:r>
          </a:p>
          <a:p>
            <a:r>
              <a:rPr lang="en-US" sz="3200" dirty="0" err="1"/>
              <a:t>trimmomatic</a:t>
            </a:r>
            <a:r>
              <a:rPr lang="en-US" sz="3200" dirty="0"/>
              <a:t>, </a:t>
            </a:r>
            <a:r>
              <a:rPr lang="en-US" sz="3200" dirty="0" err="1"/>
              <a:t>fastp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96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8D4-2485-99DA-B80E-27FF65E9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bbtools</a:t>
            </a:r>
            <a:r>
              <a:rPr lang="en-US" dirty="0"/>
              <a:t> / </a:t>
            </a:r>
            <a:r>
              <a:rPr lang="en-US" dirty="0" err="1"/>
              <a:t>bbmap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C8C5-5CB1-FB3A-2AD7-43DF538B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748"/>
            <a:ext cx="10515600" cy="4674734"/>
          </a:xfrm>
        </p:spPr>
        <p:txBody>
          <a:bodyPr>
            <a:normAutofit/>
          </a:bodyPr>
          <a:lstStyle/>
          <a:p>
            <a:r>
              <a:rPr lang="en-US" sz="3200" dirty="0"/>
              <a:t>installed in a virtual environment in our classroom allocation</a:t>
            </a:r>
          </a:p>
          <a:p>
            <a:r>
              <a:rPr lang="en-US" sz="3200" dirty="0"/>
              <a:t>to use:</a:t>
            </a:r>
          </a:p>
          <a:p>
            <a:pPr marL="0" indent="0">
              <a:buNone/>
            </a:pPr>
            <a:r>
              <a:rPr lang="en-US" sz="3200" dirty="0"/>
              <a:t>module load mamba/24.3.0</a:t>
            </a:r>
          </a:p>
          <a:p>
            <a:pPr marL="0" indent="0">
              <a:buNone/>
            </a:pPr>
            <a:r>
              <a:rPr lang="en-US" sz="3200" dirty="0"/>
              <a:t>source activate /projects/e32559/software/</a:t>
            </a:r>
            <a:r>
              <a:rPr lang="en-US" sz="3200" dirty="0" err="1"/>
              <a:t>bbtools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197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8D4-2485-99DA-B80E-27FF65E9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bbtools</a:t>
            </a:r>
            <a:r>
              <a:rPr lang="en-US" dirty="0"/>
              <a:t> / </a:t>
            </a:r>
            <a:r>
              <a:rPr lang="en-US" dirty="0" err="1"/>
              <a:t>bbmap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C8C5-5CB1-FB3A-2AD7-43DF538B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748"/>
            <a:ext cx="10515600" cy="4674734"/>
          </a:xfrm>
        </p:spPr>
        <p:txBody>
          <a:bodyPr>
            <a:normAutofit/>
          </a:bodyPr>
          <a:lstStyle/>
          <a:p>
            <a:r>
              <a:rPr lang="en-US" sz="3200" dirty="0"/>
              <a:t>installed in a virtual environment in our classroom allocation</a:t>
            </a:r>
          </a:p>
          <a:p>
            <a:r>
              <a:rPr lang="en-US" sz="3200" dirty="0"/>
              <a:t>to use:</a:t>
            </a:r>
          </a:p>
          <a:p>
            <a:pPr marL="0" indent="0">
              <a:buNone/>
            </a:pPr>
            <a:r>
              <a:rPr lang="en-US" sz="3200" dirty="0"/>
              <a:t>module load mamba/24.3.0</a:t>
            </a:r>
          </a:p>
          <a:p>
            <a:pPr marL="0" indent="0">
              <a:buNone/>
            </a:pPr>
            <a:r>
              <a:rPr lang="en-US" sz="3200" dirty="0"/>
              <a:t>mamba </a:t>
            </a:r>
            <a:r>
              <a:rPr lang="en-US" sz="3200" dirty="0" err="1"/>
              <a:t>init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source ~/.</a:t>
            </a:r>
            <a:r>
              <a:rPr lang="en-US" sz="3200" dirty="0" err="1"/>
              <a:t>bashrc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mamba activate /projects/e32559/software/</a:t>
            </a:r>
            <a:r>
              <a:rPr lang="en-US" sz="3200" dirty="0" err="1"/>
              <a:t>bbtools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64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3AE-8799-C085-79A0-CB7637D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0D08-F074-1238-0D87-F6641DD9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1200"/>
            <a:ext cx="10070874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stats.sh</a:t>
            </a:r>
            <a:r>
              <a:rPr lang="en-US" sz="3600" dirty="0"/>
              <a:t> </a:t>
            </a:r>
            <a:r>
              <a:rPr lang="en-US" sz="3600" dirty="0" err="1"/>
              <a:t>oh.polished.fasta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# prints information to the screen</a:t>
            </a:r>
          </a:p>
          <a:p>
            <a:pPr marL="0" indent="0">
              <a:buNone/>
            </a:pPr>
            <a:r>
              <a:rPr lang="en-US" sz="3600" dirty="0" err="1"/>
              <a:t>stats.sh</a:t>
            </a:r>
            <a:r>
              <a:rPr lang="en-US" sz="3600" dirty="0"/>
              <a:t> </a:t>
            </a:r>
            <a:r>
              <a:rPr lang="en-US" sz="3600" dirty="0" err="1"/>
              <a:t>oh.polished.fasta</a:t>
            </a:r>
            <a:r>
              <a:rPr lang="en-US" sz="3600" dirty="0"/>
              <a:t> &gt; </a:t>
            </a:r>
            <a:r>
              <a:rPr lang="en-US" sz="3600" dirty="0" err="1"/>
              <a:t>myfile.txt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# prints information to a file</a:t>
            </a:r>
          </a:p>
        </p:txBody>
      </p:sp>
    </p:spTree>
    <p:extLst>
      <p:ext uri="{BB962C8B-B14F-4D97-AF65-F5344CB8AC3E}">
        <p14:creationId xmlns:p14="http://schemas.microsoft.com/office/powerpoint/2010/main" val="2323963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E1A6-401C-1C5E-ED61-243A4FA8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176B-740E-8F8F-8EA1-8B5497A7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What’s left in the folder?</a:t>
            </a:r>
          </a:p>
        </p:txBody>
      </p:sp>
    </p:spTree>
    <p:extLst>
      <p:ext uri="{BB962C8B-B14F-4D97-AF65-F5344CB8AC3E}">
        <p14:creationId xmlns:p14="http://schemas.microsoft.com/office/powerpoint/2010/main" val="315627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ubam</a:t>
            </a:r>
            <a:r>
              <a:rPr lang="en-US" dirty="0"/>
              <a:t> or .bam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.bam files are generally mapped - binary alignmen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 map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binary version of SAM files - sequence alignment maps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some sequencing centers also send unmapped bam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GATK software takes and sometimes prefers unmapped bam files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Like the other file formats, they have header lines followed by sequence information. They also include information about the quality of the alignment.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9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34C-9422-8B82-ED5C-47654C9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.VCF files and .GTF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E22-6465-603A-CD54-8A05F20E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6458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tab delimited file txt files</a:t>
            </a:r>
          </a:p>
          <a:p>
            <a:r>
              <a:rPr lang="en-US" sz="3600" dirty="0" err="1"/>
              <a:t>vcf</a:t>
            </a:r>
            <a:r>
              <a:rPr lang="en-US" sz="3600" dirty="0"/>
              <a:t> - variant calling format</a:t>
            </a:r>
          </a:p>
          <a:p>
            <a:r>
              <a:rPr lang="en-US" sz="3600" dirty="0" err="1"/>
              <a:t>gtf</a:t>
            </a:r>
            <a:r>
              <a:rPr lang="en-US" sz="3600" dirty="0"/>
              <a:t> - general transfer format (same as gff2)</a:t>
            </a:r>
          </a:p>
          <a:p>
            <a:r>
              <a:rPr lang="en-US" sz="3600" dirty="0" err="1"/>
              <a:t>gff</a:t>
            </a:r>
            <a:r>
              <a:rPr lang="en-US" sz="3600" dirty="0"/>
              <a:t> - general feature format (now at gff3)</a:t>
            </a:r>
          </a:p>
        </p:txBody>
      </p:sp>
    </p:spTree>
    <p:extLst>
      <p:ext uri="{BB962C8B-B14F-4D97-AF65-F5344CB8AC3E}">
        <p14:creationId xmlns:p14="http://schemas.microsoft.com/office/powerpoint/2010/main" val="3499259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D0B-17B9-2FDA-7A8A-6FF66EA3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754F-7181-CD44-9FB0-EA39B74F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https://www.htslib.org/</a:t>
            </a:r>
            <a:endParaRPr lang="en-US" dirty="0"/>
          </a:p>
          <a:p>
            <a:r>
              <a:rPr lang="en-US" dirty="0" err="1"/>
              <a:t>multiqc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https://www.hadriengourle.com/tutorials/data/fastqc/multiqc_report.html</a:t>
            </a:r>
            <a:endParaRPr lang="en-US" dirty="0"/>
          </a:p>
          <a:p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https://jgi.doe.gov/data-and-tools/software-tools/bbtools/</a:t>
            </a:r>
            <a:endParaRPr lang="en-US" sz="2400" dirty="0"/>
          </a:p>
          <a:p>
            <a:r>
              <a:rPr lang="en-US" dirty="0" err="1"/>
              <a:t>trimmomatic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r>
              <a:rPr lang="en-US" dirty="0" err="1"/>
              <a:t>fastp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https://github.com/OpenGene/fastp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8CB6-C2F8-64C5-6408-634426ED9721}"/>
              </a:ext>
            </a:extLst>
          </p:cNvPr>
          <p:cNvSpPr txBox="1">
            <a:spLocks/>
          </p:cNvSpPr>
          <p:nvPr/>
        </p:nvSpPr>
        <p:spPr>
          <a:xfrm>
            <a:off x="7140387" y="3335570"/>
            <a:ext cx="4464425" cy="315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organize files on Quest?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I look at files from the command line?</a:t>
            </a:r>
          </a:p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use Quest’s software? 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191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4BE-299B-0C2D-ADC3-843EAE5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1" y="117775"/>
            <a:ext cx="9905998" cy="1478570"/>
          </a:xfrm>
        </p:spPr>
        <p:txBody>
          <a:bodyPr/>
          <a:lstStyle/>
          <a:p>
            <a:r>
              <a:rPr lang="en-US" dirty="0"/>
              <a:t>Setup...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2D0-3F97-0D57-C393-416CC01B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35" y="1310153"/>
            <a:ext cx="10753165" cy="503032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log onto Quest</a:t>
            </a:r>
          </a:p>
          <a:p>
            <a:pPr marL="457200" lvl="1" indent="0">
              <a:buNone/>
            </a:pPr>
            <a:r>
              <a:rPr lang="en-US" sz="2800" dirty="0"/>
              <a:t>ssh &lt;</a:t>
            </a:r>
            <a:r>
              <a:rPr lang="en-US" sz="2800" dirty="0" err="1"/>
              <a:t>netid</a:t>
            </a:r>
            <a:r>
              <a:rPr lang="en-US" sz="2800" dirty="0"/>
              <a:t>&gt;@</a:t>
            </a:r>
            <a:r>
              <a:rPr lang="en-US" sz="2800" dirty="0" err="1"/>
              <a:t>quest.northwestern.edu</a:t>
            </a:r>
            <a:r>
              <a:rPr lang="en-US" sz="2800" dirty="0"/>
              <a:t> # enter your </a:t>
            </a:r>
            <a:r>
              <a:rPr lang="en-US" sz="2800" dirty="0" err="1"/>
              <a:t>netid</a:t>
            </a:r>
            <a:r>
              <a:rPr lang="en-US" sz="2800" dirty="0"/>
              <a:t> password</a:t>
            </a:r>
          </a:p>
          <a:p>
            <a:pPr marL="514350" indent="-514350">
              <a:buAutoNum type="arabicPeriod"/>
            </a:pPr>
            <a:r>
              <a:rPr lang="en-US" sz="3200" dirty="0"/>
              <a:t>move to our classroom folder</a:t>
            </a:r>
          </a:p>
          <a:p>
            <a:pPr marL="457200" lvl="1" indent="0">
              <a:buNone/>
            </a:pPr>
            <a:r>
              <a:rPr lang="en-US" sz="2800" dirty="0"/>
              <a:t>cd /projects/e32559</a:t>
            </a:r>
          </a:p>
          <a:p>
            <a:pPr marL="514350" indent="-514350">
              <a:buAutoNum type="arabicPeriod"/>
            </a:pPr>
            <a:r>
              <a:rPr lang="en-US" sz="3200" dirty="0"/>
              <a:t>make your own subfolder</a:t>
            </a:r>
          </a:p>
          <a:p>
            <a:pPr marL="457200" lvl="1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&lt;</a:t>
            </a:r>
            <a:r>
              <a:rPr lang="en-US" sz="2800" dirty="0" err="1"/>
              <a:t>folder_name</a:t>
            </a:r>
            <a:r>
              <a:rPr lang="en-US" sz="28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927B9-BA0F-0B50-E19F-BC3C83BDEBC7}"/>
              </a:ext>
            </a:extLst>
          </p:cNvPr>
          <p:cNvSpPr txBox="1"/>
          <p:nvPr/>
        </p:nvSpPr>
        <p:spPr>
          <a:xfrm>
            <a:off x="928807" y="5547847"/>
            <a:ext cx="11393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sz="2800" dirty="0"/>
              <a:t>These slides are available at 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nuitrcs</a:t>
            </a:r>
            <a:r>
              <a:rPr lang="en-US" sz="2800" dirty="0"/>
              <a:t>/</a:t>
            </a:r>
            <a:r>
              <a:rPr lang="en-US" sz="2800" dirty="0" err="1"/>
              <a:t>genomic_filetypes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62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E8A-5945-F34E-B9CA-9513DC6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7F69-D4E0-5D7C-586C-53425B52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Take note of the different file types and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7619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a text-based format for representing either nucleotide sequences or peptide sequences with single-letter codes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header line starts with &gt;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lines of sequence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0524F-DD67-7939-3FF2-DF555D92003D}"/>
              </a:ext>
            </a:extLst>
          </p:cNvPr>
          <p:cNvSpPr txBox="1"/>
          <p:nvPr/>
        </p:nvSpPr>
        <p:spPr>
          <a:xfrm>
            <a:off x="1709056" y="3739553"/>
            <a:ext cx="8338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Helvetica Neue" panose="02000503000000020004" pitchFamily="2" charset="0"/>
              </a:rPr>
              <a:t>&gt;gi|186681228|ref|YP_001864424.1| </a:t>
            </a:r>
            <a:r>
              <a:rPr lang="en-US" b="0" i="0" u="none" strike="noStrike" dirty="0" err="1">
                <a:effectLst/>
                <a:latin typeface="Helvetica Neue" panose="02000503000000020004" pitchFamily="2" charset="0"/>
              </a:rPr>
              <a:t>phycoerythrobilin:ferredoxin</a:t>
            </a:r>
            <a:r>
              <a:rPr lang="en-US" b="0" i="0" u="none" strike="noStrike" dirty="0">
                <a:effectLst/>
                <a:latin typeface="Helvetica Neue" panose="02000503000000020004" pitchFamily="2" charset="0"/>
              </a:rPr>
              <a:t> oxidoreductase MNSERSDVTLYQPFLDYAIAYMRSRLDLEPYPIPTGFESNSAVVGKGKNQEEVVTTSYAFQTAKLRQIRA AHVQGGNSLQVLNFVIFPHLNYDLPFFGADLVTLPGGHLIALDMQPLFRDDSAYQAKYTEPILPIFHAHQ QHLSWGGDFPEEAQPFFSPAFLWTRPQETAVVETQVFAAFKDYLKAYLDFVEQAEAVTDSQNLVAIKQAQ LRYLRYRAEKDPARGMFKRFYGAEWTEEYIHGFLFDLERKLTVVK</a:t>
            </a:r>
          </a:p>
        </p:txBody>
      </p:sp>
    </p:spTree>
    <p:extLst>
      <p:ext uri="{BB962C8B-B14F-4D97-AF65-F5344CB8AC3E}">
        <p14:creationId xmlns:p14="http://schemas.microsoft.com/office/powerpoint/2010/main" val="32080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format originated from FASTA software (similarity search tool, like BLAST)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‘FASTA’ 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stands for Fast-All vs Fast-N and Fast-P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some make distinction between single and 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 have multiple sequences, each preceded by a header line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you can concatenate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files together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131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F9D-28EF-D239-AB53-19A1BBD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4" y="522515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2F89C-446E-F509-12AC-7906959E6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0610" y="830145"/>
          <a:ext cx="4737650" cy="5219929"/>
        </p:xfrm>
        <a:graphic>
          <a:graphicData uri="http://schemas.openxmlformats.org/drawingml/2006/table">
            <a:tbl>
              <a:tblPr firstRow="1" bandRow="1"/>
              <a:tblGrid>
                <a:gridCol w="974008">
                  <a:extLst>
                    <a:ext uri="{9D8B030D-6E8A-4147-A177-3AD203B41FA5}">
                      <a16:colId xmlns:a16="http://schemas.microsoft.com/office/drawing/2014/main" val="1227476302"/>
                    </a:ext>
                  </a:extLst>
                </a:gridCol>
                <a:gridCol w="3763642">
                  <a:extLst>
                    <a:ext uri="{9D8B030D-6E8A-4147-A177-3AD203B41FA5}">
                      <a16:colId xmlns:a16="http://schemas.microsoft.com/office/drawing/2014/main" val="3428950203"/>
                    </a:ext>
                  </a:extLst>
                </a:gridCol>
              </a:tblGrid>
              <a:tr h="499298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Line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Description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53781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‘@’ and then information about the read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470910"/>
                  </a:ext>
                </a:extLst>
              </a:tr>
              <a:tr h="4992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The actual DNA sequence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70109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a ‘+’ and sometimes the same info in line 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10844"/>
                  </a:ext>
                </a:extLst>
              </a:tr>
              <a:tr h="1861017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4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Has a string of characters which represent the quality scores; must have same number of characters as line 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1624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5FCCE93-D133-340B-44D5-9464B2CC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39" y="1853355"/>
            <a:ext cx="5718203" cy="44821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text-based format for sequence data with single letter codes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defacto</a:t>
            </a:r>
            <a:r>
              <a:rPr 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 type for NGS sequencing reads data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contains sequence data + quality information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cap="none" normalizeH="0" baseline="0" dirty="0">
                <a:ln>
                  <a:noFill/>
                </a:ln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header </a:t>
            </a:r>
            <a:r>
              <a:rPr lang="en-US" alt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line starts with @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sequence data, and then quality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B97BA-2317-268D-798E-BD0D3BCF3E1D}"/>
              </a:ext>
            </a:extLst>
          </p:cNvPr>
          <p:cNvSpPr txBox="1"/>
          <p:nvPr/>
        </p:nvSpPr>
        <p:spPr>
          <a:xfrm>
            <a:off x="6880610" y="6093169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hbctraining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github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  <Notes xmlns="2abaa01e-9938-407e-aa0b-10580c653abd" xsi:nil="true"/>
  </documentManagement>
</p:properties>
</file>

<file path=customXml/itemProps1.xml><?xml version="1.0" encoding="utf-8"?>
<ds:datastoreItem xmlns:ds="http://schemas.openxmlformats.org/officeDocument/2006/customXml" ds:itemID="{D2F767C7-83CC-407E-BAF6-F2781D730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254C0-675A-4967-B3A9-FC8C3CE8B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1003F5-6147-4C20-A6B5-85FEB21A682B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2931</TotalTime>
  <Words>1685</Words>
  <Application>Microsoft Macintosh PowerPoint</Application>
  <PresentationFormat>Widescreen</PresentationFormat>
  <Paragraphs>231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Calibri Light</vt:lpstr>
      <vt:lpstr>Helvetica Neue</vt:lpstr>
      <vt:lpstr>Lucida Console</vt:lpstr>
      <vt:lpstr>Tw Cen MT</vt:lpstr>
      <vt:lpstr>Circuit</vt:lpstr>
      <vt:lpstr>PowerPoint Presentation</vt:lpstr>
      <vt:lpstr>Research Computing and Data Services</vt:lpstr>
      <vt:lpstr>PowerPoint Presentation</vt:lpstr>
      <vt:lpstr>PowerPoint Presentation</vt:lpstr>
      <vt:lpstr>Setup...</vt:lpstr>
      <vt:lpstr>What’s in this folder?</vt:lpstr>
      <vt:lpstr>fasta files</vt:lpstr>
      <vt:lpstr>fasta files</vt:lpstr>
      <vt:lpstr>fastq files</vt:lpstr>
      <vt:lpstr>fastQ files</vt:lpstr>
      <vt:lpstr>fasta.gz or fastq.gz</vt:lpstr>
      <vt:lpstr>reading these files</vt:lpstr>
      <vt:lpstr>Let’s try it out! Use the commands below to investigate the example files and answer the following questions. </vt:lpstr>
      <vt:lpstr>Using CAT to combine files</vt:lpstr>
      <vt:lpstr>Using CAT, GREP, and WC</vt:lpstr>
      <vt:lpstr>Quality control...</vt:lpstr>
      <vt:lpstr>FastQC</vt:lpstr>
      <vt:lpstr>FastQC</vt:lpstr>
      <vt:lpstr>FastQC on Quest OnDemand</vt:lpstr>
      <vt:lpstr>FastQC on Quest OnDemand</vt:lpstr>
      <vt:lpstr>FastQC on Quest OnDemand</vt:lpstr>
      <vt:lpstr>FastQC on Quest OnDemand</vt:lpstr>
      <vt:lpstr>FastQC command line</vt:lpstr>
      <vt:lpstr>Running a batch job</vt:lpstr>
      <vt:lpstr>PowerPoint Presentation</vt:lpstr>
      <vt:lpstr>PowerPoint Presentation</vt:lpstr>
      <vt:lpstr>PowerPoint Presentation</vt:lpstr>
      <vt:lpstr>PowerPoint Presentation</vt:lpstr>
      <vt:lpstr>Things to note...</vt:lpstr>
      <vt:lpstr>More about FastQC</vt:lpstr>
      <vt:lpstr>What might you do next...</vt:lpstr>
      <vt:lpstr>bbtools / bbmap</vt:lpstr>
      <vt:lpstr>bbtools / bbmap</vt:lpstr>
      <vt:lpstr>BBTOOLS</vt:lpstr>
      <vt:lpstr>Other filetypes</vt:lpstr>
      <vt:lpstr>.ubam or .bam</vt:lpstr>
      <vt:lpstr>.VCF files and .GTF files</vt:lpstr>
      <vt:lpstr>Other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files and quality control</dc:title>
  <dc:creator>Haley Sharon Carter</dc:creator>
  <cp:lastModifiedBy>Haley Sharon Carter</cp:lastModifiedBy>
  <cp:revision>4</cp:revision>
  <dcterms:created xsi:type="dcterms:W3CDTF">2024-07-05T14:49:15Z</dcterms:created>
  <dcterms:modified xsi:type="dcterms:W3CDTF">2024-10-09T15:05:05Z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